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539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48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7" r:id="rId29"/>
    <p:sldId id="568" r:id="rId30"/>
    <p:sldId id="569" r:id="rId31"/>
    <p:sldId id="570" r:id="rId32"/>
    <p:sldId id="571" r:id="rId33"/>
    <p:sldId id="572" r:id="rId34"/>
    <p:sldId id="573" r:id="rId35"/>
    <p:sldId id="574" r:id="rId36"/>
    <p:sldId id="575" r:id="rId37"/>
    <p:sldId id="576" r:id="rId38"/>
    <p:sldId id="577" r:id="rId39"/>
    <p:sldId id="578" r:id="rId40"/>
    <p:sldId id="579" r:id="rId41"/>
    <p:sldId id="580" r:id="rId42"/>
    <p:sldId id="58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008000"/>
    <a:srgbClr val="000099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8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332E-4784-472E-A4D6-0A168A5A7402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592C-31B1-46C6-9E79-D4EF2A3AB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C592C-31B1-46C6-9E79-D4EF2A3AB84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4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967934" y="653796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832648"/>
          </a:xfrm>
        </p:spPr>
        <p:txBody>
          <a:bodyPr/>
          <a:lstStyle>
            <a:lvl1pPr>
              <a:spcBef>
                <a:spcPts val="1200"/>
              </a:spcBef>
              <a:defRPr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46088" indent="-171450">
              <a:defRPr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20725" indent="-127000">
              <a:defRPr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84976" cy="612304"/>
          </a:xfrm>
        </p:spPr>
        <p:txBody>
          <a:bodyPr>
            <a:normAutofit/>
          </a:bodyPr>
          <a:lstStyle>
            <a:lvl1pPr>
              <a:defRPr sz="2800"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199312" y="6591632"/>
            <a:ext cx="1981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90074"/>
            <a:ext cx="8677944" cy="57463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197337" y="6597352"/>
            <a:ext cx="1981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179512" y="908720"/>
            <a:ext cx="4340524" cy="5315526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23964" y="921786"/>
            <a:ext cx="4340524" cy="5315526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77944" cy="57606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6131" y="980728"/>
            <a:ext cx="4210911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990993"/>
            <a:ext cx="421256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206132" y="1902342"/>
            <a:ext cx="4209256" cy="426911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903082"/>
            <a:ext cx="4209256" cy="426911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199312" y="6591632"/>
            <a:ext cx="1981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12968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251520" y="630932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76256" y="6381328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179512" y="764704"/>
            <a:ext cx="87129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1" kern="1200">
          <a:solidFill>
            <a:schemeClr val="tx2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74320" indent="-274320" algn="l" rtl="0" eaLnBrk="1" latinLnBrk="1" hangingPunct="1">
        <a:lnSpc>
          <a:spcPct val="13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8640" indent="-27432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822960" indent="-228600" algn="l" rtl="0" eaLnBrk="1" latinLnBrk="1" hangingPunct="1">
        <a:lnSpc>
          <a:spcPct val="130000"/>
        </a:lnSpc>
        <a:spcBef>
          <a:spcPts val="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097280" indent="-228600" algn="l" rtl="0" eaLnBrk="1" latinLnBrk="1" hangingPunct="1">
        <a:lnSpc>
          <a:spcPct val="130000"/>
        </a:lnSpc>
        <a:spcBef>
          <a:spcPts val="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371600" indent="-22860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</a:t>
            </a:r>
            <a:r>
              <a:rPr lang="en-US" altLang="ko-KR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ko-KR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우선순위큐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 좌향 트리의 합병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8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3353-7E57-4BDA-8056-7DBEC8563F11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68701" name="Rectangle 9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루트 비교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2&lt;5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가 루트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오른쪽 서브트리와 루트가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이진트리 합병</a:t>
            </a:r>
            <a:endParaRPr lang="ko-KR" altLang="en-US" dirty="0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650257" y="974254"/>
            <a:ext cx="404813" cy="35083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3243857" y="1591792"/>
            <a:ext cx="404813" cy="354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4055070" y="1591792"/>
            <a:ext cx="404812" cy="354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50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2910482" y="2144242"/>
            <a:ext cx="404813" cy="354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11</a:t>
            </a:r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2554882" y="2730029"/>
            <a:ext cx="404813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13</a:t>
            </a:r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3721695" y="2144242"/>
            <a:ext cx="403225" cy="354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80</a:t>
            </a:r>
          </a:p>
        </p:txBody>
      </p:sp>
      <p:cxnSp>
        <p:nvCxnSpPr>
          <p:cNvPr id="68619" name="AutoShape 11"/>
          <p:cNvCxnSpPr>
            <a:cxnSpLocks noChangeShapeType="1"/>
            <a:stCxn id="68613" idx="3"/>
            <a:endCxn id="68614" idx="0"/>
          </p:cNvCxnSpPr>
          <p:nvPr/>
        </p:nvCxnSpPr>
        <p:spPr bwMode="auto">
          <a:xfrm flipH="1">
            <a:off x="3447057" y="1274292"/>
            <a:ext cx="261938" cy="31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20" name="AutoShape 12"/>
          <p:cNvCxnSpPr>
            <a:cxnSpLocks noChangeShapeType="1"/>
            <a:stCxn id="68613" idx="5"/>
            <a:endCxn id="68615" idx="0"/>
          </p:cNvCxnSpPr>
          <p:nvPr/>
        </p:nvCxnSpPr>
        <p:spPr bwMode="auto">
          <a:xfrm>
            <a:off x="3994745" y="1274292"/>
            <a:ext cx="261937" cy="31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21" name="AutoShape 13"/>
          <p:cNvCxnSpPr>
            <a:cxnSpLocks noChangeShapeType="1"/>
            <a:stCxn id="68614" idx="3"/>
            <a:endCxn id="68616" idx="0"/>
          </p:cNvCxnSpPr>
          <p:nvPr/>
        </p:nvCxnSpPr>
        <p:spPr bwMode="auto">
          <a:xfrm flipH="1">
            <a:off x="3113682" y="1893417"/>
            <a:ext cx="188913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22" name="AutoShape 14"/>
          <p:cNvCxnSpPr>
            <a:cxnSpLocks noChangeShapeType="1"/>
            <a:stCxn id="68615" idx="3"/>
            <a:endCxn id="68618" idx="0"/>
          </p:cNvCxnSpPr>
          <p:nvPr/>
        </p:nvCxnSpPr>
        <p:spPr bwMode="auto">
          <a:xfrm flipH="1">
            <a:off x="3923307" y="1893417"/>
            <a:ext cx="190500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3466107" y="764704"/>
            <a:ext cx="223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3151782" y="1379067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4153495" y="1304454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2837457" y="1895004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3680420" y="1861667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68629" name="AutoShape 21"/>
          <p:cNvCxnSpPr>
            <a:cxnSpLocks noChangeShapeType="1"/>
            <a:stCxn id="68617" idx="0"/>
            <a:endCxn id="68616" idx="3"/>
          </p:cNvCxnSpPr>
          <p:nvPr/>
        </p:nvCxnSpPr>
        <p:spPr bwMode="auto">
          <a:xfrm flipV="1">
            <a:off x="2758082" y="2445867"/>
            <a:ext cx="211138" cy="284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30" name="Oval 22"/>
          <p:cNvSpPr>
            <a:spLocks noChangeArrowheads="1"/>
          </p:cNvSpPr>
          <p:nvPr/>
        </p:nvSpPr>
        <p:spPr bwMode="auto">
          <a:xfrm>
            <a:off x="6407745" y="972667"/>
            <a:ext cx="404812" cy="352425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</a:t>
            </a:r>
          </a:p>
        </p:txBody>
      </p:sp>
      <p:sp>
        <p:nvSpPr>
          <p:cNvPr id="68631" name="Oval 23"/>
          <p:cNvSpPr>
            <a:spLocks noChangeArrowheads="1"/>
          </p:cNvSpPr>
          <p:nvPr/>
        </p:nvSpPr>
        <p:spPr bwMode="auto">
          <a:xfrm>
            <a:off x="5882282" y="1591792"/>
            <a:ext cx="403225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9</a:t>
            </a:r>
          </a:p>
        </p:txBody>
      </p:sp>
      <p:sp>
        <p:nvSpPr>
          <p:cNvPr id="68632" name="Oval 24"/>
          <p:cNvSpPr>
            <a:spLocks noChangeArrowheads="1"/>
          </p:cNvSpPr>
          <p:nvPr/>
        </p:nvSpPr>
        <p:spPr bwMode="auto">
          <a:xfrm>
            <a:off x="7047507" y="1591792"/>
            <a:ext cx="404813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</a:t>
            </a:r>
          </a:p>
        </p:txBody>
      </p:sp>
      <p:sp>
        <p:nvSpPr>
          <p:cNvPr id="68633" name="Oval 25"/>
          <p:cNvSpPr>
            <a:spLocks noChangeArrowheads="1"/>
          </p:cNvSpPr>
          <p:nvPr/>
        </p:nvSpPr>
        <p:spPr bwMode="auto">
          <a:xfrm>
            <a:off x="5547320" y="2144242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12</a:t>
            </a:r>
          </a:p>
        </p:txBody>
      </p:sp>
      <p:sp>
        <p:nvSpPr>
          <p:cNvPr id="68634" name="Oval 26"/>
          <p:cNvSpPr>
            <a:spLocks noChangeArrowheads="1"/>
          </p:cNvSpPr>
          <p:nvPr/>
        </p:nvSpPr>
        <p:spPr bwMode="auto">
          <a:xfrm>
            <a:off x="5191720" y="2730029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20</a:t>
            </a:r>
          </a:p>
        </p:txBody>
      </p: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6712545" y="2144242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10</a:t>
            </a:r>
          </a:p>
        </p:txBody>
      </p:sp>
      <p:cxnSp>
        <p:nvCxnSpPr>
          <p:cNvPr id="68636" name="AutoShape 28"/>
          <p:cNvCxnSpPr>
            <a:cxnSpLocks noChangeShapeType="1"/>
            <a:stCxn id="68630" idx="3"/>
            <a:endCxn id="68631" idx="0"/>
          </p:cNvCxnSpPr>
          <p:nvPr/>
        </p:nvCxnSpPr>
        <p:spPr bwMode="auto">
          <a:xfrm flipH="1">
            <a:off x="6083895" y="1272704"/>
            <a:ext cx="382587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37" name="AutoShape 29"/>
          <p:cNvCxnSpPr>
            <a:cxnSpLocks noChangeShapeType="1"/>
            <a:stCxn id="68630" idx="5"/>
            <a:endCxn id="68632" idx="0"/>
          </p:cNvCxnSpPr>
          <p:nvPr/>
        </p:nvCxnSpPr>
        <p:spPr bwMode="auto">
          <a:xfrm>
            <a:off x="6753820" y="1272704"/>
            <a:ext cx="496887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38" name="AutoShape 30"/>
          <p:cNvCxnSpPr>
            <a:cxnSpLocks noChangeShapeType="1"/>
            <a:stCxn id="68631" idx="3"/>
            <a:endCxn id="68633" idx="0"/>
          </p:cNvCxnSpPr>
          <p:nvPr/>
        </p:nvCxnSpPr>
        <p:spPr bwMode="auto">
          <a:xfrm flipH="1">
            <a:off x="5750520" y="1891829"/>
            <a:ext cx="19050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39" name="AutoShape 31"/>
          <p:cNvCxnSpPr>
            <a:cxnSpLocks noChangeShapeType="1"/>
            <a:stCxn id="68632" idx="3"/>
            <a:endCxn id="68635" idx="0"/>
          </p:cNvCxnSpPr>
          <p:nvPr/>
        </p:nvCxnSpPr>
        <p:spPr bwMode="auto">
          <a:xfrm flipH="1">
            <a:off x="6915745" y="1891829"/>
            <a:ext cx="192087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6261695" y="778992"/>
            <a:ext cx="22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5809257" y="1323504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7095132" y="127429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5421907" y="188547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6628407" y="185214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5123457" y="246332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68646" name="AutoShape 38"/>
          <p:cNvCxnSpPr>
            <a:cxnSpLocks noChangeShapeType="1"/>
            <a:stCxn id="68634" idx="0"/>
            <a:endCxn id="68633" idx="3"/>
          </p:cNvCxnSpPr>
          <p:nvPr/>
        </p:nvCxnSpPr>
        <p:spPr bwMode="auto">
          <a:xfrm flipV="1">
            <a:off x="5394920" y="2444279"/>
            <a:ext cx="211137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47" name="Oval 39"/>
          <p:cNvSpPr>
            <a:spLocks noChangeArrowheads="1"/>
          </p:cNvSpPr>
          <p:nvPr/>
        </p:nvSpPr>
        <p:spPr bwMode="auto">
          <a:xfrm>
            <a:off x="5829895" y="2730029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18</a:t>
            </a:r>
          </a:p>
        </p:txBody>
      </p:sp>
      <p:cxnSp>
        <p:nvCxnSpPr>
          <p:cNvPr id="68648" name="AutoShape 40"/>
          <p:cNvCxnSpPr>
            <a:cxnSpLocks noChangeShapeType="1"/>
            <a:stCxn id="68633" idx="5"/>
            <a:endCxn id="68647" idx="0"/>
          </p:cNvCxnSpPr>
          <p:nvPr/>
        </p:nvCxnSpPr>
        <p:spPr bwMode="auto">
          <a:xfrm>
            <a:off x="5891807" y="2444279"/>
            <a:ext cx="141288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49" name="Oval 41"/>
          <p:cNvSpPr>
            <a:spLocks noChangeArrowheads="1"/>
          </p:cNvSpPr>
          <p:nvPr/>
        </p:nvSpPr>
        <p:spPr bwMode="auto">
          <a:xfrm>
            <a:off x="6407745" y="2730029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15</a:t>
            </a:r>
          </a:p>
        </p:txBody>
      </p:sp>
      <p:cxnSp>
        <p:nvCxnSpPr>
          <p:cNvPr id="68650" name="AutoShape 42"/>
          <p:cNvCxnSpPr>
            <a:cxnSpLocks noChangeShapeType="1"/>
            <a:stCxn id="68635" idx="3"/>
            <a:endCxn id="68649" idx="0"/>
          </p:cNvCxnSpPr>
          <p:nvPr/>
        </p:nvCxnSpPr>
        <p:spPr bwMode="auto">
          <a:xfrm flipH="1">
            <a:off x="6610945" y="2444279"/>
            <a:ext cx="161925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6328370" y="245062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5744170" y="246332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2454870" y="242999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5562600" y="4427538"/>
            <a:ext cx="18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68661" name="Oval 53"/>
          <p:cNvSpPr>
            <a:spLocks noChangeArrowheads="1"/>
          </p:cNvSpPr>
          <p:nvPr/>
        </p:nvSpPr>
        <p:spPr bwMode="auto">
          <a:xfrm>
            <a:off x="2828925" y="4586288"/>
            <a:ext cx="341313" cy="296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68662" name="Oval 54"/>
          <p:cNvSpPr>
            <a:spLocks noChangeArrowheads="1"/>
          </p:cNvSpPr>
          <p:nvPr/>
        </p:nvSpPr>
        <p:spPr bwMode="auto">
          <a:xfrm>
            <a:off x="2486025" y="5106988"/>
            <a:ext cx="34131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7</a:t>
            </a:r>
          </a:p>
        </p:txBody>
      </p:sp>
      <p:sp>
        <p:nvSpPr>
          <p:cNvPr id="68663" name="Oval 55"/>
          <p:cNvSpPr>
            <a:spLocks noChangeArrowheads="1"/>
          </p:cNvSpPr>
          <p:nvPr/>
        </p:nvSpPr>
        <p:spPr bwMode="auto">
          <a:xfrm>
            <a:off x="3924300" y="5118100"/>
            <a:ext cx="34131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50</a:t>
            </a:r>
          </a:p>
        </p:txBody>
      </p:sp>
      <p:sp>
        <p:nvSpPr>
          <p:cNvPr id="68664" name="Oval 56"/>
          <p:cNvSpPr>
            <a:spLocks noChangeArrowheads="1"/>
          </p:cNvSpPr>
          <p:nvPr/>
        </p:nvSpPr>
        <p:spPr bwMode="auto">
          <a:xfrm>
            <a:off x="2205038" y="5572125"/>
            <a:ext cx="341312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11</a:t>
            </a:r>
          </a:p>
        </p:txBody>
      </p:sp>
      <p:sp>
        <p:nvSpPr>
          <p:cNvPr id="68665" name="Oval 57"/>
          <p:cNvSpPr>
            <a:spLocks noChangeArrowheads="1"/>
          </p:cNvSpPr>
          <p:nvPr/>
        </p:nvSpPr>
        <p:spPr bwMode="auto">
          <a:xfrm>
            <a:off x="1905000" y="6065838"/>
            <a:ext cx="341313" cy="296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13</a:t>
            </a:r>
          </a:p>
        </p:txBody>
      </p:sp>
      <p:sp>
        <p:nvSpPr>
          <p:cNvPr id="68666" name="Oval 58"/>
          <p:cNvSpPr>
            <a:spLocks noChangeArrowheads="1"/>
          </p:cNvSpPr>
          <p:nvPr/>
        </p:nvSpPr>
        <p:spPr bwMode="auto">
          <a:xfrm>
            <a:off x="3641725" y="5583238"/>
            <a:ext cx="34131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80</a:t>
            </a:r>
          </a:p>
        </p:txBody>
      </p:sp>
      <p:cxnSp>
        <p:nvCxnSpPr>
          <p:cNvPr id="68667" name="AutoShape 59"/>
          <p:cNvCxnSpPr>
            <a:cxnSpLocks noChangeShapeType="1"/>
            <a:stCxn id="68661" idx="3"/>
            <a:endCxn id="68662" idx="0"/>
          </p:cNvCxnSpPr>
          <p:nvPr/>
        </p:nvCxnSpPr>
        <p:spPr bwMode="auto">
          <a:xfrm flipH="1">
            <a:off x="2657475" y="4840288"/>
            <a:ext cx="220663" cy="266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69" name="AutoShape 61"/>
          <p:cNvCxnSpPr>
            <a:cxnSpLocks noChangeShapeType="1"/>
            <a:stCxn id="68662" idx="3"/>
            <a:endCxn id="68664" idx="0"/>
          </p:cNvCxnSpPr>
          <p:nvPr/>
        </p:nvCxnSpPr>
        <p:spPr bwMode="auto">
          <a:xfrm flipH="1">
            <a:off x="2376488" y="5360988"/>
            <a:ext cx="158750" cy="2111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70" name="AutoShape 62"/>
          <p:cNvCxnSpPr>
            <a:cxnSpLocks noChangeShapeType="1"/>
            <a:stCxn id="68663" idx="3"/>
            <a:endCxn id="68666" idx="0"/>
          </p:cNvCxnSpPr>
          <p:nvPr/>
        </p:nvCxnSpPr>
        <p:spPr bwMode="auto">
          <a:xfrm flipH="1">
            <a:off x="3813175" y="5372100"/>
            <a:ext cx="160338" cy="211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71" name="Text Box 63"/>
          <p:cNvSpPr txBox="1">
            <a:spLocks noChangeArrowheads="1"/>
          </p:cNvSpPr>
          <p:nvPr/>
        </p:nvSpPr>
        <p:spPr bwMode="auto">
          <a:xfrm>
            <a:off x="2673350" y="4483100"/>
            <a:ext cx="188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672" name="Text Box 64"/>
          <p:cNvSpPr txBox="1">
            <a:spLocks noChangeArrowheads="1"/>
          </p:cNvSpPr>
          <p:nvPr/>
        </p:nvSpPr>
        <p:spPr bwMode="auto">
          <a:xfrm>
            <a:off x="2455863" y="48307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673" name="Text Box 65"/>
          <p:cNvSpPr txBox="1">
            <a:spLocks noChangeArrowheads="1"/>
          </p:cNvSpPr>
          <p:nvPr/>
        </p:nvSpPr>
        <p:spPr bwMode="auto">
          <a:xfrm>
            <a:off x="3836988" y="48799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674" name="Text Box 66"/>
          <p:cNvSpPr txBox="1">
            <a:spLocks noChangeArrowheads="1"/>
          </p:cNvSpPr>
          <p:nvPr/>
        </p:nvSpPr>
        <p:spPr bwMode="auto">
          <a:xfrm>
            <a:off x="2190750" y="52657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675" name="Text Box 67"/>
          <p:cNvSpPr txBox="1">
            <a:spLocks noChangeArrowheads="1"/>
          </p:cNvSpPr>
          <p:nvPr/>
        </p:nvSpPr>
        <p:spPr bwMode="auto">
          <a:xfrm>
            <a:off x="3606800" y="533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68676" name="AutoShape 68"/>
          <p:cNvCxnSpPr>
            <a:cxnSpLocks noChangeShapeType="1"/>
            <a:stCxn id="68665" idx="0"/>
            <a:endCxn id="68664" idx="3"/>
          </p:cNvCxnSpPr>
          <p:nvPr/>
        </p:nvCxnSpPr>
        <p:spPr bwMode="auto">
          <a:xfrm flipV="1">
            <a:off x="2076450" y="5827713"/>
            <a:ext cx="177800" cy="238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77" name="Oval 69"/>
          <p:cNvSpPr>
            <a:spLocks noChangeArrowheads="1"/>
          </p:cNvSpPr>
          <p:nvPr/>
        </p:nvSpPr>
        <p:spPr bwMode="auto">
          <a:xfrm>
            <a:off x="5715000" y="4595813"/>
            <a:ext cx="341313" cy="296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</a:t>
            </a:r>
          </a:p>
        </p:txBody>
      </p:sp>
      <p:sp>
        <p:nvSpPr>
          <p:cNvPr id="68678" name="Oval 70"/>
          <p:cNvSpPr>
            <a:spLocks noChangeArrowheads="1"/>
          </p:cNvSpPr>
          <p:nvPr/>
        </p:nvSpPr>
        <p:spPr bwMode="auto">
          <a:xfrm>
            <a:off x="5272088" y="5118100"/>
            <a:ext cx="339725" cy="296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9</a:t>
            </a:r>
          </a:p>
        </p:txBody>
      </p:sp>
      <p:sp>
        <p:nvSpPr>
          <p:cNvPr id="68679" name="Oval 71"/>
          <p:cNvSpPr>
            <a:spLocks noChangeArrowheads="1"/>
          </p:cNvSpPr>
          <p:nvPr/>
        </p:nvSpPr>
        <p:spPr bwMode="auto">
          <a:xfrm>
            <a:off x="6253163" y="5118100"/>
            <a:ext cx="341312" cy="296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</a:t>
            </a:r>
          </a:p>
        </p:txBody>
      </p:sp>
      <p:sp>
        <p:nvSpPr>
          <p:cNvPr id="68680" name="Oval 72"/>
          <p:cNvSpPr>
            <a:spLocks noChangeArrowheads="1"/>
          </p:cNvSpPr>
          <p:nvPr/>
        </p:nvSpPr>
        <p:spPr bwMode="auto">
          <a:xfrm>
            <a:off x="4989513" y="5583238"/>
            <a:ext cx="341312" cy="296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12</a:t>
            </a:r>
          </a:p>
        </p:txBody>
      </p:sp>
      <p:sp>
        <p:nvSpPr>
          <p:cNvPr id="68681" name="Oval 73"/>
          <p:cNvSpPr>
            <a:spLocks noChangeArrowheads="1"/>
          </p:cNvSpPr>
          <p:nvPr/>
        </p:nvSpPr>
        <p:spPr bwMode="auto">
          <a:xfrm>
            <a:off x="4689475" y="6076950"/>
            <a:ext cx="341313" cy="296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20</a:t>
            </a:r>
          </a:p>
        </p:txBody>
      </p:sp>
      <p:sp>
        <p:nvSpPr>
          <p:cNvPr id="68682" name="Oval 74"/>
          <p:cNvSpPr>
            <a:spLocks noChangeArrowheads="1"/>
          </p:cNvSpPr>
          <p:nvPr/>
        </p:nvSpPr>
        <p:spPr bwMode="auto">
          <a:xfrm>
            <a:off x="5970588" y="5583238"/>
            <a:ext cx="341312" cy="296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10</a:t>
            </a:r>
          </a:p>
        </p:txBody>
      </p:sp>
      <p:cxnSp>
        <p:nvCxnSpPr>
          <p:cNvPr id="68683" name="AutoShape 75"/>
          <p:cNvCxnSpPr>
            <a:cxnSpLocks noChangeShapeType="1"/>
            <a:stCxn id="68677" idx="3"/>
            <a:endCxn id="68678" idx="0"/>
          </p:cNvCxnSpPr>
          <p:nvPr/>
        </p:nvCxnSpPr>
        <p:spPr bwMode="auto">
          <a:xfrm flipH="1">
            <a:off x="5441950" y="4848225"/>
            <a:ext cx="322263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84" name="AutoShape 76"/>
          <p:cNvCxnSpPr>
            <a:cxnSpLocks noChangeShapeType="1"/>
            <a:stCxn id="68677" idx="5"/>
            <a:endCxn id="68679" idx="0"/>
          </p:cNvCxnSpPr>
          <p:nvPr/>
        </p:nvCxnSpPr>
        <p:spPr bwMode="auto">
          <a:xfrm>
            <a:off x="6005513" y="4848225"/>
            <a:ext cx="419100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85" name="AutoShape 77"/>
          <p:cNvCxnSpPr>
            <a:cxnSpLocks noChangeShapeType="1"/>
            <a:stCxn id="68678" idx="3"/>
            <a:endCxn id="68680" idx="0"/>
          </p:cNvCxnSpPr>
          <p:nvPr/>
        </p:nvCxnSpPr>
        <p:spPr bwMode="auto">
          <a:xfrm flipH="1">
            <a:off x="5160963" y="5370513"/>
            <a:ext cx="160337" cy="212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8686" name="AutoShape 78"/>
          <p:cNvCxnSpPr>
            <a:cxnSpLocks noChangeShapeType="1"/>
            <a:stCxn id="68679" idx="3"/>
            <a:endCxn id="68682" idx="0"/>
          </p:cNvCxnSpPr>
          <p:nvPr/>
        </p:nvCxnSpPr>
        <p:spPr bwMode="auto">
          <a:xfrm flipH="1">
            <a:off x="6142038" y="5370513"/>
            <a:ext cx="161925" cy="212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88" name="Text Box 80"/>
          <p:cNvSpPr txBox="1">
            <a:spLocks noChangeArrowheads="1"/>
          </p:cNvSpPr>
          <p:nvPr/>
        </p:nvSpPr>
        <p:spPr bwMode="auto">
          <a:xfrm>
            <a:off x="5200650" y="4832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6307138" y="48228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690" name="Text Box 82"/>
          <p:cNvSpPr txBox="1">
            <a:spLocks noChangeArrowheads="1"/>
          </p:cNvSpPr>
          <p:nvPr/>
        </p:nvSpPr>
        <p:spPr bwMode="auto">
          <a:xfrm>
            <a:off x="4873625" y="53387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5883275" y="533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622800" y="5792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68693" name="AutoShape 85"/>
          <p:cNvCxnSpPr>
            <a:cxnSpLocks noChangeShapeType="1"/>
            <a:stCxn id="68681" idx="0"/>
            <a:endCxn id="68680" idx="3"/>
          </p:cNvCxnSpPr>
          <p:nvPr/>
        </p:nvCxnSpPr>
        <p:spPr bwMode="auto">
          <a:xfrm flipV="1">
            <a:off x="4860925" y="5835650"/>
            <a:ext cx="177800" cy="241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94" name="Oval 86"/>
          <p:cNvSpPr>
            <a:spLocks noChangeArrowheads="1"/>
          </p:cNvSpPr>
          <p:nvPr/>
        </p:nvSpPr>
        <p:spPr bwMode="auto">
          <a:xfrm>
            <a:off x="5227638" y="6076950"/>
            <a:ext cx="341312" cy="296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18</a:t>
            </a:r>
          </a:p>
        </p:txBody>
      </p:sp>
      <p:cxnSp>
        <p:nvCxnSpPr>
          <p:cNvPr id="68695" name="AutoShape 87"/>
          <p:cNvCxnSpPr>
            <a:cxnSpLocks noChangeShapeType="1"/>
            <a:stCxn id="68680" idx="5"/>
            <a:endCxn id="68694" idx="0"/>
          </p:cNvCxnSpPr>
          <p:nvPr/>
        </p:nvCxnSpPr>
        <p:spPr bwMode="auto">
          <a:xfrm>
            <a:off x="5280025" y="5835650"/>
            <a:ext cx="119063" cy="241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96" name="Oval 88"/>
          <p:cNvSpPr>
            <a:spLocks noChangeArrowheads="1"/>
          </p:cNvSpPr>
          <p:nvPr/>
        </p:nvSpPr>
        <p:spPr bwMode="auto">
          <a:xfrm>
            <a:off x="5715000" y="6076950"/>
            <a:ext cx="341313" cy="296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15</a:t>
            </a:r>
          </a:p>
        </p:txBody>
      </p:sp>
      <p:cxnSp>
        <p:nvCxnSpPr>
          <p:cNvPr id="68697" name="AutoShape 89"/>
          <p:cNvCxnSpPr>
            <a:cxnSpLocks noChangeShapeType="1"/>
            <a:stCxn id="68682" idx="3"/>
            <a:endCxn id="68696" idx="0"/>
          </p:cNvCxnSpPr>
          <p:nvPr/>
        </p:nvCxnSpPr>
        <p:spPr bwMode="auto">
          <a:xfrm flipH="1">
            <a:off x="5884863" y="5835650"/>
            <a:ext cx="136525" cy="241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5629275" y="58388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5319713" y="5802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700" name="Text Box 92"/>
          <p:cNvSpPr txBox="1">
            <a:spLocks noChangeArrowheads="1"/>
          </p:cNvSpPr>
          <p:nvPr/>
        </p:nvSpPr>
        <p:spPr bwMode="auto">
          <a:xfrm>
            <a:off x="1868488" y="57880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8706" name="Rectangle 98"/>
          <p:cNvSpPr>
            <a:spLocks noChangeArrowheads="1"/>
          </p:cNvSpPr>
          <p:nvPr/>
        </p:nvSpPr>
        <p:spPr bwMode="auto">
          <a:xfrm>
            <a:off x="3559175" y="4492625"/>
            <a:ext cx="3217863" cy="1943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 좌향 트리의 합병 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8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2285-D91B-486C-8C56-487045868CF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루트 비교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5&lt;50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가 루트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의 오른쪽 서브 트리와 루트가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인 이진트리 합병</a:t>
            </a:r>
            <a:endParaRPr lang="ko-KR" altLang="en-US" dirty="0"/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3376066" y="971451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009354" y="1528663"/>
            <a:ext cx="365125" cy="3190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5236616" y="1123851"/>
            <a:ext cx="365125" cy="319087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50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2709316" y="2025551"/>
            <a:ext cx="365125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11</a:t>
            </a:r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2388641" y="2554188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13</a:t>
            </a:r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4936579" y="1620738"/>
            <a:ext cx="363537" cy="3190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80</a:t>
            </a:r>
          </a:p>
        </p:txBody>
      </p:sp>
      <p:cxnSp>
        <p:nvCxnSpPr>
          <p:cNvPr id="69642" name="AutoShape 10"/>
          <p:cNvCxnSpPr>
            <a:cxnSpLocks noChangeShapeType="1"/>
            <a:stCxn id="69636" idx="3"/>
            <a:endCxn id="69637" idx="0"/>
          </p:cNvCxnSpPr>
          <p:nvPr/>
        </p:nvCxnSpPr>
        <p:spPr bwMode="auto">
          <a:xfrm flipH="1">
            <a:off x="3191916" y="1242913"/>
            <a:ext cx="236538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643" name="AutoShape 11"/>
          <p:cNvCxnSpPr>
            <a:cxnSpLocks noChangeShapeType="1"/>
            <a:stCxn id="69637" idx="3"/>
            <a:endCxn id="69639" idx="0"/>
          </p:cNvCxnSpPr>
          <p:nvPr/>
        </p:nvCxnSpPr>
        <p:spPr bwMode="auto">
          <a:xfrm flipH="1">
            <a:off x="2891879" y="1800126"/>
            <a:ext cx="169862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644" name="AutoShape 12"/>
          <p:cNvCxnSpPr>
            <a:cxnSpLocks noChangeShapeType="1"/>
            <a:stCxn id="69638" idx="3"/>
            <a:endCxn id="69641" idx="0"/>
          </p:cNvCxnSpPr>
          <p:nvPr/>
        </p:nvCxnSpPr>
        <p:spPr bwMode="auto">
          <a:xfrm flipH="1">
            <a:off x="5117554" y="1395313"/>
            <a:ext cx="171450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3209379" y="765076"/>
            <a:ext cx="201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2926804" y="124291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5155654" y="838101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2642641" y="1708051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8004" y="132387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69650" name="AutoShape 18"/>
          <p:cNvCxnSpPr>
            <a:cxnSpLocks noChangeShapeType="1"/>
            <a:stCxn id="69640" idx="0"/>
            <a:endCxn id="69639" idx="3"/>
          </p:cNvCxnSpPr>
          <p:nvPr/>
        </p:nvCxnSpPr>
        <p:spPr bwMode="auto">
          <a:xfrm flipV="1">
            <a:off x="2571204" y="2298601"/>
            <a:ext cx="190500" cy="255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6997154" y="1141313"/>
            <a:ext cx="365125" cy="3190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</a:t>
            </a:r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6524079" y="1700113"/>
            <a:ext cx="361950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9</a:t>
            </a:r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7573416" y="1700113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</a:t>
            </a:r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6220866" y="2197001"/>
            <a:ext cx="365125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12</a:t>
            </a:r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5900191" y="2725638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20</a:t>
            </a:r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7271791" y="2197001"/>
            <a:ext cx="365125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10</a:t>
            </a:r>
          </a:p>
        </p:txBody>
      </p:sp>
      <p:cxnSp>
        <p:nvCxnSpPr>
          <p:cNvPr id="69657" name="AutoShape 25"/>
          <p:cNvCxnSpPr>
            <a:cxnSpLocks noChangeShapeType="1"/>
            <a:stCxn id="69651" idx="3"/>
            <a:endCxn id="69652" idx="0"/>
          </p:cNvCxnSpPr>
          <p:nvPr/>
        </p:nvCxnSpPr>
        <p:spPr bwMode="auto">
          <a:xfrm flipH="1">
            <a:off x="6705054" y="1412776"/>
            <a:ext cx="344487" cy="287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658" name="AutoShape 26"/>
          <p:cNvCxnSpPr>
            <a:cxnSpLocks noChangeShapeType="1"/>
            <a:stCxn id="69651" idx="5"/>
            <a:endCxn id="69653" idx="0"/>
          </p:cNvCxnSpPr>
          <p:nvPr/>
        </p:nvCxnSpPr>
        <p:spPr bwMode="auto">
          <a:xfrm>
            <a:off x="7308304" y="1412776"/>
            <a:ext cx="449262" cy="287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659" name="AutoShape 27"/>
          <p:cNvCxnSpPr>
            <a:cxnSpLocks noChangeShapeType="1"/>
            <a:stCxn id="69652" idx="3"/>
            <a:endCxn id="69654" idx="0"/>
          </p:cNvCxnSpPr>
          <p:nvPr/>
        </p:nvCxnSpPr>
        <p:spPr bwMode="auto">
          <a:xfrm flipH="1">
            <a:off x="6405016" y="1969988"/>
            <a:ext cx="171450" cy="227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660" name="AutoShape 28"/>
          <p:cNvCxnSpPr>
            <a:cxnSpLocks noChangeShapeType="1"/>
            <a:stCxn id="69653" idx="3"/>
            <a:endCxn id="69656" idx="0"/>
          </p:cNvCxnSpPr>
          <p:nvPr/>
        </p:nvCxnSpPr>
        <p:spPr bwMode="auto">
          <a:xfrm flipH="1">
            <a:off x="7454354" y="1969988"/>
            <a:ext cx="173037" cy="227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6457404" y="139372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7601991" y="140483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6108154" y="193347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7216229" y="1892201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5839866" y="242083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69666" name="AutoShape 34"/>
          <p:cNvCxnSpPr>
            <a:cxnSpLocks noChangeShapeType="1"/>
            <a:stCxn id="69655" idx="0"/>
            <a:endCxn id="69654" idx="3"/>
          </p:cNvCxnSpPr>
          <p:nvPr/>
        </p:nvCxnSpPr>
        <p:spPr bwMode="auto">
          <a:xfrm flipV="1">
            <a:off x="6084341" y="2468463"/>
            <a:ext cx="190500" cy="25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667" name="Oval 35"/>
          <p:cNvSpPr>
            <a:spLocks noChangeArrowheads="1"/>
          </p:cNvSpPr>
          <p:nvPr/>
        </p:nvSpPr>
        <p:spPr bwMode="auto">
          <a:xfrm>
            <a:off x="6476454" y="2725638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18</a:t>
            </a:r>
          </a:p>
        </p:txBody>
      </p:sp>
      <p:cxnSp>
        <p:nvCxnSpPr>
          <p:cNvPr id="69668" name="AutoShape 36"/>
          <p:cNvCxnSpPr>
            <a:cxnSpLocks noChangeShapeType="1"/>
            <a:stCxn id="69654" idx="5"/>
            <a:endCxn id="69667" idx="0"/>
          </p:cNvCxnSpPr>
          <p:nvPr/>
        </p:nvCxnSpPr>
        <p:spPr bwMode="auto">
          <a:xfrm>
            <a:off x="6532016" y="2468463"/>
            <a:ext cx="127000" cy="25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669" name="Oval 37"/>
          <p:cNvSpPr>
            <a:spLocks noChangeArrowheads="1"/>
          </p:cNvSpPr>
          <p:nvPr/>
        </p:nvSpPr>
        <p:spPr bwMode="auto">
          <a:xfrm>
            <a:off x="6997154" y="2725638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15</a:t>
            </a:r>
          </a:p>
        </p:txBody>
      </p:sp>
      <p:cxnSp>
        <p:nvCxnSpPr>
          <p:cNvPr id="69670" name="AutoShape 38"/>
          <p:cNvCxnSpPr>
            <a:cxnSpLocks noChangeShapeType="1"/>
            <a:stCxn id="69656" idx="3"/>
            <a:endCxn id="69669" idx="0"/>
          </p:cNvCxnSpPr>
          <p:nvPr/>
        </p:nvCxnSpPr>
        <p:spPr bwMode="auto">
          <a:xfrm flipH="1">
            <a:off x="7179716" y="2468463"/>
            <a:ext cx="146050" cy="25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6944766" y="243036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6566941" y="241131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2298154" y="2266851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716" name="Text Box 84"/>
          <p:cNvSpPr txBox="1">
            <a:spLocks noChangeArrowheads="1"/>
          </p:cNvSpPr>
          <p:nvPr/>
        </p:nvSpPr>
        <p:spPr bwMode="auto">
          <a:xfrm>
            <a:off x="6763791" y="876201"/>
            <a:ext cx="22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9677" name="Oval 45"/>
          <p:cNvSpPr>
            <a:spLocks noChangeArrowheads="1"/>
          </p:cNvSpPr>
          <p:nvPr/>
        </p:nvSpPr>
        <p:spPr bwMode="auto">
          <a:xfrm>
            <a:off x="2346325" y="4587875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9678" name="Oval 46"/>
          <p:cNvSpPr>
            <a:spLocks noChangeArrowheads="1"/>
          </p:cNvSpPr>
          <p:nvPr/>
        </p:nvSpPr>
        <p:spPr bwMode="auto">
          <a:xfrm>
            <a:off x="1979613" y="5145088"/>
            <a:ext cx="365125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69679" name="Oval 47"/>
          <p:cNvSpPr>
            <a:spLocks noChangeArrowheads="1"/>
          </p:cNvSpPr>
          <p:nvPr/>
        </p:nvSpPr>
        <p:spPr bwMode="auto">
          <a:xfrm>
            <a:off x="5511800" y="4787900"/>
            <a:ext cx="365125" cy="3190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50</a:t>
            </a:r>
          </a:p>
        </p:txBody>
      </p:sp>
      <p:sp>
        <p:nvSpPr>
          <p:cNvPr id="69680" name="Oval 48"/>
          <p:cNvSpPr>
            <a:spLocks noChangeArrowheads="1"/>
          </p:cNvSpPr>
          <p:nvPr/>
        </p:nvSpPr>
        <p:spPr bwMode="auto">
          <a:xfrm>
            <a:off x="1679575" y="5643563"/>
            <a:ext cx="365125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11</a:t>
            </a:r>
          </a:p>
        </p:txBody>
      </p:sp>
      <p:sp>
        <p:nvSpPr>
          <p:cNvPr id="69681" name="Oval 49"/>
          <p:cNvSpPr>
            <a:spLocks noChangeArrowheads="1"/>
          </p:cNvSpPr>
          <p:nvPr/>
        </p:nvSpPr>
        <p:spPr bwMode="auto">
          <a:xfrm>
            <a:off x="1358900" y="6170613"/>
            <a:ext cx="365125" cy="317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13</a:t>
            </a:r>
          </a:p>
        </p:txBody>
      </p:sp>
      <p:sp>
        <p:nvSpPr>
          <p:cNvPr id="69682" name="Oval 50"/>
          <p:cNvSpPr>
            <a:spLocks noChangeArrowheads="1"/>
          </p:cNvSpPr>
          <p:nvPr/>
        </p:nvSpPr>
        <p:spPr bwMode="auto">
          <a:xfrm>
            <a:off x="5211763" y="5284788"/>
            <a:ext cx="363537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80</a:t>
            </a:r>
          </a:p>
        </p:txBody>
      </p:sp>
      <p:cxnSp>
        <p:nvCxnSpPr>
          <p:cNvPr id="69683" name="AutoShape 51"/>
          <p:cNvCxnSpPr>
            <a:cxnSpLocks noChangeShapeType="1"/>
            <a:stCxn id="69677" idx="3"/>
            <a:endCxn id="69678" idx="0"/>
          </p:cNvCxnSpPr>
          <p:nvPr/>
        </p:nvCxnSpPr>
        <p:spPr bwMode="auto">
          <a:xfrm flipH="1">
            <a:off x="2162175" y="4859338"/>
            <a:ext cx="236538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684" name="AutoShape 52"/>
          <p:cNvCxnSpPr>
            <a:cxnSpLocks noChangeShapeType="1"/>
            <a:stCxn id="69678" idx="3"/>
            <a:endCxn id="69680" idx="0"/>
          </p:cNvCxnSpPr>
          <p:nvPr/>
        </p:nvCxnSpPr>
        <p:spPr bwMode="auto">
          <a:xfrm flipH="1">
            <a:off x="1862138" y="5416550"/>
            <a:ext cx="169862" cy="227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685" name="AutoShape 53"/>
          <p:cNvCxnSpPr>
            <a:cxnSpLocks noChangeShapeType="1"/>
            <a:stCxn id="69679" idx="3"/>
            <a:endCxn id="69682" idx="0"/>
          </p:cNvCxnSpPr>
          <p:nvPr/>
        </p:nvCxnSpPr>
        <p:spPr bwMode="auto">
          <a:xfrm flipH="1">
            <a:off x="5394325" y="5059363"/>
            <a:ext cx="171450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2160588" y="4391025"/>
            <a:ext cx="201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87" name="Text Box 55"/>
          <p:cNvSpPr txBox="1">
            <a:spLocks noChangeArrowheads="1"/>
          </p:cNvSpPr>
          <p:nvPr/>
        </p:nvSpPr>
        <p:spPr bwMode="auto">
          <a:xfrm>
            <a:off x="1878013" y="48688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88" name="Text Box 56"/>
          <p:cNvSpPr txBox="1">
            <a:spLocks noChangeArrowheads="1"/>
          </p:cNvSpPr>
          <p:nvPr/>
        </p:nvSpPr>
        <p:spPr bwMode="auto">
          <a:xfrm>
            <a:off x="5397500" y="4521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89" name="Text Box 57"/>
          <p:cNvSpPr txBox="1">
            <a:spLocks noChangeArrowheads="1"/>
          </p:cNvSpPr>
          <p:nvPr/>
        </p:nvSpPr>
        <p:spPr bwMode="auto">
          <a:xfrm>
            <a:off x="1593850" y="5334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690" name="Text Box 58"/>
          <p:cNvSpPr txBox="1">
            <a:spLocks noChangeArrowheads="1"/>
          </p:cNvSpPr>
          <p:nvPr/>
        </p:nvSpPr>
        <p:spPr bwMode="auto">
          <a:xfrm>
            <a:off x="5183188" y="5006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69691" name="AutoShape 59"/>
          <p:cNvCxnSpPr>
            <a:cxnSpLocks noChangeShapeType="1"/>
            <a:stCxn id="69681" idx="0"/>
            <a:endCxn id="69680" idx="3"/>
          </p:cNvCxnSpPr>
          <p:nvPr/>
        </p:nvCxnSpPr>
        <p:spPr bwMode="auto">
          <a:xfrm flipV="1">
            <a:off x="1541463" y="5915025"/>
            <a:ext cx="190500" cy="255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692" name="Oval 60"/>
          <p:cNvSpPr>
            <a:spLocks noChangeArrowheads="1"/>
          </p:cNvSpPr>
          <p:nvPr/>
        </p:nvSpPr>
        <p:spPr bwMode="auto">
          <a:xfrm>
            <a:off x="3605213" y="4586288"/>
            <a:ext cx="365125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</a:t>
            </a:r>
          </a:p>
        </p:txBody>
      </p:sp>
      <p:sp>
        <p:nvSpPr>
          <p:cNvPr id="69693" name="Oval 61"/>
          <p:cNvSpPr>
            <a:spLocks noChangeArrowheads="1"/>
          </p:cNvSpPr>
          <p:nvPr/>
        </p:nvSpPr>
        <p:spPr bwMode="auto">
          <a:xfrm>
            <a:off x="3249613" y="5145088"/>
            <a:ext cx="363537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9</a:t>
            </a:r>
          </a:p>
        </p:txBody>
      </p:sp>
      <p:sp>
        <p:nvSpPr>
          <p:cNvPr id="69694" name="Oval 62"/>
          <p:cNvSpPr>
            <a:spLocks noChangeArrowheads="1"/>
          </p:cNvSpPr>
          <p:nvPr/>
        </p:nvSpPr>
        <p:spPr bwMode="auto">
          <a:xfrm>
            <a:off x="6810375" y="5048250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</a:t>
            </a:r>
          </a:p>
        </p:txBody>
      </p:sp>
      <p:sp>
        <p:nvSpPr>
          <p:cNvPr id="69695" name="Oval 63"/>
          <p:cNvSpPr>
            <a:spLocks noChangeArrowheads="1"/>
          </p:cNvSpPr>
          <p:nvPr/>
        </p:nvSpPr>
        <p:spPr bwMode="auto">
          <a:xfrm>
            <a:off x="2947988" y="5643563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12</a:t>
            </a:r>
          </a:p>
        </p:txBody>
      </p:sp>
      <p:sp>
        <p:nvSpPr>
          <p:cNvPr id="69696" name="Oval 64"/>
          <p:cNvSpPr>
            <a:spLocks noChangeArrowheads="1"/>
          </p:cNvSpPr>
          <p:nvPr/>
        </p:nvSpPr>
        <p:spPr bwMode="auto">
          <a:xfrm>
            <a:off x="2627313" y="6170613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20</a:t>
            </a:r>
          </a:p>
        </p:txBody>
      </p:sp>
      <p:sp>
        <p:nvSpPr>
          <p:cNvPr id="69697" name="Oval 65"/>
          <p:cNvSpPr>
            <a:spLocks noChangeArrowheads="1"/>
          </p:cNvSpPr>
          <p:nvPr/>
        </p:nvSpPr>
        <p:spPr bwMode="auto">
          <a:xfrm>
            <a:off x="6508750" y="5545138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10</a:t>
            </a:r>
          </a:p>
        </p:txBody>
      </p:sp>
      <p:cxnSp>
        <p:nvCxnSpPr>
          <p:cNvPr id="69698" name="AutoShape 66"/>
          <p:cNvCxnSpPr>
            <a:cxnSpLocks noChangeShapeType="1"/>
            <a:stCxn id="69692" idx="3"/>
            <a:endCxn id="69693" idx="0"/>
          </p:cNvCxnSpPr>
          <p:nvPr/>
        </p:nvCxnSpPr>
        <p:spPr bwMode="auto">
          <a:xfrm flipH="1">
            <a:off x="3432175" y="4857750"/>
            <a:ext cx="225425" cy="287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700" name="AutoShape 68"/>
          <p:cNvCxnSpPr>
            <a:cxnSpLocks noChangeShapeType="1"/>
            <a:stCxn id="69693" idx="3"/>
            <a:endCxn id="69695" idx="0"/>
          </p:cNvCxnSpPr>
          <p:nvPr/>
        </p:nvCxnSpPr>
        <p:spPr bwMode="auto">
          <a:xfrm flipH="1">
            <a:off x="3132138" y="5414963"/>
            <a:ext cx="17145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701" name="AutoShape 69"/>
          <p:cNvCxnSpPr>
            <a:cxnSpLocks noChangeShapeType="1"/>
            <a:stCxn id="69694" idx="3"/>
            <a:endCxn id="69697" idx="0"/>
          </p:cNvCxnSpPr>
          <p:nvPr/>
        </p:nvCxnSpPr>
        <p:spPr bwMode="auto">
          <a:xfrm flipH="1">
            <a:off x="6691313" y="5318125"/>
            <a:ext cx="173037" cy="227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702" name="Text Box 70"/>
          <p:cNvSpPr txBox="1">
            <a:spLocks noChangeArrowheads="1"/>
          </p:cNvSpPr>
          <p:nvPr/>
        </p:nvSpPr>
        <p:spPr bwMode="auto">
          <a:xfrm>
            <a:off x="3203575" y="48291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703" name="Text Box 71"/>
          <p:cNvSpPr txBox="1">
            <a:spLocks noChangeArrowheads="1"/>
          </p:cNvSpPr>
          <p:nvPr/>
        </p:nvSpPr>
        <p:spPr bwMode="auto">
          <a:xfrm>
            <a:off x="6753225" y="47402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704" name="Text Box 72"/>
          <p:cNvSpPr txBox="1">
            <a:spLocks noChangeArrowheads="1"/>
          </p:cNvSpPr>
          <p:nvPr/>
        </p:nvSpPr>
        <p:spPr bwMode="auto">
          <a:xfrm>
            <a:off x="2854325" y="5368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6453188" y="52387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706" name="Text Box 74"/>
          <p:cNvSpPr txBox="1">
            <a:spLocks noChangeArrowheads="1"/>
          </p:cNvSpPr>
          <p:nvPr/>
        </p:nvSpPr>
        <p:spPr bwMode="auto">
          <a:xfrm>
            <a:off x="2586038" y="5856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69707" name="AutoShape 75"/>
          <p:cNvCxnSpPr>
            <a:cxnSpLocks noChangeShapeType="1"/>
            <a:stCxn id="69696" idx="0"/>
            <a:endCxn id="69695" idx="3"/>
          </p:cNvCxnSpPr>
          <p:nvPr/>
        </p:nvCxnSpPr>
        <p:spPr bwMode="auto">
          <a:xfrm flipV="1">
            <a:off x="2811463" y="5913438"/>
            <a:ext cx="190500" cy="25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708" name="Oval 76"/>
          <p:cNvSpPr>
            <a:spLocks noChangeArrowheads="1"/>
          </p:cNvSpPr>
          <p:nvPr/>
        </p:nvSpPr>
        <p:spPr bwMode="auto">
          <a:xfrm>
            <a:off x="3203575" y="6170613"/>
            <a:ext cx="363538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18</a:t>
            </a:r>
          </a:p>
        </p:txBody>
      </p:sp>
      <p:cxnSp>
        <p:nvCxnSpPr>
          <p:cNvPr id="69709" name="AutoShape 77"/>
          <p:cNvCxnSpPr>
            <a:cxnSpLocks noChangeShapeType="1"/>
            <a:stCxn id="69695" idx="5"/>
            <a:endCxn id="69708" idx="0"/>
          </p:cNvCxnSpPr>
          <p:nvPr/>
        </p:nvCxnSpPr>
        <p:spPr bwMode="auto">
          <a:xfrm>
            <a:off x="3259138" y="5913438"/>
            <a:ext cx="127000" cy="25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710" name="Oval 78"/>
          <p:cNvSpPr>
            <a:spLocks noChangeArrowheads="1"/>
          </p:cNvSpPr>
          <p:nvPr/>
        </p:nvSpPr>
        <p:spPr bwMode="auto">
          <a:xfrm>
            <a:off x="6234113" y="6073775"/>
            <a:ext cx="365125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15</a:t>
            </a:r>
          </a:p>
        </p:txBody>
      </p:sp>
      <p:cxnSp>
        <p:nvCxnSpPr>
          <p:cNvPr id="69711" name="AutoShape 79"/>
          <p:cNvCxnSpPr>
            <a:cxnSpLocks noChangeShapeType="1"/>
            <a:stCxn id="69697" idx="3"/>
            <a:endCxn id="69710" idx="0"/>
          </p:cNvCxnSpPr>
          <p:nvPr/>
        </p:nvCxnSpPr>
        <p:spPr bwMode="auto">
          <a:xfrm flipH="1">
            <a:off x="6416675" y="5815013"/>
            <a:ext cx="146050" cy="258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6181725" y="5778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713" name="Text Box 81"/>
          <p:cNvSpPr txBox="1">
            <a:spLocks noChangeArrowheads="1"/>
          </p:cNvSpPr>
          <p:nvPr/>
        </p:nvSpPr>
        <p:spPr bwMode="auto">
          <a:xfrm>
            <a:off x="3302000" y="58801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714" name="Text Box 82"/>
          <p:cNvSpPr txBox="1">
            <a:spLocks noChangeArrowheads="1"/>
          </p:cNvSpPr>
          <p:nvPr/>
        </p:nvSpPr>
        <p:spPr bwMode="auto">
          <a:xfrm>
            <a:off x="1249363" y="5892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718" name="Text Box 86"/>
          <p:cNvSpPr txBox="1">
            <a:spLocks noChangeArrowheads="1"/>
          </p:cNvSpPr>
          <p:nvPr/>
        </p:nvSpPr>
        <p:spPr bwMode="auto">
          <a:xfrm>
            <a:off x="3494088" y="4329113"/>
            <a:ext cx="200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69719" name="Rectangle 87"/>
          <p:cNvSpPr>
            <a:spLocks noChangeArrowheads="1"/>
          </p:cNvSpPr>
          <p:nvPr/>
        </p:nvSpPr>
        <p:spPr bwMode="auto">
          <a:xfrm>
            <a:off x="4932363" y="4489450"/>
            <a:ext cx="2509837" cy="202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0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 좌향 트리의 합병 </a:t>
            </a:r>
            <a:r>
              <a:rPr lang="en-US" altLang="ko-KR" smtClean="0"/>
              <a:t>(3)</a:t>
            </a:r>
            <a:endParaRPr lang="en-US" altLang="ko-KR"/>
          </a:p>
        </p:txBody>
      </p:sp>
      <p:sp>
        <p:nvSpPr>
          <p:cNvPr id="8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4F02-026F-49DA-AD3A-3A5239347C68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루트 비교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8&lt;50, 8</a:t>
            </a:r>
            <a:r>
              <a:rPr lang="ko-KR" altLang="en-US" dirty="0" smtClean="0"/>
              <a:t>의 오른쪽 서브트리 없음</a:t>
            </a:r>
          </a:p>
          <a:p>
            <a:pPr lvl="1"/>
            <a:r>
              <a:rPr lang="ko-KR" altLang="en-US" dirty="0" smtClean="0"/>
              <a:t>루트가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인 이진트리와 루트가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인 이진트리 합병</a:t>
            </a:r>
            <a:endParaRPr lang="ko-KR" altLang="en-US" dirty="0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380184" y="766292"/>
            <a:ext cx="379413" cy="328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2997597" y="1345729"/>
            <a:ext cx="381000" cy="3317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6675834" y="810742"/>
            <a:ext cx="381000" cy="333375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50</a:t>
            </a: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2684859" y="1863254"/>
            <a:ext cx="381000" cy="3333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11</a:t>
            </a:r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2351484" y="2414117"/>
            <a:ext cx="379413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13</a:t>
            </a:r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6363097" y="1329854"/>
            <a:ext cx="379412" cy="3317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80</a:t>
            </a:r>
          </a:p>
        </p:txBody>
      </p:sp>
      <p:cxnSp>
        <p:nvCxnSpPr>
          <p:cNvPr id="70667" name="AutoShape 11"/>
          <p:cNvCxnSpPr>
            <a:cxnSpLocks noChangeShapeType="1"/>
            <a:stCxn id="70661" idx="3"/>
            <a:endCxn id="70662" idx="0"/>
          </p:cNvCxnSpPr>
          <p:nvPr/>
        </p:nvCxnSpPr>
        <p:spPr bwMode="auto">
          <a:xfrm flipH="1">
            <a:off x="3189684" y="1047279"/>
            <a:ext cx="244475" cy="298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0668" name="AutoShape 12"/>
          <p:cNvCxnSpPr>
            <a:cxnSpLocks noChangeShapeType="1"/>
            <a:stCxn id="70662" idx="3"/>
            <a:endCxn id="70664" idx="0"/>
          </p:cNvCxnSpPr>
          <p:nvPr/>
        </p:nvCxnSpPr>
        <p:spPr bwMode="auto">
          <a:xfrm flipH="1">
            <a:off x="2875359" y="1628304"/>
            <a:ext cx="177800" cy="234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0669" name="AutoShape 13"/>
          <p:cNvCxnSpPr>
            <a:cxnSpLocks noChangeShapeType="1"/>
            <a:stCxn id="70663" idx="3"/>
            <a:endCxn id="70666" idx="0"/>
          </p:cNvCxnSpPr>
          <p:nvPr/>
        </p:nvCxnSpPr>
        <p:spPr bwMode="auto">
          <a:xfrm flipH="1">
            <a:off x="6553597" y="1094904"/>
            <a:ext cx="177800" cy="234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216672" y="974502"/>
            <a:ext cx="20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2921397" y="107109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556772" y="966564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626122" y="155527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334522" y="107109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70675" name="AutoShape 19"/>
          <p:cNvCxnSpPr>
            <a:cxnSpLocks noChangeShapeType="1"/>
            <a:stCxn id="70665" idx="0"/>
            <a:endCxn id="70664" idx="3"/>
          </p:cNvCxnSpPr>
          <p:nvPr/>
        </p:nvCxnSpPr>
        <p:spPr bwMode="auto">
          <a:xfrm flipV="1">
            <a:off x="2541984" y="2147417"/>
            <a:ext cx="198438" cy="266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676" name="Oval 20"/>
          <p:cNvSpPr>
            <a:spLocks noChangeArrowheads="1"/>
          </p:cNvSpPr>
          <p:nvPr/>
        </p:nvSpPr>
        <p:spPr bwMode="auto">
          <a:xfrm>
            <a:off x="4691459" y="764704"/>
            <a:ext cx="379413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</a:t>
            </a:r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4321572" y="1345729"/>
            <a:ext cx="377825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9</a:t>
            </a:r>
          </a:p>
        </p:txBody>
      </p:sp>
      <p:sp>
        <p:nvSpPr>
          <p:cNvPr id="70678" name="Oval 22"/>
          <p:cNvSpPr>
            <a:spLocks noChangeArrowheads="1"/>
          </p:cNvSpPr>
          <p:nvPr/>
        </p:nvSpPr>
        <p:spPr bwMode="auto">
          <a:xfrm>
            <a:off x="8028384" y="794867"/>
            <a:ext cx="379413" cy="331787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</a:t>
            </a:r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4007247" y="1863254"/>
            <a:ext cx="379412" cy="3317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12</a:t>
            </a:r>
          </a:p>
        </p:txBody>
      </p:sp>
      <p:sp>
        <p:nvSpPr>
          <p:cNvPr id="70680" name="Oval 24"/>
          <p:cNvSpPr>
            <a:spLocks noChangeArrowheads="1"/>
          </p:cNvSpPr>
          <p:nvPr/>
        </p:nvSpPr>
        <p:spPr bwMode="auto">
          <a:xfrm>
            <a:off x="3673872" y="2414117"/>
            <a:ext cx="379412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20</a:t>
            </a:r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7714059" y="1313979"/>
            <a:ext cx="379413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10</a:t>
            </a:r>
          </a:p>
        </p:txBody>
      </p:sp>
      <p:cxnSp>
        <p:nvCxnSpPr>
          <p:cNvPr id="70682" name="AutoShape 26"/>
          <p:cNvCxnSpPr>
            <a:cxnSpLocks noChangeShapeType="1"/>
            <a:stCxn id="70676" idx="3"/>
            <a:endCxn id="70677" idx="0"/>
          </p:cNvCxnSpPr>
          <p:nvPr/>
        </p:nvCxnSpPr>
        <p:spPr bwMode="auto">
          <a:xfrm flipH="1">
            <a:off x="4510484" y="1045692"/>
            <a:ext cx="234950" cy="3000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0683" name="AutoShape 27"/>
          <p:cNvCxnSpPr>
            <a:cxnSpLocks noChangeShapeType="1"/>
            <a:stCxn id="70677" idx="3"/>
            <a:endCxn id="70679" idx="0"/>
          </p:cNvCxnSpPr>
          <p:nvPr/>
        </p:nvCxnSpPr>
        <p:spPr bwMode="auto">
          <a:xfrm flipH="1">
            <a:off x="4197747" y="1626717"/>
            <a:ext cx="179387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0684" name="AutoShape 28"/>
          <p:cNvCxnSpPr>
            <a:cxnSpLocks noChangeShapeType="1"/>
            <a:stCxn id="70678" idx="3"/>
            <a:endCxn id="70681" idx="0"/>
          </p:cNvCxnSpPr>
          <p:nvPr/>
        </p:nvCxnSpPr>
        <p:spPr bwMode="auto">
          <a:xfrm flipH="1">
            <a:off x="7904559" y="1077442"/>
            <a:ext cx="179388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4253309" y="1037754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7937897" y="95068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3889772" y="159972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7625159" y="1055217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608784" y="210772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70690" name="AutoShape 34"/>
          <p:cNvCxnSpPr>
            <a:cxnSpLocks noChangeShapeType="1"/>
            <a:stCxn id="70680" idx="0"/>
            <a:endCxn id="70679" idx="3"/>
          </p:cNvCxnSpPr>
          <p:nvPr/>
        </p:nvCxnSpPr>
        <p:spPr bwMode="auto">
          <a:xfrm flipV="1">
            <a:off x="3864372" y="2145829"/>
            <a:ext cx="196850" cy="268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691" name="Oval 35"/>
          <p:cNvSpPr>
            <a:spLocks noChangeArrowheads="1"/>
          </p:cNvSpPr>
          <p:nvPr/>
        </p:nvSpPr>
        <p:spPr bwMode="auto">
          <a:xfrm>
            <a:off x="4272359" y="2414117"/>
            <a:ext cx="379413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18</a:t>
            </a:r>
          </a:p>
        </p:txBody>
      </p:sp>
      <p:cxnSp>
        <p:nvCxnSpPr>
          <p:cNvPr id="70692" name="AutoShape 36"/>
          <p:cNvCxnSpPr>
            <a:cxnSpLocks noChangeShapeType="1"/>
            <a:stCxn id="70679" idx="5"/>
            <a:endCxn id="70691" idx="0"/>
          </p:cNvCxnSpPr>
          <p:nvPr/>
        </p:nvCxnSpPr>
        <p:spPr bwMode="auto">
          <a:xfrm>
            <a:off x="4329509" y="2145829"/>
            <a:ext cx="133350" cy="268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693" name="Oval 37"/>
          <p:cNvSpPr>
            <a:spLocks noChangeArrowheads="1"/>
          </p:cNvSpPr>
          <p:nvPr/>
        </p:nvSpPr>
        <p:spPr bwMode="auto">
          <a:xfrm>
            <a:off x="7426722" y="1863254"/>
            <a:ext cx="381000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15</a:t>
            </a:r>
          </a:p>
        </p:txBody>
      </p:sp>
      <p:cxnSp>
        <p:nvCxnSpPr>
          <p:cNvPr id="70694" name="AutoShape 38"/>
          <p:cNvCxnSpPr>
            <a:cxnSpLocks noChangeShapeType="1"/>
            <a:stCxn id="70681" idx="3"/>
            <a:endCxn id="70693" idx="0"/>
          </p:cNvCxnSpPr>
          <p:nvPr/>
        </p:nvCxnSpPr>
        <p:spPr bwMode="auto">
          <a:xfrm flipH="1">
            <a:off x="7618809" y="1594967"/>
            <a:ext cx="150813" cy="268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7344172" y="161719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4351734" y="212677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2267347" y="213789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4554934" y="918939"/>
            <a:ext cx="20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02" name="Oval 46"/>
          <p:cNvSpPr>
            <a:spLocks noChangeArrowheads="1"/>
          </p:cNvSpPr>
          <p:nvPr/>
        </p:nvSpPr>
        <p:spPr bwMode="auto">
          <a:xfrm>
            <a:off x="2482850" y="3967857"/>
            <a:ext cx="379413" cy="3286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70703" name="Oval 47"/>
          <p:cNvSpPr>
            <a:spLocks noChangeArrowheads="1"/>
          </p:cNvSpPr>
          <p:nvPr/>
        </p:nvSpPr>
        <p:spPr bwMode="auto">
          <a:xfrm>
            <a:off x="2100263" y="4517132"/>
            <a:ext cx="381000" cy="3317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70704" name="Oval 48"/>
          <p:cNvSpPr>
            <a:spLocks noChangeArrowheads="1"/>
          </p:cNvSpPr>
          <p:nvPr/>
        </p:nvSpPr>
        <p:spPr bwMode="auto">
          <a:xfrm>
            <a:off x="6235700" y="4515545"/>
            <a:ext cx="379413" cy="3317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50</a:t>
            </a:r>
          </a:p>
        </p:txBody>
      </p:sp>
      <p:sp>
        <p:nvSpPr>
          <p:cNvPr id="70705" name="Oval 49"/>
          <p:cNvSpPr>
            <a:spLocks noChangeArrowheads="1"/>
          </p:cNvSpPr>
          <p:nvPr/>
        </p:nvSpPr>
        <p:spPr bwMode="auto">
          <a:xfrm>
            <a:off x="1787525" y="5041007"/>
            <a:ext cx="381000" cy="3317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11</a:t>
            </a:r>
          </a:p>
        </p:txBody>
      </p:sp>
      <p:sp>
        <p:nvSpPr>
          <p:cNvPr id="70706" name="Oval 50"/>
          <p:cNvSpPr>
            <a:spLocks noChangeArrowheads="1"/>
          </p:cNvSpPr>
          <p:nvPr/>
        </p:nvSpPr>
        <p:spPr bwMode="auto">
          <a:xfrm>
            <a:off x="1454150" y="5606157"/>
            <a:ext cx="379413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13</a:t>
            </a:r>
          </a:p>
        </p:txBody>
      </p:sp>
      <p:sp>
        <p:nvSpPr>
          <p:cNvPr id="70707" name="Oval 51"/>
          <p:cNvSpPr>
            <a:spLocks noChangeArrowheads="1"/>
          </p:cNvSpPr>
          <p:nvPr/>
        </p:nvSpPr>
        <p:spPr bwMode="auto">
          <a:xfrm>
            <a:off x="5922963" y="5039420"/>
            <a:ext cx="377825" cy="3317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80</a:t>
            </a:r>
          </a:p>
        </p:txBody>
      </p:sp>
      <p:cxnSp>
        <p:nvCxnSpPr>
          <p:cNvPr id="70708" name="AutoShape 52"/>
          <p:cNvCxnSpPr>
            <a:cxnSpLocks noChangeShapeType="1"/>
            <a:stCxn id="70702" idx="3"/>
            <a:endCxn id="70703" idx="0"/>
          </p:cNvCxnSpPr>
          <p:nvPr/>
        </p:nvCxnSpPr>
        <p:spPr bwMode="auto">
          <a:xfrm flipH="1">
            <a:off x="2292350" y="4248845"/>
            <a:ext cx="244475" cy="268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0709" name="AutoShape 53"/>
          <p:cNvCxnSpPr>
            <a:cxnSpLocks noChangeShapeType="1"/>
            <a:stCxn id="70703" idx="3"/>
            <a:endCxn id="70705" idx="0"/>
          </p:cNvCxnSpPr>
          <p:nvPr/>
        </p:nvCxnSpPr>
        <p:spPr bwMode="auto">
          <a:xfrm flipH="1">
            <a:off x="1978025" y="4799707"/>
            <a:ext cx="177800" cy="241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0710" name="AutoShape 54"/>
          <p:cNvCxnSpPr>
            <a:cxnSpLocks noChangeShapeType="1"/>
            <a:stCxn id="70704" idx="3"/>
            <a:endCxn id="70707" idx="0"/>
          </p:cNvCxnSpPr>
          <p:nvPr/>
        </p:nvCxnSpPr>
        <p:spPr bwMode="auto">
          <a:xfrm flipH="1">
            <a:off x="6111875" y="4798120"/>
            <a:ext cx="177800" cy="241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2309813" y="3775770"/>
            <a:ext cx="20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2014538" y="427265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6183313" y="424408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1719263" y="475684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5892800" y="4747320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70716" name="AutoShape 60"/>
          <p:cNvCxnSpPr>
            <a:cxnSpLocks noChangeShapeType="1"/>
            <a:stCxn id="70706" idx="0"/>
            <a:endCxn id="70705" idx="3"/>
          </p:cNvCxnSpPr>
          <p:nvPr/>
        </p:nvCxnSpPr>
        <p:spPr bwMode="auto">
          <a:xfrm flipV="1">
            <a:off x="1644650" y="5323582"/>
            <a:ext cx="198438" cy="282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717" name="Oval 61"/>
          <p:cNvSpPr>
            <a:spLocks noChangeArrowheads="1"/>
          </p:cNvSpPr>
          <p:nvPr/>
        </p:nvSpPr>
        <p:spPr bwMode="auto">
          <a:xfrm>
            <a:off x="3794125" y="3966270"/>
            <a:ext cx="379413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</a:t>
            </a:r>
          </a:p>
        </p:txBody>
      </p:sp>
      <p:sp>
        <p:nvSpPr>
          <p:cNvPr id="70718" name="Oval 62"/>
          <p:cNvSpPr>
            <a:spLocks noChangeArrowheads="1"/>
          </p:cNvSpPr>
          <p:nvPr/>
        </p:nvSpPr>
        <p:spPr bwMode="auto">
          <a:xfrm>
            <a:off x="3424238" y="4517132"/>
            <a:ext cx="377825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9</a:t>
            </a:r>
          </a:p>
        </p:txBody>
      </p:sp>
      <p:sp>
        <p:nvSpPr>
          <p:cNvPr id="70719" name="Oval 63"/>
          <p:cNvSpPr>
            <a:spLocks noChangeArrowheads="1"/>
          </p:cNvSpPr>
          <p:nvPr/>
        </p:nvSpPr>
        <p:spPr bwMode="auto">
          <a:xfrm>
            <a:off x="5761038" y="3967857"/>
            <a:ext cx="381000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</a:t>
            </a:r>
          </a:p>
        </p:txBody>
      </p:sp>
      <p:sp>
        <p:nvSpPr>
          <p:cNvPr id="70720" name="Oval 64"/>
          <p:cNvSpPr>
            <a:spLocks noChangeArrowheads="1"/>
          </p:cNvSpPr>
          <p:nvPr/>
        </p:nvSpPr>
        <p:spPr bwMode="auto">
          <a:xfrm>
            <a:off x="3109913" y="5041007"/>
            <a:ext cx="379412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12</a:t>
            </a:r>
          </a:p>
        </p:txBody>
      </p:sp>
      <p:sp>
        <p:nvSpPr>
          <p:cNvPr id="70721" name="Oval 65"/>
          <p:cNvSpPr>
            <a:spLocks noChangeArrowheads="1"/>
          </p:cNvSpPr>
          <p:nvPr/>
        </p:nvSpPr>
        <p:spPr bwMode="auto">
          <a:xfrm>
            <a:off x="2776538" y="5606157"/>
            <a:ext cx="379412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20</a:t>
            </a:r>
          </a:p>
        </p:txBody>
      </p:sp>
      <p:sp>
        <p:nvSpPr>
          <p:cNvPr id="70722" name="Oval 66"/>
          <p:cNvSpPr>
            <a:spLocks noChangeArrowheads="1"/>
          </p:cNvSpPr>
          <p:nvPr/>
        </p:nvSpPr>
        <p:spPr bwMode="auto">
          <a:xfrm>
            <a:off x="5446713" y="4517132"/>
            <a:ext cx="381000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10</a:t>
            </a:r>
          </a:p>
        </p:txBody>
      </p:sp>
      <p:cxnSp>
        <p:nvCxnSpPr>
          <p:cNvPr id="70723" name="AutoShape 67"/>
          <p:cNvCxnSpPr>
            <a:cxnSpLocks noChangeShapeType="1"/>
            <a:stCxn id="70717" idx="3"/>
            <a:endCxn id="70718" idx="0"/>
          </p:cNvCxnSpPr>
          <p:nvPr/>
        </p:nvCxnSpPr>
        <p:spPr bwMode="auto">
          <a:xfrm flipH="1">
            <a:off x="3613150" y="4247257"/>
            <a:ext cx="234950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0724" name="AutoShape 68"/>
          <p:cNvCxnSpPr>
            <a:cxnSpLocks noChangeShapeType="1"/>
            <a:stCxn id="70718" idx="3"/>
            <a:endCxn id="70720" idx="0"/>
          </p:cNvCxnSpPr>
          <p:nvPr/>
        </p:nvCxnSpPr>
        <p:spPr bwMode="auto">
          <a:xfrm flipH="1">
            <a:off x="3300413" y="4798120"/>
            <a:ext cx="179387" cy="242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0725" name="AutoShape 69"/>
          <p:cNvCxnSpPr>
            <a:cxnSpLocks noChangeShapeType="1"/>
            <a:stCxn id="70719" idx="3"/>
            <a:endCxn id="70722" idx="0"/>
          </p:cNvCxnSpPr>
          <p:nvPr/>
        </p:nvCxnSpPr>
        <p:spPr bwMode="auto">
          <a:xfrm flipH="1">
            <a:off x="5637213" y="4248845"/>
            <a:ext cx="179387" cy="268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726" name="Text Box 70"/>
          <p:cNvSpPr txBox="1">
            <a:spLocks noChangeArrowheads="1"/>
          </p:cNvSpPr>
          <p:nvPr/>
        </p:nvSpPr>
        <p:spPr bwMode="auto">
          <a:xfrm>
            <a:off x="3355975" y="4220270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5618163" y="371703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70728" name="Text Box 72"/>
          <p:cNvSpPr txBox="1">
            <a:spLocks noChangeArrowheads="1"/>
          </p:cNvSpPr>
          <p:nvPr/>
        </p:nvSpPr>
        <p:spPr bwMode="auto">
          <a:xfrm>
            <a:off x="2992438" y="478383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5359400" y="421709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30" name="Text Box 74"/>
          <p:cNvSpPr txBox="1">
            <a:spLocks noChangeArrowheads="1"/>
          </p:cNvSpPr>
          <p:nvPr/>
        </p:nvSpPr>
        <p:spPr bwMode="auto">
          <a:xfrm>
            <a:off x="2711450" y="529024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70731" name="AutoShape 75"/>
          <p:cNvCxnSpPr>
            <a:cxnSpLocks noChangeShapeType="1"/>
            <a:stCxn id="70721" idx="0"/>
            <a:endCxn id="70720" idx="3"/>
          </p:cNvCxnSpPr>
          <p:nvPr/>
        </p:nvCxnSpPr>
        <p:spPr bwMode="auto">
          <a:xfrm flipV="1">
            <a:off x="2967038" y="5321995"/>
            <a:ext cx="196850" cy="284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732" name="Oval 76"/>
          <p:cNvSpPr>
            <a:spLocks noChangeArrowheads="1"/>
          </p:cNvSpPr>
          <p:nvPr/>
        </p:nvSpPr>
        <p:spPr bwMode="auto">
          <a:xfrm>
            <a:off x="3375025" y="5606157"/>
            <a:ext cx="379413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18</a:t>
            </a:r>
          </a:p>
        </p:txBody>
      </p:sp>
      <p:cxnSp>
        <p:nvCxnSpPr>
          <p:cNvPr id="70733" name="AutoShape 77"/>
          <p:cNvCxnSpPr>
            <a:cxnSpLocks noChangeShapeType="1"/>
            <a:stCxn id="70720" idx="5"/>
            <a:endCxn id="70732" idx="0"/>
          </p:cNvCxnSpPr>
          <p:nvPr/>
        </p:nvCxnSpPr>
        <p:spPr bwMode="auto">
          <a:xfrm>
            <a:off x="3433763" y="5321995"/>
            <a:ext cx="131762" cy="284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734" name="Oval 78"/>
          <p:cNvSpPr>
            <a:spLocks noChangeArrowheads="1"/>
          </p:cNvSpPr>
          <p:nvPr/>
        </p:nvSpPr>
        <p:spPr bwMode="auto">
          <a:xfrm>
            <a:off x="5160963" y="5041007"/>
            <a:ext cx="379412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15</a:t>
            </a:r>
          </a:p>
        </p:txBody>
      </p:sp>
      <p:cxnSp>
        <p:nvCxnSpPr>
          <p:cNvPr id="70735" name="AutoShape 79"/>
          <p:cNvCxnSpPr>
            <a:cxnSpLocks noChangeShapeType="1"/>
            <a:stCxn id="70722" idx="3"/>
            <a:endCxn id="70734" idx="0"/>
          </p:cNvCxnSpPr>
          <p:nvPr/>
        </p:nvCxnSpPr>
        <p:spPr bwMode="auto">
          <a:xfrm flipH="1">
            <a:off x="5351463" y="4798120"/>
            <a:ext cx="150812" cy="242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736" name="Text Box 80"/>
          <p:cNvSpPr txBox="1">
            <a:spLocks noChangeArrowheads="1"/>
          </p:cNvSpPr>
          <p:nvPr/>
        </p:nvSpPr>
        <p:spPr bwMode="auto">
          <a:xfrm>
            <a:off x="5076825" y="4779070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37" name="Text Box 81"/>
          <p:cNvSpPr txBox="1">
            <a:spLocks noChangeArrowheads="1"/>
          </p:cNvSpPr>
          <p:nvPr/>
        </p:nvSpPr>
        <p:spPr bwMode="auto">
          <a:xfrm>
            <a:off x="3486150" y="530453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38" name="Text Box 82"/>
          <p:cNvSpPr txBox="1">
            <a:spLocks noChangeArrowheads="1"/>
          </p:cNvSpPr>
          <p:nvPr/>
        </p:nvSpPr>
        <p:spPr bwMode="auto">
          <a:xfrm>
            <a:off x="1360488" y="533945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0739" name="Text Box 83"/>
          <p:cNvSpPr txBox="1">
            <a:spLocks noChangeArrowheads="1"/>
          </p:cNvSpPr>
          <p:nvPr/>
        </p:nvSpPr>
        <p:spPr bwMode="auto">
          <a:xfrm>
            <a:off x="3657600" y="3720207"/>
            <a:ext cx="20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70740" name="AutoShape 84"/>
          <p:cNvCxnSpPr>
            <a:cxnSpLocks noChangeShapeType="1"/>
            <a:stCxn id="70719" idx="5"/>
            <a:endCxn id="70704" idx="1"/>
          </p:cNvCxnSpPr>
          <p:nvPr/>
        </p:nvCxnSpPr>
        <p:spPr bwMode="auto">
          <a:xfrm>
            <a:off x="6086475" y="4248845"/>
            <a:ext cx="203200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82268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좌향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합병 </a:t>
            </a:r>
            <a:r>
              <a:rPr lang="en-US" altLang="ko-KR" dirty="0" smtClean="0"/>
              <a:t>(4)</a:t>
            </a:r>
            <a:endParaRPr lang="en-US" altLang="ko-KR" dirty="0"/>
          </a:p>
        </p:txBody>
      </p:sp>
      <p:sp>
        <p:nvSpPr>
          <p:cNvPr id="8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84-FC3A-4FBD-AEF5-F2848723DFEF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루트가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이진트리와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루트가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이진트리</a:t>
            </a:r>
            <a:r>
              <a:rPr lang="ko-KR" altLang="en-US" dirty="0" smtClean="0"/>
              <a:t> 합병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shortest(</a:t>
            </a:r>
            <a:r>
              <a:rPr lang="en-US" altLang="ko-KR" dirty="0" err="1"/>
              <a:t>LeftChild</a:t>
            </a:r>
            <a:r>
              <a:rPr lang="en-US" altLang="ko-KR" dirty="0"/>
              <a:t>())≥shortest(</a:t>
            </a:r>
            <a:r>
              <a:rPr lang="en-US" altLang="ko-KR" dirty="0" err="1"/>
              <a:t>RightChild</a:t>
            </a:r>
            <a:r>
              <a:rPr lang="en-US" altLang="ko-KR" dirty="0"/>
              <a:t>())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5580112" y="1124744"/>
            <a:ext cx="377825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5202287" y="1666082"/>
            <a:ext cx="376238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7796262" y="2199482"/>
            <a:ext cx="377825" cy="328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50</a:t>
            </a: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4891137" y="2199482"/>
            <a:ext cx="377825" cy="328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11</a:t>
            </a:r>
          </a:p>
        </p:txBody>
      </p:sp>
      <p:sp>
        <p:nvSpPr>
          <p:cNvPr id="71689" name="Oval 9"/>
          <p:cNvSpPr>
            <a:spLocks noChangeArrowheads="1"/>
          </p:cNvSpPr>
          <p:nvPr/>
        </p:nvSpPr>
        <p:spPr bwMode="auto">
          <a:xfrm>
            <a:off x="4560937" y="2739232"/>
            <a:ext cx="376238" cy="328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13</a:t>
            </a:r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7527975" y="2737644"/>
            <a:ext cx="376237" cy="330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80</a:t>
            </a:r>
          </a:p>
        </p:txBody>
      </p:sp>
      <p:cxnSp>
        <p:nvCxnSpPr>
          <p:cNvPr id="71691" name="AutoShape 11"/>
          <p:cNvCxnSpPr>
            <a:cxnSpLocks noChangeShapeType="1"/>
            <a:stCxn id="71685" idx="3"/>
            <a:endCxn id="71686" idx="0"/>
          </p:cNvCxnSpPr>
          <p:nvPr/>
        </p:nvCxnSpPr>
        <p:spPr bwMode="auto">
          <a:xfrm flipH="1">
            <a:off x="5391200" y="1404144"/>
            <a:ext cx="244475" cy="261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1692" name="AutoShape 12"/>
          <p:cNvCxnSpPr>
            <a:cxnSpLocks noChangeShapeType="1"/>
            <a:stCxn id="71686" idx="3"/>
            <a:endCxn id="71688" idx="0"/>
          </p:cNvCxnSpPr>
          <p:nvPr/>
        </p:nvCxnSpPr>
        <p:spPr bwMode="auto">
          <a:xfrm flipH="1">
            <a:off x="5081637" y="1947069"/>
            <a:ext cx="174625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1693" name="AutoShape 13"/>
          <p:cNvCxnSpPr>
            <a:cxnSpLocks noChangeShapeType="1"/>
            <a:stCxn id="71687" idx="3"/>
            <a:endCxn id="71690" idx="0"/>
          </p:cNvCxnSpPr>
          <p:nvPr/>
        </p:nvCxnSpPr>
        <p:spPr bwMode="auto">
          <a:xfrm flipH="1">
            <a:off x="7715300" y="2478882"/>
            <a:ext cx="136525" cy="258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5408662" y="924719"/>
            <a:ext cx="20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114975" y="1416844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7751812" y="1899444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822875" y="1897857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7520037" y="244713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71699" name="AutoShape 19"/>
          <p:cNvCxnSpPr>
            <a:cxnSpLocks noChangeShapeType="1"/>
            <a:stCxn id="71689" idx="0"/>
            <a:endCxn id="71688" idx="3"/>
          </p:cNvCxnSpPr>
          <p:nvPr/>
        </p:nvCxnSpPr>
        <p:spPr bwMode="auto">
          <a:xfrm flipV="1">
            <a:off x="4749850" y="2478882"/>
            <a:ext cx="196850" cy="260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1700" name="Oval 20"/>
          <p:cNvSpPr>
            <a:spLocks noChangeArrowheads="1"/>
          </p:cNvSpPr>
          <p:nvPr/>
        </p:nvSpPr>
        <p:spPr bwMode="auto">
          <a:xfrm>
            <a:off x="6881862" y="1123157"/>
            <a:ext cx="376238" cy="328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</a:t>
            </a:r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6515150" y="1667669"/>
            <a:ext cx="376237" cy="3286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9</a:t>
            </a:r>
          </a:p>
        </p:txBody>
      </p:sp>
      <p:sp>
        <p:nvSpPr>
          <p:cNvPr id="71702" name="Oval 22"/>
          <p:cNvSpPr>
            <a:spLocks noChangeArrowheads="1"/>
          </p:cNvSpPr>
          <p:nvPr/>
        </p:nvSpPr>
        <p:spPr bwMode="auto">
          <a:xfrm>
            <a:off x="7418437" y="1666082"/>
            <a:ext cx="377825" cy="328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</a:t>
            </a:r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6202412" y="2199482"/>
            <a:ext cx="377825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12</a:t>
            </a:r>
          </a:p>
        </p:txBody>
      </p:sp>
      <p:sp>
        <p:nvSpPr>
          <p:cNvPr id="71704" name="Oval 24"/>
          <p:cNvSpPr>
            <a:spLocks noChangeArrowheads="1"/>
          </p:cNvSpPr>
          <p:nvPr/>
        </p:nvSpPr>
        <p:spPr bwMode="auto">
          <a:xfrm>
            <a:off x="5872212" y="2739232"/>
            <a:ext cx="376238" cy="328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20</a:t>
            </a:r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7218412" y="2201069"/>
            <a:ext cx="377825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10</a:t>
            </a:r>
          </a:p>
        </p:txBody>
      </p:sp>
      <p:cxnSp>
        <p:nvCxnSpPr>
          <p:cNvPr id="71706" name="AutoShape 26"/>
          <p:cNvCxnSpPr>
            <a:cxnSpLocks noChangeShapeType="1"/>
            <a:stCxn id="71700" idx="3"/>
            <a:endCxn id="71701" idx="0"/>
          </p:cNvCxnSpPr>
          <p:nvPr/>
        </p:nvCxnSpPr>
        <p:spPr bwMode="auto">
          <a:xfrm flipH="1">
            <a:off x="6702475" y="1402557"/>
            <a:ext cx="233362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1707" name="AutoShape 27"/>
          <p:cNvCxnSpPr>
            <a:cxnSpLocks noChangeShapeType="1"/>
            <a:stCxn id="71701" idx="3"/>
            <a:endCxn id="71703" idx="0"/>
          </p:cNvCxnSpPr>
          <p:nvPr/>
        </p:nvCxnSpPr>
        <p:spPr bwMode="auto">
          <a:xfrm flipH="1">
            <a:off x="6392912" y="1947069"/>
            <a:ext cx="176213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1708" name="AutoShape 28"/>
          <p:cNvCxnSpPr>
            <a:cxnSpLocks noChangeShapeType="1"/>
            <a:stCxn id="71702" idx="3"/>
            <a:endCxn id="71705" idx="0"/>
          </p:cNvCxnSpPr>
          <p:nvPr/>
        </p:nvCxnSpPr>
        <p:spPr bwMode="auto">
          <a:xfrm flipH="1">
            <a:off x="7408912" y="1945482"/>
            <a:ext cx="65088" cy="255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6446887" y="139461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7386687" y="137398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6086525" y="195341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7127925" y="1950244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5808712" y="245506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71714" name="AutoShape 34"/>
          <p:cNvCxnSpPr>
            <a:cxnSpLocks noChangeShapeType="1"/>
            <a:stCxn id="71704" idx="0"/>
            <a:endCxn id="71703" idx="3"/>
          </p:cNvCxnSpPr>
          <p:nvPr/>
        </p:nvCxnSpPr>
        <p:spPr bwMode="auto">
          <a:xfrm flipV="1">
            <a:off x="6061125" y="2478882"/>
            <a:ext cx="196850" cy="260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1715" name="Oval 35"/>
          <p:cNvSpPr>
            <a:spLocks noChangeArrowheads="1"/>
          </p:cNvSpPr>
          <p:nvPr/>
        </p:nvSpPr>
        <p:spPr bwMode="auto">
          <a:xfrm>
            <a:off x="6465937" y="2739232"/>
            <a:ext cx="377825" cy="3286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18</a:t>
            </a:r>
          </a:p>
        </p:txBody>
      </p:sp>
      <p:cxnSp>
        <p:nvCxnSpPr>
          <p:cNvPr id="71716" name="AutoShape 36"/>
          <p:cNvCxnSpPr>
            <a:cxnSpLocks noChangeShapeType="1"/>
            <a:stCxn id="71703" idx="5"/>
            <a:endCxn id="71715" idx="0"/>
          </p:cNvCxnSpPr>
          <p:nvPr/>
        </p:nvCxnSpPr>
        <p:spPr bwMode="auto">
          <a:xfrm>
            <a:off x="6524675" y="2478882"/>
            <a:ext cx="130175" cy="260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1717" name="Oval 37"/>
          <p:cNvSpPr>
            <a:spLocks noChangeArrowheads="1"/>
          </p:cNvSpPr>
          <p:nvPr/>
        </p:nvSpPr>
        <p:spPr bwMode="auto">
          <a:xfrm>
            <a:off x="7016800" y="2737644"/>
            <a:ext cx="376237" cy="3286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15</a:t>
            </a:r>
          </a:p>
        </p:txBody>
      </p:sp>
      <p:cxnSp>
        <p:nvCxnSpPr>
          <p:cNvPr id="71718" name="AutoShape 38"/>
          <p:cNvCxnSpPr>
            <a:cxnSpLocks noChangeShapeType="1"/>
            <a:stCxn id="71705" idx="3"/>
            <a:endCxn id="71717" idx="0"/>
          </p:cNvCxnSpPr>
          <p:nvPr/>
        </p:nvCxnSpPr>
        <p:spPr bwMode="auto">
          <a:xfrm flipH="1">
            <a:off x="7205712" y="2478882"/>
            <a:ext cx="68263" cy="258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6980287" y="2450307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6383387" y="2483644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4467275" y="2475707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71722" name="Text Box 42"/>
          <p:cNvSpPr txBox="1">
            <a:spLocks noChangeArrowheads="1"/>
          </p:cNvSpPr>
          <p:nvPr/>
        </p:nvSpPr>
        <p:spPr bwMode="auto">
          <a:xfrm>
            <a:off x="6745337" y="878682"/>
            <a:ext cx="20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cxnSp>
        <p:nvCxnSpPr>
          <p:cNvPr id="71723" name="AutoShape 43"/>
          <p:cNvCxnSpPr>
            <a:cxnSpLocks noChangeShapeType="1"/>
            <a:stCxn id="71702" idx="5"/>
            <a:endCxn id="71687" idx="1"/>
          </p:cNvCxnSpPr>
          <p:nvPr/>
        </p:nvCxnSpPr>
        <p:spPr bwMode="auto">
          <a:xfrm>
            <a:off x="7740700" y="1945482"/>
            <a:ext cx="111125" cy="301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1724" name="AutoShape 44"/>
          <p:cNvCxnSpPr>
            <a:cxnSpLocks noChangeShapeType="1"/>
            <a:stCxn id="71700" idx="5"/>
            <a:endCxn id="71702" idx="1"/>
          </p:cNvCxnSpPr>
          <p:nvPr/>
        </p:nvCxnSpPr>
        <p:spPr bwMode="auto">
          <a:xfrm>
            <a:off x="7204125" y="1402557"/>
            <a:ext cx="269875" cy="3127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72" name="Oval 49"/>
          <p:cNvSpPr>
            <a:spLocks noChangeArrowheads="1"/>
          </p:cNvSpPr>
          <p:nvPr/>
        </p:nvSpPr>
        <p:spPr bwMode="auto">
          <a:xfrm>
            <a:off x="6366420" y="4210869"/>
            <a:ext cx="3365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</a:t>
            </a:r>
          </a:p>
        </p:txBody>
      </p:sp>
      <p:sp>
        <p:nvSpPr>
          <p:cNvPr id="175" name="Oval 52"/>
          <p:cNvSpPr>
            <a:spLocks noChangeArrowheads="1"/>
          </p:cNvSpPr>
          <p:nvPr/>
        </p:nvSpPr>
        <p:spPr bwMode="auto">
          <a:xfrm>
            <a:off x="6820370" y="4690294"/>
            <a:ext cx="338138" cy="300037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9</a:t>
            </a:r>
          </a:p>
        </p:txBody>
      </p:sp>
      <p:sp>
        <p:nvSpPr>
          <p:cNvPr id="180" name="Text Box 58"/>
          <p:cNvSpPr txBox="1">
            <a:spLocks noChangeArrowheads="1"/>
          </p:cNvSpPr>
          <p:nvPr/>
        </p:nvSpPr>
        <p:spPr bwMode="auto">
          <a:xfrm>
            <a:off x="6387455" y="393305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182" name="Text Box 60"/>
          <p:cNvSpPr txBox="1">
            <a:spLocks noChangeArrowheads="1"/>
          </p:cNvSpPr>
          <p:nvPr/>
        </p:nvSpPr>
        <p:spPr bwMode="auto">
          <a:xfrm>
            <a:off x="6728742" y="44220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Times New Roman" pitchFamily="18" charset="0"/>
              </a:rPr>
              <a:t>1</a:t>
            </a:r>
          </a:p>
        </p:txBody>
      </p:sp>
      <p:sp>
        <p:nvSpPr>
          <p:cNvPr id="185" name="Oval 63"/>
          <p:cNvSpPr>
            <a:spLocks noChangeArrowheads="1"/>
          </p:cNvSpPr>
          <p:nvPr/>
        </p:nvSpPr>
        <p:spPr bwMode="auto">
          <a:xfrm>
            <a:off x="6914107" y="5682481"/>
            <a:ext cx="334963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18</a:t>
            </a:r>
          </a:p>
        </p:txBody>
      </p:sp>
      <p:sp>
        <p:nvSpPr>
          <p:cNvPr id="186" name="Oval 64"/>
          <p:cNvSpPr>
            <a:spLocks noChangeArrowheads="1"/>
          </p:cNvSpPr>
          <p:nvPr/>
        </p:nvSpPr>
        <p:spPr bwMode="auto">
          <a:xfrm>
            <a:off x="6661695" y="5203056"/>
            <a:ext cx="336550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12</a:t>
            </a:r>
          </a:p>
        </p:txBody>
      </p:sp>
      <p:cxnSp>
        <p:nvCxnSpPr>
          <p:cNvPr id="187" name="AutoShape 65"/>
          <p:cNvCxnSpPr>
            <a:cxnSpLocks noChangeShapeType="1"/>
            <a:stCxn id="175" idx="4"/>
            <a:endCxn id="186" idx="0"/>
          </p:cNvCxnSpPr>
          <p:nvPr/>
        </p:nvCxnSpPr>
        <p:spPr bwMode="auto">
          <a:xfrm flipH="1">
            <a:off x="6829970" y="4990331"/>
            <a:ext cx="159469" cy="212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88" name="Text Box 66"/>
          <p:cNvSpPr txBox="1">
            <a:spLocks noChangeArrowheads="1"/>
          </p:cNvSpPr>
          <p:nvPr/>
        </p:nvSpPr>
        <p:spPr bwMode="auto">
          <a:xfrm>
            <a:off x="6882755" y="4939531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189" name="Text Box 67"/>
          <p:cNvSpPr txBox="1">
            <a:spLocks noChangeArrowheads="1"/>
          </p:cNvSpPr>
          <p:nvPr/>
        </p:nvSpPr>
        <p:spPr bwMode="auto">
          <a:xfrm>
            <a:off x="6990307" y="5411019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190" name="Oval 68"/>
          <p:cNvSpPr>
            <a:spLocks noChangeArrowheads="1"/>
          </p:cNvSpPr>
          <p:nvPr/>
        </p:nvSpPr>
        <p:spPr bwMode="auto">
          <a:xfrm>
            <a:off x="5803255" y="4699819"/>
            <a:ext cx="336550" cy="300037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</a:t>
            </a:r>
          </a:p>
        </p:txBody>
      </p:sp>
      <p:sp>
        <p:nvSpPr>
          <p:cNvPr id="191" name="Oval 69"/>
          <p:cNvSpPr>
            <a:spLocks noChangeArrowheads="1"/>
          </p:cNvSpPr>
          <p:nvPr/>
        </p:nvSpPr>
        <p:spPr bwMode="auto">
          <a:xfrm>
            <a:off x="5468292" y="5203056"/>
            <a:ext cx="334963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10</a:t>
            </a:r>
          </a:p>
        </p:txBody>
      </p:sp>
      <p:sp>
        <p:nvSpPr>
          <p:cNvPr id="192" name="Text Box 70"/>
          <p:cNvSpPr txBox="1">
            <a:spLocks noChangeArrowheads="1"/>
          </p:cNvSpPr>
          <p:nvPr/>
        </p:nvSpPr>
        <p:spPr bwMode="auto">
          <a:xfrm>
            <a:off x="5425430" y="49300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193" name="AutoShape 72"/>
          <p:cNvCxnSpPr>
            <a:cxnSpLocks noChangeShapeType="1"/>
            <a:stCxn id="190" idx="3"/>
            <a:endCxn id="191" idx="0"/>
          </p:cNvCxnSpPr>
          <p:nvPr/>
        </p:nvCxnSpPr>
        <p:spPr bwMode="auto">
          <a:xfrm flipH="1">
            <a:off x="5634980" y="4956994"/>
            <a:ext cx="217487" cy="246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94" name="Text Box 73"/>
          <p:cNvSpPr txBox="1">
            <a:spLocks noChangeArrowheads="1"/>
          </p:cNvSpPr>
          <p:nvPr/>
        </p:nvSpPr>
        <p:spPr bwMode="auto">
          <a:xfrm>
            <a:off x="5866755" y="440295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195" name="Oval 74"/>
          <p:cNvSpPr>
            <a:spLocks noChangeArrowheads="1"/>
          </p:cNvSpPr>
          <p:nvPr/>
        </p:nvSpPr>
        <p:spPr bwMode="auto">
          <a:xfrm>
            <a:off x="6407695" y="5682481"/>
            <a:ext cx="336550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20</a:t>
            </a:r>
          </a:p>
        </p:txBody>
      </p:sp>
      <p:sp>
        <p:nvSpPr>
          <p:cNvPr id="196" name="Text Box 75"/>
          <p:cNvSpPr txBox="1">
            <a:spLocks noChangeArrowheads="1"/>
          </p:cNvSpPr>
          <p:nvPr/>
        </p:nvSpPr>
        <p:spPr bwMode="auto">
          <a:xfrm>
            <a:off x="6366420" y="54126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197" name="Oval 76"/>
          <p:cNvSpPr>
            <a:spLocks noChangeArrowheads="1"/>
          </p:cNvSpPr>
          <p:nvPr/>
        </p:nvSpPr>
        <p:spPr bwMode="auto">
          <a:xfrm>
            <a:off x="5333355" y="5682481"/>
            <a:ext cx="336550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15</a:t>
            </a:r>
          </a:p>
        </p:txBody>
      </p:sp>
      <p:sp>
        <p:nvSpPr>
          <p:cNvPr id="198" name="Text Box 77"/>
          <p:cNvSpPr txBox="1">
            <a:spLocks noChangeArrowheads="1"/>
          </p:cNvSpPr>
          <p:nvPr/>
        </p:nvSpPr>
        <p:spPr bwMode="auto">
          <a:xfrm>
            <a:off x="5292080" y="54126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199" name="AutoShape 78"/>
          <p:cNvCxnSpPr>
            <a:cxnSpLocks noChangeShapeType="1"/>
            <a:stCxn id="186" idx="3"/>
            <a:endCxn id="195" idx="0"/>
          </p:cNvCxnSpPr>
          <p:nvPr/>
        </p:nvCxnSpPr>
        <p:spPr bwMode="auto">
          <a:xfrm flipH="1">
            <a:off x="6575970" y="5458644"/>
            <a:ext cx="134937" cy="223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00" name="AutoShape 79"/>
          <p:cNvCxnSpPr>
            <a:cxnSpLocks noChangeShapeType="1"/>
            <a:stCxn id="186" idx="5"/>
            <a:endCxn id="185" idx="0"/>
          </p:cNvCxnSpPr>
          <p:nvPr/>
        </p:nvCxnSpPr>
        <p:spPr bwMode="auto">
          <a:xfrm>
            <a:off x="6949032" y="5458644"/>
            <a:ext cx="133350" cy="223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01" name="AutoShape 80"/>
          <p:cNvCxnSpPr>
            <a:cxnSpLocks noChangeShapeType="1"/>
            <a:stCxn id="191" idx="4"/>
            <a:endCxn id="197" idx="0"/>
          </p:cNvCxnSpPr>
          <p:nvPr/>
        </p:nvCxnSpPr>
        <p:spPr bwMode="auto">
          <a:xfrm flipH="1">
            <a:off x="5501630" y="5504681"/>
            <a:ext cx="133350" cy="177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02" name="Oval 81"/>
          <p:cNvSpPr>
            <a:spLocks noChangeArrowheads="1"/>
          </p:cNvSpPr>
          <p:nvPr/>
        </p:nvSpPr>
        <p:spPr bwMode="auto">
          <a:xfrm>
            <a:off x="6031855" y="5190356"/>
            <a:ext cx="336550" cy="300038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50</a:t>
            </a:r>
          </a:p>
        </p:txBody>
      </p:sp>
      <p:sp>
        <p:nvSpPr>
          <p:cNvPr id="203" name="Text Box 82"/>
          <p:cNvSpPr txBox="1">
            <a:spLocks noChangeArrowheads="1"/>
          </p:cNvSpPr>
          <p:nvPr/>
        </p:nvSpPr>
        <p:spPr bwMode="auto">
          <a:xfrm>
            <a:off x="6138217" y="4920481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204" name="Oval 83"/>
          <p:cNvSpPr>
            <a:spLocks noChangeArrowheads="1"/>
          </p:cNvSpPr>
          <p:nvPr/>
        </p:nvSpPr>
        <p:spPr bwMode="auto">
          <a:xfrm>
            <a:off x="5904855" y="5682481"/>
            <a:ext cx="336550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80</a:t>
            </a:r>
          </a:p>
        </p:txBody>
      </p:sp>
      <p:sp>
        <p:nvSpPr>
          <p:cNvPr id="205" name="Text Box 84"/>
          <p:cNvSpPr txBox="1">
            <a:spLocks noChangeArrowheads="1"/>
          </p:cNvSpPr>
          <p:nvPr/>
        </p:nvSpPr>
        <p:spPr bwMode="auto">
          <a:xfrm>
            <a:off x="5850880" y="541895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206" name="AutoShape 85"/>
          <p:cNvCxnSpPr>
            <a:cxnSpLocks noChangeShapeType="1"/>
            <a:stCxn id="202" idx="4"/>
            <a:endCxn id="204" idx="0"/>
          </p:cNvCxnSpPr>
          <p:nvPr/>
        </p:nvCxnSpPr>
        <p:spPr bwMode="auto">
          <a:xfrm flipH="1">
            <a:off x="6073130" y="5490394"/>
            <a:ext cx="127000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07" name="AutoShape 86"/>
          <p:cNvCxnSpPr>
            <a:cxnSpLocks noChangeShapeType="1"/>
            <a:stCxn id="190" idx="5"/>
            <a:endCxn id="202" idx="0"/>
          </p:cNvCxnSpPr>
          <p:nvPr/>
        </p:nvCxnSpPr>
        <p:spPr bwMode="auto">
          <a:xfrm>
            <a:off x="6090592" y="4956994"/>
            <a:ext cx="109538" cy="2333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08" name="AutoShape 87"/>
          <p:cNvCxnSpPr>
            <a:cxnSpLocks noChangeShapeType="1"/>
            <a:stCxn id="190" idx="7"/>
            <a:endCxn id="172" idx="3"/>
          </p:cNvCxnSpPr>
          <p:nvPr/>
        </p:nvCxnSpPr>
        <p:spPr bwMode="auto">
          <a:xfrm flipV="1">
            <a:off x="6090518" y="4466967"/>
            <a:ext cx="325189" cy="27679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09" name="AutoShape 88"/>
          <p:cNvCxnSpPr>
            <a:cxnSpLocks noChangeShapeType="1"/>
            <a:stCxn id="172" idx="5"/>
            <a:endCxn id="175" idx="1"/>
          </p:cNvCxnSpPr>
          <p:nvPr/>
        </p:nvCxnSpPr>
        <p:spPr bwMode="auto">
          <a:xfrm>
            <a:off x="6653683" y="4466967"/>
            <a:ext cx="216206" cy="26726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10" name="Text Box 90"/>
          <p:cNvSpPr txBox="1">
            <a:spLocks noChangeArrowheads="1"/>
          </p:cNvSpPr>
          <p:nvPr/>
        </p:nvSpPr>
        <p:spPr bwMode="auto">
          <a:xfrm>
            <a:off x="1557338" y="4102735"/>
            <a:ext cx="188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211" name="Oval 91"/>
          <p:cNvSpPr>
            <a:spLocks noChangeArrowheads="1"/>
          </p:cNvSpPr>
          <p:nvPr/>
        </p:nvSpPr>
        <p:spPr bwMode="auto">
          <a:xfrm>
            <a:off x="1711325" y="4277360"/>
            <a:ext cx="336550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Times New Roman" pitchFamily="18" charset="0"/>
              </a:rPr>
              <a:t>2</a:t>
            </a:r>
          </a:p>
        </p:txBody>
      </p:sp>
      <p:sp>
        <p:nvSpPr>
          <p:cNvPr id="212" name="Oval 92"/>
          <p:cNvSpPr>
            <a:spLocks noChangeArrowheads="1"/>
          </p:cNvSpPr>
          <p:nvPr/>
        </p:nvSpPr>
        <p:spPr bwMode="auto">
          <a:xfrm>
            <a:off x="1273175" y="4805998"/>
            <a:ext cx="3365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7</a:t>
            </a:r>
          </a:p>
        </p:txBody>
      </p:sp>
      <p:sp>
        <p:nvSpPr>
          <p:cNvPr id="213" name="Oval 93"/>
          <p:cNvSpPr>
            <a:spLocks noChangeArrowheads="1"/>
          </p:cNvSpPr>
          <p:nvPr/>
        </p:nvSpPr>
        <p:spPr bwMode="auto">
          <a:xfrm>
            <a:off x="3309467" y="4210869"/>
            <a:ext cx="3365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</a:t>
            </a:r>
          </a:p>
        </p:txBody>
      </p:sp>
      <p:sp>
        <p:nvSpPr>
          <p:cNvPr id="214" name="Oval 94"/>
          <p:cNvSpPr>
            <a:spLocks noChangeArrowheads="1"/>
          </p:cNvSpPr>
          <p:nvPr/>
        </p:nvSpPr>
        <p:spPr bwMode="auto">
          <a:xfrm>
            <a:off x="996950" y="5285423"/>
            <a:ext cx="334963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11</a:t>
            </a:r>
          </a:p>
        </p:txBody>
      </p:sp>
      <p:sp>
        <p:nvSpPr>
          <p:cNvPr id="215" name="Oval 95"/>
          <p:cNvSpPr>
            <a:spLocks noChangeArrowheads="1"/>
          </p:cNvSpPr>
          <p:nvPr/>
        </p:nvSpPr>
        <p:spPr bwMode="auto">
          <a:xfrm>
            <a:off x="701675" y="5775960"/>
            <a:ext cx="334963" cy="3000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13</a:t>
            </a:r>
          </a:p>
        </p:txBody>
      </p:sp>
      <p:sp>
        <p:nvSpPr>
          <p:cNvPr id="216" name="Oval 96"/>
          <p:cNvSpPr>
            <a:spLocks noChangeArrowheads="1"/>
          </p:cNvSpPr>
          <p:nvPr/>
        </p:nvSpPr>
        <p:spPr bwMode="auto">
          <a:xfrm>
            <a:off x="2888779" y="4690294"/>
            <a:ext cx="338138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9</a:t>
            </a:r>
          </a:p>
        </p:txBody>
      </p:sp>
      <p:cxnSp>
        <p:nvCxnSpPr>
          <p:cNvPr id="217" name="AutoShape 97"/>
          <p:cNvCxnSpPr>
            <a:cxnSpLocks noChangeShapeType="1"/>
            <a:stCxn id="211" idx="3"/>
            <a:endCxn id="212" idx="0"/>
          </p:cNvCxnSpPr>
          <p:nvPr/>
        </p:nvCxnSpPr>
        <p:spPr bwMode="auto">
          <a:xfrm flipH="1">
            <a:off x="1441450" y="4534535"/>
            <a:ext cx="319088" cy="271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19" name="AutoShape 99"/>
          <p:cNvCxnSpPr>
            <a:cxnSpLocks noChangeShapeType="1"/>
            <a:stCxn id="212" idx="3"/>
            <a:endCxn id="214" idx="0"/>
          </p:cNvCxnSpPr>
          <p:nvPr/>
        </p:nvCxnSpPr>
        <p:spPr bwMode="auto">
          <a:xfrm flipH="1">
            <a:off x="1165225" y="5061585"/>
            <a:ext cx="157163" cy="223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20" name="AutoShape 100"/>
          <p:cNvCxnSpPr>
            <a:cxnSpLocks noChangeShapeType="1"/>
            <a:stCxn id="213" idx="3"/>
            <a:endCxn id="216" idx="0"/>
          </p:cNvCxnSpPr>
          <p:nvPr/>
        </p:nvCxnSpPr>
        <p:spPr bwMode="auto">
          <a:xfrm flipH="1">
            <a:off x="3057054" y="4466456"/>
            <a:ext cx="301625" cy="223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21" name="Text Box 101"/>
          <p:cNvSpPr txBox="1">
            <a:spLocks noChangeArrowheads="1"/>
          </p:cNvSpPr>
          <p:nvPr/>
        </p:nvSpPr>
        <p:spPr bwMode="auto">
          <a:xfrm>
            <a:off x="1262063" y="450913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222" name="Text Box 102"/>
          <p:cNvSpPr txBox="1">
            <a:spLocks noChangeArrowheads="1"/>
          </p:cNvSpPr>
          <p:nvPr/>
        </p:nvSpPr>
        <p:spPr bwMode="auto">
          <a:xfrm>
            <a:off x="3407892" y="393305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223" name="Text Box 103"/>
          <p:cNvSpPr txBox="1">
            <a:spLocks noChangeArrowheads="1"/>
          </p:cNvSpPr>
          <p:nvPr/>
        </p:nvSpPr>
        <p:spPr bwMode="auto">
          <a:xfrm>
            <a:off x="942975" y="501554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224" name="Text Box 104"/>
          <p:cNvSpPr txBox="1">
            <a:spLocks noChangeArrowheads="1"/>
          </p:cNvSpPr>
          <p:nvPr/>
        </p:nvSpPr>
        <p:spPr bwMode="auto">
          <a:xfrm>
            <a:off x="2853854" y="4391844"/>
            <a:ext cx="285750" cy="3365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225" name="Text Box 105"/>
          <p:cNvSpPr txBox="1">
            <a:spLocks noChangeArrowheads="1"/>
          </p:cNvSpPr>
          <p:nvPr/>
        </p:nvSpPr>
        <p:spPr bwMode="auto">
          <a:xfrm>
            <a:off x="650875" y="552513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226" name="AutoShape 106"/>
          <p:cNvCxnSpPr>
            <a:cxnSpLocks noChangeShapeType="1"/>
            <a:stCxn id="215" idx="0"/>
            <a:endCxn id="214" idx="3"/>
          </p:cNvCxnSpPr>
          <p:nvPr/>
        </p:nvCxnSpPr>
        <p:spPr bwMode="auto">
          <a:xfrm flipV="1">
            <a:off x="869950" y="5542598"/>
            <a:ext cx="176213" cy="2333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27" name="Oval 107"/>
          <p:cNvSpPr>
            <a:spLocks noChangeArrowheads="1"/>
          </p:cNvSpPr>
          <p:nvPr/>
        </p:nvSpPr>
        <p:spPr bwMode="auto">
          <a:xfrm>
            <a:off x="2887192" y="5682481"/>
            <a:ext cx="336550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18</a:t>
            </a:r>
          </a:p>
        </p:txBody>
      </p:sp>
      <p:sp>
        <p:nvSpPr>
          <p:cNvPr id="228" name="Oval 108"/>
          <p:cNvSpPr>
            <a:spLocks noChangeArrowheads="1"/>
          </p:cNvSpPr>
          <p:nvPr/>
        </p:nvSpPr>
        <p:spPr bwMode="auto">
          <a:xfrm>
            <a:off x="2636367" y="5203056"/>
            <a:ext cx="334962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12</a:t>
            </a:r>
          </a:p>
        </p:txBody>
      </p:sp>
      <p:cxnSp>
        <p:nvCxnSpPr>
          <p:cNvPr id="229" name="AutoShape 109"/>
          <p:cNvCxnSpPr>
            <a:cxnSpLocks noChangeShapeType="1"/>
            <a:stCxn id="216" idx="3"/>
            <a:endCxn id="228" idx="0"/>
          </p:cNvCxnSpPr>
          <p:nvPr/>
        </p:nvCxnSpPr>
        <p:spPr bwMode="auto">
          <a:xfrm flipH="1">
            <a:off x="2803054" y="4947469"/>
            <a:ext cx="136525" cy="255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30" name="Text Box 110"/>
          <p:cNvSpPr txBox="1">
            <a:spLocks noChangeArrowheads="1"/>
          </p:cNvSpPr>
          <p:nvPr/>
        </p:nvSpPr>
        <p:spPr bwMode="auto">
          <a:xfrm>
            <a:off x="2590329" y="49427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231" name="Text Box 111"/>
          <p:cNvSpPr txBox="1">
            <a:spLocks noChangeArrowheads="1"/>
          </p:cNvSpPr>
          <p:nvPr/>
        </p:nvSpPr>
        <p:spPr bwMode="auto">
          <a:xfrm>
            <a:off x="2982442" y="540149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232" name="Oval 112"/>
          <p:cNvSpPr>
            <a:spLocks noChangeArrowheads="1"/>
          </p:cNvSpPr>
          <p:nvPr/>
        </p:nvSpPr>
        <p:spPr bwMode="auto">
          <a:xfrm>
            <a:off x="3730154" y="4699819"/>
            <a:ext cx="3365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</a:t>
            </a:r>
          </a:p>
        </p:txBody>
      </p:sp>
      <p:sp>
        <p:nvSpPr>
          <p:cNvPr id="233" name="Oval 113"/>
          <p:cNvSpPr>
            <a:spLocks noChangeArrowheads="1"/>
          </p:cNvSpPr>
          <p:nvPr/>
        </p:nvSpPr>
        <p:spPr bwMode="auto">
          <a:xfrm>
            <a:off x="3395192" y="5203056"/>
            <a:ext cx="334962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10</a:t>
            </a:r>
          </a:p>
        </p:txBody>
      </p:sp>
      <p:sp>
        <p:nvSpPr>
          <p:cNvPr id="234" name="Text Box 114"/>
          <p:cNvSpPr txBox="1">
            <a:spLocks noChangeArrowheads="1"/>
          </p:cNvSpPr>
          <p:nvPr/>
        </p:nvSpPr>
        <p:spPr bwMode="auto">
          <a:xfrm>
            <a:off x="3342804" y="4920481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235" name="AutoShape 115"/>
          <p:cNvCxnSpPr>
            <a:cxnSpLocks noChangeShapeType="1"/>
            <a:stCxn id="213" idx="5"/>
            <a:endCxn id="232" idx="0"/>
          </p:cNvCxnSpPr>
          <p:nvPr/>
        </p:nvCxnSpPr>
        <p:spPr bwMode="auto">
          <a:xfrm>
            <a:off x="3596804" y="4466456"/>
            <a:ext cx="301625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36" name="AutoShape 116"/>
          <p:cNvCxnSpPr>
            <a:cxnSpLocks noChangeShapeType="1"/>
            <a:stCxn id="232" idx="3"/>
            <a:endCxn id="233" idx="0"/>
          </p:cNvCxnSpPr>
          <p:nvPr/>
        </p:nvCxnSpPr>
        <p:spPr bwMode="auto">
          <a:xfrm flipH="1">
            <a:off x="3561879" y="4956994"/>
            <a:ext cx="217488" cy="246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37" name="Text Box 117"/>
          <p:cNvSpPr txBox="1">
            <a:spLocks noChangeArrowheads="1"/>
          </p:cNvSpPr>
          <p:nvPr/>
        </p:nvSpPr>
        <p:spPr bwMode="auto">
          <a:xfrm>
            <a:off x="3885729" y="4404544"/>
            <a:ext cx="285750" cy="3365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238" name="Oval 118"/>
          <p:cNvSpPr>
            <a:spLocks noChangeArrowheads="1"/>
          </p:cNvSpPr>
          <p:nvPr/>
        </p:nvSpPr>
        <p:spPr bwMode="auto">
          <a:xfrm>
            <a:off x="2382367" y="5682481"/>
            <a:ext cx="336550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20</a:t>
            </a:r>
          </a:p>
        </p:txBody>
      </p:sp>
      <p:sp>
        <p:nvSpPr>
          <p:cNvPr id="239" name="Text Box 119"/>
          <p:cNvSpPr txBox="1">
            <a:spLocks noChangeArrowheads="1"/>
          </p:cNvSpPr>
          <p:nvPr/>
        </p:nvSpPr>
        <p:spPr bwMode="auto">
          <a:xfrm>
            <a:off x="2336329" y="539355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240" name="Oval 120"/>
          <p:cNvSpPr>
            <a:spLocks noChangeArrowheads="1"/>
          </p:cNvSpPr>
          <p:nvPr/>
        </p:nvSpPr>
        <p:spPr bwMode="auto">
          <a:xfrm>
            <a:off x="3350742" y="5682481"/>
            <a:ext cx="336550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15</a:t>
            </a:r>
          </a:p>
        </p:txBody>
      </p:sp>
      <p:sp>
        <p:nvSpPr>
          <p:cNvPr id="241" name="Text Box 121"/>
          <p:cNvSpPr txBox="1">
            <a:spLocks noChangeArrowheads="1"/>
          </p:cNvSpPr>
          <p:nvPr/>
        </p:nvSpPr>
        <p:spPr bwMode="auto">
          <a:xfrm>
            <a:off x="3279304" y="5422131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242" name="AutoShape 122"/>
          <p:cNvCxnSpPr>
            <a:cxnSpLocks noChangeShapeType="1"/>
            <a:stCxn id="228" idx="3"/>
            <a:endCxn id="238" idx="0"/>
          </p:cNvCxnSpPr>
          <p:nvPr/>
        </p:nvCxnSpPr>
        <p:spPr bwMode="auto">
          <a:xfrm flipH="1">
            <a:off x="2550642" y="5458644"/>
            <a:ext cx="133350" cy="223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43" name="AutoShape 123"/>
          <p:cNvCxnSpPr>
            <a:cxnSpLocks noChangeShapeType="1"/>
            <a:stCxn id="228" idx="5"/>
            <a:endCxn id="227" idx="0"/>
          </p:cNvCxnSpPr>
          <p:nvPr/>
        </p:nvCxnSpPr>
        <p:spPr bwMode="auto">
          <a:xfrm>
            <a:off x="2922117" y="5458644"/>
            <a:ext cx="133350" cy="223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44" name="AutoShape 124"/>
          <p:cNvCxnSpPr>
            <a:cxnSpLocks noChangeShapeType="1"/>
            <a:stCxn id="233" idx="4"/>
            <a:endCxn id="240" idx="0"/>
          </p:cNvCxnSpPr>
          <p:nvPr/>
        </p:nvCxnSpPr>
        <p:spPr bwMode="auto">
          <a:xfrm flipH="1">
            <a:off x="3519017" y="5504681"/>
            <a:ext cx="42862" cy="177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45" name="Oval 125"/>
          <p:cNvSpPr>
            <a:spLocks noChangeArrowheads="1"/>
          </p:cNvSpPr>
          <p:nvPr/>
        </p:nvSpPr>
        <p:spPr bwMode="auto">
          <a:xfrm>
            <a:off x="4068292" y="5190356"/>
            <a:ext cx="334962" cy="3000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50</a:t>
            </a:r>
          </a:p>
        </p:txBody>
      </p:sp>
      <p:sp>
        <p:nvSpPr>
          <p:cNvPr id="246" name="Text Box 126"/>
          <p:cNvSpPr txBox="1">
            <a:spLocks noChangeArrowheads="1"/>
          </p:cNvSpPr>
          <p:nvPr/>
        </p:nvSpPr>
        <p:spPr bwMode="auto">
          <a:xfrm>
            <a:off x="4165129" y="49300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247" name="Oval 127"/>
          <p:cNvSpPr>
            <a:spLocks noChangeArrowheads="1"/>
          </p:cNvSpPr>
          <p:nvPr/>
        </p:nvSpPr>
        <p:spPr bwMode="auto">
          <a:xfrm>
            <a:off x="3982567" y="5682481"/>
            <a:ext cx="336550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80</a:t>
            </a:r>
          </a:p>
        </p:txBody>
      </p:sp>
      <p:sp>
        <p:nvSpPr>
          <p:cNvPr id="248" name="Text Box 128"/>
          <p:cNvSpPr txBox="1">
            <a:spLocks noChangeArrowheads="1"/>
          </p:cNvSpPr>
          <p:nvPr/>
        </p:nvSpPr>
        <p:spPr bwMode="auto">
          <a:xfrm>
            <a:off x="3914304" y="541895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249" name="AutoShape 129"/>
          <p:cNvCxnSpPr>
            <a:cxnSpLocks noChangeShapeType="1"/>
            <a:stCxn id="245" idx="4"/>
            <a:endCxn id="247" idx="0"/>
          </p:cNvCxnSpPr>
          <p:nvPr/>
        </p:nvCxnSpPr>
        <p:spPr bwMode="auto">
          <a:xfrm flipH="1">
            <a:off x="4152429" y="5490394"/>
            <a:ext cx="84138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50" name="AutoShape 130"/>
          <p:cNvCxnSpPr>
            <a:cxnSpLocks noChangeShapeType="1"/>
            <a:stCxn id="232" idx="5"/>
            <a:endCxn id="245" idx="0"/>
          </p:cNvCxnSpPr>
          <p:nvPr/>
        </p:nvCxnSpPr>
        <p:spPr bwMode="auto">
          <a:xfrm>
            <a:off x="4017492" y="4956994"/>
            <a:ext cx="219075" cy="2333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51" name="Rectangle 219"/>
          <p:cNvSpPr>
            <a:spLocks noChangeArrowheads="1"/>
          </p:cNvSpPr>
          <p:nvPr/>
        </p:nvSpPr>
        <p:spPr bwMode="auto">
          <a:xfrm>
            <a:off x="2311276" y="3928110"/>
            <a:ext cx="5156324" cy="234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2" name="Line 223"/>
          <p:cNvSpPr>
            <a:spLocks noChangeShapeType="1"/>
          </p:cNvSpPr>
          <p:nvPr/>
        </p:nvSpPr>
        <p:spPr bwMode="auto">
          <a:xfrm>
            <a:off x="4468342" y="4914131"/>
            <a:ext cx="63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253" name="Text Box 224"/>
          <p:cNvSpPr txBox="1">
            <a:spLocks noChangeArrowheads="1"/>
          </p:cNvSpPr>
          <p:nvPr/>
        </p:nvSpPr>
        <p:spPr bwMode="auto">
          <a:xfrm>
            <a:off x="4322292" y="4422006"/>
            <a:ext cx="8953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400">
                <a:latin typeface="Times New Roman" pitchFamily="18" charset="0"/>
              </a:rPr>
              <a:t>서브트리</a:t>
            </a:r>
          </a:p>
          <a:p>
            <a:pPr algn="ctr"/>
            <a:r>
              <a:rPr lang="ko-KR" altLang="en-US" sz="1400">
                <a:latin typeface="Times New Roman" pitchFamily="18" charset="0"/>
              </a:rPr>
              <a:t>교환</a:t>
            </a:r>
          </a:p>
        </p:txBody>
      </p:sp>
    </p:spTree>
    <p:extLst>
      <p:ext uri="{BB962C8B-B14F-4D97-AF65-F5344CB8AC3E}">
        <p14:creationId xmlns:p14="http://schemas.microsoft.com/office/powerpoint/2010/main" val="330981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좌향 </a:t>
            </a:r>
            <a:r>
              <a:rPr lang="ko-KR" altLang="en-US" dirty="0" err="1"/>
              <a:t>트리의</a:t>
            </a:r>
            <a:r>
              <a:rPr lang="ko-KR" altLang="en-US" dirty="0"/>
              <a:t> 합병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루트가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ko-KR" altLang="en-US" dirty="0" err="1"/>
              <a:t>이진트리와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루트가 </a:t>
            </a:r>
            <a:r>
              <a:rPr lang="en-US" altLang="ko-KR" dirty="0"/>
              <a:t>5</a:t>
            </a:r>
            <a:r>
              <a:rPr lang="ko-KR" altLang="en-US" dirty="0"/>
              <a:t>인 </a:t>
            </a:r>
            <a:r>
              <a:rPr lang="ko-KR" altLang="en-US" dirty="0" err="1"/>
              <a:t>이진트리</a:t>
            </a:r>
            <a:r>
              <a:rPr lang="ko-KR" altLang="en-US" dirty="0"/>
              <a:t> </a:t>
            </a:r>
            <a:r>
              <a:rPr lang="ko-KR" altLang="en-US" dirty="0" smtClean="0"/>
              <a:t>합병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shortest(</a:t>
            </a:r>
            <a:r>
              <a:rPr lang="en-US" altLang="ko-KR" dirty="0" err="1" smtClean="0"/>
              <a:t>LeftChild</a:t>
            </a:r>
            <a:r>
              <a:rPr lang="en-US" altLang="ko-KR" dirty="0"/>
              <a:t>())≥shortest(</a:t>
            </a:r>
            <a:r>
              <a:rPr lang="en-US" altLang="ko-KR" dirty="0" err="1"/>
              <a:t>RightChild</a:t>
            </a:r>
            <a:r>
              <a:rPr lang="en-US" altLang="ko-KR" dirty="0"/>
              <a:t>())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7111454" y="620688"/>
            <a:ext cx="19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" name="Oval 47"/>
          <p:cNvSpPr>
            <a:spLocks noChangeArrowheads="1"/>
          </p:cNvSpPr>
          <p:nvPr/>
        </p:nvSpPr>
        <p:spPr bwMode="auto">
          <a:xfrm>
            <a:off x="6781527" y="804838"/>
            <a:ext cx="355600" cy="3190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6044828" y="1362051"/>
            <a:ext cx="355600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8" name="Oval 49"/>
          <p:cNvSpPr>
            <a:spLocks noChangeArrowheads="1"/>
          </p:cNvSpPr>
          <p:nvPr/>
        </p:nvSpPr>
        <p:spPr bwMode="auto">
          <a:xfrm>
            <a:off x="7383165" y="1362051"/>
            <a:ext cx="357187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</a:t>
            </a:r>
          </a:p>
        </p:txBody>
      </p:sp>
      <p:sp>
        <p:nvSpPr>
          <p:cNvPr id="9" name="Oval 50"/>
          <p:cNvSpPr>
            <a:spLocks noChangeArrowheads="1"/>
          </p:cNvSpPr>
          <p:nvPr/>
        </p:nvSpPr>
        <p:spPr bwMode="auto">
          <a:xfrm>
            <a:off x="5752728" y="1870051"/>
            <a:ext cx="354012" cy="3159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11</a:t>
            </a:r>
          </a:p>
        </p:txBody>
      </p:sp>
      <p:sp>
        <p:nvSpPr>
          <p:cNvPr id="10" name="Oval 51"/>
          <p:cNvSpPr>
            <a:spLocks noChangeArrowheads="1"/>
          </p:cNvSpPr>
          <p:nvPr/>
        </p:nvSpPr>
        <p:spPr bwMode="auto">
          <a:xfrm>
            <a:off x="5439990" y="2387576"/>
            <a:ext cx="355600" cy="3159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13</a:t>
            </a:r>
          </a:p>
        </p:txBody>
      </p:sp>
      <p:sp>
        <p:nvSpPr>
          <p:cNvPr id="11" name="Oval 52"/>
          <p:cNvSpPr>
            <a:spLocks noChangeArrowheads="1"/>
          </p:cNvSpPr>
          <p:nvPr/>
        </p:nvSpPr>
        <p:spPr bwMode="auto">
          <a:xfrm>
            <a:off x="7997899" y="2036129"/>
            <a:ext cx="355600" cy="3159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9</a:t>
            </a:r>
          </a:p>
        </p:txBody>
      </p:sp>
      <p:cxnSp>
        <p:nvCxnSpPr>
          <p:cNvPr id="12" name="AutoShape 53"/>
          <p:cNvCxnSpPr>
            <a:cxnSpLocks noChangeShapeType="1"/>
            <a:stCxn id="6" idx="3"/>
            <a:endCxn id="7" idx="0"/>
          </p:cNvCxnSpPr>
          <p:nvPr/>
        </p:nvCxnSpPr>
        <p:spPr bwMode="auto">
          <a:xfrm flipH="1">
            <a:off x="6222628" y="1077197"/>
            <a:ext cx="610975" cy="2848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" name="AutoShape 54"/>
          <p:cNvCxnSpPr>
            <a:cxnSpLocks noChangeShapeType="1"/>
            <a:stCxn id="6" idx="5"/>
            <a:endCxn id="8" idx="0"/>
          </p:cNvCxnSpPr>
          <p:nvPr/>
        </p:nvCxnSpPr>
        <p:spPr bwMode="auto">
          <a:xfrm>
            <a:off x="7085051" y="1077197"/>
            <a:ext cx="476708" cy="2848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4" name="AutoShape 55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5930528" y="1633513"/>
            <a:ext cx="166687" cy="236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5" name="AutoShape 56"/>
          <p:cNvCxnSpPr>
            <a:cxnSpLocks noChangeShapeType="1"/>
            <a:stCxn id="8" idx="5"/>
            <a:endCxn id="11" idx="0"/>
          </p:cNvCxnSpPr>
          <p:nvPr/>
        </p:nvCxnSpPr>
        <p:spPr bwMode="auto">
          <a:xfrm>
            <a:off x="7688043" y="1634409"/>
            <a:ext cx="487656" cy="401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5981328" y="105883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 bwMode="auto">
          <a:xfrm>
            <a:off x="7585918" y="106836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</a:rPr>
              <a:t>2</a:t>
            </a: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5646365" y="159382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</a:rPr>
              <a:t>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9" name="Text Box 60"/>
          <p:cNvSpPr txBox="1">
            <a:spLocks noChangeArrowheads="1"/>
          </p:cNvSpPr>
          <p:nvPr/>
        </p:nvSpPr>
        <p:spPr bwMode="auto">
          <a:xfrm>
            <a:off x="8239199" y="166129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5336803" y="2130401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21" name="AutoShape 62"/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17790" y="2139926"/>
            <a:ext cx="185738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2" name="Oval 63"/>
          <p:cNvSpPr>
            <a:spLocks noChangeArrowheads="1"/>
          </p:cNvSpPr>
          <p:nvPr/>
        </p:nvSpPr>
        <p:spPr bwMode="auto">
          <a:xfrm>
            <a:off x="7996312" y="3083879"/>
            <a:ext cx="355600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18</a:t>
            </a:r>
          </a:p>
        </p:txBody>
      </p:sp>
      <p:sp>
        <p:nvSpPr>
          <p:cNvPr id="23" name="Oval 64"/>
          <p:cNvSpPr>
            <a:spLocks noChangeArrowheads="1"/>
          </p:cNvSpPr>
          <p:nvPr/>
        </p:nvSpPr>
        <p:spPr bwMode="auto">
          <a:xfrm>
            <a:off x="7729612" y="2575879"/>
            <a:ext cx="355600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12</a:t>
            </a:r>
          </a:p>
        </p:txBody>
      </p:sp>
      <p:cxnSp>
        <p:nvCxnSpPr>
          <p:cNvPr id="24" name="AutoShape 65"/>
          <p:cNvCxnSpPr>
            <a:cxnSpLocks noChangeShapeType="1"/>
            <a:stCxn id="11" idx="3"/>
            <a:endCxn id="23" idx="0"/>
          </p:cNvCxnSpPr>
          <p:nvPr/>
        </p:nvCxnSpPr>
        <p:spPr bwMode="auto">
          <a:xfrm flipH="1">
            <a:off x="7907412" y="2306004"/>
            <a:ext cx="142875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7661349" y="2290129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8089974" y="2798129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27" name="Oval 68"/>
          <p:cNvSpPr>
            <a:spLocks noChangeArrowheads="1"/>
          </p:cNvSpPr>
          <p:nvPr/>
        </p:nvSpPr>
        <p:spPr bwMode="auto">
          <a:xfrm>
            <a:off x="6554241" y="1976548"/>
            <a:ext cx="355600" cy="3159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</a:t>
            </a:r>
          </a:p>
        </p:txBody>
      </p:sp>
      <p:sp>
        <p:nvSpPr>
          <p:cNvPr id="28" name="Oval 69"/>
          <p:cNvSpPr>
            <a:spLocks noChangeArrowheads="1"/>
          </p:cNvSpPr>
          <p:nvPr/>
        </p:nvSpPr>
        <p:spPr bwMode="auto">
          <a:xfrm>
            <a:off x="6198641" y="2506773"/>
            <a:ext cx="355600" cy="3190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10</a:t>
            </a:r>
          </a:p>
        </p:txBody>
      </p:sp>
      <p:sp>
        <p:nvSpPr>
          <p:cNvPr id="29" name="Text Box 70"/>
          <p:cNvSpPr txBox="1">
            <a:spLocks noChangeArrowheads="1"/>
          </p:cNvSpPr>
          <p:nvPr/>
        </p:nvSpPr>
        <p:spPr bwMode="auto">
          <a:xfrm>
            <a:off x="6152604" y="221784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30" name="AutoShape 71"/>
          <p:cNvCxnSpPr>
            <a:cxnSpLocks noChangeShapeType="1"/>
            <a:stCxn id="8" idx="3"/>
            <a:endCxn id="27" idx="0"/>
          </p:cNvCxnSpPr>
          <p:nvPr/>
        </p:nvCxnSpPr>
        <p:spPr bwMode="auto">
          <a:xfrm flipH="1">
            <a:off x="6732041" y="1634409"/>
            <a:ext cx="703433" cy="3421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31" name="AutoShape 72"/>
          <p:cNvCxnSpPr>
            <a:cxnSpLocks noChangeShapeType="1"/>
            <a:stCxn id="27" idx="3"/>
            <a:endCxn id="28" idx="0"/>
          </p:cNvCxnSpPr>
          <p:nvPr/>
        </p:nvCxnSpPr>
        <p:spPr bwMode="auto">
          <a:xfrm flipH="1">
            <a:off x="6376441" y="2248010"/>
            <a:ext cx="230188" cy="258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32" name="Text Box 73"/>
          <p:cNvSpPr txBox="1">
            <a:spLocks noChangeArrowheads="1"/>
          </p:cNvSpPr>
          <p:nvPr/>
        </p:nvSpPr>
        <p:spPr bwMode="auto">
          <a:xfrm>
            <a:off x="6865838" y="181343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</a:rPr>
              <a:t>2</a:t>
            </a:r>
          </a:p>
        </p:txBody>
      </p:sp>
      <p:sp>
        <p:nvSpPr>
          <p:cNvPr id="33" name="Oval 74"/>
          <p:cNvSpPr>
            <a:spLocks noChangeArrowheads="1"/>
          </p:cNvSpPr>
          <p:nvPr/>
        </p:nvSpPr>
        <p:spPr bwMode="auto">
          <a:xfrm>
            <a:off x="7462912" y="3083879"/>
            <a:ext cx="354012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20</a:t>
            </a:r>
          </a:p>
        </p:txBody>
      </p:sp>
      <p:sp>
        <p:nvSpPr>
          <p:cNvPr id="34" name="Text Box 75"/>
          <p:cNvSpPr txBox="1">
            <a:spLocks noChangeArrowheads="1"/>
          </p:cNvSpPr>
          <p:nvPr/>
        </p:nvSpPr>
        <p:spPr bwMode="auto">
          <a:xfrm>
            <a:off x="7315837" y="2847341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35" name="Oval 76"/>
          <p:cNvSpPr>
            <a:spLocks noChangeArrowheads="1"/>
          </p:cNvSpPr>
          <p:nvPr/>
        </p:nvSpPr>
        <p:spPr bwMode="auto">
          <a:xfrm>
            <a:off x="6152604" y="3014773"/>
            <a:ext cx="355600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15</a:t>
            </a:r>
          </a:p>
        </p:txBody>
      </p: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6006728" y="264157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37" name="AutoShape 78"/>
          <p:cNvCxnSpPr>
            <a:cxnSpLocks noChangeShapeType="1"/>
            <a:stCxn id="23" idx="3"/>
            <a:endCxn id="33" idx="0"/>
          </p:cNvCxnSpPr>
          <p:nvPr/>
        </p:nvCxnSpPr>
        <p:spPr bwMode="auto">
          <a:xfrm flipH="1">
            <a:off x="7639124" y="2847341"/>
            <a:ext cx="142875" cy="236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38" name="AutoShape 79"/>
          <p:cNvCxnSpPr>
            <a:cxnSpLocks noChangeShapeType="1"/>
            <a:stCxn id="23" idx="5"/>
            <a:endCxn id="22" idx="0"/>
          </p:cNvCxnSpPr>
          <p:nvPr/>
        </p:nvCxnSpPr>
        <p:spPr bwMode="auto">
          <a:xfrm>
            <a:off x="8032824" y="2847341"/>
            <a:ext cx="141288" cy="236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39" name="AutoShape 80"/>
          <p:cNvCxnSpPr>
            <a:cxnSpLocks noChangeShapeType="1"/>
            <a:stCxn id="28" idx="4"/>
            <a:endCxn id="35" idx="0"/>
          </p:cNvCxnSpPr>
          <p:nvPr/>
        </p:nvCxnSpPr>
        <p:spPr bwMode="auto">
          <a:xfrm flipH="1">
            <a:off x="6330404" y="2825860"/>
            <a:ext cx="46037" cy="188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6909841" y="2494073"/>
            <a:ext cx="355600" cy="3159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50</a:t>
            </a:r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7009854" y="218927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42" name="Oval 83"/>
          <p:cNvSpPr>
            <a:spLocks noChangeArrowheads="1"/>
          </p:cNvSpPr>
          <p:nvPr/>
        </p:nvSpPr>
        <p:spPr bwMode="auto">
          <a:xfrm>
            <a:off x="6820941" y="3014773"/>
            <a:ext cx="355600" cy="317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80</a:t>
            </a:r>
          </a:p>
        </p:txBody>
      </p:sp>
      <p:sp>
        <p:nvSpPr>
          <p:cNvPr id="43" name="Text Box 84"/>
          <p:cNvSpPr txBox="1">
            <a:spLocks noChangeArrowheads="1"/>
          </p:cNvSpPr>
          <p:nvPr/>
        </p:nvSpPr>
        <p:spPr bwMode="auto">
          <a:xfrm>
            <a:off x="6747916" y="272584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cxnSp>
        <p:nvCxnSpPr>
          <p:cNvPr id="44" name="AutoShape 85"/>
          <p:cNvCxnSpPr>
            <a:cxnSpLocks noChangeShapeType="1"/>
            <a:stCxn id="40" idx="4"/>
            <a:endCxn id="42" idx="0"/>
          </p:cNvCxnSpPr>
          <p:nvPr/>
        </p:nvCxnSpPr>
        <p:spPr bwMode="auto">
          <a:xfrm flipH="1">
            <a:off x="6998741" y="2809985"/>
            <a:ext cx="88900" cy="2047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45" name="AutoShape 86"/>
          <p:cNvCxnSpPr>
            <a:cxnSpLocks noChangeShapeType="1"/>
            <a:stCxn id="27" idx="5"/>
            <a:endCxn id="40" idx="0"/>
          </p:cNvCxnSpPr>
          <p:nvPr/>
        </p:nvCxnSpPr>
        <p:spPr bwMode="auto">
          <a:xfrm>
            <a:off x="6857454" y="2248010"/>
            <a:ext cx="230187" cy="246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49" name="Text Box 133"/>
          <p:cNvSpPr txBox="1">
            <a:spLocks noChangeArrowheads="1"/>
          </p:cNvSpPr>
          <p:nvPr/>
        </p:nvSpPr>
        <p:spPr bwMode="auto">
          <a:xfrm>
            <a:off x="2286788" y="3894392"/>
            <a:ext cx="188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50" name="Oval 134"/>
          <p:cNvSpPr>
            <a:spLocks noChangeArrowheads="1"/>
          </p:cNvSpPr>
          <p:nvPr/>
        </p:nvSpPr>
        <p:spPr bwMode="auto">
          <a:xfrm>
            <a:off x="2440775" y="4069017"/>
            <a:ext cx="336550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51" name="Oval 135"/>
          <p:cNvSpPr>
            <a:spLocks noChangeArrowheads="1"/>
          </p:cNvSpPr>
          <p:nvPr/>
        </p:nvSpPr>
        <p:spPr bwMode="auto">
          <a:xfrm>
            <a:off x="2002625" y="4597655"/>
            <a:ext cx="3365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7</a:t>
            </a:r>
          </a:p>
        </p:txBody>
      </p:sp>
      <p:sp>
        <p:nvSpPr>
          <p:cNvPr id="52" name="Oval 136"/>
          <p:cNvSpPr>
            <a:spLocks noChangeArrowheads="1"/>
          </p:cNvSpPr>
          <p:nvPr/>
        </p:nvSpPr>
        <p:spPr bwMode="auto">
          <a:xfrm>
            <a:off x="2842413" y="4597655"/>
            <a:ext cx="3365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</a:t>
            </a:r>
          </a:p>
        </p:txBody>
      </p:sp>
      <p:sp>
        <p:nvSpPr>
          <p:cNvPr id="53" name="Oval 137"/>
          <p:cNvSpPr>
            <a:spLocks noChangeArrowheads="1"/>
          </p:cNvSpPr>
          <p:nvPr/>
        </p:nvSpPr>
        <p:spPr bwMode="auto">
          <a:xfrm>
            <a:off x="1726400" y="5077080"/>
            <a:ext cx="334963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11</a:t>
            </a:r>
          </a:p>
        </p:txBody>
      </p:sp>
      <p:sp>
        <p:nvSpPr>
          <p:cNvPr id="54" name="Oval 138"/>
          <p:cNvSpPr>
            <a:spLocks noChangeArrowheads="1"/>
          </p:cNvSpPr>
          <p:nvPr/>
        </p:nvSpPr>
        <p:spPr bwMode="auto">
          <a:xfrm>
            <a:off x="1431125" y="5567617"/>
            <a:ext cx="334963" cy="2984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13</a:t>
            </a:r>
          </a:p>
        </p:txBody>
      </p:sp>
      <p:sp>
        <p:nvSpPr>
          <p:cNvPr id="55" name="Oval 139"/>
          <p:cNvSpPr>
            <a:spLocks noChangeArrowheads="1"/>
          </p:cNvSpPr>
          <p:nvPr/>
        </p:nvSpPr>
        <p:spPr bwMode="auto">
          <a:xfrm>
            <a:off x="3237700" y="5077080"/>
            <a:ext cx="338138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9</a:t>
            </a:r>
          </a:p>
        </p:txBody>
      </p:sp>
      <p:cxnSp>
        <p:nvCxnSpPr>
          <p:cNvPr id="56" name="AutoShape 140"/>
          <p:cNvCxnSpPr>
            <a:cxnSpLocks noChangeShapeType="1"/>
            <a:stCxn id="50" idx="3"/>
            <a:endCxn id="51" idx="0"/>
          </p:cNvCxnSpPr>
          <p:nvPr/>
        </p:nvCxnSpPr>
        <p:spPr bwMode="auto">
          <a:xfrm flipH="1">
            <a:off x="2170900" y="4326192"/>
            <a:ext cx="319088" cy="271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57" name="AutoShape 141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2728113" y="4326192"/>
            <a:ext cx="280987" cy="271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58" name="AutoShape 142"/>
          <p:cNvCxnSpPr>
            <a:cxnSpLocks noChangeShapeType="1"/>
            <a:stCxn id="51" idx="3"/>
            <a:endCxn id="53" idx="0"/>
          </p:cNvCxnSpPr>
          <p:nvPr/>
        </p:nvCxnSpPr>
        <p:spPr bwMode="auto">
          <a:xfrm flipH="1">
            <a:off x="1894675" y="4853242"/>
            <a:ext cx="157163" cy="223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59" name="Text Box 143"/>
          <p:cNvSpPr txBox="1">
            <a:spLocks noChangeArrowheads="1"/>
          </p:cNvSpPr>
          <p:nvPr/>
        </p:nvSpPr>
        <p:spPr bwMode="auto">
          <a:xfrm>
            <a:off x="1970875" y="4310317"/>
            <a:ext cx="285750" cy="3365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0" name="Text Box 144"/>
          <p:cNvSpPr txBox="1">
            <a:spLocks noChangeArrowheads="1"/>
          </p:cNvSpPr>
          <p:nvPr/>
        </p:nvSpPr>
        <p:spPr bwMode="auto">
          <a:xfrm>
            <a:off x="2950363" y="4300792"/>
            <a:ext cx="285750" cy="3365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61" name="Text Box 145"/>
          <p:cNvSpPr txBox="1">
            <a:spLocks noChangeArrowheads="1"/>
          </p:cNvSpPr>
          <p:nvPr/>
        </p:nvSpPr>
        <p:spPr bwMode="auto">
          <a:xfrm>
            <a:off x="1672425" y="480720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62" name="Text Box 146"/>
          <p:cNvSpPr txBox="1">
            <a:spLocks noChangeArrowheads="1"/>
          </p:cNvSpPr>
          <p:nvPr/>
        </p:nvSpPr>
        <p:spPr bwMode="auto">
          <a:xfrm>
            <a:off x="3194838" y="481038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63" name="Text Box 147"/>
          <p:cNvSpPr txBox="1">
            <a:spLocks noChangeArrowheads="1"/>
          </p:cNvSpPr>
          <p:nvPr/>
        </p:nvSpPr>
        <p:spPr bwMode="auto">
          <a:xfrm>
            <a:off x="1380325" y="531520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64" name="AutoShape 148"/>
          <p:cNvCxnSpPr>
            <a:cxnSpLocks noChangeShapeType="1"/>
            <a:stCxn id="54" idx="0"/>
            <a:endCxn id="53" idx="3"/>
          </p:cNvCxnSpPr>
          <p:nvPr/>
        </p:nvCxnSpPr>
        <p:spPr bwMode="auto">
          <a:xfrm flipV="1">
            <a:off x="1599400" y="5332667"/>
            <a:ext cx="176213" cy="234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5" name="Oval 149"/>
          <p:cNvSpPr>
            <a:spLocks noChangeArrowheads="1"/>
          </p:cNvSpPr>
          <p:nvPr/>
        </p:nvSpPr>
        <p:spPr bwMode="auto">
          <a:xfrm>
            <a:off x="3377208" y="6069267"/>
            <a:ext cx="336550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18</a:t>
            </a:r>
          </a:p>
        </p:txBody>
      </p:sp>
      <p:sp>
        <p:nvSpPr>
          <p:cNvPr id="66" name="Oval 150"/>
          <p:cNvSpPr>
            <a:spLocks noChangeArrowheads="1"/>
          </p:cNvSpPr>
          <p:nvPr/>
        </p:nvSpPr>
        <p:spPr bwMode="auto">
          <a:xfrm>
            <a:off x="3126383" y="5589842"/>
            <a:ext cx="334962" cy="3000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12</a:t>
            </a:r>
          </a:p>
        </p:txBody>
      </p:sp>
      <p:cxnSp>
        <p:nvCxnSpPr>
          <p:cNvPr id="67" name="AutoShape 151"/>
          <p:cNvCxnSpPr>
            <a:cxnSpLocks noChangeShapeType="1"/>
            <a:stCxn id="55" idx="4"/>
            <a:endCxn id="66" idx="0"/>
          </p:cNvCxnSpPr>
          <p:nvPr/>
        </p:nvCxnSpPr>
        <p:spPr bwMode="auto">
          <a:xfrm flipH="1">
            <a:off x="3293864" y="5377117"/>
            <a:ext cx="112905" cy="212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8" name="Text Box 152"/>
          <p:cNvSpPr txBox="1">
            <a:spLocks noChangeArrowheads="1"/>
          </p:cNvSpPr>
          <p:nvPr/>
        </p:nvSpPr>
        <p:spPr bwMode="auto">
          <a:xfrm>
            <a:off x="3447250" y="5316792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69" name="Text Box 153"/>
          <p:cNvSpPr txBox="1">
            <a:spLocks noChangeArrowheads="1"/>
          </p:cNvSpPr>
          <p:nvPr/>
        </p:nvSpPr>
        <p:spPr bwMode="auto">
          <a:xfrm>
            <a:off x="3472458" y="578828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70" name="Oval 154"/>
          <p:cNvSpPr>
            <a:spLocks noChangeArrowheads="1"/>
          </p:cNvSpPr>
          <p:nvPr/>
        </p:nvSpPr>
        <p:spPr bwMode="auto">
          <a:xfrm>
            <a:off x="2375688" y="5086605"/>
            <a:ext cx="3365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</a:t>
            </a:r>
          </a:p>
        </p:txBody>
      </p:sp>
      <p:sp>
        <p:nvSpPr>
          <p:cNvPr id="71" name="Oval 155"/>
          <p:cNvSpPr>
            <a:spLocks noChangeArrowheads="1"/>
          </p:cNvSpPr>
          <p:nvPr/>
        </p:nvSpPr>
        <p:spPr bwMode="auto">
          <a:xfrm>
            <a:off x="2039138" y="5589842"/>
            <a:ext cx="336550" cy="3000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10</a:t>
            </a:r>
          </a:p>
        </p:txBody>
      </p:sp>
      <p:sp>
        <p:nvSpPr>
          <p:cNvPr id="72" name="Text Box 156"/>
          <p:cNvSpPr txBox="1">
            <a:spLocks noChangeArrowheads="1"/>
          </p:cNvSpPr>
          <p:nvPr/>
        </p:nvSpPr>
        <p:spPr bwMode="auto">
          <a:xfrm>
            <a:off x="2005800" y="531520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73" name="AutoShape 157"/>
          <p:cNvCxnSpPr>
            <a:cxnSpLocks noChangeShapeType="1"/>
            <a:stCxn id="70" idx="3"/>
            <a:endCxn id="71" idx="0"/>
          </p:cNvCxnSpPr>
          <p:nvPr/>
        </p:nvCxnSpPr>
        <p:spPr bwMode="auto">
          <a:xfrm flipH="1">
            <a:off x="2207413" y="5343780"/>
            <a:ext cx="217487" cy="246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4" name="Text Box 158"/>
          <p:cNvSpPr txBox="1">
            <a:spLocks noChangeArrowheads="1"/>
          </p:cNvSpPr>
          <p:nvPr/>
        </p:nvSpPr>
        <p:spPr bwMode="auto">
          <a:xfrm>
            <a:off x="2472525" y="481673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75" name="Oval 159"/>
          <p:cNvSpPr>
            <a:spLocks noChangeArrowheads="1"/>
          </p:cNvSpPr>
          <p:nvPr/>
        </p:nvSpPr>
        <p:spPr bwMode="auto">
          <a:xfrm>
            <a:off x="2872383" y="6069267"/>
            <a:ext cx="336550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20</a:t>
            </a:r>
          </a:p>
        </p:txBody>
      </p:sp>
      <p:sp>
        <p:nvSpPr>
          <p:cNvPr id="76" name="Text Box 160"/>
          <p:cNvSpPr txBox="1">
            <a:spLocks noChangeArrowheads="1"/>
          </p:cNvSpPr>
          <p:nvPr/>
        </p:nvSpPr>
        <p:spPr bwMode="auto">
          <a:xfrm>
            <a:off x="2843808" y="579145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77" name="Oval 161"/>
          <p:cNvSpPr>
            <a:spLocks noChangeArrowheads="1"/>
          </p:cNvSpPr>
          <p:nvPr/>
        </p:nvSpPr>
        <p:spPr bwMode="auto">
          <a:xfrm>
            <a:off x="1905788" y="6069267"/>
            <a:ext cx="334962" cy="301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15</a:t>
            </a:r>
          </a:p>
        </p:txBody>
      </p:sp>
      <p:sp>
        <p:nvSpPr>
          <p:cNvPr id="78" name="Text Box 162"/>
          <p:cNvSpPr txBox="1">
            <a:spLocks noChangeArrowheads="1"/>
          </p:cNvSpPr>
          <p:nvPr/>
        </p:nvSpPr>
        <p:spPr bwMode="auto">
          <a:xfrm>
            <a:off x="1853400" y="57898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79" name="AutoShape 163"/>
          <p:cNvCxnSpPr>
            <a:cxnSpLocks noChangeShapeType="1"/>
            <a:stCxn id="66" idx="3"/>
            <a:endCxn id="75" idx="0"/>
          </p:cNvCxnSpPr>
          <p:nvPr/>
        </p:nvCxnSpPr>
        <p:spPr bwMode="auto">
          <a:xfrm flipH="1">
            <a:off x="3040658" y="5845430"/>
            <a:ext cx="133350" cy="223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80" name="AutoShape 164"/>
          <p:cNvCxnSpPr>
            <a:cxnSpLocks noChangeShapeType="1"/>
            <a:stCxn id="66" idx="5"/>
            <a:endCxn id="65" idx="0"/>
          </p:cNvCxnSpPr>
          <p:nvPr/>
        </p:nvCxnSpPr>
        <p:spPr bwMode="auto">
          <a:xfrm>
            <a:off x="3412133" y="5845430"/>
            <a:ext cx="133350" cy="223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81" name="AutoShape 165"/>
          <p:cNvCxnSpPr>
            <a:cxnSpLocks noChangeShapeType="1"/>
            <a:stCxn id="71" idx="4"/>
            <a:endCxn id="77" idx="0"/>
          </p:cNvCxnSpPr>
          <p:nvPr/>
        </p:nvCxnSpPr>
        <p:spPr bwMode="auto">
          <a:xfrm flipH="1">
            <a:off x="2072475" y="5889880"/>
            <a:ext cx="134938" cy="17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82" name="Oval 166"/>
          <p:cNvSpPr>
            <a:spLocks noChangeArrowheads="1"/>
          </p:cNvSpPr>
          <p:nvPr/>
        </p:nvSpPr>
        <p:spPr bwMode="auto">
          <a:xfrm>
            <a:off x="2604288" y="5577142"/>
            <a:ext cx="334962" cy="2984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50</a:t>
            </a:r>
          </a:p>
        </p:txBody>
      </p:sp>
      <p:sp>
        <p:nvSpPr>
          <p:cNvPr id="83" name="Text Box 167"/>
          <p:cNvSpPr txBox="1">
            <a:spLocks noChangeArrowheads="1"/>
          </p:cNvSpPr>
          <p:nvPr/>
        </p:nvSpPr>
        <p:spPr bwMode="auto">
          <a:xfrm>
            <a:off x="2691600" y="529615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84" name="Oval 168"/>
          <p:cNvSpPr>
            <a:spLocks noChangeArrowheads="1"/>
          </p:cNvSpPr>
          <p:nvPr/>
        </p:nvSpPr>
        <p:spPr bwMode="auto">
          <a:xfrm>
            <a:off x="2475700" y="6069267"/>
            <a:ext cx="338138" cy="301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80</a:t>
            </a:r>
          </a:p>
        </p:txBody>
      </p:sp>
      <p:sp>
        <p:nvSpPr>
          <p:cNvPr id="85" name="Text Box 169"/>
          <p:cNvSpPr txBox="1">
            <a:spLocks noChangeArrowheads="1"/>
          </p:cNvSpPr>
          <p:nvPr/>
        </p:nvSpPr>
        <p:spPr bwMode="auto">
          <a:xfrm>
            <a:off x="2442363" y="580415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86" name="AutoShape 170"/>
          <p:cNvCxnSpPr>
            <a:cxnSpLocks noChangeShapeType="1"/>
            <a:stCxn id="82" idx="4"/>
            <a:endCxn id="84" idx="0"/>
          </p:cNvCxnSpPr>
          <p:nvPr/>
        </p:nvCxnSpPr>
        <p:spPr bwMode="auto">
          <a:xfrm flipH="1">
            <a:off x="2645563" y="5875592"/>
            <a:ext cx="125412" cy="193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87" name="AutoShape 171"/>
          <p:cNvCxnSpPr>
            <a:cxnSpLocks noChangeShapeType="1"/>
            <a:stCxn id="70" idx="5"/>
            <a:endCxn id="82" idx="0"/>
          </p:cNvCxnSpPr>
          <p:nvPr/>
        </p:nvCxnSpPr>
        <p:spPr bwMode="auto">
          <a:xfrm>
            <a:off x="2663025" y="5343780"/>
            <a:ext cx="107950" cy="2333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88" name="AutoShape 172"/>
          <p:cNvCxnSpPr>
            <a:cxnSpLocks noChangeShapeType="1"/>
            <a:stCxn id="70" idx="7"/>
            <a:endCxn id="52" idx="3"/>
          </p:cNvCxnSpPr>
          <p:nvPr/>
        </p:nvCxnSpPr>
        <p:spPr bwMode="auto">
          <a:xfrm flipV="1">
            <a:off x="2663025" y="4854830"/>
            <a:ext cx="227013" cy="2746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89" name="AutoShape 173"/>
          <p:cNvCxnSpPr>
            <a:cxnSpLocks noChangeShapeType="1"/>
            <a:stCxn id="52" idx="5"/>
            <a:endCxn id="55" idx="1"/>
          </p:cNvCxnSpPr>
          <p:nvPr/>
        </p:nvCxnSpPr>
        <p:spPr bwMode="auto">
          <a:xfrm>
            <a:off x="3129750" y="4854830"/>
            <a:ext cx="1571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0" name="Text Box 175"/>
          <p:cNvSpPr txBox="1">
            <a:spLocks noChangeArrowheads="1"/>
          </p:cNvSpPr>
          <p:nvPr/>
        </p:nvSpPr>
        <p:spPr bwMode="auto">
          <a:xfrm>
            <a:off x="5961850" y="3894392"/>
            <a:ext cx="18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91" name="Oval 176"/>
          <p:cNvSpPr>
            <a:spLocks noChangeArrowheads="1"/>
          </p:cNvSpPr>
          <p:nvPr/>
        </p:nvSpPr>
        <p:spPr bwMode="auto">
          <a:xfrm>
            <a:off x="6131713" y="4069017"/>
            <a:ext cx="334962" cy="3016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92" name="Oval 177"/>
          <p:cNvSpPr>
            <a:spLocks noChangeArrowheads="1"/>
          </p:cNvSpPr>
          <p:nvPr/>
        </p:nvSpPr>
        <p:spPr bwMode="auto">
          <a:xfrm>
            <a:off x="7082625" y="4597655"/>
            <a:ext cx="334963" cy="300037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7</a:t>
            </a:r>
          </a:p>
        </p:txBody>
      </p:sp>
      <p:sp>
        <p:nvSpPr>
          <p:cNvPr id="93" name="Oval 178"/>
          <p:cNvSpPr>
            <a:spLocks noChangeArrowheads="1"/>
          </p:cNvSpPr>
          <p:nvPr/>
        </p:nvSpPr>
        <p:spPr bwMode="auto">
          <a:xfrm>
            <a:off x="5307800" y="4597655"/>
            <a:ext cx="338138" cy="300037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</a:t>
            </a:r>
          </a:p>
        </p:txBody>
      </p:sp>
      <p:sp>
        <p:nvSpPr>
          <p:cNvPr id="94" name="Oval 179"/>
          <p:cNvSpPr>
            <a:spLocks noChangeArrowheads="1"/>
          </p:cNvSpPr>
          <p:nvPr/>
        </p:nvSpPr>
        <p:spPr bwMode="auto">
          <a:xfrm>
            <a:off x="6804813" y="5077080"/>
            <a:ext cx="336550" cy="300037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11</a:t>
            </a:r>
          </a:p>
        </p:txBody>
      </p:sp>
      <p:sp>
        <p:nvSpPr>
          <p:cNvPr id="95" name="Oval 180"/>
          <p:cNvSpPr>
            <a:spLocks noChangeArrowheads="1"/>
          </p:cNvSpPr>
          <p:nvPr/>
        </p:nvSpPr>
        <p:spPr bwMode="auto">
          <a:xfrm>
            <a:off x="6509538" y="5567617"/>
            <a:ext cx="336550" cy="298450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13</a:t>
            </a:r>
          </a:p>
        </p:txBody>
      </p:sp>
      <p:sp>
        <p:nvSpPr>
          <p:cNvPr id="96" name="Oval 181"/>
          <p:cNvSpPr>
            <a:spLocks noChangeArrowheads="1"/>
          </p:cNvSpPr>
          <p:nvPr/>
        </p:nvSpPr>
        <p:spPr bwMode="auto">
          <a:xfrm>
            <a:off x="5704675" y="5077080"/>
            <a:ext cx="336550" cy="300037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9</a:t>
            </a:r>
          </a:p>
        </p:txBody>
      </p:sp>
      <p:cxnSp>
        <p:nvCxnSpPr>
          <p:cNvPr id="97" name="AutoShape 184"/>
          <p:cNvCxnSpPr>
            <a:cxnSpLocks noChangeShapeType="1"/>
            <a:stCxn id="92" idx="3"/>
            <a:endCxn id="94" idx="0"/>
          </p:cNvCxnSpPr>
          <p:nvPr/>
        </p:nvCxnSpPr>
        <p:spPr bwMode="auto">
          <a:xfrm flipH="1">
            <a:off x="6973088" y="4854830"/>
            <a:ext cx="157162" cy="222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8" name="Text Box 185"/>
          <p:cNvSpPr txBox="1">
            <a:spLocks noChangeArrowheads="1"/>
          </p:cNvSpPr>
          <p:nvPr/>
        </p:nvSpPr>
        <p:spPr bwMode="auto">
          <a:xfrm>
            <a:off x="7014363" y="4326192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99" name="Text Box 186"/>
          <p:cNvSpPr txBox="1">
            <a:spLocks noChangeArrowheads="1"/>
          </p:cNvSpPr>
          <p:nvPr/>
        </p:nvSpPr>
        <p:spPr bwMode="auto">
          <a:xfrm>
            <a:off x="5323675" y="433413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100" name="Text Box 187"/>
          <p:cNvSpPr txBox="1">
            <a:spLocks noChangeArrowheads="1"/>
          </p:cNvSpPr>
          <p:nvPr/>
        </p:nvSpPr>
        <p:spPr bwMode="auto">
          <a:xfrm>
            <a:off x="6752425" y="481673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101" name="Text Box 188"/>
          <p:cNvSpPr txBox="1">
            <a:spLocks noChangeArrowheads="1"/>
          </p:cNvSpPr>
          <p:nvPr/>
        </p:nvSpPr>
        <p:spPr bwMode="auto">
          <a:xfrm>
            <a:off x="5664988" y="4815142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102" name="Text Box 189"/>
          <p:cNvSpPr txBox="1">
            <a:spLocks noChangeArrowheads="1"/>
          </p:cNvSpPr>
          <p:nvPr/>
        </p:nvSpPr>
        <p:spPr bwMode="auto">
          <a:xfrm>
            <a:off x="6468263" y="530568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103" name="AutoShape 190"/>
          <p:cNvCxnSpPr>
            <a:cxnSpLocks noChangeShapeType="1"/>
            <a:stCxn id="95" idx="0"/>
            <a:endCxn id="94" idx="3"/>
          </p:cNvCxnSpPr>
          <p:nvPr/>
        </p:nvCxnSpPr>
        <p:spPr bwMode="auto">
          <a:xfrm flipV="1">
            <a:off x="6677813" y="5332667"/>
            <a:ext cx="176212" cy="234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04" name="Oval 191"/>
          <p:cNvSpPr>
            <a:spLocks noChangeArrowheads="1"/>
          </p:cNvSpPr>
          <p:nvPr/>
        </p:nvSpPr>
        <p:spPr bwMode="auto">
          <a:xfrm>
            <a:off x="5858818" y="6069267"/>
            <a:ext cx="336550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18</a:t>
            </a:r>
          </a:p>
        </p:txBody>
      </p:sp>
      <p:sp>
        <p:nvSpPr>
          <p:cNvPr id="105" name="Oval 192"/>
          <p:cNvSpPr>
            <a:spLocks noChangeArrowheads="1"/>
          </p:cNvSpPr>
          <p:nvPr/>
        </p:nvSpPr>
        <p:spPr bwMode="auto">
          <a:xfrm>
            <a:off x="5606405" y="5589842"/>
            <a:ext cx="336550" cy="300038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12</a:t>
            </a:r>
          </a:p>
        </p:txBody>
      </p:sp>
      <p:cxnSp>
        <p:nvCxnSpPr>
          <p:cNvPr id="106" name="AutoShape 193"/>
          <p:cNvCxnSpPr>
            <a:cxnSpLocks noChangeShapeType="1"/>
            <a:stCxn id="96" idx="4"/>
            <a:endCxn id="105" idx="0"/>
          </p:cNvCxnSpPr>
          <p:nvPr/>
        </p:nvCxnSpPr>
        <p:spPr bwMode="auto">
          <a:xfrm flipH="1">
            <a:off x="5774680" y="5377117"/>
            <a:ext cx="98270" cy="212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07" name="Text Box 194"/>
          <p:cNvSpPr txBox="1">
            <a:spLocks noChangeArrowheads="1"/>
          </p:cNvSpPr>
          <p:nvPr/>
        </p:nvSpPr>
        <p:spPr bwMode="auto">
          <a:xfrm>
            <a:off x="5870426" y="532469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108" name="Text Box 195"/>
          <p:cNvSpPr txBox="1">
            <a:spLocks noChangeArrowheads="1"/>
          </p:cNvSpPr>
          <p:nvPr/>
        </p:nvSpPr>
        <p:spPr bwMode="auto">
          <a:xfrm>
            <a:off x="5925493" y="576923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109" name="Oval 196"/>
          <p:cNvSpPr>
            <a:spLocks noChangeArrowheads="1"/>
          </p:cNvSpPr>
          <p:nvPr/>
        </p:nvSpPr>
        <p:spPr bwMode="auto">
          <a:xfrm>
            <a:off x="4842663" y="5086605"/>
            <a:ext cx="334962" cy="300037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</a:t>
            </a:r>
          </a:p>
        </p:txBody>
      </p:sp>
      <p:sp>
        <p:nvSpPr>
          <p:cNvPr id="110" name="Oval 197"/>
          <p:cNvSpPr>
            <a:spLocks noChangeArrowheads="1"/>
          </p:cNvSpPr>
          <p:nvPr/>
        </p:nvSpPr>
        <p:spPr bwMode="auto">
          <a:xfrm>
            <a:off x="4506113" y="5589842"/>
            <a:ext cx="336550" cy="300038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10</a:t>
            </a:r>
          </a:p>
        </p:txBody>
      </p:sp>
      <p:sp>
        <p:nvSpPr>
          <p:cNvPr id="111" name="Text Box 198"/>
          <p:cNvSpPr txBox="1">
            <a:spLocks noChangeArrowheads="1"/>
          </p:cNvSpPr>
          <p:nvPr/>
        </p:nvSpPr>
        <p:spPr bwMode="auto">
          <a:xfrm>
            <a:off x="4463250" y="532473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112" name="AutoShape 199"/>
          <p:cNvCxnSpPr>
            <a:cxnSpLocks noChangeShapeType="1"/>
            <a:stCxn id="109" idx="3"/>
            <a:endCxn id="110" idx="0"/>
          </p:cNvCxnSpPr>
          <p:nvPr/>
        </p:nvCxnSpPr>
        <p:spPr bwMode="auto">
          <a:xfrm flipH="1">
            <a:off x="4674388" y="5343780"/>
            <a:ext cx="217487" cy="246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13" name="Text Box 200"/>
          <p:cNvSpPr txBox="1">
            <a:spLocks noChangeArrowheads="1"/>
          </p:cNvSpPr>
          <p:nvPr/>
        </p:nvSpPr>
        <p:spPr bwMode="auto">
          <a:xfrm>
            <a:off x="4818850" y="4802442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2</a:t>
            </a:r>
          </a:p>
        </p:txBody>
      </p:sp>
      <p:sp>
        <p:nvSpPr>
          <p:cNvPr id="114" name="Oval 201"/>
          <p:cNvSpPr>
            <a:spLocks noChangeArrowheads="1"/>
          </p:cNvSpPr>
          <p:nvPr/>
        </p:nvSpPr>
        <p:spPr bwMode="auto">
          <a:xfrm>
            <a:off x="5353993" y="6069267"/>
            <a:ext cx="334962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20</a:t>
            </a:r>
          </a:p>
        </p:txBody>
      </p:sp>
      <p:sp>
        <p:nvSpPr>
          <p:cNvPr id="115" name="Text Box 202"/>
          <p:cNvSpPr txBox="1">
            <a:spLocks noChangeArrowheads="1"/>
          </p:cNvSpPr>
          <p:nvPr/>
        </p:nvSpPr>
        <p:spPr bwMode="auto">
          <a:xfrm>
            <a:off x="5292080" y="58089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116" name="Oval 203"/>
          <p:cNvSpPr>
            <a:spLocks noChangeArrowheads="1"/>
          </p:cNvSpPr>
          <p:nvPr/>
        </p:nvSpPr>
        <p:spPr bwMode="auto">
          <a:xfrm>
            <a:off x="4371175" y="6069267"/>
            <a:ext cx="336550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15</a:t>
            </a:r>
          </a:p>
        </p:txBody>
      </p:sp>
      <p:sp>
        <p:nvSpPr>
          <p:cNvPr id="117" name="Text Box 204"/>
          <p:cNvSpPr txBox="1">
            <a:spLocks noChangeArrowheads="1"/>
          </p:cNvSpPr>
          <p:nvPr/>
        </p:nvSpPr>
        <p:spPr bwMode="auto">
          <a:xfrm>
            <a:off x="4320375" y="57898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118" name="AutoShape 205"/>
          <p:cNvCxnSpPr>
            <a:cxnSpLocks noChangeShapeType="1"/>
            <a:stCxn id="105" idx="3"/>
            <a:endCxn id="114" idx="0"/>
          </p:cNvCxnSpPr>
          <p:nvPr/>
        </p:nvCxnSpPr>
        <p:spPr bwMode="auto">
          <a:xfrm flipH="1">
            <a:off x="5520680" y="5845430"/>
            <a:ext cx="134938" cy="223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19" name="AutoShape 206"/>
          <p:cNvCxnSpPr>
            <a:cxnSpLocks noChangeShapeType="1"/>
            <a:stCxn id="105" idx="5"/>
            <a:endCxn id="104" idx="0"/>
          </p:cNvCxnSpPr>
          <p:nvPr/>
        </p:nvCxnSpPr>
        <p:spPr bwMode="auto">
          <a:xfrm>
            <a:off x="5893743" y="5845430"/>
            <a:ext cx="133350" cy="223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0" name="AutoShape 207"/>
          <p:cNvCxnSpPr>
            <a:cxnSpLocks noChangeShapeType="1"/>
            <a:stCxn id="110" idx="4"/>
            <a:endCxn id="116" idx="0"/>
          </p:cNvCxnSpPr>
          <p:nvPr/>
        </p:nvCxnSpPr>
        <p:spPr bwMode="auto">
          <a:xfrm flipH="1">
            <a:off x="4539450" y="5889880"/>
            <a:ext cx="134938" cy="17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1" name="Oval 208"/>
          <p:cNvSpPr>
            <a:spLocks noChangeArrowheads="1"/>
          </p:cNvSpPr>
          <p:nvPr/>
        </p:nvSpPr>
        <p:spPr bwMode="auto">
          <a:xfrm>
            <a:off x="5069675" y="5577142"/>
            <a:ext cx="336550" cy="298450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50</a:t>
            </a:r>
          </a:p>
        </p:txBody>
      </p:sp>
      <p:sp>
        <p:nvSpPr>
          <p:cNvPr id="122" name="Text Box 209"/>
          <p:cNvSpPr txBox="1">
            <a:spLocks noChangeArrowheads="1"/>
          </p:cNvSpPr>
          <p:nvPr/>
        </p:nvSpPr>
        <p:spPr bwMode="auto">
          <a:xfrm>
            <a:off x="5139525" y="528663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sp>
        <p:nvSpPr>
          <p:cNvPr id="123" name="Oval 210"/>
          <p:cNvSpPr>
            <a:spLocks noChangeArrowheads="1"/>
          </p:cNvSpPr>
          <p:nvPr/>
        </p:nvSpPr>
        <p:spPr bwMode="auto">
          <a:xfrm>
            <a:off x="4942675" y="6069267"/>
            <a:ext cx="338138" cy="301625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Times New Roman" pitchFamily="18" charset="0"/>
              </a:rPr>
              <a:t>80</a:t>
            </a:r>
          </a:p>
        </p:txBody>
      </p:sp>
      <p:sp>
        <p:nvSpPr>
          <p:cNvPr id="124" name="Text Box 211"/>
          <p:cNvSpPr txBox="1">
            <a:spLocks noChangeArrowheads="1"/>
          </p:cNvSpPr>
          <p:nvPr/>
        </p:nvSpPr>
        <p:spPr bwMode="auto">
          <a:xfrm>
            <a:off x="4899813" y="580415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</a:t>
            </a:r>
          </a:p>
        </p:txBody>
      </p:sp>
      <p:cxnSp>
        <p:nvCxnSpPr>
          <p:cNvPr id="125" name="AutoShape 212"/>
          <p:cNvCxnSpPr>
            <a:cxnSpLocks noChangeShapeType="1"/>
            <a:stCxn id="121" idx="4"/>
            <a:endCxn id="123" idx="0"/>
          </p:cNvCxnSpPr>
          <p:nvPr/>
        </p:nvCxnSpPr>
        <p:spPr bwMode="auto">
          <a:xfrm flipH="1">
            <a:off x="5112538" y="5875592"/>
            <a:ext cx="125412" cy="193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" name="AutoShape 213"/>
          <p:cNvCxnSpPr>
            <a:cxnSpLocks noChangeShapeType="1"/>
            <a:stCxn id="109" idx="5"/>
            <a:endCxn id="121" idx="0"/>
          </p:cNvCxnSpPr>
          <p:nvPr/>
        </p:nvCxnSpPr>
        <p:spPr bwMode="auto">
          <a:xfrm>
            <a:off x="5128413" y="5343780"/>
            <a:ext cx="109537" cy="2333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7" name="AutoShape 214"/>
          <p:cNvCxnSpPr>
            <a:cxnSpLocks noChangeShapeType="1"/>
            <a:stCxn id="109" idx="7"/>
            <a:endCxn id="93" idx="3"/>
          </p:cNvCxnSpPr>
          <p:nvPr/>
        </p:nvCxnSpPr>
        <p:spPr bwMode="auto">
          <a:xfrm flipV="1">
            <a:off x="5128413" y="4854830"/>
            <a:ext cx="228600" cy="2746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8" name="AutoShape 215"/>
          <p:cNvCxnSpPr>
            <a:cxnSpLocks noChangeShapeType="1"/>
            <a:stCxn id="93" idx="5"/>
            <a:endCxn id="96" idx="1"/>
          </p:cNvCxnSpPr>
          <p:nvPr/>
        </p:nvCxnSpPr>
        <p:spPr bwMode="auto">
          <a:xfrm>
            <a:off x="5596725" y="4854830"/>
            <a:ext cx="1571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9" name="AutoShape 216"/>
          <p:cNvCxnSpPr>
            <a:cxnSpLocks noChangeShapeType="1"/>
            <a:stCxn id="93" idx="7"/>
            <a:endCxn id="91" idx="3"/>
          </p:cNvCxnSpPr>
          <p:nvPr/>
        </p:nvCxnSpPr>
        <p:spPr bwMode="auto">
          <a:xfrm flipV="1">
            <a:off x="5596725" y="4326192"/>
            <a:ext cx="584200" cy="314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0" name="AutoShape 217"/>
          <p:cNvCxnSpPr>
            <a:cxnSpLocks noChangeShapeType="1"/>
            <a:stCxn id="91" idx="5"/>
            <a:endCxn id="92" idx="1"/>
          </p:cNvCxnSpPr>
          <p:nvPr/>
        </p:nvCxnSpPr>
        <p:spPr bwMode="auto">
          <a:xfrm>
            <a:off x="6419050" y="4326192"/>
            <a:ext cx="711200" cy="314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31" name="Rectangle 220"/>
          <p:cNvSpPr>
            <a:spLocks noChangeArrowheads="1"/>
          </p:cNvSpPr>
          <p:nvPr/>
        </p:nvSpPr>
        <p:spPr bwMode="auto">
          <a:xfrm>
            <a:off x="1418425" y="3957892"/>
            <a:ext cx="6030913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" name="Line 225"/>
          <p:cNvSpPr>
            <a:spLocks noChangeShapeType="1"/>
          </p:cNvSpPr>
          <p:nvPr/>
        </p:nvSpPr>
        <p:spPr bwMode="auto">
          <a:xfrm>
            <a:off x="3845713" y="5138992"/>
            <a:ext cx="63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3" name="Text Box 226"/>
          <p:cNvSpPr txBox="1">
            <a:spLocks noChangeArrowheads="1"/>
          </p:cNvSpPr>
          <p:nvPr/>
        </p:nvSpPr>
        <p:spPr bwMode="auto">
          <a:xfrm>
            <a:off x="3699663" y="4648455"/>
            <a:ext cx="8953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400">
                <a:latin typeface="Times New Roman" pitchFamily="18" charset="0"/>
              </a:rPr>
              <a:t>서브트리</a:t>
            </a:r>
          </a:p>
          <a:p>
            <a:pPr algn="ctr"/>
            <a:r>
              <a:rPr lang="ko-KR" altLang="en-US" sz="1400">
                <a:latin typeface="Times New Roman" pitchFamily="18" charset="0"/>
              </a:rPr>
              <a:t>교환</a:t>
            </a:r>
          </a:p>
        </p:txBody>
      </p:sp>
    </p:spTree>
    <p:extLst>
      <p:ext uri="{BB962C8B-B14F-4D97-AF65-F5344CB8AC3E}">
        <p14:creationId xmlns:p14="http://schemas.microsoft.com/office/powerpoint/2010/main" val="20124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좌향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합병 </a:t>
            </a:r>
            <a:r>
              <a:rPr lang="en-US" altLang="ko-KR" dirty="0" smtClean="0"/>
              <a:t>(6)</a:t>
            </a:r>
            <a:endParaRPr lang="en-US" altLang="ko-KR" dirty="0"/>
          </a:p>
        </p:txBody>
      </p:sp>
      <p:sp>
        <p:nvSpPr>
          <p:cNvPr id="17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AF20-D39E-4CC9-9728-EC78C7742020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합병 비용은 </a:t>
            </a:r>
            <a:r>
              <a:rPr lang="en-US" altLang="ko-KR" dirty="0" smtClean="0"/>
              <a:t>O(log n)</a:t>
            </a:r>
            <a:endParaRPr lang="en-US" altLang="ko-KR" dirty="0"/>
          </a:p>
        </p:txBody>
      </p:sp>
      <p:grpSp>
        <p:nvGrpSpPr>
          <p:cNvPr id="175" name="그룹 174"/>
          <p:cNvGrpSpPr/>
          <p:nvPr/>
        </p:nvGrpSpPr>
        <p:grpSpPr>
          <a:xfrm>
            <a:off x="2699792" y="4221088"/>
            <a:ext cx="3097213" cy="2476500"/>
            <a:chOff x="3698875" y="3895725"/>
            <a:chExt cx="3097213" cy="2476500"/>
          </a:xfrm>
          <a:noFill/>
        </p:grpSpPr>
        <p:sp>
          <p:nvSpPr>
            <p:cNvPr id="72879" name="Text Box 175"/>
            <p:cNvSpPr txBox="1">
              <a:spLocks noChangeArrowheads="1"/>
            </p:cNvSpPr>
            <p:nvPr/>
          </p:nvSpPr>
          <p:spPr bwMode="auto">
            <a:xfrm>
              <a:off x="5340350" y="3895725"/>
              <a:ext cx="187325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880" name="Oval 176"/>
            <p:cNvSpPr>
              <a:spLocks noChangeArrowheads="1"/>
            </p:cNvSpPr>
            <p:nvPr/>
          </p:nvSpPr>
          <p:spPr bwMode="auto">
            <a:xfrm>
              <a:off x="5510213" y="4070350"/>
              <a:ext cx="334962" cy="30162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881" name="Oval 177"/>
            <p:cNvSpPr>
              <a:spLocks noChangeArrowheads="1"/>
            </p:cNvSpPr>
            <p:nvPr/>
          </p:nvSpPr>
          <p:spPr bwMode="auto">
            <a:xfrm>
              <a:off x="6461125" y="4598988"/>
              <a:ext cx="334963" cy="30003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2882" name="Oval 178"/>
            <p:cNvSpPr>
              <a:spLocks noChangeArrowheads="1"/>
            </p:cNvSpPr>
            <p:nvPr/>
          </p:nvSpPr>
          <p:spPr bwMode="auto">
            <a:xfrm>
              <a:off x="4686300" y="4598988"/>
              <a:ext cx="338138" cy="3000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2883" name="Oval 179"/>
            <p:cNvSpPr>
              <a:spLocks noChangeArrowheads="1"/>
            </p:cNvSpPr>
            <p:nvPr/>
          </p:nvSpPr>
          <p:spPr bwMode="auto">
            <a:xfrm>
              <a:off x="6183313" y="5078413"/>
              <a:ext cx="336550" cy="30003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72884" name="Oval 180"/>
            <p:cNvSpPr>
              <a:spLocks noChangeArrowheads="1"/>
            </p:cNvSpPr>
            <p:nvPr/>
          </p:nvSpPr>
          <p:spPr bwMode="auto">
            <a:xfrm>
              <a:off x="5888038" y="5568950"/>
              <a:ext cx="336550" cy="29845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72885" name="Oval 181"/>
            <p:cNvSpPr>
              <a:spLocks noChangeArrowheads="1"/>
            </p:cNvSpPr>
            <p:nvPr/>
          </p:nvSpPr>
          <p:spPr bwMode="auto">
            <a:xfrm>
              <a:off x="5178722" y="5078413"/>
              <a:ext cx="336550" cy="30003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9</a:t>
              </a:r>
            </a:p>
          </p:txBody>
        </p:sp>
        <p:cxnSp>
          <p:nvCxnSpPr>
            <p:cNvPr id="72888" name="AutoShape 184"/>
            <p:cNvCxnSpPr>
              <a:cxnSpLocks noChangeShapeType="1"/>
              <a:stCxn id="72881" idx="3"/>
              <a:endCxn id="72883" idx="0"/>
            </p:cNvCxnSpPr>
            <p:nvPr/>
          </p:nvCxnSpPr>
          <p:spPr bwMode="auto">
            <a:xfrm flipH="1">
              <a:off x="6351588" y="4856163"/>
              <a:ext cx="157162" cy="22225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2889" name="Text Box 185"/>
            <p:cNvSpPr txBox="1">
              <a:spLocks noChangeArrowheads="1"/>
            </p:cNvSpPr>
            <p:nvPr/>
          </p:nvSpPr>
          <p:spPr bwMode="auto">
            <a:xfrm>
              <a:off x="6392863" y="4327525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890" name="Text Box 186"/>
            <p:cNvSpPr txBox="1">
              <a:spLocks noChangeArrowheads="1"/>
            </p:cNvSpPr>
            <p:nvPr/>
          </p:nvSpPr>
          <p:spPr bwMode="auto">
            <a:xfrm>
              <a:off x="4702175" y="4335463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891" name="Text Box 187"/>
            <p:cNvSpPr txBox="1">
              <a:spLocks noChangeArrowheads="1"/>
            </p:cNvSpPr>
            <p:nvPr/>
          </p:nvSpPr>
          <p:spPr bwMode="auto">
            <a:xfrm>
              <a:off x="6130925" y="4818063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892" name="Text Box 188"/>
            <p:cNvSpPr txBox="1">
              <a:spLocks noChangeArrowheads="1"/>
            </p:cNvSpPr>
            <p:nvPr/>
          </p:nvSpPr>
          <p:spPr bwMode="auto">
            <a:xfrm>
              <a:off x="5139035" y="4816475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893" name="Text Box 189"/>
            <p:cNvSpPr txBox="1">
              <a:spLocks noChangeArrowheads="1"/>
            </p:cNvSpPr>
            <p:nvPr/>
          </p:nvSpPr>
          <p:spPr bwMode="auto">
            <a:xfrm>
              <a:off x="5846763" y="5307013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72894" name="AutoShape 190"/>
            <p:cNvCxnSpPr>
              <a:cxnSpLocks noChangeShapeType="1"/>
              <a:stCxn id="72884" idx="0"/>
              <a:endCxn id="72883" idx="3"/>
            </p:cNvCxnSpPr>
            <p:nvPr/>
          </p:nvCxnSpPr>
          <p:spPr bwMode="auto">
            <a:xfrm flipV="1">
              <a:off x="6056313" y="5334000"/>
              <a:ext cx="176212" cy="23495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2895" name="Oval 191"/>
            <p:cNvSpPr>
              <a:spLocks noChangeArrowheads="1"/>
            </p:cNvSpPr>
            <p:nvPr/>
          </p:nvSpPr>
          <p:spPr bwMode="auto">
            <a:xfrm>
              <a:off x="5345733" y="6070600"/>
              <a:ext cx="336550" cy="301625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72896" name="Oval 192"/>
            <p:cNvSpPr>
              <a:spLocks noChangeArrowheads="1"/>
            </p:cNvSpPr>
            <p:nvPr/>
          </p:nvSpPr>
          <p:spPr bwMode="auto">
            <a:xfrm>
              <a:off x="5093320" y="5591175"/>
              <a:ext cx="336550" cy="30003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72897" name="AutoShape 193"/>
            <p:cNvCxnSpPr>
              <a:cxnSpLocks noChangeShapeType="1"/>
              <a:stCxn id="72885" idx="4"/>
              <a:endCxn id="72896" idx="0"/>
            </p:cNvCxnSpPr>
            <p:nvPr/>
          </p:nvCxnSpPr>
          <p:spPr bwMode="auto">
            <a:xfrm flipH="1">
              <a:off x="5261595" y="5378450"/>
              <a:ext cx="85402" cy="2127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2898" name="Text Box 194"/>
            <p:cNvSpPr txBox="1">
              <a:spLocks noChangeArrowheads="1"/>
            </p:cNvSpPr>
            <p:nvPr/>
          </p:nvSpPr>
          <p:spPr bwMode="auto">
            <a:xfrm>
              <a:off x="5215558" y="5318125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899" name="Text Box 195"/>
            <p:cNvSpPr txBox="1">
              <a:spLocks noChangeArrowheads="1"/>
            </p:cNvSpPr>
            <p:nvPr/>
          </p:nvSpPr>
          <p:spPr bwMode="auto">
            <a:xfrm>
              <a:off x="5412408" y="5770563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900" name="Oval 196"/>
            <p:cNvSpPr>
              <a:spLocks noChangeArrowheads="1"/>
            </p:cNvSpPr>
            <p:nvPr/>
          </p:nvSpPr>
          <p:spPr bwMode="auto">
            <a:xfrm>
              <a:off x="4221163" y="5087938"/>
              <a:ext cx="334962" cy="3000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2901" name="Oval 197"/>
            <p:cNvSpPr>
              <a:spLocks noChangeArrowheads="1"/>
            </p:cNvSpPr>
            <p:nvPr/>
          </p:nvSpPr>
          <p:spPr bwMode="auto">
            <a:xfrm>
              <a:off x="3884613" y="5591175"/>
              <a:ext cx="336550" cy="30003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2902" name="Text Box 198"/>
            <p:cNvSpPr txBox="1">
              <a:spLocks noChangeArrowheads="1"/>
            </p:cNvSpPr>
            <p:nvPr/>
          </p:nvSpPr>
          <p:spPr bwMode="auto">
            <a:xfrm>
              <a:off x="3841750" y="5326063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72903" name="AutoShape 199"/>
            <p:cNvCxnSpPr>
              <a:cxnSpLocks noChangeShapeType="1"/>
              <a:stCxn id="72900" idx="3"/>
              <a:endCxn id="72901" idx="0"/>
            </p:cNvCxnSpPr>
            <p:nvPr/>
          </p:nvCxnSpPr>
          <p:spPr bwMode="auto">
            <a:xfrm flipH="1">
              <a:off x="4052888" y="5345113"/>
              <a:ext cx="217487" cy="24606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2904" name="Text Box 200"/>
            <p:cNvSpPr txBox="1">
              <a:spLocks noChangeArrowheads="1"/>
            </p:cNvSpPr>
            <p:nvPr/>
          </p:nvSpPr>
          <p:spPr bwMode="auto">
            <a:xfrm>
              <a:off x="4197350" y="4803775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rgbClr val="00AC4E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905" name="Oval 201"/>
            <p:cNvSpPr>
              <a:spLocks noChangeArrowheads="1"/>
            </p:cNvSpPr>
            <p:nvPr/>
          </p:nvSpPr>
          <p:spPr bwMode="auto">
            <a:xfrm>
              <a:off x="4840908" y="6070600"/>
              <a:ext cx="334962" cy="301625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72906" name="Text Box 202"/>
            <p:cNvSpPr txBox="1">
              <a:spLocks noChangeArrowheads="1"/>
            </p:cNvSpPr>
            <p:nvPr/>
          </p:nvSpPr>
          <p:spPr bwMode="auto">
            <a:xfrm>
              <a:off x="4778995" y="5810250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907" name="Oval 203"/>
            <p:cNvSpPr>
              <a:spLocks noChangeArrowheads="1"/>
            </p:cNvSpPr>
            <p:nvPr/>
          </p:nvSpPr>
          <p:spPr bwMode="auto">
            <a:xfrm>
              <a:off x="3749675" y="6070600"/>
              <a:ext cx="336550" cy="301625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72908" name="Text Box 204"/>
            <p:cNvSpPr txBox="1">
              <a:spLocks noChangeArrowheads="1"/>
            </p:cNvSpPr>
            <p:nvPr/>
          </p:nvSpPr>
          <p:spPr bwMode="auto">
            <a:xfrm>
              <a:off x="3698875" y="5791200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72909" name="AutoShape 205"/>
            <p:cNvCxnSpPr>
              <a:cxnSpLocks noChangeShapeType="1"/>
              <a:stCxn id="72896" idx="3"/>
              <a:endCxn id="72905" idx="0"/>
            </p:cNvCxnSpPr>
            <p:nvPr/>
          </p:nvCxnSpPr>
          <p:spPr bwMode="auto">
            <a:xfrm flipH="1">
              <a:off x="5008389" y="5847273"/>
              <a:ext cx="134218" cy="22332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72910" name="AutoShape 206"/>
            <p:cNvCxnSpPr>
              <a:cxnSpLocks noChangeShapeType="1"/>
              <a:stCxn id="72896" idx="5"/>
              <a:endCxn id="72895" idx="0"/>
            </p:cNvCxnSpPr>
            <p:nvPr/>
          </p:nvCxnSpPr>
          <p:spPr bwMode="auto">
            <a:xfrm>
              <a:off x="5380583" y="5847273"/>
              <a:ext cx="133425" cy="22332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72911" name="AutoShape 207"/>
            <p:cNvCxnSpPr>
              <a:cxnSpLocks noChangeShapeType="1"/>
              <a:stCxn id="72901" idx="4"/>
              <a:endCxn id="72907" idx="0"/>
            </p:cNvCxnSpPr>
            <p:nvPr/>
          </p:nvCxnSpPr>
          <p:spPr bwMode="auto">
            <a:xfrm flipH="1">
              <a:off x="3917950" y="5891213"/>
              <a:ext cx="134938" cy="17938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2912" name="Oval 208"/>
            <p:cNvSpPr>
              <a:spLocks noChangeArrowheads="1"/>
            </p:cNvSpPr>
            <p:nvPr/>
          </p:nvSpPr>
          <p:spPr bwMode="auto">
            <a:xfrm>
              <a:off x="4448175" y="5578475"/>
              <a:ext cx="336550" cy="2984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72913" name="Text Box 209"/>
            <p:cNvSpPr txBox="1">
              <a:spLocks noChangeArrowheads="1"/>
            </p:cNvSpPr>
            <p:nvPr/>
          </p:nvSpPr>
          <p:spPr bwMode="auto">
            <a:xfrm>
              <a:off x="4518025" y="5287963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914" name="Oval 210"/>
            <p:cNvSpPr>
              <a:spLocks noChangeArrowheads="1"/>
            </p:cNvSpPr>
            <p:nvPr/>
          </p:nvSpPr>
          <p:spPr bwMode="auto">
            <a:xfrm>
              <a:off x="4321175" y="6070600"/>
              <a:ext cx="338138" cy="301625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72915" name="Text Box 211"/>
            <p:cNvSpPr txBox="1">
              <a:spLocks noChangeArrowheads="1"/>
            </p:cNvSpPr>
            <p:nvPr/>
          </p:nvSpPr>
          <p:spPr bwMode="auto">
            <a:xfrm>
              <a:off x="4278313" y="5805488"/>
              <a:ext cx="285750" cy="33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72916" name="AutoShape 212"/>
            <p:cNvCxnSpPr>
              <a:cxnSpLocks noChangeShapeType="1"/>
              <a:stCxn id="72912" idx="4"/>
              <a:endCxn id="72914" idx="0"/>
            </p:cNvCxnSpPr>
            <p:nvPr/>
          </p:nvCxnSpPr>
          <p:spPr bwMode="auto">
            <a:xfrm flipH="1">
              <a:off x="4491038" y="5876925"/>
              <a:ext cx="125412" cy="19367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72917" name="AutoShape 213"/>
            <p:cNvCxnSpPr>
              <a:cxnSpLocks noChangeShapeType="1"/>
              <a:stCxn id="72900" idx="5"/>
              <a:endCxn id="72912" idx="0"/>
            </p:cNvCxnSpPr>
            <p:nvPr/>
          </p:nvCxnSpPr>
          <p:spPr bwMode="auto">
            <a:xfrm>
              <a:off x="4506913" y="5345113"/>
              <a:ext cx="109537" cy="23336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72918" name="AutoShape 214"/>
            <p:cNvCxnSpPr>
              <a:cxnSpLocks noChangeShapeType="1"/>
              <a:stCxn id="72900" idx="7"/>
              <a:endCxn id="72882" idx="3"/>
            </p:cNvCxnSpPr>
            <p:nvPr/>
          </p:nvCxnSpPr>
          <p:spPr bwMode="auto">
            <a:xfrm flipV="1">
              <a:off x="4506913" y="4856163"/>
              <a:ext cx="228600" cy="27463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72919" name="AutoShape 215"/>
            <p:cNvCxnSpPr>
              <a:cxnSpLocks noChangeShapeType="1"/>
              <a:stCxn id="72882" idx="5"/>
              <a:endCxn id="72885" idx="1"/>
            </p:cNvCxnSpPr>
            <p:nvPr/>
          </p:nvCxnSpPr>
          <p:spPr bwMode="auto">
            <a:xfrm>
              <a:off x="4974919" y="4855086"/>
              <a:ext cx="253090" cy="26726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72920" name="AutoShape 216"/>
            <p:cNvCxnSpPr>
              <a:cxnSpLocks noChangeShapeType="1"/>
              <a:stCxn id="72882" idx="7"/>
              <a:endCxn id="72880" idx="3"/>
            </p:cNvCxnSpPr>
            <p:nvPr/>
          </p:nvCxnSpPr>
          <p:spPr bwMode="auto">
            <a:xfrm flipV="1">
              <a:off x="4975225" y="4327525"/>
              <a:ext cx="584200" cy="3143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72921" name="AutoShape 217"/>
            <p:cNvCxnSpPr>
              <a:cxnSpLocks noChangeShapeType="1"/>
              <a:stCxn id="72880" idx="5"/>
              <a:endCxn id="72881" idx="1"/>
            </p:cNvCxnSpPr>
            <p:nvPr/>
          </p:nvCxnSpPr>
          <p:spPr bwMode="auto">
            <a:xfrm>
              <a:off x="5797550" y="4327525"/>
              <a:ext cx="711200" cy="3143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77" name="Oval 5"/>
          <p:cNvSpPr>
            <a:spLocks noChangeArrowheads="1"/>
          </p:cNvSpPr>
          <p:nvPr/>
        </p:nvSpPr>
        <p:spPr bwMode="auto">
          <a:xfrm>
            <a:off x="1475656" y="1700808"/>
            <a:ext cx="404813" cy="35083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Times New Roman" pitchFamily="18" charset="0"/>
              </a:rPr>
              <a:t>2</a:t>
            </a:r>
          </a:p>
        </p:txBody>
      </p:sp>
      <p:sp>
        <p:nvSpPr>
          <p:cNvPr id="178" name="Oval 6"/>
          <p:cNvSpPr>
            <a:spLocks noChangeArrowheads="1"/>
          </p:cNvSpPr>
          <p:nvPr/>
        </p:nvSpPr>
        <p:spPr bwMode="auto">
          <a:xfrm>
            <a:off x="1069256" y="2318346"/>
            <a:ext cx="404813" cy="354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179" name="Oval 7"/>
          <p:cNvSpPr>
            <a:spLocks noChangeArrowheads="1"/>
          </p:cNvSpPr>
          <p:nvPr/>
        </p:nvSpPr>
        <p:spPr bwMode="auto">
          <a:xfrm>
            <a:off x="1880469" y="2318346"/>
            <a:ext cx="404812" cy="35401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Times New Roman" pitchFamily="18" charset="0"/>
              </a:rPr>
              <a:t>50</a:t>
            </a:r>
          </a:p>
        </p:txBody>
      </p:sp>
      <p:sp>
        <p:nvSpPr>
          <p:cNvPr id="180" name="Oval 8"/>
          <p:cNvSpPr>
            <a:spLocks noChangeArrowheads="1"/>
          </p:cNvSpPr>
          <p:nvPr/>
        </p:nvSpPr>
        <p:spPr bwMode="auto">
          <a:xfrm>
            <a:off x="735881" y="2870796"/>
            <a:ext cx="404813" cy="354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11</a:t>
            </a:r>
          </a:p>
        </p:txBody>
      </p:sp>
      <p:sp>
        <p:nvSpPr>
          <p:cNvPr id="181" name="Oval 9"/>
          <p:cNvSpPr>
            <a:spLocks noChangeArrowheads="1"/>
          </p:cNvSpPr>
          <p:nvPr/>
        </p:nvSpPr>
        <p:spPr bwMode="auto">
          <a:xfrm>
            <a:off x="380281" y="3456583"/>
            <a:ext cx="404813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13</a:t>
            </a:r>
          </a:p>
        </p:txBody>
      </p:sp>
      <p:sp>
        <p:nvSpPr>
          <p:cNvPr id="182" name="Oval 10"/>
          <p:cNvSpPr>
            <a:spLocks noChangeArrowheads="1"/>
          </p:cNvSpPr>
          <p:nvPr/>
        </p:nvSpPr>
        <p:spPr bwMode="auto">
          <a:xfrm>
            <a:off x="1547094" y="2870796"/>
            <a:ext cx="403225" cy="354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80</a:t>
            </a:r>
          </a:p>
        </p:txBody>
      </p:sp>
      <p:cxnSp>
        <p:nvCxnSpPr>
          <p:cNvPr id="183" name="AutoShape 11"/>
          <p:cNvCxnSpPr>
            <a:cxnSpLocks noChangeShapeType="1"/>
            <a:stCxn id="177" idx="3"/>
            <a:endCxn id="178" idx="0"/>
          </p:cNvCxnSpPr>
          <p:nvPr/>
        </p:nvCxnSpPr>
        <p:spPr bwMode="auto">
          <a:xfrm flipH="1">
            <a:off x="1272456" y="2000846"/>
            <a:ext cx="261938" cy="31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84" name="AutoShape 12"/>
          <p:cNvCxnSpPr>
            <a:cxnSpLocks noChangeShapeType="1"/>
            <a:stCxn id="177" idx="5"/>
            <a:endCxn id="179" idx="0"/>
          </p:cNvCxnSpPr>
          <p:nvPr/>
        </p:nvCxnSpPr>
        <p:spPr bwMode="auto">
          <a:xfrm>
            <a:off x="1820144" y="2000846"/>
            <a:ext cx="261937" cy="31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85" name="AutoShape 13"/>
          <p:cNvCxnSpPr>
            <a:cxnSpLocks noChangeShapeType="1"/>
            <a:stCxn id="178" idx="3"/>
            <a:endCxn id="180" idx="0"/>
          </p:cNvCxnSpPr>
          <p:nvPr/>
        </p:nvCxnSpPr>
        <p:spPr bwMode="auto">
          <a:xfrm flipH="1">
            <a:off x="939081" y="2619971"/>
            <a:ext cx="188913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86" name="AutoShape 14"/>
          <p:cNvCxnSpPr>
            <a:cxnSpLocks noChangeShapeType="1"/>
            <a:stCxn id="179" idx="3"/>
            <a:endCxn id="182" idx="0"/>
          </p:cNvCxnSpPr>
          <p:nvPr/>
        </p:nvCxnSpPr>
        <p:spPr bwMode="auto">
          <a:xfrm flipH="1">
            <a:off x="1748706" y="2619971"/>
            <a:ext cx="190500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87" name="Text Box 15"/>
          <p:cNvSpPr txBox="1">
            <a:spLocks noChangeArrowheads="1"/>
          </p:cNvSpPr>
          <p:nvPr/>
        </p:nvSpPr>
        <p:spPr bwMode="auto">
          <a:xfrm>
            <a:off x="1291506" y="1491258"/>
            <a:ext cx="223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188" name="Text Box 16"/>
          <p:cNvSpPr txBox="1">
            <a:spLocks noChangeArrowheads="1"/>
          </p:cNvSpPr>
          <p:nvPr/>
        </p:nvSpPr>
        <p:spPr bwMode="auto">
          <a:xfrm>
            <a:off x="977181" y="2105621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9" name="Text Box 17"/>
          <p:cNvSpPr txBox="1">
            <a:spLocks noChangeArrowheads="1"/>
          </p:cNvSpPr>
          <p:nvPr/>
        </p:nvSpPr>
        <p:spPr bwMode="auto">
          <a:xfrm>
            <a:off x="1978894" y="203100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662856" y="262155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1" name="Text Box 19"/>
          <p:cNvSpPr txBox="1">
            <a:spLocks noChangeArrowheads="1"/>
          </p:cNvSpPr>
          <p:nvPr/>
        </p:nvSpPr>
        <p:spPr bwMode="auto">
          <a:xfrm>
            <a:off x="1505819" y="2588221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92" name="AutoShape 21"/>
          <p:cNvCxnSpPr>
            <a:cxnSpLocks noChangeShapeType="1"/>
            <a:stCxn id="181" idx="0"/>
            <a:endCxn id="180" idx="3"/>
          </p:cNvCxnSpPr>
          <p:nvPr/>
        </p:nvCxnSpPr>
        <p:spPr bwMode="auto">
          <a:xfrm flipV="1">
            <a:off x="583481" y="3172421"/>
            <a:ext cx="211138" cy="284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93" name="Oval 22"/>
          <p:cNvSpPr>
            <a:spLocks noChangeArrowheads="1"/>
          </p:cNvSpPr>
          <p:nvPr/>
        </p:nvSpPr>
        <p:spPr bwMode="auto">
          <a:xfrm>
            <a:off x="4056088" y="1699221"/>
            <a:ext cx="404812" cy="3524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Times New Roman" pitchFamily="18" charset="0"/>
              </a:rPr>
              <a:t>5</a:t>
            </a:r>
          </a:p>
        </p:txBody>
      </p:sp>
      <p:sp>
        <p:nvSpPr>
          <p:cNvPr id="194" name="Oval 23"/>
          <p:cNvSpPr>
            <a:spLocks noChangeArrowheads="1"/>
          </p:cNvSpPr>
          <p:nvPr/>
        </p:nvSpPr>
        <p:spPr bwMode="auto">
          <a:xfrm>
            <a:off x="3530625" y="2318346"/>
            <a:ext cx="403225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9</a:t>
            </a:r>
          </a:p>
        </p:txBody>
      </p:sp>
      <p:sp>
        <p:nvSpPr>
          <p:cNvPr id="195" name="Oval 24"/>
          <p:cNvSpPr>
            <a:spLocks noChangeArrowheads="1"/>
          </p:cNvSpPr>
          <p:nvPr/>
        </p:nvSpPr>
        <p:spPr bwMode="auto">
          <a:xfrm>
            <a:off x="4695850" y="2318346"/>
            <a:ext cx="404813" cy="3524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Times New Roman" pitchFamily="18" charset="0"/>
              </a:rPr>
              <a:t>8</a:t>
            </a:r>
          </a:p>
        </p:txBody>
      </p:sp>
      <p:sp>
        <p:nvSpPr>
          <p:cNvPr id="196" name="Oval 25"/>
          <p:cNvSpPr>
            <a:spLocks noChangeArrowheads="1"/>
          </p:cNvSpPr>
          <p:nvPr/>
        </p:nvSpPr>
        <p:spPr bwMode="auto">
          <a:xfrm>
            <a:off x="3195663" y="2870796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12</a:t>
            </a:r>
          </a:p>
        </p:txBody>
      </p:sp>
      <p:sp>
        <p:nvSpPr>
          <p:cNvPr id="197" name="Oval 26"/>
          <p:cNvSpPr>
            <a:spLocks noChangeArrowheads="1"/>
          </p:cNvSpPr>
          <p:nvPr/>
        </p:nvSpPr>
        <p:spPr bwMode="auto">
          <a:xfrm>
            <a:off x="2840063" y="3456583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20</a:t>
            </a:r>
          </a:p>
        </p:txBody>
      </p:sp>
      <p:sp>
        <p:nvSpPr>
          <p:cNvPr id="198" name="Oval 27"/>
          <p:cNvSpPr>
            <a:spLocks noChangeArrowheads="1"/>
          </p:cNvSpPr>
          <p:nvPr/>
        </p:nvSpPr>
        <p:spPr bwMode="auto">
          <a:xfrm>
            <a:off x="4360888" y="2870796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10</a:t>
            </a:r>
          </a:p>
        </p:txBody>
      </p:sp>
      <p:cxnSp>
        <p:nvCxnSpPr>
          <p:cNvPr id="199" name="AutoShape 28"/>
          <p:cNvCxnSpPr>
            <a:cxnSpLocks noChangeShapeType="1"/>
            <a:stCxn id="193" idx="3"/>
            <a:endCxn id="194" idx="0"/>
          </p:cNvCxnSpPr>
          <p:nvPr/>
        </p:nvCxnSpPr>
        <p:spPr bwMode="auto">
          <a:xfrm flipH="1">
            <a:off x="3732238" y="1999258"/>
            <a:ext cx="382587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00" name="AutoShape 29"/>
          <p:cNvCxnSpPr>
            <a:cxnSpLocks noChangeShapeType="1"/>
            <a:stCxn id="193" idx="5"/>
            <a:endCxn id="195" idx="0"/>
          </p:cNvCxnSpPr>
          <p:nvPr/>
        </p:nvCxnSpPr>
        <p:spPr bwMode="auto">
          <a:xfrm>
            <a:off x="4402163" y="1999258"/>
            <a:ext cx="496887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01" name="AutoShape 30"/>
          <p:cNvCxnSpPr>
            <a:cxnSpLocks noChangeShapeType="1"/>
            <a:stCxn id="194" idx="3"/>
            <a:endCxn id="196" idx="0"/>
          </p:cNvCxnSpPr>
          <p:nvPr/>
        </p:nvCxnSpPr>
        <p:spPr bwMode="auto">
          <a:xfrm flipH="1">
            <a:off x="3398863" y="2618383"/>
            <a:ext cx="19050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02" name="AutoShape 31"/>
          <p:cNvCxnSpPr>
            <a:cxnSpLocks noChangeShapeType="1"/>
            <a:stCxn id="195" idx="3"/>
            <a:endCxn id="198" idx="0"/>
          </p:cNvCxnSpPr>
          <p:nvPr/>
        </p:nvCxnSpPr>
        <p:spPr bwMode="auto">
          <a:xfrm flipH="1">
            <a:off x="4564088" y="2618383"/>
            <a:ext cx="192087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03" name="Text Box 32"/>
          <p:cNvSpPr txBox="1">
            <a:spLocks noChangeArrowheads="1"/>
          </p:cNvSpPr>
          <p:nvPr/>
        </p:nvSpPr>
        <p:spPr bwMode="auto">
          <a:xfrm>
            <a:off x="3910038" y="1505546"/>
            <a:ext cx="22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204" name="Text Box 33"/>
          <p:cNvSpPr txBox="1">
            <a:spLocks noChangeArrowheads="1"/>
          </p:cNvSpPr>
          <p:nvPr/>
        </p:nvSpPr>
        <p:spPr bwMode="auto">
          <a:xfrm>
            <a:off x="3457600" y="205005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" name="Text Box 34"/>
          <p:cNvSpPr txBox="1">
            <a:spLocks noChangeArrowheads="1"/>
          </p:cNvSpPr>
          <p:nvPr/>
        </p:nvSpPr>
        <p:spPr bwMode="auto">
          <a:xfrm>
            <a:off x="4743475" y="200084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206" name="Text Box 35"/>
          <p:cNvSpPr txBox="1">
            <a:spLocks noChangeArrowheads="1"/>
          </p:cNvSpPr>
          <p:nvPr/>
        </p:nvSpPr>
        <p:spPr bwMode="auto">
          <a:xfrm>
            <a:off x="3070250" y="261203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7" name="Text Box 36"/>
          <p:cNvSpPr txBox="1">
            <a:spLocks noChangeArrowheads="1"/>
          </p:cNvSpPr>
          <p:nvPr/>
        </p:nvSpPr>
        <p:spPr bwMode="auto">
          <a:xfrm>
            <a:off x="4276750" y="257869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8" name="Text Box 37"/>
          <p:cNvSpPr txBox="1">
            <a:spLocks noChangeArrowheads="1"/>
          </p:cNvSpPr>
          <p:nvPr/>
        </p:nvSpPr>
        <p:spPr bwMode="auto">
          <a:xfrm>
            <a:off x="2771800" y="318988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209" name="AutoShape 38"/>
          <p:cNvCxnSpPr>
            <a:cxnSpLocks noChangeShapeType="1"/>
            <a:stCxn id="197" idx="0"/>
            <a:endCxn id="196" idx="3"/>
          </p:cNvCxnSpPr>
          <p:nvPr/>
        </p:nvCxnSpPr>
        <p:spPr bwMode="auto">
          <a:xfrm flipV="1">
            <a:off x="3043263" y="3170833"/>
            <a:ext cx="211137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10" name="Oval 39"/>
          <p:cNvSpPr>
            <a:spLocks noChangeArrowheads="1"/>
          </p:cNvSpPr>
          <p:nvPr/>
        </p:nvSpPr>
        <p:spPr bwMode="auto">
          <a:xfrm>
            <a:off x="3478238" y="3456583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18</a:t>
            </a:r>
          </a:p>
        </p:txBody>
      </p:sp>
      <p:cxnSp>
        <p:nvCxnSpPr>
          <p:cNvPr id="211" name="AutoShape 40"/>
          <p:cNvCxnSpPr>
            <a:cxnSpLocks noChangeShapeType="1"/>
            <a:stCxn id="196" idx="5"/>
            <a:endCxn id="210" idx="0"/>
          </p:cNvCxnSpPr>
          <p:nvPr/>
        </p:nvCxnSpPr>
        <p:spPr bwMode="auto">
          <a:xfrm>
            <a:off x="3540150" y="3170833"/>
            <a:ext cx="141288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12" name="Oval 41"/>
          <p:cNvSpPr>
            <a:spLocks noChangeArrowheads="1"/>
          </p:cNvSpPr>
          <p:nvPr/>
        </p:nvSpPr>
        <p:spPr bwMode="auto">
          <a:xfrm>
            <a:off x="4056088" y="3456583"/>
            <a:ext cx="404812" cy="3524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15</a:t>
            </a:r>
          </a:p>
        </p:txBody>
      </p:sp>
      <p:cxnSp>
        <p:nvCxnSpPr>
          <p:cNvPr id="213" name="AutoShape 42"/>
          <p:cNvCxnSpPr>
            <a:cxnSpLocks noChangeShapeType="1"/>
            <a:stCxn id="198" idx="3"/>
            <a:endCxn id="212" idx="0"/>
          </p:cNvCxnSpPr>
          <p:nvPr/>
        </p:nvCxnSpPr>
        <p:spPr bwMode="auto">
          <a:xfrm flipH="1">
            <a:off x="4259288" y="3170833"/>
            <a:ext cx="161925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14" name="Text Box 43"/>
          <p:cNvSpPr txBox="1">
            <a:spLocks noChangeArrowheads="1"/>
          </p:cNvSpPr>
          <p:nvPr/>
        </p:nvSpPr>
        <p:spPr bwMode="auto">
          <a:xfrm>
            <a:off x="3976713" y="317718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" name="Text Box 44"/>
          <p:cNvSpPr txBox="1">
            <a:spLocks noChangeArrowheads="1"/>
          </p:cNvSpPr>
          <p:nvPr/>
        </p:nvSpPr>
        <p:spPr bwMode="auto">
          <a:xfrm>
            <a:off x="3392513" y="318988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6" name="Text Box 50"/>
          <p:cNvSpPr txBox="1">
            <a:spLocks noChangeArrowheads="1"/>
          </p:cNvSpPr>
          <p:nvPr/>
        </p:nvSpPr>
        <p:spPr bwMode="auto">
          <a:xfrm>
            <a:off x="280269" y="315654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8" name="덧셈 기호 217"/>
          <p:cNvSpPr/>
          <p:nvPr/>
        </p:nvSpPr>
        <p:spPr>
          <a:xfrm>
            <a:off x="2555776" y="2132856"/>
            <a:ext cx="432048" cy="504056"/>
          </a:xfrm>
          <a:prstGeom prst="mathPlus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352505" y="957188"/>
            <a:ext cx="348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오른쪽 </a:t>
            </a:r>
            <a:r>
              <a:rPr lang="en-US" altLang="ko-KR" dirty="0" smtClean="0"/>
              <a:t>sub tree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만큼만  따라가면서 </a:t>
            </a:r>
            <a:endParaRPr lang="en-US" altLang="ko-KR" dirty="0" smtClean="0"/>
          </a:p>
          <a:p>
            <a:r>
              <a:rPr lang="ko-KR" altLang="en-US" dirty="0" smtClean="0"/>
              <a:t>합병이 완성 </a:t>
            </a:r>
            <a:r>
              <a:rPr lang="en-US" altLang="ko-KR" dirty="0" smtClean="0"/>
              <a:t>-&gt; O(log n)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22" name="아래쪽 화살표 221"/>
          <p:cNvSpPr/>
          <p:nvPr/>
        </p:nvSpPr>
        <p:spPr>
          <a:xfrm rot="18486178" flipH="1">
            <a:off x="1384905" y="3603121"/>
            <a:ext cx="504056" cy="1155718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147172" y="4474204"/>
            <a:ext cx="306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병합된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왼쪽 부분은 </a:t>
            </a:r>
            <a:r>
              <a:rPr lang="en-US" altLang="ko-KR" dirty="0" smtClean="0"/>
              <a:t>shortest </a:t>
            </a:r>
            <a:r>
              <a:rPr lang="ko-KR" altLang="en-US" dirty="0" smtClean="0"/>
              <a:t>값의 변동이 없고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변동되</a:t>
            </a:r>
            <a:r>
              <a:rPr lang="ko-KR" altLang="en-US" dirty="0">
                <a:solidFill>
                  <a:srgbClr val="00B050"/>
                </a:solidFill>
              </a:rPr>
              <a:t>는 </a:t>
            </a:r>
            <a:r>
              <a:rPr lang="ko-KR" altLang="en-US" dirty="0" smtClean="0">
                <a:solidFill>
                  <a:srgbClr val="00B050"/>
                </a:solidFill>
              </a:rPr>
              <a:t>경우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O(1)</a:t>
            </a:r>
            <a:r>
              <a:rPr lang="ko-KR" altLang="en-US" dirty="0" smtClean="0"/>
              <a:t>으로 값 계산이 가능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6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좌향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기본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좌향 </a:t>
            </a:r>
            <a:r>
              <a:rPr lang="ko-KR" altLang="en-US" dirty="0" err="1" smtClean="0"/>
              <a:t>트리에서의</a:t>
            </a:r>
            <a:r>
              <a:rPr lang="ko-KR" altLang="en-US" dirty="0" smtClean="0"/>
              <a:t>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입력 값으로 하나짜리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만들어 합병 연산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O(log n)</a:t>
            </a:r>
          </a:p>
          <a:p>
            <a:r>
              <a:rPr lang="ko-KR" altLang="en-US" dirty="0" smtClean="0"/>
              <a:t>좌향 </a:t>
            </a:r>
            <a:r>
              <a:rPr lang="ko-KR" altLang="en-US" dirty="0" err="1" smtClean="0"/>
              <a:t>트리에서의</a:t>
            </a:r>
            <a:r>
              <a:rPr lang="ko-KR" altLang="en-US" dirty="0" smtClean="0"/>
              <a:t> 최소값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최소값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을 삭제해여 얻어지는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rightChild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leftChild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subtree</a:t>
            </a:r>
            <a:r>
              <a:rPr lang="ko-KR" altLang="en-US" dirty="0" smtClean="0"/>
              <a:t>에 대해 합병 연산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O(log n)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6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delete_min </a:t>
            </a:r>
            <a:r>
              <a:rPr lang="ko-KR" altLang="ko-KR" smtClean="0"/>
              <a:t>이나</a:t>
            </a:r>
            <a:r>
              <a:rPr lang="en-US" altLang="ko-KR" smtClean="0"/>
              <a:t> insert </a:t>
            </a:r>
            <a:r>
              <a:rPr lang="ko-KR" altLang="ko-KR" smtClean="0"/>
              <a:t>연산은 </a:t>
            </a:r>
            <a:r>
              <a:rPr lang="en-US" altLang="ko-KR" smtClean="0"/>
              <a:t>combine </a:t>
            </a:r>
            <a:r>
              <a:rPr lang="ko-KR" altLang="ko-KR" smtClean="0"/>
              <a:t>연산을 통해 이루어지므로 </a:t>
            </a:r>
            <a:r>
              <a:rPr lang="en-US" altLang="ko-KR" smtClean="0"/>
              <a:t>combine </a:t>
            </a:r>
            <a:r>
              <a:rPr lang="ko-KR" altLang="ko-KR" smtClean="0"/>
              <a:t>연산의 수행시간과 동일</a:t>
            </a:r>
            <a:endParaRPr lang="en-US" altLang="ko-KR" smtClean="0"/>
          </a:p>
          <a:p>
            <a:pPr lvl="1"/>
            <a:r>
              <a:rPr lang="en-US" altLang="ko-KR" smtClean="0"/>
              <a:t>Combine </a:t>
            </a:r>
            <a:r>
              <a:rPr lang="ko-KR" altLang="ko-KR" smtClean="0"/>
              <a:t>연산은 </a:t>
            </a:r>
            <a:r>
              <a:rPr lang="en-US" altLang="ko-KR" smtClean="0"/>
              <a:t>2</a:t>
            </a:r>
            <a:r>
              <a:rPr lang="ko-KR" altLang="ko-KR" smtClean="0"/>
              <a:t> 개의 힙의</a:t>
            </a:r>
            <a:r>
              <a:rPr lang="en-US" altLang="ko-KR" smtClean="0"/>
              <a:t> rightmost </a:t>
            </a:r>
            <a:r>
              <a:rPr lang="ko-KR" altLang="ko-KR" smtClean="0"/>
              <a:t>경로를 따라 내려가며 정렬이 되도록 합치면서 트리 조건이 위배되면 서브트리의 교환 수행</a:t>
            </a:r>
            <a:endParaRPr lang="en-US" altLang="ko-KR" smtClean="0"/>
          </a:p>
          <a:p>
            <a:pPr lvl="1"/>
            <a:r>
              <a:rPr lang="en-US" altLang="ko-KR" smtClean="0"/>
              <a:t>npl </a:t>
            </a:r>
            <a:r>
              <a:rPr lang="ko-KR" altLang="ko-KR" smtClean="0"/>
              <a:t>값을 비교하여 서브트리를 교환하는 것은</a:t>
            </a:r>
            <a:r>
              <a:rPr lang="en-US" altLang="ko-KR" smtClean="0"/>
              <a:t> O(1) </a:t>
            </a:r>
            <a:r>
              <a:rPr lang="ko-KR" altLang="ko-KR" smtClean="0"/>
              <a:t>시간이 걸리므로 </a:t>
            </a:r>
            <a:r>
              <a:rPr lang="en-US" altLang="ko-KR" smtClean="0"/>
              <a:t>combine </a:t>
            </a:r>
            <a:r>
              <a:rPr lang="ko-KR" altLang="ko-KR" smtClean="0"/>
              <a:t>연산의 수행시간은 </a:t>
            </a:r>
            <a:r>
              <a:rPr lang="en-US" altLang="ko-KR" smtClean="0"/>
              <a:t>2</a:t>
            </a:r>
            <a:r>
              <a:rPr lang="ko-KR" altLang="ko-KR" smtClean="0"/>
              <a:t> 개의 </a:t>
            </a:r>
            <a:r>
              <a:rPr lang="en-US" altLang="ko-KR" smtClean="0"/>
              <a:t>rightmost </a:t>
            </a:r>
            <a:r>
              <a:rPr lang="ko-KR" altLang="ko-KR" smtClean="0"/>
              <a:t>경로 길이의 합에 비례</a:t>
            </a:r>
            <a:endParaRPr lang="en-US" altLang="ko-KR" smtClean="0"/>
          </a:p>
          <a:p>
            <a:pPr lvl="1"/>
            <a:r>
              <a:rPr lang="ko-KR" altLang="ko-KR" smtClean="0"/>
              <a:t>각 </a:t>
            </a:r>
            <a:r>
              <a:rPr lang="en-US" altLang="ko-KR" smtClean="0"/>
              <a:t>rightmost </a:t>
            </a:r>
            <a:r>
              <a:rPr lang="ko-KR" altLang="ko-KR" smtClean="0"/>
              <a:t>경로의 길이는 </a:t>
            </a:r>
            <a:r>
              <a:rPr lang="en-US" altLang="ko-KR" smtClean="0"/>
              <a:t>logN</a:t>
            </a:r>
            <a:r>
              <a:rPr lang="ko-KR" altLang="ko-KR" smtClean="0"/>
              <a:t>을 넘지 않으므로 두 경로의 합도 </a:t>
            </a:r>
            <a:r>
              <a:rPr lang="en-US" altLang="ko-KR" smtClean="0"/>
              <a:t>2logN</a:t>
            </a:r>
            <a:r>
              <a:rPr lang="ko-KR" altLang="ko-KR" smtClean="0"/>
              <a:t>을 넘지 않는다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combine </a:t>
            </a:r>
            <a:r>
              <a:rPr lang="ko-KR" altLang="ko-KR" smtClean="0"/>
              <a:t>연산의 수행시간은 </a:t>
            </a:r>
            <a:r>
              <a:rPr lang="en-US" altLang="ko-KR" smtClean="0"/>
              <a:t>O(logN)</a:t>
            </a:r>
          </a:p>
          <a:p>
            <a:r>
              <a:rPr lang="en-US" altLang="ko-KR" smtClean="0"/>
              <a:t>Leftist</a:t>
            </a:r>
            <a:r>
              <a:rPr lang="ko-KR" altLang="ko-KR" smtClean="0"/>
              <a:t>힙은 좌우 서브트리 교환이 필요하므로 레퍼런스를 이용한 이진트리를 사용</a:t>
            </a:r>
            <a:endParaRPr lang="en-US" altLang="ko-KR" smtClean="0"/>
          </a:p>
          <a:p>
            <a:r>
              <a:rPr lang="en-US" altLang="ko-KR" smtClean="0"/>
              <a:t>combine </a:t>
            </a:r>
            <a:r>
              <a:rPr lang="ko-KR" altLang="ko-KR" smtClean="0"/>
              <a:t>연산이 필요한 응용에서는 매우 유용한 자료구조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수행시간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양쪽 끝 우선순위 큐</a:t>
            </a:r>
            <a:r>
              <a:rPr lang="en-US" altLang="ko-KR" smtClean="0"/>
              <a:t>(DEPQ)</a:t>
            </a:r>
            <a:endParaRPr lang="en-US" altLang="ko-KR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064D-C4EF-4D56-B5AD-0A38DBD3C6CC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Double Ended Priority Queue</a:t>
            </a:r>
          </a:p>
          <a:p>
            <a:pPr lvl="1"/>
            <a:r>
              <a:rPr lang="ko-KR" altLang="en-US" dirty="0" smtClean="0"/>
              <a:t>최소 우선순위 큐와 최대 우선순위 큐가 하나의 구조로 합해진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최소 최대 우선순위 큐</a:t>
            </a:r>
          </a:p>
          <a:p>
            <a:r>
              <a:rPr lang="ko-KR" altLang="en-US" dirty="0" smtClean="0"/>
              <a:t>연산</a:t>
            </a:r>
          </a:p>
          <a:p>
            <a:pPr lvl="1"/>
            <a:r>
              <a:rPr lang="en-US" altLang="ko-KR" dirty="0" smtClean="0"/>
              <a:t>DP1 : </a:t>
            </a:r>
            <a:r>
              <a:rPr lang="ko-KR" altLang="en-US" dirty="0" smtClean="0"/>
              <a:t>최소 우선순위를 가진 원소의 반환</a:t>
            </a:r>
          </a:p>
          <a:p>
            <a:pPr lvl="1"/>
            <a:r>
              <a:rPr lang="en-US" altLang="ko-KR" dirty="0" smtClean="0"/>
              <a:t>DP2 : </a:t>
            </a:r>
            <a:r>
              <a:rPr lang="ko-KR" altLang="en-US" dirty="0" smtClean="0"/>
              <a:t>최대 우선순위를 가진 원소의 반환</a:t>
            </a:r>
          </a:p>
          <a:p>
            <a:pPr lvl="1"/>
            <a:r>
              <a:rPr lang="en-US" altLang="ko-KR" dirty="0" smtClean="0"/>
              <a:t>DP3 : </a:t>
            </a:r>
            <a:r>
              <a:rPr lang="ko-KR" altLang="en-US" dirty="0" smtClean="0"/>
              <a:t>임의의 우선순위를 가진 원소의 삽입</a:t>
            </a:r>
          </a:p>
          <a:p>
            <a:pPr lvl="1"/>
            <a:r>
              <a:rPr lang="en-US" altLang="ko-KR" dirty="0" smtClean="0"/>
              <a:t>DP4 : </a:t>
            </a:r>
            <a:r>
              <a:rPr lang="ko-KR" altLang="en-US" dirty="0" smtClean="0"/>
              <a:t>최소 우선순위를 가진 원소의 삭제</a:t>
            </a:r>
          </a:p>
          <a:p>
            <a:pPr lvl="1"/>
            <a:r>
              <a:rPr lang="en-US" altLang="ko-KR" dirty="0" smtClean="0"/>
              <a:t>DP5 : </a:t>
            </a:r>
            <a:r>
              <a:rPr lang="ko-KR" altLang="en-US" dirty="0" smtClean="0"/>
              <a:t>최대 우선순위를 가진 원소의 삭제</a:t>
            </a:r>
          </a:p>
          <a:p>
            <a:r>
              <a:rPr lang="ko-KR" altLang="en-US" dirty="0" smtClean="0"/>
              <a:t>사용 예</a:t>
            </a:r>
          </a:p>
          <a:p>
            <a:pPr lvl="1"/>
            <a:r>
              <a:rPr lang="ko-KR" altLang="en-US" dirty="0" smtClean="0"/>
              <a:t>네트워크 버퍼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외부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6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DEPQ</a:t>
            </a:r>
            <a:r>
              <a:rPr lang="ko-KR" altLang="en-US" dirty="0" smtClean="0"/>
              <a:t>의 활용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외부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327-088F-4CAB-8CF0-9CD95FDBEA81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en-US" altLang="ko-KR" dirty="0" smtClean="0"/>
              <a:t>DEPQ</a:t>
            </a:r>
            <a:r>
              <a:rPr lang="ko-KR" altLang="en-US" dirty="0" smtClean="0"/>
              <a:t>가 찰 때까지 원소들을 메모리로 읽음</a:t>
            </a:r>
          </a:p>
          <a:p>
            <a:r>
              <a:rPr lang="ko-KR" altLang="en-US" dirty="0" smtClean="0"/>
              <a:t>나머지 원소를 한번에 하나씩 처리</a:t>
            </a:r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다음 원소 ≤ </a:t>
            </a:r>
            <a:r>
              <a:rPr lang="en-US" altLang="ko-KR" dirty="0" smtClean="0"/>
              <a:t>DEPQ</a:t>
            </a:r>
            <a:r>
              <a:rPr lang="ko-KR" altLang="en-US" dirty="0" smtClean="0"/>
              <a:t>의 가장 작은 원소 </a:t>
            </a:r>
            <a:r>
              <a:rPr lang="en-US" altLang="ko-KR" dirty="0" smtClean="0"/>
              <a:t>then </a:t>
            </a:r>
            <a:r>
              <a:rPr lang="ko-KR" altLang="en-US" dirty="0" smtClean="0"/>
              <a:t>이 원소를 왼쪽 그룹으로</a:t>
            </a:r>
          </a:p>
          <a:p>
            <a:pPr lvl="1"/>
            <a:r>
              <a:rPr lang="en-US" altLang="ko-KR" dirty="0" err="1" smtClean="0"/>
              <a:t>elseif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원소 ≥ </a:t>
            </a:r>
            <a:r>
              <a:rPr lang="en-US" altLang="ko-KR" dirty="0" smtClean="0"/>
              <a:t>DEPQ</a:t>
            </a:r>
            <a:r>
              <a:rPr lang="ko-KR" altLang="en-US" dirty="0" smtClean="0"/>
              <a:t>의 가장 큰 원소 </a:t>
            </a:r>
            <a:r>
              <a:rPr lang="en-US" altLang="ko-KR" dirty="0" smtClean="0"/>
              <a:t>then </a:t>
            </a:r>
            <a:r>
              <a:rPr lang="ko-KR" altLang="en-US" dirty="0" smtClean="0"/>
              <a:t>이 원소를 오른쪽 그룹으로</a:t>
            </a:r>
          </a:p>
          <a:p>
            <a:pPr lvl="1"/>
            <a:r>
              <a:rPr lang="en-US" altLang="ko-KR" dirty="0" smtClean="0"/>
              <a:t>else</a:t>
            </a:r>
          </a:p>
          <a:p>
            <a:pPr lvl="2"/>
            <a:r>
              <a:rPr lang="ko-KR" altLang="en-US" dirty="0" smtClean="0"/>
              <a:t>최대 또는 최소 원소 제거</a:t>
            </a:r>
          </a:p>
          <a:p>
            <a:pPr lvl="3"/>
            <a:r>
              <a:rPr lang="ko-KR" altLang="en-US" dirty="0" smtClean="0"/>
              <a:t>최대 원소가 제거 되었을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원소를 오른쪽 그룹으로</a:t>
            </a:r>
          </a:p>
          <a:p>
            <a:pPr lvl="3"/>
            <a:r>
              <a:rPr lang="ko-KR" altLang="en-US" dirty="0" smtClean="0"/>
              <a:t>최소 원소가 제거 되었을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원소를 왼쪽 그룹으로</a:t>
            </a:r>
          </a:p>
          <a:p>
            <a:pPr lvl="2"/>
            <a:r>
              <a:rPr lang="ko-KR" altLang="en-US" dirty="0" smtClean="0"/>
              <a:t>새로운 원소를 </a:t>
            </a:r>
            <a:r>
              <a:rPr lang="en-US" altLang="ko-KR" dirty="0" smtClean="0"/>
              <a:t>DEPQ</a:t>
            </a:r>
            <a:r>
              <a:rPr lang="ko-KR" altLang="en-US" dirty="0" smtClean="0"/>
              <a:t>에 삽입</a:t>
            </a:r>
          </a:p>
          <a:p>
            <a:r>
              <a:rPr lang="ko-KR" altLang="en-US" dirty="0" smtClean="0"/>
              <a:t>중간 그룹으로 </a:t>
            </a:r>
            <a:r>
              <a:rPr lang="en-US" altLang="ko-KR" dirty="0" smtClean="0"/>
              <a:t>DEPQ</a:t>
            </a:r>
            <a:r>
              <a:rPr lang="ko-KR" altLang="en-US" dirty="0" smtClean="0"/>
              <a:t>에 있는 원소를 정렬된 순서로 출력</a:t>
            </a:r>
          </a:p>
          <a:p>
            <a:r>
              <a:rPr lang="ko-KR" altLang="en-US" dirty="0" smtClean="0"/>
              <a:t>왼쪽과 오른쪽 그룹에 대해 순환적으로 정렬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450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Leftist </a:t>
            </a:r>
            <a:r>
              <a:rPr lang="ko-KR" altLang="ko-KR" smtClean="0"/>
              <a:t>힙</a:t>
            </a:r>
            <a:endParaRPr lang="en-US" altLang="ko-KR" smtClean="0"/>
          </a:p>
          <a:p>
            <a:r>
              <a:rPr lang="en-US" altLang="ko-KR" smtClean="0"/>
              <a:t>Skew </a:t>
            </a:r>
            <a:r>
              <a:rPr lang="ko-KR" altLang="ko-KR" smtClean="0"/>
              <a:t>힙</a:t>
            </a:r>
            <a:endParaRPr lang="en-US" altLang="ko-KR" smtClean="0"/>
          </a:p>
          <a:p>
            <a:r>
              <a:rPr lang="ko-KR" altLang="ko-KR" smtClean="0"/>
              <a:t>이항힙</a:t>
            </a:r>
            <a:r>
              <a:rPr lang="en-US" altLang="ko-KR" smtClean="0"/>
              <a:t>(Binomial Heap)</a:t>
            </a:r>
          </a:p>
          <a:p>
            <a:r>
              <a:rPr lang="ko-KR" altLang="ko-KR" smtClean="0"/>
              <a:t>피보나치힙</a:t>
            </a:r>
            <a:r>
              <a:rPr lang="en-US" altLang="ko-KR" smtClean="0"/>
              <a:t>(Fibonacci Heap)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ko-KR" smtClean="0"/>
              <a:t>기타 우선순위큐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대칭 최소</a:t>
            </a:r>
            <a:r>
              <a:rPr lang="en-US" altLang="ko-KR" smtClean="0"/>
              <a:t>-</a:t>
            </a:r>
            <a:r>
              <a:rPr lang="ko-KR" altLang="en-US" smtClean="0"/>
              <a:t>최대 히프</a:t>
            </a:r>
            <a:r>
              <a:rPr lang="en-US" altLang="ko-KR" smtClean="0"/>
              <a:t>(SMMH)</a:t>
            </a:r>
            <a:endParaRPr lang="en-US" altLang="ko-KR"/>
          </a:p>
        </p:txBody>
      </p:sp>
      <p:sp>
        <p:nvSpPr>
          <p:cNvPr id="3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B66-F4EE-41AE-BD03-F13F99EC06DC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Double Ended Priority Queue</a:t>
            </a:r>
            <a:r>
              <a:rPr lang="ko-KR" altLang="en-US" dirty="0" smtClean="0"/>
              <a:t>를 위한 자료 구조</a:t>
            </a:r>
            <a:endParaRPr lang="en-US" altLang="ko-KR" dirty="0" smtClean="0"/>
          </a:p>
          <a:p>
            <a:r>
              <a:rPr lang="ko-KR" altLang="en-US" dirty="0" smtClean="0"/>
              <a:t>루트는 공백</a:t>
            </a:r>
            <a:r>
              <a:rPr lang="en-US" altLang="ko-KR" dirty="0" smtClean="0"/>
              <a:t>.</a:t>
            </a:r>
            <a:r>
              <a:rPr lang="ko-KR" altLang="en-US" dirty="0" smtClean="0"/>
              <a:t> 루트를 제외한 각 </a:t>
            </a:r>
            <a:r>
              <a:rPr lang="ko-KR" altLang="en-US" dirty="0" err="1" smtClean="0"/>
              <a:t>노드들이</a:t>
            </a:r>
            <a:r>
              <a:rPr lang="ko-KR" altLang="en-US" dirty="0" smtClean="0"/>
              <a:t> 정확히 하나의 원소만 갖는 완전 이진 트리</a:t>
            </a:r>
          </a:p>
          <a:p>
            <a:r>
              <a:rPr lang="en-US" altLang="ko-KR" dirty="0" smtClean="0"/>
              <a:t>elements(N)≠Ø </a:t>
            </a:r>
            <a:r>
              <a:rPr lang="ko-KR" altLang="en-US" dirty="0" smtClean="0"/>
              <a:t>라면</a:t>
            </a:r>
          </a:p>
          <a:p>
            <a:pPr lvl="1"/>
            <a:r>
              <a:rPr lang="en-US" altLang="ko-KR" dirty="0" smtClean="0"/>
              <a:t>elements(N) : N</a:t>
            </a:r>
            <a:r>
              <a:rPr lang="ko-KR" altLang="en-US" dirty="0" smtClean="0"/>
              <a:t>에 있는 원소를 제외하고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루트로 하는 서브트리에 있는 원소 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의 왼쪽 자식은 </a:t>
            </a:r>
            <a:r>
              <a:rPr lang="en-US" altLang="ko-KR" dirty="0" smtClean="0"/>
              <a:t>elements(N)</a:t>
            </a:r>
            <a:r>
              <a:rPr lang="ko-KR" altLang="en-US" dirty="0" smtClean="0"/>
              <a:t>에 있는 최소 원소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의 오른쪽 자식은 </a:t>
            </a:r>
            <a:r>
              <a:rPr lang="en-US" altLang="ko-KR" dirty="0" smtClean="0"/>
              <a:t>elements(N)</a:t>
            </a:r>
            <a:r>
              <a:rPr lang="ko-KR" altLang="en-US" dirty="0" smtClean="0"/>
              <a:t>에 있는 최대 원소</a:t>
            </a:r>
            <a:endParaRPr lang="ko-KR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60032" y="4077072"/>
            <a:ext cx="3984625" cy="2457450"/>
            <a:chOff x="612" y="1163"/>
            <a:chExt cx="3356" cy="2131"/>
          </a:xfrm>
        </p:grpSpPr>
        <p:sp>
          <p:nvSpPr>
            <p:cNvPr id="111621" name="Oval 5"/>
            <p:cNvSpPr>
              <a:spLocks noChangeArrowheads="1"/>
            </p:cNvSpPr>
            <p:nvPr/>
          </p:nvSpPr>
          <p:spPr bwMode="auto">
            <a:xfrm>
              <a:off x="885" y="234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1622" name="Oval 6"/>
            <p:cNvSpPr>
              <a:spLocks noChangeArrowheads="1"/>
            </p:cNvSpPr>
            <p:nvPr/>
          </p:nvSpPr>
          <p:spPr bwMode="auto">
            <a:xfrm>
              <a:off x="1125" y="293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612" y="293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11624" name="AutoShape 8"/>
            <p:cNvCxnSpPr>
              <a:cxnSpLocks noChangeShapeType="1"/>
              <a:stCxn id="111621" idx="5"/>
              <a:endCxn id="111622" idx="0"/>
            </p:cNvCxnSpPr>
            <p:nvPr/>
          </p:nvCxnSpPr>
          <p:spPr bwMode="auto">
            <a:xfrm>
              <a:off x="1194" y="2650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1625" name="AutoShape 9"/>
            <p:cNvCxnSpPr>
              <a:cxnSpLocks noChangeShapeType="1"/>
              <a:stCxn id="111623" idx="0"/>
              <a:endCxn id="111621" idx="3"/>
            </p:cNvCxnSpPr>
            <p:nvPr/>
          </p:nvCxnSpPr>
          <p:spPr bwMode="auto">
            <a:xfrm flipV="1">
              <a:off x="793" y="2650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1626" name="Oval 10"/>
            <p:cNvSpPr>
              <a:spLocks noChangeArrowheads="1"/>
            </p:cNvSpPr>
            <p:nvPr/>
          </p:nvSpPr>
          <p:spPr bwMode="auto">
            <a:xfrm>
              <a:off x="1882" y="234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11627" name="Oval 11"/>
            <p:cNvSpPr>
              <a:spLocks noChangeArrowheads="1"/>
            </p:cNvSpPr>
            <p:nvPr/>
          </p:nvSpPr>
          <p:spPr bwMode="auto">
            <a:xfrm>
              <a:off x="2123" y="293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1628" name="Oval 12"/>
            <p:cNvSpPr>
              <a:spLocks noChangeArrowheads="1"/>
            </p:cNvSpPr>
            <p:nvPr/>
          </p:nvSpPr>
          <p:spPr bwMode="auto">
            <a:xfrm>
              <a:off x="1610" y="293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11629" name="AutoShape 13"/>
            <p:cNvCxnSpPr>
              <a:cxnSpLocks noChangeShapeType="1"/>
              <a:stCxn id="111626" idx="5"/>
              <a:endCxn id="111627" idx="0"/>
            </p:cNvCxnSpPr>
            <p:nvPr/>
          </p:nvCxnSpPr>
          <p:spPr bwMode="auto">
            <a:xfrm>
              <a:off x="2191" y="2650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1630" name="AutoShape 14"/>
            <p:cNvCxnSpPr>
              <a:cxnSpLocks noChangeShapeType="1"/>
              <a:stCxn id="111628" idx="0"/>
              <a:endCxn id="111626" idx="3"/>
            </p:cNvCxnSpPr>
            <p:nvPr/>
          </p:nvCxnSpPr>
          <p:spPr bwMode="auto">
            <a:xfrm flipV="1">
              <a:off x="1791" y="2650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1631" name="Oval 15"/>
            <p:cNvSpPr>
              <a:spLocks noChangeArrowheads="1"/>
            </p:cNvSpPr>
            <p:nvPr/>
          </p:nvSpPr>
          <p:spPr bwMode="auto">
            <a:xfrm>
              <a:off x="2834" y="2342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1632" name="Oval 16"/>
            <p:cNvSpPr>
              <a:spLocks noChangeArrowheads="1"/>
            </p:cNvSpPr>
            <p:nvPr/>
          </p:nvSpPr>
          <p:spPr bwMode="auto">
            <a:xfrm>
              <a:off x="3075" y="2932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1633" name="Oval 17"/>
            <p:cNvSpPr>
              <a:spLocks noChangeArrowheads="1"/>
            </p:cNvSpPr>
            <p:nvPr/>
          </p:nvSpPr>
          <p:spPr bwMode="auto">
            <a:xfrm>
              <a:off x="2562" y="2932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11634" name="AutoShape 18"/>
            <p:cNvCxnSpPr>
              <a:cxnSpLocks noChangeShapeType="1"/>
              <a:stCxn id="111631" idx="5"/>
              <a:endCxn id="111632" idx="0"/>
            </p:cNvCxnSpPr>
            <p:nvPr/>
          </p:nvCxnSpPr>
          <p:spPr bwMode="auto">
            <a:xfrm>
              <a:off x="3143" y="2651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1635" name="AutoShape 19"/>
            <p:cNvCxnSpPr>
              <a:cxnSpLocks noChangeShapeType="1"/>
              <a:stCxn id="111633" idx="0"/>
              <a:endCxn id="111631" idx="3"/>
            </p:cNvCxnSpPr>
            <p:nvPr/>
          </p:nvCxnSpPr>
          <p:spPr bwMode="auto">
            <a:xfrm flipV="1">
              <a:off x="2743" y="2651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1636" name="Oval 20"/>
            <p:cNvSpPr>
              <a:spLocks noChangeArrowheads="1"/>
            </p:cNvSpPr>
            <p:nvPr/>
          </p:nvSpPr>
          <p:spPr bwMode="auto">
            <a:xfrm>
              <a:off x="1474" y="1707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11637" name="AutoShape 21"/>
            <p:cNvCxnSpPr>
              <a:cxnSpLocks noChangeShapeType="1"/>
              <a:stCxn id="111636" idx="5"/>
              <a:endCxn id="111626" idx="0"/>
            </p:cNvCxnSpPr>
            <p:nvPr/>
          </p:nvCxnSpPr>
          <p:spPr bwMode="auto">
            <a:xfrm>
              <a:off x="1783" y="2016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1638" name="AutoShape 22"/>
            <p:cNvCxnSpPr>
              <a:cxnSpLocks noChangeShapeType="1"/>
              <a:stCxn id="111621" idx="0"/>
              <a:endCxn id="111636" idx="3"/>
            </p:cNvCxnSpPr>
            <p:nvPr/>
          </p:nvCxnSpPr>
          <p:spPr bwMode="auto">
            <a:xfrm flipV="1">
              <a:off x="1066" y="2016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1639" name="Oval 23"/>
            <p:cNvSpPr>
              <a:spLocks noChangeArrowheads="1"/>
            </p:cNvSpPr>
            <p:nvPr/>
          </p:nvSpPr>
          <p:spPr bwMode="auto">
            <a:xfrm>
              <a:off x="3198" y="1707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11640" name="AutoShape 24"/>
            <p:cNvCxnSpPr>
              <a:cxnSpLocks noChangeShapeType="1"/>
              <a:stCxn id="111639" idx="5"/>
              <a:endCxn id="111642" idx="0"/>
            </p:cNvCxnSpPr>
            <p:nvPr/>
          </p:nvCxnSpPr>
          <p:spPr bwMode="auto">
            <a:xfrm>
              <a:off x="3507" y="2016"/>
              <a:ext cx="280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1641" name="AutoShape 25"/>
            <p:cNvCxnSpPr>
              <a:cxnSpLocks noChangeShapeType="1"/>
              <a:stCxn id="111631" idx="0"/>
              <a:endCxn id="111639" idx="3"/>
            </p:cNvCxnSpPr>
            <p:nvPr/>
          </p:nvCxnSpPr>
          <p:spPr bwMode="auto">
            <a:xfrm flipV="1">
              <a:off x="3015" y="2016"/>
              <a:ext cx="23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1642" name="Oval 26"/>
            <p:cNvSpPr>
              <a:spLocks noChangeArrowheads="1"/>
            </p:cNvSpPr>
            <p:nvPr/>
          </p:nvSpPr>
          <p:spPr bwMode="auto">
            <a:xfrm>
              <a:off x="3606" y="2342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1643" name="Oval 27"/>
            <p:cNvSpPr>
              <a:spLocks noChangeArrowheads="1"/>
            </p:cNvSpPr>
            <p:nvPr/>
          </p:nvSpPr>
          <p:spPr bwMode="auto">
            <a:xfrm>
              <a:off x="2381" y="1163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11644" name="AutoShape 28"/>
            <p:cNvCxnSpPr>
              <a:cxnSpLocks noChangeShapeType="1"/>
              <a:stCxn id="111643" idx="5"/>
              <a:endCxn id="111639" idx="0"/>
            </p:cNvCxnSpPr>
            <p:nvPr/>
          </p:nvCxnSpPr>
          <p:spPr bwMode="auto">
            <a:xfrm>
              <a:off x="2690" y="1472"/>
              <a:ext cx="68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1645" name="AutoShape 29"/>
            <p:cNvCxnSpPr>
              <a:cxnSpLocks noChangeShapeType="1"/>
              <a:stCxn id="111636" idx="0"/>
              <a:endCxn id="111643" idx="3"/>
            </p:cNvCxnSpPr>
            <p:nvPr/>
          </p:nvCxnSpPr>
          <p:spPr bwMode="auto">
            <a:xfrm flipV="1">
              <a:off x="1655" y="1472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6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SMMH</a:t>
            </a:r>
            <a:r>
              <a:rPr lang="ko-KR" altLang="en-US" smtClean="0"/>
              <a:t>의 성질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A256-48E5-40A5-8BF3-0F95F5ECFC44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P1.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원소는 오른쪽 형제에 있는 원소보다 작거나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P2. </a:t>
            </a:r>
            <a:r>
              <a:rPr lang="ko-KR" altLang="en-US" dirty="0" smtClean="0"/>
              <a:t>조부모를 가진 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대하여 조부모의 왼쪽 자식에 있는 원소는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있는 원소보다 작거나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P3. </a:t>
            </a:r>
            <a:r>
              <a:rPr lang="ko-KR" altLang="en-US" dirty="0" smtClean="0"/>
              <a:t>조부모를 가진 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대하여 조부모의 오른쪽 자식에 있는 원소는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있는 원소보다 크거나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0032" y="4077072"/>
            <a:ext cx="3984625" cy="2457450"/>
            <a:chOff x="612" y="1163"/>
            <a:chExt cx="3356" cy="2131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85" y="234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125" y="293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12" y="293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9" name="AutoShape 8"/>
            <p:cNvCxnSpPr>
              <a:cxnSpLocks noChangeShapeType="1"/>
              <a:stCxn id="6" idx="5"/>
              <a:endCxn id="7" idx="0"/>
            </p:cNvCxnSpPr>
            <p:nvPr/>
          </p:nvCxnSpPr>
          <p:spPr bwMode="auto">
            <a:xfrm>
              <a:off x="1194" y="2650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0" name="AutoShape 9"/>
            <p:cNvCxnSpPr>
              <a:cxnSpLocks noChangeShapeType="1"/>
              <a:stCxn id="8" idx="0"/>
              <a:endCxn id="6" idx="3"/>
            </p:cNvCxnSpPr>
            <p:nvPr/>
          </p:nvCxnSpPr>
          <p:spPr bwMode="auto">
            <a:xfrm flipV="1">
              <a:off x="793" y="2650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82" y="234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23" y="293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610" y="2931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1" idx="5"/>
              <a:endCxn id="12" idx="0"/>
            </p:cNvCxnSpPr>
            <p:nvPr/>
          </p:nvCxnSpPr>
          <p:spPr bwMode="auto">
            <a:xfrm>
              <a:off x="2191" y="2650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4"/>
            <p:cNvCxnSpPr>
              <a:cxnSpLocks noChangeShapeType="1"/>
              <a:stCxn id="13" idx="0"/>
              <a:endCxn id="11" idx="3"/>
            </p:cNvCxnSpPr>
            <p:nvPr/>
          </p:nvCxnSpPr>
          <p:spPr bwMode="auto">
            <a:xfrm flipV="1">
              <a:off x="1791" y="2650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834" y="2342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075" y="2932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562" y="2932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9" name="AutoShape 18"/>
            <p:cNvCxnSpPr>
              <a:cxnSpLocks noChangeShapeType="1"/>
              <a:stCxn id="16" idx="5"/>
              <a:endCxn id="17" idx="0"/>
            </p:cNvCxnSpPr>
            <p:nvPr/>
          </p:nvCxnSpPr>
          <p:spPr bwMode="auto">
            <a:xfrm>
              <a:off x="3143" y="2651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19"/>
            <p:cNvCxnSpPr>
              <a:cxnSpLocks noChangeShapeType="1"/>
              <a:stCxn id="18" idx="0"/>
              <a:endCxn id="16" idx="3"/>
            </p:cNvCxnSpPr>
            <p:nvPr/>
          </p:nvCxnSpPr>
          <p:spPr bwMode="auto">
            <a:xfrm flipV="1">
              <a:off x="2743" y="2651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474" y="1707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22" name="AutoShape 21"/>
            <p:cNvCxnSpPr>
              <a:cxnSpLocks noChangeShapeType="1"/>
              <a:stCxn id="21" idx="5"/>
              <a:endCxn id="11" idx="0"/>
            </p:cNvCxnSpPr>
            <p:nvPr/>
          </p:nvCxnSpPr>
          <p:spPr bwMode="auto">
            <a:xfrm>
              <a:off x="1783" y="2016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2"/>
            <p:cNvCxnSpPr>
              <a:cxnSpLocks noChangeShapeType="1"/>
              <a:stCxn id="6" idx="0"/>
              <a:endCxn id="21" idx="3"/>
            </p:cNvCxnSpPr>
            <p:nvPr/>
          </p:nvCxnSpPr>
          <p:spPr bwMode="auto">
            <a:xfrm flipV="1">
              <a:off x="1066" y="2016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198" y="1707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25" name="AutoShape 24"/>
            <p:cNvCxnSpPr>
              <a:cxnSpLocks noChangeShapeType="1"/>
              <a:stCxn id="24" idx="5"/>
              <a:endCxn id="27" idx="0"/>
            </p:cNvCxnSpPr>
            <p:nvPr/>
          </p:nvCxnSpPr>
          <p:spPr bwMode="auto">
            <a:xfrm>
              <a:off x="3507" y="2016"/>
              <a:ext cx="280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6" name="AutoShape 25"/>
            <p:cNvCxnSpPr>
              <a:cxnSpLocks noChangeShapeType="1"/>
              <a:stCxn id="16" idx="0"/>
              <a:endCxn id="24" idx="3"/>
            </p:cNvCxnSpPr>
            <p:nvPr/>
          </p:nvCxnSpPr>
          <p:spPr bwMode="auto">
            <a:xfrm flipV="1">
              <a:off x="3015" y="2016"/>
              <a:ext cx="23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606" y="2342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381" y="1163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29" name="AutoShape 28"/>
            <p:cNvCxnSpPr>
              <a:cxnSpLocks noChangeShapeType="1"/>
              <a:stCxn id="28" idx="5"/>
              <a:endCxn id="24" idx="0"/>
            </p:cNvCxnSpPr>
            <p:nvPr/>
          </p:nvCxnSpPr>
          <p:spPr bwMode="auto">
            <a:xfrm>
              <a:off x="2690" y="1472"/>
              <a:ext cx="68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0" name="AutoShape 29"/>
            <p:cNvCxnSpPr>
              <a:cxnSpLocks noChangeShapeType="1"/>
              <a:stCxn id="21" idx="0"/>
              <a:endCxn id="28" idx="3"/>
            </p:cNvCxnSpPr>
            <p:nvPr/>
          </p:nvCxnSpPr>
          <p:spPr bwMode="auto">
            <a:xfrm flipV="1">
              <a:off x="1655" y="1472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1390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SMMH </a:t>
            </a:r>
            <a:r>
              <a:rPr lang="ko-KR" altLang="en-US" smtClean="0"/>
              <a:t>표현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A23C-D23E-481D-9378-BEBCA00D7D68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자료구조</a:t>
            </a:r>
            <a:r>
              <a:rPr lang="ko-KR" altLang="en-US" dirty="0" smtClean="0"/>
              <a:t> 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(Horowitz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466</a:t>
            </a:r>
            <a:r>
              <a:rPr lang="ko-KR" altLang="en-US" dirty="0" smtClean="0"/>
              <a:t>페이지 프로그램 </a:t>
            </a:r>
            <a:r>
              <a:rPr lang="en-US" altLang="ko-KR" dirty="0" smtClean="0"/>
              <a:t>9.7~9.8</a:t>
            </a:r>
          </a:p>
          <a:p>
            <a:r>
              <a:rPr lang="ko-KR" altLang="en-US" dirty="0" smtClean="0"/>
              <a:t>완전 이진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(h)</a:t>
            </a:r>
            <a:r>
              <a:rPr lang="ko-KR" altLang="en-US" dirty="0" smtClean="0"/>
              <a:t>로 표현</a:t>
            </a:r>
          </a:p>
          <a:p>
            <a:pPr lvl="1"/>
            <a:r>
              <a:rPr lang="ko-KR" altLang="en-US" dirty="0" smtClean="0"/>
              <a:t>루트를 표현하는 위치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비어 있음</a:t>
            </a:r>
          </a:p>
          <a:p>
            <a:r>
              <a:rPr lang="en-US" altLang="ko-KR" dirty="0" smtClean="0"/>
              <a:t>last : h</a:t>
            </a:r>
            <a:r>
              <a:rPr lang="ko-KR" altLang="en-US" dirty="0" smtClean="0"/>
              <a:t>의 제일 오른쪽 위치</a:t>
            </a:r>
          </a:p>
          <a:p>
            <a:pPr lvl="1"/>
            <a:r>
              <a:rPr lang="en-US" altLang="ko-KR" dirty="0" smtClean="0"/>
              <a:t>SMMH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= last -1</a:t>
            </a:r>
          </a:p>
          <a:p>
            <a:r>
              <a:rPr lang="en-US" altLang="ko-KR" dirty="0" err="1" smtClean="0"/>
              <a:t>arrayLength</a:t>
            </a:r>
            <a:r>
              <a:rPr lang="en-US" altLang="ko-KR" dirty="0" smtClean="0"/>
              <a:t> : h</a:t>
            </a:r>
            <a:r>
              <a:rPr lang="ko-KR" altLang="en-US" dirty="0" smtClean="0"/>
              <a:t>의 용량 </a:t>
            </a:r>
            <a:r>
              <a:rPr lang="en-US" altLang="ko-KR" dirty="0" smtClean="0"/>
              <a:t>+ 2 (</a:t>
            </a:r>
            <a:r>
              <a:rPr lang="ko-KR" altLang="en-US" dirty="0" smtClean="0"/>
              <a:t>메모리에 잡히는 크기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최소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반환 연산 </a:t>
            </a:r>
            <a:r>
              <a:rPr lang="en-US" altLang="ko-KR" dirty="0" smtClean="0"/>
              <a:t>: O(1)</a:t>
            </a:r>
          </a:p>
          <a:p>
            <a:pPr lvl="1"/>
            <a:r>
              <a:rPr lang="en-US" altLang="ko-KR" dirty="0" smtClean="0"/>
              <a:t>n=1 : </a:t>
            </a:r>
            <a:r>
              <a:rPr lang="ko-KR" altLang="en-US" dirty="0" smtClean="0"/>
              <a:t>최소와 최대 원소 동일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루트의 왼쪽 자식</a:t>
            </a:r>
          </a:p>
          <a:p>
            <a:pPr lvl="1"/>
            <a:r>
              <a:rPr lang="en-US" altLang="ko-KR" dirty="0" smtClean="0"/>
              <a:t>n&gt;1 : </a:t>
            </a:r>
            <a:r>
              <a:rPr lang="ko-KR" altLang="en-US" dirty="0" smtClean="0"/>
              <a:t>최소 원소는 루트의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원소는 루트의 오른쪽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429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SMMH</a:t>
            </a:r>
            <a:r>
              <a:rPr lang="ko-KR" altLang="en-US" smtClean="0"/>
              <a:t>로의 삽입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F6EA-C466-4913-895E-6E74387B861D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완전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크기를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확장</a:t>
            </a:r>
            <a:br>
              <a:rPr lang="ko-KR" altLang="en-US" dirty="0" smtClean="0"/>
            </a:br>
            <a:r>
              <a:rPr lang="ko-KR" altLang="en-US" dirty="0" smtClean="0"/>
              <a:t>삽입될 원소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위한 새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생성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1) 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삽입한 결과가 </a:t>
            </a:r>
            <a:r>
              <a:rPr lang="en-US" altLang="ko-KR" dirty="0" smtClean="0"/>
              <a:t>P1</a:t>
            </a:r>
            <a:r>
              <a:rPr lang="ko-KR" altLang="en-US" dirty="0" smtClean="0"/>
              <a:t>에 위배되는지 검증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P1.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원소는 오른쪽 형제에 있는 원소보다 작거나 같다</a:t>
            </a:r>
            <a:endParaRPr lang="en-US" altLang="ko-KR" dirty="0" smtClean="0"/>
          </a:p>
          <a:p>
            <a:r>
              <a:rPr lang="ko-KR" altLang="en-US" dirty="0" smtClean="0"/>
              <a:t>위배되는 경우</a:t>
            </a:r>
            <a:r>
              <a:rPr lang="en-US" altLang="ko-KR" dirty="0" smtClean="0"/>
              <a:t>, E</a:t>
            </a:r>
            <a:r>
              <a:rPr lang="ko-KR" altLang="en-US" dirty="0" smtClean="0"/>
              <a:t>의 형제에 있는 원소는 </a:t>
            </a:r>
            <a:r>
              <a:rPr lang="en-US" altLang="ko-KR" dirty="0" smtClean="0"/>
              <a:t>E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E</a:t>
            </a:r>
            <a:r>
              <a:rPr lang="ko-KR" altLang="en-US" dirty="0" smtClean="0"/>
              <a:t>는 공백인 형제 노드를 갖도록 갱신</a:t>
            </a:r>
            <a:endParaRPr lang="ko-KR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84800" y="1142984"/>
            <a:ext cx="3759200" cy="2246313"/>
            <a:chOff x="476" y="890"/>
            <a:chExt cx="3538" cy="2131"/>
          </a:xfrm>
        </p:grpSpPr>
        <p:sp>
          <p:nvSpPr>
            <p:cNvPr id="116741" name="Oval 5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6742" name="Oval 6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16744" name="AutoShape 8"/>
            <p:cNvCxnSpPr>
              <a:cxnSpLocks noChangeShapeType="1"/>
              <a:stCxn id="116741" idx="5"/>
              <a:endCxn id="116742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6745" name="AutoShape 9"/>
            <p:cNvCxnSpPr>
              <a:cxnSpLocks noChangeShapeType="1"/>
              <a:stCxn id="116743" idx="0"/>
              <a:endCxn id="116741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16747" name="Oval 11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16749" name="AutoShape 13"/>
            <p:cNvCxnSpPr>
              <a:cxnSpLocks noChangeShapeType="1"/>
              <a:stCxn id="116746" idx="5"/>
              <a:endCxn id="116747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6750" name="AutoShape 14"/>
            <p:cNvCxnSpPr>
              <a:cxnSpLocks noChangeShapeType="1"/>
              <a:stCxn id="116748" idx="0"/>
              <a:endCxn id="116746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6751" name="Oval 15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6753" name="Oval 17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16754" name="AutoShape 18"/>
            <p:cNvCxnSpPr>
              <a:cxnSpLocks noChangeShapeType="1"/>
              <a:stCxn id="116751" idx="5"/>
              <a:endCxn id="116752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6755" name="AutoShape 19"/>
            <p:cNvCxnSpPr>
              <a:cxnSpLocks noChangeShapeType="1"/>
              <a:stCxn id="116753" idx="0"/>
              <a:endCxn id="116751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6756" name="Oval 20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16757" name="AutoShape 21"/>
            <p:cNvCxnSpPr>
              <a:cxnSpLocks noChangeShapeType="1"/>
              <a:stCxn id="116756" idx="5"/>
              <a:endCxn id="116746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6758" name="AutoShape 22"/>
            <p:cNvCxnSpPr>
              <a:cxnSpLocks noChangeShapeType="1"/>
              <a:stCxn id="116741" idx="0"/>
              <a:endCxn id="116756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6759" name="Oval 23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16760" name="AutoShape 24"/>
            <p:cNvCxnSpPr>
              <a:cxnSpLocks noChangeShapeType="1"/>
              <a:stCxn id="116759" idx="5"/>
              <a:endCxn id="116762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6761" name="AutoShape 25"/>
            <p:cNvCxnSpPr>
              <a:cxnSpLocks noChangeShapeType="1"/>
              <a:stCxn id="116751" idx="0"/>
              <a:endCxn id="116759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6762" name="Oval 26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6763" name="Oval 27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16764" name="AutoShape 28"/>
            <p:cNvCxnSpPr>
              <a:cxnSpLocks noChangeShapeType="1"/>
              <a:stCxn id="116763" idx="5"/>
              <a:endCxn id="116759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6765" name="AutoShape 29"/>
            <p:cNvCxnSpPr>
              <a:cxnSpLocks noChangeShapeType="1"/>
              <a:stCxn id="116756" idx="0"/>
              <a:endCxn id="116763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6766" name="Oval 30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16767" name="AutoShape 31"/>
            <p:cNvCxnSpPr>
              <a:cxnSpLocks noChangeShapeType="1"/>
              <a:stCxn id="116762" idx="3"/>
              <a:endCxn id="116766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4070350" y="2165334"/>
            <a:ext cx="812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 </a:t>
            </a:r>
            <a:r>
              <a:rPr lang="ko-KR" altLang="en-US">
                <a:latin typeface="Times New Roman" pitchFamily="18" charset="0"/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975699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SMMH</a:t>
            </a:r>
            <a:r>
              <a:rPr lang="ko-KR" altLang="en-US" smtClean="0"/>
              <a:t>로의 삽입 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6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3552-0A2E-457C-B391-2E3EDD43B60C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138273" name="Rectangle 3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2) E</a:t>
            </a:r>
            <a:r>
              <a:rPr lang="ko-KR" altLang="en-US" dirty="0" smtClean="0"/>
              <a:t>로부터 트리 위쪽으로 </a:t>
            </a:r>
            <a:r>
              <a:rPr lang="en-US" altLang="ko-KR" dirty="0" smtClean="0"/>
              <a:t>P2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P3</a:t>
            </a:r>
            <a:r>
              <a:rPr lang="ko-KR" altLang="en-US" dirty="0" smtClean="0"/>
              <a:t>을 검증하면서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ko-KR" altLang="en-US" dirty="0" err="1" smtClean="0"/>
              <a:t>버블업</a:t>
            </a:r>
            <a:r>
              <a:rPr lang="ko-KR" altLang="en-US" dirty="0" smtClean="0"/>
              <a:t> 패스</a:t>
            </a:r>
            <a:r>
              <a:rPr lang="en-US" altLang="ko-KR" dirty="0" smtClean="0"/>
              <a:t>(bubble-up pass) </a:t>
            </a:r>
            <a:r>
              <a:rPr lang="ko-KR" altLang="en-US" dirty="0" smtClean="0"/>
              <a:t>수행</a:t>
            </a:r>
            <a:br>
              <a:rPr lang="ko-KR" altLang="en-US" dirty="0" smtClean="0"/>
            </a:br>
            <a:r>
              <a:rPr lang="ko-KR" altLang="en-US" dirty="0" smtClean="0"/>
              <a:t>           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</a:t>
            </a:r>
            <a:r>
              <a:rPr lang="ko-KR" altLang="en-US" dirty="0" smtClean="0"/>
              <a:t>로 삽입해도 </a:t>
            </a:r>
            <a:r>
              <a:rPr lang="en-US" altLang="ko-KR" dirty="0" smtClean="0"/>
              <a:t>P2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P3</a:t>
            </a:r>
            <a:r>
              <a:rPr lang="ko-KR" altLang="en-US" dirty="0" smtClean="0"/>
              <a:t>을 위배하지 않게 되는 곳에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E</a:t>
            </a:r>
            <a:r>
              <a:rPr lang="ko-KR" altLang="en-US" dirty="0" smtClean="0"/>
              <a:t>가 위치했을 때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</a:t>
            </a:r>
            <a:r>
              <a:rPr lang="ko-KR" altLang="en-US" dirty="0" smtClean="0"/>
              <a:t>에 삽입</a:t>
            </a:r>
            <a:endParaRPr lang="ko-KR" altLang="en-US" dirty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38113" y="2813050"/>
            <a:ext cx="3759200" cy="2246313"/>
            <a:chOff x="476" y="890"/>
            <a:chExt cx="3538" cy="2131"/>
          </a:xfrm>
        </p:grpSpPr>
        <p:sp>
          <p:nvSpPr>
            <p:cNvPr id="138275" name="Oval 35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38276" name="Oval 36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38277" name="Oval 37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38278" name="AutoShape 38"/>
            <p:cNvCxnSpPr>
              <a:cxnSpLocks noChangeShapeType="1"/>
              <a:stCxn id="138275" idx="5"/>
              <a:endCxn id="138276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279" name="AutoShape 39"/>
            <p:cNvCxnSpPr>
              <a:cxnSpLocks noChangeShapeType="1"/>
              <a:stCxn id="138277" idx="0"/>
              <a:endCxn id="138275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280" name="Oval 40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38281" name="Oval 41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8282" name="Oval 42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38283" name="AutoShape 43"/>
            <p:cNvCxnSpPr>
              <a:cxnSpLocks noChangeShapeType="1"/>
              <a:stCxn id="138280" idx="5"/>
              <a:endCxn id="138281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284" name="AutoShape 44"/>
            <p:cNvCxnSpPr>
              <a:cxnSpLocks noChangeShapeType="1"/>
              <a:stCxn id="138282" idx="0"/>
              <a:endCxn id="138280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285" name="Oval 45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8286" name="Oval 46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38287" name="Oval 47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38288" name="AutoShape 48"/>
            <p:cNvCxnSpPr>
              <a:cxnSpLocks noChangeShapeType="1"/>
              <a:stCxn id="138285" idx="5"/>
              <a:endCxn id="138286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289" name="AutoShape 49"/>
            <p:cNvCxnSpPr>
              <a:cxnSpLocks noChangeShapeType="1"/>
              <a:stCxn id="138287" idx="0"/>
              <a:endCxn id="138285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290" name="Oval 50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38291" name="AutoShape 51"/>
            <p:cNvCxnSpPr>
              <a:cxnSpLocks noChangeShapeType="1"/>
              <a:stCxn id="138290" idx="5"/>
              <a:endCxn id="138280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292" name="AutoShape 52"/>
            <p:cNvCxnSpPr>
              <a:cxnSpLocks noChangeShapeType="1"/>
              <a:stCxn id="138275" idx="0"/>
              <a:endCxn id="138290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293" name="Oval 53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38294" name="AutoShape 54"/>
            <p:cNvCxnSpPr>
              <a:cxnSpLocks noChangeShapeType="1"/>
              <a:stCxn id="138293" idx="5"/>
              <a:endCxn id="138296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295" name="AutoShape 55"/>
            <p:cNvCxnSpPr>
              <a:cxnSpLocks noChangeShapeType="1"/>
              <a:stCxn id="138285" idx="0"/>
              <a:endCxn id="138293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296" name="Oval 56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38297" name="Oval 57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38298" name="AutoShape 58"/>
            <p:cNvCxnSpPr>
              <a:cxnSpLocks noChangeShapeType="1"/>
              <a:stCxn id="138297" idx="5"/>
              <a:endCxn id="138293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299" name="AutoShape 59"/>
            <p:cNvCxnSpPr>
              <a:cxnSpLocks noChangeShapeType="1"/>
              <a:stCxn id="138290" idx="0"/>
              <a:endCxn id="138297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300" name="Oval 60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38301" name="AutoShape 61"/>
            <p:cNvCxnSpPr>
              <a:cxnSpLocks noChangeShapeType="1"/>
              <a:stCxn id="138296" idx="3"/>
              <a:endCxn id="138300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38302" name="Text Box 62"/>
          <p:cNvSpPr txBox="1">
            <a:spLocks noChangeArrowheads="1"/>
          </p:cNvSpPr>
          <p:nvPr/>
        </p:nvSpPr>
        <p:spPr bwMode="auto">
          <a:xfrm>
            <a:off x="1082675" y="5083175"/>
            <a:ext cx="14747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imes New Roman" pitchFamily="18" charset="0"/>
              </a:rPr>
              <a:t>6&gt;2 : P2 </a:t>
            </a:r>
            <a:r>
              <a:rPr lang="ko-KR" altLang="en-US">
                <a:latin typeface="Times New Roman" pitchFamily="18" charset="0"/>
              </a:rPr>
              <a:t>위배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106988" y="2754313"/>
            <a:ext cx="3829050" cy="2262187"/>
            <a:chOff x="476" y="890"/>
            <a:chExt cx="3538" cy="2131"/>
          </a:xfrm>
        </p:grpSpPr>
        <p:sp>
          <p:nvSpPr>
            <p:cNvPr id="138304" name="Oval 64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38305" name="Oval 65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38306" name="Oval 66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38307" name="AutoShape 67"/>
            <p:cNvCxnSpPr>
              <a:cxnSpLocks noChangeShapeType="1"/>
              <a:stCxn id="138304" idx="5"/>
              <a:endCxn id="138305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308" name="AutoShape 68"/>
            <p:cNvCxnSpPr>
              <a:cxnSpLocks noChangeShapeType="1"/>
              <a:stCxn id="138306" idx="0"/>
              <a:endCxn id="138304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309" name="Oval 69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38310" name="Oval 70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8311" name="Oval 71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38312" name="AutoShape 72"/>
            <p:cNvCxnSpPr>
              <a:cxnSpLocks noChangeShapeType="1"/>
              <a:stCxn id="138309" idx="5"/>
              <a:endCxn id="138310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313" name="AutoShape 73"/>
            <p:cNvCxnSpPr>
              <a:cxnSpLocks noChangeShapeType="1"/>
              <a:stCxn id="138311" idx="0"/>
              <a:endCxn id="138309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314" name="Oval 74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38315" name="Oval 75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38316" name="Oval 76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38317" name="AutoShape 77"/>
            <p:cNvCxnSpPr>
              <a:cxnSpLocks noChangeShapeType="1"/>
              <a:stCxn id="138314" idx="5"/>
              <a:endCxn id="138315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318" name="AutoShape 78"/>
            <p:cNvCxnSpPr>
              <a:cxnSpLocks noChangeShapeType="1"/>
              <a:stCxn id="138316" idx="0"/>
              <a:endCxn id="138314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319" name="Oval 79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38320" name="AutoShape 80"/>
            <p:cNvCxnSpPr>
              <a:cxnSpLocks noChangeShapeType="1"/>
              <a:stCxn id="138319" idx="5"/>
              <a:endCxn id="138309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321" name="AutoShape 81"/>
            <p:cNvCxnSpPr>
              <a:cxnSpLocks noChangeShapeType="1"/>
              <a:stCxn id="138304" idx="0"/>
              <a:endCxn id="138319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322" name="Oval 82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38323" name="AutoShape 83"/>
            <p:cNvCxnSpPr>
              <a:cxnSpLocks noChangeShapeType="1"/>
              <a:stCxn id="138322" idx="5"/>
              <a:endCxn id="138325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324" name="AutoShape 84"/>
            <p:cNvCxnSpPr>
              <a:cxnSpLocks noChangeShapeType="1"/>
              <a:stCxn id="138314" idx="0"/>
              <a:endCxn id="138322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325" name="Oval 85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38326" name="Oval 86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38327" name="AutoShape 87"/>
            <p:cNvCxnSpPr>
              <a:cxnSpLocks noChangeShapeType="1"/>
              <a:stCxn id="138326" idx="5"/>
              <a:endCxn id="138322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8328" name="AutoShape 88"/>
            <p:cNvCxnSpPr>
              <a:cxnSpLocks noChangeShapeType="1"/>
              <a:stCxn id="138319" idx="0"/>
              <a:endCxn id="138326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8329" name="Oval 89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38330" name="AutoShape 90"/>
            <p:cNvCxnSpPr>
              <a:cxnSpLocks noChangeShapeType="1"/>
              <a:stCxn id="138325" idx="3"/>
              <a:endCxn id="138329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38331" name="Line 91"/>
          <p:cNvSpPr>
            <a:spLocks noChangeShapeType="1"/>
          </p:cNvSpPr>
          <p:nvPr/>
        </p:nvSpPr>
        <p:spPr bwMode="auto">
          <a:xfrm>
            <a:off x="4213225" y="4183063"/>
            <a:ext cx="9969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8332" name="Text Box 92"/>
          <p:cNvSpPr txBox="1">
            <a:spLocks noChangeArrowheads="1"/>
          </p:cNvSpPr>
          <p:nvPr/>
        </p:nvSpPr>
        <p:spPr bwMode="auto">
          <a:xfrm>
            <a:off x="4121150" y="3825875"/>
            <a:ext cx="12490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</a:rPr>
              <a:t>6</a:t>
            </a:r>
            <a:r>
              <a:rPr lang="ko-KR" altLang="en-US" dirty="0" smtClean="0">
                <a:latin typeface="Times New Roman" pitchFamily="18" charset="0"/>
              </a:rPr>
              <a:t>과 </a:t>
            </a:r>
            <a:r>
              <a:rPr lang="en-US" altLang="ko-KR" dirty="0" smtClean="0">
                <a:latin typeface="Times New Roman" pitchFamily="18" charset="0"/>
              </a:rPr>
              <a:t>E </a:t>
            </a:r>
            <a:r>
              <a:rPr lang="ko-KR" altLang="en-US" dirty="0" smtClean="0">
                <a:latin typeface="Times New Roman" pitchFamily="18" charset="0"/>
              </a:rPr>
              <a:t>교환</a:t>
            </a:r>
            <a:endParaRPr lang="ko-KR" altLang="en-US" dirty="0">
              <a:latin typeface="Times New Roman" pitchFamily="18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57422" y="5357826"/>
            <a:ext cx="656884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P2. </a:t>
            </a:r>
            <a:r>
              <a:rPr lang="ko-KR" altLang="en-US" dirty="0" smtClean="0"/>
              <a:t>조부모를 가진 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대하여 조부모의 왼쪽 자식에 있는 원소는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있는 원소보다 작거나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P3. </a:t>
            </a:r>
            <a:r>
              <a:rPr lang="ko-KR" altLang="en-US" dirty="0" smtClean="0"/>
              <a:t>조부모를 가진 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대하여 조부모의 오른쪽 자식에 있는 원소는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있는 원소보다 크거나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62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SMMH</a:t>
            </a:r>
            <a:r>
              <a:rPr lang="ko-KR" altLang="en-US" smtClean="0"/>
              <a:t>로의 삽입 </a:t>
            </a:r>
            <a:r>
              <a:rPr lang="en-US" altLang="ko-KR" smtClean="0"/>
              <a:t>(3)</a:t>
            </a:r>
            <a:endParaRPr lang="en-US" altLang="ko-KR"/>
          </a:p>
        </p:txBody>
      </p:sp>
      <p:sp>
        <p:nvSpPr>
          <p:cNvPr id="12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DF1E-1722-4261-A1F4-CFF5EBBBB99B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125" name="내용 개체 틀 1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88913" y="1092200"/>
            <a:ext cx="3829050" cy="2262188"/>
            <a:chOff x="476" y="890"/>
            <a:chExt cx="3538" cy="2131"/>
          </a:xfrm>
        </p:grpSpPr>
        <p:sp>
          <p:nvSpPr>
            <p:cNvPr id="117819" name="Oval 59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7820" name="Oval 60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7821" name="Oval 61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17822" name="AutoShape 62"/>
            <p:cNvCxnSpPr>
              <a:cxnSpLocks noChangeShapeType="1"/>
              <a:stCxn id="117819" idx="5"/>
              <a:endCxn id="117820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23" name="AutoShape 63"/>
            <p:cNvCxnSpPr>
              <a:cxnSpLocks noChangeShapeType="1"/>
              <a:stCxn id="117821" idx="0"/>
              <a:endCxn id="117819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24" name="Oval 64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17825" name="Oval 65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7826" name="Oval 66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17827" name="AutoShape 67"/>
            <p:cNvCxnSpPr>
              <a:cxnSpLocks noChangeShapeType="1"/>
              <a:stCxn id="117824" idx="5"/>
              <a:endCxn id="117825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28" name="AutoShape 68"/>
            <p:cNvCxnSpPr>
              <a:cxnSpLocks noChangeShapeType="1"/>
              <a:stCxn id="117826" idx="0"/>
              <a:endCxn id="117824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29" name="Oval 69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17830" name="Oval 70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7831" name="Oval 71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17832" name="AutoShape 72"/>
            <p:cNvCxnSpPr>
              <a:cxnSpLocks noChangeShapeType="1"/>
              <a:stCxn id="117829" idx="5"/>
              <a:endCxn id="117830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33" name="AutoShape 73"/>
            <p:cNvCxnSpPr>
              <a:cxnSpLocks noChangeShapeType="1"/>
              <a:stCxn id="117831" idx="0"/>
              <a:endCxn id="117829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34" name="Oval 74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17835" name="AutoShape 75"/>
            <p:cNvCxnSpPr>
              <a:cxnSpLocks noChangeShapeType="1"/>
              <a:stCxn id="117834" idx="5"/>
              <a:endCxn id="117824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36" name="AutoShape 76"/>
            <p:cNvCxnSpPr>
              <a:cxnSpLocks noChangeShapeType="1"/>
              <a:stCxn id="117819" idx="0"/>
              <a:endCxn id="117834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37" name="Oval 77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17838" name="AutoShape 78"/>
            <p:cNvCxnSpPr>
              <a:cxnSpLocks noChangeShapeType="1"/>
              <a:stCxn id="117837" idx="5"/>
              <a:endCxn id="117840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39" name="AutoShape 79"/>
            <p:cNvCxnSpPr>
              <a:cxnSpLocks noChangeShapeType="1"/>
              <a:stCxn id="117829" idx="0"/>
              <a:endCxn id="117837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40" name="Oval 80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7841" name="Oval 81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17842" name="AutoShape 82"/>
            <p:cNvCxnSpPr>
              <a:cxnSpLocks noChangeShapeType="1"/>
              <a:stCxn id="117841" idx="5"/>
              <a:endCxn id="117837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43" name="AutoShape 83"/>
            <p:cNvCxnSpPr>
              <a:cxnSpLocks noChangeShapeType="1"/>
              <a:stCxn id="117834" idx="0"/>
              <a:endCxn id="117841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44" name="Oval 84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17845" name="AutoShape 85"/>
            <p:cNvCxnSpPr>
              <a:cxnSpLocks noChangeShapeType="1"/>
              <a:stCxn id="117840" idx="3"/>
              <a:endCxn id="117844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1200150" y="3341688"/>
            <a:ext cx="14747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imes New Roman" pitchFamily="18" charset="0"/>
              </a:rPr>
              <a:t>4&gt;2 : P2 </a:t>
            </a:r>
            <a:r>
              <a:rPr lang="ko-KR" altLang="en-US">
                <a:latin typeface="Times New Roman" pitchFamily="18" charset="0"/>
              </a:rPr>
              <a:t>위배</a:t>
            </a:r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5133975" y="1014413"/>
            <a:ext cx="3913188" cy="2330450"/>
            <a:chOff x="476" y="890"/>
            <a:chExt cx="3538" cy="2131"/>
          </a:xfrm>
        </p:grpSpPr>
        <p:sp>
          <p:nvSpPr>
            <p:cNvPr id="117849" name="Oval 89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7850" name="Oval 90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7851" name="Oval 91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17852" name="AutoShape 92"/>
            <p:cNvCxnSpPr>
              <a:cxnSpLocks noChangeShapeType="1"/>
              <a:stCxn id="117849" idx="5"/>
              <a:endCxn id="117850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53" name="AutoShape 93"/>
            <p:cNvCxnSpPr>
              <a:cxnSpLocks noChangeShapeType="1"/>
              <a:stCxn id="117851" idx="0"/>
              <a:endCxn id="117849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54" name="Oval 94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17855" name="Oval 95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7856" name="Oval 96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17857" name="AutoShape 97"/>
            <p:cNvCxnSpPr>
              <a:cxnSpLocks noChangeShapeType="1"/>
              <a:stCxn id="117854" idx="5"/>
              <a:endCxn id="117855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58" name="AutoShape 98"/>
            <p:cNvCxnSpPr>
              <a:cxnSpLocks noChangeShapeType="1"/>
              <a:stCxn id="117856" idx="0"/>
              <a:endCxn id="117854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59" name="Oval 99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7860" name="Oval 100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7861" name="Oval 101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17862" name="AutoShape 102"/>
            <p:cNvCxnSpPr>
              <a:cxnSpLocks noChangeShapeType="1"/>
              <a:stCxn id="117859" idx="5"/>
              <a:endCxn id="117860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63" name="AutoShape 103"/>
            <p:cNvCxnSpPr>
              <a:cxnSpLocks noChangeShapeType="1"/>
              <a:stCxn id="117861" idx="0"/>
              <a:endCxn id="117859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64" name="Oval 104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17865" name="AutoShape 105"/>
            <p:cNvCxnSpPr>
              <a:cxnSpLocks noChangeShapeType="1"/>
              <a:stCxn id="117864" idx="5"/>
              <a:endCxn id="117854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66" name="AutoShape 106"/>
            <p:cNvCxnSpPr>
              <a:cxnSpLocks noChangeShapeType="1"/>
              <a:stCxn id="117849" idx="0"/>
              <a:endCxn id="117864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67" name="Oval 107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17868" name="AutoShape 108"/>
            <p:cNvCxnSpPr>
              <a:cxnSpLocks noChangeShapeType="1"/>
              <a:stCxn id="117867" idx="5"/>
              <a:endCxn id="117870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69" name="AutoShape 109"/>
            <p:cNvCxnSpPr>
              <a:cxnSpLocks noChangeShapeType="1"/>
              <a:stCxn id="117859" idx="0"/>
              <a:endCxn id="117867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70" name="Oval 110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7871" name="Oval 111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17872" name="AutoShape 112"/>
            <p:cNvCxnSpPr>
              <a:cxnSpLocks noChangeShapeType="1"/>
              <a:stCxn id="117871" idx="5"/>
              <a:endCxn id="117867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73" name="AutoShape 113"/>
            <p:cNvCxnSpPr>
              <a:cxnSpLocks noChangeShapeType="1"/>
              <a:stCxn id="117864" idx="0"/>
              <a:endCxn id="117871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74" name="Oval 114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17875" name="AutoShape 115"/>
            <p:cNvCxnSpPr>
              <a:cxnSpLocks noChangeShapeType="1"/>
              <a:stCxn id="117870" idx="3"/>
              <a:endCxn id="117874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17876" name="Text Box 116"/>
          <p:cNvSpPr txBox="1">
            <a:spLocks noChangeArrowheads="1"/>
          </p:cNvSpPr>
          <p:nvPr/>
        </p:nvSpPr>
        <p:spPr bwMode="auto">
          <a:xfrm>
            <a:off x="974725" y="6049963"/>
            <a:ext cx="2051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imes New Roman" pitchFamily="18" charset="0"/>
              </a:rPr>
              <a:t>P1,P2,P3 </a:t>
            </a:r>
            <a:r>
              <a:rPr lang="ko-KR" altLang="en-US">
                <a:latin typeface="Times New Roman" pitchFamily="18" charset="0"/>
              </a:rPr>
              <a:t>모두 만족</a:t>
            </a:r>
          </a:p>
        </p:txBody>
      </p: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5121275" y="3787775"/>
            <a:ext cx="3884613" cy="2274888"/>
            <a:chOff x="476" y="890"/>
            <a:chExt cx="3538" cy="2131"/>
          </a:xfrm>
        </p:grpSpPr>
        <p:sp>
          <p:nvSpPr>
            <p:cNvPr id="117878" name="Oval 118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7879" name="Oval 119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7880" name="Oval 120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17881" name="AutoShape 121"/>
            <p:cNvCxnSpPr>
              <a:cxnSpLocks noChangeShapeType="1"/>
              <a:stCxn id="117878" idx="5"/>
              <a:endCxn id="117879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82" name="AutoShape 122"/>
            <p:cNvCxnSpPr>
              <a:cxnSpLocks noChangeShapeType="1"/>
              <a:stCxn id="117880" idx="0"/>
              <a:endCxn id="117878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83" name="Oval 123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17884" name="Oval 124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7885" name="Oval 125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17886" name="AutoShape 126"/>
            <p:cNvCxnSpPr>
              <a:cxnSpLocks noChangeShapeType="1"/>
              <a:stCxn id="117883" idx="5"/>
              <a:endCxn id="117884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87" name="AutoShape 127"/>
            <p:cNvCxnSpPr>
              <a:cxnSpLocks noChangeShapeType="1"/>
              <a:stCxn id="117885" idx="0"/>
              <a:endCxn id="117883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88" name="Oval 128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7889" name="Oval 129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7890" name="Oval 130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17891" name="AutoShape 131"/>
            <p:cNvCxnSpPr>
              <a:cxnSpLocks noChangeShapeType="1"/>
              <a:stCxn id="117888" idx="5"/>
              <a:endCxn id="117889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92" name="AutoShape 132"/>
            <p:cNvCxnSpPr>
              <a:cxnSpLocks noChangeShapeType="1"/>
              <a:stCxn id="117890" idx="0"/>
              <a:endCxn id="117888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93" name="Oval 133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117894" name="AutoShape 134"/>
            <p:cNvCxnSpPr>
              <a:cxnSpLocks noChangeShapeType="1"/>
              <a:stCxn id="117893" idx="5"/>
              <a:endCxn id="117883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95" name="AutoShape 135"/>
            <p:cNvCxnSpPr>
              <a:cxnSpLocks noChangeShapeType="1"/>
              <a:stCxn id="117878" idx="0"/>
              <a:endCxn id="117893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96" name="Oval 136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17897" name="AutoShape 137"/>
            <p:cNvCxnSpPr>
              <a:cxnSpLocks noChangeShapeType="1"/>
              <a:stCxn id="117896" idx="5"/>
              <a:endCxn id="117899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898" name="AutoShape 138"/>
            <p:cNvCxnSpPr>
              <a:cxnSpLocks noChangeShapeType="1"/>
              <a:stCxn id="117888" idx="0"/>
              <a:endCxn id="117896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899" name="Oval 139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7900" name="Oval 140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17901" name="AutoShape 141"/>
            <p:cNvCxnSpPr>
              <a:cxnSpLocks noChangeShapeType="1"/>
              <a:stCxn id="117900" idx="5"/>
              <a:endCxn id="117896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902" name="AutoShape 142"/>
            <p:cNvCxnSpPr>
              <a:cxnSpLocks noChangeShapeType="1"/>
              <a:stCxn id="117893" idx="0"/>
              <a:endCxn id="117900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903" name="Oval 143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17904" name="AutoShape 144"/>
            <p:cNvCxnSpPr>
              <a:cxnSpLocks noChangeShapeType="1"/>
              <a:stCxn id="117899" idx="3"/>
              <a:endCxn id="117903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17905" name="Text Box 145"/>
          <p:cNvSpPr txBox="1">
            <a:spLocks noChangeArrowheads="1"/>
          </p:cNvSpPr>
          <p:nvPr/>
        </p:nvSpPr>
        <p:spPr bwMode="auto">
          <a:xfrm>
            <a:off x="4164013" y="4721225"/>
            <a:ext cx="1238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imes New Roman" pitchFamily="18" charset="0"/>
              </a:rPr>
              <a:t>E</a:t>
            </a:r>
            <a:r>
              <a:rPr lang="ko-KR" altLang="en-US">
                <a:latin typeface="Times New Roman" pitchFamily="18" charset="0"/>
              </a:rPr>
              <a:t>에 </a:t>
            </a:r>
            <a:r>
              <a:rPr lang="en-US" altLang="ko-KR">
                <a:latin typeface="Times New Roman" pitchFamily="18" charset="0"/>
              </a:rPr>
              <a:t>2 </a:t>
            </a:r>
            <a:r>
              <a:rPr lang="ko-KR" altLang="en-US">
                <a:latin typeface="Times New Roman" pitchFamily="18" charset="0"/>
              </a:rPr>
              <a:t>삽입</a:t>
            </a:r>
          </a:p>
        </p:txBody>
      </p:sp>
      <p:grpSp>
        <p:nvGrpSpPr>
          <p:cNvPr id="5" name="Group 146"/>
          <p:cNvGrpSpPr>
            <a:grpSpLocks/>
          </p:cNvGrpSpPr>
          <p:nvPr/>
        </p:nvGrpSpPr>
        <p:grpSpPr bwMode="auto">
          <a:xfrm>
            <a:off x="100013" y="3729038"/>
            <a:ext cx="3913187" cy="2330450"/>
            <a:chOff x="476" y="890"/>
            <a:chExt cx="3538" cy="2131"/>
          </a:xfrm>
        </p:grpSpPr>
        <p:sp>
          <p:nvSpPr>
            <p:cNvPr id="117907" name="Oval 147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7908" name="Oval 148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7909" name="Oval 149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17910" name="AutoShape 150"/>
            <p:cNvCxnSpPr>
              <a:cxnSpLocks noChangeShapeType="1"/>
              <a:stCxn id="117907" idx="5"/>
              <a:endCxn id="117908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911" name="AutoShape 151"/>
            <p:cNvCxnSpPr>
              <a:cxnSpLocks noChangeShapeType="1"/>
              <a:stCxn id="117909" idx="0"/>
              <a:endCxn id="117907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912" name="Oval 152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17913" name="Oval 153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7914" name="Oval 154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17915" name="AutoShape 155"/>
            <p:cNvCxnSpPr>
              <a:cxnSpLocks noChangeShapeType="1"/>
              <a:stCxn id="117912" idx="5"/>
              <a:endCxn id="117913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916" name="AutoShape 156"/>
            <p:cNvCxnSpPr>
              <a:cxnSpLocks noChangeShapeType="1"/>
              <a:stCxn id="117914" idx="0"/>
              <a:endCxn id="117912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917" name="Oval 157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7918" name="Oval 158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7919" name="Oval 159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17920" name="AutoShape 160"/>
            <p:cNvCxnSpPr>
              <a:cxnSpLocks noChangeShapeType="1"/>
              <a:stCxn id="117917" idx="5"/>
              <a:endCxn id="117918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921" name="AutoShape 161"/>
            <p:cNvCxnSpPr>
              <a:cxnSpLocks noChangeShapeType="1"/>
              <a:stCxn id="117919" idx="0"/>
              <a:endCxn id="117917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922" name="Oval 162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17923" name="AutoShape 163"/>
            <p:cNvCxnSpPr>
              <a:cxnSpLocks noChangeShapeType="1"/>
              <a:stCxn id="117922" idx="5"/>
              <a:endCxn id="117912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924" name="AutoShape 164"/>
            <p:cNvCxnSpPr>
              <a:cxnSpLocks noChangeShapeType="1"/>
              <a:stCxn id="117907" idx="0"/>
              <a:endCxn id="117922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925" name="Oval 165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17926" name="AutoShape 166"/>
            <p:cNvCxnSpPr>
              <a:cxnSpLocks noChangeShapeType="1"/>
              <a:stCxn id="117925" idx="5"/>
              <a:endCxn id="117928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927" name="AutoShape 167"/>
            <p:cNvCxnSpPr>
              <a:cxnSpLocks noChangeShapeType="1"/>
              <a:stCxn id="117917" idx="0"/>
              <a:endCxn id="117925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928" name="Oval 168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7929" name="Oval 169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17930" name="AutoShape 170"/>
            <p:cNvCxnSpPr>
              <a:cxnSpLocks noChangeShapeType="1"/>
              <a:stCxn id="117929" idx="5"/>
              <a:endCxn id="117925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7931" name="AutoShape 171"/>
            <p:cNvCxnSpPr>
              <a:cxnSpLocks noChangeShapeType="1"/>
              <a:stCxn id="117922" idx="0"/>
              <a:endCxn id="117929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7932" name="Oval 172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17933" name="AutoShape 173"/>
            <p:cNvCxnSpPr>
              <a:cxnSpLocks noChangeShapeType="1"/>
              <a:stCxn id="117928" idx="3"/>
              <a:endCxn id="117932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17934" name="Line 174"/>
          <p:cNvSpPr>
            <a:spLocks noChangeShapeType="1"/>
          </p:cNvSpPr>
          <p:nvPr/>
        </p:nvSpPr>
        <p:spPr bwMode="auto">
          <a:xfrm>
            <a:off x="4132263" y="2338388"/>
            <a:ext cx="1181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7935" name="Text Box 175"/>
          <p:cNvSpPr txBox="1">
            <a:spLocks noChangeArrowheads="1"/>
          </p:cNvSpPr>
          <p:nvPr/>
        </p:nvSpPr>
        <p:spPr bwMode="auto">
          <a:xfrm>
            <a:off x="4191000" y="197802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4</a:t>
            </a:r>
            <a:r>
              <a:rPr lang="ko-KR" altLang="en-US">
                <a:latin typeface="Times New Roman" pitchFamily="18" charset="0"/>
              </a:rPr>
              <a:t>와</a:t>
            </a:r>
            <a:r>
              <a:rPr lang="en-US" altLang="ko-KR">
                <a:latin typeface="Times New Roman" pitchFamily="18" charset="0"/>
              </a:rPr>
              <a:t>E</a:t>
            </a:r>
            <a:r>
              <a:rPr lang="ko-KR" altLang="en-US">
                <a:latin typeface="Times New Roman" pitchFamily="18" charset="0"/>
              </a:rPr>
              <a:t>교환</a:t>
            </a:r>
          </a:p>
        </p:txBody>
      </p:sp>
      <p:sp>
        <p:nvSpPr>
          <p:cNvPr id="117936" name="Line 176"/>
          <p:cNvSpPr>
            <a:spLocks noChangeShapeType="1"/>
          </p:cNvSpPr>
          <p:nvPr/>
        </p:nvSpPr>
        <p:spPr bwMode="auto">
          <a:xfrm flipV="1">
            <a:off x="4251325" y="5151438"/>
            <a:ext cx="973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5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SMMH</a:t>
            </a:r>
            <a:r>
              <a:rPr lang="ko-KR" altLang="en-US" smtClean="0"/>
              <a:t>에 </a:t>
            </a:r>
            <a:r>
              <a:rPr lang="en-US" altLang="ko-KR" smtClean="0"/>
              <a:t>50</a:t>
            </a:r>
            <a:r>
              <a:rPr lang="ko-KR" altLang="en-US" smtClean="0"/>
              <a:t>을 삽입하는 예제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9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729D-C5D8-4E73-9DBA-2A1D8C2C2DBF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100" name="내용 개체 틀 9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4163" y="787381"/>
            <a:ext cx="4122737" cy="2316163"/>
            <a:chOff x="476" y="890"/>
            <a:chExt cx="3809" cy="2131"/>
          </a:xfrm>
        </p:grpSpPr>
        <p:sp>
          <p:nvSpPr>
            <p:cNvPr id="118789" name="Oval 5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8790" name="Oval 6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18792" name="AutoShape 8"/>
            <p:cNvCxnSpPr>
              <a:cxnSpLocks noChangeShapeType="1"/>
              <a:stCxn id="118789" idx="5"/>
              <a:endCxn id="118790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793" name="AutoShape 9"/>
            <p:cNvCxnSpPr>
              <a:cxnSpLocks noChangeShapeType="1"/>
              <a:stCxn id="118791" idx="0"/>
              <a:endCxn id="118789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18795" name="Oval 11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8796" name="Oval 12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18797" name="AutoShape 13"/>
            <p:cNvCxnSpPr>
              <a:cxnSpLocks noChangeShapeType="1"/>
              <a:stCxn id="118794" idx="5"/>
              <a:endCxn id="118795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798" name="AutoShape 14"/>
            <p:cNvCxnSpPr>
              <a:cxnSpLocks noChangeShapeType="1"/>
              <a:stCxn id="118796" idx="0"/>
              <a:endCxn id="118794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799" name="Oval 15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8800" name="Oval 16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8801" name="Oval 17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18802" name="AutoShape 18"/>
            <p:cNvCxnSpPr>
              <a:cxnSpLocks noChangeShapeType="1"/>
              <a:stCxn id="118799" idx="5"/>
              <a:endCxn id="118800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03" name="AutoShape 19"/>
            <p:cNvCxnSpPr>
              <a:cxnSpLocks noChangeShapeType="1"/>
              <a:stCxn id="118801" idx="0"/>
              <a:endCxn id="118799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04" name="Oval 20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118805" name="AutoShape 21"/>
            <p:cNvCxnSpPr>
              <a:cxnSpLocks noChangeShapeType="1"/>
              <a:stCxn id="118804" idx="5"/>
              <a:endCxn id="118794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06" name="AutoShape 22"/>
            <p:cNvCxnSpPr>
              <a:cxnSpLocks noChangeShapeType="1"/>
              <a:stCxn id="118789" idx="0"/>
              <a:endCxn id="118804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07" name="Oval 23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18808" name="AutoShape 24"/>
            <p:cNvCxnSpPr>
              <a:cxnSpLocks noChangeShapeType="1"/>
              <a:stCxn id="118807" idx="5"/>
              <a:endCxn id="118810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09" name="AutoShape 25"/>
            <p:cNvCxnSpPr>
              <a:cxnSpLocks noChangeShapeType="1"/>
              <a:stCxn id="118799" idx="0"/>
              <a:endCxn id="118807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10" name="Oval 26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8811" name="Oval 27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18812" name="AutoShape 28"/>
            <p:cNvCxnSpPr>
              <a:cxnSpLocks noChangeShapeType="1"/>
              <a:stCxn id="118811" idx="5"/>
              <a:endCxn id="118807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13" name="AutoShape 29"/>
            <p:cNvCxnSpPr>
              <a:cxnSpLocks noChangeShapeType="1"/>
              <a:stCxn id="118804" idx="0"/>
              <a:endCxn id="118811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14" name="Oval 30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18815" name="AutoShape 31"/>
            <p:cNvCxnSpPr>
              <a:cxnSpLocks noChangeShapeType="1"/>
              <a:stCxn id="118810" idx="3"/>
              <a:endCxn id="118814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16" name="Oval 32"/>
            <p:cNvSpPr>
              <a:spLocks noChangeArrowheads="1"/>
            </p:cNvSpPr>
            <p:nvPr/>
          </p:nvSpPr>
          <p:spPr bwMode="auto">
            <a:xfrm>
              <a:off x="3923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18817" name="AutoShape 33"/>
            <p:cNvCxnSpPr>
              <a:cxnSpLocks noChangeShapeType="1"/>
              <a:stCxn id="118810" idx="5"/>
              <a:endCxn id="118816" idx="0"/>
            </p:cNvCxnSpPr>
            <p:nvPr/>
          </p:nvCxnSpPr>
          <p:spPr bwMode="auto">
            <a:xfrm>
              <a:off x="3961" y="2378"/>
              <a:ext cx="14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635500" y="785794"/>
            <a:ext cx="4122738" cy="2316162"/>
            <a:chOff x="476" y="890"/>
            <a:chExt cx="3809" cy="2131"/>
          </a:xfrm>
        </p:grpSpPr>
        <p:sp>
          <p:nvSpPr>
            <p:cNvPr id="118819" name="Oval 35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8820" name="Oval 36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8821" name="Oval 37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18822" name="AutoShape 38"/>
            <p:cNvCxnSpPr>
              <a:cxnSpLocks noChangeShapeType="1"/>
              <a:stCxn id="118819" idx="5"/>
              <a:endCxn id="118820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23" name="AutoShape 39"/>
            <p:cNvCxnSpPr>
              <a:cxnSpLocks noChangeShapeType="1"/>
              <a:stCxn id="118821" idx="0"/>
              <a:endCxn id="118819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24" name="Oval 40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18825" name="Oval 41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8826" name="Oval 42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18827" name="AutoShape 43"/>
            <p:cNvCxnSpPr>
              <a:cxnSpLocks noChangeShapeType="1"/>
              <a:stCxn id="118824" idx="5"/>
              <a:endCxn id="118825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28" name="AutoShape 44"/>
            <p:cNvCxnSpPr>
              <a:cxnSpLocks noChangeShapeType="1"/>
              <a:stCxn id="118826" idx="0"/>
              <a:endCxn id="118824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29" name="Oval 45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8830" name="Oval 46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8831" name="Oval 47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18832" name="AutoShape 48"/>
            <p:cNvCxnSpPr>
              <a:cxnSpLocks noChangeShapeType="1"/>
              <a:stCxn id="118829" idx="5"/>
              <a:endCxn id="118830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33" name="AutoShape 49"/>
            <p:cNvCxnSpPr>
              <a:cxnSpLocks noChangeShapeType="1"/>
              <a:stCxn id="118831" idx="0"/>
              <a:endCxn id="118829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34" name="Oval 50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118835" name="AutoShape 51"/>
            <p:cNvCxnSpPr>
              <a:cxnSpLocks noChangeShapeType="1"/>
              <a:stCxn id="118834" idx="5"/>
              <a:endCxn id="118824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36" name="AutoShape 52"/>
            <p:cNvCxnSpPr>
              <a:cxnSpLocks noChangeShapeType="1"/>
              <a:stCxn id="118819" idx="0"/>
              <a:endCxn id="118834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37" name="Oval 53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18838" name="AutoShape 54"/>
            <p:cNvCxnSpPr>
              <a:cxnSpLocks noChangeShapeType="1"/>
              <a:stCxn id="118837" idx="5"/>
              <a:endCxn id="118840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39" name="AutoShape 55"/>
            <p:cNvCxnSpPr>
              <a:cxnSpLocks noChangeShapeType="1"/>
              <a:stCxn id="118829" idx="0"/>
              <a:endCxn id="118837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40" name="Oval 56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18841" name="Oval 57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18842" name="AutoShape 58"/>
            <p:cNvCxnSpPr>
              <a:cxnSpLocks noChangeShapeType="1"/>
              <a:stCxn id="118841" idx="5"/>
              <a:endCxn id="118837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43" name="AutoShape 59"/>
            <p:cNvCxnSpPr>
              <a:cxnSpLocks noChangeShapeType="1"/>
              <a:stCxn id="118834" idx="0"/>
              <a:endCxn id="118841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44" name="Oval 60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18845" name="AutoShape 61"/>
            <p:cNvCxnSpPr>
              <a:cxnSpLocks noChangeShapeType="1"/>
              <a:stCxn id="118840" idx="3"/>
              <a:endCxn id="118844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46" name="Oval 62"/>
            <p:cNvSpPr>
              <a:spLocks noChangeArrowheads="1"/>
            </p:cNvSpPr>
            <p:nvPr/>
          </p:nvSpPr>
          <p:spPr bwMode="auto">
            <a:xfrm>
              <a:off x="3923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cxnSp>
          <p:nvCxnSpPr>
            <p:cNvPr id="118847" name="AutoShape 63"/>
            <p:cNvCxnSpPr>
              <a:cxnSpLocks noChangeShapeType="1"/>
              <a:stCxn id="118840" idx="5"/>
              <a:endCxn id="118846" idx="0"/>
            </p:cNvCxnSpPr>
            <p:nvPr/>
          </p:nvCxnSpPr>
          <p:spPr bwMode="auto">
            <a:xfrm>
              <a:off x="3961" y="2378"/>
              <a:ext cx="14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18848" name="Text Box 64"/>
          <p:cNvSpPr txBox="1">
            <a:spLocks noChangeArrowheads="1"/>
          </p:cNvSpPr>
          <p:nvPr/>
        </p:nvSpPr>
        <p:spPr bwMode="auto">
          <a:xfrm>
            <a:off x="1493838" y="3208319"/>
            <a:ext cx="170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imes New Roman" pitchFamily="18" charset="0"/>
              </a:rPr>
              <a:t>40&lt;50 : P3 </a:t>
            </a:r>
            <a:r>
              <a:rPr lang="ko-KR" altLang="en-US">
                <a:latin typeface="Times New Roman" pitchFamily="18" charset="0"/>
              </a:rPr>
              <a:t>위배</a:t>
            </a:r>
          </a:p>
        </p:txBody>
      </p:sp>
      <p:sp>
        <p:nvSpPr>
          <p:cNvPr id="118849" name="Text Box 65"/>
          <p:cNvSpPr txBox="1">
            <a:spLocks noChangeArrowheads="1"/>
          </p:cNvSpPr>
          <p:nvPr/>
        </p:nvSpPr>
        <p:spPr bwMode="auto">
          <a:xfrm>
            <a:off x="5502275" y="3222606"/>
            <a:ext cx="2051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imes New Roman" pitchFamily="18" charset="0"/>
              </a:rPr>
              <a:t>P1,P2,P3 </a:t>
            </a:r>
            <a:r>
              <a:rPr lang="ko-KR" altLang="en-US">
                <a:latin typeface="Times New Roman" pitchFamily="18" charset="0"/>
              </a:rPr>
              <a:t>모두 만족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85720" y="3752836"/>
            <a:ext cx="4122737" cy="2316162"/>
            <a:chOff x="476" y="890"/>
            <a:chExt cx="3809" cy="2131"/>
          </a:xfrm>
        </p:grpSpPr>
        <p:sp>
          <p:nvSpPr>
            <p:cNvPr id="118851" name="Oval 67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8852" name="Oval 68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8853" name="Oval 69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18854" name="AutoShape 70"/>
            <p:cNvCxnSpPr>
              <a:cxnSpLocks noChangeShapeType="1"/>
              <a:stCxn id="118851" idx="5"/>
              <a:endCxn id="118852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55" name="AutoShape 71"/>
            <p:cNvCxnSpPr>
              <a:cxnSpLocks noChangeShapeType="1"/>
              <a:stCxn id="118853" idx="0"/>
              <a:endCxn id="118851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56" name="Oval 72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18857" name="Oval 73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8858" name="Oval 74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18859" name="AutoShape 75"/>
            <p:cNvCxnSpPr>
              <a:cxnSpLocks noChangeShapeType="1"/>
              <a:stCxn id="118856" idx="5"/>
              <a:endCxn id="118857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60" name="AutoShape 76"/>
            <p:cNvCxnSpPr>
              <a:cxnSpLocks noChangeShapeType="1"/>
              <a:stCxn id="118858" idx="0"/>
              <a:endCxn id="118856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61" name="Oval 77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8862" name="Oval 78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8863" name="Oval 79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18864" name="AutoShape 80"/>
            <p:cNvCxnSpPr>
              <a:cxnSpLocks noChangeShapeType="1"/>
              <a:stCxn id="118861" idx="5"/>
              <a:endCxn id="118862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65" name="AutoShape 81"/>
            <p:cNvCxnSpPr>
              <a:cxnSpLocks noChangeShapeType="1"/>
              <a:stCxn id="118863" idx="0"/>
              <a:endCxn id="118861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66" name="Oval 82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118867" name="AutoShape 83"/>
            <p:cNvCxnSpPr>
              <a:cxnSpLocks noChangeShapeType="1"/>
              <a:stCxn id="118866" idx="5"/>
              <a:endCxn id="118856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68" name="AutoShape 84"/>
            <p:cNvCxnSpPr>
              <a:cxnSpLocks noChangeShapeType="1"/>
              <a:stCxn id="118851" idx="0"/>
              <a:endCxn id="118866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69" name="Oval 85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18870" name="AutoShape 86"/>
            <p:cNvCxnSpPr>
              <a:cxnSpLocks noChangeShapeType="1"/>
              <a:stCxn id="118869" idx="5"/>
              <a:endCxn id="118872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71" name="AutoShape 87"/>
            <p:cNvCxnSpPr>
              <a:cxnSpLocks noChangeShapeType="1"/>
              <a:stCxn id="118861" idx="0"/>
              <a:endCxn id="118869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72" name="Oval 88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18873" name="Oval 89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18874" name="AutoShape 90"/>
            <p:cNvCxnSpPr>
              <a:cxnSpLocks noChangeShapeType="1"/>
              <a:stCxn id="118873" idx="5"/>
              <a:endCxn id="118869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18875" name="AutoShape 91"/>
            <p:cNvCxnSpPr>
              <a:cxnSpLocks noChangeShapeType="1"/>
              <a:stCxn id="118866" idx="0"/>
              <a:endCxn id="118873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76" name="Oval 92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18877" name="AutoShape 93"/>
            <p:cNvCxnSpPr>
              <a:cxnSpLocks noChangeShapeType="1"/>
              <a:stCxn id="118872" idx="3"/>
              <a:endCxn id="118876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8878" name="Oval 94"/>
            <p:cNvSpPr>
              <a:spLocks noChangeArrowheads="1"/>
            </p:cNvSpPr>
            <p:nvPr/>
          </p:nvSpPr>
          <p:spPr bwMode="auto">
            <a:xfrm>
              <a:off x="3923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cxnSp>
          <p:nvCxnSpPr>
            <p:cNvPr id="118879" name="AutoShape 95"/>
            <p:cNvCxnSpPr>
              <a:cxnSpLocks noChangeShapeType="1"/>
              <a:stCxn id="118872" idx="5"/>
              <a:endCxn id="118878" idx="0"/>
            </p:cNvCxnSpPr>
            <p:nvPr/>
          </p:nvCxnSpPr>
          <p:spPr bwMode="auto">
            <a:xfrm>
              <a:off x="3961" y="2378"/>
              <a:ext cx="14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18880" name="Text Box 96"/>
          <p:cNvSpPr txBox="1">
            <a:spLocks noChangeArrowheads="1"/>
          </p:cNvSpPr>
          <p:nvPr/>
        </p:nvSpPr>
        <p:spPr bwMode="auto">
          <a:xfrm>
            <a:off x="1785918" y="6215082"/>
            <a:ext cx="135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</a:rPr>
              <a:t>E</a:t>
            </a:r>
            <a:r>
              <a:rPr lang="ko-KR" altLang="en-US" dirty="0">
                <a:latin typeface="Times New Roman" pitchFamily="18" charset="0"/>
              </a:rPr>
              <a:t>에 </a:t>
            </a:r>
            <a:r>
              <a:rPr lang="en-US" altLang="ko-KR" dirty="0">
                <a:latin typeface="Times New Roman" pitchFamily="18" charset="0"/>
              </a:rPr>
              <a:t>50 </a:t>
            </a:r>
            <a:r>
              <a:rPr lang="ko-KR" altLang="en-US" dirty="0">
                <a:latin typeface="Times New Roman" pitchFamily="18" charset="0"/>
              </a:rPr>
              <a:t>삽입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572000" y="3571876"/>
            <a:ext cx="4572000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/>
              <a:t>복잡도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O(log 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P1.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원소는 오른쪽 형제에 있는 원소보다 작거나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P2. </a:t>
            </a:r>
            <a:r>
              <a:rPr lang="ko-KR" altLang="en-US" dirty="0" smtClean="0"/>
              <a:t>조부모를 가진 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대하여 조부모의 왼쪽 자식에 있는 원소는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있는 원소보다 작거나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P3. </a:t>
            </a:r>
            <a:r>
              <a:rPr lang="ko-KR" altLang="en-US" dirty="0" smtClean="0"/>
              <a:t>조부모를 가진 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대하여 조부모의 오른쪽 자식에 있는 원소는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있는 원소보다 크거나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33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SMMH</a:t>
            </a:r>
            <a:r>
              <a:rPr lang="ko-KR" altLang="en-US" dirty="0" smtClean="0"/>
              <a:t>에서의 최소 삭제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AEC7-BB83-4876-ACFF-9F959185779E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최소 원소 </a:t>
            </a:r>
            <a:r>
              <a:rPr lang="en-US" altLang="ko-KR" dirty="0" smtClean="0"/>
              <a:t>h[2] </a:t>
            </a:r>
            <a:r>
              <a:rPr lang="ko-KR" altLang="en-US" dirty="0" smtClean="0"/>
              <a:t>삭제</a:t>
            </a:r>
          </a:p>
          <a:p>
            <a:r>
              <a:rPr lang="en-US" altLang="ko-KR" dirty="0" smtClean="0"/>
              <a:t>last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감소한 후</a:t>
            </a:r>
            <a:r>
              <a:rPr lang="en-US" altLang="ko-KR" dirty="0" smtClean="0"/>
              <a:t>, h[last]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SMMH</a:t>
            </a:r>
            <a:r>
              <a:rPr lang="ko-KR" altLang="en-US" dirty="0" smtClean="0"/>
              <a:t>에 재 삽입</a:t>
            </a:r>
          </a:p>
          <a:p>
            <a:r>
              <a:rPr lang="en-US" altLang="ko-KR" dirty="0" smtClean="0"/>
              <a:t>P1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P2 </a:t>
            </a:r>
            <a:r>
              <a:rPr lang="ko-KR" altLang="en-US" dirty="0" smtClean="0"/>
              <a:t>성질들 확인하면서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삽입할 적당한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도달할 때까지 트리 아래쪽으로 경로를 따라감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트리클다운</a:t>
            </a:r>
            <a:r>
              <a:rPr lang="ko-KR" altLang="en-US" dirty="0" smtClean="0"/>
              <a:t> 프로세스</a:t>
            </a:r>
          </a:p>
          <a:p>
            <a:pPr lvl="1"/>
            <a:r>
              <a:rPr lang="ko-KR" altLang="en-US" dirty="0" smtClean="0"/>
              <a:t>최소</a:t>
            </a:r>
            <a:r>
              <a:rPr lang="en-US" altLang="ko-KR" dirty="0" smtClean="0"/>
              <a:t>-</a:t>
            </a:r>
            <a:r>
              <a:rPr lang="ko-KR" altLang="en-US" dirty="0" smtClean="0"/>
              <a:t>삭제 연산인 경우 </a:t>
            </a:r>
            <a:r>
              <a:rPr lang="en-US" altLang="ko-KR" dirty="0" smtClean="0"/>
              <a:t>P3</a:t>
            </a:r>
            <a:r>
              <a:rPr lang="ko-KR" altLang="en-US" dirty="0" smtClean="0"/>
              <a:t>에 위배될 수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786314" y="3286124"/>
            <a:ext cx="4122737" cy="2316162"/>
            <a:chOff x="476" y="890"/>
            <a:chExt cx="3809" cy="2131"/>
          </a:xfrm>
        </p:grpSpPr>
        <p:sp>
          <p:nvSpPr>
            <p:cNvPr id="6" name="Oval 67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" name="Oval 68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" name="Oval 69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9" name="AutoShape 70"/>
            <p:cNvCxnSpPr>
              <a:cxnSpLocks noChangeShapeType="1"/>
              <a:stCxn id="6" idx="5"/>
              <a:endCxn id="7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0" name="AutoShape 71"/>
            <p:cNvCxnSpPr>
              <a:cxnSpLocks noChangeShapeType="1"/>
              <a:stCxn id="8" idx="0"/>
              <a:endCxn id="6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1" name="Oval 72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" name="Oval 73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" name="Oval 74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4" name="AutoShape 75"/>
            <p:cNvCxnSpPr>
              <a:cxnSpLocks noChangeShapeType="1"/>
              <a:stCxn id="11" idx="5"/>
              <a:endCxn id="12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76"/>
            <p:cNvCxnSpPr>
              <a:cxnSpLocks noChangeShapeType="1"/>
              <a:stCxn id="13" idx="0"/>
              <a:endCxn id="11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6" name="Oval 77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" name="Oval 78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8" name="Oval 79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9" name="AutoShape 80"/>
            <p:cNvCxnSpPr>
              <a:cxnSpLocks noChangeShapeType="1"/>
              <a:stCxn id="16" idx="5"/>
              <a:endCxn id="17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81"/>
            <p:cNvCxnSpPr>
              <a:cxnSpLocks noChangeShapeType="1"/>
              <a:stCxn id="18" idx="0"/>
              <a:endCxn id="16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21" name="Oval 82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22" name="AutoShape 83"/>
            <p:cNvCxnSpPr>
              <a:cxnSpLocks noChangeShapeType="1"/>
              <a:stCxn id="21" idx="5"/>
              <a:endCxn id="11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84"/>
            <p:cNvCxnSpPr>
              <a:cxnSpLocks noChangeShapeType="1"/>
              <a:stCxn id="6" idx="0"/>
              <a:endCxn id="21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25" name="AutoShape 86"/>
            <p:cNvCxnSpPr>
              <a:cxnSpLocks noChangeShapeType="1"/>
              <a:stCxn id="24" idx="5"/>
              <a:endCxn id="27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26" name="AutoShape 87"/>
            <p:cNvCxnSpPr>
              <a:cxnSpLocks noChangeShapeType="1"/>
              <a:stCxn id="16" idx="0"/>
              <a:endCxn id="24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27" name="Oval 88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28" name="Oval 89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29" name="AutoShape 90"/>
            <p:cNvCxnSpPr>
              <a:cxnSpLocks noChangeShapeType="1"/>
              <a:stCxn id="28" idx="5"/>
              <a:endCxn id="24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0" name="AutoShape 91"/>
            <p:cNvCxnSpPr>
              <a:cxnSpLocks noChangeShapeType="1"/>
              <a:stCxn id="21" idx="0"/>
              <a:endCxn id="28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31" name="Oval 92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32" name="AutoShape 93"/>
            <p:cNvCxnSpPr>
              <a:cxnSpLocks noChangeShapeType="1"/>
              <a:stCxn id="27" idx="3"/>
              <a:endCxn id="31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33" name="Oval 94"/>
            <p:cNvSpPr>
              <a:spLocks noChangeArrowheads="1"/>
            </p:cNvSpPr>
            <p:nvPr/>
          </p:nvSpPr>
          <p:spPr bwMode="auto">
            <a:xfrm>
              <a:off x="3923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cxnSp>
          <p:nvCxnSpPr>
            <p:cNvPr id="34" name="AutoShape 95"/>
            <p:cNvCxnSpPr>
              <a:cxnSpLocks noChangeShapeType="1"/>
              <a:stCxn id="27" idx="5"/>
              <a:endCxn id="33" idx="0"/>
            </p:cNvCxnSpPr>
            <p:nvPr/>
          </p:nvCxnSpPr>
          <p:spPr bwMode="auto">
            <a:xfrm>
              <a:off x="3961" y="2378"/>
              <a:ext cx="14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3171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</a:t>
            </a:r>
            <a:r>
              <a:rPr lang="en-US" altLang="ko-KR" smtClean="0"/>
              <a:t>-</a:t>
            </a:r>
            <a:r>
              <a:rPr lang="ko-KR" altLang="en-US" smtClean="0"/>
              <a:t>삭제 예제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12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5352-B209-4230-BD40-C8A52075C2E8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127" name="내용 개체 틀 1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4163" y="1038225"/>
            <a:ext cx="4122737" cy="2316163"/>
            <a:chOff x="476" y="890"/>
            <a:chExt cx="3809" cy="2131"/>
          </a:xfrm>
        </p:grpSpPr>
        <p:sp>
          <p:nvSpPr>
            <p:cNvPr id="122885" name="Oval 5"/>
            <p:cNvSpPr>
              <a:spLocks noChangeArrowheads="1"/>
            </p:cNvSpPr>
            <p:nvPr/>
          </p:nvSpPr>
          <p:spPr bwMode="auto">
            <a:xfrm>
              <a:off x="749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2886" name="Oval 6"/>
            <p:cNvSpPr>
              <a:spLocks noChangeArrowheads="1"/>
            </p:cNvSpPr>
            <p:nvPr/>
          </p:nvSpPr>
          <p:spPr bwMode="auto">
            <a:xfrm>
              <a:off x="989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2887" name="Oval 7"/>
            <p:cNvSpPr>
              <a:spLocks noChangeArrowheads="1"/>
            </p:cNvSpPr>
            <p:nvPr/>
          </p:nvSpPr>
          <p:spPr bwMode="auto">
            <a:xfrm>
              <a:off x="476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22888" name="AutoShape 8"/>
            <p:cNvCxnSpPr>
              <a:cxnSpLocks noChangeShapeType="1"/>
              <a:stCxn id="122885" idx="5"/>
              <a:endCxn id="122886" idx="0"/>
            </p:cNvCxnSpPr>
            <p:nvPr/>
          </p:nvCxnSpPr>
          <p:spPr bwMode="auto">
            <a:xfrm>
              <a:off x="1058" y="2377"/>
              <a:ext cx="1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889" name="AutoShape 9"/>
            <p:cNvCxnSpPr>
              <a:cxnSpLocks noChangeShapeType="1"/>
              <a:stCxn id="122887" idx="0"/>
              <a:endCxn id="122885" idx="3"/>
            </p:cNvCxnSpPr>
            <p:nvPr/>
          </p:nvCxnSpPr>
          <p:spPr bwMode="auto">
            <a:xfrm flipV="1">
              <a:off x="657" y="2377"/>
              <a:ext cx="145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890" name="Oval 10"/>
            <p:cNvSpPr>
              <a:spLocks noChangeArrowheads="1"/>
            </p:cNvSpPr>
            <p:nvPr/>
          </p:nvSpPr>
          <p:spPr bwMode="auto">
            <a:xfrm>
              <a:off x="1746" y="206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2891" name="Oval 11"/>
            <p:cNvSpPr>
              <a:spLocks noChangeArrowheads="1"/>
            </p:cNvSpPr>
            <p:nvPr/>
          </p:nvSpPr>
          <p:spPr bwMode="auto">
            <a:xfrm>
              <a:off x="1987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2892" name="Oval 12"/>
            <p:cNvSpPr>
              <a:spLocks noChangeArrowheads="1"/>
            </p:cNvSpPr>
            <p:nvPr/>
          </p:nvSpPr>
          <p:spPr bwMode="auto">
            <a:xfrm>
              <a:off x="1474" y="2658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2893" name="AutoShape 13"/>
            <p:cNvCxnSpPr>
              <a:cxnSpLocks noChangeShapeType="1"/>
              <a:stCxn id="122890" idx="5"/>
              <a:endCxn id="122891" idx="0"/>
            </p:cNvCxnSpPr>
            <p:nvPr/>
          </p:nvCxnSpPr>
          <p:spPr bwMode="auto">
            <a:xfrm>
              <a:off x="2055" y="2377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894" name="AutoShape 14"/>
            <p:cNvCxnSpPr>
              <a:cxnSpLocks noChangeShapeType="1"/>
              <a:stCxn id="122892" idx="0"/>
              <a:endCxn id="122890" idx="3"/>
            </p:cNvCxnSpPr>
            <p:nvPr/>
          </p:nvCxnSpPr>
          <p:spPr bwMode="auto">
            <a:xfrm flipV="1">
              <a:off x="1655" y="2377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895" name="Oval 15"/>
            <p:cNvSpPr>
              <a:spLocks noChangeArrowheads="1"/>
            </p:cNvSpPr>
            <p:nvPr/>
          </p:nvSpPr>
          <p:spPr bwMode="auto">
            <a:xfrm>
              <a:off x="2698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2896" name="Oval 16"/>
            <p:cNvSpPr>
              <a:spLocks noChangeArrowheads="1"/>
            </p:cNvSpPr>
            <p:nvPr/>
          </p:nvSpPr>
          <p:spPr bwMode="auto">
            <a:xfrm>
              <a:off x="2939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22897" name="Oval 17"/>
            <p:cNvSpPr>
              <a:spLocks noChangeArrowheads="1"/>
            </p:cNvSpPr>
            <p:nvPr/>
          </p:nvSpPr>
          <p:spPr bwMode="auto">
            <a:xfrm>
              <a:off x="2426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22898" name="AutoShape 18"/>
            <p:cNvCxnSpPr>
              <a:cxnSpLocks noChangeShapeType="1"/>
              <a:stCxn id="122895" idx="5"/>
              <a:endCxn id="122896" idx="0"/>
            </p:cNvCxnSpPr>
            <p:nvPr/>
          </p:nvCxnSpPr>
          <p:spPr bwMode="auto">
            <a:xfrm>
              <a:off x="3007" y="2378"/>
              <a:ext cx="11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899" name="AutoShape 19"/>
            <p:cNvCxnSpPr>
              <a:cxnSpLocks noChangeShapeType="1"/>
              <a:stCxn id="122897" idx="0"/>
              <a:endCxn id="122895" idx="3"/>
            </p:cNvCxnSpPr>
            <p:nvPr/>
          </p:nvCxnSpPr>
          <p:spPr bwMode="auto">
            <a:xfrm flipV="1">
              <a:off x="2607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00" name="Oval 20"/>
            <p:cNvSpPr>
              <a:spLocks noChangeArrowheads="1"/>
            </p:cNvSpPr>
            <p:nvPr/>
          </p:nvSpPr>
          <p:spPr bwMode="auto">
            <a:xfrm>
              <a:off x="133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122901" name="AutoShape 21"/>
            <p:cNvCxnSpPr>
              <a:cxnSpLocks noChangeShapeType="1"/>
              <a:stCxn id="122900" idx="5"/>
              <a:endCxn id="122890" idx="0"/>
            </p:cNvCxnSpPr>
            <p:nvPr/>
          </p:nvCxnSpPr>
          <p:spPr bwMode="auto">
            <a:xfrm>
              <a:off x="1647" y="1743"/>
              <a:ext cx="280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02" name="AutoShape 22"/>
            <p:cNvCxnSpPr>
              <a:cxnSpLocks noChangeShapeType="1"/>
              <a:stCxn id="122885" idx="0"/>
              <a:endCxn id="122900" idx="3"/>
            </p:cNvCxnSpPr>
            <p:nvPr/>
          </p:nvCxnSpPr>
          <p:spPr bwMode="auto">
            <a:xfrm flipV="1">
              <a:off x="930" y="1743"/>
              <a:ext cx="461" cy="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03" name="Oval 23"/>
            <p:cNvSpPr>
              <a:spLocks noChangeArrowheads="1"/>
            </p:cNvSpPr>
            <p:nvPr/>
          </p:nvSpPr>
          <p:spPr bwMode="auto">
            <a:xfrm>
              <a:off x="3108" y="1434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22904" name="AutoShape 24"/>
            <p:cNvCxnSpPr>
              <a:cxnSpLocks noChangeShapeType="1"/>
              <a:stCxn id="122903" idx="5"/>
              <a:endCxn id="122906" idx="0"/>
            </p:cNvCxnSpPr>
            <p:nvPr/>
          </p:nvCxnSpPr>
          <p:spPr bwMode="auto">
            <a:xfrm>
              <a:off x="3417" y="1743"/>
              <a:ext cx="416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05" name="AutoShape 25"/>
            <p:cNvCxnSpPr>
              <a:cxnSpLocks noChangeShapeType="1"/>
              <a:stCxn id="122895" idx="0"/>
              <a:endCxn id="122903" idx="3"/>
            </p:cNvCxnSpPr>
            <p:nvPr/>
          </p:nvCxnSpPr>
          <p:spPr bwMode="auto">
            <a:xfrm flipV="1">
              <a:off x="2879" y="1743"/>
              <a:ext cx="28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06" name="Oval 26"/>
            <p:cNvSpPr>
              <a:spLocks noChangeArrowheads="1"/>
            </p:cNvSpPr>
            <p:nvPr/>
          </p:nvSpPr>
          <p:spPr bwMode="auto">
            <a:xfrm>
              <a:off x="3652" y="206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2245" y="890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22908" name="AutoShape 28"/>
            <p:cNvCxnSpPr>
              <a:cxnSpLocks noChangeShapeType="1"/>
              <a:stCxn id="122907" idx="5"/>
              <a:endCxn id="122903" idx="0"/>
            </p:cNvCxnSpPr>
            <p:nvPr/>
          </p:nvCxnSpPr>
          <p:spPr bwMode="auto">
            <a:xfrm>
              <a:off x="2554" y="1199"/>
              <a:ext cx="735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09" name="AutoShape 29"/>
            <p:cNvCxnSpPr>
              <a:cxnSpLocks noChangeShapeType="1"/>
              <a:stCxn id="122900" idx="0"/>
              <a:endCxn id="122907" idx="3"/>
            </p:cNvCxnSpPr>
            <p:nvPr/>
          </p:nvCxnSpPr>
          <p:spPr bwMode="auto">
            <a:xfrm flipV="1">
              <a:off x="1519" y="1199"/>
              <a:ext cx="779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10" name="Oval 30"/>
            <p:cNvSpPr>
              <a:spLocks noChangeArrowheads="1"/>
            </p:cNvSpPr>
            <p:nvPr/>
          </p:nvSpPr>
          <p:spPr bwMode="auto">
            <a:xfrm>
              <a:off x="3380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22911" name="AutoShape 31"/>
            <p:cNvCxnSpPr>
              <a:cxnSpLocks noChangeShapeType="1"/>
              <a:stCxn id="122906" idx="3"/>
              <a:endCxn id="122910" idx="0"/>
            </p:cNvCxnSpPr>
            <p:nvPr/>
          </p:nvCxnSpPr>
          <p:spPr bwMode="auto">
            <a:xfrm flipH="1">
              <a:off x="3561" y="2378"/>
              <a:ext cx="144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3923" y="2659"/>
              <a:ext cx="362" cy="3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cxnSp>
          <p:nvCxnSpPr>
            <p:cNvPr id="122913" name="AutoShape 33"/>
            <p:cNvCxnSpPr>
              <a:cxnSpLocks noChangeShapeType="1"/>
              <a:stCxn id="122906" idx="5"/>
              <a:endCxn id="122912" idx="0"/>
            </p:cNvCxnSpPr>
            <p:nvPr/>
          </p:nvCxnSpPr>
          <p:spPr bwMode="auto">
            <a:xfrm>
              <a:off x="3961" y="2378"/>
              <a:ext cx="14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4732338" y="995363"/>
            <a:ext cx="4324350" cy="2720975"/>
            <a:chOff x="2981" y="627"/>
            <a:chExt cx="2724" cy="1714"/>
          </a:xfrm>
        </p:grpSpPr>
        <p:sp>
          <p:nvSpPr>
            <p:cNvPr id="122915" name="Oval 35"/>
            <p:cNvSpPr>
              <a:spLocks noChangeArrowheads="1"/>
            </p:cNvSpPr>
            <p:nvPr/>
          </p:nvSpPr>
          <p:spPr bwMode="auto">
            <a:xfrm>
              <a:off x="3169" y="1448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2916" name="Oval 36"/>
            <p:cNvSpPr>
              <a:spLocks noChangeArrowheads="1"/>
            </p:cNvSpPr>
            <p:nvPr/>
          </p:nvSpPr>
          <p:spPr bwMode="auto">
            <a:xfrm>
              <a:off x="3333" y="1860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2917" name="Oval 37"/>
            <p:cNvSpPr>
              <a:spLocks noChangeArrowheads="1"/>
            </p:cNvSpPr>
            <p:nvPr/>
          </p:nvSpPr>
          <p:spPr bwMode="auto">
            <a:xfrm>
              <a:off x="2981" y="1860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22918" name="AutoShape 38"/>
            <p:cNvCxnSpPr>
              <a:cxnSpLocks noChangeShapeType="1"/>
              <a:stCxn id="122915" idx="5"/>
              <a:endCxn id="122916" idx="0"/>
            </p:cNvCxnSpPr>
            <p:nvPr/>
          </p:nvCxnSpPr>
          <p:spPr bwMode="auto">
            <a:xfrm>
              <a:off x="3381" y="1664"/>
              <a:ext cx="77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19" name="AutoShape 39"/>
            <p:cNvCxnSpPr>
              <a:cxnSpLocks noChangeShapeType="1"/>
              <a:stCxn id="122917" idx="0"/>
              <a:endCxn id="122915" idx="3"/>
            </p:cNvCxnSpPr>
            <p:nvPr/>
          </p:nvCxnSpPr>
          <p:spPr bwMode="auto">
            <a:xfrm flipV="1">
              <a:off x="3105" y="1664"/>
              <a:ext cx="100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20" name="Oval 40"/>
            <p:cNvSpPr>
              <a:spLocks noChangeArrowheads="1"/>
            </p:cNvSpPr>
            <p:nvPr/>
          </p:nvSpPr>
          <p:spPr bwMode="auto">
            <a:xfrm>
              <a:off x="3854" y="1448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2921" name="Oval 41"/>
            <p:cNvSpPr>
              <a:spLocks noChangeArrowheads="1"/>
            </p:cNvSpPr>
            <p:nvPr/>
          </p:nvSpPr>
          <p:spPr bwMode="auto">
            <a:xfrm>
              <a:off x="4019" y="1860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2922" name="Oval 42"/>
            <p:cNvSpPr>
              <a:spLocks noChangeArrowheads="1"/>
            </p:cNvSpPr>
            <p:nvPr/>
          </p:nvSpPr>
          <p:spPr bwMode="auto">
            <a:xfrm>
              <a:off x="3667" y="1860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2923" name="AutoShape 43"/>
            <p:cNvCxnSpPr>
              <a:cxnSpLocks noChangeShapeType="1"/>
              <a:stCxn id="122920" idx="5"/>
              <a:endCxn id="122921" idx="0"/>
            </p:cNvCxnSpPr>
            <p:nvPr/>
          </p:nvCxnSpPr>
          <p:spPr bwMode="auto">
            <a:xfrm>
              <a:off x="4066" y="1664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24" name="AutoShape 44"/>
            <p:cNvCxnSpPr>
              <a:cxnSpLocks noChangeShapeType="1"/>
              <a:stCxn id="122922" idx="0"/>
              <a:endCxn id="122920" idx="3"/>
            </p:cNvCxnSpPr>
            <p:nvPr/>
          </p:nvCxnSpPr>
          <p:spPr bwMode="auto">
            <a:xfrm flipV="1">
              <a:off x="3791" y="1664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25" name="Oval 45"/>
            <p:cNvSpPr>
              <a:spLocks noChangeArrowheads="1"/>
            </p:cNvSpPr>
            <p:nvPr/>
          </p:nvSpPr>
          <p:spPr bwMode="auto">
            <a:xfrm>
              <a:off x="4508" y="1449"/>
              <a:ext cx="248" cy="25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2926" name="Oval 46"/>
            <p:cNvSpPr>
              <a:spLocks noChangeArrowheads="1"/>
            </p:cNvSpPr>
            <p:nvPr/>
          </p:nvSpPr>
          <p:spPr bwMode="auto">
            <a:xfrm>
              <a:off x="4673" y="186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22927" name="Oval 47"/>
            <p:cNvSpPr>
              <a:spLocks noChangeArrowheads="1"/>
            </p:cNvSpPr>
            <p:nvPr/>
          </p:nvSpPr>
          <p:spPr bwMode="auto">
            <a:xfrm>
              <a:off x="4321" y="186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22928" name="AutoShape 48"/>
            <p:cNvCxnSpPr>
              <a:cxnSpLocks noChangeShapeType="1"/>
              <a:stCxn id="122925" idx="5"/>
              <a:endCxn id="122926" idx="0"/>
            </p:cNvCxnSpPr>
            <p:nvPr/>
          </p:nvCxnSpPr>
          <p:spPr bwMode="auto">
            <a:xfrm>
              <a:off x="4720" y="1664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29" name="AutoShape 49"/>
            <p:cNvCxnSpPr>
              <a:cxnSpLocks noChangeShapeType="1"/>
              <a:stCxn id="122927" idx="0"/>
              <a:endCxn id="122925" idx="3"/>
            </p:cNvCxnSpPr>
            <p:nvPr/>
          </p:nvCxnSpPr>
          <p:spPr bwMode="auto">
            <a:xfrm flipV="1">
              <a:off x="4445" y="1664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30" name="Oval 50"/>
            <p:cNvSpPr>
              <a:spLocks noChangeArrowheads="1"/>
            </p:cNvSpPr>
            <p:nvPr/>
          </p:nvSpPr>
          <p:spPr bwMode="auto">
            <a:xfrm>
              <a:off x="3573" y="1006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22931" name="AutoShape 51"/>
            <p:cNvCxnSpPr>
              <a:cxnSpLocks noChangeShapeType="1"/>
              <a:stCxn id="122930" idx="5"/>
              <a:endCxn id="122920" idx="0"/>
            </p:cNvCxnSpPr>
            <p:nvPr/>
          </p:nvCxnSpPr>
          <p:spPr bwMode="auto">
            <a:xfrm>
              <a:off x="3786" y="1222"/>
              <a:ext cx="192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32" name="AutoShape 52"/>
            <p:cNvCxnSpPr>
              <a:cxnSpLocks noChangeShapeType="1"/>
              <a:stCxn id="122915" idx="0"/>
              <a:endCxn id="122930" idx="3"/>
            </p:cNvCxnSpPr>
            <p:nvPr/>
          </p:nvCxnSpPr>
          <p:spPr bwMode="auto">
            <a:xfrm flipV="1">
              <a:off x="3293" y="1222"/>
              <a:ext cx="317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33" name="Oval 53"/>
            <p:cNvSpPr>
              <a:spLocks noChangeArrowheads="1"/>
            </p:cNvSpPr>
            <p:nvPr/>
          </p:nvSpPr>
          <p:spPr bwMode="auto">
            <a:xfrm>
              <a:off x="4789" y="1006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22934" name="AutoShape 54"/>
            <p:cNvCxnSpPr>
              <a:cxnSpLocks noChangeShapeType="1"/>
              <a:stCxn id="122933" idx="5"/>
              <a:endCxn id="122936" idx="0"/>
            </p:cNvCxnSpPr>
            <p:nvPr/>
          </p:nvCxnSpPr>
          <p:spPr bwMode="auto">
            <a:xfrm>
              <a:off x="5002" y="1222"/>
              <a:ext cx="286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35" name="AutoShape 55"/>
            <p:cNvCxnSpPr>
              <a:cxnSpLocks noChangeShapeType="1"/>
              <a:stCxn id="122925" idx="0"/>
              <a:endCxn id="122933" idx="3"/>
            </p:cNvCxnSpPr>
            <p:nvPr/>
          </p:nvCxnSpPr>
          <p:spPr bwMode="auto">
            <a:xfrm flipV="1">
              <a:off x="4632" y="1222"/>
              <a:ext cx="194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36" name="Oval 56"/>
            <p:cNvSpPr>
              <a:spLocks noChangeArrowheads="1"/>
            </p:cNvSpPr>
            <p:nvPr/>
          </p:nvSpPr>
          <p:spPr bwMode="auto">
            <a:xfrm>
              <a:off x="5163" y="1449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22937" name="Oval 57"/>
            <p:cNvSpPr>
              <a:spLocks noChangeArrowheads="1"/>
            </p:cNvSpPr>
            <p:nvPr/>
          </p:nvSpPr>
          <p:spPr bwMode="auto">
            <a:xfrm>
              <a:off x="4197" y="627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22938" name="AutoShape 58"/>
            <p:cNvCxnSpPr>
              <a:cxnSpLocks noChangeShapeType="1"/>
              <a:stCxn id="122937" idx="5"/>
              <a:endCxn id="122933" idx="0"/>
            </p:cNvCxnSpPr>
            <p:nvPr/>
          </p:nvCxnSpPr>
          <p:spPr bwMode="auto">
            <a:xfrm>
              <a:off x="4409" y="842"/>
              <a:ext cx="50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39" name="AutoShape 59"/>
            <p:cNvCxnSpPr>
              <a:cxnSpLocks noChangeShapeType="1"/>
              <a:stCxn id="122930" idx="0"/>
              <a:endCxn id="122937" idx="3"/>
            </p:cNvCxnSpPr>
            <p:nvPr/>
          </p:nvCxnSpPr>
          <p:spPr bwMode="auto">
            <a:xfrm flipV="1">
              <a:off x="3698" y="842"/>
              <a:ext cx="53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40" name="Oval 60"/>
            <p:cNvSpPr>
              <a:spLocks noChangeArrowheads="1"/>
            </p:cNvSpPr>
            <p:nvPr/>
          </p:nvSpPr>
          <p:spPr bwMode="auto">
            <a:xfrm>
              <a:off x="4976" y="186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22941" name="AutoShape 61"/>
            <p:cNvCxnSpPr>
              <a:cxnSpLocks noChangeShapeType="1"/>
              <a:stCxn id="122936" idx="3"/>
              <a:endCxn id="122940" idx="0"/>
            </p:cNvCxnSpPr>
            <p:nvPr/>
          </p:nvCxnSpPr>
          <p:spPr bwMode="auto">
            <a:xfrm flipH="1">
              <a:off x="5101" y="1664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42" name="Text Box 62"/>
            <p:cNvSpPr txBox="1">
              <a:spLocks noChangeArrowheads="1"/>
            </p:cNvSpPr>
            <p:nvPr/>
          </p:nvSpPr>
          <p:spPr bwMode="auto">
            <a:xfrm>
              <a:off x="5220" y="1849"/>
              <a:ext cx="4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x = 40</a:t>
              </a:r>
            </a:p>
          </p:txBody>
        </p:sp>
        <p:sp>
          <p:nvSpPr>
            <p:cNvPr id="122943" name="Text Box 63"/>
            <p:cNvSpPr txBox="1">
              <a:spLocks noChangeArrowheads="1"/>
            </p:cNvSpPr>
            <p:nvPr/>
          </p:nvSpPr>
          <p:spPr bwMode="auto">
            <a:xfrm>
              <a:off x="3715" y="2110"/>
              <a:ext cx="10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40&gt;4 : P2 </a:t>
              </a:r>
              <a:r>
                <a:rPr lang="ko-KR" altLang="en-US">
                  <a:latin typeface="Times New Roman" pitchFamily="18" charset="0"/>
                </a:rPr>
                <a:t>위배</a:t>
              </a:r>
            </a:p>
          </p:txBody>
        </p:sp>
      </p:grp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214313" y="3730625"/>
            <a:ext cx="4324350" cy="2720975"/>
            <a:chOff x="135" y="2350"/>
            <a:chExt cx="2724" cy="1714"/>
          </a:xfrm>
        </p:grpSpPr>
        <p:sp>
          <p:nvSpPr>
            <p:cNvPr id="122946" name="Oval 66"/>
            <p:cNvSpPr>
              <a:spLocks noChangeArrowheads="1"/>
            </p:cNvSpPr>
            <p:nvPr/>
          </p:nvSpPr>
          <p:spPr bwMode="auto">
            <a:xfrm>
              <a:off x="323" y="3171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2947" name="Oval 67"/>
            <p:cNvSpPr>
              <a:spLocks noChangeArrowheads="1"/>
            </p:cNvSpPr>
            <p:nvPr/>
          </p:nvSpPr>
          <p:spPr bwMode="auto">
            <a:xfrm>
              <a:off x="487" y="3583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2948" name="Oval 68"/>
            <p:cNvSpPr>
              <a:spLocks noChangeArrowheads="1"/>
            </p:cNvSpPr>
            <p:nvPr/>
          </p:nvSpPr>
          <p:spPr bwMode="auto">
            <a:xfrm>
              <a:off x="135" y="3583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22949" name="AutoShape 69"/>
            <p:cNvCxnSpPr>
              <a:cxnSpLocks noChangeShapeType="1"/>
              <a:stCxn id="122946" idx="5"/>
              <a:endCxn id="122947" idx="0"/>
            </p:cNvCxnSpPr>
            <p:nvPr/>
          </p:nvCxnSpPr>
          <p:spPr bwMode="auto">
            <a:xfrm>
              <a:off x="535" y="3387"/>
              <a:ext cx="77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50" name="AutoShape 70"/>
            <p:cNvCxnSpPr>
              <a:cxnSpLocks noChangeShapeType="1"/>
              <a:stCxn id="122948" idx="0"/>
              <a:endCxn id="122946" idx="3"/>
            </p:cNvCxnSpPr>
            <p:nvPr/>
          </p:nvCxnSpPr>
          <p:spPr bwMode="auto">
            <a:xfrm flipV="1">
              <a:off x="259" y="3387"/>
              <a:ext cx="100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51" name="Oval 71"/>
            <p:cNvSpPr>
              <a:spLocks noChangeArrowheads="1"/>
            </p:cNvSpPr>
            <p:nvPr/>
          </p:nvSpPr>
          <p:spPr bwMode="auto">
            <a:xfrm>
              <a:off x="1008" y="3171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2952" name="Oval 72"/>
            <p:cNvSpPr>
              <a:spLocks noChangeArrowheads="1"/>
            </p:cNvSpPr>
            <p:nvPr/>
          </p:nvSpPr>
          <p:spPr bwMode="auto">
            <a:xfrm>
              <a:off x="1173" y="3583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2953" name="Oval 73"/>
            <p:cNvSpPr>
              <a:spLocks noChangeArrowheads="1"/>
            </p:cNvSpPr>
            <p:nvPr/>
          </p:nvSpPr>
          <p:spPr bwMode="auto">
            <a:xfrm>
              <a:off x="821" y="3583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2954" name="AutoShape 74"/>
            <p:cNvCxnSpPr>
              <a:cxnSpLocks noChangeShapeType="1"/>
              <a:stCxn id="122951" idx="5"/>
              <a:endCxn id="122952" idx="0"/>
            </p:cNvCxnSpPr>
            <p:nvPr/>
          </p:nvCxnSpPr>
          <p:spPr bwMode="auto">
            <a:xfrm>
              <a:off x="1220" y="3387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55" name="AutoShape 75"/>
            <p:cNvCxnSpPr>
              <a:cxnSpLocks noChangeShapeType="1"/>
              <a:stCxn id="122953" idx="0"/>
              <a:endCxn id="122951" idx="3"/>
            </p:cNvCxnSpPr>
            <p:nvPr/>
          </p:nvCxnSpPr>
          <p:spPr bwMode="auto">
            <a:xfrm flipV="1">
              <a:off x="945" y="3387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56" name="Oval 76"/>
            <p:cNvSpPr>
              <a:spLocks noChangeArrowheads="1"/>
            </p:cNvSpPr>
            <p:nvPr/>
          </p:nvSpPr>
          <p:spPr bwMode="auto">
            <a:xfrm>
              <a:off x="1662" y="3172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22957" name="Oval 77"/>
            <p:cNvSpPr>
              <a:spLocks noChangeArrowheads="1"/>
            </p:cNvSpPr>
            <p:nvPr/>
          </p:nvSpPr>
          <p:spPr bwMode="auto">
            <a:xfrm>
              <a:off x="1827" y="3583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22958" name="Oval 78"/>
            <p:cNvSpPr>
              <a:spLocks noChangeArrowheads="1"/>
            </p:cNvSpPr>
            <p:nvPr/>
          </p:nvSpPr>
          <p:spPr bwMode="auto">
            <a:xfrm>
              <a:off x="1475" y="3583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22959" name="AutoShape 79"/>
            <p:cNvCxnSpPr>
              <a:cxnSpLocks noChangeShapeType="1"/>
              <a:stCxn id="122956" idx="5"/>
              <a:endCxn id="122957" idx="0"/>
            </p:cNvCxnSpPr>
            <p:nvPr/>
          </p:nvCxnSpPr>
          <p:spPr bwMode="auto">
            <a:xfrm>
              <a:off x="1874" y="3387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60" name="AutoShape 80"/>
            <p:cNvCxnSpPr>
              <a:cxnSpLocks noChangeShapeType="1"/>
              <a:stCxn id="122958" idx="0"/>
              <a:endCxn id="122956" idx="3"/>
            </p:cNvCxnSpPr>
            <p:nvPr/>
          </p:nvCxnSpPr>
          <p:spPr bwMode="auto">
            <a:xfrm flipV="1">
              <a:off x="1599" y="3387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61" name="Oval 81"/>
            <p:cNvSpPr>
              <a:spLocks noChangeArrowheads="1"/>
            </p:cNvSpPr>
            <p:nvPr/>
          </p:nvSpPr>
          <p:spPr bwMode="auto">
            <a:xfrm>
              <a:off x="727" y="2729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22962" name="AutoShape 82"/>
            <p:cNvCxnSpPr>
              <a:cxnSpLocks noChangeShapeType="1"/>
              <a:stCxn id="122961" idx="5"/>
              <a:endCxn id="122951" idx="0"/>
            </p:cNvCxnSpPr>
            <p:nvPr/>
          </p:nvCxnSpPr>
          <p:spPr bwMode="auto">
            <a:xfrm>
              <a:off x="940" y="2945"/>
              <a:ext cx="192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63" name="AutoShape 83"/>
            <p:cNvCxnSpPr>
              <a:cxnSpLocks noChangeShapeType="1"/>
              <a:stCxn id="122946" idx="0"/>
              <a:endCxn id="122961" idx="3"/>
            </p:cNvCxnSpPr>
            <p:nvPr/>
          </p:nvCxnSpPr>
          <p:spPr bwMode="auto">
            <a:xfrm flipV="1">
              <a:off x="447" y="2945"/>
              <a:ext cx="317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64" name="Oval 84"/>
            <p:cNvSpPr>
              <a:spLocks noChangeArrowheads="1"/>
            </p:cNvSpPr>
            <p:nvPr/>
          </p:nvSpPr>
          <p:spPr bwMode="auto">
            <a:xfrm>
              <a:off x="1943" y="2729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22965" name="AutoShape 85"/>
            <p:cNvCxnSpPr>
              <a:cxnSpLocks noChangeShapeType="1"/>
              <a:stCxn id="122964" idx="5"/>
              <a:endCxn id="122967" idx="0"/>
            </p:cNvCxnSpPr>
            <p:nvPr/>
          </p:nvCxnSpPr>
          <p:spPr bwMode="auto">
            <a:xfrm>
              <a:off x="2156" y="2945"/>
              <a:ext cx="286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66" name="AutoShape 86"/>
            <p:cNvCxnSpPr>
              <a:cxnSpLocks noChangeShapeType="1"/>
              <a:stCxn id="122956" idx="0"/>
              <a:endCxn id="122964" idx="3"/>
            </p:cNvCxnSpPr>
            <p:nvPr/>
          </p:nvCxnSpPr>
          <p:spPr bwMode="auto">
            <a:xfrm flipV="1">
              <a:off x="1786" y="2945"/>
              <a:ext cx="194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67" name="Oval 87"/>
            <p:cNvSpPr>
              <a:spLocks noChangeArrowheads="1"/>
            </p:cNvSpPr>
            <p:nvPr/>
          </p:nvSpPr>
          <p:spPr bwMode="auto">
            <a:xfrm>
              <a:off x="2317" y="3172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22968" name="Oval 88"/>
            <p:cNvSpPr>
              <a:spLocks noChangeArrowheads="1"/>
            </p:cNvSpPr>
            <p:nvPr/>
          </p:nvSpPr>
          <p:spPr bwMode="auto">
            <a:xfrm>
              <a:off x="1351" y="2350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22969" name="AutoShape 89"/>
            <p:cNvCxnSpPr>
              <a:cxnSpLocks noChangeShapeType="1"/>
              <a:stCxn id="122968" idx="5"/>
              <a:endCxn id="122964" idx="0"/>
            </p:cNvCxnSpPr>
            <p:nvPr/>
          </p:nvCxnSpPr>
          <p:spPr bwMode="auto">
            <a:xfrm>
              <a:off x="1563" y="2565"/>
              <a:ext cx="50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70" name="AutoShape 90"/>
            <p:cNvCxnSpPr>
              <a:cxnSpLocks noChangeShapeType="1"/>
              <a:stCxn id="122961" idx="0"/>
              <a:endCxn id="122968" idx="3"/>
            </p:cNvCxnSpPr>
            <p:nvPr/>
          </p:nvCxnSpPr>
          <p:spPr bwMode="auto">
            <a:xfrm flipV="1">
              <a:off x="852" y="2565"/>
              <a:ext cx="53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71" name="Oval 91"/>
            <p:cNvSpPr>
              <a:spLocks noChangeArrowheads="1"/>
            </p:cNvSpPr>
            <p:nvPr/>
          </p:nvSpPr>
          <p:spPr bwMode="auto">
            <a:xfrm>
              <a:off x="2130" y="3583"/>
              <a:ext cx="249" cy="25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22972" name="AutoShape 92"/>
            <p:cNvCxnSpPr>
              <a:cxnSpLocks noChangeShapeType="1"/>
              <a:stCxn id="122967" idx="3"/>
              <a:endCxn id="122971" idx="0"/>
            </p:cNvCxnSpPr>
            <p:nvPr/>
          </p:nvCxnSpPr>
          <p:spPr bwMode="auto">
            <a:xfrm flipH="1">
              <a:off x="2255" y="3387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73" name="Text Box 93"/>
            <p:cNvSpPr txBox="1">
              <a:spLocks noChangeArrowheads="1"/>
            </p:cNvSpPr>
            <p:nvPr/>
          </p:nvSpPr>
          <p:spPr bwMode="auto">
            <a:xfrm>
              <a:off x="2374" y="3572"/>
              <a:ext cx="4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x = 40</a:t>
              </a:r>
            </a:p>
          </p:txBody>
        </p:sp>
        <p:sp>
          <p:nvSpPr>
            <p:cNvPr id="122974" name="Text Box 94"/>
            <p:cNvSpPr txBox="1">
              <a:spLocks noChangeArrowheads="1"/>
            </p:cNvSpPr>
            <p:nvPr/>
          </p:nvSpPr>
          <p:spPr bwMode="auto">
            <a:xfrm>
              <a:off x="896" y="3833"/>
              <a:ext cx="10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40&gt;6 : P2 </a:t>
              </a:r>
              <a:r>
                <a:rPr lang="ko-KR" altLang="en-US">
                  <a:latin typeface="Times New Roman" pitchFamily="18" charset="0"/>
                </a:rPr>
                <a:t>위배</a:t>
              </a:r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4549775" y="3784600"/>
            <a:ext cx="4324350" cy="2720975"/>
            <a:chOff x="2866" y="2188"/>
            <a:chExt cx="2724" cy="1714"/>
          </a:xfrm>
        </p:grpSpPr>
        <p:sp>
          <p:nvSpPr>
            <p:cNvPr id="122976" name="Oval 96"/>
            <p:cNvSpPr>
              <a:spLocks noChangeArrowheads="1"/>
            </p:cNvSpPr>
            <p:nvPr/>
          </p:nvSpPr>
          <p:spPr bwMode="auto">
            <a:xfrm>
              <a:off x="3054" y="3009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2977" name="Oval 97"/>
            <p:cNvSpPr>
              <a:spLocks noChangeArrowheads="1"/>
            </p:cNvSpPr>
            <p:nvPr/>
          </p:nvSpPr>
          <p:spPr bwMode="auto">
            <a:xfrm>
              <a:off x="3218" y="3421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2978" name="Oval 98"/>
            <p:cNvSpPr>
              <a:spLocks noChangeArrowheads="1"/>
            </p:cNvSpPr>
            <p:nvPr/>
          </p:nvSpPr>
          <p:spPr bwMode="auto">
            <a:xfrm>
              <a:off x="2866" y="3421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22979" name="AutoShape 99"/>
            <p:cNvCxnSpPr>
              <a:cxnSpLocks noChangeShapeType="1"/>
              <a:stCxn id="122976" idx="5"/>
              <a:endCxn id="122977" idx="0"/>
            </p:cNvCxnSpPr>
            <p:nvPr/>
          </p:nvCxnSpPr>
          <p:spPr bwMode="auto">
            <a:xfrm>
              <a:off x="3266" y="3225"/>
              <a:ext cx="77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80" name="AutoShape 100"/>
            <p:cNvCxnSpPr>
              <a:cxnSpLocks noChangeShapeType="1"/>
              <a:stCxn id="122978" idx="0"/>
              <a:endCxn id="122976" idx="3"/>
            </p:cNvCxnSpPr>
            <p:nvPr/>
          </p:nvCxnSpPr>
          <p:spPr bwMode="auto">
            <a:xfrm flipV="1">
              <a:off x="2990" y="3225"/>
              <a:ext cx="100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81" name="Oval 101"/>
            <p:cNvSpPr>
              <a:spLocks noChangeArrowheads="1"/>
            </p:cNvSpPr>
            <p:nvPr/>
          </p:nvSpPr>
          <p:spPr bwMode="auto">
            <a:xfrm>
              <a:off x="3739" y="3009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2982" name="Oval 102"/>
            <p:cNvSpPr>
              <a:spLocks noChangeArrowheads="1"/>
            </p:cNvSpPr>
            <p:nvPr/>
          </p:nvSpPr>
          <p:spPr bwMode="auto">
            <a:xfrm>
              <a:off x="3904" y="3421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2983" name="Oval 103"/>
            <p:cNvSpPr>
              <a:spLocks noChangeArrowheads="1"/>
            </p:cNvSpPr>
            <p:nvPr/>
          </p:nvSpPr>
          <p:spPr bwMode="auto">
            <a:xfrm>
              <a:off x="3552" y="3421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2984" name="AutoShape 104"/>
            <p:cNvCxnSpPr>
              <a:cxnSpLocks noChangeShapeType="1"/>
              <a:stCxn id="122981" idx="5"/>
              <a:endCxn id="122982" idx="0"/>
            </p:cNvCxnSpPr>
            <p:nvPr/>
          </p:nvCxnSpPr>
          <p:spPr bwMode="auto">
            <a:xfrm>
              <a:off x="3951" y="3225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85" name="AutoShape 105"/>
            <p:cNvCxnSpPr>
              <a:cxnSpLocks noChangeShapeType="1"/>
              <a:stCxn id="122983" idx="0"/>
              <a:endCxn id="122981" idx="3"/>
            </p:cNvCxnSpPr>
            <p:nvPr/>
          </p:nvCxnSpPr>
          <p:spPr bwMode="auto">
            <a:xfrm flipV="1">
              <a:off x="3676" y="3225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86" name="Oval 106"/>
            <p:cNvSpPr>
              <a:spLocks noChangeArrowheads="1"/>
            </p:cNvSpPr>
            <p:nvPr/>
          </p:nvSpPr>
          <p:spPr bwMode="auto">
            <a:xfrm>
              <a:off x="4393" y="3010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2987" name="Oval 107"/>
            <p:cNvSpPr>
              <a:spLocks noChangeArrowheads="1"/>
            </p:cNvSpPr>
            <p:nvPr/>
          </p:nvSpPr>
          <p:spPr bwMode="auto">
            <a:xfrm>
              <a:off x="4558" y="3421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22988" name="Oval 108"/>
            <p:cNvSpPr>
              <a:spLocks noChangeArrowheads="1"/>
            </p:cNvSpPr>
            <p:nvPr/>
          </p:nvSpPr>
          <p:spPr bwMode="auto">
            <a:xfrm>
              <a:off x="4206" y="3421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22989" name="AutoShape 109"/>
            <p:cNvCxnSpPr>
              <a:cxnSpLocks noChangeShapeType="1"/>
              <a:stCxn id="122986" idx="5"/>
              <a:endCxn id="122987" idx="0"/>
            </p:cNvCxnSpPr>
            <p:nvPr/>
          </p:nvCxnSpPr>
          <p:spPr bwMode="auto">
            <a:xfrm>
              <a:off x="4605" y="3225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90" name="AutoShape 110"/>
            <p:cNvCxnSpPr>
              <a:cxnSpLocks noChangeShapeType="1"/>
              <a:stCxn id="122988" idx="0"/>
              <a:endCxn id="122986" idx="3"/>
            </p:cNvCxnSpPr>
            <p:nvPr/>
          </p:nvCxnSpPr>
          <p:spPr bwMode="auto">
            <a:xfrm flipV="1">
              <a:off x="4330" y="3225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91" name="Oval 111"/>
            <p:cNvSpPr>
              <a:spLocks noChangeArrowheads="1"/>
            </p:cNvSpPr>
            <p:nvPr/>
          </p:nvSpPr>
          <p:spPr bwMode="auto">
            <a:xfrm>
              <a:off x="3458" y="2567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22992" name="AutoShape 112"/>
            <p:cNvCxnSpPr>
              <a:cxnSpLocks noChangeShapeType="1"/>
              <a:stCxn id="122991" idx="5"/>
              <a:endCxn id="122981" idx="0"/>
            </p:cNvCxnSpPr>
            <p:nvPr/>
          </p:nvCxnSpPr>
          <p:spPr bwMode="auto">
            <a:xfrm>
              <a:off x="3671" y="2783"/>
              <a:ext cx="192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93" name="AutoShape 113"/>
            <p:cNvCxnSpPr>
              <a:cxnSpLocks noChangeShapeType="1"/>
              <a:stCxn id="122976" idx="0"/>
              <a:endCxn id="122991" idx="3"/>
            </p:cNvCxnSpPr>
            <p:nvPr/>
          </p:nvCxnSpPr>
          <p:spPr bwMode="auto">
            <a:xfrm flipV="1">
              <a:off x="3178" y="2783"/>
              <a:ext cx="317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94" name="Oval 114"/>
            <p:cNvSpPr>
              <a:spLocks noChangeArrowheads="1"/>
            </p:cNvSpPr>
            <p:nvPr/>
          </p:nvSpPr>
          <p:spPr bwMode="auto">
            <a:xfrm>
              <a:off x="4674" y="2567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22995" name="AutoShape 115"/>
            <p:cNvCxnSpPr>
              <a:cxnSpLocks noChangeShapeType="1"/>
              <a:stCxn id="122994" idx="5"/>
              <a:endCxn id="122997" idx="0"/>
            </p:cNvCxnSpPr>
            <p:nvPr/>
          </p:nvCxnSpPr>
          <p:spPr bwMode="auto">
            <a:xfrm>
              <a:off x="4887" y="2783"/>
              <a:ext cx="286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2996" name="AutoShape 116"/>
            <p:cNvCxnSpPr>
              <a:cxnSpLocks noChangeShapeType="1"/>
              <a:stCxn id="122986" idx="0"/>
              <a:endCxn id="122994" idx="3"/>
            </p:cNvCxnSpPr>
            <p:nvPr/>
          </p:nvCxnSpPr>
          <p:spPr bwMode="auto">
            <a:xfrm flipV="1">
              <a:off x="4517" y="2783"/>
              <a:ext cx="194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2997" name="Oval 117"/>
            <p:cNvSpPr>
              <a:spLocks noChangeArrowheads="1"/>
            </p:cNvSpPr>
            <p:nvPr/>
          </p:nvSpPr>
          <p:spPr bwMode="auto">
            <a:xfrm>
              <a:off x="5048" y="3010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22998" name="Oval 118"/>
            <p:cNvSpPr>
              <a:spLocks noChangeArrowheads="1"/>
            </p:cNvSpPr>
            <p:nvPr/>
          </p:nvSpPr>
          <p:spPr bwMode="auto">
            <a:xfrm>
              <a:off x="4082" y="2188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22999" name="AutoShape 119"/>
            <p:cNvCxnSpPr>
              <a:cxnSpLocks noChangeShapeType="1"/>
              <a:stCxn id="122998" idx="5"/>
              <a:endCxn id="122994" idx="0"/>
            </p:cNvCxnSpPr>
            <p:nvPr/>
          </p:nvCxnSpPr>
          <p:spPr bwMode="auto">
            <a:xfrm>
              <a:off x="4294" y="2403"/>
              <a:ext cx="50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000" name="AutoShape 120"/>
            <p:cNvCxnSpPr>
              <a:cxnSpLocks noChangeShapeType="1"/>
              <a:stCxn id="122991" idx="0"/>
              <a:endCxn id="122998" idx="3"/>
            </p:cNvCxnSpPr>
            <p:nvPr/>
          </p:nvCxnSpPr>
          <p:spPr bwMode="auto">
            <a:xfrm flipV="1">
              <a:off x="3583" y="2403"/>
              <a:ext cx="53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001" name="Oval 121"/>
            <p:cNvSpPr>
              <a:spLocks noChangeArrowheads="1"/>
            </p:cNvSpPr>
            <p:nvPr/>
          </p:nvSpPr>
          <p:spPr bwMode="auto">
            <a:xfrm>
              <a:off x="4861" y="3421"/>
              <a:ext cx="249" cy="25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23002" name="AutoShape 122"/>
            <p:cNvCxnSpPr>
              <a:cxnSpLocks noChangeShapeType="1"/>
              <a:stCxn id="122997" idx="3"/>
              <a:endCxn id="123001" idx="0"/>
            </p:cNvCxnSpPr>
            <p:nvPr/>
          </p:nvCxnSpPr>
          <p:spPr bwMode="auto">
            <a:xfrm flipH="1">
              <a:off x="4986" y="3225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003" name="Text Box 123"/>
            <p:cNvSpPr txBox="1">
              <a:spLocks noChangeArrowheads="1"/>
            </p:cNvSpPr>
            <p:nvPr/>
          </p:nvSpPr>
          <p:spPr bwMode="auto">
            <a:xfrm>
              <a:off x="5105" y="3410"/>
              <a:ext cx="4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x = 40</a:t>
              </a:r>
            </a:p>
          </p:txBody>
        </p:sp>
        <p:sp>
          <p:nvSpPr>
            <p:cNvPr id="123004" name="Text Box 124"/>
            <p:cNvSpPr txBox="1">
              <a:spLocks noChangeArrowheads="1"/>
            </p:cNvSpPr>
            <p:nvPr/>
          </p:nvSpPr>
          <p:spPr bwMode="auto">
            <a:xfrm>
              <a:off x="3915" y="3671"/>
              <a:ext cx="7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E</a:t>
              </a:r>
              <a:r>
                <a:rPr lang="ko-KR" altLang="en-US">
                  <a:latin typeface="Times New Roman" pitchFamily="18" charset="0"/>
                </a:rPr>
                <a:t>에 </a:t>
              </a:r>
              <a:r>
                <a:rPr lang="en-US" altLang="ko-KR">
                  <a:latin typeface="Times New Roman" pitchFamily="18" charset="0"/>
                </a:rPr>
                <a:t>x </a:t>
              </a:r>
              <a:r>
                <a:rPr lang="ko-KR" altLang="en-US">
                  <a:latin typeface="Times New Roman" pitchFamily="18" charset="0"/>
                </a:rPr>
                <a:t>삽입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</a:t>
            </a:r>
            <a:r>
              <a:rPr lang="en-US" altLang="ko-KR" smtClean="0"/>
              <a:t>-</a:t>
            </a:r>
            <a:r>
              <a:rPr lang="ko-KR" altLang="en-US" smtClean="0"/>
              <a:t>삭제 예제 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11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1DF8-5294-4F53-BD3F-00A53A4A25B7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121" name="내용 개체 틀 1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85738" y="1008063"/>
            <a:ext cx="3859212" cy="2720975"/>
            <a:chOff x="117" y="635"/>
            <a:chExt cx="2431" cy="1714"/>
          </a:xfrm>
        </p:grpSpPr>
        <p:sp>
          <p:nvSpPr>
            <p:cNvPr id="123909" name="Oval 5"/>
            <p:cNvSpPr>
              <a:spLocks noChangeArrowheads="1"/>
            </p:cNvSpPr>
            <p:nvPr/>
          </p:nvSpPr>
          <p:spPr bwMode="auto">
            <a:xfrm>
              <a:off x="305" y="1456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910" name="Oval 6"/>
            <p:cNvSpPr>
              <a:spLocks noChangeArrowheads="1"/>
            </p:cNvSpPr>
            <p:nvPr/>
          </p:nvSpPr>
          <p:spPr bwMode="auto">
            <a:xfrm>
              <a:off x="469" y="1868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3911" name="Oval 7"/>
            <p:cNvSpPr>
              <a:spLocks noChangeArrowheads="1"/>
            </p:cNvSpPr>
            <p:nvPr/>
          </p:nvSpPr>
          <p:spPr bwMode="auto">
            <a:xfrm>
              <a:off x="117" y="1868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23912" name="AutoShape 8"/>
            <p:cNvCxnSpPr>
              <a:cxnSpLocks noChangeShapeType="1"/>
              <a:stCxn id="123909" idx="5"/>
              <a:endCxn id="123910" idx="0"/>
            </p:cNvCxnSpPr>
            <p:nvPr/>
          </p:nvCxnSpPr>
          <p:spPr bwMode="auto">
            <a:xfrm>
              <a:off x="517" y="1672"/>
              <a:ext cx="77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13" name="AutoShape 9"/>
            <p:cNvCxnSpPr>
              <a:cxnSpLocks noChangeShapeType="1"/>
              <a:stCxn id="123911" idx="0"/>
              <a:endCxn id="123909" idx="3"/>
            </p:cNvCxnSpPr>
            <p:nvPr/>
          </p:nvCxnSpPr>
          <p:spPr bwMode="auto">
            <a:xfrm flipV="1">
              <a:off x="241" y="1672"/>
              <a:ext cx="100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14" name="Oval 10"/>
            <p:cNvSpPr>
              <a:spLocks noChangeArrowheads="1"/>
            </p:cNvSpPr>
            <p:nvPr/>
          </p:nvSpPr>
          <p:spPr bwMode="auto">
            <a:xfrm>
              <a:off x="990" y="1456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>
              <a:off x="1155" y="1868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>
              <a:off x="803" y="1868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3917" name="AutoShape 13"/>
            <p:cNvCxnSpPr>
              <a:cxnSpLocks noChangeShapeType="1"/>
              <a:stCxn id="123914" idx="5"/>
              <a:endCxn id="123915" idx="0"/>
            </p:cNvCxnSpPr>
            <p:nvPr/>
          </p:nvCxnSpPr>
          <p:spPr bwMode="auto">
            <a:xfrm>
              <a:off x="1202" y="1672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18" name="AutoShape 14"/>
            <p:cNvCxnSpPr>
              <a:cxnSpLocks noChangeShapeType="1"/>
              <a:stCxn id="123916" idx="0"/>
              <a:endCxn id="123914" idx="3"/>
            </p:cNvCxnSpPr>
            <p:nvPr/>
          </p:nvCxnSpPr>
          <p:spPr bwMode="auto">
            <a:xfrm flipV="1">
              <a:off x="927" y="1672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>
              <a:off x="1644" y="1457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>
              <a:off x="1809" y="1868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23921" name="Oval 17"/>
            <p:cNvSpPr>
              <a:spLocks noChangeArrowheads="1"/>
            </p:cNvSpPr>
            <p:nvPr/>
          </p:nvSpPr>
          <p:spPr bwMode="auto">
            <a:xfrm>
              <a:off x="1457" y="1868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23922" name="AutoShape 18"/>
            <p:cNvCxnSpPr>
              <a:cxnSpLocks noChangeShapeType="1"/>
              <a:stCxn id="123919" idx="5"/>
              <a:endCxn id="123920" idx="0"/>
            </p:cNvCxnSpPr>
            <p:nvPr/>
          </p:nvCxnSpPr>
          <p:spPr bwMode="auto">
            <a:xfrm>
              <a:off x="1856" y="1672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23" name="AutoShape 19"/>
            <p:cNvCxnSpPr>
              <a:cxnSpLocks noChangeShapeType="1"/>
              <a:stCxn id="123921" idx="0"/>
              <a:endCxn id="123919" idx="3"/>
            </p:cNvCxnSpPr>
            <p:nvPr/>
          </p:nvCxnSpPr>
          <p:spPr bwMode="auto">
            <a:xfrm flipV="1">
              <a:off x="1581" y="1672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24" name="Oval 20"/>
            <p:cNvSpPr>
              <a:spLocks noChangeArrowheads="1"/>
            </p:cNvSpPr>
            <p:nvPr/>
          </p:nvSpPr>
          <p:spPr bwMode="auto">
            <a:xfrm>
              <a:off x="709" y="1014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23925" name="AutoShape 21"/>
            <p:cNvCxnSpPr>
              <a:cxnSpLocks noChangeShapeType="1"/>
              <a:stCxn id="123924" idx="5"/>
              <a:endCxn id="123914" idx="0"/>
            </p:cNvCxnSpPr>
            <p:nvPr/>
          </p:nvCxnSpPr>
          <p:spPr bwMode="auto">
            <a:xfrm>
              <a:off x="922" y="1230"/>
              <a:ext cx="192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26" name="AutoShape 22"/>
            <p:cNvCxnSpPr>
              <a:cxnSpLocks noChangeShapeType="1"/>
              <a:stCxn id="123909" idx="0"/>
              <a:endCxn id="123924" idx="3"/>
            </p:cNvCxnSpPr>
            <p:nvPr/>
          </p:nvCxnSpPr>
          <p:spPr bwMode="auto">
            <a:xfrm flipV="1">
              <a:off x="429" y="1230"/>
              <a:ext cx="317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1925" y="1014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23928" name="AutoShape 24"/>
            <p:cNvCxnSpPr>
              <a:cxnSpLocks noChangeShapeType="1"/>
              <a:stCxn id="123927" idx="5"/>
              <a:endCxn id="123930" idx="0"/>
            </p:cNvCxnSpPr>
            <p:nvPr/>
          </p:nvCxnSpPr>
          <p:spPr bwMode="auto">
            <a:xfrm>
              <a:off x="2138" y="1230"/>
              <a:ext cx="286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29" name="AutoShape 25"/>
            <p:cNvCxnSpPr>
              <a:cxnSpLocks noChangeShapeType="1"/>
              <a:stCxn id="123919" idx="0"/>
              <a:endCxn id="123927" idx="3"/>
            </p:cNvCxnSpPr>
            <p:nvPr/>
          </p:nvCxnSpPr>
          <p:spPr bwMode="auto">
            <a:xfrm flipV="1">
              <a:off x="1768" y="1230"/>
              <a:ext cx="194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2299" y="1457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1333" y="635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23932" name="AutoShape 28"/>
            <p:cNvCxnSpPr>
              <a:cxnSpLocks noChangeShapeType="1"/>
              <a:stCxn id="123931" idx="5"/>
              <a:endCxn id="123927" idx="0"/>
            </p:cNvCxnSpPr>
            <p:nvPr/>
          </p:nvCxnSpPr>
          <p:spPr bwMode="auto">
            <a:xfrm>
              <a:off x="1545" y="850"/>
              <a:ext cx="50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33" name="AutoShape 29"/>
            <p:cNvCxnSpPr>
              <a:cxnSpLocks noChangeShapeType="1"/>
              <a:stCxn id="123924" idx="0"/>
              <a:endCxn id="123931" idx="3"/>
            </p:cNvCxnSpPr>
            <p:nvPr/>
          </p:nvCxnSpPr>
          <p:spPr bwMode="auto">
            <a:xfrm flipV="1">
              <a:off x="834" y="850"/>
              <a:ext cx="53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34" name="Oval 30"/>
            <p:cNvSpPr>
              <a:spLocks noChangeArrowheads="1"/>
            </p:cNvSpPr>
            <p:nvPr/>
          </p:nvSpPr>
          <p:spPr bwMode="auto">
            <a:xfrm>
              <a:off x="2112" y="1868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cxnSp>
          <p:nvCxnSpPr>
            <p:cNvPr id="123935" name="AutoShape 31"/>
            <p:cNvCxnSpPr>
              <a:cxnSpLocks noChangeShapeType="1"/>
              <a:stCxn id="123930" idx="3"/>
              <a:endCxn id="123934" idx="0"/>
            </p:cNvCxnSpPr>
            <p:nvPr/>
          </p:nvCxnSpPr>
          <p:spPr bwMode="auto">
            <a:xfrm flipH="1">
              <a:off x="2237" y="1672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36" name="Text Box 32"/>
            <p:cNvSpPr txBox="1">
              <a:spLocks noChangeArrowheads="1"/>
            </p:cNvSpPr>
            <p:nvPr/>
          </p:nvSpPr>
          <p:spPr bwMode="auto">
            <a:xfrm>
              <a:off x="2356" y="1857"/>
              <a:ext cx="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1166" y="2118"/>
              <a:ext cx="5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4 </a:t>
              </a:r>
              <a:r>
                <a:rPr lang="ko-KR" altLang="en-US">
                  <a:latin typeface="Times New Roman" pitchFamily="18" charset="0"/>
                </a:rPr>
                <a:t>삭제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398963" y="1049338"/>
            <a:ext cx="3973512" cy="2720975"/>
            <a:chOff x="2771" y="661"/>
            <a:chExt cx="2503" cy="1714"/>
          </a:xfrm>
        </p:grpSpPr>
        <p:sp>
          <p:nvSpPr>
            <p:cNvPr id="123940" name="Oval 36"/>
            <p:cNvSpPr>
              <a:spLocks noChangeArrowheads="1"/>
            </p:cNvSpPr>
            <p:nvPr/>
          </p:nvSpPr>
          <p:spPr bwMode="auto">
            <a:xfrm>
              <a:off x="2959" y="1482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941" name="Oval 37"/>
            <p:cNvSpPr>
              <a:spLocks noChangeArrowheads="1"/>
            </p:cNvSpPr>
            <p:nvPr/>
          </p:nvSpPr>
          <p:spPr bwMode="auto">
            <a:xfrm>
              <a:off x="3123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3942" name="Oval 38"/>
            <p:cNvSpPr>
              <a:spLocks noChangeArrowheads="1"/>
            </p:cNvSpPr>
            <p:nvPr/>
          </p:nvSpPr>
          <p:spPr bwMode="auto">
            <a:xfrm>
              <a:off x="2771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23943" name="AutoShape 39"/>
            <p:cNvCxnSpPr>
              <a:cxnSpLocks noChangeShapeType="1"/>
              <a:stCxn id="123940" idx="5"/>
              <a:endCxn id="123941" idx="0"/>
            </p:cNvCxnSpPr>
            <p:nvPr/>
          </p:nvCxnSpPr>
          <p:spPr bwMode="auto">
            <a:xfrm>
              <a:off x="3171" y="1698"/>
              <a:ext cx="77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44" name="AutoShape 40"/>
            <p:cNvCxnSpPr>
              <a:cxnSpLocks noChangeShapeType="1"/>
              <a:stCxn id="123942" idx="0"/>
              <a:endCxn id="123940" idx="3"/>
            </p:cNvCxnSpPr>
            <p:nvPr/>
          </p:nvCxnSpPr>
          <p:spPr bwMode="auto">
            <a:xfrm flipV="1">
              <a:off x="2895" y="1698"/>
              <a:ext cx="100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45" name="Oval 41"/>
            <p:cNvSpPr>
              <a:spLocks noChangeArrowheads="1"/>
            </p:cNvSpPr>
            <p:nvPr/>
          </p:nvSpPr>
          <p:spPr bwMode="auto">
            <a:xfrm>
              <a:off x="3644" y="1482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3946" name="Oval 42"/>
            <p:cNvSpPr>
              <a:spLocks noChangeArrowheads="1"/>
            </p:cNvSpPr>
            <p:nvPr/>
          </p:nvSpPr>
          <p:spPr bwMode="auto">
            <a:xfrm>
              <a:off x="3809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3947" name="Oval 43"/>
            <p:cNvSpPr>
              <a:spLocks noChangeArrowheads="1"/>
            </p:cNvSpPr>
            <p:nvPr/>
          </p:nvSpPr>
          <p:spPr bwMode="auto">
            <a:xfrm>
              <a:off x="3457" y="1894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3948" name="AutoShape 44"/>
            <p:cNvCxnSpPr>
              <a:cxnSpLocks noChangeShapeType="1"/>
              <a:stCxn id="123945" idx="5"/>
              <a:endCxn id="123946" idx="0"/>
            </p:cNvCxnSpPr>
            <p:nvPr/>
          </p:nvCxnSpPr>
          <p:spPr bwMode="auto">
            <a:xfrm>
              <a:off x="3856" y="1698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49" name="AutoShape 45"/>
            <p:cNvCxnSpPr>
              <a:cxnSpLocks noChangeShapeType="1"/>
              <a:stCxn id="123947" idx="0"/>
              <a:endCxn id="123945" idx="3"/>
            </p:cNvCxnSpPr>
            <p:nvPr/>
          </p:nvCxnSpPr>
          <p:spPr bwMode="auto">
            <a:xfrm flipV="1">
              <a:off x="3581" y="1698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50" name="Oval 46"/>
            <p:cNvSpPr>
              <a:spLocks noChangeArrowheads="1"/>
            </p:cNvSpPr>
            <p:nvPr/>
          </p:nvSpPr>
          <p:spPr bwMode="auto">
            <a:xfrm>
              <a:off x="4298" y="1483"/>
              <a:ext cx="248" cy="25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>
              <a:off x="4463" y="1894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>
              <a:off x="4111" y="1894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23953" name="AutoShape 49"/>
            <p:cNvCxnSpPr>
              <a:cxnSpLocks noChangeShapeType="1"/>
              <a:stCxn id="123950" idx="5"/>
              <a:endCxn id="123951" idx="0"/>
            </p:cNvCxnSpPr>
            <p:nvPr/>
          </p:nvCxnSpPr>
          <p:spPr bwMode="auto">
            <a:xfrm>
              <a:off x="4510" y="1698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54" name="AutoShape 50"/>
            <p:cNvCxnSpPr>
              <a:cxnSpLocks noChangeShapeType="1"/>
              <a:stCxn id="123952" idx="0"/>
              <a:endCxn id="123950" idx="3"/>
            </p:cNvCxnSpPr>
            <p:nvPr/>
          </p:nvCxnSpPr>
          <p:spPr bwMode="auto">
            <a:xfrm flipV="1">
              <a:off x="4235" y="1698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55" name="Oval 51"/>
            <p:cNvSpPr>
              <a:spLocks noChangeArrowheads="1"/>
            </p:cNvSpPr>
            <p:nvPr/>
          </p:nvSpPr>
          <p:spPr bwMode="auto">
            <a:xfrm>
              <a:off x="3363" y="104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23956" name="AutoShape 52"/>
            <p:cNvCxnSpPr>
              <a:cxnSpLocks noChangeShapeType="1"/>
              <a:stCxn id="123955" idx="5"/>
              <a:endCxn id="123945" idx="0"/>
            </p:cNvCxnSpPr>
            <p:nvPr/>
          </p:nvCxnSpPr>
          <p:spPr bwMode="auto">
            <a:xfrm>
              <a:off x="3576" y="1256"/>
              <a:ext cx="192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57" name="AutoShape 53"/>
            <p:cNvCxnSpPr>
              <a:cxnSpLocks noChangeShapeType="1"/>
              <a:stCxn id="123940" idx="0"/>
              <a:endCxn id="123955" idx="3"/>
            </p:cNvCxnSpPr>
            <p:nvPr/>
          </p:nvCxnSpPr>
          <p:spPr bwMode="auto">
            <a:xfrm flipV="1">
              <a:off x="3083" y="1256"/>
              <a:ext cx="317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58" name="Oval 54"/>
            <p:cNvSpPr>
              <a:spLocks noChangeArrowheads="1"/>
            </p:cNvSpPr>
            <p:nvPr/>
          </p:nvSpPr>
          <p:spPr bwMode="auto">
            <a:xfrm>
              <a:off x="4579" y="104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23959" name="AutoShape 55"/>
            <p:cNvCxnSpPr>
              <a:cxnSpLocks noChangeShapeType="1"/>
              <a:stCxn id="123958" idx="5"/>
              <a:endCxn id="123961" idx="0"/>
            </p:cNvCxnSpPr>
            <p:nvPr/>
          </p:nvCxnSpPr>
          <p:spPr bwMode="auto">
            <a:xfrm>
              <a:off x="4792" y="1256"/>
              <a:ext cx="286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60" name="AutoShape 56"/>
            <p:cNvCxnSpPr>
              <a:cxnSpLocks noChangeShapeType="1"/>
              <a:stCxn id="123950" idx="0"/>
              <a:endCxn id="123958" idx="3"/>
            </p:cNvCxnSpPr>
            <p:nvPr/>
          </p:nvCxnSpPr>
          <p:spPr bwMode="auto">
            <a:xfrm flipV="1">
              <a:off x="4422" y="1256"/>
              <a:ext cx="194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61" name="Oval 57"/>
            <p:cNvSpPr>
              <a:spLocks noChangeArrowheads="1"/>
            </p:cNvSpPr>
            <p:nvPr/>
          </p:nvSpPr>
          <p:spPr bwMode="auto">
            <a:xfrm>
              <a:off x="4953" y="1483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23962" name="Oval 58"/>
            <p:cNvSpPr>
              <a:spLocks noChangeArrowheads="1"/>
            </p:cNvSpPr>
            <p:nvPr/>
          </p:nvSpPr>
          <p:spPr bwMode="auto">
            <a:xfrm>
              <a:off x="3987" y="661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23963" name="AutoShape 59"/>
            <p:cNvCxnSpPr>
              <a:cxnSpLocks noChangeShapeType="1"/>
              <a:stCxn id="123962" idx="5"/>
              <a:endCxn id="123958" idx="0"/>
            </p:cNvCxnSpPr>
            <p:nvPr/>
          </p:nvCxnSpPr>
          <p:spPr bwMode="auto">
            <a:xfrm>
              <a:off x="4199" y="876"/>
              <a:ext cx="50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64" name="AutoShape 60"/>
            <p:cNvCxnSpPr>
              <a:cxnSpLocks noChangeShapeType="1"/>
              <a:stCxn id="123955" idx="0"/>
              <a:endCxn id="123962" idx="3"/>
            </p:cNvCxnSpPr>
            <p:nvPr/>
          </p:nvCxnSpPr>
          <p:spPr bwMode="auto">
            <a:xfrm flipV="1">
              <a:off x="3488" y="876"/>
              <a:ext cx="53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67" name="Text Box 63"/>
            <p:cNvSpPr txBox="1">
              <a:spLocks noChangeArrowheads="1"/>
            </p:cNvSpPr>
            <p:nvPr/>
          </p:nvSpPr>
          <p:spPr bwMode="auto">
            <a:xfrm>
              <a:off x="4861" y="1892"/>
              <a:ext cx="4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x=40</a:t>
              </a:r>
            </a:p>
          </p:txBody>
        </p:sp>
        <p:sp>
          <p:nvSpPr>
            <p:cNvPr id="123968" name="Text Box 64"/>
            <p:cNvSpPr txBox="1">
              <a:spLocks noChangeArrowheads="1"/>
            </p:cNvSpPr>
            <p:nvPr/>
          </p:nvSpPr>
          <p:spPr bwMode="auto">
            <a:xfrm>
              <a:off x="3568" y="2144"/>
              <a:ext cx="10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40&gt;6 : P2 </a:t>
              </a:r>
              <a:r>
                <a:rPr lang="ko-KR" altLang="en-US">
                  <a:latin typeface="Times New Roman" pitchFamily="18" charset="0"/>
                </a:rPr>
                <a:t>위배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73038" y="3751263"/>
            <a:ext cx="3973512" cy="2720975"/>
            <a:chOff x="2771" y="661"/>
            <a:chExt cx="2503" cy="1714"/>
          </a:xfrm>
        </p:grpSpPr>
        <p:sp>
          <p:nvSpPr>
            <p:cNvPr id="123972" name="Oval 68"/>
            <p:cNvSpPr>
              <a:spLocks noChangeArrowheads="1"/>
            </p:cNvSpPr>
            <p:nvPr/>
          </p:nvSpPr>
          <p:spPr bwMode="auto">
            <a:xfrm>
              <a:off x="2959" y="1482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973" name="Oval 69"/>
            <p:cNvSpPr>
              <a:spLocks noChangeArrowheads="1"/>
            </p:cNvSpPr>
            <p:nvPr/>
          </p:nvSpPr>
          <p:spPr bwMode="auto">
            <a:xfrm>
              <a:off x="3123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3974" name="Oval 70"/>
            <p:cNvSpPr>
              <a:spLocks noChangeArrowheads="1"/>
            </p:cNvSpPr>
            <p:nvPr/>
          </p:nvSpPr>
          <p:spPr bwMode="auto">
            <a:xfrm>
              <a:off x="2771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23975" name="AutoShape 71"/>
            <p:cNvCxnSpPr>
              <a:cxnSpLocks noChangeShapeType="1"/>
              <a:stCxn id="123972" idx="5"/>
              <a:endCxn id="123973" idx="0"/>
            </p:cNvCxnSpPr>
            <p:nvPr/>
          </p:nvCxnSpPr>
          <p:spPr bwMode="auto">
            <a:xfrm>
              <a:off x="3171" y="1698"/>
              <a:ext cx="77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76" name="AutoShape 72"/>
            <p:cNvCxnSpPr>
              <a:cxnSpLocks noChangeShapeType="1"/>
              <a:stCxn id="123974" idx="0"/>
              <a:endCxn id="123972" idx="3"/>
            </p:cNvCxnSpPr>
            <p:nvPr/>
          </p:nvCxnSpPr>
          <p:spPr bwMode="auto">
            <a:xfrm flipV="1">
              <a:off x="2895" y="1698"/>
              <a:ext cx="100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77" name="Oval 73"/>
            <p:cNvSpPr>
              <a:spLocks noChangeArrowheads="1"/>
            </p:cNvSpPr>
            <p:nvPr/>
          </p:nvSpPr>
          <p:spPr bwMode="auto">
            <a:xfrm>
              <a:off x="3644" y="1482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3978" name="Oval 74"/>
            <p:cNvSpPr>
              <a:spLocks noChangeArrowheads="1"/>
            </p:cNvSpPr>
            <p:nvPr/>
          </p:nvSpPr>
          <p:spPr bwMode="auto">
            <a:xfrm>
              <a:off x="3809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3979" name="Oval 75"/>
            <p:cNvSpPr>
              <a:spLocks noChangeArrowheads="1"/>
            </p:cNvSpPr>
            <p:nvPr/>
          </p:nvSpPr>
          <p:spPr bwMode="auto">
            <a:xfrm>
              <a:off x="3457" y="1894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3980" name="AutoShape 76"/>
            <p:cNvCxnSpPr>
              <a:cxnSpLocks noChangeShapeType="1"/>
              <a:stCxn id="123977" idx="5"/>
              <a:endCxn id="123978" idx="0"/>
            </p:cNvCxnSpPr>
            <p:nvPr/>
          </p:nvCxnSpPr>
          <p:spPr bwMode="auto">
            <a:xfrm>
              <a:off x="3856" y="1698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81" name="AutoShape 77"/>
            <p:cNvCxnSpPr>
              <a:cxnSpLocks noChangeShapeType="1"/>
              <a:stCxn id="123979" idx="0"/>
              <a:endCxn id="123977" idx="3"/>
            </p:cNvCxnSpPr>
            <p:nvPr/>
          </p:nvCxnSpPr>
          <p:spPr bwMode="auto">
            <a:xfrm flipV="1">
              <a:off x="3581" y="1698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82" name="Oval 78"/>
            <p:cNvSpPr>
              <a:spLocks noChangeArrowheads="1"/>
            </p:cNvSpPr>
            <p:nvPr/>
          </p:nvSpPr>
          <p:spPr bwMode="auto">
            <a:xfrm>
              <a:off x="4298" y="1483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23983" name="Oval 79"/>
            <p:cNvSpPr>
              <a:spLocks noChangeArrowheads="1"/>
            </p:cNvSpPr>
            <p:nvPr/>
          </p:nvSpPr>
          <p:spPr bwMode="auto">
            <a:xfrm>
              <a:off x="4463" y="1894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23984" name="Oval 80"/>
            <p:cNvSpPr>
              <a:spLocks noChangeArrowheads="1"/>
            </p:cNvSpPr>
            <p:nvPr/>
          </p:nvSpPr>
          <p:spPr bwMode="auto">
            <a:xfrm>
              <a:off x="4111" y="1894"/>
              <a:ext cx="249" cy="25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cxnSp>
          <p:nvCxnSpPr>
            <p:cNvPr id="123985" name="AutoShape 81"/>
            <p:cNvCxnSpPr>
              <a:cxnSpLocks noChangeShapeType="1"/>
              <a:stCxn id="123982" idx="5"/>
              <a:endCxn id="123983" idx="0"/>
            </p:cNvCxnSpPr>
            <p:nvPr/>
          </p:nvCxnSpPr>
          <p:spPr bwMode="auto">
            <a:xfrm>
              <a:off x="4510" y="1698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86" name="AutoShape 82"/>
            <p:cNvCxnSpPr>
              <a:cxnSpLocks noChangeShapeType="1"/>
              <a:stCxn id="123984" idx="0"/>
              <a:endCxn id="123982" idx="3"/>
            </p:cNvCxnSpPr>
            <p:nvPr/>
          </p:nvCxnSpPr>
          <p:spPr bwMode="auto">
            <a:xfrm flipV="1">
              <a:off x="4235" y="1698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87" name="Oval 83"/>
            <p:cNvSpPr>
              <a:spLocks noChangeArrowheads="1"/>
            </p:cNvSpPr>
            <p:nvPr/>
          </p:nvSpPr>
          <p:spPr bwMode="auto">
            <a:xfrm>
              <a:off x="3363" y="104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23988" name="AutoShape 84"/>
            <p:cNvCxnSpPr>
              <a:cxnSpLocks noChangeShapeType="1"/>
              <a:stCxn id="123987" idx="5"/>
              <a:endCxn id="123977" idx="0"/>
            </p:cNvCxnSpPr>
            <p:nvPr/>
          </p:nvCxnSpPr>
          <p:spPr bwMode="auto">
            <a:xfrm>
              <a:off x="3576" y="1256"/>
              <a:ext cx="192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89" name="AutoShape 85"/>
            <p:cNvCxnSpPr>
              <a:cxnSpLocks noChangeShapeType="1"/>
              <a:stCxn id="123972" idx="0"/>
              <a:endCxn id="123987" idx="3"/>
            </p:cNvCxnSpPr>
            <p:nvPr/>
          </p:nvCxnSpPr>
          <p:spPr bwMode="auto">
            <a:xfrm flipV="1">
              <a:off x="3083" y="1256"/>
              <a:ext cx="317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90" name="Oval 86"/>
            <p:cNvSpPr>
              <a:spLocks noChangeArrowheads="1"/>
            </p:cNvSpPr>
            <p:nvPr/>
          </p:nvSpPr>
          <p:spPr bwMode="auto">
            <a:xfrm>
              <a:off x="4579" y="104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23991" name="AutoShape 87"/>
            <p:cNvCxnSpPr>
              <a:cxnSpLocks noChangeShapeType="1"/>
              <a:stCxn id="123990" idx="5"/>
              <a:endCxn id="123993" idx="0"/>
            </p:cNvCxnSpPr>
            <p:nvPr/>
          </p:nvCxnSpPr>
          <p:spPr bwMode="auto">
            <a:xfrm>
              <a:off x="4792" y="1256"/>
              <a:ext cx="286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92" name="AutoShape 88"/>
            <p:cNvCxnSpPr>
              <a:cxnSpLocks noChangeShapeType="1"/>
              <a:stCxn id="123982" idx="0"/>
              <a:endCxn id="123990" idx="3"/>
            </p:cNvCxnSpPr>
            <p:nvPr/>
          </p:nvCxnSpPr>
          <p:spPr bwMode="auto">
            <a:xfrm flipV="1">
              <a:off x="4422" y="1256"/>
              <a:ext cx="194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93" name="Oval 89"/>
            <p:cNvSpPr>
              <a:spLocks noChangeArrowheads="1"/>
            </p:cNvSpPr>
            <p:nvPr/>
          </p:nvSpPr>
          <p:spPr bwMode="auto">
            <a:xfrm>
              <a:off x="4953" y="1483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23994" name="Oval 90"/>
            <p:cNvSpPr>
              <a:spLocks noChangeArrowheads="1"/>
            </p:cNvSpPr>
            <p:nvPr/>
          </p:nvSpPr>
          <p:spPr bwMode="auto">
            <a:xfrm>
              <a:off x="3987" y="661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23995" name="AutoShape 91"/>
            <p:cNvCxnSpPr>
              <a:cxnSpLocks noChangeShapeType="1"/>
              <a:stCxn id="123994" idx="5"/>
              <a:endCxn id="123990" idx="0"/>
            </p:cNvCxnSpPr>
            <p:nvPr/>
          </p:nvCxnSpPr>
          <p:spPr bwMode="auto">
            <a:xfrm>
              <a:off x="4199" y="876"/>
              <a:ext cx="50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996" name="AutoShape 92"/>
            <p:cNvCxnSpPr>
              <a:cxnSpLocks noChangeShapeType="1"/>
              <a:stCxn id="123987" idx="0"/>
              <a:endCxn id="123994" idx="3"/>
            </p:cNvCxnSpPr>
            <p:nvPr/>
          </p:nvCxnSpPr>
          <p:spPr bwMode="auto">
            <a:xfrm flipV="1">
              <a:off x="3488" y="876"/>
              <a:ext cx="53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997" name="Text Box 93"/>
            <p:cNvSpPr txBox="1">
              <a:spLocks noChangeArrowheads="1"/>
            </p:cNvSpPr>
            <p:nvPr/>
          </p:nvSpPr>
          <p:spPr bwMode="auto">
            <a:xfrm>
              <a:off x="4861" y="1892"/>
              <a:ext cx="4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x=40</a:t>
              </a:r>
            </a:p>
          </p:txBody>
        </p:sp>
        <p:sp>
          <p:nvSpPr>
            <p:cNvPr id="123998" name="Text Box 94"/>
            <p:cNvSpPr txBox="1">
              <a:spLocks noChangeArrowheads="1"/>
            </p:cNvSpPr>
            <p:nvPr/>
          </p:nvSpPr>
          <p:spPr bwMode="auto">
            <a:xfrm>
              <a:off x="3568" y="2144"/>
              <a:ext cx="10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40&gt;14 : P2 </a:t>
              </a:r>
              <a:r>
                <a:rPr lang="ko-KR" altLang="en-US">
                  <a:latin typeface="Times New Roman" pitchFamily="18" charset="0"/>
                </a:rPr>
                <a:t>위배</a:t>
              </a:r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4384675" y="3778250"/>
            <a:ext cx="3973513" cy="2720975"/>
            <a:chOff x="2771" y="661"/>
            <a:chExt cx="2503" cy="1714"/>
          </a:xfrm>
        </p:grpSpPr>
        <p:sp>
          <p:nvSpPr>
            <p:cNvPr id="124000" name="Oval 96"/>
            <p:cNvSpPr>
              <a:spLocks noChangeArrowheads="1"/>
            </p:cNvSpPr>
            <p:nvPr/>
          </p:nvSpPr>
          <p:spPr bwMode="auto">
            <a:xfrm>
              <a:off x="2959" y="1482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4001" name="Oval 97"/>
            <p:cNvSpPr>
              <a:spLocks noChangeArrowheads="1"/>
            </p:cNvSpPr>
            <p:nvPr/>
          </p:nvSpPr>
          <p:spPr bwMode="auto">
            <a:xfrm>
              <a:off x="3123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4002" name="Oval 98"/>
            <p:cNvSpPr>
              <a:spLocks noChangeArrowheads="1"/>
            </p:cNvSpPr>
            <p:nvPr/>
          </p:nvSpPr>
          <p:spPr bwMode="auto">
            <a:xfrm>
              <a:off x="2771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24003" name="AutoShape 99"/>
            <p:cNvCxnSpPr>
              <a:cxnSpLocks noChangeShapeType="1"/>
              <a:stCxn id="124000" idx="5"/>
              <a:endCxn id="124001" idx="0"/>
            </p:cNvCxnSpPr>
            <p:nvPr/>
          </p:nvCxnSpPr>
          <p:spPr bwMode="auto">
            <a:xfrm>
              <a:off x="3171" y="1698"/>
              <a:ext cx="77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004" name="AutoShape 100"/>
            <p:cNvCxnSpPr>
              <a:cxnSpLocks noChangeShapeType="1"/>
              <a:stCxn id="124002" idx="0"/>
              <a:endCxn id="124000" idx="3"/>
            </p:cNvCxnSpPr>
            <p:nvPr/>
          </p:nvCxnSpPr>
          <p:spPr bwMode="auto">
            <a:xfrm flipV="1">
              <a:off x="2895" y="1698"/>
              <a:ext cx="100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005" name="Oval 101"/>
            <p:cNvSpPr>
              <a:spLocks noChangeArrowheads="1"/>
            </p:cNvSpPr>
            <p:nvPr/>
          </p:nvSpPr>
          <p:spPr bwMode="auto">
            <a:xfrm>
              <a:off x="3644" y="1482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4006" name="Oval 102"/>
            <p:cNvSpPr>
              <a:spLocks noChangeArrowheads="1"/>
            </p:cNvSpPr>
            <p:nvPr/>
          </p:nvSpPr>
          <p:spPr bwMode="auto">
            <a:xfrm>
              <a:off x="3809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4007" name="Oval 103"/>
            <p:cNvSpPr>
              <a:spLocks noChangeArrowheads="1"/>
            </p:cNvSpPr>
            <p:nvPr/>
          </p:nvSpPr>
          <p:spPr bwMode="auto">
            <a:xfrm>
              <a:off x="3457" y="1894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4008" name="AutoShape 104"/>
            <p:cNvCxnSpPr>
              <a:cxnSpLocks noChangeShapeType="1"/>
              <a:stCxn id="124005" idx="5"/>
              <a:endCxn id="124006" idx="0"/>
            </p:cNvCxnSpPr>
            <p:nvPr/>
          </p:nvCxnSpPr>
          <p:spPr bwMode="auto">
            <a:xfrm>
              <a:off x="3856" y="1698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009" name="AutoShape 105"/>
            <p:cNvCxnSpPr>
              <a:cxnSpLocks noChangeShapeType="1"/>
              <a:stCxn id="124007" idx="0"/>
              <a:endCxn id="124005" idx="3"/>
            </p:cNvCxnSpPr>
            <p:nvPr/>
          </p:nvCxnSpPr>
          <p:spPr bwMode="auto">
            <a:xfrm flipV="1">
              <a:off x="3581" y="1698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010" name="Oval 106"/>
            <p:cNvSpPr>
              <a:spLocks noChangeArrowheads="1"/>
            </p:cNvSpPr>
            <p:nvPr/>
          </p:nvSpPr>
          <p:spPr bwMode="auto">
            <a:xfrm>
              <a:off x="4298" y="1483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24011" name="Oval 107"/>
            <p:cNvSpPr>
              <a:spLocks noChangeArrowheads="1"/>
            </p:cNvSpPr>
            <p:nvPr/>
          </p:nvSpPr>
          <p:spPr bwMode="auto">
            <a:xfrm>
              <a:off x="4463" y="1894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24012" name="Oval 108"/>
            <p:cNvSpPr>
              <a:spLocks noChangeArrowheads="1"/>
            </p:cNvSpPr>
            <p:nvPr/>
          </p:nvSpPr>
          <p:spPr bwMode="auto">
            <a:xfrm>
              <a:off x="4111" y="1894"/>
              <a:ext cx="249" cy="25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24013" name="AutoShape 109"/>
            <p:cNvCxnSpPr>
              <a:cxnSpLocks noChangeShapeType="1"/>
              <a:stCxn id="124010" idx="5"/>
              <a:endCxn id="124011" idx="0"/>
            </p:cNvCxnSpPr>
            <p:nvPr/>
          </p:nvCxnSpPr>
          <p:spPr bwMode="auto">
            <a:xfrm>
              <a:off x="4510" y="1698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014" name="AutoShape 110"/>
            <p:cNvCxnSpPr>
              <a:cxnSpLocks noChangeShapeType="1"/>
              <a:stCxn id="124012" idx="0"/>
              <a:endCxn id="124010" idx="3"/>
            </p:cNvCxnSpPr>
            <p:nvPr/>
          </p:nvCxnSpPr>
          <p:spPr bwMode="auto">
            <a:xfrm flipV="1">
              <a:off x="4235" y="1698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015" name="Oval 111"/>
            <p:cNvSpPr>
              <a:spLocks noChangeArrowheads="1"/>
            </p:cNvSpPr>
            <p:nvPr/>
          </p:nvSpPr>
          <p:spPr bwMode="auto">
            <a:xfrm>
              <a:off x="3363" y="104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24016" name="AutoShape 112"/>
            <p:cNvCxnSpPr>
              <a:cxnSpLocks noChangeShapeType="1"/>
              <a:stCxn id="124015" idx="5"/>
              <a:endCxn id="124005" idx="0"/>
            </p:cNvCxnSpPr>
            <p:nvPr/>
          </p:nvCxnSpPr>
          <p:spPr bwMode="auto">
            <a:xfrm>
              <a:off x="3576" y="1256"/>
              <a:ext cx="192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017" name="AutoShape 113"/>
            <p:cNvCxnSpPr>
              <a:cxnSpLocks noChangeShapeType="1"/>
              <a:stCxn id="124000" idx="0"/>
              <a:endCxn id="124015" idx="3"/>
            </p:cNvCxnSpPr>
            <p:nvPr/>
          </p:nvCxnSpPr>
          <p:spPr bwMode="auto">
            <a:xfrm flipV="1">
              <a:off x="3083" y="1256"/>
              <a:ext cx="317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018" name="Oval 114"/>
            <p:cNvSpPr>
              <a:spLocks noChangeArrowheads="1"/>
            </p:cNvSpPr>
            <p:nvPr/>
          </p:nvSpPr>
          <p:spPr bwMode="auto">
            <a:xfrm>
              <a:off x="4579" y="104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24019" name="AutoShape 115"/>
            <p:cNvCxnSpPr>
              <a:cxnSpLocks noChangeShapeType="1"/>
              <a:stCxn id="124018" idx="5"/>
              <a:endCxn id="124021" idx="0"/>
            </p:cNvCxnSpPr>
            <p:nvPr/>
          </p:nvCxnSpPr>
          <p:spPr bwMode="auto">
            <a:xfrm>
              <a:off x="4792" y="1256"/>
              <a:ext cx="286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020" name="AutoShape 116"/>
            <p:cNvCxnSpPr>
              <a:cxnSpLocks noChangeShapeType="1"/>
              <a:stCxn id="124010" idx="0"/>
              <a:endCxn id="124018" idx="3"/>
            </p:cNvCxnSpPr>
            <p:nvPr/>
          </p:nvCxnSpPr>
          <p:spPr bwMode="auto">
            <a:xfrm flipV="1">
              <a:off x="4422" y="1256"/>
              <a:ext cx="194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021" name="Oval 117"/>
            <p:cNvSpPr>
              <a:spLocks noChangeArrowheads="1"/>
            </p:cNvSpPr>
            <p:nvPr/>
          </p:nvSpPr>
          <p:spPr bwMode="auto">
            <a:xfrm>
              <a:off x="4953" y="1483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24022" name="Oval 118"/>
            <p:cNvSpPr>
              <a:spLocks noChangeArrowheads="1"/>
            </p:cNvSpPr>
            <p:nvPr/>
          </p:nvSpPr>
          <p:spPr bwMode="auto">
            <a:xfrm>
              <a:off x="3987" y="661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24023" name="AutoShape 119"/>
            <p:cNvCxnSpPr>
              <a:cxnSpLocks noChangeShapeType="1"/>
              <a:stCxn id="124022" idx="5"/>
              <a:endCxn id="124018" idx="0"/>
            </p:cNvCxnSpPr>
            <p:nvPr/>
          </p:nvCxnSpPr>
          <p:spPr bwMode="auto">
            <a:xfrm>
              <a:off x="4199" y="876"/>
              <a:ext cx="50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024" name="AutoShape 120"/>
            <p:cNvCxnSpPr>
              <a:cxnSpLocks noChangeShapeType="1"/>
              <a:stCxn id="124015" idx="0"/>
              <a:endCxn id="124022" idx="3"/>
            </p:cNvCxnSpPr>
            <p:nvPr/>
          </p:nvCxnSpPr>
          <p:spPr bwMode="auto">
            <a:xfrm flipV="1">
              <a:off x="3488" y="876"/>
              <a:ext cx="53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025" name="Text Box 121"/>
            <p:cNvSpPr txBox="1">
              <a:spLocks noChangeArrowheads="1"/>
            </p:cNvSpPr>
            <p:nvPr/>
          </p:nvSpPr>
          <p:spPr bwMode="auto">
            <a:xfrm>
              <a:off x="4861" y="1892"/>
              <a:ext cx="4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x=40</a:t>
              </a:r>
            </a:p>
          </p:txBody>
        </p:sp>
        <p:sp>
          <p:nvSpPr>
            <p:cNvPr id="124026" name="Text Box 122"/>
            <p:cNvSpPr txBox="1">
              <a:spLocks noChangeArrowheads="1"/>
            </p:cNvSpPr>
            <p:nvPr/>
          </p:nvSpPr>
          <p:spPr bwMode="auto">
            <a:xfrm>
              <a:off x="3568" y="2144"/>
              <a:ext cx="10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40&gt;30 : P1 </a:t>
              </a:r>
              <a:r>
                <a:rPr lang="ko-KR" altLang="en-US">
                  <a:latin typeface="Times New Roman" pitchFamily="18" charset="0"/>
                </a:rPr>
                <a:t>위배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53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ko-KR" dirty="0" smtClean="0"/>
              <a:t>Leftist </a:t>
            </a:r>
            <a:r>
              <a:rPr lang="ko-KR" altLang="ko-KR" dirty="0"/>
              <a:t>트리의 구조를 가진 </a:t>
            </a:r>
            <a:r>
              <a:rPr lang="ko-KR" altLang="ko-KR" dirty="0" err="1" smtClean="0"/>
              <a:t>힙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 err="1" smtClean="0"/>
              <a:t>힙속성은</a:t>
            </a:r>
            <a:r>
              <a:rPr lang="ko-KR" altLang="ko-KR" dirty="0" smtClean="0"/>
              <a:t> </a:t>
            </a:r>
            <a:r>
              <a:rPr lang="ko-KR" altLang="ko-KR" dirty="0" err="1"/>
              <a:t>이진힙의</a:t>
            </a:r>
            <a:r>
              <a:rPr lang="ko-KR" altLang="ko-KR" dirty="0"/>
              <a:t> 속성과 </a:t>
            </a:r>
            <a:r>
              <a:rPr lang="ko-KR" altLang="ko-KR" dirty="0" smtClean="0"/>
              <a:t>동일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US" altLang="ko-KR" dirty="0" smtClean="0"/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en-US" altLang="ko-KR" dirty="0" err="1" smtClean="0"/>
              <a:t>npl</a:t>
            </a:r>
            <a:r>
              <a:rPr lang="en-US" altLang="ko-KR" dirty="0" smtClean="0"/>
              <a:t>(x</a:t>
            </a:r>
            <a:r>
              <a:rPr lang="en-US" altLang="ko-KR" dirty="0"/>
              <a:t>)</a:t>
            </a:r>
            <a:r>
              <a:rPr lang="ko-KR" altLang="ko-KR" dirty="0"/>
              <a:t>는 노드 </a:t>
            </a:r>
            <a:r>
              <a:rPr lang="en-US" altLang="ko-KR" dirty="0"/>
              <a:t>x</a:t>
            </a:r>
            <a:r>
              <a:rPr lang="ko-KR" altLang="ko-KR" dirty="0"/>
              <a:t>로부터 가장 가까운 </a:t>
            </a:r>
            <a:r>
              <a:rPr lang="en-US" altLang="ko-KR" dirty="0"/>
              <a:t>null</a:t>
            </a:r>
            <a:r>
              <a:rPr lang="ko-KR" altLang="ko-KR" dirty="0"/>
              <a:t>까지의 경로 길이</a:t>
            </a:r>
            <a:r>
              <a:rPr lang="en-US" altLang="ko-KR" dirty="0"/>
              <a:t>(null path length,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err="1">
                <a:solidFill>
                  <a:srgbClr val="3333FF"/>
                </a:solidFill>
              </a:rPr>
              <a:t>npl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229035"/>
            <a:ext cx="7787149" cy="15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000" b="1">
                <a:solidFill>
                  <a:schemeClr val="tx1"/>
                </a:solidFill>
              </a:rPr>
              <a:t>[</a:t>
            </a:r>
            <a:r>
              <a:rPr lang="ko-KR" altLang="ko-KR" sz="2000" b="1">
                <a:solidFill>
                  <a:schemeClr val="tx1"/>
                </a:solidFill>
              </a:rPr>
              <a:t>정의</a:t>
            </a:r>
            <a:r>
              <a:rPr lang="en-US" altLang="ko-KR" sz="2000" b="1">
                <a:solidFill>
                  <a:schemeClr val="tx1"/>
                </a:solidFill>
              </a:rPr>
              <a:t>] </a:t>
            </a:r>
          </a:p>
          <a:p>
            <a:pPr marL="265113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sz="2000" b="1">
                <a:solidFill>
                  <a:schemeClr val="tx1"/>
                </a:solidFill>
              </a:rPr>
              <a:t>Leftist </a:t>
            </a:r>
            <a:r>
              <a:rPr lang="ko-KR" altLang="ko-KR" sz="2000" b="1">
                <a:solidFill>
                  <a:schemeClr val="tx1"/>
                </a:solidFill>
              </a:rPr>
              <a:t>트리는 각 노드</a:t>
            </a:r>
            <a:r>
              <a:rPr lang="en-US" altLang="ko-KR" sz="2000" b="1">
                <a:solidFill>
                  <a:schemeClr val="tx1"/>
                </a:solidFill>
              </a:rPr>
              <a:t> x</a:t>
            </a:r>
            <a:r>
              <a:rPr lang="ko-KR" altLang="ko-KR" sz="2000" b="1">
                <a:solidFill>
                  <a:schemeClr val="tx1"/>
                </a:solidFill>
              </a:rPr>
              <a:t>에 대해서 </a:t>
            </a:r>
            <a:r>
              <a:rPr lang="en-US" altLang="ko-KR" sz="2000" b="1">
                <a:solidFill>
                  <a:schemeClr val="tx1"/>
                </a:solidFill>
              </a:rPr>
              <a:t>npl(x</a:t>
            </a:r>
            <a:r>
              <a:rPr lang="ko-KR" altLang="ko-KR" sz="2000" b="1">
                <a:solidFill>
                  <a:schemeClr val="tx1"/>
                </a:solidFill>
              </a:rPr>
              <a:t>의 왼쪽 자식노드</a:t>
            </a:r>
            <a:r>
              <a:rPr lang="en-US" altLang="ko-KR" sz="2000" b="1">
                <a:solidFill>
                  <a:schemeClr val="tx1"/>
                </a:solidFill>
              </a:rPr>
              <a:t>) ≥ npl(x</a:t>
            </a:r>
            <a:r>
              <a:rPr lang="ko-KR" altLang="ko-KR" sz="2000" b="1">
                <a:solidFill>
                  <a:schemeClr val="tx1"/>
                </a:solidFill>
              </a:rPr>
              <a:t>의 오른쪽 자식노드</a:t>
            </a:r>
            <a:r>
              <a:rPr lang="en-US" altLang="ko-KR" sz="2000" b="1">
                <a:solidFill>
                  <a:schemeClr val="tx1"/>
                </a:solidFill>
              </a:rPr>
              <a:t>)</a:t>
            </a:r>
            <a:r>
              <a:rPr lang="ko-KR" altLang="ko-KR" sz="2000" b="1">
                <a:solidFill>
                  <a:schemeClr val="tx1"/>
                </a:solidFill>
              </a:rPr>
              <a:t>의 관계를 만족한다</a:t>
            </a:r>
            <a:r>
              <a:rPr lang="en-US" altLang="ko-KR" sz="2000" b="1">
                <a:solidFill>
                  <a:schemeClr val="tx1"/>
                </a:solidFill>
              </a:rPr>
              <a:t>.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7.3.1 </a:t>
            </a:r>
            <a:r>
              <a:rPr lang="en-US" altLang="ko-KR" dirty="0"/>
              <a:t>Leftist </a:t>
            </a:r>
            <a:r>
              <a:rPr lang="ko-KR" altLang="ko-KR" dirty="0" err="1" smtClean="0"/>
              <a:t>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</a:t>
            </a:r>
            <a:r>
              <a:rPr lang="en-US" altLang="ko-KR" smtClean="0"/>
              <a:t>-</a:t>
            </a:r>
            <a:r>
              <a:rPr lang="ko-KR" altLang="en-US" smtClean="0"/>
              <a:t>삭제 예제 </a:t>
            </a:r>
            <a:r>
              <a:rPr lang="en-US" altLang="ko-KR" smtClean="0"/>
              <a:t>(3)</a:t>
            </a:r>
            <a:endParaRPr lang="en-US" altLang="ko-KR"/>
          </a:p>
        </p:txBody>
      </p:sp>
      <p:sp>
        <p:nvSpPr>
          <p:cNvPr id="3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F553-5137-46C7-B0C2-D821CE7E4828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36" name="내용 개체 틀 3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9725" y="1062038"/>
            <a:ext cx="3973513" cy="2720975"/>
            <a:chOff x="2771" y="661"/>
            <a:chExt cx="2503" cy="1714"/>
          </a:xfrm>
        </p:grpSpPr>
        <p:sp>
          <p:nvSpPr>
            <p:cNvPr id="124933" name="Oval 5"/>
            <p:cNvSpPr>
              <a:spLocks noChangeArrowheads="1"/>
            </p:cNvSpPr>
            <p:nvPr/>
          </p:nvSpPr>
          <p:spPr bwMode="auto">
            <a:xfrm>
              <a:off x="2959" y="1482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4934" name="Oval 6"/>
            <p:cNvSpPr>
              <a:spLocks noChangeArrowheads="1"/>
            </p:cNvSpPr>
            <p:nvPr/>
          </p:nvSpPr>
          <p:spPr bwMode="auto">
            <a:xfrm>
              <a:off x="3123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4935" name="Oval 7"/>
            <p:cNvSpPr>
              <a:spLocks noChangeArrowheads="1"/>
            </p:cNvSpPr>
            <p:nvPr/>
          </p:nvSpPr>
          <p:spPr bwMode="auto">
            <a:xfrm>
              <a:off x="2771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24936" name="AutoShape 8"/>
            <p:cNvCxnSpPr>
              <a:cxnSpLocks noChangeShapeType="1"/>
              <a:stCxn id="124933" idx="5"/>
              <a:endCxn id="124934" idx="0"/>
            </p:cNvCxnSpPr>
            <p:nvPr/>
          </p:nvCxnSpPr>
          <p:spPr bwMode="auto">
            <a:xfrm>
              <a:off x="3171" y="1698"/>
              <a:ext cx="77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937" name="AutoShape 9"/>
            <p:cNvCxnSpPr>
              <a:cxnSpLocks noChangeShapeType="1"/>
              <a:stCxn id="124935" idx="0"/>
              <a:endCxn id="124933" idx="3"/>
            </p:cNvCxnSpPr>
            <p:nvPr/>
          </p:nvCxnSpPr>
          <p:spPr bwMode="auto">
            <a:xfrm flipV="1">
              <a:off x="2895" y="1698"/>
              <a:ext cx="100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938" name="Oval 10"/>
            <p:cNvSpPr>
              <a:spLocks noChangeArrowheads="1"/>
            </p:cNvSpPr>
            <p:nvPr/>
          </p:nvSpPr>
          <p:spPr bwMode="auto">
            <a:xfrm>
              <a:off x="3644" y="1482"/>
              <a:ext cx="248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24939" name="Oval 11"/>
            <p:cNvSpPr>
              <a:spLocks noChangeArrowheads="1"/>
            </p:cNvSpPr>
            <p:nvPr/>
          </p:nvSpPr>
          <p:spPr bwMode="auto">
            <a:xfrm>
              <a:off x="3809" y="1894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24940" name="Oval 12"/>
            <p:cNvSpPr>
              <a:spLocks noChangeArrowheads="1"/>
            </p:cNvSpPr>
            <p:nvPr/>
          </p:nvSpPr>
          <p:spPr bwMode="auto">
            <a:xfrm>
              <a:off x="3457" y="1894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4941" name="AutoShape 13"/>
            <p:cNvCxnSpPr>
              <a:cxnSpLocks noChangeShapeType="1"/>
              <a:stCxn id="124938" idx="5"/>
              <a:endCxn id="124939" idx="0"/>
            </p:cNvCxnSpPr>
            <p:nvPr/>
          </p:nvCxnSpPr>
          <p:spPr bwMode="auto">
            <a:xfrm>
              <a:off x="3856" y="1698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942" name="AutoShape 14"/>
            <p:cNvCxnSpPr>
              <a:cxnSpLocks noChangeShapeType="1"/>
              <a:stCxn id="124940" idx="0"/>
              <a:endCxn id="124938" idx="3"/>
            </p:cNvCxnSpPr>
            <p:nvPr/>
          </p:nvCxnSpPr>
          <p:spPr bwMode="auto">
            <a:xfrm flipV="1">
              <a:off x="3581" y="1698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943" name="Oval 15"/>
            <p:cNvSpPr>
              <a:spLocks noChangeArrowheads="1"/>
            </p:cNvSpPr>
            <p:nvPr/>
          </p:nvSpPr>
          <p:spPr bwMode="auto">
            <a:xfrm>
              <a:off x="4298" y="1483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24944" name="Oval 16"/>
            <p:cNvSpPr>
              <a:spLocks noChangeArrowheads="1"/>
            </p:cNvSpPr>
            <p:nvPr/>
          </p:nvSpPr>
          <p:spPr bwMode="auto">
            <a:xfrm>
              <a:off x="4463" y="1894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24945" name="Oval 17"/>
            <p:cNvSpPr>
              <a:spLocks noChangeArrowheads="1"/>
            </p:cNvSpPr>
            <p:nvPr/>
          </p:nvSpPr>
          <p:spPr bwMode="auto">
            <a:xfrm>
              <a:off x="4111" y="1894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24946" name="AutoShape 18"/>
            <p:cNvCxnSpPr>
              <a:cxnSpLocks noChangeShapeType="1"/>
              <a:stCxn id="124943" idx="5"/>
              <a:endCxn id="124944" idx="0"/>
            </p:cNvCxnSpPr>
            <p:nvPr/>
          </p:nvCxnSpPr>
          <p:spPr bwMode="auto">
            <a:xfrm>
              <a:off x="4510" y="1698"/>
              <a:ext cx="78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947" name="AutoShape 19"/>
            <p:cNvCxnSpPr>
              <a:cxnSpLocks noChangeShapeType="1"/>
              <a:stCxn id="124945" idx="0"/>
              <a:endCxn id="124943" idx="3"/>
            </p:cNvCxnSpPr>
            <p:nvPr/>
          </p:nvCxnSpPr>
          <p:spPr bwMode="auto">
            <a:xfrm flipV="1">
              <a:off x="4235" y="1698"/>
              <a:ext cx="99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948" name="Oval 20"/>
            <p:cNvSpPr>
              <a:spLocks noChangeArrowheads="1"/>
            </p:cNvSpPr>
            <p:nvPr/>
          </p:nvSpPr>
          <p:spPr bwMode="auto">
            <a:xfrm>
              <a:off x="3363" y="104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24949" name="AutoShape 21"/>
            <p:cNvCxnSpPr>
              <a:cxnSpLocks noChangeShapeType="1"/>
              <a:stCxn id="124948" idx="5"/>
              <a:endCxn id="124938" idx="0"/>
            </p:cNvCxnSpPr>
            <p:nvPr/>
          </p:nvCxnSpPr>
          <p:spPr bwMode="auto">
            <a:xfrm>
              <a:off x="3576" y="1256"/>
              <a:ext cx="192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950" name="AutoShape 22"/>
            <p:cNvCxnSpPr>
              <a:cxnSpLocks noChangeShapeType="1"/>
              <a:stCxn id="124933" idx="0"/>
              <a:endCxn id="124948" idx="3"/>
            </p:cNvCxnSpPr>
            <p:nvPr/>
          </p:nvCxnSpPr>
          <p:spPr bwMode="auto">
            <a:xfrm flipV="1">
              <a:off x="3083" y="1256"/>
              <a:ext cx="317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951" name="Oval 23"/>
            <p:cNvSpPr>
              <a:spLocks noChangeArrowheads="1"/>
            </p:cNvSpPr>
            <p:nvPr/>
          </p:nvSpPr>
          <p:spPr bwMode="auto">
            <a:xfrm>
              <a:off x="4579" y="1040"/>
              <a:ext cx="249" cy="2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80</a:t>
              </a:r>
            </a:p>
          </p:txBody>
        </p:sp>
        <p:cxnSp>
          <p:nvCxnSpPr>
            <p:cNvPr id="124952" name="AutoShape 24"/>
            <p:cNvCxnSpPr>
              <a:cxnSpLocks noChangeShapeType="1"/>
              <a:stCxn id="124951" idx="5"/>
              <a:endCxn id="124954" idx="0"/>
            </p:cNvCxnSpPr>
            <p:nvPr/>
          </p:nvCxnSpPr>
          <p:spPr bwMode="auto">
            <a:xfrm>
              <a:off x="4792" y="1256"/>
              <a:ext cx="286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953" name="AutoShape 25"/>
            <p:cNvCxnSpPr>
              <a:cxnSpLocks noChangeShapeType="1"/>
              <a:stCxn id="124943" idx="0"/>
              <a:endCxn id="124951" idx="3"/>
            </p:cNvCxnSpPr>
            <p:nvPr/>
          </p:nvCxnSpPr>
          <p:spPr bwMode="auto">
            <a:xfrm flipV="1">
              <a:off x="4422" y="1256"/>
              <a:ext cx="194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954" name="Oval 26"/>
            <p:cNvSpPr>
              <a:spLocks noChangeArrowheads="1"/>
            </p:cNvSpPr>
            <p:nvPr/>
          </p:nvSpPr>
          <p:spPr bwMode="auto">
            <a:xfrm>
              <a:off x="4953" y="1483"/>
              <a:ext cx="249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24955" name="Oval 27"/>
            <p:cNvSpPr>
              <a:spLocks noChangeArrowheads="1"/>
            </p:cNvSpPr>
            <p:nvPr/>
          </p:nvSpPr>
          <p:spPr bwMode="auto">
            <a:xfrm>
              <a:off x="3987" y="661"/>
              <a:ext cx="248" cy="2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imes New Roman" pitchFamily="18" charset="0"/>
              </a:endParaRPr>
            </a:p>
          </p:txBody>
        </p:sp>
        <p:cxnSp>
          <p:nvCxnSpPr>
            <p:cNvPr id="124956" name="AutoShape 28"/>
            <p:cNvCxnSpPr>
              <a:cxnSpLocks noChangeShapeType="1"/>
              <a:stCxn id="124955" idx="5"/>
              <a:endCxn id="124951" idx="0"/>
            </p:cNvCxnSpPr>
            <p:nvPr/>
          </p:nvCxnSpPr>
          <p:spPr bwMode="auto">
            <a:xfrm>
              <a:off x="4199" y="876"/>
              <a:ext cx="50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4957" name="AutoShape 29"/>
            <p:cNvCxnSpPr>
              <a:cxnSpLocks noChangeShapeType="1"/>
              <a:stCxn id="124948" idx="0"/>
              <a:endCxn id="124955" idx="3"/>
            </p:cNvCxnSpPr>
            <p:nvPr/>
          </p:nvCxnSpPr>
          <p:spPr bwMode="auto">
            <a:xfrm flipV="1">
              <a:off x="3488" y="876"/>
              <a:ext cx="535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4958" name="Text Box 30"/>
            <p:cNvSpPr txBox="1">
              <a:spLocks noChangeArrowheads="1"/>
            </p:cNvSpPr>
            <p:nvPr/>
          </p:nvSpPr>
          <p:spPr bwMode="auto">
            <a:xfrm>
              <a:off x="4861" y="1892"/>
              <a:ext cx="4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x=30</a:t>
              </a:r>
            </a:p>
          </p:txBody>
        </p:sp>
        <p:sp>
          <p:nvSpPr>
            <p:cNvPr id="124959" name="Text Box 31"/>
            <p:cNvSpPr txBox="1">
              <a:spLocks noChangeArrowheads="1"/>
            </p:cNvSpPr>
            <p:nvPr/>
          </p:nvSpPr>
          <p:spPr bwMode="auto">
            <a:xfrm>
              <a:off x="3568" y="2144"/>
              <a:ext cx="7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E</a:t>
              </a:r>
              <a:r>
                <a:rPr lang="ko-KR" altLang="en-US">
                  <a:latin typeface="Times New Roman" pitchFamily="18" charset="0"/>
                </a:rPr>
                <a:t>에 </a:t>
              </a:r>
              <a:r>
                <a:rPr lang="en-US" altLang="ko-KR">
                  <a:latin typeface="Times New Roman" pitchFamily="18" charset="0"/>
                </a:rPr>
                <a:t>x </a:t>
              </a:r>
              <a:r>
                <a:rPr lang="ko-KR" altLang="en-US">
                  <a:latin typeface="Times New Roman" pitchFamily="18" charset="0"/>
                </a:rPr>
                <a:t>삽입</a:t>
              </a:r>
            </a:p>
          </p:txBody>
        </p:sp>
      </p:grpSp>
      <p:sp>
        <p:nvSpPr>
          <p:cNvPr id="124960" name="Text Box 32"/>
          <p:cNvSpPr txBox="1">
            <a:spLocks noChangeArrowheads="1"/>
          </p:cNvSpPr>
          <p:nvPr/>
        </p:nvSpPr>
        <p:spPr bwMode="auto">
          <a:xfrm>
            <a:off x="5786446" y="2000240"/>
            <a:ext cx="1838325" cy="3762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Times New Roman" pitchFamily="18" charset="0"/>
              </a:rPr>
              <a:t>복잡도 </a:t>
            </a:r>
            <a:r>
              <a:rPr lang="en-US" altLang="ko-KR">
                <a:latin typeface="Times New Roman" pitchFamily="18" charset="0"/>
              </a:rPr>
              <a:t>: O(log n)</a:t>
            </a:r>
          </a:p>
        </p:txBody>
      </p:sp>
    </p:spTree>
    <p:extLst>
      <p:ext uri="{BB962C8B-B14F-4D97-AF65-F5344CB8AC3E}">
        <p14:creationId xmlns:p14="http://schemas.microsoft.com/office/powerpoint/2010/main" val="242655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구간 히프</a:t>
            </a:r>
            <a:r>
              <a:rPr lang="en-US" altLang="ko-KR" smtClean="0"/>
              <a:t>(interval heap)</a:t>
            </a:r>
            <a:endParaRPr lang="en-US" altLang="ko-KR"/>
          </a:p>
        </p:txBody>
      </p:sp>
      <p:sp>
        <p:nvSpPr>
          <p:cNvPr id="3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B355-E8EE-4485-B660-2D7B05953FE3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Double Ended Priority Queue</a:t>
            </a:r>
            <a:r>
              <a:rPr lang="ko-KR" altLang="en-US" dirty="0" smtClean="0"/>
              <a:t>를 위한 자료구조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제외한 각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두 개의 원소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a≤b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포함하고 있는 완전 이진 트리</a:t>
            </a:r>
          </a:p>
          <a:p>
            <a:pPr lvl="1"/>
            <a:r>
              <a:rPr lang="ko-KR" altLang="en-US" dirty="0" smtClean="0"/>
              <a:t>닫힌 구간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표현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의 자식들의 구간은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의 구간에 포함 됨</a:t>
            </a:r>
          </a:p>
          <a:p>
            <a:pPr lvl="1"/>
            <a:endParaRPr lang="en-US" altLang="ko-KR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071802" y="3286124"/>
            <a:ext cx="5616575" cy="2071702"/>
            <a:chOff x="1259632" y="2924944"/>
            <a:chExt cx="5616575" cy="2718634"/>
          </a:xfrm>
        </p:grpSpPr>
        <p:sp>
          <p:nvSpPr>
            <p:cNvPr id="125957" name="Oval 5"/>
            <p:cNvSpPr>
              <a:spLocks noChangeArrowheads="1"/>
            </p:cNvSpPr>
            <p:nvPr/>
          </p:nvSpPr>
          <p:spPr bwMode="auto">
            <a:xfrm>
              <a:off x="1693020" y="4361633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074020" y="5067316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1259632" y="5067316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25960" name="AutoShape 8"/>
            <p:cNvCxnSpPr>
              <a:cxnSpLocks noChangeShapeType="1"/>
              <a:stCxn id="125957" idx="5"/>
              <a:endCxn id="125958" idx="0"/>
            </p:cNvCxnSpPr>
            <p:nvPr/>
          </p:nvCxnSpPr>
          <p:spPr bwMode="auto">
            <a:xfrm rot="16200000" flipH="1">
              <a:off x="2164864" y="4870821"/>
              <a:ext cx="215167" cy="1778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5961" name="AutoShape 9"/>
            <p:cNvCxnSpPr>
              <a:cxnSpLocks noChangeShapeType="1"/>
              <a:stCxn id="125959" idx="0"/>
              <a:endCxn id="125957" idx="3"/>
            </p:cNvCxnSpPr>
            <p:nvPr/>
          </p:nvCxnSpPr>
          <p:spPr bwMode="auto">
            <a:xfrm rot="5400000" flipH="1" flipV="1">
              <a:off x="1554491" y="4844629"/>
              <a:ext cx="215167" cy="230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5962" name="Oval 10"/>
            <p:cNvSpPr>
              <a:spLocks noChangeArrowheads="1"/>
            </p:cNvSpPr>
            <p:nvPr/>
          </p:nvSpPr>
          <p:spPr bwMode="auto">
            <a:xfrm>
              <a:off x="3275757" y="4361633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25963" name="Oval 11"/>
            <p:cNvSpPr>
              <a:spLocks noChangeArrowheads="1"/>
            </p:cNvSpPr>
            <p:nvPr/>
          </p:nvSpPr>
          <p:spPr bwMode="auto">
            <a:xfrm>
              <a:off x="3658345" y="5067316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25964" name="Oval 12"/>
            <p:cNvSpPr>
              <a:spLocks noChangeArrowheads="1"/>
            </p:cNvSpPr>
            <p:nvPr/>
          </p:nvSpPr>
          <p:spPr bwMode="auto">
            <a:xfrm>
              <a:off x="2843957" y="5067316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25965" name="AutoShape 13"/>
            <p:cNvCxnSpPr>
              <a:cxnSpLocks noChangeShapeType="1"/>
              <a:stCxn id="125962" idx="5"/>
              <a:endCxn id="125963" idx="0"/>
            </p:cNvCxnSpPr>
            <p:nvPr/>
          </p:nvCxnSpPr>
          <p:spPr bwMode="auto">
            <a:xfrm rot="16200000" flipH="1">
              <a:off x="3748395" y="4870027"/>
              <a:ext cx="215167" cy="1794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5966" name="AutoShape 14"/>
            <p:cNvCxnSpPr>
              <a:cxnSpLocks noChangeShapeType="1"/>
              <a:stCxn id="125964" idx="0"/>
              <a:endCxn id="125962" idx="3"/>
            </p:cNvCxnSpPr>
            <p:nvPr/>
          </p:nvCxnSpPr>
          <p:spPr bwMode="auto">
            <a:xfrm rot="5400000" flipH="1" flipV="1">
              <a:off x="3138022" y="4845423"/>
              <a:ext cx="215167" cy="228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5967" name="Oval 15"/>
            <p:cNvSpPr>
              <a:spLocks noChangeArrowheads="1"/>
            </p:cNvSpPr>
            <p:nvPr/>
          </p:nvSpPr>
          <p:spPr bwMode="auto">
            <a:xfrm>
              <a:off x="4787057" y="4363220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25968" name="Oval 16"/>
            <p:cNvSpPr>
              <a:spLocks noChangeArrowheads="1"/>
            </p:cNvSpPr>
            <p:nvPr/>
          </p:nvSpPr>
          <p:spPr bwMode="auto">
            <a:xfrm>
              <a:off x="5169645" y="5068903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4355257" y="5068903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25970" name="AutoShape 18"/>
            <p:cNvCxnSpPr>
              <a:cxnSpLocks noChangeShapeType="1"/>
              <a:stCxn id="125967" idx="5"/>
              <a:endCxn id="125968" idx="0"/>
            </p:cNvCxnSpPr>
            <p:nvPr/>
          </p:nvCxnSpPr>
          <p:spPr bwMode="auto">
            <a:xfrm rot="16200000" flipH="1">
              <a:off x="5259695" y="4871614"/>
              <a:ext cx="215167" cy="1794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5971" name="AutoShape 19"/>
            <p:cNvCxnSpPr>
              <a:cxnSpLocks noChangeShapeType="1"/>
              <a:stCxn id="125969" idx="0"/>
              <a:endCxn id="125967" idx="3"/>
            </p:cNvCxnSpPr>
            <p:nvPr/>
          </p:nvCxnSpPr>
          <p:spPr bwMode="auto">
            <a:xfrm rot="5400000" flipH="1" flipV="1">
              <a:off x="4649322" y="4847010"/>
              <a:ext cx="215167" cy="228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>
              <a:off x="2628057" y="3649607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25973" name="AutoShape 21"/>
            <p:cNvCxnSpPr>
              <a:cxnSpLocks noChangeShapeType="1"/>
              <a:stCxn id="125972" idx="5"/>
              <a:endCxn id="125962" idx="0"/>
            </p:cNvCxnSpPr>
            <p:nvPr/>
          </p:nvCxnSpPr>
          <p:spPr bwMode="auto">
            <a:xfrm rot="16200000" flipH="1">
              <a:off x="3230079" y="4028617"/>
              <a:ext cx="221510" cy="4445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5974" name="AutoShape 22"/>
            <p:cNvCxnSpPr>
              <a:cxnSpLocks noChangeShapeType="1"/>
              <a:stCxn id="125957" idx="0"/>
              <a:endCxn id="125972" idx="3"/>
            </p:cNvCxnSpPr>
            <p:nvPr/>
          </p:nvCxnSpPr>
          <p:spPr bwMode="auto">
            <a:xfrm rot="5400000" flipH="1" flipV="1">
              <a:off x="2235532" y="3884949"/>
              <a:ext cx="221510" cy="7318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5975" name="Oval 23"/>
            <p:cNvSpPr>
              <a:spLocks noChangeArrowheads="1"/>
            </p:cNvSpPr>
            <p:nvPr/>
          </p:nvSpPr>
          <p:spPr bwMode="auto">
            <a:xfrm>
              <a:off x="5437932" y="3649607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4,15</a:t>
              </a:r>
            </a:p>
          </p:txBody>
        </p:sp>
        <p:cxnSp>
          <p:nvCxnSpPr>
            <p:cNvPr id="125976" name="AutoShape 24"/>
            <p:cNvCxnSpPr>
              <a:cxnSpLocks noChangeShapeType="1"/>
              <a:stCxn id="125975" idx="5"/>
              <a:endCxn id="125978" idx="0"/>
            </p:cNvCxnSpPr>
            <p:nvPr/>
          </p:nvCxnSpPr>
          <p:spPr bwMode="auto">
            <a:xfrm rot="16200000" flipH="1">
              <a:off x="6147111" y="3921460"/>
              <a:ext cx="223097" cy="6604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5977" name="AutoShape 25"/>
            <p:cNvCxnSpPr>
              <a:cxnSpLocks noChangeShapeType="1"/>
              <a:stCxn id="125967" idx="0"/>
              <a:endCxn id="125975" idx="3"/>
            </p:cNvCxnSpPr>
            <p:nvPr/>
          </p:nvCxnSpPr>
          <p:spPr bwMode="auto">
            <a:xfrm rot="5400000" flipH="1" flipV="1">
              <a:off x="5186695" y="4027824"/>
              <a:ext cx="223097" cy="447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5978" name="Oval 26"/>
            <p:cNvSpPr>
              <a:spLocks noChangeArrowheads="1"/>
            </p:cNvSpPr>
            <p:nvPr/>
          </p:nvSpPr>
          <p:spPr bwMode="auto">
            <a:xfrm>
              <a:off x="6301532" y="4363220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6,15</a:t>
              </a:r>
            </a:p>
          </p:txBody>
        </p:sp>
        <p:sp>
          <p:nvSpPr>
            <p:cNvPr id="125979" name="Oval 27"/>
            <p:cNvSpPr>
              <a:spLocks noChangeArrowheads="1"/>
            </p:cNvSpPr>
            <p:nvPr/>
          </p:nvSpPr>
          <p:spPr bwMode="auto">
            <a:xfrm>
              <a:off x="4067920" y="2924944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25980" name="AutoShape 28"/>
            <p:cNvCxnSpPr>
              <a:cxnSpLocks noChangeShapeType="1"/>
              <a:stCxn id="125979" idx="5"/>
              <a:endCxn id="125975" idx="0"/>
            </p:cNvCxnSpPr>
            <p:nvPr/>
          </p:nvCxnSpPr>
          <p:spPr bwMode="auto">
            <a:xfrm rot="16200000" flipH="1">
              <a:off x="5024780" y="2949116"/>
              <a:ext cx="234147" cy="11668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5981" name="AutoShape 29"/>
            <p:cNvCxnSpPr>
              <a:cxnSpLocks noChangeShapeType="1"/>
              <a:stCxn id="125972" idx="0"/>
              <a:endCxn id="125979" idx="3"/>
            </p:cNvCxnSpPr>
            <p:nvPr/>
          </p:nvCxnSpPr>
          <p:spPr bwMode="auto">
            <a:xfrm rot="5400000" flipH="1" flipV="1">
              <a:off x="3416664" y="2914192"/>
              <a:ext cx="234147" cy="12366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19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구간 히프의 성질</a:t>
            </a:r>
            <a:endParaRPr lang="ko-KR" altLang="en-US"/>
          </a:p>
        </p:txBody>
      </p:sp>
      <p:sp>
        <p:nvSpPr>
          <p:cNvPr id="5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95D3-F059-453C-9BA2-D15B40728EBC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구간의 왼쪽 끝 점은 최소 </a:t>
            </a:r>
            <a:r>
              <a:rPr lang="ko-KR" altLang="en-US" dirty="0" err="1" smtClean="0"/>
              <a:t>히프를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끝 점은 최대 </a:t>
            </a:r>
            <a:r>
              <a:rPr lang="ko-KR" altLang="en-US" dirty="0" err="1" smtClean="0"/>
              <a:t>히프를</a:t>
            </a:r>
            <a:r>
              <a:rPr lang="ko-KR" altLang="en-US" dirty="0" smtClean="0"/>
              <a:t> 정의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루트의 왼쪽 끝 점은 구간 </a:t>
            </a:r>
            <a:r>
              <a:rPr lang="ko-KR" altLang="en-US" dirty="0" err="1" smtClean="0"/>
              <a:t>히프에서</a:t>
            </a:r>
            <a:r>
              <a:rPr lang="ko-KR" altLang="en-US" dirty="0" smtClean="0"/>
              <a:t> 최소 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끝 점은 최대 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루트가 하나의 원소를 가질 때는 최소이자 최대 원소</a:t>
            </a:r>
          </a:p>
          <a:p>
            <a:pPr lvl="1"/>
            <a:r>
              <a:rPr lang="ko-KR" altLang="en-US" dirty="0" smtClean="0"/>
              <a:t>배열에 사상시키는 방식으로 표현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원소를 갖는 구간 </a:t>
            </a:r>
            <a:r>
              <a:rPr lang="ko-KR" altLang="en-US" dirty="0" err="1" smtClean="0"/>
              <a:t>히프의</a:t>
            </a:r>
            <a:r>
              <a:rPr lang="ko-KR" altLang="en-US" dirty="0" smtClean="0"/>
              <a:t> 높이 </a:t>
            </a:r>
            <a:r>
              <a:rPr lang="en-US" altLang="ko-KR" dirty="0" smtClean="0"/>
              <a:t>: Ɵ(log n) </a:t>
            </a:r>
            <a:endParaRPr lang="en-US" altLang="ko-KR" dirty="0"/>
          </a:p>
        </p:txBody>
      </p:sp>
      <p:grpSp>
        <p:nvGrpSpPr>
          <p:cNvPr id="59" name="그룹 58"/>
          <p:cNvGrpSpPr/>
          <p:nvPr/>
        </p:nvGrpSpPr>
        <p:grpSpPr>
          <a:xfrm>
            <a:off x="785786" y="1571612"/>
            <a:ext cx="6715140" cy="1714512"/>
            <a:chOff x="1259632" y="2924944"/>
            <a:chExt cx="5616575" cy="2718634"/>
          </a:xfrm>
        </p:grpSpPr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693020" y="4361633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4,</a:t>
              </a:r>
              <a:r>
                <a:rPr lang="en-US" altLang="ko-KR" sz="20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074020" y="5067316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5,</a:t>
              </a:r>
              <a:r>
                <a:rPr lang="en-US" altLang="ko-KR" sz="2000" dirty="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1259632" y="5067316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4,</a:t>
              </a:r>
              <a:r>
                <a:rPr lang="en-US" altLang="ko-KR" sz="2000" dirty="0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63" name="AutoShape 8"/>
            <p:cNvCxnSpPr>
              <a:cxnSpLocks noChangeShapeType="1"/>
              <a:stCxn id="60" idx="5"/>
              <a:endCxn id="61" idx="0"/>
            </p:cNvCxnSpPr>
            <p:nvPr/>
          </p:nvCxnSpPr>
          <p:spPr bwMode="auto">
            <a:xfrm rot="16200000" flipH="1">
              <a:off x="2164864" y="4870821"/>
              <a:ext cx="215167" cy="1778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9"/>
            <p:cNvCxnSpPr>
              <a:cxnSpLocks noChangeShapeType="1"/>
              <a:stCxn id="62" idx="0"/>
              <a:endCxn id="60" idx="3"/>
            </p:cNvCxnSpPr>
            <p:nvPr/>
          </p:nvCxnSpPr>
          <p:spPr bwMode="auto">
            <a:xfrm rot="5400000" flipH="1" flipV="1">
              <a:off x="1554491" y="4844629"/>
              <a:ext cx="215167" cy="230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3275757" y="4361633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3,</a:t>
              </a:r>
              <a:r>
                <a:rPr lang="en-US" altLang="ko-KR" sz="2000" dirty="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3658345" y="5067316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4,</a:t>
              </a:r>
              <a:r>
                <a:rPr lang="en-US" altLang="ko-KR" sz="20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7" name="Oval 12"/>
            <p:cNvSpPr>
              <a:spLocks noChangeArrowheads="1"/>
            </p:cNvSpPr>
            <p:nvPr/>
          </p:nvSpPr>
          <p:spPr bwMode="auto">
            <a:xfrm>
              <a:off x="2843957" y="5067316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5,</a:t>
              </a:r>
              <a:r>
                <a:rPr lang="en-US" altLang="ko-KR" sz="2000" dirty="0">
                  <a:latin typeface="Times New Roman" pitchFamily="18" charset="0"/>
                </a:rPr>
                <a:t>9</a:t>
              </a:r>
            </a:p>
          </p:txBody>
        </p:sp>
        <p:cxnSp>
          <p:nvCxnSpPr>
            <p:cNvPr id="68" name="AutoShape 13"/>
            <p:cNvCxnSpPr>
              <a:cxnSpLocks noChangeShapeType="1"/>
              <a:stCxn id="65" idx="5"/>
              <a:endCxn id="66" idx="0"/>
            </p:cNvCxnSpPr>
            <p:nvPr/>
          </p:nvCxnSpPr>
          <p:spPr bwMode="auto">
            <a:xfrm rot="16200000" flipH="1">
              <a:off x="3748395" y="4870027"/>
              <a:ext cx="215167" cy="1794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9" name="AutoShape 14"/>
            <p:cNvCxnSpPr>
              <a:cxnSpLocks noChangeShapeType="1"/>
              <a:stCxn id="67" idx="0"/>
              <a:endCxn id="65" idx="3"/>
            </p:cNvCxnSpPr>
            <p:nvPr/>
          </p:nvCxnSpPr>
          <p:spPr bwMode="auto">
            <a:xfrm rot="5400000" flipH="1" flipV="1">
              <a:off x="3138022" y="4845423"/>
              <a:ext cx="215167" cy="228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0" name="Oval 15"/>
            <p:cNvSpPr>
              <a:spLocks noChangeArrowheads="1"/>
            </p:cNvSpPr>
            <p:nvPr/>
          </p:nvSpPr>
          <p:spPr bwMode="auto">
            <a:xfrm>
              <a:off x="4787057" y="4363220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5,</a:t>
              </a:r>
              <a:r>
                <a:rPr lang="en-US" altLang="ko-KR" sz="2000" dirty="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1" name="Oval 16"/>
            <p:cNvSpPr>
              <a:spLocks noChangeArrowheads="1"/>
            </p:cNvSpPr>
            <p:nvPr/>
          </p:nvSpPr>
          <p:spPr bwMode="auto">
            <a:xfrm>
              <a:off x="5169645" y="5068903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7,</a:t>
              </a:r>
              <a:r>
                <a:rPr lang="en-US" altLang="ko-KR" sz="20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2" name="Oval 17"/>
            <p:cNvSpPr>
              <a:spLocks noChangeArrowheads="1"/>
            </p:cNvSpPr>
            <p:nvPr/>
          </p:nvSpPr>
          <p:spPr bwMode="auto">
            <a:xfrm>
              <a:off x="4355257" y="5068903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8,</a:t>
              </a:r>
              <a:r>
                <a:rPr lang="en-US" altLang="ko-KR" sz="2000" dirty="0">
                  <a:latin typeface="Times New Roman" pitchFamily="18" charset="0"/>
                </a:rPr>
                <a:t>8</a:t>
              </a:r>
            </a:p>
          </p:txBody>
        </p:sp>
        <p:cxnSp>
          <p:nvCxnSpPr>
            <p:cNvPr id="73" name="AutoShape 18"/>
            <p:cNvCxnSpPr>
              <a:cxnSpLocks noChangeShapeType="1"/>
              <a:stCxn id="70" idx="5"/>
              <a:endCxn id="71" idx="0"/>
            </p:cNvCxnSpPr>
            <p:nvPr/>
          </p:nvCxnSpPr>
          <p:spPr bwMode="auto">
            <a:xfrm rot="16200000" flipH="1">
              <a:off x="5259695" y="4871614"/>
              <a:ext cx="215167" cy="1794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74" name="AutoShape 19"/>
            <p:cNvCxnSpPr>
              <a:cxnSpLocks noChangeShapeType="1"/>
              <a:stCxn id="72" idx="0"/>
              <a:endCxn id="70" idx="3"/>
            </p:cNvCxnSpPr>
            <p:nvPr/>
          </p:nvCxnSpPr>
          <p:spPr bwMode="auto">
            <a:xfrm rot="5400000" flipH="1" flipV="1">
              <a:off x="4649322" y="4847010"/>
              <a:ext cx="215167" cy="228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5" name="Oval 20"/>
            <p:cNvSpPr>
              <a:spLocks noChangeArrowheads="1"/>
            </p:cNvSpPr>
            <p:nvPr/>
          </p:nvSpPr>
          <p:spPr bwMode="auto">
            <a:xfrm>
              <a:off x="2628057" y="3649607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3,</a:t>
              </a:r>
              <a:r>
                <a:rPr lang="en-US" altLang="ko-KR" sz="2000" dirty="0">
                  <a:latin typeface="Times New Roman" pitchFamily="18" charset="0"/>
                </a:rPr>
                <a:t>17</a:t>
              </a:r>
            </a:p>
          </p:txBody>
        </p:sp>
        <p:cxnSp>
          <p:nvCxnSpPr>
            <p:cNvPr id="76" name="AutoShape 21"/>
            <p:cNvCxnSpPr>
              <a:cxnSpLocks noChangeShapeType="1"/>
              <a:stCxn id="75" idx="5"/>
              <a:endCxn id="65" idx="0"/>
            </p:cNvCxnSpPr>
            <p:nvPr/>
          </p:nvCxnSpPr>
          <p:spPr bwMode="auto">
            <a:xfrm rot="16200000" flipH="1">
              <a:off x="3230079" y="4028617"/>
              <a:ext cx="221510" cy="4445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77" name="AutoShape 22"/>
            <p:cNvCxnSpPr>
              <a:cxnSpLocks noChangeShapeType="1"/>
              <a:stCxn id="60" idx="0"/>
              <a:endCxn id="75" idx="3"/>
            </p:cNvCxnSpPr>
            <p:nvPr/>
          </p:nvCxnSpPr>
          <p:spPr bwMode="auto">
            <a:xfrm rot="5400000" flipH="1" flipV="1">
              <a:off x="2235532" y="3884949"/>
              <a:ext cx="221510" cy="7318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8" name="Oval 23"/>
            <p:cNvSpPr>
              <a:spLocks noChangeArrowheads="1"/>
            </p:cNvSpPr>
            <p:nvPr/>
          </p:nvSpPr>
          <p:spPr bwMode="auto">
            <a:xfrm>
              <a:off x="5437932" y="3649607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4,</a:t>
              </a:r>
              <a:r>
                <a:rPr lang="en-US" altLang="ko-KR" sz="2000" dirty="0"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79" name="AutoShape 24"/>
            <p:cNvCxnSpPr>
              <a:cxnSpLocks noChangeShapeType="1"/>
              <a:stCxn id="78" idx="5"/>
              <a:endCxn id="81" idx="0"/>
            </p:cNvCxnSpPr>
            <p:nvPr/>
          </p:nvCxnSpPr>
          <p:spPr bwMode="auto">
            <a:xfrm rot="16200000" flipH="1">
              <a:off x="6147111" y="3921460"/>
              <a:ext cx="223097" cy="6604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80" name="AutoShape 25"/>
            <p:cNvCxnSpPr>
              <a:cxnSpLocks noChangeShapeType="1"/>
              <a:stCxn id="70" idx="0"/>
              <a:endCxn id="78" idx="3"/>
            </p:cNvCxnSpPr>
            <p:nvPr/>
          </p:nvCxnSpPr>
          <p:spPr bwMode="auto">
            <a:xfrm rot="5400000" flipH="1" flipV="1">
              <a:off x="5186695" y="4027824"/>
              <a:ext cx="223097" cy="447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6301532" y="4363220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6,</a:t>
              </a:r>
              <a:r>
                <a:rPr lang="en-US" altLang="ko-KR" sz="2000" dirty="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82" name="Oval 27"/>
            <p:cNvSpPr>
              <a:spLocks noChangeArrowheads="1"/>
            </p:cNvSpPr>
            <p:nvPr/>
          </p:nvSpPr>
          <p:spPr bwMode="auto">
            <a:xfrm>
              <a:off x="4067920" y="2924944"/>
              <a:ext cx="574675" cy="5746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Times New Roman" pitchFamily="18" charset="0"/>
                </a:rPr>
                <a:t>2,</a:t>
              </a:r>
              <a:r>
                <a:rPr lang="en-US" altLang="ko-KR" sz="2000" dirty="0">
                  <a:latin typeface="Times New Roman" pitchFamily="18" charset="0"/>
                </a:rPr>
                <a:t>30</a:t>
              </a:r>
            </a:p>
          </p:txBody>
        </p:sp>
        <p:cxnSp>
          <p:nvCxnSpPr>
            <p:cNvPr id="83" name="AutoShape 28"/>
            <p:cNvCxnSpPr>
              <a:cxnSpLocks noChangeShapeType="1"/>
              <a:stCxn id="82" idx="5"/>
              <a:endCxn id="78" idx="0"/>
            </p:cNvCxnSpPr>
            <p:nvPr/>
          </p:nvCxnSpPr>
          <p:spPr bwMode="auto">
            <a:xfrm rot="16200000" flipH="1">
              <a:off x="5024780" y="2949116"/>
              <a:ext cx="234147" cy="11668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84" name="AutoShape 29"/>
            <p:cNvCxnSpPr>
              <a:cxnSpLocks noChangeShapeType="1"/>
              <a:stCxn id="75" idx="0"/>
              <a:endCxn id="82" idx="3"/>
            </p:cNvCxnSpPr>
            <p:nvPr/>
          </p:nvCxnSpPr>
          <p:spPr bwMode="auto">
            <a:xfrm rot="5400000" flipH="1" flipV="1">
              <a:off x="3416664" y="2914192"/>
              <a:ext cx="234147" cy="12366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1576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구간 히프로의 삽입</a:t>
            </a:r>
            <a:endParaRPr lang="ko-KR" altLang="en-US"/>
          </a:p>
        </p:txBody>
      </p:sp>
      <p:sp>
        <p:nvSpPr>
          <p:cNvPr id="6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3915-B24E-4EEE-A5D0-E917C99D96F7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65" name="내용 개체 틀 6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214282" y="857232"/>
            <a:ext cx="5105435" cy="2120900"/>
            <a:chOff x="271" y="867"/>
            <a:chExt cx="2377" cy="1336"/>
          </a:xfrm>
        </p:grpSpPr>
        <p:sp>
          <p:nvSpPr>
            <p:cNvPr id="128031" name="Oval 31"/>
            <p:cNvSpPr>
              <a:spLocks noChangeArrowheads="1"/>
            </p:cNvSpPr>
            <p:nvPr/>
          </p:nvSpPr>
          <p:spPr bwMode="auto">
            <a:xfrm>
              <a:off x="454" y="1606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28032" name="Oval 32"/>
            <p:cNvSpPr>
              <a:spLocks noChangeArrowheads="1"/>
            </p:cNvSpPr>
            <p:nvPr/>
          </p:nvSpPr>
          <p:spPr bwMode="auto">
            <a:xfrm>
              <a:off x="61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28033" name="Oval 33"/>
            <p:cNvSpPr>
              <a:spLocks noChangeArrowheads="1"/>
            </p:cNvSpPr>
            <p:nvPr/>
          </p:nvSpPr>
          <p:spPr bwMode="auto">
            <a:xfrm>
              <a:off x="271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28034" name="AutoShape 34"/>
            <p:cNvCxnSpPr>
              <a:cxnSpLocks noChangeShapeType="1"/>
              <a:stCxn id="128031" idx="5"/>
              <a:endCxn id="128032" idx="0"/>
            </p:cNvCxnSpPr>
            <p:nvPr/>
          </p:nvCxnSpPr>
          <p:spPr bwMode="auto">
            <a:xfrm>
              <a:off x="662" y="1799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035" name="AutoShape 35"/>
            <p:cNvCxnSpPr>
              <a:cxnSpLocks noChangeShapeType="1"/>
              <a:stCxn id="128033" idx="0"/>
              <a:endCxn id="128031" idx="3"/>
            </p:cNvCxnSpPr>
            <p:nvPr/>
          </p:nvCxnSpPr>
          <p:spPr bwMode="auto">
            <a:xfrm flipV="1">
              <a:off x="39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036" name="Oval 36"/>
            <p:cNvSpPr>
              <a:spLocks noChangeArrowheads="1"/>
            </p:cNvSpPr>
            <p:nvPr/>
          </p:nvSpPr>
          <p:spPr bwMode="auto">
            <a:xfrm>
              <a:off x="1124" y="1606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28037" name="Oval 37"/>
            <p:cNvSpPr>
              <a:spLocks noChangeArrowheads="1"/>
            </p:cNvSpPr>
            <p:nvPr/>
          </p:nvSpPr>
          <p:spPr bwMode="auto">
            <a:xfrm>
              <a:off x="128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28038" name="Oval 38"/>
            <p:cNvSpPr>
              <a:spLocks noChangeArrowheads="1"/>
            </p:cNvSpPr>
            <p:nvPr/>
          </p:nvSpPr>
          <p:spPr bwMode="auto">
            <a:xfrm>
              <a:off x="942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28039" name="AutoShape 39"/>
            <p:cNvCxnSpPr>
              <a:cxnSpLocks noChangeShapeType="1"/>
              <a:stCxn id="128036" idx="5"/>
              <a:endCxn id="128037" idx="0"/>
            </p:cNvCxnSpPr>
            <p:nvPr/>
          </p:nvCxnSpPr>
          <p:spPr bwMode="auto">
            <a:xfrm>
              <a:off x="1332" y="1799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040" name="AutoShape 40"/>
            <p:cNvCxnSpPr>
              <a:cxnSpLocks noChangeShapeType="1"/>
              <a:stCxn id="128038" idx="0"/>
              <a:endCxn id="128036" idx="3"/>
            </p:cNvCxnSpPr>
            <p:nvPr/>
          </p:nvCxnSpPr>
          <p:spPr bwMode="auto">
            <a:xfrm flipV="1">
              <a:off x="106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041" name="Oval 41"/>
            <p:cNvSpPr>
              <a:spLocks noChangeArrowheads="1"/>
            </p:cNvSpPr>
            <p:nvPr/>
          </p:nvSpPr>
          <p:spPr bwMode="auto">
            <a:xfrm>
              <a:off x="1764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28042" name="Oval 42"/>
            <p:cNvSpPr>
              <a:spLocks noChangeArrowheads="1"/>
            </p:cNvSpPr>
            <p:nvPr/>
          </p:nvSpPr>
          <p:spPr bwMode="auto">
            <a:xfrm>
              <a:off x="1926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28043" name="Oval 43"/>
            <p:cNvSpPr>
              <a:spLocks noChangeArrowheads="1"/>
            </p:cNvSpPr>
            <p:nvPr/>
          </p:nvSpPr>
          <p:spPr bwMode="auto">
            <a:xfrm>
              <a:off x="1581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28044" name="AutoShape 44"/>
            <p:cNvCxnSpPr>
              <a:cxnSpLocks noChangeShapeType="1"/>
              <a:stCxn id="128041" idx="5"/>
              <a:endCxn id="128042" idx="0"/>
            </p:cNvCxnSpPr>
            <p:nvPr/>
          </p:nvCxnSpPr>
          <p:spPr bwMode="auto">
            <a:xfrm>
              <a:off x="1971" y="1800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045" name="AutoShape 45"/>
            <p:cNvCxnSpPr>
              <a:cxnSpLocks noChangeShapeType="1"/>
              <a:stCxn id="128043" idx="0"/>
              <a:endCxn id="128041" idx="3"/>
            </p:cNvCxnSpPr>
            <p:nvPr/>
          </p:nvCxnSpPr>
          <p:spPr bwMode="auto">
            <a:xfrm flipV="1">
              <a:off x="1703" y="1800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046" name="Oval 46"/>
            <p:cNvSpPr>
              <a:spLocks noChangeArrowheads="1"/>
            </p:cNvSpPr>
            <p:nvPr/>
          </p:nvSpPr>
          <p:spPr bwMode="auto">
            <a:xfrm>
              <a:off x="850" y="120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28047" name="AutoShape 47"/>
            <p:cNvCxnSpPr>
              <a:cxnSpLocks noChangeShapeType="1"/>
              <a:stCxn id="128046" idx="5"/>
              <a:endCxn id="128036" idx="0"/>
            </p:cNvCxnSpPr>
            <p:nvPr/>
          </p:nvCxnSpPr>
          <p:spPr bwMode="auto">
            <a:xfrm>
              <a:off x="1058" y="1402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048" name="AutoShape 48"/>
            <p:cNvCxnSpPr>
              <a:cxnSpLocks noChangeShapeType="1"/>
              <a:stCxn id="128031" idx="0"/>
              <a:endCxn id="128046" idx="3"/>
            </p:cNvCxnSpPr>
            <p:nvPr/>
          </p:nvCxnSpPr>
          <p:spPr bwMode="auto">
            <a:xfrm flipV="1">
              <a:off x="576" y="1402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049" name="Oval 49"/>
            <p:cNvSpPr>
              <a:spLocks noChangeArrowheads="1"/>
            </p:cNvSpPr>
            <p:nvPr/>
          </p:nvSpPr>
          <p:spPr bwMode="auto">
            <a:xfrm>
              <a:off x="2039" y="1208"/>
              <a:ext cx="244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4,15</a:t>
              </a:r>
            </a:p>
          </p:txBody>
        </p:sp>
        <p:cxnSp>
          <p:nvCxnSpPr>
            <p:cNvPr id="128050" name="AutoShape 50"/>
            <p:cNvCxnSpPr>
              <a:cxnSpLocks noChangeShapeType="1"/>
              <a:stCxn id="128049" idx="5"/>
              <a:endCxn id="128052" idx="0"/>
            </p:cNvCxnSpPr>
            <p:nvPr/>
          </p:nvCxnSpPr>
          <p:spPr bwMode="auto">
            <a:xfrm>
              <a:off x="2247" y="1402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051" name="AutoShape 51"/>
            <p:cNvCxnSpPr>
              <a:cxnSpLocks noChangeShapeType="1"/>
              <a:stCxn id="128041" idx="0"/>
              <a:endCxn id="128049" idx="3"/>
            </p:cNvCxnSpPr>
            <p:nvPr/>
          </p:nvCxnSpPr>
          <p:spPr bwMode="auto">
            <a:xfrm flipV="1">
              <a:off x="1885" y="1402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052" name="Oval 52"/>
            <p:cNvSpPr>
              <a:spLocks noChangeArrowheads="1"/>
            </p:cNvSpPr>
            <p:nvPr/>
          </p:nvSpPr>
          <p:spPr bwMode="auto">
            <a:xfrm>
              <a:off x="2405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6,15</a:t>
              </a:r>
            </a:p>
          </p:txBody>
        </p:sp>
        <p:sp>
          <p:nvSpPr>
            <p:cNvPr id="128053" name="Oval 53"/>
            <p:cNvSpPr>
              <a:spLocks noChangeArrowheads="1"/>
            </p:cNvSpPr>
            <p:nvPr/>
          </p:nvSpPr>
          <p:spPr bwMode="auto">
            <a:xfrm>
              <a:off x="1460" y="867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28054" name="AutoShape 54"/>
            <p:cNvCxnSpPr>
              <a:cxnSpLocks noChangeShapeType="1"/>
              <a:stCxn id="128053" idx="5"/>
              <a:endCxn id="128049" idx="0"/>
            </p:cNvCxnSpPr>
            <p:nvPr/>
          </p:nvCxnSpPr>
          <p:spPr bwMode="auto">
            <a:xfrm>
              <a:off x="1667" y="1061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055" name="AutoShape 55"/>
            <p:cNvCxnSpPr>
              <a:cxnSpLocks noChangeShapeType="1"/>
              <a:stCxn id="128046" idx="0"/>
              <a:endCxn id="128053" idx="3"/>
            </p:cNvCxnSpPr>
            <p:nvPr/>
          </p:nvCxnSpPr>
          <p:spPr bwMode="auto">
            <a:xfrm flipV="1">
              <a:off x="972" y="1061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056" name="Oval 56"/>
            <p:cNvSpPr>
              <a:spLocks noChangeArrowheads="1"/>
            </p:cNvSpPr>
            <p:nvPr/>
          </p:nvSpPr>
          <p:spPr bwMode="auto">
            <a:xfrm>
              <a:off x="2252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28057" name="AutoShape 57"/>
            <p:cNvCxnSpPr>
              <a:cxnSpLocks noChangeShapeType="1"/>
              <a:stCxn id="128052" idx="3"/>
              <a:endCxn id="128056" idx="0"/>
            </p:cNvCxnSpPr>
            <p:nvPr/>
          </p:nvCxnSpPr>
          <p:spPr bwMode="auto">
            <a:xfrm flipH="1">
              <a:off x="2374" y="1800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28148" name="Text Box 148"/>
          <p:cNvSpPr txBox="1">
            <a:spLocks noChangeArrowheads="1"/>
          </p:cNvSpPr>
          <p:nvPr/>
        </p:nvSpPr>
        <p:spPr bwMode="auto">
          <a:xfrm>
            <a:off x="5500694" y="1428736"/>
            <a:ext cx="308927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itchFamily="18" charset="0"/>
              </a:rPr>
              <a:t>x </a:t>
            </a:r>
            <a:r>
              <a:rPr lang="ko-KR" altLang="en-US" sz="2000" dirty="0">
                <a:latin typeface="Times New Roman" pitchFamily="18" charset="0"/>
              </a:rPr>
              <a:t>삽입</a:t>
            </a:r>
          </a:p>
          <a:p>
            <a:pPr>
              <a:buFontTx/>
              <a:buChar char="•"/>
            </a:pPr>
            <a:r>
              <a:rPr lang="en-US" altLang="ko-KR" sz="2000" dirty="0">
                <a:latin typeface="Times New Roman" pitchFamily="18" charset="0"/>
              </a:rPr>
              <a:t>6&lt;x&lt;15 : A</a:t>
            </a:r>
            <a:r>
              <a:rPr lang="ko-KR" altLang="en-US" sz="2000" dirty="0">
                <a:latin typeface="Times New Roman" pitchFamily="18" charset="0"/>
              </a:rPr>
              <a:t>에 삽입</a:t>
            </a:r>
          </a:p>
          <a:p>
            <a:pPr>
              <a:buFontTx/>
              <a:buChar char="•"/>
            </a:pPr>
            <a:r>
              <a:rPr lang="ko-KR" altLang="en-US" sz="2000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</a:rPr>
              <a:t>x &lt; 6 : </a:t>
            </a:r>
            <a:r>
              <a:rPr lang="ko-KR" altLang="en-US" sz="2000" dirty="0">
                <a:latin typeface="Times New Roman" pitchFamily="18" charset="0"/>
              </a:rPr>
              <a:t>최소 </a:t>
            </a:r>
            <a:r>
              <a:rPr lang="ko-KR" altLang="en-US" sz="2000" dirty="0" err="1">
                <a:latin typeface="Times New Roman" pitchFamily="18" charset="0"/>
              </a:rPr>
              <a:t>히프에</a:t>
            </a:r>
            <a:r>
              <a:rPr lang="ko-KR" altLang="en-US" sz="2000" dirty="0">
                <a:latin typeface="Times New Roman" pitchFamily="18" charset="0"/>
              </a:rPr>
              <a:t> 삽입</a:t>
            </a:r>
          </a:p>
          <a:p>
            <a:pPr>
              <a:buFontTx/>
              <a:buChar char="•"/>
            </a:pPr>
            <a:r>
              <a:rPr lang="ko-KR" altLang="en-US" sz="2000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</a:rPr>
              <a:t>x &gt; 15 : </a:t>
            </a:r>
            <a:r>
              <a:rPr lang="ko-KR" altLang="en-US" sz="2000" dirty="0">
                <a:latin typeface="Times New Roman" pitchFamily="18" charset="0"/>
              </a:rPr>
              <a:t>최대 </a:t>
            </a:r>
            <a:r>
              <a:rPr lang="ko-KR" altLang="en-US" sz="2000" dirty="0" err="1">
                <a:latin typeface="Times New Roman" pitchFamily="18" charset="0"/>
              </a:rPr>
              <a:t>히프에</a:t>
            </a:r>
            <a:r>
              <a:rPr lang="ko-KR" altLang="en-US" sz="2000" dirty="0">
                <a:latin typeface="Times New Roman" pitchFamily="18" charset="0"/>
              </a:rPr>
              <a:t> 삽입</a:t>
            </a: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252382" y="3489307"/>
            <a:ext cx="5105435" cy="2120900"/>
            <a:chOff x="271" y="867"/>
            <a:chExt cx="2377" cy="1336"/>
          </a:xfrm>
        </p:grpSpPr>
        <p:sp>
          <p:nvSpPr>
            <p:cNvPr id="128150" name="Oval 150"/>
            <p:cNvSpPr>
              <a:spLocks noChangeArrowheads="1"/>
            </p:cNvSpPr>
            <p:nvPr/>
          </p:nvSpPr>
          <p:spPr bwMode="auto">
            <a:xfrm>
              <a:off x="454" y="1606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28151" name="Oval 151"/>
            <p:cNvSpPr>
              <a:spLocks noChangeArrowheads="1"/>
            </p:cNvSpPr>
            <p:nvPr/>
          </p:nvSpPr>
          <p:spPr bwMode="auto">
            <a:xfrm>
              <a:off x="61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28152" name="Oval 152"/>
            <p:cNvSpPr>
              <a:spLocks noChangeArrowheads="1"/>
            </p:cNvSpPr>
            <p:nvPr/>
          </p:nvSpPr>
          <p:spPr bwMode="auto">
            <a:xfrm>
              <a:off x="271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28153" name="AutoShape 153"/>
            <p:cNvCxnSpPr>
              <a:cxnSpLocks noChangeShapeType="1"/>
              <a:stCxn id="128150" idx="5"/>
              <a:endCxn id="128151" idx="0"/>
            </p:cNvCxnSpPr>
            <p:nvPr/>
          </p:nvCxnSpPr>
          <p:spPr bwMode="auto">
            <a:xfrm>
              <a:off x="662" y="1799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154" name="AutoShape 154"/>
            <p:cNvCxnSpPr>
              <a:cxnSpLocks noChangeShapeType="1"/>
              <a:stCxn id="128152" idx="0"/>
              <a:endCxn id="128150" idx="3"/>
            </p:cNvCxnSpPr>
            <p:nvPr/>
          </p:nvCxnSpPr>
          <p:spPr bwMode="auto">
            <a:xfrm flipV="1">
              <a:off x="39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155" name="Oval 155"/>
            <p:cNvSpPr>
              <a:spLocks noChangeArrowheads="1"/>
            </p:cNvSpPr>
            <p:nvPr/>
          </p:nvSpPr>
          <p:spPr bwMode="auto">
            <a:xfrm>
              <a:off x="1124" y="1606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28156" name="Oval 156"/>
            <p:cNvSpPr>
              <a:spLocks noChangeArrowheads="1"/>
            </p:cNvSpPr>
            <p:nvPr/>
          </p:nvSpPr>
          <p:spPr bwMode="auto">
            <a:xfrm>
              <a:off x="128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28157" name="Oval 157"/>
            <p:cNvSpPr>
              <a:spLocks noChangeArrowheads="1"/>
            </p:cNvSpPr>
            <p:nvPr/>
          </p:nvSpPr>
          <p:spPr bwMode="auto">
            <a:xfrm>
              <a:off x="942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28158" name="AutoShape 158"/>
            <p:cNvCxnSpPr>
              <a:cxnSpLocks noChangeShapeType="1"/>
              <a:stCxn id="128155" idx="5"/>
              <a:endCxn id="128156" idx="0"/>
            </p:cNvCxnSpPr>
            <p:nvPr/>
          </p:nvCxnSpPr>
          <p:spPr bwMode="auto">
            <a:xfrm>
              <a:off x="1332" y="1799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159" name="AutoShape 159"/>
            <p:cNvCxnSpPr>
              <a:cxnSpLocks noChangeShapeType="1"/>
              <a:stCxn id="128157" idx="0"/>
              <a:endCxn id="128155" idx="3"/>
            </p:cNvCxnSpPr>
            <p:nvPr/>
          </p:nvCxnSpPr>
          <p:spPr bwMode="auto">
            <a:xfrm flipV="1">
              <a:off x="106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160" name="Oval 160"/>
            <p:cNvSpPr>
              <a:spLocks noChangeArrowheads="1"/>
            </p:cNvSpPr>
            <p:nvPr/>
          </p:nvSpPr>
          <p:spPr bwMode="auto">
            <a:xfrm>
              <a:off x="1764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28161" name="Oval 161"/>
            <p:cNvSpPr>
              <a:spLocks noChangeArrowheads="1"/>
            </p:cNvSpPr>
            <p:nvPr/>
          </p:nvSpPr>
          <p:spPr bwMode="auto">
            <a:xfrm>
              <a:off x="1926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28162" name="Oval 162"/>
            <p:cNvSpPr>
              <a:spLocks noChangeArrowheads="1"/>
            </p:cNvSpPr>
            <p:nvPr/>
          </p:nvSpPr>
          <p:spPr bwMode="auto">
            <a:xfrm>
              <a:off x="1581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28163" name="AutoShape 163"/>
            <p:cNvCxnSpPr>
              <a:cxnSpLocks noChangeShapeType="1"/>
              <a:stCxn id="128160" idx="5"/>
              <a:endCxn id="128161" idx="0"/>
            </p:cNvCxnSpPr>
            <p:nvPr/>
          </p:nvCxnSpPr>
          <p:spPr bwMode="auto">
            <a:xfrm>
              <a:off x="1971" y="1800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164" name="AutoShape 164"/>
            <p:cNvCxnSpPr>
              <a:cxnSpLocks noChangeShapeType="1"/>
              <a:stCxn id="128162" idx="0"/>
              <a:endCxn id="128160" idx="3"/>
            </p:cNvCxnSpPr>
            <p:nvPr/>
          </p:nvCxnSpPr>
          <p:spPr bwMode="auto">
            <a:xfrm flipV="1">
              <a:off x="1703" y="1800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165" name="Oval 165"/>
            <p:cNvSpPr>
              <a:spLocks noChangeArrowheads="1"/>
            </p:cNvSpPr>
            <p:nvPr/>
          </p:nvSpPr>
          <p:spPr bwMode="auto">
            <a:xfrm>
              <a:off x="850" y="120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28166" name="AutoShape 166"/>
            <p:cNvCxnSpPr>
              <a:cxnSpLocks noChangeShapeType="1"/>
              <a:stCxn id="128165" idx="5"/>
              <a:endCxn id="128155" idx="0"/>
            </p:cNvCxnSpPr>
            <p:nvPr/>
          </p:nvCxnSpPr>
          <p:spPr bwMode="auto">
            <a:xfrm>
              <a:off x="1058" y="1402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167" name="AutoShape 167"/>
            <p:cNvCxnSpPr>
              <a:cxnSpLocks noChangeShapeType="1"/>
              <a:stCxn id="128150" idx="0"/>
              <a:endCxn id="128165" idx="3"/>
            </p:cNvCxnSpPr>
            <p:nvPr/>
          </p:nvCxnSpPr>
          <p:spPr bwMode="auto">
            <a:xfrm flipV="1">
              <a:off x="576" y="1402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168" name="Oval 168"/>
            <p:cNvSpPr>
              <a:spLocks noChangeArrowheads="1"/>
            </p:cNvSpPr>
            <p:nvPr/>
          </p:nvSpPr>
          <p:spPr bwMode="auto">
            <a:xfrm>
              <a:off x="2039" y="1208"/>
              <a:ext cx="244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4,15</a:t>
              </a:r>
            </a:p>
          </p:txBody>
        </p:sp>
        <p:cxnSp>
          <p:nvCxnSpPr>
            <p:cNvPr id="128169" name="AutoShape 169"/>
            <p:cNvCxnSpPr>
              <a:cxnSpLocks noChangeShapeType="1"/>
              <a:stCxn id="128168" idx="5"/>
              <a:endCxn id="128171" idx="0"/>
            </p:cNvCxnSpPr>
            <p:nvPr/>
          </p:nvCxnSpPr>
          <p:spPr bwMode="auto">
            <a:xfrm>
              <a:off x="2247" y="1402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170" name="AutoShape 170"/>
            <p:cNvCxnSpPr>
              <a:cxnSpLocks noChangeShapeType="1"/>
              <a:stCxn id="128160" idx="0"/>
              <a:endCxn id="128168" idx="3"/>
            </p:cNvCxnSpPr>
            <p:nvPr/>
          </p:nvCxnSpPr>
          <p:spPr bwMode="auto">
            <a:xfrm flipV="1">
              <a:off x="1885" y="1402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171" name="Oval 171"/>
            <p:cNvSpPr>
              <a:spLocks noChangeArrowheads="1"/>
            </p:cNvSpPr>
            <p:nvPr/>
          </p:nvSpPr>
          <p:spPr bwMode="auto">
            <a:xfrm>
              <a:off x="2405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6,15</a:t>
              </a:r>
            </a:p>
          </p:txBody>
        </p:sp>
        <p:sp>
          <p:nvSpPr>
            <p:cNvPr id="128172" name="Oval 172"/>
            <p:cNvSpPr>
              <a:spLocks noChangeArrowheads="1"/>
            </p:cNvSpPr>
            <p:nvPr/>
          </p:nvSpPr>
          <p:spPr bwMode="auto">
            <a:xfrm>
              <a:off x="1460" y="867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28173" name="AutoShape 173"/>
            <p:cNvCxnSpPr>
              <a:cxnSpLocks noChangeShapeType="1"/>
              <a:stCxn id="128172" idx="5"/>
              <a:endCxn id="128168" idx="0"/>
            </p:cNvCxnSpPr>
            <p:nvPr/>
          </p:nvCxnSpPr>
          <p:spPr bwMode="auto">
            <a:xfrm>
              <a:off x="1667" y="1061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8174" name="AutoShape 174"/>
            <p:cNvCxnSpPr>
              <a:cxnSpLocks noChangeShapeType="1"/>
              <a:stCxn id="128165" idx="0"/>
              <a:endCxn id="128172" idx="3"/>
            </p:cNvCxnSpPr>
            <p:nvPr/>
          </p:nvCxnSpPr>
          <p:spPr bwMode="auto">
            <a:xfrm flipV="1">
              <a:off x="972" y="1061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8175" name="Oval 175"/>
            <p:cNvSpPr>
              <a:spLocks noChangeArrowheads="1"/>
            </p:cNvSpPr>
            <p:nvPr/>
          </p:nvSpPr>
          <p:spPr bwMode="auto">
            <a:xfrm>
              <a:off x="2252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128176" name="AutoShape 176"/>
            <p:cNvCxnSpPr>
              <a:cxnSpLocks noChangeShapeType="1"/>
              <a:stCxn id="128171" idx="3"/>
              <a:endCxn id="128175" idx="0"/>
            </p:cNvCxnSpPr>
            <p:nvPr/>
          </p:nvCxnSpPr>
          <p:spPr bwMode="auto">
            <a:xfrm flipH="1">
              <a:off x="2374" y="1800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28177" name="Text Box 177"/>
          <p:cNvSpPr txBox="1">
            <a:spLocks noChangeArrowheads="1"/>
          </p:cNvSpPr>
          <p:nvPr/>
        </p:nvSpPr>
        <p:spPr bwMode="auto">
          <a:xfrm>
            <a:off x="5929322" y="4143380"/>
            <a:ext cx="2235200" cy="731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 New Roman" pitchFamily="18" charset="0"/>
              </a:rPr>
              <a:t>10 </a:t>
            </a:r>
            <a:r>
              <a:rPr lang="ko-KR" altLang="en-US" sz="2400" dirty="0">
                <a:latin typeface="Times New Roman" pitchFamily="18" charset="0"/>
              </a:rPr>
              <a:t>삽입</a:t>
            </a:r>
          </a:p>
          <a:p>
            <a:pPr>
              <a:buFontTx/>
              <a:buChar char="•"/>
            </a:pPr>
            <a:r>
              <a:rPr lang="ko-KR" altLang="en-US" dirty="0">
                <a:latin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</a:rPr>
              <a:t>6&lt;10&lt;15 : A</a:t>
            </a:r>
            <a:r>
              <a:rPr lang="ko-KR" altLang="en-US" dirty="0">
                <a:latin typeface="Times New Roman" pitchFamily="18" charset="0"/>
              </a:rPr>
              <a:t>에 삽입</a:t>
            </a:r>
          </a:p>
        </p:txBody>
      </p:sp>
    </p:spTree>
    <p:extLst>
      <p:ext uri="{BB962C8B-B14F-4D97-AF65-F5344CB8AC3E}">
        <p14:creationId xmlns:p14="http://schemas.microsoft.com/office/powerpoint/2010/main" val="296922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구간 히프에 </a:t>
            </a:r>
            <a:r>
              <a:rPr lang="en-US" altLang="ko-KR" smtClean="0"/>
              <a:t>3</a:t>
            </a:r>
            <a:r>
              <a:rPr lang="ko-KR" altLang="en-US" smtClean="0"/>
              <a:t>을 삽입하는 예제</a:t>
            </a:r>
            <a:endParaRPr lang="ko-KR" altLang="en-US"/>
          </a:p>
        </p:txBody>
      </p:sp>
      <p:sp>
        <p:nvSpPr>
          <p:cNvPr id="1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6D-2D9A-44AB-9127-15FCCFC2A7E3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124" name="내용 개체 틀 1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4867245" y="785794"/>
            <a:ext cx="4276755" cy="2120900"/>
            <a:chOff x="271" y="867"/>
            <a:chExt cx="2377" cy="1336"/>
          </a:xfrm>
        </p:grpSpPr>
        <p:sp>
          <p:nvSpPr>
            <p:cNvPr id="129113" name="Oval 89"/>
            <p:cNvSpPr>
              <a:spLocks noChangeArrowheads="1"/>
            </p:cNvSpPr>
            <p:nvPr/>
          </p:nvSpPr>
          <p:spPr bwMode="auto">
            <a:xfrm>
              <a:off x="454" y="1606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29114" name="Oval 90"/>
            <p:cNvSpPr>
              <a:spLocks noChangeArrowheads="1"/>
            </p:cNvSpPr>
            <p:nvPr/>
          </p:nvSpPr>
          <p:spPr bwMode="auto">
            <a:xfrm>
              <a:off x="61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29115" name="Oval 91"/>
            <p:cNvSpPr>
              <a:spLocks noChangeArrowheads="1"/>
            </p:cNvSpPr>
            <p:nvPr/>
          </p:nvSpPr>
          <p:spPr bwMode="auto">
            <a:xfrm>
              <a:off x="271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29116" name="AutoShape 92"/>
            <p:cNvCxnSpPr>
              <a:cxnSpLocks noChangeShapeType="1"/>
              <a:stCxn id="129113" idx="5"/>
              <a:endCxn id="129114" idx="0"/>
            </p:cNvCxnSpPr>
            <p:nvPr/>
          </p:nvCxnSpPr>
          <p:spPr bwMode="auto">
            <a:xfrm>
              <a:off x="662" y="1799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17" name="AutoShape 93"/>
            <p:cNvCxnSpPr>
              <a:cxnSpLocks noChangeShapeType="1"/>
              <a:stCxn id="129115" idx="0"/>
              <a:endCxn id="129113" idx="3"/>
            </p:cNvCxnSpPr>
            <p:nvPr/>
          </p:nvCxnSpPr>
          <p:spPr bwMode="auto">
            <a:xfrm flipV="1">
              <a:off x="39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18" name="Oval 94"/>
            <p:cNvSpPr>
              <a:spLocks noChangeArrowheads="1"/>
            </p:cNvSpPr>
            <p:nvPr/>
          </p:nvSpPr>
          <p:spPr bwMode="auto">
            <a:xfrm>
              <a:off x="1124" y="1606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29119" name="Oval 95"/>
            <p:cNvSpPr>
              <a:spLocks noChangeArrowheads="1"/>
            </p:cNvSpPr>
            <p:nvPr/>
          </p:nvSpPr>
          <p:spPr bwMode="auto">
            <a:xfrm>
              <a:off x="128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29120" name="Oval 96"/>
            <p:cNvSpPr>
              <a:spLocks noChangeArrowheads="1"/>
            </p:cNvSpPr>
            <p:nvPr/>
          </p:nvSpPr>
          <p:spPr bwMode="auto">
            <a:xfrm>
              <a:off x="942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29121" name="AutoShape 97"/>
            <p:cNvCxnSpPr>
              <a:cxnSpLocks noChangeShapeType="1"/>
              <a:stCxn id="129118" idx="5"/>
              <a:endCxn id="129119" idx="0"/>
            </p:cNvCxnSpPr>
            <p:nvPr/>
          </p:nvCxnSpPr>
          <p:spPr bwMode="auto">
            <a:xfrm>
              <a:off x="1332" y="1799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22" name="AutoShape 98"/>
            <p:cNvCxnSpPr>
              <a:cxnSpLocks noChangeShapeType="1"/>
              <a:stCxn id="129120" idx="0"/>
              <a:endCxn id="129118" idx="3"/>
            </p:cNvCxnSpPr>
            <p:nvPr/>
          </p:nvCxnSpPr>
          <p:spPr bwMode="auto">
            <a:xfrm flipV="1">
              <a:off x="106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23" name="Oval 99"/>
            <p:cNvSpPr>
              <a:spLocks noChangeArrowheads="1"/>
            </p:cNvSpPr>
            <p:nvPr/>
          </p:nvSpPr>
          <p:spPr bwMode="auto">
            <a:xfrm>
              <a:off x="1764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29124" name="Oval 100"/>
            <p:cNvSpPr>
              <a:spLocks noChangeArrowheads="1"/>
            </p:cNvSpPr>
            <p:nvPr/>
          </p:nvSpPr>
          <p:spPr bwMode="auto">
            <a:xfrm>
              <a:off x="1926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29125" name="Oval 101"/>
            <p:cNvSpPr>
              <a:spLocks noChangeArrowheads="1"/>
            </p:cNvSpPr>
            <p:nvPr/>
          </p:nvSpPr>
          <p:spPr bwMode="auto">
            <a:xfrm>
              <a:off x="1581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29126" name="AutoShape 102"/>
            <p:cNvCxnSpPr>
              <a:cxnSpLocks noChangeShapeType="1"/>
              <a:stCxn id="129123" idx="5"/>
              <a:endCxn id="129124" idx="0"/>
            </p:cNvCxnSpPr>
            <p:nvPr/>
          </p:nvCxnSpPr>
          <p:spPr bwMode="auto">
            <a:xfrm>
              <a:off x="1971" y="1800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27" name="AutoShape 103"/>
            <p:cNvCxnSpPr>
              <a:cxnSpLocks noChangeShapeType="1"/>
              <a:stCxn id="129125" idx="0"/>
              <a:endCxn id="129123" idx="3"/>
            </p:cNvCxnSpPr>
            <p:nvPr/>
          </p:nvCxnSpPr>
          <p:spPr bwMode="auto">
            <a:xfrm flipV="1">
              <a:off x="1703" y="1800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28" name="Oval 104"/>
            <p:cNvSpPr>
              <a:spLocks noChangeArrowheads="1"/>
            </p:cNvSpPr>
            <p:nvPr/>
          </p:nvSpPr>
          <p:spPr bwMode="auto">
            <a:xfrm>
              <a:off x="850" y="120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29129" name="AutoShape 105"/>
            <p:cNvCxnSpPr>
              <a:cxnSpLocks noChangeShapeType="1"/>
              <a:stCxn id="129128" idx="5"/>
              <a:endCxn id="129118" idx="0"/>
            </p:cNvCxnSpPr>
            <p:nvPr/>
          </p:nvCxnSpPr>
          <p:spPr bwMode="auto">
            <a:xfrm>
              <a:off x="1058" y="1402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30" name="AutoShape 106"/>
            <p:cNvCxnSpPr>
              <a:cxnSpLocks noChangeShapeType="1"/>
              <a:stCxn id="129113" idx="0"/>
              <a:endCxn id="129128" idx="3"/>
            </p:cNvCxnSpPr>
            <p:nvPr/>
          </p:nvCxnSpPr>
          <p:spPr bwMode="auto">
            <a:xfrm flipV="1">
              <a:off x="576" y="1402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31" name="Oval 107"/>
            <p:cNvSpPr>
              <a:spLocks noChangeArrowheads="1"/>
            </p:cNvSpPr>
            <p:nvPr/>
          </p:nvSpPr>
          <p:spPr bwMode="auto">
            <a:xfrm>
              <a:off x="2039" y="1208"/>
              <a:ext cx="244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4,15</a:t>
              </a:r>
            </a:p>
          </p:txBody>
        </p:sp>
        <p:cxnSp>
          <p:nvCxnSpPr>
            <p:cNvPr id="129132" name="AutoShape 108"/>
            <p:cNvCxnSpPr>
              <a:cxnSpLocks noChangeShapeType="1"/>
              <a:stCxn id="129131" idx="5"/>
              <a:endCxn id="129134" idx="0"/>
            </p:cNvCxnSpPr>
            <p:nvPr/>
          </p:nvCxnSpPr>
          <p:spPr bwMode="auto">
            <a:xfrm>
              <a:off x="2247" y="1402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33" name="AutoShape 109"/>
            <p:cNvCxnSpPr>
              <a:cxnSpLocks noChangeShapeType="1"/>
              <a:stCxn id="129123" idx="0"/>
              <a:endCxn id="129131" idx="3"/>
            </p:cNvCxnSpPr>
            <p:nvPr/>
          </p:nvCxnSpPr>
          <p:spPr bwMode="auto">
            <a:xfrm flipV="1">
              <a:off x="1885" y="1402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34" name="Oval 110"/>
            <p:cNvSpPr>
              <a:spLocks noChangeArrowheads="1"/>
            </p:cNvSpPr>
            <p:nvPr/>
          </p:nvSpPr>
          <p:spPr bwMode="auto">
            <a:xfrm>
              <a:off x="2405" y="1606"/>
              <a:ext cx="243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   ,15</a:t>
              </a:r>
            </a:p>
          </p:txBody>
        </p:sp>
        <p:sp>
          <p:nvSpPr>
            <p:cNvPr id="129135" name="Oval 111"/>
            <p:cNvSpPr>
              <a:spLocks noChangeArrowheads="1"/>
            </p:cNvSpPr>
            <p:nvPr/>
          </p:nvSpPr>
          <p:spPr bwMode="auto">
            <a:xfrm>
              <a:off x="1460" y="867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29136" name="AutoShape 112"/>
            <p:cNvCxnSpPr>
              <a:cxnSpLocks noChangeShapeType="1"/>
              <a:stCxn id="129135" idx="5"/>
              <a:endCxn id="129131" idx="0"/>
            </p:cNvCxnSpPr>
            <p:nvPr/>
          </p:nvCxnSpPr>
          <p:spPr bwMode="auto">
            <a:xfrm>
              <a:off x="1667" y="1061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37" name="AutoShape 113"/>
            <p:cNvCxnSpPr>
              <a:cxnSpLocks noChangeShapeType="1"/>
              <a:stCxn id="129128" idx="0"/>
              <a:endCxn id="129135" idx="3"/>
            </p:cNvCxnSpPr>
            <p:nvPr/>
          </p:nvCxnSpPr>
          <p:spPr bwMode="auto">
            <a:xfrm flipV="1">
              <a:off x="972" y="1061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38" name="Oval 114"/>
            <p:cNvSpPr>
              <a:spLocks noChangeArrowheads="1"/>
            </p:cNvSpPr>
            <p:nvPr/>
          </p:nvSpPr>
          <p:spPr bwMode="auto">
            <a:xfrm>
              <a:off x="2252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29139" name="AutoShape 115"/>
            <p:cNvCxnSpPr>
              <a:cxnSpLocks noChangeShapeType="1"/>
              <a:stCxn id="129134" idx="3"/>
              <a:endCxn id="129138" idx="0"/>
            </p:cNvCxnSpPr>
            <p:nvPr/>
          </p:nvCxnSpPr>
          <p:spPr bwMode="auto">
            <a:xfrm flipH="1">
              <a:off x="2374" y="1800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0" y="3752850"/>
            <a:ext cx="4799042" cy="2120900"/>
            <a:chOff x="271" y="867"/>
            <a:chExt cx="2377" cy="1336"/>
          </a:xfrm>
        </p:grpSpPr>
        <p:sp>
          <p:nvSpPr>
            <p:cNvPr id="129141" name="Oval 117"/>
            <p:cNvSpPr>
              <a:spLocks noChangeArrowheads="1"/>
            </p:cNvSpPr>
            <p:nvPr/>
          </p:nvSpPr>
          <p:spPr bwMode="auto">
            <a:xfrm>
              <a:off x="454" y="1606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29142" name="Oval 118"/>
            <p:cNvSpPr>
              <a:spLocks noChangeArrowheads="1"/>
            </p:cNvSpPr>
            <p:nvPr/>
          </p:nvSpPr>
          <p:spPr bwMode="auto">
            <a:xfrm>
              <a:off x="61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29143" name="Oval 119"/>
            <p:cNvSpPr>
              <a:spLocks noChangeArrowheads="1"/>
            </p:cNvSpPr>
            <p:nvPr/>
          </p:nvSpPr>
          <p:spPr bwMode="auto">
            <a:xfrm>
              <a:off x="271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29144" name="AutoShape 120"/>
            <p:cNvCxnSpPr>
              <a:cxnSpLocks noChangeShapeType="1"/>
              <a:stCxn id="129141" idx="5"/>
              <a:endCxn id="129142" idx="0"/>
            </p:cNvCxnSpPr>
            <p:nvPr/>
          </p:nvCxnSpPr>
          <p:spPr bwMode="auto">
            <a:xfrm>
              <a:off x="662" y="1799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45" name="AutoShape 121"/>
            <p:cNvCxnSpPr>
              <a:cxnSpLocks noChangeShapeType="1"/>
              <a:stCxn id="129143" idx="0"/>
              <a:endCxn id="129141" idx="3"/>
            </p:cNvCxnSpPr>
            <p:nvPr/>
          </p:nvCxnSpPr>
          <p:spPr bwMode="auto">
            <a:xfrm flipV="1">
              <a:off x="39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46" name="Oval 122"/>
            <p:cNvSpPr>
              <a:spLocks noChangeArrowheads="1"/>
            </p:cNvSpPr>
            <p:nvPr/>
          </p:nvSpPr>
          <p:spPr bwMode="auto">
            <a:xfrm>
              <a:off x="1124" y="1606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29147" name="Oval 123"/>
            <p:cNvSpPr>
              <a:spLocks noChangeArrowheads="1"/>
            </p:cNvSpPr>
            <p:nvPr/>
          </p:nvSpPr>
          <p:spPr bwMode="auto">
            <a:xfrm>
              <a:off x="128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29148" name="Oval 124"/>
            <p:cNvSpPr>
              <a:spLocks noChangeArrowheads="1"/>
            </p:cNvSpPr>
            <p:nvPr/>
          </p:nvSpPr>
          <p:spPr bwMode="auto">
            <a:xfrm>
              <a:off x="942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29149" name="AutoShape 125"/>
            <p:cNvCxnSpPr>
              <a:cxnSpLocks noChangeShapeType="1"/>
              <a:stCxn id="129146" idx="5"/>
              <a:endCxn id="129147" idx="0"/>
            </p:cNvCxnSpPr>
            <p:nvPr/>
          </p:nvCxnSpPr>
          <p:spPr bwMode="auto">
            <a:xfrm>
              <a:off x="1332" y="1799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50" name="AutoShape 126"/>
            <p:cNvCxnSpPr>
              <a:cxnSpLocks noChangeShapeType="1"/>
              <a:stCxn id="129148" idx="0"/>
              <a:endCxn id="129146" idx="3"/>
            </p:cNvCxnSpPr>
            <p:nvPr/>
          </p:nvCxnSpPr>
          <p:spPr bwMode="auto">
            <a:xfrm flipV="1">
              <a:off x="106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51" name="Oval 127"/>
            <p:cNvSpPr>
              <a:spLocks noChangeArrowheads="1"/>
            </p:cNvSpPr>
            <p:nvPr/>
          </p:nvSpPr>
          <p:spPr bwMode="auto">
            <a:xfrm>
              <a:off x="1764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29152" name="Oval 128"/>
            <p:cNvSpPr>
              <a:spLocks noChangeArrowheads="1"/>
            </p:cNvSpPr>
            <p:nvPr/>
          </p:nvSpPr>
          <p:spPr bwMode="auto">
            <a:xfrm>
              <a:off x="1926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29153" name="Oval 129"/>
            <p:cNvSpPr>
              <a:spLocks noChangeArrowheads="1"/>
            </p:cNvSpPr>
            <p:nvPr/>
          </p:nvSpPr>
          <p:spPr bwMode="auto">
            <a:xfrm>
              <a:off x="1581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29154" name="AutoShape 130"/>
            <p:cNvCxnSpPr>
              <a:cxnSpLocks noChangeShapeType="1"/>
              <a:stCxn id="129151" idx="5"/>
              <a:endCxn id="129152" idx="0"/>
            </p:cNvCxnSpPr>
            <p:nvPr/>
          </p:nvCxnSpPr>
          <p:spPr bwMode="auto">
            <a:xfrm>
              <a:off x="1971" y="1800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55" name="AutoShape 131"/>
            <p:cNvCxnSpPr>
              <a:cxnSpLocks noChangeShapeType="1"/>
              <a:stCxn id="129153" idx="0"/>
              <a:endCxn id="129151" idx="3"/>
            </p:cNvCxnSpPr>
            <p:nvPr/>
          </p:nvCxnSpPr>
          <p:spPr bwMode="auto">
            <a:xfrm flipV="1">
              <a:off x="1703" y="1800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56" name="Oval 132"/>
            <p:cNvSpPr>
              <a:spLocks noChangeArrowheads="1"/>
            </p:cNvSpPr>
            <p:nvPr/>
          </p:nvSpPr>
          <p:spPr bwMode="auto">
            <a:xfrm>
              <a:off x="850" y="120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29157" name="AutoShape 133"/>
            <p:cNvCxnSpPr>
              <a:cxnSpLocks noChangeShapeType="1"/>
              <a:stCxn id="129156" idx="5"/>
              <a:endCxn id="129146" idx="0"/>
            </p:cNvCxnSpPr>
            <p:nvPr/>
          </p:nvCxnSpPr>
          <p:spPr bwMode="auto">
            <a:xfrm>
              <a:off x="1058" y="1402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58" name="AutoShape 134"/>
            <p:cNvCxnSpPr>
              <a:cxnSpLocks noChangeShapeType="1"/>
              <a:stCxn id="129141" idx="0"/>
              <a:endCxn id="129156" idx="3"/>
            </p:cNvCxnSpPr>
            <p:nvPr/>
          </p:nvCxnSpPr>
          <p:spPr bwMode="auto">
            <a:xfrm flipV="1">
              <a:off x="576" y="1402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59" name="Oval 135"/>
            <p:cNvSpPr>
              <a:spLocks noChangeArrowheads="1"/>
            </p:cNvSpPr>
            <p:nvPr/>
          </p:nvSpPr>
          <p:spPr bwMode="auto">
            <a:xfrm>
              <a:off x="2039" y="1208"/>
              <a:ext cx="244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  ,15</a:t>
              </a:r>
            </a:p>
          </p:txBody>
        </p:sp>
        <p:cxnSp>
          <p:nvCxnSpPr>
            <p:cNvPr id="129160" name="AutoShape 136"/>
            <p:cNvCxnSpPr>
              <a:cxnSpLocks noChangeShapeType="1"/>
              <a:stCxn id="129159" idx="5"/>
              <a:endCxn id="129162" idx="0"/>
            </p:cNvCxnSpPr>
            <p:nvPr/>
          </p:nvCxnSpPr>
          <p:spPr bwMode="auto">
            <a:xfrm>
              <a:off x="2247" y="1402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61" name="AutoShape 137"/>
            <p:cNvCxnSpPr>
              <a:cxnSpLocks noChangeShapeType="1"/>
              <a:stCxn id="129151" idx="0"/>
              <a:endCxn id="129159" idx="3"/>
            </p:cNvCxnSpPr>
            <p:nvPr/>
          </p:nvCxnSpPr>
          <p:spPr bwMode="auto">
            <a:xfrm flipV="1">
              <a:off x="1885" y="1402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62" name="Oval 138"/>
            <p:cNvSpPr>
              <a:spLocks noChangeArrowheads="1"/>
            </p:cNvSpPr>
            <p:nvPr/>
          </p:nvSpPr>
          <p:spPr bwMode="auto">
            <a:xfrm>
              <a:off x="2405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4 ,15</a:t>
              </a:r>
            </a:p>
          </p:txBody>
        </p:sp>
        <p:sp>
          <p:nvSpPr>
            <p:cNvPr id="129163" name="Oval 139"/>
            <p:cNvSpPr>
              <a:spLocks noChangeArrowheads="1"/>
            </p:cNvSpPr>
            <p:nvPr/>
          </p:nvSpPr>
          <p:spPr bwMode="auto">
            <a:xfrm>
              <a:off x="1460" y="867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29164" name="AutoShape 140"/>
            <p:cNvCxnSpPr>
              <a:cxnSpLocks noChangeShapeType="1"/>
              <a:stCxn id="129163" idx="5"/>
              <a:endCxn id="129159" idx="0"/>
            </p:cNvCxnSpPr>
            <p:nvPr/>
          </p:nvCxnSpPr>
          <p:spPr bwMode="auto">
            <a:xfrm>
              <a:off x="1667" y="1061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65" name="AutoShape 141"/>
            <p:cNvCxnSpPr>
              <a:cxnSpLocks noChangeShapeType="1"/>
              <a:stCxn id="129156" idx="0"/>
              <a:endCxn id="129163" idx="3"/>
            </p:cNvCxnSpPr>
            <p:nvPr/>
          </p:nvCxnSpPr>
          <p:spPr bwMode="auto">
            <a:xfrm flipV="1">
              <a:off x="972" y="1061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66" name="Oval 142"/>
            <p:cNvSpPr>
              <a:spLocks noChangeArrowheads="1"/>
            </p:cNvSpPr>
            <p:nvPr/>
          </p:nvSpPr>
          <p:spPr bwMode="auto">
            <a:xfrm>
              <a:off x="2252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29167" name="AutoShape 143"/>
            <p:cNvCxnSpPr>
              <a:cxnSpLocks noChangeShapeType="1"/>
              <a:stCxn id="129162" idx="3"/>
              <a:endCxn id="129166" idx="0"/>
            </p:cNvCxnSpPr>
            <p:nvPr/>
          </p:nvCxnSpPr>
          <p:spPr bwMode="auto">
            <a:xfrm flipH="1">
              <a:off x="2374" y="1800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0" y="857232"/>
            <a:ext cx="4643438" cy="2120900"/>
            <a:chOff x="271" y="867"/>
            <a:chExt cx="2377" cy="1336"/>
          </a:xfrm>
        </p:grpSpPr>
        <p:sp>
          <p:nvSpPr>
            <p:cNvPr id="129169" name="Oval 145"/>
            <p:cNvSpPr>
              <a:spLocks noChangeArrowheads="1"/>
            </p:cNvSpPr>
            <p:nvPr/>
          </p:nvSpPr>
          <p:spPr bwMode="auto">
            <a:xfrm>
              <a:off x="454" y="1606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29170" name="Oval 146"/>
            <p:cNvSpPr>
              <a:spLocks noChangeArrowheads="1"/>
            </p:cNvSpPr>
            <p:nvPr/>
          </p:nvSpPr>
          <p:spPr bwMode="auto">
            <a:xfrm>
              <a:off x="61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29171" name="Oval 147"/>
            <p:cNvSpPr>
              <a:spLocks noChangeArrowheads="1"/>
            </p:cNvSpPr>
            <p:nvPr/>
          </p:nvSpPr>
          <p:spPr bwMode="auto">
            <a:xfrm>
              <a:off x="271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29172" name="AutoShape 148"/>
            <p:cNvCxnSpPr>
              <a:cxnSpLocks noChangeShapeType="1"/>
              <a:stCxn id="129169" idx="5"/>
              <a:endCxn id="129170" idx="0"/>
            </p:cNvCxnSpPr>
            <p:nvPr/>
          </p:nvCxnSpPr>
          <p:spPr bwMode="auto">
            <a:xfrm>
              <a:off x="662" y="1799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73" name="AutoShape 149"/>
            <p:cNvCxnSpPr>
              <a:cxnSpLocks noChangeShapeType="1"/>
              <a:stCxn id="129171" idx="0"/>
              <a:endCxn id="129169" idx="3"/>
            </p:cNvCxnSpPr>
            <p:nvPr/>
          </p:nvCxnSpPr>
          <p:spPr bwMode="auto">
            <a:xfrm flipV="1">
              <a:off x="39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74" name="Oval 150"/>
            <p:cNvSpPr>
              <a:spLocks noChangeArrowheads="1"/>
            </p:cNvSpPr>
            <p:nvPr/>
          </p:nvSpPr>
          <p:spPr bwMode="auto">
            <a:xfrm>
              <a:off x="1124" y="1606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29175" name="Oval 151"/>
            <p:cNvSpPr>
              <a:spLocks noChangeArrowheads="1"/>
            </p:cNvSpPr>
            <p:nvPr/>
          </p:nvSpPr>
          <p:spPr bwMode="auto">
            <a:xfrm>
              <a:off x="128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29176" name="Oval 152"/>
            <p:cNvSpPr>
              <a:spLocks noChangeArrowheads="1"/>
            </p:cNvSpPr>
            <p:nvPr/>
          </p:nvSpPr>
          <p:spPr bwMode="auto">
            <a:xfrm>
              <a:off x="942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29177" name="AutoShape 153"/>
            <p:cNvCxnSpPr>
              <a:cxnSpLocks noChangeShapeType="1"/>
              <a:stCxn id="129174" idx="5"/>
              <a:endCxn id="129175" idx="0"/>
            </p:cNvCxnSpPr>
            <p:nvPr/>
          </p:nvCxnSpPr>
          <p:spPr bwMode="auto">
            <a:xfrm>
              <a:off x="1332" y="1799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78" name="AutoShape 154"/>
            <p:cNvCxnSpPr>
              <a:cxnSpLocks noChangeShapeType="1"/>
              <a:stCxn id="129176" idx="0"/>
              <a:endCxn id="129174" idx="3"/>
            </p:cNvCxnSpPr>
            <p:nvPr/>
          </p:nvCxnSpPr>
          <p:spPr bwMode="auto">
            <a:xfrm flipV="1">
              <a:off x="106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79" name="Oval 155"/>
            <p:cNvSpPr>
              <a:spLocks noChangeArrowheads="1"/>
            </p:cNvSpPr>
            <p:nvPr/>
          </p:nvSpPr>
          <p:spPr bwMode="auto">
            <a:xfrm>
              <a:off x="1764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29180" name="Oval 156"/>
            <p:cNvSpPr>
              <a:spLocks noChangeArrowheads="1"/>
            </p:cNvSpPr>
            <p:nvPr/>
          </p:nvSpPr>
          <p:spPr bwMode="auto">
            <a:xfrm>
              <a:off x="1926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29181" name="Oval 157"/>
            <p:cNvSpPr>
              <a:spLocks noChangeArrowheads="1"/>
            </p:cNvSpPr>
            <p:nvPr/>
          </p:nvSpPr>
          <p:spPr bwMode="auto">
            <a:xfrm>
              <a:off x="1581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29182" name="AutoShape 158"/>
            <p:cNvCxnSpPr>
              <a:cxnSpLocks noChangeShapeType="1"/>
              <a:stCxn id="129179" idx="5"/>
              <a:endCxn id="129180" idx="0"/>
            </p:cNvCxnSpPr>
            <p:nvPr/>
          </p:nvCxnSpPr>
          <p:spPr bwMode="auto">
            <a:xfrm>
              <a:off x="1971" y="1800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83" name="AutoShape 159"/>
            <p:cNvCxnSpPr>
              <a:cxnSpLocks noChangeShapeType="1"/>
              <a:stCxn id="129181" idx="0"/>
              <a:endCxn id="129179" idx="3"/>
            </p:cNvCxnSpPr>
            <p:nvPr/>
          </p:nvCxnSpPr>
          <p:spPr bwMode="auto">
            <a:xfrm flipV="1">
              <a:off x="1703" y="1800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84" name="Oval 160"/>
            <p:cNvSpPr>
              <a:spLocks noChangeArrowheads="1"/>
            </p:cNvSpPr>
            <p:nvPr/>
          </p:nvSpPr>
          <p:spPr bwMode="auto">
            <a:xfrm>
              <a:off x="850" y="120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29185" name="AutoShape 161"/>
            <p:cNvCxnSpPr>
              <a:cxnSpLocks noChangeShapeType="1"/>
              <a:stCxn id="129184" idx="5"/>
              <a:endCxn id="129174" idx="0"/>
            </p:cNvCxnSpPr>
            <p:nvPr/>
          </p:nvCxnSpPr>
          <p:spPr bwMode="auto">
            <a:xfrm>
              <a:off x="1058" y="1402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86" name="AutoShape 162"/>
            <p:cNvCxnSpPr>
              <a:cxnSpLocks noChangeShapeType="1"/>
              <a:stCxn id="129169" idx="0"/>
              <a:endCxn id="129184" idx="3"/>
            </p:cNvCxnSpPr>
            <p:nvPr/>
          </p:nvCxnSpPr>
          <p:spPr bwMode="auto">
            <a:xfrm flipV="1">
              <a:off x="576" y="1402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87" name="Oval 163"/>
            <p:cNvSpPr>
              <a:spLocks noChangeArrowheads="1"/>
            </p:cNvSpPr>
            <p:nvPr/>
          </p:nvSpPr>
          <p:spPr bwMode="auto">
            <a:xfrm>
              <a:off x="2039" y="1208"/>
              <a:ext cx="244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4,15</a:t>
              </a:r>
            </a:p>
          </p:txBody>
        </p:sp>
        <p:cxnSp>
          <p:nvCxnSpPr>
            <p:cNvPr id="129188" name="AutoShape 164"/>
            <p:cNvCxnSpPr>
              <a:cxnSpLocks noChangeShapeType="1"/>
              <a:stCxn id="129187" idx="5"/>
              <a:endCxn id="129190" idx="0"/>
            </p:cNvCxnSpPr>
            <p:nvPr/>
          </p:nvCxnSpPr>
          <p:spPr bwMode="auto">
            <a:xfrm>
              <a:off x="2247" y="1402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89" name="AutoShape 165"/>
            <p:cNvCxnSpPr>
              <a:cxnSpLocks noChangeShapeType="1"/>
              <a:stCxn id="129179" idx="0"/>
              <a:endCxn id="129187" idx="3"/>
            </p:cNvCxnSpPr>
            <p:nvPr/>
          </p:nvCxnSpPr>
          <p:spPr bwMode="auto">
            <a:xfrm flipV="1">
              <a:off x="1885" y="1402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90" name="Oval 166"/>
            <p:cNvSpPr>
              <a:spLocks noChangeArrowheads="1"/>
            </p:cNvSpPr>
            <p:nvPr/>
          </p:nvSpPr>
          <p:spPr bwMode="auto">
            <a:xfrm>
              <a:off x="2405" y="1606"/>
              <a:ext cx="243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6,15</a:t>
              </a:r>
            </a:p>
          </p:txBody>
        </p:sp>
        <p:sp>
          <p:nvSpPr>
            <p:cNvPr id="129191" name="Oval 167"/>
            <p:cNvSpPr>
              <a:spLocks noChangeArrowheads="1"/>
            </p:cNvSpPr>
            <p:nvPr/>
          </p:nvSpPr>
          <p:spPr bwMode="auto">
            <a:xfrm>
              <a:off x="1460" y="867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29192" name="AutoShape 168"/>
            <p:cNvCxnSpPr>
              <a:cxnSpLocks noChangeShapeType="1"/>
              <a:stCxn id="129191" idx="5"/>
              <a:endCxn id="129187" idx="0"/>
            </p:cNvCxnSpPr>
            <p:nvPr/>
          </p:nvCxnSpPr>
          <p:spPr bwMode="auto">
            <a:xfrm>
              <a:off x="1667" y="1061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193" name="AutoShape 169"/>
            <p:cNvCxnSpPr>
              <a:cxnSpLocks noChangeShapeType="1"/>
              <a:stCxn id="129184" idx="0"/>
              <a:endCxn id="129191" idx="3"/>
            </p:cNvCxnSpPr>
            <p:nvPr/>
          </p:nvCxnSpPr>
          <p:spPr bwMode="auto">
            <a:xfrm flipV="1">
              <a:off x="972" y="1061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194" name="Oval 170"/>
            <p:cNvSpPr>
              <a:spLocks noChangeArrowheads="1"/>
            </p:cNvSpPr>
            <p:nvPr/>
          </p:nvSpPr>
          <p:spPr bwMode="auto">
            <a:xfrm>
              <a:off x="2252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29195" name="AutoShape 171"/>
            <p:cNvCxnSpPr>
              <a:cxnSpLocks noChangeShapeType="1"/>
              <a:stCxn id="129190" idx="3"/>
              <a:endCxn id="129194" idx="0"/>
            </p:cNvCxnSpPr>
            <p:nvPr/>
          </p:nvCxnSpPr>
          <p:spPr bwMode="auto">
            <a:xfrm flipH="1">
              <a:off x="2374" y="1800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29197" name="Text Box 173"/>
          <p:cNvSpPr txBox="1">
            <a:spLocks noChangeArrowheads="1"/>
          </p:cNvSpPr>
          <p:nvPr/>
        </p:nvSpPr>
        <p:spPr bwMode="auto">
          <a:xfrm>
            <a:off x="865188" y="3273425"/>
            <a:ext cx="282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3&lt;6 </a:t>
            </a:r>
            <a:r>
              <a:rPr lang="ko-KR" altLang="en-US">
                <a:latin typeface="Times New Roman" pitchFamily="18" charset="0"/>
              </a:rPr>
              <a:t>이므로 최소 히프 삽입</a:t>
            </a:r>
          </a:p>
        </p:txBody>
      </p:sp>
      <p:sp>
        <p:nvSpPr>
          <p:cNvPr id="129198" name="Text Box 174"/>
          <p:cNvSpPr txBox="1">
            <a:spLocks noChangeArrowheads="1"/>
          </p:cNvSpPr>
          <p:nvPr/>
        </p:nvSpPr>
        <p:spPr bwMode="auto">
          <a:xfrm>
            <a:off x="5091113" y="3336925"/>
            <a:ext cx="29416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3&lt;6 </a:t>
            </a:r>
            <a:r>
              <a:rPr lang="ko-KR" altLang="en-US">
                <a:latin typeface="Times New Roman" pitchFamily="18" charset="0"/>
              </a:rPr>
              <a:t>이므로 </a:t>
            </a:r>
            <a:r>
              <a:rPr lang="en-US" altLang="ko-KR">
                <a:latin typeface="Times New Roman" pitchFamily="18" charset="0"/>
              </a:rPr>
              <a:t>6</a:t>
            </a:r>
            <a:r>
              <a:rPr lang="ko-KR" altLang="en-US">
                <a:latin typeface="Times New Roman" pitchFamily="18" charset="0"/>
              </a:rPr>
              <a:t>을 아래로 이동</a:t>
            </a:r>
          </a:p>
        </p:txBody>
      </p:sp>
      <p:sp>
        <p:nvSpPr>
          <p:cNvPr id="129199" name="Text Box 175"/>
          <p:cNvSpPr txBox="1">
            <a:spLocks noChangeArrowheads="1"/>
          </p:cNvSpPr>
          <p:nvPr/>
        </p:nvSpPr>
        <p:spPr bwMode="auto">
          <a:xfrm>
            <a:off x="877888" y="5975350"/>
            <a:ext cx="29416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3&lt;4 </a:t>
            </a:r>
            <a:r>
              <a:rPr lang="ko-KR" altLang="en-US">
                <a:latin typeface="Times New Roman" pitchFamily="18" charset="0"/>
              </a:rPr>
              <a:t>이므로 </a:t>
            </a:r>
            <a:r>
              <a:rPr lang="en-US" altLang="ko-KR">
                <a:latin typeface="Times New Roman" pitchFamily="18" charset="0"/>
              </a:rPr>
              <a:t>4</a:t>
            </a:r>
            <a:r>
              <a:rPr lang="ko-KR" altLang="en-US">
                <a:latin typeface="Times New Roman" pitchFamily="18" charset="0"/>
              </a:rPr>
              <a:t>를 아래로 이동</a:t>
            </a:r>
          </a:p>
        </p:txBody>
      </p:sp>
      <p:grpSp>
        <p:nvGrpSpPr>
          <p:cNvPr id="5" name="Group 176"/>
          <p:cNvGrpSpPr>
            <a:grpSpLocks/>
          </p:cNvGrpSpPr>
          <p:nvPr/>
        </p:nvGrpSpPr>
        <p:grpSpPr bwMode="auto">
          <a:xfrm>
            <a:off x="4754563" y="3806825"/>
            <a:ext cx="4276754" cy="2120900"/>
            <a:chOff x="384" y="980"/>
            <a:chExt cx="2377" cy="1336"/>
          </a:xfrm>
        </p:grpSpPr>
        <p:sp>
          <p:nvSpPr>
            <p:cNvPr id="129201" name="Oval 177"/>
            <p:cNvSpPr>
              <a:spLocks noChangeArrowheads="1"/>
            </p:cNvSpPr>
            <p:nvPr/>
          </p:nvSpPr>
          <p:spPr bwMode="auto">
            <a:xfrm>
              <a:off x="567" y="1719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29202" name="Oval 178"/>
            <p:cNvSpPr>
              <a:spLocks noChangeArrowheads="1"/>
            </p:cNvSpPr>
            <p:nvPr/>
          </p:nvSpPr>
          <p:spPr bwMode="auto">
            <a:xfrm>
              <a:off x="729" y="208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29203" name="Oval 179"/>
            <p:cNvSpPr>
              <a:spLocks noChangeArrowheads="1"/>
            </p:cNvSpPr>
            <p:nvPr/>
          </p:nvSpPr>
          <p:spPr bwMode="auto">
            <a:xfrm>
              <a:off x="384" y="208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29204" name="AutoShape 180"/>
            <p:cNvCxnSpPr>
              <a:cxnSpLocks noChangeShapeType="1"/>
              <a:stCxn id="129201" idx="5"/>
              <a:endCxn id="129202" idx="0"/>
            </p:cNvCxnSpPr>
            <p:nvPr/>
          </p:nvCxnSpPr>
          <p:spPr bwMode="auto">
            <a:xfrm>
              <a:off x="775" y="1912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205" name="AutoShape 181"/>
            <p:cNvCxnSpPr>
              <a:cxnSpLocks noChangeShapeType="1"/>
              <a:stCxn id="129203" idx="0"/>
              <a:endCxn id="129201" idx="3"/>
            </p:cNvCxnSpPr>
            <p:nvPr/>
          </p:nvCxnSpPr>
          <p:spPr bwMode="auto">
            <a:xfrm flipV="1">
              <a:off x="506" y="1912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206" name="Oval 182"/>
            <p:cNvSpPr>
              <a:spLocks noChangeArrowheads="1"/>
            </p:cNvSpPr>
            <p:nvPr/>
          </p:nvSpPr>
          <p:spPr bwMode="auto">
            <a:xfrm>
              <a:off x="1237" y="1719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29207" name="Oval 183"/>
            <p:cNvSpPr>
              <a:spLocks noChangeArrowheads="1"/>
            </p:cNvSpPr>
            <p:nvPr/>
          </p:nvSpPr>
          <p:spPr bwMode="auto">
            <a:xfrm>
              <a:off x="1399" y="208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29208" name="Oval 184"/>
            <p:cNvSpPr>
              <a:spLocks noChangeArrowheads="1"/>
            </p:cNvSpPr>
            <p:nvPr/>
          </p:nvSpPr>
          <p:spPr bwMode="auto">
            <a:xfrm>
              <a:off x="1055" y="208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29209" name="AutoShape 185"/>
            <p:cNvCxnSpPr>
              <a:cxnSpLocks noChangeShapeType="1"/>
              <a:stCxn id="129206" idx="5"/>
              <a:endCxn id="129207" idx="0"/>
            </p:cNvCxnSpPr>
            <p:nvPr/>
          </p:nvCxnSpPr>
          <p:spPr bwMode="auto">
            <a:xfrm>
              <a:off x="1445" y="1912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210" name="AutoShape 186"/>
            <p:cNvCxnSpPr>
              <a:cxnSpLocks noChangeShapeType="1"/>
              <a:stCxn id="129208" idx="0"/>
              <a:endCxn id="129206" idx="3"/>
            </p:cNvCxnSpPr>
            <p:nvPr/>
          </p:nvCxnSpPr>
          <p:spPr bwMode="auto">
            <a:xfrm flipV="1">
              <a:off x="1176" y="1912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211" name="Oval 187"/>
            <p:cNvSpPr>
              <a:spLocks noChangeArrowheads="1"/>
            </p:cNvSpPr>
            <p:nvPr/>
          </p:nvSpPr>
          <p:spPr bwMode="auto">
            <a:xfrm>
              <a:off x="1877" y="1719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29212" name="Oval 188"/>
            <p:cNvSpPr>
              <a:spLocks noChangeArrowheads="1"/>
            </p:cNvSpPr>
            <p:nvPr/>
          </p:nvSpPr>
          <p:spPr bwMode="auto">
            <a:xfrm>
              <a:off x="2039" y="2089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29213" name="Oval 189"/>
            <p:cNvSpPr>
              <a:spLocks noChangeArrowheads="1"/>
            </p:cNvSpPr>
            <p:nvPr/>
          </p:nvSpPr>
          <p:spPr bwMode="auto">
            <a:xfrm>
              <a:off x="1694" y="2089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29214" name="AutoShape 190"/>
            <p:cNvCxnSpPr>
              <a:cxnSpLocks noChangeShapeType="1"/>
              <a:stCxn id="129211" idx="5"/>
              <a:endCxn id="129212" idx="0"/>
            </p:cNvCxnSpPr>
            <p:nvPr/>
          </p:nvCxnSpPr>
          <p:spPr bwMode="auto">
            <a:xfrm>
              <a:off x="2084" y="1913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215" name="AutoShape 191"/>
            <p:cNvCxnSpPr>
              <a:cxnSpLocks noChangeShapeType="1"/>
              <a:stCxn id="129213" idx="0"/>
              <a:endCxn id="129211" idx="3"/>
            </p:cNvCxnSpPr>
            <p:nvPr/>
          </p:nvCxnSpPr>
          <p:spPr bwMode="auto">
            <a:xfrm flipV="1">
              <a:off x="1816" y="1913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216" name="Oval 192"/>
            <p:cNvSpPr>
              <a:spLocks noChangeArrowheads="1"/>
            </p:cNvSpPr>
            <p:nvPr/>
          </p:nvSpPr>
          <p:spPr bwMode="auto">
            <a:xfrm>
              <a:off x="963" y="1321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29217" name="AutoShape 193"/>
            <p:cNvCxnSpPr>
              <a:cxnSpLocks noChangeShapeType="1"/>
              <a:stCxn id="129216" idx="5"/>
              <a:endCxn id="129206" idx="0"/>
            </p:cNvCxnSpPr>
            <p:nvPr/>
          </p:nvCxnSpPr>
          <p:spPr bwMode="auto">
            <a:xfrm>
              <a:off x="1171" y="1515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218" name="AutoShape 194"/>
            <p:cNvCxnSpPr>
              <a:cxnSpLocks noChangeShapeType="1"/>
              <a:stCxn id="129201" idx="0"/>
              <a:endCxn id="129216" idx="3"/>
            </p:cNvCxnSpPr>
            <p:nvPr/>
          </p:nvCxnSpPr>
          <p:spPr bwMode="auto">
            <a:xfrm flipV="1">
              <a:off x="689" y="1515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219" name="Oval 195"/>
            <p:cNvSpPr>
              <a:spLocks noChangeArrowheads="1"/>
            </p:cNvSpPr>
            <p:nvPr/>
          </p:nvSpPr>
          <p:spPr bwMode="auto">
            <a:xfrm>
              <a:off x="2152" y="1321"/>
              <a:ext cx="244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3,15</a:t>
              </a:r>
            </a:p>
          </p:txBody>
        </p:sp>
        <p:cxnSp>
          <p:nvCxnSpPr>
            <p:cNvPr id="129220" name="AutoShape 196"/>
            <p:cNvCxnSpPr>
              <a:cxnSpLocks noChangeShapeType="1"/>
              <a:stCxn id="129219" idx="5"/>
              <a:endCxn id="129222" idx="0"/>
            </p:cNvCxnSpPr>
            <p:nvPr/>
          </p:nvCxnSpPr>
          <p:spPr bwMode="auto">
            <a:xfrm>
              <a:off x="2360" y="1515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221" name="AutoShape 197"/>
            <p:cNvCxnSpPr>
              <a:cxnSpLocks noChangeShapeType="1"/>
              <a:stCxn id="129211" idx="0"/>
              <a:endCxn id="129219" idx="3"/>
            </p:cNvCxnSpPr>
            <p:nvPr/>
          </p:nvCxnSpPr>
          <p:spPr bwMode="auto">
            <a:xfrm flipV="1">
              <a:off x="1998" y="1515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222" name="Oval 198"/>
            <p:cNvSpPr>
              <a:spLocks noChangeArrowheads="1"/>
            </p:cNvSpPr>
            <p:nvPr/>
          </p:nvSpPr>
          <p:spPr bwMode="auto">
            <a:xfrm>
              <a:off x="2518" y="1719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4,15</a:t>
              </a:r>
            </a:p>
          </p:txBody>
        </p:sp>
        <p:sp>
          <p:nvSpPr>
            <p:cNvPr id="129223" name="Oval 199"/>
            <p:cNvSpPr>
              <a:spLocks noChangeArrowheads="1"/>
            </p:cNvSpPr>
            <p:nvPr/>
          </p:nvSpPr>
          <p:spPr bwMode="auto">
            <a:xfrm>
              <a:off x="1573" y="980"/>
              <a:ext cx="243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29224" name="AutoShape 200"/>
            <p:cNvCxnSpPr>
              <a:cxnSpLocks noChangeShapeType="1"/>
              <a:stCxn id="129223" idx="5"/>
              <a:endCxn id="129219" idx="0"/>
            </p:cNvCxnSpPr>
            <p:nvPr/>
          </p:nvCxnSpPr>
          <p:spPr bwMode="auto">
            <a:xfrm>
              <a:off x="1780" y="1174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9225" name="AutoShape 201"/>
            <p:cNvCxnSpPr>
              <a:cxnSpLocks noChangeShapeType="1"/>
              <a:stCxn id="129216" idx="0"/>
              <a:endCxn id="129223" idx="3"/>
            </p:cNvCxnSpPr>
            <p:nvPr/>
          </p:nvCxnSpPr>
          <p:spPr bwMode="auto">
            <a:xfrm flipV="1">
              <a:off x="1085" y="1174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9226" name="Oval 202"/>
            <p:cNvSpPr>
              <a:spLocks noChangeArrowheads="1"/>
            </p:cNvSpPr>
            <p:nvPr/>
          </p:nvSpPr>
          <p:spPr bwMode="auto">
            <a:xfrm>
              <a:off x="2365" y="2089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29227" name="AutoShape 203"/>
            <p:cNvCxnSpPr>
              <a:cxnSpLocks noChangeShapeType="1"/>
              <a:stCxn id="129222" idx="3"/>
              <a:endCxn id="129226" idx="0"/>
            </p:cNvCxnSpPr>
            <p:nvPr/>
          </p:nvCxnSpPr>
          <p:spPr bwMode="auto">
            <a:xfrm flipH="1">
              <a:off x="2487" y="1913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29228" name="Text Box 204"/>
          <p:cNvSpPr txBox="1">
            <a:spLocks noChangeArrowheads="1"/>
          </p:cNvSpPr>
          <p:nvPr/>
        </p:nvSpPr>
        <p:spPr bwMode="auto">
          <a:xfrm>
            <a:off x="5159375" y="5973763"/>
            <a:ext cx="19700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3&gt;2 </a:t>
            </a:r>
            <a:r>
              <a:rPr lang="ko-KR" altLang="en-US">
                <a:latin typeface="Times New Roman" pitchFamily="18" charset="0"/>
              </a:rPr>
              <a:t>이므로 </a:t>
            </a:r>
            <a:r>
              <a:rPr lang="en-US" altLang="ko-KR">
                <a:latin typeface="Times New Roman" pitchFamily="18" charset="0"/>
              </a:rPr>
              <a:t>3 </a:t>
            </a:r>
            <a:r>
              <a:rPr lang="ko-KR" altLang="en-US">
                <a:latin typeface="Times New Roman" pitchFamily="18" charset="0"/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288018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구간 히프에 </a:t>
            </a:r>
            <a:r>
              <a:rPr lang="en-US" altLang="ko-KR" smtClean="0"/>
              <a:t>40</a:t>
            </a:r>
            <a:r>
              <a:rPr lang="ko-KR" altLang="en-US" smtClean="0"/>
              <a:t>을 삽입하는 예제</a:t>
            </a:r>
            <a:endParaRPr lang="ko-KR" altLang="en-US"/>
          </a:p>
        </p:txBody>
      </p:sp>
      <p:sp>
        <p:nvSpPr>
          <p:cNvPr id="1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DD59-842F-4F2A-909C-998CDAA1E88B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123" name="내용 개체 틀 12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786314" y="3571876"/>
            <a:ext cx="4357686" cy="2120900"/>
            <a:chOff x="497" y="1093"/>
            <a:chExt cx="2377" cy="1336"/>
          </a:xfrm>
        </p:grpSpPr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680" y="1832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842" y="2201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97" y="2201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30084" name="AutoShape 36"/>
            <p:cNvCxnSpPr>
              <a:cxnSpLocks noChangeShapeType="1"/>
              <a:stCxn id="130081" idx="5"/>
              <a:endCxn id="130082" idx="0"/>
            </p:cNvCxnSpPr>
            <p:nvPr/>
          </p:nvCxnSpPr>
          <p:spPr bwMode="auto">
            <a:xfrm>
              <a:off x="888" y="2025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085" name="AutoShape 37"/>
            <p:cNvCxnSpPr>
              <a:cxnSpLocks noChangeShapeType="1"/>
              <a:stCxn id="130083" idx="0"/>
              <a:endCxn id="130081" idx="3"/>
            </p:cNvCxnSpPr>
            <p:nvPr/>
          </p:nvCxnSpPr>
          <p:spPr bwMode="auto">
            <a:xfrm flipV="1">
              <a:off x="619" y="2025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1350" y="1832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1512" y="2201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30088" name="Oval 40"/>
            <p:cNvSpPr>
              <a:spLocks noChangeArrowheads="1"/>
            </p:cNvSpPr>
            <p:nvPr/>
          </p:nvSpPr>
          <p:spPr bwMode="auto">
            <a:xfrm>
              <a:off x="1168" y="2201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30089" name="AutoShape 41"/>
            <p:cNvCxnSpPr>
              <a:cxnSpLocks noChangeShapeType="1"/>
              <a:stCxn id="130086" idx="5"/>
              <a:endCxn id="130087" idx="0"/>
            </p:cNvCxnSpPr>
            <p:nvPr/>
          </p:nvCxnSpPr>
          <p:spPr bwMode="auto">
            <a:xfrm>
              <a:off x="1558" y="2025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090" name="AutoShape 42"/>
            <p:cNvCxnSpPr>
              <a:cxnSpLocks noChangeShapeType="1"/>
              <a:stCxn id="130088" idx="0"/>
              <a:endCxn id="130086" idx="3"/>
            </p:cNvCxnSpPr>
            <p:nvPr/>
          </p:nvCxnSpPr>
          <p:spPr bwMode="auto">
            <a:xfrm flipV="1">
              <a:off x="1289" y="2025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091" name="Oval 43"/>
            <p:cNvSpPr>
              <a:spLocks noChangeArrowheads="1"/>
            </p:cNvSpPr>
            <p:nvPr/>
          </p:nvSpPr>
          <p:spPr bwMode="auto">
            <a:xfrm>
              <a:off x="1990" y="183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30092" name="Oval 44"/>
            <p:cNvSpPr>
              <a:spLocks noChangeArrowheads="1"/>
            </p:cNvSpPr>
            <p:nvPr/>
          </p:nvSpPr>
          <p:spPr bwMode="auto">
            <a:xfrm>
              <a:off x="2152" y="220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30093" name="Oval 45"/>
            <p:cNvSpPr>
              <a:spLocks noChangeArrowheads="1"/>
            </p:cNvSpPr>
            <p:nvPr/>
          </p:nvSpPr>
          <p:spPr bwMode="auto">
            <a:xfrm>
              <a:off x="1807" y="220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30094" name="AutoShape 46"/>
            <p:cNvCxnSpPr>
              <a:cxnSpLocks noChangeShapeType="1"/>
              <a:stCxn id="130091" idx="5"/>
              <a:endCxn id="130092" idx="0"/>
            </p:cNvCxnSpPr>
            <p:nvPr/>
          </p:nvCxnSpPr>
          <p:spPr bwMode="auto">
            <a:xfrm>
              <a:off x="2197" y="2026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095" name="AutoShape 47"/>
            <p:cNvCxnSpPr>
              <a:cxnSpLocks noChangeShapeType="1"/>
              <a:stCxn id="130093" idx="0"/>
              <a:endCxn id="130091" idx="3"/>
            </p:cNvCxnSpPr>
            <p:nvPr/>
          </p:nvCxnSpPr>
          <p:spPr bwMode="auto">
            <a:xfrm flipV="1">
              <a:off x="1929" y="2026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096" name="Oval 48"/>
            <p:cNvSpPr>
              <a:spLocks noChangeArrowheads="1"/>
            </p:cNvSpPr>
            <p:nvPr/>
          </p:nvSpPr>
          <p:spPr bwMode="auto">
            <a:xfrm>
              <a:off x="1076" y="1434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30097" name="AutoShape 49"/>
            <p:cNvCxnSpPr>
              <a:cxnSpLocks noChangeShapeType="1"/>
              <a:stCxn id="130096" idx="5"/>
              <a:endCxn id="130086" idx="0"/>
            </p:cNvCxnSpPr>
            <p:nvPr/>
          </p:nvCxnSpPr>
          <p:spPr bwMode="auto">
            <a:xfrm>
              <a:off x="1284" y="1628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098" name="AutoShape 50"/>
            <p:cNvCxnSpPr>
              <a:cxnSpLocks noChangeShapeType="1"/>
              <a:stCxn id="130081" idx="0"/>
              <a:endCxn id="130096" idx="3"/>
            </p:cNvCxnSpPr>
            <p:nvPr/>
          </p:nvCxnSpPr>
          <p:spPr bwMode="auto">
            <a:xfrm flipV="1">
              <a:off x="802" y="1628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099" name="Oval 51"/>
            <p:cNvSpPr>
              <a:spLocks noChangeArrowheads="1"/>
            </p:cNvSpPr>
            <p:nvPr/>
          </p:nvSpPr>
          <p:spPr bwMode="auto">
            <a:xfrm>
              <a:off x="2265" y="1434"/>
              <a:ext cx="244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4,30</a:t>
              </a:r>
            </a:p>
          </p:txBody>
        </p:sp>
        <p:cxnSp>
          <p:nvCxnSpPr>
            <p:cNvPr id="130100" name="AutoShape 52"/>
            <p:cNvCxnSpPr>
              <a:cxnSpLocks noChangeShapeType="1"/>
              <a:stCxn id="130099" idx="5"/>
              <a:endCxn id="130102" idx="0"/>
            </p:cNvCxnSpPr>
            <p:nvPr/>
          </p:nvCxnSpPr>
          <p:spPr bwMode="auto">
            <a:xfrm>
              <a:off x="2473" y="1628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101" name="AutoShape 53"/>
            <p:cNvCxnSpPr>
              <a:cxnSpLocks noChangeShapeType="1"/>
              <a:stCxn id="130091" idx="0"/>
              <a:endCxn id="130099" idx="3"/>
            </p:cNvCxnSpPr>
            <p:nvPr/>
          </p:nvCxnSpPr>
          <p:spPr bwMode="auto">
            <a:xfrm flipV="1">
              <a:off x="2111" y="1628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102" name="Oval 54"/>
            <p:cNvSpPr>
              <a:spLocks noChangeArrowheads="1"/>
            </p:cNvSpPr>
            <p:nvPr/>
          </p:nvSpPr>
          <p:spPr bwMode="auto">
            <a:xfrm>
              <a:off x="2631" y="183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6,15</a:t>
              </a:r>
            </a:p>
          </p:txBody>
        </p:sp>
        <p:sp>
          <p:nvSpPr>
            <p:cNvPr id="130103" name="Oval 55"/>
            <p:cNvSpPr>
              <a:spLocks noChangeArrowheads="1"/>
            </p:cNvSpPr>
            <p:nvPr/>
          </p:nvSpPr>
          <p:spPr bwMode="auto">
            <a:xfrm>
              <a:off x="1686" y="1093"/>
              <a:ext cx="243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2,40</a:t>
              </a:r>
            </a:p>
          </p:txBody>
        </p:sp>
        <p:cxnSp>
          <p:nvCxnSpPr>
            <p:cNvPr id="130104" name="AutoShape 56"/>
            <p:cNvCxnSpPr>
              <a:cxnSpLocks noChangeShapeType="1"/>
              <a:stCxn id="130103" idx="5"/>
              <a:endCxn id="130099" idx="0"/>
            </p:cNvCxnSpPr>
            <p:nvPr/>
          </p:nvCxnSpPr>
          <p:spPr bwMode="auto">
            <a:xfrm>
              <a:off x="1893" y="1287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105" name="AutoShape 57"/>
            <p:cNvCxnSpPr>
              <a:cxnSpLocks noChangeShapeType="1"/>
              <a:stCxn id="130096" idx="0"/>
              <a:endCxn id="130103" idx="3"/>
            </p:cNvCxnSpPr>
            <p:nvPr/>
          </p:nvCxnSpPr>
          <p:spPr bwMode="auto">
            <a:xfrm flipV="1">
              <a:off x="1198" y="1287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106" name="Oval 58"/>
            <p:cNvSpPr>
              <a:spLocks noChangeArrowheads="1"/>
            </p:cNvSpPr>
            <p:nvPr/>
          </p:nvSpPr>
          <p:spPr bwMode="auto">
            <a:xfrm>
              <a:off x="2478" y="220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30107" name="AutoShape 59"/>
            <p:cNvCxnSpPr>
              <a:cxnSpLocks noChangeShapeType="1"/>
              <a:stCxn id="130102" idx="3"/>
              <a:endCxn id="130106" idx="0"/>
            </p:cNvCxnSpPr>
            <p:nvPr/>
          </p:nvCxnSpPr>
          <p:spPr bwMode="auto">
            <a:xfrm flipH="1">
              <a:off x="2600" y="2026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4784696" y="714356"/>
            <a:ext cx="4359304" cy="2120900"/>
            <a:chOff x="271" y="867"/>
            <a:chExt cx="2377" cy="1336"/>
          </a:xfrm>
        </p:grpSpPr>
        <p:sp>
          <p:nvSpPr>
            <p:cNvPr id="130165" name="Oval 117"/>
            <p:cNvSpPr>
              <a:spLocks noChangeArrowheads="1"/>
            </p:cNvSpPr>
            <p:nvPr/>
          </p:nvSpPr>
          <p:spPr bwMode="auto">
            <a:xfrm>
              <a:off x="454" y="1606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30166" name="Oval 118"/>
            <p:cNvSpPr>
              <a:spLocks noChangeArrowheads="1"/>
            </p:cNvSpPr>
            <p:nvPr/>
          </p:nvSpPr>
          <p:spPr bwMode="auto">
            <a:xfrm>
              <a:off x="61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30167" name="Oval 119"/>
            <p:cNvSpPr>
              <a:spLocks noChangeArrowheads="1"/>
            </p:cNvSpPr>
            <p:nvPr/>
          </p:nvSpPr>
          <p:spPr bwMode="auto">
            <a:xfrm>
              <a:off x="271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30168" name="AutoShape 120"/>
            <p:cNvCxnSpPr>
              <a:cxnSpLocks noChangeShapeType="1"/>
              <a:stCxn id="130165" idx="5"/>
              <a:endCxn id="130166" idx="0"/>
            </p:cNvCxnSpPr>
            <p:nvPr/>
          </p:nvCxnSpPr>
          <p:spPr bwMode="auto">
            <a:xfrm>
              <a:off x="662" y="1799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169" name="AutoShape 121"/>
            <p:cNvCxnSpPr>
              <a:cxnSpLocks noChangeShapeType="1"/>
              <a:stCxn id="130167" idx="0"/>
              <a:endCxn id="130165" idx="3"/>
            </p:cNvCxnSpPr>
            <p:nvPr/>
          </p:nvCxnSpPr>
          <p:spPr bwMode="auto">
            <a:xfrm flipV="1">
              <a:off x="39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170" name="Oval 122"/>
            <p:cNvSpPr>
              <a:spLocks noChangeArrowheads="1"/>
            </p:cNvSpPr>
            <p:nvPr/>
          </p:nvSpPr>
          <p:spPr bwMode="auto">
            <a:xfrm>
              <a:off x="1124" y="1606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30171" name="Oval 123"/>
            <p:cNvSpPr>
              <a:spLocks noChangeArrowheads="1"/>
            </p:cNvSpPr>
            <p:nvPr/>
          </p:nvSpPr>
          <p:spPr bwMode="auto">
            <a:xfrm>
              <a:off x="128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30172" name="Oval 124"/>
            <p:cNvSpPr>
              <a:spLocks noChangeArrowheads="1"/>
            </p:cNvSpPr>
            <p:nvPr/>
          </p:nvSpPr>
          <p:spPr bwMode="auto">
            <a:xfrm>
              <a:off x="942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30173" name="AutoShape 125"/>
            <p:cNvCxnSpPr>
              <a:cxnSpLocks noChangeShapeType="1"/>
              <a:stCxn id="130170" idx="5"/>
              <a:endCxn id="130171" idx="0"/>
            </p:cNvCxnSpPr>
            <p:nvPr/>
          </p:nvCxnSpPr>
          <p:spPr bwMode="auto">
            <a:xfrm>
              <a:off x="1332" y="1799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174" name="AutoShape 126"/>
            <p:cNvCxnSpPr>
              <a:cxnSpLocks noChangeShapeType="1"/>
              <a:stCxn id="130172" idx="0"/>
              <a:endCxn id="130170" idx="3"/>
            </p:cNvCxnSpPr>
            <p:nvPr/>
          </p:nvCxnSpPr>
          <p:spPr bwMode="auto">
            <a:xfrm flipV="1">
              <a:off x="106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175" name="Oval 127"/>
            <p:cNvSpPr>
              <a:spLocks noChangeArrowheads="1"/>
            </p:cNvSpPr>
            <p:nvPr/>
          </p:nvSpPr>
          <p:spPr bwMode="auto">
            <a:xfrm>
              <a:off x="1764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30176" name="Oval 128"/>
            <p:cNvSpPr>
              <a:spLocks noChangeArrowheads="1"/>
            </p:cNvSpPr>
            <p:nvPr/>
          </p:nvSpPr>
          <p:spPr bwMode="auto">
            <a:xfrm>
              <a:off x="1926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30177" name="Oval 129"/>
            <p:cNvSpPr>
              <a:spLocks noChangeArrowheads="1"/>
            </p:cNvSpPr>
            <p:nvPr/>
          </p:nvSpPr>
          <p:spPr bwMode="auto">
            <a:xfrm>
              <a:off x="1581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30178" name="AutoShape 130"/>
            <p:cNvCxnSpPr>
              <a:cxnSpLocks noChangeShapeType="1"/>
              <a:stCxn id="130175" idx="5"/>
              <a:endCxn id="130176" idx="0"/>
            </p:cNvCxnSpPr>
            <p:nvPr/>
          </p:nvCxnSpPr>
          <p:spPr bwMode="auto">
            <a:xfrm>
              <a:off x="1971" y="1800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179" name="AutoShape 131"/>
            <p:cNvCxnSpPr>
              <a:cxnSpLocks noChangeShapeType="1"/>
              <a:stCxn id="130177" idx="0"/>
              <a:endCxn id="130175" idx="3"/>
            </p:cNvCxnSpPr>
            <p:nvPr/>
          </p:nvCxnSpPr>
          <p:spPr bwMode="auto">
            <a:xfrm flipV="1">
              <a:off x="1703" y="1800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180" name="Oval 132"/>
            <p:cNvSpPr>
              <a:spLocks noChangeArrowheads="1"/>
            </p:cNvSpPr>
            <p:nvPr/>
          </p:nvSpPr>
          <p:spPr bwMode="auto">
            <a:xfrm>
              <a:off x="850" y="120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30181" name="AutoShape 133"/>
            <p:cNvCxnSpPr>
              <a:cxnSpLocks noChangeShapeType="1"/>
              <a:stCxn id="130180" idx="5"/>
              <a:endCxn id="130170" idx="0"/>
            </p:cNvCxnSpPr>
            <p:nvPr/>
          </p:nvCxnSpPr>
          <p:spPr bwMode="auto">
            <a:xfrm>
              <a:off x="1058" y="1402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182" name="AutoShape 134"/>
            <p:cNvCxnSpPr>
              <a:cxnSpLocks noChangeShapeType="1"/>
              <a:stCxn id="130165" idx="0"/>
              <a:endCxn id="130180" idx="3"/>
            </p:cNvCxnSpPr>
            <p:nvPr/>
          </p:nvCxnSpPr>
          <p:spPr bwMode="auto">
            <a:xfrm flipV="1">
              <a:off x="576" y="1402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183" name="Oval 135"/>
            <p:cNvSpPr>
              <a:spLocks noChangeArrowheads="1"/>
            </p:cNvSpPr>
            <p:nvPr/>
          </p:nvSpPr>
          <p:spPr bwMode="auto">
            <a:xfrm>
              <a:off x="2039" y="1208"/>
              <a:ext cx="244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4,15</a:t>
              </a:r>
            </a:p>
          </p:txBody>
        </p:sp>
        <p:cxnSp>
          <p:nvCxnSpPr>
            <p:cNvPr id="130184" name="AutoShape 136"/>
            <p:cNvCxnSpPr>
              <a:cxnSpLocks noChangeShapeType="1"/>
              <a:stCxn id="130183" idx="5"/>
              <a:endCxn id="130186" idx="0"/>
            </p:cNvCxnSpPr>
            <p:nvPr/>
          </p:nvCxnSpPr>
          <p:spPr bwMode="auto">
            <a:xfrm>
              <a:off x="2247" y="1402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185" name="AutoShape 137"/>
            <p:cNvCxnSpPr>
              <a:cxnSpLocks noChangeShapeType="1"/>
              <a:stCxn id="130175" idx="0"/>
              <a:endCxn id="130183" idx="3"/>
            </p:cNvCxnSpPr>
            <p:nvPr/>
          </p:nvCxnSpPr>
          <p:spPr bwMode="auto">
            <a:xfrm flipV="1">
              <a:off x="1885" y="1402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186" name="Oval 138"/>
            <p:cNvSpPr>
              <a:spLocks noChangeArrowheads="1"/>
            </p:cNvSpPr>
            <p:nvPr/>
          </p:nvSpPr>
          <p:spPr bwMode="auto">
            <a:xfrm>
              <a:off x="2405" y="1606"/>
              <a:ext cx="243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 </a:t>
              </a:r>
            </a:p>
          </p:txBody>
        </p:sp>
        <p:sp>
          <p:nvSpPr>
            <p:cNvPr id="130187" name="Oval 139"/>
            <p:cNvSpPr>
              <a:spLocks noChangeArrowheads="1"/>
            </p:cNvSpPr>
            <p:nvPr/>
          </p:nvSpPr>
          <p:spPr bwMode="auto">
            <a:xfrm>
              <a:off x="1460" y="867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30188" name="AutoShape 140"/>
            <p:cNvCxnSpPr>
              <a:cxnSpLocks noChangeShapeType="1"/>
              <a:stCxn id="130187" idx="5"/>
              <a:endCxn id="130183" idx="0"/>
            </p:cNvCxnSpPr>
            <p:nvPr/>
          </p:nvCxnSpPr>
          <p:spPr bwMode="auto">
            <a:xfrm>
              <a:off x="1667" y="1061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189" name="AutoShape 141"/>
            <p:cNvCxnSpPr>
              <a:cxnSpLocks noChangeShapeType="1"/>
              <a:stCxn id="130180" idx="0"/>
              <a:endCxn id="130187" idx="3"/>
            </p:cNvCxnSpPr>
            <p:nvPr/>
          </p:nvCxnSpPr>
          <p:spPr bwMode="auto">
            <a:xfrm flipV="1">
              <a:off x="972" y="1061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190" name="Oval 142"/>
            <p:cNvSpPr>
              <a:spLocks noChangeArrowheads="1"/>
            </p:cNvSpPr>
            <p:nvPr/>
          </p:nvSpPr>
          <p:spPr bwMode="auto">
            <a:xfrm>
              <a:off x="2252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30191" name="AutoShape 143"/>
            <p:cNvCxnSpPr>
              <a:cxnSpLocks noChangeShapeType="1"/>
              <a:stCxn id="130186" idx="3"/>
              <a:endCxn id="130190" idx="0"/>
            </p:cNvCxnSpPr>
            <p:nvPr/>
          </p:nvCxnSpPr>
          <p:spPr bwMode="auto">
            <a:xfrm flipH="1">
              <a:off x="2374" y="1800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0" y="3498848"/>
            <a:ext cx="4643438" cy="2120900"/>
            <a:chOff x="271" y="867"/>
            <a:chExt cx="2377" cy="1336"/>
          </a:xfrm>
        </p:grpSpPr>
        <p:sp>
          <p:nvSpPr>
            <p:cNvPr id="130193" name="Oval 145"/>
            <p:cNvSpPr>
              <a:spLocks noChangeArrowheads="1"/>
            </p:cNvSpPr>
            <p:nvPr/>
          </p:nvSpPr>
          <p:spPr bwMode="auto">
            <a:xfrm>
              <a:off x="454" y="1606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30194" name="Oval 146"/>
            <p:cNvSpPr>
              <a:spLocks noChangeArrowheads="1"/>
            </p:cNvSpPr>
            <p:nvPr/>
          </p:nvSpPr>
          <p:spPr bwMode="auto">
            <a:xfrm>
              <a:off x="61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30195" name="Oval 147"/>
            <p:cNvSpPr>
              <a:spLocks noChangeArrowheads="1"/>
            </p:cNvSpPr>
            <p:nvPr/>
          </p:nvSpPr>
          <p:spPr bwMode="auto">
            <a:xfrm>
              <a:off x="271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30196" name="AutoShape 148"/>
            <p:cNvCxnSpPr>
              <a:cxnSpLocks noChangeShapeType="1"/>
              <a:stCxn id="130193" idx="5"/>
              <a:endCxn id="130194" idx="0"/>
            </p:cNvCxnSpPr>
            <p:nvPr/>
          </p:nvCxnSpPr>
          <p:spPr bwMode="auto">
            <a:xfrm>
              <a:off x="662" y="1799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197" name="AutoShape 149"/>
            <p:cNvCxnSpPr>
              <a:cxnSpLocks noChangeShapeType="1"/>
              <a:stCxn id="130195" idx="0"/>
              <a:endCxn id="130193" idx="3"/>
            </p:cNvCxnSpPr>
            <p:nvPr/>
          </p:nvCxnSpPr>
          <p:spPr bwMode="auto">
            <a:xfrm flipV="1">
              <a:off x="39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198" name="Oval 150"/>
            <p:cNvSpPr>
              <a:spLocks noChangeArrowheads="1"/>
            </p:cNvSpPr>
            <p:nvPr/>
          </p:nvSpPr>
          <p:spPr bwMode="auto">
            <a:xfrm>
              <a:off x="1124" y="1606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30199" name="Oval 151"/>
            <p:cNvSpPr>
              <a:spLocks noChangeArrowheads="1"/>
            </p:cNvSpPr>
            <p:nvPr/>
          </p:nvSpPr>
          <p:spPr bwMode="auto">
            <a:xfrm>
              <a:off x="128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30200" name="Oval 152"/>
            <p:cNvSpPr>
              <a:spLocks noChangeArrowheads="1"/>
            </p:cNvSpPr>
            <p:nvPr/>
          </p:nvSpPr>
          <p:spPr bwMode="auto">
            <a:xfrm>
              <a:off x="942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30201" name="AutoShape 153"/>
            <p:cNvCxnSpPr>
              <a:cxnSpLocks noChangeShapeType="1"/>
              <a:stCxn id="130198" idx="5"/>
              <a:endCxn id="130199" idx="0"/>
            </p:cNvCxnSpPr>
            <p:nvPr/>
          </p:nvCxnSpPr>
          <p:spPr bwMode="auto">
            <a:xfrm>
              <a:off x="1332" y="1799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02" name="AutoShape 154"/>
            <p:cNvCxnSpPr>
              <a:cxnSpLocks noChangeShapeType="1"/>
              <a:stCxn id="130200" idx="0"/>
              <a:endCxn id="130198" idx="3"/>
            </p:cNvCxnSpPr>
            <p:nvPr/>
          </p:nvCxnSpPr>
          <p:spPr bwMode="auto">
            <a:xfrm flipV="1">
              <a:off x="106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03" name="Oval 155"/>
            <p:cNvSpPr>
              <a:spLocks noChangeArrowheads="1"/>
            </p:cNvSpPr>
            <p:nvPr/>
          </p:nvSpPr>
          <p:spPr bwMode="auto">
            <a:xfrm>
              <a:off x="1764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30204" name="Oval 156"/>
            <p:cNvSpPr>
              <a:spLocks noChangeArrowheads="1"/>
            </p:cNvSpPr>
            <p:nvPr/>
          </p:nvSpPr>
          <p:spPr bwMode="auto">
            <a:xfrm>
              <a:off x="1926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30205" name="Oval 157"/>
            <p:cNvSpPr>
              <a:spLocks noChangeArrowheads="1"/>
            </p:cNvSpPr>
            <p:nvPr/>
          </p:nvSpPr>
          <p:spPr bwMode="auto">
            <a:xfrm>
              <a:off x="1581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30206" name="AutoShape 158"/>
            <p:cNvCxnSpPr>
              <a:cxnSpLocks noChangeShapeType="1"/>
              <a:stCxn id="130203" idx="5"/>
              <a:endCxn id="130204" idx="0"/>
            </p:cNvCxnSpPr>
            <p:nvPr/>
          </p:nvCxnSpPr>
          <p:spPr bwMode="auto">
            <a:xfrm>
              <a:off x="1971" y="1800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07" name="AutoShape 159"/>
            <p:cNvCxnSpPr>
              <a:cxnSpLocks noChangeShapeType="1"/>
              <a:stCxn id="130205" idx="0"/>
              <a:endCxn id="130203" idx="3"/>
            </p:cNvCxnSpPr>
            <p:nvPr/>
          </p:nvCxnSpPr>
          <p:spPr bwMode="auto">
            <a:xfrm flipV="1">
              <a:off x="1703" y="1800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08" name="Oval 160"/>
            <p:cNvSpPr>
              <a:spLocks noChangeArrowheads="1"/>
            </p:cNvSpPr>
            <p:nvPr/>
          </p:nvSpPr>
          <p:spPr bwMode="auto">
            <a:xfrm>
              <a:off x="850" y="120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30209" name="AutoShape 161"/>
            <p:cNvCxnSpPr>
              <a:cxnSpLocks noChangeShapeType="1"/>
              <a:stCxn id="130208" idx="5"/>
              <a:endCxn id="130198" idx="0"/>
            </p:cNvCxnSpPr>
            <p:nvPr/>
          </p:nvCxnSpPr>
          <p:spPr bwMode="auto">
            <a:xfrm>
              <a:off x="1058" y="1402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10" name="AutoShape 162"/>
            <p:cNvCxnSpPr>
              <a:cxnSpLocks noChangeShapeType="1"/>
              <a:stCxn id="130193" idx="0"/>
              <a:endCxn id="130208" idx="3"/>
            </p:cNvCxnSpPr>
            <p:nvPr/>
          </p:nvCxnSpPr>
          <p:spPr bwMode="auto">
            <a:xfrm flipV="1">
              <a:off x="576" y="1402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11" name="Oval 163"/>
            <p:cNvSpPr>
              <a:spLocks noChangeArrowheads="1"/>
            </p:cNvSpPr>
            <p:nvPr/>
          </p:nvSpPr>
          <p:spPr bwMode="auto">
            <a:xfrm>
              <a:off x="2039" y="1208"/>
              <a:ext cx="244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  4,   </a:t>
              </a:r>
            </a:p>
          </p:txBody>
        </p:sp>
        <p:cxnSp>
          <p:nvCxnSpPr>
            <p:cNvPr id="130212" name="AutoShape 164"/>
            <p:cNvCxnSpPr>
              <a:cxnSpLocks noChangeShapeType="1"/>
              <a:stCxn id="130211" idx="5"/>
              <a:endCxn id="130214" idx="0"/>
            </p:cNvCxnSpPr>
            <p:nvPr/>
          </p:nvCxnSpPr>
          <p:spPr bwMode="auto">
            <a:xfrm>
              <a:off x="2247" y="1402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13" name="AutoShape 165"/>
            <p:cNvCxnSpPr>
              <a:cxnSpLocks noChangeShapeType="1"/>
              <a:stCxn id="130203" idx="0"/>
              <a:endCxn id="130211" idx="3"/>
            </p:cNvCxnSpPr>
            <p:nvPr/>
          </p:nvCxnSpPr>
          <p:spPr bwMode="auto">
            <a:xfrm flipV="1">
              <a:off x="1885" y="1402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14" name="Oval 166"/>
            <p:cNvSpPr>
              <a:spLocks noChangeArrowheads="1"/>
            </p:cNvSpPr>
            <p:nvPr/>
          </p:nvSpPr>
          <p:spPr bwMode="auto">
            <a:xfrm>
              <a:off x="2405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4 ,15</a:t>
              </a:r>
            </a:p>
          </p:txBody>
        </p:sp>
        <p:sp>
          <p:nvSpPr>
            <p:cNvPr id="130215" name="Oval 167"/>
            <p:cNvSpPr>
              <a:spLocks noChangeArrowheads="1"/>
            </p:cNvSpPr>
            <p:nvPr/>
          </p:nvSpPr>
          <p:spPr bwMode="auto">
            <a:xfrm>
              <a:off x="1460" y="867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30216" name="AutoShape 168"/>
            <p:cNvCxnSpPr>
              <a:cxnSpLocks noChangeShapeType="1"/>
              <a:stCxn id="130215" idx="5"/>
              <a:endCxn id="130211" idx="0"/>
            </p:cNvCxnSpPr>
            <p:nvPr/>
          </p:nvCxnSpPr>
          <p:spPr bwMode="auto">
            <a:xfrm>
              <a:off x="1667" y="1061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17" name="AutoShape 169"/>
            <p:cNvCxnSpPr>
              <a:cxnSpLocks noChangeShapeType="1"/>
              <a:stCxn id="130208" idx="0"/>
              <a:endCxn id="130215" idx="3"/>
            </p:cNvCxnSpPr>
            <p:nvPr/>
          </p:nvCxnSpPr>
          <p:spPr bwMode="auto">
            <a:xfrm flipV="1">
              <a:off x="972" y="1061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18" name="Oval 170"/>
            <p:cNvSpPr>
              <a:spLocks noChangeArrowheads="1"/>
            </p:cNvSpPr>
            <p:nvPr/>
          </p:nvSpPr>
          <p:spPr bwMode="auto">
            <a:xfrm>
              <a:off x="2252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30219" name="AutoShape 171"/>
            <p:cNvCxnSpPr>
              <a:cxnSpLocks noChangeShapeType="1"/>
              <a:stCxn id="130214" idx="3"/>
              <a:endCxn id="130218" idx="0"/>
            </p:cNvCxnSpPr>
            <p:nvPr/>
          </p:nvCxnSpPr>
          <p:spPr bwMode="auto">
            <a:xfrm flipH="1">
              <a:off x="2374" y="1800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0" y="838198"/>
            <a:ext cx="4572000" cy="2120900"/>
            <a:chOff x="271" y="867"/>
            <a:chExt cx="2377" cy="1336"/>
          </a:xfrm>
        </p:grpSpPr>
        <p:sp>
          <p:nvSpPr>
            <p:cNvPr id="130221" name="Oval 173"/>
            <p:cNvSpPr>
              <a:spLocks noChangeArrowheads="1"/>
            </p:cNvSpPr>
            <p:nvPr/>
          </p:nvSpPr>
          <p:spPr bwMode="auto">
            <a:xfrm>
              <a:off x="454" y="1606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30222" name="Oval 174"/>
            <p:cNvSpPr>
              <a:spLocks noChangeArrowheads="1"/>
            </p:cNvSpPr>
            <p:nvPr/>
          </p:nvSpPr>
          <p:spPr bwMode="auto">
            <a:xfrm>
              <a:off x="61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30223" name="Oval 175"/>
            <p:cNvSpPr>
              <a:spLocks noChangeArrowheads="1"/>
            </p:cNvSpPr>
            <p:nvPr/>
          </p:nvSpPr>
          <p:spPr bwMode="auto">
            <a:xfrm>
              <a:off x="271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30224" name="AutoShape 176"/>
            <p:cNvCxnSpPr>
              <a:cxnSpLocks noChangeShapeType="1"/>
              <a:stCxn id="130221" idx="5"/>
              <a:endCxn id="130222" idx="0"/>
            </p:cNvCxnSpPr>
            <p:nvPr/>
          </p:nvCxnSpPr>
          <p:spPr bwMode="auto">
            <a:xfrm>
              <a:off x="662" y="1799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25" name="AutoShape 177"/>
            <p:cNvCxnSpPr>
              <a:cxnSpLocks noChangeShapeType="1"/>
              <a:stCxn id="130223" idx="0"/>
              <a:endCxn id="130221" idx="3"/>
            </p:cNvCxnSpPr>
            <p:nvPr/>
          </p:nvCxnSpPr>
          <p:spPr bwMode="auto">
            <a:xfrm flipV="1">
              <a:off x="39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26" name="Oval 178"/>
            <p:cNvSpPr>
              <a:spLocks noChangeArrowheads="1"/>
            </p:cNvSpPr>
            <p:nvPr/>
          </p:nvSpPr>
          <p:spPr bwMode="auto">
            <a:xfrm>
              <a:off x="1124" y="1606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30227" name="Oval 179"/>
            <p:cNvSpPr>
              <a:spLocks noChangeArrowheads="1"/>
            </p:cNvSpPr>
            <p:nvPr/>
          </p:nvSpPr>
          <p:spPr bwMode="auto">
            <a:xfrm>
              <a:off x="1286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30228" name="Oval 180"/>
            <p:cNvSpPr>
              <a:spLocks noChangeArrowheads="1"/>
            </p:cNvSpPr>
            <p:nvPr/>
          </p:nvSpPr>
          <p:spPr bwMode="auto">
            <a:xfrm>
              <a:off x="942" y="197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30229" name="AutoShape 181"/>
            <p:cNvCxnSpPr>
              <a:cxnSpLocks noChangeShapeType="1"/>
              <a:stCxn id="130226" idx="5"/>
              <a:endCxn id="130227" idx="0"/>
            </p:cNvCxnSpPr>
            <p:nvPr/>
          </p:nvCxnSpPr>
          <p:spPr bwMode="auto">
            <a:xfrm>
              <a:off x="1332" y="1799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30" name="AutoShape 182"/>
            <p:cNvCxnSpPr>
              <a:cxnSpLocks noChangeShapeType="1"/>
              <a:stCxn id="130228" idx="0"/>
              <a:endCxn id="130226" idx="3"/>
            </p:cNvCxnSpPr>
            <p:nvPr/>
          </p:nvCxnSpPr>
          <p:spPr bwMode="auto">
            <a:xfrm flipV="1">
              <a:off x="1063" y="1799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31" name="Oval 183"/>
            <p:cNvSpPr>
              <a:spLocks noChangeArrowheads="1"/>
            </p:cNvSpPr>
            <p:nvPr/>
          </p:nvSpPr>
          <p:spPr bwMode="auto">
            <a:xfrm>
              <a:off x="1764" y="16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30232" name="Oval 184"/>
            <p:cNvSpPr>
              <a:spLocks noChangeArrowheads="1"/>
            </p:cNvSpPr>
            <p:nvPr/>
          </p:nvSpPr>
          <p:spPr bwMode="auto">
            <a:xfrm>
              <a:off x="1926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30233" name="Oval 185"/>
            <p:cNvSpPr>
              <a:spLocks noChangeArrowheads="1"/>
            </p:cNvSpPr>
            <p:nvPr/>
          </p:nvSpPr>
          <p:spPr bwMode="auto">
            <a:xfrm>
              <a:off x="1581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30234" name="AutoShape 186"/>
            <p:cNvCxnSpPr>
              <a:cxnSpLocks noChangeShapeType="1"/>
              <a:stCxn id="130231" idx="5"/>
              <a:endCxn id="130232" idx="0"/>
            </p:cNvCxnSpPr>
            <p:nvPr/>
          </p:nvCxnSpPr>
          <p:spPr bwMode="auto">
            <a:xfrm>
              <a:off x="1971" y="1800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35" name="AutoShape 187"/>
            <p:cNvCxnSpPr>
              <a:cxnSpLocks noChangeShapeType="1"/>
              <a:stCxn id="130233" idx="0"/>
              <a:endCxn id="130231" idx="3"/>
            </p:cNvCxnSpPr>
            <p:nvPr/>
          </p:nvCxnSpPr>
          <p:spPr bwMode="auto">
            <a:xfrm flipV="1">
              <a:off x="1703" y="1800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36" name="Oval 188"/>
            <p:cNvSpPr>
              <a:spLocks noChangeArrowheads="1"/>
            </p:cNvSpPr>
            <p:nvPr/>
          </p:nvSpPr>
          <p:spPr bwMode="auto">
            <a:xfrm>
              <a:off x="850" y="1208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30237" name="AutoShape 189"/>
            <p:cNvCxnSpPr>
              <a:cxnSpLocks noChangeShapeType="1"/>
              <a:stCxn id="130236" idx="5"/>
              <a:endCxn id="130226" idx="0"/>
            </p:cNvCxnSpPr>
            <p:nvPr/>
          </p:nvCxnSpPr>
          <p:spPr bwMode="auto">
            <a:xfrm>
              <a:off x="1058" y="1402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38" name="AutoShape 190"/>
            <p:cNvCxnSpPr>
              <a:cxnSpLocks noChangeShapeType="1"/>
              <a:stCxn id="130221" idx="0"/>
              <a:endCxn id="130236" idx="3"/>
            </p:cNvCxnSpPr>
            <p:nvPr/>
          </p:nvCxnSpPr>
          <p:spPr bwMode="auto">
            <a:xfrm flipV="1">
              <a:off x="576" y="1402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39" name="Oval 191"/>
            <p:cNvSpPr>
              <a:spLocks noChangeArrowheads="1"/>
            </p:cNvSpPr>
            <p:nvPr/>
          </p:nvSpPr>
          <p:spPr bwMode="auto">
            <a:xfrm>
              <a:off x="2039" y="1208"/>
              <a:ext cx="244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4,15</a:t>
              </a:r>
            </a:p>
          </p:txBody>
        </p:sp>
        <p:cxnSp>
          <p:nvCxnSpPr>
            <p:cNvPr id="130240" name="AutoShape 192"/>
            <p:cNvCxnSpPr>
              <a:cxnSpLocks noChangeShapeType="1"/>
              <a:stCxn id="130239" idx="5"/>
              <a:endCxn id="130242" idx="0"/>
            </p:cNvCxnSpPr>
            <p:nvPr/>
          </p:nvCxnSpPr>
          <p:spPr bwMode="auto">
            <a:xfrm>
              <a:off x="2247" y="1402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41" name="AutoShape 193"/>
            <p:cNvCxnSpPr>
              <a:cxnSpLocks noChangeShapeType="1"/>
              <a:stCxn id="130231" idx="0"/>
              <a:endCxn id="130239" idx="3"/>
            </p:cNvCxnSpPr>
            <p:nvPr/>
          </p:nvCxnSpPr>
          <p:spPr bwMode="auto">
            <a:xfrm flipV="1">
              <a:off x="1885" y="1402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42" name="Oval 194"/>
            <p:cNvSpPr>
              <a:spLocks noChangeArrowheads="1"/>
            </p:cNvSpPr>
            <p:nvPr/>
          </p:nvSpPr>
          <p:spPr bwMode="auto">
            <a:xfrm>
              <a:off x="2405" y="1606"/>
              <a:ext cx="243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6,15</a:t>
              </a:r>
            </a:p>
          </p:txBody>
        </p:sp>
        <p:sp>
          <p:nvSpPr>
            <p:cNvPr id="130243" name="Oval 195"/>
            <p:cNvSpPr>
              <a:spLocks noChangeArrowheads="1"/>
            </p:cNvSpPr>
            <p:nvPr/>
          </p:nvSpPr>
          <p:spPr bwMode="auto">
            <a:xfrm>
              <a:off x="1460" y="867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2,30</a:t>
              </a:r>
            </a:p>
          </p:txBody>
        </p:sp>
        <p:cxnSp>
          <p:nvCxnSpPr>
            <p:cNvPr id="130244" name="AutoShape 196"/>
            <p:cNvCxnSpPr>
              <a:cxnSpLocks noChangeShapeType="1"/>
              <a:stCxn id="130243" idx="5"/>
              <a:endCxn id="130239" idx="0"/>
            </p:cNvCxnSpPr>
            <p:nvPr/>
          </p:nvCxnSpPr>
          <p:spPr bwMode="auto">
            <a:xfrm>
              <a:off x="1667" y="1061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0245" name="AutoShape 197"/>
            <p:cNvCxnSpPr>
              <a:cxnSpLocks noChangeShapeType="1"/>
              <a:stCxn id="130236" idx="0"/>
              <a:endCxn id="130243" idx="3"/>
            </p:cNvCxnSpPr>
            <p:nvPr/>
          </p:nvCxnSpPr>
          <p:spPr bwMode="auto">
            <a:xfrm flipV="1">
              <a:off x="972" y="1061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0246" name="Oval 198"/>
            <p:cNvSpPr>
              <a:spLocks noChangeArrowheads="1"/>
            </p:cNvSpPr>
            <p:nvPr/>
          </p:nvSpPr>
          <p:spPr bwMode="auto">
            <a:xfrm>
              <a:off x="2252" y="197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0247" name="AutoShape 199"/>
            <p:cNvCxnSpPr>
              <a:cxnSpLocks noChangeShapeType="1"/>
              <a:stCxn id="130242" idx="3"/>
              <a:endCxn id="130246" idx="0"/>
            </p:cNvCxnSpPr>
            <p:nvPr/>
          </p:nvCxnSpPr>
          <p:spPr bwMode="auto">
            <a:xfrm flipH="1">
              <a:off x="2374" y="1800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30248" name="Text Box 200"/>
          <p:cNvSpPr txBox="1">
            <a:spLocks noChangeArrowheads="1"/>
          </p:cNvSpPr>
          <p:nvPr/>
        </p:nvSpPr>
        <p:spPr bwMode="auto">
          <a:xfrm>
            <a:off x="711200" y="3019423"/>
            <a:ext cx="30559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40&gt;15 </a:t>
            </a:r>
            <a:r>
              <a:rPr lang="ko-KR" altLang="en-US">
                <a:latin typeface="Times New Roman" pitchFamily="18" charset="0"/>
              </a:rPr>
              <a:t>이므로 최대 히프 삽입</a:t>
            </a:r>
          </a:p>
        </p:txBody>
      </p:sp>
      <p:sp>
        <p:nvSpPr>
          <p:cNvPr id="130249" name="Text Box 201"/>
          <p:cNvSpPr txBox="1">
            <a:spLocks noChangeArrowheads="1"/>
          </p:cNvSpPr>
          <p:nvPr/>
        </p:nvSpPr>
        <p:spPr bwMode="auto">
          <a:xfrm>
            <a:off x="4937125" y="2978148"/>
            <a:ext cx="3284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40&gt;15 </a:t>
            </a:r>
            <a:r>
              <a:rPr lang="ko-KR" altLang="en-US">
                <a:latin typeface="Times New Roman" pitchFamily="18" charset="0"/>
              </a:rPr>
              <a:t>이므로 </a:t>
            </a:r>
            <a:r>
              <a:rPr lang="en-US" altLang="ko-KR">
                <a:latin typeface="Times New Roman" pitchFamily="18" charset="0"/>
              </a:rPr>
              <a:t>15</a:t>
            </a:r>
            <a:r>
              <a:rPr lang="ko-KR" altLang="en-US">
                <a:latin typeface="Times New Roman" pitchFamily="18" charset="0"/>
              </a:rPr>
              <a:t>를 아래로 이동</a:t>
            </a:r>
          </a:p>
        </p:txBody>
      </p:sp>
      <p:sp>
        <p:nvSpPr>
          <p:cNvPr id="130250" name="Text Box 202"/>
          <p:cNvSpPr txBox="1">
            <a:spLocks noChangeArrowheads="1"/>
          </p:cNvSpPr>
          <p:nvPr/>
        </p:nvSpPr>
        <p:spPr bwMode="auto">
          <a:xfrm>
            <a:off x="723900" y="5721348"/>
            <a:ext cx="3284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40&gt;15 </a:t>
            </a:r>
            <a:r>
              <a:rPr lang="ko-KR" altLang="en-US">
                <a:latin typeface="Times New Roman" pitchFamily="18" charset="0"/>
              </a:rPr>
              <a:t>이므로 </a:t>
            </a:r>
            <a:r>
              <a:rPr lang="en-US" altLang="ko-KR">
                <a:latin typeface="Times New Roman" pitchFamily="18" charset="0"/>
              </a:rPr>
              <a:t>15</a:t>
            </a:r>
            <a:r>
              <a:rPr lang="ko-KR" altLang="en-US">
                <a:latin typeface="Times New Roman" pitchFamily="18" charset="0"/>
              </a:rPr>
              <a:t>를 아래로 이동</a:t>
            </a:r>
          </a:p>
        </p:txBody>
      </p:sp>
      <p:sp>
        <p:nvSpPr>
          <p:cNvPr id="130279" name="Text Box 231"/>
          <p:cNvSpPr txBox="1">
            <a:spLocks noChangeArrowheads="1"/>
          </p:cNvSpPr>
          <p:nvPr/>
        </p:nvSpPr>
        <p:spPr bwMode="auto">
          <a:xfrm>
            <a:off x="4464050" y="5719760"/>
            <a:ext cx="41417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40&gt;30 </a:t>
            </a:r>
            <a:r>
              <a:rPr lang="ko-KR" altLang="en-US">
                <a:latin typeface="Times New Roman" pitchFamily="18" charset="0"/>
              </a:rPr>
              <a:t>이므로 </a:t>
            </a:r>
            <a:r>
              <a:rPr lang="en-US" altLang="ko-KR">
                <a:latin typeface="Times New Roman" pitchFamily="18" charset="0"/>
              </a:rPr>
              <a:t>30</a:t>
            </a:r>
            <a:r>
              <a:rPr lang="ko-KR" altLang="en-US">
                <a:latin typeface="Times New Roman" pitchFamily="18" charset="0"/>
              </a:rPr>
              <a:t>을 아래로 이동</a:t>
            </a:r>
            <a:r>
              <a:rPr lang="en-US" altLang="ko-KR">
                <a:latin typeface="Times New Roman" pitchFamily="18" charset="0"/>
              </a:rPr>
              <a:t>, 40 </a:t>
            </a:r>
            <a:r>
              <a:rPr lang="ko-KR" altLang="en-US">
                <a:latin typeface="Times New Roman" pitchFamily="18" charset="0"/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1577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홀수개의 원소를 가진 구간 히프에 삽입</a:t>
            </a:r>
            <a:endParaRPr lang="ko-KR" altLang="en-US"/>
          </a:p>
        </p:txBody>
      </p:sp>
      <p:sp>
        <p:nvSpPr>
          <p:cNvPr id="6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EDBC-D3C3-4550-9175-98E1AB75E9DD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66" name="내용 개체 틀 6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3357562"/>
            <a:ext cx="5357785" cy="2120900"/>
            <a:chOff x="610" y="1206"/>
            <a:chExt cx="2377" cy="1336"/>
          </a:xfrm>
        </p:grpSpPr>
        <p:sp>
          <p:nvSpPr>
            <p:cNvPr id="131077" name="Oval 5"/>
            <p:cNvSpPr>
              <a:spLocks noChangeArrowheads="1"/>
            </p:cNvSpPr>
            <p:nvPr/>
          </p:nvSpPr>
          <p:spPr bwMode="auto">
            <a:xfrm>
              <a:off x="793" y="1945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31078" name="Oval 6"/>
            <p:cNvSpPr>
              <a:spLocks noChangeArrowheads="1"/>
            </p:cNvSpPr>
            <p:nvPr/>
          </p:nvSpPr>
          <p:spPr bwMode="auto">
            <a:xfrm>
              <a:off x="955" y="2314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31079" name="Oval 7"/>
            <p:cNvSpPr>
              <a:spLocks noChangeArrowheads="1"/>
            </p:cNvSpPr>
            <p:nvPr/>
          </p:nvSpPr>
          <p:spPr bwMode="auto">
            <a:xfrm>
              <a:off x="610" y="2314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31080" name="AutoShape 8"/>
            <p:cNvCxnSpPr>
              <a:cxnSpLocks noChangeShapeType="1"/>
              <a:stCxn id="131077" idx="5"/>
              <a:endCxn id="131078" idx="0"/>
            </p:cNvCxnSpPr>
            <p:nvPr/>
          </p:nvCxnSpPr>
          <p:spPr bwMode="auto">
            <a:xfrm>
              <a:off x="1001" y="2138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081" name="AutoShape 9"/>
            <p:cNvCxnSpPr>
              <a:cxnSpLocks noChangeShapeType="1"/>
              <a:stCxn id="131079" idx="0"/>
              <a:endCxn id="131077" idx="3"/>
            </p:cNvCxnSpPr>
            <p:nvPr/>
          </p:nvCxnSpPr>
          <p:spPr bwMode="auto">
            <a:xfrm flipV="1">
              <a:off x="732" y="2138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082" name="Oval 10"/>
            <p:cNvSpPr>
              <a:spLocks noChangeArrowheads="1"/>
            </p:cNvSpPr>
            <p:nvPr/>
          </p:nvSpPr>
          <p:spPr bwMode="auto">
            <a:xfrm>
              <a:off x="1463" y="1945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31083" name="Oval 11"/>
            <p:cNvSpPr>
              <a:spLocks noChangeArrowheads="1"/>
            </p:cNvSpPr>
            <p:nvPr/>
          </p:nvSpPr>
          <p:spPr bwMode="auto">
            <a:xfrm>
              <a:off x="1625" y="2314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31084" name="Oval 12"/>
            <p:cNvSpPr>
              <a:spLocks noChangeArrowheads="1"/>
            </p:cNvSpPr>
            <p:nvPr/>
          </p:nvSpPr>
          <p:spPr bwMode="auto">
            <a:xfrm>
              <a:off x="1281" y="2314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31085" name="AutoShape 13"/>
            <p:cNvCxnSpPr>
              <a:cxnSpLocks noChangeShapeType="1"/>
              <a:stCxn id="131082" idx="5"/>
              <a:endCxn id="131083" idx="0"/>
            </p:cNvCxnSpPr>
            <p:nvPr/>
          </p:nvCxnSpPr>
          <p:spPr bwMode="auto">
            <a:xfrm>
              <a:off x="1671" y="2138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086" name="AutoShape 14"/>
            <p:cNvCxnSpPr>
              <a:cxnSpLocks noChangeShapeType="1"/>
              <a:stCxn id="131084" idx="0"/>
              <a:endCxn id="131082" idx="3"/>
            </p:cNvCxnSpPr>
            <p:nvPr/>
          </p:nvCxnSpPr>
          <p:spPr bwMode="auto">
            <a:xfrm flipV="1">
              <a:off x="1402" y="2138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087" name="Oval 15"/>
            <p:cNvSpPr>
              <a:spLocks noChangeArrowheads="1"/>
            </p:cNvSpPr>
            <p:nvPr/>
          </p:nvSpPr>
          <p:spPr bwMode="auto">
            <a:xfrm>
              <a:off x="2103" y="194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31088" name="Oval 16"/>
            <p:cNvSpPr>
              <a:spLocks noChangeArrowheads="1"/>
            </p:cNvSpPr>
            <p:nvPr/>
          </p:nvSpPr>
          <p:spPr bwMode="auto">
            <a:xfrm>
              <a:off x="2265" y="231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31089" name="Oval 17"/>
            <p:cNvSpPr>
              <a:spLocks noChangeArrowheads="1"/>
            </p:cNvSpPr>
            <p:nvPr/>
          </p:nvSpPr>
          <p:spPr bwMode="auto">
            <a:xfrm>
              <a:off x="1920" y="2315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31090" name="AutoShape 18"/>
            <p:cNvCxnSpPr>
              <a:cxnSpLocks noChangeShapeType="1"/>
              <a:stCxn id="131087" idx="5"/>
              <a:endCxn id="131088" idx="0"/>
            </p:cNvCxnSpPr>
            <p:nvPr/>
          </p:nvCxnSpPr>
          <p:spPr bwMode="auto">
            <a:xfrm>
              <a:off x="2310" y="2139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091" name="AutoShape 19"/>
            <p:cNvCxnSpPr>
              <a:cxnSpLocks noChangeShapeType="1"/>
              <a:stCxn id="131089" idx="0"/>
              <a:endCxn id="131087" idx="3"/>
            </p:cNvCxnSpPr>
            <p:nvPr/>
          </p:nvCxnSpPr>
          <p:spPr bwMode="auto">
            <a:xfrm flipV="1">
              <a:off x="2042" y="2139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092" name="Oval 20"/>
            <p:cNvSpPr>
              <a:spLocks noChangeArrowheads="1"/>
            </p:cNvSpPr>
            <p:nvPr/>
          </p:nvSpPr>
          <p:spPr bwMode="auto">
            <a:xfrm>
              <a:off x="1189" y="1547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31093" name="AutoShape 21"/>
            <p:cNvCxnSpPr>
              <a:cxnSpLocks noChangeShapeType="1"/>
              <a:stCxn id="131092" idx="5"/>
              <a:endCxn id="131082" idx="0"/>
            </p:cNvCxnSpPr>
            <p:nvPr/>
          </p:nvCxnSpPr>
          <p:spPr bwMode="auto">
            <a:xfrm>
              <a:off x="1397" y="1741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094" name="AutoShape 22"/>
            <p:cNvCxnSpPr>
              <a:cxnSpLocks noChangeShapeType="1"/>
              <a:stCxn id="131077" idx="0"/>
              <a:endCxn id="131092" idx="3"/>
            </p:cNvCxnSpPr>
            <p:nvPr/>
          </p:nvCxnSpPr>
          <p:spPr bwMode="auto">
            <a:xfrm flipV="1">
              <a:off x="915" y="1741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095" name="Oval 23"/>
            <p:cNvSpPr>
              <a:spLocks noChangeArrowheads="1"/>
            </p:cNvSpPr>
            <p:nvPr/>
          </p:nvSpPr>
          <p:spPr bwMode="auto">
            <a:xfrm>
              <a:off x="2378" y="1547"/>
              <a:ext cx="244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4,32</a:t>
              </a:r>
            </a:p>
          </p:txBody>
        </p:sp>
        <p:cxnSp>
          <p:nvCxnSpPr>
            <p:cNvPr id="131096" name="AutoShape 24"/>
            <p:cNvCxnSpPr>
              <a:cxnSpLocks noChangeShapeType="1"/>
              <a:stCxn id="131095" idx="5"/>
              <a:endCxn id="131098" idx="0"/>
            </p:cNvCxnSpPr>
            <p:nvPr/>
          </p:nvCxnSpPr>
          <p:spPr bwMode="auto">
            <a:xfrm>
              <a:off x="2586" y="1741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097" name="AutoShape 25"/>
            <p:cNvCxnSpPr>
              <a:cxnSpLocks noChangeShapeType="1"/>
              <a:stCxn id="131087" idx="0"/>
              <a:endCxn id="131095" idx="3"/>
            </p:cNvCxnSpPr>
            <p:nvPr/>
          </p:nvCxnSpPr>
          <p:spPr bwMode="auto">
            <a:xfrm flipV="1">
              <a:off x="2224" y="1741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098" name="Oval 26"/>
            <p:cNvSpPr>
              <a:spLocks noChangeArrowheads="1"/>
            </p:cNvSpPr>
            <p:nvPr/>
          </p:nvSpPr>
          <p:spPr bwMode="auto">
            <a:xfrm>
              <a:off x="2744" y="1945"/>
              <a:ext cx="243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6,30</a:t>
              </a:r>
            </a:p>
          </p:txBody>
        </p:sp>
        <p:sp>
          <p:nvSpPr>
            <p:cNvPr id="131099" name="Oval 27"/>
            <p:cNvSpPr>
              <a:spLocks noChangeArrowheads="1"/>
            </p:cNvSpPr>
            <p:nvPr/>
          </p:nvSpPr>
          <p:spPr bwMode="auto">
            <a:xfrm>
              <a:off x="1799" y="1206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2,40</a:t>
              </a:r>
            </a:p>
          </p:txBody>
        </p:sp>
        <p:cxnSp>
          <p:nvCxnSpPr>
            <p:cNvPr id="131100" name="AutoShape 28"/>
            <p:cNvCxnSpPr>
              <a:cxnSpLocks noChangeShapeType="1"/>
              <a:stCxn id="131099" idx="5"/>
              <a:endCxn id="131095" idx="0"/>
            </p:cNvCxnSpPr>
            <p:nvPr/>
          </p:nvCxnSpPr>
          <p:spPr bwMode="auto">
            <a:xfrm>
              <a:off x="2006" y="1400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101" name="AutoShape 29"/>
            <p:cNvCxnSpPr>
              <a:cxnSpLocks noChangeShapeType="1"/>
              <a:stCxn id="131092" idx="0"/>
              <a:endCxn id="131099" idx="3"/>
            </p:cNvCxnSpPr>
            <p:nvPr/>
          </p:nvCxnSpPr>
          <p:spPr bwMode="auto">
            <a:xfrm flipV="1">
              <a:off x="1311" y="1400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102" name="Oval 30"/>
            <p:cNvSpPr>
              <a:spLocks noChangeArrowheads="1"/>
            </p:cNvSpPr>
            <p:nvPr/>
          </p:nvSpPr>
          <p:spPr bwMode="auto">
            <a:xfrm>
              <a:off x="2591" y="2315"/>
              <a:ext cx="243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15,15</a:t>
              </a:r>
            </a:p>
          </p:txBody>
        </p:sp>
        <p:cxnSp>
          <p:nvCxnSpPr>
            <p:cNvPr id="131103" name="AutoShape 31"/>
            <p:cNvCxnSpPr>
              <a:cxnSpLocks noChangeShapeType="1"/>
              <a:stCxn id="131098" idx="3"/>
              <a:endCxn id="131102" idx="0"/>
            </p:cNvCxnSpPr>
            <p:nvPr/>
          </p:nvCxnSpPr>
          <p:spPr bwMode="auto">
            <a:xfrm flipH="1">
              <a:off x="2713" y="2139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0" y="857232"/>
            <a:ext cx="5357785" cy="2120900"/>
            <a:chOff x="497" y="1093"/>
            <a:chExt cx="2377" cy="1336"/>
          </a:xfrm>
        </p:grpSpPr>
        <p:sp>
          <p:nvSpPr>
            <p:cNvPr id="131105" name="Oval 33"/>
            <p:cNvSpPr>
              <a:spLocks noChangeArrowheads="1"/>
            </p:cNvSpPr>
            <p:nvPr/>
          </p:nvSpPr>
          <p:spPr bwMode="auto">
            <a:xfrm>
              <a:off x="680" y="1832"/>
              <a:ext cx="244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31106" name="Oval 34"/>
            <p:cNvSpPr>
              <a:spLocks noChangeArrowheads="1"/>
            </p:cNvSpPr>
            <p:nvPr/>
          </p:nvSpPr>
          <p:spPr bwMode="auto">
            <a:xfrm>
              <a:off x="842" y="2201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31107" name="Oval 35"/>
            <p:cNvSpPr>
              <a:spLocks noChangeArrowheads="1"/>
            </p:cNvSpPr>
            <p:nvPr/>
          </p:nvSpPr>
          <p:spPr bwMode="auto">
            <a:xfrm>
              <a:off x="497" y="2201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31108" name="AutoShape 36"/>
            <p:cNvCxnSpPr>
              <a:cxnSpLocks noChangeShapeType="1"/>
              <a:stCxn id="131105" idx="5"/>
              <a:endCxn id="131106" idx="0"/>
            </p:cNvCxnSpPr>
            <p:nvPr/>
          </p:nvCxnSpPr>
          <p:spPr bwMode="auto">
            <a:xfrm>
              <a:off x="888" y="2025"/>
              <a:ext cx="75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109" name="AutoShape 37"/>
            <p:cNvCxnSpPr>
              <a:cxnSpLocks noChangeShapeType="1"/>
              <a:stCxn id="131107" idx="0"/>
              <a:endCxn id="131105" idx="3"/>
            </p:cNvCxnSpPr>
            <p:nvPr/>
          </p:nvCxnSpPr>
          <p:spPr bwMode="auto">
            <a:xfrm flipV="1">
              <a:off x="619" y="2025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110" name="Oval 38"/>
            <p:cNvSpPr>
              <a:spLocks noChangeArrowheads="1"/>
            </p:cNvSpPr>
            <p:nvPr/>
          </p:nvSpPr>
          <p:spPr bwMode="auto">
            <a:xfrm>
              <a:off x="1350" y="1832"/>
              <a:ext cx="243" cy="2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3,11</a:t>
              </a:r>
            </a:p>
          </p:txBody>
        </p:sp>
        <p:sp>
          <p:nvSpPr>
            <p:cNvPr id="131111" name="Oval 39"/>
            <p:cNvSpPr>
              <a:spLocks noChangeArrowheads="1"/>
            </p:cNvSpPr>
            <p:nvPr/>
          </p:nvSpPr>
          <p:spPr bwMode="auto">
            <a:xfrm>
              <a:off x="1512" y="2201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4,7</a:t>
              </a:r>
            </a:p>
          </p:txBody>
        </p:sp>
        <p:sp>
          <p:nvSpPr>
            <p:cNvPr id="131112" name="Oval 40"/>
            <p:cNvSpPr>
              <a:spLocks noChangeArrowheads="1"/>
            </p:cNvSpPr>
            <p:nvPr/>
          </p:nvSpPr>
          <p:spPr bwMode="auto">
            <a:xfrm>
              <a:off x="1168" y="2201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31113" name="AutoShape 41"/>
            <p:cNvCxnSpPr>
              <a:cxnSpLocks noChangeShapeType="1"/>
              <a:stCxn id="131110" idx="5"/>
              <a:endCxn id="131111" idx="0"/>
            </p:cNvCxnSpPr>
            <p:nvPr/>
          </p:nvCxnSpPr>
          <p:spPr bwMode="auto">
            <a:xfrm>
              <a:off x="1558" y="2025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114" name="AutoShape 42"/>
            <p:cNvCxnSpPr>
              <a:cxnSpLocks noChangeShapeType="1"/>
              <a:stCxn id="131112" idx="0"/>
              <a:endCxn id="131110" idx="3"/>
            </p:cNvCxnSpPr>
            <p:nvPr/>
          </p:nvCxnSpPr>
          <p:spPr bwMode="auto">
            <a:xfrm flipV="1">
              <a:off x="1289" y="2025"/>
              <a:ext cx="97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115" name="Oval 43"/>
            <p:cNvSpPr>
              <a:spLocks noChangeArrowheads="1"/>
            </p:cNvSpPr>
            <p:nvPr/>
          </p:nvSpPr>
          <p:spPr bwMode="auto">
            <a:xfrm>
              <a:off x="1990" y="183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31116" name="Oval 44"/>
            <p:cNvSpPr>
              <a:spLocks noChangeArrowheads="1"/>
            </p:cNvSpPr>
            <p:nvPr/>
          </p:nvSpPr>
          <p:spPr bwMode="auto">
            <a:xfrm>
              <a:off x="2152" y="220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31117" name="Oval 45"/>
            <p:cNvSpPr>
              <a:spLocks noChangeArrowheads="1"/>
            </p:cNvSpPr>
            <p:nvPr/>
          </p:nvSpPr>
          <p:spPr bwMode="auto">
            <a:xfrm>
              <a:off x="1807" y="220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31118" name="AutoShape 46"/>
            <p:cNvCxnSpPr>
              <a:cxnSpLocks noChangeShapeType="1"/>
              <a:stCxn id="131115" idx="5"/>
              <a:endCxn id="131116" idx="0"/>
            </p:cNvCxnSpPr>
            <p:nvPr/>
          </p:nvCxnSpPr>
          <p:spPr bwMode="auto">
            <a:xfrm>
              <a:off x="2197" y="2026"/>
              <a:ext cx="7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119" name="AutoShape 47"/>
            <p:cNvCxnSpPr>
              <a:cxnSpLocks noChangeShapeType="1"/>
              <a:stCxn id="131117" idx="0"/>
              <a:endCxn id="131115" idx="3"/>
            </p:cNvCxnSpPr>
            <p:nvPr/>
          </p:nvCxnSpPr>
          <p:spPr bwMode="auto">
            <a:xfrm flipV="1">
              <a:off x="1929" y="2026"/>
              <a:ext cx="9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120" name="Oval 48"/>
            <p:cNvSpPr>
              <a:spLocks noChangeArrowheads="1"/>
            </p:cNvSpPr>
            <p:nvPr/>
          </p:nvSpPr>
          <p:spPr bwMode="auto">
            <a:xfrm>
              <a:off x="1076" y="1434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31121" name="AutoShape 49"/>
            <p:cNvCxnSpPr>
              <a:cxnSpLocks noChangeShapeType="1"/>
              <a:stCxn id="131120" idx="5"/>
              <a:endCxn id="131110" idx="0"/>
            </p:cNvCxnSpPr>
            <p:nvPr/>
          </p:nvCxnSpPr>
          <p:spPr bwMode="auto">
            <a:xfrm>
              <a:off x="1284" y="1628"/>
              <a:ext cx="188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122" name="AutoShape 50"/>
            <p:cNvCxnSpPr>
              <a:cxnSpLocks noChangeShapeType="1"/>
              <a:stCxn id="131105" idx="0"/>
              <a:endCxn id="131120" idx="3"/>
            </p:cNvCxnSpPr>
            <p:nvPr/>
          </p:nvCxnSpPr>
          <p:spPr bwMode="auto">
            <a:xfrm flipV="1">
              <a:off x="802" y="1628"/>
              <a:ext cx="31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123" name="Oval 51"/>
            <p:cNvSpPr>
              <a:spLocks noChangeArrowheads="1"/>
            </p:cNvSpPr>
            <p:nvPr/>
          </p:nvSpPr>
          <p:spPr bwMode="auto">
            <a:xfrm>
              <a:off x="2265" y="1434"/>
              <a:ext cx="244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4,30</a:t>
              </a:r>
            </a:p>
          </p:txBody>
        </p:sp>
        <p:cxnSp>
          <p:nvCxnSpPr>
            <p:cNvPr id="131124" name="AutoShape 52"/>
            <p:cNvCxnSpPr>
              <a:cxnSpLocks noChangeShapeType="1"/>
              <a:stCxn id="131123" idx="5"/>
              <a:endCxn id="131126" idx="0"/>
            </p:cNvCxnSpPr>
            <p:nvPr/>
          </p:nvCxnSpPr>
          <p:spPr bwMode="auto">
            <a:xfrm>
              <a:off x="2473" y="1628"/>
              <a:ext cx="279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125" name="AutoShape 53"/>
            <p:cNvCxnSpPr>
              <a:cxnSpLocks noChangeShapeType="1"/>
              <a:stCxn id="131115" idx="0"/>
              <a:endCxn id="131123" idx="3"/>
            </p:cNvCxnSpPr>
            <p:nvPr/>
          </p:nvCxnSpPr>
          <p:spPr bwMode="auto">
            <a:xfrm flipV="1">
              <a:off x="2111" y="1628"/>
              <a:ext cx="190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126" name="Oval 54"/>
            <p:cNvSpPr>
              <a:spLocks noChangeArrowheads="1"/>
            </p:cNvSpPr>
            <p:nvPr/>
          </p:nvSpPr>
          <p:spPr bwMode="auto">
            <a:xfrm>
              <a:off x="2631" y="183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6,15</a:t>
              </a:r>
            </a:p>
          </p:txBody>
        </p:sp>
        <p:sp>
          <p:nvSpPr>
            <p:cNvPr id="131127" name="Oval 55"/>
            <p:cNvSpPr>
              <a:spLocks noChangeArrowheads="1"/>
            </p:cNvSpPr>
            <p:nvPr/>
          </p:nvSpPr>
          <p:spPr bwMode="auto">
            <a:xfrm>
              <a:off x="1686" y="1093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2,40</a:t>
              </a:r>
            </a:p>
          </p:txBody>
        </p:sp>
        <p:cxnSp>
          <p:nvCxnSpPr>
            <p:cNvPr id="131128" name="AutoShape 56"/>
            <p:cNvCxnSpPr>
              <a:cxnSpLocks noChangeShapeType="1"/>
              <a:stCxn id="131127" idx="5"/>
              <a:endCxn id="131123" idx="0"/>
            </p:cNvCxnSpPr>
            <p:nvPr/>
          </p:nvCxnSpPr>
          <p:spPr bwMode="auto">
            <a:xfrm>
              <a:off x="1893" y="1287"/>
              <a:ext cx="494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1129" name="AutoShape 57"/>
            <p:cNvCxnSpPr>
              <a:cxnSpLocks noChangeShapeType="1"/>
              <a:stCxn id="131120" idx="0"/>
              <a:endCxn id="131127" idx="3"/>
            </p:cNvCxnSpPr>
            <p:nvPr/>
          </p:nvCxnSpPr>
          <p:spPr bwMode="auto">
            <a:xfrm flipV="1">
              <a:off x="1198" y="1287"/>
              <a:ext cx="523" cy="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1130" name="Oval 58"/>
            <p:cNvSpPr>
              <a:spLocks noChangeArrowheads="1"/>
            </p:cNvSpPr>
            <p:nvPr/>
          </p:nvSpPr>
          <p:spPr bwMode="auto">
            <a:xfrm>
              <a:off x="2478" y="2202"/>
              <a:ext cx="243" cy="2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31131" name="AutoShape 59"/>
            <p:cNvCxnSpPr>
              <a:cxnSpLocks noChangeShapeType="1"/>
              <a:stCxn id="131126" idx="3"/>
              <a:endCxn id="131130" idx="0"/>
            </p:cNvCxnSpPr>
            <p:nvPr/>
          </p:nvCxnSpPr>
          <p:spPr bwMode="auto">
            <a:xfrm flipH="1">
              <a:off x="2600" y="2026"/>
              <a:ext cx="66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31132" name="Text Box 60"/>
          <p:cNvSpPr txBox="1">
            <a:spLocks noChangeArrowheads="1"/>
          </p:cNvSpPr>
          <p:nvPr/>
        </p:nvSpPr>
        <p:spPr bwMode="auto">
          <a:xfrm>
            <a:off x="5572132" y="1142984"/>
            <a:ext cx="3098800" cy="1616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itchFamily="18" charset="0"/>
              </a:rPr>
              <a:t>x </a:t>
            </a:r>
            <a:r>
              <a:rPr lang="ko-KR" altLang="en-US" sz="2000" dirty="0">
                <a:latin typeface="Times New Roman" pitchFamily="18" charset="0"/>
              </a:rPr>
              <a:t>삽입</a:t>
            </a:r>
          </a:p>
          <a:p>
            <a:pPr>
              <a:buFontTx/>
              <a:buChar char="•"/>
            </a:pPr>
            <a:r>
              <a:rPr lang="en-US" altLang="ko-KR" sz="2000" dirty="0">
                <a:latin typeface="Times New Roman" pitchFamily="18" charset="0"/>
              </a:rPr>
              <a:t>6&lt;x&lt;15 : A</a:t>
            </a:r>
            <a:r>
              <a:rPr lang="ko-KR" altLang="en-US" sz="2000" dirty="0">
                <a:latin typeface="Times New Roman" pitchFamily="18" charset="0"/>
              </a:rPr>
              <a:t>에 삽입</a:t>
            </a:r>
            <a:br>
              <a:rPr lang="ko-KR" altLang="en-US" sz="2000" dirty="0">
                <a:latin typeface="Times New Roman" pitchFamily="18" charset="0"/>
              </a:rPr>
            </a:br>
            <a:r>
              <a:rPr lang="ko-KR" altLang="en-US" sz="2000" dirty="0">
                <a:latin typeface="Times New Roman" pitchFamily="18" charset="0"/>
              </a:rPr>
              <a:t>    </a:t>
            </a:r>
            <a:r>
              <a:rPr lang="en-US" altLang="ko-KR" sz="2000" dirty="0">
                <a:latin typeface="Times New Roman" pitchFamily="18" charset="0"/>
              </a:rPr>
              <a:t>(x&lt;A.15 : x</a:t>
            </a:r>
            <a:r>
              <a:rPr lang="ko-KR" altLang="en-US" sz="2000" dirty="0">
                <a:latin typeface="Times New Roman" pitchFamily="18" charset="0"/>
              </a:rPr>
              <a:t>가 왼쪽 끝점</a:t>
            </a:r>
            <a:r>
              <a:rPr lang="en-US" altLang="ko-KR" sz="2000" dirty="0">
                <a:latin typeface="Times New Roman" pitchFamily="18" charset="0"/>
              </a:rPr>
              <a:t>)</a:t>
            </a:r>
          </a:p>
          <a:p>
            <a:pPr>
              <a:buFontTx/>
              <a:buChar char="•"/>
            </a:pPr>
            <a:r>
              <a:rPr lang="en-US" altLang="ko-KR" sz="2000" dirty="0">
                <a:latin typeface="Times New Roman" pitchFamily="18" charset="0"/>
              </a:rPr>
              <a:t>x&lt;6 : </a:t>
            </a:r>
            <a:r>
              <a:rPr lang="ko-KR" altLang="en-US" sz="2000" dirty="0">
                <a:latin typeface="Times New Roman" pitchFamily="18" charset="0"/>
              </a:rPr>
              <a:t>최소 </a:t>
            </a:r>
            <a:r>
              <a:rPr lang="ko-KR" altLang="en-US" sz="2000" dirty="0" err="1">
                <a:latin typeface="Times New Roman" pitchFamily="18" charset="0"/>
              </a:rPr>
              <a:t>히프에</a:t>
            </a:r>
            <a:r>
              <a:rPr lang="ko-KR" altLang="en-US" sz="2000" dirty="0">
                <a:latin typeface="Times New Roman" pitchFamily="18" charset="0"/>
              </a:rPr>
              <a:t> 삽입</a:t>
            </a:r>
          </a:p>
          <a:p>
            <a:pPr>
              <a:buFontTx/>
              <a:buChar char="•"/>
            </a:pPr>
            <a:r>
              <a:rPr lang="en-US" altLang="ko-KR" sz="2000" dirty="0">
                <a:latin typeface="Times New Roman" pitchFamily="18" charset="0"/>
              </a:rPr>
              <a:t>x&gt;15 : </a:t>
            </a:r>
            <a:r>
              <a:rPr lang="ko-KR" altLang="en-US" sz="2000" dirty="0">
                <a:latin typeface="Times New Roman" pitchFamily="18" charset="0"/>
              </a:rPr>
              <a:t>최대 </a:t>
            </a:r>
            <a:r>
              <a:rPr lang="ko-KR" altLang="en-US" sz="2000" dirty="0" err="1">
                <a:latin typeface="Times New Roman" pitchFamily="18" charset="0"/>
              </a:rPr>
              <a:t>히프에</a:t>
            </a:r>
            <a:r>
              <a:rPr lang="ko-KR" altLang="en-US" sz="2000" dirty="0">
                <a:latin typeface="Times New Roman" pitchFamily="18" charset="0"/>
              </a:rPr>
              <a:t> 삽입</a:t>
            </a:r>
          </a:p>
        </p:txBody>
      </p:sp>
      <p:sp>
        <p:nvSpPr>
          <p:cNvPr id="131133" name="Text Box 61"/>
          <p:cNvSpPr txBox="1">
            <a:spLocks noChangeArrowheads="1"/>
          </p:cNvSpPr>
          <p:nvPr/>
        </p:nvSpPr>
        <p:spPr bwMode="auto">
          <a:xfrm>
            <a:off x="5000628" y="2643182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itchFamily="18" charset="0"/>
              </a:rPr>
              <a:t>A</a:t>
            </a:r>
          </a:p>
        </p:txBody>
      </p:sp>
      <p:sp>
        <p:nvSpPr>
          <p:cNvPr id="131134" name="Text Box 62"/>
          <p:cNvSpPr txBox="1">
            <a:spLocks noChangeArrowheads="1"/>
          </p:cNvSpPr>
          <p:nvPr/>
        </p:nvSpPr>
        <p:spPr bwMode="auto">
          <a:xfrm>
            <a:off x="5857884" y="4000504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</a:rPr>
              <a:t>32 </a:t>
            </a:r>
            <a:r>
              <a:rPr lang="ko-KR" altLang="en-US" dirty="0">
                <a:latin typeface="Times New Roman" pitchFamily="18" charset="0"/>
              </a:rPr>
              <a:t>삽입 </a:t>
            </a:r>
            <a:r>
              <a:rPr lang="en-US" altLang="ko-KR" dirty="0">
                <a:latin typeface="Times New Roman" pitchFamily="18" charset="0"/>
              </a:rPr>
              <a:t>: </a:t>
            </a:r>
            <a:r>
              <a:rPr lang="ko-KR" altLang="en-US" dirty="0">
                <a:latin typeface="Times New Roman" pitchFamily="18" charset="0"/>
              </a:rPr>
              <a:t>최대 </a:t>
            </a:r>
            <a:r>
              <a:rPr lang="ko-KR" altLang="en-US" dirty="0" err="1">
                <a:latin typeface="Times New Roman" pitchFamily="18" charset="0"/>
              </a:rPr>
              <a:t>히프</a:t>
            </a:r>
            <a:r>
              <a:rPr lang="ko-KR" altLang="en-US" dirty="0">
                <a:latin typeface="Times New Roman" pitchFamily="18" charset="0"/>
              </a:rPr>
              <a:t> 삽입</a:t>
            </a:r>
          </a:p>
        </p:txBody>
      </p:sp>
    </p:spTree>
    <p:extLst>
      <p:ext uri="{BB962C8B-B14F-4D97-AF65-F5344CB8AC3E}">
        <p14:creationId xmlns:p14="http://schemas.microsoft.com/office/powerpoint/2010/main" val="1143665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 원소 삭제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DAFB-E00C-4F44-8F93-569BB90EB153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구간 </a:t>
            </a:r>
            <a:r>
              <a:rPr lang="ko-KR" altLang="en-US" dirty="0" err="1" smtClean="0"/>
              <a:t>히프가</a:t>
            </a:r>
            <a:r>
              <a:rPr lang="ko-KR" altLang="en-US" dirty="0" smtClean="0"/>
              <a:t> 비어 있으면 </a:t>
            </a:r>
            <a:r>
              <a:rPr lang="en-US" altLang="ko-KR" dirty="0" err="1" smtClean="0"/>
              <a:t>DeleteMin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실패</a:t>
            </a:r>
          </a:p>
          <a:p>
            <a:r>
              <a:rPr lang="ko-KR" altLang="en-US" dirty="0" smtClean="0"/>
              <a:t>구간 </a:t>
            </a:r>
            <a:r>
              <a:rPr lang="ko-KR" altLang="en-US" dirty="0" err="1" smtClean="0"/>
              <a:t>히프가</a:t>
            </a:r>
            <a:r>
              <a:rPr lang="ko-KR" altLang="en-US" dirty="0" smtClean="0"/>
              <a:t> 오직 하나의 원소를 가질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원소를 반환하고 공백 구간 히프가 됨</a:t>
            </a:r>
          </a:p>
          <a:p>
            <a:r>
              <a:rPr lang="ko-KR" altLang="en-US" dirty="0" smtClean="0"/>
              <a:t>둘 이상의 원소가 있을 경우 루트의 왼쪽 끝 점 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제거된 루트가 마지막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아닐 경우</a:t>
            </a:r>
          </a:p>
          <a:p>
            <a:pPr lvl="1"/>
            <a:r>
              <a:rPr lang="ko-KR" altLang="en-US" dirty="0" smtClean="0"/>
              <a:t>마지막 </a:t>
            </a:r>
            <a:r>
              <a:rPr lang="ko-KR" altLang="en-US" dirty="0" err="1" smtClean="0"/>
              <a:t>노드에서</a:t>
            </a:r>
            <a:r>
              <a:rPr lang="ko-KR" altLang="en-US" dirty="0" smtClean="0"/>
              <a:t> 왼쪽 점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제거 후 최소 </a:t>
            </a:r>
            <a:r>
              <a:rPr lang="ko-KR" altLang="en-US" dirty="0" err="1" smtClean="0"/>
              <a:t>히프에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 </a:t>
            </a:r>
            <a:r>
              <a:rPr lang="ko-KR" altLang="en-US" dirty="0" err="1" smtClean="0"/>
              <a:t>재삽입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</a:t>
            </a:r>
            <a:r>
              <a:rPr lang="en-US" altLang="ko-KR" dirty="0" smtClean="0"/>
              <a:t>min-heap</a:t>
            </a:r>
            <a:r>
              <a:rPr lang="ko-KR" altLang="en-US" dirty="0" smtClean="0"/>
              <a:t>에서의 삭제와 동일하게 </a:t>
            </a:r>
            <a:r>
              <a:rPr lang="en-US" altLang="ko-KR" dirty="0" smtClean="0"/>
              <a:t>heap-adjust</a:t>
            </a:r>
            <a:r>
              <a:rPr lang="ko-KR" altLang="en-US" dirty="0" smtClean="0"/>
              <a:t>를 시행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마지막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공백이 되면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검사되고 있는 노드의 오른쪽 끝점 </a:t>
            </a:r>
            <a:r>
              <a:rPr lang="en-US" altLang="ko-KR" dirty="0" smtClean="0"/>
              <a:t>r</a:t>
            </a:r>
            <a:r>
              <a:rPr lang="ko-KR" altLang="en-US" dirty="0" smtClean="0"/>
              <a:t>보다 크면 두 값을 </a:t>
            </a:r>
            <a:r>
              <a:rPr lang="ko-KR" altLang="en-US" b="1" dirty="0" smtClean="0"/>
              <a:t>교환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</a:t>
            </a:r>
            <a:r>
              <a:rPr lang="ko-KR" altLang="en-US" dirty="0" smtClean="0"/>
              <a:t>로 교체하여 다시 아래쪽으로 탐색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631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 원소 삭제 예제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13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F5B7-081F-4C31-A674-22D698DBEB2B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141" name="내용 개체 틀 14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0" y="847706"/>
            <a:ext cx="4572000" cy="2301875"/>
            <a:chOff x="77" y="682"/>
            <a:chExt cx="2534" cy="145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7" y="682"/>
              <a:ext cx="2534" cy="1450"/>
              <a:chOff x="158" y="754"/>
              <a:chExt cx="3538" cy="2131"/>
            </a:xfrm>
          </p:grpSpPr>
          <p:sp>
            <p:nvSpPr>
              <p:cNvPr id="133126" name="Oval 6"/>
              <p:cNvSpPr>
                <a:spLocks noChangeArrowheads="1"/>
              </p:cNvSpPr>
              <p:nvPr/>
            </p:nvSpPr>
            <p:spPr bwMode="auto">
              <a:xfrm>
                <a:off x="431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4,12</a:t>
                </a:r>
              </a:p>
            </p:txBody>
          </p:sp>
          <p:sp>
            <p:nvSpPr>
              <p:cNvPr id="133127" name="Oval 7"/>
              <p:cNvSpPr>
                <a:spLocks noChangeArrowheads="1"/>
              </p:cNvSpPr>
              <p:nvPr/>
            </p:nvSpPr>
            <p:spPr bwMode="auto">
              <a:xfrm>
                <a:off x="671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5,11</a:t>
                </a:r>
              </a:p>
            </p:txBody>
          </p:sp>
          <p:sp>
            <p:nvSpPr>
              <p:cNvPr id="133128" name="Oval 8"/>
              <p:cNvSpPr>
                <a:spLocks noChangeArrowheads="1"/>
              </p:cNvSpPr>
              <p:nvPr/>
            </p:nvSpPr>
            <p:spPr bwMode="auto">
              <a:xfrm>
                <a:off x="158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4,10</a:t>
                </a:r>
              </a:p>
            </p:txBody>
          </p:sp>
          <p:cxnSp>
            <p:nvCxnSpPr>
              <p:cNvPr id="133129" name="AutoShape 9"/>
              <p:cNvCxnSpPr>
                <a:cxnSpLocks noChangeShapeType="1"/>
                <a:stCxn id="133126" idx="5"/>
                <a:endCxn id="133127" idx="0"/>
              </p:cNvCxnSpPr>
              <p:nvPr/>
            </p:nvCxnSpPr>
            <p:spPr bwMode="auto">
              <a:xfrm>
                <a:off x="740" y="2241"/>
                <a:ext cx="112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130" name="AutoShape 10"/>
              <p:cNvCxnSpPr>
                <a:cxnSpLocks noChangeShapeType="1"/>
                <a:stCxn id="133128" idx="0"/>
                <a:endCxn id="133126" idx="3"/>
              </p:cNvCxnSpPr>
              <p:nvPr/>
            </p:nvCxnSpPr>
            <p:spPr bwMode="auto">
              <a:xfrm flipV="1">
                <a:off x="339" y="2241"/>
                <a:ext cx="145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131" name="Oval 11"/>
              <p:cNvSpPr>
                <a:spLocks noChangeArrowheads="1"/>
              </p:cNvSpPr>
              <p:nvPr/>
            </p:nvSpPr>
            <p:spPr bwMode="auto">
              <a:xfrm>
                <a:off x="1428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3,11</a:t>
                </a:r>
              </a:p>
            </p:txBody>
          </p:sp>
          <p:sp>
            <p:nvSpPr>
              <p:cNvPr id="133132" name="Oval 12"/>
              <p:cNvSpPr>
                <a:spLocks noChangeArrowheads="1"/>
              </p:cNvSpPr>
              <p:nvPr/>
            </p:nvSpPr>
            <p:spPr bwMode="auto">
              <a:xfrm>
                <a:off x="1669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4,7</a:t>
                </a:r>
              </a:p>
            </p:txBody>
          </p:sp>
          <p:sp>
            <p:nvSpPr>
              <p:cNvPr id="133133" name="Oval 13"/>
              <p:cNvSpPr>
                <a:spLocks noChangeArrowheads="1"/>
              </p:cNvSpPr>
              <p:nvPr/>
            </p:nvSpPr>
            <p:spPr bwMode="auto">
              <a:xfrm>
                <a:off x="1156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5,9</a:t>
                </a:r>
              </a:p>
            </p:txBody>
          </p:sp>
          <p:cxnSp>
            <p:nvCxnSpPr>
              <p:cNvPr id="133134" name="AutoShape 14"/>
              <p:cNvCxnSpPr>
                <a:cxnSpLocks noChangeShapeType="1"/>
                <a:stCxn id="133131" idx="5"/>
                <a:endCxn id="133132" idx="0"/>
              </p:cNvCxnSpPr>
              <p:nvPr/>
            </p:nvCxnSpPr>
            <p:spPr bwMode="auto">
              <a:xfrm>
                <a:off x="1737" y="2241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135" name="AutoShape 15"/>
              <p:cNvCxnSpPr>
                <a:cxnSpLocks noChangeShapeType="1"/>
                <a:stCxn id="133133" idx="0"/>
                <a:endCxn id="133131" idx="3"/>
              </p:cNvCxnSpPr>
              <p:nvPr/>
            </p:nvCxnSpPr>
            <p:spPr bwMode="auto">
              <a:xfrm flipV="1">
                <a:off x="1337" y="2241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136" name="Oval 16"/>
              <p:cNvSpPr>
                <a:spLocks noChangeArrowheads="1"/>
              </p:cNvSpPr>
              <p:nvPr/>
            </p:nvSpPr>
            <p:spPr bwMode="auto">
              <a:xfrm>
                <a:off x="2380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5,10</a:t>
                </a:r>
              </a:p>
            </p:txBody>
          </p:sp>
          <p:sp>
            <p:nvSpPr>
              <p:cNvPr id="133137" name="Oval 17"/>
              <p:cNvSpPr>
                <a:spLocks noChangeArrowheads="1"/>
              </p:cNvSpPr>
              <p:nvPr/>
            </p:nvSpPr>
            <p:spPr bwMode="auto">
              <a:xfrm>
                <a:off x="2621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7,9</a:t>
                </a:r>
              </a:p>
            </p:txBody>
          </p:sp>
          <p:sp>
            <p:nvSpPr>
              <p:cNvPr id="133138" name="Oval 18"/>
              <p:cNvSpPr>
                <a:spLocks noChangeArrowheads="1"/>
              </p:cNvSpPr>
              <p:nvPr/>
            </p:nvSpPr>
            <p:spPr bwMode="auto">
              <a:xfrm>
                <a:off x="2108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8,8</a:t>
                </a:r>
              </a:p>
            </p:txBody>
          </p:sp>
          <p:cxnSp>
            <p:nvCxnSpPr>
              <p:cNvPr id="133139" name="AutoShape 19"/>
              <p:cNvCxnSpPr>
                <a:cxnSpLocks noChangeShapeType="1"/>
                <a:stCxn id="133136" idx="5"/>
                <a:endCxn id="133137" idx="0"/>
              </p:cNvCxnSpPr>
              <p:nvPr/>
            </p:nvCxnSpPr>
            <p:spPr bwMode="auto">
              <a:xfrm>
                <a:off x="2689" y="2242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140" name="AutoShape 20"/>
              <p:cNvCxnSpPr>
                <a:cxnSpLocks noChangeShapeType="1"/>
                <a:stCxn id="133138" idx="0"/>
                <a:endCxn id="133136" idx="3"/>
              </p:cNvCxnSpPr>
              <p:nvPr/>
            </p:nvCxnSpPr>
            <p:spPr bwMode="auto">
              <a:xfrm flipV="1">
                <a:off x="2289" y="2242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141" name="Oval 21"/>
              <p:cNvSpPr>
                <a:spLocks noChangeArrowheads="1"/>
              </p:cNvSpPr>
              <p:nvPr/>
            </p:nvSpPr>
            <p:spPr bwMode="auto">
              <a:xfrm>
                <a:off x="102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3,17</a:t>
                </a:r>
              </a:p>
            </p:txBody>
          </p:sp>
          <p:cxnSp>
            <p:nvCxnSpPr>
              <p:cNvPr id="133142" name="AutoShape 22"/>
              <p:cNvCxnSpPr>
                <a:cxnSpLocks noChangeShapeType="1"/>
                <a:stCxn id="133141" idx="5"/>
                <a:endCxn id="133131" idx="0"/>
              </p:cNvCxnSpPr>
              <p:nvPr/>
            </p:nvCxnSpPr>
            <p:spPr bwMode="auto">
              <a:xfrm>
                <a:off x="1329" y="1607"/>
                <a:ext cx="280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143" name="AutoShape 23"/>
              <p:cNvCxnSpPr>
                <a:cxnSpLocks noChangeShapeType="1"/>
                <a:stCxn id="133126" idx="0"/>
                <a:endCxn id="133141" idx="3"/>
              </p:cNvCxnSpPr>
              <p:nvPr/>
            </p:nvCxnSpPr>
            <p:spPr bwMode="auto">
              <a:xfrm flipV="1">
                <a:off x="612" y="1607"/>
                <a:ext cx="461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144" name="Oval 24"/>
              <p:cNvSpPr>
                <a:spLocks noChangeArrowheads="1"/>
              </p:cNvSpPr>
              <p:nvPr/>
            </p:nvSpPr>
            <p:spPr bwMode="auto">
              <a:xfrm>
                <a:off x="279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4,32</a:t>
                </a:r>
              </a:p>
            </p:txBody>
          </p:sp>
          <p:cxnSp>
            <p:nvCxnSpPr>
              <p:cNvPr id="133145" name="AutoShape 25"/>
              <p:cNvCxnSpPr>
                <a:cxnSpLocks noChangeShapeType="1"/>
                <a:stCxn id="133144" idx="5"/>
                <a:endCxn id="133147" idx="0"/>
              </p:cNvCxnSpPr>
              <p:nvPr/>
            </p:nvCxnSpPr>
            <p:spPr bwMode="auto">
              <a:xfrm>
                <a:off x="3099" y="1607"/>
                <a:ext cx="416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146" name="AutoShape 26"/>
              <p:cNvCxnSpPr>
                <a:cxnSpLocks noChangeShapeType="1"/>
                <a:stCxn id="133136" idx="0"/>
                <a:endCxn id="133144" idx="3"/>
              </p:cNvCxnSpPr>
              <p:nvPr/>
            </p:nvCxnSpPr>
            <p:spPr bwMode="auto">
              <a:xfrm flipV="1">
                <a:off x="2561" y="1607"/>
                <a:ext cx="282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147" name="Oval 27"/>
              <p:cNvSpPr>
                <a:spLocks noChangeArrowheads="1"/>
              </p:cNvSpPr>
              <p:nvPr/>
            </p:nvSpPr>
            <p:spPr bwMode="auto">
              <a:xfrm>
                <a:off x="3334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6,30</a:t>
                </a:r>
              </a:p>
            </p:txBody>
          </p:sp>
          <p:sp>
            <p:nvSpPr>
              <p:cNvPr id="133148" name="Oval 28"/>
              <p:cNvSpPr>
                <a:spLocks noChangeArrowheads="1"/>
              </p:cNvSpPr>
              <p:nvPr/>
            </p:nvSpPr>
            <p:spPr bwMode="auto">
              <a:xfrm>
                <a:off x="1927" y="754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2,40</a:t>
                </a:r>
              </a:p>
            </p:txBody>
          </p:sp>
          <p:cxnSp>
            <p:nvCxnSpPr>
              <p:cNvPr id="133149" name="AutoShape 29"/>
              <p:cNvCxnSpPr>
                <a:cxnSpLocks noChangeShapeType="1"/>
                <a:stCxn id="133148" idx="5"/>
                <a:endCxn id="133144" idx="0"/>
              </p:cNvCxnSpPr>
              <p:nvPr/>
            </p:nvCxnSpPr>
            <p:spPr bwMode="auto">
              <a:xfrm>
                <a:off x="2236" y="1063"/>
                <a:ext cx="735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150" name="AutoShape 30"/>
              <p:cNvCxnSpPr>
                <a:cxnSpLocks noChangeShapeType="1"/>
                <a:stCxn id="133141" idx="0"/>
                <a:endCxn id="133148" idx="3"/>
              </p:cNvCxnSpPr>
              <p:nvPr/>
            </p:nvCxnSpPr>
            <p:spPr bwMode="auto">
              <a:xfrm flipV="1">
                <a:off x="1201" y="1063"/>
                <a:ext cx="779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151" name="Oval 31"/>
              <p:cNvSpPr>
                <a:spLocks noChangeArrowheads="1"/>
              </p:cNvSpPr>
              <p:nvPr/>
            </p:nvSpPr>
            <p:spPr bwMode="auto">
              <a:xfrm>
                <a:off x="3107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15,15</a:t>
                </a:r>
              </a:p>
            </p:txBody>
          </p:sp>
          <p:cxnSp>
            <p:nvCxnSpPr>
              <p:cNvPr id="133152" name="AutoShape 32"/>
              <p:cNvCxnSpPr>
                <a:cxnSpLocks noChangeShapeType="1"/>
                <a:stCxn id="133147" idx="3"/>
                <a:endCxn id="133151" idx="0"/>
              </p:cNvCxnSpPr>
              <p:nvPr/>
            </p:nvCxnSpPr>
            <p:spPr bwMode="auto">
              <a:xfrm flipH="1">
                <a:off x="3288" y="2242"/>
                <a:ext cx="99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3153" name="Text Box 33"/>
            <p:cNvSpPr txBox="1">
              <a:spLocks noChangeArrowheads="1"/>
            </p:cNvSpPr>
            <p:nvPr/>
          </p:nvSpPr>
          <p:spPr bwMode="auto">
            <a:xfrm>
              <a:off x="619" y="94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54" name="Text Box 34"/>
            <p:cNvSpPr txBox="1">
              <a:spLocks noChangeArrowheads="1"/>
            </p:cNvSpPr>
            <p:nvPr/>
          </p:nvSpPr>
          <p:spPr bwMode="auto">
            <a:xfrm>
              <a:off x="1179" y="1452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155" name="Text Box 35"/>
            <p:cNvSpPr txBox="1">
              <a:spLocks noChangeArrowheads="1"/>
            </p:cNvSpPr>
            <p:nvPr/>
          </p:nvSpPr>
          <p:spPr bwMode="auto">
            <a:xfrm>
              <a:off x="1320" y="1768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4" name="Group 170"/>
          <p:cNvGrpSpPr>
            <a:grpSpLocks/>
          </p:cNvGrpSpPr>
          <p:nvPr/>
        </p:nvGrpSpPr>
        <p:grpSpPr bwMode="auto">
          <a:xfrm>
            <a:off x="4557713" y="785794"/>
            <a:ext cx="4443443" cy="2301875"/>
            <a:chOff x="2826" y="643"/>
            <a:chExt cx="2534" cy="1450"/>
          </a:xfrm>
        </p:grpSpPr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2826" y="643"/>
              <a:ext cx="2534" cy="1450"/>
              <a:chOff x="158" y="754"/>
              <a:chExt cx="3538" cy="2131"/>
            </a:xfrm>
          </p:grpSpPr>
          <p:sp>
            <p:nvSpPr>
              <p:cNvPr id="133188" name="Oval 68"/>
              <p:cNvSpPr>
                <a:spLocks noChangeArrowheads="1"/>
              </p:cNvSpPr>
              <p:nvPr/>
            </p:nvSpPr>
            <p:spPr bwMode="auto">
              <a:xfrm>
                <a:off x="431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4,12</a:t>
                </a:r>
              </a:p>
            </p:txBody>
          </p:sp>
          <p:sp>
            <p:nvSpPr>
              <p:cNvPr id="133189" name="Oval 69"/>
              <p:cNvSpPr>
                <a:spLocks noChangeArrowheads="1"/>
              </p:cNvSpPr>
              <p:nvPr/>
            </p:nvSpPr>
            <p:spPr bwMode="auto">
              <a:xfrm>
                <a:off x="671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5,11</a:t>
                </a:r>
              </a:p>
            </p:txBody>
          </p:sp>
          <p:sp>
            <p:nvSpPr>
              <p:cNvPr id="133190" name="Oval 70"/>
              <p:cNvSpPr>
                <a:spLocks noChangeArrowheads="1"/>
              </p:cNvSpPr>
              <p:nvPr/>
            </p:nvSpPr>
            <p:spPr bwMode="auto">
              <a:xfrm>
                <a:off x="158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4,10</a:t>
                </a:r>
              </a:p>
            </p:txBody>
          </p:sp>
          <p:cxnSp>
            <p:nvCxnSpPr>
              <p:cNvPr id="133191" name="AutoShape 71"/>
              <p:cNvCxnSpPr>
                <a:cxnSpLocks noChangeShapeType="1"/>
                <a:stCxn id="133188" idx="5"/>
                <a:endCxn id="133189" idx="0"/>
              </p:cNvCxnSpPr>
              <p:nvPr/>
            </p:nvCxnSpPr>
            <p:spPr bwMode="auto">
              <a:xfrm>
                <a:off x="740" y="2241"/>
                <a:ext cx="112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192" name="AutoShape 72"/>
              <p:cNvCxnSpPr>
                <a:cxnSpLocks noChangeShapeType="1"/>
                <a:stCxn id="133190" idx="0"/>
                <a:endCxn id="133188" idx="3"/>
              </p:cNvCxnSpPr>
              <p:nvPr/>
            </p:nvCxnSpPr>
            <p:spPr bwMode="auto">
              <a:xfrm flipV="1">
                <a:off x="339" y="2241"/>
                <a:ext cx="145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193" name="Oval 73"/>
              <p:cNvSpPr>
                <a:spLocks noChangeArrowheads="1"/>
              </p:cNvSpPr>
              <p:nvPr/>
            </p:nvSpPr>
            <p:spPr bwMode="auto">
              <a:xfrm>
                <a:off x="1428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3,11</a:t>
                </a:r>
              </a:p>
            </p:txBody>
          </p:sp>
          <p:sp>
            <p:nvSpPr>
              <p:cNvPr id="133194" name="Oval 74"/>
              <p:cNvSpPr>
                <a:spLocks noChangeArrowheads="1"/>
              </p:cNvSpPr>
              <p:nvPr/>
            </p:nvSpPr>
            <p:spPr bwMode="auto">
              <a:xfrm>
                <a:off x="1669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4,7</a:t>
                </a:r>
              </a:p>
            </p:txBody>
          </p:sp>
          <p:sp>
            <p:nvSpPr>
              <p:cNvPr id="133195" name="Oval 75"/>
              <p:cNvSpPr>
                <a:spLocks noChangeArrowheads="1"/>
              </p:cNvSpPr>
              <p:nvPr/>
            </p:nvSpPr>
            <p:spPr bwMode="auto">
              <a:xfrm>
                <a:off x="1156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5,9</a:t>
                </a:r>
              </a:p>
            </p:txBody>
          </p:sp>
          <p:cxnSp>
            <p:nvCxnSpPr>
              <p:cNvPr id="133196" name="AutoShape 76"/>
              <p:cNvCxnSpPr>
                <a:cxnSpLocks noChangeShapeType="1"/>
                <a:stCxn id="133193" idx="5"/>
                <a:endCxn id="133194" idx="0"/>
              </p:cNvCxnSpPr>
              <p:nvPr/>
            </p:nvCxnSpPr>
            <p:spPr bwMode="auto">
              <a:xfrm>
                <a:off x="1737" y="2241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197" name="AutoShape 77"/>
              <p:cNvCxnSpPr>
                <a:cxnSpLocks noChangeShapeType="1"/>
                <a:stCxn id="133195" idx="0"/>
                <a:endCxn id="133193" idx="3"/>
              </p:cNvCxnSpPr>
              <p:nvPr/>
            </p:nvCxnSpPr>
            <p:spPr bwMode="auto">
              <a:xfrm flipV="1">
                <a:off x="1337" y="2241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198" name="Oval 78"/>
              <p:cNvSpPr>
                <a:spLocks noChangeArrowheads="1"/>
              </p:cNvSpPr>
              <p:nvPr/>
            </p:nvSpPr>
            <p:spPr bwMode="auto">
              <a:xfrm>
                <a:off x="2380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5,10</a:t>
                </a:r>
              </a:p>
            </p:txBody>
          </p:sp>
          <p:sp>
            <p:nvSpPr>
              <p:cNvPr id="133199" name="Oval 79"/>
              <p:cNvSpPr>
                <a:spLocks noChangeArrowheads="1"/>
              </p:cNvSpPr>
              <p:nvPr/>
            </p:nvSpPr>
            <p:spPr bwMode="auto">
              <a:xfrm>
                <a:off x="2621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7,9</a:t>
                </a:r>
              </a:p>
            </p:txBody>
          </p:sp>
          <p:sp>
            <p:nvSpPr>
              <p:cNvPr id="133200" name="Oval 80"/>
              <p:cNvSpPr>
                <a:spLocks noChangeArrowheads="1"/>
              </p:cNvSpPr>
              <p:nvPr/>
            </p:nvSpPr>
            <p:spPr bwMode="auto">
              <a:xfrm>
                <a:off x="2108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8,8</a:t>
                </a:r>
              </a:p>
            </p:txBody>
          </p:sp>
          <p:cxnSp>
            <p:nvCxnSpPr>
              <p:cNvPr id="133201" name="AutoShape 81"/>
              <p:cNvCxnSpPr>
                <a:cxnSpLocks noChangeShapeType="1"/>
                <a:stCxn id="133198" idx="5"/>
                <a:endCxn id="133199" idx="0"/>
              </p:cNvCxnSpPr>
              <p:nvPr/>
            </p:nvCxnSpPr>
            <p:spPr bwMode="auto">
              <a:xfrm>
                <a:off x="2689" y="2242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02" name="AutoShape 82"/>
              <p:cNvCxnSpPr>
                <a:cxnSpLocks noChangeShapeType="1"/>
                <a:stCxn id="133200" idx="0"/>
                <a:endCxn id="133198" idx="3"/>
              </p:cNvCxnSpPr>
              <p:nvPr/>
            </p:nvCxnSpPr>
            <p:spPr bwMode="auto">
              <a:xfrm flipV="1">
                <a:off x="2289" y="2242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03" name="Oval 83"/>
              <p:cNvSpPr>
                <a:spLocks noChangeArrowheads="1"/>
              </p:cNvSpPr>
              <p:nvPr/>
            </p:nvSpPr>
            <p:spPr bwMode="auto">
              <a:xfrm>
                <a:off x="102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3,17</a:t>
                </a:r>
              </a:p>
            </p:txBody>
          </p:sp>
          <p:cxnSp>
            <p:nvCxnSpPr>
              <p:cNvPr id="133204" name="AutoShape 84"/>
              <p:cNvCxnSpPr>
                <a:cxnSpLocks noChangeShapeType="1"/>
                <a:stCxn id="133203" idx="5"/>
                <a:endCxn id="133193" idx="0"/>
              </p:cNvCxnSpPr>
              <p:nvPr/>
            </p:nvCxnSpPr>
            <p:spPr bwMode="auto">
              <a:xfrm>
                <a:off x="1329" y="1607"/>
                <a:ext cx="280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05" name="AutoShape 85"/>
              <p:cNvCxnSpPr>
                <a:cxnSpLocks noChangeShapeType="1"/>
                <a:stCxn id="133188" idx="0"/>
                <a:endCxn id="133203" idx="3"/>
              </p:cNvCxnSpPr>
              <p:nvPr/>
            </p:nvCxnSpPr>
            <p:spPr bwMode="auto">
              <a:xfrm flipV="1">
                <a:off x="612" y="1607"/>
                <a:ext cx="461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06" name="Oval 86"/>
              <p:cNvSpPr>
                <a:spLocks noChangeArrowheads="1"/>
              </p:cNvSpPr>
              <p:nvPr/>
            </p:nvSpPr>
            <p:spPr bwMode="auto">
              <a:xfrm>
                <a:off x="279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4,32</a:t>
                </a:r>
              </a:p>
            </p:txBody>
          </p:sp>
          <p:cxnSp>
            <p:nvCxnSpPr>
              <p:cNvPr id="133207" name="AutoShape 87"/>
              <p:cNvCxnSpPr>
                <a:cxnSpLocks noChangeShapeType="1"/>
                <a:stCxn id="133206" idx="5"/>
                <a:endCxn id="133209" idx="0"/>
              </p:cNvCxnSpPr>
              <p:nvPr/>
            </p:nvCxnSpPr>
            <p:spPr bwMode="auto">
              <a:xfrm>
                <a:off x="3099" y="1607"/>
                <a:ext cx="416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08" name="AutoShape 88"/>
              <p:cNvCxnSpPr>
                <a:cxnSpLocks noChangeShapeType="1"/>
                <a:stCxn id="133198" idx="0"/>
                <a:endCxn id="133206" idx="3"/>
              </p:cNvCxnSpPr>
              <p:nvPr/>
            </p:nvCxnSpPr>
            <p:spPr bwMode="auto">
              <a:xfrm flipV="1">
                <a:off x="2561" y="1607"/>
                <a:ext cx="282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09" name="Oval 89"/>
              <p:cNvSpPr>
                <a:spLocks noChangeArrowheads="1"/>
              </p:cNvSpPr>
              <p:nvPr/>
            </p:nvSpPr>
            <p:spPr bwMode="auto">
              <a:xfrm>
                <a:off x="3334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6,30</a:t>
                </a:r>
              </a:p>
            </p:txBody>
          </p:sp>
          <p:sp>
            <p:nvSpPr>
              <p:cNvPr id="133210" name="Oval 90"/>
              <p:cNvSpPr>
                <a:spLocks noChangeArrowheads="1"/>
              </p:cNvSpPr>
              <p:nvPr/>
            </p:nvSpPr>
            <p:spPr bwMode="auto">
              <a:xfrm>
                <a:off x="1927" y="754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,40</a:t>
                </a:r>
              </a:p>
            </p:txBody>
          </p:sp>
          <p:cxnSp>
            <p:nvCxnSpPr>
              <p:cNvPr id="133211" name="AutoShape 91"/>
              <p:cNvCxnSpPr>
                <a:cxnSpLocks noChangeShapeType="1"/>
                <a:stCxn id="133210" idx="5"/>
                <a:endCxn id="133206" idx="0"/>
              </p:cNvCxnSpPr>
              <p:nvPr/>
            </p:nvCxnSpPr>
            <p:spPr bwMode="auto">
              <a:xfrm>
                <a:off x="2236" y="1063"/>
                <a:ext cx="735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12" name="AutoShape 92"/>
              <p:cNvCxnSpPr>
                <a:cxnSpLocks noChangeShapeType="1"/>
                <a:stCxn id="133203" idx="0"/>
                <a:endCxn id="133210" idx="3"/>
              </p:cNvCxnSpPr>
              <p:nvPr/>
            </p:nvCxnSpPr>
            <p:spPr bwMode="auto">
              <a:xfrm flipV="1">
                <a:off x="1201" y="1063"/>
                <a:ext cx="779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13" name="Oval 93"/>
              <p:cNvSpPr>
                <a:spLocks noChangeArrowheads="1"/>
              </p:cNvSpPr>
              <p:nvPr/>
            </p:nvSpPr>
            <p:spPr bwMode="auto">
              <a:xfrm>
                <a:off x="3107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 ,15</a:t>
                </a:r>
              </a:p>
            </p:txBody>
          </p:sp>
          <p:cxnSp>
            <p:nvCxnSpPr>
              <p:cNvPr id="133214" name="AutoShape 94"/>
              <p:cNvCxnSpPr>
                <a:cxnSpLocks noChangeShapeType="1"/>
                <a:stCxn id="133209" idx="3"/>
                <a:endCxn id="133213" idx="0"/>
              </p:cNvCxnSpPr>
              <p:nvPr/>
            </p:nvCxnSpPr>
            <p:spPr bwMode="auto">
              <a:xfrm flipH="1">
                <a:off x="3288" y="2242"/>
                <a:ext cx="99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3215" name="Text Box 95"/>
            <p:cNvSpPr txBox="1">
              <a:spLocks noChangeArrowheads="1"/>
            </p:cNvSpPr>
            <p:nvPr/>
          </p:nvSpPr>
          <p:spPr bwMode="auto">
            <a:xfrm>
              <a:off x="3368" y="901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216" name="Text Box 96"/>
            <p:cNvSpPr txBox="1">
              <a:spLocks noChangeArrowheads="1"/>
            </p:cNvSpPr>
            <p:nvPr/>
          </p:nvSpPr>
          <p:spPr bwMode="auto">
            <a:xfrm>
              <a:off x="3928" y="1413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217" name="Text Box 97"/>
            <p:cNvSpPr txBox="1">
              <a:spLocks noChangeArrowheads="1"/>
            </p:cNvSpPr>
            <p:nvPr/>
          </p:nvSpPr>
          <p:spPr bwMode="auto">
            <a:xfrm>
              <a:off x="4061" y="1729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33218" name="Text Box 98"/>
          <p:cNvSpPr txBox="1">
            <a:spLocks noChangeArrowheads="1"/>
          </p:cNvSpPr>
          <p:nvPr/>
        </p:nvSpPr>
        <p:spPr bwMode="auto">
          <a:xfrm>
            <a:off x="6786578" y="1285860"/>
            <a:ext cx="6556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</a:rPr>
              <a:t>p=15</a:t>
            </a:r>
          </a:p>
        </p:txBody>
      </p:sp>
      <p:sp>
        <p:nvSpPr>
          <p:cNvPr id="133219" name="Text Box 99"/>
          <p:cNvSpPr txBox="1">
            <a:spLocks noChangeArrowheads="1"/>
          </p:cNvSpPr>
          <p:nvPr/>
        </p:nvSpPr>
        <p:spPr bwMode="auto">
          <a:xfrm>
            <a:off x="5556275" y="3143248"/>
            <a:ext cx="25161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B</a:t>
            </a:r>
            <a:r>
              <a:rPr lang="ko-KR" altLang="en-US" sz="1600">
                <a:latin typeface="Times New Roman" pitchFamily="18" charset="0"/>
              </a:rPr>
              <a:t>의 </a:t>
            </a:r>
            <a:r>
              <a:rPr lang="en-US" altLang="ko-KR" sz="1600">
                <a:latin typeface="Times New Roman" pitchFamily="18" charset="0"/>
              </a:rPr>
              <a:t>3&lt;15, 3</a:t>
            </a:r>
            <a:r>
              <a:rPr lang="ko-KR" altLang="en-US" sz="1600">
                <a:latin typeface="Times New Roman" pitchFamily="18" charset="0"/>
              </a:rPr>
              <a:t>을 루트로 이동</a:t>
            </a:r>
          </a:p>
        </p:txBody>
      </p:sp>
      <p:grpSp>
        <p:nvGrpSpPr>
          <p:cNvPr id="6" name="Group 171"/>
          <p:cNvGrpSpPr>
            <a:grpSpLocks/>
          </p:cNvGrpSpPr>
          <p:nvPr/>
        </p:nvGrpSpPr>
        <p:grpSpPr bwMode="auto">
          <a:xfrm>
            <a:off x="0" y="3519488"/>
            <a:ext cx="4572000" cy="2301875"/>
            <a:chOff x="113" y="2277"/>
            <a:chExt cx="2534" cy="1450"/>
          </a:xfrm>
        </p:grpSpPr>
        <p:grpSp>
          <p:nvGrpSpPr>
            <p:cNvPr id="7" name="Group 101"/>
            <p:cNvGrpSpPr>
              <a:grpSpLocks/>
            </p:cNvGrpSpPr>
            <p:nvPr/>
          </p:nvGrpSpPr>
          <p:grpSpPr bwMode="auto">
            <a:xfrm>
              <a:off x="113" y="2277"/>
              <a:ext cx="2534" cy="1450"/>
              <a:chOff x="158" y="754"/>
              <a:chExt cx="3538" cy="2131"/>
            </a:xfrm>
          </p:grpSpPr>
          <p:sp>
            <p:nvSpPr>
              <p:cNvPr id="133222" name="Oval 102"/>
              <p:cNvSpPr>
                <a:spLocks noChangeArrowheads="1"/>
              </p:cNvSpPr>
              <p:nvPr/>
            </p:nvSpPr>
            <p:spPr bwMode="auto">
              <a:xfrm>
                <a:off x="431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4,12</a:t>
                </a:r>
              </a:p>
            </p:txBody>
          </p:sp>
          <p:sp>
            <p:nvSpPr>
              <p:cNvPr id="133223" name="Oval 103"/>
              <p:cNvSpPr>
                <a:spLocks noChangeArrowheads="1"/>
              </p:cNvSpPr>
              <p:nvPr/>
            </p:nvSpPr>
            <p:spPr bwMode="auto">
              <a:xfrm>
                <a:off x="671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5,11</a:t>
                </a:r>
              </a:p>
            </p:txBody>
          </p:sp>
          <p:sp>
            <p:nvSpPr>
              <p:cNvPr id="133224" name="Oval 104"/>
              <p:cNvSpPr>
                <a:spLocks noChangeArrowheads="1"/>
              </p:cNvSpPr>
              <p:nvPr/>
            </p:nvSpPr>
            <p:spPr bwMode="auto">
              <a:xfrm>
                <a:off x="158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4,10</a:t>
                </a:r>
              </a:p>
            </p:txBody>
          </p:sp>
          <p:cxnSp>
            <p:nvCxnSpPr>
              <p:cNvPr id="133225" name="AutoShape 105"/>
              <p:cNvCxnSpPr>
                <a:cxnSpLocks noChangeShapeType="1"/>
                <a:stCxn id="133222" idx="5"/>
                <a:endCxn id="133223" idx="0"/>
              </p:cNvCxnSpPr>
              <p:nvPr/>
            </p:nvCxnSpPr>
            <p:spPr bwMode="auto">
              <a:xfrm>
                <a:off x="740" y="2241"/>
                <a:ext cx="112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26" name="AutoShape 106"/>
              <p:cNvCxnSpPr>
                <a:cxnSpLocks noChangeShapeType="1"/>
                <a:stCxn id="133224" idx="0"/>
                <a:endCxn id="133222" idx="3"/>
              </p:cNvCxnSpPr>
              <p:nvPr/>
            </p:nvCxnSpPr>
            <p:spPr bwMode="auto">
              <a:xfrm flipV="1">
                <a:off x="339" y="2241"/>
                <a:ext cx="145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27" name="Oval 107"/>
              <p:cNvSpPr>
                <a:spLocks noChangeArrowheads="1"/>
              </p:cNvSpPr>
              <p:nvPr/>
            </p:nvSpPr>
            <p:spPr bwMode="auto">
              <a:xfrm>
                <a:off x="1428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3,11</a:t>
                </a:r>
              </a:p>
            </p:txBody>
          </p:sp>
          <p:sp>
            <p:nvSpPr>
              <p:cNvPr id="133228" name="Oval 108"/>
              <p:cNvSpPr>
                <a:spLocks noChangeArrowheads="1"/>
              </p:cNvSpPr>
              <p:nvPr/>
            </p:nvSpPr>
            <p:spPr bwMode="auto">
              <a:xfrm>
                <a:off x="1669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4,7</a:t>
                </a:r>
              </a:p>
            </p:txBody>
          </p:sp>
          <p:sp>
            <p:nvSpPr>
              <p:cNvPr id="133229" name="Oval 109"/>
              <p:cNvSpPr>
                <a:spLocks noChangeArrowheads="1"/>
              </p:cNvSpPr>
              <p:nvPr/>
            </p:nvSpPr>
            <p:spPr bwMode="auto">
              <a:xfrm>
                <a:off x="1156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5,9</a:t>
                </a:r>
              </a:p>
            </p:txBody>
          </p:sp>
          <p:cxnSp>
            <p:nvCxnSpPr>
              <p:cNvPr id="133230" name="AutoShape 110"/>
              <p:cNvCxnSpPr>
                <a:cxnSpLocks noChangeShapeType="1"/>
                <a:stCxn id="133227" idx="5"/>
                <a:endCxn id="133228" idx="0"/>
              </p:cNvCxnSpPr>
              <p:nvPr/>
            </p:nvCxnSpPr>
            <p:spPr bwMode="auto">
              <a:xfrm>
                <a:off x="1737" y="2241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31" name="AutoShape 111"/>
              <p:cNvCxnSpPr>
                <a:cxnSpLocks noChangeShapeType="1"/>
                <a:stCxn id="133229" idx="0"/>
                <a:endCxn id="133227" idx="3"/>
              </p:cNvCxnSpPr>
              <p:nvPr/>
            </p:nvCxnSpPr>
            <p:spPr bwMode="auto">
              <a:xfrm flipV="1">
                <a:off x="1337" y="2241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32" name="Oval 112"/>
              <p:cNvSpPr>
                <a:spLocks noChangeArrowheads="1"/>
              </p:cNvSpPr>
              <p:nvPr/>
            </p:nvSpPr>
            <p:spPr bwMode="auto">
              <a:xfrm>
                <a:off x="2380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5,10</a:t>
                </a:r>
              </a:p>
            </p:txBody>
          </p:sp>
          <p:sp>
            <p:nvSpPr>
              <p:cNvPr id="133233" name="Oval 113"/>
              <p:cNvSpPr>
                <a:spLocks noChangeArrowheads="1"/>
              </p:cNvSpPr>
              <p:nvPr/>
            </p:nvSpPr>
            <p:spPr bwMode="auto">
              <a:xfrm>
                <a:off x="2621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7,9</a:t>
                </a:r>
              </a:p>
            </p:txBody>
          </p:sp>
          <p:sp>
            <p:nvSpPr>
              <p:cNvPr id="133234" name="Oval 114"/>
              <p:cNvSpPr>
                <a:spLocks noChangeArrowheads="1"/>
              </p:cNvSpPr>
              <p:nvPr/>
            </p:nvSpPr>
            <p:spPr bwMode="auto">
              <a:xfrm>
                <a:off x="2108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8,8</a:t>
                </a:r>
              </a:p>
            </p:txBody>
          </p:sp>
          <p:cxnSp>
            <p:nvCxnSpPr>
              <p:cNvPr id="133235" name="AutoShape 115"/>
              <p:cNvCxnSpPr>
                <a:cxnSpLocks noChangeShapeType="1"/>
                <a:stCxn id="133232" idx="5"/>
                <a:endCxn id="133233" idx="0"/>
              </p:cNvCxnSpPr>
              <p:nvPr/>
            </p:nvCxnSpPr>
            <p:spPr bwMode="auto">
              <a:xfrm>
                <a:off x="2689" y="2242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36" name="AutoShape 116"/>
              <p:cNvCxnSpPr>
                <a:cxnSpLocks noChangeShapeType="1"/>
                <a:stCxn id="133234" idx="0"/>
                <a:endCxn id="133232" idx="3"/>
              </p:cNvCxnSpPr>
              <p:nvPr/>
            </p:nvCxnSpPr>
            <p:spPr bwMode="auto">
              <a:xfrm flipV="1">
                <a:off x="2289" y="2242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37" name="Oval 117"/>
              <p:cNvSpPr>
                <a:spLocks noChangeArrowheads="1"/>
              </p:cNvSpPr>
              <p:nvPr/>
            </p:nvSpPr>
            <p:spPr bwMode="auto">
              <a:xfrm>
                <a:off x="102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 ,17</a:t>
                </a:r>
              </a:p>
            </p:txBody>
          </p:sp>
          <p:cxnSp>
            <p:nvCxnSpPr>
              <p:cNvPr id="133238" name="AutoShape 118"/>
              <p:cNvCxnSpPr>
                <a:cxnSpLocks noChangeShapeType="1"/>
                <a:stCxn id="133237" idx="5"/>
                <a:endCxn id="133227" idx="0"/>
              </p:cNvCxnSpPr>
              <p:nvPr/>
            </p:nvCxnSpPr>
            <p:spPr bwMode="auto">
              <a:xfrm>
                <a:off x="1329" y="1607"/>
                <a:ext cx="280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39" name="AutoShape 119"/>
              <p:cNvCxnSpPr>
                <a:cxnSpLocks noChangeShapeType="1"/>
                <a:stCxn id="133222" idx="0"/>
                <a:endCxn id="133237" idx="3"/>
              </p:cNvCxnSpPr>
              <p:nvPr/>
            </p:nvCxnSpPr>
            <p:spPr bwMode="auto">
              <a:xfrm flipV="1">
                <a:off x="612" y="1607"/>
                <a:ext cx="461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40" name="Oval 120"/>
              <p:cNvSpPr>
                <a:spLocks noChangeArrowheads="1"/>
              </p:cNvSpPr>
              <p:nvPr/>
            </p:nvSpPr>
            <p:spPr bwMode="auto">
              <a:xfrm>
                <a:off x="279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4,32</a:t>
                </a:r>
              </a:p>
            </p:txBody>
          </p:sp>
          <p:cxnSp>
            <p:nvCxnSpPr>
              <p:cNvPr id="133241" name="AutoShape 121"/>
              <p:cNvCxnSpPr>
                <a:cxnSpLocks noChangeShapeType="1"/>
                <a:stCxn id="133240" idx="5"/>
                <a:endCxn id="133243" idx="0"/>
              </p:cNvCxnSpPr>
              <p:nvPr/>
            </p:nvCxnSpPr>
            <p:spPr bwMode="auto">
              <a:xfrm>
                <a:off x="3099" y="1607"/>
                <a:ext cx="416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42" name="AutoShape 122"/>
              <p:cNvCxnSpPr>
                <a:cxnSpLocks noChangeShapeType="1"/>
                <a:stCxn id="133232" idx="0"/>
                <a:endCxn id="133240" idx="3"/>
              </p:cNvCxnSpPr>
              <p:nvPr/>
            </p:nvCxnSpPr>
            <p:spPr bwMode="auto">
              <a:xfrm flipV="1">
                <a:off x="2561" y="1607"/>
                <a:ext cx="282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43" name="Oval 123"/>
              <p:cNvSpPr>
                <a:spLocks noChangeArrowheads="1"/>
              </p:cNvSpPr>
              <p:nvPr/>
            </p:nvSpPr>
            <p:spPr bwMode="auto">
              <a:xfrm>
                <a:off x="3334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6,30</a:t>
                </a:r>
              </a:p>
            </p:txBody>
          </p:sp>
          <p:sp>
            <p:nvSpPr>
              <p:cNvPr id="133244" name="Oval 124"/>
              <p:cNvSpPr>
                <a:spLocks noChangeArrowheads="1"/>
              </p:cNvSpPr>
              <p:nvPr/>
            </p:nvSpPr>
            <p:spPr bwMode="auto">
              <a:xfrm>
                <a:off x="1927" y="754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3,40</a:t>
                </a:r>
              </a:p>
            </p:txBody>
          </p:sp>
          <p:cxnSp>
            <p:nvCxnSpPr>
              <p:cNvPr id="133245" name="AutoShape 125"/>
              <p:cNvCxnSpPr>
                <a:cxnSpLocks noChangeShapeType="1"/>
                <a:stCxn id="133244" idx="5"/>
                <a:endCxn id="133240" idx="0"/>
              </p:cNvCxnSpPr>
              <p:nvPr/>
            </p:nvCxnSpPr>
            <p:spPr bwMode="auto">
              <a:xfrm>
                <a:off x="2236" y="1063"/>
                <a:ext cx="735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46" name="AutoShape 126"/>
              <p:cNvCxnSpPr>
                <a:cxnSpLocks noChangeShapeType="1"/>
                <a:stCxn id="133237" idx="0"/>
                <a:endCxn id="133244" idx="3"/>
              </p:cNvCxnSpPr>
              <p:nvPr/>
            </p:nvCxnSpPr>
            <p:spPr bwMode="auto">
              <a:xfrm flipV="1">
                <a:off x="1201" y="1063"/>
                <a:ext cx="779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47" name="Oval 127"/>
              <p:cNvSpPr>
                <a:spLocks noChangeArrowheads="1"/>
              </p:cNvSpPr>
              <p:nvPr/>
            </p:nvSpPr>
            <p:spPr bwMode="auto">
              <a:xfrm>
                <a:off x="3107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 ,15</a:t>
                </a:r>
              </a:p>
            </p:txBody>
          </p:sp>
          <p:cxnSp>
            <p:nvCxnSpPr>
              <p:cNvPr id="133248" name="AutoShape 128"/>
              <p:cNvCxnSpPr>
                <a:cxnSpLocks noChangeShapeType="1"/>
                <a:stCxn id="133243" idx="3"/>
                <a:endCxn id="133247" idx="0"/>
              </p:cNvCxnSpPr>
              <p:nvPr/>
            </p:nvCxnSpPr>
            <p:spPr bwMode="auto">
              <a:xfrm flipH="1">
                <a:off x="3288" y="2242"/>
                <a:ext cx="99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3249" name="Text Box 129"/>
            <p:cNvSpPr txBox="1">
              <a:spLocks noChangeArrowheads="1"/>
            </p:cNvSpPr>
            <p:nvPr/>
          </p:nvSpPr>
          <p:spPr bwMode="auto">
            <a:xfrm>
              <a:off x="746" y="2475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250" name="Text Box 130"/>
            <p:cNvSpPr txBox="1">
              <a:spLocks noChangeArrowheads="1"/>
            </p:cNvSpPr>
            <p:nvPr/>
          </p:nvSpPr>
          <p:spPr bwMode="auto">
            <a:xfrm>
              <a:off x="1215" y="2925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251" name="Text Box 131"/>
            <p:cNvSpPr txBox="1">
              <a:spLocks noChangeArrowheads="1"/>
            </p:cNvSpPr>
            <p:nvPr/>
          </p:nvSpPr>
          <p:spPr bwMode="auto">
            <a:xfrm>
              <a:off x="1338" y="3285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33252" name="Text Box 132"/>
          <p:cNvSpPr txBox="1">
            <a:spLocks noChangeArrowheads="1"/>
          </p:cNvSpPr>
          <p:nvPr/>
        </p:nvSpPr>
        <p:spPr bwMode="auto">
          <a:xfrm>
            <a:off x="454025" y="5886450"/>
            <a:ext cx="36893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itchFamily="18" charset="0"/>
              </a:rPr>
              <a:t>15≤17, B</a:t>
            </a:r>
            <a:r>
              <a:rPr lang="ko-KR" altLang="en-US" sz="1600">
                <a:latin typeface="Times New Roman" pitchFamily="18" charset="0"/>
              </a:rPr>
              <a:t>의 오른쪽 점과 교환 하지 않음</a:t>
            </a:r>
          </a:p>
          <a:p>
            <a:r>
              <a:rPr lang="en-US" altLang="ko-KR" sz="1600">
                <a:latin typeface="Times New Roman" pitchFamily="18" charset="0"/>
              </a:rPr>
              <a:t>C</a:t>
            </a:r>
            <a:r>
              <a:rPr lang="ko-KR" altLang="en-US" sz="1600">
                <a:latin typeface="Times New Roman" pitchFamily="18" charset="0"/>
              </a:rPr>
              <a:t>의 </a:t>
            </a:r>
            <a:r>
              <a:rPr lang="en-US" altLang="ko-KR" sz="1600">
                <a:latin typeface="Times New Roman" pitchFamily="18" charset="0"/>
              </a:rPr>
              <a:t>3&lt;15, 3</a:t>
            </a:r>
            <a:r>
              <a:rPr lang="ko-KR" altLang="en-US" sz="1600">
                <a:latin typeface="Times New Roman" pitchFamily="18" charset="0"/>
              </a:rPr>
              <a:t>을 </a:t>
            </a:r>
            <a:r>
              <a:rPr lang="en-US" altLang="ko-KR" sz="1600">
                <a:latin typeface="Times New Roman" pitchFamily="18" charset="0"/>
              </a:rPr>
              <a:t>B</a:t>
            </a:r>
            <a:r>
              <a:rPr lang="ko-KR" altLang="en-US" sz="1600">
                <a:latin typeface="Times New Roman" pitchFamily="18" charset="0"/>
              </a:rPr>
              <a:t>로 이동</a:t>
            </a:r>
          </a:p>
        </p:txBody>
      </p:sp>
      <p:grpSp>
        <p:nvGrpSpPr>
          <p:cNvPr id="8" name="Group 172"/>
          <p:cNvGrpSpPr>
            <a:grpSpLocks/>
          </p:cNvGrpSpPr>
          <p:nvPr/>
        </p:nvGrpSpPr>
        <p:grpSpPr bwMode="auto">
          <a:xfrm>
            <a:off x="4667250" y="3500438"/>
            <a:ext cx="4476750" cy="2301875"/>
            <a:chOff x="2940" y="2265"/>
            <a:chExt cx="2534" cy="1450"/>
          </a:xfrm>
        </p:grpSpPr>
        <p:grpSp>
          <p:nvGrpSpPr>
            <p:cNvPr id="9" name="Group 134"/>
            <p:cNvGrpSpPr>
              <a:grpSpLocks/>
            </p:cNvGrpSpPr>
            <p:nvPr/>
          </p:nvGrpSpPr>
          <p:grpSpPr bwMode="auto">
            <a:xfrm>
              <a:off x="2940" y="2265"/>
              <a:ext cx="2534" cy="1450"/>
              <a:chOff x="158" y="754"/>
              <a:chExt cx="3538" cy="2131"/>
            </a:xfrm>
          </p:grpSpPr>
          <p:sp>
            <p:nvSpPr>
              <p:cNvPr id="133255" name="Oval 135"/>
              <p:cNvSpPr>
                <a:spLocks noChangeArrowheads="1"/>
              </p:cNvSpPr>
              <p:nvPr/>
            </p:nvSpPr>
            <p:spPr bwMode="auto">
              <a:xfrm>
                <a:off x="431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4,12</a:t>
                </a:r>
              </a:p>
            </p:txBody>
          </p:sp>
          <p:sp>
            <p:nvSpPr>
              <p:cNvPr id="133256" name="Oval 136"/>
              <p:cNvSpPr>
                <a:spLocks noChangeArrowheads="1"/>
              </p:cNvSpPr>
              <p:nvPr/>
            </p:nvSpPr>
            <p:spPr bwMode="auto">
              <a:xfrm>
                <a:off x="671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5,11</a:t>
                </a:r>
              </a:p>
            </p:txBody>
          </p:sp>
          <p:sp>
            <p:nvSpPr>
              <p:cNvPr id="133257" name="Oval 137"/>
              <p:cNvSpPr>
                <a:spLocks noChangeArrowheads="1"/>
              </p:cNvSpPr>
              <p:nvPr/>
            </p:nvSpPr>
            <p:spPr bwMode="auto">
              <a:xfrm>
                <a:off x="158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4,10</a:t>
                </a:r>
              </a:p>
            </p:txBody>
          </p:sp>
          <p:cxnSp>
            <p:nvCxnSpPr>
              <p:cNvPr id="133258" name="AutoShape 138"/>
              <p:cNvCxnSpPr>
                <a:cxnSpLocks noChangeShapeType="1"/>
                <a:stCxn id="133255" idx="5"/>
                <a:endCxn id="133256" idx="0"/>
              </p:cNvCxnSpPr>
              <p:nvPr/>
            </p:nvCxnSpPr>
            <p:spPr bwMode="auto">
              <a:xfrm>
                <a:off x="740" y="2241"/>
                <a:ext cx="112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59" name="AutoShape 139"/>
              <p:cNvCxnSpPr>
                <a:cxnSpLocks noChangeShapeType="1"/>
                <a:stCxn id="133257" idx="0"/>
                <a:endCxn id="133255" idx="3"/>
              </p:cNvCxnSpPr>
              <p:nvPr/>
            </p:nvCxnSpPr>
            <p:spPr bwMode="auto">
              <a:xfrm flipV="1">
                <a:off x="339" y="2241"/>
                <a:ext cx="145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60" name="Oval 140"/>
              <p:cNvSpPr>
                <a:spLocks noChangeArrowheads="1"/>
              </p:cNvSpPr>
              <p:nvPr/>
            </p:nvSpPr>
            <p:spPr bwMode="auto">
              <a:xfrm>
                <a:off x="1428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  ,11</a:t>
                </a:r>
              </a:p>
            </p:txBody>
          </p:sp>
          <p:sp>
            <p:nvSpPr>
              <p:cNvPr id="133261" name="Oval 141"/>
              <p:cNvSpPr>
                <a:spLocks noChangeArrowheads="1"/>
              </p:cNvSpPr>
              <p:nvPr/>
            </p:nvSpPr>
            <p:spPr bwMode="auto">
              <a:xfrm>
                <a:off x="1669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4,7</a:t>
                </a:r>
              </a:p>
            </p:txBody>
          </p:sp>
          <p:sp>
            <p:nvSpPr>
              <p:cNvPr id="133262" name="Oval 142"/>
              <p:cNvSpPr>
                <a:spLocks noChangeArrowheads="1"/>
              </p:cNvSpPr>
              <p:nvPr/>
            </p:nvSpPr>
            <p:spPr bwMode="auto">
              <a:xfrm>
                <a:off x="1156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5,9</a:t>
                </a:r>
              </a:p>
            </p:txBody>
          </p:sp>
          <p:cxnSp>
            <p:nvCxnSpPr>
              <p:cNvPr id="133263" name="AutoShape 143"/>
              <p:cNvCxnSpPr>
                <a:cxnSpLocks noChangeShapeType="1"/>
                <a:stCxn id="133260" idx="5"/>
                <a:endCxn id="133261" idx="0"/>
              </p:cNvCxnSpPr>
              <p:nvPr/>
            </p:nvCxnSpPr>
            <p:spPr bwMode="auto">
              <a:xfrm>
                <a:off x="1737" y="2241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64" name="AutoShape 144"/>
              <p:cNvCxnSpPr>
                <a:cxnSpLocks noChangeShapeType="1"/>
                <a:stCxn id="133262" idx="0"/>
                <a:endCxn id="133260" idx="3"/>
              </p:cNvCxnSpPr>
              <p:nvPr/>
            </p:nvCxnSpPr>
            <p:spPr bwMode="auto">
              <a:xfrm flipV="1">
                <a:off x="1337" y="2241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65" name="Oval 145"/>
              <p:cNvSpPr>
                <a:spLocks noChangeArrowheads="1"/>
              </p:cNvSpPr>
              <p:nvPr/>
            </p:nvSpPr>
            <p:spPr bwMode="auto">
              <a:xfrm>
                <a:off x="2380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5,10</a:t>
                </a:r>
              </a:p>
            </p:txBody>
          </p:sp>
          <p:sp>
            <p:nvSpPr>
              <p:cNvPr id="133266" name="Oval 146"/>
              <p:cNvSpPr>
                <a:spLocks noChangeArrowheads="1"/>
              </p:cNvSpPr>
              <p:nvPr/>
            </p:nvSpPr>
            <p:spPr bwMode="auto">
              <a:xfrm>
                <a:off x="2621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7,9</a:t>
                </a:r>
              </a:p>
            </p:txBody>
          </p:sp>
          <p:sp>
            <p:nvSpPr>
              <p:cNvPr id="133267" name="Oval 147"/>
              <p:cNvSpPr>
                <a:spLocks noChangeArrowheads="1"/>
              </p:cNvSpPr>
              <p:nvPr/>
            </p:nvSpPr>
            <p:spPr bwMode="auto">
              <a:xfrm>
                <a:off x="2108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8,8</a:t>
                </a:r>
              </a:p>
            </p:txBody>
          </p:sp>
          <p:cxnSp>
            <p:nvCxnSpPr>
              <p:cNvPr id="133268" name="AutoShape 148"/>
              <p:cNvCxnSpPr>
                <a:cxnSpLocks noChangeShapeType="1"/>
                <a:stCxn id="133265" idx="5"/>
                <a:endCxn id="133266" idx="0"/>
              </p:cNvCxnSpPr>
              <p:nvPr/>
            </p:nvCxnSpPr>
            <p:spPr bwMode="auto">
              <a:xfrm>
                <a:off x="2689" y="2242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69" name="AutoShape 149"/>
              <p:cNvCxnSpPr>
                <a:cxnSpLocks noChangeShapeType="1"/>
                <a:stCxn id="133267" idx="0"/>
                <a:endCxn id="133265" idx="3"/>
              </p:cNvCxnSpPr>
              <p:nvPr/>
            </p:nvCxnSpPr>
            <p:spPr bwMode="auto">
              <a:xfrm flipV="1">
                <a:off x="2289" y="2242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70" name="Oval 150"/>
              <p:cNvSpPr>
                <a:spLocks noChangeArrowheads="1"/>
              </p:cNvSpPr>
              <p:nvPr/>
            </p:nvSpPr>
            <p:spPr bwMode="auto">
              <a:xfrm>
                <a:off x="102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3 ,17</a:t>
                </a:r>
              </a:p>
            </p:txBody>
          </p:sp>
          <p:cxnSp>
            <p:nvCxnSpPr>
              <p:cNvPr id="133271" name="AutoShape 151"/>
              <p:cNvCxnSpPr>
                <a:cxnSpLocks noChangeShapeType="1"/>
                <a:stCxn id="133270" idx="5"/>
                <a:endCxn id="133260" idx="0"/>
              </p:cNvCxnSpPr>
              <p:nvPr/>
            </p:nvCxnSpPr>
            <p:spPr bwMode="auto">
              <a:xfrm>
                <a:off x="1329" y="1607"/>
                <a:ext cx="280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72" name="AutoShape 152"/>
              <p:cNvCxnSpPr>
                <a:cxnSpLocks noChangeShapeType="1"/>
                <a:stCxn id="133255" idx="0"/>
                <a:endCxn id="133270" idx="3"/>
              </p:cNvCxnSpPr>
              <p:nvPr/>
            </p:nvCxnSpPr>
            <p:spPr bwMode="auto">
              <a:xfrm flipV="1">
                <a:off x="612" y="1607"/>
                <a:ext cx="461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73" name="Oval 153"/>
              <p:cNvSpPr>
                <a:spLocks noChangeArrowheads="1"/>
              </p:cNvSpPr>
              <p:nvPr/>
            </p:nvSpPr>
            <p:spPr bwMode="auto">
              <a:xfrm>
                <a:off x="279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4,32</a:t>
                </a:r>
              </a:p>
            </p:txBody>
          </p:sp>
          <p:cxnSp>
            <p:nvCxnSpPr>
              <p:cNvPr id="133274" name="AutoShape 154"/>
              <p:cNvCxnSpPr>
                <a:cxnSpLocks noChangeShapeType="1"/>
                <a:stCxn id="133273" idx="5"/>
                <a:endCxn id="133276" idx="0"/>
              </p:cNvCxnSpPr>
              <p:nvPr/>
            </p:nvCxnSpPr>
            <p:spPr bwMode="auto">
              <a:xfrm>
                <a:off x="3099" y="1607"/>
                <a:ext cx="416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75" name="AutoShape 155"/>
              <p:cNvCxnSpPr>
                <a:cxnSpLocks noChangeShapeType="1"/>
                <a:stCxn id="133265" idx="0"/>
                <a:endCxn id="133273" idx="3"/>
              </p:cNvCxnSpPr>
              <p:nvPr/>
            </p:nvCxnSpPr>
            <p:spPr bwMode="auto">
              <a:xfrm flipV="1">
                <a:off x="2561" y="1607"/>
                <a:ext cx="282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76" name="Oval 156"/>
              <p:cNvSpPr>
                <a:spLocks noChangeArrowheads="1"/>
              </p:cNvSpPr>
              <p:nvPr/>
            </p:nvSpPr>
            <p:spPr bwMode="auto">
              <a:xfrm>
                <a:off x="3334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6,30</a:t>
                </a:r>
              </a:p>
            </p:txBody>
          </p:sp>
          <p:sp>
            <p:nvSpPr>
              <p:cNvPr id="133277" name="Oval 157"/>
              <p:cNvSpPr>
                <a:spLocks noChangeArrowheads="1"/>
              </p:cNvSpPr>
              <p:nvPr/>
            </p:nvSpPr>
            <p:spPr bwMode="auto">
              <a:xfrm>
                <a:off x="1927" y="754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3,40</a:t>
                </a:r>
              </a:p>
            </p:txBody>
          </p:sp>
          <p:cxnSp>
            <p:nvCxnSpPr>
              <p:cNvPr id="133278" name="AutoShape 158"/>
              <p:cNvCxnSpPr>
                <a:cxnSpLocks noChangeShapeType="1"/>
                <a:stCxn id="133277" idx="5"/>
                <a:endCxn id="133273" idx="0"/>
              </p:cNvCxnSpPr>
              <p:nvPr/>
            </p:nvCxnSpPr>
            <p:spPr bwMode="auto">
              <a:xfrm>
                <a:off x="2236" y="1063"/>
                <a:ext cx="735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3279" name="AutoShape 159"/>
              <p:cNvCxnSpPr>
                <a:cxnSpLocks noChangeShapeType="1"/>
                <a:stCxn id="133270" idx="0"/>
                <a:endCxn id="133277" idx="3"/>
              </p:cNvCxnSpPr>
              <p:nvPr/>
            </p:nvCxnSpPr>
            <p:spPr bwMode="auto">
              <a:xfrm flipV="1">
                <a:off x="1201" y="1063"/>
                <a:ext cx="779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3280" name="Oval 160"/>
              <p:cNvSpPr>
                <a:spLocks noChangeArrowheads="1"/>
              </p:cNvSpPr>
              <p:nvPr/>
            </p:nvSpPr>
            <p:spPr bwMode="auto">
              <a:xfrm>
                <a:off x="3107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 ,15</a:t>
                </a:r>
              </a:p>
            </p:txBody>
          </p:sp>
          <p:cxnSp>
            <p:nvCxnSpPr>
              <p:cNvPr id="133281" name="AutoShape 161"/>
              <p:cNvCxnSpPr>
                <a:cxnSpLocks noChangeShapeType="1"/>
                <a:stCxn id="133276" idx="3"/>
                <a:endCxn id="133280" idx="0"/>
              </p:cNvCxnSpPr>
              <p:nvPr/>
            </p:nvCxnSpPr>
            <p:spPr bwMode="auto">
              <a:xfrm flipH="1">
                <a:off x="3288" y="2242"/>
                <a:ext cx="99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3282" name="Text Box 162"/>
            <p:cNvSpPr txBox="1">
              <a:spLocks noChangeArrowheads="1"/>
            </p:cNvSpPr>
            <p:nvPr/>
          </p:nvSpPr>
          <p:spPr bwMode="auto">
            <a:xfrm>
              <a:off x="3482" y="2523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283" name="Text Box 163"/>
            <p:cNvSpPr txBox="1">
              <a:spLocks noChangeArrowheads="1"/>
            </p:cNvSpPr>
            <p:nvPr/>
          </p:nvSpPr>
          <p:spPr bwMode="auto">
            <a:xfrm>
              <a:off x="4088" y="3035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284" name="Text Box 164"/>
            <p:cNvSpPr txBox="1">
              <a:spLocks noChangeArrowheads="1"/>
            </p:cNvSpPr>
            <p:nvPr/>
          </p:nvSpPr>
          <p:spPr bwMode="auto">
            <a:xfrm>
              <a:off x="4202" y="3300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33286" name="Text Box 166"/>
          <p:cNvSpPr txBox="1">
            <a:spLocks noChangeArrowheads="1"/>
          </p:cNvSpPr>
          <p:nvPr/>
        </p:nvSpPr>
        <p:spPr bwMode="auto">
          <a:xfrm>
            <a:off x="5934075" y="5868988"/>
            <a:ext cx="1822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Times New Roman" pitchFamily="18" charset="0"/>
              </a:rPr>
              <a:t>15&gt;11, p</a:t>
            </a:r>
            <a:r>
              <a:rPr lang="ko-KR" altLang="en-US" sz="1600" dirty="0">
                <a:latin typeface="Times New Roman" pitchFamily="18" charset="0"/>
              </a:rPr>
              <a:t>와 </a:t>
            </a:r>
            <a:r>
              <a:rPr lang="en-US" altLang="ko-KR" sz="1600" dirty="0">
                <a:latin typeface="Times New Roman" pitchFamily="18" charset="0"/>
              </a:rPr>
              <a:t>11 </a:t>
            </a:r>
            <a:r>
              <a:rPr lang="ko-KR" altLang="en-US" sz="1600" b="1" dirty="0">
                <a:latin typeface="Times New Roman" pitchFamily="18" charset="0"/>
              </a:rPr>
              <a:t>교환</a:t>
            </a:r>
          </a:p>
        </p:txBody>
      </p:sp>
      <p:sp>
        <p:nvSpPr>
          <p:cNvPr id="133287" name="Text Box 167"/>
          <p:cNvSpPr txBox="1">
            <a:spLocks noChangeArrowheads="1"/>
          </p:cNvSpPr>
          <p:nvPr/>
        </p:nvSpPr>
        <p:spPr bwMode="auto">
          <a:xfrm>
            <a:off x="531813" y="4025900"/>
            <a:ext cx="6556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p=15</a:t>
            </a:r>
          </a:p>
        </p:txBody>
      </p:sp>
      <p:sp>
        <p:nvSpPr>
          <p:cNvPr id="133288" name="Text Box 168"/>
          <p:cNvSpPr txBox="1">
            <a:spLocks noChangeArrowheads="1"/>
          </p:cNvSpPr>
          <p:nvPr/>
        </p:nvSpPr>
        <p:spPr bwMode="auto">
          <a:xfrm>
            <a:off x="6376988" y="4470400"/>
            <a:ext cx="6556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p=15</a:t>
            </a:r>
          </a:p>
        </p:txBody>
      </p:sp>
    </p:spTree>
    <p:extLst>
      <p:ext uri="{BB962C8B-B14F-4D97-AF65-F5344CB8AC3E}">
        <p14:creationId xmlns:p14="http://schemas.microsoft.com/office/powerpoint/2010/main" val="3278396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최소 원소 삭제 예제 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12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8086-626D-4479-B9EF-966EF7001F81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133" name="내용 개체 틀 13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3608369"/>
            <a:ext cx="4714875" cy="2301875"/>
            <a:chOff x="2523" y="2176"/>
            <a:chExt cx="2534" cy="1450"/>
          </a:xfrm>
        </p:grpSpPr>
        <p:sp>
          <p:nvSpPr>
            <p:cNvPr id="134149" name="Oval 5"/>
            <p:cNvSpPr>
              <a:spLocks noChangeArrowheads="1"/>
            </p:cNvSpPr>
            <p:nvPr/>
          </p:nvSpPr>
          <p:spPr bwMode="auto">
            <a:xfrm>
              <a:off x="2719" y="2978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34150" name="Oval 6"/>
            <p:cNvSpPr>
              <a:spLocks noChangeArrowheads="1"/>
            </p:cNvSpPr>
            <p:nvPr/>
          </p:nvSpPr>
          <p:spPr bwMode="auto">
            <a:xfrm>
              <a:off x="2890" y="3379"/>
              <a:ext cx="260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34151" name="Oval 7"/>
            <p:cNvSpPr>
              <a:spLocks noChangeArrowheads="1"/>
            </p:cNvSpPr>
            <p:nvPr/>
          </p:nvSpPr>
          <p:spPr bwMode="auto">
            <a:xfrm>
              <a:off x="2523" y="3379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34152" name="AutoShape 8"/>
            <p:cNvCxnSpPr>
              <a:cxnSpLocks noChangeShapeType="1"/>
              <a:stCxn id="134149" idx="5"/>
              <a:endCxn id="134150" idx="0"/>
            </p:cNvCxnSpPr>
            <p:nvPr/>
          </p:nvCxnSpPr>
          <p:spPr bwMode="auto">
            <a:xfrm>
              <a:off x="2940" y="3188"/>
              <a:ext cx="80" cy="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153" name="AutoShape 9"/>
            <p:cNvCxnSpPr>
              <a:cxnSpLocks noChangeShapeType="1"/>
              <a:stCxn id="134151" idx="0"/>
              <a:endCxn id="134149" idx="3"/>
            </p:cNvCxnSpPr>
            <p:nvPr/>
          </p:nvCxnSpPr>
          <p:spPr bwMode="auto">
            <a:xfrm flipV="1">
              <a:off x="2653" y="3188"/>
              <a:ext cx="103" cy="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3433" y="2978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4,15</a:t>
              </a:r>
            </a:p>
          </p:txBody>
        </p:sp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3605" y="3379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  ,11</a:t>
              </a:r>
            </a:p>
          </p:txBody>
        </p:sp>
        <p:sp>
          <p:nvSpPr>
            <p:cNvPr id="134156" name="Oval 12"/>
            <p:cNvSpPr>
              <a:spLocks noChangeArrowheads="1"/>
            </p:cNvSpPr>
            <p:nvPr/>
          </p:nvSpPr>
          <p:spPr bwMode="auto">
            <a:xfrm>
              <a:off x="3238" y="3379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34157" name="AutoShape 13"/>
            <p:cNvCxnSpPr>
              <a:cxnSpLocks noChangeShapeType="1"/>
              <a:stCxn id="134154" idx="5"/>
              <a:endCxn id="134155" idx="0"/>
            </p:cNvCxnSpPr>
            <p:nvPr/>
          </p:nvCxnSpPr>
          <p:spPr bwMode="auto">
            <a:xfrm>
              <a:off x="3654" y="3188"/>
              <a:ext cx="81" cy="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158" name="AutoShape 14"/>
            <p:cNvCxnSpPr>
              <a:cxnSpLocks noChangeShapeType="1"/>
              <a:stCxn id="134156" idx="0"/>
              <a:endCxn id="134154" idx="3"/>
            </p:cNvCxnSpPr>
            <p:nvPr/>
          </p:nvCxnSpPr>
          <p:spPr bwMode="auto">
            <a:xfrm flipV="1">
              <a:off x="3367" y="3188"/>
              <a:ext cx="104" cy="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159" name="Oval 15"/>
            <p:cNvSpPr>
              <a:spLocks noChangeArrowheads="1"/>
            </p:cNvSpPr>
            <p:nvPr/>
          </p:nvSpPr>
          <p:spPr bwMode="auto">
            <a:xfrm>
              <a:off x="4114" y="2978"/>
              <a:ext cx="260" cy="24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34160" name="Oval 16"/>
            <p:cNvSpPr>
              <a:spLocks noChangeArrowheads="1"/>
            </p:cNvSpPr>
            <p:nvPr/>
          </p:nvSpPr>
          <p:spPr bwMode="auto">
            <a:xfrm>
              <a:off x="4287" y="3380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34161" name="Oval 17"/>
            <p:cNvSpPr>
              <a:spLocks noChangeArrowheads="1"/>
            </p:cNvSpPr>
            <p:nvPr/>
          </p:nvSpPr>
          <p:spPr bwMode="auto">
            <a:xfrm>
              <a:off x="3920" y="3380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34162" name="AutoShape 18"/>
            <p:cNvCxnSpPr>
              <a:cxnSpLocks noChangeShapeType="1"/>
              <a:stCxn id="134159" idx="5"/>
              <a:endCxn id="134160" idx="0"/>
            </p:cNvCxnSpPr>
            <p:nvPr/>
          </p:nvCxnSpPr>
          <p:spPr bwMode="auto">
            <a:xfrm>
              <a:off x="4336" y="3188"/>
              <a:ext cx="81" cy="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163" name="AutoShape 19"/>
            <p:cNvCxnSpPr>
              <a:cxnSpLocks noChangeShapeType="1"/>
              <a:stCxn id="134161" idx="0"/>
              <a:endCxn id="134159" idx="3"/>
            </p:cNvCxnSpPr>
            <p:nvPr/>
          </p:nvCxnSpPr>
          <p:spPr bwMode="auto">
            <a:xfrm flipV="1">
              <a:off x="4049" y="3188"/>
              <a:ext cx="103" cy="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164" name="Oval 20"/>
            <p:cNvSpPr>
              <a:spLocks noChangeArrowheads="1"/>
            </p:cNvSpPr>
            <p:nvPr/>
          </p:nvSpPr>
          <p:spPr bwMode="auto">
            <a:xfrm>
              <a:off x="3140" y="2546"/>
              <a:ext cx="260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34165" name="AutoShape 21"/>
            <p:cNvCxnSpPr>
              <a:cxnSpLocks noChangeShapeType="1"/>
              <a:stCxn id="134164" idx="5"/>
              <a:endCxn id="134154" idx="0"/>
            </p:cNvCxnSpPr>
            <p:nvPr/>
          </p:nvCxnSpPr>
          <p:spPr bwMode="auto">
            <a:xfrm>
              <a:off x="3362" y="2756"/>
              <a:ext cx="200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166" name="AutoShape 22"/>
            <p:cNvCxnSpPr>
              <a:cxnSpLocks noChangeShapeType="1"/>
              <a:stCxn id="134149" idx="0"/>
              <a:endCxn id="134164" idx="3"/>
            </p:cNvCxnSpPr>
            <p:nvPr/>
          </p:nvCxnSpPr>
          <p:spPr bwMode="auto">
            <a:xfrm flipV="1">
              <a:off x="2848" y="2756"/>
              <a:ext cx="330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167" name="Oval 23"/>
            <p:cNvSpPr>
              <a:spLocks noChangeArrowheads="1"/>
            </p:cNvSpPr>
            <p:nvPr/>
          </p:nvSpPr>
          <p:spPr bwMode="auto">
            <a:xfrm>
              <a:off x="4408" y="2546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4,32</a:t>
              </a:r>
            </a:p>
          </p:txBody>
        </p:sp>
        <p:cxnSp>
          <p:nvCxnSpPr>
            <p:cNvPr id="134168" name="AutoShape 24"/>
            <p:cNvCxnSpPr>
              <a:cxnSpLocks noChangeShapeType="1"/>
              <a:stCxn id="134167" idx="5"/>
              <a:endCxn id="134170" idx="0"/>
            </p:cNvCxnSpPr>
            <p:nvPr/>
          </p:nvCxnSpPr>
          <p:spPr bwMode="auto">
            <a:xfrm>
              <a:off x="4629" y="2756"/>
              <a:ext cx="298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169" name="AutoShape 25"/>
            <p:cNvCxnSpPr>
              <a:cxnSpLocks noChangeShapeType="1"/>
              <a:stCxn id="134159" idx="0"/>
              <a:endCxn id="134167" idx="3"/>
            </p:cNvCxnSpPr>
            <p:nvPr/>
          </p:nvCxnSpPr>
          <p:spPr bwMode="auto">
            <a:xfrm flipV="1">
              <a:off x="4244" y="2756"/>
              <a:ext cx="202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170" name="Oval 26"/>
            <p:cNvSpPr>
              <a:spLocks noChangeArrowheads="1"/>
            </p:cNvSpPr>
            <p:nvPr/>
          </p:nvSpPr>
          <p:spPr bwMode="auto">
            <a:xfrm>
              <a:off x="4798" y="2978"/>
              <a:ext cx="259" cy="24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6,30</a:t>
              </a:r>
            </a:p>
          </p:txBody>
        </p:sp>
        <p:sp>
          <p:nvSpPr>
            <p:cNvPr id="134171" name="Oval 27"/>
            <p:cNvSpPr>
              <a:spLocks noChangeArrowheads="1"/>
            </p:cNvSpPr>
            <p:nvPr/>
          </p:nvSpPr>
          <p:spPr bwMode="auto">
            <a:xfrm>
              <a:off x="3790" y="2176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3,40</a:t>
              </a:r>
            </a:p>
          </p:txBody>
        </p:sp>
        <p:cxnSp>
          <p:nvCxnSpPr>
            <p:cNvPr id="134172" name="AutoShape 28"/>
            <p:cNvCxnSpPr>
              <a:cxnSpLocks noChangeShapeType="1"/>
              <a:stCxn id="134171" idx="5"/>
              <a:endCxn id="134167" idx="0"/>
            </p:cNvCxnSpPr>
            <p:nvPr/>
          </p:nvCxnSpPr>
          <p:spPr bwMode="auto">
            <a:xfrm>
              <a:off x="4011" y="2386"/>
              <a:ext cx="527" cy="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173" name="AutoShape 29"/>
            <p:cNvCxnSpPr>
              <a:cxnSpLocks noChangeShapeType="1"/>
              <a:stCxn id="134164" idx="0"/>
              <a:endCxn id="134171" idx="3"/>
            </p:cNvCxnSpPr>
            <p:nvPr/>
          </p:nvCxnSpPr>
          <p:spPr bwMode="auto">
            <a:xfrm flipV="1">
              <a:off x="3270" y="2386"/>
              <a:ext cx="558" cy="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174" name="Oval 30"/>
            <p:cNvSpPr>
              <a:spLocks noChangeArrowheads="1"/>
            </p:cNvSpPr>
            <p:nvPr/>
          </p:nvSpPr>
          <p:spPr bwMode="auto">
            <a:xfrm>
              <a:off x="4635" y="3380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34175" name="AutoShape 31"/>
            <p:cNvCxnSpPr>
              <a:cxnSpLocks noChangeShapeType="1"/>
              <a:stCxn id="134170" idx="3"/>
              <a:endCxn id="134174" idx="0"/>
            </p:cNvCxnSpPr>
            <p:nvPr/>
          </p:nvCxnSpPr>
          <p:spPr bwMode="auto">
            <a:xfrm flipH="1">
              <a:off x="4765" y="3188"/>
              <a:ext cx="71" cy="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0" y="785794"/>
            <a:ext cx="4643438" cy="2301875"/>
            <a:chOff x="148" y="590"/>
            <a:chExt cx="2534" cy="1450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148" y="590"/>
              <a:ext cx="2534" cy="1450"/>
              <a:chOff x="158" y="754"/>
              <a:chExt cx="3538" cy="2131"/>
            </a:xfrm>
          </p:grpSpPr>
          <p:sp>
            <p:nvSpPr>
              <p:cNvPr id="134178" name="Oval 34"/>
              <p:cNvSpPr>
                <a:spLocks noChangeArrowheads="1"/>
              </p:cNvSpPr>
              <p:nvPr/>
            </p:nvSpPr>
            <p:spPr bwMode="auto">
              <a:xfrm>
                <a:off x="431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4,12</a:t>
                </a:r>
              </a:p>
            </p:txBody>
          </p:sp>
          <p:sp>
            <p:nvSpPr>
              <p:cNvPr id="134179" name="Oval 35"/>
              <p:cNvSpPr>
                <a:spLocks noChangeArrowheads="1"/>
              </p:cNvSpPr>
              <p:nvPr/>
            </p:nvSpPr>
            <p:spPr bwMode="auto">
              <a:xfrm>
                <a:off x="671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5,11</a:t>
                </a:r>
              </a:p>
            </p:txBody>
          </p:sp>
          <p:sp>
            <p:nvSpPr>
              <p:cNvPr id="134180" name="Oval 36"/>
              <p:cNvSpPr>
                <a:spLocks noChangeArrowheads="1"/>
              </p:cNvSpPr>
              <p:nvPr/>
            </p:nvSpPr>
            <p:spPr bwMode="auto">
              <a:xfrm>
                <a:off x="158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4,10</a:t>
                </a:r>
              </a:p>
            </p:txBody>
          </p:sp>
          <p:cxnSp>
            <p:nvCxnSpPr>
              <p:cNvPr id="134181" name="AutoShape 37"/>
              <p:cNvCxnSpPr>
                <a:cxnSpLocks noChangeShapeType="1"/>
                <a:stCxn id="134178" idx="5"/>
                <a:endCxn id="134179" idx="0"/>
              </p:cNvCxnSpPr>
              <p:nvPr/>
            </p:nvCxnSpPr>
            <p:spPr bwMode="auto">
              <a:xfrm>
                <a:off x="740" y="2241"/>
                <a:ext cx="112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182" name="AutoShape 38"/>
              <p:cNvCxnSpPr>
                <a:cxnSpLocks noChangeShapeType="1"/>
                <a:stCxn id="134180" idx="0"/>
                <a:endCxn id="134178" idx="3"/>
              </p:cNvCxnSpPr>
              <p:nvPr/>
            </p:nvCxnSpPr>
            <p:spPr bwMode="auto">
              <a:xfrm flipV="1">
                <a:off x="339" y="2241"/>
                <a:ext cx="145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183" name="Oval 39"/>
              <p:cNvSpPr>
                <a:spLocks noChangeArrowheads="1"/>
              </p:cNvSpPr>
              <p:nvPr/>
            </p:nvSpPr>
            <p:spPr bwMode="auto">
              <a:xfrm>
                <a:off x="1428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 ,15</a:t>
                </a:r>
              </a:p>
            </p:txBody>
          </p:sp>
          <p:sp>
            <p:nvSpPr>
              <p:cNvPr id="134184" name="Oval 40"/>
              <p:cNvSpPr>
                <a:spLocks noChangeArrowheads="1"/>
              </p:cNvSpPr>
              <p:nvPr/>
            </p:nvSpPr>
            <p:spPr bwMode="auto">
              <a:xfrm>
                <a:off x="1669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4,7</a:t>
                </a:r>
              </a:p>
            </p:txBody>
          </p:sp>
          <p:sp>
            <p:nvSpPr>
              <p:cNvPr id="134185" name="Oval 41"/>
              <p:cNvSpPr>
                <a:spLocks noChangeArrowheads="1"/>
              </p:cNvSpPr>
              <p:nvPr/>
            </p:nvSpPr>
            <p:spPr bwMode="auto">
              <a:xfrm>
                <a:off x="1156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5,9</a:t>
                </a:r>
              </a:p>
            </p:txBody>
          </p:sp>
          <p:cxnSp>
            <p:nvCxnSpPr>
              <p:cNvPr id="134186" name="AutoShape 42"/>
              <p:cNvCxnSpPr>
                <a:cxnSpLocks noChangeShapeType="1"/>
                <a:stCxn id="134183" idx="5"/>
                <a:endCxn id="134184" idx="0"/>
              </p:cNvCxnSpPr>
              <p:nvPr/>
            </p:nvCxnSpPr>
            <p:spPr bwMode="auto">
              <a:xfrm>
                <a:off x="1737" y="2241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187" name="AutoShape 43"/>
              <p:cNvCxnSpPr>
                <a:cxnSpLocks noChangeShapeType="1"/>
                <a:stCxn id="134185" idx="0"/>
                <a:endCxn id="134183" idx="3"/>
              </p:cNvCxnSpPr>
              <p:nvPr/>
            </p:nvCxnSpPr>
            <p:spPr bwMode="auto">
              <a:xfrm flipV="1">
                <a:off x="1337" y="2241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188" name="Oval 44"/>
              <p:cNvSpPr>
                <a:spLocks noChangeArrowheads="1"/>
              </p:cNvSpPr>
              <p:nvPr/>
            </p:nvSpPr>
            <p:spPr bwMode="auto">
              <a:xfrm>
                <a:off x="2380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5,10</a:t>
                </a:r>
              </a:p>
            </p:txBody>
          </p:sp>
          <p:sp>
            <p:nvSpPr>
              <p:cNvPr id="134189" name="Oval 45"/>
              <p:cNvSpPr>
                <a:spLocks noChangeArrowheads="1"/>
              </p:cNvSpPr>
              <p:nvPr/>
            </p:nvSpPr>
            <p:spPr bwMode="auto">
              <a:xfrm>
                <a:off x="2621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7,9</a:t>
                </a:r>
              </a:p>
            </p:txBody>
          </p:sp>
          <p:sp>
            <p:nvSpPr>
              <p:cNvPr id="134190" name="Oval 46"/>
              <p:cNvSpPr>
                <a:spLocks noChangeArrowheads="1"/>
              </p:cNvSpPr>
              <p:nvPr/>
            </p:nvSpPr>
            <p:spPr bwMode="auto">
              <a:xfrm>
                <a:off x="2108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8,8</a:t>
                </a:r>
              </a:p>
            </p:txBody>
          </p:sp>
          <p:cxnSp>
            <p:nvCxnSpPr>
              <p:cNvPr id="134191" name="AutoShape 47"/>
              <p:cNvCxnSpPr>
                <a:cxnSpLocks noChangeShapeType="1"/>
                <a:stCxn id="134188" idx="5"/>
                <a:endCxn id="134189" idx="0"/>
              </p:cNvCxnSpPr>
              <p:nvPr/>
            </p:nvCxnSpPr>
            <p:spPr bwMode="auto">
              <a:xfrm>
                <a:off x="2689" y="2242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192" name="AutoShape 48"/>
              <p:cNvCxnSpPr>
                <a:cxnSpLocks noChangeShapeType="1"/>
                <a:stCxn id="134190" idx="0"/>
                <a:endCxn id="134188" idx="3"/>
              </p:cNvCxnSpPr>
              <p:nvPr/>
            </p:nvCxnSpPr>
            <p:spPr bwMode="auto">
              <a:xfrm flipV="1">
                <a:off x="2289" y="2242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193" name="Oval 49"/>
              <p:cNvSpPr>
                <a:spLocks noChangeArrowheads="1"/>
              </p:cNvSpPr>
              <p:nvPr/>
            </p:nvSpPr>
            <p:spPr bwMode="auto">
              <a:xfrm>
                <a:off x="102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3 ,17</a:t>
                </a:r>
              </a:p>
            </p:txBody>
          </p:sp>
          <p:cxnSp>
            <p:nvCxnSpPr>
              <p:cNvPr id="134194" name="AutoShape 50"/>
              <p:cNvCxnSpPr>
                <a:cxnSpLocks noChangeShapeType="1"/>
                <a:stCxn id="134193" idx="5"/>
                <a:endCxn id="134183" idx="0"/>
              </p:cNvCxnSpPr>
              <p:nvPr/>
            </p:nvCxnSpPr>
            <p:spPr bwMode="auto">
              <a:xfrm>
                <a:off x="1329" y="1607"/>
                <a:ext cx="280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195" name="AutoShape 51"/>
              <p:cNvCxnSpPr>
                <a:cxnSpLocks noChangeShapeType="1"/>
                <a:stCxn id="134178" idx="0"/>
                <a:endCxn id="134193" idx="3"/>
              </p:cNvCxnSpPr>
              <p:nvPr/>
            </p:nvCxnSpPr>
            <p:spPr bwMode="auto">
              <a:xfrm flipV="1">
                <a:off x="612" y="1607"/>
                <a:ext cx="461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196" name="Oval 52"/>
              <p:cNvSpPr>
                <a:spLocks noChangeArrowheads="1"/>
              </p:cNvSpPr>
              <p:nvPr/>
            </p:nvSpPr>
            <p:spPr bwMode="auto">
              <a:xfrm>
                <a:off x="279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4,32</a:t>
                </a:r>
              </a:p>
            </p:txBody>
          </p:sp>
          <p:cxnSp>
            <p:nvCxnSpPr>
              <p:cNvPr id="134197" name="AutoShape 53"/>
              <p:cNvCxnSpPr>
                <a:cxnSpLocks noChangeShapeType="1"/>
                <a:stCxn id="134196" idx="5"/>
                <a:endCxn id="134199" idx="0"/>
              </p:cNvCxnSpPr>
              <p:nvPr/>
            </p:nvCxnSpPr>
            <p:spPr bwMode="auto">
              <a:xfrm>
                <a:off x="3099" y="1607"/>
                <a:ext cx="416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198" name="AutoShape 54"/>
              <p:cNvCxnSpPr>
                <a:cxnSpLocks noChangeShapeType="1"/>
                <a:stCxn id="134188" idx="0"/>
                <a:endCxn id="134196" idx="3"/>
              </p:cNvCxnSpPr>
              <p:nvPr/>
            </p:nvCxnSpPr>
            <p:spPr bwMode="auto">
              <a:xfrm flipV="1">
                <a:off x="2561" y="1607"/>
                <a:ext cx="282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199" name="Oval 55"/>
              <p:cNvSpPr>
                <a:spLocks noChangeArrowheads="1"/>
              </p:cNvSpPr>
              <p:nvPr/>
            </p:nvSpPr>
            <p:spPr bwMode="auto">
              <a:xfrm>
                <a:off x="3334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6,30</a:t>
                </a:r>
              </a:p>
            </p:txBody>
          </p:sp>
          <p:sp>
            <p:nvSpPr>
              <p:cNvPr id="134200" name="Oval 56"/>
              <p:cNvSpPr>
                <a:spLocks noChangeArrowheads="1"/>
              </p:cNvSpPr>
              <p:nvPr/>
            </p:nvSpPr>
            <p:spPr bwMode="auto">
              <a:xfrm>
                <a:off x="1927" y="754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3,40</a:t>
                </a:r>
              </a:p>
            </p:txBody>
          </p:sp>
          <p:cxnSp>
            <p:nvCxnSpPr>
              <p:cNvPr id="134201" name="AutoShape 57"/>
              <p:cNvCxnSpPr>
                <a:cxnSpLocks noChangeShapeType="1"/>
                <a:stCxn id="134200" idx="5"/>
                <a:endCxn id="134196" idx="0"/>
              </p:cNvCxnSpPr>
              <p:nvPr/>
            </p:nvCxnSpPr>
            <p:spPr bwMode="auto">
              <a:xfrm>
                <a:off x="2236" y="1063"/>
                <a:ext cx="735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202" name="AutoShape 58"/>
              <p:cNvCxnSpPr>
                <a:cxnSpLocks noChangeShapeType="1"/>
                <a:stCxn id="134193" idx="0"/>
                <a:endCxn id="134200" idx="3"/>
              </p:cNvCxnSpPr>
              <p:nvPr/>
            </p:nvCxnSpPr>
            <p:spPr bwMode="auto">
              <a:xfrm flipV="1">
                <a:off x="1201" y="1063"/>
                <a:ext cx="779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203" name="Oval 59"/>
              <p:cNvSpPr>
                <a:spLocks noChangeArrowheads="1"/>
              </p:cNvSpPr>
              <p:nvPr/>
            </p:nvSpPr>
            <p:spPr bwMode="auto">
              <a:xfrm>
                <a:off x="3107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 ,15</a:t>
                </a:r>
              </a:p>
            </p:txBody>
          </p:sp>
          <p:cxnSp>
            <p:nvCxnSpPr>
              <p:cNvPr id="134204" name="AutoShape 60"/>
              <p:cNvCxnSpPr>
                <a:cxnSpLocks noChangeShapeType="1"/>
                <a:stCxn id="134199" idx="3"/>
                <a:endCxn id="134203" idx="0"/>
              </p:cNvCxnSpPr>
              <p:nvPr/>
            </p:nvCxnSpPr>
            <p:spPr bwMode="auto">
              <a:xfrm flipH="1">
                <a:off x="3288" y="2242"/>
                <a:ext cx="99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>
              <a:off x="690" y="848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>
              <a:off x="1250" y="136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>
              <a:off x="1400" y="1676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34208" name="Text Box 64"/>
          <p:cNvSpPr txBox="1">
            <a:spLocks noChangeArrowheads="1"/>
          </p:cNvSpPr>
          <p:nvPr/>
        </p:nvSpPr>
        <p:spPr bwMode="auto">
          <a:xfrm>
            <a:off x="1958975" y="1741469"/>
            <a:ext cx="6556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p=11</a:t>
            </a:r>
          </a:p>
        </p:txBody>
      </p:sp>
      <p:sp>
        <p:nvSpPr>
          <p:cNvPr id="134210" name="Text Box 66"/>
          <p:cNvSpPr txBox="1">
            <a:spLocks noChangeArrowheads="1"/>
          </p:cNvSpPr>
          <p:nvPr/>
        </p:nvSpPr>
        <p:spPr bwMode="auto">
          <a:xfrm>
            <a:off x="712788" y="3143232"/>
            <a:ext cx="25161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D</a:t>
            </a:r>
            <a:r>
              <a:rPr lang="ko-KR" altLang="en-US">
                <a:latin typeface="Times New Roman" pitchFamily="18" charset="0"/>
              </a:rPr>
              <a:t>의 </a:t>
            </a:r>
            <a:r>
              <a:rPr lang="en-US" altLang="ko-KR">
                <a:latin typeface="Times New Roman" pitchFamily="18" charset="0"/>
              </a:rPr>
              <a:t>4&lt;11, 4</a:t>
            </a:r>
            <a:r>
              <a:rPr lang="ko-KR" altLang="en-US">
                <a:latin typeface="Times New Roman" pitchFamily="18" charset="0"/>
              </a:rPr>
              <a:t>를 </a:t>
            </a:r>
            <a:r>
              <a:rPr lang="en-US" altLang="ko-KR">
                <a:latin typeface="Times New Roman" pitchFamily="18" charset="0"/>
              </a:rPr>
              <a:t>C</a:t>
            </a:r>
            <a:r>
              <a:rPr lang="ko-KR" altLang="en-US">
                <a:latin typeface="Times New Roman" pitchFamily="18" charset="0"/>
              </a:rPr>
              <a:t>로 이동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4575176" y="785794"/>
            <a:ext cx="4497418" cy="2301875"/>
            <a:chOff x="148" y="590"/>
            <a:chExt cx="2534" cy="1450"/>
          </a:xfrm>
        </p:grpSpPr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148" y="590"/>
              <a:ext cx="2534" cy="1450"/>
              <a:chOff x="158" y="754"/>
              <a:chExt cx="3538" cy="2131"/>
            </a:xfrm>
          </p:grpSpPr>
          <p:sp>
            <p:nvSpPr>
              <p:cNvPr id="134213" name="Oval 69"/>
              <p:cNvSpPr>
                <a:spLocks noChangeArrowheads="1"/>
              </p:cNvSpPr>
              <p:nvPr/>
            </p:nvSpPr>
            <p:spPr bwMode="auto">
              <a:xfrm>
                <a:off x="431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4,12</a:t>
                </a:r>
              </a:p>
            </p:txBody>
          </p:sp>
          <p:sp>
            <p:nvSpPr>
              <p:cNvPr id="134214" name="Oval 70"/>
              <p:cNvSpPr>
                <a:spLocks noChangeArrowheads="1"/>
              </p:cNvSpPr>
              <p:nvPr/>
            </p:nvSpPr>
            <p:spPr bwMode="auto">
              <a:xfrm>
                <a:off x="671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5,11</a:t>
                </a:r>
              </a:p>
            </p:txBody>
          </p:sp>
          <p:sp>
            <p:nvSpPr>
              <p:cNvPr id="134215" name="Oval 71"/>
              <p:cNvSpPr>
                <a:spLocks noChangeArrowheads="1"/>
              </p:cNvSpPr>
              <p:nvPr/>
            </p:nvSpPr>
            <p:spPr bwMode="auto">
              <a:xfrm>
                <a:off x="158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4,10</a:t>
                </a:r>
              </a:p>
            </p:txBody>
          </p:sp>
          <p:cxnSp>
            <p:nvCxnSpPr>
              <p:cNvPr id="134216" name="AutoShape 72"/>
              <p:cNvCxnSpPr>
                <a:cxnSpLocks noChangeShapeType="1"/>
                <a:stCxn id="134213" idx="5"/>
                <a:endCxn id="134214" idx="0"/>
              </p:cNvCxnSpPr>
              <p:nvPr/>
            </p:nvCxnSpPr>
            <p:spPr bwMode="auto">
              <a:xfrm>
                <a:off x="740" y="2241"/>
                <a:ext cx="112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217" name="AutoShape 73"/>
              <p:cNvCxnSpPr>
                <a:cxnSpLocks noChangeShapeType="1"/>
                <a:stCxn id="134215" idx="0"/>
                <a:endCxn id="134213" idx="3"/>
              </p:cNvCxnSpPr>
              <p:nvPr/>
            </p:nvCxnSpPr>
            <p:spPr bwMode="auto">
              <a:xfrm flipV="1">
                <a:off x="339" y="2241"/>
                <a:ext cx="145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218" name="Oval 74"/>
              <p:cNvSpPr>
                <a:spLocks noChangeArrowheads="1"/>
              </p:cNvSpPr>
              <p:nvPr/>
            </p:nvSpPr>
            <p:spPr bwMode="auto">
              <a:xfrm>
                <a:off x="1428" y="193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4,15</a:t>
                </a:r>
              </a:p>
            </p:txBody>
          </p:sp>
          <p:sp>
            <p:nvSpPr>
              <p:cNvPr id="134219" name="Oval 75"/>
              <p:cNvSpPr>
                <a:spLocks noChangeArrowheads="1"/>
              </p:cNvSpPr>
              <p:nvPr/>
            </p:nvSpPr>
            <p:spPr bwMode="auto">
              <a:xfrm>
                <a:off x="1669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 ,7</a:t>
                </a:r>
              </a:p>
            </p:txBody>
          </p:sp>
          <p:sp>
            <p:nvSpPr>
              <p:cNvPr id="134220" name="Oval 76"/>
              <p:cNvSpPr>
                <a:spLocks noChangeArrowheads="1"/>
              </p:cNvSpPr>
              <p:nvPr/>
            </p:nvSpPr>
            <p:spPr bwMode="auto">
              <a:xfrm>
                <a:off x="1156" y="2522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5,9</a:t>
                </a:r>
              </a:p>
            </p:txBody>
          </p:sp>
          <p:cxnSp>
            <p:nvCxnSpPr>
              <p:cNvPr id="134221" name="AutoShape 77"/>
              <p:cNvCxnSpPr>
                <a:cxnSpLocks noChangeShapeType="1"/>
                <a:stCxn id="134218" idx="5"/>
                <a:endCxn id="134219" idx="0"/>
              </p:cNvCxnSpPr>
              <p:nvPr/>
            </p:nvCxnSpPr>
            <p:spPr bwMode="auto">
              <a:xfrm>
                <a:off x="1737" y="2241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222" name="AutoShape 78"/>
              <p:cNvCxnSpPr>
                <a:cxnSpLocks noChangeShapeType="1"/>
                <a:stCxn id="134220" idx="0"/>
                <a:endCxn id="134218" idx="3"/>
              </p:cNvCxnSpPr>
              <p:nvPr/>
            </p:nvCxnSpPr>
            <p:spPr bwMode="auto">
              <a:xfrm flipV="1">
                <a:off x="1337" y="2241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223" name="Oval 79"/>
              <p:cNvSpPr>
                <a:spLocks noChangeArrowheads="1"/>
              </p:cNvSpPr>
              <p:nvPr/>
            </p:nvSpPr>
            <p:spPr bwMode="auto">
              <a:xfrm>
                <a:off x="2380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5,10</a:t>
                </a:r>
              </a:p>
            </p:txBody>
          </p:sp>
          <p:sp>
            <p:nvSpPr>
              <p:cNvPr id="134224" name="Oval 80"/>
              <p:cNvSpPr>
                <a:spLocks noChangeArrowheads="1"/>
              </p:cNvSpPr>
              <p:nvPr/>
            </p:nvSpPr>
            <p:spPr bwMode="auto">
              <a:xfrm>
                <a:off x="2621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7,9</a:t>
                </a:r>
              </a:p>
            </p:txBody>
          </p:sp>
          <p:sp>
            <p:nvSpPr>
              <p:cNvPr id="134225" name="Oval 81"/>
              <p:cNvSpPr>
                <a:spLocks noChangeArrowheads="1"/>
              </p:cNvSpPr>
              <p:nvPr/>
            </p:nvSpPr>
            <p:spPr bwMode="auto">
              <a:xfrm>
                <a:off x="2108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8,8</a:t>
                </a:r>
              </a:p>
            </p:txBody>
          </p:sp>
          <p:cxnSp>
            <p:nvCxnSpPr>
              <p:cNvPr id="134226" name="AutoShape 82"/>
              <p:cNvCxnSpPr>
                <a:cxnSpLocks noChangeShapeType="1"/>
                <a:stCxn id="134223" idx="5"/>
                <a:endCxn id="134224" idx="0"/>
              </p:cNvCxnSpPr>
              <p:nvPr/>
            </p:nvCxnSpPr>
            <p:spPr bwMode="auto">
              <a:xfrm>
                <a:off x="2689" y="2242"/>
                <a:ext cx="113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227" name="AutoShape 83"/>
              <p:cNvCxnSpPr>
                <a:cxnSpLocks noChangeShapeType="1"/>
                <a:stCxn id="134225" idx="0"/>
                <a:endCxn id="134223" idx="3"/>
              </p:cNvCxnSpPr>
              <p:nvPr/>
            </p:nvCxnSpPr>
            <p:spPr bwMode="auto">
              <a:xfrm flipV="1">
                <a:off x="2289" y="2242"/>
                <a:ext cx="144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228" name="Oval 84"/>
              <p:cNvSpPr>
                <a:spLocks noChangeArrowheads="1"/>
              </p:cNvSpPr>
              <p:nvPr/>
            </p:nvSpPr>
            <p:spPr bwMode="auto">
              <a:xfrm>
                <a:off x="102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3 ,17</a:t>
                </a:r>
              </a:p>
            </p:txBody>
          </p:sp>
          <p:cxnSp>
            <p:nvCxnSpPr>
              <p:cNvPr id="134229" name="AutoShape 85"/>
              <p:cNvCxnSpPr>
                <a:cxnSpLocks noChangeShapeType="1"/>
                <a:stCxn id="134228" idx="5"/>
                <a:endCxn id="134218" idx="0"/>
              </p:cNvCxnSpPr>
              <p:nvPr/>
            </p:nvCxnSpPr>
            <p:spPr bwMode="auto">
              <a:xfrm>
                <a:off x="1329" y="1607"/>
                <a:ext cx="280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230" name="AutoShape 86"/>
              <p:cNvCxnSpPr>
                <a:cxnSpLocks noChangeShapeType="1"/>
                <a:stCxn id="134213" idx="0"/>
                <a:endCxn id="134228" idx="3"/>
              </p:cNvCxnSpPr>
              <p:nvPr/>
            </p:nvCxnSpPr>
            <p:spPr bwMode="auto">
              <a:xfrm flipV="1">
                <a:off x="612" y="1607"/>
                <a:ext cx="461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231" name="Oval 87"/>
              <p:cNvSpPr>
                <a:spLocks noChangeArrowheads="1"/>
              </p:cNvSpPr>
              <p:nvPr/>
            </p:nvSpPr>
            <p:spPr bwMode="auto">
              <a:xfrm>
                <a:off x="2790" y="1298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4,32</a:t>
                </a:r>
              </a:p>
            </p:txBody>
          </p:sp>
          <p:cxnSp>
            <p:nvCxnSpPr>
              <p:cNvPr id="134232" name="AutoShape 88"/>
              <p:cNvCxnSpPr>
                <a:cxnSpLocks noChangeShapeType="1"/>
                <a:stCxn id="134231" idx="5"/>
                <a:endCxn id="134234" idx="0"/>
              </p:cNvCxnSpPr>
              <p:nvPr/>
            </p:nvCxnSpPr>
            <p:spPr bwMode="auto">
              <a:xfrm>
                <a:off x="3099" y="1607"/>
                <a:ext cx="416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233" name="AutoShape 89"/>
              <p:cNvCxnSpPr>
                <a:cxnSpLocks noChangeShapeType="1"/>
                <a:stCxn id="134223" idx="0"/>
                <a:endCxn id="134231" idx="3"/>
              </p:cNvCxnSpPr>
              <p:nvPr/>
            </p:nvCxnSpPr>
            <p:spPr bwMode="auto">
              <a:xfrm flipV="1">
                <a:off x="2561" y="1607"/>
                <a:ext cx="282" cy="3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234" name="Oval 90"/>
              <p:cNvSpPr>
                <a:spLocks noChangeArrowheads="1"/>
              </p:cNvSpPr>
              <p:nvPr/>
            </p:nvSpPr>
            <p:spPr bwMode="auto">
              <a:xfrm>
                <a:off x="3334" y="193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6,30</a:t>
                </a:r>
              </a:p>
            </p:txBody>
          </p:sp>
          <p:sp>
            <p:nvSpPr>
              <p:cNvPr id="134235" name="Oval 91"/>
              <p:cNvSpPr>
                <a:spLocks noChangeArrowheads="1"/>
              </p:cNvSpPr>
              <p:nvPr/>
            </p:nvSpPr>
            <p:spPr bwMode="auto">
              <a:xfrm>
                <a:off x="1927" y="754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3,40</a:t>
                </a:r>
              </a:p>
            </p:txBody>
          </p:sp>
          <p:cxnSp>
            <p:nvCxnSpPr>
              <p:cNvPr id="134236" name="AutoShape 92"/>
              <p:cNvCxnSpPr>
                <a:cxnSpLocks noChangeShapeType="1"/>
                <a:stCxn id="134235" idx="5"/>
                <a:endCxn id="134231" idx="0"/>
              </p:cNvCxnSpPr>
              <p:nvPr/>
            </p:nvCxnSpPr>
            <p:spPr bwMode="auto">
              <a:xfrm>
                <a:off x="2236" y="1063"/>
                <a:ext cx="735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237" name="AutoShape 93"/>
              <p:cNvCxnSpPr>
                <a:cxnSpLocks noChangeShapeType="1"/>
                <a:stCxn id="134228" idx="0"/>
                <a:endCxn id="134235" idx="3"/>
              </p:cNvCxnSpPr>
              <p:nvPr/>
            </p:nvCxnSpPr>
            <p:spPr bwMode="auto">
              <a:xfrm flipV="1">
                <a:off x="1201" y="1063"/>
                <a:ext cx="779" cy="2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4238" name="Oval 94"/>
              <p:cNvSpPr>
                <a:spLocks noChangeArrowheads="1"/>
              </p:cNvSpPr>
              <p:nvPr/>
            </p:nvSpPr>
            <p:spPr bwMode="auto">
              <a:xfrm>
                <a:off x="3107" y="2523"/>
                <a:ext cx="362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Times New Roman" pitchFamily="18" charset="0"/>
                  </a:rPr>
                  <a:t>  ,15</a:t>
                </a:r>
              </a:p>
            </p:txBody>
          </p:sp>
          <p:cxnSp>
            <p:nvCxnSpPr>
              <p:cNvPr id="134239" name="AutoShape 95"/>
              <p:cNvCxnSpPr>
                <a:cxnSpLocks noChangeShapeType="1"/>
                <a:stCxn id="134234" idx="3"/>
                <a:endCxn id="134238" idx="0"/>
              </p:cNvCxnSpPr>
              <p:nvPr/>
            </p:nvCxnSpPr>
            <p:spPr bwMode="auto">
              <a:xfrm flipH="1">
                <a:off x="3288" y="2242"/>
                <a:ext cx="99" cy="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240" name="Text Box 96"/>
            <p:cNvSpPr txBox="1">
              <a:spLocks noChangeArrowheads="1"/>
            </p:cNvSpPr>
            <p:nvPr/>
          </p:nvSpPr>
          <p:spPr bwMode="auto">
            <a:xfrm>
              <a:off x="690" y="848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4241" name="Text Box 97"/>
            <p:cNvSpPr txBox="1">
              <a:spLocks noChangeArrowheads="1"/>
            </p:cNvSpPr>
            <p:nvPr/>
          </p:nvSpPr>
          <p:spPr bwMode="auto">
            <a:xfrm>
              <a:off x="1250" y="1360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4242" name="Text Box 98"/>
            <p:cNvSpPr txBox="1">
              <a:spLocks noChangeArrowheads="1"/>
            </p:cNvSpPr>
            <p:nvPr/>
          </p:nvSpPr>
          <p:spPr bwMode="auto">
            <a:xfrm>
              <a:off x="1400" y="1676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34243" name="Text Box 99"/>
          <p:cNvSpPr txBox="1">
            <a:spLocks noChangeArrowheads="1"/>
          </p:cNvSpPr>
          <p:nvPr/>
        </p:nvSpPr>
        <p:spPr bwMode="auto">
          <a:xfrm>
            <a:off x="6267450" y="2344719"/>
            <a:ext cx="6556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p=11</a:t>
            </a:r>
          </a:p>
        </p:txBody>
      </p:sp>
      <p:sp>
        <p:nvSpPr>
          <p:cNvPr id="134244" name="Text Box 100"/>
          <p:cNvSpPr txBox="1">
            <a:spLocks noChangeArrowheads="1"/>
          </p:cNvSpPr>
          <p:nvPr/>
        </p:nvSpPr>
        <p:spPr bwMode="auto">
          <a:xfrm>
            <a:off x="5311775" y="3170219"/>
            <a:ext cx="17986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</a:rPr>
              <a:t>11&gt;7, p</a:t>
            </a:r>
            <a:r>
              <a:rPr lang="ko-KR" altLang="en-US" dirty="0">
                <a:latin typeface="Times New Roman" pitchFamily="18" charset="0"/>
              </a:rPr>
              <a:t>와 </a:t>
            </a:r>
            <a:r>
              <a:rPr lang="en-US" altLang="ko-KR" dirty="0">
                <a:latin typeface="Times New Roman" pitchFamily="18" charset="0"/>
              </a:rPr>
              <a:t>7 </a:t>
            </a:r>
            <a:r>
              <a:rPr lang="ko-KR" altLang="en-US" b="1" dirty="0">
                <a:latin typeface="Times New Roman" pitchFamily="18" charset="0"/>
              </a:rPr>
              <a:t>교환</a:t>
            </a:r>
          </a:p>
        </p:txBody>
      </p: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4705350" y="3663932"/>
            <a:ext cx="4438650" cy="2301875"/>
            <a:chOff x="2523" y="2176"/>
            <a:chExt cx="2534" cy="1450"/>
          </a:xfrm>
        </p:grpSpPr>
        <p:sp>
          <p:nvSpPr>
            <p:cNvPr id="134246" name="Oval 102"/>
            <p:cNvSpPr>
              <a:spLocks noChangeArrowheads="1"/>
            </p:cNvSpPr>
            <p:nvPr/>
          </p:nvSpPr>
          <p:spPr bwMode="auto">
            <a:xfrm>
              <a:off x="2719" y="2978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4,12</a:t>
              </a:r>
            </a:p>
          </p:txBody>
        </p:sp>
        <p:sp>
          <p:nvSpPr>
            <p:cNvPr id="134247" name="Oval 103"/>
            <p:cNvSpPr>
              <a:spLocks noChangeArrowheads="1"/>
            </p:cNvSpPr>
            <p:nvPr/>
          </p:nvSpPr>
          <p:spPr bwMode="auto">
            <a:xfrm>
              <a:off x="2890" y="3379"/>
              <a:ext cx="260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5,11</a:t>
              </a:r>
            </a:p>
          </p:txBody>
        </p:sp>
        <p:sp>
          <p:nvSpPr>
            <p:cNvPr id="134248" name="Oval 104"/>
            <p:cNvSpPr>
              <a:spLocks noChangeArrowheads="1"/>
            </p:cNvSpPr>
            <p:nvPr/>
          </p:nvSpPr>
          <p:spPr bwMode="auto">
            <a:xfrm>
              <a:off x="2523" y="3379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4,10</a:t>
              </a:r>
            </a:p>
          </p:txBody>
        </p:sp>
        <p:cxnSp>
          <p:nvCxnSpPr>
            <p:cNvPr id="134249" name="AutoShape 105"/>
            <p:cNvCxnSpPr>
              <a:cxnSpLocks noChangeShapeType="1"/>
              <a:stCxn id="134246" idx="5"/>
              <a:endCxn id="134247" idx="0"/>
            </p:cNvCxnSpPr>
            <p:nvPr/>
          </p:nvCxnSpPr>
          <p:spPr bwMode="auto">
            <a:xfrm>
              <a:off x="2940" y="3188"/>
              <a:ext cx="80" cy="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250" name="AutoShape 106"/>
            <p:cNvCxnSpPr>
              <a:cxnSpLocks noChangeShapeType="1"/>
              <a:stCxn id="134248" idx="0"/>
              <a:endCxn id="134246" idx="3"/>
            </p:cNvCxnSpPr>
            <p:nvPr/>
          </p:nvCxnSpPr>
          <p:spPr bwMode="auto">
            <a:xfrm flipV="1">
              <a:off x="2653" y="3188"/>
              <a:ext cx="103" cy="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251" name="Oval 107"/>
            <p:cNvSpPr>
              <a:spLocks noChangeArrowheads="1"/>
            </p:cNvSpPr>
            <p:nvPr/>
          </p:nvSpPr>
          <p:spPr bwMode="auto">
            <a:xfrm>
              <a:off x="3433" y="2978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4,15</a:t>
              </a:r>
            </a:p>
          </p:txBody>
        </p:sp>
        <p:sp>
          <p:nvSpPr>
            <p:cNvPr id="134252" name="Oval 108"/>
            <p:cNvSpPr>
              <a:spLocks noChangeArrowheads="1"/>
            </p:cNvSpPr>
            <p:nvPr/>
          </p:nvSpPr>
          <p:spPr bwMode="auto">
            <a:xfrm>
              <a:off x="3605" y="3379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7,11</a:t>
              </a:r>
            </a:p>
          </p:txBody>
        </p:sp>
        <p:sp>
          <p:nvSpPr>
            <p:cNvPr id="134253" name="Oval 109"/>
            <p:cNvSpPr>
              <a:spLocks noChangeArrowheads="1"/>
            </p:cNvSpPr>
            <p:nvPr/>
          </p:nvSpPr>
          <p:spPr bwMode="auto">
            <a:xfrm>
              <a:off x="3238" y="3379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5,9</a:t>
              </a:r>
            </a:p>
          </p:txBody>
        </p:sp>
        <p:cxnSp>
          <p:nvCxnSpPr>
            <p:cNvPr id="134254" name="AutoShape 110"/>
            <p:cNvCxnSpPr>
              <a:cxnSpLocks noChangeShapeType="1"/>
              <a:stCxn id="134251" idx="5"/>
              <a:endCxn id="134252" idx="0"/>
            </p:cNvCxnSpPr>
            <p:nvPr/>
          </p:nvCxnSpPr>
          <p:spPr bwMode="auto">
            <a:xfrm>
              <a:off x="3654" y="3188"/>
              <a:ext cx="81" cy="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255" name="AutoShape 111"/>
            <p:cNvCxnSpPr>
              <a:cxnSpLocks noChangeShapeType="1"/>
              <a:stCxn id="134253" idx="0"/>
              <a:endCxn id="134251" idx="3"/>
            </p:cNvCxnSpPr>
            <p:nvPr/>
          </p:nvCxnSpPr>
          <p:spPr bwMode="auto">
            <a:xfrm flipV="1">
              <a:off x="3367" y="3188"/>
              <a:ext cx="104" cy="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256" name="Oval 112"/>
            <p:cNvSpPr>
              <a:spLocks noChangeArrowheads="1"/>
            </p:cNvSpPr>
            <p:nvPr/>
          </p:nvSpPr>
          <p:spPr bwMode="auto">
            <a:xfrm>
              <a:off x="4114" y="2978"/>
              <a:ext cx="260" cy="24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5,10</a:t>
              </a:r>
            </a:p>
          </p:txBody>
        </p:sp>
        <p:sp>
          <p:nvSpPr>
            <p:cNvPr id="134257" name="Oval 113"/>
            <p:cNvSpPr>
              <a:spLocks noChangeArrowheads="1"/>
            </p:cNvSpPr>
            <p:nvPr/>
          </p:nvSpPr>
          <p:spPr bwMode="auto">
            <a:xfrm>
              <a:off x="4287" y="3380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7,9</a:t>
              </a:r>
            </a:p>
          </p:txBody>
        </p:sp>
        <p:sp>
          <p:nvSpPr>
            <p:cNvPr id="134258" name="Oval 114"/>
            <p:cNvSpPr>
              <a:spLocks noChangeArrowheads="1"/>
            </p:cNvSpPr>
            <p:nvPr/>
          </p:nvSpPr>
          <p:spPr bwMode="auto">
            <a:xfrm>
              <a:off x="3920" y="3380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8,8</a:t>
              </a:r>
            </a:p>
          </p:txBody>
        </p:sp>
        <p:cxnSp>
          <p:nvCxnSpPr>
            <p:cNvPr id="134259" name="AutoShape 115"/>
            <p:cNvCxnSpPr>
              <a:cxnSpLocks noChangeShapeType="1"/>
              <a:stCxn id="134256" idx="5"/>
              <a:endCxn id="134257" idx="0"/>
            </p:cNvCxnSpPr>
            <p:nvPr/>
          </p:nvCxnSpPr>
          <p:spPr bwMode="auto">
            <a:xfrm>
              <a:off x="4336" y="3188"/>
              <a:ext cx="81" cy="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260" name="AutoShape 116"/>
            <p:cNvCxnSpPr>
              <a:cxnSpLocks noChangeShapeType="1"/>
              <a:stCxn id="134258" idx="0"/>
              <a:endCxn id="134256" idx="3"/>
            </p:cNvCxnSpPr>
            <p:nvPr/>
          </p:nvCxnSpPr>
          <p:spPr bwMode="auto">
            <a:xfrm flipV="1">
              <a:off x="4049" y="3188"/>
              <a:ext cx="103" cy="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261" name="Oval 117"/>
            <p:cNvSpPr>
              <a:spLocks noChangeArrowheads="1"/>
            </p:cNvSpPr>
            <p:nvPr/>
          </p:nvSpPr>
          <p:spPr bwMode="auto">
            <a:xfrm>
              <a:off x="3140" y="2546"/>
              <a:ext cx="260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3,17</a:t>
              </a:r>
            </a:p>
          </p:txBody>
        </p:sp>
        <p:cxnSp>
          <p:nvCxnSpPr>
            <p:cNvPr id="134262" name="AutoShape 118"/>
            <p:cNvCxnSpPr>
              <a:cxnSpLocks noChangeShapeType="1"/>
              <a:stCxn id="134261" idx="5"/>
              <a:endCxn id="134251" idx="0"/>
            </p:cNvCxnSpPr>
            <p:nvPr/>
          </p:nvCxnSpPr>
          <p:spPr bwMode="auto">
            <a:xfrm>
              <a:off x="3362" y="2756"/>
              <a:ext cx="200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263" name="AutoShape 119"/>
            <p:cNvCxnSpPr>
              <a:cxnSpLocks noChangeShapeType="1"/>
              <a:stCxn id="134246" idx="0"/>
              <a:endCxn id="134261" idx="3"/>
            </p:cNvCxnSpPr>
            <p:nvPr/>
          </p:nvCxnSpPr>
          <p:spPr bwMode="auto">
            <a:xfrm flipV="1">
              <a:off x="2848" y="2756"/>
              <a:ext cx="330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264" name="Oval 120"/>
            <p:cNvSpPr>
              <a:spLocks noChangeArrowheads="1"/>
            </p:cNvSpPr>
            <p:nvPr/>
          </p:nvSpPr>
          <p:spPr bwMode="auto">
            <a:xfrm>
              <a:off x="4408" y="2546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4,32</a:t>
              </a:r>
            </a:p>
          </p:txBody>
        </p:sp>
        <p:cxnSp>
          <p:nvCxnSpPr>
            <p:cNvPr id="134265" name="AutoShape 121"/>
            <p:cNvCxnSpPr>
              <a:cxnSpLocks noChangeShapeType="1"/>
              <a:stCxn id="134264" idx="5"/>
              <a:endCxn id="134267" idx="0"/>
            </p:cNvCxnSpPr>
            <p:nvPr/>
          </p:nvCxnSpPr>
          <p:spPr bwMode="auto">
            <a:xfrm>
              <a:off x="4629" y="2756"/>
              <a:ext cx="298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266" name="AutoShape 122"/>
            <p:cNvCxnSpPr>
              <a:cxnSpLocks noChangeShapeType="1"/>
              <a:stCxn id="134256" idx="0"/>
              <a:endCxn id="134264" idx="3"/>
            </p:cNvCxnSpPr>
            <p:nvPr/>
          </p:nvCxnSpPr>
          <p:spPr bwMode="auto">
            <a:xfrm flipV="1">
              <a:off x="4244" y="2756"/>
              <a:ext cx="202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267" name="Oval 123"/>
            <p:cNvSpPr>
              <a:spLocks noChangeArrowheads="1"/>
            </p:cNvSpPr>
            <p:nvPr/>
          </p:nvSpPr>
          <p:spPr bwMode="auto">
            <a:xfrm>
              <a:off x="4798" y="2978"/>
              <a:ext cx="259" cy="24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6,30</a:t>
              </a:r>
            </a:p>
          </p:txBody>
        </p:sp>
        <p:sp>
          <p:nvSpPr>
            <p:cNvPr id="134268" name="Oval 124"/>
            <p:cNvSpPr>
              <a:spLocks noChangeArrowheads="1"/>
            </p:cNvSpPr>
            <p:nvPr/>
          </p:nvSpPr>
          <p:spPr bwMode="auto">
            <a:xfrm>
              <a:off x="3790" y="2176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3,40</a:t>
              </a:r>
            </a:p>
          </p:txBody>
        </p:sp>
        <p:cxnSp>
          <p:nvCxnSpPr>
            <p:cNvPr id="134269" name="AutoShape 125"/>
            <p:cNvCxnSpPr>
              <a:cxnSpLocks noChangeShapeType="1"/>
              <a:stCxn id="134268" idx="5"/>
              <a:endCxn id="134264" idx="0"/>
            </p:cNvCxnSpPr>
            <p:nvPr/>
          </p:nvCxnSpPr>
          <p:spPr bwMode="auto">
            <a:xfrm>
              <a:off x="4011" y="2386"/>
              <a:ext cx="527" cy="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34270" name="AutoShape 126"/>
            <p:cNvCxnSpPr>
              <a:cxnSpLocks noChangeShapeType="1"/>
              <a:stCxn id="134261" idx="0"/>
              <a:endCxn id="134268" idx="3"/>
            </p:cNvCxnSpPr>
            <p:nvPr/>
          </p:nvCxnSpPr>
          <p:spPr bwMode="auto">
            <a:xfrm flipV="1">
              <a:off x="3270" y="2386"/>
              <a:ext cx="558" cy="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34271" name="Oval 127"/>
            <p:cNvSpPr>
              <a:spLocks noChangeArrowheads="1"/>
            </p:cNvSpPr>
            <p:nvPr/>
          </p:nvSpPr>
          <p:spPr bwMode="auto">
            <a:xfrm>
              <a:off x="4635" y="3380"/>
              <a:ext cx="259" cy="2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34272" name="AutoShape 128"/>
            <p:cNvCxnSpPr>
              <a:cxnSpLocks noChangeShapeType="1"/>
              <a:stCxn id="134267" idx="3"/>
              <a:endCxn id="134271" idx="0"/>
            </p:cNvCxnSpPr>
            <p:nvPr/>
          </p:nvCxnSpPr>
          <p:spPr bwMode="auto">
            <a:xfrm flipH="1">
              <a:off x="4765" y="3188"/>
              <a:ext cx="71" cy="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34273" name="Text Box 129"/>
          <p:cNvSpPr txBox="1">
            <a:spLocks noChangeArrowheads="1"/>
          </p:cNvSpPr>
          <p:nvPr/>
        </p:nvSpPr>
        <p:spPr bwMode="auto">
          <a:xfrm>
            <a:off x="2251075" y="5164119"/>
            <a:ext cx="541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p=7</a:t>
            </a:r>
          </a:p>
        </p:txBody>
      </p:sp>
      <p:sp>
        <p:nvSpPr>
          <p:cNvPr id="134274" name="Text Box 130"/>
          <p:cNvSpPr txBox="1">
            <a:spLocks noChangeArrowheads="1"/>
          </p:cNvSpPr>
          <p:nvPr/>
        </p:nvSpPr>
        <p:spPr bwMode="auto">
          <a:xfrm>
            <a:off x="2111375" y="5919769"/>
            <a:ext cx="812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p </a:t>
            </a:r>
            <a:r>
              <a:rPr lang="ko-KR" altLang="en-US">
                <a:latin typeface="Times New Roman" pitchFamily="18" charset="0"/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13953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 bwMode="auto">
          <a:xfrm flipH="1">
            <a:off x="548435" y="3375730"/>
            <a:ext cx="120486" cy="450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856862" y="3392458"/>
            <a:ext cx="198556" cy="4338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타원 6"/>
          <p:cNvSpPr/>
          <p:nvPr/>
        </p:nvSpPr>
        <p:spPr bwMode="auto">
          <a:xfrm>
            <a:off x="2203961" y="1500078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0" name="타원 9"/>
          <p:cNvSpPr/>
          <p:nvPr/>
        </p:nvSpPr>
        <p:spPr bwMode="auto">
          <a:xfrm>
            <a:off x="1349628" y="2235727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3097883" y="2235727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" name="타원 11"/>
          <p:cNvSpPr/>
          <p:nvPr/>
        </p:nvSpPr>
        <p:spPr bwMode="auto">
          <a:xfrm>
            <a:off x="2089916" y="3014438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" name="타원 14"/>
          <p:cNvSpPr/>
          <p:nvPr/>
        </p:nvSpPr>
        <p:spPr bwMode="auto">
          <a:xfrm>
            <a:off x="539552" y="3014438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17" name="직선 연결선 16"/>
          <p:cNvCxnSpPr/>
          <p:nvPr/>
        </p:nvCxnSpPr>
        <p:spPr bwMode="auto">
          <a:xfrm flipH="1">
            <a:off x="1925705" y="3396862"/>
            <a:ext cx="258738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398127" y="3392458"/>
            <a:ext cx="252000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타원 13"/>
          <p:cNvSpPr/>
          <p:nvPr/>
        </p:nvSpPr>
        <p:spPr bwMode="auto">
          <a:xfrm>
            <a:off x="1693916" y="3664387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20" name="직선 연결선 19"/>
          <p:cNvCxnSpPr/>
          <p:nvPr/>
        </p:nvCxnSpPr>
        <p:spPr bwMode="auto">
          <a:xfrm flipH="1">
            <a:off x="1635923" y="4044105"/>
            <a:ext cx="173833" cy="3407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1997697" y="4060833"/>
            <a:ext cx="150212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7" idx="3"/>
            <a:endCxn id="10" idx="7"/>
          </p:cNvCxnSpPr>
          <p:nvPr/>
        </p:nvCxnSpPr>
        <p:spPr bwMode="auto">
          <a:xfrm flipH="1">
            <a:off x="1687635" y="1838085"/>
            <a:ext cx="574319" cy="4556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>
            <a:stCxn id="10" idx="3"/>
            <a:endCxn id="15" idx="7"/>
          </p:cNvCxnSpPr>
          <p:nvPr/>
        </p:nvCxnSpPr>
        <p:spPr bwMode="auto">
          <a:xfrm flipH="1">
            <a:off x="877559" y="2573734"/>
            <a:ext cx="530062" cy="4986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10" idx="5"/>
            <a:endCxn id="12" idx="1"/>
          </p:cNvCxnSpPr>
          <p:nvPr/>
        </p:nvCxnSpPr>
        <p:spPr bwMode="auto">
          <a:xfrm>
            <a:off x="1687635" y="2573734"/>
            <a:ext cx="460274" cy="4986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7" idx="5"/>
            <a:endCxn id="11" idx="1"/>
          </p:cNvCxnSpPr>
          <p:nvPr/>
        </p:nvCxnSpPr>
        <p:spPr bwMode="auto">
          <a:xfrm>
            <a:off x="2541968" y="1838085"/>
            <a:ext cx="613908" cy="4556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H="1">
            <a:off x="3039700" y="2600464"/>
            <a:ext cx="168690" cy="41397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3447026" y="2584396"/>
            <a:ext cx="233433" cy="3761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 flipH="1">
            <a:off x="5325977" y="3360436"/>
            <a:ext cx="113532" cy="3811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5627450" y="3377164"/>
            <a:ext cx="184471" cy="375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타원 70"/>
          <p:cNvSpPr/>
          <p:nvPr/>
        </p:nvSpPr>
        <p:spPr bwMode="auto">
          <a:xfrm>
            <a:off x="6974549" y="1484784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72" name="타원 71"/>
          <p:cNvSpPr/>
          <p:nvPr/>
        </p:nvSpPr>
        <p:spPr bwMode="auto">
          <a:xfrm>
            <a:off x="6120216" y="2220433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73" name="타원 72"/>
          <p:cNvSpPr/>
          <p:nvPr/>
        </p:nvSpPr>
        <p:spPr bwMode="auto">
          <a:xfrm>
            <a:off x="7868471" y="2220433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4" name="타원 73"/>
          <p:cNvSpPr/>
          <p:nvPr/>
        </p:nvSpPr>
        <p:spPr bwMode="auto">
          <a:xfrm>
            <a:off x="6860504" y="2999144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75" name="타원 74"/>
          <p:cNvSpPr/>
          <p:nvPr/>
        </p:nvSpPr>
        <p:spPr bwMode="auto">
          <a:xfrm>
            <a:off x="5310140" y="2999144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77" name="직선 연결선 76"/>
          <p:cNvCxnSpPr/>
          <p:nvPr/>
        </p:nvCxnSpPr>
        <p:spPr bwMode="auto">
          <a:xfrm flipH="1">
            <a:off x="6696293" y="3381568"/>
            <a:ext cx="258738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7202605" y="3355218"/>
            <a:ext cx="288000" cy="3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타원 78"/>
          <p:cNvSpPr/>
          <p:nvPr/>
        </p:nvSpPr>
        <p:spPr bwMode="auto">
          <a:xfrm>
            <a:off x="6464504" y="3649093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81" name="직선 연결선 80"/>
          <p:cNvCxnSpPr/>
          <p:nvPr/>
        </p:nvCxnSpPr>
        <p:spPr bwMode="auto">
          <a:xfrm flipH="1">
            <a:off x="6407135" y="4028811"/>
            <a:ext cx="173209" cy="4087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6768285" y="4045539"/>
            <a:ext cx="186746" cy="375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>
            <a:stCxn id="71" idx="3"/>
            <a:endCxn id="72" idx="7"/>
          </p:cNvCxnSpPr>
          <p:nvPr/>
        </p:nvCxnSpPr>
        <p:spPr bwMode="auto">
          <a:xfrm flipH="1">
            <a:off x="6458223" y="1822791"/>
            <a:ext cx="574319" cy="4556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>
            <a:stCxn id="72" idx="3"/>
            <a:endCxn id="75" idx="7"/>
          </p:cNvCxnSpPr>
          <p:nvPr/>
        </p:nvCxnSpPr>
        <p:spPr bwMode="auto">
          <a:xfrm flipH="1">
            <a:off x="5648147" y="2558440"/>
            <a:ext cx="530062" cy="4986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>
            <a:stCxn id="72" idx="5"/>
            <a:endCxn id="74" idx="1"/>
          </p:cNvCxnSpPr>
          <p:nvPr/>
        </p:nvCxnSpPr>
        <p:spPr bwMode="auto">
          <a:xfrm>
            <a:off x="6458223" y="2558440"/>
            <a:ext cx="460274" cy="4986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stCxn id="71" idx="5"/>
            <a:endCxn id="73" idx="1"/>
          </p:cNvCxnSpPr>
          <p:nvPr/>
        </p:nvCxnSpPr>
        <p:spPr bwMode="auto">
          <a:xfrm>
            <a:off x="7312556" y="1822791"/>
            <a:ext cx="613908" cy="4556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 flipH="1">
            <a:off x="7830376" y="2585170"/>
            <a:ext cx="148602" cy="4459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8217614" y="2569102"/>
            <a:ext cx="170810" cy="3920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7400595" y="3645024"/>
            <a:ext cx="396000" cy="396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94" name="직선 연결선 93"/>
          <p:cNvCxnSpPr/>
          <p:nvPr/>
        </p:nvCxnSpPr>
        <p:spPr bwMode="auto">
          <a:xfrm flipH="1">
            <a:off x="7324066" y="4024742"/>
            <a:ext cx="192369" cy="3767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/>
          <p:nvPr/>
        </p:nvCxnSpPr>
        <p:spPr bwMode="auto">
          <a:xfrm>
            <a:off x="7704376" y="4041470"/>
            <a:ext cx="164095" cy="3960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직사각형 110"/>
          <p:cNvSpPr/>
          <p:nvPr/>
        </p:nvSpPr>
        <p:spPr bwMode="auto">
          <a:xfrm>
            <a:off x="395536" y="3752498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15" name="직사각형 114"/>
          <p:cNvSpPr/>
          <p:nvPr/>
        </p:nvSpPr>
        <p:spPr bwMode="auto">
          <a:xfrm>
            <a:off x="888875" y="3760192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16" name="직사각형 115"/>
          <p:cNvSpPr/>
          <p:nvPr/>
        </p:nvSpPr>
        <p:spPr bwMode="auto">
          <a:xfrm>
            <a:off x="1501020" y="4348419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17" name="직사각형 116"/>
          <p:cNvSpPr/>
          <p:nvPr/>
        </p:nvSpPr>
        <p:spPr bwMode="auto">
          <a:xfrm>
            <a:off x="1994359" y="4356113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2915816" y="2904978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3515049" y="2912672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2" name="직사각형 121"/>
          <p:cNvSpPr/>
          <p:nvPr/>
        </p:nvSpPr>
        <p:spPr bwMode="auto">
          <a:xfrm>
            <a:off x="5124819" y="3641822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3" name="직사각형 122"/>
          <p:cNvSpPr/>
          <p:nvPr/>
        </p:nvSpPr>
        <p:spPr bwMode="auto">
          <a:xfrm>
            <a:off x="5618158" y="3649516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4" name="직사각형 123"/>
          <p:cNvSpPr/>
          <p:nvPr/>
        </p:nvSpPr>
        <p:spPr bwMode="auto">
          <a:xfrm>
            <a:off x="6300192" y="4293050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5" name="직사각형 124"/>
          <p:cNvSpPr/>
          <p:nvPr/>
        </p:nvSpPr>
        <p:spPr bwMode="auto">
          <a:xfrm>
            <a:off x="6793531" y="4300744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6" name="직사각형 125"/>
          <p:cNvSpPr/>
          <p:nvPr/>
        </p:nvSpPr>
        <p:spPr bwMode="auto">
          <a:xfrm>
            <a:off x="7212254" y="4301190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7705593" y="4308884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8" name="직사각형 127"/>
          <p:cNvSpPr/>
          <p:nvPr/>
        </p:nvSpPr>
        <p:spPr bwMode="auto">
          <a:xfrm>
            <a:off x="7740352" y="2921663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9" name="직사각형 128"/>
          <p:cNvSpPr/>
          <p:nvPr/>
        </p:nvSpPr>
        <p:spPr bwMode="auto">
          <a:xfrm>
            <a:off x="8256979" y="2929357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0" name="직사각형 129"/>
          <p:cNvSpPr/>
          <p:nvPr/>
        </p:nvSpPr>
        <p:spPr bwMode="auto">
          <a:xfrm>
            <a:off x="2481304" y="3677910"/>
            <a:ext cx="273385" cy="255559"/>
          </a:xfrm>
          <a:prstGeom prst="rect">
            <a:avLst/>
          </a:prstGeom>
          <a:solidFill>
            <a:srgbClr val="D9F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415" y="5301208"/>
            <a:ext cx="6523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숫자는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npl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(x)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값이고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npl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(null) = 0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이다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028359" y="4725144"/>
            <a:ext cx="5985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(a)					      (b)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7.3.1 Leftist </a:t>
            </a:r>
            <a:r>
              <a:rPr lang="ko-KR" altLang="ko-KR" dirty="0" err="1"/>
              <a:t>힙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2" name="내용 개체 틀 61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어느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leftist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트리일까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55576" y="5746619"/>
            <a:ext cx="781172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(a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leftist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조건을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충족시킨다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루트의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npl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) &lt; </a:t>
            </a:r>
            <a:r>
              <a:rPr lang="en-US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npl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이므로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leftist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트리가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아니다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구간 히프의 초기화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FD62-27CA-490A-B035-A7B5E3E72FAB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각 서브 트리가 구간 히프인지 확인하면서</a:t>
            </a:r>
            <a:br>
              <a:rPr lang="ko-KR" altLang="en-US" smtClean="0"/>
            </a:br>
            <a:r>
              <a:rPr lang="ko-KR" altLang="en-US" smtClean="0"/>
              <a:t>히프 제일 밑에서부터 루트까지 검사</a:t>
            </a:r>
          </a:p>
          <a:p>
            <a:r>
              <a:rPr lang="ko-KR" altLang="en-US" smtClean="0"/>
              <a:t>각 서브트리에 대해</a:t>
            </a:r>
          </a:p>
          <a:p>
            <a:pPr lvl="1"/>
            <a:r>
              <a:rPr lang="ko-KR" altLang="en-US" smtClean="0"/>
              <a:t>루트에 있는 원소들을 순서화</a:t>
            </a:r>
          </a:p>
          <a:p>
            <a:pPr lvl="1"/>
            <a:r>
              <a:rPr lang="en-US" altLang="ko-KR" smtClean="0"/>
              <a:t>DeleteMin</a:t>
            </a:r>
            <a:r>
              <a:rPr lang="ko-KR" altLang="en-US" smtClean="0"/>
              <a:t>에 사용된 재삽입 방법을 이용</a:t>
            </a:r>
            <a:r>
              <a:rPr lang="en-US" altLang="ko-KR" smtClean="0"/>
              <a:t>, </a:t>
            </a:r>
            <a:r>
              <a:rPr lang="ko-KR" altLang="en-US" smtClean="0"/>
              <a:t>서브트리의 루트의 왼쪽 끝 점을 재삽입</a:t>
            </a:r>
          </a:p>
          <a:p>
            <a:pPr lvl="1"/>
            <a:r>
              <a:rPr lang="en-US" altLang="ko-KR" smtClean="0"/>
              <a:t>DeleteMax</a:t>
            </a:r>
            <a:r>
              <a:rPr lang="ko-KR" altLang="en-US" smtClean="0"/>
              <a:t>에 사용된 방법을 이용</a:t>
            </a:r>
            <a:r>
              <a:rPr lang="en-US" altLang="ko-KR" smtClean="0"/>
              <a:t>, </a:t>
            </a:r>
            <a:r>
              <a:rPr lang="ko-KR" altLang="en-US" smtClean="0"/>
              <a:t>서브트리의 루트의 오른쪽 끝 점을 재삽입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69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162800" y="6381750"/>
            <a:ext cx="1981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85720" y="1270148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4,12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928662" y="1270148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6,2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1500166" y="1271228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3,8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642910" y="714356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3,4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26" name="AutoShape 22"/>
          <p:cNvCxnSpPr>
            <a:cxnSpLocks noChangeShapeType="1"/>
            <a:stCxn id="25" idx="5"/>
            <a:endCxn id="15" idx="0"/>
          </p:cNvCxnSpPr>
          <p:nvPr/>
        </p:nvCxnSpPr>
        <p:spPr bwMode="auto">
          <a:xfrm rot="16200000" flipH="1">
            <a:off x="991001" y="1098772"/>
            <a:ext cx="222259" cy="1204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7" name="AutoShape 23"/>
          <p:cNvCxnSpPr>
            <a:cxnSpLocks noChangeShapeType="1"/>
            <a:stCxn id="10" idx="0"/>
            <a:endCxn id="25" idx="3"/>
          </p:cNvCxnSpPr>
          <p:nvPr/>
        </p:nvCxnSpPr>
        <p:spPr bwMode="auto">
          <a:xfrm rot="5400000" flipH="1" flipV="1">
            <a:off x="504269" y="1063055"/>
            <a:ext cx="222259" cy="1919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1714480" y="714356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9,72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30" name="AutoShape 26"/>
          <p:cNvCxnSpPr>
            <a:cxnSpLocks noChangeShapeType="1"/>
            <a:stCxn id="20" idx="0"/>
            <a:endCxn id="28" idx="3"/>
          </p:cNvCxnSpPr>
          <p:nvPr/>
        </p:nvCxnSpPr>
        <p:spPr bwMode="auto">
          <a:xfrm rot="5400000" flipH="1" flipV="1">
            <a:off x="1646737" y="1135033"/>
            <a:ext cx="223339" cy="490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1142976" y="214290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15,7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33" name="AutoShape 29"/>
          <p:cNvCxnSpPr>
            <a:cxnSpLocks noChangeShapeType="1"/>
            <a:stCxn id="32" idx="5"/>
            <a:endCxn id="28" idx="0"/>
          </p:cNvCxnSpPr>
          <p:nvPr/>
        </p:nvCxnSpPr>
        <p:spPr bwMode="auto">
          <a:xfrm rot="16200000" flipH="1">
            <a:off x="1661806" y="427967"/>
            <a:ext cx="166533" cy="4062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34" name="AutoShape 30"/>
          <p:cNvCxnSpPr>
            <a:cxnSpLocks noChangeShapeType="1"/>
            <a:stCxn id="25" idx="0"/>
            <a:endCxn id="32" idx="3"/>
          </p:cNvCxnSpPr>
          <p:nvPr/>
        </p:nvCxnSpPr>
        <p:spPr bwMode="auto">
          <a:xfrm rot="5400000" flipH="1" flipV="1">
            <a:off x="960760" y="463688"/>
            <a:ext cx="166533" cy="3348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48" name="톱니 모양의 오른쪽 화살표 47"/>
          <p:cNvSpPr/>
          <p:nvPr/>
        </p:nvSpPr>
        <p:spPr>
          <a:xfrm>
            <a:off x="2428860" y="285728"/>
            <a:ext cx="642942" cy="357190"/>
          </a:xfrm>
          <a:prstGeom prst="notchedRight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3675945" y="1270148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4,12</a:t>
            </a: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4318887" y="1270148"/>
            <a:ext cx="467427" cy="39075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2,6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4890391" y="1271228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3,8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4033135" y="714356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3,4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54" name="AutoShape 22"/>
          <p:cNvCxnSpPr>
            <a:cxnSpLocks noChangeShapeType="1"/>
            <a:stCxn id="53" idx="5"/>
            <a:endCxn id="51" idx="0"/>
          </p:cNvCxnSpPr>
          <p:nvPr/>
        </p:nvCxnSpPr>
        <p:spPr bwMode="auto">
          <a:xfrm rot="16200000" flipH="1">
            <a:off x="4381226" y="1098772"/>
            <a:ext cx="222259" cy="1204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55" name="AutoShape 23"/>
          <p:cNvCxnSpPr>
            <a:cxnSpLocks noChangeShapeType="1"/>
            <a:stCxn id="50" idx="0"/>
            <a:endCxn id="53" idx="3"/>
          </p:cNvCxnSpPr>
          <p:nvPr/>
        </p:nvCxnSpPr>
        <p:spPr bwMode="auto">
          <a:xfrm rot="5400000" flipH="1" flipV="1">
            <a:off x="3894494" y="1063055"/>
            <a:ext cx="222259" cy="1919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104705" y="714356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9,72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57" name="AutoShape 26"/>
          <p:cNvCxnSpPr>
            <a:cxnSpLocks noChangeShapeType="1"/>
            <a:stCxn id="52" idx="0"/>
            <a:endCxn id="56" idx="3"/>
          </p:cNvCxnSpPr>
          <p:nvPr/>
        </p:nvCxnSpPr>
        <p:spPr bwMode="auto">
          <a:xfrm rot="5400000" flipH="1" flipV="1">
            <a:off x="5036962" y="1135033"/>
            <a:ext cx="223339" cy="490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4533201" y="214290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15,7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59" name="AutoShape 29"/>
          <p:cNvCxnSpPr>
            <a:cxnSpLocks noChangeShapeType="1"/>
            <a:stCxn id="58" idx="5"/>
            <a:endCxn id="56" idx="0"/>
          </p:cNvCxnSpPr>
          <p:nvPr/>
        </p:nvCxnSpPr>
        <p:spPr bwMode="auto">
          <a:xfrm rot="16200000" flipH="1">
            <a:off x="5052031" y="427967"/>
            <a:ext cx="166533" cy="4062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0" name="AutoShape 30"/>
          <p:cNvCxnSpPr>
            <a:cxnSpLocks noChangeShapeType="1"/>
            <a:stCxn id="53" idx="0"/>
            <a:endCxn id="58" idx="3"/>
          </p:cNvCxnSpPr>
          <p:nvPr/>
        </p:nvCxnSpPr>
        <p:spPr bwMode="auto">
          <a:xfrm rot="5400000" flipH="1" flipV="1">
            <a:off x="4350985" y="463688"/>
            <a:ext cx="166533" cy="3348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3" name="톱니 모양의 오른쪽 화살표 62"/>
          <p:cNvSpPr/>
          <p:nvPr/>
        </p:nvSpPr>
        <p:spPr>
          <a:xfrm>
            <a:off x="6319151" y="285728"/>
            <a:ext cx="642942" cy="357190"/>
          </a:xfrm>
          <a:prstGeom prst="notchedRight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4" name="Oval 6"/>
          <p:cNvSpPr>
            <a:spLocks noChangeArrowheads="1"/>
          </p:cNvSpPr>
          <p:nvPr/>
        </p:nvSpPr>
        <p:spPr bwMode="auto">
          <a:xfrm>
            <a:off x="6890655" y="1270148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4,12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7533597" y="1270148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2,6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8105101" y="1271228"/>
            <a:ext cx="467427" cy="3907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8,9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7" name="Oval 21"/>
          <p:cNvSpPr>
            <a:spLocks noChangeArrowheads="1"/>
          </p:cNvSpPr>
          <p:nvPr/>
        </p:nvSpPr>
        <p:spPr bwMode="auto">
          <a:xfrm>
            <a:off x="7247845" y="714356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3,4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68" name="AutoShape 22"/>
          <p:cNvCxnSpPr>
            <a:cxnSpLocks noChangeShapeType="1"/>
            <a:stCxn id="67" idx="5"/>
            <a:endCxn id="65" idx="0"/>
          </p:cNvCxnSpPr>
          <p:nvPr/>
        </p:nvCxnSpPr>
        <p:spPr bwMode="auto">
          <a:xfrm rot="16200000" flipH="1">
            <a:off x="7595936" y="1098772"/>
            <a:ext cx="222259" cy="1204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" name="AutoShape 23"/>
          <p:cNvCxnSpPr>
            <a:cxnSpLocks noChangeShapeType="1"/>
            <a:stCxn id="64" idx="0"/>
            <a:endCxn id="67" idx="3"/>
          </p:cNvCxnSpPr>
          <p:nvPr/>
        </p:nvCxnSpPr>
        <p:spPr bwMode="auto">
          <a:xfrm rot="5400000" flipH="1" flipV="1">
            <a:off x="7109204" y="1063055"/>
            <a:ext cx="222259" cy="1919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0" name="Oval 24"/>
          <p:cNvSpPr>
            <a:spLocks noChangeArrowheads="1"/>
          </p:cNvSpPr>
          <p:nvPr/>
        </p:nvSpPr>
        <p:spPr bwMode="auto">
          <a:xfrm>
            <a:off x="8319415" y="714356"/>
            <a:ext cx="467427" cy="39075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3,72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71" name="AutoShape 26"/>
          <p:cNvCxnSpPr>
            <a:cxnSpLocks noChangeShapeType="1"/>
            <a:stCxn id="66" idx="0"/>
            <a:endCxn id="70" idx="3"/>
          </p:cNvCxnSpPr>
          <p:nvPr/>
        </p:nvCxnSpPr>
        <p:spPr bwMode="auto">
          <a:xfrm rot="5400000" flipH="1" flipV="1">
            <a:off x="8251672" y="1135033"/>
            <a:ext cx="223339" cy="490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7747911" y="214290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15,7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73" name="AutoShape 29"/>
          <p:cNvCxnSpPr>
            <a:cxnSpLocks noChangeShapeType="1"/>
            <a:stCxn id="72" idx="5"/>
            <a:endCxn id="70" idx="0"/>
          </p:cNvCxnSpPr>
          <p:nvPr/>
        </p:nvCxnSpPr>
        <p:spPr bwMode="auto">
          <a:xfrm rot="16200000" flipH="1">
            <a:off x="8266741" y="427967"/>
            <a:ext cx="166533" cy="4062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4" name="AutoShape 30"/>
          <p:cNvCxnSpPr>
            <a:cxnSpLocks noChangeShapeType="1"/>
            <a:stCxn id="67" idx="0"/>
            <a:endCxn id="72" idx="3"/>
          </p:cNvCxnSpPr>
          <p:nvPr/>
        </p:nvCxnSpPr>
        <p:spPr bwMode="auto">
          <a:xfrm rot="5400000" flipH="1" flipV="1">
            <a:off x="7565695" y="463688"/>
            <a:ext cx="166533" cy="3348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5" name="톱니 모양의 오른쪽 화살표 74"/>
          <p:cNvSpPr/>
          <p:nvPr/>
        </p:nvSpPr>
        <p:spPr>
          <a:xfrm>
            <a:off x="458249" y="2433590"/>
            <a:ext cx="642942" cy="357190"/>
          </a:xfrm>
          <a:prstGeom prst="notchedRight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1029753" y="3418010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4,</a:t>
            </a:r>
            <a:r>
              <a:rPr lang="ko-KR" altLang="en-US" dirty="0" smtClean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</a:rPr>
              <a:t>12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1672695" y="3418010"/>
            <a:ext cx="467427" cy="3907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3,6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8" name="Oval 16"/>
          <p:cNvSpPr>
            <a:spLocks noChangeArrowheads="1"/>
          </p:cNvSpPr>
          <p:nvPr/>
        </p:nvSpPr>
        <p:spPr bwMode="auto">
          <a:xfrm>
            <a:off x="2244199" y="3419090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8,9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9" name="Oval 21"/>
          <p:cNvSpPr>
            <a:spLocks noChangeArrowheads="1"/>
          </p:cNvSpPr>
          <p:nvPr/>
        </p:nvSpPr>
        <p:spPr bwMode="auto">
          <a:xfrm>
            <a:off x="1386943" y="2862218"/>
            <a:ext cx="467427" cy="39075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2,4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80" name="AutoShape 22"/>
          <p:cNvCxnSpPr>
            <a:cxnSpLocks noChangeShapeType="1"/>
            <a:stCxn id="79" idx="5"/>
            <a:endCxn id="77" idx="0"/>
          </p:cNvCxnSpPr>
          <p:nvPr/>
        </p:nvCxnSpPr>
        <p:spPr bwMode="auto">
          <a:xfrm rot="16200000" flipH="1">
            <a:off x="1735034" y="3246634"/>
            <a:ext cx="222259" cy="1204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81" name="AutoShape 23"/>
          <p:cNvCxnSpPr>
            <a:cxnSpLocks noChangeShapeType="1"/>
            <a:stCxn id="76" idx="0"/>
            <a:endCxn id="79" idx="3"/>
          </p:cNvCxnSpPr>
          <p:nvPr/>
        </p:nvCxnSpPr>
        <p:spPr bwMode="auto">
          <a:xfrm rot="5400000" flipH="1" flipV="1">
            <a:off x="1248302" y="3210917"/>
            <a:ext cx="222259" cy="1919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82" name="Oval 24"/>
          <p:cNvSpPr>
            <a:spLocks noChangeArrowheads="1"/>
          </p:cNvSpPr>
          <p:nvPr/>
        </p:nvSpPr>
        <p:spPr bwMode="auto">
          <a:xfrm>
            <a:off x="2458513" y="2862218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3,72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83" name="AutoShape 26"/>
          <p:cNvCxnSpPr>
            <a:cxnSpLocks noChangeShapeType="1"/>
            <a:stCxn id="78" idx="0"/>
            <a:endCxn id="82" idx="3"/>
          </p:cNvCxnSpPr>
          <p:nvPr/>
        </p:nvCxnSpPr>
        <p:spPr bwMode="auto">
          <a:xfrm rot="5400000" flipH="1" flipV="1">
            <a:off x="2390770" y="3282895"/>
            <a:ext cx="223339" cy="490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84" name="Oval 28"/>
          <p:cNvSpPr>
            <a:spLocks noChangeArrowheads="1"/>
          </p:cNvSpPr>
          <p:nvPr/>
        </p:nvSpPr>
        <p:spPr bwMode="auto">
          <a:xfrm>
            <a:off x="1887009" y="2362152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15,7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85" name="AutoShape 29"/>
          <p:cNvCxnSpPr>
            <a:cxnSpLocks noChangeShapeType="1"/>
            <a:stCxn id="84" idx="5"/>
            <a:endCxn id="82" idx="0"/>
          </p:cNvCxnSpPr>
          <p:nvPr/>
        </p:nvCxnSpPr>
        <p:spPr bwMode="auto">
          <a:xfrm rot="16200000" flipH="1">
            <a:off x="2405839" y="2575829"/>
            <a:ext cx="166533" cy="4062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86" name="AutoShape 30"/>
          <p:cNvCxnSpPr>
            <a:cxnSpLocks noChangeShapeType="1"/>
            <a:stCxn id="79" idx="0"/>
            <a:endCxn id="84" idx="3"/>
          </p:cNvCxnSpPr>
          <p:nvPr/>
        </p:nvCxnSpPr>
        <p:spPr bwMode="auto">
          <a:xfrm rot="5400000" flipH="1" flipV="1">
            <a:off x="1704793" y="2611550"/>
            <a:ext cx="166533" cy="3348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87" name="톱니 모양의 오른쪽 화살표 86"/>
          <p:cNvSpPr/>
          <p:nvPr/>
        </p:nvSpPr>
        <p:spPr>
          <a:xfrm>
            <a:off x="6462027" y="2338494"/>
            <a:ext cx="642942" cy="357190"/>
          </a:xfrm>
          <a:prstGeom prst="notchedRight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7033531" y="3322914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4,4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9" name="Oval 11"/>
          <p:cNvSpPr>
            <a:spLocks noChangeArrowheads="1"/>
          </p:cNvSpPr>
          <p:nvPr/>
        </p:nvSpPr>
        <p:spPr bwMode="auto">
          <a:xfrm>
            <a:off x="7676473" y="3322914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3,6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90" name="Oval 16"/>
          <p:cNvSpPr>
            <a:spLocks noChangeArrowheads="1"/>
          </p:cNvSpPr>
          <p:nvPr/>
        </p:nvSpPr>
        <p:spPr bwMode="auto">
          <a:xfrm>
            <a:off x="8247977" y="3323994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8,9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91" name="Oval 21"/>
          <p:cNvSpPr>
            <a:spLocks noChangeArrowheads="1"/>
          </p:cNvSpPr>
          <p:nvPr/>
        </p:nvSpPr>
        <p:spPr bwMode="auto">
          <a:xfrm>
            <a:off x="7390721" y="2767122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2,12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92" name="AutoShape 22"/>
          <p:cNvCxnSpPr>
            <a:cxnSpLocks noChangeShapeType="1"/>
            <a:stCxn id="91" idx="5"/>
            <a:endCxn id="89" idx="0"/>
          </p:cNvCxnSpPr>
          <p:nvPr/>
        </p:nvCxnSpPr>
        <p:spPr bwMode="auto">
          <a:xfrm rot="16200000" flipH="1">
            <a:off x="7738812" y="3151538"/>
            <a:ext cx="222259" cy="1204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3" name="AutoShape 23"/>
          <p:cNvCxnSpPr>
            <a:cxnSpLocks noChangeShapeType="1"/>
            <a:stCxn id="88" idx="0"/>
            <a:endCxn id="91" idx="3"/>
          </p:cNvCxnSpPr>
          <p:nvPr/>
        </p:nvCxnSpPr>
        <p:spPr bwMode="auto">
          <a:xfrm rot="5400000" flipH="1" flipV="1">
            <a:off x="7252080" y="3115821"/>
            <a:ext cx="222259" cy="1919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" name="Oval 24"/>
          <p:cNvSpPr>
            <a:spLocks noChangeArrowheads="1"/>
          </p:cNvSpPr>
          <p:nvPr/>
        </p:nvSpPr>
        <p:spPr bwMode="auto">
          <a:xfrm>
            <a:off x="8462291" y="2767122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3,72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95" name="AutoShape 26"/>
          <p:cNvCxnSpPr>
            <a:cxnSpLocks noChangeShapeType="1"/>
            <a:stCxn id="90" idx="0"/>
            <a:endCxn id="94" idx="3"/>
          </p:cNvCxnSpPr>
          <p:nvPr/>
        </p:nvCxnSpPr>
        <p:spPr bwMode="auto">
          <a:xfrm rot="5400000" flipH="1" flipV="1">
            <a:off x="8394548" y="3187799"/>
            <a:ext cx="223339" cy="490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7890787" y="2267056"/>
            <a:ext cx="467427" cy="39075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7,15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97" name="AutoShape 29"/>
          <p:cNvCxnSpPr>
            <a:cxnSpLocks noChangeShapeType="1"/>
            <a:stCxn id="96" idx="5"/>
            <a:endCxn id="94" idx="0"/>
          </p:cNvCxnSpPr>
          <p:nvPr/>
        </p:nvCxnSpPr>
        <p:spPr bwMode="auto">
          <a:xfrm rot="16200000" flipH="1">
            <a:off x="8409617" y="2480733"/>
            <a:ext cx="166533" cy="4062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8" name="AutoShape 30"/>
          <p:cNvCxnSpPr>
            <a:cxnSpLocks noChangeShapeType="1"/>
            <a:stCxn id="91" idx="0"/>
            <a:endCxn id="96" idx="3"/>
          </p:cNvCxnSpPr>
          <p:nvPr/>
        </p:nvCxnSpPr>
        <p:spPr bwMode="auto">
          <a:xfrm rot="5400000" flipH="1" flipV="1">
            <a:off x="7708571" y="2516454"/>
            <a:ext cx="166533" cy="3348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9" name="톱니 모양의 오른쪽 화살표 98"/>
          <p:cNvSpPr/>
          <p:nvPr/>
        </p:nvSpPr>
        <p:spPr>
          <a:xfrm>
            <a:off x="285720" y="4500570"/>
            <a:ext cx="642942" cy="357190"/>
          </a:xfrm>
          <a:prstGeom prst="notchedRight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0" name="Oval 6"/>
          <p:cNvSpPr>
            <a:spLocks noChangeArrowheads="1"/>
          </p:cNvSpPr>
          <p:nvPr/>
        </p:nvSpPr>
        <p:spPr bwMode="auto">
          <a:xfrm>
            <a:off x="857224" y="5484990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4,4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01" name="Oval 11"/>
          <p:cNvSpPr>
            <a:spLocks noChangeArrowheads="1"/>
          </p:cNvSpPr>
          <p:nvPr/>
        </p:nvSpPr>
        <p:spPr bwMode="auto">
          <a:xfrm>
            <a:off x="1500166" y="5484990"/>
            <a:ext cx="467427" cy="3907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6,7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02" name="Oval 16"/>
          <p:cNvSpPr>
            <a:spLocks noChangeArrowheads="1"/>
          </p:cNvSpPr>
          <p:nvPr/>
        </p:nvSpPr>
        <p:spPr bwMode="auto">
          <a:xfrm>
            <a:off x="2071670" y="5486070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8,9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03" name="Oval 21"/>
          <p:cNvSpPr>
            <a:spLocks noChangeArrowheads="1"/>
          </p:cNvSpPr>
          <p:nvPr/>
        </p:nvSpPr>
        <p:spPr bwMode="auto">
          <a:xfrm>
            <a:off x="1214414" y="4929198"/>
            <a:ext cx="467427" cy="3907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3,12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104" name="AutoShape 22"/>
          <p:cNvCxnSpPr>
            <a:cxnSpLocks noChangeShapeType="1"/>
            <a:stCxn id="103" idx="5"/>
            <a:endCxn id="101" idx="0"/>
          </p:cNvCxnSpPr>
          <p:nvPr/>
        </p:nvCxnSpPr>
        <p:spPr bwMode="auto">
          <a:xfrm rot="16200000" flipH="1">
            <a:off x="1562505" y="5313614"/>
            <a:ext cx="222259" cy="1204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05" name="AutoShape 23"/>
          <p:cNvCxnSpPr>
            <a:cxnSpLocks noChangeShapeType="1"/>
            <a:stCxn id="100" idx="0"/>
            <a:endCxn id="103" idx="3"/>
          </p:cNvCxnSpPr>
          <p:nvPr/>
        </p:nvCxnSpPr>
        <p:spPr bwMode="auto">
          <a:xfrm rot="5400000" flipH="1" flipV="1">
            <a:off x="1075773" y="5277897"/>
            <a:ext cx="222259" cy="1919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06" name="Oval 24"/>
          <p:cNvSpPr>
            <a:spLocks noChangeArrowheads="1"/>
          </p:cNvSpPr>
          <p:nvPr/>
        </p:nvSpPr>
        <p:spPr bwMode="auto">
          <a:xfrm>
            <a:off x="2285984" y="4929198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3,72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107" name="AutoShape 26"/>
          <p:cNvCxnSpPr>
            <a:cxnSpLocks noChangeShapeType="1"/>
            <a:stCxn id="102" idx="0"/>
            <a:endCxn id="106" idx="3"/>
          </p:cNvCxnSpPr>
          <p:nvPr/>
        </p:nvCxnSpPr>
        <p:spPr bwMode="auto">
          <a:xfrm rot="5400000" flipH="1" flipV="1">
            <a:off x="2218241" y="5349875"/>
            <a:ext cx="223339" cy="490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1714480" y="4429132"/>
            <a:ext cx="467427" cy="39075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2,15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109" name="AutoShape 29"/>
          <p:cNvCxnSpPr>
            <a:cxnSpLocks noChangeShapeType="1"/>
            <a:stCxn id="108" idx="5"/>
            <a:endCxn id="106" idx="0"/>
          </p:cNvCxnSpPr>
          <p:nvPr/>
        </p:nvCxnSpPr>
        <p:spPr bwMode="auto">
          <a:xfrm rot="16200000" flipH="1">
            <a:off x="2233310" y="4642809"/>
            <a:ext cx="166533" cy="4062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10" name="AutoShape 30"/>
          <p:cNvCxnSpPr>
            <a:cxnSpLocks noChangeShapeType="1"/>
            <a:stCxn id="103" idx="0"/>
            <a:endCxn id="108" idx="3"/>
          </p:cNvCxnSpPr>
          <p:nvPr/>
        </p:nvCxnSpPr>
        <p:spPr bwMode="auto">
          <a:xfrm rot="5400000" flipH="1" flipV="1">
            <a:off x="1532264" y="4678530"/>
            <a:ext cx="166533" cy="3348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11" name="톱니 모양의 오른쪽 화살표 110"/>
          <p:cNvSpPr/>
          <p:nvPr/>
        </p:nvSpPr>
        <p:spPr>
          <a:xfrm>
            <a:off x="3500430" y="4429132"/>
            <a:ext cx="642942" cy="357190"/>
          </a:xfrm>
          <a:prstGeom prst="notchedRight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4071934" y="5413552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4,4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13" name="Oval 11"/>
          <p:cNvSpPr>
            <a:spLocks noChangeArrowheads="1"/>
          </p:cNvSpPr>
          <p:nvPr/>
        </p:nvSpPr>
        <p:spPr bwMode="auto">
          <a:xfrm>
            <a:off x="4714876" y="5413552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6,7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14" name="Oval 16"/>
          <p:cNvSpPr>
            <a:spLocks noChangeArrowheads="1"/>
          </p:cNvSpPr>
          <p:nvPr/>
        </p:nvSpPr>
        <p:spPr bwMode="auto">
          <a:xfrm>
            <a:off x="5286380" y="5414632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8,9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15" name="Oval 21"/>
          <p:cNvSpPr>
            <a:spLocks noChangeArrowheads="1"/>
          </p:cNvSpPr>
          <p:nvPr/>
        </p:nvSpPr>
        <p:spPr bwMode="auto">
          <a:xfrm>
            <a:off x="4429124" y="4857760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3,12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116" name="AutoShape 22"/>
          <p:cNvCxnSpPr>
            <a:cxnSpLocks noChangeShapeType="1"/>
            <a:stCxn id="115" idx="5"/>
            <a:endCxn id="113" idx="0"/>
          </p:cNvCxnSpPr>
          <p:nvPr/>
        </p:nvCxnSpPr>
        <p:spPr bwMode="auto">
          <a:xfrm rot="16200000" flipH="1">
            <a:off x="4777215" y="5242176"/>
            <a:ext cx="222259" cy="1204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17" name="AutoShape 23"/>
          <p:cNvCxnSpPr>
            <a:cxnSpLocks noChangeShapeType="1"/>
            <a:stCxn id="112" idx="0"/>
            <a:endCxn id="115" idx="3"/>
          </p:cNvCxnSpPr>
          <p:nvPr/>
        </p:nvCxnSpPr>
        <p:spPr bwMode="auto">
          <a:xfrm rot="5400000" flipH="1" flipV="1">
            <a:off x="4290483" y="5206459"/>
            <a:ext cx="222259" cy="1919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18" name="Oval 24"/>
          <p:cNvSpPr>
            <a:spLocks noChangeArrowheads="1"/>
          </p:cNvSpPr>
          <p:nvPr/>
        </p:nvSpPr>
        <p:spPr bwMode="auto">
          <a:xfrm>
            <a:off x="5500694" y="4857760"/>
            <a:ext cx="467427" cy="3907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3,15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119" name="AutoShape 26"/>
          <p:cNvCxnSpPr>
            <a:cxnSpLocks noChangeShapeType="1"/>
            <a:stCxn id="114" idx="0"/>
            <a:endCxn id="118" idx="3"/>
          </p:cNvCxnSpPr>
          <p:nvPr/>
        </p:nvCxnSpPr>
        <p:spPr bwMode="auto">
          <a:xfrm rot="5400000" flipH="1" flipV="1">
            <a:off x="5432951" y="5278437"/>
            <a:ext cx="223339" cy="490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929190" y="4357694"/>
            <a:ext cx="467427" cy="39075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2,72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121" name="AutoShape 29"/>
          <p:cNvCxnSpPr>
            <a:cxnSpLocks noChangeShapeType="1"/>
            <a:stCxn id="120" idx="5"/>
            <a:endCxn id="118" idx="0"/>
          </p:cNvCxnSpPr>
          <p:nvPr/>
        </p:nvCxnSpPr>
        <p:spPr bwMode="auto">
          <a:xfrm rot="16200000" flipH="1">
            <a:off x="5448020" y="4571371"/>
            <a:ext cx="166533" cy="4062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" name="AutoShape 30"/>
          <p:cNvCxnSpPr>
            <a:cxnSpLocks noChangeShapeType="1"/>
            <a:stCxn id="115" idx="0"/>
            <a:endCxn id="120" idx="3"/>
          </p:cNvCxnSpPr>
          <p:nvPr/>
        </p:nvCxnSpPr>
        <p:spPr bwMode="auto">
          <a:xfrm rot="5400000" flipH="1" flipV="1">
            <a:off x="4746974" y="4607092"/>
            <a:ext cx="166533" cy="3348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" name="톱니 모양의 오른쪽 화살표 122"/>
          <p:cNvSpPr/>
          <p:nvPr/>
        </p:nvSpPr>
        <p:spPr>
          <a:xfrm>
            <a:off x="3390193" y="2338494"/>
            <a:ext cx="642942" cy="357190"/>
          </a:xfrm>
          <a:prstGeom prst="notchedRight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4" name="Oval 6"/>
          <p:cNvSpPr>
            <a:spLocks noChangeArrowheads="1"/>
          </p:cNvSpPr>
          <p:nvPr/>
        </p:nvSpPr>
        <p:spPr bwMode="auto">
          <a:xfrm>
            <a:off x="3961697" y="3322914"/>
            <a:ext cx="467427" cy="3907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4,4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25" name="Oval 11"/>
          <p:cNvSpPr>
            <a:spLocks noChangeArrowheads="1"/>
          </p:cNvSpPr>
          <p:nvPr/>
        </p:nvSpPr>
        <p:spPr bwMode="auto">
          <a:xfrm>
            <a:off x="4604639" y="3322914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3,6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26" name="Oval 16"/>
          <p:cNvSpPr>
            <a:spLocks noChangeArrowheads="1"/>
          </p:cNvSpPr>
          <p:nvPr/>
        </p:nvSpPr>
        <p:spPr bwMode="auto">
          <a:xfrm>
            <a:off x="5176143" y="3323994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8,9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27" name="Oval 21"/>
          <p:cNvSpPr>
            <a:spLocks noChangeArrowheads="1"/>
          </p:cNvSpPr>
          <p:nvPr/>
        </p:nvSpPr>
        <p:spPr bwMode="auto">
          <a:xfrm>
            <a:off x="4318887" y="2767122"/>
            <a:ext cx="467427" cy="39075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2,12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128" name="AutoShape 22"/>
          <p:cNvCxnSpPr>
            <a:cxnSpLocks noChangeShapeType="1"/>
            <a:stCxn id="127" idx="5"/>
            <a:endCxn id="125" idx="0"/>
          </p:cNvCxnSpPr>
          <p:nvPr/>
        </p:nvCxnSpPr>
        <p:spPr bwMode="auto">
          <a:xfrm rot="16200000" flipH="1">
            <a:off x="4666978" y="3151538"/>
            <a:ext cx="222259" cy="1204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9" name="AutoShape 23"/>
          <p:cNvCxnSpPr>
            <a:cxnSpLocks noChangeShapeType="1"/>
            <a:stCxn id="124" idx="0"/>
            <a:endCxn id="127" idx="3"/>
          </p:cNvCxnSpPr>
          <p:nvPr/>
        </p:nvCxnSpPr>
        <p:spPr bwMode="auto">
          <a:xfrm rot="5400000" flipH="1" flipV="1">
            <a:off x="4180246" y="3115821"/>
            <a:ext cx="222259" cy="1919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5390457" y="2767122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3,72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131" name="AutoShape 26"/>
          <p:cNvCxnSpPr>
            <a:cxnSpLocks noChangeShapeType="1"/>
            <a:stCxn id="126" idx="0"/>
            <a:endCxn id="130" idx="3"/>
          </p:cNvCxnSpPr>
          <p:nvPr/>
        </p:nvCxnSpPr>
        <p:spPr bwMode="auto">
          <a:xfrm rot="5400000" flipH="1" flipV="1">
            <a:off x="5322714" y="3187799"/>
            <a:ext cx="223339" cy="490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32" name="Oval 28"/>
          <p:cNvSpPr>
            <a:spLocks noChangeArrowheads="1"/>
          </p:cNvSpPr>
          <p:nvPr/>
        </p:nvSpPr>
        <p:spPr bwMode="auto">
          <a:xfrm>
            <a:off x="4818953" y="2267056"/>
            <a:ext cx="467427" cy="39075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15,7</a:t>
            </a:r>
            <a:endParaRPr lang="en-US" altLang="ko-KR" dirty="0">
              <a:latin typeface="Times New Roman" pitchFamily="18" charset="0"/>
            </a:endParaRPr>
          </a:p>
        </p:txBody>
      </p:sp>
      <p:cxnSp>
        <p:nvCxnSpPr>
          <p:cNvPr id="133" name="AutoShape 29"/>
          <p:cNvCxnSpPr>
            <a:cxnSpLocks noChangeShapeType="1"/>
            <a:stCxn id="132" idx="5"/>
            <a:endCxn id="130" idx="0"/>
          </p:cNvCxnSpPr>
          <p:nvPr/>
        </p:nvCxnSpPr>
        <p:spPr bwMode="auto">
          <a:xfrm rot="16200000" flipH="1">
            <a:off x="5337783" y="2480733"/>
            <a:ext cx="166533" cy="4062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4" name="AutoShape 30"/>
          <p:cNvCxnSpPr>
            <a:cxnSpLocks noChangeShapeType="1"/>
            <a:stCxn id="127" idx="0"/>
            <a:endCxn id="132" idx="3"/>
          </p:cNvCxnSpPr>
          <p:nvPr/>
        </p:nvCxnSpPr>
        <p:spPr bwMode="auto">
          <a:xfrm rot="5400000" flipH="1" flipV="1">
            <a:off x="4636737" y="2516454"/>
            <a:ext cx="166533" cy="3348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857620" y="164305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노드내</a:t>
            </a:r>
            <a:r>
              <a:rPr lang="ko-KR" altLang="en-US" dirty="0" smtClean="0"/>
              <a:t> 순서 조정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214414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 </a:t>
            </a:r>
            <a:r>
              <a:rPr lang="ko-KR" altLang="en-US" dirty="0" smtClean="0"/>
              <a:t>위치 조정</a:t>
            </a:r>
            <a:endParaRPr lang="ko-KR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072330" y="171448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 </a:t>
            </a:r>
            <a:r>
              <a:rPr lang="ko-KR" altLang="en-US" dirty="0" smtClean="0"/>
              <a:t>위치 조정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071934" y="371475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</a:t>
            </a:r>
            <a:r>
              <a:rPr lang="ko-KR" altLang="en-US" dirty="0" smtClean="0"/>
              <a:t>위치 조정</a:t>
            </a:r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143736" y="371475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노드내</a:t>
            </a:r>
            <a:r>
              <a:rPr lang="ko-KR" altLang="en-US" dirty="0" smtClean="0"/>
              <a:t> 순서 조정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000100" y="587682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 </a:t>
            </a:r>
            <a:r>
              <a:rPr lang="ko-KR" altLang="en-US" dirty="0" smtClean="0"/>
              <a:t>위치 조정 및 </a:t>
            </a:r>
            <a:r>
              <a:rPr lang="ko-KR" altLang="en-US" dirty="0" err="1" smtClean="0"/>
              <a:t>노드내</a:t>
            </a:r>
            <a:r>
              <a:rPr lang="ko-KR" altLang="en-US" dirty="0" smtClean="0"/>
              <a:t> 순서 조정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286248" y="58053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</a:t>
            </a:r>
            <a:r>
              <a:rPr lang="ko-KR" altLang="en-US" dirty="0" smtClean="0"/>
              <a:t>위치 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013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구간 히프 연산의 복잡도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DA2-9E08-4964-9BD2-B6B61653EEFD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GetMin() : O(1)</a:t>
            </a:r>
          </a:p>
          <a:p>
            <a:r>
              <a:rPr lang="en-US" altLang="ko-KR" smtClean="0"/>
              <a:t>GetMax() : O(1)</a:t>
            </a:r>
          </a:p>
          <a:p>
            <a:r>
              <a:rPr lang="en-US" altLang="ko-KR" smtClean="0"/>
              <a:t>Insert() : O(log n)</a:t>
            </a:r>
          </a:p>
          <a:p>
            <a:r>
              <a:rPr lang="en-US" altLang="ko-KR" smtClean="0"/>
              <a:t>DeleteMin() : O(log n)</a:t>
            </a:r>
          </a:p>
          <a:p>
            <a:r>
              <a:rPr lang="en-US" altLang="ko-KR" smtClean="0"/>
              <a:t>DeleteMax() : O(log n)</a:t>
            </a:r>
          </a:p>
          <a:p>
            <a:endParaRPr lang="en-US" altLang="ko-KR" smtClean="0"/>
          </a:p>
          <a:p>
            <a:r>
              <a:rPr lang="ko-KR" altLang="en-US" smtClean="0"/>
              <a:t>초기화 </a:t>
            </a:r>
            <a:r>
              <a:rPr lang="en-US" altLang="ko-KR" smtClean="0"/>
              <a:t>: Ɵ(n) 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50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smtClean="0"/>
              <a:t>왼쪽으로 치우친 트리 구조는 루트노드로부터 계속해서 오른쪽 방향으로만 내려가서 만나는 </a:t>
            </a:r>
            <a:r>
              <a:rPr lang="en-US" altLang="ko-KR" dirty="0" smtClean="0"/>
              <a:t>null</a:t>
            </a:r>
            <a:r>
              <a:rPr lang="ko-KR" altLang="ko-KR" dirty="0" smtClean="0"/>
              <a:t>까지의 경로</a:t>
            </a:r>
            <a:r>
              <a:rPr lang="en-US" altLang="ko-KR" dirty="0" smtClean="0"/>
              <a:t>(Rightmost Path) </a:t>
            </a:r>
            <a:r>
              <a:rPr lang="ko-KR" altLang="ko-KR" dirty="0" smtClean="0"/>
              <a:t>길이를 </a:t>
            </a:r>
            <a:r>
              <a:rPr lang="en-US" altLang="ko-KR" dirty="0" err="1" smtClean="0"/>
              <a:t>logN</a:t>
            </a:r>
            <a:r>
              <a:rPr lang="ko-KR" altLang="ko-KR" dirty="0" smtClean="0"/>
              <a:t>이 넘지 않게 만든다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Leftist</a:t>
            </a:r>
            <a:r>
              <a:rPr lang="ko-KR" altLang="ko-KR" dirty="0" err="1" smtClean="0"/>
              <a:t>힙의</a:t>
            </a:r>
            <a:r>
              <a:rPr lang="ko-KR" altLang="ko-KR" dirty="0" smtClean="0"/>
              <a:t> 기본 연산들은 두 개의 </a:t>
            </a:r>
            <a:r>
              <a:rPr lang="en-US" altLang="ko-KR" dirty="0" smtClean="0"/>
              <a:t>leftist </a:t>
            </a:r>
            <a:r>
              <a:rPr lang="ko-KR" altLang="ko-KR" dirty="0" err="1" smtClean="0"/>
              <a:t>힙을</a:t>
            </a:r>
            <a:r>
              <a:rPr lang="ko-KR" altLang="ko-KR" dirty="0" smtClean="0"/>
              <a:t> 합치는 </a:t>
            </a:r>
            <a:r>
              <a:rPr lang="en-US" altLang="ko-KR" dirty="0" smtClean="0"/>
              <a:t>combine </a:t>
            </a:r>
            <a:r>
              <a:rPr lang="ko-KR" altLang="ko-KR" dirty="0" smtClean="0"/>
              <a:t>연산을 기반하여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combine </a:t>
            </a:r>
            <a:r>
              <a:rPr lang="ko-KR" altLang="ko-KR" dirty="0" smtClean="0"/>
              <a:t>연산은 </a:t>
            </a:r>
            <a:r>
              <a:rPr lang="en-US" altLang="ko-KR" dirty="0" smtClean="0"/>
              <a:t>merge, meld, union </a:t>
            </a:r>
            <a:r>
              <a:rPr lang="ko-KR" altLang="ko-KR" dirty="0" smtClean="0"/>
              <a:t>등으로도 불린다</a:t>
            </a:r>
            <a:r>
              <a:rPr lang="en-US" altLang="ko-KR" dirty="0" smtClean="0"/>
              <a:t>.</a:t>
            </a:r>
          </a:p>
          <a:p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7.3.1 Leftist </a:t>
            </a:r>
            <a:r>
              <a:rPr lang="ko-KR" altLang="ko-KR" dirty="0" err="1"/>
              <a:t>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9983" y="1124744"/>
            <a:ext cx="755608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542925" algn="just"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[</a:t>
            </a:r>
            <a:r>
              <a:rPr lang="ko-KR" altLang="ko-KR" sz="2000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핵심</a:t>
            </a:r>
            <a:r>
              <a:rPr lang="ko-KR" altLang="ko-KR" sz="2000" b="1" dirty="0" smtClean="0">
                <a:solidFill>
                  <a:srgbClr val="008000"/>
                </a:solidFill>
              </a:rPr>
              <a:t> </a:t>
            </a:r>
            <a:r>
              <a:rPr lang="ko-KR" altLang="ko-KR" sz="2000" b="1" dirty="0">
                <a:solidFill>
                  <a:srgbClr val="008000"/>
                </a:solidFill>
                <a:latin typeface="Calibri" panose="020F0502020204030204" pitchFamily="34" charset="0"/>
              </a:rPr>
              <a:t>아이디어</a:t>
            </a:r>
            <a:r>
              <a:rPr lang="en-US" altLang="ko-KR" sz="2000" b="1" dirty="0">
                <a:solidFill>
                  <a:srgbClr val="008000"/>
                </a:solidFill>
              </a:rPr>
              <a:t>]</a:t>
            </a:r>
            <a:r>
              <a:rPr lang="en-US" altLang="ko-KR" sz="2000" b="1" dirty="0"/>
              <a:t> </a:t>
            </a:r>
            <a:r>
              <a:rPr lang="ko-KR" altLang="ko-KR" sz="2000" b="1" dirty="0">
                <a:latin typeface="Calibri" panose="020F0502020204030204" pitchFamily="34" charset="0"/>
              </a:rPr>
              <a:t>각</a:t>
            </a:r>
            <a:r>
              <a:rPr lang="ko-KR" altLang="ko-KR" sz="2000" b="1" dirty="0"/>
              <a:t> </a:t>
            </a:r>
            <a:r>
              <a:rPr lang="ko-KR" altLang="ko-KR" sz="2000" b="1" dirty="0">
                <a:latin typeface="Calibri" panose="020F0502020204030204" pitchFamily="34" charset="0"/>
              </a:rPr>
              <a:t>연산을</a:t>
            </a:r>
            <a:r>
              <a:rPr lang="ko-KR" altLang="ko-KR" sz="2000" b="1" dirty="0"/>
              <a:t> </a:t>
            </a:r>
            <a:r>
              <a:rPr lang="en-US" altLang="ko-KR" sz="2000" b="1" dirty="0"/>
              <a:t>O(</a:t>
            </a:r>
            <a:r>
              <a:rPr lang="en-US" altLang="ko-KR" sz="2000" b="1" dirty="0" err="1"/>
              <a:t>logN</a:t>
            </a:r>
            <a:r>
              <a:rPr lang="en-US" altLang="ko-KR" sz="2000" b="1" dirty="0"/>
              <a:t>) </a:t>
            </a:r>
            <a:r>
              <a:rPr lang="ko-KR" altLang="ko-KR" sz="2000" b="1" dirty="0">
                <a:latin typeface="Calibri" panose="020F0502020204030204" pitchFamily="34" charset="0"/>
              </a:rPr>
              <a:t>시간에</a:t>
            </a:r>
            <a:r>
              <a:rPr lang="ko-KR" altLang="ko-KR" sz="2000" b="1" dirty="0"/>
              <a:t> </a:t>
            </a:r>
            <a:r>
              <a:rPr lang="ko-KR" altLang="ko-KR" sz="2000" b="1" dirty="0">
                <a:latin typeface="Calibri" panose="020F0502020204030204" pitchFamily="34" charset="0"/>
              </a:rPr>
              <a:t>수행하기</a:t>
            </a:r>
            <a:r>
              <a:rPr lang="ko-KR" altLang="ko-KR" sz="2000" b="1" dirty="0"/>
              <a:t> </a:t>
            </a:r>
            <a:r>
              <a:rPr lang="ko-KR" altLang="ko-KR" sz="2000" b="1" dirty="0">
                <a:latin typeface="Calibri" panose="020F0502020204030204" pitchFamily="34" charset="0"/>
              </a:rPr>
              <a:t>위하여</a:t>
            </a:r>
            <a:r>
              <a:rPr lang="en-US" altLang="ko-KR" sz="2000" b="1" dirty="0"/>
              <a:t>, </a:t>
            </a:r>
            <a:r>
              <a:rPr lang="ko-KR" altLang="ko-KR" sz="2000" b="1" dirty="0">
                <a:latin typeface="Calibri" panose="020F0502020204030204" pitchFamily="34" charset="0"/>
              </a:rPr>
              <a:t>트리를</a:t>
            </a:r>
            <a:r>
              <a:rPr lang="ko-KR" altLang="ko-KR" sz="2000" b="1" dirty="0"/>
              <a:t> </a:t>
            </a:r>
            <a:r>
              <a:rPr lang="ko-KR" altLang="ko-KR" sz="2000" b="1" dirty="0">
                <a:latin typeface="Calibri" panose="020F0502020204030204" pitchFamily="34" charset="0"/>
              </a:rPr>
              <a:t>왼쪽으로</a:t>
            </a:r>
            <a:r>
              <a:rPr lang="ko-KR" altLang="ko-KR" sz="2000" b="1" dirty="0"/>
              <a:t> </a:t>
            </a:r>
            <a:r>
              <a:rPr lang="ko-KR" altLang="ko-KR" sz="2000" b="1" dirty="0">
                <a:latin typeface="Calibri" panose="020F0502020204030204" pitchFamily="34" charset="0"/>
              </a:rPr>
              <a:t>치우진</a:t>
            </a:r>
            <a:r>
              <a:rPr lang="ko-KR" altLang="ko-KR" sz="2000" b="1" dirty="0"/>
              <a:t> </a:t>
            </a:r>
            <a:r>
              <a:rPr lang="ko-KR" altLang="ko-KR" sz="2000" b="1" dirty="0">
                <a:latin typeface="Calibri" panose="020F0502020204030204" pitchFamily="34" charset="0"/>
              </a:rPr>
              <a:t>형태로</a:t>
            </a:r>
            <a:r>
              <a:rPr lang="ko-KR" altLang="ko-KR" sz="2000" b="1" dirty="0"/>
              <a:t> </a:t>
            </a:r>
            <a:r>
              <a:rPr lang="ko-KR" altLang="ko-KR" sz="2000" b="1" dirty="0">
                <a:latin typeface="Calibri" panose="020F0502020204030204" pitchFamily="34" charset="0"/>
              </a:rPr>
              <a:t>만든다</a:t>
            </a:r>
            <a:r>
              <a:rPr lang="en-US" altLang="ko-KR" sz="2000" b="1" dirty="0"/>
              <a:t>. </a:t>
            </a:r>
            <a:endParaRPr lang="ko-KR" altLang="ko-KR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20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delete_min</a:t>
            </a:r>
            <a:r>
              <a:rPr lang="ko-KR" altLang="ko-KR" dirty="0" smtClean="0"/>
              <a:t>은 루트를 </a:t>
            </a:r>
            <a:r>
              <a:rPr lang="ko-KR" altLang="ko-KR" dirty="0" err="1" smtClean="0"/>
              <a:t>힙에서</a:t>
            </a:r>
            <a:r>
              <a:rPr lang="ko-KR" altLang="ko-KR" dirty="0" smtClean="0"/>
              <a:t>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물리적으로</a:t>
            </a:r>
            <a:r>
              <a:rPr lang="en-US" altLang="ko-KR" dirty="0" smtClean="0"/>
              <a:t>’ </a:t>
            </a:r>
            <a:r>
              <a:rPr lang="ko-KR" altLang="ko-KR" dirty="0" smtClean="0"/>
              <a:t>제거한 후</a:t>
            </a:r>
            <a:r>
              <a:rPr lang="en-US" altLang="ko-KR" dirty="0" smtClean="0"/>
              <a:t>, </a:t>
            </a:r>
            <a:r>
              <a:rPr lang="ko-KR" altLang="ko-KR" dirty="0" smtClean="0"/>
              <a:t>루트의 왼쪽과 오른쪽 </a:t>
            </a:r>
            <a:r>
              <a:rPr lang="ko-KR" altLang="ko-KR" dirty="0" err="1" smtClean="0"/>
              <a:t>서브트리를</a:t>
            </a:r>
            <a:r>
              <a:rPr lang="ko-KR" altLang="ko-KR" dirty="0" smtClean="0"/>
              <a:t> 하나의 </a:t>
            </a:r>
            <a:r>
              <a:rPr lang="ko-KR" altLang="ko-KR" dirty="0" err="1" smtClean="0"/>
              <a:t>힙으로</a:t>
            </a:r>
            <a:r>
              <a:rPr lang="ko-KR" altLang="ko-KR" dirty="0" smtClean="0"/>
              <a:t> 합치는</a:t>
            </a:r>
            <a:r>
              <a:rPr lang="en-US" altLang="ko-KR" dirty="0" smtClean="0"/>
              <a:t> combine</a:t>
            </a:r>
            <a:r>
              <a:rPr lang="ko-KR" altLang="ko-KR" dirty="0" smtClean="0"/>
              <a:t>연산을 수행</a:t>
            </a:r>
          </a:p>
          <a:p>
            <a:pPr lvl="0"/>
            <a:r>
              <a:rPr lang="en-US" altLang="ko-KR" dirty="0" smtClean="0"/>
              <a:t>insert</a:t>
            </a:r>
            <a:r>
              <a:rPr lang="ko-KR" altLang="ko-KR" dirty="0" smtClean="0"/>
              <a:t>는 기존의 </a:t>
            </a:r>
            <a:r>
              <a:rPr lang="ko-KR" altLang="ko-KR" dirty="0" err="1" smtClean="0"/>
              <a:t>힙과</a:t>
            </a:r>
            <a:r>
              <a:rPr lang="ko-KR" altLang="ko-KR" dirty="0" smtClean="0"/>
              <a:t> 삽입하는 노드 자체를 </a:t>
            </a:r>
            <a:r>
              <a:rPr lang="ko-KR" altLang="ko-KR" dirty="0" err="1" smtClean="0"/>
              <a:t>힙으로</a:t>
            </a:r>
            <a:r>
              <a:rPr lang="ko-KR" altLang="ko-KR" dirty="0" smtClean="0"/>
              <a:t> 여기어 </a:t>
            </a:r>
            <a:r>
              <a:rPr lang="en-US" altLang="ko-KR" dirty="0" smtClean="0"/>
              <a:t>2</a:t>
            </a:r>
            <a:r>
              <a:rPr lang="ko-KR" altLang="ko-KR" dirty="0" smtClean="0"/>
              <a:t> 개의 </a:t>
            </a:r>
            <a:r>
              <a:rPr lang="ko-KR" altLang="ko-KR" dirty="0" err="1" smtClean="0"/>
              <a:t>힙을</a:t>
            </a:r>
            <a:r>
              <a:rPr lang="ko-KR" altLang="ko-KR" dirty="0" smtClean="0"/>
              <a:t> 합치는</a:t>
            </a:r>
            <a:r>
              <a:rPr lang="en-US" altLang="ko-KR" dirty="0" smtClean="0"/>
              <a:t> combine</a:t>
            </a:r>
            <a:r>
              <a:rPr lang="ko-KR" altLang="ko-KR" dirty="0" smtClean="0"/>
              <a:t>연산을 수행</a:t>
            </a:r>
            <a:endParaRPr lang="en-US" altLang="ko-KR" dirty="0" smtClean="0"/>
          </a:p>
          <a:p>
            <a:r>
              <a:rPr lang="en-US" altLang="ko-KR" dirty="0" smtClean="0"/>
              <a:t>combine</a:t>
            </a:r>
            <a:r>
              <a:rPr lang="ko-KR" altLang="ko-KR" dirty="0" smtClean="0"/>
              <a:t>은</a:t>
            </a:r>
            <a:r>
              <a:rPr lang="en-US" altLang="ko-KR" dirty="0" smtClean="0"/>
              <a:t> 2 </a:t>
            </a:r>
            <a:r>
              <a:rPr lang="ko-KR" altLang="ko-KR" dirty="0" smtClean="0"/>
              <a:t>개의 </a:t>
            </a:r>
            <a:r>
              <a:rPr lang="ko-KR" altLang="ko-KR" dirty="0" err="1" smtClean="0"/>
              <a:t>힙의</a:t>
            </a:r>
            <a:r>
              <a:rPr lang="en-US" altLang="ko-KR" dirty="0" smtClean="0"/>
              <a:t> rightmost </a:t>
            </a:r>
            <a:r>
              <a:rPr lang="ko-KR" altLang="ko-KR" dirty="0" smtClean="0"/>
              <a:t>경로를 따라 내려가며 루트노드로부터 정렬되도록 </a:t>
            </a:r>
            <a:r>
              <a:rPr lang="en-US" altLang="ko-KR" dirty="0" smtClean="0"/>
              <a:t>2</a:t>
            </a:r>
            <a:r>
              <a:rPr lang="ko-KR" altLang="ko-KR" dirty="0" smtClean="0"/>
              <a:t> 개의 </a:t>
            </a:r>
            <a:r>
              <a:rPr lang="ko-KR" altLang="ko-KR" dirty="0" err="1" smtClean="0"/>
              <a:t>힙을</a:t>
            </a:r>
            <a:r>
              <a:rPr lang="ko-KR" altLang="ko-KR" dirty="0" smtClean="0"/>
              <a:t> 합치고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다시 </a:t>
            </a:r>
            <a:r>
              <a:rPr lang="ko-KR" altLang="ko-KR" dirty="0" err="1" smtClean="0"/>
              <a:t>루트노드</a:t>
            </a:r>
            <a:r>
              <a:rPr lang="ko-KR" altLang="ko-KR" dirty="0" smtClean="0"/>
              <a:t> 방향으로 올라가며 현재 노드</a:t>
            </a:r>
            <a:r>
              <a:rPr lang="en-US" altLang="ko-KR" dirty="0" smtClean="0"/>
              <a:t> x</a:t>
            </a:r>
            <a:r>
              <a:rPr lang="ko-KR" altLang="ko-KR" dirty="0" smtClean="0"/>
              <a:t>에서 </a:t>
            </a:r>
            <a:r>
              <a:rPr lang="en-US" altLang="ko-KR" dirty="0" smtClean="0"/>
              <a:t>leftist</a:t>
            </a:r>
            <a:r>
              <a:rPr lang="ko-KR" altLang="ko-KR" dirty="0" smtClean="0"/>
              <a:t>트리 조건이 위배되면 </a:t>
            </a:r>
            <a:r>
              <a:rPr lang="en-US" altLang="ko-KR" dirty="0" smtClean="0"/>
              <a:t>x</a:t>
            </a:r>
            <a:r>
              <a:rPr lang="ko-KR" altLang="ko-KR" dirty="0" smtClean="0"/>
              <a:t>의 왼쪽 </a:t>
            </a:r>
            <a:r>
              <a:rPr lang="ko-KR" altLang="ko-KR" dirty="0" err="1" smtClean="0"/>
              <a:t>서브트리와</a:t>
            </a:r>
            <a:r>
              <a:rPr lang="ko-KR" altLang="ko-KR" dirty="0" smtClean="0"/>
              <a:t> </a:t>
            </a:r>
            <a:r>
              <a:rPr lang="en-US" altLang="ko-KR" dirty="0" smtClean="0"/>
              <a:t>x</a:t>
            </a:r>
            <a:r>
              <a:rPr lang="ko-KR" altLang="ko-KR" dirty="0" smtClean="0"/>
              <a:t>의 오른쪽 </a:t>
            </a:r>
            <a:r>
              <a:rPr lang="ko-KR" altLang="ko-KR" dirty="0" err="1" smtClean="0"/>
              <a:t>서브트리를</a:t>
            </a:r>
            <a:r>
              <a:rPr lang="ko-KR" altLang="ko-KR" dirty="0" smtClean="0"/>
              <a:t> </a:t>
            </a:r>
            <a:r>
              <a:rPr lang="ko-KR" altLang="en-US" dirty="0" smtClean="0"/>
              <a:t>교환</a:t>
            </a:r>
            <a:endParaRPr lang="ko-KR" altLang="ko-KR" dirty="0" smtClean="0"/>
          </a:p>
          <a:p>
            <a:pPr lvl="0"/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7.3.1 Leftist </a:t>
            </a:r>
            <a:r>
              <a:rPr lang="ko-KR" altLang="ko-KR" dirty="0" err="1"/>
              <a:t>힙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4515566" y="2576362"/>
            <a:ext cx="3152755" cy="2508738"/>
            <a:chOff x="4427075" y="826221"/>
            <a:chExt cx="3152755" cy="2508738"/>
          </a:xfrm>
        </p:grpSpPr>
        <p:cxnSp>
          <p:nvCxnSpPr>
            <p:cNvPr id="47" name="직선 연결선 46"/>
            <p:cNvCxnSpPr/>
            <p:nvPr/>
          </p:nvCxnSpPr>
          <p:spPr bwMode="auto">
            <a:xfrm flipH="1">
              <a:off x="4705500" y="1898633"/>
              <a:ext cx="291798" cy="4744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>
              <a:stCxn id="41" idx="5"/>
              <a:endCxn id="51" idx="0"/>
            </p:cNvCxnSpPr>
            <p:nvPr/>
          </p:nvCxnSpPr>
          <p:spPr bwMode="auto">
            <a:xfrm>
              <a:off x="7034287" y="1910368"/>
              <a:ext cx="297633" cy="3481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>
              <a:stCxn id="40" idx="5"/>
            </p:cNvCxnSpPr>
            <p:nvPr/>
          </p:nvCxnSpPr>
          <p:spPr bwMode="auto">
            <a:xfrm>
              <a:off x="5286032" y="1910368"/>
              <a:ext cx="360375" cy="5461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타원 38"/>
            <p:cNvSpPr/>
            <p:nvPr/>
          </p:nvSpPr>
          <p:spPr bwMode="auto">
            <a:xfrm>
              <a:off x="5802358" y="836712"/>
              <a:ext cx="396000" cy="396000"/>
            </a:xfrm>
            <a:prstGeom prst="ellipse">
              <a:avLst/>
            </a:prstGeom>
            <a:solidFill>
              <a:srgbClr val="D9FA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4948025" y="1572361"/>
              <a:ext cx="396000" cy="396000"/>
            </a:xfrm>
            <a:prstGeom prst="ellipse">
              <a:avLst/>
            </a:prstGeom>
            <a:solidFill>
              <a:srgbClr val="D5FFD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6696280" y="1572361"/>
              <a:ext cx="396000" cy="396000"/>
            </a:xfrm>
            <a:prstGeom prst="ellipse">
              <a:avLst/>
            </a:prstGeom>
            <a:solidFill>
              <a:srgbClr val="D9FA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5456245" y="2289010"/>
              <a:ext cx="396000" cy="396000"/>
            </a:xfrm>
            <a:prstGeom prst="ellipse">
              <a:avLst/>
            </a:prstGeom>
            <a:solidFill>
              <a:srgbClr val="D5FFD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4478000" y="2311043"/>
              <a:ext cx="396000" cy="396000"/>
            </a:xfrm>
            <a:prstGeom prst="ellipse">
              <a:avLst/>
            </a:prstGeom>
            <a:solidFill>
              <a:srgbClr val="D5FFD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H="1">
              <a:off x="5292034" y="2671434"/>
              <a:ext cx="258738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타원 44"/>
            <p:cNvSpPr/>
            <p:nvPr/>
          </p:nvSpPr>
          <p:spPr bwMode="auto">
            <a:xfrm>
              <a:off x="5060245" y="2938959"/>
              <a:ext cx="396000" cy="396000"/>
            </a:xfrm>
            <a:prstGeom prst="ellipse">
              <a:avLst/>
            </a:prstGeom>
            <a:solidFill>
              <a:srgbClr val="D5FFD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직선 연결선 45"/>
            <p:cNvCxnSpPr>
              <a:stCxn id="39" idx="3"/>
              <a:endCxn id="40" idx="7"/>
            </p:cNvCxnSpPr>
            <p:nvPr/>
          </p:nvCxnSpPr>
          <p:spPr bwMode="auto">
            <a:xfrm flipH="1">
              <a:off x="5286032" y="1174719"/>
              <a:ext cx="574319" cy="4556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>
              <a:stCxn id="39" idx="5"/>
              <a:endCxn id="41" idx="1"/>
            </p:cNvCxnSpPr>
            <p:nvPr/>
          </p:nvCxnSpPr>
          <p:spPr bwMode="auto">
            <a:xfrm>
              <a:off x="6140365" y="1174719"/>
              <a:ext cx="613908" cy="4556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 flipH="1">
              <a:off x="6638097" y="1937098"/>
              <a:ext cx="168690" cy="4139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타원 49"/>
            <p:cNvSpPr/>
            <p:nvPr/>
          </p:nvSpPr>
          <p:spPr bwMode="auto">
            <a:xfrm>
              <a:off x="6366993" y="2258557"/>
              <a:ext cx="396000" cy="396000"/>
            </a:xfrm>
            <a:prstGeom prst="ellipse">
              <a:avLst/>
            </a:prstGeom>
            <a:solidFill>
              <a:srgbClr val="D5FFD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7133920" y="2258557"/>
              <a:ext cx="396000" cy="396000"/>
            </a:xfrm>
            <a:prstGeom prst="ellipse">
              <a:avLst/>
            </a:prstGeom>
            <a:solidFill>
              <a:srgbClr val="D9FA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61160" y="826221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15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4470" y="2927649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85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2280" y="2256502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75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55524" y="1563741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55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19237" y="2247247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65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10470" y="2282035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45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27075" y="2306933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35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97673" y="1556516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25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67920" y="2591390"/>
            <a:ext cx="2665366" cy="2554855"/>
            <a:chOff x="779429" y="841249"/>
            <a:chExt cx="2665366" cy="2554855"/>
          </a:xfrm>
        </p:grpSpPr>
        <p:cxnSp>
          <p:nvCxnSpPr>
            <p:cNvPr id="30" name="직선 연결선 29"/>
            <p:cNvCxnSpPr>
              <a:endCxn id="31" idx="0"/>
            </p:cNvCxnSpPr>
            <p:nvPr/>
          </p:nvCxnSpPr>
          <p:spPr bwMode="auto">
            <a:xfrm flipH="1">
              <a:off x="2674348" y="2478590"/>
              <a:ext cx="198000" cy="5194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>
              <a:stCxn id="5" idx="5"/>
            </p:cNvCxnSpPr>
            <p:nvPr/>
          </p:nvCxnSpPr>
          <p:spPr bwMode="auto">
            <a:xfrm>
              <a:off x="1593387" y="1932401"/>
              <a:ext cx="360375" cy="5461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타원 3"/>
            <p:cNvSpPr/>
            <p:nvPr/>
          </p:nvSpPr>
          <p:spPr bwMode="auto">
            <a:xfrm>
              <a:off x="2109713" y="858745"/>
              <a:ext cx="396000" cy="396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1255380" y="1594394"/>
              <a:ext cx="396000" cy="396000"/>
            </a:xfrm>
            <a:prstGeom prst="ellipse">
              <a:avLst/>
            </a:prstGeom>
            <a:solidFill>
              <a:srgbClr val="FF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3003635" y="1594394"/>
              <a:ext cx="396000" cy="396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1763600" y="2311043"/>
              <a:ext cx="396000" cy="396000"/>
            </a:xfrm>
            <a:prstGeom prst="ellipse">
              <a:avLst/>
            </a:prstGeom>
            <a:solidFill>
              <a:srgbClr val="FF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819926" y="2342319"/>
              <a:ext cx="396000" cy="396000"/>
            </a:xfrm>
            <a:prstGeom prst="ellipse">
              <a:avLst/>
            </a:prstGeom>
            <a:solidFill>
              <a:srgbClr val="FF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 bwMode="auto">
            <a:xfrm flipH="1">
              <a:off x="1599389" y="2693467"/>
              <a:ext cx="258738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타원 10"/>
            <p:cNvSpPr/>
            <p:nvPr/>
          </p:nvSpPr>
          <p:spPr bwMode="auto">
            <a:xfrm>
              <a:off x="1367600" y="2960992"/>
              <a:ext cx="396000" cy="396000"/>
            </a:xfrm>
            <a:prstGeom prst="ellipse">
              <a:avLst/>
            </a:prstGeom>
            <a:solidFill>
              <a:srgbClr val="FF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직선 연결선 13"/>
            <p:cNvCxnSpPr>
              <a:stCxn id="4" idx="3"/>
              <a:endCxn id="5" idx="7"/>
            </p:cNvCxnSpPr>
            <p:nvPr/>
          </p:nvCxnSpPr>
          <p:spPr bwMode="auto">
            <a:xfrm flipH="1">
              <a:off x="1593387" y="1196752"/>
              <a:ext cx="574319" cy="4556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>
              <a:stCxn id="5" idx="3"/>
              <a:endCxn id="8" idx="0"/>
            </p:cNvCxnSpPr>
            <p:nvPr/>
          </p:nvCxnSpPr>
          <p:spPr bwMode="auto">
            <a:xfrm flipH="1">
              <a:off x="1017926" y="1932401"/>
              <a:ext cx="295447" cy="40991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>
              <a:stCxn id="4" idx="5"/>
              <a:endCxn id="6" idx="1"/>
            </p:cNvCxnSpPr>
            <p:nvPr/>
          </p:nvCxnSpPr>
          <p:spPr bwMode="auto">
            <a:xfrm>
              <a:off x="2447720" y="1196752"/>
              <a:ext cx="613908" cy="4556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2945452" y="1959131"/>
              <a:ext cx="168690" cy="4139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타원 28"/>
            <p:cNvSpPr/>
            <p:nvPr/>
          </p:nvSpPr>
          <p:spPr bwMode="auto">
            <a:xfrm>
              <a:off x="2674348" y="2280590"/>
              <a:ext cx="396000" cy="396000"/>
            </a:xfrm>
            <a:prstGeom prst="ellipse">
              <a:avLst/>
            </a:prstGeom>
            <a:solidFill>
              <a:srgbClr val="FF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2476348" y="2998049"/>
              <a:ext cx="396000" cy="396000"/>
            </a:xfrm>
            <a:prstGeom prst="ellipse">
              <a:avLst/>
            </a:prstGeom>
            <a:solidFill>
              <a:srgbClr val="FF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61178" y="841249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10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21019" y="2306933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70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30573" y="2995994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40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36411" y="2276480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30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2365" y="1587309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50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57245" y="1587309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20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21825" y="2956882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80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9429" y="2332511"/>
              <a:ext cx="4875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1" latinLnBrk="1" hangingPunct="1"/>
              <a:r>
                <a:rPr 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60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541871" y="845604"/>
            <a:ext cx="5670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combine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연산을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위한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Leftist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힙</a:t>
            </a:r>
            <a:endParaRPr 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2" y="1341192"/>
            <a:ext cx="4365523" cy="317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그림 7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17" y="1341192"/>
            <a:ext cx="3914385" cy="317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직사각형 18"/>
          <p:cNvSpPr/>
          <p:nvPr/>
        </p:nvSpPr>
        <p:spPr>
          <a:xfrm>
            <a:off x="323317" y="5052622"/>
            <a:ext cx="8486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(a) 2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rightmost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경로를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정렬됨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(b) 20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28" y="1135390"/>
            <a:ext cx="5035366" cy="36234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596627" y="4945314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dirty="0"/>
              <a:t>(c) 10</a:t>
            </a:r>
            <a:r>
              <a:rPr lang="ko-KR" altLang="ko-KR" dirty="0">
                <a:latin typeface="Calibri" panose="020F0502020204030204" pitchFamily="34" charset="0"/>
              </a:rPr>
              <a:t>의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자식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교환</a:t>
            </a:r>
            <a:endParaRPr lang="ko-KR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1790</TotalTime>
  <Words>3077</Words>
  <Application>Microsoft Office PowerPoint</Application>
  <PresentationFormat>화면 슬라이드 쇼(4:3)</PresentationFormat>
  <Paragraphs>1400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나눔고딕</vt:lpstr>
      <vt:lpstr>나눔고딕 ExtraBold</vt:lpstr>
      <vt:lpstr>맑은 고딕</vt:lpstr>
      <vt:lpstr>Arial</vt:lpstr>
      <vt:lpstr>Calibri</vt:lpstr>
      <vt:lpstr>Consolas</vt:lpstr>
      <vt:lpstr>Times New Roman</vt:lpstr>
      <vt:lpstr>Wingdings</vt:lpstr>
      <vt:lpstr>Wingdings 3</vt:lpstr>
      <vt:lpstr>원본</vt:lpstr>
      <vt:lpstr>제7장 우선순위큐</vt:lpstr>
      <vt:lpstr>7.3 기타 우선순위큐</vt:lpstr>
      <vt:lpstr>7.3.1 Leftist 힙</vt:lpstr>
      <vt:lpstr>7.3.1 Leftist 힙</vt:lpstr>
      <vt:lpstr>7.3.1 Leftist 힙</vt:lpstr>
      <vt:lpstr>7.3.1 Leftist 힙</vt:lpstr>
      <vt:lpstr>PowerPoint 프레젠테이션</vt:lpstr>
      <vt:lpstr>PowerPoint 프레젠테이션</vt:lpstr>
      <vt:lpstr>PowerPoint 프레젠테이션</vt:lpstr>
      <vt:lpstr>최소 좌향 트리의 합병 (1)</vt:lpstr>
      <vt:lpstr>최소 좌향 트리의 합병 (2)</vt:lpstr>
      <vt:lpstr>최소 좌향 트리의 합병 (3)</vt:lpstr>
      <vt:lpstr>최소 좌향 트리의 합병 (4)</vt:lpstr>
      <vt:lpstr>최소 좌향 트리의 합병 (5)</vt:lpstr>
      <vt:lpstr>최소 좌향 트리의 합병 (6)</vt:lpstr>
      <vt:lpstr>최소(최대) 좌향 트리의 기본 연산</vt:lpstr>
      <vt:lpstr>수행시간</vt:lpstr>
      <vt:lpstr>양쪽 끝 우선순위 큐(DEPQ)</vt:lpstr>
      <vt:lpstr>DEPQ의 활용 - 외부 퀵 정렬</vt:lpstr>
      <vt:lpstr>대칭 최소-최대 히프(SMMH)</vt:lpstr>
      <vt:lpstr>SMMH의 성질</vt:lpstr>
      <vt:lpstr>SMMH 표현</vt:lpstr>
      <vt:lpstr>SMMH로의 삽입 (1)</vt:lpstr>
      <vt:lpstr>SMMH로의 삽입 (2)</vt:lpstr>
      <vt:lpstr>SMMH로의 삽입 (3)</vt:lpstr>
      <vt:lpstr>SMMH에 50을 삽입하는 예제 (1)</vt:lpstr>
      <vt:lpstr>SMMH에서의 최소 삭제</vt:lpstr>
      <vt:lpstr>최소-삭제 예제 (1)</vt:lpstr>
      <vt:lpstr>최소-삭제 예제 (2)</vt:lpstr>
      <vt:lpstr>최소-삭제 예제 (3)</vt:lpstr>
      <vt:lpstr>구간 히프(interval heap)</vt:lpstr>
      <vt:lpstr>구간 히프의 성질</vt:lpstr>
      <vt:lpstr>구간 히프로의 삽입</vt:lpstr>
      <vt:lpstr>구간 히프에 3을 삽입하는 예제</vt:lpstr>
      <vt:lpstr>구간 히프에 40을 삽입하는 예제</vt:lpstr>
      <vt:lpstr>홀수개의 원소를 가진 구간 히프에 삽입</vt:lpstr>
      <vt:lpstr>최소 원소 삭제</vt:lpstr>
      <vt:lpstr>최소 원소 삭제 예제 (1)</vt:lpstr>
      <vt:lpstr>최소 원소 삭제 예제 (2)</vt:lpstr>
      <vt:lpstr>구간 히프의 초기화</vt:lpstr>
      <vt:lpstr>PowerPoint 프레젠테이션</vt:lpstr>
      <vt:lpstr>구간 히프 연산의 복잡도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 장 기본 개념</dc:title>
  <dc:creator>Microsoft Corporation</dc:creator>
  <cp:lastModifiedBy>이현아</cp:lastModifiedBy>
  <cp:revision>140</cp:revision>
  <dcterms:created xsi:type="dcterms:W3CDTF">2006-10-05T04:04:58Z</dcterms:created>
  <dcterms:modified xsi:type="dcterms:W3CDTF">2020-04-02T13:20:40Z</dcterms:modified>
</cp:coreProperties>
</file>