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handoutMasterIdLst>
    <p:handoutMasterId r:id="rId20"/>
  </p:handoutMasterIdLst>
  <p:sldIdLst>
    <p:sldId id="355" r:id="rId2"/>
    <p:sldId id="356" r:id="rId3"/>
    <p:sldId id="277" r:id="rId4"/>
    <p:sldId id="317" r:id="rId5"/>
    <p:sldId id="318" r:id="rId6"/>
    <p:sldId id="278" r:id="rId7"/>
    <p:sldId id="279" r:id="rId8"/>
    <p:sldId id="282" r:id="rId9"/>
    <p:sldId id="285" r:id="rId10"/>
    <p:sldId id="286" r:id="rId11"/>
    <p:sldId id="305" r:id="rId12"/>
    <p:sldId id="290" r:id="rId13"/>
    <p:sldId id="307" r:id="rId14"/>
    <p:sldId id="308" r:id="rId15"/>
    <p:sldId id="309" r:id="rId16"/>
    <p:sldId id="312" r:id="rId17"/>
    <p:sldId id="313" r:id="rId1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84339" autoAdjust="0"/>
  </p:normalViewPr>
  <p:slideViewPr>
    <p:cSldViewPr>
      <p:cViewPr varScale="1">
        <p:scale>
          <a:sx n="76" d="100"/>
          <a:sy n="76" d="100"/>
        </p:scale>
        <p:origin x="864"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4" Type="http://schemas.openxmlformats.org/officeDocument/2006/relationships/slide" Target="slides/slide7.xml"/><Relationship Id="rId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B91373-4AA7-984A-800B-F0F814C964AA}">
      <dgm:prSet/>
      <dgm:spPr/>
      <dgm:t>
        <a:bodyPr/>
        <a:lstStyle/>
        <a:p>
          <a:pPr rtl="0"/>
          <a:r>
            <a:rPr lang="en-US" dirty="0" smtClean="0"/>
            <a:t>Includes the following stages:</a:t>
          </a:r>
          <a:endParaRPr lang="en-US"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dgm:spPr/>
      <dgm:t>
        <a:bodyPr/>
        <a:lstStyle/>
        <a:p>
          <a:pPr rtl="0"/>
          <a:r>
            <a:rPr lang="en-US" dirty="0" smtClean="0"/>
            <a:t>Fetch</a:t>
          </a:r>
          <a:endParaRPr lang="en-US" dirty="0"/>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dgm:spPr/>
      <dgm:t>
        <a:bodyPr/>
        <a:lstStyle/>
        <a:p>
          <a:pPr rtl="0"/>
          <a:r>
            <a:rPr lang="en-US" dirty="0" smtClean="0"/>
            <a:t>Read the next instruction from memory into the processor</a:t>
          </a:r>
          <a:endParaRPr lang="en-US" dirty="0"/>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dgm:spPr/>
      <dgm:t>
        <a:bodyPr/>
        <a:lstStyle/>
        <a:p>
          <a:pPr rtl="0"/>
          <a:r>
            <a:rPr lang="en-US" dirty="0" smtClean="0"/>
            <a:t>Execute</a:t>
          </a:r>
          <a:endParaRPr lang="en-US" dirty="0"/>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dgm:spPr/>
      <dgm:t>
        <a:bodyPr/>
        <a:lstStyle/>
        <a:p>
          <a:pPr rtl="0"/>
          <a:r>
            <a:rPr lang="en-US" dirty="0" smtClean="0"/>
            <a:t>Interpret the opcode and perform the indicated operation</a:t>
          </a:r>
          <a:endParaRPr lang="en-US" dirty="0"/>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dgm:spPr/>
      <dgm:t>
        <a:bodyPr/>
        <a:lstStyle/>
        <a:p>
          <a:pPr rtl="0"/>
          <a:r>
            <a:rPr lang="en-US" dirty="0" smtClean="0"/>
            <a:t>Interrupt </a:t>
          </a:r>
          <a:endParaRPr lang="en-US"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dgm:spPr/>
      <dgm:t>
        <a:bodyPr/>
        <a:lstStyle/>
        <a:p>
          <a:pPr rtl="0"/>
          <a:r>
            <a:rPr lang="en-US" dirty="0" smtClean="0"/>
            <a:t>If interrupts are enabled and an interrupt has occurred, save the current process state and service the interrupt</a:t>
          </a:r>
          <a:endParaRPr lang="en-US"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C0158737-F4D5-AE43-90EF-1AEE6817D51C}" type="presOf" srcId="{E74EECEE-65F0-E241-83CC-FB01D52015C7}" destId="{2643EC93-7D48-5144-87AF-EB858A6B6431}" srcOrd="0" destOrd="0" presId="urn:microsoft.com/office/officeart/2005/8/layout/hierarchy1"/>
    <dgm:cxn modelId="{13B091F8-E181-A14A-B8AF-751C554817D0}" type="presOf" srcId="{E9DC148B-85D3-3B4E-B8EB-6B25518CC616}" destId="{4C89960E-E5D9-D046-8D4B-DD02582B7D3A}"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5E9ED15C-E641-1847-808B-9B6FDDE3F30C}" srcId="{B1C00FE2-E675-F241-B8B5-CB3484196D43}" destId="{17B91373-4AA7-984A-800B-F0F814C964AA}" srcOrd="0" destOrd="0" parTransId="{08C813BA-9A73-3149-AA1A-D20F8F27A2F2}" sibTransId="{6D1D04D7-5AEF-6149-A956-8B77A56DC5B1}"/>
    <dgm:cxn modelId="{016329F9-F4E4-B744-89EF-7117FD1FB5FB}" type="presOf" srcId="{E51C8DE6-BE3D-CA47-832C-A3DBDB57C472}" destId="{350E5B82-958A-1F4B-AE37-5BE92D52A0F0}"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EE81858A-6223-3A4B-8511-24124C684A42}" type="presOf" srcId="{790CC5E7-EBE8-EE47-814E-DDFB6563CF62}" destId="{0AEDDD63-D148-C04E-AE73-900A9CB76940}"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AC9D0144-47C9-FA4D-BE87-F427F24653B0}" type="presOf" srcId="{7C2196FF-39C8-E140-B37A-13AC3B7711A2}" destId="{DC38F41A-7026-F74C-AC4B-78ED7376BF67}"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224511" y="3684778"/>
          <a:ext cx="91440" cy="686030"/>
        </a:xfrm>
        <a:custGeom>
          <a:avLst/>
          <a:gdLst/>
          <a:ahLst/>
          <a:cxnLst/>
          <a:rect l="0" t="0" r="0" b="0"/>
          <a:pathLst>
            <a:path>
              <a:moveTo>
                <a:pt x="45720" y="0"/>
              </a:moveTo>
              <a:lnTo>
                <a:pt x="45720" y="68603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87201" y="1500882"/>
          <a:ext cx="2883030" cy="686030"/>
        </a:xfrm>
        <a:custGeom>
          <a:avLst/>
          <a:gdLst/>
          <a:ahLst/>
          <a:cxnLst/>
          <a:rect l="0" t="0" r="0" b="0"/>
          <a:pathLst>
            <a:path>
              <a:moveTo>
                <a:pt x="0" y="0"/>
              </a:moveTo>
              <a:lnTo>
                <a:pt x="0" y="467509"/>
              </a:lnTo>
              <a:lnTo>
                <a:pt x="2883030" y="467509"/>
              </a:lnTo>
              <a:lnTo>
                <a:pt x="2883030" y="6860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341481" y="3684778"/>
          <a:ext cx="91440" cy="686030"/>
        </a:xfrm>
        <a:custGeom>
          <a:avLst/>
          <a:gdLst/>
          <a:ahLst/>
          <a:cxnLst/>
          <a:rect l="0" t="0" r="0" b="0"/>
          <a:pathLst>
            <a:path>
              <a:moveTo>
                <a:pt x="45720" y="0"/>
              </a:moveTo>
              <a:lnTo>
                <a:pt x="45720" y="68603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341481" y="1500882"/>
          <a:ext cx="91440" cy="686030"/>
        </a:xfrm>
        <a:custGeom>
          <a:avLst/>
          <a:gdLst/>
          <a:ahLst/>
          <a:cxnLst/>
          <a:rect l="0" t="0" r="0" b="0"/>
          <a:pathLst>
            <a:path>
              <a:moveTo>
                <a:pt x="45720" y="0"/>
              </a:moveTo>
              <a:lnTo>
                <a:pt x="45720" y="6860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58450" y="3684778"/>
          <a:ext cx="91440" cy="686030"/>
        </a:xfrm>
        <a:custGeom>
          <a:avLst/>
          <a:gdLst/>
          <a:ahLst/>
          <a:cxnLst/>
          <a:rect l="0" t="0" r="0" b="0"/>
          <a:pathLst>
            <a:path>
              <a:moveTo>
                <a:pt x="45720" y="0"/>
              </a:moveTo>
              <a:lnTo>
                <a:pt x="45720" y="686030"/>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504170" y="1500882"/>
          <a:ext cx="2883030" cy="686030"/>
        </a:xfrm>
        <a:custGeom>
          <a:avLst/>
          <a:gdLst/>
          <a:ahLst/>
          <a:cxnLst/>
          <a:rect l="0" t="0" r="0" b="0"/>
          <a:pathLst>
            <a:path>
              <a:moveTo>
                <a:pt x="2883030" y="0"/>
              </a:moveTo>
              <a:lnTo>
                <a:pt x="2883030" y="467509"/>
              </a:lnTo>
              <a:lnTo>
                <a:pt x="0" y="467509"/>
              </a:lnTo>
              <a:lnTo>
                <a:pt x="0" y="6860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207779" y="3017"/>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69873" y="252006"/>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Includes the following stages:</a:t>
          </a:r>
          <a:endParaRPr lang="en-US" sz="1500" kern="1200" dirty="0"/>
        </a:p>
      </dsp:txBody>
      <dsp:txXfrm>
        <a:off x="3513744" y="295877"/>
        <a:ext cx="2271101" cy="1410123"/>
      </dsp:txXfrm>
    </dsp:sp>
    <dsp:sp modelId="{9FB4FFB5-C11F-484E-B2AC-3F8A7722AECD}">
      <dsp:nvSpPr>
        <dsp:cNvPr id="0" name=""/>
        <dsp:cNvSpPr/>
      </dsp:nvSpPr>
      <dsp:spPr>
        <a:xfrm>
          <a:off x="324749" y="2186912"/>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86842" y="2435901"/>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Fetch</a:t>
          </a:r>
          <a:endParaRPr lang="en-US" sz="1500" kern="1200" dirty="0"/>
        </a:p>
      </dsp:txBody>
      <dsp:txXfrm>
        <a:off x="630713" y="2479772"/>
        <a:ext cx="2271101" cy="1410123"/>
      </dsp:txXfrm>
    </dsp:sp>
    <dsp:sp modelId="{553E2E5B-A13E-FF49-8C45-FB7E75BAA80F}">
      <dsp:nvSpPr>
        <dsp:cNvPr id="0" name=""/>
        <dsp:cNvSpPr/>
      </dsp:nvSpPr>
      <dsp:spPr>
        <a:xfrm>
          <a:off x="324749" y="4370808"/>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86842" y="4619797"/>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Read the next instruction from memory into the processor</a:t>
          </a:r>
          <a:endParaRPr lang="en-US" sz="1500" kern="1200" dirty="0"/>
        </a:p>
      </dsp:txBody>
      <dsp:txXfrm>
        <a:off x="630713" y="4663668"/>
        <a:ext cx="2271101" cy="1410123"/>
      </dsp:txXfrm>
    </dsp:sp>
    <dsp:sp modelId="{25DF7365-5D74-DF46-96B5-16D5E6DC1CCA}">
      <dsp:nvSpPr>
        <dsp:cNvPr id="0" name=""/>
        <dsp:cNvSpPr/>
      </dsp:nvSpPr>
      <dsp:spPr>
        <a:xfrm>
          <a:off x="3207779" y="2186912"/>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69873" y="2435901"/>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Execute</a:t>
          </a:r>
          <a:endParaRPr lang="en-US" sz="1500" kern="1200" dirty="0"/>
        </a:p>
      </dsp:txBody>
      <dsp:txXfrm>
        <a:off x="3513744" y="2479772"/>
        <a:ext cx="2271101" cy="1410123"/>
      </dsp:txXfrm>
    </dsp:sp>
    <dsp:sp modelId="{2BAF6A3E-78B0-7949-A2B0-6895C6917D8B}">
      <dsp:nvSpPr>
        <dsp:cNvPr id="0" name=""/>
        <dsp:cNvSpPr/>
      </dsp:nvSpPr>
      <dsp:spPr>
        <a:xfrm>
          <a:off x="3207779" y="4370808"/>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69873" y="4619797"/>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Interpret the opcode and perform the indicated operation</a:t>
          </a:r>
          <a:endParaRPr lang="en-US" sz="1500" kern="1200" dirty="0"/>
        </a:p>
      </dsp:txBody>
      <dsp:txXfrm>
        <a:off x="3513744" y="4663668"/>
        <a:ext cx="2271101" cy="1410123"/>
      </dsp:txXfrm>
    </dsp:sp>
    <dsp:sp modelId="{C91E6CA4-2AF4-C547-9551-BEB59BE9CDA3}">
      <dsp:nvSpPr>
        <dsp:cNvPr id="0" name=""/>
        <dsp:cNvSpPr/>
      </dsp:nvSpPr>
      <dsp:spPr>
        <a:xfrm>
          <a:off x="6090810" y="2186912"/>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352903" y="2435901"/>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Interrupt </a:t>
          </a:r>
          <a:endParaRPr lang="en-US" sz="1500" kern="1200" dirty="0"/>
        </a:p>
      </dsp:txBody>
      <dsp:txXfrm>
        <a:off x="6396774" y="2479772"/>
        <a:ext cx="2271101" cy="1410123"/>
      </dsp:txXfrm>
    </dsp:sp>
    <dsp:sp modelId="{421C3655-0911-9049-B8DE-E6E2B6DA48D6}">
      <dsp:nvSpPr>
        <dsp:cNvPr id="0" name=""/>
        <dsp:cNvSpPr/>
      </dsp:nvSpPr>
      <dsp:spPr>
        <a:xfrm>
          <a:off x="6090810" y="4370808"/>
          <a:ext cx="2358843" cy="149786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352903" y="4619797"/>
          <a:ext cx="2358843" cy="1497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If interrupts are enabled and an interrupt has occurred, save the current process state and service the interrupt</a:t>
          </a:r>
          <a:endParaRPr lang="en-US" sz="1500" kern="1200" dirty="0"/>
        </a:p>
      </dsp:txBody>
      <dsp:txXfrm>
        <a:off x="6396774" y="4663668"/>
        <a:ext cx="2271101" cy="14101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6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02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10/e, by William Stallings, Chapter 14 “Processor Structure and Function</a:t>
            </a:r>
            <a:r>
              <a:rPr lang="en-US" baseline="0" dirty="0" smtClean="0">
                <a:latin typeface="Times New Roman" pitchFamily="-110" charset="0"/>
              </a:rPr>
              <a:t> </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746956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extLst>
      <p:ext uri="{BB962C8B-B14F-4D97-AF65-F5344CB8AC3E}">
        <p14:creationId xmlns:p14="http://schemas.microsoft.com/office/powerpoint/2010/main" val="3478970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3496290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extLst>
      <p:ext uri="{BB962C8B-B14F-4D97-AF65-F5344CB8AC3E}">
        <p14:creationId xmlns:p14="http://schemas.microsoft.com/office/powerpoint/2010/main" val="2700974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extLst>
      <p:ext uri="{BB962C8B-B14F-4D97-AF65-F5344CB8AC3E}">
        <p14:creationId xmlns:p14="http://schemas.microsoft.com/office/powerpoint/2010/main" val="3246706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extLst>
      <p:ext uri="{BB962C8B-B14F-4D97-AF65-F5344CB8AC3E}">
        <p14:creationId xmlns:p14="http://schemas.microsoft.com/office/powerpoint/2010/main" val="2854149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a:p>
        </p:txBody>
      </p:sp>
    </p:spTree>
    <p:extLst>
      <p:ext uri="{BB962C8B-B14F-4D97-AF65-F5344CB8AC3E}">
        <p14:creationId xmlns:p14="http://schemas.microsoft.com/office/powerpoint/2010/main" val="246706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a:p>
        </p:txBody>
      </p:sp>
    </p:spTree>
    <p:extLst>
      <p:ext uri="{BB962C8B-B14F-4D97-AF65-F5344CB8AC3E}">
        <p14:creationId xmlns:p14="http://schemas.microsoft.com/office/powerpoint/2010/main" val="370205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endParaRPr lang="en-US" dirty="0" smtClean="0"/>
          </a:p>
          <a:p>
            <a:endParaRPr lang="en-GB" dirty="0"/>
          </a:p>
        </p:txBody>
      </p:sp>
    </p:spTree>
    <p:extLst>
      <p:ext uri="{BB962C8B-B14F-4D97-AF65-F5344CB8AC3E}">
        <p14:creationId xmlns:p14="http://schemas.microsoft.com/office/powerpoint/2010/main" val="8557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336498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extLst>
      <p:ext uri="{BB962C8B-B14F-4D97-AF65-F5344CB8AC3E}">
        <p14:creationId xmlns:p14="http://schemas.microsoft.com/office/powerpoint/2010/main" val="18664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endParaRPr lang="en-US" dirty="0" smtClean="0"/>
          </a:p>
          <a:p>
            <a:endParaRPr lang="en-US" dirty="0"/>
          </a:p>
        </p:txBody>
      </p:sp>
    </p:spTree>
    <p:extLst>
      <p:ext uri="{BB962C8B-B14F-4D97-AF65-F5344CB8AC3E}">
        <p14:creationId xmlns:p14="http://schemas.microsoft.com/office/powerpoint/2010/main" val="226770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a:p>
        </p:txBody>
      </p:sp>
    </p:spTree>
    <p:extLst>
      <p:ext uri="{BB962C8B-B14F-4D97-AF65-F5344CB8AC3E}">
        <p14:creationId xmlns:p14="http://schemas.microsoft.com/office/powerpoint/2010/main" val="122964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extLst>
      <p:ext uri="{BB962C8B-B14F-4D97-AF65-F5344CB8AC3E}">
        <p14:creationId xmlns:p14="http://schemas.microsoft.com/office/powerpoint/2010/main" val="2966826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extLst>
      <p:ext uri="{BB962C8B-B14F-4D97-AF65-F5344CB8AC3E}">
        <p14:creationId xmlns:p14="http://schemas.microsoft.com/office/powerpoint/2010/main" val="2672923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extLst>
      <p:ext uri="{BB962C8B-B14F-4D97-AF65-F5344CB8AC3E}">
        <p14:creationId xmlns:p14="http://schemas.microsoft.com/office/powerpoint/2010/main" val="46021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2959033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smtClean="0"/>
              <a:t>© 2016 Pearson Education, Inc., Hoboken, 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smtClean="0"/>
              <a:t>© 2016 Pearson Education, Inc., Hoboken, NJ. All rights reserved.</a:t>
            </a:r>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smtClean="0"/>
              <a:t>© 2016 Pearson Education, Inc., Hoboken, NJ. All rights reserved.</a:t>
            </a:r>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smtClean="0"/>
              <a:t>© 2016 Pearson Education, Inc., Hoboken, NJ. All rights reserved.</a:t>
            </a:r>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smtClean="0"/>
              <a:t>© 2016 Pearson Education, Inc., Hoboken, NJ. All rights reserved.</a:t>
            </a:r>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smtClean="0"/>
              <a:t>© 2016 Pearson Education, Inc., Hoboken, NJ. All rights reserved.</a:t>
            </a:r>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10</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a:xfrm>
            <a:off x="6372200" y="6421316"/>
            <a:ext cx="2617694" cy="409437"/>
          </a:xfrm>
        </p:spPr>
        <p:txBody>
          <a:bodyPr/>
          <a:lstStyle/>
          <a:p>
            <a:r>
              <a:rPr lang="en-GB" smtClean="0"/>
              <a:t>© 2016 Pearson Education, Inc., Hoboken, NJ. All rights reserved.</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39552" y="332656"/>
            <a:ext cx="7556313" cy="1116106"/>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sp>
        <p:nvSpPr>
          <p:cNvPr id="4" name="TextBox 3"/>
          <p:cNvSpPr txBox="1"/>
          <p:nvPr/>
        </p:nvSpPr>
        <p:spPr>
          <a:xfrm>
            <a:off x="251520" y="1448762"/>
            <a:ext cx="8568952" cy="4401205"/>
          </a:xfrm>
          <a:prstGeom prst="rect">
            <a:avLst/>
          </a:prstGeom>
          <a:noFill/>
        </p:spPr>
        <p:txBody>
          <a:bodyPr wrap="square" rtlCol="0">
            <a:spAutoFit/>
          </a:bodyPr>
          <a:lstStyle/>
          <a:p>
            <a:pPr marL="342900" lvl="0" indent="-342900">
              <a:buFont typeface="Arial" panose="020B0604020202020204" pitchFamily="34" charset="0"/>
              <a:buChar char="•"/>
            </a:pPr>
            <a:r>
              <a:rPr lang="en-US" altLang="ko-KR" sz="2800" dirty="0"/>
              <a:t>Register or set of registers that contain status information</a:t>
            </a:r>
          </a:p>
          <a:p>
            <a:pPr marL="342900" lvl="0" indent="-342900">
              <a:buFont typeface="Arial" panose="020B0604020202020204" pitchFamily="34" charset="0"/>
              <a:buChar char="•"/>
            </a:pPr>
            <a:r>
              <a:rPr lang="en-US" altLang="ko-KR" sz="2800" dirty="0"/>
              <a:t>Common fields or flags include:</a:t>
            </a:r>
          </a:p>
          <a:p>
            <a:pPr marL="800100" lvl="1" indent="-342900">
              <a:buFont typeface="Arial" panose="020B0604020202020204" pitchFamily="34" charset="0"/>
              <a:buChar char="•"/>
            </a:pPr>
            <a:r>
              <a:rPr lang="en-US" altLang="ko-KR" sz="2800" dirty="0"/>
              <a:t>Sign</a:t>
            </a:r>
          </a:p>
          <a:p>
            <a:pPr marL="800100" lvl="1" indent="-342900">
              <a:buFont typeface="Arial" panose="020B0604020202020204" pitchFamily="34" charset="0"/>
              <a:buChar char="•"/>
            </a:pPr>
            <a:r>
              <a:rPr lang="en-US" altLang="ko-KR" sz="2800" dirty="0"/>
              <a:t>Zero</a:t>
            </a:r>
          </a:p>
          <a:p>
            <a:pPr marL="800100" lvl="1" indent="-342900">
              <a:buFont typeface="Arial" panose="020B0604020202020204" pitchFamily="34" charset="0"/>
              <a:buChar char="•"/>
            </a:pPr>
            <a:r>
              <a:rPr lang="en-US" altLang="ko-KR" sz="2800" dirty="0"/>
              <a:t>Carry</a:t>
            </a:r>
          </a:p>
          <a:p>
            <a:pPr marL="800100" lvl="1" indent="-342900">
              <a:buFont typeface="Arial" panose="020B0604020202020204" pitchFamily="34" charset="0"/>
              <a:buChar char="•"/>
            </a:pPr>
            <a:r>
              <a:rPr lang="en-US" altLang="ko-KR" sz="2800" dirty="0"/>
              <a:t>Equal</a:t>
            </a:r>
          </a:p>
          <a:p>
            <a:pPr marL="800100" lvl="1" indent="-342900">
              <a:buFont typeface="Arial" panose="020B0604020202020204" pitchFamily="34" charset="0"/>
              <a:buChar char="•"/>
            </a:pPr>
            <a:r>
              <a:rPr lang="en-US" altLang="ko-KR" sz="2800" dirty="0"/>
              <a:t>Overflow</a:t>
            </a:r>
          </a:p>
          <a:p>
            <a:pPr marL="800100" lvl="1" indent="-342900">
              <a:buFont typeface="Arial" panose="020B0604020202020204" pitchFamily="34" charset="0"/>
              <a:buChar char="•"/>
            </a:pPr>
            <a:r>
              <a:rPr lang="en-US" altLang="ko-KR" sz="2800" dirty="0"/>
              <a:t>Interrupt Enable/Disable</a:t>
            </a:r>
          </a:p>
          <a:p>
            <a:pPr marL="800100" lvl="1" indent="-342900">
              <a:buFont typeface="Arial" panose="020B0604020202020204" pitchFamily="34" charset="0"/>
              <a:buChar char="•"/>
            </a:pPr>
            <a:r>
              <a:rPr lang="en-US" altLang="ko-KR" sz="2800" dirty="0"/>
              <a:t>Supervisor</a:t>
            </a:r>
            <a:endParaRPr lang="en-US" altLang="ko-KR" sz="2800"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44" y="-243408"/>
            <a:ext cx="9001000" cy="6955318"/>
          </a:xfrm>
          <a:prstGeom prst="rect">
            <a:avLst/>
          </a:prstGeom>
        </p:spPr>
      </p:pic>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6084168" y="692696"/>
            <a:ext cx="2667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Cycle</a:t>
            </a:r>
          </a:p>
        </p:txBody>
      </p:sp>
      <p:graphicFrame>
        <p:nvGraphicFramePr>
          <p:cNvPr id="20" name="Content Placeholder 19"/>
          <p:cNvGraphicFramePr>
            <a:graphicFrameLocks noGrp="1"/>
          </p:cNvGraphicFramePr>
          <p:nvPr>
            <p:ph idx="4294967295"/>
            <p:extLst>
              <p:ext uri="{D42A27DB-BD31-4B8C-83A1-F6EECF244321}">
                <p14:modId xmlns:p14="http://schemas.microsoft.com/office/powerpoint/2010/main" val="830777017"/>
              </p:ext>
            </p:extLst>
          </p:nvPr>
        </p:nvGraphicFramePr>
        <p:xfrm>
          <a:off x="-71531" y="202935"/>
          <a:ext cx="9036496"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4.pdf"/>
          <p:cNvPicPr>
            <a:picLocks noChangeAspect="1"/>
          </p:cNvPicPr>
          <p:nvPr/>
        </p:nvPicPr>
        <p:blipFill rotWithShape="1">
          <a:blip r:embed="rId3">
            <a:extLst>
              <a:ext uri="{28A0092B-C50C-407E-A947-70E740481C1C}">
                <a14:useLocalDpi xmlns:a14="http://schemas.microsoft.com/office/drawing/2010/main" val="0"/>
              </a:ext>
            </a:extLst>
          </a:blip>
          <a:srcRect l="14823" t="10786" r="17798" b="11730"/>
          <a:stretch/>
        </p:blipFill>
        <p:spPr>
          <a:xfrm>
            <a:off x="755576" y="-315416"/>
            <a:ext cx="7989255" cy="7099332"/>
          </a:xfrm>
          <a:prstGeom prst="rect">
            <a:avLst/>
          </a:prstGeom>
        </p:spPr>
      </p:pic>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5.pdf"/>
          <p:cNvPicPr>
            <a:picLocks noChangeAspect="1"/>
          </p:cNvPicPr>
          <p:nvPr/>
        </p:nvPicPr>
        <p:blipFill rotWithShape="1">
          <a:blip r:embed="rId3">
            <a:extLst>
              <a:ext uri="{28A0092B-C50C-407E-A947-70E740481C1C}">
                <a14:useLocalDpi xmlns:a14="http://schemas.microsoft.com/office/drawing/2010/main" val="0"/>
              </a:ext>
            </a:extLst>
          </a:blip>
          <a:srcRect t="17618" b="9753"/>
          <a:stretch/>
        </p:blipFill>
        <p:spPr>
          <a:xfrm>
            <a:off x="827584" y="-315416"/>
            <a:ext cx="7515731" cy="7064092"/>
          </a:xfrm>
          <a:prstGeom prst="rect">
            <a:avLst/>
          </a:prstGeom>
        </p:spPr>
      </p:pic>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6.pdf"/>
          <p:cNvPicPr>
            <a:picLocks noChangeAspect="1"/>
          </p:cNvPicPr>
          <p:nvPr/>
        </p:nvPicPr>
        <p:blipFill rotWithShape="1">
          <a:blip r:embed="rId3">
            <a:extLst>
              <a:ext uri="{28A0092B-C50C-407E-A947-70E740481C1C}">
                <a14:useLocalDpi xmlns:a14="http://schemas.microsoft.com/office/drawing/2010/main" val="0"/>
              </a:ext>
            </a:extLst>
          </a:blip>
          <a:srcRect t="21215" b="14965"/>
          <a:stretch/>
        </p:blipFill>
        <p:spPr>
          <a:xfrm>
            <a:off x="464123" y="-310788"/>
            <a:ext cx="8679878" cy="7168788"/>
          </a:xfrm>
          <a:prstGeom prst="rect">
            <a:avLst/>
          </a:prstGeom>
        </p:spPr>
      </p:pic>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7.pdf"/>
          <p:cNvPicPr>
            <a:picLocks noChangeAspect="1"/>
          </p:cNvPicPr>
          <p:nvPr/>
        </p:nvPicPr>
        <p:blipFill rotWithShape="1">
          <a:blip r:embed="rId3">
            <a:extLst>
              <a:ext uri="{28A0092B-C50C-407E-A947-70E740481C1C}">
                <a14:useLocalDpi xmlns:a14="http://schemas.microsoft.com/office/drawing/2010/main" val="0"/>
              </a:ext>
            </a:extLst>
          </a:blip>
          <a:srcRect t="21213" b="22877"/>
          <a:stretch/>
        </p:blipFill>
        <p:spPr>
          <a:xfrm>
            <a:off x="-540568" y="-315416"/>
            <a:ext cx="10013818" cy="7245424"/>
          </a:xfrm>
          <a:prstGeom prst="rect">
            <a:avLst/>
          </a:prstGeom>
        </p:spPr>
      </p:pic>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8.pdf"/>
          <p:cNvPicPr>
            <a:picLocks noChangeAspect="1"/>
          </p:cNvPicPr>
          <p:nvPr/>
        </p:nvPicPr>
        <p:blipFill rotWithShape="1">
          <a:blip r:embed="rId3">
            <a:extLst>
              <a:ext uri="{28A0092B-C50C-407E-A947-70E740481C1C}">
                <a14:useLocalDpi xmlns:a14="http://schemas.microsoft.com/office/drawing/2010/main" val="0"/>
              </a:ext>
            </a:extLst>
          </a:blip>
          <a:srcRect t="21033" b="18023"/>
          <a:stretch/>
        </p:blipFill>
        <p:spPr>
          <a:xfrm>
            <a:off x="-22389" y="-315416"/>
            <a:ext cx="8934953" cy="7046859"/>
          </a:xfrm>
          <a:prstGeom prst="rect">
            <a:avLst/>
          </a:prstGeom>
        </p:spPr>
      </p:pic>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1560" y="4293096"/>
            <a:ext cx="6191157" cy="833718"/>
          </a:xfrm>
        </p:spPr>
        <p:txBody>
          <a:bodyPr>
            <a:noAutofit/>
          </a:bodyPr>
          <a:lstStyle/>
          <a:p>
            <a:r>
              <a:rPr lang="en-US" sz="5400" dirty="0" smtClean="0">
                <a:effectLst>
                  <a:outerShdw blurRad="38100" dist="38100" dir="2700000" algn="tl">
                    <a:srgbClr val="000000">
                      <a:alpha val="43137"/>
                    </a:srgbClr>
                  </a:outerShdw>
                </a:effectLst>
              </a:rPr>
              <a:t>Chapter 14</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611560" y="5229200"/>
            <a:ext cx="6191157" cy="733425"/>
          </a:xfrm>
        </p:spPr>
        <p:txBody>
          <a:bodyPr>
            <a:normAutofit fontScale="62500" lnSpcReduction="20000"/>
          </a:bodyPr>
          <a:lstStyle/>
          <a:p>
            <a:r>
              <a:rPr lang="en-US" sz="4400" dirty="0" smtClean="0"/>
              <a:t>Processor Structure and Function</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a:xfrm>
            <a:off x="611560" y="0"/>
            <a:ext cx="7556313" cy="995082"/>
          </a:xfrm>
        </p:spPr>
        <p:txBody>
          <a:bodyPr/>
          <a:lstStyle/>
          <a:p>
            <a:r>
              <a:rPr lang="en-US" dirty="0" smtClean="0">
                <a:effectLst>
                  <a:outerShdw blurRad="38100" dist="38100" dir="2700000" algn="tl">
                    <a:srgbClr val="000000">
                      <a:alpha val="43137"/>
                    </a:srgbClr>
                  </a:outerShdw>
                </a:effectLst>
              </a:rPr>
              <a:t>Processor Organization</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611560" y="1772816"/>
            <a:ext cx="7556313" cy="4495800"/>
          </a:xfrm>
        </p:spPr>
        <p:txBody>
          <a:bodyPr>
            <a:normAutofit fontScale="77500" lnSpcReduction="20000"/>
          </a:bodyPr>
          <a:lstStyle/>
          <a:p>
            <a:r>
              <a:rPr lang="en-US" dirty="0" smtClean="0"/>
              <a:t>Fetch instruction</a:t>
            </a:r>
          </a:p>
          <a:p>
            <a:pPr lvl="1"/>
            <a:r>
              <a:rPr lang="en-US" dirty="0" smtClean="0"/>
              <a:t>The processor reads an instruction from memory (register, cache, main memory)</a:t>
            </a:r>
          </a:p>
          <a:p>
            <a:r>
              <a:rPr lang="en-US" dirty="0" smtClean="0"/>
              <a:t>Interpret instruction</a:t>
            </a:r>
          </a:p>
          <a:p>
            <a:pPr lvl="1"/>
            <a:r>
              <a:rPr lang="en-US" dirty="0" smtClean="0"/>
              <a:t>The instruction is decoded to determine what action is required</a:t>
            </a:r>
          </a:p>
          <a:p>
            <a:r>
              <a:rPr lang="en-US" dirty="0" smtClean="0"/>
              <a:t>Fetch data</a:t>
            </a:r>
          </a:p>
          <a:p>
            <a:pPr lvl="1"/>
            <a:r>
              <a:rPr lang="en-US" dirty="0" smtClean="0"/>
              <a:t>The execution of an instruction may require reading data from memory or an I/O module</a:t>
            </a:r>
          </a:p>
          <a:p>
            <a:r>
              <a:rPr lang="en-US" dirty="0" smtClean="0"/>
              <a:t>Process data</a:t>
            </a:r>
          </a:p>
          <a:p>
            <a:pPr lvl="1"/>
            <a:r>
              <a:rPr lang="en-US" dirty="0" smtClean="0"/>
              <a:t>The execution of an instruction may require performing some arithmetic or logical operation on data</a:t>
            </a:r>
          </a:p>
          <a:p>
            <a:r>
              <a:rPr lang="en-US" dirty="0" smtClean="0"/>
              <a:t>Write data</a:t>
            </a:r>
          </a:p>
          <a:p>
            <a:pPr lvl="1"/>
            <a:r>
              <a:rPr lang="en-US" dirty="0" smtClean="0"/>
              <a:t>The results of an execution may require writing data to memory or an I/O module</a:t>
            </a:r>
          </a:p>
          <a:p>
            <a:r>
              <a:rPr lang="en-US" dirty="0" smtClean="0"/>
              <a:t>In order to do these things the processor needs to store some data temporarily and therefore needs a small internal memory</a:t>
            </a:r>
            <a:endParaRPr lang="en-US" dirty="0"/>
          </a:p>
        </p:txBody>
      </p:sp>
      <p:sp>
        <p:nvSpPr>
          <p:cNvPr id="9" name="Text Placeholder 8"/>
          <p:cNvSpPr>
            <a:spLocks noGrp="1"/>
          </p:cNvSpPr>
          <p:nvPr>
            <p:ph type="body" sz="half" idx="2"/>
          </p:nvPr>
        </p:nvSpPr>
        <p:spPr>
          <a:xfrm>
            <a:off x="755576" y="1052736"/>
            <a:ext cx="7558960" cy="774700"/>
          </a:xfrm>
        </p:spPr>
        <p:txBody>
          <a:bodyPr/>
          <a:lstStyle/>
          <a:p>
            <a:r>
              <a:rPr lang="en-US" sz="2800" dirty="0" smtClean="0"/>
              <a:t>Processor Requirements:</a:t>
            </a:r>
            <a:endParaRPr lang="en-US" sz="2800"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t="23191" b="14606"/>
          <a:stretch/>
        </p:blipFill>
        <p:spPr>
          <a:xfrm>
            <a:off x="251520" y="-35812"/>
            <a:ext cx="8446499" cy="6799180"/>
          </a:xfrm>
          <a:prstGeom prst="rect">
            <a:avLst/>
          </a:prstGeom>
        </p:spPr>
      </p:pic>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3" name="Picture 2" descr="f2.pdf"/>
          <p:cNvPicPr>
            <a:picLocks noChangeAspect="1"/>
          </p:cNvPicPr>
          <p:nvPr/>
        </p:nvPicPr>
        <p:blipFill rotWithShape="1">
          <a:blip r:embed="rId3">
            <a:extLst>
              <a:ext uri="{28A0092B-C50C-407E-A947-70E740481C1C}">
                <a14:useLocalDpi xmlns:a14="http://schemas.microsoft.com/office/drawing/2010/main" val="0"/>
              </a:ext>
            </a:extLst>
          </a:blip>
          <a:srcRect t="4135" b="4539"/>
          <a:stretch/>
        </p:blipFill>
        <p:spPr>
          <a:xfrm>
            <a:off x="-252535" y="-75856"/>
            <a:ext cx="9384374" cy="6622550"/>
          </a:xfrm>
          <a:prstGeom prst="rect">
            <a:avLst/>
          </a:prstGeom>
        </p:spPr>
      </p:pic>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6096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Register Organization</a:t>
            </a:r>
            <a:endParaRPr lang="en-US" dirty="0">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lstStyle/>
          <a:p>
            <a:r>
              <a:rPr lang="en-US" dirty="0" smtClean="0"/>
              <a:t>Enable the machine or assembly language programmer to minimize main memory references by optimizing use of registers</a:t>
            </a:r>
            <a:endParaRPr lang="en-US" dirty="0"/>
          </a:p>
        </p:txBody>
      </p:sp>
      <p:sp>
        <p:nvSpPr>
          <p:cNvPr id="8" name="Content Placeholder 7"/>
          <p:cNvSpPr>
            <a:spLocks noGrp="1"/>
          </p:cNvSpPr>
          <p:nvPr>
            <p:ph sz="quarter" idx="4"/>
          </p:nvPr>
        </p:nvSpPr>
        <p:spPr>
          <a:xfrm>
            <a:off x="4419600" y="3657600"/>
            <a:ext cx="3657600" cy="2200835"/>
          </a:xfrm>
        </p:spPr>
        <p:txBody>
          <a:bodyPr/>
          <a:lstStyle/>
          <a:p>
            <a:r>
              <a:rPr lang="en-US" dirty="0" smtClean="0"/>
              <a:t>Used by the control unit to control the operation of the processor and by privileged operating system programs to control the execution of programs</a:t>
            </a:r>
            <a:endParaRPr lang="en-US" dirty="0"/>
          </a:p>
        </p:txBody>
      </p:sp>
      <p:sp>
        <p:nvSpPr>
          <p:cNvPr id="6" name="Text Placeholder 5"/>
          <p:cNvSpPr>
            <a:spLocks noGrp="1"/>
          </p:cNvSpPr>
          <p:nvPr>
            <p:ph type="body" idx="1"/>
          </p:nvPr>
        </p:nvSpPr>
        <p:spPr>
          <a:xfrm>
            <a:off x="533400" y="3200400"/>
            <a:ext cx="3657600" cy="322729"/>
          </a:xfrm>
        </p:spPr>
        <p:txBody>
          <a:bodyPr/>
          <a:lstStyle/>
          <a:p>
            <a:r>
              <a:rPr lang="en-US" dirty="0" smtClean="0"/>
              <a:t>User-Visible Registers</a:t>
            </a:r>
            <a:endParaRPr lang="en-US" dirty="0"/>
          </a:p>
        </p:txBody>
      </p:sp>
      <p:sp>
        <p:nvSpPr>
          <p:cNvPr id="7" name="Text Placeholder 6"/>
          <p:cNvSpPr>
            <a:spLocks noGrp="1"/>
          </p:cNvSpPr>
          <p:nvPr>
            <p:ph type="body" sz="quarter" idx="3"/>
          </p:nvPr>
        </p:nvSpPr>
        <p:spPr>
          <a:xfrm>
            <a:off x="4419600" y="3200400"/>
            <a:ext cx="3657600" cy="322729"/>
          </a:xfrm>
        </p:spPr>
        <p:txBody>
          <a:bodyPr/>
          <a:lstStyle/>
          <a:p>
            <a:r>
              <a:rPr lang="en-US" dirty="0" smtClean="0"/>
              <a:t>Control and Status Registers</a:t>
            </a:r>
            <a:endParaRPr lang="en-US" dirty="0"/>
          </a:p>
        </p:txBody>
      </p:sp>
      <p:sp>
        <p:nvSpPr>
          <p:cNvPr id="9" name="TextBox 8"/>
          <p:cNvSpPr txBox="1"/>
          <p:nvPr/>
        </p:nvSpPr>
        <p:spPr>
          <a:xfrm>
            <a:off x="685800" y="1600200"/>
            <a:ext cx="7162800" cy="1179810"/>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sz="1800" dirty="0">
                <a:solidFill>
                  <a:schemeClr val="tx1">
                    <a:lumMod val="65000"/>
                    <a:lumOff val="35000"/>
                  </a:schemeClr>
                </a:solidFill>
                <a:latin typeface="+mn-lt"/>
              </a:rPr>
              <a:t>Within the processor there is a set of registers that function as a level of memory above main memory and cache in the </a:t>
            </a:r>
            <a:r>
              <a:rPr lang="en-US" sz="1800" dirty="0" smtClean="0">
                <a:solidFill>
                  <a:schemeClr val="tx1">
                    <a:lumMod val="65000"/>
                    <a:lumOff val="35000"/>
                  </a:schemeClr>
                </a:solidFill>
                <a:latin typeface="+mn-lt"/>
              </a:rPr>
              <a:t>hierarchy</a:t>
            </a:r>
          </a:p>
          <a:p>
            <a:pPr marL="228600" indent="-228600" eaLnBrk="1" hangingPunct="1">
              <a:spcBef>
                <a:spcPts val="2000"/>
              </a:spcBef>
              <a:buClr>
                <a:schemeClr val="accent1"/>
              </a:buClr>
              <a:buSzPct val="75000"/>
              <a:buFont typeface="Wingdings" pitchFamily="2" charset="2"/>
              <a:buChar char="n"/>
            </a:pPr>
            <a:r>
              <a:rPr lang="en-US" sz="1800" dirty="0" smtClean="0">
                <a:solidFill>
                  <a:schemeClr val="tx1">
                    <a:lumMod val="65000"/>
                    <a:lumOff val="35000"/>
                  </a:schemeClr>
                </a:solidFill>
                <a:latin typeface="+mn-lt"/>
              </a:rPr>
              <a:t>The registers in the processor perform two roles:</a:t>
            </a:r>
            <a:endParaRPr lang="en-US" sz="1800" dirty="0">
              <a:solidFill>
                <a:schemeClr val="tx1">
                  <a:lumMod val="65000"/>
                  <a:lumOff val="35000"/>
                </a:schemeClr>
              </a:solidFill>
              <a:latin typeface="+mn-lt"/>
            </a:endParaRPr>
          </a:p>
        </p:txBody>
      </p:sp>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sp>
        <p:nvSpPr>
          <p:cNvPr id="3" name="TextBox 2"/>
          <p:cNvSpPr txBox="1"/>
          <p:nvPr/>
        </p:nvSpPr>
        <p:spPr>
          <a:xfrm>
            <a:off x="179512" y="908720"/>
            <a:ext cx="8964488" cy="5755422"/>
          </a:xfrm>
          <a:prstGeom prst="rect">
            <a:avLst/>
          </a:prstGeom>
          <a:noFill/>
        </p:spPr>
        <p:txBody>
          <a:bodyPr wrap="square" rtlCol="0">
            <a:spAutoFit/>
          </a:bodyPr>
          <a:lstStyle/>
          <a:p>
            <a:pPr lvl="0"/>
            <a:r>
              <a:rPr lang="en-US" altLang="ko-KR" dirty="0"/>
              <a:t>Referenced by means of the machine language </a:t>
            </a:r>
            <a:endParaRPr lang="en-US" altLang="ko-KR" dirty="0" smtClean="0"/>
          </a:p>
          <a:p>
            <a:pPr lvl="0"/>
            <a:endParaRPr lang="en-US" altLang="ko-KR" sz="2800" dirty="0"/>
          </a:p>
          <a:p>
            <a:pPr lvl="0"/>
            <a:r>
              <a:rPr lang="en-US" altLang="ko-KR" sz="2800" dirty="0" smtClean="0"/>
              <a:t>Categories</a:t>
            </a:r>
            <a:r>
              <a:rPr lang="en-US" altLang="ko-KR" sz="2800" dirty="0"/>
              <a:t>:</a:t>
            </a:r>
          </a:p>
          <a:p>
            <a:pPr lvl="1"/>
            <a:r>
              <a:rPr lang="en-US" altLang="ko-KR" b="1" dirty="0">
                <a:solidFill>
                  <a:schemeClr val="accent3"/>
                </a:solidFill>
              </a:rPr>
              <a:t>General purpose</a:t>
            </a:r>
          </a:p>
          <a:p>
            <a:pPr lvl="2"/>
            <a:r>
              <a:rPr lang="en-US" altLang="ko-KR" dirty="0"/>
              <a:t>Can be assigned to a variety of functions by the programmer</a:t>
            </a:r>
          </a:p>
          <a:p>
            <a:pPr lvl="1"/>
            <a:r>
              <a:rPr lang="en-US" altLang="ko-KR" b="1" dirty="0">
                <a:solidFill>
                  <a:schemeClr val="accent3"/>
                </a:solidFill>
              </a:rPr>
              <a:t>Data</a:t>
            </a:r>
          </a:p>
          <a:p>
            <a:pPr lvl="2"/>
            <a:r>
              <a:rPr lang="en-US" altLang="ko-KR" dirty="0"/>
              <a:t>May be used only to hold data and cannot be employed in the calculation of an operand address</a:t>
            </a:r>
          </a:p>
          <a:p>
            <a:pPr lvl="1"/>
            <a:r>
              <a:rPr lang="en-US" altLang="ko-KR" b="1" dirty="0">
                <a:solidFill>
                  <a:schemeClr val="accent3"/>
                </a:solidFill>
              </a:rPr>
              <a:t>Address</a:t>
            </a:r>
          </a:p>
          <a:p>
            <a:pPr lvl="2"/>
            <a:r>
              <a:rPr lang="en-US" altLang="ko-KR" dirty="0"/>
              <a:t>May be somewhat general purpose or may be devoted to a particular addressing mode</a:t>
            </a:r>
          </a:p>
          <a:p>
            <a:pPr lvl="2"/>
            <a:r>
              <a:rPr lang="en-US" altLang="ko-KR" dirty="0"/>
              <a:t>Examples:  segment pointers, index registers, stack pointer</a:t>
            </a:r>
          </a:p>
          <a:p>
            <a:pPr lvl="1"/>
            <a:r>
              <a:rPr lang="en-US" altLang="ko-KR" b="1" dirty="0">
                <a:solidFill>
                  <a:schemeClr val="accent3"/>
                </a:solidFill>
              </a:rPr>
              <a:t>Condition codes</a:t>
            </a:r>
          </a:p>
          <a:p>
            <a:pPr lvl="2"/>
            <a:r>
              <a:rPr lang="en-US" altLang="ko-KR" dirty="0"/>
              <a:t>Also referred to as </a:t>
            </a:r>
            <a:r>
              <a:rPr lang="en-US" altLang="ko-KR" i="1" dirty="0"/>
              <a:t>flags</a:t>
            </a:r>
            <a:endParaRPr lang="en-US" altLang="ko-KR" dirty="0"/>
          </a:p>
          <a:p>
            <a:pPr lvl="2"/>
            <a:r>
              <a:rPr lang="en-US" altLang="ko-KR" dirty="0"/>
              <a:t>Bits set by the processor hardware as the result of </a:t>
            </a:r>
            <a:r>
              <a:rPr lang="en-US" altLang="ko-KR" dirty="0" smtClean="0"/>
              <a:t>operations</a:t>
            </a:r>
            <a:endParaRPr lang="en-US" altLang="ko-KR"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1116012"/>
          </a:xfrm>
          <a:noFill/>
          <a:ln/>
        </p:spPr>
        <p:txBody>
          <a:bodyPr lIns="90488" tIns="44450" rIns="90488" bIns="44450"/>
          <a:lstStyle/>
          <a:p>
            <a:pPr algn="ctr"/>
            <a:r>
              <a:rPr lang="en-US" dirty="0" smtClean="0">
                <a:solidFill>
                  <a:schemeClr val="tx1"/>
                </a:solidFill>
              </a:rPr>
              <a:t>Table 14.1</a:t>
            </a:r>
            <a:br>
              <a:rPr lang="en-US" dirty="0" smtClean="0">
                <a:solidFill>
                  <a:schemeClr val="tx1"/>
                </a:solidFill>
              </a:rPr>
            </a:br>
            <a:r>
              <a:rPr lang="en-US" dirty="0" smtClean="0">
                <a:solidFill>
                  <a:schemeClr val="tx1"/>
                </a:solidFill>
              </a:rPr>
              <a:t>Condition Codes</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304800" y="1828800"/>
            <a:ext cx="8536988" cy="4722968"/>
          </a:xfrm>
          <a:prstGeom prst="rect">
            <a:avLst/>
          </a:prstGeom>
        </p:spPr>
      </p:pic>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p:txBody>
          <a:bodyPr/>
          <a:lstStyle/>
          <a:p>
            <a:r>
              <a:rPr lang="en-US" dirty="0" smtClean="0"/>
              <a:t>Program counter (PC)</a:t>
            </a:r>
          </a:p>
          <a:p>
            <a:pPr lvl="1"/>
            <a:r>
              <a:rPr lang="en-US" dirty="0" smtClean="0"/>
              <a:t>Contains the address of an instruction to be fetched</a:t>
            </a:r>
          </a:p>
          <a:p>
            <a:r>
              <a:rPr lang="en-US" dirty="0" smtClean="0"/>
              <a:t>Instruction register (IR)</a:t>
            </a:r>
          </a:p>
          <a:p>
            <a:pPr lvl="1"/>
            <a:r>
              <a:rPr lang="en-US" dirty="0" smtClean="0"/>
              <a:t>Contains the instruction most recently fetched</a:t>
            </a:r>
          </a:p>
          <a:p>
            <a:r>
              <a:rPr lang="en-US" dirty="0" smtClean="0"/>
              <a:t>Memory address register (MAR)</a:t>
            </a:r>
          </a:p>
          <a:p>
            <a:pPr lvl="1"/>
            <a:r>
              <a:rPr lang="en-US" dirty="0" smtClean="0"/>
              <a:t>Contains the address of a location in memory</a:t>
            </a:r>
          </a:p>
          <a:p>
            <a:r>
              <a:rPr lang="en-US" dirty="0" smtClean="0"/>
              <a:t>Memory buffer register (MBR)</a:t>
            </a:r>
          </a:p>
          <a:p>
            <a:pPr lvl="1"/>
            <a:r>
              <a:rPr lang="en-US" dirty="0" smtClean="0"/>
              <a:t>Contains a word of data to be written to memory or the word most recently read</a:t>
            </a:r>
            <a:endParaRPr lang="en-US" dirty="0"/>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t>Four registers are essential to instruction execution:</a:t>
            </a:r>
            <a:endParaRPr lang="en-US" sz="2300" dirty="0"/>
          </a:p>
        </p:txBody>
      </p:sp>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pic>
        <p:nvPicPr>
          <p:cNvPr id="5" name="Picture 4"/>
          <p:cNvPicPr>
            <a:picLocks noChangeAspect="1"/>
          </p:cNvPicPr>
          <p:nvPr/>
        </p:nvPicPr>
        <p:blipFill>
          <a:blip r:embed="rId3"/>
          <a:stretch>
            <a:fillRect/>
          </a:stretch>
        </p:blipFill>
        <p:spPr>
          <a:xfrm rot="21279353">
            <a:off x="6438439" y="2867230"/>
            <a:ext cx="1923814" cy="1512168"/>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5579</TotalTime>
  <Words>4094</Words>
  <Application>Microsoft Office PowerPoint</Application>
  <PresentationFormat>화면 슬라이드 쇼(4:3)</PresentationFormat>
  <Paragraphs>216</Paragraphs>
  <Slides>17</Slides>
  <Notes>17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17</vt:i4>
      </vt:variant>
    </vt:vector>
  </HeadingPairs>
  <TitlesOfParts>
    <vt:vector size="23" baseType="lpstr">
      <vt:lpstr>ＭＳ Ｐゴシック</vt:lpstr>
      <vt:lpstr>Rockwell</vt:lpstr>
      <vt:lpstr>Arial</vt:lpstr>
      <vt:lpstr>Times New Roman</vt:lpstr>
      <vt:lpstr>Wingdings</vt:lpstr>
      <vt:lpstr>Advantage</vt:lpstr>
      <vt:lpstr>William Stallings  Computer Organization  and Architecture 10th Edition</vt:lpstr>
      <vt:lpstr>Chapter 14</vt:lpstr>
      <vt:lpstr>Processor Organization</vt:lpstr>
      <vt:lpstr>PowerPoint 프레젠테이션</vt:lpstr>
      <vt:lpstr>PowerPoint 프레젠테이션</vt:lpstr>
      <vt:lpstr>Register Organization</vt:lpstr>
      <vt:lpstr>User-Visible Registers</vt:lpstr>
      <vt:lpstr>Table 14.1 Condition Codes</vt:lpstr>
      <vt:lpstr>Control and Status Registers</vt:lpstr>
      <vt:lpstr>Program Status Word (PSW)</vt:lpstr>
      <vt:lpstr>PowerPoint 프레젠테이션</vt:lpstr>
      <vt:lpstr>Instruction Cycle</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Kim Si-Gwan</cp:lastModifiedBy>
  <cp:revision>111</cp:revision>
  <dcterms:created xsi:type="dcterms:W3CDTF">2012-07-22T02:20:50Z</dcterms:created>
  <dcterms:modified xsi:type="dcterms:W3CDTF">2018-05-02T02:32:26Z</dcterms:modified>
</cp:coreProperties>
</file>