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7"/>
  </p:notesMasterIdLst>
  <p:handoutMasterIdLst>
    <p:handoutMasterId r:id="rId28"/>
  </p:handoutMasterIdLst>
  <p:sldIdLst>
    <p:sldId id="354" r:id="rId2"/>
    <p:sldId id="355" r:id="rId3"/>
    <p:sldId id="359" r:id="rId4"/>
    <p:sldId id="279" r:id="rId5"/>
    <p:sldId id="291" r:id="rId6"/>
    <p:sldId id="292" r:id="rId7"/>
    <p:sldId id="302" r:id="rId8"/>
    <p:sldId id="303" r:id="rId9"/>
    <p:sldId id="305" r:id="rId10"/>
    <p:sldId id="306" r:id="rId11"/>
    <p:sldId id="307" r:id="rId12"/>
    <p:sldId id="323" r:id="rId13"/>
    <p:sldId id="326" r:id="rId14"/>
    <p:sldId id="360" r:id="rId15"/>
    <p:sldId id="371" r:id="rId16"/>
    <p:sldId id="367" r:id="rId17"/>
    <p:sldId id="375" r:id="rId18"/>
    <p:sldId id="376" r:id="rId19"/>
    <p:sldId id="368" r:id="rId20"/>
    <p:sldId id="377" r:id="rId21"/>
    <p:sldId id="369" r:id="rId22"/>
    <p:sldId id="370" r:id="rId23"/>
    <p:sldId id="378" r:id="rId24"/>
    <p:sldId id="379" r:id="rId25"/>
    <p:sldId id="331"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76" autoAdjust="0"/>
    <p:restoredTop sz="83683" autoAdjust="0"/>
  </p:normalViewPr>
  <p:slideViewPr>
    <p:cSldViewPr>
      <p:cViewPr varScale="1">
        <p:scale>
          <a:sx n="71" d="100"/>
          <a:sy n="71" d="100"/>
        </p:scale>
        <p:origin x="178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5.xml"/><Relationship Id="rId7" Type="http://schemas.openxmlformats.org/officeDocument/2006/relationships/slide" Target="slides/slide11.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0.xml"/><Relationship Id="rId5" Type="http://schemas.openxmlformats.org/officeDocument/2006/relationships/slide" Target="slides/slide8.xml"/><Relationship Id="rId4" Type="http://schemas.openxmlformats.org/officeDocument/2006/relationships/slide" Target="slides/slide7.xml"/><Relationship Id="rId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dirty="0" smtClean="0"/>
              <a:t>© 2016 Pearson Education, Inc., Hoboken, NJ. All rights reserved.</a:t>
            </a: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9092161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dirty="0" smtClean="0"/>
              <a:t>© 2016 Pearson Education, Inc., Hoboken, NJ. All rights reserved.</a:t>
            </a:r>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200438766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10/e, by William Stallings, Chapter 2 “Performance Issues”.</a:t>
            </a:r>
            <a:endParaRPr lang="en-AU" dirty="0" smtClean="0">
              <a:latin typeface="Times New Roman" pitchFamily="-110" charset="0"/>
            </a:endParaRPr>
          </a:p>
          <a:p>
            <a:endParaRPr lang="en-GB" dirty="0"/>
          </a:p>
        </p:txBody>
      </p:sp>
      <p:sp>
        <p:nvSpPr>
          <p:cNvPr id="2" name="Footer Placeholder 1"/>
          <p:cNvSpPr>
            <a:spLocks noGrp="1"/>
          </p:cNvSpPr>
          <p:nvPr>
            <p:ph type="ftr" sz="quarter" idx="10"/>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597225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 </a:t>
            </a:r>
            <a:r>
              <a:rPr kumimoji="1" lang="en-US" sz="1200" b="0" i="0" u="none" strike="noStrike" kern="1200" baseline="0" dirty="0" smtClean="0">
                <a:solidFill>
                  <a:schemeClr val="tx1"/>
                </a:solidFill>
                <a:latin typeface="Times New Roman" pitchFamily="-110" charset="0"/>
                <a:ea typeface="+mn-ea"/>
                <a:cs typeface="+mn-cs"/>
              </a:rPr>
              <a:t>It is now common for the second-level</a:t>
            </a:r>
          </a:p>
          <a:p>
            <a:r>
              <a:rPr kumimoji="1" lang="en-US" sz="1200" b="0" i="0" u="none" strike="noStrike" kern="1200" baseline="0" dirty="0" smtClean="0">
                <a:solidFill>
                  <a:schemeClr val="tx1"/>
                </a:solidFill>
                <a:latin typeface="Times New Roman" pitchFamily="-110" charset="0"/>
                <a:ea typeface="+mn-ea"/>
                <a:cs typeface="+mn-cs"/>
              </a:rPr>
              <a:t>cache to also be private to each core.</a:t>
            </a:r>
            <a:endParaRPr kumimoji="1" lang="en-US" sz="1200" kern="1200" baseline="0" dirty="0" smtClean="0">
              <a:solidFill>
                <a:schemeClr val="tx1"/>
              </a:solidFill>
              <a:latin typeface="Times New Roman" pitchFamily="-110" charset="0"/>
              <a:ea typeface="+mn-ea"/>
              <a:cs typeface="+mn-cs"/>
            </a:endParaRP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89030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r>
              <a:rPr kumimoji="1" lang="en-US" sz="1200" b="0" i="0" u="none" strike="noStrike" kern="1200" baseline="0" dirty="0" smtClean="0">
                <a:solidFill>
                  <a:schemeClr val="tx1"/>
                </a:solidFill>
                <a:latin typeface="Times New Roman" pitchFamily="-110" charset="0"/>
                <a:ea typeface="+mn-ea"/>
                <a:cs typeface="+mn-cs"/>
              </a:rPr>
              <a:t> </a:t>
            </a:r>
          </a:p>
          <a:p>
            <a:r>
              <a:rPr kumimoji="1" lang="en-US" sz="1200" b="0" i="0" u="none" strike="noStrike" kern="1200" baseline="0" dirty="0" smtClean="0">
                <a:solidFill>
                  <a:schemeClr val="tx1"/>
                </a:solidFill>
                <a:latin typeface="Times New Roman" pitchFamily="-110" charset="0"/>
                <a:ea typeface="+mn-ea"/>
                <a:cs typeface="+mn-cs"/>
              </a:rPr>
              <a:t>We explore design characteristics of multicore computers in Chapter 18 and</a:t>
            </a:r>
          </a:p>
          <a:p>
            <a:r>
              <a:rPr kumimoji="1" lang="en-US" sz="1200" b="0" i="0" u="none" strike="noStrike" kern="1200" baseline="0" dirty="0" smtClean="0">
                <a:solidFill>
                  <a:schemeClr val="tx1"/>
                </a:solidFill>
                <a:latin typeface="Times New Roman" pitchFamily="-110" charset="0"/>
                <a:ea typeface="+mn-ea"/>
                <a:cs typeface="+mn-cs"/>
              </a:rPr>
              <a:t>GPGPUs in Chapter 19.</a:t>
            </a:r>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423738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b="0" i="0" u="none" strike="noStrike" kern="1200" baseline="0" dirty="0" smtClean="0">
                <a:solidFill>
                  <a:schemeClr val="tx1"/>
                </a:solidFill>
                <a:latin typeface="Times New Roman" pitchFamily="-110" charset="0"/>
                <a:ea typeface="+mn-ea"/>
                <a:cs typeface="+mn-cs"/>
              </a:rPr>
              <a:t>Computer system designers look for ways to improve system performance by</a:t>
            </a:r>
          </a:p>
          <a:p>
            <a:r>
              <a:rPr kumimoji="1" lang="en-US" sz="1200" b="0" i="0" u="none" strike="noStrike" kern="1200" baseline="0" dirty="0" smtClean="0">
                <a:solidFill>
                  <a:schemeClr val="tx1"/>
                </a:solidFill>
                <a:latin typeface="Times New Roman" pitchFamily="-110" charset="0"/>
                <a:ea typeface="+mn-ea"/>
                <a:cs typeface="+mn-cs"/>
              </a:rPr>
              <a:t>advances in technology or change in design. Examples include the use of parallel</a:t>
            </a:r>
          </a:p>
          <a:p>
            <a:r>
              <a:rPr kumimoji="1" lang="en-US" sz="1200" b="0" i="0" u="none" strike="noStrike" kern="1200" baseline="0" dirty="0" smtClean="0">
                <a:solidFill>
                  <a:schemeClr val="tx1"/>
                </a:solidFill>
                <a:latin typeface="Times New Roman" pitchFamily="-110" charset="0"/>
                <a:ea typeface="+mn-ea"/>
                <a:cs typeface="+mn-cs"/>
              </a:rPr>
              <a:t>processors, the use of a memory cache hierarchy, and speedup in memory access</a:t>
            </a:r>
          </a:p>
          <a:p>
            <a:r>
              <a:rPr kumimoji="1" lang="en-US" sz="1200" b="0" i="0" u="none" strike="noStrike" kern="1200" baseline="0" dirty="0" smtClean="0">
                <a:solidFill>
                  <a:schemeClr val="tx1"/>
                </a:solidFill>
                <a:latin typeface="Times New Roman" pitchFamily="-110" charset="0"/>
                <a:ea typeface="+mn-ea"/>
                <a:cs typeface="+mn-cs"/>
              </a:rPr>
              <a:t>time and I/O transfer rate due to technology improvements. In all of these cases, it is</a:t>
            </a:r>
          </a:p>
          <a:p>
            <a:r>
              <a:rPr kumimoji="1" lang="en-US" sz="1200" b="0" i="0" u="none" strike="noStrike" kern="1200" baseline="0" dirty="0" smtClean="0">
                <a:solidFill>
                  <a:schemeClr val="tx1"/>
                </a:solidFill>
                <a:latin typeface="Times New Roman" pitchFamily="-110" charset="0"/>
                <a:ea typeface="+mn-ea"/>
                <a:cs typeface="+mn-cs"/>
              </a:rPr>
              <a:t>important to note that a speedup in one aspect of the technology or design does not</a:t>
            </a:r>
          </a:p>
          <a:p>
            <a:r>
              <a:rPr kumimoji="1" lang="en-US" sz="1200" b="0" i="0" u="none" strike="noStrike" kern="1200" baseline="0" dirty="0" smtClean="0">
                <a:solidFill>
                  <a:schemeClr val="tx1"/>
                </a:solidFill>
                <a:latin typeface="Times New Roman" pitchFamily="-110" charset="0"/>
                <a:ea typeface="+mn-ea"/>
                <a:cs typeface="+mn-cs"/>
              </a:rPr>
              <a:t>result in a corresponding improvement in performance. This limitation is succinctly</a:t>
            </a:r>
          </a:p>
          <a:p>
            <a:r>
              <a:rPr kumimoji="1" lang="en-US" sz="1200" b="0" i="0" u="none" strike="noStrike" kern="1200" baseline="0" dirty="0" smtClean="0">
                <a:solidFill>
                  <a:schemeClr val="tx1"/>
                </a:solidFill>
                <a:latin typeface="Times New Roman" pitchFamily="-110" charset="0"/>
                <a:ea typeface="+mn-ea"/>
                <a:cs typeface="+mn-cs"/>
              </a:rPr>
              <a:t>expressed by Amdahl’s law.</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Amdahl’s law was first proposed by Gene Amdahl in 1967 ([AMDA67],</a:t>
            </a:r>
          </a:p>
          <a:p>
            <a:r>
              <a:rPr kumimoji="1" lang="en-US" sz="1200" b="0" i="0" u="none" strike="noStrike" kern="1200" baseline="0" dirty="0" smtClean="0">
                <a:solidFill>
                  <a:schemeClr val="tx1"/>
                </a:solidFill>
                <a:latin typeface="Times New Roman" pitchFamily="-110" charset="0"/>
                <a:ea typeface="+mn-ea"/>
                <a:cs typeface="+mn-cs"/>
              </a:rPr>
              <a:t>[AMDA13]) and deals with the potential speedup of a program using multiple processors</a:t>
            </a:r>
          </a:p>
          <a:p>
            <a:r>
              <a:rPr kumimoji="1" lang="en-US" sz="1200" b="0" i="0" u="none" strike="noStrike" kern="1200" baseline="0" dirty="0" smtClean="0">
                <a:solidFill>
                  <a:schemeClr val="tx1"/>
                </a:solidFill>
                <a:latin typeface="Times New Roman" pitchFamily="-110" charset="0"/>
                <a:ea typeface="+mn-ea"/>
                <a:cs typeface="+mn-cs"/>
              </a:rPr>
              <a:t>compared to a single processor.</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Nevertheless, Amdahl’s law illustrates the problems facing industry in the development</a:t>
            </a:r>
          </a:p>
          <a:p>
            <a:r>
              <a:rPr kumimoji="1" lang="en-US" sz="1200" b="0" i="0" u="none" strike="noStrike" kern="1200" baseline="0" dirty="0" smtClean="0">
                <a:solidFill>
                  <a:schemeClr val="tx1"/>
                </a:solidFill>
                <a:latin typeface="Times New Roman" pitchFamily="-110" charset="0"/>
                <a:ea typeface="+mn-ea"/>
                <a:cs typeface="+mn-cs"/>
              </a:rPr>
              <a:t>of multicore machines with an ever-growing number of cores: The software</a:t>
            </a:r>
          </a:p>
          <a:p>
            <a:r>
              <a:rPr kumimoji="1" lang="en-US" sz="1200" b="0" i="0" u="none" strike="noStrike" kern="1200" baseline="0" dirty="0" smtClean="0">
                <a:solidFill>
                  <a:schemeClr val="tx1"/>
                </a:solidFill>
                <a:latin typeface="Times New Roman" pitchFamily="-110" charset="0"/>
                <a:ea typeface="+mn-ea"/>
                <a:cs typeface="+mn-cs"/>
              </a:rPr>
              <a:t>that runs on such machines must be adapted to a highly parallel execution environment</a:t>
            </a:r>
          </a:p>
          <a:p>
            <a:r>
              <a:rPr kumimoji="1" lang="en-US" sz="1200" b="0" i="0" u="none" strike="noStrike" kern="1200" baseline="0" dirty="0" smtClean="0">
                <a:solidFill>
                  <a:schemeClr val="tx1"/>
                </a:solidFill>
                <a:latin typeface="Times New Roman" pitchFamily="-110" charset="0"/>
                <a:ea typeface="+mn-ea"/>
                <a:cs typeface="+mn-cs"/>
              </a:rPr>
              <a:t>to exploit the power of parallel processing.</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Amdahl’s law can be generalized to evaluate any design or technical improvement</a:t>
            </a:r>
          </a:p>
          <a:p>
            <a:r>
              <a:rPr kumimoji="1" lang="en-US" sz="1200" b="0" i="0" u="none" strike="noStrike" kern="1200" baseline="0" dirty="0" smtClean="0">
                <a:solidFill>
                  <a:schemeClr val="tx1"/>
                </a:solidFill>
                <a:latin typeface="Times New Roman" pitchFamily="-110" charset="0"/>
                <a:ea typeface="+mn-ea"/>
                <a:cs typeface="+mn-cs"/>
              </a:rPr>
              <a:t>in a computer system.</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30543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Figures 2.3 and 2.4.</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58667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58197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sine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2.5).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369080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10" charset="0"/>
                <a:ea typeface="+mn-ea"/>
                <a:cs typeface="+mn-cs"/>
              </a:rPr>
              <a:t>Measures such as MIPS and MFLOPS have proven inadequate to evaluating the performance</a:t>
            </a:r>
          </a:p>
          <a:p>
            <a:r>
              <a:rPr kumimoji="1" lang="en-US" sz="1200" b="0" i="0" u="none" strike="noStrike" kern="1200" baseline="0" dirty="0" smtClean="0">
                <a:solidFill>
                  <a:schemeClr val="tx1"/>
                </a:solidFill>
                <a:latin typeface="Times New Roman" pitchFamily="-110" charset="0"/>
                <a:ea typeface="+mn-ea"/>
                <a:cs typeface="+mn-cs"/>
              </a:rPr>
              <a:t>of processors. Because of differences in instruction sets, the instruction execution</a:t>
            </a:r>
          </a:p>
          <a:p>
            <a:r>
              <a:rPr kumimoji="1" lang="en-US" sz="1200" b="0" i="0" u="none" strike="noStrike" kern="1200" baseline="0" dirty="0" smtClean="0">
                <a:solidFill>
                  <a:schemeClr val="tx1"/>
                </a:solidFill>
                <a:latin typeface="Times New Roman" pitchFamily="-110" charset="0"/>
                <a:ea typeface="+mn-ea"/>
                <a:cs typeface="+mn-cs"/>
              </a:rPr>
              <a:t>rate is not a valid means of comparing the performance of different architectures.</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Another consideration is that the performance of a given processor on a given</a:t>
            </a:r>
          </a:p>
          <a:p>
            <a:r>
              <a:rPr kumimoji="1" lang="en-US" sz="1200" b="0" i="0" u="none" strike="noStrike" kern="1200" baseline="0" dirty="0" smtClean="0">
                <a:solidFill>
                  <a:schemeClr val="tx1"/>
                </a:solidFill>
                <a:latin typeface="Times New Roman" pitchFamily="-110" charset="0"/>
                <a:ea typeface="+mn-ea"/>
                <a:cs typeface="+mn-cs"/>
              </a:rPr>
              <a:t>program may not be useful in determining how that processor will perform on a</a:t>
            </a:r>
          </a:p>
          <a:p>
            <a:r>
              <a:rPr kumimoji="1" lang="en-US" sz="1200" b="0" i="0" u="none" strike="noStrike" kern="1200" baseline="0" dirty="0" smtClean="0">
                <a:solidFill>
                  <a:schemeClr val="tx1"/>
                </a:solidFill>
                <a:latin typeface="Times New Roman" pitchFamily="-110" charset="0"/>
                <a:ea typeface="+mn-ea"/>
                <a:cs typeface="+mn-cs"/>
              </a:rPr>
              <a:t>very different type of application. Accordingly, beginning in the late 1980s and</a:t>
            </a:r>
          </a:p>
          <a:p>
            <a:r>
              <a:rPr kumimoji="1" lang="en-US" sz="1200" b="0" i="0" u="none" strike="noStrike" kern="1200" baseline="0" dirty="0" smtClean="0">
                <a:solidFill>
                  <a:schemeClr val="tx1"/>
                </a:solidFill>
                <a:latin typeface="Times New Roman" pitchFamily="-110" charset="0"/>
                <a:ea typeface="+mn-ea"/>
                <a:cs typeface="+mn-cs"/>
              </a:rPr>
              <a:t>early 1990s, industry and academic interest shifted to measuring the performance of</a:t>
            </a:r>
          </a:p>
          <a:p>
            <a:r>
              <a:rPr kumimoji="1" lang="en-US" sz="1200" b="0" i="0" u="none" strike="noStrike" kern="1200" baseline="0" dirty="0" smtClean="0">
                <a:solidFill>
                  <a:schemeClr val="tx1"/>
                </a:solidFill>
                <a:latin typeface="Times New Roman" pitchFamily="-110" charset="0"/>
                <a:ea typeface="+mn-ea"/>
                <a:cs typeface="+mn-cs"/>
              </a:rPr>
              <a:t> systems using a set of benchmark programs. The same set of programs can be run on</a:t>
            </a:r>
          </a:p>
          <a:p>
            <a:r>
              <a:rPr kumimoji="1" lang="en-US" sz="1200" b="0" i="0" u="none" strike="noStrike" kern="1200" baseline="0" dirty="0" smtClean="0">
                <a:solidFill>
                  <a:schemeClr val="tx1"/>
                </a:solidFill>
                <a:latin typeface="Times New Roman" pitchFamily="-110" charset="0"/>
                <a:ea typeface="+mn-ea"/>
                <a:cs typeface="+mn-cs"/>
              </a:rPr>
              <a:t>different machines and the execution times compared. Benchmarks provide guidance</a:t>
            </a:r>
          </a:p>
          <a:p>
            <a:r>
              <a:rPr kumimoji="1" lang="en-US" sz="1200" b="0" i="0" u="none" strike="noStrike" kern="1200" baseline="0" dirty="0" smtClean="0">
                <a:solidFill>
                  <a:schemeClr val="tx1"/>
                </a:solidFill>
                <a:latin typeface="Times New Roman" pitchFamily="-110" charset="0"/>
                <a:ea typeface="+mn-ea"/>
                <a:cs typeface="+mn-cs"/>
              </a:rPr>
              <a:t>to customers trying to decide which system to buy and can be useful to vendors</a:t>
            </a:r>
          </a:p>
          <a:p>
            <a:r>
              <a:rPr kumimoji="1" lang="en-US" sz="1200" b="0" i="0" u="none" strike="noStrike" kern="1200" baseline="0" dirty="0" smtClean="0">
                <a:solidFill>
                  <a:schemeClr val="tx1"/>
                </a:solidFill>
                <a:latin typeface="Times New Roman" pitchFamily="-110" charset="0"/>
                <a:ea typeface="+mn-ea"/>
                <a:cs typeface="+mn-cs"/>
              </a:rPr>
              <a:t>and designers in determining how to design systems to meet benchmark goals.</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[WEIC90] lists the following as desirable characteristics of a benchmark program:</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1.  It is written in a high-level language, making it portable across different machines.</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2.  It is representative of a particular kind of programming domain or paradigm, such</a:t>
            </a:r>
          </a:p>
          <a:p>
            <a:r>
              <a:rPr kumimoji="1" lang="en-US" sz="1200" b="0" i="0" u="none" strike="noStrike" kern="1200" baseline="0" dirty="0" smtClean="0">
                <a:solidFill>
                  <a:schemeClr val="tx1"/>
                </a:solidFill>
                <a:latin typeface="Times New Roman" pitchFamily="-110" charset="0"/>
                <a:ea typeface="+mn-ea"/>
                <a:cs typeface="+mn-cs"/>
              </a:rPr>
              <a:t>as systems programming, numerical programming, or commercial programming.</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3.  It can be measured easily.</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4.  It has wide distribution.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045258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95432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539332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2.5</a:t>
            </a:r>
          </a:p>
          <a:p>
            <a:r>
              <a:rPr lang="en-US" dirty="0" smtClean="0"/>
              <a:t>SPEC CPU2006 Integer</a:t>
            </a:r>
            <a:r>
              <a:rPr lang="en-US" baseline="0" dirty="0" smtClean="0"/>
              <a:t> Benchmarks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81376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smtClean="0">
                <a:solidFill>
                  <a:schemeClr val="tx1"/>
                </a:solidFill>
                <a:latin typeface="Times New Roman" pitchFamily="-110" charset="0"/>
                <a:ea typeface="+mn-ea"/>
                <a:cs typeface="+mn-cs"/>
              </a:rPr>
              <a:t>This chapter addresses the issue of computer system performance. We begin with a</a:t>
            </a:r>
          </a:p>
          <a:p>
            <a:r>
              <a:rPr kumimoji="1" lang="en-US" sz="1200" b="0" i="0" u="none" strike="noStrike" kern="1200" baseline="0" dirty="0" smtClean="0">
                <a:solidFill>
                  <a:schemeClr val="tx1"/>
                </a:solidFill>
                <a:latin typeface="Times New Roman" pitchFamily="-110" charset="0"/>
                <a:ea typeface="+mn-ea"/>
                <a:cs typeface="+mn-cs"/>
              </a:rPr>
              <a:t>consideration of the need for balanced utilization of computer resources, which provides</a:t>
            </a:r>
          </a:p>
          <a:p>
            <a:r>
              <a:rPr kumimoji="1" lang="en-US" sz="1200" b="0" i="0" u="none" strike="noStrike" kern="1200" baseline="0" dirty="0" smtClean="0">
                <a:solidFill>
                  <a:schemeClr val="tx1"/>
                </a:solidFill>
                <a:latin typeface="Times New Roman" pitchFamily="-110" charset="0"/>
                <a:ea typeface="+mn-ea"/>
                <a:cs typeface="+mn-cs"/>
              </a:rPr>
              <a:t>a perspective that is useful throughout the book. Next we look at contemporary</a:t>
            </a:r>
          </a:p>
          <a:p>
            <a:r>
              <a:rPr kumimoji="1" lang="en-US" sz="1200" b="0" i="0" u="none" strike="noStrike" kern="1200" baseline="0" dirty="0" smtClean="0">
                <a:solidFill>
                  <a:schemeClr val="tx1"/>
                </a:solidFill>
                <a:latin typeface="Times New Roman" pitchFamily="-110" charset="0"/>
                <a:ea typeface="+mn-ea"/>
                <a:cs typeface="+mn-cs"/>
              </a:rPr>
              <a:t>computer organization designs intended to provide performance to meet current</a:t>
            </a:r>
          </a:p>
          <a:p>
            <a:r>
              <a:rPr kumimoji="1" lang="en-US" sz="1200" b="0" i="0" u="none" strike="noStrike" kern="1200" baseline="0" dirty="0" smtClean="0">
                <a:solidFill>
                  <a:schemeClr val="tx1"/>
                </a:solidFill>
                <a:latin typeface="Times New Roman" pitchFamily="-110" charset="0"/>
                <a:ea typeface="+mn-ea"/>
                <a:cs typeface="+mn-cs"/>
              </a:rPr>
              <a:t>and projected demand. Finally, we look at tools and models that have been developed</a:t>
            </a:r>
          </a:p>
          <a:p>
            <a:r>
              <a:rPr kumimoji="1" lang="en-US" sz="1200" b="0" i="0" u="none" strike="noStrike" kern="1200" baseline="0" dirty="0" smtClean="0">
                <a:solidFill>
                  <a:schemeClr val="tx1"/>
                </a:solidFill>
                <a:latin typeface="Times New Roman" pitchFamily="-110" charset="0"/>
                <a:ea typeface="+mn-ea"/>
                <a:cs typeface="+mn-cs"/>
              </a:rPr>
              <a:t>to provide a means of assessing comparative computer system performance.</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604811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2.6</a:t>
            </a:r>
          </a:p>
          <a:p>
            <a:r>
              <a:rPr lang="en-US" dirty="0" smtClean="0"/>
              <a:t>SPEC CPU2006 Floating-Point</a:t>
            </a:r>
            <a:r>
              <a:rPr lang="en-US" baseline="0" dirty="0" smtClean="0"/>
              <a:t> Benchmarks</a:t>
            </a:r>
          </a:p>
          <a:p>
            <a:endParaRPr lang="en-US" baseline="0" dirty="0" smtClean="0"/>
          </a:p>
          <a:p>
            <a:r>
              <a:rPr kumimoji="1" lang="en-US" sz="1200" b="0" i="0" u="none" strike="noStrike" kern="1200" baseline="0" dirty="0" smtClean="0">
                <a:solidFill>
                  <a:schemeClr val="tx1"/>
                </a:solidFill>
                <a:latin typeface="Times New Roman" pitchFamily="-110" charset="0"/>
                <a:ea typeface="+mn-ea"/>
                <a:cs typeface="+mn-cs"/>
              </a:rPr>
              <a:t> SPEC uses a historical Sun system, the “Ultra Enterprise 2,” which was introduced</a:t>
            </a:r>
          </a:p>
          <a:p>
            <a:r>
              <a:rPr kumimoji="1" lang="en-US" sz="1200" b="0" i="0" u="none" strike="noStrike" kern="1200" baseline="0" dirty="0" smtClean="0">
                <a:solidFill>
                  <a:schemeClr val="tx1"/>
                </a:solidFill>
                <a:latin typeface="Times New Roman" pitchFamily="-110" charset="0"/>
                <a:ea typeface="+mn-ea"/>
                <a:cs typeface="+mn-cs"/>
              </a:rPr>
              <a:t>in 1997, as the reference machine. The reference machine uses a 296-MHz</a:t>
            </a:r>
          </a:p>
          <a:p>
            <a:r>
              <a:rPr kumimoji="1" lang="en-US" sz="1200" b="0" i="0" u="none" strike="noStrike" kern="1200" baseline="0" dirty="0" err="1" smtClean="0">
                <a:solidFill>
                  <a:schemeClr val="tx1"/>
                </a:solidFill>
                <a:latin typeface="Times New Roman" pitchFamily="-110" charset="0"/>
                <a:ea typeface="+mn-ea"/>
                <a:cs typeface="+mn-cs"/>
              </a:rPr>
              <a:t>UltraSPARC</a:t>
            </a:r>
            <a:r>
              <a:rPr kumimoji="1" lang="en-US" sz="1200" b="0" i="0" u="none" strike="noStrike" kern="1200" baseline="0" dirty="0" smtClean="0">
                <a:solidFill>
                  <a:schemeClr val="tx1"/>
                </a:solidFill>
                <a:latin typeface="Times New Roman" pitchFamily="-110" charset="0"/>
                <a:ea typeface="+mn-ea"/>
                <a:cs typeface="+mn-cs"/>
              </a:rPr>
              <a:t> II processor. It takes about 12 days to do a rule-conforming run of</a:t>
            </a:r>
          </a:p>
          <a:p>
            <a:r>
              <a:rPr kumimoji="1" lang="en-US" sz="1200" b="0" i="0" u="none" strike="noStrike" kern="1200" baseline="0" dirty="0" smtClean="0">
                <a:solidFill>
                  <a:schemeClr val="tx1"/>
                </a:solidFill>
                <a:latin typeface="Times New Roman" pitchFamily="-110" charset="0"/>
                <a:ea typeface="+mn-ea"/>
                <a:cs typeface="+mn-cs"/>
              </a:rPr>
              <a:t>the base metrics for CINT2006 and CFP2006 on the CPU2006 reference machine.</a:t>
            </a:r>
          </a:p>
          <a:p>
            <a:r>
              <a:rPr kumimoji="1" lang="en-US" sz="1200" b="0" i="0" u="none" strike="noStrike" kern="1200" baseline="0" dirty="0" smtClean="0">
                <a:solidFill>
                  <a:schemeClr val="tx1"/>
                </a:solidFill>
                <a:latin typeface="Times New Roman" pitchFamily="-110" charset="0"/>
                <a:ea typeface="+mn-ea"/>
                <a:cs typeface="+mn-cs"/>
              </a:rPr>
              <a:t>Tables 2.5 and 2.6 show the amount of time to run each benchmark using the reference</a:t>
            </a:r>
          </a:p>
          <a:p>
            <a:r>
              <a:rPr kumimoji="1" lang="en-US" sz="1200" b="0" i="0" u="none" strike="noStrike" kern="1200" baseline="0" dirty="0" smtClean="0">
                <a:solidFill>
                  <a:schemeClr val="tx1"/>
                </a:solidFill>
                <a:latin typeface="Times New Roman" pitchFamily="-110" charset="0"/>
                <a:ea typeface="+mn-ea"/>
                <a:cs typeface="+mn-cs"/>
              </a:rPr>
              <a:t>machine. The tables also show the dynamic instruction counts on the reference</a:t>
            </a:r>
          </a:p>
          <a:p>
            <a:r>
              <a:rPr kumimoji="1" lang="en-US" sz="1200" b="0" i="0" u="none" strike="noStrike" kern="1200" baseline="0" dirty="0" smtClean="0">
                <a:solidFill>
                  <a:schemeClr val="tx1"/>
                </a:solidFill>
                <a:latin typeface="Times New Roman" pitchFamily="-110" charset="0"/>
                <a:ea typeface="+mn-ea"/>
                <a:cs typeface="+mn-cs"/>
              </a:rPr>
              <a:t>machine, as reported in [PHAN07]. These value are the actual number of instructions</a:t>
            </a:r>
          </a:p>
          <a:p>
            <a:r>
              <a:rPr kumimoji="1" lang="en-US" sz="1200" b="0" i="0" u="none" strike="noStrike" kern="1200" baseline="0" dirty="0" smtClean="0">
                <a:solidFill>
                  <a:schemeClr val="tx1"/>
                </a:solidFill>
                <a:latin typeface="Times New Roman" pitchFamily="-110" charset="0"/>
                <a:ea typeface="+mn-ea"/>
                <a:cs typeface="+mn-cs"/>
              </a:rPr>
              <a:t>executed during the run of each program.</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813760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10" charset="0"/>
                <a:ea typeface="+mn-ea"/>
                <a:cs typeface="+mn-cs"/>
              </a:rPr>
              <a:t>To better understand results published of a system using CPU2006, we define</a:t>
            </a:r>
          </a:p>
          <a:p>
            <a:r>
              <a:rPr kumimoji="1" lang="en-US" sz="1200" b="0" i="0" u="none" strike="noStrike" kern="1200" baseline="0" dirty="0" smtClean="0">
                <a:solidFill>
                  <a:schemeClr val="tx1"/>
                </a:solidFill>
                <a:latin typeface="Times New Roman" pitchFamily="-110" charset="0"/>
                <a:ea typeface="+mn-ea"/>
                <a:cs typeface="+mn-cs"/>
              </a:rPr>
              <a:t>the following terms used in the SPEC documentation:</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Benchmark:  A program written in a high-level language that can be compiled</a:t>
            </a:r>
          </a:p>
          <a:p>
            <a:r>
              <a:rPr kumimoji="1" lang="en-US" sz="1200" b="0" i="0" u="none" strike="noStrike" kern="1200" baseline="0" dirty="0" smtClean="0">
                <a:solidFill>
                  <a:schemeClr val="tx1"/>
                </a:solidFill>
                <a:latin typeface="Times New Roman" pitchFamily="-110" charset="0"/>
                <a:ea typeface="+mn-ea"/>
                <a:cs typeface="+mn-cs"/>
              </a:rPr>
              <a:t>and executed on any computer that implements the compiler.</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System under test:  This is the system to be evaluated.</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Reference machine:  This is a system used by SPEC to establish a baseline performance</a:t>
            </a:r>
          </a:p>
          <a:p>
            <a:r>
              <a:rPr kumimoji="1" lang="en-US" sz="1200" b="0" i="0" u="none" strike="noStrike" kern="1200" baseline="0" dirty="0" smtClean="0">
                <a:solidFill>
                  <a:schemeClr val="tx1"/>
                </a:solidFill>
                <a:latin typeface="Times New Roman" pitchFamily="-110" charset="0"/>
                <a:ea typeface="+mn-ea"/>
                <a:cs typeface="+mn-cs"/>
              </a:rPr>
              <a:t>for all benchmarks. Each benchmark is run and measured on this</a:t>
            </a:r>
          </a:p>
          <a:p>
            <a:r>
              <a:rPr kumimoji="1" lang="en-US" sz="1200" b="0" i="0" u="none" strike="noStrike" kern="1200" baseline="0" dirty="0" smtClean="0">
                <a:solidFill>
                  <a:schemeClr val="tx1"/>
                </a:solidFill>
                <a:latin typeface="Times New Roman" pitchFamily="-110" charset="0"/>
                <a:ea typeface="+mn-ea"/>
                <a:cs typeface="+mn-cs"/>
              </a:rPr>
              <a:t>machine to establish a reference time for that benchmark. A system under test</a:t>
            </a:r>
          </a:p>
          <a:p>
            <a:r>
              <a:rPr kumimoji="1" lang="en-US" sz="1200" b="0" i="0" u="none" strike="noStrike" kern="1200" baseline="0" dirty="0" smtClean="0">
                <a:solidFill>
                  <a:schemeClr val="tx1"/>
                </a:solidFill>
                <a:latin typeface="Times New Roman" pitchFamily="-110" charset="0"/>
                <a:ea typeface="+mn-ea"/>
                <a:cs typeface="+mn-cs"/>
              </a:rPr>
              <a:t>is evaluated by running the CPU2006 benchmarks and comparing the results</a:t>
            </a:r>
          </a:p>
          <a:p>
            <a:r>
              <a:rPr kumimoji="1" lang="en-US" sz="1200" b="0" i="0" u="none" strike="noStrike" kern="1200" baseline="0" dirty="0" smtClean="0">
                <a:solidFill>
                  <a:schemeClr val="tx1"/>
                </a:solidFill>
                <a:latin typeface="Times New Roman" pitchFamily="-110" charset="0"/>
                <a:ea typeface="+mn-ea"/>
                <a:cs typeface="+mn-cs"/>
              </a:rPr>
              <a:t>for running the same programs on the reference machine.</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Base metric:  These are required for all reported results and have strict guidelines</a:t>
            </a:r>
          </a:p>
          <a:p>
            <a:r>
              <a:rPr kumimoji="1" lang="en-US" sz="1200" b="0" i="0" u="none" strike="noStrike" kern="1200" baseline="0" dirty="0" smtClean="0">
                <a:solidFill>
                  <a:schemeClr val="tx1"/>
                </a:solidFill>
                <a:latin typeface="Times New Roman" pitchFamily="-110" charset="0"/>
                <a:ea typeface="+mn-ea"/>
                <a:cs typeface="+mn-cs"/>
              </a:rPr>
              <a:t>for compilation. In essence, the standard compiler with more or less</a:t>
            </a:r>
          </a:p>
          <a:p>
            <a:r>
              <a:rPr kumimoji="1" lang="en-US" sz="1200" b="0" i="0" u="none" strike="noStrike" kern="1200" baseline="0" dirty="0" smtClean="0">
                <a:solidFill>
                  <a:schemeClr val="tx1"/>
                </a:solidFill>
                <a:latin typeface="Times New Roman" pitchFamily="-110" charset="0"/>
                <a:ea typeface="+mn-ea"/>
                <a:cs typeface="+mn-cs"/>
              </a:rPr>
              <a:t>default settings should be used on each system under test to achieve comparable</a:t>
            </a:r>
          </a:p>
          <a:p>
            <a:r>
              <a:rPr kumimoji="1" lang="en-US" sz="1200" b="0" i="0" u="none" strike="noStrike" kern="1200" baseline="0" dirty="0" smtClean="0">
                <a:solidFill>
                  <a:schemeClr val="tx1"/>
                </a:solidFill>
                <a:latin typeface="Times New Roman" pitchFamily="-110" charset="0"/>
                <a:ea typeface="+mn-ea"/>
                <a:cs typeface="+mn-cs"/>
              </a:rPr>
              <a:t>results.</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Peak metric:  This enables users to attempt to optimize system performance by</a:t>
            </a:r>
          </a:p>
          <a:p>
            <a:r>
              <a:rPr kumimoji="1" lang="en-US" sz="1200" b="0" i="0" u="none" strike="noStrike" kern="1200" baseline="0" dirty="0" smtClean="0">
                <a:solidFill>
                  <a:schemeClr val="tx1"/>
                </a:solidFill>
                <a:latin typeface="Times New Roman" pitchFamily="-110" charset="0"/>
                <a:ea typeface="+mn-ea"/>
                <a:cs typeface="+mn-cs"/>
              </a:rPr>
              <a:t>optimizing the compiler output. For example, different compiler options may</a:t>
            </a:r>
          </a:p>
          <a:p>
            <a:r>
              <a:rPr kumimoji="1" lang="en-US" sz="1200" b="0" i="0" u="none" strike="noStrike" kern="1200" baseline="0" dirty="0" smtClean="0">
                <a:solidFill>
                  <a:schemeClr val="tx1"/>
                </a:solidFill>
                <a:latin typeface="Times New Roman" pitchFamily="-110" charset="0"/>
                <a:ea typeface="+mn-ea"/>
                <a:cs typeface="+mn-cs"/>
              </a:rPr>
              <a:t>be used on each benchmark, and feedback-directed optimization is allowed.</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Speed metric:  This is simply a measurement of the time it takes to execute a</a:t>
            </a:r>
          </a:p>
          <a:p>
            <a:r>
              <a:rPr kumimoji="1" lang="en-US" sz="1200" b="0" i="0" u="none" strike="noStrike" kern="1200" baseline="0" dirty="0" smtClean="0">
                <a:solidFill>
                  <a:schemeClr val="tx1"/>
                </a:solidFill>
                <a:latin typeface="Times New Roman" pitchFamily="-110" charset="0"/>
                <a:ea typeface="+mn-ea"/>
                <a:cs typeface="+mn-cs"/>
              </a:rPr>
              <a:t>compiled benchmark. The speed metric is used for comparing the ability of a</a:t>
            </a:r>
          </a:p>
          <a:p>
            <a:r>
              <a:rPr kumimoji="1" lang="en-US" sz="1200" b="0" i="0" u="none" strike="noStrike" kern="1200" baseline="0" dirty="0" smtClean="0">
                <a:solidFill>
                  <a:schemeClr val="tx1"/>
                </a:solidFill>
                <a:latin typeface="Times New Roman" pitchFamily="-110" charset="0"/>
                <a:ea typeface="+mn-ea"/>
                <a:cs typeface="+mn-cs"/>
              </a:rPr>
              <a:t>computer to complete single tasks.</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Rate metric:  This is a measurement of how many tasks a computer can accomplish</a:t>
            </a:r>
          </a:p>
          <a:p>
            <a:r>
              <a:rPr kumimoji="1" lang="en-US" sz="1200" b="0" i="0" u="none" strike="noStrike" kern="1200" baseline="0" dirty="0" smtClean="0">
                <a:solidFill>
                  <a:schemeClr val="tx1"/>
                </a:solidFill>
                <a:latin typeface="Times New Roman" pitchFamily="-110" charset="0"/>
                <a:ea typeface="+mn-ea"/>
                <a:cs typeface="+mn-cs"/>
              </a:rPr>
              <a:t>in a certain amount of time; this is called a throughput , capacity, or rate</a:t>
            </a:r>
          </a:p>
          <a:p>
            <a:r>
              <a:rPr kumimoji="1" lang="en-US" sz="1200" b="0" i="0" u="none" strike="noStrike" kern="1200" baseline="0" dirty="0" smtClean="0">
                <a:solidFill>
                  <a:schemeClr val="tx1"/>
                </a:solidFill>
                <a:latin typeface="Times New Roman" pitchFamily="-110" charset="0"/>
                <a:ea typeface="+mn-ea"/>
                <a:cs typeface="+mn-cs"/>
              </a:rPr>
              <a:t>measure. The rate metric allows the system under test to execute simultaneous</a:t>
            </a:r>
          </a:p>
          <a:p>
            <a:r>
              <a:rPr kumimoji="1" lang="en-US" sz="1200" b="0" i="0" u="none" strike="noStrike" kern="1200" baseline="0" dirty="0" smtClean="0">
                <a:solidFill>
                  <a:schemeClr val="tx1"/>
                </a:solidFill>
                <a:latin typeface="Times New Roman" pitchFamily="-110" charset="0"/>
                <a:ea typeface="+mn-ea"/>
                <a:cs typeface="+mn-cs"/>
              </a:rPr>
              <a:t>tasks to take advantage of multiple processors.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56174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10" charset="0"/>
                <a:ea typeface="+mn-ea"/>
                <a:cs typeface="+mn-cs"/>
              </a:rPr>
              <a:t> We now consider the specific calculations that are done to assess a system. We</a:t>
            </a:r>
          </a:p>
          <a:p>
            <a:r>
              <a:rPr kumimoji="1" lang="en-US" sz="1200" b="0" i="0" u="none" strike="noStrike" kern="1200" baseline="0" dirty="0" smtClean="0">
                <a:solidFill>
                  <a:schemeClr val="tx1"/>
                </a:solidFill>
                <a:latin typeface="Times New Roman" pitchFamily="-110" charset="0"/>
                <a:ea typeface="+mn-ea"/>
                <a:cs typeface="+mn-cs"/>
              </a:rPr>
              <a:t>consider the integer benchmarks; the same procedures are used to create a floating-point</a:t>
            </a:r>
          </a:p>
          <a:p>
            <a:r>
              <a:rPr kumimoji="1" lang="en-US" sz="1200" b="0" i="0" u="none" strike="noStrike" kern="1200" baseline="0" dirty="0" smtClean="0">
                <a:solidFill>
                  <a:schemeClr val="tx1"/>
                </a:solidFill>
                <a:latin typeface="Times New Roman" pitchFamily="-110" charset="0"/>
                <a:ea typeface="+mn-ea"/>
                <a:cs typeface="+mn-cs"/>
              </a:rPr>
              <a:t>benchmark value. For the integer benchmarks, there are 12 programs in the</a:t>
            </a:r>
          </a:p>
          <a:p>
            <a:r>
              <a:rPr kumimoji="1" lang="en-US" sz="1200" b="0" i="0" u="none" strike="noStrike" kern="1200" baseline="0" dirty="0" smtClean="0">
                <a:solidFill>
                  <a:schemeClr val="tx1"/>
                </a:solidFill>
                <a:latin typeface="Times New Roman" pitchFamily="-110" charset="0"/>
                <a:ea typeface="+mn-ea"/>
                <a:cs typeface="+mn-cs"/>
              </a:rPr>
              <a:t>test suite. Calculation is a three-step process (Figure 2.7):</a:t>
            </a:r>
          </a:p>
          <a:p>
            <a:endParaRPr kumimoji="1" lang="en-US" sz="1200" b="0" i="0" u="none" strike="noStrike"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673627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10" charset="0"/>
                <a:ea typeface="+mn-ea"/>
                <a:cs typeface="+mn-cs"/>
              </a:rPr>
              <a:t>The results for the Sun Blade 1000 are shown in Table 2.7a. One of the</a:t>
            </a:r>
          </a:p>
          <a:p>
            <a:r>
              <a:rPr kumimoji="1" lang="en-US" sz="1200" b="0" i="0" u="none" strike="noStrike" kern="1200" baseline="0" dirty="0" smtClean="0">
                <a:solidFill>
                  <a:schemeClr val="tx1"/>
                </a:solidFill>
                <a:latin typeface="Times New Roman" pitchFamily="-110" charset="0"/>
                <a:ea typeface="+mn-ea"/>
                <a:cs typeface="+mn-cs"/>
              </a:rPr>
              <a:t>SPEC CPU2006 integer benchmark is 464.h264ref. This is a reference implementation</a:t>
            </a:r>
          </a:p>
          <a:p>
            <a:r>
              <a:rPr kumimoji="1" lang="en-US" sz="1200" b="0" i="0" u="none" strike="noStrike" kern="1200" baseline="0" dirty="0" smtClean="0">
                <a:solidFill>
                  <a:schemeClr val="tx1"/>
                </a:solidFill>
                <a:latin typeface="Times New Roman" pitchFamily="-110" charset="0"/>
                <a:ea typeface="+mn-ea"/>
                <a:cs typeface="+mn-cs"/>
              </a:rPr>
              <a:t>of H.264/AVC (Advanced Video Coding), the latest state-of-the-art video compression standard.</a:t>
            </a:r>
          </a:p>
          <a:p>
            <a:r>
              <a:rPr kumimoji="1" lang="en-US" sz="1200" b="0" i="0" u="none" strike="noStrike" kern="1200" baseline="0" dirty="0" smtClean="0">
                <a:solidFill>
                  <a:schemeClr val="tx1"/>
                </a:solidFill>
                <a:latin typeface="Times New Roman" pitchFamily="-110" charset="0"/>
                <a:ea typeface="+mn-ea"/>
                <a:cs typeface="+mn-cs"/>
              </a:rPr>
              <a:t>The Sun Blade 1000 executes this program in a median time of 5259 seconds. The reference</a:t>
            </a:r>
          </a:p>
          <a:p>
            <a:r>
              <a:rPr kumimoji="1" lang="en-US" sz="1200" b="0" i="0" u="none" strike="noStrike" kern="1200" baseline="0" dirty="0" smtClean="0">
                <a:solidFill>
                  <a:schemeClr val="tx1"/>
                </a:solidFill>
                <a:latin typeface="Times New Roman" pitchFamily="-110" charset="0"/>
                <a:ea typeface="+mn-ea"/>
                <a:cs typeface="+mn-cs"/>
              </a:rPr>
              <a:t>implementation requires 22,130 seconds. The ratio is calculated as: 22,130/5,259 = 4.21.</a:t>
            </a:r>
          </a:p>
          <a:p>
            <a:r>
              <a:rPr kumimoji="1" lang="en-US" sz="1200" b="0" i="0" u="none" strike="noStrike" kern="1200" baseline="0" dirty="0" smtClean="0">
                <a:solidFill>
                  <a:schemeClr val="tx1"/>
                </a:solidFill>
                <a:latin typeface="Times New Roman" pitchFamily="-110" charset="0"/>
                <a:ea typeface="+mn-ea"/>
                <a:cs typeface="+mn-cs"/>
              </a:rPr>
              <a:t>The speed metric is calculated by taking the twelfth root of the product of the ratios:</a:t>
            </a:r>
          </a:p>
          <a:p>
            <a:r>
              <a:rPr kumimoji="1" lang="en-US" sz="1200" b="0" i="0" u="none" strike="noStrike" kern="1200" baseline="0" dirty="0" smtClean="0">
                <a:solidFill>
                  <a:schemeClr val="tx1"/>
                </a:solidFill>
                <a:latin typeface="Times New Roman" pitchFamily="-110" charset="0"/>
                <a:ea typeface="+mn-ea"/>
                <a:cs typeface="+mn-cs"/>
              </a:rPr>
              <a:t>(3.18 * 2.96 * 2.98 * 3.91 * 3.17 * 3.61 * 3.51 * 2.01 *</a:t>
            </a:r>
          </a:p>
          <a:p>
            <a:r>
              <a:rPr kumimoji="1" lang="en-US" sz="1200" b="0" i="0" u="none" strike="noStrike" kern="1200" baseline="0" dirty="0" smtClean="0">
                <a:solidFill>
                  <a:schemeClr val="tx1"/>
                </a:solidFill>
                <a:latin typeface="Times New Roman" pitchFamily="-110" charset="0"/>
                <a:ea typeface="+mn-ea"/>
                <a:cs typeface="+mn-cs"/>
              </a:rPr>
              <a:t>4.21 * 2.43 * 2.75 * 3.42)</a:t>
            </a:r>
            <a:r>
              <a:rPr kumimoji="1" lang="en-US" sz="1200" b="0" i="0" u="none" strike="noStrike" kern="1200" baseline="30000" dirty="0" smtClean="0">
                <a:solidFill>
                  <a:schemeClr val="tx1"/>
                </a:solidFill>
                <a:latin typeface="Times New Roman" pitchFamily="-110" charset="0"/>
                <a:ea typeface="+mn-ea"/>
                <a:cs typeface="+mn-cs"/>
              </a:rPr>
              <a:t>1/12 </a:t>
            </a:r>
            <a:r>
              <a:rPr kumimoji="1" lang="en-US" sz="1200" b="0" i="0" u="none" strike="noStrike" kern="1200" baseline="0" dirty="0" smtClean="0">
                <a:solidFill>
                  <a:schemeClr val="tx1"/>
                </a:solidFill>
                <a:latin typeface="Times New Roman" pitchFamily="-110" charset="0"/>
                <a:ea typeface="+mn-ea"/>
                <a:cs typeface="+mn-cs"/>
              </a:rPr>
              <a:t>= 3.12</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916739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10" charset="0"/>
                <a:ea typeface="+mn-ea"/>
                <a:cs typeface="+mn-cs"/>
              </a:rPr>
              <a:t>The results for the Sun Blade X6250 are shown in Table 2.7b. This system</a:t>
            </a:r>
          </a:p>
          <a:p>
            <a:r>
              <a:rPr kumimoji="1" lang="en-US" sz="1200" b="0" i="0" u="none" strike="noStrike" kern="1200" baseline="0" dirty="0" smtClean="0">
                <a:solidFill>
                  <a:schemeClr val="tx1"/>
                </a:solidFill>
                <a:latin typeface="Times New Roman" pitchFamily="-110" charset="0"/>
                <a:ea typeface="+mn-ea"/>
                <a:cs typeface="+mn-cs"/>
              </a:rPr>
              <a:t>has two processor chips, with two cores per chip, for a total of four cores. To get the</a:t>
            </a:r>
          </a:p>
          <a:p>
            <a:r>
              <a:rPr kumimoji="1" lang="en-US" sz="1200" b="0" i="0" u="none" strike="noStrike" kern="1200" baseline="0" dirty="0" smtClean="0">
                <a:solidFill>
                  <a:schemeClr val="tx1"/>
                </a:solidFill>
                <a:latin typeface="Times New Roman" pitchFamily="-110" charset="0"/>
                <a:ea typeface="+mn-ea"/>
                <a:cs typeface="+mn-cs"/>
              </a:rPr>
              <a:t>rate metric, each benchmark program is executed simultaneously on all four cores, with</a:t>
            </a:r>
          </a:p>
          <a:p>
            <a:r>
              <a:rPr kumimoji="1" lang="en-US" sz="1200" b="0" i="0" u="none" strike="noStrike" kern="1200" baseline="0" dirty="0" smtClean="0">
                <a:solidFill>
                  <a:schemeClr val="tx1"/>
                </a:solidFill>
                <a:latin typeface="Times New Roman" pitchFamily="-110" charset="0"/>
                <a:ea typeface="+mn-ea"/>
                <a:cs typeface="+mn-cs"/>
              </a:rPr>
              <a:t>the execution time being the time from the start of all four copies to the end of the slowest</a:t>
            </a:r>
          </a:p>
          <a:p>
            <a:r>
              <a:rPr kumimoji="1" lang="en-US" sz="1200" b="0" i="0" u="none" strike="noStrike" kern="1200" baseline="0" dirty="0" smtClean="0">
                <a:solidFill>
                  <a:schemeClr val="tx1"/>
                </a:solidFill>
                <a:latin typeface="Times New Roman" pitchFamily="-110" charset="0"/>
                <a:ea typeface="+mn-ea"/>
                <a:cs typeface="+mn-cs"/>
              </a:rPr>
              <a:t>run. The speed ratio is calculated as before, and the rate value is simply four times the</a:t>
            </a:r>
          </a:p>
          <a:p>
            <a:r>
              <a:rPr kumimoji="1" lang="en-US" sz="1200" b="0" i="0" u="none" strike="noStrike" kern="1200" baseline="0" dirty="0" smtClean="0">
                <a:solidFill>
                  <a:schemeClr val="tx1"/>
                </a:solidFill>
                <a:latin typeface="Times New Roman" pitchFamily="-110" charset="0"/>
                <a:ea typeface="+mn-ea"/>
                <a:cs typeface="+mn-cs"/>
              </a:rPr>
              <a:t>speed ratio. The final rate metric is found by taking the geometric mean of the rate values:</a:t>
            </a:r>
          </a:p>
          <a:p>
            <a:r>
              <a:rPr kumimoji="1" lang="en-US" sz="1200" b="0" i="0" u="none" strike="noStrike" kern="1200" baseline="0" dirty="0" smtClean="0">
                <a:solidFill>
                  <a:schemeClr val="tx1"/>
                </a:solidFill>
                <a:latin typeface="Times New Roman" pitchFamily="-110" charset="0"/>
                <a:ea typeface="+mn-ea"/>
                <a:cs typeface="+mn-cs"/>
              </a:rPr>
              <a:t>(78.63 * 62.97 * 60.87 * 77.29 * 65.87 * 83.68 * 76.70 * 134.98 *</a:t>
            </a:r>
          </a:p>
          <a:p>
            <a:r>
              <a:rPr kumimoji="1" lang="en-US" sz="1200" b="0" i="0" u="none" strike="noStrike" kern="1200" baseline="0" dirty="0" smtClean="0">
                <a:solidFill>
                  <a:schemeClr val="tx1"/>
                </a:solidFill>
                <a:latin typeface="Times New Roman" pitchFamily="-110" charset="0"/>
                <a:ea typeface="+mn-ea"/>
                <a:cs typeface="+mn-cs"/>
              </a:rPr>
              <a:t>106.65 * 40.39 * 48.41 * 65.40)</a:t>
            </a:r>
            <a:r>
              <a:rPr kumimoji="1" lang="en-US" sz="1200" b="0" i="0" u="none" strike="noStrike" kern="1200" baseline="30000" dirty="0" smtClean="0">
                <a:solidFill>
                  <a:schemeClr val="tx1"/>
                </a:solidFill>
                <a:latin typeface="Times New Roman" pitchFamily="-110" charset="0"/>
                <a:ea typeface="+mn-ea"/>
                <a:cs typeface="+mn-cs"/>
              </a:rPr>
              <a:t>1/12 </a:t>
            </a:r>
            <a:r>
              <a:rPr kumimoji="1" lang="en-US" sz="1200" b="0" i="0" u="none" strike="noStrike" kern="1200" baseline="0" dirty="0" smtClean="0">
                <a:solidFill>
                  <a:schemeClr val="tx1"/>
                </a:solidFill>
                <a:latin typeface="Times New Roman" pitchFamily="-110" charset="0"/>
                <a:ea typeface="+mn-ea"/>
                <a:cs typeface="+mn-cs"/>
              </a:rPr>
              <a:t>= 71.59</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37452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
        <p:nvSpPr>
          <p:cNvPr id="2" name="Footer Placeholder 1"/>
          <p:cNvSpPr>
            <a:spLocks noGrp="1"/>
          </p:cNvSpPr>
          <p:nvPr>
            <p:ph type="ftr" sz="quarter" idx="10"/>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35166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10" charset="0"/>
                <a:ea typeface="+mn-ea"/>
                <a:cs typeface="+mn-cs"/>
              </a:rPr>
              <a:t>Year by year, the cost of computer systems continues to drop dramatically, while the</a:t>
            </a:r>
          </a:p>
          <a:p>
            <a:r>
              <a:rPr kumimoji="1" lang="en-US" sz="1200" b="0" i="0" u="none" strike="noStrike" kern="1200" baseline="0" dirty="0" smtClean="0">
                <a:solidFill>
                  <a:schemeClr val="tx1"/>
                </a:solidFill>
                <a:latin typeface="Times New Roman" pitchFamily="-110" charset="0"/>
                <a:ea typeface="+mn-ea"/>
                <a:cs typeface="+mn-cs"/>
              </a:rPr>
              <a:t>performance and capacity of those systems continue to rise equally dramatically.</a:t>
            </a:r>
          </a:p>
          <a:p>
            <a:r>
              <a:rPr kumimoji="1" lang="en-US" sz="1200" b="0" i="0" u="none" strike="noStrike" kern="1200" baseline="0" dirty="0" smtClean="0">
                <a:solidFill>
                  <a:schemeClr val="tx1"/>
                </a:solidFill>
                <a:latin typeface="Times New Roman" pitchFamily="-110" charset="0"/>
                <a:ea typeface="+mn-ea"/>
                <a:cs typeface="+mn-cs"/>
              </a:rPr>
              <a:t>Today’s laptops have the computing power of an IBM mainframe from 10 or 15</a:t>
            </a:r>
          </a:p>
          <a:p>
            <a:r>
              <a:rPr kumimoji="1" lang="en-US" sz="1200" b="0" i="0" u="none" strike="noStrike" kern="1200" baseline="0" dirty="0" smtClean="0">
                <a:solidFill>
                  <a:schemeClr val="tx1"/>
                </a:solidFill>
                <a:latin typeface="Times New Roman" pitchFamily="-110" charset="0"/>
                <a:ea typeface="+mn-ea"/>
                <a:cs typeface="+mn-cs"/>
              </a:rPr>
              <a:t>years ago. Thus, we have virtually “free” computer power. Processors are so inexpensive</a:t>
            </a:r>
          </a:p>
          <a:p>
            <a:r>
              <a:rPr kumimoji="1" lang="en-US" sz="1200" b="0" i="0" u="none" strike="noStrike" kern="1200" baseline="0" dirty="0" smtClean="0">
                <a:solidFill>
                  <a:schemeClr val="tx1"/>
                </a:solidFill>
                <a:latin typeface="Times New Roman" pitchFamily="-110" charset="0"/>
                <a:ea typeface="+mn-ea"/>
                <a:cs typeface="+mn-cs"/>
              </a:rPr>
              <a:t>that we now have microprocessors we throw away. The digital pregnancy test is</a:t>
            </a:r>
          </a:p>
          <a:p>
            <a:r>
              <a:rPr kumimoji="1" lang="en-US" sz="1200" b="0" i="0" u="none" strike="noStrike" kern="1200" baseline="0" dirty="0" smtClean="0">
                <a:solidFill>
                  <a:schemeClr val="tx1"/>
                </a:solidFill>
                <a:latin typeface="Times New Roman" pitchFamily="-110" charset="0"/>
                <a:ea typeface="+mn-ea"/>
                <a:cs typeface="+mn-cs"/>
              </a:rPr>
              <a:t>an example (used once and then thrown away). And this continuing technological</a:t>
            </a:r>
          </a:p>
          <a:p>
            <a:r>
              <a:rPr kumimoji="1" lang="en-US" sz="1200" b="0" i="0" u="none" strike="noStrike" kern="1200" baseline="0" dirty="0" smtClean="0">
                <a:solidFill>
                  <a:schemeClr val="tx1"/>
                </a:solidFill>
                <a:latin typeface="Times New Roman" pitchFamily="-110" charset="0"/>
                <a:ea typeface="+mn-ea"/>
                <a:cs typeface="+mn-cs"/>
              </a:rPr>
              <a:t>revolution has enabled the development of applications of astounding complexity</a:t>
            </a:r>
          </a:p>
          <a:p>
            <a:r>
              <a:rPr kumimoji="1" lang="en-US" sz="1200" b="0" i="0" u="none" strike="noStrike" kern="1200" baseline="0" dirty="0" smtClean="0">
                <a:solidFill>
                  <a:schemeClr val="tx1"/>
                </a:solidFill>
                <a:latin typeface="Times New Roman" pitchFamily="-110" charset="0"/>
                <a:ea typeface="+mn-ea"/>
                <a:cs typeface="+mn-cs"/>
              </a:rPr>
              <a:t>and power. For example, desktop applications that require the great power of</a:t>
            </a:r>
          </a:p>
          <a:p>
            <a:r>
              <a:rPr kumimoji="1" lang="en-US" sz="1200" b="0" i="0" u="none" strike="noStrike" kern="1200" baseline="0" dirty="0" smtClean="0">
                <a:solidFill>
                  <a:schemeClr val="tx1"/>
                </a:solidFill>
                <a:latin typeface="Times New Roman" pitchFamily="-110" charset="0"/>
                <a:ea typeface="+mn-ea"/>
                <a:cs typeface="+mn-cs"/>
              </a:rPr>
              <a:t>today’s microprocessor-based systems include</a:t>
            </a:r>
          </a:p>
          <a:p>
            <a:endParaRPr kumimoji="1" lang="en-US" sz="1200" b="1" i="0" u="none" strike="noStrike" kern="1200" baseline="0" dirty="0" smtClean="0">
              <a:solidFill>
                <a:schemeClr val="tx1"/>
              </a:solidFill>
              <a:latin typeface="Times New Roman" pitchFamily="-110" charset="0"/>
              <a:ea typeface="+mn-ea"/>
              <a:cs typeface="+mn-cs"/>
            </a:endParaRP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Image processing</a:t>
            </a: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Three-dimensional rendering</a:t>
            </a: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Speech recognition</a:t>
            </a: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Videoconferencing</a:t>
            </a: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Multimedia authoring</a:t>
            </a: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Voice and video annotation of files</a:t>
            </a:r>
          </a:p>
          <a:p>
            <a:r>
              <a:rPr kumimoji="1" lang="en-US" sz="1200" b="1" i="0" u="none" strike="noStrike" kern="1200" baseline="0" dirty="0" smtClean="0">
                <a:solidFill>
                  <a:schemeClr val="tx1"/>
                </a:solidFill>
                <a:latin typeface="Times New Roman" pitchFamily="-110" charset="0"/>
                <a:ea typeface="+mn-ea"/>
                <a:cs typeface="+mn-cs"/>
              </a:rPr>
              <a:t>■ </a:t>
            </a:r>
            <a:r>
              <a:rPr kumimoji="1" lang="en-US" sz="1200" b="0" i="0" u="none" strike="noStrike" kern="1200" baseline="0" dirty="0" smtClean="0">
                <a:solidFill>
                  <a:schemeClr val="tx1"/>
                </a:solidFill>
                <a:latin typeface="Times New Roman" pitchFamily="-110" charset="0"/>
                <a:ea typeface="+mn-ea"/>
                <a:cs typeface="+mn-cs"/>
              </a:rPr>
              <a:t> Simulation modeling</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Workstation systems now support highly sophisticated engineering and scientific</a:t>
            </a:r>
          </a:p>
          <a:p>
            <a:r>
              <a:rPr kumimoji="1" lang="en-US" sz="1200" b="0" i="0" u="none" strike="noStrike" kern="1200" baseline="0" dirty="0" smtClean="0">
                <a:solidFill>
                  <a:schemeClr val="tx1"/>
                </a:solidFill>
                <a:latin typeface="Times New Roman" pitchFamily="-110" charset="0"/>
                <a:ea typeface="+mn-ea"/>
                <a:cs typeface="+mn-cs"/>
              </a:rPr>
              <a:t>applications and have the capacity to support image and video applications. In addition,</a:t>
            </a:r>
          </a:p>
          <a:p>
            <a:r>
              <a:rPr kumimoji="1" lang="en-US" sz="1200" b="0" i="0" u="none" strike="noStrike" kern="1200" baseline="0" dirty="0" smtClean="0">
                <a:solidFill>
                  <a:schemeClr val="tx1"/>
                </a:solidFill>
                <a:latin typeface="Times New Roman" pitchFamily="-110" charset="0"/>
                <a:ea typeface="+mn-ea"/>
                <a:cs typeface="+mn-cs"/>
              </a:rPr>
              <a:t>businesses are relying on increasingly powerful servers to handle transaction</a:t>
            </a:r>
          </a:p>
          <a:p>
            <a:r>
              <a:rPr kumimoji="1" lang="en-US" sz="1200" b="0" i="0" u="none" strike="noStrike" kern="1200" baseline="0" dirty="0" smtClean="0">
                <a:solidFill>
                  <a:schemeClr val="tx1"/>
                </a:solidFill>
                <a:latin typeface="Times New Roman" pitchFamily="-110" charset="0"/>
                <a:ea typeface="+mn-ea"/>
                <a:cs typeface="+mn-cs"/>
              </a:rPr>
              <a:t>and database processing and to support massive client/server networks that have</a:t>
            </a:r>
          </a:p>
          <a:p>
            <a:r>
              <a:rPr kumimoji="1" lang="en-US" sz="1200" b="0" i="0" u="none" strike="noStrike" kern="1200" baseline="0" dirty="0" smtClean="0">
                <a:solidFill>
                  <a:schemeClr val="tx1"/>
                </a:solidFill>
                <a:latin typeface="Times New Roman" pitchFamily="-110" charset="0"/>
                <a:ea typeface="+mn-ea"/>
                <a:cs typeface="+mn-cs"/>
              </a:rPr>
              <a:t>replaced the huge mainframe computer centers of yesteryear. As well, cloud service</a:t>
            </a:r>
          </a:p>
          <a:p>
            <a:r>
              <a:rPr kumimoji="1" lang="en-US" sz="1200" b="0" i="0" u="none" strike="noStrike" kern="1200" baseline="0" dirty="0" smtClean="0">
                <a:solidFill>
                  <a:schemeClr val="tx1"/>
                </a:solidFill>
                <a:latin typeface="Times New Roman" pitchFamily="-110" charset="0"/>
                <a:ea typeface="+mn-ea"/>
                <a:cs typeface="+mn-cs"/>
              </a:rPr>
              <a:t>providers use massive high-performance banks of servers to satisfy high-volume,</a:t>
            </a:r>
          </a:p>
          <a:p>
            <a:r>
              <a:rPr kumimoji="1" lang="en-US" sz="1200" b="0" i="0" u="none" strike="noStrike" kern="1200" baseline="0" dirty="0" smtClean="0">
                <a:solidFill>
                  <a:schemeClr val="tx1"/>
                </a:solidFill>
                <a:latin typeface="Times New Roman" pitchFamily="-110" charset="0"/>
                <a:ea typeface="+mn-ea"/>
                <a:cs typeface="+mn-cs"/>
              </a:rPr>
              <a:t>high-transaction-rate applications for a broad spectrum of clients.</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What is fascinating about all this from the perspective of computer organization</a:t>
            </a:r>
          </a:p>
          <a:p>
            <a:r>
              <a:rPr kumimoji="1" lang="en-US" sz="1200" b="0" i="0" u="none" strike="noStrike" kern="1200" baseline="0" dirty="0" smtClean="0">
                <a:solidFill>
                  <a:schemeClr val="tx1"/>
                </a:solidFill>
                <a:latin typeface="Times New Roman" pitchFamily="-110" charset="0"/>
                <a:ea typeface="+mn-ea"/>
                <a:cs typeface="+mn-cs"/>
              </a:rPr>
              <a:t>and architecture is that, on the one hand, the basic building blocks for today’s</a:t>
            </a:r>
          </a:p>
          <a:p>
            <a:r>
              <a:rPr kumimoji="1" lang="en-US" sz="1200" b="0" i="0" u="none" strike="noStrike" kern="1200" baseline="0" dirty="0" smtClean="0">
                <a:solidFill>
                  <a:schemeClr val="tx1"/>
                </a:solidFill>
                <a:latin typeface="Times New Roman" pitchFamily="-110" charset="0"/>
                <a:ea typeface="+mn-ea"/>
                <a:cs typeface="+mn-cs"/>
              </a:rPr>
              <a:t>computer miracles are virtually the same as those of the IAS computer from over</a:t>
            </a:r>
          </a:p>
          <a:p>
            <a:r>
              <a:rPr kumimoji="1" lang="en-US" sz="1200" b="0" i="0" u="none" strike="noStrike" kern="1200" baseline="0" dirty="0" smtClean="0">
                <a:solidFill>
                  <a:schemeClr val="tx1"/>
                </a:solidFill>
                <a:latin typeface="Times New Roman" pitchFamily="-110" charset="0"/>
                <a:ea typeface="+mn-ea"/>
                <a:cs typeface="+mn-cs"/>
              </a:rPr>
              <a:t>50 years ago, while on the other hand, the techniques for squeezing the maximum</a:t>
            </a:r>
          </a:p>
          <a:p>
            <a:r>
              <a:rPr kumimoji="1" lang="en-US" sz="1200" b="0" i="0" u="none" strike="noStrike" kern="1200" baseline="0" dirty="0" smtClean="0">
                <a:solidFill>
                  <a:schemeClr val="tx1"/>
                </a:solidFill>
                <a:latin typeface="Times New Roman" pitchFamily="-110" charset="0"/>
                <a:ea typeface="+mn-ea"/>
                <a:cs typeface="+mn-cs"/>
              </a:rPr>
              <a:t>performance out of the materials at hand have become increasingly sophisticated.</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This observation serves as a guiding principle for the presentation in this</a:t>
            </a:r>
          </a:p>
          <a:p>
            <a:r>
              <a:rPr kumimoji="1" lang="en-US" sz="1200" b="0" i="0" u="none" strike="noStrike" kern="1200" baseline="0" dirty="0" smtClean="0">
                <a:solidFill>
                  <a:schemeClr val="tx1"/>
                </a:solidFill>
                <a:latin typeface="Times New Roman" pitchFamily="-110" charset="0"/>
                <a:ea typeface="+mn-ea"/>
                <a:cs typeface="+mn-cs"/>
              </a:rPr>
              <a:t>book. As we progress through the various elements and components of a computer,</a:t>
            </a:r>
          </a:p>
          <a:p>
            <a:r>
              <a:rPr kumimoji="1" lang="en-US" sz="1200" b="0" i="0" u="none" strike="noStrike" kern="1200" baseline="0" dirty="0" smtClean="0">
                <a:solidFill>
                  <a:schemeClr val="tx1"/>
                </a:solidFill>
                <a:latin typeface="Times New Roman" pitchFamily="-110" charset="0"/>
                <a:ea typeface="+mn-ea"/>
                <a:cs typeface="+mn-cs"/>
              </a:rPr>
              <a:t>two objectives are pursued. First, the book explains the fundamental functionality</a:t>
            </a:r>
          </a:p>
          <a:p>
            <a:r>
              <a:rPr kumimoji="1" lang="en-US" sz="1200" b="0" i="0" u="none" strike="noStrike" kern="1200" baseline="0" dirty="0" smtClean="0">
                <a:solidFill>
                  <a:schemeClr val="tx1"/>
                </a:solidFill>
                <a:latin typeface="Times New Roman" pitchFamily="-110" charset="0"/>
                <a:ea typeface="+mn-ea"/>
                <a:cs typeface="+mn-cs"/>
              </a:rPr>
              <a:t>in each area under consideration, and second, the book explores those techniques</a:t>
            </a:r>
          </a:p>
          <a:p>
            <a:r>
              <a:rPr kumimoji="1" lang="en-US" sz="1200" b="0" i="0" u="none" strike="noStrike" kern="1200" baseline="0" dirty="0" smtClean="0">
                <a:solidFill>
                  <a:schemeClr val="tx1"/>
                </a:solidFill>
                <a:latin typeface="Times New Roman" pitchFamily="-110" charset="0"/>
                <a:ea typeface="+mn-ea"/>
                <a:cs typeface="+mn-cs"/>
              </a:rPr>
              <a:t>required to achieve maximum performance. In the remainder of this section, we</a:t>
            </a:r>
          </a:p>
          <a:p>
            <a:r>
              <a:rPr kumimoji="1" lang="en-US" sz="1200" b="0" i="0" u="none" strike="noStrike" kern="1200" baseline="0" dirty="0" smtClean="0">
                <a:solidFill>
                  <a:schemeClr val="tx1"/>
                </a:solidFill>
                <a:latin typeface="Times New Roman" pitchFamily="-110" charset="0"/>
                <a:ea typeface="+mn-ea"/>
                <a:cs typeface="+mn-cs"/>
              </a:rPr>
              <a:t>highlight some of the driving factors behind the need to design for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76529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13D4-F2DB-E54E-8A8E-0AC7B43CCEC2}" type="slidenum">
              <a:rPr lang="en-US"/>
              <a:pPr/>
              <a:t>4</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What gives Intel x86 processors or IBM mainframe computers such mind-boggling</a:t>
            </a:r>
          </a:p>
          <a:p>
            <a:r>
              <a:rPr kumimoji="1" lang="en-US" sz="1200" kern="1200" baseline="0" dirty="0" smtClean="0">
                <a:solidFill>
                  <a:schemeClr val="tx1"/>
                </a:solidFill>
                <a:latin typeface="Times New Roman" pitchFamily="-110" charset="0"/>
                <a:ea typeface="+mn-ea"/>
                <a:cs typeface="+mn-cs"/>
              </a:rPr>
              <a:t>power is the relentless pursuit of speed by processor chip manufacturers. The evolution</a:t>
            </a:r>
          </a:p>
          <a:p>
            <a:r>
              <a:rPr kumimoji="1" lang="en-US" sz="1200" kern="1200" baseline="0" dirty="0" smtClean="0">
                <a:solidFill>
                  <a:schemeClr val="tx1"/>
                </a:solidFill>
                <a:latin typeface="Times New Roman" pitchFamily="-110" charset="0"/>
                <a:ea typeface="+mn-ea"/>
                <a:cs typeface="+mn-cs"/>
              </a:rPr>
              <a:t>of these machines continues to bear out Moore’s law, mentioned previously. So</a:t>
            </a:r>
          </a:p>
          <a:p>
            <a:r>
              <a:rPr kumimoji="1" lang="en-US" sz="1200" kern="1200" baseline="0" dirty="0" smtClean="0">
                <a:solidFill>
                  <a:schemeClr val="tx1"/>
                </a:solidFill>
                <a:latin typeface="Times New Roman" pitchFamily="-110" charset="0"/>
                <a:ea typeface="+mn-ea"/>
                <a:cs typeface="+mn-cs"/>
              </a:rPr>
              <a:t>long as this law holds, chipmakers can unleash a new generation of chips every three</a:t>
            </a:r>
          </a:p>
          <a:p>
            <a:r>
              <a:rPr kumimoji="1" lang="en-US" sz="1200" kern="1200" baseline="0" dirty="0" smtClean="0">
                <a:solidFill>
                  <a:schemeClr val="tx1"/>
                </a:solidFill>
                <a:latin typeface="Times New Roman" pitchFamily="-110" charset="0"/>
                <a:ea typeface="+mn-ea"/>
                <a:cs typeface="+mn-cs"/>
              </a:rPr>
              <a:t>years—with four times as many transistors. In memory chips, this has quadrupled</a:t>
            </a:r>
          </a:p>
          <a:p>
            <a:r>
              <a:rPr kumimoji="1" lang="en-US" sz="1200" kern="1200" baseline="0" dirty="0" smtClean="0">
                <a:solidFill>
                  <a:schemeClr val="tx1"/>
                </a:solidFill>
                <a:latin typeface="Times New Roman" pitchFamily="-110" charset="0"/>
                <a:ea typeface="+mn-ea"/>
                <a:cs typeface="+mn-cs"/>
              </a:rPr>
              <a:t>the capacity of dynamic random-access memory (DRAM), still the basic technology</a:t>
            </a:r>
          </a:p>
          <a:p>
            <a:r>
              <a:rPr kumimoji="1" lang="en-US" sz="1200" kern="1200" baseline="0" dirty="0" smtClean="0">
                <a:solidFill>
                  <a:schemeClr val="tx1"/>
                </a:solidFill>
                <a:latin typeface="Times New Roman" pitchFamily="-110" charset="0"/>
                <a:ea typeface="+mn-ea"/>
                <a:cs typeface="+mn-cs"/>
              </a:rPr>
              <a:t>for computer main memory, every three years. In microprocessors, the addition of</a:t>
            </a:r>
          </a:p>
          <a:p>
            <a:r>
              <a:rPr kumimoji="1" lang="en-US" sz="1200" kern="1200" baseline="0" dirty="0" smtClean="0">
                <a:solidFill>
                  <a:schemeClr val="tx1"/>
                </a:solidFill>
                <a:latin typeface="Times New Roman" pitchFamily="-110" charset="0"/>
                <a:ea typeface="+mn-ea"/>
                <a:cs typeface="+mn-cs"/>
              </a:rPr>
              <a:t>new circuits, and the speed boost that comes from reducing the distances between</a:t>
            </a:r>
          </a:p>
          <a:p>
            <a:r>
              <a:rPr kumimoji="1" lang="en-US" sz="1200" kern="1200" baseline="0" dirty="0" smtClean="0">
                <a:solidFill>
                  <a:schemeClr val="tx1"/>
                </a:solidFill>
                <a:latin typeface="Times New Roman" pitchFamily="-110" charset="0"/>
                <a:ea typeface="+mn-ea"/>
                <a:cs typeface="+mn-cs"/>
              </a:rPr>
              <a:t>them, has improved performance four- or fivefold every three years or so since Intel</a:t>
            </a:r>
          </a:p>
          <a:p>
            <a:r>
              <a:rPr kumimoji="1" lang="en-US" sz="1200" kern="1200" baseline="0" dirty="0" smtClean="0">
                <a:solidFill>
                  <a:schemeClr val="tx1"/>
                </a:solidFill>
                <a:latin typeface="Times New Roman" pitchFamily="-110" charset="0"/>
                <a:ea typeface="+mn-ea"/>
                <a:cs typeface="+mn-cs"/>
              </a:rPr>
              <a:t>launched its x86 family in 1978.</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But the raw speed of the microprocessor will not achieve its potential unless</a:t>
            </a:r>
          </a:p>
          <a:p>
            <a:r>
              <a:rPr kumimoji="1" lang="en-US" sz="1200" kern="1200" baseline="0" dirty="0" smtClean="0">
                <a:solidFill>
                  <a:schemeClr val="tx1"/>
                </a:solidFill>
                <a:latin typeface="Times New Roman" pitchFamily="-110" charset="0"/>
                <a:ea typeface="+mn-ea"/>
                <a:cs typeface="+mn-cs"/>
              </a:rPr>
              <a:t>it is fed a constant stream of work to do in the form of computer instructions.</a:t>
            </a:r>
          </a:p>
          <a:p>
            <a:r>
              <a:rPr kumimoji="1" lang="en-US" sz="1200" kern="1200" baseline="0" dirty="0" smtClean="0">
                <a:solidFill>
                  <a:schemeClr val="tx1"/>
                </a:solidFill>
                <a:latin typeface="Times New Roman" pitchFamily="-110" charset="0"/>
                <a:ea typeface="+mn-ea"/>
                <a:cs typeface="+mn-cs"/>
              </a:rPr>
              <a:t>Anything that gets in the way of that smooth flow undermines the power of the</a:t>
            </a:r>
          </a:p>
          <a:p>
            <a:r>
              <a:rPr kumimoji="1" lang="en-US" sz="1200" kern="1200" baseline="0" dirty="0" smtClean="0">
                <a:solidFill>
                  <a:schemeClr val="tx1"/>
                </a:solidFill>
                <a:latin typeface="Times New Roman" pitchFamily="-110" charset="0"/>
                <a:ea typeface="+mn-ea"/>
                <a:cs typeface="+mn-cs"/>
              </a:rPr>
              <a:t>processor. Accordingly, while the chipmakers have been busy learning how to fabricate</a:t>
            </a:r>
          </a:p>
          <a:p>
            <a:r>
              <a:rPr kumimoji="1" lang="en-US" sz="1200" kern="1200" baseline="0" dirty="0" smtClean="0">
                <a:solidFill>
                  <a:schemeClr val="tx1"/>
                </a:solidFill>
                <a:latin typeface="Times New Roman" pitchFamily="-110" charset="0"/>
                <a:ea typeface="+mn-ea"/>
                <a:cs typeface="+mn-cs"/>
              </a:rPr>
              <a:t>chips of greater and greater density, the processor designers must come up with</a:t>
            </a:r>
          </a:p>
          <a:p>
            <a:r>
              <a:rPr kumimoji="1" lang="en-US" sz="1200" kern="1200" baseline="0" dirty="0" smtClean="0">
                <a:solidFill>
                  <a:schemeClr val="tx1"/>
                </a:solidFill>
                <a:latin typeface="Times New Roman" pitchFamily="-110" charset="0"/>
                <a:ea typeface="+mn-ea"/>
                <a:cs typeface="+mn-cs"/>
              </a:rPr>
              <a:t>ever more elaborate techniques for feeding the monster. Among the techniques</a:t>
            </a:r>
          </a:p>
          <a:p>
            <a:r>
              <a:rPr kumimoji="1" lang="en-US" sz="1200" kern="1200" baseline="0" dirty="0" smtClean="0">
                <a:solidFill>
                  <a:schemeClr val="tx1"/>
                </a:solidFill>
                <a:latin typeface="Times New Roman" pitchFamily="-110" charset="0"/>
                <a:ea typeface="+mn-ea"/>
                <a:cs typeface="+mn-cs"/>
              </a:rPr>
              <a:t>built into contemporary processors are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Pipelining:</a:t>
            </a:r>
          </a:p>
          <a:p>
            <a:r>
              <a:rPr kumimoji="1" lang="en-US" sz="1200" b="0" i="0" u="none" strike="noStrike" kern="1200" baseline="0" dirty="0" smtClean="0">
                <a:solidFill>
                  <a:schemeClr val="tx1"/>
                </a:solidFill>
                <a:latin typeface="Times New Roman" pitchFamily="-110" charset="0"/>
                <a:ea typeface="+mn-ea"/>
                <a:cs typeface="+mn-cs"/>
              </a:rPr>
              <a:t> The execution of an instruction involves multiple stages of operation,</a:t>
            </a:r>
          </a:p>
          <a:p>
            <a:r>
              <a:rPr kumimoji="1" lang="en-US" sz="1200" b="0" i="0" u="none" strike="noStrike" kern="1200" baseline="0" dirty="0" smtClean="0">
                <a:solidFill>
                  <a:schemeClr val="tx1"/>
                </a:solidFill>
                <a:latin typeface="Times New Roman" pitchFamily="-110" charset="0"/>
                <a:ea typeface="+mn-ea"/>
                <a:cs typeface="+mn-cs"/>
              </a:rPr>
              <a:t>including fetching the instruction, decoding the </a:t>
            </a:r>
            <a:r>
              <a:rPr kumimoji="1" lang="en-US" sz="1200" b="0" i="0" u="none" strike="noStrike" kern="1200" baseline="0" dirty="0" err="1" smtClean="0">
                <a:solidFill>
                  <a:schemeClr val="tx1"/>
                </a:solidFill>
                <a:latin typeface="Times New Roman" pitchFamily="-110" charset="0"/>
                <a:ea typeface="+mn-ea"/>
                <a:cs typeface="+mn-cs"/>
              </a:rPr>
              <a:t>opcode</a:t>
            </a:r>
            <a:r>
              <a:rPr kumimoji="1" lang="en-US" sz="1200" b="0" i="0" u="none" strike="noStrike" kern="1200" baseline="0" dirty="0" smtClean="0">
                <a:solidFill>
                  <a:schemeClr val="tx1"/>
                </a:solidFill>
                <a:latin typeface="Times New Roman" pitchFamily="-110" charset="0"/>
                <a:ea typeface="+mn-ea"/>
                <a:cs typeface="+mn-cs"/>
              </a:rPr>
              <a:t>, fetching operands,</a:t>
            </a:r>
          </a:p>
          <a:p>
            <a:r>
              <a:rPr kumimoji="1" lang="en-US" sz="1200" b="0" i="0" u="none" strike="noStrike" kern="1200" baseline="0" dirty="0" smtClean="0">
                <a:solidFill>
                  <a:schemeClr val="tx1"/>
                </a:solidFill>
                <a:latin typeface="Times New Roman" pitchFamily="-110" charset="0"/>
                <a:ea typeface="+mn-ea"/>
                <a:cs typeface="+mn-cs"/>
              </a:rPr>
              <a:t>performing a calculation, and so on. Pipelining enables a processor to</a:t>
            </a:r>
          </a:p>
          <a:p>
            <a:r>
              <a:rPr kumimoji="1" lang="en-US" sz="1200" b="0" i="0" u="none" strike="noStrike" kern="1200" baseline="0" dirty="0" smtClean="0">
                <a:solidFill>
                  <a:schemeClr val="tx1"/>
                </a:solidFill>
                <a:latin typeface="Times New Roman" pitchFamily="-110" charset="0"/>
                <a:ea typeface="+mn-ea"/>
                <a:cs typeface="+mn-cs"/>
              </a:rPr>
              <a:t>work simultaneously on multiple instructions by performing a different phase</a:t>
            </a:r>
          </a:p>
          <a:p>
            <a:r>
              <a:rPr kumimoji="1" lang="en-US" sz="1200" b="0" i="0" u="none" strike="noStrike" kern="1200" baseline="0" dirty="0" smtClean="0">
                <a:solidFill>
                  <a:schemeClr val="tx1"/>
                </a:solidFill>
                <a:latin typeface="Times New Roman" pitchFamily="-110" charset="0"/>
                <a:ea typeface="+mn-ea"/>
                <a:cs typeface="+mn-cs"/>
              </a:rPr>
              <a:t>for each of the multiple instructions at the same time. The processor overlaps</a:t>
            </a:r>
          </a:p>
          <a:p>
            <a:r>
              <a:rPr kumimoji="1" lang="en-US" sz="1200" b="0" i="0" u="none" strike="noStrike" kern="1200" baseline="0" dirty="0" smtClean="0">
                <a:solidFill>
                  <a:schemeClr val="tx1"/>
                </a:solidFill>
                <a:latin typeface="Times New Roman" pitchFamily="-110" charset="0"/>
                <a:ea typeface="+mn-ea"/>
                <a:cs typeface="+mn-cs"/>
              </a:rPr>
              <a:t>operations by moving data or instructions into a conceptual pipe with all</a:t>
            </a:r>
          </a:p>
          <a:p>
            <a:r>
              <a:rPr kumimoji="1" lang="en-US" sz="1200" b="0" i="0" u="none" strike="noStrike" kern="1200" baseline="0" dirty="0" smtClean="0">
                <a:solidFill>
                  <a:schemeClr val="tx1"/>
                </a:solidFill>
                <a:latin typeface="Times New Roman" pitchFamily="-110" charset="0"/>
                <a:ea typeface="+mn-ea"/>
                <a:cs typeface="+mn-cs"/>
              </a:rPr>
              <a:t>stages of the pipe processing simultaneously. For example, while one instruction</a:t>
            </a:r>
          </a:p>
          <a:p>
            <a:r>
              <a:rPr kumimoji="1" lang="en-US" sz="1200" b="0" i="0" u="none" strike="noStrike" kern="1200" baseline="0" dirty="0" smtClean="0">
                <a:solidFill>
                  <a:schemeClr val="tx1"/>
                </a:solidFill>
                <a:latin typeface="Times New Roman" pitchFamily="-110" charset="0"/>
                <a:ea typeface="+mn-ea"/>
                <a:cs typeface="+mn-cs"/>
              </a:rPr>
              <a:t>is being executed, the computer is decoding the next instruction. This is</a:t>
            </a:r>
          </a:p>
          <a:p>
            <a:r>
              <a:rPr kumimoji="1" lang="en-US" sz="1200" b="0" i="0" u="none" strike="noStrike" kern="1200" baseline="0" dirty="0" smtClean="0">
                <a:solidFill>
                  <a:schemeClr val="tx1"/>
                </a:solidFill>
                <a:latin typeface="Times New Roman" pitchFamily="-110" charset="0"/>
                <a:ea typeface="+mn-ea"/>
                <a:cs typeface="+mn-cs"/>
              </a:rPr>
              <a:t>the same principle as seen in an assembly line.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Branch prediction: </a:t>
            </a:r>
          </a:p>
          <a:p>
            <a:r>
              <a:rPr kumimoji="1" lang="en-US" sz="1200" b="0" kern="1200" baseline="0" dirty="0" smtClean="0">
                <a:solidFill>
                  <a:schemeClr val="tx1"/>
                </a:solidFill>
                <a:latin typeface="Times New Roman" pitchFamily="-110" charset="0"/>
                <a:ea typeface="+mn-ea"/>
                <a:cs typeface="+mn-cs"/>
              </a:rPr>
              <a:t>The processor looks ahead in the instruction code fetched</a:t>
            </a:r>
          </a:p>
          <a:p>
            <a:r>
              <a:rPr kumimoji="1" lang="en-US" sz="1200" kern="1200" baseline="0" dirty="0" smtClean="0">
                <a:solidFill>
                  <a:schemeClr val="tx1"/>
                </a:solidFill>
                <a:latin typeface="Times New Roman" pitchFamily="-110" charset="0"/>
                <a:ea typeface="+mn-ea"/>
                <a:cs typeface="+mn-cs"/>
              </a:rPr>
              <a:t>from memory and predicts which branches, or groups of instructions, are likely</a:t>
            </a:r>
          </a:p>
          <a:p>
            <a:r>
              <a:rPr kumimoji="1" lang="en-US" sz="1200" kern="1200" baseline="0" dirty="0" smtClean="0">
                <a:solidFill>
                  <a:schemeClr val="tx1"/>
                </a:solidFill>
                <a:latin typeface="Times New Roman" pitchFamily="-110" charset="0"/>
                <a:ea typeface="+mn-ea"/>
                <a:cs typeface="+mn-cs"/>
              </a:rPr>
              <a:t>to be processed next. If the processor guesses right most of the time, it can</a:t>
            </a:r>
          </a:p>
          <a:p>
            <a:r>
              <a:rPr kumimoji="1" lang="en-US" sz="1200" kern="1200" baseline="0" dirty="0" smtClean="0">
                <a:solidFill>
                  <a:schemeClr val="tx1"/>
                </a:solidFill>
                <a:latin typeface="Times New Roman" pitchFamily="-110" charset="0"/>
                <a:ea typeface="+mn-ea"/>
                <a:cs typeface="+mn-cs"/>
              </a:rPr>
              <a:t>prefetch the correct instructions and buffer them so that the processor is kept</a:t>
            </a:r>
          </a:p>
          <a:p>
            <a:r>
              <a:rPr kumimoji="1" lang="en-US" sz="1200" kern="1200" baseline="0" dirty="0" smtClean="0">
                <a:solidFill>
                  <a:schemeClr val="tx1"/>
                </a:solidFill>
                <a:latin typeface="Times New Roman" pitchFamily="-110" charset="0"/>
                <a:ea typeface="+mn-ea"/>
                <a:cs typeface="+mn-cs"/>
              </a:rPr>
              <a:t>busy. The more sophisticated examples of this strategy predict not just the</a:t>
            </a:r>
            <a:endParaRPr kumimoji="1" lang="en-GB"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next branch but multiple branches ahead. Thus, branch prediction increases</a:t>
            </a:r>
          </a:p>
          <a:p>
            <a:r>
              <a:rPr kumimoji="1" lang="en-US" sz="1200" kern="1200" baseline="0" dirty="0" smtClean="0">
                <a:solidFill>
                  <a:schemeClr val="tx1"/>
                </a:solidFill>
                <a:latin typeface="Times New Roman" pitchFamily="-110" charset="0"/>
                <a:ea typeface="+mn-ea"/>
                <a:cs typeface="+mn-cs"/>
              </a:rPr>
              <a:t>the amount of work available for the processor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Superscalar execution: </a:t>
            </a:r>
          </a:p>
          <a:p>
            <a:r>
              <a:rPr kumimoji="1" lang="en-US" sz="1200" b="0" i="0" u="none" strike="noStrike" kern="1200" baseline="0" dirty="0" smtClean="0">
                <a:solidFill>
                  <a:schemeClr val="tx1"/>
                </a:solidFill>
                <a:latin typeface="Times New Roman" pitchFamily="-110" charset="0"/>
                <a:ea typeface="+mn-ea"/>
                <a:cs typeface="+mn-cs"/>
              </a:rPr>
              <a:t>This is the ability to issue more than one instruction</a:t>
            </a:r>
          </a:p>
          <a:p>
            <a:r>
              <a:rPr kumimoji="1" lang="en-US" sz="1200" b="0" i="0" u="none" strike="noStrike" kern="1200" baseline="0" dirty="0" smtClean="0">
                <a:solidFill>
                  <a:schemeClr val="tx1"/>
                </a:solidFill>
                <a:latin typeface="Times New Roman" pitchFamily="-110" charset="0"/>
                <a:ea typeface="+mn-ea"/>
                <a:cs typeface="+mn-cs"/>
              </a:rPr>
              <a:t>in every processor clock cycle. In effect, multiple parallel pipelines are used.</a:t>
            </a:r>
            <a:endParaRPr kumimoji="1" lang="en-US" sz="1200" kern="1200" baseline="0" dirty="0" smtClean="0">
              <a:solidFill>
                <a:schemeClr val="tx1"/>
              </a:solidFill>
              <a:latin typeface="Times New Roman" pitchFamily="-110" charset="0"/>
              <a:ea typeface="+mn-ea"/>
              <a:cs typeface="+mn-cs"/>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flow analysis: </a:t>
            </a:r>
          </a:p>
          <a:p>
            <a:r>
              <a:rPr kumimoji="1" lang="en-US" sz="1200" b="0" kern="1200" baseline="0" dirty="0" smtClean="0">
                <a:solidFill>
                  <a:schemeClr val="tx1"/>
                </a:solidFill>
                <a:latin typeface="Times New Roman" pitchFamily="-110" charset="0"/>
                <a:ea typeface="+mn-ea"/>
                <a:cs typeface="+mn-cs"/>
              </a:rPr>
              <a:t>The processor analyzes which instructions are dependent</a:t>
            </a:r>
          </a:p>
          <a:p>
            <a:r>
              <a:rPr kumimoji="1" lang="en-US" sz="1200" kern="1200" baseline="0" dirty="0" smtClean="0">
                <a:solidFill>
                  <a:schemeClr val="tx1"/>
                </a:solidFill>
                <a:latin typeface="Times New Roman" pitchFamily="-110" charset="0"/>
                <a:ea typeface="+mn-ea"/>
                <a:cs typeface="+mn-cs"/>
              </a:rPr>
              <a:t>on each other’s results, or data, to create an optimized schedule of instructions.</a:t>
            </a:r>
          </a:p>
          <a:p>
            <a:r>
              <a:rPr kumimoji="1" lang="en-US" sz="1200" kern="1200" baseline="0" dirty="0" smtClean="0">
                <a:solidFill>
                  <a:schemeClr val="tx1"/>
                </a:solidFill>
                <a:latin typeface="Times New Roman" pitchFamily="-110" charset="0"/>
                <a:ea typeface="+mn-ea"/>
                <a:cs typeface="+mn-cs"/>
              </a:rPr>
              <a:t>In fact, instructions are scheduled to be executed when ready, independent of</a:t>
            </a:r>
          </a:p>
          <a:p>
            <a:r>
              <a:rPr kumimoji="1" lang="en-US" sz="1200" kern="1200" baseline="0" dirty="0" smtClean="0">
                <a:solidFill>
                  <a:schemeClr val="tx1"/>
                </a:solidFill>
                <a:latin typeface="Times New Roman" pitchFamily="-110" charset="0"/>
                <a:ea typeface="+mn-ea"/>
                <a:cs typeface="+mn-cs"/>
              </a:rPr>
              <a:t>the original program order. This prevents unnecessary delay.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Speculative execution: </a:t>
            </a:r>
          </a:p>
          <a:p>
            <a:r>
              <a:rPr kumimoji="1" lang="en-US" sz="1200" b="0" kern="1200" baseline="0" dirty="0" smtClean="0">
                <a:solidFill>
                  <a:schemeClr val="tx1"/>
                </a:solidFill>
                <a:latin typeface="Times New Roman" pitchFamily="-110" charset="0"/>
                <a:ea typeface="+mn-ea"/>
                <a:cs typeface="+mn-cs"/>
              </a:rPr>
              <a:t>Using branch prediction and data flow analysis, some</a:t>
            </a:r>
          </a:p>
          <a:p>
            <a:r>
              <a:rPr kumimoji="1" lang="en-US" sz="1200" kern="1200" baseline="0" dirty="0" smtClean="0">
                <a:solidFill>
                  <a:schemeClr val="tx1"/>
                </a:solidFill>
                <a:latin typeface="Times New Roman" pitchFamily="-110" charset="0"/>
                <a:ea typeface="+mn-ea"/>
                <a:cs typeface="+mn-cs"/>
              </a:rPr>
              <a:t>processors speculatively execute instructions ahead of their actual appearance</a:t>
            </a:r>
          </a:p>
          <a:p>
            <a:r>
              <a:rPr kumimoji="1" lang="en-US" sz="1200" kern="1200" baseline="0" dirty="0" smtClean="0">
                <a:solidFill>
                  <a:schemeClr val="tx1"/>
                </a:solidFill>
                <a:latin typeface="Times New Roman" pitchFamily="-110" charset="0"/>
                <a:ea typeface="+mn-ea"/>
                <a:cs typeface="+mn-cs"/>
              </a:rPr>
              <a:t>in the program execution, holding the results in temporary locations.</a:t>
            </a:r>
          </a:p>
          <a:p>
            <a:r>
              <a:rPr kumimoji="1" lang="en-US" sz="1200" kern="1200" baseline="0" dirty="0" smtClean="0">
                <a:solidFill>
                  <a:schemeClr val="tx1"/>
                </a:solidFill>
                <a:latin typeface="Times New Roman" pitchFamily="-110" charset="0"/>
                <a:ea typeface="+mn-ea"/>
                <a:cs typeface="+mn-cs"/>
              </a:rPr>
              <a:t>This enables the processor to keep its execution engines as busy as possible by</a:t>
            </a:r>
          </a:p>
          <a:p>
            <a:r>
              <a:rPr kumimoji="1" lang="en-US" sz="1200" kern="1200" baseline="0" dirty="0" smtClean="0">
                <a:solidFill>
                  <a:schemeClr val="tx1"/>
                </a:solidFill>
                <a:latin typeface="Times New Roman" pitchFamily="-110" charset="0"/>
                <a:ea typeface="+mn-ea"/>
                <a:cs typeface="+mn-cs"/>
              </a:rPr>
              <a:t>executing instructions that are likely to be needed.</a:t>
            </a:r>
          </a:p>
          <a:p>
            <a:endParaRPr kumimoji="1" lang="en-US" sz="1200" b="0" i="0" u="none" strike="noStrike" kern="1200" baseline="0" dirty="0" smtClean="0">
              <a:solidFill>
                <a:schemeClr val="tx1"/>
              </a:solidFill>
              <a:latin typeface="Times New Roman" pitchFamily="-110" charset="0"/>
              <a:ea typeface="+mn-ea"/>
              <a:cs typeface="+mn-cs"/>
            </a:endParaRPr>
          </a:p>
          <a:p>
            <a:r>
              <a:rPr kumimoji="1" lang="en-US" sz="1200" b="0" i="0" u="none" strike="noStrike" kern="1200" baseline="0" dirty="0" smtClean="0">
                <a:solidFill>
                  <a:schemeClr val="tx1"/>
                </a:solidFill>
                <a:latin typeface="Times New Roman" pitchFamily="-110" charset="0"/>
                <a:ea typeface="+mn-ea"/>
                <a:cs typeface="+mn-cs"/>
              </a:rPr>
              <a:t>These and other sophisticated techniques are made necessary by the sheer</a:t>
            </a:r>
          </a:p>
          <a:p>
            <a:r>
              <a:rPr kumimoji="1" lang="en-US" sz="1200" b="0" i="0" u="none" strike="noStrike" kern="1200" baseline="0" dirty="0" smtClean="0">
                <a:solidFill>
                  <a:schemeClr val="tx1"/>
                </a:solidFill>
                <a:latin typeface="Times New Roman" pitchFamily="-110" charset="0"/>
                <a:ea typeface="+mn-ea"/>
                <a:cs typeface="+mn-cs"/>
              </a:rPr>
              <a:t>power of the processor. Collectively they make it possible to execute many instructions</a:t>
            </a:r>
          </a:p>
          <a:p>
            <a:r>
              <a:rPr kumimoji="1" lang="en-US" sz="1200" b="0" i="0" u="none" strike="noStrike" kern="1200" baseline="0" dirty="0" smtClean="0">
                <a:solidFill>
                  <a:schemeClr val="tx1"/>
                </a:solidFill>
                <a:latin typeface="Times New Roman" pitchFamily="-110" charset="0"/>
                <a:ea typeface="+mn-ea"/>
                <a:cs typeface="+mn-cs"/>
              </a:rPr>
              <a:t>per processor cycle, rather than to take many cycles per instruction.</a:t>
            </a:r>
            <a:endParaRPr kumimoji="1" lang="en-US" sz="1200" kern="1200" baseline="0" dirty="0" smtClean="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60134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5</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problem created by such mismatches is particularly critical at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
        <p:nvSpPr>
          <p:cNvPr id="2" name="Footer Placeholder 1"/>
          <p:cNvSpPr>
            <a:spLocks noGrp="1"/>
          </p:cNvSpPr>
          <p:nvPr>
            <p:ph type="ftr" sz="quarter" idx="10"/>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5908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6</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 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
        <p:nvSpPr>
          <p:cNvPr id="2" name="Footer Placeholder 1"/>
          <p:cNvSpPr>
            <a:spLocks noGrp="1"/>
          </p:cNvSpPr>
          <p:nvPr>
            <p:ph type="ftr" sz="quarter" idx="10"/>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34914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09116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88272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caches.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 </a:t>
            </a:r>
            <a:r>
              <a:rPr kumimoji="1" lang="en-US" sz="1200" b="0" i="0" u="none" strike="noStrike" kern="1200" baseline="0" dirty="0" smtClean="0">
                <a:solidFill>
                  <a:schemeClr val="tx1"/>
                </a:solidFill>
                <a:latin typeface="Times New Roman" pitchFamily="-110" charset="0"/>
                <a:ea typeface="+mn-ea"/>
                <a:cs typeface="+mn-cs"/>
              </a:rPr>
              <a:t>And, typically, about three-quarters of the</a:t>
            </a:r>
          </a:p>
          <a:p>
            <a:r>
              <a:rPr kumimoji="1" lang="en-US" sz="1200" b="0" i="0" u="none" strike="noStrike" kern="1200" baseline="0" dirty="0" smtClean="0">
                <a:solidFill>
                  <a:schemeClr val="tx1"/>
                </a:solidFill>
                <a:latin typeface="Times New Roman" pitchFamily="-110" charset="0"/>
                <a:ea typeface="+mn-ea"/>
                <a:cs typeface="+mn-cs"/>
              </a:rPr>
              <a:t>other half is for pipeline-related control and buffering.</a:t>
            </a:r>
            <a:endParaRPr kumimoji="1" lang="en-US" sz="1200" kern="1200" baseline="0" dirty="0" smtClean="0">
              <a:solidFill>
                <a:schemeClr val="tx1"/>
              </a:solidFill>
              <a:latin typeface="Times New Roman" pitchFamily="-110" charset="0"/>
              <a:ea typeface="+mn-ea"/>
              <a:cs typeface="+mn-cs"/>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2.2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53179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smtClean="0"/>
              <a:t>© 2016 Pearson Education, Inc., Hoboken, 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smtClean="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smtClean="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smtClean="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712658"/>
          </a:xfrm>
        </p:spPr>
        <p:txBody>
          <a:bodyPr/>
          <a:lstStyle>
            <a:lvl1pPr>
              <a:defRPr>
                <a:latin typeface="Georgia" panose="02040502050405020303" pitchFamily="18" charset="0"/>
              </a:defRPr>
            </a:lvl1pPr>
          </a:lstStyle>
          <a:p>
            <a:r>
              <a:rPr lang="en-US" smtClean="0"/>
              <a:t>Click to edit Master title style</a:t>
            </a:r>
            <a:endParaRPr/>
          </a:p>
        </p:txBody>
      </p:sp>
      <p:sp>
        <p:nvSpPr>
          <p:cNvPr id="3" name="Content Placeholder 2"/>
          <p:cNvSpPr>
            <a:spLocks noGrp="1"/>
          </p:cNvSpPr>
          <p:nvPr>
            <p:ph idx="1"/>
          </p:nvPr>
        </p:nvSpPr>
        <p:spPr>
          <a:xfrm>
            <a:off x="486484" y="1442991"/>
            <a:ext cx="8366163" cy="5226369"/>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dirty="0" smtClean="0"/>
              <a:t>Click to edit Master title style</a:t>
            </a:r>
            <a:endParaRPr dirty="0"/>
          </a:p>
        </p:txBody>
      </p:sp>
      <p:sp>
        <p:nvSpPr>
          <p:cNvPr id="3" name="Content Placeholder 2"/>
          <p:cNvSpPr>
            <a:spLocks noGrp="1"/>
          </p:cNvSpPr>
          <p:nvPr>
            <p:ph idx="1"/>
          </p:nvPr>
        </p:nvSpPr>
        <p:spPr>
          <a:xfrm>
            <a:off x="498474" y="1981200"/>
            <a:ext cx="8466014" cy="4688160"/>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Georgia" panose="02040502050405020303" pitchFamily="18" charset="0"/>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smtClean="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smtClean="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smtClean="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10</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p:txBody>
          <a:bodyPr/>
          <a:lstStyle/>
          <a:p>
            <a:r>
              <a:rPr lang="en-GB" dirty="0" smtClean="0"/>
              <a:t>© 2016 Pearson Education, Inc., Hoboken, NJ. All rights reserved.</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4" name="Rectangle 4"/>
          <p:cNvSpPr>
            <a:spLocks noGrp="1" noChangeArrowheads="1"/>
          </p:cNvSpPr>
          <p:nvPr>
            <p:ph type="title" idx="4294967295"/>
          </p:nvPr>
        </p:nvSpPr>
        <p:spPr>
          <a:xfrm>
            <a:off x="900864" y="52146"/>
            <a:ext cx="7556500" cy="743721"/>
          </a:xfrm>
        </p:spPr>
        <p:txBody>
          <a:bodyPr/>
          <a:lstStyle/>
          <a:p>
            <a:r>
              <a:rPr lang="en-GB" dirty="0" smtClean="0">
                <a:solidFill>
                  <a:schemeClr val="accent3">
                    <a:lumMod val="75000"/>
                  </a:schemeClr>
                </a:solidFill>
                <a:effectLst>
                  <a:outerShdw blurRad="38100" dist="38100" dir="2700000" algn="tl">
                    <a:srgbClr val="000000">
                      <a:alpha val="43137"/>
                    </a:srgbClr>
                  </a:outerShdw>
                </a:effectLst>
              </a:rPr>
              <a:t>Multicore</a:t>
            </a:r>
            <a:endParaRPr lang="en-GB" dirty="0">
              <a:solidFill>
                <a:schemeClr val="accent3">
                  <a:lumMod val="75000"/>
                </a:schemeClr>
              </a:solidFill>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3" name="직사각형 2"/>
          <p:cNvSpPr/>
          <p:nvPr/>
        </p:nvSpPr>
        <p:spPr>
          <a:xfrm>
            <a:off x="-12957" y="671691"/>
            <a:ext cx="9036496" cy="6001643"/>
          </a:xfrm>
          <a:prstGeom prst="rect">
            <a:avLst/>
          </a:prstGeom>
        </p:spPr>
        <p:txBody>
          <a:bodyPr wrap="square">
            <a:spAutoFit/>
          </a:bodyPr>
          <a:lstStyle/>
          <a:p>
            <a:pPr marL="342900" indent="-342900">
              <a:buFont typeface="Arial" panose="020B0604020202020204" pitchFamily="34" charset="0"/>
              <a:buChar char="•"/>
            </a:pPr>
            <a:r>
              <a:rPr lang="ko-KR" altLang="en-US" sz="3200" dirty="0">
                <a:latin typeface="Georgia" panose="02040502050405020303" pitchFamily="18" charset="0"/>
              </a:rPr>
              <a:t>The </a:t>
            </a:r>
            <a:r>
              <a:rPr lang="ko-KR" altLang="en-US" sz="3200" dirty="0" err="1">
                <a:latin typeface="Georgia" panose="02040502050405020303" pitchFamily="18" charset="0"/>
              </a:rPr>
              <a:t>use</a:t>
            </a:r>
            <a:r>
              <a:rPr lang="ko-KR" altLang="en-US" sz="3200" dirty="0">
                <a:latin typeface="Georgia" panose="02040502050405020303" pitchFamily="18" charset="0"/>
              </a:rPr>
              <a:t> of </a:t>
            </a:r>
            <a:r>
              <a:rPr lang="ko-KR" altLang="en-US" sz="3200" dirty="0" err="1">
                <a:latin typeface="Georgia" panose="02040502050405020303" pitchFamily="18" charset="0"/>
              </a:rPr>
              <a:t>multiple</a:t>
            </a:r>
            <a:r>
              <a:rPr lang="ko-KR" altLang="en-US" sz="3200" dirty="0">
                <a:latin typeface="Georgia" panose="02040502050405020303" pitchFamily="18" charset="0"/>
              </a:rPr>
              <a:t> </a:t>
            </a:r>
            <a:r>
              <a:rPr lang="ko-KR" altLang="en-US" sz="3200" dirty="0" err="1">
                <a:latin typeface="Georgia" panose="02040502050405020303" pitchFamily="18" charset="0"/>
              </a:rPr>
              <a:t>processors</a:t>
            </a:r>
            <a:r>
              <a:rPr lang="ko-KR" altLang="en-US" sz="3200" dirty="0">
                <a:latin typeface="Georgia" panose="02040502050405020303" pitchFamily="18" charset="0"/>
              </a:rPr>
              <a:t> </a:t>
            </a:r>
            <a:r>
              <a:rPr lang="ko-KR" altLang="en-US" sz="3200" dirty="0" err="1">
                <a:latin typeface="Georgia" panose="02040502050405020303" pitchFamily="18" charset="0"/>
              </a:rPr>
              <a:t>on</a:t>
            </a:r>
            <a:r>
              <a:rPr lang="ko-KR" altLang="en-US" sz="3200" dirty="0">
                <a:latin typeface="Georgia" panose="02040502050405020303" pitchFamily="18" charset="0"/>
              </a:rPr>
              <a:t> </a:t>
            </a:r>
            <a:r>
              <a:rPr lang="ko-KR" altLang="en-US" sz="3200" dirty="0" err="1">
                <a:latin typeface="Georgia" panose="02040502050405020303" pitchFamily="18" charset="0"/>
              </a:rPr>
              <a:t>the</a:t>
            </a:r>
            <a:r>
              <a:rPr lang="ko-KR" altLang="en-US" sz="3200" dirty="0">
                <a:latin typeface="Georgia" panose="02040502050405020303" pitchFamily="18" charset="0"/>
              </a:rPr>
              <a:t> </a:t>
            </a:r>
            <a:r>
              <a:rPr lang="ko-KR" altLang="en-US" sz="3200" dirty="0" err="1">
                <a:latin typeface="Georgia" panose="02040502050405020303" pitchFamily="18" charset="0"/>
              </a:rPr>
              <a:t>same</a:t>
            </a:r>
            <a:r>
              <a:rPr lang="ko-KR" altLang="en-US" sz="3200" dirty="0">
                <a:latin typeface="Georgia" panose="02040502050405020303" pitchFamily="18" charset="0"/>
              </a:rPr>
              <a:t> </a:t>
            </a:r>
            <a:r>
              <a:rPr lang="ko-KR" altLang="en-US" sz="3200" dirty="0" err="1">
                <a:latin typeface="Georgia" panose="02040502050405020303" pitchFamily="18" charset="0"/>
              </a:rPr>
              <a:t>chip</a:t>
            </a:r>
            <a:r>
              <a:rPr lang="ko-KR" altLang="en-US" sz="3200" dirty="0">
                <a:latin typeface="Georgia" panose="02040502050405020303" pitchFamily="18" charset="0"/>
              </a:rPr>
              <a:t> </a:t>
            </a:r>
            <a:r>
              <a:rPr lang="ko-KR" altLang="en-US" sz="3200" dirty="0" err="1">
                <a:latin typeface="Georgia" panose="02040502050405020303" pitchFamily="18" charset="0"/>
              </a:rPr>
              <a:t>provides</a:t>
            </a:r>
            <a:r>
              <a:rPr lang="ko-KR" altLang="en-US" sz="3200" dirty="0">
                <a:latin typeface="Georgia" panose="02040502050405020303" pitchFamily="18" charset="0"/>
              </a:rPr>
              <a:t> </a:t>
            </a:r>
            <a:r>
              <a:rPr lang="ko-KR" altLang="en-US" sz="3200" dirty="0" err="1">
                <a:latin typeface="Georgia" panose="02040502050405020303" pitchFamily="18" charset="0"/>
              </a:rPr>
              <a:t>the</a:t>
            </a:r>
            <a:r>
              <a:rPr lang="ko-KR" altLang="en-US" sz="3200" dirty="0">
                <a:latin typeface="Georgia" panose="02040502050405020303" pitchFamily="18" charset="0"/>
              </a:rPr>
              <a:t> </a:t>
            </a:r>
            <a:r>
              <a:rPr lang="ko-KR" altLang="en-US" sz="3200" dirty="0" err="1">
                <a:latin typeface="Georgia" panose="02040502050405020303" pitchFamily="18" charset="0"/>
              </a:rPr>
              <a:t>potential</a:t>
            </a:r>
            <a:r>
              <a:rPr lang="ko-KR" altLang="en-US" sz="3200" dirty="0">
                <a:latin typeface="Georgia" panose="02040502050405020303" pitchFamily="18" charset="0"/>
              </a:rPr>
              <a:t> </a:t>
            </a:r>
            <a:r>
              <a:rPr lang="ko-KR" altLang="en-US" sz="3200" dirty="0" err="1">
                <a:latin typeface="Georgia" panose="02040502050405020303" pitchFamily="18" charset="0"/>
              </a:rPr>
              <a:t>to</a:t>
            </a:r>
            <a:r>
              <a:rPr lang="ko-KR" altLang="en-US" sz="3200" dirty="0">
                <a:latin typeface="Georgia" panose="02040502050405020303" pitchFamily="18" charset="0"/>
              </a:rPr>
              <a:t> </a:t>
            </a:r>
            <a:r>
              <a:rPr lang="ko-KR" altLang="en-US" sz="3200" dirty="0" err="1">
                <a:solidFill>
                  <a:srgbClr val="FF0000"/>
                </a:solidFill>
                <a:latin typeface="Georgia" panose="02040502050405020303" pitchFamily="18" charset="0"/>
              </a:rPr>
              <a:t>increase</a:t>
            </a:r>
            <a:r>
              <a:rPr lang="ko-KR" altLang="en-US" sz="3200" dirty="0">
                <a:solidFill>
                  <a:srgbClr val="FF0000"/>
                </a:solidFill>
                <a:latin typeface="Georgia" panose="02040502050405020303" pitchFamily="18" charset="0"/>
              </a:rPr>
              <a:t> </a:t>
            </a:r>
            <a:r>
              <a:rPr lang="ko-KR" altLang="en-US" sz="3200" dirty="0" err="1">
                <a:solidFill>
                  <a:srgbClr val="FF0000"/>
                </a:solidFill>
                <a:latin typeface="Georgia" panose="02040502050405020303" pitchFamily="18" charset="0"/>
              </a:rPr>
              <a:t>performance</a:t>
            </a:r>
            <a:r>
              <a:rPr lang="ko-KR" altLang="en-US" sz="3200" dirty="0">
                <a:solidFill>
                  <a:srgbClr val="FF0000"/>
                </a:solidFill>
                <a:latin typeface="Georgia" panose="02040502050405020303" pitchFamily="18" charset="0"/>
              </a:rPr>
              <a:t> </a:t>
            </a:r>
            <a:r>
              <a:rPr lang="ko-KR" altLang="en-US" sz="3200" dirty="0" err="1">
                <a:solidFill>
                  <a:srgbClr val="FF0000"/>
                </a:solidFill>
                <a:latin typeface="Georgia" panose="02040502050405020303" pitchFamily="18" charset="0"/>
              </a:rPr>
              <a:t>without</a:t>
            </a:r>
            <a:r>
              <a:rPr lang="ko-KR" altLang="en-US" sz="3200" dirty="0">
                <a:solidFill>
                  <a:srgbClr val="FF0000"/>
                </a:solidFill>
                <a:latin typeface="Georgia" panose="02040502050405020303" pitchFamily="18" charset="0"/>
              </a:rPr>
              <a:t> </a:t>
            </a:r>
            <a:r>
              <a:rPr lang="ko-KR" altLang="en-US" sz="3200" dirty="0" err="1">
                <a:solidFill>
                  <a:srgbClr val="FF0000"/>
                </a:solidFill>
                <a:latin typeface="Georgia" panose="02040502050405020303" pitchFamily="18" charset="0"/>
              </a:rPr>
              <a:t>increasing</a:t>
            </a:r>
            <a:r>
              <a:rPr lang="ko-KR" altLang="en-US" sz="3200" dirty="0">
                <a:solidFill>
                  <a:srgbClr val="FF0000"/>
                </a:solidFill>
                <a:latin typeface="Georgia" panose="02040502050405020303" pitchFamily="18" charset="0"/>
              </a:rPr>
              <a:t> </a:t>
            </a:r>
            <a:r>
              <a:rPr lang="ko-KR" altLang="en-US" sz="3200" dirty="0" err="1">
                <a:solidFill>
                  <a:srgbClr val="FF0000"/>
                </a:solidFill>
                <a:latin typeface="Georgia" panose="02040502050405020303" pitchFamily="18" charset="0"/>
              </a:rPr>
              <a:t>the</a:t>
            </a:r>
            <a:r>
              <a:rPr lang="ko-KR" altLang="en-US" sz="3200" dirty="0">
                <a:solidFill>
                  <a:srgbClr val="FF0000"/>
                </a:solidFill>
                <a:latin typeface="Georgia" panose="02040502050405020303" pitchFamily="18" charset="0"/>
              </a:rPr>
              <a:t> </a:t>
            </a:r>
            <a:r>
              <a:rPr lang="ko-KR" altLang="en-US" sz="3200" dirty="0" err="1">
                <a:solidFill>
                  <a:srgbClr val="FF0000"/>
                </a:solidFill>
                <a:latin typeface="Georgia" panose="02040502050405020303" pitchFamily="18" charset="0"/>
              </a:rPr>
              <a:t>clock</a:t>
            </a:r>
            <a:r>
              <a:rPr lang="ko-KR" altLang="en-US" sz="3200" dirty="0">
                <a:solidFill>
                  <a:srgbClr val="FF0000"/>
                </a:solidFill>
                <a:latin typeface="Georgia" panose="02040502050405020303" pitchFamily="18" charset="0"/>
              </a:rPr>
              <a:t> </a:t>
            </a:r>
            <a:r>
              <a:rPr lang="ko-KR" altLang="en-US" sz="3200" dirty="0" err="1" smtClean="0">
                <a:solidFill>
                  <a:srgbClr val="FF0000"/>
                </a:solidFill>
                <a:latin typeface="Georgia" panose="02040502050405020303" pitchFamily="18" charset="0"/>
              </a:rPr>
              <a:t>rate</a:t>
            </a:r>
            <a:r>
              <a:rPr lang="en-US" altLang="ko-KR" sz="3200" dirty="0" smtClean="0">
                <a:latin typeface="Georgia" panose="02040502050405020303" pitchFamily="18" charset="0"/>
              </a:rPr>
              <a:t>.</a:t>
            </a:r>
          </a:p>
          <a:p>
            <a:pPr marL="342900" indent="-342900">
              <a:buFont typeface="Arial" panose="020B0604020202020204" pitchFamily="34" charset="0"/>
              <a:buChar char="•"/>
            </a:pPr>
            <a:endParaRPr lang="ko-KR" altLang="en-US" sz="3200" dirty="0">
              <a:latin typeface="Georgia" panose="02040502050405020303" pitchFamily="18" charset="0"/>
            </a:endParaRPr>
          </a:p>
          <a:p>
            <a:pPr marL="342900" indent="-342900">
              <a:buFont typeface="Arial" panose="020B0604020202020204" pitchFamily="34" charset="0"/>
              <a:buChar char="•"/>
            </a:pPr>
            <a:r>
              <a:rPr lang="ko-KR" altLang="en-US" sz="3200" dirty="0" err="1">
                <a:latin typeface="Georgia" panose="02040502050405020303" pitchFamily="18" charset="0"/>
              </a:rPr>
              <a:t>Strategy</a:t>
            </a:r>
            <a:r>
              <a:rPr lang="ko-KR" altLang="en-US" sz="3200" dirty="0">
                <a:latin typeface="Georgia" panose="02040502050405020303" pitchFamily="18" charset="0"/>
              </a:rPr>
              <a:t> </a:t>
            </a:r>
            <a:r>
              <a:rPr lang="ko-KR" altLang="en-US" sz="3200" dirty="0" err="1">
                <a:latin typeface="Georgia" panose="02040502050405020303" pitchFamily="18" charset="0"/>
              </a:rPr>
              <a:t>is</a:t>
            </a:r>
            <a:r>
              <a:rPr lang="ko-KR" altLang="en-US" sz="3200" dirty="0">
                <a:latin typeface="Georgia" panose="02040502050405020303" pitchFamily="18" charset="0"/>
              </a:rPr>
              <a:t> </a:t>
            </a:r>
            <a:r>
              <a:rPr lang="ko-KR" altLang="en-US" sz="3200" dirty="0" err="1">
                <a:latin typeface="Georgia" panose="02040502050405020303" pitchFamily="18" charset="0"/>
              </a:rPr>
              <a:t>to</a:t>
            </a:r>
            <a:r>
              <a:rPr lang="ko-KR" altLang="en-US" sz="3200" dirty="0">
                <a:latin typeface="Georgia" panose="02040502050405020303" pitchFamily="18" charset="0"/>
              </a:rPr>
              <a:t> </a:t>
            </a:r>
            <a:r>
              <a:rPr lang="ko-KR" altLang="en-US" sz="3200" dirty="0" err="1">
                <a:latin typeface="Georgia" panose="02040502050405020303" pitchFamily="18" charset="0"/>
              </a:rPr>
              <a:t>use</a:t>
            </a:r>
            <a:r>
              <a:rPr lang="ko-KR" altLang="en-US" sz="3200" dirty="0">
                <a:latin typeface="Georgia" panose="02040502050405020303" pitchFamily="18" charset="0"/>
              </a:rPr>
              <a:t> </a:t>
            </a:r>
            <a:r>
              <a:rPr lang="ko-KR" altLang="en-US" sz="3200" dirty="0" err="1">
                <a:latin typeface="Georgia" panose="02040502050405020303" pitchFamily="18" charset="0"/>
              </a:rPr>
              <a:t>two</a:t>
            </a:r>
            <a:r>
              <a:rPr lang="ko-KR" altLang="en-US" sz="3200" dirty="0">
                <a:latin typeface="Georgia" panose="02040502050405020303" pitchFamily="18" charset="0"/>
              </a:rPr>
              <a:t> </a:t>
            </a:r>
            <a:r>
              <a:rPr lang="ko-KR" altLang="en-US" sz="3200" dirty="0" err="1">
                <a:solidFill>
                  <a:srgbClr val="FF0000"/>
                </a:solidFill>
                <a:latin typeface="Georgia" panose="02040502050405020303" pitchFamily="18" charset="0"/>
              </a:rPr>
              <a:t>simpler</a:t>
            </a:r>
            <a:r>
              <a:rPr lang="ko-KR" altLang="en-US" sz="3200" dirty="0">
                <a:solidFill>
                  <a:srgbClr val="FF0000"/>
                </a:solidFill>
                <a:latin typeface="Georgia" panose="02040502050405020303" pitchFamily="18" charset="0"/>
              </a:rPr>
              <a:t> </a:t>
            </a:r>
            <a:r>
              <a:rPr lang="ko-KR" altLang="en-US" sz="3200" dirty="0" err="1">
                <a:solidFill>
                  <a:srgbClr val="FF0000"/>
                </a:solidFill>
                <a:latin typeface="Georgia" panose="02040502050405020303" pitchFamily="18" charset="0"/>
              </a:rPr>
              <a:t>processors</a:t>
            </a:r>
            <a:r>
              <a:rPr lang="ko-KR" altLang="en-US" sz="3200" dirty="0">
                <a:solidFill>
                  <a:srgbClr val="FF0000"/>
                </a:solidFill>
                <a:latin typeface="Georgia" panose="02040502050405020303" pitchFamily="18" charset="0"/>
              </a:rPr>
              <a:t> </a:t>
            </a:r>
            <a:r>
              <a:rPr lang="ko-KR" altLang="en-US" sz="3200" dirty="0" err="1">
                <a:latin typeface="Georgia" panose="02040502050405020303" pitchFamily="18" charset="0"/>
              </a:rPr>
              <a:t>on</a:t>
            </a:r>
            <a:r>
              <a:rPr lang="ko-KR" altLang="en-US" sz="3200" dirty="0">
                <a:latin typeface="Georgia" panose="02040502050405020303" pitchFamily="18" charset="0"/>
              </a:rPr>
              <a:t> </a:t>
            </a:r>
            <a:r>
              <a:rPr lang="ko-KR" altLang="en-US" sz="3200" dirty="0" err="1">
                <a:latin typeface="Georgia" panose="02040502050405020303" pitchFamily="18" charset="0"/>
              </a:rPr>
              <a:t>the</a:t>
            </a:r>
            <a:r>
              <a:rPr lang="ko-KR" altLang="en-US" sz="3200" dirty="0">
                <a:latin typeface="Georgia" panose="02040502050405020303" pitchFamily="18" charset="0"/>
              </a:rPr>
              <a:t> </a:t>
            </a:r>
            <a:r>
              <a:rPr lang="ko-KR" altLang="en-US" sz="3200" dirty="0" err="1">
                <a:latin typeface="Georgia" panose="02040502050405020303" pitchFamily="18" charset="0"/>
              </a:rPr>
              <a:t>chip</a:t>
            </a:r>
            <a:r>
              <a:rPr lang="ko-KR" altLang="en-US" sz="3200" dirty="0">
                <a:latin typeface="Georgia" panose="02040502050405020303" pitchFamily="18" charset="0"/>
              </a:rPr>
              <a:t> </a:t>
            </a:r>
            <a:r>
              <a:rPr lang="ko-KR" altLang="en-US" sz="3200" dirty="0" err="1">
                <a:latin typeface="Georgia" panose="02040502050405020303" pitchFamily="18" charset="0"/>
              </a:rPr>
              <a:t>rather</a:t>
            </a:r>
            <a:r>
              <a:rPr lang="ko-KR" altLang="en-US" sz="3200" dirty="0">
                <a:latin typeface="Georgia" panose="02040502050405020303" pitchFamily="18" charset="0"/>
              </a:rPr>
              <a:t> </a:t>
            </a:r>
            <a:r>
              <a:rPr lang="ko-KR" altLang="en-US" sz="3200" dirty="0" err="1">
                <a:latin typeface="Georgia" panose="02040502050405020303" pitchFamily="18" charset="0"/>
              </a:rPr>
              <a:t>than</a:t>
            </a:r>
            <a:r>
              <a:rPr lang="ko-KR" altLang="en-US" sz="3200" dirty="0">
                <a:latin typeface="Georgia" panose="02040502050405020303" pitchFamily="18" charset="0"/>
              </a:rPr>
              <a:t> </a:t>
            </a:r>
            <a:r>
              <a:rPr lang="ko-KR" altLang="en-US" sz="3200" dirty="0" err="1">
                <a:latin typeface="Georgia" panose="02040502050405020303" pitchFamily="18" charset="0"/>
              </a:rPr>
              <a:t>one</a:t>
            </a:r>
            <a:r>
              <a:rPr lang="ko-KR" altLang="en-US" sz="3200" dirty="0">
                <a:latin typeface="Georgia" panose="02040502050405020303" pitchFamily="18" charset="0"/>
              </a:rPr>
              <a:t> </a:t>
            </a:r>
            <a:r>
              <a:rPr lang="ko-KR" altLang="en-US" sz="3200" dirty="0" err="1">
                <a:latin typeface="Georgia" panose="02040502050405020303" pitchFamily="18" charset="0"/>
              </a:rPr>
              <a:t>more</a:t>
            </a:r>
            <a:r>
              <a:rPr lang="ko-KR" altLang="en-US" sz="3200" dirty="0">
                <a:latin typeface="Georgia" panose="02040502050405020303" pitchFamily="18" charset="0"/>
              </a:rPr>
              <a:t> </a:t>
            </a:r>
            <a:r>
              <a:rPr lang="ko-KR" altLang="en-US" sz="3200" dirty="0" err="1">
                <a:latin typeface="Georgia" panose="02040502050405020303" pitchFamily="18" charset="0"/>
              </a:rPr>
              <a:t>complex</a:t>
            </a:r>
            <a:r>
              <a:rPr lang="ko-KR" altLang="en-US" sz="3200" dirty="0">
                <a:latin typeface="Georgia" panose="02040502050405020303" pitchFamily="18" charset="0"/>
              </a:rPr>
              <a:t> </a:t>
            </a:r>
            <a:r>
              <a:rPr lang="ko-KR" altLang="en-US" sz="3200" dirty="0" err="1" smtClean="0">
                <a:latin typeface="Georgia" panose="02040502050405020303" pitchFamily="18" charset="0"/>
              </a:rPr>
              <a:t>processor</a:t>
            </a:r>
            <a:endParaRPr lang="en-US" altLang="ko-KR" sz="3200" dirty="0" smtClean="0">
              <a:latin typeface="Georgia" panose="02040502050405020303" pitchFamily="18" charset="0"/>
            </a:endParaRPr>
          </a:p>
          <a:p>
            <a:pPr marL="342900" indent="-342900">
              <a:buFont typeface="Arial" panose="020B0604020202020204" pitchFamily="34" charset="0"/>
              <a:buChar char="•"/>
            </a:pPr>
            <a:endParaRPr lang="ko-KR" altLang="en-US" sz="3200" dirty="0">
              <a:latin typeface="Georgia" panose="02040502050405020303" pitchFamily="18" charset="0"/>
            </a:endParaRPr>
          </a:p>
          <a:p>
            <a:pPr marL="342900" indent="-342900">
              <a:buFont typeface="Arial" panose="020B0604020202020204" pitchFamily="34" charset="0"/>
              <a:buChar char="•"/>
            </a:pPr>
            <a:r>
              <a:rPr lang="ko-KR" altLang="en-US" sz="3200" dirty="0">
                <a:latin typeface="Georgia" panose="02040502050405020303" pitchFamily="18" charset="0"/>
              </a:rPr>
              <a:t>With </a:t>
            </a:r>
            <a:r>
              <a:rPr lang="ko-KR" altLang="en-US" sz="3200" dirty="0" err="1">
                <a:latin typeface="Georgia" panose="02040502050405020303" pitchFamily="18" charset="0"/>
              </a:rPr>
              <a:t>two</a:t>
            </a:r>
            <a:r>
              <a:rPr lang="ko-KR" altLang="en-US" sz="3200" dirty="0">
                <a:latin typeface="Georgia" panose="02040502050405020303" pitchFamily="18" charset="0"/>
              </a:rPr>
              <a:t> </a:t>
            </a:r>
            <a:r>
              <a:rPr lang="ko-KR" altLang="en-US" sz="3200" dirty="0" err="1" smtClean="0">
                <a:latin typeface="Georgia" panose="02040502050405020303" pitchFamily="18" charset="0"/>
              </a:rPr>
              <a:t>processors</a:t>
            </a:r>
            <a:r>
              <a:rPr lang="en-US" altLang="ko-KR" sz="3200" dirty="0" smtClean="0">
                <a:latin typeface="Georgia" panose="02040502050405020303" pitchFamily="18" charset="0"/>
              </a:rPr>
              <a:t>,</a:t>
            </a:r>
            <a:r>
              <a:rPr lang="ko-KR" altLang="en-US" sz="3200" dirty="0" smtClean="0">
                <a:latin typeface="Georgia" panose="02040502050405020303" pitchFamily="18" charset="0"/>
              </a:rPr>
              <a:t> </a:t>
            </a:r>
            <a:r>
              <a:rPr lang="ko-KR" altLang="en-US" sz="3200" dirty="0" err="1">
                <a:latin typeface="Georgia" panose="02040502050405020303" pitchFamily="18" charset="0"/>
              </a:rPr>
              <a:t>larger</a:t>
            </a:r>
            <a:r>
              <a:rPr lang="ko-KR" altLang="en-US" sz="3200" dirty="0">
                <a:latin typeface="Georgia" panose="02040502050405020303" pitchFamily="18" charset="0"/>
              </a:rPr>
              <a:t> </a:t>
            </a:r>
            <a:r>
              <a:rPr lang="ko-KR" altLang="en-US" sz="3200" dirty="0" err="1">
                <a:latin typeface="Georgia" panose="02040502050405020303" pitchFamily="18" charset="0"/>
              </a:rPr>
              <a:t>caches</a:t>
            </a:r>
            <a:r>
              <a:rPr lang="ko-KR" altLang="en-US" sz="3200" dirty="0">
                <a:latin typeface="Georgia" panose="02040502050405020303" pitchFamily="18" charset="0"/>
              </a:rPr>
              <a:t> </a:t>
            </a:r>
            <a:r>
              <a:rPr lang="ko-KR" altLang="en-US" sz="3200" dirty="0" err="1">
                <a:latin typeface="Georgia" panose="02040502050405020303" pitchFamily="18" charset="0"/>
              </a:rPr>
              <a:t>are</a:t>
            </a:r>
            <a:r>
              <a:rPr lang="ko-KR" altLang="en-US" sz="3200" dirty="0">
                <a:latin typeface="Georgia" panose="02040502050405020303" pitchFamily="18" charset="0"/>
              </a:rPr>
              <a:t> </a:t>
            </a:r>
            <a:r>
              <a:rPr lang="ko-KR" altLang="en-US" sz="3200" dirty="0" err="1" smtClean="0">
                <a:latin typeface="Georgia" panose="02040502050405020303" pitchFamily="18" charset="0"/>
              </a:rPr>
              <a:t>justified</a:t>
            </a:r>
            <a:endParaRPr lang="en-US" altLang="ko-KR" sz="3200" dirty="0" smtClean="0">
              <a:latin typeface="Georgia" panose="02040502050405020303" pitchFamily="18" charset="0"/>
            </a:endParaRPr>
          </a:p>
          <a:p>
            <a:pPr marL="342900" indent="-342900">
              <a:buFont typeface="Arial" panose="020B0604020202020204" pitchFamily="34" charset="0"/>
              <a:buChar char="•"/>
            </a:pPr>
            <a:endParaRPr lang="ko-KR" altLang="en-US" sz="3200" dirty="0">
              <a:latin typeface="Georgia" panose="02040502050405020303" pitchFamily="18" charset="0"/>
            </a:endParaRPr>
          </a:p>
          <a:p>
            <a:pPr marL="342900" indent="-342900">
              <a:buFont typeface="Arial" panose="020B0604020202020204" pitchFamily="34" charset="0"/>
              <a:buChar char="•"/>
            </a:pPr>
            <a:r>
              <a:rPr lang="ko-KR" altLang="en-US" sz="3200" dirty="0" err="1">
                <a:latin typeface="Georgia" panose="02040502050405020303" pitchFamily="18" charset="0"/>
              </a:rPr>
              <a:t>As</a:t>
            </a:r>
            <a:r>
              <a:rPr lang="ko-KR" altLang="en-US" sz="3200" dirty="0">
                <a:latin typeface="Georgia" panose="02040502050405020303" pitchFamily="18" charset="0"/>
              </a:rPr>
              <a:t> </a:t>
            </a:r>
            <a:r>
              <a:rPr lang="ko-KR" altLang="en-US" sz="3200" dirty="0" err="1">
                <a:latin typeface="Georgia" panose="02040502050405020303" pitchFamily="18" charset="0"/>
              </a:rPr>
              <a:t>caches</a:t>
            </a:r>
            <a:r>
              <a:rPr lang="ko-KR" altLang="en-US" sz="3200" dirty="0">
                <a:latin typeface="Georgia" panose="02040502050405020303" pitchFamily="18" charset="0"/>
              </a:rPr>
              <a:t> </a:t>
            </a:r>
            <a:r>
              <a:rPr lang="ko-KR" altLang="en-US" sz="3200" dirty="0" err="1">
                <a:latin typeface="Georgia" panose="02040502050405020303" pitchFamily="18" charset="0"/>
              </a:rPr>
              <a:t>became</a:t>
            </a:r>
            <a:r>
              <a:rPr lang="ko-KR" altLang="en-US" sz="3200" dirty="0">
                <a:latin typeface="Georgia" panose="02040502050405020303" pitchFamily="18" charset="0"/>
              </a:rPr>
              <a:t> </a:t>
            </a:r>
            <a:r>
              <a:rPr lang="ko-KR" altLang="en-US" sz="3200" dirty="0" err="1" smtClean="0">
                <a:latin typeface="Georgia" panose="02040502050405020303" pitchFamily="18" charset="0"/>
              </a:rPr>
              <a:t>larger</a:t>
            </a:r>
            <a:r>
              <a:rPr lang="en-US" altLang="ko-KR" sz="3200" dirty="0" smtClean="0">
                <a:latin typeface="Georgia" panose="02040502050405020303" pitchFamily="18" charset="0"/>
              </a:rPr>
              <a:t>,</a:t>
            </a:r>
            <a:r>
              <a:rPr lang="ko-KR" altLang="en-US" sz="3200" dirty="0" smtClean="0">
                <a:latin typeface="Georgia" panose="02040502050405020303" pitchFamily="18" charset="0"/>
              </a:rPr>
              <a:t> </a:t>
            </a:r>
            <a:r>
              <a:rPr lang="ko-KR" altLang="en-US" sz="3200" dirty="0" err="1">
                <a:latin typeface="Georgia" panose="02040502050405020303" pitchFamily="18" charset="0"/>
              </a:rPr>
              <a:t>it</a:t>
            </a:r>
            <a:r>
              <a:rPr lang="ko-KR" altLang="en-US" sz="3200" dirty="0">
                <a:latin typeface="Georgia" panose="02040502050405020303" pitchFamily="18" charset="0"/>
              </a:rPr>
              <a:t> </a:t>
            </a:r>
            <a:r>
              <a:rPr lang="ko-KR" altLang="en-US" sz="3200" dirty="0" err="1">
                <a:latin typeface="Georgia" panose="02040502050405020303" pitchFamily="18" charset="0"/>
              </a:rPr>
              <a:t>made</a:t>
            </a:r>
            <a:r>
              <a:rPr lang="ko-KR" altLang="en-US" sz="3200" dirty="0">
                <a:latin typeface="Georgia" panose="02040502050405020303" pitchFamily="18" charset="0"/>
              </a:rPr>
              <a:t> </a:t>
            </a:r>
            <a:r>
              <a:rPr lang="ko-KR" altLang="en-US" sz="3200" dirty="0" err="1">
                <a:latin typeface="Georgia" panose="02040502050405020303" pitchFamily="18" charset="0"/>
              </a:rPr>
              <a:t>performance</a:t>
            </a:r>
            <a:r>
              <a:rPr lang="ko-KR" altLang="en-US" sz="3200" dirty="0">
                <a:latin typeface="Georgia" panose="02040502050405020303" pitchFamily="18" charset="0"/>
              </a:rPr>
              <a:t> </a:t>
            </a:r>
            <a:r>
              <a:rPr lang="ko-KR" altLang="en-US" sz="3200" dirty="0" err="1">
                <a:latin typeface="Georgia" panose="02040502050405020303" pitchFamily="18" charset="0"/>
              </a:rPr>
              <a:t>sense</a:t>
            </a:r>
            <a:r>
              <a:rPr lang="ko-KR" altLang="en-US" sz="3200" dirty="0">
                <a:latin typeface="Georgia" panose="02040502050405020303" pitchFamily="18" charset="0"/>
              </a:rPr>
              <a:t> </a:t>
            </a:r>
            <a:r>
              <a:rPr lang="ko-KR" altLang="en-US" sz="3200" dirty="0" err="1">
                <a:latin typeface="Georgia" panose="02040502050405020303" pitchFamily="18" charset="0"/>
              </a:rPr>
              <a:t>to</a:t>
            </a:r>
            <a:r>
              <a:rPr lang="ko-KR" altLang="en-US" sz="3200" dirty="0">
                <a:latin typeface="Georgia" panose="02040502050405020303" pitchFamily="18" charset="0"/>
              </a:rPr>
              <a:t> </a:t>
            </a:r>
            <a:r>
              <a:rPr lang="ko-KR" altLang="en-US" sz="3200" dirty="0" err="1">
                <a:latin typeface="Georgia" panose="02040502050405020303" pitchFamily="18" charset="0"/>
              </a:rPr>
              <a:t>create</a:t>
            </a:r>
            <a:r>
              <a:rPr lang="ko-KR" altLang="en-US" sz="3200" dirty="0">
                <a:latin typeface="Georgia" panose="02040502050405020303" pitchFamily="18" charset="0"/>
              </a:rPr>
              <a:t> </a:t>
            </a:r>
            <a:r>
              <a:rPr lang="ko-KR" altLang="en-US" sz="3200" dirty="0" err="1">
                <a:latin typeface="Georgia" panose="02040502050405020303" pitchFamily="18" charset="0"/>
              </a:rPr>
              <a:t>two</a:t>
            </a:r>
            <a:r>
              <a:rPr lang="ko-KR" altLang="en-US" sz="3200" dirty="0">
                <a:latin typeface="Georgia" panose="02040502050405020303" pitchFamily="18" charset="0"/>
              </a:rPr>
              <a:t> and </a:t>
            </a:r>
            <a:r>
              <a:rPr lang="ko-KR" altLang="en-US" sz="3200" dirty="0" err="1">
                <a:latin typeface="Georgia" panose="02040502050405020303" pitchFamily="18" charset="0"/>
              </a:rPr>
              <a:t>then</a:t>
            </a:r>
            <a:r>
              <a:rPr lang="ko-KR" altLang="en-US" sz="3200" dirty="0">
                <a:latin typeface="Georgia" panose="02040502050405020303" pitchFamily="18" charset="0"/>
              </a:rPr>
              <a:t> </a:t>
            </a:r>
            <a:r>
              <a:rPr lang="ko-KR" altLang="en-US" sz="3200" dirty="0" err="1">
                <a:latin typeface="Georgia" panose="02040502050405020303" pitchFamily="18" charset="0"/>
              </a:rPr>
              <a:t>three</a:t>
            </a:r>
            <a:r>
              <a:rPr lang="ko-KR" altLang="en-US" sz="3200" dirty="0">
                <a:latin typeface="Georgia" panose="02040502050405020303" pitchFamily="18" charset="0"/>
              </a:rPr>
              <a:t> </a:t>
            </a:r>
            <a:r>
              <a:rPr lang="ko-KR" altLang="en-US" sz="3200" dirty="0" err="1">
                <a:latin typeface="Georgia" panose="02040502050405020303" pitchFamily="18" charset="0"/>
              </a:rPr>
              <a:t>levels</a:t>
            </a:r>
            <a:r>
              <a:rPr lang="ko-KR" altLang="en-US" sz="3200" dirty="0">
                <a:latin typeface="Georgia" panose="02040502050405020303" pitchFamily="18" charset="0"/>
              </a:rPr>
              <a:t> of </a:t>
            </a:r>
            <a:r>
              <a:rPr lang="ko-KR" altLang="en-US" sz="3200" dirty="0" err="1">
                <a:latin typeface="Georgia" panose="02040502050405020303" pitchFamily="18" charset="0"/>
              </a:rPr>
              <a:t>cache</a:t>
            </a:r>
            <a:r>
              <a:rPr lang="ko-KR" altLang="en-US" sz="3200" dirty="0">
                <a:latin typeface="Georgia" panose="02040502050405020303" pitchFamily="18" charset="0"/>
              </a:rPr>
              <a:t> </a:t>
            </a:r>
            <a:r>
              <a:rPr lang="ko-KR" altLang="en-US" sz="3200" dirty="0" err="1">
                <a:latin typeface="Georgia" panose="02040502050405020303" pitchFamily="18" charset="0"/>
              </a:rPr>
              <a:t>on</a:t>
            </a:r>
            <a:r>
              <a:rPr lang="ko-KR" altLang="en-US" sz="3200" dirty="0">
                <a:latin typeface="Georgia" panose="02040502050405020303" pitchFamily="18" charset="0"/>
              </a:rPr>
              <a:t> </a:t>
            </a:r>
            <a:r>
              <a:rPr lang="ko-KR" altLang="en-US" sz="3200" dirty="0" err="1">
                <a:latin typeface="Georgia" panose="02040502050405020303" pitchFamily="18" charset="0"/>
              </a:rPr>
              <a:t>a</a:t>
            </a:r>
            <a:r>
              <a:rPr lang="ko-KR" altLang="en-US" sz="3200" dirty="0">
                <a:latin typeface="Georgia" panose="02040502050405020303" pitchFamily="18" charset="0"/>
              </a:rPr>
              <a:t> </a:t>
            </a:r>
            <a:r>
              <a:rPr lang="ko-KR" altLang="en-US" sz="3200" dirty="0" err="1">
                <a:latin typeface="Georgia" panose="02040502050405020303" pitchFamily="18" charset="0"/>
              </a:rPr>
              <a:t>chip</a:t>
            </a:r>
            <a:endParaRPr lang="ko-KR" altLang="en-US" sz="3200" dirty="0">
              <a:latin typeface="Georgia" panose="020405020504050203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a:t>
            </a:r>
            <a:r>
              <a:rPr lang="en-US" dirty="0" smtClean="0">
                <a:effectLst>
                  <a:outerShdw blurRad="38100" dist="38100" dir="2700000" algn="tl">
                    <a:srgbClr val="000000">
                      <a:alpha val="43137"/>
                    </a:srgbClr>
                  </a:outerShdw>
                </a:effectLst>
              </a:rPr>
              <a:t>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p:txBody>
          <a:bodyPr>
            <a:normAutofit/>
          </a:bodyPr>
          <a:lstStyle/>
          <a:p>
            <a:r>
              <a:rPr lang="en-GB" sz="2000" dirty="0" smtClean="0">
                <a:latin typeface="Georgia" panose="02040502050405020303" pitchFamily="18" charset="0"/>
              </a:rPr>
              <a:t>Leap in performance as well as the challenges in developing software to exploit such a large number of cores</a:t>
            </a:r>
          </a:p>
          <a:p>
            <a:r>
              <a:rPr lang="en-GB" sz="2000" dirty="0" smtClean="0">
                <a:latin typeface="Georgia" panose="02040502050405020303" pitchFamily="18" charset="0"/>
              </a:rPr>
              <a:t>The multicore and MIC strategy involves a homogeneous collection of general purpose processors on a single chip</a:t>
            </a:r>
          </a:p>
          <a:p>
            <a:endParaRPr lang="en-GB" sz="2000" dirty="0" smtClean="0">
              <a:latin typeface="Georgia" panose="02040502050405020303" pitchFamily="18" charset="0"/>
            </a:endParaRPr>
          </a:p>
          <a:p>
            <a:endParaRPr lang="en-GB" sz="2000" dirty="0">
              <a:latin typeface="Georgia" panose="02040502050405020303" pitchFamily="18" charset="0"/>
            </a:endParaRPr>
          </a:p>
        </p:txBody>
      </p:sp>
      <p:sp>
        <p:nvSpPr>
          <p:cNvPr id="16" name="Content Placeholder 15"/>
          <p:cNvSpPr>
            <a:spLocks noGrp="1"/>
          </p:cNvSpPr>
          <p:nvPr>
            <p:ph sz="quarter" idx="4"/>
          </p:nvPr>
        </p:nvSpPr>
        <p:spPr>
          <a:xfrm>
            <a:off x="4399878" y="2447365"/>
            <a:ext cx="3753522" cy="4182035"/>
          </a:xfrm>
        </p:spPr>
        <p:txBody>
          <a:bodyPr>
            <a:noAutofit/>
          </a:bodyPr>
          <a:lstStyle/>
          <a:p>
            <a:r>
              <a:rPr lang="en-US" sz="2000" dirty="0" smtClean="0">
                <a:latin typeface="Georgia" panose="02040502050405020303" pitchFamily="18" charset="0"/>
              </a:rPr>
              <a:t>Core designed to perform parallel operations on graphics data</a:t>
            </a:r>
          </a:p>
          <a:p>
            <a:r>
              <a:rPr lang="en-US" sz="2000" dirty="0" smtClean="0">
                <a:latin typeface="Georgia" panose="02040502050405020303" pitchFamily="18" charset="0"/>
              </a:rPr>
              <a:t>Traditionally found on a plug-in graphics card, it is used to encode and render 2D and 3D graphics as well as process video</a:t>
            </a:r>
          </a:p>
          <a:p>
            <a:r>
              <a:rPr lang="en-US" sz="2000" dirty="0" smtClean="0">
                <a:latin typeface="Georgia" panose="02040502050405020303" pitchFamily="18" charset="0"/>
              </a:rPr>
              <a:t>Used as vector processors for a variety of applications that require repetitive computations</a:t>
            </a:r>
            <a:endParaRPr lang="en-US" sz="2000" dirty="0">
              <a:latin typeface="Georgia" panose="02040502050405020303" pitchFamily="18" charset="0"/>
            </a:endParaRPr>
          </a:p>
        </p:txBody>
      </p:sp>
      <p:sp>
        <p:nvSpPr>
          <p:cNvPr id="5" name="Text Placeholder 4"/>
          <p:cNvSpPr>
            <a:spLocks noGrp="1"/>
          </p:cNvSpPr>
          <p:nvPr>
            <p:ph type="body" idx="1"/>
          </p:nvPr>
        </p:nvSpPr>
        <p:spPr/>
        <p:txBody>
          <a:bodyPr/>
          <a:lstStyle/>
          <a:p>
            <a:r>
              <a:rPr lang="en-US" dirty="0" smtClean="0"/>
              <a:t>MIC	</a:t>
            </a:r>
            <a:endParaRPr lang="en-US" sz="3000" dirty="0" smtClean="0">
              <a:solidFill>
                <a:schemeClr val="accent1"/>
              </a:solidFill>
            </a:endParaRPr>
          </a:p>
        </p:txBody>
      </p:sp>
      <p:sp>
        <p:nvSpPr>
          <p:cNvPr id="15" name="Text Placeholder 14"/>
          <p:cNvSpPr>
            <a:spLocks noGrp="1"/>
          </p:cNvSpPr>
          <p:nvPr>
            <p:ph type="body" sz="quarter" idx="3"/>
          </p:nvPr>
        </p:nvSpPr>
        <p:spPr/>
        <p:txBody>
          <a:bodyPr/>
          <a:lstStyle/>
          <a:p>
            <a:r>
              <a:rPr lang="en-US" dirty="0" smtClean="0"/>
              <a:t>GPU</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4168775" y="457200"/>
            <a:ext cx="4597399" cy="6096000"/>
          </a:xfrm>
        </p:spPr>
        <p:txBody>
          <a:bodyPr>
            <a:normAutofit/>
          </a:bodyPr>
          <a:lstStyle/>
          <a:p>
            <a:r>
              <a:rPr lang="en-GB" sz="2000" dirty="0">
                <a:latin typeface="Georgia" panose="02040502050405020303" pitchFamily="18" charset="0"/>
              </a:rPr>
              <a:t>Gene </a:t>
            </a:r>
            <a:r>
              <a:rPr lang="en-GB" sz="2000" dirty="0" smtClean="0">
                <a:latin typeface="Georgia" panose="02040502050405020303" pitchFamily="18" charset="0"/>
              </a:rPr>
              <a:t>Amdahl</a:t>
            </a:r>
          </a:p>
          <a:p>
            <a:r>
              <a:rPr lang="en-GB" sz="2000" dirty="0" smtClean="0">
                <a:latin typeface="Georgia" panose="02040502050405020303" pitchFamily="18" charset="0"/>
              </a:rPr>
              <a:t>Deals with the potential speedup of a program using multiple processors compared to a single processor</a:t>
            </a:r>
          </a:p>
          <a:p>
            <a:r>
              <a:rPr lang="en-GB" sz="2000" dirty="0" smtClean="0">
                <a:latin typeface="Georgia" panose="02040502050405020303" pitchFamily="18" charset="0"/>
              </a:rPr>
              <a:t>Illustrates the problems facing industry in the development of multi-core machines</a:t>
            </a:r>
          </a:p>
          <a:p>
            <a:pPr lvl="1"/>
            <a:r>
              <a:rPr lang="en-GB" sz="2000" dirty="0" smtClean="0">
                <a:latin typeface="Georgia" panose="02040502050405020303" pitchFamily="18" charset="0"/>
              </a:rPr>
              <a:t>Software must be adapted to a highly parallel execution environment to exploit the power of parallel processing</a:t>
            </a:r>
          </a:p>
          <a:p>
            <a:r>
              <a:rPr lang="en-GB" sz="2000" dirty="0" smtClean="0">
                <a:latin typeface="Georgia" panose="02040502050405020303" pitchFamily="18" charset="0"/>
              </a:rPr>
              <a:t>Can be generalized to evaluate and design technical improvement in a computer system</a:t>
            </a:r>
          </a:p>
          <a:p>
            <a:endParaRPr lang="en-GB" sz="2000" dirty="0" smtClean="0">
              <a:latin typeface="Georgia" panose="02040502050405020303" pitchFamily="18" charset="0"/>
            </a:endParaRPr>
          </a:p>
          <a:p>
            <a:endParaRPr lang="en-GB" sz="2000" dirty="0" smtClean="0">
              <a:latin typeface="Georgia" panose="02040502050405020303" pitchFamily="18" charset="0"/>
            </a:endParaRPr>
          </a:p>
          <a:p>
            <a:endParaRPr lang="en-GB" sz="2000" dirty="0" smtClean="0">
              <a:latin typeface="Georgia" panose="02040502050405020303" pitchFamily="18" charset="0"/>
            </a:endParaRPr>
          </a:p>
          <a:p>
            <a:endParaRPr lang="en-GB" sz="2000" dirty="0" smtClean="0">
              <a:latin typeface="Georgia" panose="02040502050405020303" pitchFamily="18" charset="0"/>
            </a:endParaRPr>
          </a:p>
          <a:p>
            <a:endParaRPr lang="en-GB" sz="2000" dirty="0" smtClean="0">
              <a:latin typeface="Georgia" panose="02040502050405020303" pitchFamily="18" charset="0"/>
            </a:endParaRP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3.pdf"/>
          <p:cNvPicPr>
            <a:picLocks noChangeAspect="1"/>
          </p:cNvPicPr>
          <p:nvPr/>
        </p:nvPicPr>
        <p:blipFill rotWithShape="1">
          <a:blip r:embed="rId3">
            <a:extLst>
              <a:ext uri="{28A0092B-C50C-407E-A947-70E740481C1C}">
                <a14:useLocalDpi xmlns:a14="http://schemas.microsoft.com/office/drawing/2010/main" val="0"/>
              </a:ext>
            </a:extLst>
          </a:blip>
          <a:srcRect t="20131" b="26723"/>
          <a:stretch/>
        </p:blipFill>
        <p:spPr>
          <a:xfrm>
            <a:off x="15593" y="188640"/>
            <a:ext cx="9697158" cy="6669360"/>
          </a:xfrm>
          <a:prstGeom prst="rect">
            <a:avLst/>
          </a:prstGeom>
        </p:spPr>
      </p:pic>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cSld>
  <p:clrMapOvr>
    <a:masterClrMapping/>
  </p:clrMapOvr>
  <p:transition spd="med">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t="20735" b="15651"/>
          <a:stretch/>
        </p:blipFill>
        <p:spPr>
          <a:xfrm>
            <a:off x="899592" y="26092"/>
            <a:ext cx="7962042" cy="6554620"/>
          </a:xfrm>
          <a:prstGeom prst="rect">
            <a:avLst/>
          </a:prstGeom>
        </p:spPr>
      </p:pic>
      <p:sp>
        <p:nvSpPr>
          <p:cNvPr id="3" name="Footer Placeholder 2"/>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710121457"/>
      </p:ext>
    </p:extLst>
  </p:cSld>
  <p:clrMapOvr>
    <a:masterClrMapping/>
  </p:clrMapOvr>
  <p:transition spd="med">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5.pdf"/>
          <p:cNvPicPr>
            <a:picLocks noChangeAspect="1"/>
          </p:cNvPicPr>
          <p:nvPr/>
        </p:nvPicPr>
        <p:blipFill rotWithShape="1">
          <a:blip r:embed="rId3">
            <a:extLst>
              <a:ext uri="{28A0092B-C50C-407E-A947-70E740481C1C}">
                <a14:useLocalDpi xmlns:a14="http://schemas.microsoft.com/office/drawing/2010/main" val="0"/>
              </a:ext>
            </a:extLst>
          </a:blip>
          <a:srcRect l="10681" t="31404" r="8321" b="23301"/>
          <a:stretch/>
        </p:blipFill>
        <p:spPr>
          <a:xfrm>
            <a:off x="0" y="240750"/>
            <a:ext cx="9144000" cy="6617250"/>
          </a:xfrm>
          <a:prstGeom prst="rect">
            <a:avLst/>
          </a:prstGeom>
        </p:spPr>
      </p:pic>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Benchmark Principles</a:t>
            </a:r>
            <a:endParaRPr lang="en-US" dirty="0"/>
          </a:p>
        </p:txBody>
      </p:sp>
      <p:sp>
        <p:nvSpPr>
          <p:cNvPr id="10" name="Content Placeholder 9"/>
          <p:cNvSpPr>
            <a:spLocks noGrp="1"/>
          </p:cNvSpPr>
          <p:nvPr>
            <p:ph idx="1"/>
          </p:nvPr>
        </p:nvSpPr>
        <p:spPr>
          <a:xfrm>
            <a:off x="395536" y="1700808"/>
            <a:ext cx="7556313" cy="4472136"/>
          </a:xfrm>
        </p:spPr>
        <p:txBody>
          <a:bodyPr>
            <a:normAutofit/>
          </a:bodyPr>
          <a:lstStyle/>
          <a:p>
            <a:pPr>
              <a:lnSpc>
                <a:spcPct val="90000"/>
              </a:lnSpc>
              <a:spcBef>
                <a:spcPts val="0"/>
              </a:spcBef>
            </a:pPr>
            <a:r>
              <a:rPr lang="en-US" sz="2800" dirty="0" smtClean="0"/>
              <a:t>Desirable characteristics of a benchmark program:</a:t>
            </a:r>
          </a:p>
          <a:p>
            <a:pPr marL="0" indent="0">
              <a:lnSpc>
                <a:spcPct val="90000"/>
              </a:lnSpc>
              <a:spcBef>
                <a:spcPts val="0"/>
              </a:spcBef>
              <a:buNone/>
            </a:pPr>
            <a:endParaRPr lang="en-US" sz="2800" dirty="0" smtClean="0"/>
          </a:p>
          <a:p>
            <a:pPr marL="685800" lvl="1" indent="-457200">
              <a:lnSpc>
                <a:spcPct val="90000"/>
              </a:lnSpc>
              <a:spcBef>
                <a:spcPts val="0"/>
              </a:spcBef>
              <a:buClr>
                <a:schemeClr val="accent2">
                  <a:lumMod val="75000"/>
                  <a:lumOff val="25000"/>
                </a:schemeClr>
              </a:buClr>
              <a:buSzPct val="100000"/>
              <a:buFont typeface="+mj-lt"/>
              <a:buAutoNum type="arabicPeriod"/>
            </a:pPr>
            <a:r>
              <a:rPr lang="en-US" sz="2400" dirty="0" smtClean="0"/>
              <a:t>It is written in a high-level language, making it portable across different machines</a:t>
            </a:r>
          </a:p>
          <a:p>
            <a:pPr marL="685800" lvl="1" indent="-457200">
              <a:buClr>
                <a:schemeClr val="accent2">
                  <a:lumMod val="75000"/>
                  <a:lumOff val="25000"/>
                </a:schemeClr>
              </a:buClr>
              <a:buSzPct val="100000"/>
              <a:buFont typeface="+mj-lt"/>
              <a:buAutoNum type="arabicPeriod"/>
            </a:pPr>
            <a:r>
              <a:rPr lang="en-US" sz="2400" dirty="0" smtClean="0"/>
              <a:t>It is representative of a particular kind of programming domain or paradigm, such as systems programming, numerical programming, or commercial programming</a:t>
            </a:r>
          </a:p>
          <a:p>
            <a:pPr marL="685800" lvl="1" indent="-457200">
              <a:buClr>
                <a:schemeClr val="accent2">
                  <a:lumMod val="75000"/>
                  <a:lumOff val="25000"/>
                </a:schemeClr>
              </a:buClr>
              <a:buSzPct val="100000"/>
              <a:buFont typeface="+mj-lt"/>
              <a:buAutoNum type="arabicPeriod"/>
            </a:pPr>
            <a:r>
              <a:rPr lang="en-US" sz="2400" dirty="0" smtClean="0"/>
              <a:t>It can be measured easily</a:t>
            </a:r>
          </a:p>
          <a:p>
            <a:pPr marL="685800" lvl="1" indent="-457200">
              <a:buClr>
                <a:schemeClr val="accent2">
                  <a:lumMod val="75000"/>
                  <a:lumOff val="25000"/>
                </a:schemeClr>
              </a:buClr>
              <a:buSzPct val="100000"/>
              <a:buFont typeface="+mj-lt"/>
              <a:buAutoNum type="arabicPeriod"/>
            </a:pPr>
            <a:r>
              <a:rPr lang="en-US" sz="2400" dirty="0" smtClean="0"/>
              <a:t>It has wide distribution</a:t>
            </a:r>
          </a:p>
          <a:p>
            <a:pPr lvl="1"/>
            <a:endParaRPr lang="en-US" dirty="0"/>
          </a:p>
        </p:txBody>
      </p:sp>
      <p:sp>
        <p:nvSpPr>
          <p:cNvPr id="14" name="TextBox 13"/>
          <p:cNvSpPr txBox="1"/>
          <p:nvPr/>
        </p:nvSpPr>
        <p:spPr>
          <a:xfrm>
            <a:off x="8361513" y="5326820"/>
            <a:ext cx="184666" cy="461665"/>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7039927" y="5301208"/>
            <a:ext cx="2075721" cy="1556791"/>
          </a:xfrm>
          <a:prstGeom prst="rect">
            <a:avLst/>
          </a:prstGeom>
          <a:effectLst>
            <a:softEdge rad="215900"/>
          </a:effectLst>
        </p:spPr>
      </p:pic>
      <p:sp>
        <p:nvSpPr>
          <p:cNvPr id="2" name="Footer Placeholder 1"/>
          <p:cNvSpPr>
            <a:spLocks noGrp="1"/>
          </p:cNvSpPr>
          <p:nvPr>
            <p:ph type="ftr" sz="quarter" idx="4294967295"/>
          </p:nvPr>
        </p:nvSpPr>
        <p:spPr>
          <a:xfrm>
            <a:off x="201706" y="6423585"/>
            <a:ext cx="6122894" cy="365125"/>
          </a:xfrm>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543885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323528" y="1916832"/>
            <a:ext cx="8366163" cy="5226369"/>
          </a:xfrm>
        </p:spPr>
        <p:txBody>
          <a:bodyPr>
            <a:normAutofit/>
          </a:bodyPr>
          <a:lstStyle/>
          <a:p>
            <a:r>
              <a:rPr lang="en-US" sz="2400" dirty="0" smtClean="0"/>
              <a:t>Benchmark suite</a:t>
            </a:r>
          </a:p>
          <a:p>
            <a:pPr lvl="1"/>
            <a:r>
              <a:rPr lang="en-US" sz="2000" dirty="0" smtClean="0"/>
              <a:t>A collection of programs, defined in a high-level language</a:t>
            </a:r>
          </a:p>
          <a:p>
            <a:pPr lvl="1"/>
            <a:r>
              <a:rPr lang="en-US" sz="2000" dirty="0" smtClean="0"/>
              <a:t>Together attempt to provide a representative test of a computer in a particular application or system programming area</a:t>
            </a:r>
          </a:p>
          <a:p>
            <a:pPr marL="228600" lvl="1">
              <a:spcBef>
                <a:spcPts val="2000"/>
              </a:spcBef>
              <a:buClr>
                <a:schemeClr val="accent1"/>
              </a:buClr>
            </a:pPr>
            <a:r>
              <a:rPr lang="en-US" sz="2400" dirty="0" smtClean="0"/>
              <a:t>SPEC</a:t>
            </a:r>
          </a:p>
          <a:p>
            <a:pPr lvl="1"/>
            <a:r>
              <a:rPr lang="en-US" sz="2000" dirty="0" smtClean="0"/>
              <a:t>An industry consortium</a:t>
            </a:r>
          </a:p>
          <a:p>
            <a:pPr lvl="1"/>
            <a:r>
              <a:rPr lang="en-US" sz="2000" dirty="0" smtClean="0"/>
              <a:t>Defines and maintains the best known collection of benchmark suites aimed at evaluating computer systems</a:t>
            </a:r>
          </a:p>
          <a:p>
            <a:pPr lvl="1"/>
            <a:r>
              <a:rPr lang="en-US" sz="2000" dirty="0" smtClean="0"/>
              <a:t>Performance measurements are widely used for comparison and research </a:t>
            </a:r>
            <a:r>
              <a:rPr lang="en-US" sz="2000" dirty="0" smtClean="0"/>
              <a:t>purposes</a:t>
            </a: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4114800" y="533400"/>
            <a:ext cx="4597399" cy="5853113"/>
          </a:xfrm>
        </p:spPr>
        <p:txBody>
          <a:bodyPr/>
          <a:lstStyle/>
          <a:p>
            <a:r>
              <a:rPr lang="en-US" dirty="0" smtClean="0">
                <a:latin typeface="Georgia" panose="02040502050405020303" pitchFamily="18" charset="0"/>
              </a:rPr>
              <a:t>Best known SPEC benchmark suite</a:t>
            </a:r>
          </a:p>
          <a:p>
            <a:r>
              <a:rPr lang="en-US" dirty="0" smtClean="0">
                <a:latin typeface="Georgia" panose="02040502050405020303" pitchFamily="18" charset="0"/>
              </a:rPr>
              <a:t>Industry standard suite for processor intensive applications</a:t>
            </a:r>
          </a:p>
          <a:p>
            <a:r>
              <a:rPr lang="en-US" dirty="0" smtClean="0">
                <a:latin typeface="Georgia" panose="02040502050405020303" pitchFamily="18" charset="0"/>
              </a:rPr>
              <a:t>Appropriate for measuring performance for applications that spend most of their time doing computation rather than I/O</a:t>
            </a:r>
          </a:p>
          <a:p>
            <a:r>
              <a:rPr lang="en-US" dirty="0" smtClean="0">
                <a:latin typeface="Georgia" panose="02040502050405020303" pitchFamily="18" charset="0"/>
              </a:rPr>
              <a:t>Consists of 17 floating point programs written in C, C++, and Fortran and 12 integer programs written in C and C++</a:t>
            </a:r>
          </a:p>
          <a:p>
            <a:r>
              <a:rPr lang="en-US" dirty="0" smtClean="0">
                <a:latin typeface="Georgia" panose="02040502050405020303" pitchFamily="18" charset="0"/>
              </a:rPr>
              <a:t>Suite contains over 3 million lines of code</a:t>
            </a:r>
          </a:p>
          <a:p>
            <a:r>
              <a:rPr lang="en-US" dirty="0" smtClean="0">
                <a:latin typeface="Georgia" panose="02040502050405020303" pitchFamily="18" charset="0"/>
              </a:rPr>
              <a:t>Fifth generation of processor intensive suites from SPEC</a:t>
            </a:r>
            <a:endParaRPr lang="en-US" dirty="0">
              <a:latin typeface="Georgia" panose="02040502050405020303" pitchFamily="18" charset="0"/>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226" y="2416174"/>
            <a:ext cx="184666" cy="461665"/>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5536" y="188640"/>
            <a:ext cx="4952310" cy="6554833"/>
          </a:xfrm>
          <a:prstGeom prst="rect">
            <a:avLst/>
          </a:prstGeom>
        </p:spPr>
      </p:pic>
      <p:sp>
        <p:nvSpPr>
          <p:cNvPr id="6" name="TextBox 5"/>
          <p:cNvSpPr txBox="1"/>
          <p:nvPr/>
        </p:nvSpPr>
        <p:spPr>
          <a:xfrm>
            <a:off x="5796136" y="1700808"/>
            <a:ext cx="3347864" cy="3170099"/>
          </a:xfrm>
          <a:prstGeom prst="rect">
            <a:avLst/>
          </a:prstGeom>
          <a:noFill/>
        </p:spPr>
        <p:txBody>
          <a:bodyPr wrap="square" rtlCol="0">
            <a:spAutoFit/>
          </a:bodyPr>
          <a:lstStyle/>
          <a:p>
            <a:pPr algn="ctr"/>
            <a:r>
              <a:rPr lang="en-US" sz="3600" dirty="0">
                <a:latin typeface="+mj-lt"/>
              </a:rPr>
              <a:t>Table 2.5 </a:t>
            </a:r>
            <a:endParaRPr lang="en-US" sz="3600" dirty="0" smtClean="0">
              <a:latin typeface="+mj-lt"/>
            </a:endParaRPr>
          </a:p>
          <a:p>
            <a:pPr algn="ctr"/>
            <a:r>
              <a:rPr lang="en-US" sz="3600" dirty="0" smtClean="0">
                <a:latin typeface="+mj-lt"/>
              </a:rPr>
              <a:t> </a:t>
            </a:r>
          </a:p>
          <a:p>
            <a:pPr algn="ctr"/>
            <a:r>
              <a:rPr lang="en-US" sz="3200" dirty="0" smtClean="0">
                <a:latin typeface="+mj-lt"/>
              </a:rPr>
              <a:t>SPEC </a:t>
            </a:r>
          </a:p>
          <a:p>
            <a:pPr algn="ctr"/>
            <a:r>
              <a:rPr lang="en-US" sz="3200" dirty="0" smtClean="0">
                <a:latin typeface="+mj-lt"/>
              </a:rPr>
              <a:t>CPU2006 </a:t>
            </a:r>
          </a:p>
          <a:p>
            <a:pPr algn="ctr"/>
            <a:r>
              <a:rPr lang="en-US" sz="3200" dirty="0" smtClean="0">
                <a:latin typeface="+mj-lt"/>
              </a:rPr>
              <a:t>Integer </a:t>
            </a:r>
            <a:r>
              <a:rPr lang="en-US" sz="3200" dirty="0">
                <a:latin typeface="+mj-lt"/>
              </a:rPr>
              <a:t>Benchmarks </a:t>
            </a:r>
          </a:p>
        </p:txBody>
      </p:sp>
      <p:sp>
        <p:nvSpPr>
          <p:cNvPr id="7" name="TextBox 6"/>
          <p:cNvSpPr txBox="1"/>
          <p:nvPr/>
        </p:nvSpPr>
        <p:spPr>
          <a:xfrm>
            <a:off x="5796136" y="6453336"/>
            <a:ext cx="3347864" cy="253916"/>
          </a:xfrm>
          <a:prstGeom prst="rect">
            <a:avLst/>
          </a:prstGeom>
          <a:noFill/>
        </p:spPr>
        <p:txBody>
          <a:bodyPr wrap="square" rtlCol="0">
            <a:spAutoFit/>
          </a:bodyPr>
          <a:lstStyle/>
          <a:p>
            <a:r>
              <a:rPr lang="en-US" sz="1050" dirty="0" smtClean="0">
                <a:latin typeface="+mn-lt"/>
              </a:rPr>
              <a:t>(Table can be found on page 69 in the textbook.)</a:t>
            </a:r>
            <a:endParaRPr lang="en-US" sz="1050" dirty="0">
              <a:latin typeface="+mn-lt"/>
            </a:endParaRPr>
          </a:p>
        </p:txBody>
      </p:sp>
      <p:sp>
        <p:nvSpPr>
          <p:cNvPr id="2" name="Footer Placeholder 1"/>
          <p:cNvSpPr>
            <a:spLocks noGrp="1"/>
          </p:cNvSpPr>
          <p:nvPr>
            <p:ph type="ftr" sz="quarter" idx="11"/>
          </p:nvPr>
        </p:nvSpPr>
        <p:spPr>
          <a:xfrm>
            <a:off x="179512" y="6492875"/>
            <a:ext cx="6122894" cy="365125"/>
          </a:xfrm>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41435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293096"/>
            <a:ext cx="6191157" cy="833718"/>
          </a:xfrm>
        </p:spPr>
        <p:txBody>
          <a:bodyPr>
            <a:noAutofit/>
          </a:bodyPr>
          <a:lstStyle/>
          <a:p>
            <a:r>
              <a:rPr lang="en-US" sz="5400" dirty="0" smtClean="0">
                <a:effectLst>
                  <a:outerShdw blurRad="38100" dist="38100" dir="2700000" algn="tl">
                    <a:srgbClr val="000000">
                      <a:alpha val="43137"/>
                    </a:srgbClr>
                  </a:outerShdw>
                </a:effectLst>
              </a:rPr>
              <a:t>Chapter 2</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157192"/>
            <a:ext cx="8610600" cy="838200"/>
          </a:xfrm>
        </p:spPr>
        <p:txBody>
          <a:bodyPr>
            <a:normAutofit/>
          </a:bodyPr>
          <a:lstStyle/>
          <a:p>
            <a:r>
              <a:rPr lang="en-US" sz="4400" dirty="0" smtClean="0"/>
              <a:t>Performance Issues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226" y="2416174"/>
            <a:ext cx="184666" cy="461665"/>
          </a:xfrm>
          <a:prstGeom prst="rect">
            <a:avLst/>
          </a:prstGeom>
          <a:noFill/>
        </p:spPr>
        <p:txBody>
          <a:bodyPr wrap="none" rtlCol="0">
            <a:spAutoFit/>
          </a:bodyPr>
          <a:lstStyle/>
          <a:p>
            <a:endParaRPr lang="en-US" dirty="0"/>
          </a:p>
        </p:txBody>
      </p:sp>
      <p:sp>
        <p:nvSpPr>
          <p:cNvPr id="6" name="TextBox 5"/>
          <p:cNvSpPr txBox="1"/>
          <p:nvPr/>
        </p:nvSpPr>
        <p:spPr>
          <a:xfrm>
            <a:off x="6300192" y="1700808"/>
            <a:ext cx="2843808" cy="3170099"/>
          </a:xfrm>
          <a:prstGeom prst="rect">
            <a:avLst/>
          </a:prstGeom>
          <a:noFill/>
        </p:spPr>
        <p:txBody>
          <a:bodyPr wrap="square" rtlCol="0">
            <a:spAutoFit/>
          </a:bodyPr>
          <a:lstStyle/>
          <a:p>
            <a:pPr algn="ctr"/>
            <a:r>
              <a:rPr lang="en-US" sz="3600" dirty="0">
                <a:latin typeface="+mj-lt"/>
              </a:rPr>
              <a:t>Table </a:t>
            </a:r>
            <a:r>
              <a:rPr lang="en-US" sz="3600" dirty="0" smtClean="0">
                <a:latin typeface="+mj-lt"/>
              </a:rPr>
              <a:t>2.6 </a:t>
            </a:r>
          </a:p>
          <a:p>
            <a:pPr algn="ctr"/>
            <a:r>
              <a:rPr lang="en-US" sz="3600" dirty="0" smtClean="0">
                <a:latin typeface="+mj-lt"/>
              </a:rPr>
              <a:t> </a:t>
            </a:r>
          </a:p>
          <a:p>
            <a:pPr algn="ctr"/>
            <a:r>
              <a:rPr lang="en-US" sz="3200" dirty="0" smtClean="0">
                <a:latin typeface="+mj-lt"/>
              </a:rPr>
              <a:t>SPEC </a:t>
            </a:r>
          </a:p>
          <a:p>
            <a:pPr algn="ctr"/>
            <a:r>
              <a:rPr lang="en-US" sz="3200" dirty="0" smtClean="0">
                <a:latin typeface="+mj-lt"/>
              </a:rPr>
              <a:t>CPU2006 </a:t>
            </a:r>
          </a:p>
          <a:p>
            <a:pPr algn="ctr"/>
            <a:r>
              <a:rPr lang="en-US" sz="3200" dirty="0" smtClean="0">
                <a:latin typeface="+mj-lt"/>
              </a:rPr>
              <a:t>Floating-Point </a:t>
            </a:r>
            <a:r>
              <a:rPr lang="en-US" sz="3200" dirty="0">
                <a:latin typeface="+mj-lt"/>
              </a:rPr>
              <a:t>Benchmarks </a:t>
            </a:r>
          </a:p>
        </p:txBody>
      </p:sp>
      <p:pic>
        <p:nvPicPr>
          <p:cNvPr id="3" name="Picture 2"/>
          <p:cNvPicPr>
            <a:picLocks noChangeAspect="1"/>
          </p:cNvPicPr>
          <p:nvPr/>
        </p:nvPicPr>
        <p:blipFill>
          <a:blip r:embed="rId3"/>
          <a:stretch>
            <a:fillRect/>
          </a:stretch>
        </p:blipFill>
        <p:spPr>
          <a:xfrm>
            <a:off x="179512" y="169226"/>
            <a:ext cx="6083300" cy="6705600"/>
          </a:xfrm>
          <a:prstGeom prst="rect">
            <a:avLst/>
          </a:prstGeom>
        </p:spPr>
      </p:pic>
      <p:sp>
        <p:nvSpPr>
          <p:cNvPr id="7" name="TextBox 6"/>
          <p:cNvSpPr txBox="1"/>
          <p:nvPr/>
        </p:nvSpPr>
        <p:spPr>
          <a:xfrm>
            <a:off x="6444208" y="6351157"/>
            <a:ext cx="2699792" cy="577081"/>
          </a:xfrm>
          <a:prstGeom prst="rect">
            <a:avLst/>
          </a:prstGeom>
          <a:noFill/>
        </p:spPr>
        <p:txBody>
          <a:bodyPr wrap="square" rtlCol="0">
            <a:spAutoFit/>
          </a:bodyPr>
          <a:lstStyle/>
          <a:p>
            <a:r>
              <a:rPr lang="en-US" sz="1050" dirty="0">
                <a:latin typeface="+mn-lt"/>
              </a:rPr>
              <a:t>(Table can be found on page </a:t>
            </a:r>
            <a:r>
              <a:rPr lang="en-US" sz="1050" dirty="0" smtClean="0">
                <a:latin typeface="+mn-lt"/>
              </a:rPr>
              <a:t>70 </a:t>
            </a:r>
          </a:p>
          <a:p>
            <a:r>
              <a:rPr lang="en-US" sz="1050" dirty="0">
                <a:latin typeface="+mn-lt"/>
              </a:rPr>
              <a:t> </a:t>
            </a:r>
            <a:r>
              <a:rPr lang="en-US" sz="1050" dirty="0" smtClean="0">
                <a:latin typeface="+mn-lt"/>
              </a:rPr>
              <a:t>    in </a:t>
            </a:r>
            <a:r>
              <a:rPr lang="en-US" sz="1050" dirty="0">
                <a:latin typeface="+mn-lt"/>
              </a:rPr>
              <a:t>the textbook.)</a:t>
            </a:r>
          </a:p>
          <a:p>
            <a:endParaRPr lang="en-US" sz="1050" dirty="0">
              <a:latin typeface="+mn-lt"/>
            </a:endParaRPr>
          </a:p>
        </p:txBody>
      </p:sp>
      <p:sp>
        <p:nvSpPr>
          <p:cNvPr id="2" name="Footer Placeholder 1"/>
          <p:cNvSpPr>
            <a:spLocks noGrp="1"/>
          </p:cNvSpPr>
          <p:nvPr>
            <p:ph type="ftr" sz="quarter" idx="11"/>
          </p:nvPr>
        </p:nvSpPr>
        <p:spPr>
          <a:xfrm>
            <a:off x="179512" y="6500553"/>
            <a:ext cx="6122894" cy="365125"/>
          </a:xfrm>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277559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84094"/>
            <a:ext cx="7731259" cy="1116106"/>
          </a:xfrm>
        </p:spPr>
        <p:txBody>
          <a:bodyPr/>
          <a:lstStyle/>
          <a:p>
            <a:r>
              <a:rPr lang="en-US" dirty="0" smtClean="0"/>
              <a:t>Terms Used in SPEC Documentation</a:t>
            </a:r>
            <a:endParaRPr lang="en-US" dirty="0"/>
          </a:p>
        </p:txBody>
      </p:sp>
      <p:sp>
        <p:nvSpPr>
          <p:cNvPr id="5" name="Content Placeholder 4"/>
          <p:cNvSpPr>
            <a:spLocks noGrp="1"/>
          </p:cNvSpPr>
          <p:nvPr>
            <p:ph sz="half" idx="1"/>
          </p:nvPr>
        </p:nvSpPr>
        <p:spPr>
          <a:xfrm>
            <a:off x="498518" y="1700808"/>
            <a:ext cx="3657600" cy="4896544"/>
          </a:xfrm>
        </p:spPr>
        <p:txBody>
          <a:bodyPr>
            <a:normAutofit fontScale="85000" lnSpcReduction="20000"/>
          </a:bodyPr>
          <a:lstStyle/>
          <a:p>
            <a:r>
              <a:rPr lang="en-US" dirty="0" smtClean="0"/>
              <a:t>Benchmark</a:t>
            </a:r>
          </a:p>
          <a:p>
            <a:pPr lvl="1"/>
            <a:r>
              <a:rPr lang="en-US" dirty="0" smtClean="0"/>
              <a:t>A program written in a high-level language that can be compiled and executed on any computer that implements the compiler</a:t>
            </a:r>
          </a:p>
          <a:p>
            <a:r>
              <a:rPr lang="en-US" dirty="0" smtClean="0"/>
              <a:t>System under test</a:t>
            </a:r>
          </a:p>
          <a:p>
            <a:pPr lvl="1"/>
            <a:r>
              <a:rPr lang="en-US" dirty="0" smtClean="0"/>
              <a:t>This is the system to be evaluated</a:t>
            </a:r>
          </a:p>
          <a:p>
            <a:r>
              <a:rPr lang="en-US" dirty="0" smtClean="0"/>
              <a:t>Reference machine</a:t>
            </a:r>
          </a:p>
          <a:p>
            <a:pPr lvl="1"/>
            <a:r>
              <a:rPr lang="en-US" dirty="0" smtClean="0"/>
              <a:t>This is a system used by SPEC to establish a baseline performance for all benchmarks</a:t>
            </a:r>
          </a:p>
          <a:p>
            <a:pPr lvl="2"/>
            <a:r>
              <a:rPr lang="en-US" dirty="0" smtClean="0"/>
              <a:t>Each benchmark is run and measured on this machine to establish a reference time for that benchmark</a:t>
            </a:r>
          </a:p>
          <a:p>
            <a:r>
              <a:rPr lang="en-US" dirty="0" smtClean="0"/>
              <a:t>Base metric</a:t>
            </a:r>
          </a:p>
          <a:p>
            <a:pPr lvl="1"/>
            <a:r>
              <a:rPr lang="en-US" dirty="0" smtClean="0"/>
              <a:t>These are required for all reported results and have strict guidelines for compilation</a:t>
            </a:r>
            <a:endParaRPr lang="en-US" dirty="0"/>
          </a:p>
        </p:txBody>
      </p:sp>
      <p:sp>
        <p:nvSpPr>
          <p:cNvPr id="6" name="Content Placeholder 5"/>
          <p:cNvSpPr>
            <a:spLocks noGrp="1"/>
          </p:cNvSpPr>
          <p:nvPr>
            <p:ph sz="half" idx="2"/>
          </p:nvPr>
        </p:nvSpPr>
        <p:spPr>
          <a:xfrm>
            <a:off x="4399878" y="1700808"/>
            <a:ext cx="3657600" cy="4896543"/>
          </a:xfrm>
        </p:spPr>
        <p:txBody>
          <a:bodyPr>
            <a:normAutofit fontScale="77500" lnSpcReduction="20000"/>
          </a:bodyPr>
          <a:lstStyle/>
          <a:p>
            <a:r>
              <a:rPr lang="en-US" dirty="0" smtClean="0"/>
              <a:t>Peak metric</a:t>
            </a:r>
          </a:p>
          <a:p>
            <a:pPr lvl="1"/>
            <a:r>
              <a:rPr lang="en-US" dirty="0" smtClean="0"/>
              <a:t>This enables users to attempt to optimize system performance by optimizing the compiler output</a:t>
            </a:r>
          </a:p>
          <a:p>
            <a:r>
              <a:rPr lang="en-US" dirty="0" smtClean="0"/>
              <a:t>Speed metric</a:t>
            </a:r>
          </a:p>
          <a:p>
            <a:pPr lvl="1"/>
            <a:r>
              <a:rPr lang="en-US" dirty="0" smtClean="0"/>
              <a:t>This is simply a measurement of the time it takes to execute a compiled benchmark</a:t>
            </a:r>
          </a:p>
          <a:p>
            <a:pPr lvl="2"/>
            <a:r>
              <a:rPr lang="en-US" dirty="0" smtClean="0"/>
              <a:t>Used for comparing the ability of a computer to complete single tasks</a:t>
            </a:r>
          </a:p>
          <a:p>
            <a:r>
              <a:rPr lang="en-US" dirty="0" smtClean="0"/>
              <a:t>Rate metric</a:t>
            </a:r>
          </a:p>
          <a:p>
            <a:pPr lvl="1"/>
            <a:r>
              <a:rPr lang="en-US" dirty="0" smtClean="0"/>
              <a:t>This is a measurement of how many tasks a computer can accomplish in a certain amount of time</a:t>
            </a:r>
          </a:p>
          <a:p>
            <a:pPr lvl="2"/>
            <a:r>
              <a:rPr lang="en-US" dirty="0" smtClean="0"/>
              <a:t>This is called a throughput, capacity, or rate measure</a:t>
            </a:r>
          </a:p>
          <a:p>
            <a:pPr lvl="2"/>
            <a:r>
              <a:rPr lang="en-US" dirty="0" smtClean="0"/>
              <a:t>Allows the system under test to execute simultaneous tasks to take advantage of multiple processors</a:t>
            </a:r>
            <a:endParaRPr lang="en-US" dirty="0"/>
          </a:p>
        </p:txBody>
      </p:sp>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4168907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rotWithShape="1">
          <a:blip r:embed="rId3">
            <a:extLst>
              <a:ext uri="{28A0092B-C50C-407E-A947-70E740481C1C}">
                <a14:useLocalDpi xmlns:a14="http://schemas.microsoft.com/office/drawing/2010/main" val="0"/>
              </a:ext>
            </a:extLst>
          </a:blip>
          <a:srcRect l="9624" t="5244" r="12742" b="14789"/>
          <a:stretch/>
        </p:blipFill>
        <p:spPr>
          <a:xfrm>
            <a:off x="1835696" y="-99392"/>
            <a:ext cx="4970892" cy="6669360"/>
          </a:xfrm>
          <a:prstGeom prst="rect">
            <a:avLst/>
          </a:prstGeom>
        </p:spPr>
      </p:pic>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482086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512" y="692696"/>
            <a:ext cx="8776028" cy="6336704"/>
          </a:xfrm>
          <a:prstGeom prst="rect">
            <a:avLst/>
          </a:prstGeom>
        </p:spPr>
      </p:pic>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240025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1520" y="980728"/>
            <a:ext cx="8771416" cy="5616624"/>
          </a:xfrm>
          <a:prstGeom prst="rect">
            <a:avLst/>
          </a:prstGeom>
        </p:spPr>
      </p:pic>
      <p:sp>
        <p:nvSpPr>
          <p:cNvPr id="5" name="TextBox 4"/>
          <p:cNvSpPr txBox="1"/>
          <p:nvPr/>
        </p:nvSpPr>
        <p:spPr>
          <a:xfrm>
            <a:off x="2157810" y="797899"/>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3936290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Designing for performance</a:t>
            </a:r>
          </a:p>
          <a:p>
            <a:pPr lvl="1"/>
            <a:r>
              <a:rPr lang="en-US" dirty="0" smtClean="0"/>
              <a:t>Microprocessor speed</a:t>
            </a:r>
          </a:p>
          <a:p>
            <a:pPr lvl="1"/>
            <a:r>
              <a:rPr lang="en-US" dirty="0" smtClean="0"/>
              <a:t>Performance balance</a:t>
            </a:r>
          </a:p>
          <a:p>
            <a:pPr lvl="1"/>
            <a:r>
              <a:rPr lang="en-US" dirty="0" smtClean="0"/>
              <a:t>Improvements in chip organization and architecture</a:t>
            </a:r>
          </a:p>
          <a:p>
            <a:pPr>
              <a:spcBef>
                <a:spcPts val="600"/>
              </a:spcBef>
            </a:pPr>
            <a:r>
              <a:rPr lang="en-US" dirty="0" smtClean="0"/>
              <a:t>Multicore</a:t>
            </a:r>
          </a:p>
          <a:p>
            <a:pPr>
              <a:spcBef>
                <a:spcPts val="600"/>
              </a:spcBef>
            </a:pPr>
            <a:r>
              <a:rPr lang="en-US" dirty="0" smtClean="0"/>
              <a:t>MICs</a:t>
            </a:r>
          </a:p>
          <a:p>
            <a:pPr>
              <a:spcBef>
                <a:spcPts val="600"/>
              </a:spcBef>
            </a:pPr>
            <a:r>
              <a:rPr lang="en-US" dirty="0" smtClean="0"/>
              <a:t>GPGPUs</a:t>
            </a:r>
          </a:p>
          <a:p>
            <a:pPr>
              <a:spcBef>
                <a:spcPts val="600"/>
              </a:spcBef>
            </a:pPr>
            <a:r>
              <a:rPr lang="en-US" dirty="0" smtClean="0"/>
              <a:t>Amdahl’s Law</a:t>
            </a:r>
          </a:p>
          <a:p>
            <a:pPr>
              <a:spcBef>
                <a:spcPts val="600"/>
              </a:spcBef>
            </a:pPr>
            <a:r>
              <a:rPr lang="en-US" dirty="0" smtClean="0"/>
              <a:t>Little’s Law</a:t>
            </a:r>
          </a:p>
        </p:txBody>
      </p:sp>
      <p:sp>
        <p:nvSpPr>
          <p:cNvPr id="32" name="Content Placeholder 31"/>
          <p:cNvSpPr>
            <a:spLocks noGrp="1"/>
          </p:cNvSpPr>
          <p:nvPr>
            <p:ph sz="quarter" idx="4"/>
          </p:nvPr>
        </p:nvSpPr>
        <p:spPr>
          <a:xfrm>
            <a:off x="4495800" y="2492896"/>
            <a:ext cx="3810000" cy="4365104"/>
          </a:xfrm>
        </p:spPr>
        <p:txBody>
          <a:bodyPr>
            <a:normAutofit/>
          </a:bodyPr>
          <a:lstStyle/>
          <a:p>
            <a:pPr marL="228600" lvl="1">
              <a:spcBef>
                <a:spcPts val="1800"/>
              </a:spcBef>
              <a:buClr>
                <a:schemeClr val="accent1"/>
              </a:buClr>
            </a:pPr>
            <a:r>
              <a:rPr lang="en-US" dirty="0" smtClean="0"/>
              <a:t>Basic measures of computer performance</a:t>
            </a:r>
          </a:p>
          <a:p>
            <a:pPr lvl="1"/>
            <a:r>
              <a:rPr lang="en-US" dirty="0"/>
              <a:t>Clock speed</a:t>
            </a:r>
          </a:p>
          <a:p>
            <a:pPr lvl="1"/>
            <a:r>
              <a:rPr lang="en-US" dirty="0"/>
              <a:t>Instruction execution rate</a:t>
            </a:r>
          </a:p>
          <a:p>
            <a:pPr marL="228600" lvl="1">
              <a:spcBef>
                <a:spcPts val="1800"/>
              </a:spcBef>
              <a:buClr>
                <a:schemeClr val="accent1"/>
              </a:buClr>
            </a:pPr>
            <a:r>
              <a:rPr lang="en-US" dirty="0" smtClean="0"/>
              <a:t>Calculating the mean</a:t>
            </a:r>
          </a:p>
          <a:p>
            <a:pPr lvl="1"/>
            <a:r>
              <a:rPr lang="en-US" dirty="0"/>
              <a:t>Arithmetic mean</a:t>
            </a:r>
          </a:p>
          <a:p>
            <a:pPr lvl="1"/>
            <a:r>
              <a:rPr lang="en-US" dirty="0"/>
              <a:t>Harmonic mean</a:t>
            </a:r>
          </a:p>
          <a:p>
            <a:pPr lvl="1"/>
            <a:r>
              <a:rPr lang="en-US" dirty="0"/>
              <a:t>Geometric mean</a:t>
            </a:r>
          </a:p>
          <a:p>
            <a:pPr marL="228600" lvl="1">
              <a:spcBef>
                <a:spcPts val="1800"/>
              </a:spcBef>
              <a:buClr>
                <a:schemeClr val="accent1"/>
              </a:buClr>
            </a:pPr>
            <a:r>
              <a:rPr lang="en-US" dirty="0" smtClean="0"/>
              <a:t>Benchmark principles</a:t>
            </a:r>
          </a:p>
          <a:p>
            <a:pPr marL="228600" lvl="1">
              <a:spcBef>
                <a:spcPts val="1800"/>
              </a:spcBef>
              <a:buClr>
                <a:schemeClr val="accent1"/>
              </a:buClr>
            </a:pPr>
            <a:r>
              <a:rPr lang="en-US" dirty="0" smtClean="0"/>
              <a:t>SPEC benchmarks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Performance</a:t>
            </a:r>
            <a:r>
              <a:rPr lang="en-US" sz="2800" dirty="0" smtClean="0">
                <a:solidFill>
                  <a:schemeClr val="tx2"/>
                </a:solidFill>
              </a:rPr>
              <a:t>  </a:t>
            </a:r>
          </a:p>
          <a:p>
            <a:r>
              <a:rPr lang="en-US" sz="2800" dirty="0" smtClean="0">
                <a:solidFill>
                  <a:schemeClr val="tx2"/>
                </a:solidFill>
              </a:rPr>
              <a:t>Issues</a:t>
            </a:r>
            <a:endParaRPr lang="en-US" sz="2800" dirty="0">
              <a:solidFill>
                <a:schemeClr val="tx2"/>
              </a:solidFill>
            </a:endParaRPr>
          </a:p>
        </p:txBody>
      </p:sp>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for Performance</a:t>
            </a:r>
            <a:endParaRPr lang="en-US" dirty="0"/>
          </a:p>
        </p:txBody>
      </p:sp>
      <p:sp>
        <p:nvSpPr>
          <p:cNvPr id="3" name="Content Placeholder 2"/>
          <p:cNvSpPr>
            <a:spLocks noGrp="1"/>
          </p:cNvSpPr>
          <p:nvPr>
            <p:ph idx="1"/>
          </p:nvPr>
        </p:nvSpPr>
        <p:spPr>
          <a:xfrm>
            <a:off x="467544" y="1268760"/>
            <a:ext cx="8352928" cy="5472608"/>
          </a:xfrm>
        </p:spPr>
        <p:txBody>
          <a:bodyPr>
            <a:normAutofit fontScale="77500" lnSpcReduction="20000"/>
          </a:bodyPr>
          <a:lstStyle/>
          <a:p>
            <a:r>
              <a:rPr lang="en-US" dirty="0" smtClean="0"/>
              <a:t>The cost of computer systems continues to </a:t>
            </a:r>
            <a:r>
              <a:rPr lang="en-US" dirty="0"/>
              <a:t>d</a:t>
            </a:r>
            <a:r>
              <a:rPr lang="en-US" dirty="0" smtClean="0"/>
              <a:t>rop dramatically, while the performance and capacity of those systems continue to rise equally dramatically</a:t>
            </a:r>
          </a:p>
          <a:p>
            <a:r>
              <a:rPr lang="en-US" dirty="0" smtClean="0"/>
              <a:t>Today’s laptops have the computing power of an IBM mainframe from 10 or 15 years ago</a:t>
            </a:r>
          </a:p>
          <a:p>
            <a:r>
              <a:rPr lang="en-US" dirty="0" smtClean="0"/>
              <a:t>Processors are so inexpensive that we now have microprocessors we throw away</a:t>
            </a:r>
          </a:p>
          <a:p>
            <a:r>
              <a:rPr lang="en-US" dirty="0" smtClean="0"/>
              <a:t>Desktop applications that require the great power of today’s microprocessor-based systems include:</a:t>
            </a:r>
          </a:p>
          <a:p>
            <a:pPr lvl="1"/>
            <a:r>
              <a:rPr lang="en-US" dirty="0" smtClean="0"/>
              <a:t>Image processing</a:t>
            </a:r>
          </a:p>
          <a:p>
            <a:pPr lvl="1"/>
            <a:r>
              <a:rPr lang="en-US" dirty="0" smtClean="0"/>
              <a:t>Three-dimensional rendering</a:t>
            </a:r>
          </a:p>
          <a:p>
            <a:pPr lvl="1"/>
            <a:r>
              <a:rPr lang="en-US" dirty="0" smtClean="0"/>
              <a:t>Speech recognition</a:t>
            </a:r>
          </a:p>
          <a:p>
            <a:pPr lvl="1"/>
            <a:r>
              <a:rPr lang="en-US" dirty="0" smtClean="0"/>
              <a:t>Videoconferencing</a:t>
            </a:r>
          </a:p>
          <a:p>
            <a:pPr lvl="1"/>
            <a:r>
              <a:rPr lang="en-US" dirty="0" smtClean="0"/>
              <a:t>Multimedia authoring </a:t>
            </a:r>
          </a:p>
          <a:p>
            <a:pPr lvl="1"/>
            <a:r>
              <a:rPr lang="en-US" dirty="0" smtClean="0"/>
              <a:t>Voice and video annotation of files</a:t>
            </a:r>
          </a:p>
          <a:p>
            <a:pPr lvl="1"/>
            <a:r>
              <a:rPr lang="en-US" dirty="0" smtClean="0"/>
              <a:t>Simulation modeling</a:t>
            </a:r>
          </a:p>
          <a:p>
            <a:pPr marL="228600" lvl="1">
              <a:spcBef>
                <a:spcPts val="2000"/>
              </a:spcBef>
              <a:buClr>
                <a:schemeClr val="accent1"/>
              </a:buClr>
            </a:pPr>
            <a:r>
              <a:rPr lang="en-US" sz="2100" dirty="0"/>
              <a:t>Businesses are relying on increasingly powerful servers to handle transaction and database processing and to support massive client/server networks that have replaced the huge mainframe computer centers of </a:t>
            </a:r>
            <a:r>
              <a:rPr lang="en-US" sz="2100" dirty="0" smtClean="0"/>
              <a:t>yesteryear</a:t>
            </a:r>
          </a:p>
          <a:p>
            <a:pPr marL="228600" lvl="1">
              <a:spcBef>
                <a:spcPts val="2000"/>
              </a:spcBef>
              <a:buClr>
                <a:schemeClr val="accent1"/>
              </a:buClr>
            </a:pPr>
            <a:r>
              <a:rPr lang="en-US" sz="2100" dirty="0" smtClean="0"/>
              <a:t>Cloud service providers use massive high-performance banks of servers to satisfy high-volume, high-transaction-rate applications for a broad spectrum of clients</a:t>
            </a:r>
            <a:endParaRPr lang="en-US" sz="2100" dirty="0"/>
          </a:p>
        </p:txBody>
      </p:sp>
      <p:pic>
        <p:nvPicPr>
          <p:cNvPr id="5" name="Picture 4"/>
          <p:cNvPicPr>
            <a:picLocks noChangeAspect="1"/>
          </p:cNvPicPr>
          <p:nvPr/>
        </p:nvPicPr>
        <p:blipFill>
          <a:blip r:embed="rId3"/>
          <a:stretch>
            <a:fillRect/>
          </a:stretch>
        </p:blipFill>
        <p:spPr>
          <a:xfrm rot="657724">
            <a:off x="6213239" y="3241397"/>
            <a:ext cx="1961927" cy="1545761"/>
          </a:xfrm>
          <a:prstGeom prst="rect">
            <a:avLst/>
          </a:prstGeom>
          <a:effectLst>
            <a:softEdge rad="177800"/>
          </a:effectLst>
        </p:spPr>
      </p:pic>
    </p:spTree>
    <p:extLst>
      <p:ext uri="{BB962C8B-B14F-4D97-AF65-F5344CB8AC3E}">
        <p14:creationId xmlns:p14="http://schemas.microsoft.com/office/powerpoint/2010/main" val="26334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86484" y="116632"/>
            <a:ext cx="7556313" cy="712658"/>
          </a:xfrm>
        </p:spPr>
        <p:txBody>
          <a:bodyPr/>
          <a:lstStyle/>
          <a:p>
            <a:r>
              <a:rPr lang="en-GB" dirty="0" smtClean="0"/>
              <a:t>Microprocessor Speed</a:t>
            </a:r>
            <a:endParaRPr lang="en-GB" dirty="0"/>
          </a:p>
        </p:txBody>
      </p:sp>
      <p:sp>
        <p:nvSpPr>
          <p:cNvPr id="4" name="Text Placeholder 3"/>
          <p:cNvSpPr>
            <a:spLocks noGrp="1"/>
          </p:cNvSpPr>
          <p:nvPr>
            <p:ph type="body" sz="half" idx="4294967295"/>
          </p:nvPr>
        </p:nvSpPr>
        <p:spPr>
          <a:xfrm>
            <a:off x="88176" y="797587"/>
            <a:ext cx="8352928" cy="609600"/>
          </a:xfrm>
        </p:spPr>
        <p:txBody>
          <a:bodyPr>
            <a:noAutofit/>
          </a:bodyPr>
          <a:lstStyle/>
          <a:p>
            <a:pPr>
              <a:buNone/>
            </a:pPr>
            <a:r>
              <a:rPr lang="en-US" sz="2400" dirty="0" smtClean="0">
                <a:latin typeface="Georgia" panose="02040502050405020303" pitchFamily="18" charset="0"/>
              </a:rPr>
              <a:t>Techniques built into contemporary processors include:</a:t>
            </a:r>
            <a:endParaRPr lang="en-US" sz="2400" dirty="0">
              <a:latin typeface="Georgia" panose="02040502050405020303" pitchFamily="18" charset="0"/>
            </a:endParaRPr>
          </a:p>
        </p:txBody>
      </p:sp>
      <p:sp>
        <p:nvSpPr>
          <p:cNvPr id="3" name="내용 개체 틀 2"/>
          <p:cNvSpPr>
            <a:spLocks noGrp="1"/>
          </p:cNvSpPr>
          <p:nvPr>
            <p:ph idx="1"/>
          </p:nvPr>
        </p:nvSpPr>
        <p:spPr>
          <a:xfrm>
            <a:off x="88176" y="1407187"/>
            <a:ext cx="9055824" cy="5262173"/>
          </a:xfrm>
        </p:spPr>
        <p:txBody>
          <a:bodyPr>
            <a:normAutofit fontScale="92500" lnSpcReduction="20000"/>
          </a:bodyPr>
          <a:lstStyle/>
          <a:p>
            <a:r>
              <a:rPr lang="en-US" altLang="ko-KR" b="1" dirty="0"/>
              <a:t>Pipelining</a:t>
            </a:r>
          </a:p>
          <a:p>
            <a:pPr lvl="1"/>
            <a:r>
              <a:rPr lang="en-US" altLang="ko-KR" dirty="0"/>
              <a:t>Processor moves data or instructions into a conceptual pipe with all stages of the pipe processing simultaneously</a:t>
            </a:r>
          </a:p>
          <a:p>
            <a:r>
              <a:rPr lang="en-US" altLang="ko-KR" b="1" dirty="0"/>
              <a:t>Branch prediction</a:t>
            </a:r>
          </a:p>
          <a:p>
            <a:pPr lvl="1"/>
            <a:r>
              <a:rPr lang="en-US" altLang="ko-KR" dirty="0"/>
              <a:t>Processor looks ahead in the instruction code fetched from memory and predicts which branches, or groups of instructions, are likely to be processed next</a:t>
            </a:r>
          </a:p>
          <a:p>
            <a:r>
              <a:rPr lang="en-US" altLang="ko-KR" b="1" dirty="0"/>
              <a:t>Superscalar execution</a:t>
            </a:r>
          </a:p>
          <a:p>
            <a:pPr lvl="1"/>
            <a:r>
              <a:rPr lang="en-US" altLang="ko-KR" dirty="0"/>
              <a:t>This is the ability to issue more than one instruction in every processor clock cycle. (In effect, multiple parallel pipelines are used.)</a:t>
            </a:r>
          </a:p>
          <a:p>
            <a:r>
              <a:rPr lang="en-US" altLang="ko-KR" b="1" dirty="0"/>
              <a:t>Data flow analysis</a:t>
            </a:r>
          </a:p>
          <a:p>
            <a:pPr lvl="1"/>
            <a:r>
              <a:rPr lang="en-US" altLang="ko-KR" dirty="0"/>
              <a:t>Processor analyzes which instructions are dependent on each other’s results, or data, to create an optimized schedule of instructions</a:t>
            </a:r>
          </a:p>
          <a:p>
            <a:r>
              <a:rPr lang="en-US" altLang="ko-KR" b="1" dirty="0"/>
              <a:t>Speculative execution</a:t>
            </a:r>
          </a:p>
          <a:p>
            <a:pPr lvl="1"/>
            <a:r>
              <a:rPr lang="en-US" altLang="ko-KR" dirty="0"/>
              <a:t>Using branch prediction and data flow analysis, some processors speculatively execute instructions ahead of their actual appearance in the program execution, holding the results in temporary locations, keeping execution engines as busy as possible</a:t>
            </a:r>
          </a:p>
          <a:p>
            <a:endParaRPr lang="en-US" altLang="ko-KR" dirty="0"/>
          </a:p>
          <a:p>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6377781" cy="640650"/>
          </a:xfrm>
        </p:spPr>
        <p:txBody>
          <a:bodyPr/>
          <a:lstStyle/>
          <a:p>
            <a:r>
              <a:rPr lang="en-US" dirty="0" smtClean="0">
                <a:effectLst>
                  <a:outerShdw blurRad="38100" dist="38100" dir="2700000" algn="tl">
                    <a:srgbClr val="000000">
                      <a:alpha val="43137"/>
                    </a:srgbClr>
                  </a:outerShdw>
                </a:effectLst>
              </a:rPr>
              <a:t>Performance </a:t>
            </a:r>
            <a:r>
              <a:rPr lang="en-US" dirty="0" smtClean="0">
                <a:effectLst>
                  <a:outerShdw blurRad="38100" dist="38100" dir="2700000" algn="tl">
                    <a:srgbClr val="000000">
                      <a:alpha val="43137"/>
                    </a:srgbClr>
                  </a:outerShdw>
                </a:effectLst>
              </a:rPr>
              <a:t> Balance</a:t>
            </a:r>
            <a:endParaRPr lang="en-US" dirty="0">
              <a:effectLst>
                <a:outerShdw blurRad="38100" dist="38100" dir="2700000" algn="tl">
                  <a:srgbClr val="000000">
                    <a:alpha val="43137"/>
                  </a:srgbClr>
                </a:outerShdw>
              </a:effectLst>
            </a:endParaRPr>
          </a:p>
        </p:txBody>
      </p:sp>
      <p:sp>
        <p:nvSpPr>
          <p:cNvPr id="10" name="TextBox 9"/>
          <p:cNvSpPr txBox="1"/>
          <p:nvPr/>
        </p:nvSpPr>
        <p:spPr>
          <a:xfrm>
            <a:off x="8852647" y="3284984"/>
            <a:ext cx="4419600" cy="369332"/>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Georgia" panose="02040502050405020303" pitchFamily="18" charset="0"/>
            </a:endParaRPr>
          </a:p>
        </p:txBody>
      </p:sp>
      <p:sp>
        <p:nvSpPr>
          <p:cNvPr id="2" name="Footer Placeholder 1"/>
          <p:cNvSpPr>
            <a:spLocks noGrp="1"/>
          </p:cNvSpPr>
          <p:nvPr>
            <p:ph type="ftr" sz="quarter" idx="4294967295"/>
          </p:nvPr>
        </p:nvSpPr>
        <p:spPr>
          <a:xfrm>
            <a:off x="201706" y="6423585"/>
            <a:ext cx="6122894" cy="365125"/>
          </a:xfrm>
        </p:spPr>
        <p:txBody>
          <a:bodyPr/>
          <a:lstStyle/>
          <a:p>
            <a:r>
              <a:rPr lang="en-US" dirty="0" smtClean="0"/>
              <a:t>© 2016 Pearson Education, Inc., Hoboken, NJ. All rights reserved.</a:t>
            </a:r>
            <a:endParaRPr lang="en-US" dirty="0"/>
          </a:p>
        </p:txBody>
      </p:sp>
      <p:sp>
        <p:nvSpPr>
          <p:cNvPr id="4" name="내용 개체 틀 3"/>
          <p:cNvSpPr>
            <a:spLocks noGrp="1"/>
          </p:cNvSpPr>
          <p:nvPr>
            <p:ph idx="1"/>
          </p:nvPr>
        </p:nvSpPr>
        <p:spPr>
          <a:xfrm>
            <a:off x="236367" y="1160980"/>
            <a:ext cx="8366163" cy="5364364"/>
          </a:xfrm>
        </p:spPr>
        <p:txBody>
          <a:bodyPr>
            <a:normAutofit/>
          </a:bodyPr>
          <a:lstStyle/>
          <a:p>
            <a:pPr lvl="1">
              <a:spcBef>
                <a:spcPts val="1200"/>
              </a:spcBef>
              <a:buClr>
                <a:schemeClr val="accent1"/>
              </a:buClr>
            </a:pPr>
            <a:r>
              <a:rPr lang="en-US" altLang="ko-KR" sz="2000" dirty="0"/>
              <a:t>Adjust the organization and </a:t>
            </a:r>
            <a:r>
              <a:rPr lang="en-US" altLang="ko-KR" sz="2000" dirty="0" smtClean="0"/>
              <a:t>architecture </a:t>
            </a:r>
            <a:r>
              <a:rPr lang="en-US" altLang="ko-KR" sz="2000" dirty="0"/>
              <a:t>to compensate </a:t>
            </a:r>
            <a:r>
              <a:rPr lang="en-US" altLang="ko-KR" sz="2000" dirty="0" smtClean="0"/>
              <a:t> for </a:t>
            </a:r>
            <a:r>
              <a:rPr lang="en-US" altLang="ko-KR" sz="2000" dirty="0"/>
              <a:t>the mismatch among the </a:t>
            </a:r>
            <a:r>
              <a:rPr lang="en-US" altLang="ko-KR" sz="2000" dirty="0" smtClean="0"/>
              <a:t>capabilities </a:t>
            </a:r>
            <a:r>
              <a:rPr lang="en-US" altLang="ko-KR" sz="2000" dirty="0"/>
              <a:t>of the various </a:t>
            </a:r>
            <a:r>
              <a:rPr lang="en-US" altLang="ko-KR" sz="2000" dirty="0" smtClean="0"/>
              <a:t>components</a:t>
            </a:r>
            <a:endParaRPr lang="en-US" altLang="ko-KR" sz="2000" dirty="0"/>
          </a:p>
          <a:p>
            <a:pPr lvl="1">
              <a:spcBef>
                <a:spcPts val="1200"/>
              </a:spcBef>
              <a:buClr>
                <a:schemeClr val="accent1"/>
              </a:buClr>
            </a:pPr>
            <a:r>
              <a:rPr lang="en-US" altLang="ko-KR" sz="2000" dirty="0"/>
              <a:t>Architectural examples </a:t>
            </a:r>
            <a:r>
              <a:rPr lang="en-US" altLang="ko-KR" sz="2000" dirty="0" smtClean="0"/>
              <a:t>include:</a:t>
            </a:r>
          </a:p>
          <a:p>
            <a:pPr lvl="2">
              <a:spcBef>
                <a:spcPts val="1200"/>
              </a:spcBef>
              <a:buFont typeface="Arial" panose="020B0604020202020204" pitchFamily="34" charset="0"/>
              <a:buChar char="•"/>
            </a:pPr>
            <a:r>
              <a:rPr lang="en-US" altLang="ko-KR" sz="2000" dirty="0"/>
              <a:t>Increase the number of bits that are retrieved at one time by making DRAMs “wider” rather than “deeper” and by using wide bus data paths</a:t>
            </a:r>
          </a:p>
          <a:p>
            <a:pPr lvl="2">
              <a:spcBef>
                <a:spcPts val="1200"/>
              </a:spcBef>
              <a:buFont typeface="Arial" panose="020B0604020202020204" pitchFamily="34" charset="0"/>
              <a:buChar char="•"/>
            </a:pPr>
            <a:r>
              <a:rPr lang="en-US" altLang="ko-KR" sz="2000" dirty="0"/>
              <a:t>Change the DRAM interface to make it more efficient by including a cache or other buffering scheme on the DRAM </a:t>
            </a:r>
            <a:r>
              <a:rPr lang="en-US" altLang="ko-KR" sz="2000" dirty="0" smtClean="0"/>
              <a:t>chip</a:t>
            </a:r>
            <a:endParaRPr lang="en-US" altLang="ko-KR" sz="2000" dirty="0"/>
          </a:p>
          <a:p>
            <a:pPr lvl="2">
              <a:spcBef>
                <a:spcPts val="1200"/>
              </a:spcBef>
              <a:buFont typeface="Arial" panose="020B0604020202020204" pitchFamily="34" charset="0"/>
              <a:buChar char="•"/>
            </a:pPr>
            <a:r>
              <a:rPr lang="en-US" altLang="ko-KR" sz="2000" dirty="0"/>
              <a:t>Reduce the frequency of memory access by incorporating increasingly complex and efficient cache structures between the processor and main memory</a:t>
            </a:r>
          </a:p>
          <a:p>
            <a:pPr lvl="2">
              <a:spcBef>
                <a:spcPts val="1200"/>
              </a:spcBef>
              <a:buFont typeface="Arial" panose="020B0604020202020204" pitchFamily="34" charset="0"/>
              <a:buChar char="•"/>
            </a:pPr>
            <a:r>
              <a:rPr lang="en-US" altLang="ko-KR" sz="2000" dirty="0"/>
              <a:t>Increase the interconnect bandwidth between processors and memory by using higher speed buses and a hierarchy of buses to buffer and structure data </a:t>
            </a:r>
            <a:r>
              <a:rPr lang="en-US" altLang="ko-KR" sz="2000" dirty="0" smtClean="0"/>
              <a:t>flow</a:t>
            </a:r>
            <a:endParaRPr lang="en-US" altLang="ko-KR" sz="2000" dirty="0"/>
          </a:p>
          <a:p>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val="0"/>
              </a:ext>
            </a:extLst>
          </a:blip>
          <a:srcRect t="21000" b="17156"/>
          <a:stretch/>
        </p:blipFill>
        <p:spPr>
          <a:xfrm>
            <a:off x="19846" y="15527"/>
            <a:ext cx="8424941" cy="6742740"/>
          </a:xfrm>
          <a:prstGeom prst="rect">
            <a:avLst/>
          </a:prstGeom>
        </p:spPr>
      </p:pic>
      <p:sp>
        <p:nvSpPr>
          <p:cNvPr id="3" name="Footer Placeholder 2"/>
          <p:cNvSpPr>
            <a:spLocks noGrp="1"/>
          </p:cNvSpPr>
          <p:nvPr>
            <p:ph type="ftr" sz="quarter" idx="11"/>
          </p:nvPr>
        </p:nvSpPr>
        <p:spPr/>
        <p:txBody>
          <a:bodyPr/>
          <a:lstStyle/>
          <a:p>
            <a:r>
              <a:rPr lang="en-US" dirty="0" smtClean="0"/>
              <a:t>© 2016 Pearson Education, Inc., Hoboken, NJ. All rights reserved.</a:t>
            </a:r>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619019"/>
            <a:ext cx="8366163" cy="5226369"/>
          </a:xfrm>
        </p:spPr>
        <p:txBody>
          <a:bodyPr>
            <a:normAutofit/>
          </a:bodyPr>
          <a:lstStyle/>
          <a:p>
            <a:r>
              <a:rPr lang="en-GB" sz="2400" dirty="0"/>
              <a:t>Increase hardware speed of processor</a:t>
            </a:r>
          </a:p>
          <a:p>
            <a:pPr lvl="1"/>
            <a:r>
              <a:rPr lang="en-GB" sz="2000" dirty="0"/>
              <a:t>Fundamentally due to shrinking logic gate size</a:t>
            </a:r>
          </a:p>
          <a:p>
            <a:pPr lvl="2"/>
            <a:r>
              <a:rPr lang="en-GB" sz="2000" dirty="0"/>
              <a:t>More gates, packed more tightly, increasing clock rate</a:t>
            </a:r>
          </a:p>
          <a:p>
            <a:pPr lvl="2"/>
            <a:r>
              <a:rPr lang="en-GB" sz="2000" dirty="0"/>
              <a:t>Propagation time for signals reduced</a:t>
            </a:r>
          </a:p>
          <a:p>
            <a:r>
              <a:rPr lang="en-GB" sz="2400" dirty="0"/>
              <a:t>Increase size and speed of caches</a:t>
            </a:r>
          </a:p>
          <a:p>
            <a:pPr lvl="1"/>
            <a:r>
              <a:rPr lang="en-GB" sz="2000" dirty="0"/>
              <a:t>Dedicating part of processor chip </a:t>
            </a:r>
          </a:p>
          <a:p>
            <a:pPr lvl="2"/>
            <a:r>
              <a:rPr lang="en-GB" sz="2000" dirty="0"/>
              <a:t>Cache access times drop significantly</a:t>
            </a:r>
          </a:p>
          <a:p>
            <a:r>
              <a:rPr lang="en-GB" sz="2400" dirty="0"/>
              <a:t>Change processor organization and architecture</a:t>
            </a:r>
          </a:p>
          <a:p>
            <a:pPr lvl="1"/>
            <a:r>
              <a:rPr lang="en-GB" sz="2000" dirty="0"/>
              <a:t>Increase effective speed of</a:t>
            </a:r>
            <a:r>
              <a:rPr lang="en-GB" sz="2000" dirty="0" smtClean="0"/>
              <a:t> instruction execution</a:t>
            </a:r>
            <a:endParaRPr lang="en-GB" sz="2000" dirty="0"/>
          </a:p>
          <a:p>
            <a:pPr lvl="1"/>
            <a:r>
              <a:rPr lang="en-GB" sz="2000" dirty="0"/>
              <a:t>Parallelism</a:t>
            </a:r>
          </a:p>
          <a:p>
            <a:pPr>
              <a:buFontTx/>
              <a:buNone/>
            </a:pPr>
            <a:endParaRPr lang="en-GB" sz="2400" dirty="0"/>
          </a:p>
        </p:txBody>
      </p:sp>
      <p:pic>
        <p:nvPicPr>
          <p:cNvPr id="2" name="Picture 1"/>
          <p:cNvPicPr>
            <a:picLocks noChangeAspect="1"/>
          </p:cNvPicPr>
          <p:nvPr/>
        </p:nvPicPr>
        <p:blipFill>
          <a:blip r:embed="rId3"/>
          <a:stretch>
            <a:fillRect/>
          </a:stretch>
        </p:blipFill>
        <p:spPr>
          <a:xfrm rot="1700518">
            <a:off x="6287018" y="3486648"/>
            <a:ext cx="2425700" cy="1727200"/>
          </a:xfrm>
          <a:prstGeom prst="rect">
            <a:avLst/>
          </a:prstGeom>
          <a:effectLst>
            <a:softEdge rad="381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a:xfrm>
            <a:off x="107504" y="495345"/>
            <a:ext cx="8466014" cy="712658"/>
          </a:xfrm>
        </p:spPr>
        <p:txBody>
          <a:bodyPr/>
          <a:lstStyle/>
          <a:p>
            <a:r>
              <a:rPr lang="en-GB" sz="3200" dirty="0">
                <a:effectLst>
                  <a:outerShdw blurRad="38100" dist="38100" dir="2700000" algn="tl">
                    <a:srgbClr val="000000">
                      <a:alpha val="43137"/>
                    </a:srgbClr>
                  </a:outerShdw>
                </a:effectLst>
              </a:rPr>
              <a:t>Problems with Clock Speed and </a:t>
            </a:r>
            <a:r>
              <a:rPr lang="en-GB" sz="3200" dirty="0" smtClean="0">
                <a:effectLst>
                  <a:outerShdw blurRad="38100" dist="38100" dir="2700000" algn="tl">
                    <a:srgbClr val="000000">
                      <a:alpha val="43137"/>
                    </a:srgbClr>
                  </a:outerShdw>
                </a:effectLst>
              </a:rPr>
              <a:t>Logic </a:t>
            </a:r>
            <a:r>
              <a:rPr lang="en-GB" sz="3200" dirty="0">
                <a:effectLst>
                  <a:outerShdw blurRad="38100" dist="38100" dir="2700000" algn="tl">
                    <a:srgbClr val="000000">
                      <a:alpha val="43137"/>
                    </a:srgbClr>
                  </a:outerShdw>
                </a:effectLst>
              </a:rPr>
              <a:t>Density</a:t>
            </a:r>
          </a:p>
        </p:txBody>
      </p:sp>
      <p:sp>
        <p:nvSpPr>
          <p:cNvPr id="99333" name="Rectangle 5"/>
          <p:cNvSpPr>
            <a:spLocks noGrp="1" noChangeArrowheads="1"/>
          </p:cNvSpPr>
          <p:nvPr>
            <p:ph idx="1"/>
          </p:nvPr>
        </p:nvSpPr>
        <p:spPr>
          <a:xfrm>
            <a:off x="323528" y="1208003"/>
            <a:ext cx="8500748" cy="4824536"/>
          </a:xfrm>
        </p:spPr>
        <p:txBody>
          <a:bodyPr>
            <a:noAutofit/>
          </a:bodyPr>
          <a:lstStyle/>
          <a:p>
            <a:r>
              <a:rPr lang="en-GB" sz="2400" dirty="0"/>
              <a:t>Power</a:t>
            </a:r>
          </a:p>
          <a:p>
            <a:pPr lvl="1"/>
            <a:r>
              <a:rPr lang="en-GB" sz="2000" dirty="0"/>
              <a:t>Power density increases with density of logic and clock speed</a:t>
            </a:r>
          </a:p>
          <a:p>
            <a:pPr lvl="1"/>
            <a:r>
              <a:rPr lang="en-GB" sz="2000" dirty="0"/>
              <a:t>Dissipating heat</a:t>
            </a:r>
          </a:p>
          <a:p>
            <a:r>
              <a:rPr lang="en-GB" sz="2400" dirty="0"/>
              <a:t>RC delay</a:t>
            </a:r>
          </a:p>
          <a:p>
            <a:pPr lvl="1"/>
            <a:r>
              <a:rPr lang="en-GB" sz="2000" dirty="0"/>
              <a:t>Speed at which electrons flow limited by resistance and capacitance of metal wires connecting </a:t>
            </a:r>
            <a:r>
              <a:rPr lang="en-GB" sz="2000" dirty="0" smtClean="0"/>
              <a:t>them</a:t>
            </a:r>
          </a:p>
          <a:p>
            <a:pPr lvl="1"/>
            <a:r>
              <a:rPr lang="en-GB" sz="2000" dirty="0" smtClean="0"/>
              <a:t>Delay increases as the RC product increases</a:t>
            </a:r>
          </a:p>
          <a:p>
            <a:pPr lvl="1"/>
            <a:r>
              <a:rPr lang="en-GB" sz="2000" dirty="0" smtClean="0"/>
              <a:t>As components on the chip decrease in size, the wire interconnects become thinner, increasing resistance</a:t>
            </a:r>
          </a:p>
          <a:p>
            <a:pPr lvl="1"/>
            <a:r>
              <a:rPr lang="en-GB" sz="2000" dirty="0" smtClean="0"/>
              <a:t>Also, the wires are closer together, increasing capacitance</a:t>
            </a:r>
            <a:endParaRPr lang="en-GB" sz="2000" dirty="0"/>
          </a:p>
          <a:p>
            <a:r>
              <a:rPr lang="en-GB" sz="2400" dirty="0" smtClean="0"/>
              <a:t>Memory </a:t>
            </a:r>
            <a:r>
              <a:rPr lang="en-GB" sz="2400" dirty="0"/>
              <a:t>latency</a:t>
            </a:r>
          </a:p>
          <a:p>
            <a:pPr lvl="1"/>
            <a:r>
              <a:rPr lang="en-GB" sz="2000" dirty="0"/>
              <a:t>Memory speeds lag processor </a:t>
            </a:r>
            <a:r>
              <a:rPr lang="en-GB" sz="2000" dirty="0" smtClean="0"/>
              <a:t>speeds</a:t>
            </a:r>
            <a:endParaRPr lang="en-GB"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pic>
        <p:nvPicPr>
          <p:cNvPr id="3" name="Picture 2" descr="f2.pdf"/>
          <p:cNvPicPr>
            <a:picLocks noChangeAspect="1"/>
          </p:cNvPicPr>
          <p:nvPr/>
        </p:nvPicPr>
        <p:blipFill rotWithShape="1">
          <a:blip r:embed="rId3">
            <a:extLst>
              <a:ext uri="{28A0092B-C50C-407E-A947-70E740481C1C}">
                <a14:useLocalDpi xmlns:a14="http://schemas.microsoft.com/office/drawing/2010/main" val="0"/>
              </a:ext>
            </a:extLst>
          </a:blip>
          <a:srcRect t="19664" r="-4703" b="23638"/>
          <a:stretch/>
        </p:blipFill>
        <p:spPr>
          <a:xfrm>
            <a:off x="591813" y="404664"/>
            <a:ext cx="8552187" cy="5993226"/>
          </a:xfrm>
          <a:prstGeom prst="rect">
            <a:avLst/>
          </a:prstGeom>
        </p:spPr>
      </p:pic>
      <p:sp>
        <p:nvSpPr>
          <p:cNvPr id="2" name="Footer Placeholder 1"/>
          <p:cNvSpPr>
            <a:spLocks noGrp="1"/>
          </p:cNvSpPr>
          <p:nvPr>
            <p:ph type="ftr" sz="quarter" idx="11"/>
          </p:nvPr>
        </p:nvSpPr>
        <p:spPr/>
        <p:txBody>
          <a:bodyPr/>
          <a:lstStyle/>
          <a:p>
            <a:r>
              <a:rPr lang="en-US" dirty="0" smtClean="0"/>
              <a:t>© 2016 Pearson Education, Inc., Hoboken, NJ. All rights reserved.</a:t>
            </a:r>
            <a:endParaRPr lang="en-US" dirty="0"/>
          </a:p>
        </p:txBody>
      </p:sp>
    </p:spTree>
  </p:cSld>
  <p:clrMapOvr>
    <a:masterClrMapping/>
  </p:clrMapOvr>
  <p:transition spd="med">
    <p:push/>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45589</TotalTime>
  <Words>7001</Words>
  <Application>Microsoft Office PowerPoint</Application>
  <PresentationFormat>화면 슬라이드 쇼(4:3)</PresentationFormat>
  <Paragraphs>716</Paragraphs>
  <Slides>25</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MS PGothic</vt:lpstr>
      <vt:lpstr>Rockwell</vt:lpstr>
      <vt:lpstr>TimesTen-Roman</vt:lpstr>
      <vt:lpstr>Arial</vt:lpstr>
      <vt:lpstr>Georgia</vt:lpstr>
      <vt:lpstr>Times New Roman</vt:lpstr>
      <vt:lpstr>Wingdings</vt:lpstr>
      <vt:lpstr>Advantage</vt:lpstr>
      <vt:lpstr>William Stallings  Computer Organization  and Architecture 10th Edition</vt:lpstr>
      <vt:lpstr>Chapter 2</vt:lpstr>
      <vt:lpstr>Designing for Performance</vt:lpstr>
      <vt:lpstr>Microprocessor Speed</vt:lpstr>
      <vt:lpstr>Performance  Balance</vt:lpstr>
      <vt:lpstr>PowerPoint 프레젠테이션</vt:lpstr>
      <vt:lpstr>Improvements in Chip Organization and Architecture</vt:lpstr>
      <vt:lpstr>Problems with Clock Speed and Logic Density</vt:lpstr>
      <vt:lpstr>PowerPoint 프레젠테이션</vt:lpstr>
      <vt:lpstr>Multicore</vt:lpstr>
      <vt:lpstr>Many Integrated Core (MIC) Graphics Processing Unit (GPU) </vt:lpstr>
      <vt:lpstr>Amdahl’s Law</vt:lpstr>
      <vt:lpstr>PowerPoint 프레젠테이션</vt:lpstr>
      <vt:lpstr>PowerPoint 프레젠테이션</vt:lpstr>
      <vt:lpstr>PowerPoint 프레젠테이션</vt:lpstr>
      <vt:lpstr>Benchmark Principles</vt:lpstr>
      <vt:lpstr>System Performance Evaluation Corporation (SPEC)</vt:lpstr>
      <vt:lpstr>SPEC   CPU2006</vt:lpstr>
      <vt:lpstr>PowerPoint 프레젠테이션</vt:lpstr>
      <vt:lpstr>PowerPoint 프레젠테이션</vt:lpstr>
      <vt:lpstr>Terms Used in SPEC Documentation</vt:lpstr>
      <vt:lpstr>PowerPoint 프레젠테이션</vt:lpstr>
      <vt:lpstr>PowerPoint 프레젠테이션</vt:lpstr>
      <vt:lpstr>PowerPoint 프레젠테이션</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sgkim99</cp:lastModifiedBy>
  <cp:revision>289</cp:revision>
  <dcterms:created xsi:type="dcterms:W3CDTF">2012-06-10T04:05:19Z</dcterms:created>
  <dcterms:modified xsi:type="dcterms:W3CDTF">2018-03-07T13:32:04Z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