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81" r:id="rId19"/>
    <p:sldId id="277" r:id="rId20"/>
    <p:sldId id="280"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9" autoAdjust="0"/>
    <p:restoredTop sz="94660"/>
  </p:normalViewPr>
  <p:slideViewPr>
    <p:cSldViewPr snapToGrid="0">
      <p:cViewPr varScale="1">
        <p:scale>
          <a:sx n="79" d="100"/>
          <a:sy n="79" d="100"/>
        </p:scale>
        <p:origin x="10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352472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2533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292348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5642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41390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108907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372405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96450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320616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365967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3B1F9213-B2B3-4963-AD03-45A341D60F7B}" type="datetimeFigureOut">
              <a:rPr lang="ko-KR" altLang="en-US" smtClean="0"/>
              <a:t>2018-05-28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253751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F9213-B2B3-4963-AD03-45A341D60F7B}" type="datetimeFigureOut">
              <a:rPr lang="ko-KR" altLang="en-US" smtClean="0"/>
              <a:t>2018-05-28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5E7A8E-931E-4924-8EBA-D5F44EA73816}" type="slidenum">
              <a:rPr lang="ko-KR" altLang="en-US" smtClean="0"/>
              <a:t>‹#›</a:t>
            </a:fld>
            <a:endParaRPr lang="ko-KR" altLang="en-US"/>
          </a:p>
        </p:txBody>
      </p:sp>
    </p:spTree>
    <p:extLst>
      <p:ext uri="{BB962C8B-B14F-4D97-AF65-F5344CB8AC3E}">
        <p14:creationId xmlns:p14="http://schemas.microsoft.com/office/powerpoint/2010/main" val="188213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5"/>
          <p:cNvSpPr>
            <a:spLocks noChangeArrowheads="1"/>
          </p:cNvSpPr>
          <p:nvPr/>
        </p:nvSpPr>
        <p:spPr bwMode="auto">
          <a:xfrm>
            <a:off x="2135188" y="2286000"/>
            <a:ext cx="7632700" cy="769441"/>
          </a:xfrm>
          <a:prstGeom prst="rect">
            <a:avLst/>
          </a:prstGeom>
          <a:noFill/>
          <a:ln w="9525">
            <a:noFill/>
            <a:miter lim="800000"/>
            <a:headEnd/>
            <a:tailEnd/>
          </a:ln>
          <a:effectLst/>
        </p:spPr>
        <p:txBody>
          <a:bodyPr>
            <a:spAutoFit/>
          </a:bodyPr>
          <a:lstStyle/>
          <a:p>
            <a:pPr marL="342900" indent="-342900" algn="ctr">
              <a:defRPr/>
            </a:pPr>
            <a:r>
              <a:rPr lang="en-US" sz="4400" u="sng" dirty="0">
                <a:solidFill>
                  <a:schemeClr val="tx2"/>
                </a:solidFill>
                <a:effectLst>
                  <a:outerShdw blurRad="38100" dist="38100" dir="2700000" algn="tl">
                    <a:srgbClr val="C0C0C0"/>
                  </a:outerShdw>
                </a:effectLst>
              </a:rPr>
              <a:t>x</a:t>
            </a:r>
            <a:r>
              <a:rPr lang="en-US" sz="4400" u="sng" dirty="0" smtClean="0">
                <a:solidFill>
                  <a:schemeClr val="tx2"/>
                </a:solidFill>
                <a:effectLst>
                  <a:outerShdw blurRad="38100" dist="38100" dir="2700000" algn="tl">
                    <a:srgbClr val="C0C0C0"/>
                  </a:outerShdw>
                </a:effectLst>
              </a:rPr>
              <a:t>86 Assembly </a:t>
            </a:r>
            <a:r>
              <a:rPr lang="en-US" sz="4400" u="sng" dirty="0">
                <a:solidFill>
                  <a:schemeClr val="tx2"/>
                </a:solidFill>
                <a:effectLst>
                  <a:outerShdw blurRad="38100" dist="38100" dir="2700000" algn="tl">
                    <a:srgbClr val="C0C0C0"/>
                  </a:outerShdw>
                </a:effectLst>
              </a:rPr>
              <a:t>Language</a:t>
            </a:r>
          </a:p>
        </p:txBody>
      </p:sp>
    </p:spTree>
    <p:extLst>
      <p:ext uri="{BB962C8B-B14F-4D97-AF65-F5344CB8AC3E}">
        <p14:creationId xmlns:p14="http://schemas.microsoft.com/office/powerpoint/2010/main" val="4052965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895600" y="228600"/>
            <a:ext cx="6019800" cy="457200"/>
          </a:xfrm>
        </p:spPr>
        <p:txBody>
          <a:bodyPr/>
          <a:lstStyle/>
          <a:p>
            <a:pPr rtl="0" eaLnBrk="1" hangingPunct="1"/>
            <a:r>
              <a:rPr lang="en-US" altLang="ko-KR" sz="2400" u="sng"/>
              <a:t>Basic arithmetical instructions (Cont.):</a:t>
            </a:r>
          </a:p>
        </p:txBody>
      </p:sp>
      <p:sp>
        <p:nvSpPr>
          <p:cNvPr id="11267" name="Text Box 4"/>
          <p:cNvSpPr txBox="1">
            <a:spLocks noChangeArrowheads="1"/>
          </p:cNvSpPr>
          <p:nvPr/>
        </p:nvSpPr>
        <p:spPr bwMode="auto">
          <a:xfrm>
            <a:off x="1752600" y="914401"/>
            <a:ext cx="86868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b="1">
                <a:latin typeface="Arial Unicode MS" pitchFamily="34" charset="-128"/>
              </a:rPr>
              <a:t>SUB: subtract integers</a:t>
            </a:r>
          </a:p>
          <a:p>
            <a:pPr rtl="1" eaLnBrk="1" hangingPunct="1">
              <a:spcBef>
                <a:spcPct val="50000"/>
              </a:spcBef>
            </a:pPr>
            <a:r>
              <a:rPr lang="en-US" altLang="ko-KR" sz="2000" i="1" u="sng">
                <a:latin typeface="Arial Unicode MS" pitchFamily="34" charset="-128"/>
              </a:rPr>
              <a:t>sub reg16,r/m16 </a:t>
            </a:r>
            <a:r>
              <a:rPr lang="he-IL" altLang="ko-KR" sz="2000">
                <a:latin typeface="Arial Unicode MS" pitchFamily="34" charset="-128"/>
              </a:rPr>
              <a:t/>
            </a:r>
            <a:br>
              <a:rPr lang="he-IL" altLang="ko-KR" sz="2000">
                <a:latin typeface="Arial Unicode MS" pitchFamily="34" charset="-128"/>
              </a:rPr>
            </a:br>
            <a:r>
              <a:rPr lang="en-US" altLang="ko-KR" sz="2000">
                <a:latin typeface="Arial Unicode MS" pitchFamily="34" charset="-128"/>
              </a:rPr>
              <a:t>(</a:t>
            </a:r>
            <a:r>
              <a:rPr lang="en-US" altLang="ko-KR" sz="1800">
                <a:latin typeface="Arial Unicode MS" pitchFamily="34" charset="-128"/>
              </a:rPr>
              <a:t>subtracts its second operand from its first, and leaves the result in its destination (first) operand)</a:t>
            </a:r>
            <a:endParaRPr lang="en-US" altLang="ko-KR" sz="2400">
              <a:latin typeface="Arial Unicode MS" pitchFamily="34" charset="-128"/>
            </a:endParaRPr>
          </a:p>
          <a:p>
            <a:pPr rtl="1" eaLnBrk="1" hangingPunct="1">
              <a:spcBef>
                <a:spcPct val="50000"/>
              </a:spcBef>
            </a:pPr>
            <a:r>
              <a:rPr lang="en-US" altLang="ko-KR" sz="2000" u="sng">
                <a:latin typeface="Arial Unicode MS" pitchFamily="34" charset="-128"/>
              </a:rPr>
              <a:t>Examples:</a:t>
            </a:r>
            <a:br>
              <a:rPr lang="en-US" altLang="ko-KR" sz="2000" u="sng">
                <a:latin typeface="Arial Unicode MS" pitchFamily="34" charset="-128"/>
              </a:rPr>
            </a:br>
            <a:r>
              <a:rPr lang="en-US" altLang="ko-KR" sz="2000">
                <a:latin typeface="Arial Unicode MS" pitchFamily="34" charset="-128"/>
              </a:rPr>
              <a:t>sub AX, BX</a:t>
            </a:r>
          </a:p>
        </p:txBody>
      </p:sp>
      <p:sp>
        <p:nvSpPr>
          <p:cNvPr id="11268" name="Text Box 5"/>
          <p:cNvSpPr txBox="1">
            <a:spLocks noChangeArrowheads="1"/>
          </p:cNvSpPr>
          <p:nvPr/>
        </p:nvSpPr>
        <p:spPr bwMode="auto">
          <a:xfrm>
            <a:off x="1752600" y="3500438"/>
            <a:ext cx="8077200"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b="1">
                <a:latin typeface="Arial Unicode MS" pitchFamily="34" charset="-128"/>
              </a:rPr>
              <a:t>SBB</a:t>
            </a:r>
            <a:r>
              <a:rPr lang="en-US" altLang="ko-KR" sz="2000" b="1"/>
              <a:t>: subtract with borrow</a:t>
            </a:r>
          </a:p>
          <a:p>
            <a:pPr rtl="1" eaLnBrk="1" hangingPunct="1">
              <a:spcBef>
                <a:spcPct val="50000"/>
              </a:spcBef>
            </a:pPr>
            <a:r>
              <a:rPr lang="en-US" altLang="ko-KR" sz="2000" i="1" u="sng">
                <a:latin typeface="Arial Unicode MS" pitchFamily="34" charset="-128"/>
              </a:rPr>
              <a:t>sbb r/m16,imm8 </a:t>
            </a:r>
            <a:r>
              <a:rPr lang="he-IL" altLang="ko-KR" sz="2000">
                <a:latin typeface="Arial Unicode MS" pitchFamily="34" charset="-128"/>
              </a:rPr>
              <a:t/>
            </a:r>
            <a:br>
              <a:rPr lang="he-IL" altLang="ko-KR" sz="2000">
                <a:latin typeface="Arial Unicode MS" pitchFamily="34" charset="-128"/>
              </a:rPr>
            </a:br>
            <a:r>
              <a:rPr lang="en-US" altLang="ko-KR" sz="1800">
                <a:latin typeface="Arial Unicode MS" pitchFamily="34" charset="-128"/>
              </a:rPr>
              <a:t>(subtracts its second operand, plus the value of the carry flag, from its first, and leaves the result in its destination (first) operand)</a:t>
            </a:r>
            <a:r>
              <a:rPr lang="he-IL" altLang="ko-KR" sz="2000" b="1">
                <a:latin typeface="Arial Unicode MS" pitchFamily="34" charset="-128"/>
              </a:rPr>
              <a:t> </a:t>
            </a:r>
            <a:endParaRPr lang="he-IL" altLang="ko-KR" sz="2000" b="1"/>
          </a:p>
          <a:p>
            <a:pPr rtl="1" eaLnBrk="1" hangingPunct="1">
              <a:spcBef>
                <a:spcPct val="50000"/>
              </a:spcBef>
            </a:pPr>
            <a:r>
              <a:rPr lang="en-US" altLang="ko-KR" sz="2000" u="sng">
                <a:latin typeface="Arial Unicode MS" pitchFamily="34" charset="-128"/>
              </a:rPr>
              <a:t>Examples:</a:t>
            </a:r>
            <a:br>
              <a:rPr lang="en-US" altLang="ko-KR" sz="2000" u="sng">
                <a:latin typeface="Arial Unicode MS" pitchFamily="34" charset="-128"/>
              </a:rPr>
            </a:br>
            <a:r>
              <a:rPr lang="en-US" altLang="ko-KR" sz="2000">
                <a:latin typeface="Arial Unicode MS" pitchFamily="34" charset="-128"/>
              </a:rPr>
              <a:t>sbb AX, BX</a:t>
            </a:r>
            <a:r>
              <a:rPr lang="en-US" altLang="ko-KR" sz="1600">
                <a:latin typeface="Arial Unicode MS" pitchFamily="34" charset="-128"/>
              </a:rPr>
              <a:t> (AX gets a value of AX-BX-CF)</a:t>
            </a:r>
          </a:p>
        </p:txBody>
      </p:sp>
    </p:spTree>
    <p:extLst>
      <p:ext uri="{BB962C8B-B14F-4D97-AF65-F5344CB8AC3E}">
        <p14:creationId xmlns:p14="http://schemas.microsoft.com/office/powerpoint/2010/main" val="415545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2819400" y="228600"/>
            <a:ext cx="5791200" cy="381000"/>
          </a:xfrm>
        </p:spPr>
        <p:txBody>
          <a:bodyPr>
            <a:normAutofit fontScale="90000"/>
          </a:bodyPr>
          <a:lstStyle/>
          <a:p>
            <a:pPr rtl="0" eaLnBrk="1" hangingPunct="1"/>
            <a:r>
              <a:rPr lang="en-US" altLang="ko-KR" sz="2400" u="sng"/>
              <a:t>Basic arithmetical instructions (Cont.):</a:t>
            </a:r>
          </a:p>
        </p:txBody>
      </p:sp>
      <p:sp>
        <p:nvSpPr>
          <p:cNvPr id="12291" name="Text Box 4"/>
          <p:cNvSpPr txBox="1">
            <a:spLocks noChangeArrowheads="1"/>
          </p:cNvSpPr>
          <p:nvPr/>
        </p:nvSpPr>
        <p:spPr bwMode="auto">
          <a:xfrm>
            <a:off x="1752600" y="914400"/>
            <a:ext cx="86868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b="1">
                <a:latin typeface="Arial Unicode MS" pitchFamily="34" charset="-128"/>
              </a:rPr>
              <a:t>INC: increment integer</a:t>
            </a:r>
          </a:p>
          <a:p>
            <a:pPr rtl="1" eaLnBrk="1" hangingPunct="1">
              <a:spcBef>
                <a:spcPct val="50000"/>
              </a:spcBef>
            </a:pPr>
            <a:r>
              <a:rPr lang="en-US" altLang="ko-KR" sz="2000" i="1" u="sng">
                <a:latin typeface="Arial Unicode MS" pitchFamily="34" charset="-128"/>
              </a:rPr>
              <a:t>inc r/m16 </a:t>
            </a:r>
            <a:r>
              <a:rPr lang="he-IL" altLang="ko-KR" sz="2000">
                <a:latin typeface="Arial Unicode MS" pitchFamily="34" charset="-128"/>
              </a:rPr>
              <a:t/>
            </a:r>
            <a:br>
              <a:rPr lang="he-IL" altLang="ko-KR" sz="2000">
                <a:latin typeface="Arial Unicode MS" pitchFamily="34" charset="-128"/>
              </a:rPr>
            </a:br>
            <a:r>
              <a:rPr lang="en-US" altLang="ko-KR" sz="2000">
                <a:latin typeface="Arial Unicode MS" pitchFamily="34" charset="-128"/>
              </a:rPr>
              <a:t>(</a:t>
            </a:r>
            <a:r>
              <a:rPr lang="en-US" altLang="ko-KR" sz="1800">
                <a:latin typeface="Arial Unicode MS" pitchFamily="34" charset="-128"/>
              </a:rPr>
              <a:t>adds 1 to its operand)</a:t>
            </a:r>
          </a:p>
          <a:p>
            <a:pPr rtl="1" eaLnBrk="1" hangingPunct="1">
              <a:spcBef>
                <a:spcPct val="50000"/>
              </a:spcBef>
            </a:pPr>
            <a:r>
              <a:rPr lang="en-US" altLang="ko-KR" sz="1600">
                <a:latin typeface="Arial Unicode MS" pitchFamily="34" charset="-128"/>
              </a:rPr>
              <a:t>* </a:t>
            </a:r>
            <a:r>
              <a:rPr lang="en-US" altLang="ko-KR" sz="1600" b="1">
                <a:latin typeface="Arial Unicode MS" pitchFamily="34" charset="-128"/>
              </a:rPr>
              <a:t>does</a:t>
            </a:r>
            <a:r>
              <a:rPr lang="en-US" altLang="ko-KR" sz="1600">
                <a:latin typeface="Arial Unicode MS" pitchFamily="34" charset="-128"/>
              </a:rPr>
              <a:t> </a:t>
            </a:r>
            <a:r>
              <a:rPr lang="en-US" altLang="ko-KR" sz="1600" b="1" i="1">
                <a:latin typeface="Arial Unicode MS" pitchFamily="34" charset="-128"/>
              </a:rPr>
              <a:t>not</a:t>
            </a:r>
            <a:r>
              <a:rPr lang="en-US" altLang="ko-KR" sz="1600" b="1">
                <a:latin typeface="Arial Unicode MS" pitchFamily="34" charset="-128"/>
              </a:rPr>
              <a:t>  affect the carry flag</a:t>
            </a:r>
            <a:r>
              <a:rPr lang="en-US" altLang="ko-KR" sz="1600">
                <a:latin typeface="Arial Unicode MS" pitchFamily="34" charset="-128"/>
              </a:rPr>
              <a:t>; affects all the other flags according to the result</a:t>
            </a:r>
            <a:endParaRPr lang="en-US" altLang="ko-KR" sz="2000">
              <a:latin typeface="Arial Unicode MS" pitchFamily="34" charset="-128"/>
            </a:endParaRPr>
          </a:p>
          <a:p>
            <a:pPr rtl="1" eaLnBrk="1" hangingPunct="1">
              <a:spcBef>
                <a:spcPct val="50000"/>
              </a:spcBef>
            </a:pPr>
            <a:r>
              <a:rPr lang="en-US" altLang="ko-KR" sz="2000" u="sng">
                <a:latin typeface="Arial Unicode MS" pitchFamily="34" charset="-128"/>
              </a:rPr>
              <a:t>Examples:</a:t>
            </a:r>
            <a:br>
              <a:rPr lang="en-US" altLang="ko-KR" sz="2000" u="sng">
                <a:latin typeface="Arial Unicode MS" pitchFamily="34" charset="-128"/>
              </a:rPr>
            </a:br>
            <a:r>
              <a:rPr lang="en-US" altLang="ko-KR" sz="2000">
                <a:latin typeface="Arial Unicode MS" pitchFamily="34" charset="-128"/>
              </a:rPr>
              <a:t>inc AX</a:t>
            </a:r>
          </a:p>
        </p:txBody>
      </p:sp>
      <p:sp>
        <p:nvSpPr>
          <p:cNvPr id="12292" name="Text Box 5"/>
          <p:cNvSpPr txBox="1">
            <a:spLocks noChangeArrowheads="1"/>
          </p:cNvSpPr>
          <p:nvPr/>
        </p:nvSpPr>
        <p:spPr bwMode="auto">
          <a:xfrm>
            <a:off x="1752600" y="3573464"/>
            <a:ext cx="8077200" cy="22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b="1">
                <a:latin typeface="Arial Unicode MS" pitchFamily="34" charset="-128"/>
              </a:rPr>
              <a:t>DEC</a:t>
            </a:r>
            <a:r>
              <a:rPr lang="en-US" altLang="ko-KR" sz="2000" b="1"/>
              <a:t>: decrement integer</a:t>
            </a:r>
          </a:p>
          <a:p>
            <a:pPr rtl="1" eaLnBrk="1" hangingPunct="1">
              <a:spcBef>
                <a:spcPct val="50000"/>
              </a:spcBef>
            </a:pPr>
            <a:r>
              <a:rPr lang="en-US" altLang="ko-KR" sz="2000" i="1" u="sng">
                <a:latin typeface="Arial Unicode MS" pitchFamily="34" charset="-128"/>
              </a:rPr>
              <a:t>dec reg16 </a:t>
            </a:r>
            <a:r>
              <a:rPr lang="he-IL" altLang="ko-KR" sz="2000">
                <a:latin typeface="Arial Unicode MS" pitchFamily="34" charset="-128"/>
              </a:rPr>
              <a:t/>
            </a:r>
            <a:br>
              <a:rPr lang="he-IL" altLang="ko-KR" sz="2000">
                <a:latin typeface="Arial Unicode MS" pitchFamily="34" charset="-128"/>
              </a:rPr>
            </a:br>
            <a:r>
              <a:rPr lang="en-US" altLang="ko-KR" sz="2000">
                <a:latin typeface="Arial Unicode MS" pitchFamily="34" charset="-128"/>
              </a:rPr>
              <a:t>(</a:t>
            </a:r>
            <a:r>
              <a:rPr lang="en-US" altLang="ko-KR" sz="1800">
                <a:latin typeface="Arial Unicode MS" pitchFamily="34" charset="-128"/>
              </a:rPr>
              <a:t>subtracts 1 from its operand)</a:t>
            </a:r>
          </a:p>
          <a:p>
            <a:pPr rtl="1" eaLnBrk="1" hangingPunct="1">
              <a:spcBef>
                <a:spcPct val="50000"/>
              </a:spcBef>
            </a:pPr>
            <a:r>
              <a:rPr lang="en-US" altLang="ko-KR" sz="1600">
                <a:latin typeface="Arial Unicode MS" pitchFamily="34" charset="-128"/>
              </a:rPr>
              <a:t>* </a:t>
            </a:r>
            <a:r>
              <a:rPr lang="en-US" altLang="ko-KR" sz="1600" b="1">
                <a:latin typeface="Arial Unicode MS" pitchFamily="34" charset="-128"/>
              </a:rPr>
              <a:t>does</a:t>
            </a:r>
            <a:r>
              <a:rPr lang="en-US" altLang="ko-KR" sz="1600">
                <a:latin typeface="Arial Unicode MS" pitchFamily="34" charset="-128"/>
              </a:rPr>
              <a:t> </a:t>
            </a:r>
            <a:r>
              <a:rPr lang="en-US" altLang="ko-KR" sz="1600" b="1" i="1">
                <a:latin typeface="Arial Unicode MS" pitchFamily="34" charset="-128"/>
              </a:rPr>
              <a:t>not</a:t>
            </a:r>
            <a:r>
              <a:rPr lang="en-US" altLang="ko-KR" sz="1600" b="1">
                <a:latin typeface="Arial Unicode MS" pitchFamily="34" charset="-128"/>
              </a:rPr>
              <a:t>  affect the carry flag</a:t>
            </a:r>
            <a:r>
              <a:rPr lang="en-US" altLang="ko-KR" sz="1600">
                <a:latin typeface="Arial Unicode MS" pitchFamily="34" charset="-128"/>
              </a:rPr>
              <a:t>; affects all the other flags according to the result</a:t>
            </a:r>
            <a:endParaRPr lang="he-IL" altLang="ko-KR" sz="2000" b="1"/>
          </a:p>
          <a:p>
            <a:pPr rtl="1" eaLnBrk="1" hangingPunct="1">
              <a:spcBef>
                <a:spcPct val="50000"/>
              </a:spcBef>
            </a:pPr>
            <a:r>
              <a:rPr lang="en-US" altLang="ko-KR" sz="2000" u="sng">
                <a:latin typeface="Arial Unicode MS" pitchFamily="34" charset="-128"/>
              </a:rPr>
              <a:t>Examples:</a:t>
            </a:r>
            <a:br>
              <a:rPr lang="en-US" altLang="ko-KR" sz="2000" u="sng">
                <a:latin typeface="Arial Unicode MS" pitchFamily="34" charset="-128"/>
              </a:rPr>
            </a:br>
            <a:r>
              <a:rPr lang="en-US" altLang="ko-KR" sz="2000">
                <a:latin typeface="Arial Unicode MS" pitchFamily="34" charset="-128"/>
              </a:rPr>
              <a:t>dec byte [buffer]</a:t>
            </a:r>
            <a:endParaRPr lang="en-US" altLang="ko-KR" sz="1600">
              <a:latin typeface="Arial Unicode MS" pitchFamily="34" charset="-128"/>
            </a:endParaRPr>
          </a:p>
        </p:txBody>
      </p:sp>
    </p:spTree>
    <p:extLst>
      <p:ext uri="{BB962C8B-B14F-4D97-AF65-F5344CB8AC3E}">
        <p14:creationId xmlns:p14="http://schemas.microsoft.com/office/powerpoint/2010/main" val="2490607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3657600" y="228600"/>
            <a:ext cx="4800600" cy="457200"/>
          </a:xfrm>
        </p:spPr>
        <p:txBody>
          <a:bodyPr/>
          <a:lstStyle/>
          <a:p>
            <a:pPr eaLnBrk="1" hangingPunct="1"/>
            <a:r>
              <a:rPr lang="en-US" altLang="ko-KR" sz="2400" u="sng"/>
              <a:t>Basic logical instructions:</a:t>
            </a:r>
          </a:p>
        </p:txBody>
      </p:sp>
      <p:sp>
        <p:nvSpPr>
          <p:cNvPr id="13315" name="Rectangle 3"/>
          <p:cNvSpPr>
            <a:spLocks noChangeArrowheads="1"/>
          </p:cNvSpPr>
          <p:nvPr/>
        </p:nvSpPr>
        <p:spPr bwMode="auto">
          <a:xfrm>
            <a:off x="1738314" y="857251"/>
            <a:ext cx="871537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r>
              <a:rPr lang="en-US" altLang="ko-KR" sz="2000" b="1">
                <a:latin typeface="Arial Unicode MS" pitchFamily="34" charset="-128"/>
                <a:ea typeface="Arial Unicode MS" pitchFamily="34" charset="-128"/>
              </a:rPr>
              <a:t>NEG, NOT: two's and one's complement</a:t>
            </a:r>
          </a:p>
          <a:p>
            <a:pPr eaLnBrk="1" hangingPunct="1"/>
            <a:r>
              <a:rPr lang="en-US" altLang="ko-KR" sz="2000" i="1" u="sng">
                <a:latin typeface="Arial Unicode MS" pitchFamily="34" charset="-128"/>
                <a:ea typeface="Arial Unicode MS" pitchFamily="34" charset="-128"/>
              </a:rPr>
              <a:t>neg r/m16 </a:t>
            </a:r>
            <a:r>
              <a:rPr lang="en-US" altLang="ko-KR" sz="2000">
                <a:latin typeface="Arial Unicode MS" pitchFamily="34" charset="-128"/>
                <a:ea typeface="Arial Unicode MS" pitchFamily="34" charset="-128"/>
              </a:rPr>
              <a:t/>
            </a:r>
            <a:br>
              <a:rPr lang="en-US" altLang="ko-KR" sz="2000">
                <a:latin typeface="Arial Unicode MS" pitchFamily="34" charset="-128"/>
                <a:ea typeface="Arial Unicode MS" pitchFamily="34" charset="-128"/>
              </a:rPr>
            </a:br>
            <a:r>
              <a:rPr lang="en-US" altLang="ko-KR" sz="2000">
                <a:latin typeface="Arial Unicode MS" pitchFamily="34" charset="-128"/>
                <a:ea typeface="Arial Unicode MS" pitchFamily="34" charset="-128"/>
              </a:rPr>
              <a:t>(replaces the contents of its operand by the </a:t>
            </a:r>
            <a:r>
              <a:rPr lang="en-US" altLang="ko-KR" sz="2000" b="1">
                <a:latin typeface="Arial Unicode MS" pitchFamily="34" charset="-128"/>
                <a:ea typeface="Arial Unicode MS" pitchFamily="34" charset="-128"/>
              </a:rPr>
              <a:t>two's complement negation </a:t>
            </a:r>
            <a:r>
              <a:rPr lang="en-US" altLang="ko-KR" sz="2000">
                <a:latin typeface="Arial Unicode MS" pitchFamily="34" charset="-128"/>
                <a:ea typeface="Arial Unicode MS" pitchFamily="34" charset="-128"/>
              </a:rPr>
              <a:t>- invert all the bits, and then add one)</a:t>
            </a:r>
            <a:br>
              <a:rPr lang="en-US" altLang="ko-KR" sz="2000">
                <a:latin typeface="Arial Unicode MS" pitchFamily="34" charset="-128"/>
                <a:ea typeface="Arial Unicode MS" pitchFamily="34" charset="-128"/>
              </a:rPr>
            </a:br>
            <a:endParaRPr lang="en-US" altLang="ko-KR" sz="2000">
              <a:latin typeface="Arial Unicode MS" pitchFamily="34" charset="-128"/>
              <a:ea typeface="Arial Unicode MS" pitchFamily="34" charset="-128"/>
            </a:endParaRPr>
          </a:p>
          <a:p>
            <a:pPr eaLnBrk="1" hangingPunct="1"/>
            <a:r>
              <a:rPr lang="en-US" altLang="ko-KR" sz="2000" i="1" u="sng">
                <a:latin typeface="Arial Unicode MS" pitchFamily="34" charset="-128"/>
                <a:ea typeface="Arial Unicode MS" pitchFamily="34" charset="-128"/>
              </a:rPr>
              <a:t>not r/m16 </a:t>
            </a:r>
            <a:r>
              <a:rPr lang="en-US" altLang="ko-KR" sz="2000">
                <a:latin typeface="Arial Unicode MS" pitchFamily="34" charset="-128"/>
                <a:ea typeface="Arial Unicode MS" pitchFamily="34" charset="-128"/>
              </a:rPr>
              <a:t/>
            </a:r>
            <a:br>
              <a:rPr lang="en-US" altLang="ko-KR" sz="2000">
                <a:latin typeface="Arial Unicode MS" pitchFamily="34" charset="-128"/>
                <a:ea typeface="Arial Unicode MS" pitchFamily="34" charset="-128"/>
              </a:rPr>
            </a:br>
            <a:r>
              <a:rPr lang="en-US" altLang="ko-KR" sz="2000">
                <a:latin typeface="Arial Unicode MS" pitchFamily="34" charset="-128"/>
                <a:ea typeface="Arial Unicode MS" pitchFamily="34" charset="-128"/>
              </a:rPr>
              <a:t>(performs </a:t>
            </a:r>
            <a:r>
              <a:rPr lang="en-US" altLang="ko-KR" sz="2000" b="1">
                <a:latin typeface="Arial Unicode MS" pitchFamily="34" charset="-128"/>
                <a:ea typeface="Arial Unicode MS" pitchFamily="34" charset="-128"/>
              </a:rPr>
              <a:t>one's complement negation- </a:t>
            </a:r>
            <a:r>
              <a:rPr lang="en-US" altLang="ko-KR" sz="2000">
                <a:latin typeface="Arial Unicode MS" pitchFamily="34" charset="-128"/>
                <a:ea typeface="Arial Unicode MS" pitchFamily="34" charset="-128"/>
              </a:rPr>
              <a:t>inverts all the bits)</a:t>
            </a:r>
          </a:p>
          <a:p>
            <a:pPr eaLnBrk="1" hangingPunct="1"/>
            <a:endParaRPr lang="en-US" altLang="ko-KR" sz="2000">
              <a:latin typeface="Arial Unicode MS" pitchFamily="34" charset="-128"/>
              <a:ea typeface="Arial Unicode MS" pitchFamily="34" charset="-128"/>
            </a:endParaRPr>
          </a:p>
          <a:p>
            <a:pPr eaLnBrk="1" hangingPunct="1"/>
            <a:r>
              <a:rPr lang="en-US" altLang="ko-KR" sz="2000">
                <a:latin typeface="Arial Unicode MS" pitchFamily="34" charset="-128"/>
                <a:ea typeface="Arial Unicode MS" pitchFamily="34" charset="-128"/>
              </a:rPr>
              <a:t>Examples:</a:t>
            </a:r>
          </a:p>
          <a:p>
            <a:pPr eaLnBrk="1" hangingPunct="1"/>
            <a:r>
              <a:rPr lang="en-US" altLang="ko-KR" sz="2000">
                <a:latin typeface="Arial Unicode MS" pitchFamily="34" charset="-128"/>
                <a:ea typeface="Arial Unicode MS" pitchFamily="34" charset="-128"/>
              </a:rPr>
              <a:t/>
            </a:r>
            <a:br>
              <a:rPr lang="en-US" altLang="ko-KR" sz="2000">
                <a:latin typeface="Arial Unicode MS" pitchFamily="34" charset="-128"/>
                <a:ea typeface="Arial Unicode MS" pitchFamily="34" charset="-128"/>
              </a:rPr>
            </a:br>
            <a:r>
              <a:rPr lang="en-US" altLang="ko-KR" sz="2000">
                <a:latin typeface="Arial Unicode MS" pitchFamily="34" charset="-128"/>
                <a:ea typeface="Arial Unicode MS" pitchFamily="34" charset="-128"/>
              </a:rPr>
              <a:t>neg    AL  ; (if AL = (11111110), it becomes (00000010))</a:t>
            </a:r>
          </a:p>
          <a:p>
            <a:pPr eaLnBrk="1" hangingPunct="1"/>
            <a:r>
              <a:rPr lang="en-US" altLang="ko-KR" sz="2000">
                <a:latin typeface="Arial Unicode MS" pitchFamily="34" charset="-128"/>
                <a:ea typeface="Arial Unicode MS" pitchFamily="34" charset="-128"/>
              </a:rPr>
              <a:t>	     11111110 + 00000010 = </a:t>
            </a:r>
            <a:r>
              <a:rPr lang="en-US" altLang="ko-KR" sz="2000">
                <a:solidFill>
                  <a:srgbClr val="C00000"/>
                </a:solidFill>
                <a:latin typeface="Arial Unicode MS" pitchFamily="34" charset="-128"/>
                <a:ea typeface="Arial Unicode MS" pitchFamily="34" charset="-128"/>
              </a:rPr>
              <a:t>1</a:t>
            </a:r>
            <a:r>
              <a:rPr lang="en-US" altLang="ko-KR" sz="2000">
                <a:latin typeface="Arial Unicode MS" pitchFamily="34" charset="-128"/>
                <a:ea typeface="Arial Unicode MS" pitchFamily="34" charset="-128"/>
              </a:rPr>
              <a:t>00000000 = 0</a:t>
            </a:r>
          </a:p>
          <a:p>
            <a:pPr eaLnBrk="1" hangingPunct="1"/>
            <a:endParaRPr lang="en-US" altLang="ko-KR" sz="2000">
              <a:latin typeface="Arial Unicode MS" pitchFamily="34" charset="-128"/>
              <a:ea typeface="Arial Unicode MS" pitchFamily="34" charset="-128"/>
            </a:endParaRPr>
          </a:p>
          <a:p>
            <a:pPr eaLnBrk="1" hangingPunct="1"/>
            <a:r>
              <a:rPr lang="en-US" altLang="ko-KR" sz="2000">
                <a:latin typeface="Arial Unicode MS" pitchFamily="34" charset="-128"/>
                <a:ea typeface="Arial Unicode MS" pitchFamily="34" charset="-128"/>
              </a:rPr>
              <a:t>not     AL  ; (if AL = (11111110), it becomes (00000001))</a:t>
            </a:r>
          </a:p>
        </p:txBody>
      </p:sp>
    </p:spTree>
    <p:extLst>
      <p:ext uri="{BB962C8B-B14F-4D97-AF65-F5344CB8AC3E}">
        <p14:creationId xmlns:p14="http://schemas.microsoft.com/office/powerpoint/2010/main" val="202904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3657600" y="228600"/>
            <a:ext cx="5181600" cy="381000"/>
          </a:xfrm>
        </p:spPr>
        <p:txBody>
          <a:bodyPr>
            <a:normAutofit fontScale="90000"/>
          </a:bodyPr>
          <a:lstStyle/>
          <a:p>
            <a:pPr rtl="0" eaLnBrk="1" hangingPunct="1"/>
            <a:r>
              <a:rPr lang="en-US" altLang="ko-KR" sz="2400" u="sng"/>
              <a:t>Basic logical instructions (Cont.):</a:t>
            </a:r>
          </a:p>
        </p:txBody>
      </p:sp>
      <p:sp>
        <p:nvSpPr>
          <p:cNvPr id="14339" name="Text Box 4"/>
          <p:cNvSpPr txBox="1">
            <a:spLocks noChangeArrowheads="1"/>
          </p:cNvSpPr>
          <p:nvPr/>
        </p:nvSpPr>
        <p:spPr bwMode="auto">
          <a:xfrm>
            <a:off x="1752600" y="914401"/>
            <a:ext cx="86868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b="1">
                <a:latin typeface="Arial Unicode MS" pitchFamily="34" charset="-128"/>
              </a:rPr>
              <a:t>OR: bitwise or</a:t>
            </a:r>
          </a:p>
          <a:p>
            <a:pPr rtl="1" eaLnBrk="1" hangingPunct="1">
              <a:spcBef>
                <a:spcPct val="50000"/>
              </a:spcBef>
            </a:pPr>
            <a:r>
              <a:rPr lang="en-US" altLang="ko-KR" sz="2000" i="1" u="sng">
                <a:latin typeface="Arial Unicode MS" pitchFamily="34" charset="-128"/>
              </a:rPr>
              <a:t>or r/m32,imm32 </a:t>
            </a:r>
            <a:r>
              <a:rPr lang="he-IL" altLang="ko-KR" sz="2000">
                <a:latin typeface="Arial Unicode MS" pitchFamily="34" charset="-128"/>
              </a:rPr>
              <a:t/>
            </a:r>
            <a:br>
              <a:rPr lang="he-IL" altLang="ko-KR" sz="2000">
                <a:latin typeface="Arial Unicode MS" pitchFamily="34" charset="-128"/>
              </a:rPr>
            </a:br>
            <a:r>
              <a:rPr lang="en-US" altLang="ko-KR" sz="2000">
                <a:latin typeface="Arial Unicode MS" pitchFamily="34" charset="-128"/>
              </a:rPr>
              <a:t>(</a:t>
            </a:r>
            <a:r>
              <a:rPr lang="en-US" altLang="ko-KR" sz="1800">
                <a:latin typeface="Arial Unicode MS" pitchFamily="34" charset="-128"/>
              </a:rPr>
              <a:t>each bit of the result is 1 if and only if at least one of the corresponding bits of the two inputs was 1; stores the result in the destination (first) operand)</a:t>
            </a:r>
          </a:p>
          <a:p>
            <a:pPr rtl="1" eaLnBrk="1" hangingPunct="1">
              <a:spcBef>
                <a:spcPct val="50000"/>
              </a:spcBef>
            </a:pPr>
            <a:r>
              <a:rPr lang="en-US" altLang="ko-KR" sz="2000" u="sng">
                <a:latin typeface="Arial Unicode MS" pitchFamily="34" charset="-128"/>
              </a:rPr>
              <a:t>Example:</a:t>
            </a:r>
            <a:br>
              <a:rPr lang="en-US" altLang="ko-KR" sz="2000" u="sng">
                <a:latin typeface="Arial Unicode MS" pitchFamily="34" charset="-128"/>
              </a:rPr>
            </a:br>
            <a:r>
              <a:rPr lang="en-US" altLang="ko-KR" sz="2000">
                <a:latin typeface="Arial Unicode MS" pitchFamily="34" charset="-128"/>
              </a:rPr>
              <a:t>or AL, BL </a:t>
            </a:r>
            <a:r>
              <a:rPr lang="en-US" altLang="ko-KR" sz="1600">
                <a:latin typeface="Arial Unicode MS" pitchFamily="34" charset="-128"/>
              </a:rPr>
              <a:t>(if AL = (11111100), BL= (00000010) =&gt; AL would be (11111110))</a:t>
            </a:r>
          </a:p>
        </p:txBody>
      </p:sp>
      <p:sp>
        <p:nvSpPr>
          <p:cNvPr id="14340" name="Text Box 5"/>
          <p:cNvSpPr txBox="1">
            <a:spLocks noChangeArrowheads="1"/>
          </p:cNvSpPr>
          <p:nvPr/>
        </p:nvSpPr>
        <p:spPr bwMode="auto">
          <a:xfrm>
            <a:off x="1828800" y="3886201"/>
            <a:ext cx="86868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b="1">
                <a:latin typeface="Arial Unicode MS" pitchFamily="34" charset="-128"/>
              </a:rPr>
              <a:t>AND: bitwise and</a:t>
            </a:r>
          </a:p>
          <a:p>
            <a:pPr rtl="1" eaLnBrk="1" hangingPunct="1">
              <a:spcBef>
                <a:spcPct val="50000"/>
              </a:spcBef>
            </a:pPr>
            <a:r>
              <a:rPr lang="en-US" altLang="ko-KR" sz="2000" i="1" u="sng">
                <a:latin typeface="Arial Unicode MS" pitchFamily="34" charset="-128"/>
              </a:rPr>
              <a:t>and r/m32,imm32 </a:t>
            </a:r>
            <a:r>
              <a:rPr lang="he-IL" altLang="ko-KR" sz="2000">
                <a:latin typeface="Arial Unicode MS" pitchFamily="34" charset="-128"/>
              </a:rPr>
              <a:t/>
            </a:r>
            <a:br>
              <a:rPr lang="he-IL" altLang="ko-KR" sz="2000">
                <a:latin typeface="Arial Unicode MS" pitchFamily="34" charset="-128"/>
              </a:rPr>
            </a:br>
            <a:r>
              <a:rPr lang="en-US" altLang="ko-KR" sz="2000">
                <a:latin typeface="Arial Unicode MS" pitchFamily="34" charset="-128"/>
              </a:rPr>
              <a:t>(</a:t>
            </a:r>
            <a:r>
              <a:rPr lang="en-US" altLang="ko-KR" sz="1800">
                <a:latin typeface="Arial Unicode MS" pitchFamily="34" charset="-128"/>
              </a:rPr>
              <a:t>each bit of the result is 1 if and only if the corresponding bits of the two inputs were both 1; stores the result in the destination (first) operand)</a:t>
            </a:r>
          </a:p>
          <a:p>
            <a:pPr rtl="1" eaLnBrk="1" hangingPunct="1">
              <a:spcBef>
                <a:spcPct val="50000"/>
              </a:spcBef>
            </a:pPr>
            <a:r>
              <a:rPr lang="en-US" altLang="ko-KR" sz="2000" u="sng">
                <a:latin typeface="Arial Unicode MS" pitchFamily="34" charset="-128"/>
              </a:rPr>
              <a:t>Example:</a:t>
            </a:r>
            <a:br>
              <a:rPr lang="en-US" altLang="ko-KR" sz="2000" u="sng">
                <a:latin typeface="Arial Unicode MS" pitchFamily="34" charset="-128"/>
              </a:rPr>
            </a:br>
            <a:r>
              <a:rPr lang="en-US" altLang="ko-KR" sz="2000">
                <a:latin typeface="Arial Unicode MS" pitchFamily="34" charset="-128"/>
              </a:rPr>
              <a:t>and AL, BL </a:t>
            </a:r>
            <a:r>
              <a:rPr lang="en-US" altLang="ko-KR" sz="1600">
                <a:latin typeface="Arial Unicode MS" pitchFamily="34" charset="-128"/>
              </a:rPr>
              <a:t>(if AL = (11111100), BL= (11000010) =&gt; AL would be (11000000))</a:t>
            </a:r>
          </a:p>
        </p:txBody>
      </p:sp>
    </p:spTree>
    <p:extLst>
      <p:ext uri="{BB962C8B-B14F-4D97-AF65-F5344CB8AC3E}">
        <p14:creationId xmlns:p14="http://schemas.microsoft.com/office/powerpoint/2010/main" val="3450588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352800" y="304800"/>
            <a:ext cx="5105400" cy="381000"/>
          </a:xfrm>
        </p:spPr>
        <p:txBody>
          <a:bodyPr>
            <a:normAutofit fontScale="90000"/>
          </a:bodyPr>
          <a:lstStyle/>
          <a:p>
            <a:pPr eaLnBrk="1" hangingPunct="1"/>
            <a:r>
              <a:rPr lang="en-US" altLang="ko-KR" sz="2400" u="sng"/>
              <a:t>Compare instruction:</a:t>
            </a:r>
          </a:p>
        </p:txBody>
      </p:sp>
      <p:sp>
        <p:nvSpPr>
          <p:cNvPr id="15363" name="Text Box 4"/>
          <p:cNvSpPr txBox="1">
            <a:spLocks noChangeArrowheads="1"/>
          </p:cNvSpPr>
          <p:nvPr/>
        </p:nvSpPr>
        <p:spPr bwMode="auto">
          <a:xfrm>
            <a:off x="1752600" y="914401"/>
            <a:ext cx="86868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b="1" dirty="0">
                <a:latin typeface="Arial Unicode MS" pitchFamily="34" charset="-128"/>
              </a:rPr>
              <a:t>CMP: compare integers</a:t>
            </a:r>
          </a:p>
          <a:p>
            <a:pPr rtl="1" eaLnBrk="1" hangingPunct="1">
              <a:spcBef>
                <a:spcPct val="50000"/>
              </a:spcBef>
            </a:pPr>
            <a:r>
              <a:rPr lang="en-US" altLang="ko-KR" sz="2000" i="1" u="sng" dirty="0" err="1">
                <a:latin typeface="Arial Unicode MS" pitchFamily="34" charset="-128"/>
              </a:rPr>
              <a:t>cmp</a:t>
            </a:r>
            <a:r>
              <a:rPr lang="en-US" altLang="ko-KR" sz="2000" i="1" u="sng" dirty="0">
                <a:latin typeface="Arial Unicode MS" pitchFamily="34" charset="-128"/>
              </a:rPr>
              <a:t> r/m32,imm8 </a:t>
            </a:r>
            <a:r>
              <a:rPr lang="he-IL" altLang="ko-KR" sz="2000" dirty="0">
                <a:latin typeface="Arial Unicode MS" pitchFamily="34" charset="-128"/>
              </a:rPr>
              <a:t/>
            </a:r>
            <a:br>
              <a:rPr lang="he-IL" altLang="ko-KR" sz="2000" dirty="0">
                <a:latin typeface="Arial Unicode MS" pitchFamily="34" charset="-128"/>
              </a:rPr>
            </a:br>
            <a:r>
              <a:rPr lang="en-US" altLang="ko-KR" sz="2000" dirty="0">
                <a:latin typeface="Arial Unicode MS" pitchFamily="34" charset="-128"/>
              </a:rPr>
              <a:t>(</a:t>
            </a:r>
            <a:r>
              <a:rPr lang="en-US" altLang="ko-KR" sz="1800" dirty="0">
                <a:latin typeface="Arial Unicode MS" pitchFamily="34" charset="-128"/>
              </a:rPr>
              <a:t>performs a </a:t>
            </a:r>
            <a:r>
              <a:rPr lang="en-US" altLang="ko-KR" sz="1800" dirty="0" smtClean="0">
                <a:latin typeface="Arial Unicode MS" pitchFamily="34" charset="-128"/>
              </a:rPr>
              <a:t> </a:t>
            </a:r>
            <a:r>
              <a:rPr lang="en-US" altLang="ko-KR" sz="1800" dirty="0">
                <a:latin typeface="Arial Unicode MS" pitchFamily="34" charset="-128"/>
              </a:rPr>
              <a:t>subtraction of its second operand from its first operand, and </a:t>
            </a:r>
            <a:r>
              <a:rPr lang="en-US" altLang="ko-KR" sz="1800" b="1" dirty="0">
                <a:latin typeface="Arial Unicode MS" pitchFamily="34" charset="-128"/>
              </a:rPr>
              <a:t>affects the flags</a:t>
            </a:r>
            <a:r>
              <a:rPr lang="en-US" altLang="ko-KR" sz="1800" dirty="0">
                <a:latin typeface="Arial Unicode MS" pitchFamily="34" charset="-128"/>
              </a:rPr>
              <a:t> as if the subtraction had taken place, but does not store the result of the subtraction anywhere)</a:t>
            </a:r>
          </a:p>
          <a:p>
            <a:pPr rtl="1" eaLnBrk="1" hangingPunct="1">
              <a:spcBef>
                <a:spcPct val="50000"/>
              </a:spcBef>
            </a:pPr>
            <a:r>
              <a:rPr lang="en-US" altLang="ko-KR" sz="2000" u="sng" dirty="0">
                <a:latin typeface="Arial Unicode MS" pitchFamily="34" charset="-128"/>
              </a:rPr>
              <a:t>Example:</a:t>
            </a:r>
            <a:br>
              <a:rPr lang="en-US" altLang="ko-KR" sz="2000" u="sng" dirty="0">
                <a:latin typeface="Arial Unicode MS" pitchFamily="34" charset="-128"/>
              </a:rPr>
            </a:br>
            <a:r>
              <a:rPr lang="en-US" altLang="ko-KR" sz="2000" dirty="0" err="1">
                <a:latin typeface="Arial Unicode MS" pitchFamily="34" charset="-128"/>
              </a:rPr>
              <a:t>cmp</a:t>
            </a:r>
            <a:r>
              <a:rPr lang="en-US" altLang="ko-KR" sz="2000" dirty="0">
                <a:latin typeface="Arial Unicode MS" pitchFamily="34" charset="-128"/>
              </a:rPr>
              <a:t> AL, BL </a:t>
            </a:r>
            <a:r>
              <a:rPr lang="en-US" altLang="ko-KR" sz="1600" dirty="0">
                <a:latin typeface="Arial Unicode MS" pitchFamily="34" charset="-128"/>
              </a:rPr>
              <a:t>(if AL = (11111100), BL= (00000010) =&gt; ZF would be 0)</a:t>
            </a:r>
            <a:br>
              <a:rPr lang="en-US" altLang="ko-KR" sz="1600" dirty="0">
                <a:latin typeface="Arial Unicode MS" pitchFamily="34" charset="-128"/>
              </a:rPr>
            </a:br>
            <a:r>
              <a:rPr lang="en-US" altLang="ko-KR" sz="1600" dirty="0">
                <a:latin typeface="Arial Unicode MS" pitchFamily="34" charset="-128"/>
              </a:rPr>
              <a:t>                        (if AL = (11111100), BL= (11111100) =&gt; ZF would be 1)</a:t>
            </a:r>
          </a:p>
        </p:txBody>
      </p:sp>
    </p:spTree>
    <p:extLst>
      <p:ext uri="{BB962C8B-B14F-4D97-AF65-F5344CB8AC3E}">
        <p14:creationId xmlns:p14="http://schemas.microsoft.com/office/powerpoint/2010/main" val="297352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352800" y="228600"/>
            <a:ext cx="5105400" cy="609600"/>
          </a:xfrm>
        </p:spPr>
        <p:txBody>
          <a:bodyPr/>
          <a:lstStyle/>
          <a:p>
            <a:pPr eaLnBrk="1" hangingPunct="1"/>
            <a:r>
              <a:rPr lang="en-US" altLang="ko-KR" sz="2400" u="sng"/>
              <a:t>Labels definition (basic):</a:t>
            </a:r>
          </a:p>
        </p:txBody>
      </p:sp>
      <p:sp>
        <p:nvSpPr>
          <p:cNvPr id="16387" name="Text Box 4"/>
          <p:cNvSpPr txBox="1">
            <a:spLocks noChangeArrowheads="1"/>
          </p:cNvSpPr>
          <p:nvPr/>
        </p:nvSpPr>
        <p:spPr bwMode="auto">
          <a:xfrm>
            <a:off x="1752600" y="1295401"/>
            <a:ext cx="8686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a:latin typeface="Arial Unicode MS" pitchFamily="34" charset="-128"/>
              </a:rPr>
              <a:t>Each instruction of the code has its offset (address from the beginning of the address space).</a:t>
            </a:r>
          </a:p>
          <a:p>
            <a:pPr eaLnBrk="1" hangingPunct="1">
              <a:spcBef>
                <a:spcPct val="50000"/>
              </a:spcBef>
            </a:pPr>
            <a:r>
              <a:rPr lang="en-US" altLang="ko-KR" sz="2000">
                <a:latin typeface="Arial Unicode MS" pitchFamily="34" charset="-128"/>
              </a:rPr>
              <a:t>If we want to refer to the specific instruction in the code, we should mark it with a label:</a:t>
            </a:r>
          </a:p>
          <a:p>
            <a:pPr eaLnBrk="1" hangingPunct="1">
              <a:spcBef>
                <a:spcPct val="50000"/>
              </a:spcBef>
            </a:pPr>
            <a:r>
              <a:rPr lang="en-US" altLang="ko-KR" sz="2000">
                <a:latin typeface="Arial Unicode MS" pitchFamily="34" charset="-128"/>
              </a:rPr>
              <a:t/>
            </a:r>
            <a:br>
              <a:rPr lang="en-US" altLang="ko-KR" sz="2000">
                <a:latin typeface="Arial Unicode MS" pitchFamily="34" charset="-128"/>
              </a:rPr>
            </a:br>
            <a:r>
              <a:rPr lang="en-US" altLang="ko-KR" sz="2000">
                <a:latin typeface="Arial Unicode MS" pitchFamily="34" charset="-128"/>
              </a:rPr>
              <a:t>        </a:t>
            </a:r>
            <a:r>
              <a:rPr lang="en-US" altLang="ko-KR" sz="2000" i="1">
                <a:latin typeface="Arial Unicode MS" pitchFamily="34" charset="-128"/>
              </a:rPr>
              <a:t>my_instruction:</a:t>
            </a:r>
            <a:br>
              <a:rPr lang="en-US" altLang="ko-KR" sz="2000" i="1">
                <a:latin typeface="Arial Unicode MS" pitchFamily="34" charset="-128"/>
              </a:rPr>
            </a:br>
            <a:r>
              <a:rPr lang="en-US" altLang="ko-KR" sz="2000" i="1">
                <a:latin typeface="Arial Unicode MS" pitchFamily="34" charset="-128"/>
              </a:rPr>
              <a:t>                add ax, ax</a:t>
            </a:r>
            <a:br>
              <a:rPr lang="en-US" altLang="ko-KR" sz="2000" i="1">
                <a:latin typeface="Arial Unicode MS" pitchFamily="34" charset="-128"/>
              </a:rPr>
            </a:br>
            <a:r>
              <a:rPr lang="en-US" altLang="ko-KR" sz="2000" i="1">
                <a:latin typeface="Arial Unicode MS" pitchFamily="34" charset="-128"/>
              </a:rPr>
              <a:t>                </a:t>
            </a:r>
            <a:r>
              <a:rPr lang="en-US" altLang="ko-KR" sz="2000" i="1"/>
              <a:t>…</a:t>
            </a:r>
            <a:r>
              <a:rPr lang="en-US" altLang="ko-KR" sz="2000">
                <a:latin typeface="Arial Unicode MS" pitchFamily="34" charset="-128"/>
              </a:rPr>
              <a:t> </a:t>
            </a:r>
          </a:p>
          <a:p>
            <a:pPr rtl="1" eaLnBrk="1" hangingPunct="1">
              <a:spcBef>
                <a:spcPct val="50000"/>
              </a:spcBef>
            </a:pPr>
            <a:r>
              <a:rPr lang="en-US" altLang="ko-KR" sz="2000">
                <a:latin typeface="Arial Unicode MS" pitchFamily="34" charset="-128"/>
              </a:rPr>
              <a:t>-  label can be with or without colon</a:t>
            </a:r>
            <a:br>
              <a:rPr lang="en-US" altLang="ko-KR" sz="2000">
                <a:latin typeface="Arial Unicode MS" pitchFamily="34" charset="-128"/>
              </a:rPr>
            </a:br>
            <a:r>
              <a:rPr lang="en-US" altLang="ko-KR" sz="2000">
                <a:latin typeface="Arial Unicode MS" pitchFamily="34" charset="-128"/>
              </a:rPr>
              <a:t>-  an instruction that follows it can be at the same or the next line</a:t>
            </a:r>
            <a:br>
              <a:rPr lang="en-US" altLang="ko-KR" sz="2000">
                <a:latin typeface="Arial Unicode MS" pitchFamily="34" charset="-128"/>
              </a:rPr>
            </a:br>
            <a:r>
              <a:rPr lang="en-US" altLang="ko-KR" sz="2000">
                <a:latin typeface="Arial Unicode MS" pitchFamily="34" charset="-128"/>
              </a:rPr>
              <a:t>-  a code can</a:t>
            </a:r>
            <a:r>
              <a:rPr lang="en-US" altLang="ko-KR" sz="2000"/>
              <a:t>’</a:t>
            </a:r>
            <a:r>
              <a:rPr lang="en-US" altLang="ko-KR" sz="2000">
                <a:latin typeface="Arial Unicode MS" pitchFamily="34" charset="-128"/>
              </a:rPr>
              <a:t>t contain two different non-local (as above) labels with the same name</a:t>
            </a:r>
          </a:p>
        </p:txBody>
      </p:sp>
    </p:spTree>
    <p:extLst>
      <p:ext uri="{BB962C8B-B14F-4D97-AF65-F5344CB8AC3E}">
        <p14:creationId xmlns:p14="http://schemas.microsoft.com/office/powerpoint/2010/main" val="270578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3657600" y="152400"/>
            <a:ext cx="4343400" cy="381000"/>
          </a:xfrm>
        </p:spPr>
        <p:txBody>
          <a:bodyPr>
            <a:normAutofit fontScale="90000"/>
          </a:bodyPr>
          <a:lstStyle/>
          <a:p>
            <a:pPr eaLnBrk="1" hangingPunct="1"/>
            <a:r>
              <a:rPr lang="en-US" altLang="ko-KR" sz="2400" u="sng"/>
              <a:t>Unconditional Jump:</a:t>
            </a:r>
          </a:p>
        </p:txBody>
      </p:sp>
      <p:sp>
        <p:nvSpPr>
          <p:cNvPr id="17411" name="Text Box 4"/>
          <p:cNvSpPr txBox="1">
            <a:spLocks noChangeArrowheads="1"/>
          </p:cNvSpPr>
          <p:nvPr/>
        </p:nvSpPr>
        <p:spPr bwMode="auto">
          <a:xfrm>
            <a:off x="1809751" y="661988"/>
            <a:ext cx="8429625"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b="1">
                <a:latin typeface="Arial Unicode MS" pitchFamily="34" charset="-128"/>
              </a:rPr>
              <a:t>JMP: jump to instruction</a:t>
            </a:r>
          </a:p>
          <a:p>
            <a:pPr eaLnBrk="1" hangingPunct="1">
              <a:spcBef>
                <a:spcPct val="50000"/>
              </a:spcBef>
            </a:pPr>
            <a:r>
              <a:rPr lang="en-US" altLang="ko-KR" sz="1800">
                <a:latin typeface="Arial Unicode MS" pitchFamily="34" charset="-128"/>
              </a:rPr>
              <a:t>Usually it takes the form:</a:t>
            </a:r>
            <a:endParaRPr lang="he-IL" altLang="ko-KR" sz="1800">
              <a:latin typeface="Arial Unicode MS" pitchFamily="34" charset="-128"/>
            </a:endParaRPr>
          </a:p>
          <a:p>
            <a:pPr eaLnBrk="1" hangingPunct="1">
              <a:spcBef>
                <a:spcPct val="50000"/>
              </a:spcBef>
            </a:pPr>
            <a:r>
              <a:rPr lang="en-US" altLang="ko-KR" sz="2000" i="1" u="sng">
                <a:latin typeface="Arial Unicode MS" pitchFamily="34" charset="-128"/>
              </a:rPr>
              <a:t>jmp label </a:t>
            </a:r>
            <a:r>
              <a:rPr lang="en-US" altLang="ko-KR" sz="2000" i="1">
                <a:latin typeface="Arial Unicode MS" pitchFamily="34" charset="-128"/>
              </a:rPr>
              <a:t>		</a:t>
            </a:r>
            <a:r>
              <a:rPr lang="en-US" altLang="ko-KR" sz="2000">
                <a:latin typeface="Arial Unicode MS" pitchFamily="34" charset="-128"/>
              </a:rPr>
              <a:t>*</a:t>
            </a:r>
            <a:r>
              <a:rPr lang="en-US" altLang="ko-KR" sz="1400">
                <a:latin typeface="Arial Unicode MS" pitchFamily="34" charset="-128"/>
              </a:rPr>
              <a:t>see section </a:t>
            </a:r>
            <a:r>
              <a:rPr lang="en-US" altLang="ko-KR" sz="1400" b="1"/>
              <a:t>B.4.130 JMP </a:t>
            </a:r>
            <a:r>
              <a:rPr lang="en-US" altLang="ko-KR" sz="1400">
                <a:latin typeface="Arial Unicode MS" pitchFamily="34" charset="-128"/>
                <a:ea typeface="Arial Unicode MS" pitchFamily="34" charset="-128"/>
              </a:rPr>
              <a:t>in the nasm manual for full specification</a:t>
            </a:r>
          </a:p>
          <a:p>
            <a:pPr eaLnBrk="1" hangingPunct="1">
              <a:spcBef>
                <a:spcPct val="50000"/>
              </a:spcBef>
            </a:pPr>
            <a:endParaRPr lang="en-US" altLang="ko-KR" sz="2000" b="1">
              <a:latin typeface="Arial Unicode MS" pitchFamily="34" charset="-128"/>
            </a:endParaRPr>
          </a:p>
          <a:p>
            <a:pPr eaLnBrk="1" hangingPunct="1"/>
            <a:r>
              <a:rPr lang="en-US" altLang="ko-KR" sz="2000">
                <a:latin typeface="Arial Unicode MS" pitchFamily="34" charset="-128"/>
                <a:ea typeface="Arial Unicode MS" pitchFamily="34" charset="-128"/>
              </a:rPr>
              <a:t>Tells the processor that the next  instruction to be executed is located at the label that is given as part of the instruction.</a:t>
            </a:r>
            <a:endParaRPr lang="en-US" altLang="ko-KR" sz="2000" b="1">
              <a:latin typeface="Arial Unicode MS" pitchFamily="34" charset="-128"/>
              <a:ea typeface="Arial Unicode MS" pitchFamily="34" charset="-128"/>
            </a:endParaRPr>
          </a:p>
          <a:p>
            <a:pPr eaLnBrk="1" hangingPunct="1">
              <a:spcBef>
                <a:spcPct val="50000"/>
              </a:spcBef>
            </a:pPr>
            <a:endParaRPr lang="en-US" altLang="ko-KR" sz="2000" b="1">
              <a:latin typeface="Arial Unicode MS" pitchFamily="34" charset="-128"/>
            </a:endParaRPr>
          </a:p>
          <a:p>
            <a:pPr eaLnBrk="1" hangingPunct="1">
              <a:spcBef>
                <a:spcPct val="50000"/>
              </a:spcBef>
            </a:pPr>
            <a:r>
              <a:rPr lang="en-US" altLang="ko-KR" sz="2000">
                <a:latin typeface="Arial Unicode MS" pitchFamily="34" charset="-128"/>
              </a:rPr>
              <a:t>Example:</a:t>
            </a:r>
          </a:p>
          <a:p>
            <a:pPr eaLnBrk="1" hangingPunct="1"/>
            <a:r>
              <a:rPr lang="en-US" altLang="ko-KR" sz="2000">
                <a:latin typeface="Arial Unicode MS" pitchFamily="34" charset="-128"/>
              </a:rPr>
              <a:t>	</a:t>
            </a:r>
            <a:r>
              <a:rPr lang="en-US" altLang="ko-KR" sz="2000">
                <a:latin typeface="Arial Unicode MS" pitchFamily="34" charset="-128"/>
                <a:ea typeface="Arial Unicode MS" pitchFamily="34" charset="-128"/>
              </a:rPr>
              <a:t>mov eax,1</a:t>
            </a:r>
          </a:p>
          <a:p>
            <a:pPr eaLnBrk="1" hangingPunct="1"/>
            <a:r>
              <a:rPr lang="en-US" altLang="ko-KR" sz="2000">
                <a:latin typeface="Arial Unicode MS" pitchFamily="34" charset="-128"/>
                <a:ea typeface="Arial Unicode MS" pitchFamily="34" charset="-128"/>
              </a:rPr>
              <a:t>	inc_again:		; in this case it is infinite loop!</a:t>
            </a:r>
          </a:p>
          <a:p>
            <a:pPr eaLnBrk="1" hangingPunct="1"/>
            <a:r>
              <a:rPr lang="en-US" altLang="ko-KR" sz="2000">
                <a:latin typeface="Arial Unicode MS" pitchFamily="34" charset="-128"/>
                <a:ea typeface="Arial Unicode MS" pitchFamily="34" charset="-128"/>
              </a:rPr>
              <a:t>		inc eax</a:t>
            </a:r>
          </a:p>
          <a:p>
            <a:pPr eaLnBrk="1" hangingPunct="1"/>
            <a:r>
              <a:rPr lang="en-US" altLang="ko-KR" sz="2000">
                <a:latin typeface="Arial Unicode MS" pitchFamily="34" charset="-128"/>
                <a:ea typeface="Arial Unicode MS" pitchFamily="34" charset="-128"/>
              </a:rPr>
              <a:t>		jmp inc_again</a:t>
            </a:r>
          </a:p>
          <a:p>
            <a:pPr eaLnBrk="1" hangingPunct="1"/>
            <a:r>
              <a:rPr lang="en-US" altLang="ko-KR" sz="2000">
                <a:latin typeface="Arial Unicode MS" pitchFamily="34" charset="-128"/>
                <a:ea typeface="Arial Unicode MS" pitchFamily="34" charset="-128"/>
              </a:rPr>
              <a:t>		mov ebx,eax      ; never reached from this code</a:t>
            </a:r>
          </a:p>
          <a:p>
            <a:pPr eaLnBrk="1" hangingPunct="1"/>
            <a:r>
              <a:rPr lang="en-US" altLang="ko-KR" sz="2000">
                <a:latin typeface="Arial Unicode MS" pitchFamily="34" charset="-128"/>
                <a:ea typeface="Arial Unicode MS" pitchFamily="34" charset="-128"/>
              </a:rPr>
              <a:t>		…</a:t>
            </a:r>
            <a:r>
              <a:rPr lang="en-US" altLang="ko-KR" sz="2000">
                <a:latin typeface="Arial Unicode MS" pitchFamily="34" charset="-128"/>
              </a:rPr>
              <a:t>	        </a:t>
            </a:r>
            <a:endParaRPr lang="en-US" altLang="ko-KR" sz="1600">
              <a:latin typeface="Arial Unicode MS" pitchFamily="34" charset="-128"/>
            </a:endParaRPr>
          </a:p>
        </p:txBody>
      </p:sp>
    </p:spTree>
    <p:extLst>
      <p:ext uri="{BB962C8B-B14F-4D97-AF65-F5344CB8AC3E}">
        <p14:creationId xmlns:p14="http://schemas.microsoft.com/office/powerpoint/2010/main" val="998017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657600" y="152400"/>
            <a:ext cx="4343400" cy="381000"/>
          </a:xfrm>
          <a:prstGeom prst="rect">
            <a:avLst/>
          </a:prstGeom>
          <a:noFill/>
          <a:ln w="9525">
            <a:noFill/>
            <a:miter lim="800000"/>
            <a:headEnd/>
            <a:tailEnd/>
          </a:ln>
        </p:spPr>
        <p:txBody>
          <a:bodyPr anchor="ctr"/>
          <a:lstStyle/>
          <a:p>
            <a:pPr algn="ctr">
              <a:spcBef>
                <a:spcPct val="0"/>
              </a:spcBef>
              <a:defRPr/>
            </a:pPr>
            <a:r>
              <a:rPr lang="en-US" sz="2400" u="sng" kern="0" dirty="0">
                <a:solidFill>
                  <a:schemeClr val="tx2"/>
                </a:solidFill>
                <a:latin typeface="+mj-lt"/>
                <a:ea typeface="+mj-ea"/>
                <a:cs typeface="+mj-cs"/>
              </a:rPr>
              <a:t>Conditional Jumps:</a:t>
            </a:r>
          </a:p>
        </p:txBody>
      </p:sp>
      <p:sp>
        <p:nvSpPr>
          <p:cNvPr id="18435" name="Text Box 5"/>
          <p:cNvSpPr txBox="1">
            <a:spLocks noChangeArrowheads="1"/>
          </p:cNvSpPr>
          <p:nvPr/>
        </p:nvSpPr>
        <p:spPr bwMode="auto">
          <a:xfrm>
            <a:off x="1752600" y="714375"/>
            <a:ext cx="8415338"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b="1" dirty="0">
                <a:latin typeface="Arial Unicode MS" pitchFamily="34" charset="-128"/>
              </a:rPr>
              <a:t>JE,JG, JL, JGE, JLE, JNE: jump to instruction if condition is satisfied</a:t>
            </a:r>
          </a:p>
          <a:p>
            <a:pPr eaLnBrk="1" hangingPunct="1">
              <a:spcBef>
                <a:spcPct val="50000"/>
              </a:spcBef>
            </a:pPr>
            <a:r>
              <a:rPr lang="en-US" altLang="ko-KR" sz="1800" dirty="0">
                <a:latin typeface="Arial Unicode MS" pitchFamily="34" charset="-128"/>
              </a:rPr>
              <a:t>Usually it takes the form:         </a:t>
            </a:r>
          </a:p>
          <a:p>
            <a:pPr eaLnBrk="1" hangingPunct="1">
              <a:spcBef>
                <a:spcPct val="50000"/>
              </a:spcBef>
            </a:pPr>
            <a:r>
              <a:rPr lang="en-US" altLang="ko-KR" sz="2000" u="sng" dirty="0">
                <a:latin typeface="Arial Unicode MS" pitchFamily="34" charset="-128"/>
              </a:rPr>
              <a:t>j&lt;</a:t>
            </a:r>
            <a:r>
              <a:rPr lang="en-US" altLang="ko-KR" sz="2000" u="sng" dirty="0" err="1">
                <a:latin typeface="Arial Unicode MS" pitchFamily="34" charset="-128"/>
              </a:rPr>
              <a:t>cond</a:t>
            </a:r>
            <a:r>
              <a:rPr lang="en-US" altLang="ko-KR" sz="2000" u="sng" dirty="0">
                <a:latin typeface="Arial Unicode MS" pitchFamily="34" charset="-128"/>
              </a:rPr>
              <a:t>&gt; label</a:t>
            </a:r>
            <a:r>
              <a:rPr lang="en-US" altLang="ko-KR" sz="2000" dirty="0">
                <a:latin typeface="Arial Unicode MS" pitchFamily="34" charset="-128"/>
              </a:rPr>
              <a:t>		</a:t>
            </a:r>
            <a:endParaRPr lang="en-US" altLang="ko-KR" sz="1400" dirty="0">
              <a:latin typeface="Arial Unicode MS" pitchFamily="34" charset="-128"/>
              <a:ea typeface="Arial Unicode MS" pitchFamily="34" charset="-128"/>
            </a:endParaRPr>
          </a:p>
          <a:p>
            <a:pPr eaLnBrk="1" hangingPunct="1">
              <a:spcBef>
                <a:spcPct val="50000"/>
              </a:spcBef>
            </a:pPr>
            <a:r>
              <a:rPr lang="en-US" altLang="ko-KR" sz="1800" dirty="0">
                <a:latin typeface="Arial Unicode MS" pitchFamily="34" charset="-128"/>
                <a:ea typeface="Arial Unicode MS" pitchFamily="34" charset="-128"/>
              </a:rPr>
              <a:t>Execution is transferred to the target instruction only if the specified condition is satisfied. Usually, the condition being tested is the result of the last arithmetic or logic operation.</a:t>
            </a:r>
          </a:p>
          <a:p>
            <a:pPr eaLnBrk="1" hangingPunct="1"/>
            <a:r>
              <a:rPr lang="en-US" altLang="ko-KR" sz="1800" u="sng" dirty="0">
                <a:latin typeface="Arial Unicode MS" pitchFamily="34" charset="-128"/>
              </a:rPr>
              <a:t>Example:</a:t>
            </a:r>
            <a:r>
              <a:rPr lang="en-US" altLang="ko-KR" sz="1800" i="1" u="sng" dirty="0">
                <a:latin typeface="Arial Unicode MS" pitchFamily="34" charset="-128"/>
              </a:rPr>
              <a:t/>
            </a:r>
            <a:br>
              <a:rPr lang="en-US" altLang="ko-KR" sz="1800" i="1" u="sng" dirty="0">
                <a:latin typeface="Arial Unicode MS" pitchFamily="34" charset="-128"/>
              </a:rPr>
            </a:br>
            <a:r>
              <a:rPr lang="en-US" altLang="ko-KR" sz="1800" dirty="0">
                <a:latin typeface="Arial Unicode MS" pitchFamily="34" charset="-128"/>
                <a:ea typeface="Arial Unicode MS" pitchFamily="34" charset="-128"/>
              </a:rPr>
              <a:t>	</a:t>
            </a:r>
            <a:r>
              <a:rPr lang="en-US" altLang="ko-KR" sz="1600" dirty="0" err="1">
                <a:latin typeface="Arial Unicode MS" pitchFamily="34" charset="-128"/>
                <a:ea typeface="Arial Unicode MS" pitchFamily="34" charset="-128"/>
              </a:rPr>
              <a:t>read_char</a:t>
            </a:r>
            <a:r>
              <a:rPr lang="en-US" altLang="ko-KR" sz="1600" dirty="0">
                <a:latin typeface="Arial Unicode MS" pitchFamily="34" charset="-128"/>
                <a:ea typeface="Arial Unicode MS" pitchFamily="34" charset="-128"/>
              </a:rPr>
              <a:t>:</a:t>
            </a:r>
          </a:p>
          <a:p>
            <a:pPr eaLnBrk="1" hangingPunct="1"/>
            <a:r>
              <a:rPr lang="en-US" altLang="ko-KR" sz="1600" dirty="0">
                <a:latin typeface="Arial Unicode MS" pitchFamily="34" charset="-128"/>
                <a:ea typeface="Arial Unicode MS" pitchFamily="34" charset="-128"/>
              </a:rPr>
              <a:t>		</a:t>
            </a:r>
            <a:r>
              <a:rPr lang="en-US" altLang="ko-KR" sz="1600" dirty="0" err="1">
                <a:latin typeface="Arial Unicode MS" pitchFamily="34" charset="-128"/>
                <a:ea typeface="Arial Unicode MS" pitchFamily="34" charset="-128"/>
              </a:rPr>
              <a:t>mov</a:t>
            </a:r>
            <a:r>
              <a:rPr lang="en-US" altLang="ko-KR" sz="1600" dirty="0">
                <a:latin typeface="Arial Unicode MS" pitchFamily="34" charset="-128"/>
                <a:ea typeface="Arial Unicode MS" pitchFamily="34" charset="-128"/>
              </a:rPr>
              <a:t> dl,0</a:t>
            </a:r>
          </a:p>
          <a:p>
            <a:pPr eaLnBrk="1" hangingPunct="1"/>
            <a:r>
              <a:rPr lang="en-US" altLang="ko-KR" sz="1600" dirty="0">
                <a:latin typeface="Arial Unicode MS" pitchFamily="34" charset="-128"/>
                <a:ea typeface="Arial Unicode MS" pitchFamily="34" charset="-128"/>
              </a:rPr>
              <a:t>		</a:t>
            </a:r>
            <a:r>
              <a:rPr lang="he-IL" altLang="ko-KR" sz="1600" dirty="0">
                <a:latin typeface="Arial Unicode MS" pitchFamily="34" charset="-128"/>
                <a:ea typeface="Arial Unicode MS" pitchFamily="34" charset="-128"/>
              </a:rPr>
              <a:t>. . .</a:t>
            </a:r>
          </a:p>
          <a:p>
            <a:pPr eaLnBrk="1" hangingPunct="1"/>
            <a:r>
              <a:rPr lang="en-US" altLang="ko-KR" sz="1600" dirty="0">
                <a:latin typeface="Arial Unicode MS" pitchFamily="34" charset="-128"/>
                <a:ea typeface="Arial Unicode MS" pitchFamily="34" charset="-128"/>
              </a:rPr>
              <a:t>		(code for reading a character into AL)</a:t>
            </a:r>
          </a:p>
          <a:p>
            <a:pPr eaLnBrk="1" hangingPunct="1"/>
            <a:r>
              <a:rPr lang="en-US" altLang="ko-KR" sz="1600" dirty="0">
                <a:latin typeface="Arial Unicode MS" pitchFamily="34" charset="-128"/>
                <a:ea typeface="Arial Unicode MS" pitchFamily="34" charset="-128"/>
              </a:rPr>
              <a:t>		</a:t>
            </a:r>
            <a:r>
              <a:rPr lang="he-IL" altLang="ko-KR" sz="1600" dirty="0">
                <a:latin typeface="Arial Unicode MS" pitchFamily="34" charset="-128"/>
                <a:ea typeface="Arial Unicode MS" pitchFamily="34" charset="-128"/>
              </a:rPr>
              <a:t>. . .</a:t>
            </a:r>
          </a:p>
          <a:p>
            <a:pPr eaLnBrk="1" hangingPunct="1"/>
            <a:r>
              <a:rPr lang="en-US" altLang="ko-KR" sz="1600" dirty="0">
                <a:latin typeface="Arial Unicode MS" pitchFamily="34" charset="-128"/>
                <a:ea typeface="Arial Unicode MS" pitchFamily="34" charset="-128"/>
              </a:rPr>
              <a:t>		</a:t>
            </a:r>
            <a:r>
              <a:rPr lang="en-US" altLang="ko-KR" sz="1600" dirty="0" err="1">
                <a:latin typeface="Arial Unicode MS" pitchFamily="34" charset="-128"/>
                <a:ea typeface="Arial Unicode MS" pitchFamily="34" charset="-128"/>
              </a:rPr>
              <a:t>cmp</a:t>
            </a:r>
            <a:r>
              <a:rPr lang="en-US" altLang="ko-KR" sz="1600" dirty="0">
                <a:latin typeface="Arial Unicode MS" pitchFamily="34" charset="-128"/>
                <a:ea typeface="Arial Unicode MS" pitchFamily="34" charset="-128"/>
              </a:rPr>
              <a:t> al, ‘a’          ; compare the character to ‘a’</a:t>
            </a:r>
          </a:p>
          <a:p>
            <a:pPr eaLnBrk="1" hangingPunct="1"/>
            <a:r>
              <a:rPr lang="en-US" altLang="ko-KR" sz="1600" dirty="0">
                <a:latin typeface="Arial Unicode MS" pitchFamily="34" charset="-128"/>
                <a:ea typeface="Arial Unicode MS" pitchFamily="34" charset="-128"/>
              </a:rPr>
              <a:t>		je </a:t>
            </a:r>
            <a:r>
              <a:rPr lang="en-US" altLang="ko-KR" sz="1600" dirty="0" err="1">
                <a:latin typeface="Arial Unicode MS" pitchFamily="34" charset="-128"/>
                <a:ea typeface="Arial Unicode MS" pitchFamily="34" charset="-128"/>
              </a:rPr>
              <a:t>a_received</a:t>
            </a:r>
            <a:r>
              <a:rPr lang="en-US" altLang="ko-KR" sz="1600" dirty="0">
                <a:latin typeface="Arial Unicode MS" pitchFamily="34" charset="-128"/>
                <a:ea typeface="Arial Unicode MS" pitchFamily="34" charset="-128"/>
              </a:rPr>
              <a:t>     ; if equal, jump to </a:t>
            </a:r>
            <a:r>
              <a:rPr lang="en-US" altLang="ko-KR" sz="1600" dirty="0" err="1">
                <a:latin typeface="Arial Unicode MS" pitchFamily="34" charset="-128"/>
                <a:ea typeface="Arial Unicode MS" pitchFamily="34" charset="-128"/>
              </a:rPr>
              <a:t>a_received</a:t>
            </a:r>
            <a:endParaRPr lang="en-US" altLang="ko-KR" sz="1600" dirty="0">
              <a:latin typeface="Arial Unicode MS" pitchFamily="34" charset="-128"/>
              <a:ea typeface="Arial Unicode MS" pitchFamily="34" charset="-128"/>
            </a:endParaRPr>
          </a:p>
          <a:p>
            <a:pPr eaLnBrk="1" hangingPunct="1"/>
            <a:r>
              <a:rPr lang="en-US" altLang="ko-KR" sz="1600" dirty="0">
                <a:latin typeface="Arial Unicode MS" pitchFamily="34" charset="-128"/>
                <a:ea typeface="Arial Unicode MS" pitchFamily="34" charset="-128"/>
              </a:rPr>
              <a:t>		</a:t>
            </a:r>
            <a:r>
              <a:rPr lang="en-US" altLang="ko-KR" sz="1600" dirty="0" err="1">
                <a:latin typeface="Arial Unicode MS" pitchFamily="34" charset="-128"/>
                <a:ea typeface="Arial Unicode MS" pitchFamily="34" charset="-128"/>
              </a:rPr>
              <a:t>inc</a:t>
            </a:r>
            <a:r>
              <a:rPr lang="en-US" altLang="ko-KR" sz="1600" dirty="0">
                <a:latin typeface="Arial Unicode MS" pitchFamily="34" charset="-128"/>
                <a:ea typeface="Arial Unicode MS" pitchFamily="34" charset="-128"/>
              </a:rPr>
              <a:t> cl 	            ; otherwise,  increment CL and	</a:t>
            </a:r>
          </a:p>
          <a:p>
            <a:pPr eaLnBrk="1" hangingPunct="1"/>
            <a:r>
              <a:rPr lang="en-US" altLang="ko-KR" sz="1600" dirty="0">
                <a:latin typeface="Arial Unicode MS" pitchFamily="34" charset="-128"/>
                <a:ea typeface="Arial Unicode MS" pitchFamily="34" charset="-128"/>
              </a:rPr>
              <a:t>		</a:t>
            </a:r>
            <a:r>
              <a:rPr lang="en-US" altLang="ko-KR" sz="1600" dirty="0" err="1">
                <a:latin typeface="Arial Unicode MS" pitchFamily="34" charset="-128"/>
                <a:ea typeface="Arial Unicode MS" pitchFamily="34" charset="-128"/>
              </a:rPr>
              <a:t>jmp</a:t>
            </a:r>
            <a:r>
              <a:rPr lang="en-US" altLang="ko-KR" sz="1600" dirty="0">
                <a:latin typeface="Arial Unicode MS" pitchFamily="34" charset="-128"/>
                <a:ea typeface="Arial Unicode MS" pitchFamily="34" charset="-128"/>
              </a:rPr>
              <a:t> </a:t>
            </a:r>
            <a:r>
              <a:rPr lang="en-US" altLang="ko-KR" sz="1600" dirty="0" err="1">
                <a:latin typeface="Arial Unicode MS" pitchFamily="34" charset="-128"/>
                <a:ea typeface="Arial Unicode MS" pitchFamily="34" charset="-128"/>
              </a:rPr>
              <a:t>read_char</a:t>
            </a:r>
            <a:r>
              <a:rPr lang="en-US" altLang="ko-KR" sz="1600" dirty="0">
                <a:latin typeface="Arial Unicode MS" pitchFamily="34" charset="-128"/>
                <a:ea typeface="Arial Unicode MS" pitchFamily="34" charset="-128"/>
              </a:rPr>
              <a:t>   ;go back to read another	</a:t>
            </a:r>
          </a:p>
          <a:p>
            <a:pPr eaLnBrk="1" hangingPunct="1">
              <a:spcBef>
                <a:spcPct val="50000"/>
              </a:spcBef>
            </a:pPr>
            <a:r>
              <a:rPr lang="en-US" altLang="ko-KR" sz="1600" dirty="0">
                <a:latin typeface="Arial Unicode MS" pitchFamily="34" charset="-128"/>
              </a:rPr>
              <a:t>	</a:t>
            </a:r>
            <a:r>
              <a:rPr lang="en-US" altLang="ko-KR" sz="1600" dirty="0" err="1">
                <a:latin typeface="Arial Unicode MS" pitchFamily="34" charset="-128"/>
              </a:rPr>
              <a:t>a_received</a:t>
            </a:r>
            <a:r>
              <a:rPr lang="en-US" altLang="ko-KR" sz="1600" dirty="0">
                <a:latin typeface="Arial Unicode MS" pitchFamily="34" charset="-128"/>
              </a:rPr>
              <a:t>:</a:t>
            </a:r>
          </a:p>
          <a:p>
            <a:pPr eaLnBrk="1" hangingPunct="1">
              <a:spcBef>
                <a:spcPct val="50000"/>
              </a:spcBef>
            </a:pPr>
            <a:r>
              <a:rPr lang="en-US" altLang="ko-KR" sz="1600" dirty="0">
                <a:latin typeface="Arial Unicode MS" pitchFamily="34" charset="-128"/>
              </a:rPr>
              <a:t>		…</a:t>
            </a:r>
          </a:p>
        </p:txBody>
      </p:sp>
    </p:spTree>
    <p:extLst>
      <p:ext uri="{BB962C8B-B14F-4D97-AF65-F5344CB8AC3E}">
        <p14:creationId xmlns:p14="http://schemas.microsoft.com/office/powerpoint/2010/main" val="3091723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657600" y="152400"/>
            <a:ext cx="4343400" cy="381000"/>
          </a:xfrm>
          <a:prstGeom prst="rect">
            <a:avLst/>
          </a:prstGeom>
          <a:noFill/>
          <a:ln w="9525">
            <a:noFill/>
            <a:miter lim="800000"/>
            <a:headEnd/>
            <a:tailEnd/>
          </a:ln>
        </p:spPr>
        <p:txBody>
          <a:bodyPr anchor="ctr"/>
          <a:lstStyle/>
          <a:p>
            <a:pPr algn="ctr">
              <a:spcBef>
                <a:spcPct val="0"/>
              </a:spcBef>
              <a:defRPr/>
            </a:pPr>
            <a:r>
              <a:rPr lang="en-US" sz="2400" u="sng" kern="0" dirty="0">
                <a:solidFill>
                  <a:schemeClr val="tx2"/>
                </a:solidFill>
                <a:latin typeface="+mj-lt"/>
                <a:ea typeface="+mj-ea"/>
                <a:cs typeface="+mj-cs"/>
              </a:rPr>
              <a:t>Conditional Jumps:</a:t>
            </a:r>
          </a:p>
        </p:txBody>
      </p:sp>
      <p:sp>
        <p:nvSpPr>
          <p:cNvPr id="18435" name="Text Box 5"/>
          <p:cNvSpPr txBox="1">
            <a:spLocks noChangeArrowheads="1"/>
          </p:cNvSpPr>
          <p:nvPr/>
        </p:nvSpPr>
        <p:spPr bwMode="auto">
          <a:xfrm>
            <a:off x="972312" y="665607"/>
            <a:ext cx="989076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b="1" dirty="0" smtClean="0">
                <a:latin typeface="Arial Unicode MS" pitchFamily="34" charset="-128"/>
              </a:rPr>
              <a:t>Conditional jumps jump to a label if the current condition (set by CMP) is true. The conditional jumps include:</a:t>
            </a:r>
          </a:p>
          <a:p>
            <a:pPr eaLnBrk="1" hangingPunct="1">
              <a:spcBef>
                <a:spcPct val="50000"/>
              </a:spcBef>
            </a:pPr>
            <a:r>
              <a:rPr lang="en-US" altLang="ko-KR" sz="2000" b="1" dirty="0" smtClean="0">
                <a:latin typeface="Arial Unicode MS" pitchFamily="34" charset="-128"/>
              </a:rPr>
              <a:t>	JMP - Will jump no matter what, doesn't check conditions.</a:t>
            </a:r>
          </a:p>
          <a:p>
            <a:pPr eaLnBrk="1" hangingPunct="1">
              <a:spcBef>
                <a:spcPct val="50000"/>
              </a:spcBef>
            </a:pPr>
            <a:r>
              <a:rPr lang="en-US" altLang="ko-KR" sz="2000" b="1" dirty="0" smtClean="0">
                <a:latin typeface="Arial Unicode MS" pitchFamily="34" charset="-128"/>
              </a:rPr>
              <a:t>	JE  - Will jump if compared things are equal.</a:t>
            </a:r>
          </a:p>
          <a:p>
            <a:pPr eaLnBrk="1" hangingPunct="1">
              <a:spcBef>
                <a:spcPct val="50000"/>
              </a:spcBef>
            </a:pPr>
            <a:r>
              <a:rPr lang="en-US" altLang="ko-KR" sz="2000" b="1" dirty="0" smtClean="0">
                <a:latin typeface="Arial Unicode MS" pitchFamily="34" charset="-128"/>
              </a:rPr>
              <a:t>	JNE - Will jump if comparison is not equal.</a:t>
            </a:r>
          </a:p>
          <a:p>
            <a:pPr eaLnBrk="1" hangingPunct="1">
              <a:spcBef>
                <a:spcPct val="50000"/>
              </a:spcBef>
            </a:pPr>
            <a:r>
              <a:rPr lang="en-US" altLang="ko-KR" sz="2000" b="1" dirty="0" smtClean="0">
                <a:latin typeface="Arial Unicode MS" pitchFamily="34" charset="-128"/>
              </a:rPr>
              <a:t>	JA  - Will jump if the first thing is greater.</a:t>
            </a:r>
          </a:p>
          <a:p>
            <a:pPr eaLnBrk="1" hangingPunct="1">
              <a:spcBef>
                <a:spcPct val="50000"/>
              </a:spcBef>
            </a:pPr>
            <a:r>
              <a:rPr lang="en-US" altLang="ko-KR" sz="2000" b="1" dirty="0" smtClean="0">
                <a:latin typeface="Arial Unicode MS" pitchFamily="34" charset="-128"/>
              </a:rPr>
              <a:t>	JB  - Will jump if the first thing is less.</a:t>
            </a:r>
          </a:p>
          <a:p>
            <a:pPr eaLnBrk="1" hangingPunct="1">
              <a:spcBef>
                <a:spcPct val="50000"/>
              </a:spcBef>
            </a:pPr>
            <a:r>
              <a:rPr lang="en-US" altLang="ko-KR" sz="2000" b="1" dirty="0" smtClean="0">
                <a:latin typeface="Arial Unicode MS" pitchFamily="34" charset="-128"/>
              </a:rPr>
              <a:t>Here's some sample code:</a:t>
            </a:r>
          </a:p>
          <a:p>
            <a:pPr eaLnBrk="1" hangingPunct="1">
              <a:spcBef>
                <a:spcPct val="50000"/>
              </a:spcBef>
            </a:pPr>
            <a:r>
              <a:rPr lang="en-US" altLang="ko-KR" sz="2000" b="1" dirty="0" smtClean="0">
                <a:latin typeface="Arial Unicode MS" pitchFamily="34" charset="-128"/>
              </a:rPr>
              <a:t>	</a:t>
            </a:r>
            <a:r>
              <a:rPr lang="en-US" altLang="ko-KR" sz="2000" b="1" dirty="0" err="1" smtClean="0">
                <a:latin typeface="Arial Unicode MS" pitchFamily="34" charset="-128"/>
              </a:rPr>
              <a:t>mov</a:t>
            </a:r>
            <a:r>
              <a:rPr lang="en-US" altLang="ko-KR" sz="2000" b="1" dirty="0" smtClean="0">
                <a:latin typeface="Arial Unicode MS" pitchFamily="34" charset="-128"/>
              </a:rPr>
              <a:t> ax,6</a:t>
            </a:r>
          </a:p>
          <a:p>
            <a:pPr eaLnBrk="1" hangingPunct="1">
              <a:spcBef>
                <a:spcPct val="50000"/>
              </a:spcBef>
            </a:pPr>
            <a:r>
              <a:rPr lang="en-US" altLang="ko-KR" sz="2000" b="1" dirty="0" smtClean="0">
                <a:latin typeface="Arial Unicode MS" pitchFamily="34" charset="-128"/>
              </a:rPr>
              <a:t>	</a:t>
            </a:r>
            <a:r>
              <a:rPr lang="en-US" altLang="ko-KR" sz="2000" b="1" dirty="0" err="1" smtClean="0">
                <a:latin typeface="Arial Unicode MS" pitchFamily="34" charset="-128"/>
              </a:rPr>
              <a:t>cmp</a:t>
            </a:r>
            <a:r>
              <a:rPr lang="en-US" altLang="ko-KR" sz="2000" b="1" dirty="0" smtClean="0">
                <a:latin typeface="Arial Unicode MS" pitchFamily="34" charset="-128"/>
              </a:rPr>
              <a:t> </a:t>
            </a:r>
            <a:r>
              <a:rPr lang="en-US" altLang="ko-KR" sz="2000" b="1" dirty="0" err="1" smtClean="0">
                <a:latin typeface="Arial Unicode MS" pitchFamily="34" charset="-128"/>
              </a:rPr>
              <a:t>ax,bx</a:t>
            </a:r>
            <a:r>
              <a:rPr lang="en-US" altLang="ko-KR" sz="2000" b="1" dirty="0" smtClean="0">
                <a:latin typeface="Arial Unicode MS" pitchFamily="34" charset="-128"/>
              </a:rPr>
              <a:t>  ; compare AX with BX</a:t>
            </a:r>
          </a:p>
          <a:p>
            <a:pPr eaLnBrk="1" hangingPunct="1">
              <a:spcBef>
                <a:spcPct val="50000"/>
              </a:spcBef>
            </a:pPr>
            <a:r>
              <a:rPr lang="en-US" altLang="ko-KR" sz="2000" b="1" dirty="0" smtClean="0">
                <a:latin typeface="Arial Unicode MS" pitchFamily="34" charset="-128"/>
              </a:rPr>
              <a:t>	ja Above  ; jump to label Above if AX &gt; BX</a:t>
            </a:r>
          </a:p>
          <a:p>
            <a:pPr eaLnBrk="1" hangingPunct="1">
              <a:spcBef>
                <a:spcPct val="50000"/>
              </a:spcBef>
            </a:pPr>
            <a:r>
              <a:rPr lang="en-US" altLang="ko-KR" sz="2000" b="1" dirty="0" smtClean="0">
                <a:latin typeface="Arial Unicode MS" pitchFamily="34" charset="-128"/>
              </a:rPr>
              <a:t>	je Equal  ; jump to label Equal if AX == BX</a:t>
            </a:r>
          </a:p>
          <a:p>
            <a:pPr eaLnBrk="1" hangingPunct="1">
              <a:spcBef>
                <a:spcPct val="50000"/>
              </a:spcBef>
            </a:pPr>
            <a:r>
              <a:rPr lang="en-US" altLang="ko-KR" sz="2000" b="1" dirty="0" smtClean="0">
                <a:latin typeface="Arial Unicode MS" pitchFamily="34" charset="-128"/>
              </a:rPr>
              <a:t>	</a:t>
            </a:r>
            <a:r>
              <a:rPr lang="en-US" altLang="ko-KR" sz="2000" b="1" dirty="0" err="1" smtClean="0">
                <a:latin typeface="Arial Unicode MS" pitchFamily="34" charset="-128"/>
              </a:rPr>
              <a:t>jb</a:t>
            </a:r>
            <a:r>
              <a:rPr lang="en-US" altLang="ko-KR" sz="2000" b="1" dirty="0" smtClean="0">
                <a:latin typeface="Arial Unicode MS" pitchFamily="34" charset="-128"/>
              </a:rPr>
              <a:t> Below  ; jump to label Below if AX &lt; BX</a:t>
            </a:r>
          </a:p>
          <a:p>
            <a:pPr eaLnBrk="1" hangingPunct="1">
              <a:spcBef>
                <a:spcPct val="50000"/>
              </a:spcBef>
            </a:pPr>
            <a:endParaRPr lang="en-US" altLang="ko-KR" sz="2000" b="1" dirty="0">
              <a:latin typeface="Arial Unicode MS" pitchFamily="34" charset="-128"/>
            </a:endParaRPr>
          </a:p>
        </p:txBody>
      </p:sp>
    </p:spTree>
    <p:extLst>
      <p:ext uri="{BB962C8B-B14F-4D97-AF65-F5344CB8AC3E}">
        <p14:creationId xmlns:p14="http://schemas.microsoft.com/office/powerpoint/2010/main" val="1494090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357188"/>
            <a:ext cx="7772400" cy="609600"/>
          </a:xfrm>
        </p:spPr>
        <p:txBody>
          <a:bodyPr/>
          <a:lstStyle/>
          <a:p>
            <a:pPr rtl="0" eaLnBrk="1" hangingPunct="1"/>
            <a:r>
              <a:rPr lang="en-US" altLang="ko-KR" sz="2800" u="sng">
                <a:latin typeface="Arial Unicode MS" pitchFamily="34" charset="-128"/>
                <a:ea typeface="Arial Unicode MS" pitchFamily="34" charset="-128"/>
              </a:rPr>
              <a:t>DB</a:t>
            </a:r>
            <a:r>
              <a:rPr lang="en-US" altLang="ko-KR" sz="2800" u="sng"/>
              <a:t>, DW, DD : declaring initialized data</a:t>
            </a:r>
          </a:p>
        </p:txBody>
      </p:sp>
      <p:sp>
        <p:nvSpPr>
          <p:cNvPr id="19459" name="Rectangle 3"/>
          <p:cNvSpPr>
            <a:spLocks noGrp="1" noChangeArrowheads="1"/>
          </p:cNvSpPr>
          <p:nvPr>
            <p:ph type="body" idx="1"/>
          </p:nvPr>
        </p:nvSpPr>
        <p:spPr>
          <a:xfrm>
            <a:off x="1992314" y="1046163"/>
            <a:ext cx="8104187" cy="5383212"/>
          </a:xfrm>
        </p:spPr>
        <p:txBody>
          <a:bodyPr>
            <a:normAutofit fontScale="92500" lnSpcReduction="20000"/>
          </a:bodyPr>
          <a:lstStyle/>
          <a:p>
            <a:pPr algn="l" rtl="0" eaLnBrk="1" hangingPunct="1">
              <a:lnSpc>
                <a:spcPct val="90000"/>
              </a:lnSpc>
              <a:buFontTx/>
              <a:buNone/>
            </a:pPr>
            <a:r>
              <a:rPr lang="en-US" altLang="ko-KR" sz="2000">
                <a:latin typeface="Arial Unicode MS" pitchFamily="34" charset="-128"/>
              </a:rPr>
              <a:t>	DB, DW, DD, DQ (DT, DDQ, and DO) are used to declare</a:t>
            </a:r>
            <a:br>
              <a:rPr lang="en-US" altLang="ko-KR" sz="2000">
                <a:latin typeface="Arial Unicode MS" pitchFamily="34" charset="-128"/>
              </a:rPr>
            </a:br>
            <a:r>
              <a:rPr lang="en-US" altLang="ko-KR" sz="2000">
                <a:latin typeface="Arial Unicode MS" pitchFamily="34" charset="-128"/>
              </a:rPr>
              <a:t>initialized data in the output file. They can be invoked in a wide range of ways:</a:t>
            </a:r>
          </a:p>
          <a:p>
            <a:pPr algn="l" rtl="0" eaLnBrk="1" hangingPunct="1">
              <a:lnSpc>
                <a:spcPct val="90000"/>
              </a:lnSpc>
              <a:buFontTx/>
              <a:buNone/>
            </a:pPr>
            <a:endParaRPr lang="en-US" altLang="ko-KR" sz="2000">
              <a:latin typeface="Arial Unicode MS" pitchFamily="34" charset="-128"/>
            </a:endParaRPr>
          </a:p>
          <a:p>
            <a:pPr algn="l" rtl="0" eaLnBrk="1" hangingPunct="1">
              <a:lnSpc>
                <a:spcPct val="90000"/>
              </a:lnSpc>
              <a:buFontTx/>
              <a:buNone/>
            </a:pPr>
            <a:r>
              <a:rPr lang="en-US" altLang="ko-KR" sz="2000">
                <a:latin typeface="Arial Unicode MS" pitchFamily="34" charset="-128"/>
              </a:rPr>
              <a:t>	db      0x55			; just the byte 0x55</a:t>
            </a:r>
          </a:p>
          <a:p>
            <a:pPr algn="l" rtl="0" eaLnBrk="1" hangingPunct="1">
              <a:lnSpc>
                <a:spcPct val="90000"/>
              </a:lnSpc>
              <a:buFontTx/>
              <a:buNone/>
            </a:pPr>
            <a:r>
              <a:rPr lang="en-US" altLang="ko-KR" sz="2000">
                <a:latin typeface="Arial Unicode MS" pitchFamily="34" charset="-128"/>
              </a:rPr>
              <a:t>	db      0x55,0x56,0x57	; three bytes in succession</a:t>
            </a:r>
          </a:p>
          <a:p>
            <a:pPr algn="l" rtl="0" eaLnBrk="1" hangingPunct="1">
              <a:lnSpc>
                <a:spcPct val="90000"/>
              </a:lnSpc>
              <a:buFontTx/>
              <a:buNone/>
            </a:pPr>
            <a:r>
              <a:rPr lang="en-US" altLang="ko-KR" sz="2000">
                <a:latin typeface="Arial Unicode MS" pitchFamily="34" charset="-128"/>
              </a:rPr>
              <a:t>	db      'a',0x55    		; character constants are OK</a:t>
            </a:r>
          </a:p>
          <a:p>
            <a:pPr algn="l" rtl="0" eaLnBrk="1" hangingPunct="1">
              <a:lnSpc>
                <a:spcPct val="90000"/>
              </a:lnSpc>
              <a:buFontTx/>
              <a:buNone/>
            </a:pPr>
            <a:r>
              <a:rPr lang="en-US" altLang="ko-KR" sz="2000">
                <a:latin typeface="Arial Unicode MS" pitchFamily="34" charset="-128"/>
              </a:rPr>
              <a:t>	db      'hello',13,10,'$</a:t>
            </a:r>
            <a:r>
              <a:rPr lang="en-US" altLang="ko-KR" sz="2000"/>
              <a:t>‘</a:t>
            </a:r>
            <a:r>
              <a:rPr lang="en-US" altLang="ko-KR" sz="2000">
                <a:latin typeface="Arial Unicode MS" pitchFamily="34" charset="-128"/>
              </a:rPr>
              <a:t>		; so are string constants</a:t>
            </a:r>
          </a:p>
          <a:p>
            <a:pPr algn="l" rtl="0" eaLnBrk="1" hangingPunct="1">
              <a:lnSpc>
                <a:spcPct val="90000"/>
              </a:lnSpc>
              <a:buFontTx/>
              <a:buNone/>
            </a:pPr>
            <a:r>
              <a:rPr lang="en-US" altLang="ko-KR" sz="2000">
                <a:latin typeface="Arial Unicode MS" pitchFamily="34" charset="-128"/>
              </a:rPr>
              <a:t>	dw      0x1234      		; 0x34 0x12</a:t>
            </a:r>
          </a:p>
          <a:p>
            <a:pPr algn="l" rtl="0" eaLnBrk="1" hangingPunct="1">
              <a:lnSpc>
                <a:spcPct val="90000"/>
              </a:lnSpc>
              <a:buFontTx/>
              <a:buNone/>
            </a:pPr>
            <a:r>
              <a:rPr lang="en-US" altLang="ko-KR" sz="2000">
                <a:latin typeface="Arial Unicode MS" pitchFamily="34" charset="-128"/>
              </a:rPr>
              <a:t>	dw      'a' 			; 0x41 0x00 (it's just a number)</a:t>
            </a:r>
          </a:p>
          <a:p>
            <a:pPr algn="l" rtl="0" eaLnBrk="1" hangingPunct="1">
              <a:lnSpc>
                <a:spcPct val="90000"/>
              </a:lnSpc>
              <a:buFontTx/>
              <a:buNone/>
            </a:pPr>
            <a:r>
              <a:rPr lang="en-US" altLang="ko-KR" sz="2000">
                <a:latin typeface="Arial Unicode MS" pitchFamily="34" charset="-128"/>
              </a:rPr>
              <a:t>	dw      'ab</a:t>
            </a:r>
            <a:r>
              <a:rPr lang="en-US" altLang="ko-KR" sz="2000"/>
              <a:t>‘</a:t>
            </a:r>
            <a:r>
              <a:rPr lang="en-US" altLang="ko-KR" sz="2000">
                <a:latin typeface="Arial Unicode MS" pitchFamily="34" charset="-128"/>
              </a:rPr>
              <a:t>			; 0x41 0x42 (character constant)</a:t>
            </a:r>
          </a:p>
          <a:p>
            <a:pPr algn="l" rtl="0" eaLnBrk="1" hangingPunct="1">
              <a:lnSpc>
                <a:spcPct val="90000"/>
              </a:lnSpc>
              <a:buFontTx/>
              <a:buNone/>
            </a:pPr>
            <a:r>
              <a:rPr lang="en-US" altLang="ko-KR" sz="2000">
                <a:latin typeface="Arial Unicode MS" pitchFamily="34" charset="-128"/>
              </a:rPr>
              <a:t>	dw      'abc'       		; 0x41 0x42 0x43 0x00 (string)</a:t>
            </a:r>
          </a:p>
          <a:p>
            <a:pPr algn="l" rtl="0" eaLnBrk="1" hangingPunct="1">
              <a:lnSpc>
                <a:spcPct val="90000"/>
              </a:lnSpc>
              <a:buFontTx/>
              <a:buNone/>
            </a:pPr>
            <a:r>
              <a:rPr lang="en-US" altLang="ko-KR" sz="2000">
                <a:latin typeface="Arial Unicode MS" pitchFamily="34" charset="-128"/>
              </a:rPr>
              <a:t>	dd      0x12345678 		; 0x78 0x56 0x34 0x12 (dword)</a:t>
            </a:r>
          </a:p>
          <a:p>
            <a:pPr algn="l" rtl="0" eaLnBrk="1" hangingPunct="1">
              <a:lnSpc>
                <a:spcPct val="90000"/>
              </a:lnSpc>
              <a:buFontTx/>
              <a:buNone/>
            </a:pPr>
            <a:endParaRPr lang="en-US" altLang="ko-KR" sz="2000">
              <a:latin typeface="Arial Unicode MS" pitchFamily="34" charset="-128"/>
            </a:endParaRPr>
          </a:p>
          <a:p>
            <a:pPr algn="l" rtl="0" eaLnBrk="1" hangingPunct="1">
              <a:lnSpc>
                <a:spcPct val="90000"/>
              </a:lnSpc>
              <a:buFontTx/>
              <a:buNone/>
            </a:pPr>
            <a:r>
              <a:rPr lang="en-US" altLang="ko-KR" sz="2000" u="sng">
                <a:latin typeface="Arial Unicode MS" pitchFamily="34" charset="-128"/>
              </a:rPr>
              <a:t>Example</a:t>
            </a:r>
          </a:p>
          <a:p>
            <a:pPr algn="l" rtl="0" eaLnBrk="1" hangingPunct="1">
              <a:lnSpc>
                <a:spcPct val="90000"/>
              </a:lnSpc>
              <a:buFontTx/>
              <a:buNone/>
            </a:pPr>
            <a:r>
              <a:rPr lang="en-US" altLang="ko-KR" sz="2000">
                <a:latin typeface="Arial Unicode MS" pitchFamily="34" charset="-128"/>
              </a:rPr>
              <a:t>	var:    dd 	0              	; define variable ‘var’ of size dword, </a:t>
            </a:r>
          </a:p>
          <a:p>
            <a:pPr algn="l" rtl="0" eaLnBrk="1" hangingPunct="1">
              <a:lnSpc>
                <a:spcPct val="90000"/>
              </a:lnSpc>
              <a:buFontTx/>
              <a:buNone/>
            </a:pPr>
            <a:r>
              <a:rPr lang="en-US" altLang="ko-KR" sz="2000">
                <a:latin typeface="Arial Unicode MS" pitchFamily="34" charset="-128"/>
              </a:rPr>
              <a:t>					  initialized by 0</a:t>
            </a:r>
          </a:p>
          <a:p>
            <a:pPr algn="l" rtl="0" eaLnBrk="1" hangingPunct="1">
              <a:lnSpc>
                <a:spcPct val="90000"/>
              </a:lnSpc>
              <a:buFontTx/>
              <a:buNone/>
            </a:pPr>
            <a:endParaRPr lang="en-US" altLang="ko-KR" sz="2000">
              <a:latin typeface="Arial Unicode MS" pitchFamily="34" charset="-128"/>
            </a:endParaRPr>
          </a:p>
        </p:txBody>
      </p:sp>
    </p:spTree>
    <p:extLst>
      <p:ext uri="{BB962C8B-B14F-4D97-AF65-F5344CB8AC3E}">
        <p14:creationId xmlns:p14="http://schemas.microsoft.com/office/powerpoint/2010/main" val="4032966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881189" y="2868614"/>
            <a:ext cx="801528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buFont typeface="Arial" panose="020B0604020202020204" pitchFamily="34" charset="0"/>
              <a:buChar char="•"/>
            </a:pPr>
            <a:r>
              <a:rPr lang="en-US" altLang="ko-KR" sz="2800"/>
              <a:t>   </a:t>
            </a:r>
            <a:r>
              <a:rPr lang="en-US" altLang="ko-KR" sz="2800" b="1"/>
              <a:t>Byte structure</a:t>
            </a:r>
            <a:r>
              <a:rPr lang="en-US" altLang="ko-KR" sz="2400"/>
              <a:t>: </a:t>
            </a:r>
          </a:p>
          <a:p>
            <a:pPr eaLnBrk="1" hangingPunct="1">
              <a:spcBef>
                <a:spcPct val="50000"/>
              </a:spcBef>
            </a:pPr>
            <a:r>
              <a:rPr lang="en-US" altLang="ko-KR" sz="2800"/>
              <a:t>            a byte has 8 bits</a:t>
            </a:r>
          </a:p>
        </p:txBody>
      </p:sp>
      <p:sp>
        <p:nvSpPr>
          <p:cNvPr id="3075" name="Rectangle 3"/>
          <p:cNvSpPr>
            <a:spLocks noChangeArrowheads="1"/>
          </p:cNvSpPr>
          <p:nvPr/>
        </p:nvSpPr>
        <p:spPr bwMode="auto">
          <a:xfrm>
            <a:off x="2520950" y="5002213"/>
            <a:ext cx="5486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endParaRPr lang="ar-SA" altLang="ko-KR" sz="1400"/>
          </a:p>
        </p:txBody>
      </p:sp>
      <p:sp>
        <p:nvSpPr>
          <p:cNvPr id="3076" name="Line 4"/>
          <p:cNvSpPr>
            <a:spLocks noChangeShapeType="1"/>
          </p:cNvSpPr>
          <p:nvPr/>
        </p:nvSpPr>
        <p:spPr bwMode="auto">
          <a:xfrm>
            <a:off x="5264150" y="5002213"/>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77" name="Line 5"/>
          <p:cNvSpPr>
            <a:spLocks noChangeShapeType="1"/>
          </p:cNvSpPr>
          <p:nvPr/>
        </p:nvSpPr>
        <p:spPr bwMode="auto">
          <a:xfrm>
            <a:off x="3816350" y="5002213"/>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78" name="Line 6"/>
          <p:cNvSpPr>
            <a:spLocks noChangeShapeType="1"/>
          </p:cNvSpPr>
          <p:nvPr/>
        </p:nvSpPr>
        <p:spPr bwMode="auto">
          <a:xfrm>
            <a:off x="6635750" y="5002213"/>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79" name="Line 7"/>
          <p:cNvSpPr>
            <a:spLocks noChangeShapeType="1"/>
          </p:cNvSpPr>
          <p:nvPr/>
        </p:nvSpPr>
        <p:spPr bwMode="auto">
          <a:xfrm>
            <a:off x="3130550" y="5002213"/>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80" name="Line 8"/>
          <p:cNvSpPr>
            <a:spLocks noChangeShapeType="1"/>
          </p:cNvSpPr>
          <p:nvPr/>
        </p:nvSpPr>
        <p:spPr bwMode="auto">
          <a:xfrm>
            <a:off x="4502150" y="5002213"/>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81" name="Line 9"/>
          <p:cNvSpPr>
            <a:spLocks noChangeShapeType="1"/>
          </p:cNvSpPr>
          <p:nvPr/>
        </p:nvSpPr>
        <p:spPr bwMode="auto">
          <a:xfrm>
            <a:off x="5949950" y="5002213"/>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82" name="Line 10"/>
          <p:cNvSpPr>
            <a:spLocks noChangeShapeType="1"/>
          </p:cNvSpPr>
          <p:nvPr/>
        </p:nvSpPr>
        <p:spPr bwMode="auto">
          <a:xfrm>
            <a:off x="7321550" y="5002213"/>
            <a:ext cx="1588"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83" name="Text Box 11"/>
          <p:cNvSpPr txBox="1">
            <a:spLocks noChangeArrowheads="1"/>
          </p:cNvSpPr>
          <p:nvPr/>
        </p:nvSpPr>
        <p:spPr bwMode="auto">
          <a:xfrm>
            <a:off x="6635750" y="4545014"/>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800"/>
              <a:t>1</a:t>
            </a:r>
          </a:p>
        </p:txBody>
      </p:sp>
      <p:sp>
        <p:nvSpPr>
          <p:cNvPr id="3084" name="Text Box 12"/>
          <p:cNvSpPr txBox="1">
            <a:spLocks noChangeArrowheads="1"/>
          </p:cNvSpPr>
          <p:nvPr/>
        </p:nvSpPr>
        <p:spPr bwMode="auto">
          <a:xfrm>
            <a:off x="3130550" y="4545014"/>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800"/>
              <a:t>6</a:t>
            </a:r>
          </a:p>
        </p:txBody>
      </p:sp>
      <p:sp>
        <p:nvSpPr>
          <p:cNvPr id="3085" name="Text Box 13"/>
          <p:cNvSpPr txBox="1">
            <a:spLocks noChangeArrowheads="1"/>
          </p:cNvSpPr>
          <p:nvPr/>
        </p:nvSpPr>
        <p:spPr bwMode="auto">
          <a:xfrm>
            <a:off x="5264150" y="4545014"/>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800"/>
              <a:t>3</a:t>
            </a:r>
          </a:p>
        </p:txBody>
      </p:sp>
      <p:sp>
        <p:nvSpPr>
          <p:cNvPr id="3086" name="Text Box 14"/>
          <p:cNvSpPr txBox="1">
            <a:spLocks noChangeArrowheads="1"/>
          </p:cNvSpPr>
          <p:nvPr/>
        </p:nvSpPr>
        <p:spPr bwMode="auto">
          <a:xfrm>
            <a:off x="3816350" y="4545014"/>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800"/>
              <a:t>5</a:t>
            </a:r>
          </a:p>
        </p:txBody>
      </p:sp>
      <p:sp>
        <p:nvSpPr>
          <p:cNvPr id="3087" name="Text Box 15"/>
          <p:cNvSpPr txBox="1">
            <a:spLocks noChangeArrowheads="1"/>
          </p:cNvSpPr>
          <p:nvPr/>
        </p:nvSpPr>
        <p:spPr bwMode="auto">
          <a:xfrm>
            <a:off x="4502150" y="4545014"/>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800"/>
              <a:t>4</a:t>
            </a:r>
          </a:p>
        </p:txBody>
      </p:sp>
      <p:sp>
        <p:nvSpPr>
          <p:cNvPr id="3088" name="Text Box 16"/>
          <p:cNvSpPr txBox="1">
            <a:spLocks noChangeArrowheads="1"/>
          </p:cNvSpPr>
          <p:nvPr/>
        </p:nvSpPr>
        <p:spPr bwMode="auto">
          <a:xfrm>
            <a:off x="7397750" y="4545014"/>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800"/>
              <a:t>0</a:t>
            </a:r>
          </a:p>
        </p:txBody>
      </p:sp>
      <p:sp>
        <p:nvSpPr>
          <p:cNvPr id="3089" name="Text Box 17"/>
          <p:cNvSpPr txBox="1">
            <a:spLocks noChangeArrowheads="1"/>
          </p:cNvSpPr>
          <p:nvPr/>
        </p:nvSpPr>
        <p:spPr bwMode="auto">
          <a:xfrm>
            <a:off x="2520950" y="4545014"/>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800"/>
              <a:t>7</a:t>
            </a:r>
          </a:p>
        </p:txBody>
      </p:sp>
      <p:sp>
        <p:nvSpPr>
          <p:cNvPr id="3090" name="Text Box 18"/>
          <p:cNvSpPr txBox="1">
            <a:spLocks noChangeArrowheads="1"/>
          </p:cNvSpPr>
          <p:nvPr/>
        </p:nvSpPr>
        <p:spPr bwMode="auto">
          <a:xfrm>
            <a:off x="6026150" y="4545014"/>
            <a:ext cx="381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800"/>
              <a:t>2</a:t>
            </a:r>
          </a:p>
        </p:txBody>
      </p:sp>
      <p:sp>
        <p:nvSpPr>
          <p:cNvPr id="3091" name="Line 19"/>
          <p:cNvSpPr>
            <a:spLocks noChangeShapeType="1"/>
          </p:cNvSpPr>
          <p:nvPr/>
        </p:nvSpPr>
        <p:spPr bwMode="auto">
          <a:xfrm flipV="1">
            <a:off x="2743200" y="5459414"/>
            <a:ext cx="6350" cy="657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092" name="Text Box 20"/>
          <p:cNvSpPr txBox="1">
            <a:spLocks noChangeArrowheads="1"/>
          </p:cNvSpPr>
          <p:nvPr/>
        </p:nvSpPr>
        <p:spPr bwMode="auto">
          <a:xfrm>
            <a:off x="2024064" y="6069014"/>
            <a:ext cx="7985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1800" b="1"/>
              <a:t>MSB</a:t>
            </a:r>
            <a:r>
              <a:rPr lang="en-US" altLang="ko-KR" sz="1800"/>
              <a:t> (Most Significant Bit)                                               </a:t>
            </a:r>
            <a:r>
              <a:rPr lang="en-US" altLang="ko-KR" sz="1800" b="1"/>
              <a:t>LSB</a:t>
            </a:r>
            <a:r>
              <a:rPr lang="en-US" altLang="ko-KR" sz="1800"/>
              <a:t> (Least Significant Bit)</a:t>
            </a:r>
          </a:p>
        </p:txBody>
      </p:sp>
      <p:sp>
        <p:nvSpPr>
          <p:cNvPr id="3093" name="Line 23"/>
          <p:cNvSpPr>
            <a:spLocks noChangeShapeType="1"/>
          </p:cNvSpPr>
          <p:nvPr/>
        </p:nvSpPr>
        <p:spPr bwMode="auto">
          <a:xfrm flipV="1">
            <a:off x="7634288" y="5467351"/>
            <a:ext cx="6350" cy="657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094" name="Rectangle 21"/>
          <p:cNvSpPr>
            <a:spLocks noChangeArrowheads="1"/>
          </p:cNvSpPr>
          <p:nvPr/>
        </p:nvSpPr>
        <p:spPr bwMode="auto">
          <a:xfrm>
            <a:off x="1881188" y="428625"/>
            <a:ext cx="821531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algn="ctr" eaLnBrk="1" hangingPunct="1"/>
            <a:r>
              <a:rPr lang="en-US" altLang="ko-KR" sz="2800" b="1"/>
              <a:t>Data Representation Basics</a:t>
            </a:r>
          </a:p>
          <a:p>
            <a:pPr algn="ctr" eaLnBrk="1" hangingPunct="1"/>
            <a:r>
              <a:rPr lang="en-US" altLang="ko-KR" sz="2800" b="1"/>
              <a:t> </a:t>
            </a:r>
          </a:p>
          <a:p>
            <a:pPr eaLnBrk="1" hangingPunct="1">
              <a:buFont typeface="Arial" panose="020B0604020202020204" pitchFamily="34" charset="0"/>
              <a:buChar char="•"/>
            </a:pPr>
            <a:r>
              <a:rPr lang="en-US" altLang="ko-KR" sz="2800"/>
              <a:t>   </a:t>
            </a:r>
            <a:r>
              <a:rPr lang="en-US" altLang="ko-KR" sz="2800" b="1"/>
              <a:t>Bit</a:t>
            </a:r>
            <a:r>
              <a:rPr lang="en-US" altLang="ko-KR" sz="2800"/>
              <a:t> - the basic unit of information:</a:t>
            </a:r>
          </a:p>
          <a:p>
            <a:pPr eaLnBrk="1" hangingPunct="1"/>
            <a:r>
              <a:rPr lang="en-US" altLang="ko-KR" sz="2800"/>
              <a:t>	(true/false) or (1/0)</a:t>
            </a:r>
            <a:endParaRPr lang="he-IL" altLang="ko-KR" sz="2800"/>
          </a:p>
        </p:txBody>
      </p:sp>
      <p:sp>
        <p:nvSpPr>
          <p:cNvPr id="3095" name="Rectangle 22"/>
          <p:cNvSpPr>
            <a:spLocks noChangeArrowheads="1"/>
          </p:cNvSpPr>
          <p:nvPr/>
        </p:nvSpPr>
        <p:spPr bwMode="auto">
          <a:xfrm>
            <a:off x="8167688" y="1500188"/>
            <a:ext cx="571500" cy="5715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endParaRPr lang="ar-SA" altLang="ko-KR"/>
          </a:p>
        </p:txBody>
      </p:sp>
    </p:spTree>
    <p:extLst>
      <p:ext uri="{BB962C8B-B14F-4D97-AF65-F5344CB8AC3E}">
        <p14:creationId xmlns:p14="http://schemas.microsoft.com/office/powerpoint/2010/main" val="1053641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9744" y="560832"/>
            <a:ext cx="6742176" cy="5078313"/>
          </a:xfrm>
          <a:prstGeom prst="rect">
            <a:avLst/>
          </a:prstGeom>
          <a:noFill/>
        </p:spPr>
        <p:txBody>
          <a:bodyPr wrap="square" rtlCol="0">
            <a:spAutoFit/>
          </a:bodyPr>
          <a:lstStyle/>
          <a:p>
            <a:r>
              <a:rPr lang="en-US" altLang="ko-KR" dirty="0"/>
              <a:t>	</a:t>
            </a:r>
            <a:r>
              <a:rPr lang="en-US" altLang="ko-KR" dirty="0" smtClean="0"/>
              <a:t>;; 1</a:t>
            </a:r>
            <a:r>
              <a:rPr lang="ko-KR" altLang="en-US" dirty="0" smtClean="0"/>
              <a:t>부터 </a:t>
            </a:r>
            <a:r>
              <a:rPr lang="en-US" altLang="ko-KR" dirty="0" smtClean="0"/>
              <a:t>10</a:t>
            </a:r>
            <a:r>
              <a:rPr lang="ko-KR" altLang="en-US" dirty="0" smtClean="0"/>
              <a:t>까지</a:t>
            </a:r>
            <a:r>
              <a:rPr lang="en-US" altLang="ko-KR" dirty="0" smtClean="0"/>
              <a:t> </a:t>
            </a:r>
            <a:r>
              <a:rPr lang="ko-KR" altLang="en-US" dirty="0" smtClean="0"/>
              <a:t>합 </a:t>
            </a:r>
            <a:r>
              <a:rPr lang="en-US" altLang="ko-KR" dirty="0" smtClean="0">
                <a:sym typeface="Wingdings" panose="05000000000000000000" pitchFamily="2" charset="2"/>
              </a:rPr>
              <a:t> AX</a:t>
            </a:r>
            <a:r>
              <a:rPr lang="ko-KR" altLang="en-US" dirty="0" smtClean="0">
                <a:sym typeface="Wingdings" panose="05000000000000000000" pitchFamily="2" charset="2"/>
              </a:rPr>
              <a:t>에 저장</a:t>
            </a:r>
            <a:endParaRPr lang="en-US" altLang="ko-KR" dirty="0" smtClean="0"/>
          </a:p>
          <a:p>
            <a:r>
              <a:rPr lang="en-US" altLang="ko-KR" dirty="0" smtClean="0"/>
              <a:t>sum	</a:t>
            </a:r>
            <a:r>
              <a:rPr lang="en-US" altLang="ko-KR" dirty="0" err="1" smtClean="0"/>
              <a:t>dw</a:t>
            </a:r>
            <a:r>
              <a:rPr lang="en-US" altLang="ko-KR" dirty="0" smtClean="0"/>
              <a:t>	0	; location for result</a:t>
            </a:r>
          </a:p>
          <a:p>
            <a:r>
              <a:rPr lang="en-US" altLang="ko-KR" dirty="0" smtClean="0"/>
              <a:t>;;</a:t>
            </a:r>
          </a:p>
          <a:p>
            <a:r>
              <a:rPr lang="en-US" altLang="ko-KR" dirty="0" smtClean="0"/>
              <a:t>	</a:t>
            </a:r>
            <a:r>
              <a:rPr lang="en-US" altLang="ko-KR" dirty="0" err="1" smtClean="0"/>
              <a:t>mov</a:t>
            </a:r>
            <a:r>
              <a:rPr lang="en-US" altLang="ko-KR" dirty="0" smtClean="0"/>
              <a:t> cx, 1 	; counter = 1</a:t>
            </a:r>
          </a:p>
          <a:p>
            <a:r>
              <a:rPr lang="en-US" altLang="ko-KR" dirty="0" smtClean="0"/>
              <a:t>	</a:t>
            </a:r>
            <a:r>
              <a:rPr lang="en-US" altLang="ko-KR" dirty="0" err="1" smtClean="0"/>
              <a:t>mov</a:t>
            </a:r>
            <a:r>
              <a:rPr lang="en-US" altLang="ko-KR" dirty="0" smtClean="0"/>
              <a:t> ax, 0	; ax = sum</a:t>
            </a:r>
          </a:p>
          <a:p>
            <a:r>
              <a:rPr lang="en-US" altLang="ko-KR" dirty="0" smtClean="0"/>
              <a:t>test1: 	add ax, cx</a:t>
            </a:r>
          </a:p>
          <a:p>
            <a:r>
              <a:rPr lang="en-US" altLang="ko-KR" dirty="0"/>
              <a:t>	</a:t>
            </a:r>
            <a:r>
              <a:rPr lang="en-US" altLang="ko-KR" dirty="0" err="1" smtClean="0"/>
              <a:t>inc</a:t>
            </a:r>
            <a:r>
              <a:rPr lang="en-US" altLang="ko-KR" dirty="0" smtClean="0"/>
              <a:t> cx</a:t>
            </a:r>
          </a:p>
          <a:p>
            <a:r>
              <a:rPr lang="en-US" altLang="ko-KR" dirty="0"/>
              <a:t>	</a:t>
            </a:r>
            <a:r>
              <a:rPr lang="en-US" altLang="ko-KR" dirty="0" err="1" smtClean="0"/>
              <a:t>cmp</a:t>
            </a:r>
            <a:r>
              <a:rPr lang="en-US" altLang="ko-KR" dirty="0" smtClean="0"/>
              <a:t> cx, 11	; exit if ax = 11</a:t>
            </a:r>
          </a:p>
          <a:p>
            <a:r>
              <a:rPr lang="en-US" altLang="ko-KR" dirty="0"/>
              <a:t>	</a:t>
            </a:r>
            <a:r>
              <a:rPr lang="en-US" altLang="ko-KR" dirty="0" err="1" smtClean="0"/>
              <a:t>jne</a:t>
            </a:r>
            <a:r>
              <a:rPr lang="en-US" altLang="ko-KR" dirty="0" smtClean="0"/>
              <a:t> test1</a:t>
            </a:r>
          </a:p>
          <a:p>
            <a:r>
              <a:rPr lang="en-US" altLang="ko-KR" dirty="0" smtClean="0"/>
              <a:t>	</a:t>
            </a:r>
            <a:r>
              <a:rPr lang="en-US" altLang="ko-KR" dirty="0" err="1" smtClean="0"/>
              <a:t>mov</a:t>
            </a:r>
            <a:r>
              <a:rPr lang="ko-KR" altLang="en-US" dirty="0" smtClean="0"/>
              <a:t> </a:t>
            </a:r>
            <a:r>
              <a:rPr lang="en-US" altLang="ko-KR" dirty="0" smtClean="0"/>
              <a:t>[sum], ax	; sum is in AX</a:t>
            </a:r>
          </a:p>
          <a:p>
            <a:r>
              <a:rPr lang="en-US" altLang="ko-KR" dirty="0" smtClean="0"/>
              <a:t>=============================== 	</a:t>
            </a:r>
          </a:p>
          <a:p>
            <a:r>
              <a:rPr lang="en-US" altLang="ko-KR" dirty="0"/>
              <a:t>	</a:t>
            </a:r>
            <a:r>
              <a:rPr lang="en-US" altLang="ko-KR" dirty="0" err="1" smtClean="0"/>
              <a:t>mov</a:t>
            </a:r>
            <a:r>
              <a:rPr lang="en-US" altLang="ko-KR" dirty="0" smtClean="0"/>
              <a:t>  cx, 10       ; The counter is in CX</a:t>
            </a:r>
          </a:p>
          <a:p>
            <a:r>
              <a:rPr lang="en-US" altLang="ko-KR" dirty="0" smtClean="0"/>
              <a:t>  	</a:t>
            </a:r>
            <a:r>
              <a:rPr lang="en-US" altLang="ko-KR" dirty="0" err="1" smtClean="0"/>
              <a:t>mov</a:t>
            </a:r>
            <a:r>
              <a:rPr lang="en-US" altLang="ko-KR" dirty="0" smtClean="0"/>
              <a:t>  ax, 0        ; AX as a sum</a:t>
            </a:r>
          </a:p>
          <a:p>
            <a:r>
              <a:rPr lang="en-US" altLang="ko-KR" dirty="0" err="1" smtClean="0"/>
              <a:t>myloop</a:t>
            </a:r>
            <a:r>
              <a:rPr lang="en-US" altLang="ko-KR" dirty="0" smtClean="0"/>
              <a:t>:</a:t>
            </a:r>
          </a:p>
          <a:p>
            <a:r>
              <a:rPr lang="en-US" altLang="ko-KR" dirty="0" smtClean="0"/>
              <a:t>   	add  ax, cx       ; ax = ax + cx</a:t>
            </a:r>
          </a:p>
          <a:p>
            <a:r>
              <a:rPr lang="en-US" altLang="ko-KR" dirty="0" smtClean="0"/>
              <a:t>  	loop </a:t>
            </a:r>
            <a:r>
              <a:rPr lang="en-US" altLang="ko-KR" dirty="0" err="1" smtClean="0"/>
              <a:t>myloop</a:t>
            </a:r>
            <a:endParaRPr lang="en-US" altLang="ko-KR" dirty="0" smtClean="0"/>
          </a:p>
          <a:p>
            <a:r>
              <a:rPr lang="en-US" altLang="ko-KR" dirty="0" smtClean="0"/>
              <a:t>	</a:t>
            </a:r>
            <a:r>
              <a:rPr lang="en-US" altLang="ko-KR" dirty="0" err="1" smtClean="0"/>
              <a:t>mov</a:t>
            </a:r>
            <a:r>
              <a:rPr lang="ko-KR" altLang="en-US" dirty="0" smtClean="0"/>
              <a:t> </a:t>
            </a:r>
            <a:r>
              <a:rPr lang="en-US" altLang="ko-KR" dirty="0" smtClean="0"/>
              <a:t>[sum], ax	; sum is in AX</a:t>
            </a:r>
            <a:endParaRPr lang="en-US" altLang="ko-KR" dirty="0" smtClean="0"/>
          </a:p>
          <a:p>
            <a:endParaRPr lang="ko-KR" altLang="en-US" dirty="0"/>
          </a:p>
        </p:txBody>
      </p:sp>
    </p:spTree>
    <p:extLst>
      <p:ext uri="{BB962C8B-B14F-4D97-AF65-F5344CB8AC3E}">
        <p14:creationId xmlns:p14="http://schemas.microsoft.com/office/powerpoint/2010/main" val="985265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175" y="981075"/>
            <a:ext cx="49149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4"/>
          <p:cNvSpPr txBox="1">
            <a:spLocks noChangeArrowheads="1"/>
          </p:cNvSpPr>
          <p:nvPr/>
        </p:nvSpPr>
        <p:spPr bwMode="auto">
          <a:xfrm>
            <a:off x="1774825" y="819151"/>
            <a:ext cx="8516938"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a:t>CPU contains a unit called “Register file”.</a:t>
            </a:r>
          </a:p>
          <a:p>
            <a:pPr eaLnBrk="1" hangingPunct="1">
              <a:spcBef>
                <a:spcPct val="50000"/>
              </a:spcBef>
            </a:pPr>
            <a:r>
              <a:rPr lang="en-US" altLang="ko-KR" sz="2000"/>
              <a:t>This unit contains the registers of the</a:t>
            </a:r>
            <a:br>
              <a:rPr lang="en-US" altLang="ko-KR" sz="2000"/>
            </a:br>
            <a:r>
              <a:rPr lang="en-US" altLang="ko-KR" sz="2000"/>
              <a:t>following types:</a:t>
            </a:r>
            <a:br>
              <a:rPr lang="en-US" altLang="ko-KR" sz="2000"/>
            </a:br>
            <a:endParaRPr lang="en-US" altLang="ko-KR" sz="2000"/>
          </a:p>
          <a:p>
            <a:pPr eaLnBrk="1" hangingPunct="1">
              <a:spcBef>
                <a:spcPct val="50000"/>
              </a:spcBef>
            </a:pPr>
            <a:r>
              <a:rPr lang="en-US" altLang="ko-KR" sz="2000"/>
              <a:t>1. </a:t>
            </a:r>
            <a:r>
              <a:rPr lang="en-US" altLang="ko-KR" sz="2000" i="1" u="sng"/>
              <a:t>8-bit general registers</a:t>
            </a:r>
            <a:r>
              <a:rPr lang="en-US" altLang="ko-KR" sz="2000"/>
              <a:t>: </a:t>
            </a:r>
            <a:br>
              <a:rPr lang="en-US" altLang="ko-KR" sz="2000"/>
            </a:br>
            <a:r>
              <a:rPr lang="en-US" altLang="ko-KR" sz="2000">
                <a:latin typeface="Arial Unicode MS" pitchFamily="34" charset="-128"/>
              </a:rPr>
              <a:t>AL</a:t>
            </a:r>
            <a:r>
              <a:rPr lang="en-US" altLang="ko-KR" sz="2000"/>
              <a:t>, </a:t>
            </a:r>
            <a:r>
              <a:rPr lang="en-US" altLang="ko-KR" sz="2000">
                <a:latin typeface="Arial Unicode MS" pitchFamily="34" charset="-128"/>
              </a:rPr>
              <a:t>BL</a:t>
            </a:r>
            <a:r>
              <a:rPr lang="en-US" altLang="ko-KR" sz="2000"/>
              <a:t>, </a:t>
            </a:r>
            <a:r>
              <a:rPr lang="en-US" altLang="ko-KR" sz="2000">
                <a:latin typeface="Arial Unicode MS" pitchFamily="34" charset="-128"/>
              </a:rPr>
              <a:t>CL</a:t>
            </a:r>
            <a:r>
              <a:rPr lang="en-US" altLang="ko-KR" sz="2000"/>
              <a:t>, </a:t>
            </a:r>
            <a:r>
              <a:rPr lang="en-US" altLang="ko-KR" sz="2000">
                <a:latin typeface="Arial Unicode MS" pitchFamily="34" charset="-128"/>
              </a:rPr>
              <a:t>DL</a:t>
            </a:r>
            <a:r>
              <a:rPr lang="en-US" altLang="ko-KR" sz="2000"/>
              <a:t>, </a:t>
            </a:r>
            <a:r>
              <a:rPr lang="en-US" altLang="ko-KR" sz="2000">
                <a:latin typeface="Arial Unicode MS" pitchFamily="34" charset="-128"/>
              </a:rPr>
              <a:t>AH</a:t>
            </a:r>
            <a:r>
              <a:rPr lang="en-US" altLang="ko-KR" sz="2000"/>
              <a:t>, </a:t>
            </a:r>
            <a:r>
              <a:rPr lang="en-US" altLang="ko-KR" sz="2000">
                <a:latin typeface="Arial Unicode MS" pitchFamily="34" charset="-128"/>
              </a:rPr>
              <a:t>BH</a:t>
            </a:r>
            <a:r>
              <a:rPr lang="en-US" altLang="ko-KR" sz="2000"/>
              <a:t>, </a:t>
            </a:r>
            <a:r>
              <a:rPr lang="en-US" altLang="ko-KR" sz="2000">
                <a:latin typeface="Arial Unicode MS" pitchFamily="34" charset="-128"/>
              </a:rPr>
              <a:t>CH</a:t>
            </a:r>
            <a:r>
              <a:rPr lang="en-US" altLang="ko-KR" sz="2000"/>
              <a:t>, </a:t>
            </a:r>
            <a:r>
              <a:rPr lang="en-US" altLang="ko-KR" sz="2000">
                <a:latin typeface="Arial Unicode MS" pitchFamily="34" charset="-128"/>
              </a:rPr>
              <a:t>DH</a:t>
            </a:r>
            <a:endParaRPr lang="he-IL" altLang="ko-KR" sz="2000"/>
          </a:p>
          <a:p>
            <a:pPr eaLnBrk="1" hangingPunct="1">
              <a:spcBef>
                <a:spcPct val="50000"/>
              </a:spcBef>
            </a:pPr>
            <a:r>
              <a:rPr lang="en-US" altLang="ko-KR" sz="2000"/>
              <a:t>2. </a:t>
            </a:r>
            <a:r>
              <a:rPr lang="en-US" altLang="ko-KR" sz="2000" i="1" u="sng"/>
              <a:t>16- bit general registers</a:t>
            </a:r>
            <a:r>
              <a:rPr lang="en-US" altLang="ko-KR" sz="2000"/>
              <a:t>:</a:t>
            </a:r>
            <a:br>
              <a:rPr lang="en-US" altLang="ko-KR" sz="2000"/>
            </a:br>
            <a:r>
              <a:rPr lang="en-US" altLang="ko-KR" sz="2000">
                <a:latin typeface="Arial Unicode MS" pitchFamily="34" charset="-128"/>
              </a:rPr>
              <a:t>AX</a:t>
            </a:r>
            <a:r>
              <a:rPr lang="en-US" altLang="ko-KR" sz="2000"/>
              <a:t>, </a:t>
            </a:r>
            <a:r>
              <a:rPr lang="en-US" altLang="ko-KR" sz="2000">
                <a:latin typeface="Arial Unicode MS" pitchFamily="34" charset="-128"/>
              </a:rPr>
              <a:t>BX</a:t>
            </a:r>
            <a:r>
              <a:rPr lang="en-US" altLang="ko-KR" sz="2000"/>
              <a:t>, </a:t>
            </a:r>
            <a:r>
              <a:rPr lang="en-US" altLang="ko-KR" sz="2000">
                <a:latin typeface="Arial Unicode MS" pitchFamily="34" charset="-128"/>
              </a:rPr>
              <a:t>CX</a:t>
            </a:r>
            <a:r>
              <a:rPr lang="en-US" altLang="ko-KR" sz="2000"/>
              <a:t>, </a:t>
            </a:r>
            <a:r>
              <a:rPr lang="en-US" altLang="ko-KR" sz="2000">
                <a:latin typeface="Arial Unicode MS" pitchFamily="34" charset="-128"/>
              </a:rPr>
              <a:t>DX</a:t>
            </a:r>
            <a:r>
              <a:rPr lang="en-US" altLang="ko-KR" sz="2000"/>
              <a:t>, </a:t>
            </a:r>
            <a:r>
              <a:rPr lang="en-US" altLang="ko-KR" sz="2000">
                <a:latin typeface="Arial Unicode MS" pitchFamily="34" charset="-128"/>
              </a:rPr>
              <a:t>SP</a:t>
            </a:r>
            <a:r>
              <a:rPr lang="en-US" altLang="ko-KR" sz="2000"/>
              <a:t>, </a:t>
            </a:r>
            <a:r>
              <a:rPr lang="en-US" altLang="ko-KR" sz="2000">
                <a:latin typeface="Arial Unicode MS" pitchFamily="34" charset="-128"/>
              </a:rPr>
              <a:t>BP</a:t>
            </a:r>
            <a:r>
              <a:rPr lang="en-US" altLang="ko-KR" sz="2000"/>
              <a:t>, </a:t>
            </a:r>
            <a:r>
              <a:rPr lang="en-US" altLang="ko-KR" sz="2000">
                <a:latin typeface="Arial Unicode MS" pitchFamily="34" charset="-128"/>
              </a:rPr>
              <a:t>SI</a:t>
            </a:r>
            <a:r>
              <a:rPr lang="en-US" altLang="ko-KR" sz="2000"/>
              <a:t>, </a:t>
            </a:r>
            <a:r>
              <a:rPr lang="en-US" altLang="ko-KR" sz="2000">
                <a:latin typeface="Arial Unicode MS" pitchFamily="34" charset="-128"/>
              </a:rPr>
              <a:t>Dl</a:t>
            </a:r>
          </a:p>
          <a:p>
            <a:pPr eaLnBrk="1" hangingPunct="1">
              <a:spcBef>
                <a:spcPct val="50000"/>
              </a:spcBef>
            </a:pPr>
            <a:r>
              <a:rPr lang="en-US" altLang="ko-KR" sz="2000">
                <a:latin typeface="Arial Unicode MS" pitchFamily="34" charset="-128"/>
              </a:rPr>
              <a:t>3. </a:t>
            </a:r>
            <a:r>
              <a:rPr lang="en-US" altLang="ko-KR" sz="1800" i="1" u="sng">
                <a:latin typeface="Arial Unicode MS" pitchFamily="34" charset="-128"/>
              </a:rPr>
              <a:t>32-bit general registers</a:t>
            </a:r>
            <a:r>
              <a:rPr lang="en-US" altLang="ko-KR" sz="1800">
                <a:latin typeface="Arial Unicode MS" pitchFamily="34" charset="-128"/>
              </a:rPr>
              <a:t>: </a:t>
            </a:r>
            <a:br>
              <a:rPr lang="en-US" altLang="ko-KR" sz="1800">
                <a:latin typeface="Arial Unicode MS" pitchFamily="34" charset="-128"/>
              </a:rPr>
            </a:br>
            <a:r>
              <a:rPr lang="en-US" altLang="ko-KR" sz="2000">
                <a:latin typeface="Arial Unicode MS" pitchFamily="34" charset="-128"/>
              </a:rPr>
              <a:t>EAX</a:t>
            </a:r>
            <a:r>
              <a:rPr lang="en-US" altLang="ko-KR" sz="2000"/>
              <a:t>, </a:t>
            </a:r>
            <a:r>
              <a:rPr lang="en-US" altLang="ko-KR" sz="2000">
                <a:latin typeface="Arial Unicode MS" pitchFamily="34" charset="-128"/>
              </a:rPr>
              <a:t>EBX</a:t>
            </a:r>
            <a:r>
              <a:rPr lang="en-US" altLang="ko-KR" sz="2000"/>
              <a:t>, </a:t>
            </a:r>
            <a:r>
              <a:rPr lang="en-US" altLang="ko-KR" sz="2000">
                <a:latin typeface="Arial Unicode MS" pitchFamily="34" charset="-128"/>
              </a:rPr>
              <a:t>ECX</a:t>
            </a:r>
            <a:r>
              <a:rPr lang="en-US" altLang="ko-KR" sz="2000"/>
              <a:t>, </a:t>
            </a:r>
            <a:r>
              <a:rPr lang="en-US" altLang="ko-KR" sz="2000">
                <a:latin typeface="Arial Unicode MS" pitchFamily="34" charset="-128"/>
              </a:rPr>
              <a:t>EDX</a:t>
            </a:r>
            <a:r>
              <a:rPr lang="en-US" altLang="ko-KR" sz="2000"/>
              <a:t>, </a:t>
            </a:r>
            <a:r>
              <a:rPr lang="en-US" altLang="ko-KR" sz="2000">
                <a:latin typeface="Arial Unicode MS" pitchFamily="34" charset="-128"/>
              </a:rPr>
              <a:t>ESP</a:t>
            </a:r>
            <a:r>
              <a:rPr lang="en-US" altLang="ko-KR" sz="2000"/>
              <a:t>, </a:t>
            </a:r>
            <a:r>
              <a:rPr lang="en-US" altLang="ko-KR" sz="2000">
                <a:latin typeface="Arial Unicode MS" pitchFamily="34" charset="-128"/>
              </a:rPr>
              <a:t>EBP</a:t>
            </a:r>
            <a:r>
              <a:rPr lang="en-US" altLang="ko-KR" sz="2000"/>
              <a:t>,</a:t>
            </a:r>
            <a:br>
              <a:rPr lang="en-US" altLang="ko-KR" sz="2000"/>
            </a:br>
            <a:r>
              <a:rPr lang="en-US" altLang="ko-KR" sz="2000">
                <a:latin typeface="Arial Unicode MS" pitchFamily="34" charset="-128"/>
              </a:rPr>
              <a:t>ESI</a:t>
            </a:r>
            <a:r>
              <a:rPr lang="en-US" altLang="ko-KR" sz="2000"/>
              <a:t>, </a:t>
            </a:r>
            <a:r>
              <a:rPr lang="en-US" altLang="ko-KR" sz="2000">
                <a:latin typeface="Arial Unicode MS" pitchFamily="34" charset="-128"/>
              </a:rPr>
              <a:t>EDI (Accumulator, Base, Counter, Data, Stack pointer, Base pointer, Source index, Destination Index)</a:t>
            </a:r>
            <a:r>
              <a:rPr lang="he-IL" altLang="ko-KR" sz="2000"/>
              <a:t> </a:t>
            </a:r>
            <a:endParaRPr lang="en-US" altLang="ko-KR" sz="1800" b="1">
              <a:latin typeface="Arial Unicode MS" pitchFamily="34" charset="-128"/>
            </a:endParaRPr>
          </a:p>
          <a:p>
            <a:pPr eaLnBrk="1" hangingPunct="1">
              <a:spcBef>
                <a:spcPct val="50000"/>
              </a:spcBef>
            </a:pPr>
            <a:r>
              <a:rPr lang="en-US" altLang="ko-KR" sz="2000">
                <a:latin typeface="Arial Unicode MS" pitchFamily="34" charset="-128"/>
              </a:rPr>
              <a:t>4. </a:t>
            </a:r>
            <a:r>
              <a:rPr lang="en-US" altLang="ko-KR" sz="1800" i="1" u="sng">
                <a:latin typeface="Arial Unicode MS" pitchFamily="34" charset="-128"/>
              </a:rPr>
              <a:t>Segment registers</a:t>
            </a:r>
            <a:r>
              <a:rPr lang="en-US" altLang="ko-KR" sz="2000">
                <a:latin typeface="Arial Unicode MS" pitchFamily="34" charset="-128"/>
              </a:rPr>
              <a:t>: ES, CS ,SS, DS, FS, GS</a:t>
            </a:r>
          </a:p>
          <a:p>
            <a:pPr eaLnBrk="1" hangingPunct="1">
              <a:spcBef>
                <a:spcPct val="50000"/>
              </a:spcBef>
            </a:pPr>
            <a:r>
              <a:rPr lang="en-US" altLang="ko-KR" sz="2000">
                <a:latin typeface="Arial Unicode MS" pitchFamily="34" charset="-128"/>
              </a:rPr>
              <a:t>5. </a:t>
            </a:r>
            <a:r>
              <a:rPr lang="en-US" altLang="ko-KR" sz="1800" i="1" u="sng">
                <a:latin typeface="Arial Unicode MS" pitchFamily="34" charset="-128"/>
              </a:rPr>
              <a:t>instruction pointer</a:t>
            </a:r>
            <a:r>
              <a:rPr lang="en-US" altLang="ko-KR" sz="2000">
                <a:latin typeface="Arial Unicode MS" pitchFamily="34" charset="-128"/>
              </a:rPr>
              <a:t>: EIP</a:t>
            </a:r>
            <a:r>
              <a:rPr lang="he-IL" altLang="ko-KR" sz="2000">
                <a:latin typeface="Arial Unicode MS" pitchFamily="34" charset="-128"/>
              </a:rPr>
              <a:t>  </a:t>
            </a:r>
            <a:endParaRPr lang="en-US" altLang="ko-KR" sz="2000">
              <a:latin typeface="Arial Unicode MS" pitchFamily="34" charset="-128"/>
            </a:endParaRPr>
          </a:p>
        </p:txBody>
      </p:sp>
      <p:sp>
        <p:nvSpPr>
          <p:cNvPr id="4100" name="Text Box 3"/>
          <p:cNvSpPr txBox="1">
            <a:spLocks noChangeArrowheads="1"/>
          </p:cNvSpPr>
          <p:nvPr/>
        </p:nvSpPr>
        <p:spPr bwMode="auto">
          <a:xfrm>
            <a:off x="3341688" y="115888"/>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algn="ctr" rtl="1" eaLnBrk="1" hangingPunct="1">
              <a:spcBef>
                <a:spcPct val="50000"/>
              </a:spcBef>
            </a:pPr>
            <a:r>
              <a:rPr lang="en-US" altLang="ko-KR" sz="2400"/>
              <a:t> </a:t>
            </a:r>
            <a:r>
              <a:rPr lang="en-US" altLang="ko-KR" sz="2400" u="sng"/>
              <a:t>Registers:</a:t>
            </a:r>
          </a:p>
        </p:txBody>
      </p:sp>
      <p:sp>
        <p:nvSpPr>
          <p:cNvPr id="4101" name="Text Box 6"/>
          <p:cNvSpPr txBox="1">
            <a:spLocks noChangeArrowheads="1"/>
          </p:cNvSpPr>
          <p:nvPr/>
        </p:nvSpPr>
        <p:spPr bwMode="auto">
          <a:xfrm>
            <a:off x="1703388" y="6272214"/>
            <a:ext cx="701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a:t>Note: the registers above are a partial list. There are more registers.</a:t>
            </a:r>
          </a:p>
        </p:txBody>
      </p:sp>
    </p:spTree>
    <p:extLst>
      <p:ext uri="{BB962C8B-B14F-4D97-AF65-F5344CB8AC3E}">
        <p14:creationId xmlns:p14="http://schemas.microsoft.com/office/powerpoint/2010/main" val="3389239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211388" y="549276"/>
            <a:ext cx="7772400"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i="1" u="sng">
                <a:latin typeface="Arial Unicode MS" pitchFamily="34" charset="-128"/>
              </a:rPr>
              <a:t>EIP - instruction pointer:</a:t>
            </a:r>
            <a:r>
              <a:rPr lang="en-US" altLang="ko-KR" sz="2000">
                <a:latin typeface="Arial Unicode MS" pitchFamily="34" charset="-128"/>
              </a:rPr>
              <a:t>  </a:t>
            </a:r>
          </a:p>
          <a:p>
            <a:pPr eaLnBrk="1" hangingPunct="1">
              <a:spcBef>
                <a:spcPct val="50000"/>
              </a:spcBef>
            </a:pPr>
            <a:r>
              <a:rPr lang="en-US" altLang="ko-KR" sz="2000">
                <a:latin typeface="Arial Unicode MS" pitchFamily="34" charset="-128"/>
              </a:rPr>
              <a:t>contains offset (address) of the next instruction that is going to be executed. Exists only during run time. The software change it by performing unconditional jump, conditional jump, procedure call, return.</a:t>
            </a:r>
          </a:p>
          <a:p>
            <a:pPr eaLnBrk="1" hangingPunct="1">
              <a:spcBef>
                <a:spcPct val="50000"/>
              </a:spcBef>
            </a:pPr>
            <a:r>
              <a:rPr lang="en-US" altLang="ko-KR" sz="2000" i="1" u="sng">
                <a:latin typeface="Arial Unicode MS" pitchFamily="34" charset="-128"/>
              </a:rPr>
              <a:t>AX,BX,CX,DX - 16-bit general registers:</a:t>
            </a:r>
          </a:p>
          <a:p>
            <a:pPr eaLnBrk="1" hangingPunct="1">
              <a:spcBef>
                <a:spcPct val="50000"/>
              </a:spcBef>
            </a:pPr>
            <a:r>
              <a:rPr lang="en-US" altLang="ko-KR" sz="2000">
                <a:latin typeface="Arial Unicode MS" pitchFamily="34" charset="-128"/>
              </a:rPr>
              <a:t>contains two 8-bit registers:</a:t>
            </a:r>
            <a:br>
              <a:rPr lang="en-US" altLang="ko-KR" sz="2000">
                <a:latin typeface="Arial Unicode MS" pitchFamily="34" charset="-128"/>
              </a:rPr>
            </a:br>
            <a:r>
              <a:rPr lang="en-US" altLang="ko-KR" sz="2000">
                <a:latin typeface="Arial Unicode MS" pitchFamily="34" charset="-128"/>
              </a:rPr>
              <a:t>Example: AH,AL (for AX) </a:t>
            </a:r>
            <a:br>
              <a:rPr lang="en-US" altLang="ko-KR" sz="2000">
                <a:latin typeface="Arial Unicode MS" pitchFamily="34" charset="-128"/>
              </a:rPr>
            </a:br>
            <a:endParaRPr lang="en-US" altLang="ko-KR" sz="2000">
              <a:latin typeface="Arial Unicode MS" pitchFamily="34" charset="-128"/>
            </a:endParaRPr>
          </a:p>
          <a:p>
            <a:pPr eaLnBrk="1" hangingPunct="1">
              <a:spcBef>
                <a:spcPct val="50000"/>
              </a:spcBef>
            </a:pPr>
            <a:r>
              <a:rPr lang="en-US" altLang="ko-KR" sz="2000" i="1" u="sng">
                <a:latin typeface="Arial Unicode MS" pitchFamily="34" charset="-128"/>
              </a:rPr>
              <a:t>EAX - 32-bit general purpose register:</a:t>
            </a:r>
            <a:r>
              <a:rPr lang="en-US" altLang="ko-KR" sz="2000">
                <a:latin typeface="Arial Unicode MS" pitchFamily="34" charset="-128"/>
              </a:rPr>
              <a:t>  lower 16 bits are AX.</a:t>
            </a:r>
          </a:p>
          <a:p>
            <a:pPr eaLnBrk="1" hangingPunct="1">
              <a:spcBef>
                <a:spcPct val="50000"/>
              </a:spcBef>
            </a:pPr>
            <a:endParaRPr lang="en-US" altLang="ko-KR" sz="2000" i="1" u="sng">
              <a:latin typeface="Arial Unicode MS" pitchFamily="34" charset="-128"/>
            </a:endParaRPr>
          </a:p>
          <a:p>
            <a:pPr eaLnBrk="1" hangingPunct="1">
              <a:spcBef>
                <a:spcPct val="50000"/>
              </a:spcBef>
            </a:pPr>
            <a:r>
              <a:rPr lang="en-US" altLang="ko-KR" sz="2000" i="1" u="sng">
                <a:latin typeface="Arial Unicode MS" pitchFamily="34" charset="-128"/>
              </a:rPr>
              <a:t>segment registers:</a:t>
            </a:r>
            <a:r>
              <a:rPr lang="en-US" altLang="ko-KR" sz="2000">
                <a:latin typeface="Arial Unicode MS" pitchFamily="34" charset="-128"/>
              </a:rPr>
              <a:t> we use a </a:t>
            </a:r>
            <a:r>
              <a:rPr lang="en-US" altLang="ko-KR" sz="2000" b="1">
                <a:latin typeface="Arial Unicode MS" pitchFamily="34" charset="-128"/>
              </a:rPr>
              <a:t>flat memory model </a:t>
            </a:r>
            <a:r>
              <a:rPr lang="en-US" altLang="ko-KR" sz="2000" b="1"/>
              <a:t>–</a:t>
            </a:r>
            <a:r>
              <a:rPr lang="en-US" altLang="ko-KR" sz="2000" b="1">
                <a:latin typeface="Arial Unicode MS" pitchFamily="34" charset="-128"/>
              </a:rPr>
              <a:t> </a:t>
            </a:r>
            <a:r>
              <a:rPr lang="en-US" altLang="ko-KR" sz="2000">
                <a:latin typeface="Arial Unicode MS" pitchFamily="34" charset="-128"/>
              </a:rPr>
              <a:t>32bit 4GB address space, without segments. So for this course you can ignore segment registers.</a:t>
            </a:r>
          </a:p>
          <a:p>
            <a:pPr eaLnBrk="1" hangingPunct="1">
              <a:spcBef>
                <a:spcPct val="50000"/>
              </a:spcBef>
            </a:pPr>
            <a:r>
              <a:rPr lang="en-US" altLang="ko-KR" sz="2000" i="1" u="sng">
                <a:latin typeface="Arial Unicode MS" pitchFamily="34" charset="-128"/>
              </a:rPr>
              <a:t>ESP - stack pointer:</a:t>
            </a:r>
            <a:r>
              <a:rPr lang="en-US" altLang="ko-KR" sz="2000">
                <a:latin typeface="Arial Unicode MS" pitchFamily="34" charset="-128"/>
              </a:rPr>
              <a:t>  contains the address of last used dword in the stack.</a:t>
            </a:r>
          </a:p>
        </p:txBody>
      </p:sp>
      <p:sp>
        <p:nvSpPr>
          <p:cNvPr id="5123" name="Rectangle 5"/>
          <p:cNvSpPr>
            <a:spLocks noChangeArrowheads="1"/>
          </p:cNvSpPr>
          <p:nvPr/>
        </p:nvSpPr>
        <p:spPr bwMode="auto">
          <a:xfrm>
            <a:off x="6096000" y="3022600"/>
            <a:ext cx="3124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endParaRPr lang="ar-SA" altLang="ko-KR"/>
          </a:p>
        </p:txBody>
      </p:sp>
      <p:sp>
        <p:nvSpPr>
          <p:cNvPr id="5124" name="Line 6"/>
          <p:cNvSpPr>
            <a:spLocks noChangeShapeType="1"/>
          </p:cNvSpPr>
          <p:nvPr/>
        </p:nvSpPr>
        <p:spPr bwMode="auto">
          <a:xfrm>
            <a:off x="7607300" y="302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25" name="Text Box 17"/>
          <p:cNvSpPr txBox="1">
            <a:spLocks noChangeArrowheads="1"/>
          </p:cNvSpPr>
          <p:nvPr/>
        </p:nvSpPr>
        <p:spPr bwMode="auto">
          <a:xfrm>
            <a:off x="6675438" y="3403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400" i="1"/>
              <a:t>XH</a:t>
            </a:r>
          </a:p>
        </p:txBody>
      </p:sp>
      <p:sp>
        <p:nvSpPr>
          <p:cNvPr id="5126" name="Text Box 18"/>
          <p:cNvSpPr txBox="1">
            <a:spLocks noChangeArrowheads="1"/>
          </p:cNvSpPr>
          <p:nvPr/>
        </p:nvSpPr>
        <p:spPr bwMode="auto">
          <a:xfrm>
            <a:off x="8123238" y="3403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400" i="1"/>
              <a:t>XL</a:t>
            </a:r>
          </a:p>
        </p:txBody>
      </p:sp>
      <p:sp>
        <p:nvSpPr>
          <p:cNvPr id="5127" name="Text Box 19"/>
          <p:cNvSpPr txBox="1">
            <a:spLocks noChangeArrowheads="1"/>
          </p:cNvSpPr>
          <p:nvPr/>
        </p:nvSpPr>
        <p:spPr bwMode="auto">
          <a:xfrm>
            <a:off x="6167438" y="30226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a:latin typeface="Arial Unicode MS" pitchFamily="34" charset="-128"/>
              </a:rPr>
              <a:t>high byte</a:t>
            </a:r>
          </a:p>
        </p:txBody>
      </p:sp>
      <p:sp>
        <p:nvSpPr>
          <p:cNvPr id="5128" name="Text Box 21"/>
          <p:cNvSpPr txBox="1">
            <a:spLocks noChangeArrowheads="1"/>
          </p:cNvSpPr>
          <p:nvPr/>
        </p:nvSpPr>
        <p:spPr bwMode="auto">
          <a:xfrm>
            <a:off x="7751763" y="30226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a:latin typeface="Arial Unicode MS" pitchFamily="34" charset="-128"/>
              </a:rPr>
              <a:t>low byte</a:t>
            </a:r>
          </a:p>
        </p:txBody>
      </p:sp>
    </p:spTree>
    <p:extLst>
      <p:ext uri="{BB962C8B-B14F-4D97-AF65-F5344CB8AC3E}">
        <p14:creationId xmlns:p14="http://schemas.microsoft.com/office/powerpoint/2010/main" val="1498545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6876" y="214313"/>
            <a:ext cx="8786813" cy="5509200"/>
          </a:xfrm>
          <a:prstGeom prst="rect">
            <a:avLst/>
          </a:prstGeom>
        </p:spPr>
        <p:txBody>
          <a:bodyPr>
            <a:spAutoFit/>
          </a:bodyPr>
          <a:lstStyle/>
          <a:p>
            <a:pPr>
              <a:defRPr/>
            </a:pPr>
            <a:r>
              <a:rPr lang="en-US" sz="2400" u="sng" dirty="0"/>
              <a:t>Assembly language program</a:t>
            </a:r>
          </a:p>
          <a:p>
            <a:pPr marL="457200" indent="-457200">
              <a:buFont typeface="Arial" pitchFamily="34" charset="0"/>
              <a:buChar char="•"/>
              <a:defRPr/>
            </a:pPr>
            <a:r>
              <a:rPr lang="en-US" sz="2000" dirty="0"/>
              <a:t>written in assembly language consists of a series of processor instructions and meta-statements, comments and data</a:t>
            </a:r>
          </a:p>
          <a:p>
            <a:pPr marL="457200" indent="-457200">
              <a:buFont typeface="Arial" pitchFamily="34" charset="0"/>
              <a:buChar char="•"/>
              <a:defRPr/>
            </a:pPr>
            <a:r>
              <a:rPr lang="en-US" sz="2000" dirty="0"/>
              <a:t>translated by an </a:t>
            </a:r>
            <a:r>
              <a:rPr lang="en-US" sz="2400" u="sng" dirty="0"/>
              <a:t>assembler</a:t>
            </a:r>
            <a:r>
              <a:rPr lang="en-US" sz="2400" dirty="0"/>
              <a:t> </a:t>
            </a:r>
            <a:r>
              <a:rPr lang="en-US" sz="2000" dirty="0"/>
              <a:t>into machine language instructions (binary code) that can be loaded into memory and executed</a:t>
            </a:r>
          </a:p>
          <a:p>
            <a:pPr>
              <a:defRPr/>
            </a:pPr>
            <a:endParaRPr lang="en-US" sz="2000" dirty="0"/>
          </a:p>
          <a:p>
            <a:pPr>
              <a:defRPr/>
            </a:pPr>
            <a:r>
              <a:rPr lang="en-US" sz="2400" u="sng" dirty="0"/>
              <a:t>Example</a:t>
            </a:r>
          </a:p>
          <a:p>
            <a:pPr>
              <a:defRPr/>
            </a:pPr>
            <a:r>
              <a:rPr lang="en-US" sz="2000" dirty="0"/>
              <a:t>	assembly code:</a:t>
            </a:r>
          </a:p>
          <a:p>
            <a:pPr>
              <a:defRPr/>
            </a:pPr>
            <a:r>
              <a:rPr lang="en-US" sz="2000" dirty="0"/>
              <a:t>		</a:t>
            </a:r>
            <a:r>
              <a:rPr lang="en-US" sz="2000" dirty="0">
                <a:solidFill>
                  <a:srgbClr val="C00000"/>
                </a:solidFill>
              </a:rPr>
              <a:t>MOV</a:t>
            </a:r>
            <a:r>
              <a:rPr lang="en-US" sz="2000" dirty="0"/>
              <a:t> </a:t>
            </a:r>
            <a:r>
              <a:rPr lang="en-US" sz="2000" dirty="0">
                <a:solidFill>
                  <a:schemeClr val="accent6">
                    <a:lumMod val="75000"/>
                  </a:schemeClr>
                </a:solidFill>
              </a:rPr>
              <a:t>AL</a:t>
            </a:r>
            <a:r>
              <a:rPr lang="en-US" sz="2000" dirty="0"/>
              <a:t>, </a:t>
            </a:r>
            <a:r>
              <a:rPr lang="en-US" sz="2000" dirty="0">
                <a:solidFill>
                  <a:srgbClr val="00B0F0"/>
                </a:solidFill>
              </a:rPr>
              <a:t>61h </a:t>
            </a:r>
            <a:r>
              <a:rPr lang="en-US" sz="2000" dirty="0"/>
              <a:t>      ; load AL with 97 decimal (61 hex)</a:t>
            </a:r>
          </a:p>
          <a:p>
            <a:pPr>
              <a:defRPr/>
            </a:pPr>
            <a:r>
              <a:rPr lang="en-US" sz="2000" dirty="0"/>
              <a:t>	binary code:</a:t>
            </a:r>
          </a:p>
          <a:p>
            <a:pPr>
              <a:defRPr/>
            </a:pPr>
            <a:r>
              <a:rPr lang="en-US" sz="2000" dirty="0"/>
              <a:t>		</a:t>
            </a:r>
            <a:r>
              <a:rPr lang="en-US" sz="2000" dirty="0">
                <a:solidFill>
                  <a:srgbClr val="C00000"/>
                </a:solidFill>
              </a:rPr>
              <a:t>10110</a:t>
            </a:r>
            <a:r>
              <a:rPr lang="en-US" sz="2000" dirty="0">
                <a:solidFill>
                  <a:schemeClr val="accent6">
                    <a:lumMod val="75000"/>
                  </a:schemeClr>
                </a:solidFill>
              </a:rPr>
              <a:t>000</a:t>
            </a:r>
            <a:r>
              <a:rPr lang="en-US" sz="2000" dirty="0"/>
              <a:t>     </a:t>
            </a:r>
            <a:r>
              <a:rPr lang="en-US" sz="2000" dirty="0">
                <a:solidFill>
                  <a:srgbClr val="00B0F0"/>
                </a:solidFill>
              </a:rPr>
              <a:t>01100001</a:t>
            </a:r>
          </a:p>
          <a:p>
            <a:pPr>
              <a:defRPr/>
            </a:pPr>
            <a:endParaRPr lang="en-US" sz="2000" dirty="0"/>
          </a:p>
          <a:p>
            <a:pPr>
              <a:defRPr/>
            </a:pPr>
            <a:r>
              <a:rPr lang="en-US" sz="2000" dirty="0"/>
              <a:t>	</a:t>
            </a:r>
            <a:r>
              <a:rPr lang="en-US" sz="2000" dirty="0">
                <a:solidFill>
                  <a:srgbClr val="C00000"/>
                </a:solidFill>
              </a:rPr>
              <a:t>10110</a:t>
            </a:r>
            <a:r>
              <a:rPr lang="en-US" sz="2000" dirty="0"/>
              <a:t> 	      a code of instruction 'MOV'</a:t>
            </a:r>
          </a:p>
          <a:p>
            <a:pPr>
              <a:defRPr/>
            </a:pPr>
            <a:r>
              <a:rPr lang="en-US" sz="2000" dirty="0"/>
              <a:t>	</a:t>
            </a:r>
            <a:r>
              <a:rPr lang="en-US" sz="2000" dirty="0">
                <a:solidFill>
                  <a:schemeClr val="accent6">
                    <a:lumMod val="75000"/>
                  </a:schemeClr>
                </a:solidFill>
              </a:rPr>
              <a:t>000</a:t>
            </a:r>
            <a:r>
              <a:rPr lang="en-US" sz="2000" dirty="0"/>
              <a:t> 	      an identifier for a register 'AL' </a:t>
            </a:r>
          </a:p>
          <a:p>
            <a:pPr>
              <a:defRPr/>
            </a:pPr>
            <a:r>
              <a:rPr lang="en-US" sz="2000" dirty="0"/>
              <a:t>	</a:t>
            </a:r>
            <a:r>
              <a:rPr lang="en-US" sz="2000" dirty="0">
                <a:solidFill>
                  <a:srgbClr val="00B0F0"/>
                </a:solidFill>
              </a:rPr>
              <a:t>01100001</a:t>
            </a:r>
            <a:r>
              <a:rPr lang="en-US" sz="2000" dirty="0"/>
              <a:t>     97 decimal (61 hex)</a:t>
            </a:r>
          </a:p>
          <a:p>
            <a:pPr>
              <a:defRPr/>
            </a:pPr>
            <a:endParaRPr lang="en-US" sz="2000" dirty="0"/>
          </a:p>
          <a:p>
            <a:pPr>
              <a:defRPr/>
            </a:pPr>
            <a:r>
              <a:rPr lang="en-US" sz="2000" dirty="0"/>
              <a:t>The </a:t>
            </a:r>
            <a:r>
              <a:rPr lang="en-US" sz="2000" b="1" dirty="0" smtClean="0"/>
              <a:t>Macro</a:t>
            </a:r>
            <a:r>
              <a:rPr lang="en-US" sz="2000" dirty="0" smtClean="0"/>
              <a:t> </a:t>
            </a:r>
            <a:r>
              <a:rPr lang="en-US" sz="2000" b="1" dirty="0"/>
              <a:t>As</a:t>
            </a:r>
            <a:r>
              <a:rPr lang="en-US" sz="2000" dirty="0"/>
              <a:t>se</a:t>
            </a:r>
            <a:r>
              <a:rPr lang="en-US" sz="2000" b="1" dirty="0"/>
              <a:t>m</a:t>
            </a:r>
            <a:r>
              <a:rPr lang="en-US" sz="2000" dirty="0"/>
              <a:t>bler </a:t>
            </a:r>
            <a:r>
              <a:rPr lang="en-US" sz="2000" dirty="0" smtClean="0"/>
              <a:t>(</a:t>
            </a:r>
            <a:r>
              <a:rPr lang="en-US" sz="2000" b="1" dirty="0"/>
              <a:t>M</a:t>
            </a:r>
            <a:r>
              <a:rPr lang="en-US" sz="2000" b="1" dirty="0" smtClean="0"/>
              <a:t>ASM</a:t>
            </a:r>
            <a:r>
              <a:rPr lang="en-US" sz="2000" dirty="0"/>
              <a:t>) is an </a:t>
            </a:r>
            <a:r>
              <a:rPr lang="en-US" sz="2000" b="1" dirty="0"/>
              <a:t>assembler</a:t>
            </a:r>
            <a:r>
              <a:rPr lang="en-US" sz="2000" dirty="0"/>
              <a:t> and for x86 architecture</a:t>
            </a:r>
          </a:p>
        </p:txBody>
      </p:sp>
    </p:spTree>
    <p:extLst>
      <p:ext uri="{BB962C8B-B14F-4D97-AF65-F5344CB8AC3E}">
        <p14:creationId xmlns:p14="http://schemas.microsoft.com/office/powerpoint/2010/main" val="417167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3276600" y="3048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algn="ctr" rtl="1" eaLnBrk="1" hangingPunct="1">
              <a:spcBef>
                <a:spcPct val="0"/>
              </a:spcBef>
            </a:pPr>
            <a:r>
              <a:rPr lang="en-US" altLang="ko-KR" sz="2400" u="sng">
                <a:solidFill>
                  <a:schemeClr val="tx2"/>
                </a:solidFill>
              </a:rPr>
              <a:t>Basic assembly instructions:</a:t>
            </a:r>
          </a:p>
        </p:txBody>
      </p:sp>
      <p:sp>
        <p:nvSpPr>
          <p:cNvPr id="7171" name="Text Box 4"/>
          <p:cNvSpPr txBox="1">
            <a:spLocks noChangeArrowheads="1"/>
          </p:cNvSpPr>
          <p:nvPr/>
        </p:nvSpPr>
        <p:spPr bwMode="auto">
          <a:xfrm>
            <a:off x="1828800" y="838201"/>
            <a:ext cx="838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a:latin typeface="Arial Unicode MS" pitchFamily="34" charset="-128"/>
              </a:rPr>
              <a:t>Each NASM standard source line contains a combination of the 4 fields:</a:t>
            </a:r>
          </a:p>
          <a:p>
            <a:pPr algn="ctr" rtl="1" eaLnBrk="1" hangingPunct="1">
              <a:spcBef>
                <a:spcPct val="50000"/>
              </a:spcBef>
            </a:pPr>
            <a:r>
              <a:rPr lang="en-US" altLang="ko-KR" sz="2000" i="1" u="sng">
                <a:latin typeface="Arial Unicode MS" pitchFamily="34" charset="-128"/>
              </a:rPr>
              <a:t>label</a:t>
            </a:r>
            <a:r>
              <a:rPr lang="en-US" altLang="ko-KR" sz="2000" i="1">
                <a:latin typeface="Arial Unicode MS" pitchFamily="34" charset="-128"/>
              </a:rPr>
              <a:t>:          </a:t>
            </a:r>
            <a:r>
              <a:rPr lang="en-US" altLang="ko-KR" sz="2000" i="1" u="sng">
                <a:latin typeface="Arial Unicode MS" pitchFamily="34" charset="-128"/>
              </a:rPr>
              <a:t>(pseudo) instruction</a:t>
            </a:r>
            <a:r>
              <a:rPr lang="en-US" altLang="ko-KR" sz="2000" i="1">
                <a:latin typeface="Arial Unicode MS" pitchFamily="34" charset="-128"/>
              </a:rPr>
              <a:t>          </a:t>
            </a:r>
            <a:r>
              <a:rPr lang="en-US" altLang="ko-KR" sz="2000" i="1" u="sng">
                <a:latin typeface="Arial Unicode MS" pitchFamily="34" charset="-128"/>
              </a:rPr>
              <a:t>operands</a:t>
            </a:r>
            <a:r>
              <a:rPr lang="en-US" altLang="ko-KR" sz="2000" i="1">
                <a:latin typeface="Arial Unicode MS" pitchFamily="34" charset="-128"/>
              </a:rPr>
              <a:t>           ; </a:t>
            </a:r>
            <a:r>
              <a:rPr lang="en-US" altLang="ko-KR" sz="2000" i="1" u="sng">
                <a:latin typeface="Arial Unicode MS" pitchFamily="34" charset="-128"/>
              </a:rPr>
              <a:t>comment</a:t>
            </a:r>
            <a:r>
              <a:rPr lang="en-US" altLang="ko-KR" sz="2000">
                <a:latin typeface="Arial Unicode MS" pitchFamily="34" charset="-128"/>
              </a:rPr>
              <a:t>  </a:t>
            </a:r>
          </a:p>
        </p:txBody>
      </p:sp>
      <p:sp>
        <p:nvSpPr>
          <p:cNvPr id="7172" name="Line 5"/>
          <p:cNvSpPr>
            <a:spLocks noChangeShapeType="1"/>
          </p:cNvSpPr>
          <p:nvPr/>
        </p:nvSpPr>
        <p:spPr bwMode="auto">
          <a:xfrm flipH="1" flipV="1">
            <a:off x="2743200" y="1752600"/>
            <a:ext cx="1371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7173" name="Line 7"/>
          <p:cNvSpPr>
            <a:spLocks noChangeShapeType="1"/>
          </p:cNvSpPr>
          <p:nvPr/>
        </p:nvSpPr>
        <p:spPr bwMode="auto">
          <a:xfrm flipV="1">
            <a:off x="4114800" y="1752600"/>
            <a:ext cx="4495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7174" name="Text Box 8"/>
          <p:cNvSpPr txBox="1">
            <a:spLocks noChangeArrowheads="1"/>
          </p:cNvSpPr>
          <p:nvPr/>
        </p:nvSpPr>
        <p:spPr bwMode="auto">
          <a:xfrm>
            <a:off x="3048000" y="2514600"/>
            <a:ext cx="1600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1800"/>
              <a:t>optional fields</a:t>
            </a:r>
          </a:p>
        </p:txBody>
      </p:sp>
      <p:sp>
        <p:nvSpPr>
          <p:cNvPr id="7175" name="Line 9"/>
          <p:cNvSpPr>
            <a:spLocks noChangeShapeType="1"/>
          </p:cNvSpPr>
          <p:nvPr/>
        </p:nvSpPr>
        <p:spPr bwMode="auto">
          <a:xfrm flipH="1" flipV="1">
            <a:off x="6934200" y="17526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7176" name="Text Box 10"/>
          <p:cNvSpPr txBox="1">
            <a:spLocks noChangeArrowheads="1"/>
          </p:cNvSpPr>
          <p:nvPr/>
        </p:nvSpPr>
        <p:spPr bwMode="auto">
          <a:xfrm>
            <a:off x="5867400" y="2362201"/>
            <a:ext cx="2971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1800"/>
              <a:t>Either required or forbidden by an instruction</a:t>
            </a:r>
          </a:p>
        </p:txBody>
      </p:sp>
      <p:sp>
        <p:nvSpPr>
          <p:cNvPr id="7177" name="Text Box 12"/>
          <p:cNvSpPr txBox="1">
            <a:spLocks noChangeArrowheads="1"/>
          </p:cNvSpPr>
          <p:nvPr/>
        </p:nvSpPr>
        <p:spPr bwMode="auto">
          <a:xfrm>
            <a:off x="1981200" y="3200401"/>
            <a:ext cx="78486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u="sng"/>
              <a:t>Notes</a:t>
            </a:r>
            <a:r>
              <a:rPr lang="en-US" altLang="ko-KR" sz="2000"/>
              <a:t>:</a:t>
            </a:r>
          </a:p>
          <a:p>
            <a:pPr rtl="1" eaLnBrk="1" hangingPunct="1">
              <a:spcBef>
                <a:spcPct val="50000"/>
              </a:spcBef>
            </a:pPr>
            <a:r>
              <a:rPr lang="en-US" altLang="ko-KR" sz="2000"/>
              <a:t>1. </a:t>
            </a:r>
            <a:r>
              <a:rPr lang="en-US" altLang="ko-KR" sz="2000" b="1"/>
              <a:t>backslash (\)</a:t>
            </a:r>
            <a:r>
              <a:rPr lang="en-US" altLang="ko-KR" sz="2000"/>
              <a:t> uses as the line continuation character: </a:t>
            </a:r>
            <a:r>
              <a:rPr lang="en-US" altLang="ko-KR" sz="1800"/>
              <a:t>if a line ends with backslash, the next line is considered to be a part of the backslash-ended line.</a:t>
            </a:r>
            <a:br>
              <a:rPr lang="en-US" altLang="ko-KR" sz="1800"/>
            </a:br>
            <a:r>
              <a:rPr lang="en-US" altLang="ko-KR" sz="2000"/>
              <a:t>2. </a:t>
            </a:r>
            <a:r>
              <a:rPr lang="en-US" altLang="ko-KR" sz="2000" b="1"/>
              <a:t>no restrictions on white space</a:t>
            </a:r>
            <a:r>
              <a:rPr lang="en-US" altLang="ko-KR" sz="2000"/>
              <a:t> within a line.</a:t>
            </a:r>
            <a:br>
              <a:rPr lang="en-US" altLang="ko-KR" sz="2000"/>
            </a:br>
            <a:r>
              <a:rPr lang="en-US" altLang="ko-KR" sz="2000"/>
              <a:t>3. a colon after a label is optional.</a:t>
            </a:r>
          </a:p>
        </p:txBody>
      </p:sp>
      <p:sp>
        <p:nvSpPr>
          <p:cNvPr id="7178" name="Text Box 13"/>
          <p:cNvSpPr txBox="1">
            <a:spLocks noChangeArrowheads="1"/>
          </p:cNvSpPr>
          <p:nvPr/>
        </p:nvSpPr>
        <p:spPr bwMode="auto">
          <a:xfrm>
            <a:off x="1981200" y="5257801"/>
            <a:ext cx="7772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u="sng" dirty="0"/>
              <a:t>Examples</a:t>
            </a:r>
            <a:r>
              <a:rPr lang="en-US" altLang="ko-KR" sz="2000" dirty="0"/>
              <a:t>:</a:t>
            </a:r>
          </a:p>
          <a:p>
            <a:pPr rtl="1" eaLnBrk="1" hangingPunct="1">
              <a:spcBef>
                <a:spcPct val="50000"/>
              </a:spcBef>
            </a:pPr>
            <a:r>
              <a:rPr lang="en-US" altLang="ko-KR" sz="2000" dirty="0"/>
              <a:t>1. </a:t>
            </a:r>
            <a:r>
              <a:rPr lang="en-US" altLang="ko-KR" sz="2000" i="1" dirty="0" err="1"/>
              <a:t>mov</a:t>
            </a:r>
            <a:r>
              <a:rPr lang="en-US" altLang="ko-KR" sz="2000" i="1" dirty="0"/>
              <a:t> ax, 2</a:t>
            </a:r>
            <a:r>
              <a:rPr lang="en-US" altLang="ko-KR" sz="2000" dirty="0"/>
              <a:t>            ; moves constant 2 to the register ax</a:t>
            </a:r>
            <a:br>
              <a:rPr lang="en-US" altLang="ko-KR" sz="2000" dirty="0"/>
            </a:br>
            <a:r>
              <a:rPr lang="en-US" altLang="ko-KR" sz="2000" dirty="0"/>
              <a:t>2. </a:t>
            </a:r>
            <a:r>
              <a:rPr lang="en-US" altLang="ko-KR" sz="2000" i="1" dirty="0"/>
              <a:t>buffer: </a:t>
            </a:r>
            <a:r>
              <a:rPr lang="en-US" altLang="ko-KR" sz="2000" i="1" dirty="0" err="1"/>
              <a:t>resb</a:t>
            </a:r>
            <a:r>
              <a:rPr lang="en-US" altLang="ko-KR" sz="2000" i="1" dirty="0"/>
              <a:t> 64</a:t>
            </a:r>
            <a:r>
              <a:rPr lang="en-US" altLang="ko-KR" sz="2000" dirty="0"/>
              <a:t>    ; reserves 64 bytes</a:t>
            </a:r>
            <a:r>
              <a:rPr lang="en-US" altLang="ko-KR" sz="2000" dirty="0">
                <a:latin typeface="Arial Unicode MS" pitchFamily="34" charset="-128"/>
              </a:rPr>
              <a:t> </a:t>
            </a:r>
          </a:p>
        </p:txBody>
      </p:sp>
    </p:spTree>
    <p:extLst>
      <p:ext uri="{BB962C8B-B14F-4D97-AF65-F5344CB8AC3E}">
        <p14:creationId xmlns:p14="http://schemas.microsoft.com/office/powerpoint/2010/main" val="3110214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124200" y="228600"/>
            <a:ext cx="5791200" cy="609600"/>
          </a:xfrm>
        </p:spPr>
        <p:txBody>
          <a:bodyPr/>
          <a:lstStyle/>
          <a:p>
            <a:pPr eaLnBrk="1" hangingPunct="1"/>
            <a:r>
              <a:rPr lang="en-US" altLang="ko-KR" sz="2400" u="sng"/>
              <a:t>Instruction arguments</a:t>
            </a:r>
          </a:p>
        </p:txBody>
      </p:sp>
      <p:sp>
        <p:nvSpPr>
          <p:cNvPr id="8195" name="Text Box 3"/>
          <p:cNvSpPr txBox="1">
            <a:spLocks noChangeArrowheads="1"/>
          </p:cNvSpPr>
          <p:nvPr/>
        </p:nvSpPr>
        <p:spPr bwMode="auto">
          <a:xfrm>
            <a:off x="1752600" y="914401"/>
            <a:ext cx="86868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b="1">
                <a:latin typeface="Arial Unicode MS" pitchFamily="34" charset="-128"/>
              </a:rPr>
              <a:t>A typical instruction has 2 operands.</a:t>
            </a:r>
          </a:p>
          <a:p>
            <a:pPr eaLnBrk="1" hangingPunct="1">
              <a:spcBef>
                <a:spcPct val="50000"/>
              </a:spcBef>
            </a:pPr>
            <a:r>
              <a:rPr lang="en-US" altLang="ko-KR" sz="2000">
                <a:latin typeface="Arial Unicode MS" pitchFamily="34" charset="-128"/>
              </a:rPr>
              <a:t>The left operand is the target operand, while the right operand is the source operand</a:t>
            </a:r>
          </a:p>
          <a:p>
            <a:pPr eaLnBrk="1" hangingPunct="1">
              <a:spcBef>
                <a:spcPct val="50000"/>
              </a:spcBef>
            </a:pPr>
            <a:r>
              <a:rPr lang="en-US" altLang="ko-KR" sz="2000" u="sng">
                <a:latin typeface="Arial Unicode MS" pitchFamily="34" charset="-128"/>
              </a:rPr>
              <a:t>3 kinds of operands exists:</a:t>
            </a:r>
          </a:p>
          <a:p>
            <a:pPr eaLnBrk="1" hangingPunct="1">
              <a:spcBef>
                <a:spcPct val="50000"/>
              </a:spcBef>
              <a:buFontTx/>
              <a:buAutoNum type="arabicPeriod"/>
            </a:pPr>
            <a:r>
              <a:rPr lang="en-US" altLang="ko-KR" sz="2000">
                <a:latin typeface="Arial Unicode MS" pitchFamily="34" charset="-128"/>
              </a:rPr>
              <a:t>Immediate, i.e. a value</a:t>
            </a:r>
          </a:p>
          <a:p>
            <a:pPr eaLnBrk="1" hangingPunct="1">
              <a:spcBef>
                <a:spcPct val="50000"/>
              </a:spcBef>
              <a:buFontTx/>
              <a:buAutoNum type="arabicPeriod"/>
            </a:pPr>
            <a:r>
              <a:rPr lang="en-US" altLang="ko-KR" sz="2000">
                <a:latin typeface="Arial Unicode MS" pitchFamily="34" charset="-128"/>
              </a:rPr>
              <a:t>Register, such as AX,EBP,DL</a:t>
            </a:r>
          </a:p>
          <a:p>
            <a:pPr eaLnBrk="1" hangingPunct="1">
              <a:spcBef>
                <a:spcPct val="50000"/>
              </a:spcBef>
              <a:buFontTx/>
              <a:buAutoNum type="arabicPeriod"/>
            </a:pPr>
            <a:r>
              <a:rPr lang="en-US" altLang="ko-KR" sz="2000">
                <a:latin typeface="Arial Unicode MS" pitchFamily="34" charset="-128"/>
              </a:rPr>
              <a:t>Memory location; a variable or a pointer.</a:t>
            </a:r>
          </a:p>
          <a:p>
            <a:pPr eaLnBrk="1" hangingPunct="1">
              <a:spcBef>
                <a:spcPct val="50000"/>
              </a:spcBef>
              <a:buFontTx/>
              <a:buAutoNum type="arabicPeriod"/>
            </a:pPr>
            <a:endParaRPr lang="en-US" altLang="ko-KR" sz="2000">
              <a:latin typeface="Arial Unicode MS" pitchFamily="34" charset="-128"/>
            </a:endParaRPr>
          </a:p>
          <a:p>
            <a:pPr eaLnBrk="1" hangingPunct="1">
              <a:spcBef>
                <a:spcPct val="50000"/>
              </a:spcBef>
            </a:pPr>
            <a:r>
              <a:rPr lang="en-US" altLang="ko-KR" sz="2000">
                <a:latin typeface="Arial Unicode MS" pitchFamily="34" charset="-128"/>
              </a:rPr>
              <a:t>One should notice that the x86 processor does not allow</a:t>
            </a:r>
          </a:p>
          <a:p>
            <a:pPr eaLnBrk="1" hangingPunct="1">
              <a:spcBef>
                <a:spcPct val="50000"/>
              </a:spcBef>
            </a:pPr>
            <a:r>
              <a:rPr lang="en-US" altLang="ko-KR" sz="2000">
                <a:latin typeface="Arial Unicode MS" pitchFamily="34" charset="-128"/>
              </a:rPr>
              <a:t>both operands be memory locations.</a:t>
            </a:r>
            <a:br>
              <a:rPr lang="en-US" altLang="ko-KR" sz="2000">
                <a:latin typeface="Arial Unicode MS" pitchFamily="34" charset="-128"/>
              </a:rPr>
            </a:br>
            <a:endParaRPr lang="en-US" altLang="ko-KR" sz="2000">
              <a:latin typeface="Arial Unicode MS" pitchFamily="34" charset="-128"/>
            </a:endParaRPr>
          </a:p>
          <a:p>
            <a:pPr eaLnBrk="1" hangingPunct="1">
              <a:spcBef>
                <a:spcPct val="50000"/>
              </a:spcBef>
            </a:pPr>
            <a:r>
              <a:rPr lang="en-US" altLang="ko-KR" sz="2000">
                <a:latin typeface="Arial Unicode MS" pitchFamily="34" charset="-128"/>
              </a:rPr>
              <a:t>                                                </a:t>
            </a:r>
            <a:r>
              <a:rPr lang="en-US" altLang="ko-KR" sz="2400">
                <a:latin typeface="Arial Unicode MS" pitchFamily="34" charset="-128"/>
              </a:rPr>
              <a:t>mov [var1],[var2]</a:t>
            </a:r>
            <a:endParaRPr lang="en-US" altLang="ko-KR" sz="2000">
              <a:latin typeface="Arial Unicode MS" pitchFamily="34" charset="-128"/>
            </a:endParaRPr>
          </a:p>
        </p:txBody>
      </p:sp>
      <p:sp>
        <p:nvSpPr>
          <p:cNvPr id="8196" name="Line 5"/>
          <p:cNvSpPr>
            <a:spLocks noChangeShapeType="1"/>
          </p:cNvSpPr>
          <p:nvPr/>
        </p:nvSpPr>
        <p:spPr bwMode="auto">
          <a:xfrm flipV="1">
            <a:off x="5087939" y="5661026"/>
            <a:ext cx="2376487"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8197" name="Line 6"/>
          <p:cNvSpPr>
            <a:spLocks noChangeShapeType="1"/>
          </p:cNvSpPr>
          <p:nvPr/>
        </p:nvSpPr>
        <p:spPr bwMode="auto">
          <a:xfrm>
            <a:off x="5159376" y="5661025"/>
            <a:ext cx="2232025" cy="503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Tree>
    <p:extLst>
      <p:ext uri="{BB962C8B-B14F-4D97-AF65-F5344CB8AC3E}">
        <p14:creationId xmlns:p14="http://schemas.microsoft.com/office/powerpoint/2010/main" val="886852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124200" y="228600"/>
            <a:ext cx="5791200" cy="609600"/>
          </a:xfrm>
        </p:spPr>
        <p:txBody>
          <a:bodyPr/>
          <a:lstStyle/>
          <a:p>
            <a:pPr eaLnBrk="1" hangingPunct="1"/>
            <a:r>
              <a:rPr lang="en-US" altLang="ko-KR" sz="2400" u="sng"/>
              <a:t>Move instructions:</a:t>
            </a:r>
          </a:p>
        </p:txBody>
      </p:sp>
      <p:sp>
        <p:nvSpPr>
          <p:cNvPr id="9219" name="Text Box 4"/>
          <p:cNvSpPr txBox="1">
            <a:spLocks noChangeArrowheads="1"/>
          </p:cNvSpPr>
          <p:nvPr/>
        </p:nvSpPr>
        <p:spPr bwMode="auto">
          <a:xfrm>
            <a:off x="1082040" y="950976"/>
            <a:ext cx="8686800" cy="566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400" b="1" dirty="0">
                <a:latin typeface="Arial Unicode MS" pitchFamily="34" charset="-128"/>
              </a:rPr>
              <a:t>MOV </a:t>
            </a:r>
            <a:r>
              <a:rPr lang="en-US" altLang="ko-KR" sz="2400" b="1" dirty="0"/>
              <a:t>–</a:t>
            </a:r>
            <a:r>
              <a:rPr lang="en-US" altLang="ko-KR" sz="2400" b="1" dirty="0">
                <a:latin typeface="Arial Unicode MS" pitchFamily="34" charset="-128"/>
              </a:rPr>
              <a:t> move data </a:t>
            </a:r>
          </a:p>
          <a:p>
            <a:pPr rtl="1" eaLnBrk="1" hangingPunct="1">
              <a:spcBef>
                <a:spcPct val="50000"/>
              </a:spcBef>
            </a:pPr>
            <a:r>
              <a:rPr lang="en-US" altLang="ko-KR" sz="2400" i="1" u="sng" dirty="0" err="1">
                <a:latin typeface="Arial Unicode MS" pitchFamily="34" charset="-128"/>
              </a:rPr>
              <a:t>mov</a:t>
            </a:r>
            <a:r>
              <a:rPr lang="en-US" altLang="ko-KR" sz="2400" i="1" u="sng" dirty="0">
                <a:latin typeface="Arial Unicode MS" pitchFamily="34" charset="-128"/>
              </a:rPr>
              <a:t> r/m8,reg8</a:t>
            </a:r>
            <a:r>
              <a:rPr lang="en-US" altLang="ko-KR" sz="2400" dirty="0">
                <a:latin typeface="Arial Unicode MS" pitchFamily="34" charset="-128"/>
              </a:rPr>
              <a:t>  </a:t>
            </a:r>
            <a:br>
              <a:rPr lang="en-US" altLang="ko-KR" sz="2400" dirty="0">
                <a:latin typeface="Arial Unicode MS" pitchFamily="34" charset="-128"/>
              </a:rPr>
            </a:br>
            <a:r>
              <a:rPr lang="en-US" altLang="ko-KR" sz="2400" dirty="0">
                <a:latin typeface="Arial Unicode MS" pitchFamily="34" charset="-128"/>
              </a:rPr>
              <a:t>(</a:t>
            </a:r>
            <a:r>
              <a:rPr lang="en-US" altLang="ko-KR" sz="2000" dirty="0">
                <a:latin typeface="Arial Unicode MS" pitchFamily="34" charset="-128"/>
              </a:rPr>
              <a:t>copies content of 8-bit register (source) to 8-bit register or 8-bit memory unit (destination) )</a:t>
            </a:r>
            <a:r>
              <a:rPr lang="en-US" altLang="ko-KR" sz="2800" dirty="0">
                <a:latin typeface="Arial Unicode MS" pitchFamily="34" charset="-128"/>
              </a:rPr>
              <a:t/>
            </a:r>
            <a:br>
              <a:rPr lang="en-US" altLang="ko-KR" sz="2800" dirty="0">
                <a:latin typeface="Arial Unicode MS" pitchFamily="34" charset="-128"/>
              </a:rPr>
            </a:br>
            <a:endParaRPr lang="en-US" altLang="ko-KR" sz="2800" dirty="0">
              <a:latin typeface="Arial Unicode MS" pitchFamily="34" charset="-128"/>
            </a:endParaRPr>
          </a:p>
          <a:p>
            <a:pPr rtl="1" eaLnBrk="1" hangingPunct="1">
              <a:spcBef>
                <a:spcPct val="50000"/>
              </a:spcBef>
            </a:pPr>
            <a:r>
              <a:rPr lang="en-US" altLang="ko-KR" sz="2400" i="1" u="sng" dirty="0" err="1">
                <a:latin typeface="Arial Unicode MS" pitchFamily="34" charset="-128"/>
              </a:rPr>
              <a:t>mov</a:t>
            </a:r>
            <a:r>
              <a:rPr lang="en-US" altLang="ko-KR" sz="2400" i="1" u="sng" dirty="0">
                <a:latin typeface="Arial Unicode MS" pitchFamily="34" charset="-128"/>
              </a:rPr>
              <a:t> reg32,imm32</a:t>
            </a:r>
            <a:r>
              <a:rPr lang="en-US" altLang="ko-KR" sz="2800" dirty="0">
                <a:latin typeface="Arial Unicode MS" pitchFamily="34" charset="-128"/>
              </a:rPr>
              <a:t> </a:t>
            </a:r>
            <a:br>
              <a:rPr lang="en-US" altLang="ko-KR" sz="2800" dirty="0">
                <a:latin typeface="Arial Unicode MS" pitchFamily="34" charset="-128"/>
              </a:rPr>
            </a:br>
            <a:r>
              <a:rPr lang="en-US" altLang="ko-KR" sz="2400" dirty="0">
                <a:latin typeface="Arial Unicode MS" pitchFamily="34" charset="-128"/>
              </a:rPr>
              <a:t>(</a:t>
            </a:r>
            <a:r>
              <a:rPr lang="en-US" altLang="ko-KR" sz="2000" dirty="0">
                <a:latin typeface="Arial Unicode MS" pitchFamily="34" charset="-128"/>
              </a:rPr>
              <a:t>copies content of 32-bit immediate (constant) to 32-bit register)</a:t>
            </a:r>
            <a:br>
              <a:rPr lang="en-US" altLang="ko-KR" sz="2000" dirty="0">
                <a:latin typeface="Arial Unicode MS" pitchFamily="34" charset="-128"/>
              </a:rPr>
            </a:br>
            <a:endParaRPr lang="en-US" altLang="ko-KR" sz="2000" dirty="0">
              <a:latin typeface="Arial Unicode MS" pitchFamily="34" charset="-128"/>
            </a:endParaRPr>
          </a:p>
          <a:p>
            <a:pPr rtl="1" eaLnBrk="1" hangingPunct="1">
              <a:spcBef>
                <a:spcPct val="50000"/>
              </a:spcBef>
            </a:pPr>
            <a:r>
              <a:rPr lang="en-US" altLang="ko-KR" sz="2400" b="1" dirty="0">
                <a:latin typeface="Arial Unicode MS" pitchFamily="34" charset="-128"/>
              </a:rPr>
              <a:t>- </a:t>
            </a:r>
            <a:r>
              <a:rPr lang="en-US" altLang="ko-KR" sz="2400" dirty="0"/>
              <a:t>In all forms of the </a:t>
            </a:r>
            <a:r>
              <a:rPr lang="en-US" altLang="ko-KR" sz="2400" dirty="0">
                <a:latin typeface="Arial Unicode MS" pitchFamily="34" charset="-128"/>
              </a:rPr>
              <a:t>MOV</a:t>
            </a:r>
            <a:r>
              <a:rPr lang="en-US" altLang="ko-KR" sz="2400" dirty="0"/>
              <a:t> instruction, the two operands are the same size</a:t>
            </a:r>
            <a:endParaRPr lang="en-US" altLang="ko-KR" sz="2400" b="1" dirty="0">
              <a:latin typeface="Arial Unicode MS" pitchFamily="34" charset="-128"/>
            </a:endParaRPr>
          </a:p>
          <a:p>
            <a:pPr eaLnBrk="1" hangingPunct="1">
              <a:spcBef>
                <a:spcPct val="50000"/>
              </a:spcBef>
            </a:pPr>
            <a:r>
              <a:rPr lang="en-US" altLang="ko-KR" sz="2400" u="sng" dirty="0">
                <a:latin typeface="Arial Unicode MS" pitchFamily="34" charset="-128"/>
              </a:rPr>
              <a:t>Examples:</a:t>
            </a:r>
            <a:br>
              <a:rPr lang="en-US" altLang="ko-KR" sz="2400" u="sng" dirty="0">
                <a:latin typeface="Arial Unicode MS" pitchFamily="34" charset="-128"/>
              </a:rPr>
            </a:br>
            <a:r>
              <a:rPr lang="en-US" altLang="ko-KR" sz="2400" dirty="0" err="1">
                <a:latin typeface="Arial Unicode MS" pitchFamily="34" charset="-128"/>
              </a:rPr>
              <a:t>mov</a:t>
            </a:r>
            <a:r>
              <a:rPr lang="en-US" altLang="ko-KR" sz="2400" dirty="0">
                <a:latin typeface="Arial Unicode MS" pitchFamily="34" charset="-128"/>
              </a:rPr>
              <a:t> EAX, 0x2334AAFF</a:t>
            </a:r>
            <a:r>
              <a:rPr lang="en-US" altLang="ko-KR" sz="2400" u="sng" dirty="0">
                <a:latin typeface="Arial Unicode MS" pitchFamily="34" charset="-128"/>
              </a:rPr>
              <a:t/>
            </a:r>
            <a:br>
              <a:rPr lang="en-US" altLang="ko-KR" sz="2400" u="sng" dirty="0">
                <a:latin typeface="Arial Unicode MS" pitchFamily="34" charset="-128"/>
              </a:rPr>
            </a:br>
            <a:r>
              <a:rPr lang="en-US" altLang="ko-KR" sz="2400" dirty="0" err="1">
                <a:latin typeface="Arial Unicode MS" pitchFamily="34" charset="-128"/>
              </a:rPr>
              <a:t>mov</a:t>
            </a:r>
            <a:r>
              <a:rPr lang="en-US" altLang="ko-KR" sz="2400" dirty="0">
                <a:latin typeface="Arial Unicode MS" pitchFamily="34" charset="-128"/>
              </a:rPr>
              <a:t> [buffer], </a:t>
            </a:r>
            <a:r>
              <a:rPr lang="en-US" altLang="ko-KR" sz="2400" dirty="0" smtClean="0">
                <a:latin typeface="Arial Unicode MS" pitchFamily="34" charset="-128"/>
              </a:rPr>
              <a:t>ax</a:t>
            </a:r>
            <a:endParaRPr lang="en-US" altLang="ko-KR" sz="2400" dirty="0">
              <a:latin typeface="Arial Unicode MS" pitchFamily="34" charset="-128"/>
            </a:endParaRPr>
          </a:p>
        </p:txBody>
      </p:sp>
    </p:spTree>
    <p:extLst>
      <p:ext uri="{BB962C8B-B14F-4D97-AF65-F5344CB8AC3E}">
        <p14:creationId xmlns:p14="http://schemas.microsoft.com/office/powerpoint/2010/main" val="3336564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048000" y="228600"/>
            <a:ext cx="5562600" cy="609600"/>
          </a:xfrm>
        </p:spPr>
        <p:txBody>
          <a:bodyPr/>
          <a:lstStyle/>
          <a:p>
            <a:pPr eaLnBrk="1" hangingPunct="1"/>
            <a:r>
              <a:rPr lang="en-US" altLang="ko-KR" sz="2400" u="sng"/>
              <a:t>Basic arithmetical instructions:</a:t>
            </a:r>
          </a:p>
        </p:txBody>
      </p:sp>
      <p:sp>
        <p:nvSpPr>
          <p:cNvPr id="10243" name="Text Box 4"/>
          <p:cNvSpPr txBox="1">
            <a:spLocks noChangeArrowheads="1"/>
          </p:cNvSpPr>
          <p:nvPr/>
        </p:nvSpPr>
        <p:spPr bwMode="auto">
          <a:xfrm>
            <a:off x="1752600" y="914400"/>
            <a:ext cx="868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eaLnBrk="1" hangingPunct="1">
              <a:spcBef>
                <a:spcPct val="50000"/>
              </a:spcBef>
            </a:pPr>
            <a:r>
              <a:rPr lang="en-US" altLang="ko-KR" sz="2000" b="1" dirty="0">
                <a:latin typeface="Arial Unicode MS" pitchFamily="34" charset="-128"/>
              </a:rPr>
              <a:t>ADD: add integers</a:t>
            </a:r>
          </a:p>
          <a:p>
            <a:pPr rtl="1" eaLnBrk="1" hangingPunct="1">
              <a:spcBef>
                <a:spcPct val="50000"/>
              </a:spcBef>
            </a:pPr>
            <a:r>
              <a:rPr lang="en-US" altLang="ko-KR" sz="2000" i="1" u="sng" dirty="0">
                <a:latin typeface="Arial Unicode MS" pitchFamily="34" charset="-128"/>
              </a:rPr>
              <a:t>add r/m16,imm16 </a:t>
            </a:r>
            <a:r>
              <a:rPr lang="he-IL" altLang="ko-KR" sz="2000" dirty="0">
                <a:latin typeface="Arial Unicode MS" pitchFamily="34" charset="-128"/>
              </a:rPr>
              <a:t/>
            </a:r>
            <a:br>
              <a:rPr lang="he-IL" altLang="ko-KR" sz="2000" dirty="0">
                <a:latin typeface="Arial Unicode MS" pitchFamily="34" charset="-128"/>
              </a:rPr>
            </a:br>
            <a:r>
              <a:rPr lang="en-US" altLang="ko-KR" sz="2000" dirty="0">
                <a:latin typeface="Arial Unicode MS" pitchFamily="34" charset="-128"/>
              </a:rPr>
              <a:t>(</a:t>
            </a:r>
            <a:r>
              <a:rPr lang="en-US" altLang="ko-KR" sz="1800" dirty="0">
                <a:latin typeface="Arial Unicode MS" pitchFamily="34" charset="-128"/>
              </a:rPr>
              <a:t>adds its two operands together, and leaves the result in its destination (first) operand)</a:t>
            </a:r>
            <a:endParaRPr lang="en-US" altLang="ko-KR" sz="2400" dirty="0">
              <a:latin typeface="Arial Unicode MS" pitchFamily="34" charset="-128"/>
            </a:endParaRPr>
          </a:p>
          <a:p>
            <a:pPr rtl="1" eaLnBrk="1" hangingPunct="1">
              <a:spcBef>
                <a:spcPct val="50000"/>
              </a:spcBef>
            </a:pPr>
            <a:r>
              <a:rPr lang="en-US" altLang="ko-KR" sz="2000" u="sng" dirty="0">
                <a:latin typeface="Arial Unicode MS" pitchFamily="34" charset="-128"/>
              </a:rPr>
              <a:t>Examples:</a:t>
            </a:r>
            <a:br>
              <a:rPr lang="en-US" altLang="ko-KR" sz="2000" u="sng" dirty="0">
                <a:latin typeface="Arial Unicode MS" pitchFamily="34" charset="-128"/>
              </a:rPr>
            </a:br>
            <a:r>
              <a:rPr lang="en-US" altLang="ko-KR" sz="2000" dirty="0">
                <a:latin typeface="Arial Unicode MS" pitchFamily="34" charset="-128"/>
              </a:rPr>
              <a:t>add AX, BX</a:t>
            </a:r>
            <a:endParaRPr lang="en-US" altLang="ko-KR" sz="1600" dirty="0">
              <a:latin typeface="Arial Unicode MS" pitchFamily="34" charset="-128"/>
            </a:endParaRPr>
          </a:p>
        </p:txBody>
      </p:sp>
      <p:sp>
        <p:nvSpPr>
          <p:cNvPr id="10244" name="Text Box 5"/>
          <p:cNvSpPr txBox="1">
            <a:spLocks noChangeArrowheads="1"/>
          </p:cNvSpPr>
          <p:nvPr/>
        </p:nvSpPr>
        <p:spPr bwMode="auto">
          <a:xfrm>
            <a:off x="1752600" y="3249613"/>
            <a:ext cx="8077200"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anose="02020603050405020304" pitchFamily="18" charset="0"/>
              </a:defRPr>
            </a:lvl1pPr>
            <a:lvl2pPr marL="742950" indent="-285750" eaLnBrk="0" hangingPunct="0">
              <a:defRPr sz="1200">
                <a:solidFill>
                  <a:schemeClr val="tx1"/>
                </a:solidFill>
                <a:latin typeface="Times New Roman" panose="02020603050405020304" pitchFamily="18" charset="0"/>
              </a:defRPr>
            </a:lvl2pPr>
            <a:lvl3pPr marL="1143000" indent="-228600" eaLnBrk="0" hangingPunct="0">
              <a:defRPr sz="1200">
                <a:solidFill>
                  <a:schemeClr val="tx1"/>
                </a:solidFill>
                <a:latin typeface="Times New Roman" panose="02020603050405020304" pitchFamily="18" charset="0"/>
              </a:defRPr>
            </a:lvl3pPr>
            <a:lvl4pPr marL="1600200" indent="-228600" eaLnBrk="0" hangingPunct="0">
              <a:defRPr sz="1200">
                <a:solidFill>
                  <a:schemeClr val="tx1"/>
                </a:solidFill>
                <a:latin typeface="Times New Roman" panose="02020603050405020304" pitchFamily="18" charset="0"/>
              </a:defRPr>
            </a:lvl4pPr>
            <a:lvl5pPr marL="2057400" indent="-228600" eaLnBrk="0" hangingPunct="0">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1200">
                <a:solidFill>
                  <a:schemeClr val="tx1"/>
                </a:solidFill>
                <a:latin typeface="Times New Roman" panose="02020603050405020304" pitchFamily="18" charset="0"/>
              </a:defRPr>
            </a:lvl9pPr>
          </a:lstStyle>
          <a:p>
            <a:pPr rtl="1" eaLnBrk="1" hangingPunct="1">
              <a:spcBef>
                <a:spcPct val="50000"/>
              </a:spcBef>
            </a:pPr>
            <a:r>
              <a:rPr lang="en-US" altLang="ko-KR" sz="2000" b="1">
                <a:latin typeface="Arial Unicode MS" pitchFamily="34" charset="-128"/>
              </a:rPr>
              <a:t>ADC</a:t>
            </a:r>
            <a:r>
              <a:rPr lang="en-US" altLang="ko-KR" sz="2000" b="1"/>
              <a:t>: add with carry</a:t>
            </a:r>
          </a:p>
          <a:p>
            <a:pPr rtl="1" eaLnBrk="1" hangingPunct="1">
              <a:spcBef>
                <a:spcPct val="50000"/>
              </a:spcBef>
            </a:pPr>
            <a:r>
              <a:rPr lang="en-US" altLang="ko-KR" sz="2000" i="1" u="sng">
                <a:latin typeface="Arial Unicode MS" pitchFamily="34" charset="-128"/>
              </a:rPr>
              <a:t>adc r/m16,imm8</a:t>
            </a:r>
            <a:r>
              <a:rPr lang="en-US" altLang="ko-KR" sz="2000">
                <a:latin typeface="Arial Unicode MS" pitchFamily="34" charset="-128"/>
              </a:rPr>
              <a:t/>
            </a:r>
            <a:br>
              <a:rPr lang="en-US" altLang="ko-KR" sz="2000">
                <a:latin typeface="Arial Unicode MS" pitchFamily="34" charset="-128"/>
              </a:rPr>
            </a:br>
            <a:r>
              <a:rPr lang="en-US" altLang="ko-KR" sz="1800">
                <a:latin typeface="Arial Unicode MS" pitchFamily="34" charset="-128"/>
              </a:rPr>
              <a:t>(adds its two operands together, plus the value of the carry flag, and leaves the result in its destination (first) operand)</a:t>
            </a:r>
            <a:r>
              <a:rPr lang="he-IL" altLang="ko-KR" sz="2000" b="1">
                <a:latin typeface="Arial Unicode MS" pitchFamily="34" charset="-128"/>
              </a:rPr>
              <a:t> </a:t>
            </a:r>
            <a:endParaRPr lang="he-IL" altLang="ko-KR" sz="2000" b="1"/>
          </a:p>
          <a:p>
            <a:pPr rtl="1" eaLnBrk="1" hangingPunct="1">
              <a:spcBef>
                <a:spcPct val="50000"/>
              </a:spcBef>
            </a:pPr>
            <a:r>
              <a:rPr lang="en-US" altLang="ko-KR" sz="2000" u="sng">
                <a:latin typeface="Arial Unicode MS" pitchFamily="34" charset="-128"/>
              </a:rPr>
              <a:t>Examples:</a:t>
            </a:r>
            <a:br>
              <a:rPr lang="en-US" altLang="ko-KR" sz="2000" u="sng">
                <a:latin typeface="Arial Unicode MS" pitchFamily="34" charset="-128"/>
              </a:rPr>
            </a:br>
            <a:r>
              <a:rPr lang="en-US" altLang="ko-KR" sz="2000">
                <a:latin typeface="Arial Unicode MS" pitchFamily="34" charset="-128"/>
              </a:rPr>
              <a:t>adc AX, BX</a:t>
            </a:r>
            <a:r>
              <a:rPr lang="en-US" altLang="ko-KR" sz="1600">
                <a:latin typeface="Arial Unicode MS" pitchFamily="34" charset="-128"/>
              </a:rPr>
              <a:t> (AX gets a value of AX+BX+CF)</a:t>
            </a:r>
            <a:endParaRPr lang="en-US" altLang="ko-KR" sz="1600" b="1">
              <a:latin typeface="Arial Unicode MS" pitchFamily="34" charset="-128"/>
            </a:endParaRPr>
          </a:p>
        </p:txBody>
      </p:sp>
    </p:spTree>
    <p:extLst>
      <p:ext uri="{BB962C8B-B14F-4D97-AF65-F5344CB8AC3E}">
        <p14:creationId xmlns:p14="http://schemas.microsoft.com/office/powerpoint/2010/main" val="4027523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562</Words>
  <Application>Microsoft Office PowerPoint</Application>
  <PresentationFormat>와이드스크린</PresentationFormat>
  <Paragraphs>203</Paragraphs>
  <Slides>20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20</vt:i4>
      </vt:variant>
    </vt:vector>
  </HeadingPairs>
  <TitlesOfParts>
    <vt:vector size="26" baseType="lpstr">
      <vt:lpstr>Arial Unicode MS</vt:lpstr>
      <vt:lpstr>맑은 고딕</vt:lpstr>
      <vt:lpstr>Arial</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Instruction arguments</vt:lpstr>
      <vt:lpstr>Move instructions:</vt:lpstr>
      <vt:lpstr>Basic arithmetical instructions:</vt:lpstr>
      <vt:lpstr>Basic arithmetical instructions (Cont.):</vt:lpstr>
      <vt:lpstr>Basic arithmetical instructions (Cont.):</vt:lpstr>
      <vt:lpstr>Basic logical instructions:</vt:lpstr>
      <vt:lpstr>Basic logical instructions (Cont.):</vt:lpstr>
      <vt:lpstr>Compare instruction:</vt:lpstr>
      <vt:lpstr>Labels definition (basic):</vt:lpstr>
      <vt:lpstr>Unconditional Jump:</vt:lpstr>
      <vt:lpstr>PowerPoint 프레젠테이션</vt:lpstr>
      <vt:lpstr>PowerPoint 프레젠테이션</vt:lpstr>
      <vt:lpstr>DB, DW, DD : declaring initialized data</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Kim Si-Gwan</dc:creator>
  <cp:lastModifiedBy>Kim Si-Gwan</cp:lastModifiedBy>
  <cp:revision>9</cp:revision>
  <dcterms:created xsi:type="dcterms:W3CDTF">2018-05-28T05:21:36Z</dcterms:created>
  <dcterms:modified xsi:type="dcterms:W3CDTF">2018-05-28T05:44:33Z</dcterms:modified>
</cp:coreProperties>
</file>