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1"/>
          <p:cNvSpPr>
            <a:spLocks noChangeShapeType="1"/>
          </p:cNvSpPr>
          <p:nvPr userDrawn="1"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57150" algn="ctr">
            <a:solidFill>
              <a:srgbClr val="29136E"/>
            </a:solidFill>
            <a:round/>
            <a:headEnd/>
            <a:tailEnd/>
          </a:ln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pitchFamily="50" charset="-127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6824663" y="6356350"/>
            <a:ext cx="2281237" cy="4619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i="1" dirty="0" smtClean="0">
                <a:solidFill>
                  <a:srgbClr val="333399"/>
                </a:solidFill>
                <a:latin typeface="Arial Black"/>
                <a:ea typeface="휴먼옛체" pitchFamily="18" charset="-127"/>
              </a:rPr>
              <a:t>Department of Computer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i="1" dirty="0" smtClean="0">
                <a:solidFill>
                  <a:srgbClr val="333399"/>
                </a:solidFill>
                <a:latin typeface="Arial Black"/>
                <a:ea typeface="휴먼옛체" pitchFamily="18" charset="-127"/>
              </a:rPr>
              <a:t>Software Engineering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6346825"/>
            <a:ext cx="51593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563" y="6403975"/>
            <a:ext cx="16811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6"/>
          <p:cNvSpPr>
            <a:spLocks noChangeArrowheads="1"/>
          </p:cNvSpPr>
          <p:nvPr userDrawn="1"/>
        </p:nvSpPr>
        <p:spPr bwMode="gray">
          <a:xfrm>
            <a:off x="0" y="0"/>
            <a:ext cx="9144000" cy="720725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0392"/>
                  <a:invGamma/>
                  <a:alpha val="67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- </a:t>
            </a:r>
            <a:fld id="{435DFE38-DC54-4A1F-9B75-1386471A748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- </a:t>
            </a:r>
            <a:fld id="{87F88C70-5D34-4D7B-8AFF-626E59484702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- </a:t>
            </a:r>
            <a:fld id="{A058EDB1-564E-4C7D-9361-97E46CC06DF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837312"/>
            <a:ext cx="4212000" cy="5400000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837312"/>
            <a:ext cx="4212000" cy="5400000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- </a:t>
            </a:r>
            <a:fld id="{6BC3C864-F26B-45E9-A7CB-758C3A22C6F7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- </a:t>
            </a:r>
            <a:fld id="{44B09046-AC70-404D-9F41-2F2E93B04D1C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- </a:t>
            </a:r>
            <a:fld id="{441CB5E2-65D9-42D4-AB4A-720AE3194387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50825" y="25400"/>
            <a:ext cx="8642350" cy="6477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- </a:t>
            </a:r>
            <a:fld id="{8C24B6D7-DF42-48E8-A170-CFB69846C2D7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- </a:t>
            </a:r>
            <a:fld id="{04B061F0-8AF4-4881-8C88-0A991540DE0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- </a:t>
            </a:r>
            <a:fld id="{86C5999F-63BB-46A2-9DA2-30A0F0A1223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 userDrawn="1"/>
        </p:nvSpPr>
        <p:spPr bwMode="gray">
          <a:xfrm>
            <a:off x="0" y="0"/>
            <a:ext cx="9144000" cy="720725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0392"/>
                  <a:invGamma/>
                  <a:alpha val="67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5400"/>
            <a:ext cx="86423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36613"/>
            <a:ext cx="8642350" cy="54006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17900" y="6434138"/>
            <a:ext cx="213360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rgbClr val="000000"/>
                </a:solidFill>
                <a:latin typeface="굴림" pitchFamily="50" charset="-127"/>
              </a:rPr>
              <a:t>- </a:t>
            </a:r>
            <a:fld id="{EF4078C2-963C-4133-9699-6AFC48924B1C}" type="slidenum">
              <a:rPr kumimoji="1" lang="en-US" altLang="ko-KR">
                <a:solidFill>
                  <a:srgbClr val="000000"/>
                </a:solidFill>
                <a:latin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>
                <a:solidFill>
                  <a:srgbClr val="000000"/>
                </a:solidFill>
                <a:latin typeface="굴림" pitchFamily="50" charset="-127"/>
              </a:rPr>
              <a:t> -</a:t>
            </a:r>
          </a:p>
        </p:txBody>
      </p:sp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5" y="6346825"/>
            <a:ext cx="51593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21"/>
          <p:cNvSpPr>
            <a:spLocks noChangeShapeType="1"/>
          </p:cNvSpPr>
          <p:nvPr userDrawn="1"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57150" algn="ctr">
            <a:solidFill>
              <a:srgbClr val="29136E"/>
            </a:solidFill>
            <a:round/>
            <a:headEnd/>
            <a:tailEnd/>
          </a:ln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pitchFamily="50" charset="-127"/>
            </a:endParaRPr>
          </a:p>
        </p:txBody>
      </p:sp>
      <p:pic>
        <p:nvPicPr>
          <p:cNvPr id="1032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63563" y="6403975"/>
            <a:ext cx="16811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824663" y="6356350"/>
            <a:ext cx="2281237" cy="4619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i="1" dirty="0" smtClean="0">
                <a:solidFill>
                  <a:srgbClr val="333399"/>
                </a:solidFill>
                <a:latin typeface="Arial Black"/>
                <a:ea typeface="휴먼옛체" pitchFamily="18" charset="-127"/>
              </a:rPr>
              <a:t>Department of Computer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i="1" dirty="0" smtClean="0">
                <a:solidFill>
                  <a:srgbClr val="333399"/>
                </a:solidFill>
                <a:latin typeface="Arial Black"/>
                <a:ea typeface="휴먼옛체" pitchFamily="18" charset="-127"/>
              </a:rPr>
              <a:t>Software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p"/>
        <a:defRPr kumimoji="1" sz="2400" b="1" spc="-100">
          <a:solidFill>
            <a:srgbClr val="3333CC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ebdings" pitchFamily="18" charset="2"/>
        <a:buChar char="4"/>
        <a:defRPr kumimoji="1" sz="2400" spc="-1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 spc="-1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000" spc="-1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w"/>
        <a:defRPr kumimoji="1" sz="2000" spc="-1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effectLst/>
              </a:rPr>
              <a:t>융합프로젝트 네트워크</a:t>
            </a:r>
            <a:endParaRPr lang="ko-KR" altLang="en-US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2137792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분반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조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algn="r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20190487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박유경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algn="r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20190515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박지연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algn="r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20190730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오한석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 algn="r"/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20191141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진채연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프로토콜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10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p"/>
            </a:pP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포맷 및 상세 설명 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형태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바이너리 기반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lvl="1" indent="-342900">
              <a:buNone/>
            </a:pP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코드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등재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lvl="1" indent="-342900">
              <a:buNone/>
            </a:pP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요청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		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응답</a:t>
            </a: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Font typeface="Wingdings" pitchFamily="2" charset="2"/>
              <a:buChar char="p"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	</a:t>
            </a: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r="17551"/>
          <a:stretch>
            <a:fillRect/>
          </a:stretch>
        </p:blipFill>
        <p:spPr bwMode="auto">
          <a:xfrm>
            <a:off x="179512" y="3068960"/>
            <a:ext cx="439248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212976"/>
            <a:ext cx="4104456" cy="57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프로토콜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11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p"/>
            </a:pP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포맷 및 상세 설명 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형태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바이너리 기반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lvl="1" indent="-342900">
              <a:buNone/>
            </a:pP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코드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삭제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lvl="1" indent="-342900">
              <a:buNone/>
            </a:pP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요청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		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응답</a:t>
            </a: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Font typeface="Wingdings" pitchFamily="2" charset="2"/>
              <a:buChar char="p"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	</a:t>
            </a: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564904"/>
            <a:ext cx="447723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068960"/>
            <a:ext cx="4284984" cy="89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프로토콜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12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p"/>
            </a:pP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포맷 및 상세 설명 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형태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바이너리 기반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lvl="1" indent="-342900">
              <a:buNone/>
            </a:pP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코드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검사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lvl="1" indent="-342900">
              <a:buNone/>
            </a:pP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요청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		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응답</a:t>
            </a: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Font typeface="Wingdings" pitchFamily="2" charset="2"/>
              <a:buChar char="p"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	</a:t>
            </a: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410445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4407" y="3356992"/>
            <a:ext cx="431008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</a:t>
            </a:r>
            <a:r>
              <a:rPr lang="ko-KR" altLang="en-US" sz="2800" dirty="0" smtClean="0"/>
              <a:t> 이벤트에 따른 기능별 동작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1. </a:t>
            </a:r>
            <a:r>
              <a:rPr lang="ko-KR" altLang="en-US" dirty="0" smtClean="0">
                <a:latin typeface="+mj-ea"/>
                <a:ea typeface="+mj-ea"/>
              </a:rPr>
              <a:t>로그인 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13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7544" y="1484784"/>
          <a:ext cx="7776865" cy="4534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368152"/>
                <a:gridCol w="4392489"/>
              </a:tblGrid>
              <a:tr h="294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이벤트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주체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설명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78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로그인 정보 요청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1)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클라이언트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GUI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에 </a:t>
                      </a:r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ID,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PWD 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입력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78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로그인 정보 응답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2,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CODE = -1,1,2,3</a:t>
                      </a:r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서버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정보 손실 및 수신 오류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실패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각 이유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))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2, CODE = -1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DATA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필드에서 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PWD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정보 추출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ID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와 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PWD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일치 확인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일치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–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성공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2, CODE = 1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 </a:t>
                      </a:r>
                      <a:endParaRPr lang="en-US" altLang="ko-KR" b="1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ID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미 존재 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2, CODE = 2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PWD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불일치 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2, CODE = 3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-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실패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각 이유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))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</a:t>
            </a:r>
            <a:r>
              <a:rPr lang="ko-KR" altLang="en-US" sz="2800" dirty="0" smtClean="0"/>
              <a:t> 이벤트에 따른 기능별 동작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2</a:t>
            </a:r>
            <a:r>
              <a:rPr lang="en-US" altLang="ko-KR" dirty="0" smtClean="0">
                <a:latin typeface="+mj-lt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등록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결제 제외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14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7544" y="1484784"/>
          <a:ext cx="777686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368152"/>
                <a:gridCol w="4392489"/>
              </a:tblGrid>
              <a:tr h="294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이벤트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주체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설명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78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등록 요청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3,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CODE =0,1,2,3,4,5,6,7,9</a:t>
                      </a:r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클라이언트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GUI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에 정보 입력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78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등록 응답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4,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CODE = -1,1</a:t>
                      </a:r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서버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정보 손실 및 수신 오류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-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실패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각 이유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))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4, CODE = -1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DATA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필드에서 정보 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INSERT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성공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4, CODE = 1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</a:t>
            </a:r>
            <a:r>
              <a:rPr lang="ko-KR" altLang="en-US" sz="2800" dirty="0" smtClean="0"/>
              <a:t> 이벤트에 따른 기능별 동작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2</a:t>
            </a:r>
            <a:r>
              <a:rPr lang="en-US" altLang="ko-KR" dirty="0" smtClean="0">
                <a:latin typeface="+mj-lt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등록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결</a:t>
            </a:r>
            <a:r>
              <a:rPr lang="ko-KR" altLang="en-US" dirty="0" smtClean="0">
                <a:latin typeface="+mj-ea"/>
                <a:ea typeface="+mj-ea"/>
              </a:rPr>
              <a:t>제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15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7544" y="1484784"/>
          <a:ext cx="777686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368152"/>
                <a:gridCol w="4392489"/>
              </a:tblGrid>
              <a:tr h="294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이벤트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주체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설명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78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결제 등록 요청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3, CODE = 8)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클라이언트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GUI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에 정보 입력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78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결제 등록 응답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4,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CODE = -1,1,2</a:t>
                      </a:r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서버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정보 손실 및 수신 오류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-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실패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각 이유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))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4, CODE = -1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DATA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필드에서 은행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잔액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추출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IF(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결제 금액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&lt;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잔액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성공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4, CODE = 1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ELSE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-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실패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각 이유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))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4, CODE = 2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</a:t>
            </a:r>
            <a:r>
              <a:rPr lang="ko-KR" altLang="en-US" sz="2800" dirty="0" smtClean="0"/>
              <a:t> 이벤트에 따른 기능별 동작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3. </a:t>
            </a:r>
            <a:r>
              <a:rPr lang="ko-KR" altLang="en-US" dirty="0" smtClean="0">
                <a:latin typeface="+mj-ea"/>
                <a:ea typeface="+mj-ea"/>
              </a:rPr>
              <a:t>조회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16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7544" y="1484784"/>
          <a:ext cx="777686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368152"/>
                <a:gridCol w="4392489"/>
              </a:tblGrid>
              <a:tr h="294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이벤트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주체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설명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78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정보 조회 요청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5, CODE = 0,1,2,3,4,5,6,7,8,9,10,11)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클라이언트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각 기능 및 정보보기를 누르기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78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정보 조회 응답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6,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CODE = -1,0,1,2,3,4,5,6,7,8,9,10,11</a:t>
                      </a:r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서버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정보 손실 및 수신 오류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-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실패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각 이유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))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6, CODE = -1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DATA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필드에서 해당 정보 테이블 추출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성공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6, CODE = 0,1,2,3,4,5,6,7,8,9,10,11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</a:t>
            </a:r>
            <a:r>
              <a:rPr lang="ko-KR" altLang="en-US" sz="2800" dirty="0" smtClean="0"/>
              <a:t> 이벤트에 따른 기능별 동작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4</a:t>
            </a:r>
            <a:r>
              <a:rPr lang="en-US" altLang="ko-KR" dirty="0" smtClean="0">
                <a:latin typeface="+mj-lt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등</a:t>
            </a:r>
            <a:r>
              <a:rPr lang="ko-KR" altLang="en-US" dirty="0" smtClean="0">
                <a:latin typeface="+mj-ea"/>
                <a:ea typeface="+mj-ea"/>
              </a:rPr>
              <a:t>재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17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7544" y="1484784"/>
          <a:ext cx="777686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368152"/>
                <a:gridCol w="4392489"/>
              </a:tblGrid>
              <a:tr h="294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이벤트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주체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설명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78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등재 요청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7, CODE = 0,1,2)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클라이언트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GUI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에서 각 정보 재입력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78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등재 요청 응답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8,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CODE = -1,1</a:t>
                      </a:r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서버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정보 손실 및 수신 오류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-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실패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각 이유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))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8, CODE = -1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DATA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필드에서 정보 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UPDATE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성공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8, CODE = 1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</a:t>
            </a:r>
            <a:r>
              <a:rPr lang="ko-KR" altLang="en-US" sz="2800" dirty="0" smtClean="0"/>
              <a:t> 이벤트에 따른 기능별 동작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5. </a:t>
            </a:r>
            <a:r>
              <a:rPr lang="ko-KR" altLang="en-US" dirty="0" smtClean="0">
                <a:latin typeface="+mj-ea"/>
                <a:ea typeface="+mj-ea"/>
              </a:rPr>
              <a:t>삭제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조회 제외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18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7544" y="1484784"/>
          <a:ext cx="777686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368152"/>
                <a:gridCol w="4392489"/>
              </a:tblGrid>
              <a:tr h="294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이벤트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주체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설명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78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삭제 요청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9, CODE = 0,1,2,3,4)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클라이언트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GUI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에서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삭제 요청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78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삭제 요청 응답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10,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CODE = -1,1</a:t>
                      </a:r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서버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정보 손실 및 수신 오류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-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실패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각 이유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))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10, CODE = -1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DATA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필드에서 각 테이블 안의 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primary key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탐색 후 그 행 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delete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성공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10, CODE = 1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</a:t>
            </a:r>
            <a:r>
              <a:rPr lang="ko-KR" altLang="en-US" sz="2800" dirty="0" smtClean="0"/>
              <a:t> 이벤트에 따른 기능별 동작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5. </a:t>
            </a:r>
            <a:r>
              <a:rPr lang="ko-KR" altLang="en-US" dirty="0" smtClean="0">
                <a:latin typeface="+mj-ea"/>
                <a:ea typeface="+mj-ea"/>
              </a:rPr>
              <a:t>삭제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조회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19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7544" y="1484784"/>
          <a:ext cx="777686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368152"/>
                <a:gridCol w="4392489"/>
              </a:tblGrid>
              <a:tr h="294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이벤트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주체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설명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78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삭제 요청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9, CODE = 5)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클라이언트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GUI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에서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삭제 요청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78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삭제 요청 응답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10,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CODE = -1,1,2</a:t>
                      </a:r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서버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정보 손실 및 수신 오류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-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실패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각 이유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))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10, CODE = -1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DATA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필드에서 리뷰 테이블 안의 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USERID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탐색 후 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DELETE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존재 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-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성공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10, CODE = 1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존재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x –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실패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10 , CODE = 2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1. GUI</a:t>
            </a:r>
          </a:p>
          <a:p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프로토콜 설계</a:t>
            </a:r>
            <a:endParaRPr lang="en-US" altLang="ko-KR" sz="320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3.</a:t>
            </a: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 이벤트에 따른 기능별 동작 과정</a:t>
            </a:r>
            <a:endParaRPr lang="en-US" altLang="ko-KR" sz="32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2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3.</a:t>
            </a:r>
            <a:r>
              <a:rPr lang="ko-KR" altLang="en-US" sz="2800" dirty="0" smtClean="0"/>
              <a:t> 이벤트에 따른 기능별 동작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6.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체크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20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7544" y="1484784"/>
          <a:ext cx="777686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368152"/>
                <a:gridCol w="4392489"/>
              </a:tblGrid>
              <a:tr h="294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이벤트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주체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설명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78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삭제 요청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11, CODE = 0,1,2,3)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클라이언트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로그인</a:t>
                      </a:r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(0,1), 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등록</a:t>
                      </a:r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결제 </a:t>
                      </a:r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– 2), 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조회</a:t>
                      </a:r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리뷰 </a:t>
                      </a:r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– 3) </a:t>
                      </a:r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에 해당 하는 함수에서 실행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785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삭제 요청 응답</a:t>
                      </a:r>
                      <a:endParaRPr lang="en-US" altLang="ko-KR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12,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CODE = -1,1</a:t>
                      </a:r>
                      <a:r>
                        <a:rPr lang="en-US" altLang="ko-KR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itchFamily="18" charset="-127"/>
                          <a:ea typeface="HY헤드라인M" pitchFamily="18" charset="-127"/>
                        </a:rPr>
                        <a:t>서버</a:t>
                      </a:r>
                      <a:endParaRPr lang="ko-KR" altLang="en-US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정보 손실 및 수신 오류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-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실패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각 이유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))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12, CODE = -1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DATA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필드에서 각 테이블 안의 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PRIMARY KEY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탐색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존재 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-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결과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성공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endParaRPr lang="en-US" altLang="ko-KR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(TYPE = 12, CODE = 1 </a:t>
                      </a:r>
                      <a:r>
                        <a:rPr lang="ko-KR" altLang="en-US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전송</a:t>
                      </a:r>
                      <a:r>
                        <a:rPr lang="en-US" altLang="ko-KR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1. GUI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3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프로토콜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4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p"/>
            </a:pP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포맷 및 상세 설명 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형태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바이너리 기반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04864"/>
            <a:ext cx="6336704" cy="208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프로토콜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5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p"/>
            </a:pP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포맷 및 상세 설명 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형태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바이너리 기반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lvl="1" indent="-342900">
              <a:buNone/>
            </a:pP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타입</a:t>
            </a: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Font typeface="Wingdings" pitchFamily="2" charset="2"/>
              <a:buChar char="p"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	</a:t>
            </a: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844824"/>
            <a:ext cx="4824536" cy="40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프로토콜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6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p"/>
            </a:pP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포맷 및 상세 설명 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형태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바이너리 기반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lvl="1" indent="-342900">
              <a:buNone/>
            </a:pP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코드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로그인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lvl="1" indent="-342900">
              <a:buNone/>
            </a:pP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응답</a:t>
            </a: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Font typeface="Wingdings" pitchFamily="2" charset="2"/>
              <a:buChar char="p"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	</a:t>
            </a: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780928"/>
            <a:ext cx="476436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프로토콜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7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p"/>
            </a:pP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포맷 및 상세 설명 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형태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바이너리 기반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lvl="1" indent="-342900">
              <a:buNone/>
            </a:pP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코드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등록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lvl="1" indent="-342900">
              <a:buNone/>
            </a:pP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요청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		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응답</a:t>
            </a: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Font typeface="Wingdings" pitchFamily="2" charset="2"/>
              <a:buChar char="p"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	</a:t>
            </a: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 r="17987"/>
          <a:stretch>
            <a:fillRect/>
          </a:stretch>
        </p:blipFill>
        <p:spPr bwMode="auto">
          <a:xfrm>
            <a:off x="179512" y="2348880"/>
            <a:ext cx="439248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140968"/>
            <a:ext cx="425725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프로토콜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8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p"/>
            </a:pP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포맷 및 상세 설명 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형태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바이너리 기반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lvl="1" indent="-342900">
              <a:buNone/>
            </a:pP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코드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조회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lvl="1" indent="-342900">
              <a:buNone/>
            </a:pP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요청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		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응답</a:t>
            </a: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Font typeface="Wingdings" pitchFamily="2" charset="2"/>
              <a:buChar char="p"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	</a:t>
            </a: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2276872"/>
            <a:ext cx="4267829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 r="16628"/>
          <a:stretch>
            <a:fillRect/>
          </a:stretch>
        </p:blipFill>
        <p:spPr bwMode="auto">
          <a:xfrm>
            <a:off x="4600121" y="2276872"/>
            <a:ext cx="4148343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프로토콜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- </a:t>
            </a:r>
            <a:fld id="{6FE8B7A8-5150-455F-88C9-9873FDDD8BAF}" type="slidenum">
              <a:rPr lang="en-US" altLang="ko-KR" smtClean="0">
                <a:solidFill>
                  <a:srgbClr val="000000"/>
                </a:solidFill>
              </a:rPr>
              <a:pPr/>
              <a:t>9</a:t>
            </a:fld>
            <a:r>
              <a:rPr lang="en-US" altLang="ko-KR" smtClean="0">
                <a:solidFill>
                  <a:srgbClr val="000000"/>
                </a:solidFill>
              </a:rPr>
              <a:t> -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p"/>
            </a:pP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포맷 및 상세 설명 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형태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바이너리 기반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lvl="1" indent="-342900">
              <a:buNone/>
            </a:pP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코드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등재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342900" lvl="1" indent="-342900">
              <a:buNone/>
            </a:pP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요청</a:t>
            </a:r>
            <a:r>
              <a:rPr lang="en-US" altLang="ko-KR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				- </a:t>
            </a:r>
            <a:r>
              <a:rPr lang="ko-KR" altLang="en-US" dirty="0" smtClean="0">
                <a:solidFill>
                  <a:srgbClr val="3333CC"/>
                </a:solidFill>
                <a:latin typeface="HY헤드라인M" pitchFamily="18" charset="-127"/>
                <a:ea typeface="HY헤드라인M" pitchFamily="18" charset="-127"/>
              </a:rPr>
              <a:t>응답</a:t>
            </a: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None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lvl="1" indent="-342900">
              <a:buFont typeface="Wingdings" pitchFamily="2" charset="2"/>
              <a:buChar char="p"/>
            </a:pPr>
            <a:endParaRPr lang="en-US" altLang="ko-KR" dirty="0" smtClean="0">
              <a:solidFill>
                <a:srgbClr val="33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	</a:t>
            </a: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r="17551"/>
          <a:stretch>
            <a:fillRect/>
          </a:stretch>
        </p:blipFill>
        <p:spPr bwMode="auto">
          <a:xfrm>
            <a:off x="179512" y="3068960"/>
            <a:ext cx="439248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212976"/>
            <a:ext cx="4104456" cy="57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Arial Black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1056</Words>
  <Application>Microsoft Office PowerPoint</Application>
  <PresentationFormat>화면 슬라이드 쇼(4:3)</PresentationFormat>
  <Paragraphs>302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기본 디자인</vt:lpstr>
      <vt:lpstr>융합프로젝트 네트워크</vt:lpstr>
      <vt:lpstr>목차</vt:lpstr>
      <vt:lpstr>1. GUI</vt:lpstr>
      <vt:lpstr>2. 프로토콜 설계</vt:lpstr>
      <vt:lpstr>2. 프로토콜 설계</vt:lpstr>
      <vt:lpstr>2. 프로토콜 설계</vt:lpstr>
      <vt:lpstr>2. 프로토콜 설계</vt:lpstr>
      <vt:lpstr>2. 프로토콜 설계</vt:lpstr>
      <vt:lpstr>2. 프로토콜 설계</vt:lpstr>
      <vt:lpstr>2. 프로토콜 설계</vt:lpstr>
      <vt:lpstr>2. 프로토콜 설계</vt:lpstr>
      <vt:lpstr>2. 프로토콜 설계</vt:lpstr>
      <vt:lpstr>3. 이벤트에 따른 기능별 동작 과정</vt:lpstr>
      <vt:lpstr>3. 이벤트에 따른 기능별 동작 과정</vt:lpstr>
      <vt:lpstr>3. 이벤트에 따른 기능별 동작 과정</vt:lpstr>
      <vt:lpstr>3. 이벤트에 따른 기능별 동작 과정</vt:lpstr>
      <vt:lpstr>3. 이벤트에 따른 기능별 동작 과정</vt:lpstr>
      <vt:lpstr>3. 이벤트에 따른 기능별 동작 과정</vt:lpstr>
      <vt:lpstr>3. 이벤트에 따른 기능별 동작 과정</vt:lpstr>
      <vt:lpstr>3. 이벤트에 따른 기능별 동작 과정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융합프로젝트 네트워크</dc:title>
  <dc:creator>jcy</dc:creator>
  <cp:lastModifiedBy>jcy</cp:lastModifiedBy>
  <cp:revision>12</cp:revision>
  <dcterms:created xsi:type="dcterms:W3CDTF">2020-11-16T07:15:45Z</dcterms:created>
  <dcterms:modified xsi:type="dcterms:W3CDTF">2020-11-17T18:20:32Z</dcterms:modified>
</cp:coreProperties>
</file>