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8" r:id="rId1"/>
  </p:sldMasterIdLst>
  <p:notesMasterIdLst>
    <p:notesMasterId r:id="rId24"/>
  </p:notesMasterIdLst>
  <p:sldIdLst>
    <p:sldId id="380" r:id="rId2"/>
    <p:sldId id="381" r:id="rId3"/>
    <p:sldId id="382" r:id="rId4"/>
    <p:sldId id="383" r:id="rId5"/>
    <p:sldId id="384" r:id="rId6"/>
    <p:sldId id="385" r:id="rId7"/>
    <p:sldId id="393" r:id="rId8"/>
    <p:sldId id="390" r:id="rId9"/>
    <p:sldId id="391" r:id="rId10"/>
    <p:sldId id="392" r:id="rId11"/>
    <p:sldId id="394" r:id="rId12"/>
    <p:sldId id="377" r:id="rId13"/>
    <p:sldId id="346" r:id="rId14"/>
    <p:sldId id="358" r:id="rId15"/>
    <p:sldId id="362" r:id="rId16"/>
    <p:sldId id="368" r:id="rId17"/>
    <p:sldId id="389" r:id="rId18"/>
    <p:sldId id="369" r:id="rId19"/>
    <p:sldId id="371" r:id="rId20"/>
    <p:sldId id="372" r:id="rId21"/>
    <p:sldId id="373" r:id="rId22"/>
    <p:sldId id="3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5610"/>
    <a:srgbClr val="FF00FF"/>
    <a:srgbClr val="ADFF2F"/>
    <a:srgbClr val="7FFFD4"/>
    <a:srgbClr val="FFA500"/>
    <a:srgbClr val="FF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9/2/2020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t>9/2/2020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t>9/2/2020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t>9/2/2020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database/technologies/xe-prior-release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8950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 smtClean="0"/>
              <a:t>오라클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Data Source Explorer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용도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JDBC</a:t>
            </a:r>
            <a:r>
              <a:rPr lang="ko-KR" altLang="en-US" dirty="0" smtClean="0"/>
              <a:t>프로그래밍 전 소스코드 없이 데이터베이스에 연결되는지 테스트하기 위함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데이터베이스의 테이블 및 스키마 정의를 이클립스에서 확인 가능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JDBC</a:t>
            </a:r>
            <a:r>
              <a:rPr lang="ko-KR" altLang="en-US" dirty="0" smtClean="0"/>
              <a:t>프로그래밍을 위해 반드시 필요한 사항은 아님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0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연동 순서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프로젝트 만들기</a:t>
            </a:r>
            <a:endParaRPr lang="en-US" altLang="ko-KR" sz="2000" b="1" dirty="0" smtClean="0"/>
          </a:p>
          <a:p>
            <a:pPr>
              <a:spcAft>
                <a:spcPts val="300"/>
              </a:spcAft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라이브러리 경로 설정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 smtClean="0"/>
              <a:t>프로젝트 </a:t>
            </a:r>
            <a:r>
              <a:rPr lang="ko-KR" altLang="en-US" sz="1800" dirty="0" err="1" smtClean="0"/>
              <a:t>우클릭</a:t>
            </a:r>
            <a:endParaRPr lang="en-US" altLang="ko-KR" sz="1800" dirty="0" smtClean="0"/>
          </a:p>
          <a:p>
            <a:pPr lvl="1">
              <a:spcAft>
                <a:spcPts val="300"/>
              </a:spcAft>
            </a:pPr>
            <a:r>
              <a:rPr lang="en-US" altLang="ko-KR" sz="1800" dirty="0" smtClean="0"/>
              <a:t>build </a:t>
            </a:r>
            <a:r>
              <a:rPr lang="en-US" altLang="ko-KR" sz="1800" dirty="0"/>
              <a:t>path </a:t>
            </a:r>
          </a:p>
          <a:p>
            <a:pPr lvl="1">
              <a:spcAft>
                <a:spcPts val="300"/>
              </a:spcAft>
            </a:pPr>
            <a:r>
              <a:rPr lang="en-US" altLang="ko-KR" sz="1800" dirty="0"/>
              <a:t>configure build path</a:t>
            </a:r>
          </a:p>
          <a:p>
            <a:pPr lvl="1">
              <a:spcAft>
                <a:spcPts val="300"/>
              </a:spcAft>
            </a:pPr>
            <a:r>
              <a:rPr lang="en-US" altLang="ko-KR" sz="1800" dirty="0" err="1"/>
              <a:t>Modulepath</a:t>
            </a:r>
            <a:endParaRPr lang="en-US" altLang="ko-KR" sz="1800" dirty="0"/>
          </a:p>
          <a:p>
            <a:pPr lvl="1">
              <a:spcAft>
                <a:spcPts val="300"/>
              </a:spcAft>
            </a:pPr>
            <a:r>
              <a:rPr lang="en-US" altLang="ko-KR" sz="1800" dirty="0"/>
              <a:t>Add External JARs</a:t>
            </a:r>
            <a:endParaRPr lang="en-US" altLang="ko-KR" sz="1800" dirty="0" smtClean="0"/>
          </a:p>
          <a:p>
            <a:pPr>
              <a:spcAft>
                <a:spcPts val="300"/>
              </a:spcAft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8950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 smtClean="0"/>
              <a:t>JDBC</a:t>
            </a:r>
            <a:r>
              <a:rPr lang="ko-KR" altLang="en-US" sz="4400" dirty="0" smtClean="0"/>
              <a:t>프로그래밍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altLang="ko-KR" sz="2800" dirty="0"/>
              <a:t>DBMS</a:t>
            </a:r>
            <a:endParaRPr lang="en-US" altLang="ko-KR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DBMS</a:t>
            </a:r>
          </a:p>
          <a:p>
            <a:pPr lvl="1">
              <a:spcAft>
                <a:spcPts val="300"/>
              </a:spcAft>
            </a:pPr>
            <a:r>
              <a:rPr lang="ko-KR" altLang="en-US" sz="1800" dirty="0"/>
              <a:t>사용자들이 데이터베이스 내의 데이터를 쉽게 조작할 수 있도록 도와주는 소프트웨어 도구</a:t>
            </a:r>
            <a:endParaRPr lang="en-US" altLang="ko-KR" sz="1800" dirty="0"/>
          </a:p>
          <a:p>
            <a:pPr lvl="1">
              <a:spcAft>
                <a:spcPts val="300"/>
              </a:spcAft>
            </a:pPr>
            <a:r>
              <a:rPr lang="ko-KR" altLang="en-US" sz="1800" dirty="0"/>
              <a:t>대표적 제품으로 오라클과 </a:t>
            </a:r>
            <a:r>
              <a:rPr lang="en-US" altLang="ko-KR" sz="1800" dirty="0"/>
              <a:t>MySQL</a:t>
            </a:r>
            <a:r>
              <a:rPr lang="ko-KR" altLang="en-US" sz="1800" dirty="0"/>
              <a:t>이 있음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13</a:t>
            </a:fld>
            <a:endParaRPr lang="en-US" dirty="0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41" y="2675455"/>
            <a:ext cx="6984177" cy="315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6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JDBC(Java Database Connectivity)</a:t>
            </a:r>
          </a:p>
          <a:p>
            <a:pPr lvl="1">
              <a:spcAft>
                <a:spcPts val="300"/>
              </a:spcAft>
            </a:pPr>
            <a:r>
              <a:rPr lang="ko-KR" altLang="en-US" sz="1600" dirty="0"/>
              <a:t>자바에서 데이터베이스에 접속할 수 있도록 하는 자바 </a:t>
            </a:r>
            <a:r>
              <a:rPr lang="en-US" altLang="ko-KR" sz="1600" dirty="0"/>
              <a:t>API</a:t>
            </a:r>
          </a:p>
          <a:p>
            <a:pPr lvl="1">
              <a:spcAft>
                <a:spcPts val="300"/>
              </a:spcAft>
            </a:pPr>
            <a:r>
              <a:rPr lang="en-US" altLang="ko-KR" sz="1600" dirty="0"/>
              <a:t>DB </a:t>
            </a:r>
            <a:r>
              <a:rPr lang="ko-KR" altLang="en-US" sz="1600" dirty="0"/>
              <a:t>제조사마다 사용하는 프로토콜이 다르므로 클라이언트는 이에 맞게 프로그램을 작성해야 함</a:t>
            </a:r>
            <a:endParaRPr lang="en-US" altLang="ko-KR" sz="1600" dirty="0"/>
          </a:p>
          <a:p>
            <a:pPr lvl="1">
              <a:spcAft>
                <a:spcPts val="300"/>
              </a:spcAft>
            </a:pPr>
            <a:r>
              <a:rPr lang="ko-KR" altLang="en-US" sz="1600" dirty="0"/>
              <a:t>그러나 </a:t>
            </a:r>
            <a:r>
              <a:rPr lang="en-US" altLang="ko-KR" sz="1600" u="sng" dirty="0"/>
              <a:t>JDBC API</a:t>
            </a:r>
            <a:r>
              <a:rPr lang="ko-KR" altLang="en-US" sz="1600" u="sng" dirty="0"/>
              <a:t>계층을 통해 프로그래머는 사용하는 </a:t>
            </a:r>
            <a:r>
              <a:rPr lang="en-US" altLang="ko-KR" sz="1600" u="sng" dirty="0"/>
              <a:t>DB</a:t>
            </a:r>
            <a:r>
              <a:rPr lang="ko-KR" altLang="en-US" sz="1600" u="sng" dirty="0"/>
              <a:t>의 종류와 관계 없이 동일한 </a:t>
            </a:r>
            <a:r>
              <a:rPr lang="en-US" altLang="ko-KR" sz="1600" u="sng" dirty="0"/>
              <a:t>API</a:t>
            </a:r>
            <a:r>
              <a:rPr lang="ko-KR" altLang="en-US" sz="1600" u="sng" dirty="0"/>
              <a:t>를 사용할 수 있게 됨</a:t>
            </a:r>
            <a:endParaRPr lang="en-US" altLang="ko-KR" sz="1600" u="sng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14</a:t>
            </a:fld>
            <a:endParaRPr lang="en-US" dirty="0"/>
          </a:p>
        </p:txBody>
      </p:sp>
      <p:pic>
        <p:nvPicPr>
          <p:cNvPr id="6" name="내용 개체 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31" y="2801390"/>
            <a:ext cx="4838008" cy="37740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27087" y="3502083"/>
            <a:ext cx="7115695" cy="773084"/>
          </a:xfrm>
          <a:prstGeom prst="rect">
            <a:avLst/>
          </a:prstGeom>
          <a:solidFill>
            <a:schemeClr val="bg1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2227087" y="5676900"/>
            <a:ext cx="7115695" cy="990599"/>
          </a:xfrm>
          <a:prstGeom prst="rect">
            <a:avLst/>
          </a:prstGeom>
          <a:solidFill>
            <a:schemeClr val="bg1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8610600" y="3638550"/>
            <a:ext cx="300873" cy="28575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이등변 삼각형 9"/>
          <p:cNvSpPr/>
          <p:nvPr/>
        </p:nvSpPr>
        <p:spPr>
          <a:xfrm>
            <a:off x="8625723" y="3930021"/>
            <a:ext cx="276225" cy="312767"/>
          </a:xfrm>
          <a:prstGeom prst="triangl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667500" y="3924300"/>
            <a:ext cx="153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57863" y="352852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r>
              <a:rPr lang="ko-KR" altLang="en-US" dirty="0" smtClean="0"/>
              <a:t>사용</a:t>
            </a:r>
            <a:endParaRPr lang="en-US" dirty="0"/>
          </a:p>
        </p:txBody>
      </p:sp>
      <p:cxnSp>
        <p:nvCxnSpPr>
          <p:cNvPr id="14" name="직선 화살표 연결선 13"/>
          <p:cNvCxnSpPr>
            <a:stCxn id="10" idx="3"/>
          </p:cNvCxnSpPr>
          <p:nvPr/>
        </p:nvCxnSpPr>
        <p:spPr>
          <a:xfrm flipH="1">
            <a:off x="7913574" y="4242788"/>
            <a:ext cx="850262" cy="140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60929" y="4760015"/>
            <a:ext cx="3150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r>
              <a:rPr lang="ko-KR" altLang="en-US" dirty="0" smtClean="0"/>
              <a:t>종류에 관심 없음</a:t>
            </a:r>
            <a:endParaRPr lang="en-US" altLang="ko-KR" dirty="0" smtClean="0"/>
          </a:p>
          <a:p>
            <a:r>
              <a:rPr lang="en-US" dirty="0" smtClean="0"/>
              <a:t>DB</a:t>
            </a:r>
            <a:r>
              <a:rPr lang="ko-KR" altLang="en-US" dirty="0" smtClean="0"/>
              <a:t>가 달라지더라도 상관 없음</a:t>
            </a:r>
            <a:endParaRPr 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819900" y="4076700"/>
            <a:ext cx="153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JDBC </a:t>
            </a:r>
            <a:r>
              <a:rPr lang="ko-KR" altLang="en-US" sz="2000" b="1" dirty="0"/>
              <a:t>프로그래밍 </a:t>
            </a:r>
            <a:r>
              <a:rPr lang="ko-KR" altLang="en-US" sz="2000" b="1" dirty="0" smtClean="0"/>
              <a:t>절차</a:t>
            </a: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15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3661" y="1606168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a typeface="Arial Unicode MS"/>
              </a:rPr>
              <a:t>JDBC </a:t>
            </a:r>
            <a:r>
              <a:rPr lang="ko-KR" altLang="en-US" dirty="0" smtClean="0">
                <a:ea typeface="Arial Unicode MS"/>
              </a:rPr>
              <a:t>드라이버 로드</a:t>
            </a:r>
            <a:endParaRPr lang="en-US" dirty="0">
              <a:ea typeface="Arial Unicode M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3661" y="2398256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a typeface="Arial Unicode MS"/>
              </a:rPr>
              <a:t>DB</a:t>
            </a:r>
            <a:r>
              <a:rPr lang="ko-KR" altLang="en-US" dirty="0" smtClean="0">
                <a:ea typeface="Arial Unicode MS"/>
              </a:rPr>
              <a:t>에 연결</a:t>
            </a:r>
            <a:endParaRPr lang="en-US" dirty="0">
              <a:ea typeface="Arial Unicode M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3661" y="3982432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a typeface="Arial Unicode MS"/>
              </a:rPr>
              <a:t>SQL </a:t>
            </a:r>
            <a:r>
              <a:rPr lang="ko-KR" altLang="en-US" dirty="0" smtClean="0">
                <a:ea typeface="Arial Unicode MS"/>
              </a:rPr>
              <a:t>문 전송</a:t>
            </a:r>
            <a:endParaRPr lang="en-US" dirty="0">
              <a:ea typeface="Arial Unicode M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661" y="5566608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a typeface="Arial Unicode MS"/>
              </a:rPr>
              <a:t>DB</a:t>
            </a:r>
            <a:r>
              <a:rPr lang="ko-KR" altLang="en-US" dirty="0" smtClean="0">
                <a:ea typeface="Arial Unicode MS"/>
              </a:rPr>
              <a:t> 연결 끊기</a:t>
            </a:r>
            <a:endParaRPr lang="en-US" dirty="0">
              <a:ea typeface="Arial Unicode M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3661" y="3190344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a typeface="Arial Unicode MS"/>
              </a:rPr>
              <a:t>Statement </a:t>
            </a:r>
            <a:r>
              <a:rPr lang="ko-KR" altLang="en-US" dirty="0" smtClean="0">
                <a:ea typeface="Arial Unicode MS"/>
              </a:rPr>
              <a:t>생성</a:t>
            </a:r>
            <a:endParaRPr lang="en-US" dirty="0">
              <a:ea typeface="Arial Unicode M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3661" y="4774520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Arial Unicode MS"/>
              </a:rPr>
              <a:t>쿼리 결과 수신</a:t>
            </a:r>
            <a:endParaRPr lang="en-US" dirty="0">
              <a:ea typeface="Arial Unicode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7997" y="1614481"/>
            <a:ext cx="480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 Unicode MS"/>
              </a:rPr>
              <a:t>Oracle(MySQL</a:t>
            </a:r>
            <a:r>
              <a:rPr lang="en-US" dirty="0">
                <a:ea typeface="Arial Unicode MS"/>
              </a:rPr>
              <a:t>) </a:t>
            </a:r>
            <a:r>
              <a:rPr lang="ko-KR" altLang="en-US" dirty="0" smtClean="0">
                <a:ea typeface="Arial Unicode MS"/>
              </a:rPr>
              <a:t>용 드라이버를 프로그램에 로드</a:t>
            </a:r>
            <a:endParaRPr lang="en-US" dirty="0">
              <a:ea typeface="Arial Unicode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7997" y="2390490"/>
            <a:ext cx="60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Arial Unicode MS"/>
              </a:rPr>
              <a:t>DB</a:t>
            </a:r>
            <a:r>
              <a:rPr lang="ko-KR" altLang="en-US" dirty="0" smtClean="0">
                <a:ea typeface="Arial Unicode MS"/>
              </a:rPr>
              <a:t>경로</a:t>
            </a:r>
            <a:r>
              <a:rPr lang="en-US" altLang="ko-KR" dirty="0" smtClean="0">
                <a:ea typeface="Arial Unicode MS"/>
              </a:rPr>
              <a:t>, </a:t>
            </a:r>
            <a:r>
              <a:rPr lang="ko-KR" altLang="en-US" dirty="0" smtClean="0">
                <a:ea typeface="Arial Unicode MS"/>
              </a:rPr>
              <a:t>아이디</a:t>
            </a:r>
            <a:r>
              <a:rPr lang="en-US" altLang="ko-KR" dirty="0" smtClean="0">
                <a:ea typeface="Arial Unicode MS"/>
              </a:rPr>
              <a:t>, </a:t>
            </a:r>
            <a:r>
              <a:rPr lang="ko-KR" altLang="en-US" dirty="0" smtClean="0">
                <a:ea typeface="Arial Unicode MS"/>
              </a:rPr>
              <a:t>패스워드를 인자로 입력하여 </a:t>
            </a:r>
            <a:r>
              <a:rPr lang="en-US" altLang="ko-KR" dirty="0" smtClean="0">
                <a:ea typeface="Arial Unicode MS"/>
              </a:rPr>
              <a:t>DB</a:t>
            </a:r>
            <a:r>
              <a:rPr lang="ko-KR" altLang="en-US" dirty="0" smtClean="0">
                <a:ea typeface="Arial Unicode MS"/>
              </a:rPr>
              <a:t>에 접속</a:t>
            </a:r>
            <a:endParaRPr lang="en-US" dirty="0">
              <a:ea typeface="Arial Unicode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4730" y="3249393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 Unicode MS"/>
              </a:rPr>
              <a:t>SQL</a:t>
            </a:r>
            <a:r>
              <a:rPr lang="ko-KR" altLang="en-US" dirty="0" smtClean="0">
                <a:ea typeface="Arial Unicode MS"/>
              </a:rPr>
              <a:t>문을 데이터베이스에 전송하는 데 사용</a:t>
            </a:r>
            <a:endParaRPr lang="en-US" dirty="0">
              <a:ea typeface="Arial Unicode M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7997" y="3910424"/>
            <a:ext cx="571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 Unicode MS"/>
              </a:rPr>
              <a:t>Statement</a:t>
            </a:r>
            <a:r>
              <a:rPr lang="ko-KR" altLang="en-US" dirty="0" smtClean="0">
                <a:ea typeface="Arial Unicode MS"/>
              </a:rPr>
              <a:t>객체의 </a:t>
            </a:r>
            <a:r>
              <a:rPr lang="en-US" dirty="0" err="1">
                <a:ea typeface="Arial Unicode MS"/>
              </a:rPr>
              <a:t>executeQuery</a:t>
            </a:r>
            <a:r>
              <a:rPr lang="en-US" dirty="0">
                <a:ea typeface="Arial Unicode MS"/>
              </a:rPr>
              <a:t> </a:t>
            </a:r>
            <a:r>
              <a:rPr lang="ko-KR" altLang="en-US" dirty="0" smtClean="0">
                <a:ea typeface="Arial Unicode MS"/>
              </a:rPr>
              <a:t>혹은 </a:t>
            </a:r>
            <a:r>
              <a:rPr lang="en-US" dirty="0" err="1">
                <a:ea typeface="Arial Unicode MS"/>
              </a:rPr>
              <a:t>executeUpdate</a:t>
            </a:r>
            <a:r>
              <a:rPr lang="en-US" dirty="0">
                <a:ea typeface="Arial Unicode MS"/>
              </a:rPr>
              <a:t> </a:t>
            </a:r>
            <a:endParaRPr lang="en-US" dirty="0" smtClean="0">
              <a:ea typeface="Arial Unicode MS"/>
            </a:endParaRPr>
          </a:p>
          <a:p>
            <a:r>
              <a:rPr lang="ko-KR" altLang="en-US" dirty="0" smtClean="0">
                <a:ea typeface="Arial Unicode MS"/>
              </a:rPr>
              <a:t>메서드에 </a:t>
            </a:r>
            <a:r>
              <a:rPr lang="en-US" altLang="ko-KR" dirty="0" smtClean="0">
                <a:ea typeface="Arial Unicode MS"/>
              </a:rPr>
              <a:t>SQL</a:t>
            </a:r>
            <a:r>
              <a:rPr lang="ko-KR" altLang="en-US" dirty="0" smtClean="0">
                <a:ea typeface="Arial Unicode MS"/>
              </a:rPr>
              <a:t>을 입력하여 쿼리 실행</a:t>
            </a:r>
            <a:endParaRPr lang="en-US" dirty="0">
              <a:ea typeface="Arial Unicode M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8404" y="484554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Arial Unicode MS"/>
              </a:rPr>
              <a:t>쿼리 결과 수신</a:t>
            </a:r>
            <a:endParaRPr lang="en-US" dirty="0">
              <a:ea typeface="Arial Unicode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3379" y="56386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Arial Unicode MS"/>
              </a:rPr>
              <a:t>연결 종료</a:t>
            </a:r>
            <a:endParaRPr lang="en-US" dirty="0">
              <a:ea typeface="Arial Unicode MS"/>
            </a:endParaRPr>
          </a:p>
        </p:txBody>
      </p:sp>
      <p:cxnSp>
        <p:nvCxnSpPr>
          <p:cNvPr id="29" name="직선 화살표 연결선 28"/>
          <p:cNvCxnSpPr>
            <a:stCxn id="11" idx="2"/>
            <a:endCxn id="12" idx="0"/>
          </p:cNvCxnSpPr>
          <p:nvPr/>
        </p:nvCxnSpPr>
        <p:spPr>
          <a:xfrm>
            <a:off x="2073821" y="211022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2" idx="2"/>
            <a:endCxn id="15" idx="0"/>
          </p:cNvCxnSpPr>
          <p:nvPr/>
        </p:nvCxnSpPr>
        <p:spPr>
          <a:xfrm>
            <a:off x="2073821" y="290231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058550" y="369440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051529" y="448648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058550" y="527857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936249" y="2959511"/>
            <a:ext cx="210506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java.sql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패키지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9376294" y="3046328"/>
            <a:ext cx="432724" cy="29538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JDBC </a:t>
            </a:r>
            <a:r>
              <a:rPr lang="ko-KR" altLang="en-US" sz="2000" b="1" dirty="0"/>
              <a:t>드라이버 </a:t>
            </a:r>
            <a:r>
              <a:rPr lang="ko-KR" altLang="en-US" sz="2000" b="1" dirty="0" smtClean="0"/>
              <a:t>로드와 </a:t>
            </a:r>
            <a:r>
              <a:rPr lang="en-US" altLang="ko-KR" sz="2000" b="1" dirty="0" smtClean="0"/>
              <a:t>DB</a:t>
            </a:r>
            <a:r>
              <a:rPr lang="ko-KR" altLang="en-US" sz="2000" b="1" dirty="0" smtClean="0"/>
              <a:t>연결</a:t>
            </a: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16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2879" y="1314998"/>
            <a:ext cx="10926753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TEST3"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"123"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jdbc:oracle:thin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:@localhost:1521:xe"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r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oracle.jdbc.driver.OracleDriver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대소문자 주의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pw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"Database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에 연결되었습니다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.\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cnfe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sqle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879" y="6263450"/>
            <a:ext cx="918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자료에 있는 내용을 </a:t>
            </a:r>
            <a:r>
              <a:rPr lang="ko-KR" altLang="en-US" dirty="0" err="1" smtClean="0"/>
              <a:t>복붙할</a:t>
            </a:r>
            <a:r>
              <a:rPr lang="ko-KR" altLang="en-US" dirty="0" smtClean="0"/>
              <a:t> 경우 예상치 못한 코드가 삽입될 수 있으므로 직접 타이핑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9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Statement </a:t>
            </a:r>
            <a:r>
              <a:rPr lang="ko-KR" altLang="en-US" sz="2000" b="1" dirty="0" smtClean="0"/>
              <a:t>객체</a:t>
            </a:r>
            <a:r>
              <a:rPr lang="en-US" altLang="ko-KR" sz="2000" b="1" dirty="0" smtClean="0"/>
              <a:t>(SQL</a:t>
            </a:r>
            <a:r>
              <a:rPr lang="ko-KR" altLang="en-US" sz="2000" b="1" dirty="0" smtClean="0"/>
              <a:t>실행</a:t>
            </a:r>
            <a:r>
              <a:rPr lang="en-US" altLang="ko-KR" sz="2000" b="1" dirty="0" smtClean="0"/>
              <a:t>)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Statement</a:t>
            </a:r>
          </a:p>
          <a:p>
            <a:pPr lvl="2">
              <a:spcAft>
                <a:spcPts val="300"/>
              </a:spcAft>
            </a:pPr>
            <a:r>
              <a:rPr lang="ko-KR" altLang="en-US" dirty="0" smtClean="0">
                <a:solidFill>
                  <a:srgbClr val="0000FF"/>
                </a:solidFill>
              </a:rPr>
              <a:t>정적인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주로 처리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결정된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실행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"SELECT </a:t>
            </a:r>
            <a:r>
              <a:rPr lang="en-US" altLang="ko-KR" dirty="0">
                <a:sym typeface="Wingdings" panose="05000000000000000000" pitchFamily="2" charset="2"/>
              </a:rPr>
              <a:t>* FROM </a:t>
            </a:r>
            <a:r>
              <a:rPr lang="en-US" altLang="ko-KR" dirty="0" smtClean="0">
                <a:sym typeface="Wingdings" panose="05000000000000000000" pitchFamily="2" charset="2"/>
              </a:rPr>
              <a:t>board"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sz="1800" dirty="0" err="1"/>
              <a:t>PreparedStatement</a:t>
            </a:r>
            <a:r>
              <a:rPr lang="en-US" sz="1800" dirty="0"/>
              <a:t>(Statement</a:t>
            </a:r>
            <a:r>
              <a:rPr lang="ko-KR" altLang="en-US" sz="1800" dirty="0"/>
              <a:t>로 부터 </a:t>
            </a:r>
            <a:r>
              <a:rPr lang="ko-KR" altLang="en-US" sz="1800" dirty="0" smtClean="0"/>
              <a:t>상속받음</a:t>
            </a:r>
            <a:r>
              <a:rPr lang="en-US" altLang="ko-KR" sz="1800" dirty="0" smtClean="0"/>
              <a:t>, </a:t>
            </a:r>
            <a:r>
              <a:rPr lang="en-US" sz="1800" dirty="0" smtClean="0"/>
              <a:t>Statement</a:t>
            </a:r>
            <a:r>
              <a:rPr lang="ko-KR" altLang="en-US" sz="1800" dirty="0" smtClean="0"/>
              <a:t>문을 보완</a:t>
            </a:r>
            <a:r>
              <a:rPr lang="en-US" altLang="ko-KR" sz="1800" dirty="0" smtClean="0"/>
              <a:t>)</a:t>
            </a:r>
          </a:p>
          <a:p>
            <a:pPr lvl="2">
              <a:spcAft>
                <a:spcPts val="300"/>
              </a:spcAft>
            </a:pPr>
            <a:r>
              <a:rPr lang="ko-KR" altLang="en-US" dirty="0" smtClean="0">
                <a:solidFill>
                  <a:srgbClr val="0000FF"/>
                </a:solidFill>
              </a:rPr>
              <a:t>동적인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주로 처리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런타임 시 결정되는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실행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"SELECT * FROM </a:t>
            </a:r>
            <a:r>
              <a:rPr lang="en-US" altLang="ko-KR" dirty="0" smtClean="0">
                <a:sym typeface="Wingdings" panose="05000000000000000000" pitchFamily="2" charset="2"/>
              </a:rPr>
              <a:t>board WHERE 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wr</a:t>
            </a:r>
            <a:r>
              <a:rPr lang="en-US" altLang="ko-KR" dirty="0">
                <a:solidFill>
                  <a:srgbClr val="0000FF"/>
                </a:solidFill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ter=</a:t>
            </a:r>
            <a:r>
              <a:rPr lang="en-US" altLang="ko-KR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kim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2">
              <a:spcAft>
                <a:spcPts val="300"/>
              </a:spcAft>
            </a:pPr>
            <a:r>
              <a:rPr lang="ko-KR" altLang="en-US" dirty="0"/>
              <a:t>코드 안정성 및 </a:t>
            </a:r>
            <a:r>
              <a:rPr lang="ko-KR" altLang="en-US" dirty="0" err="1"/>
              <a:t>가독성이</a:t>
            </a:r>
            <a:r>
              <a:rPr lang="ko-KR" altLang="en-US" dirty="0"/>
              <a:t> 좋으므로</a:t>
            </a:r>
            <a:r>
              <a:rPr lang="en-US" altLang="ko-KR" dirty="0"/>
              <a:t> </a:t>
            </a:r>
            <a:r>
              <a:rPr lang="ko-KR" altLang="en-US" dirty="0"/>
              <a:t>인수가 많은 복잡한 </a:t>
            </a:r>
            <a:r>
              <a:rPr lang="en-US" altLang="ko-KR" dirty="0"/>
              <a:t>SQL</a:t>
            </a:r>
            <a:r>
              <a:rPr lang="ko-KR" altLang="en-US" dirty="0"/>
              <a:t>문을 실행할 때 좋음</a:t>
            </a:r>
            <a:endParaRPr lang="en-US" altLang="ko-KR" sz="1600" dirty="0">
              <a:ea typeface="Arial Unicode MS"/>
            </a:endParaRPr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Statement </a:t>
            </a:r>
            <a:r>
              <a:rPr lang="ko-KR" altLang="en-US" sz="2000" b="1" dirty="0" smtClean="0"/>
              <a:t>객체의 약점</a:t>
            </a:r>
            <a:endParaRPr lang="en-US" altLang="ko-KR" sz="2000" b="1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18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75792" y="1214962"/>
            <a:ext cx="922466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conn.createStatement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query =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INSERT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INTO 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MEMBER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VALUES('"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name+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"', '"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address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"', '"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+major +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"')"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stmt.executeUpdate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(query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734133" y="2069937"/>
            <a:ext cx="9041633" cy="7497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5792" y="3522684"/>
            <a:ext cx="116007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"</a:t>
            </a:r>
            <a:r>
              <a:rPr lang="en-US" sz="2000" dirty="0">
                <a:solidFill>
                  <a:srgbClr val="0000FF"/>
                </a:solidFill>
              </a:rPr>
              <a:t>INSERT INTO MEMBER VALUES(kim,DB108,NETWORK)</a:t>
            </a:r>
            <a:r>
              <a:rPr lang="en-US" sz="2000" dirty="0" smtClean="0"/>
              <a:t>" </a:t>
            </a:r>
            <a:r>
              <a:rPr lang="ko-KR" altLang="en-US" sz="2000" dirty="0" smtClean="0"/>
              <a:t>라는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문자열 생성을 위해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복잡한 자바 코드가 필요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-&gt;</a:t>
            </a:r>
            <a:r>
              <a:rPr lang="ko-KR" altLang="en-US" sz="2000" dirty="0" err="1" smtClean="0"/>
              <a:t>가독성이</a:t>
            </a:r>
            <a:r>
              <a:rPr lang="ko-KR" altLang="en-US" sz="2000" dirty="0" smtClean="0"/>
              <a:t> 떨어지고 에러가 날 확률이 높아짐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204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Statement </a:t>
            </a:r>
            <a:r>
              <a:rPr lang="ko-KR" altLang="en-US" sz="2000" b="1" dirty="0" smtClean="0"/>
              <a:t>객체</a:t>
            </a:r>
            <a:r>
              <a:rPr lang="en-US" altLang="ko-KR" sz="2000" b="1" dirty="0" smtClean="0"/>
              <a:t>(</a:t>
            </a:r>
            <a:r>
              <a:rPr lang="en-US" altLang="ko-KR" sz="2000" b="1" dirty="0"/>
              <a:t>SQL</a:t>
            </a:r>
            <a:r>
              <a:rPr lang="ko-KR" altLang="en-US" sz="2000" b="1" dirty="0"/>
              <a:t>실행</a:t>
            </a:r>
            <a:r>
              <a:rPr lang="en-US" altLang="ko-KR" sz="2000" b="1" dirty="0"/>
              <a:t>)</a:t>
            </a:r>
            <a:endParaRPr lang="en-US" altLang="ko-KR" sz="2000" b="1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19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1168" y="1324003"/>
            <a:ext cx="1174734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preQuery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"INSERT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INTO board(</a:t>
            </a:r>
            <a:r>
              <a:rPr lang="en-US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title,writer,contents,regdate,hit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) VALUES (?,?,?,?,?)"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preQuery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"lee"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test"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.setTimestamp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Timestamp.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LocalDateTime.now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executeUpdate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1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오라클 </a:t>
            </a:r>
            <a:r>
              <a:rPr lang="ko-KR" altLang="en-US" sz="2800" dirty="0" err="1" smtClean="0"/>
              <a:t>제품군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오라클은 용도에 따라 크게 세 가지 타입의 </a:t>
            </a:r>
            <a:r>
              <a:rPr lang="en-US" altLang="ko-KR" sz="2000" b="1" dirty="0" smtClean="0"/>
              <a:t>edition</a:t>
            </a:r>
            <a:r>
              <a:rPr lang="ko-KR" altLang="en-US" sz="2000" b="1" dirty="0" smtClean="0"/>
              <a:t>이 존재</a:t>
            </a:r>
            <a:endParaRPr lang="en-US" altLang="ko-KR" sz="2000" b="1" dirty="0" smtClean="0"/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Oracle Database Standard Edition: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작은 기업용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Oracle Database Enterprise Edition: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큰 기업용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Oracle Database Express Edition: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DBMS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를 지원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무료 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ko-KR" altLang="en-US" sz="2000" b="1" dirty="0" smtClean="0"/>
              <a:t>본 </a:t>
            </a:r>
            <a:r>
              <a:rPr lang="ko-KR" altLang="en-US" sz="2000" b="1" dirty="0"/>
              <a:t>강의에서는 오라클 </a:t>
            </a:r>
            <a:r>
              <a:rPr lang="en-US" altLang="ko-KR" sz="2000" b="1" dirty="0"/>
              <a:t>11g express </a:t>
            </a:r>
            <a:r>
              <a:rPr lang="ko-KR" altLang="en-US" sz="2000" b="1" dirty="0" smtClean="0"/>
              <a:t>기준으로 강의</a:t>
            </a:r>
            <a:endParaRPr lang="en-US" altLang="ko-KR" sz="2000" b="1" dirty="0"/>
          </a:p>
          <a:p>
            <a:pPr lvl="1"/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다운로드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https://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www.oracle.com/database/technologies/xe-prior-releases.html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ko-KR" altLang="en-US" dirty="0" smtClean="0"/>
              <a:t>다른 버전의 오라클이 설치되어있는 경우 그대로 사용해도 무방</a:t>
            </a:r>
            <a:endParaRPr lang="en-US" altLang="ko-KR" dirty="0" smtClean="0"/>
          </a:p>
          <a:p>
            <a:pPr lvl="1"/>
            <a:r>
              <a:rPr lang="ko-KR" altLang="en-US" u="sng" dirty="0" smtClean="0"/>
              <a:t>데이터베이스 수업에서는 오라클을 사용하지만 프로젝트 진행 시 </a:t>
            </a:r>
            <a:r>
              <a:rPr lang="en-US" altLang="ko-KR" u="sng" dirty="0" smtClean="0"/>
              <a:t>MySQL</a:t>
            </a:r>
            <a:r>
              <a:rPr lang="ko-KR" altLang="en-US" u="sng" dirty="0" smtClean="0"/>
              <a:t>을 사용해도 됨</a:t>
            </a:r>
            <a:endParaRPr lang="en-US" altLang="ko-KR" u="sng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5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Statement </a:t>
            </a:r>
            <a:r>
              <a:rPr lang="ko-KR" altLang="en-US" sz="2000" b="1" dirty="0"/>
              <a:t>객체를 이용하여 </a:t>
            </a:r>
            <a:r>
              <a:rPr lang="en-US" altLang="ko-KR" sz="2000" b="1" dirty="0"/>
              <a:t>SQL</a:t>
            </a:r>
            <a:r>
              <a:rPr lang="ko-KR" altLang="en-US" sz="2000" b="1" dirty="0"/>
              <a:t>을 실행하는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가지 </a:t>
            </a:r>
            <a:r>
              <a:rPr lang="ko-KR" altLang="en-US" sz="2000" b="1" dirty="0" smtClean="0"/>
              <a:t>방법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en-US" dirty="0" smtClean="0"/>
              <a:t>SQL</a:t>
            </a:r>
            <a:r>
              <a:rPr lang="ko-KR" altLang="en-US" dirty="0" smtClean="0"/>
              <a:t>구문의 종류</a:t>
            </a:r>
            <a:r>
              <a:rPr lang="en-US" altLang="ko-KR" dirty="0" smtClean="0"/>
              <a:t>: </a:t>
            </a:r>
            <a:r>
              <a:rPr lang="en-US" dirty="0" smtClean="0"/>
              <a:t>SELECT, INSERT, UPDATE, DELETE</a:t>
            </a:r>
          </a:p>
          <a:p>
            <a:pPr lvl="1">
              <a:spcAft>
                <a:spcPts val="300"/>
              </a:spcAft>
            </a:pPr>
            <a:r>
              <a:rPr lang="en-US" dirty="0" smtClean="0">
                <a:ea typeface="Arial Unicode MS"/>
              </a:rPr>
              <a:t>execute</a:t>
            </a:r>
            <a:endParaRPr lang="en-US" dirty="0">
              <a:ea typeface="Arial Unicode MS"/>
            </a:endParaRPr>
          </a:p>
          <a:p>
            <a:pPr lvl="2">
              <a:spcAft>
                <a:spcPts val="300"/>
              </a:spcAft>
            </a:pPr>
            <a:r>
              <a:rPr lang="ko-KR" altLang="en-US" dirty="0"/>
              <a:t>수행 결과로 </a:t>
            </a:r>
            <a:r>
              <a:rPr lang="en-US" altLang="ko-KR" dirty="0"/>
              <a:t>Boolean </a:t>
            </a:r>
            <a:r>
              <a:rPr lang="ko-KR" altLang="en-US" dirty="0"/>
              <a:t>타입의 값을 반환</a:t>
            </a:r>
            <a:endParaRPr lang="en-US" altLang="ko-KR" dirty="0"/>
          </a:p>
          <a:p>
            <a:pPr lvl="2">
              <a:spcAft>
                <a:spcPts val="300"/>
              </a:spcAft>
            </a:pPr>
            <a:r>
              <a:rPr lang="ko-KR" altLang="en-US" dirty="0"/>
              <a:t>모든 구문을 수행</a:t>
            </a:r>
            <a:endParaRPr lang="en-US" dirty="0">
              <a:ea typeface="Arial Unicode MS"/>
            </a:endParaRPr>
          </a:p>
          <a:p>
            <a:pPr lvl="1">
              <a:spcAft>
                <a:spcPts val="300"/>
              </a:spcAft>
            </a:pPr>
            <a:r>
              <a:rPr lang="en-US" b="1" dirty="0" err="1">
                <a:ea typeface="Arial Unicode MS"/>
              </a:rPr>
              <a:t>executeQuery</a:t>
            </a:r>
            <a:endParaRPr lang="en-US" b="1" dirty="0">
              <a:ea typeface="Arial Unicode MS"/>
            </a:endParaRPr>
          </a:p>
          <a:p>
            <a:pPr lvl="2">
              <a:spcAft>
                <a:spcPts val="300"/>
              </a:spcAft>
            </a:pPr>
            <a:r>
              <a:rPr lang="ko-KR" altLang="en-US" dirty="0"/>
              <a:t>수행 결과로 </a:t>
            </a:r>
            <a:r>
              <a:rPr lang="en-US" altLang="ko-KR" b="1" dirty="0" err="1">
                <a:solidFill>
                  <a:srgbClr val="0000FF"/>
                </a:solidFill>
              </a:rPr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객체의 값을 반환</a:t>
            </a:r>
            <a:endParaRPr lang="en-US" altLang="ko-KR" dirty="0"/>
          </a:p>
          <a:p>
            <a:pPr lvl="2">
              <a:spcAft>
                <a:spcPts val="300"/>
              </a:spcAft>
            </a:pPr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ko-KR" altLang="en-US" dirty="0"/>
              <a:t>구문을 수행할 때</a:t>
            </a:r>
            <a:endParaRPr lang="en-US" dirty="0">
              <a:ea typeface="Arial Unicode MS"/>
            </a:endParaRPr>
          </a:p>
          <a:p>
            <a:pPr lvl="1">
              <a:spcAft>
                <a:spcPts val="300"/>
              </a:spcAft>
            </a:pPr>
            <a:r>
              <a:rPr lang="en-US" b="1" dirty="0" err="1">
                <a:ea typeface="Arial Unicode MS"/>
              </a:rPr>
              <a:t>executeUpdate</a:t>
            </a:r>
            <a:endParaRPr lang="en-US" b="1" dirty="0">
              <a:ea typeface="Arial Unicode MS"/>
            </a:endParaRPr>
          </a:p>
          <a:p>
            <a:pPr lvl="2">
              <a:spcAft>
                <a:spcPts val="300"/>
              </a:spcAft>
            </a:pPr>
            <a:r>
              <a:rPr lang="ko-KR" altLang="en-US" dirty="0"/>
              <a:t>수행 결과로 </a:t>
            </a:r>
            <a:r>
              <a:rPr lang="en-US" altLang="ko-KR" dirty="0"/>
              <a:t>SQL</a:t>
            </a:r>
            <a:r>
              <a:rPr lang="ko-KR" altLang="en-US" dirty="0"/>
              <a:t>이 적용된 행의 개수를 </a:t>
            </a:r>
            <a:r>
              <a:rPr lang="en-US" altLang="ko-KR" dirty="0" err="1"/>
              <a:t>int</a:t>
            </a:r>
            <a:r>
              <a:rPr lang="ko-KR" altLang="en-US" dirty="0"/>
              <a:t>형으로 반환</a:t>
            </a:r>
            <a:endParaRPr lang="en-US" altLang="ko-KR" dirty="0"/>
          </a:p>
          <a:p>
            <a:pPr lvl="2">
              <a:spcAft>
                <a:spcPts val="300"/>
              </a:spcAft>
            </a:pPr>
            <a:r>
              <a:rPr lang="en-US" altLang="ko-KR" dirty="0">
                <a:solidFill>
                  <a:srgbClr val="0000FF"/>
                </a:solidFill>
              </a:rPr>
              <a:t>INSERT, UPDATE, DELETE</a:t>
            </a:r>
            <a:r>
              <a:rPr lang="ko-KR" altLang="en-US" dirty="0"/>
              <a:t>에 사용</a:t>
            </a:r>
            <a:endParaRPr lang="en-US" altLang="ko-KR" sz="2400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3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620537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쿼리 결과 수신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ResultSet</a:t>
            </a:r>
            <a:r>
              <a:rPr lang="en-US" altLang="ko-KR" sz="2000" b="1" dirty="0" smtClean="0"/>
              <a:t>)</a:t>
            </a:r>
          </a:p>
          <a:p>
            <a:pPr lvl="1">
              <a:spcAft>
                <a:spcPts val="300"/>
              </a:spcAft>
            </a:pPr>
            <a:r>
              <a:rPr lang="en-US" altLang="ko-KR" sz="1900" dirty="0"/>
              <a:t>DB</a:t>
            </a:r>
            <a:r>
              <a:rPr lang="ko-KR" altLang="en-US" sz="1900" dirty="0"/>
              <a:t>에서 어떤 레코드를 들고 왔을 때</a:t>
            </a:r>
            <a:r>
              <a:rPr lang="en-US" altLang="ko-KR" sz="1900" dirty="0"/>
              <a:t>(SELECT) </a:t>
            </a:r>
            <a:r>
              <a:rPr lang="ko-KR" altLang="en-US" sz="1900" dirty="0" smtClean="0"/>
              <a:t>사용</a:t>
            </a:r>
            <a:endParaRPr lang="en-US" altLang="ko-KR" sz="1900" dirty="0" smtClean="0"/>
          </a:p>
          <a:p>
            <a:pPr lvl="1">
              <a:spcAft>
                <a:spcPts val="300"/>
              </a:spcAft>
            </a:pPr>
            <a:endParaRPr lang="en-US" altLang="ko-KR" sz="1900" dirty="0"/>
          </a:p>
          <a:p>
            <a:pPr lvl="1">
              <a:spcAft>
                <a:spcPts val="300"/>
              </a:spcAft>
            </a:pPr>
            <a:endParaRPr lang="en-US" altLang="ko-KR" sz="1900" dirty="0" smtClean="0"/>
          </a:p>
          <a:p>
            <a:pPr lvl="1">
              <a:spcAft>
                <a:spcPts val="300"/>
              </a:spcAft>
            </a:pPr>
            <a:endParaRPr lang="en-US" altLang="ko-KR" sz="1900" dirty="0"/>
          </a:p>
          <a:p>
            <a:pPr lvl="1">
              <a:spcAft>
                <a:spcPts val="300"/>
              </a:spcAft>
            </a:pPr>
            <a:endParaRPr lang="en-US" altLang="ko-KR" sz="1900" dirty="0" smtClean="0"/>
          </a:p>
          <a:p>
            <a:pPr lvl="1">
              <a:spcAft>
                <a:spcPts val="300"/>
              </a:spcAft>
            </a:pPr>
            <a:endParaRPr lang="en-US" altLang="ko-KR" sz="1900" dirty="0"/>
          </a:p>
          <a:p>
            <a:pPr lvl="1">
              <a:spcAft>
                <a:spcPts val="300"/>
              </a:spcAft>
            </a:pPr>
            <a:endParaRPr lang="en-US" altLang="ko-KR" sz="1900" dirty="0" smtClean="0"/>
          </a:p>
          <a:p>
            <a:pPr lvl="1">
              <a:spcAft>
                <a:spcPts val="300"/>
              </a:spcAft>
            </a:pPr>
            <a:endParaRPr lang="en-US" altLang="ko-KR" sz="1900" dirty="0" smtClean="0"/>
          </a:p>
          <a:p>
            <a:pPr lvl="1">
              <a:spcAft>
                <a:spcPts val="300"/>
              </a:spcAft>
            </a:pPr>
            <a:r>
              <a:rPr lang="en-US" altLang="ko-KR" sz="1900" dirty="0" err="1" smtClean="0"/>
              <a:t>ResutlSet</a:t>
            </a:r>
            <a:r>
              <a:rPr lang="ko-KR" altLang="en-US" sz="1900" dirty="0" smtClean="0"/>
              <a:t>클래스에는 다양한 </a:t>
            </a:r>
            <a:r>
              <a:rPr lang="en-US" altLang="ko-KR" sz="1900" dirty="0" smtClean="0"/>
              <a:t>getter</a:t>
            </a:r>
            <a:r>
              <a:rPr lang="ko-KR" altLang="en-US" sz="1900" dirty="0" smtClean="0"/>
              <a:t>가 존재</a:t>
            </a:r>
            <a:r>
              <a:rPr lang="en-US" altLang="ko-KR" sz="1900" dirty="0" smtClean="0"/>
              <a:t>(</a:t>
            </a:r>
            <a:r>
              <a:rPr lang="en-US" altLang="ko-KR" sz="1900" dirty="0"/>
              <a:t>get</a:t>
            </a:r>
            <a:r>
              <a:rPr lang="en-US" altLang="ko-KR" sz="1900" dirty="0" smtClean="0"/>
              <a:t>*)</a:t>
            </a:r>
          </a:p>
          <a:p>
            <a:pPr lvl="1">
              <a:spcAft>
                <a:spcPts val="300"/>
              </a:spcAft>
            </a:pPr>
            <a:r>
              <a:rPr lang="ko-KR" altLang="en-US" sz="1900" dirty="0" smtClean="0"/>
              <a:t>대표적으로 </a:t>
            </a:r>
            <a:r>
              <a:rPr lang="en-US" altLang="ko-KR" sz="1900" dirty="0" err="1" smtClean="0"/>
              <a:t>getString</a:t>
            </a:r>
            <a:r>
              <a:rPr lang="en-US" altLang="ko-KR" sz="1900" dirty="0" smtClean="0"/>
              <a:t>, </a:t>
            </a:r>
            <a:r>
              <a:rPr lang="en-US" altLang="ko-KR" sz="1900" dirty="0" err="1" smtClean="0"/>
              <a:t>getInt</a:t>
            </a:r>
            <a:r>
              <a:rPr lang="en-US" altLang="ko-KR" sz="1900" dirty="0" smtClean="0"/>
              <a:t>, </a:t>
            </a:r>
            <a:r>
              <a:rPr lang="en-US" altLang="ko-KR" sz="1900" dirty="0" err="1" smtClean="0"/>
              <a:t>getTimestamp</a:t>
            </a:r>
            <a:r>
              <a:rPr lang="en-US" altLang="ko-KR" sz="1900" dirty="0" smtClean="0"/>
              <a:t>(date</a:t>
            </a:r>
            <a:r>
              <a:rPr lang="ko-KR" altLang="en-US" sz="1900" dirty="0" smtClean="0"/>
              <a:t> 관련</a:t>
            </a:r>
            <a:r>
              <a:rPr lang="en-US" altLang="ko-KR" sz="1900" dirty="0" smtClean="0"/>
              <a:t>)</a:t>
            </a:r>
            <a:r>
              <a:rPr lang="ko-KR" altLang="en-US" sz="1900" dirty="0" smtClean="0"/>
              <a:t>를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주로 </a:t>
            </a:r>
            <a:r>
              <a:rPr lang="ko-KR" altLang="en-US" sz="1900" dirty="0" smtClean="0"/>
              <a:t>사용</a:t>
            </a:r>
            <a:endParaRPr lang="en-US" altLang="ko-KR" sz="1900" dirty="0" smtClean="0"/>
          </a:p>
          <a:p>
            <a:pPr lvl="1">
              <a:spcAft>
                <a:spcPts val="300"/>
              </a:spcAft>
            </a:pPr>
            <a:r>
              <a:rPr lang="en-US" altLang="ko-KR" sz="1900" dirty="0" smtClean="0"/>
              <a:t>get*() </a:t>
            </a:r>
            <a:r>
              <a:rPr lang="ko-KR" altLang="en-US" sz="1900" dirty="0" err="1" smtClean="0"/>
              <a:t>메서드안에</a:t>
            </a:r>
            <a:r>
              <a:rPr lang="ko-KR" altLang="en-US" sz="1900" dirty="0" smtClean="0"/>
              <a:t> 들어가는 인자는 </a:t>
            </a:r>
            <a:endParaRPr lang="en-US" altLang="ko-KR" sz="1900" dirty="0" smtClean="0"/>
          </a:p>
          <a:p>
            <a:pPr lvl="2">
              <a:spcAft>
                <a:spcPts val="300"/>
              </a:spcAft>
            </a:pPr>
            <a:r>
              <a:rPr lang="en-US" altLang="ko-KR" sz="1900" dirty="0" err="1" smtClean="0"/>
              <a:t>Int</a:t>
            </a:r>
            <a:r>
              <a:rPr lang="en-US" altLang="ko-KR" sz="1900" dirty="0" smtClean="0"/>
              <a:t> </a:t>
            </a:r>
            <a:r>
              <a:rPr lang="en-US" altLang="ko-KR" sz="1900" dirty="0" smtClean="0">
                <a:sym typeface="Wingdings" panose="05000000000000000000" pitchFamily="2" charset="2"/>
              </a:rPr>
              <a:t> column index</a:t>
            </a:r>
            <a:endParaRPr lang="en-US" altLang="ko-KR" sz="1900" dirty="0"/>
          </a:p>
          <a:p>
            <a:pPr lvl="2">
              <a:spcAft>
                <a:spcPts val="300"/>
              </a:spcAft>
            </a:pPr>
            <a:r>
              <a:rPr lang="en-US" altLang="ko-KR" sz="1900" dirty="0" smtClean="0"/>
              <a:t>String </a:t>
            </a:r>
            <a:r>
              <a:rPr lang="en-US" altLang="ko-KR" sz="1900" dirty="0" smtClean="0">
                <a:sym typeface="Wingdings" panose="05000000000000000000" pitchFamily="2" charset="2"/>
              </a:rPr>
              <a:t> column name</a:t>
            </a:r>
            <a:endParaRPr lang="en-US" altLang="ko-KR" sz="1900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21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85849" y="1605841"/>
            <a:ext cx="9810751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//select</a:t>
            </a:r>
            <a:r>
              <a:rPr lang="ko-KR" alt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결과는 여러 레코드를 포함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"title"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"writer"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contents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"contents"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LocalDateTime </a:t>
            </a:r>
            <a:r>
              <a:rPr lang="it-IT" dirty="0">
                <a:solidFill>
                  <a:srgbClr val="6A3E3E"/>
                </a:solidFill>
                <a:latin typeface="Consolas" panose="020B0609020204030204" pitchFamily="49" charset="0"/>
              </a:rPr>
              <a:t>regdate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.getTimestamp(</a:t>
            </a:r>
            <a:r>
              <a:rPr lang="it-IT" dirty="0">
                <a:solidFill>
                  <a:srgbClr val="2A00FF"/>
                </a:solidFill>
                <a:latin typeface="Consolas" panose="020B0609020204030204" pitchFamily="49" charset="0"/>
              </a:rPr>
              <a:t>"regdate"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).toLocalDateTime();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"%s | %s | %s | %s | %s \n"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contents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regdate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"-------------------------------------"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3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JDBC </a:t>
            </a:r>
            <a:r>
              <a:rPr lang="ko-KR" altLang="en-US" sz="2800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쿼리 결과 수신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/>
              <a:t>연결 끊기</a:t>
            </a:r>
            <a:endParaRPr lang="en-US" altLang="ko-KR" sz="1800" dirty="0"/>
          </a:p>
          <a:p>
            <a:pPr lvl="1">
              <a:spcAft>
                <a:spcPts val="300"/>
              </a:spcAft>
            </a:pPr>
            <a:r>
              <a:rPr lang="ko-KR" altLang="en-US" sz="1800" dirty="0"/>
              <a:t>일반적</a:t>
            </a:r>
            <a:r>
              <a:rPr lang="en-US" altLang="ko-KR" sz="1800" dirty="0"/>
              <a:t> </a:t>
            </a:r>
            <a:r>
              <a:rPr lang="ko-KR" altLang="en-US" sz="1800" dirty="0"/>
              <a:t>세 번의 </a:t>
            </a:r>
            <a:r>
              <a:rPr lang="en-US" altLang="ko-KR" sz="1800" dirty="0"/>
              <a:t>close</a:t>
            </a:r>
            <a:r>
              <a:rPr lang="ko-KR" altLang="en-US" sz="1800" dirty="0"/>
              <a:t>를 수행</a:t>
            </a:r>
            <a:r>
              <a:rPr lang="en-US" altLang="ko-KR" sz="1800" dirty="0"/>
              <a:t>(</a:t>
            </a:r>
            <a:r>
              <a:rPr lang="ko-KR" altLang="en-US" sz="1800" dirty="0"/>
              <a:t>정형화된 패턴</a:t>
            </a:r>
            <a:r>
              <a:rPr lang="en-US" altLang="ko-KR" sz="1800" dirty="0" smtClean="0"/>
              <a:t>)</a:t>
            </a:r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 smtClean="0"/>
              <a:t>중첩되는 </a:t>
            </a:r>
            <a:r>
              <a:rPr lang="en-US" altLang="ko-KR" sz="1800" dirty="0" smtClean="0"/>
              <a:t>try-catch</a:t>
            </a:r>
            <a:r>
              <a:rPr lang="ko-KR" altLang="en-US" sz="1800" dirty="0" smtClean="0"/>
              <a:t>문은 </a:t>
            </a:r>
            <a:r>
              <a:rPr lang="ko-KR" altLang="en-US" sz="1800" dirty="0" err="1" smtClean="0"/>
              <a:t>가독성이</a:t>
            </a:r>
            <a:r>
              <a:rPr lang="ko-KR" altLang="en-US" sz="1800" dirty="0" smtClean="0"/>
              <a:t> 떨어지므로 </a:t>
            </a:r>
            <a:r>
              <a:rPr lang="en-US" altLang="ko-KR" sz="1800" dirty="0"/>
              <a:t>Java 7 try-with-resource </a:t>
            </a:r>
            <a:r>
              <a:rPr lang="ko-KR" altLang="en-US" sz="1800" dirty="0" smtClean="0"/>
              <a:t>방식으로 간소화 할 수 있음</a:t>
            </a:r>
            <a:endParaRPr lang="en-US" altLang="ko-KR" sz="1800" dirty="0" smtClean="0"/>
          </a:p>
          <a:p>
            <a:pPr lvl="2">
              <a:spcAft>
                <a:spcPts val="300"/>
              </a:spcAft>
            </a:pPr>
            <a:r>
              <a:rPr lang="en-US" altLang="ko-KR" sz="1600" dirty="0"/>
              <a:t>https://</a:t>
            </a:r>
            <a:r>
              <a:rPr lang="en-US" altLang="ko-KR" sz="1600" dirty="0" smtClean="0"/>
              <a:t>androphil.tistory.com/763</a:t>
            </a:r>
          </a:p>
          <a:p>
            <a:pPr lvl="2">
              <a:spcAft>
                <a:spcPts val="300"/>
              </a:spcAft>
            </a:pPr>
            <a:r>
              <a:rPr lang="en-US" sz="1600" dirty="0"/>
              <a:t>https://codechacha.com/ko/java-try-with-resources</a:t>
            </a:r>
            <a:r>
              <a:rPr lang="en-US" sz="1600" dirty="0" smtClean="0"/>
              <a:t>/</a:t>
            </a: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2">
              <a:spcAft>
                <a:spcPts val="300"/>
              </a:spcAft>
            </a:pPr>
            <a:endParaRPr lang="en-US" altLang="ko-KR" dirty="0"/>
          </a:p>
          <a:p>
            <a:pPr lvl="1">
              <a:spcAft>
                <a:spcPts val="300"/>
              </a:spcAft>
            </a:pPr>
            <a:endParaRPr lang="en-US" altLang="ko-KR" sz="1600" b="1" dirty="0" smtClean="0"/>
          </a:p>
          <a:p>
            <a:pPr>
              <a:spcAft>
                <a:spcPts val="300"/>
              </a:spcAft>
            </a:pPr>
            <a:endParaRPr lang="ko-KR" altLang="en-US" sz="2000" b="1" dirty="0"/>
          </a:p>
          <a:p>
            <a:pPr>
              <a:spcAft>
                <a:spcPts val="300"/>
              </a:spcAft>
            </a:pPr>
            <a:endParaRPr lang="ko-KR" alt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22</a:t>
            </a:fld>
            <a:endParaRPr 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131406" y="2570875"/>
            <a:ext cx="12830" cy="2151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0551" y="3515180"/>
            <a:ext cx="11897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순서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00220" y="2633861"/>
            <a:ext cx="6840760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0">
              <a:spcAft>
                <a:spcPts val="300"/>
              </a:spcAft>
              <a:buNone/>
            </a:pPr>
            <a:r>
              <a:rPr lang="en-US" dirty="0"/>
              <a:t>1)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: </a:t>
            </a:r>
            <a:r>
              <a:rPr lang="ko-KR" altLang="en-US" dirty="0"/>
              <a:t>쿼리 실행 후 결과를 반환하는 객체</a:t>
            </a:r>
            <a:endParaRPr lang="en-US" altLang="ko-KR" dirty="0"/>
          </a:p>
          <a:p>
            <a:pPr lvl="3">
              <a:spcAft>
                <a:spcPts val="300"/>
              </a:spcAft>
            </a:pPr>
            <a:r>
              <a:rPr lang="en-US" altLang="ko-KR" sz="2000" dirty="0" err="1"/>
              <a:t>rs.close</a:t>
            </a:r>
            <a:r>
              <a:rPr lang="en-US" altLang="ko-KR" sz="2000" dirty="0"/>
              <a:t>()</a:t>
            </a:r>
          </a:p>
          <a:p>
            <a:pPr marL="800100" lvl="2" indent="0">
              <a:spcAft>
                <a:spcPts val="300"/>
              </a:spcAft>
              <a:buNone/>
            </a:pPr>
            <a:r>
              <a:rPr lang="en-US" dirty="0"/>
              <a:t>2) </a:t>
            </a:r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pstmt</a:t>
            </a:r>
            <a:r>
              <a:rPr lang="en-US" dirty="0"/>
              <a:t>: </a:t>
            </a:r>
            <a:r>
              <a:rPr lang="ko-KR" altLang="en-US" dirty="0"/>
              <a:t>쿼리를 실행하는 객체</a:t>
            </a:r>
            <a:endParaRPr lang="en-US" altLang="ko-KR" dirty="0"/>
          </a:p>
          <a:p>
            <a:pPr lvl="3">
              <a:spcAft>
                <a:spcPts val="300"/>
              </a:spcAft>
            </a:pPr>
            <a:r>
              <a:rPr lang="en-US" altLang="ko-KR" sz="2000" dirty="0" err="1"/>
              <a:t>pstmt.close</a:t>
            </a:r>
            <a:r>
              <a:rPr lang="en-US" altLang="ko-KR" sz="2000" dirty="0"/>
              <a:t>()</a:t>
            </a:r>
          </a:p>
          <a:p>
            <a:pPr marL="800100" lvl="2" indent="0">
              <a:spcAft>
                <a:spcPts val="300"/>
              </a:spcAft>
              <a:buNone/>
            </a:pPr>
            <a:r>
              <a:rPr lang="en-US" dirty="0"/>
              <a:t>3) Connection conn: DB</a:t>
            </a:r>
            <a:r>
              <a:rPr lang="ko-KR" altLang="en-US" dirty="0"/>
              <a:t>에 연결하기 위해 사용하는 객체</a:t>
            </a:r>
            <a:endParaRPr lang="en-US" altLang="ko-KR" dirty="0"/>
          </a:p>
          <a:p>
            <a:pPr lvl="3">
              <a:spcAft>
                <a:spcPts val="300"/>
              </a:spcAft>
            </a:pPr>
            <a:r>
              <a:rPr lang="en-US" altLang="ko-KR" sz="2000" dirty="0" err="1"/>
              <a:t>conn.close</a:t>
            </a:r>
            <a:r>
              <a:rPr lang="en-US" altLang="ko-KR" sz="2000" dirty="0"/>
              <a:t>()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080846" y="2561853"/>
            <a:ext cx="2858" cy="2025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23215" y="3316667"/>
            <a:ext cx="12538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close</a:t>
            </a:r>
            <a:r>
              <a:rPr lang="ko-KR" altLang="en-US" dirty="0" smtClean="0"/>
              <a:t> 순서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SQL developer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오라클을 설치할 경우 </a:t>
            </a:r>
            <a:r>
              <a:rPr lang="en-US" altLang="ko-KR" sz="2000" b="1" dirty="0" err="1" smtClean="0"/>
              <a:t>sql</a:t>
            </a:r>
            <a:r>
              <a:rPr lang="en-US" altLang="ko-KR" sz="2000" b="1" dirty="0" smtClean="0"/>
              <a:t> plus</a:t>
            </a:r>
            <a:r>
              <a:rPr lang="ko-KR" altLang="en-US" sz="2000" b="1" dirty="0" smtClean="0"/>
              <a:t>를 이용하여 데이터베이스를 조작할 수 있음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sqlplus</a:t>
            </a:r>
            <a:r>
              <a:rPr lang="ko-KR" altLang="en-US" dirty="0" smtClean="0">
                <a:sym typeface="Wingdings" panose="05000000000000000000" pitchFamily="2" charset="2"/>
              </a:rPr>
              <a:t>입력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계정 정보 입력</a:t>
            </a:r>
            <a:endParaRPr lang="en-US" altLang="ko-KR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r>
              <a:rPr lang="en-US" altLang="ko-KR" sz="2000" b="1" dirty="0" smtClean="0"/>
              <a:t>SQL developer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/>
              <a:t>GUI</a:t>
            </a:r>
            <a:r>
              <a:rPr lang="ko-KR" altLang="en-US" sz="2000" b="1" dirty="0" smtClean="0"/>
              <a:t>기반 데이터베이스 관리 툴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JDK 1.8</a:t>
            </a:r>
            <a:r>
              <a:rPr lang="ko-KR" altLang="en-US" dirty="0" smtClean="0"/>
              <a:t>기반으로 제작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smtClean="0"/>
              <a:t>www.oracle.com/tools/downloads/sqldev-downloads.html</a:t>
            </a:r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자신의 컴퓨터에 설치된 </a:t>
            </a:r>
            <a:r>
              <a:rPr lang="en-US" altLang="ko-KR" dirty="0" err="1" smtClean="0"/>
              <a:t>jdk</a:t>
            </a:r>
            <a:r>
              <a:rPr lang="ko-KR" altLang="en-US" dirty="0" smtClean="0"/>
              <a:t>의 버전 확인 후 적절한 파일 다운로드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계정 생성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/>
              <a:t>오라클 </a:t>
            </a:r>
            <a:r>
              <a:rPr lang="ko-KR" altLang="en-US" sz="2000" b="1" dirty="0" err="1"/>
              <a:t>설치시</a:t>
            </a:r>
            <a:r>
              <a:rPr lang="ko-KR" altLang="en-US" sz="2000" b="1" dirty="0"/>
              <a:t> 자동으로 생성되는 </a:t>
            </a:r>
            <a:r>
              <a:rPr lang="ko-KR" altLang="en-US" sz="2000" b="1" dirty="0" smtClean="0"/>
              <a:t>계정</a:t>
            </a:r>
            <a:r>
              <a:rPr lang="en-US" altLang="ko-KR" sz="2000" b="1" dirty="0" smtClean="0"/>
              <a:t>: </a:t>
            </a:r>
            <a:r>
              <a:rPr lang="en-US" altLang="ko-KR" sz="2000" b="1" dirty="0" smtClean="0"/>
              <a:t>sys, system, </a:t>
            </a:r>
            <a:r>
              <a:rPr lang="en-US" altLang="ko-KR" sz="2000" b="1" dirty="0" err="1" smtClean="0"/>
              <a:t>scott</a:t>
            </a:r>
            <a:endParaRPr lang="en-US" altLang="ko-KR" sz="2000" b="1" dirty="0"/>
          </a:p>
          <a:p>
            <a:pPr>
              <a:spcAft>
                <a:spcPts val="300"/>
              </a:spcAft>
            </a:pPr>
            <a:r>
              <a:rPr lang="en-US" altLang="ko-KR" sz="2000" b="1" dirty="0" smtClean="0"/>
              <a:t>sys </a:t>
            </a:r>
            <a:r>
              <a:rPr lang="ko-KR" altLang="en-US" sz="2000" b="1" dirty="0" smtClean="0"/>
              <a:t>계정으로 데이터베이스를 관리하는 것이 아닌 사용자 계정을 따로 생성하는 것이 </a:t>
            </a:r>
            <a:r>
              <a:rPr lang="ko-KR" altLang="en-US" sz="2000" b="1" dirty="0" err="1" smtClean="0"/>
              <a:t>바람직</a:t>
            </a:r>
            <a:endParaRPr lang="en-US" altLang="ko-KR" sz="2000" b="1" dirty="0" smtClean="0"/>
          </a:p>
          <a:p>
            <a:pPr>
              <a:spcAft>
                <a:spcPts val="300"/>
              </a:spcAft>
            </a:pPr>
            <a:r>
              <a:rPr lang="ko-KR" altLang="en-US" sz="2000" b="1" dirty="0" smtClean="0"/>
              <a:t>데이터베이스 수업 시간에 배운 방법대로 계정을 생성해도 무관</a:t>
            </a:r>
            <a:endParaRPr lang="en-US" altLang="ko-KR" sz="2000" b="1" dirty="0" smtClean="0"/>
          </a:p>
          <a:p>
            <a:pPr>
              <a:spcAft>
                <a:spcPts val="300"/>
              </a:spcAft>
            </a:pPr>
            <a:r>
              <a:rPr lang="ko-KR" altLang="en-US" sz="2000" b="1" dirty="0"/>
              <a:t>생성 </a:t>
            </a:r>
            <a:r>
              <a:rPr lang="ko-KR" altLang="en-US" sz="2000" b="1" dirty="0" smtClean="0"/>
              <a:t>절차</a:t>
            </a:r>
            <a:endParaRPr lang="en-US" altLang="ko-KR" sz="2000" b="1" dirty="0" smtClean="0"/>
          </a:p>
          <a:p>
            <a:pPr marL="457200" lvl="1" indent="0">
              <a:spcAft>
                <a:spcPts val="300"/>
              </a:spcAft>
              <a:buNone/>
            </a:pPr>
            <a:r>
              <a:rPr lang="en-US" altLang="ko-KR" dirty="0" smtClean="0"/>
              <a:t>1) sys </a:t>
            </a:r>
            <a:r>
              <a:rPr lang="ko-KR" altLang="en-US" dirty="0" smtClean="0"/>
              <a:t>계정으로 데이터베이스에 접속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r>
              <a:rPr lang="ko-KR" altLang="en-US" sz="2000" dirty="0" err="1" smtClean="0">
                <a:solidFill>
                  <a:prstClr val="black"/>
                </a:solidFill>
              </a:rPr>
              <a:t>멀티테넌트</a:t>
            </a:r>
            <a:r>
              <a:rPr lang="en-US" altLang="ko-KR" sz="2000" dirty="0" smtClean="0">
                <a:solidFill>
                  <a:prstClr val="black"/>
                </a:solidFill>
              </a:rPr>
              <a:t>(Multitenant),  </a:t>
            </a:r>
            <a:r>
              <a:rPr lang="en-US" altLang="ko-KR" sz="2000" dirty="0" err="1" smtClean="0"/>
              <a:t>pdb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cdb</a:t>
            </a:r>
            <a:endParaRPr lang="en-US" altLang="ko-KR" sz="2000" dirty="0" smtClean="0"/>
          </a:p>
          <a:p>
            <a:pPr marL="457200" lvl="1" indent="0">
              <a:spcAft>
                <a:spcPts val="300"/>
              </a:spcAft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3">
              <a:spcAft>
                <a:spcPts val="300"/>
              </a:spcAft>
            </a:pPr>
            <a:r>
              <a:rPr lang="en-US" altLang="ko-KR" sz="2000" dirty="0"/>
              <a:t>CREATE USER </a:t>
            </a:r>
            <a:r>
              <a:rPr lang="en-US" altLang="ko-KR" sz="2000" dirty="0" smtClean="0"/>
              <a:t>name </a:t>
            </a:r>
            <a:r>
              <a:rPr lang="en-US" altLang="ko-KR" sz="2000" dirty="0"/>
              <a:t>IDENTIFIED BY </a:t>
            </a:r>
            <a:r>
              <a:rPr lang="en-US" altLang="ko-KR" sz="2000" dirty="0" smtClean="0"/>
              <a:t>password;</a:t>
            </a:r>
          </a:p>
          <a:p>
            <a:pPr lvl="2">
              <a:spcAft>
                <a:spcPts val="300"/>
              </a:spcAft>
            </a:pPr>
            <a:r>
              <a:rPr lang="en-US" altLang="ko-KR" sz="2000" dirty="0" smtClean="0"/>
              <a:t>dba</a:t>
            </a:r>
            <a:r>
              <a:rPr lang="ko-KR" altLang="en-US" sz="2000" dirty="0" smtClean="0"/>
              <a:t>모드에서 </a:t>
            </a:r>
            <a:r>
              <a:rPr lang="en-US" altLang="ko-KR" sz="2000" dirty="0" smtClean="0"/>
              <a:t>GUI</a:t>
            </a:r>
            <a:r>
              <a:rPr lang="ko-KR" altLang="en-US" sz="2000" dirty="0" smtClean="0"/>
              <a:t>기반으로 생성</a:t>
            </a:r>
            <a:endParaRPr lang="en-US" altLang="ko-KR" sz="2000" dirty="0" smtClean="0"/>
          </a:p>
          <a:p>
            <a:pPr lvl="3">
              <a:spcAft>
                <a:spcPts val="300"/>
              </a:spcAft>
            </a:pPr>
            <a:r>
              <a:rPr lang="ko-KR" altLang="en-US" sz="2000" dirty="0" smtClean="0"/>
              <a:t>테이블 스페이스 생성</a:t>
            </a:r>
            <a:endParaRPr lang="en-US" altLang="ko-KR" sz="2000" dirty="0" smtClean="0"/>
          </a:p>
          <a:p>
            <a:pPr lvl="3">
              <a:spcAft>
                <a:spcPts val="300"/>
              </a:spcAft>
            </a:pPr>
            <a:r>
              <a:rPr lang="ko-KR" altLang="en-US" sz="2000" dirty="0" smtClean="0"/>
              <a:t>계정 생성</a:t>
            </a:r>
            <a:endParaRPr lang="en-US" altLang="ko-KR" sz="2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4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prstClr val="black"/>
                </a:solidFill>
              </a:rPr>
              <a:t>Multitenant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5836998" cy="5740119"/>
          </a:xfrm>
        </p:spPr>
        <p:txBody>
          <a:bodyPr>
            <a:normAutofit/>
          </a:bodyPr>
          <a:lstStyle/>
          <a:p>
            <a:r>
              <a:rPr lang="en-US" dirty="0"/>
              <a:t>Oracle </a:t>
            </a:r>
            <a:r>
              <a:rPr lang="en-US" dirty="0" smtClean="0"/>
              <a:t>12c</a:t>
            </a:r>
            <a:r>
              <a:rPr lang="ko-KR" altLang="en-US" dirty="0" smtClean="0"/>
              <a:t>의 가장 두드러진 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</a:t>
            </a:r>
            <a:r>
              <a:rPr lang="en-US" altLang="ko-KR" dirty="0" smtClean="0"/>
              <a:t>: </a:t>
            </a:r>
            <a:r>
              <a:rPr lang="ko-KR" altLang="en-US" u="sng" dirty="0"/>
              <a:t>기존에 존재하는 애플리케이션의 영향 없이 리소스를 좀 더 효과적으로 사용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/>
              <a:t>CDB</a:t>
            </a:r>
            <a:r>
              <a:rPr lang="ko-KR" altLang="en-US" dirty="0"/>
              <a:t>는 여러 개의 </a:t>
            </a:r>
            <a:r>
              <a:rPr lang="en-US" altLang="ko-KR" dirty="0"/>
              <a:t>PDB</a:t>
            </a:r>
            <a:r>
              <a:rPr lang="ko-KR" altLang="en-US" dirty="0"/>
              <a:t>라고 불리는 독립된 데이터베이스를 담을 수 있는 기능을 제공</a:t>
            </a:r>
            <a:endParaRPr lang="en-US" dirty="0" smtClean="0"/>
          </a:p>
          <a:p>
            <a:pPr lvl="1"/>
            <a:r>
              <a:rPr lang="en-US" dirty="0" smtClean="0"/>
              <a:t>CDB</a:t>
            </a:r>
            <a:r>
              <a:rPr lang="en-US" dirty="0"/>
              <a:t>: Container </a:t>
            </a:r>
            <a:r>
              <a:rPr lang="en-US" dirty="0" smtClean="0"/>
              <a:t>Database</a:t>
            </a:r>
          </a:p>
          <a:p>
            <a:pPr lvl="2"/>
            <a:r>
              <a:rPr lang="en-US" dirty="0" err="1"/>
              <a:t>controlfiles</a:t>
            </a:r>
            <a:r>
              <a:rPr lang="en-US" dirty="0"/>
              <a:t>, </a:t>
            </a:r>
            <a:r>
              <a:rPr lang="en-US" dirty="0" err="1"/>
              <a:t>datafiles</a:t>
            </a:r>
            <a:r>
              <a:rPr lang="en-US" dirty="0"/>
              <a:t>, undo, </a:t>
            </a:r>
            <a:r>
              <a:rPr lang="en-US" dirty="0" err="1"/>
              <a:t>tempfiles</a:t>
            </a:r>
            <a:r>
              <a:rPr lang="en-US" dirty="0"/>
              <a:t>, redo logs etc.</a:t>
            </a:r>
            <a:endParaRPr lang="en-US" dirty="0" smtClean="0"/>
          </a:p>
          <a:p>
            <a:pPr lvl="1"/>
            <a:r>
              <a:rPr lang="en-US" dirty="0" smtClean="0"/>
              <a:t>PDB</a:t>
            </a:r>
            <a:r>
              <a:rPr lang="en-US" dirty="0"/>
              <a:t>: Pluggable </a:t>
            </a:r>
            <a:r>
              <a:rPr lang="en-US" dirty="0" smtClean="0"/>
              <a:t>Database</a:t>
            </a:r>
          </a:p>
          <a:p>
            <a:pPr lvl="2"/>
            <a:r>
              <a:rPr lang="en-US" dirty="0" err="1"/>
              <a:t>datafiles</a:t>
            </a:r>
            <a:r>
              <a:rPr lang="en-US" dirty="0"/>
              <a:t> and </a:t>
            </a:r>
            <a:r>
              <a:rPr lang="en-US" dirty="0" err="1"/>
              <a:t>tempfiles</a:t>
            </a:r>
            <a:r>
              <a:rPr lang="en-US" sz="1400" dirty="0"/>
              <a:t/>
            </a:r>
            <a:br>
              <a:rPr lang="en-US" sz="1400" dirty="0"/>
            </a:br>
            <a:endParaRPr lang="en-US" altLang="ko-KR" sz="1400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Multitenant Overview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49" y="1258334"/>
            <a:ext cx="5673763" cy="391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테이블 스페이스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b="1" dirty="0"/>
              <a:t>테이블이 저장되는 </a:t>
            </a:r>
            <a:r>
              <a:rPr lang="ko-KR" altLang="en-US" b="1" dirty="0" smtClean="0"/>
              <a:t>공간</a:t>
            </a:r>
            <a:endParaRPr lang="en-US" altLang="ko-KR" b="1" dirty="0" smtClean="0"/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오라클은 테이블 스페이스를 생성하고 거기에 테이블을 생성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테이블 스페이스를 명시적으로 생성하지 않았다면 자동으로 생성</a:t>
            </a:r>
            <a:endParaRPr lang="en-US" altLang="ko-KR" dirty="0" smtClean="0"/>
          </a:p>
          <a:p>
            <a:pPr lvl="1">
              <a:spcAft>
                <a:spcPts val="300"/>
              </a:spcAft>
            </a:pPr>
            <a:r>
              <a:rPr lang="ko-KR" altLang="en-US" dirty="0" smtClean="0"/>
              <a:t>테이블 스페이스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1:1 </a:t>
            </a:r>
            <a:r>
              <a:rPr lang="ko-KR" altLang="en-US" dirty="0" err="1" smtClean="0"/>
              <a:t>맵핑이</a:t>
            </a:r>
            <a:r>
              <a:rPr lang="ko-KR" altLang="en-US" dirty="0" smtClean="0"/>
              <a:t> 원칙이나 하나의 테이블 스페이스 안에 여러 테이블이 존재할 수 있음</a:t>
            </a:r>
            <a:endParaRPr lang="en-US" altLang="ko-KR" dirty="0" smtClean="0"/>
          </a:p>
          <a:p>
            <a:pPr lvl="2">
              <a:spcAft>
                <a:spcPts val="300"/>
              </a:spcAft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6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061" y="3527201"/>
            <a:ext cx="9544743" cy="2222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5802" y="5868379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베이스 운영을 위한 중요 파일 및 사용자 파일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04703" y="4973370"/>
            <a:ext cx="105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Rollback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498648" y="497337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정렬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682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7"/>
            <a:ext cx="9700846" cy="228706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 smtClean="0"/>
              <a:t>테이블 만들기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게시판 관리를 위한 테이블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8950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 smtClean="0"/>
              <a:t>이클립스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연동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OJDBC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자바 오라클 연동을 위한 </a:t>
            </a: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 라이브러리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en-US" altLang="ko-KR" sz="1800" dirty="0"/>
              <a:t>C:\</a:t>
            </a:r>
            <a:r>
              <a:rPr lang="en-US" altLang="ko-KR" sz="1800" dirty="0" smtClean="0"/>
              <a:t>oraclexe\app\oracle\product\11.2.0\server\jdbc\lib</a:t>
            </a:r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marL="457200" lvl="1" indent="0">
              <a:spcAft>
                <a:spcPts val="300"/>
              </a:spcAft>
              <a:buNone/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r>
              <a:rPr lang="en-US" altLang="ko-KR" sz="1800" dirty="0"/>
              <a:t>C:\Program Files\Java\jdk-12.0.1\lib</a:t>
            </a: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9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10" y="1861169"/>
            <a:ext cx="6267450" cy="140970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072379" y="2177592"/>
            <a:ext cx="688156" cy="10180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99110" y="4172921"/>
            <a:ext cx="7853018" cy="2685079"/>
            <a:chOff x="2328421" y="3041108"/>
            <a:chExt cx="7853018" cy="268507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l="2082" b="65630"/>
            <a:stretch/>
          </p:blipFill>
          <p:spPr>
            <a:xfrm>
              <a:off x="2328421" y="3041108"/>
              <a:ext cx="7853018" cy="126694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2553" t="62056"/>
            <a:stretch/>
          </p:blipFill>
          <p:spPr>
            <a:xfrm>
              <a:off x="2366127" y="4327503"/>
              <a:ext cx="7815311" cy="1398684"/>
            </a:xfrm>
            <a:prstGeom prst="rect">
              <a:avLst/>
            </a:prstGeom>
          </p:spPr>
        </p:pic>
      </p:grpSp>
      <p:sp>
        <p:nvSpPr>
          <p:cNvPr id="10" name="아래쪽 화살표 9"/>
          <p:cNvSpPr/>
          <p:nvPr/>
        </p:nvSpPr>
        <p:spPr>
          <a:xfrm>
            <a:off x="4147794" y="3337089"/>
            <a:ext cx="358218" cy="37707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18176</TotalTime>
  <Words>1052</Words>
  <Application>Microsoft Office PowerPoint</Application>
  <PresentationFormat>와이드스크린</PresentationFormat>
  <Paragraphs>248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Arial Unicode MS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오라클</vt:lpstr>
      <vt:lpstr>오라클 제품군</vt:lpstr>
      <vt:lpstr>SQL developer</vt:lpstr>
      <vt:lpstr>계정 생성</vt:lpstr>
      <vt:lpstr>Multitenant</vt:lpstr>
      <vt:lpstr>테이블 스페이스</vt:lpstr>
      <vt:lpstr>테이블 만들기 게시판 관리를 위한 테이블</vt:lpstr>
      <vt:lpstr>이클립스 연동</vt:lpstr>
      <vt:lpstr>OJDBC</vt:lpstr>
      <vt:lpstr>Data Source Explorer</vt:lpstr>
      <vt:lpstr>연동 순서</vt:lpstr>
      <vt:lpstr>JDBC프로그래밍</vt:lpstr>
      <vt:lpstr>DBMS</vt:lpstr>
      <vt:lpstr>JDBC</vt:lpstr>
      <vt:lpstr>JDBC 프로그래밍</vt:lpstr>
      <vt:lpstr>JDBC 프로그래밍</vt:lpstr>
      <vt:lpstr>JDBC 프로그래밍</vt:lpstr>
      <vt:lpstr>JDBC 프로그래밍</vt:lpstr>
      <vt:lpstr>JDBC 프로그래밍</vt:lpstr>
      <vt:lpstr>JDBC 프로그래밍</vt:lpstr>
      <vt:lpstr>JDBC 프로그래밍</vt:lpstr>
      <vt:lpstr>JDBC 프로그래밍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4204</cp:revision>
  <dcterms:created xsi:type="dcterms:W3CDTF">2020-03-06T01:35:43Z</dcterms:created>
  <dcterms:modified xsi:type="dcterms:W3CDTF">2020-09-03T00:46:25Z</dcterms:modified>
  <cp:version>1000.0000.01</cp:version>
</cp:coreProperties>
</file>