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8" r:id="rId1"/>
  </p:sldMasterIdLst>
  <p:notesMasterIdLst>
    <p:notesMasterId r:id="rId49"/>
  </p:notesMasterIdLst>
  <p:sldIdLst>
    <p:sldId id="380" r:id="rId2"/>
    <p:sldId id="381" r:id="rId3"/>
    <p:sldId id="382" r:id="rId4"/>
    <p:sldId id="383" r:id="rId5"/>
    <p:sldId id="384" r:id="rId6"/>
    <p:sldId id="385" r:id="rId7"/>
    <p:sldId id="393" r:id="rId8"/>
    <p:sldId id="390" r:id="rId9"/>
    <p:sldId id="391" r:id="rId10"/>
    <p:sldId id="392" r:id="rId11"/>
    <p:sldId id="394" r:id="rId12"/>
    <p:sldId id="377" r:id="rId13"/>
    <p:sldId id="346" r:id="rId14"/>
    <p:sldId id="358" r:id="rId15"/>
    <p:sldId id="362" r:id="rId16"/>
    <p:sldId id="368" r:id="rId17"/>
    <p:sldId id="389" r:id="rId18"/>
    <p:sldId id="369" r:id="rId19"/>
    <p:sldId id="371" r:id="rId20"/>
    <p:sldId id="395" r:id="rId21"/>
    <p:sldId id="372" r:id="rId22"/>
    <p:sldId id="373" r:id="rId23"/>
    <p:sldId id="374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16" r:id="rId33"/>
    <p:sldId id="417" r:id="rId34"/>
    <p:sldId id="418" r:id="rId35"/>
    <p:sldId id="419" r:id="rId36"/>
    <p:sldId id="404" r:id="rId37"/>
    <p:sldId id="405" r:id="rId38"/>
    <p:sldId id="406" r:id="rId39"/>
    <p:sldId id="407" r:id="rId40"/>
    <p:sldId id="409" r:id="rId41"/>
    <p:sldId id="408" r:id="rId42"/>
    <p:sldId id="410" r:id="rId43"/>
    <p:sldId id="411" r:id="rId44"/>
    <p:sldId id="420" r:id="rId45"/>
    <p:sldId id="421" r:id="rId46"/>
    <p:sldId id="422" r:id="rId47"/>
    <p:sldId id="42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C5610"/>
    <a:srgbClr val="FF00FF"/>
    <a:srgbClr val="ADFF2F"/>
    <a:srgbClr val="7FFFD4"/>
    <a:srgbClr val="FFA500"/>
    <a:srgbClr val="FF6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9/8/2020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t>9/8/2020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t>9/8/2020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t>9/8/2020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database/technologies/xe-prior-release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119.tistory.com/52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89503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dirty="0" smtClean="0"/>
              <a:t>오라클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7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Data Source Explorer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/>
              <a:t>용도</a:t>
            </a:r>
            <a:endParaRPr lang="en-US" altLang="ko-KR" sz="2000" b="1" dirty="0" smtClean="0"/>
          </a:p>
          <a:p>
            <a:pPr lvl="1">
              <a:spcAft>
                <a:spcPts val="300"/>
              </a:spcAft>
            </a:pPr>
            <a:r>
              <a:rPr lang="en-US" altLang="ko-KR" dirty="0" smtClean="0"/>
              <a:t>JDBC</a:t>
            </a:r>
            <a:r>
              <a:rPr lang="ko-KR" altLang="en-US" dirty="0" smtClean="0"/>
              <a:t>프로그래밍 전 소스코드 없이 데이터베이스에 연결되는지 테스트하기 위함</a:t>
            </a:r>
            <a:endParaRPr lang="en-US" altLang="ko-KR" dirty="0" smtClean="0"/>
          </a:p>
          <a:p>
            <a:pPr lvl="1">
              <a:spcAft>
                <a:spcPts val="300"/>
              </a:spcAft>
            </a:pPr>
            <a:r>
              <a:rPr lang="ko-KR" altLang="en-US" dirty="0" smtClean="0"/>
              <a:t>데이터베이스의 테이블 및 스키마 정의를 이클립스에서 확인 가능</a:t>
            </a:r>
            <a:endParaRPr lang="en-US" altLang="ko-KR" dirty="0" smtClean="0"/>
          </a:p>
          <a:p>
            <a:pPr lvl="1">
              <a:spcAft>
                <a:spcPts val="300"/>
              </a:spcAft>
            </a:pPr>
            <a:r>
              <a:rPr lang="en-US" altLang="ko-KR" dirty="0" smtClean="0"/>
              <a:t>JDBC</a:t>
            </a:r>
            <a:r>
              <a:rPr lang="ko-KR" altLang="en-US" dirty="0" smtClean="0"/>
              <a:t>프로그래밍을 위해 반드시 필요한 사항은 아님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0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연동 순서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/>
              <a:t>프로젝트 만들기</a:t>
            </a:r>
            <a:endParaRPr lang="en-US" altLang="ko-KR" sz="2000" b="1" dirty="0" smtClean="0"/>
          </a:p>
          <a:p>
            <a:pPr>
              <a:spcAft>
                <a:spcPts val="300"/>
              </a:spcAft>
            </a:pPr>
            <a:r>
              <a:rPr lang="en-US" altLang="ko-KR" sz="2000" b="1" dirty="0" smtClean="0"/>
              <a:t>JDBC</a:t>
            </a:r>
            <a:r>
              <a:rPr lang="ko-KR" altLang="en-US" sz="2000" b="1" dirty="0" smtClean="0"/>
              <a:t>라이브러리 경로 설정</a:t>
            </a:r>
            <a:endParaRPr lang="en-US" altLang="ko-KR" sz="2000" b="1" dirty="0" smtClean="0"/>
          </a:p>
          <a:p>
            <a:pPr lvl="1">
              <a:spcAft>
                <a:spcPts val="300"/>
              </a:spcAft>
            </a:pPr>
            <a:r>
              <a:rPr lang="ko-KR" altLang="en-US" sz="1800" dirty="0" smtClean="0"/>
              <a:t>프로젝트 </a:t>
            </a:r>
            <a:r>
              <a:rPr lang="ko-KR" altLang="en-US" sz="1800" dirty="0" err="1" smtClean="0"/>
              <a:t>우클릭</a:t>
            </a:r>
            <a:endParaRPr lang="en-US" altLang="ko-KR" sz="1800" dirty="0" smtClean="0"/>
          </a:p>
          <a:p>
            <a:pPr lvl="1">
              <a:spcAft>
                <a:spcPts val="300"/>
              </a:spcAft>
            </a:pPr>
            <a:r>
              <a:rPr lang="en-US" altLang="ko-KR" sz="1800" dirty="0" smtClean="0"/>
              <a:t>build </a:t>
            </a:r>
            <a:r>
              <a:rPr lang="en-US" altLang="ko-KR" sz="1800" dirty="0"/>
              <a:t>path </a:t>
            </a:r>
          </a:p>
          <a:p>
            <a:pPr lvl="1">
              <a:spcAft>
                <a:spcPts val="300"/>
              </a:spcAft>
            </a:pPr>
            <a:r>
              <a:rPr lang="en-US" altLang="ko-KR" sz="1800" dirty="0"/>
              <a:t>configure build path</a:t>
            </a:r>
          </a:p>
          <a:p>
            <a:pPr lvl="1">
              <a:spcAft>
                <a:spcPts val="300"/>
              </a:spcAft>
            </a:pPr>
            <a:r>
              <a:rPr lang="en-US" altLang="ko-KR" sz="1800" dirty="0" err="1"/>
              <a:t>Modulepath</a:t>
            </a:r>
            <a:endParaRPr lang="en-US" altLang="ko-KR" sz="1800" dirty="0"/>
          </a:p>
          <a:p>
            <a:pPr lvl="1">
              <a:spcAft>
                <a:spcPts val="300"/>
              </a:spcAft>
            </a:pPr>
            <a:r>
              <a:rPr lang="en-US" altLang="ko-KR" sz="1800" dirty="0"/>
              <a:t>Add External JARs</a:t>
            </a:r>
            <a:endParaRPr lang="en-US" altLang="ko-KR" sz="1800" dirty="0" smtClean="0"/>
          </a:p>
          <a:p>
            <a:pPr>
              <a:spcAft>
                <a:spcPts val="300"/>
              </a:spcAft>
            </a:pP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1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89503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 smtClean="0"/>
              <a:t>JDBC</a:t>
            </a:r>
            <a:r>
              <a:rPr lang="ko-KR" altLang="en-US" sz="4400" dirty="0" smtClean="0"/>
              <a:t>프로그래밍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altLang="ko-KR" sz="2800" dirty="0"/>
              <a:t>DBMS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sz="2000" b="1" dirty="0"/>
              <a:t>DBMS</a:t>
            </a:r>
          </a:p>
          <a:p>
            <a:pPr lvl="1">
              <a:spcAft>
                <a:spcPts val="300"/>
              </a:spcAft>
            </a:pPr>
            <a:r>
              <a:rPr lang="ko-KR" altLang="en-US" sz="1800" dirty="0"/>
              <a:t>사용자들이 데이터베이스 내의 데이터를 쉽게 조작할 수 있도록 도와주는 소프트웨어 도구</a:t>
            </a:r>
            <a:endParaRPr lang="en-US" altLang="ko-KR" sz="1800" dirty="0"/>
          </a:p>
          <a:p>
            <a:pPr lvl="1">
              <a:spcAft>
                <a:spcPts val="300"/>
              </a:spcAft>
            </a:pPr>
            <a:r>
              <a:rPr lang="ko-KR" altLang="en-US" sz="1800" dirty="0"/>
              <a:t>대표적 제품으로 오라클과 </a:t>
            </a:r>
            <a:r>
              <a:rPr lang="en-US" altLang="ko-KR" sz="1800" dirty="0"/>
              <a:t>MySQL</a:t>
            </a:r>
            <a:r>
              <a:rPr lang="ko-KR" altLang="en-US" sz="1800" dirty="0"/>
              <a:t>이 있음</a:t>
            </a: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13</a:t>
            </a:fld>
            <a:endParaRPr lang="en-US" dirty="0"/>
          </a:p>
        </p:txBody>
      </p:sp>
      <p:pic>
        <p:nvPicPr>
          <p:cNvPr id="8" name="내용 개체 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741" y="2675455"/>
            <a:ext cx="6984177" cy="315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6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JDBC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sz="2000" b="1" dirty="0"/>
              <a:t>JDBC(Java Database Connectivity)</a:t>
            </a:r>
          </a:p>
          <a:p>
            <a:pPr lvl="1">
              <a:spcAft>
                <a:spcPts val="300"/>
              </a:spcAft>
            </a:pPr>
            <a:r>
              <a:rPr lang="ko-KR" altLang="en-US" sz="1600" dirty="0"/>
              <a:t>자바에서 데이터베이스에 접속할 수 있도록 하는 자바 </a:t>
            </a:r>
            <a:r>
              <a:rPr lang="en-US" altLang="ko-KR" sz="1600" dirty="0"/>
              <a:t>API</a:t>
            </a:r>
          </a:p>
          <a:p>
            <a:pPr lvl="1">
              <a:spcAft>
                <a:spcPts val="300"/>
              </a:spcAft>
            </a:pPr>
            <a:r>
              <a:rPr lang="en-US" altLang="ko-KR" sz="1600" dirty="0"/>
              <a:t>DB </a:t>
            </a:r>
            <a:r>
              <a:rPr lang="ko-KR" altLang="en-US" sz="1600" dirty="0"/>
              <a:t>제조사마다 사용하는 프로토콜이 다르므로 클라이언트는 이에 맞게 프로그램을 작성해야 함</a:t>
            </a:r>
            <a:endParaRPr lang="en-US" altLang="ko-KR" sz="1600" dirty="0"/>
          </a:p>
          <a:p>
            <a:pPr lvl="1">
              <a:spcAft>
                <a:spcPts val="300"/>
              </a:spcAft>
            </a:pPr>
            <a:r>
              <a:rPr lang="ko-KR" altLang="en-US" sz="1600" dirty="0"/>
              <a:t>그러나 </a:t>
            </a:r>
            <a:r>
              <a:rPr lang="en-US" altLang="ko-KR" sz="1600" u="sng" dirty="0"/>
              <a:t>JDBC API</a:t>
            </a:r>
            <a:r>
              <a:rPr lang="ko-KR" altLang="en-US" sz="1600" u="sng" dirty="0"/>
              <a:t>계층을 통해 프로그래머는 사용하는 </a:t>
            </a:r>
            <a:r>
              <a:rPr lang="en-US" altLang="ko-KR" sz="1600" u="sng" dirty="0"/>
              <a:t>DB</a:t>
            </a:r>
            <a:r>
              <a:rPr lang="ko-KR" altLang="en-US" sz="1600" u="sng" dirty="0"/>
              <a:t>의 종류와 관계 없이 동일한 </a:t>
            </a:r>
            <a:r>
              <a:rPr lang="en-US" altLang="ko-KR" sz="1600" u="sng" dirty="0"/>
              <a:t>API</a:t>
            </a:r>
            <a:r>
              <a:rPr lang="ko-KR" altLang="en-US" sz="1600" u="sng" dirty="0"/>
              <a:t>를 사용할 수 있게 됨</a:t>
            </a:r>
            <a:endParaRPr lang="en-US" altLang="ko-KR" sz="1600" u="sng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14</a:t>
            </a:fld>
            <a:endParaRPr lang="en-US" dirty="0"/>
          </a:p>
        </p:txBody>
      </p:sp>
      <p:pic>
        <p:nvPicPr>
          <p:cNvPr id="6" name="내용 개체 틀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931" y="2801390"/>
            <a:ext cx="4838008" cy="377402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27087" y="3502083"/>
            <a:ext cx="7115695" cy="773084"/>
          </a:xfrm>
          <a:prstGeom prst="rect">
            <a:avLst/>
          </a:prstGeom>
          <a:solidFill>
            <a:schemeClr val="bg1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2227087" y="5676900"/>
            <a:ext cx="7115695" cy="990599"/>
          </a:xfrm>
          <a:prstGeom prst="rect">
            <a:avLst/>
          </a:prstGeom>
          <a:solidFill>
            <a:schemeClr val="bg1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8610600" y="3638550"/>
            <a:ext cx="300873" cy="285750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이등변 삼각형 9"/>
          <p:cNvSpPr/>
          <p:nvPr/>
        </p:nvSpPr>
        <p:spPr>
          <a:xfrm>
            <a:off x="8625723" y="3930021"/>
            <a:ext cx="276225" cy="312767"/>
          </a:xfrm>
          <a:prstGeom prst="triangl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667500" y="3924300"/>
            <a:ext cx="1536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57863" y="3528526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r>
              <a:rPr lang="ko-KR" altLang="en-US" dirty="0" smtClean="0"/>
              <a:t>사용</a:t>
            </a:r>
            <a:endParaRPr lang="en-US" dirty="0"/>
          </a:p>
        </p:txBody>
      </p:sp>
      <p:cxnSp>
        <p:nvCxnSpPr>
          <p:cNvPr id="14" name="직선 화살표 연결선 13"/>
          <p:cNvCxnSpPr>
            <a:stCxn id="10" idx="3"/>
          </p:cNvCxnSpPr>
          <p:nvPr/>
        </p:nvCxnSpPr>
        <p:spPr>
          <a:xfrm flipH="1">
            <a:off x="7913574" y="4242788"/>
            <a:ext cx="850262" cy="140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60929" y="4760015"/>
            <a:ext cx="3150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</a:t>
            </a:r>
            <a:r>
              <a:rPr lang="ko-KR" altLang="en-US" dirty="0" smtClean="0"/>
              <a:t>종류에 관심 없음</a:t>
            </a:r>
            <a:endParaRPr lang="en-US" altLang="ko-KR" dirty="0" smtClean="0"/>
          </a:p>
          <a:p>
            <a:r>
              <a:rPr lang="en-US" dirty="0" smtClean="0"/>
              <a:t>DB</a:t>
            </a:r>
            <a:r>
              <a:rPr lang="ko-KR" altLang="en-US" dirty="0" smtClean="0"/>
              <a:t>가 달라지더라도 상관 없음</a:t>
            </a:r>
            <a:endParaRPr 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819900" y="4076700"/>
            <a:ext cx="1536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9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JDBC </a:t>
            </a:r>
            <a:r>
              <a:rPr lang="ko-KR" altLang="en-US" sz="2800" dirty="0"/>
              <a:t>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sz="2000" b="1" dirty="0"/>
              <a:t>JDBC </a:t>
            </a:r>
            <a:r>
              <a:rPr lang="ko-KR" altLang="en-US" sz="2000" b="1" dirty="0"/>
              <a:t>프로그래밍 </a:t>
            </a:r>
            <a:r>
              <a:rPr lang="ko-KR" altLang="en-US" sz="2000" b="1" dirty="0" smtClean="0"/>
              <a:t>절차</a:t>
            </a:r>
            <a:endParaRPr lang="ko-KR" alt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15</a:t>
            </a:fld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33661" y="1606168"/>
            <a:ext cx="28803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a typeface="Arial Unicode MS"/>
              </a:rPr>
              <a:t>JDBC </a:t>
            </a:r>
            <a:r>
              <a:rPr lang="ko-KR" altLang="en-US" dirty="0" smtClean="0">
                <a:ea typeface="Arial Unicode MS"/>
              </a:rPr>
              <a:t>드라이버 로드</a:t>
            </a:r>
            <a:endParaRPr lang="en-US" dirty="0">
              <a:ea typeface="Arial Unicode M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3661" y="2398256"/>
            <a:ext cx="28803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a typeface="Arial Unicode MS"/>
              </a:rPr>
              <a:t>DB</a:t>
            </a:r>
            <a:r>
              <a:rPr lang="ko-KR" altLang="en-US" dirty="0" smtClean="0">
                <a:ea typeface="Arial Unicode MS"/>
              </a:rPr>
              <a:t>에 연결</a:t>
            </a:r>
            <a:endParaRPr lang="en-US" dirty="0">
              <a:ea typeface="Arial Unicode M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3661" y="3982432"/>
            <a:ext cx="28803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a typeface="Arial Unicode MS"/>
              </a:rPr>
              <a:t>SQL </a:t>
            </a:r>
            <a:r>
              <a:rPr lang="ko-KR" altLang="en-US" dirty="0" smtClean="0">
                <a:ea typeface="Arial Unicode MS"/>
              </a:rPr>
              <a:t>문 전송</a:t>
            </a:r>
            <a:endParaRPr lang="en-US" dirty="0">
              <a:ea typeface="Arial Unicode M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3661" y="5566608"/>
            <a:ext cx="28803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a typeface="Arial Unicode MS"/>
              </a:rPr>
              <a:t>DB</a:t>
            </a:r>
            <a:r>
              <a:rPr lang="ko-KR" altLang="en-US" dirty="0" smtClean="0">
                <a:ea typeface="Arial Unicode MS"/>
              </a:rPr>
              <a:t> 연결 끊기</a:t>
            </a:r>
            <a:endParaRPr lang="en-US" dirty="0">
              <a:ea typeface="Arial Unicode M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3661" y="3190344"/>
            <a:ext cx="28803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a typeface="Arial Unicode MS"/>
              </a:rPr>
              <a:t>Statement </a:t>
            </a:r>
            <a:r>
              <a:rPr lang="ko-KR" altLang="en-US" dirty="0" smtClean="0">
                <a:ea typeface="Arial Unicode MS"/>
              </a:rPr>
              <a:t>생성</a:t>
            </a:r>
            <a:endParaRPr lang="en-US" dirty="0">
              <a:ea typeface="Arial Unicode M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3661" y="4774520"/>
            <a:ext cx="28803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a typeface="Arial Unicode MS"/>
              </a:rPr>
              <a:t>쿼리 결과 수신</a:t>
            </a:r>
            <a:endParaRPr lang="en-US" dirty="0">
              <a:ea typeface="Arial Unicode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57997" y="1614481"/>
            <a:ext cx="480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Arial Unicode MS"/>
              </a:rPr>
              <a:t>Oracle(MySQL</a:t>
            </a:r>
            <a:r>
              <a:rPr lang="en-US" dirty="0">
                <a:ea typeface="Arial Unicode MS"/>
              </a:rPr>
              <a:t>) </a:t>
            </a:r>
            <a:r>
              <a:rPr lang="ko-KR" altLang="en-US" dirty="0" smtClean="0">
                <a:ea typeface="Arial Unicode MS"/>
              </a:rPr>
              <a:t>용 드라이버를 프로그램에 로드</a:t>
            </a:r>
            <a:endParaRPr lang="en-US" dirty="0">
              <a:ea typeface="Arial Unicode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57997" y="2390490"/>
            <a:ext cx="603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Arial Unicode MS"/>
              </a:rPr>
              <a:t>DB</a:t>
            </a:r>
            <a:r>
              <a:rPr lang="ko-KR" altLang="en-US" dirty="0" smtClean="0">
                <a:ea typeface="Arial Unicode MS"/>
              </a:rPr>
              <a:t>경로</a:t>
            </a:r>
            <a:r>
              <a:rPr lang="en-US" altLang="ko-KR" dirty="0" smtClean="0">
                <a:ea typeface="Arial Unicode MS"/>
              </a:rPr>
              <a:t>, </a:t>
            </a:r>
            <a:r>
              <a:rPr lang="ko-KR" altLang="en-US" dirty="0" smtClean="0">
                <a:ea typeface="Arial Unicode MS"/>
              </a:rPr>
              <a:t>아이디</a:t>
            </a:r>
            <a:r>
              <a:rPr lang="en-US" altLang="ko-KR" dirty="0" smtClean="0">
                <a:ea typeface="Arial Unicode MS"/>
              </a:rPr>
              <a:t>, </a:t>
            </a:r>
            <a:r>
              <a:rPr lang="ko-KR" altLang="en-US" dirty="0" smtClean="0">
                <a:ea typeface="Arial Unicode MS"/>
              </a:rPr>
              <a:t>패스워드를 인자로 입력하여 </a:t>
            </a:r>
            <a:r>
              <a:rPr lang="en-US" altLang="ko-KR" dirty="0" smtClean="0">
                <a:ea typeface="Arial Unicode MS"/>
              </a:rPr>
              <a:t>DB</a:t>
            </a:r>
            <a:r>
              <a:rPr lang="ko-KR" altLang="en-US" dirty="0" smtClean="0">
                <a:ea typeface="Arial Unicode MS"/>
              </a:rPr>
              <a:t>에 접속</a:t>
            </a:r>
            <a:endParaRPr lang="en-US" dirty="0">
              <a:ea typeface="Arial Unicode M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4730" y="3249393"/>
            <a:ext cx="461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Arial Unicode MS"/>
              </a:rPr>
              <a:t>SQL</a:t>
            </a:r>
            <a:r>
              <a:rPr lang="ko-KR" altLang="en-US" dirty="0" smtClean="0">
                <a:ea typeface="Arial Unicode MS"/>
              </a:rPr>
              <a:t>문을 데이터베이스에 전송하는 데 사용</a:t>
            </a:r>
            <a:endParaRPr lang="en-US" dirty="0">
              <a:ea typeface="Arial Unicode M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57997" y="3910424"/>
            <a:ext cx="5718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Arial Unicode MS"/>
              </a:rPr>
              <a:t>Statement</a:t>
            </a:r>
            <a:r>
              <a:rPr lang="ko-KR" altLang="en-US" dirty="0" smtClean="0">
                <a:ea typeface="Arial Unicode MS"/>
              </a:rPr>
              <a:t>객체의 </a:t>
            </a:r>
            <a:r>
              <a:rPr lang="en-US" dirty="0" err="1">
                <a:ea typeface="Arial Unicode MS"/>
              </a:rPr>
              <a:t>executeQuery</a:t>
            </a:r>
            <a:r>
              <a:rPr lang="en-US" dirty="0">
                <a:ea typeface="Arial Unicode MS"/>
              </a:rPr>
              <a:t> </a:t>
            </a:r>
            <a:r>
              <a:rPr lang="ko-KR" altLang="en-US" dirty="0" smtClean="0">
                <a:ea typeface="Arial Unicode MS"/>
              </a:rPr>
              <a:t>혹은 </a:t>
            </a:r>
            <a:r>
              <a:rPr lang="en-US" dirty="0" err="1">
                <a:ea typeface="Arial Unicode MS"/>
              </a:rPr>
              <a:t>executeUpdate</a:t>
            </a:r>
            <a:r>
              <a:rPr lang="en-US" dirty="0">
                <a:ea typeface="Arial Unicode MS"/>
              </a:rPr>
              <a:t> </a:t>
            </a:r>
            <a:endParaRPr lang="en-US" dirty="0" smtClean="0">
              <a:ea typeface="Arial Unicode MS"/>
            </a:endParaRPr>
          </a:p>
          <a:p>
            <a:r>
              <a:rPr lang="ko-KR" altLang="en-US" dirty="0" smtClean="0">
                <a:ea typeface="Arial Unicode MS"/>
              </a:rPr>
              <a:t>메서드에 </a:t>
            </a:r>
            <a:r>
              <a:rPr lang="en-US" altLang="ko-KR" dirty="0" smtClean="0">
                <a:ea typeface="Arial Unicode MS"/>
              </a:rPr>
              <a:t>SQL</a:t>
            </a:r>
            <a:r>
              <a:rPr lang="ko-KR" altLang="en-US" dirty="0" smtClean="0">
                <a:ea typeface="Arial Unicode MS"/>
              </a:rPr>
              <a:t>을 입력하여 쿼리 실행</a:t>
            </a:r>
            <a:endParaRPr lang="en-US" dirty="0">
              <a:ea typeface="Arial Unicode M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08404" y="484554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Arial Unicode MS"/>
              </a:rPr>
              <a:t>쿼리 결과 수신</a:t>
            </a:r>
            <a:endParaRPr lang="en-US" dirty="0">
              <a:ea typeface="Arial Unicode M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3379" y="563861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Arial Unicode MS"/>
              </a:rPr>
              <a:t>연결 종료</a:t>
            </a:r>
            <a:endParaRPr lang="en-US" dirty="0">
              <a:ea typeface="Arial Unicode MS"/>
            </a:endParaRPr>
          </a:p>
        </p:txBody>
      </p:sp>
      <p:cxnSp>
        <p:nvCxnSpPr>
          <p:cNvPr id="29" name="직선 화살표 연결선 28"/>
          <p:cNvCxnSpPr>
            <a:stCxn id="11" idx="2"/>
            <a:endCxn id="12" idx="0"/>
          </p:cNvCxnSpPr>
          <p:nvPr/>
        </p:nvCxnSpPr>
        <p:spPr>
          <a:xfrm>
            <a:off x="2073821" y="2110224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2" idx="2"/>
            <a:endCxn id="15" idx="0"/>
          </p:cNvCxnSpPr>
          <p:nvPr/>
        </p:nvCxnSpPr>
        <p:spPr>
          <a:xfrm>
            <a:off x="2073821" y="2902312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058550" y="369440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051529" y="448648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2058550" y="527857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936249" y="2959511"/>
            <a:ext cx="210506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java.sql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패키지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9376294" y="3046328"/>
            <a:ext cx="432724" cy="29538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JDBC </a:t>
            </a:r>
            <a:r>
              <a:rPr lang="ko-KR" altLang="en-US" sz="2800" dirty="0"/>
              <a:t>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74011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sz="2000" b="1" dirty="0"/>
              <a:t>JDBC </a:t>
            </a:r>
            <a:r>
              <a:rPr lang="ko-KR" altLang="en-US" sz="2000" b="1" dirty="0"/>
              <a:t>드라이버 </a:t>
            </a:r>
            <a:r>
              <a:rPr lang="ko-KR" altLang="en-US" sz="2000" b="1" dirty="0" smtClean="0"/>
              <a:t>로드와 </a:t>
            </a:r>
            <a:r>
              <a:rPr lang="en-US" altLang="ko-KR" sz="2000" b="1" dirty="0" smtClean="0"/>
              <a:t>DB</a:t>
            </a:r>
            <a:r>
              <a:rPr lang="ko-KR" altLang="en-US" sz="2000" b="1" dirty="0" smtClean="0"/>
              <a:t>연결</a:t>
            </a:r>
            <a:endParaRPr lang="ko-KR" alt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16</a:t>
            </a:fld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52879" y="1314998"/>
            <a:ext cx="10926753" cy="4801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Connection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TEST3"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"123"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jdbc:oracle:thin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:@localhost:1521:xe"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r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oracle.jdbc.driver.OracleDriver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대소문자 주의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pw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"Database</a:t>
            </a:r>
            <a:r>
              <a:rPr lang="ko-KR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에 연결되었습니다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.\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n"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ClassNotFoundException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cnfe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sqle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2879" y="6263450"/>
            <a:ext cx="918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 자료에 있는 내용을 </a:t>
            </a:r>
            <a:r>
              <a:rPr lang="ko-KR" altLang="en-US" dirty="0" err="1" smtClean="0"/>
              <a:t>복붙할</a:t>
            </a:r>
            <a:r>
              <a:rPr lang="ko-KR" altLang="en-US" dirty="0" smtClean="0"/>
              <a:t> 경우 예상치 못한 코드가 삽입될 수 있으므로 직접 타이핑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9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JDBC </a:t>
            </a:r>
            <a:r>
              <a:rPr lang="ko-KR" altLang="en-US" sz="2800" dirty="0"/>
              <a:t>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74011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sz="2000" b="1" dirty="0"/>
              <a:t>Statement </a:t>
            </a:r>
            <a:r>
              <a:rPr lang="ko-KR" altLang="en-US" sz="2000" b="1" dirty="0" smtClean="0"/>
              <a:t>객체</a:t>
            </a:r>
            <a:r>
              <a:rPr lang="en-US" altLang="ko-KR" sz="2000" b="1" dirty="0" smtClean="0"/>
              <a:t>(SQL</a:t>
            </a:r>
            <a:r>
              <a:rPr lang="ko-KR" altLang="en-US" sz="2000" b="1" dirty="0" smtClean="0"/>
              <a:t>실행</a:t>
            </a:r>
            <a:r>
              <a:rPr lang="en-US" altLang="ko-KR" sz="2000" b="1" dirty="0" smtClean="0"/>
              <a:t>)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/>
              <a:t>Statement</a:t>
            </a:r>
          </a:p>
          <a:p>
            <a:pPr lvl="2">
              <a:spcAft>
                <a:spcPts val="300"/>
              </a:spcAft>
            </a:pPr>
            <a:r>
              <a:rPr lang="ko-KR" altLang="en-US" dirty="0" smtClean="0">
                <a:solidFill>
                  <a:srgbClr val="0000FF"/>
                </a:solidFill>
              </a:rPr>
              <a:t>정적인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주로 처리</a:t>
            </a:r>
            <a:endParaRPr lang="en-US" altLang="ko-KR" dirty="0" smtClean="0"/>
          </a:p>
          <a:p>
            <a:pPr lvl="2">
              <a:spcAft>
                <a:spcPts val="300"/>
              </a:spcAft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미리 결정된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실행</a:t>
            </a:r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"SELECT </a:t>
            </a:r>
            <a:r>
              <a:rPr lang="en-US" altLang="ko-KR" dirty="0">
                <a:sym typeface="Wingdings" panose="05000000000000000000" pitchFamily="2" charset="2"/>
              </a:rPr>
              <a:t>* FROM </a:t>
            </a:r>
            <a:r>
              <a:rPr lang="en-US" altLang="ko-KR" dirty="0" smtClean="0">
                <a:sym typeface="Wingdings" panose="05000000000000000000" pitchFamily="2" charset="2"/>
              </a:rPr>
              <a:t>board"</a:t>
            </a:r>
            <a:endParaRPr lang="en-US" dirty="0"/>
          </a:p>
          <a:p>
            <a:pPr lvl="1">
              <a:spcAft>
                <a:spcPts val="300"/>
              </a:spcAft>
            </a:pPr>
            <a:r>
              <a:rPr lang="en-US" sz="1800" dirty="0" err="1"/>
              <a:t>PreparedStatement</a:t>
            </a:r>
            <a:r>
              <a:rPr lang="en-US" sz="1800" dirty="0"/>
              <a:t>(Statement</a:t>
            </a:r>
            <a:r>
              <a:rPr lang="ko-KR" altLang="en-US" sz="1800" dirty="0"/>
              <a:t>로 부터 </a:t>
            </a:r>
            <a:r>
              <a:rPr lang="ko-KR" altLang="en-US" sz="1800" dirty="0" smtClean="0"/>
              <a:t>상속받음</a:t>
            </a:r>
            <a:r>
              <a:rPr lang="en-US" altLang="ko-KR" sz="1800" dirty="0" smtClean="0"/>
              <a:t>, </a:t>
            </a:r>
            <a:r>
              <a:rPr lang="en-US" sz="1800" dirty="0" smtClean="0"/>
              <a:t>Statement</a:t>
            </a:r>
            <a:r>
              <a:rPr lang="ko-KR" altLang="en-US" sz="1800" dirty="0" smtClean="0"/>
              <a:t>문을 보완</a:t>
            </a:r>
            <a:r>
              <a:rPr lang="en-US" altLang="ko-KR" sz="1800" dirty="0" smtClean="0"/>
              <a:t>)</a:t>
            </a:r>
          </a:p>
          <a:p>
            <a:pPr lvl="2">
              <a:spcAft>
                <a:spcPts val="300"/>
              </a:spcAft>
            </a:pPr>
            <a:r>
              <a:rPr lang="ko-KR" altLang="en-US" dirty="0" smtClean="0">
                <a:solidFill>
                  <a:srgbClr val="0000FF"/>
                </a:solidFill>
              </a:rPr>
              <a:t>동적인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주로 처리</a:t>
            </a:r>
            <a:endParaRPr lang="en-US" altLang="ko-KR" dirty="0" smtClean="0"/>
          </a:p>
          <a:p>
            <a:pPr lvl="2">
              <a:spcAft>
                <a:spcPts val="300"/>
              </a:spcAft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런타임 시 결정되는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실행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"SELECT * FROM </a:t>
            </a:r>
            <a:r>
              <a:rPr lang="en-US" altLang="ko-KR" dirty="0" smtClean="0">
                <a:sym typeface="Wingdings" panose="05000000000000000000" pitchFamily="2" charset="2"/>
              </a:rPr>
              <a:t>board </a:t>
            </a:r>
            <a:r>
              <a:rPr lang="en-US" altLang="ko-KR" smtClean="0">
                <a:sym typeface="Wingdings" panose="05000000000000000000" pitchFamily="2" charset="2"/>
              </a:rPr>
              <a:t>WHERE </a:t>
            </a:r>
            <a:r>
              <a:rPr lang="en-US" altLang="ko-KR" smtClean="0">
                <a:solidFill>
                  <a:srgbClr val="0000FF"/>
                </a:solidFill>
                <a:sym typeface="Wingdings" panose="05000000000000000000" pitchFamily="2" charset="2"/>
              </a:rPr>
              <a:t>WRITER=KIM</a:t>
            </a:r>
            <a:r>
              <a:rPr lang="en-US" altLang="ko-KR" smtClean="0">
                <a:sym typeface="Wingdings" panose="05000000000000000000" pitchFamily="2" charset="2"/>
              </a:rPr>
              <a:t>"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>
              <a:spcAft>
                <a:spcPts val="300"/>
              </a:spcAft>
            </a:pPr>
            <a:r>
              <a:rPr lang="ko-KR" altLang="en-US" dirty="0"/>
              <a:t>코드 안정성 및 </a:t>
            </a:r>
            <a:r>
              <a:rPr lang="ko-KR" altLang="en-US" dirty="0" err="1"/>
              <a:t>가독성이</a:t>
            </a:r>
            <a:r>
              <a:rPr lang="ko-KR" altLang="en-US" dirty="0"/>
              <a:t> 좋으므로</a:t>
            </a:r>
            <a:r>
              <a:rPr lang="en-US" altLang="ko-KR" dirty="0"/>
              <a:t> </a:t>
            </a:r>
            <a:r>
              <a:rPr lang="ko-KR" altLang="en-US" dirty="0"/>
              <a:t>인수가 많은 복잡한 </a:t>
            </a:r>
            <a:r>
              <a:rPr lang="en-US" altLang="ko-KR" dirty="0"/>
              <a:t>SQL</a:t>
            </a:r>
            <a:r>
              <a:rPr lang="ko-KR" altLang="en-US" dirty="0"/>
              <a:t>문을 실행할 때 좋음</a:t>
            </a:r>
            <a:endParaRPr lang="en-US" altLang="ko-KR" sz="1600" dirty="0">
              <a:ea typeface="Arial Unicode MS"/>
            </a:endParaRPr>
          </a:p>
          <a:p>
            <a:pPr lvl="2">
              <a:spcAft>
                <a:spcPts val="300"/>
              </a:spcAft>
            </a:pPr>
            <a:endParaRPr lang="en-US" altLang="ko-KR" dirty="0"/>
          </a:p>
          <a:p>
            <a:pPr lvl="1">
              <a:spcAft>
                <a:spcPts val="300"/>
              </a:spcAft>
            </a:pPr>
            <a:endParaRPr lang="en-US" altLang="ko-KR" sz="1600" b="1" dirty="0" smtClean="0"/>
          </a:p>
          <a:p>
            <a:pPr>
              <a:spcAft>
                <a:spcPts val="300"/>
              </a:spcAft>
            </a:pPr>
            <a:endParaRPr lang="ko-KR" altLang="en-US" sz="2000" b="1" dirty="0"/>
          </a:p>
          <a:p>
            <a:pPr>
              <a:spcAft>
                <a:spcPts val="300"/>
              </a:spcAft>
            </a:pPr>
            <a:endParaRPr lang="ko-KR" alt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9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JDBC </a:t>
            </a:r>
            <a:r>
              <a:rPr lang="ko-KR" altLang="en-US" sz="2800" dirty="0"/>
              <a:t>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74011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sz="2000" b="1" dirty="0"/>
              <a:t>Statement </a:t>
            </a:r>
            <a:r>
              <a:rPr lang="ko-KR" altLang="en-US" sz="2000" b="1" dirty="0" smtClean="0"/>
              <a:t>객체의 약점</a:t>
            </a:r>
            <a:endParaRPr lang="en-US" altLang="ko-KR" sz="2000" b="1" dirty="0" smtClean="0"/>
          </a:p>
          <a:p>
            <a:pPr lvl="2">
              <a:spcAft>
                <a:spcPts val="300"/>
              </a:spcAft>
            </a:pPr>
            <a:endParaRPr lang="en-US" altLang="ko-KR" dirty="0"/>
          </a:p>
          <a:p>
            <a:pPr lvl="1">
              <a:spcAft>
                <a:spcPts val="300"/>
              </a:spcAft>
            </a:pPr>
            <a:endParaRPr lang="en-US" altLang="ko-KR" sz="1600" b="1" dirty="0" smtClean="0"/>
          </a:p>
          <a:p>
            <a:pPr>
              <a:spcAft>
                <a:spcPts val="300"/>
              </a:spcAft>
            </a:pPr>
            <a:endParaRPr lang="ko-KR" altLang="en-US" sz="2000" b="1" dirty="0"/>
          </a:p>
          <a:p>
            <a:pPr>
              <a:spcAft>
                <a:spcPts val="300"/>
              </a:spcAft>
            </a:pPr>
            <a:endParaRPr lang="ko-KR" alt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18</a:t>
            </a:fld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75792" y="1214962"/>
            <a:ext cx="9224665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Statement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conn.createStatement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 query =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INSERT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INTO </a:t>
            </a:r>
            <a:r>
              <a:rPr 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MEMBER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VALUES('"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name+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"', '"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address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"', '"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+major +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"')"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stmt.executeUpdate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(query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734133" y="2069937"/>
            <a:ext cx="9041633" cy="74976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5792" y="3522684"/>
            <a:ext cx="116007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"</a:t>
            </a:r>
            <a:r>
              <a:rPr lang="en-US" sz="2000" dirty="0">
                <a:solidFill>
                  <a:srgbClr val="0000FF"/>
                </a:solidFill>
              </a:rPr>
              <a:t>INSERT INTO MEMBER VALUES(kim,DB108,NETWORK)</a:t>
            </a:r>
            <a:r>
              <a:rPr lang="en-US" sz="2000" dirty="0" smtClean="0"/>
              <a:t>" </a:t>
            </a:r>
            <a:r>
              <a:rPr lang="ko-KR" altLang="en-US" sz="2000" dirty="0" smtClean="0"/>
              <a:t>라는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문자열 생성을 위해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복잡한 자바 코드가 필요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sz="2000" dirty="0" smtClean="0"/>
              <a:t>-&gt;</a:t>
            </a:r>
            <a:r>
              <a:rPr lang="ko-KR" altLang="en-US" sz="2000" dirty="0" err="1" smtClean="0"/>
              <a:t>가독성이</a:t>
            </a:r>
            <a:r>
              <a:rPr lang="ko-KR" altLang="en-US" sz="2000" dirty="0" smtClean="0"/>
              <a:t> 떨어지고 에러가 날 확률이 높아짐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204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JDBC </a:t>
            </a:r>
            <a:r>
              <a:rPr lang="ko-KR" altLang="en-US" sz="2800" dirty="0"/>
              <a:t>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74011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sz="2000" b="1" dirty="0" err="1"/>
              <a:t>PreparedStatement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객체</a:t>
            </a:r>
            <a:r>
              <a:rPr lang="en-US" altLang="ko-KR" sz="2000" b="1" dirty="0" smtClean="0"/>
              <a:t>(</a:t>
            </a:r>
            <a:r>
              <a:rPr lang="en-US" altLang="ko-KR" sz="2000" b="1" dirty="0"/>
              <a:t>SQL</a:t>
            </a:r>
            <a:r>
              <a:rPr lang="ko-KR" altLang="en-US" sz="2000" b="1" dirty="0"/>
              <a:t>실행</a:t>
            </a:r>
            <a:r>
              <a:rPr lang="en-US" altLang="ko-KR" sz="2000" b="1" dirty="0"/>
              <a:t>)</a:t>
            </a:r>
            <a:endParaRPr lang="en-US" altLang="ko-KR" sz="2000" b="1" dirty="0" smtClean="0"/>
          </a:p>
          <a:p>
            <a:pPr lvl="2">
              <a:spcAft>
                <a:spcPts val="300"/>
              </a:spcAft>
            </a:pPr>
            <a:endParaRPr lang="en-US" altLang="ko-KR" dirty="0"/>
          </a:p>
          <a:p>
            <a:pPr lvl="1">
              <a:spcAft>
                <a:spcPts val="300"/>
              </a:spcAft>
            </a:pPr>
            <a:endParaRPr lang="en-US" altLang="ko-KR" sz="1600" b="1" dirty="0" smtClean="0"/>
          </a:p>
          <a:p>
            <a:pPr>
              <a:spcAft>
                <a:spcPts val="300"/>
              </a:spcAft>
            </a:pPr>
            <a:endParaRPr lang="ko-KR" altLang="en-US" sz="2000" b="1" dirty="0"/>
          </a:p>
          <a:p>
            <a:pPr>
              <a:spcAft>
                <a:spcPts val="300"/>
              </a:spcAft>
            </a:pPr>
            <a:endParaRPr lang="ko-KR" alt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19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1168" y="1324003"/>
            <a:ext cx="11747346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preQuery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"INSERT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INTO board(</a:t>
            </a:r>
            <a:r>
              <a:rPr lang="en-US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title,writer,contents,regdate,hit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) VALUES (?,?,?,?,?)"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preQuery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preparedStatement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"lee"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preparedStatement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test"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.setTimestamp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(4,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Timestamp.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LocalDateTime.now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(5,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executeUpdate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1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오라클 </a:t>
            </a:r>
            <a:r>
              <a:rPr lang="ko-KR" altLang="en-US" sz="2800" dirty="0" err="1" smtClean="0"/>
              <a:t>제품군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/>
              <a:t>오라클은 용도에 따라 크게 세 가지 타입의 </a:t>
            </a:r>
            <a:r>
              <a:rPr lang="en-US" altLang="ko-KR" sz="2000" b="1" dirty="0" smtClean="0"/>
              <a:t>edition</a:t>
            </a:r>
            <a:r>
              <a:rPr lang="ko-KR" altLang="en-US" sz="2000" b="1" dirty="0" smtClean="0"/>
              <a:t>이 존재</a:t>
            </a:r>
            <a:endParaRPr lang="en-US" altLang="ko-KR" sz="2000" b="1" dirty="0" smtClean="0"/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Oracle Database Standard Edition: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작은 기업용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Oracle Database Enterprise Edition: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큰 기업용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Oracle Database Express Edition: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기본적인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DBMS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를 지원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무료 </a:t>
            </a:r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사용</a:t>
            </a:r>
            <a:endParaRPr lang="en-US" altLang="ko-KR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ko-KR" altLang="en-US" sz="2000" b="1" dirty="0" smtClean="0"/>
              <a:t>본 </a:t>
            </a:r>
            <a:r>
              <a:rPr lang="ko-KR" altLang="en-US" sz="2000" b="1" dirty="0"/>
              <a:t>강의에서는 오라클 </a:t>
            </a:r>
            <a:r>
              <a:rPr lang="en-US" altLang="ko-KR" sz="2000" b="1" dirty="0"/>
              <a:t>11g express </a:t>
            </a:r>
            <a:r>
              <a:rPr lang="ko-KR" altLang="en-US" sz="2000" b="1" dirty="0" smtClean="0"/>
              <a:t>기준으로 강의</a:t>
            </a:r>
            <a:endParaRPr lang="en-US" altLang="ko-KR" sz="2000" b="1" dirty="0"/>
          </a:p>
          <a:p>
            <a:pPr lvl="1"/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다운로드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hlinkClick r:id="rId2"/>
              </a:rPr>
              <a:t>https://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  <a:hlinkClick r:id="rId2"/>
              </a:rPr>
              <a:t>www.oracle.com/database/technologies/xe-prior-releases.html</a:t>
            </a:r>
            <a:endParaRPr lang="en-US" altLang="ko-KR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ko-KR" altLang="en-US" dirty="0" smtClean="0"/>
              <a:t>다른 버전의 오라클이 설치되어있는 경우 그대로 사용해도 무방</a:t>
            </a:r>
            <a:endParaRPr lang="en-US" altLang="ko-KR" dirty="0" smtClean="0"/>
          </a:p>
          <a:p>
            <a:pPr lvl="1"/>
            <a:r>
              <a:rPr lang="ko-KR" altLang="en-US" u="sng" dirty="0" smtClean="0"/>
              <a:t>데이터베이스 수업에서는 오라클을 사용하지만 프로젝트 진행 시 </a:t>
            </a:r>
            <a:r>
              <a:rPr lang="en-US" altLang="ko-KR" u="sng" dirty="0" smtClean="0"/>
              <a:t>MySQL</a:t>
            </a:r>
            <a:r>
              <a:rPr lang="ko-KR" altLang="en-US" u="sng" dirty="0" smtClean="0"/>
              <a:t>을 사용해도 됨</a:t>
            </a:r>
            <a:endParaRPr lang="en-US" altLang="ko-KR" u="sng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5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JDBC </a:t>
            </a:r>
            <a:r>
              <a:rPr lang="ko-KR" altLang="en-US" sz="2800" dirty="0"/>
              <a:t>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74011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sz="2000" b="1" dirty="0" err="1"/>
              <a:t>PreparedStatement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객체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추가</a:t>
            </a:r>
            <a:r>
              <a:rPr lang="en-US" altLang="ko-KR" sz="2000" b="1" dirty="0" smtClean="0"/>
              <a:t>)</a:t>
            </a:r>
          </a:p>
          <a:p>
            <a:pPr lvl="2">
              <a:spcAft>
                <a:spcPts val="300"/>
              </a:spcAft>
            </a:pPr>
            <a:endParaRPr lang="en-US" altLang="ko-KR" dirty="0"/>
          </a:p>
          <a:p>
            <a:pPr lvl="1">
              <a:spcAft>
                <a:spcPts val="300"/>
              </a:spcAft>
            </a:pPr>
            <a:endParaRPr lang="en-US" altLang="ko-KR" sz="1600" b="1" dirty="0" smtClean="0"/>
          </a:p>
          <a:p>
            <a:pPr>
              <a:spcAft>
                <a:spcPts val="300"/>
              </a:spcAft>
            </a:pPr>
            <a:endParaRPr lang="ko-KR" altLang="en-US" sz="2000" b="1" dirty="0"/>
          </a:p>
          <a:p>
            <a:pPr>
              <a:spcAft>
                <a:spcPts val="300"/>
              </a:spcAft>
            </a:pPr>
            <a:endParaRPr lang="ko-KR" alt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20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7092" y="2869926"/>
            <a:ext cx="106766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String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"INSERT INTO board(TITLE, CONTENT, ID, REGDATE)"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+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"VALUES(?,?,?,?)"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DBConnection.</a:t>
            </a:r>
            <a:r>
              <a:rPr lang="en-US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preparedStatement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test"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preparedStatement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test contents"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"HONG"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.setTimestamp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(4,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Timestamp.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LocalDateTime.now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()));        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18400" y="160027"/>
            <a:ext cx="45997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java.sql.Connection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java.sql.PreparedStatement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java.sql.ResultSet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java.sql.SQLException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java.sql.Statement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java.sql.Timestamp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java.time.LocalDateTime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5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JDBC </a:t>
            </a:r>
            <a:r>
              <a:rPr lang="ko-KR" altLang="en-US" sz="2800" dirty="0"/>
              <a:t>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74011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sz="2000" b="1" dirty="0"/>
              <a:t>Statement </a:t>
            </a:r>
            <a:r>
              <a:rPr lang="ko-KR" altLang="en-US" sz="2000" b="1" dirty="0"/>
              <a:t>객체를 이용하여 </a:t>
            </a:r>
            <a:r>
              <a:rPr lang="en-US" altLang="ko-KR" sz="2000" b="1" dirty="0"/>
              <a:t>SQL</a:t>
            </a:r>
            <a:r>
              <a:rPr lang="ko-KR" altLang="en-US" sz="2000" b="1" dirty="0"/>
              <a:t>을 실행하는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가지 </a:t>
            </a:r>
            <a:r>
              <a:rPr lang="ko-KR" altLang="en-US" sz="2000" b="1" dirty="0" smtClean="0"/>
              <a:t>방법</a:t>
            </a:r>
            <a:endParaRPr lang="en-US" altLang="ko-KR" sz="2000" b="1" dirty="0" smtClean="0"/>
          </a:p>
          <a:p>
            <a:pPr lvl="1">
              <a:spcAft>
                <a:spcPts val="300"/>
              </a:spcAft>
            </a:pPr>
            <a:r>
              <a:rPr lang="en-US" dirty="0" smtClean="0"/>
              <a:t>SQL</a:t>
            </a:r>
            <a:r>
              <a:rPr lang="ko-KR" altLang="en-US" dirty="0" smtClean="0"/>
              <a:t>구문의 종류</a:t>
            </a:r>
            <a:r>
              <a:rPr lang="en-US" altLang="ko-KR" dirty="0" smtClean="0"/>
              <a:t>: </a:t>
            </a:r>
            <a:r>
              <a:rPr lang="en-US" dirty="0" smtClean="0"/>
              <a:t>SELECT, INSERT, UPDATE, DELETE</a:t>
            </a:r>
          </a:p>
          <a:p>
            <a:pPr lvl="1">
              <a:spcAft>
                <a:spcPts val="300"/>
              </a:spcAft>
            </a:pPr>
            <a:r>
              <a:rPr lang="en-US" dirty="0" smtClean="0">
                <a:ea typeface="Arial Unicode MS"/>
              </a:rPr>
              <a:t>execute</a:t>
            </a:r>
            <a:endParaRPr lang="en-US" dirty="0">
              <a:ea typeface="Arial Unicode MS"/>
            </a:endParaRPr>
          </a:p>
          <a:p>
            <a:pPr lvl="2">
              <a:spcAft>
                <a:spcPts val="300"/>
              </a:spcAft>
            </a:pPr>
            <a:r>
              <a:rPr lang="ko-KR" altLang="en-US" dirty="0"/>
              <a:t>수행 결과로 </a:t>
            </a:r>
            <a:r>
              <a:rPr lang="en-US" altLang="ko-KR" dirty="0"/>
              <a:t>Boolean </a:t>
            </a:r>
            <a:r>
              <a:rPr lang="ko-KR" altLang="en-US" dirty="0"/>
              <a:t>타입의 값을 반환</a:t>
            </a:r>
            <a:endParaRPr lang="en-US" altLang="ko-KR" dirty="0"/>
          </a:p>
          <a:p>
            <a:pPr lvl="2">
              <a:spcAft>
                <a:spcPts val="300"/>
              </a:spcAft>
            </a:pPr>
            <a:r>
              <a:rPr lang="ko-KR" altLang="en-US" dirty="0"/>
              <a:t>모든 구문을 수행</a:t>
            </a:r>
            <a:endParaRPr lang="en-US" dirty="0">
              <a:ea typeface="Arial Unicode MS"/>
            </a:endParaRPr>
          </a:p>
          <a:p>
            <a:pPr lvl="1">
              <a:spcAft>
                <a:spcPts val="300"/>
              </a:spcAft>
            </a:pPr>
            <a:r>
              <a:rPr lang="en-US" b="1" dirty="0" err="1">
                <a:ea typeface="Arial Unicode MS"/>
              </a:rPr>
              <a:t>executeQuery</a:t>
            </a:r>
            <a:endParaRPr lang="en-US" b="1" dirty="0">
              <a:ea typeface="Arial Unicode MS"/>
            </a:endParaRPr>
          </a:p>
          <a:p>
            <a:pPr lvl="2">
              <a:spcAft>
                <a:spcPts val="300"/>
              </a:spcAft>
            </a:pPr>
            <a:r>
              <a:rPr lang="ko-KR" altLang="en-US" dirty="0"/>
              <a:t>수행 결과로 </a:t>
            </a:r>
            <a:r>
              <a:rPr lang="en-US" altLang="ko-KR" b="1" dirty="0" err="1">
                <a:solidFill>
                  <a:srgbClr val="0000FF"/>
                </a:solidFill>
              </a:rPr>
              <a:t>ResultSet</a:t>
            </a:r>
            <a:r>
              <a:rPr lang="en-US" altLang="ko-KR" dirty="0"/>
              <a:t> </a:t>
            </a:r>
            <a:r>
              <a:rPr lang="ko-KR" altLang="en-US" dirty="0"/>
              <a:t>객체의 값을 반환</a:t>
            </a:r>
            <a:endParaRPr lang="en-US" altLang="ko-KR" dirty="0"/>
          </a:p>
          <a:p>
            <a:pPr lvl="2">
              <a:spcAft>
                <a:spcPts val="300"/>
              </a:spcAft>
            </a:pPr>
            <a:r>
              <a:rPr lang="en-US" altLang="ko-KR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 </a:t>
            </a:r>
            <a:r>
              <a:rPr lang="ko-KR" altLang="en-US" dirty="0"/>
              <a:t>구문을 수행할 때</a:t>
            </a:r>
            <a:endParaRPr lang="en-US" dirty="0">
              <a:ea typeface="Arial Unicode MS"/>
            </a:endParaRPr>
          </a:p>
          <a:p>
            <a:pPr lvl="1">
              <a:spcAft>
                <a:spcPts val="300"/>
              </a:spcAft>
            </a:pPr>
            <a:r>
              <a:rPr lang="en-US" b="1" dirty="0" err="1">
                <a:ea typeface="Arial Unicode MS"/>
              </a:rPr>
              <a:t>executeUpdate</a:t>
            </a:r>
            <a:endParaRPr lang="en-US" b="1" dirty="0">
              <a:ea typeface="Arial Unicode MS"/>
            </a:endParaRPr>
          </a:p>
          <a:p>
            <a:pPr lvl="2">
              <a:spcAft>
                <a:spcPts val="300"/>
              </a:spcAft>
            </a:pPr>
            <a:r>
              <a:rPr lang="ko-KR" altLang="en-US" dirty="0"/>
              <a:t>수행 결과로 </a:t>
            </a:r>
            <a:r>
              <a:rPr lang="en-US" altLang="ko-KR" dirty="0"/>
              <a:t>SQL</a:t>
            </a:r>
            <a:r>
              <a:rPr lang="ko-KR" altLang="en-US" dirty="0"/>
              <a:t>이 적용된 행의 개수를 </a:t>
            </a:r>
            <a:r>
              <a:rPr lang="en-US" altLang="ko-KR" dirty="0" err="1"/>
              <a:t>int</a:t>
            </a:r>
            <a:r>
              <a:rPr lang="ko-KR" altLang="en-US" dirty="0"/>
              <a:t>형으로 반환</a:t>
            </a:r>
            <a:endParaRPr lang="en-US" altLang="ko-KR" dirty="0"/>
          </a:p>
          <a:p>
            <a:pPr lvl="2">
              <a:spcAft>
                <a:spcPts val="300"/>
              </a:spcAft>
            </a:pPr>
            <a:r>
              <a:rPr lang="en-US" altLang="ko-KR" dirty="0">
                <a:solidFill>
                  <a:srgbClr val="0000FF"/>
                </a:solidFill>
              </a:rPr>
              <a:t>INSERT, UPDATE, DELETE</a:t>
            </a:r>
            <a:r>
              <a:rPr lang="ko-KR" altLang="en-US" dirty="0"/>
              <a:t>에 사용</a:t>
            </a:r>
            <a:endParaRPr lang="en-US" altLang="ko-KR" sz="2400" dirty="0"/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 lvl="2">
              <a:spcAft>
                <a:spcPts val="300"/>
              </a:spcAft>
            </a:pPr>
            <a:endParaRPr lang="en-US" altLang="ko-KR" dirty="0"/>
          </a:p>
          <a:p>
            <a:pPr lvl="1">
              <a:spcAft>
                <a:spcPts val="300"/>
              </a:spcAft>
            </a:pPr>
            <a:endParaRPr lang="en-US" altLang="ko-KR" sz="1600" b="1" dirty="0" smtClean="0"/>
          </a:p>
          <a:p>
            <a:pPr>
              <a:spcAft>
                <a:spcPts val="300"/>
              </a:spcAft>
            </a:pPr>
            <a:endParaRPr lang="ko-KR" altLang="en-US" sz="2000" b="1" dirty="0"/>
          </a:p>
          <a:p>
            <a:pPr>
              <a:spcAft>
                <a:spcPts val="300"/>
              </a:spcAft>
            </a:pPr>
            <a:endParaRPr lang="ko-KR" alt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3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JDBC </a:t>
            </a:r>
            <a:r>
              <a:rPr lang="ko-KR" altLang="en-US" sz="2800" dirty="0"/>
              <a:t>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620537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/>
              <a:t>쿼리 결과 수신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ResultSet</a:t>
            </a:r>
            <a:r>
              <a:rPr lang="en-US" altLang="ko-KR" sz="2000" b="1" dirty="0" smtClean="0"/>
              <a:t>)</a:t>
            </a:r>
          </a:p>
          <a:p>
            <a:pPr lvl="1">
              <a:spcAft>
                <a:spcPts val="300"/>
              </a:spcAft>
            </a:pPr>
            <a:r>
              <a:rPr lang="en-US" altLang="ko-KR" sz="1900" dirty="0"/>
              <a:t>DB</a:t>
            </a:r>
            <a:r>
              <a:rPr lang="ko-KR" altLang="en-US" sz="1900" dirty="0"/>
              <a:t>에서 어떤 레코드를 들고 왔을 때</a:t>
            </a:r>
            <a:r>
              <a:rPr lang="en-US" altLang="ko-KR" sz="1900" dirty="0"/>
              <a:t>(SELECT) </a:t>
            </a:r>
            <a:r>
              <a:rPr lang="ko-KR" altLang="en-US" sz="1900" dirty="0" smtClean="0"/>
              <a:t>사용</a:t>
            </a:r>
            <a:endParaRPr lang="en-US" altLang="ko-KR" sz="1900" dirty="0" smtClean="0"/>
          </a:p>
          <a:p>
            <a:pPr lvl="1">
              <a:spcAft>
                <a:spcPts val="300"/>
              </a:spcAft>
            </a:pPr>
            <a:endParaRPr lang="en-US" altLang="ko-KR" sz="1900" dirty="0"/>
          </a:p>
          <a:p>
            <a:pPr lvl="1">
              <a:spcAft>
                <a:spcPts val="300"/>
              </a:spcAft>
            </a:pPr>
            <a:endParaRPr lang="en-US" altLang="ko-KR" sz="1900" dirty="0" smtClean="0"/>
          </a:p>
          <a:p>
            <a:pPr lvl="1">
              <a:spcAft>
                <a:spcPts val="300"/>
              </a:spcAft>
            </a:pPr>
            <a:endParaRPr lang="en-US" altLang="ko-KR" sz="1900" dirty="0"/>
          </a:p>
          <a:p>
            <a:pPr lvl="1">
              <a:spcAft>
                <a:spcPts val="300"/>
              </a:spcAft>
            </a:pPr>
            <a:endParaRPr lang="en-US" altLang="ko-KR" sz="1900" dirty="0" smtClean="0"/>
          </a:p>
          <a:p>
            <a:pPr lvl="1">
              <a:spcAft>
                <a:spcPts val="300"/>
              </a:spcAft>
            </a:pPr>
            <a:endParaRPr lang="en-US" altLang="ko-KR" sz="1900" dirty="0"/>
          </a:p>
          <a:p>
            <a:pPr lvl="1">
              <a:spcAft>
                <a:spcPts val="300"/>
              </a:spcAft>
            </a:pPr>
            <a:endParaRPr lang="en-US" altLang="ko-KR" sz="1900" dirty="0" smtClean="0"/>
          </a:p>
          <a:p>
            <a:pPr lvl="1">
              <a:spcAft>
                <a:spcPts val="300"/>
              </a:spcAft>
            </a:pPr>
            <a:endParaRPr lang="en-US" altLang="ko-KR" sz="1900" dirty="0" smtClean="0"/>
          </a:p>
          <a:p>
            <a:pPr lvl="1">
              <a:spcAft>
                <a:spcPts val="300"/>
              </a:spcAft>
            </a:pPr>
            <a:r>
              <a:rPr lang="en-US" altLang="ko-KR" sz="1900" dirty="0" err="1" smtClean="0"/>
              <a:t>ResutlSet</a:t>
            </a:r>
            <a:r>
              <a:rPr lang="ko-KR" altLang="en-US" sz="1900" dirty="0" smtClean="0"/>
              <a:t>클래스에는 다양한 </a:t>
            </a:r>
            <a:r>
              <a:rPr lang="en-US" altLang="ko-KR" sz="1900" dirty="0" smtClean="0"/>
              <a:t>getter</a:t>
            </a:r>
            <a:r>
              <a:rPr lang="ko-KR" altLang="en-US" sz="1900" dirty="0" smtClean="0"/>
              <a:t>가 존재</a:t>
            </a:r>
            <a:r>
              <a:rPr lang="en-US" altLang="ko-KR" sz="1900" dirty="0" smtClean="0"/>
              <a:t>(</a:t>
            </a:r>
            <a:r>
              <a:rPr lang="en-US" altLang="ko-KR" sz="1900" dirty="0"/>
              <a:t>get</a:t>
            </a:r>
            <a:r>
              <a:rPr lang="en-US" altLang="ko-KR" sz="1900" dirty="0" smtClean="0"/>
              <a:t>*)</a:t>
            </a:r>
          </a:p>
          <a:p>
            <a:pPr lvl="1">
              <a:spcAft>
                <a:spcPts val="300"/>
              </a:spcAft>
            </a:pPr>
            <a:r>
              <a:rPr lang="ko-KR" altLang="en-US" sz="1900" dirty="0" smtClean="0"/>
              <a:t>대표적으로 </a:t>
            </a:r>
            <a:r>
              <a:rPr lang="en-US" altLang="ko-KR" sz="1900" dirty="0" err="1" smtClean="0"/>
              <a:t>getString</a:t>
            </a:r>
            <a:r>
              <a:rPr lang="en-US" altLang="ko-KR" sz="1900" dirty="0" smtClean="0"/>
              <a:t>, </a:t>
            </a:r>
            <a:r>
              <a:rPr lang="en-US" altLang="ko-KR" sz="1900" dirty="0" err="1" smtClean="0"/>
              <a:t>getInt</a:t>
            </a:r>
            <a:r>
              <a:rPr lang="en-US" altLang="ko-KR" sz="1900" dirty="0" smtClean="0"/>
              <a:t>, </a:t>
            </a:r>
            <a:r>
              <a:rPr lang="en-US" altLang="ko-KR" sz="1900" dirty="0" err="1" smtClean="0"/>
              <a:t>getTimestamp</a:t>
            </a:r>
            <a:r>
              <a:rPr lang="en-US" altLang="ko-KR" sz="1900" dirty="0" smtClean="0"/>
              <a:t>(date</a:t>
            </a:r>
            <a:r>
              <a:rPr lang="ko-KR" altLang="en-US" sz="1900" dirty="0" smtClean="0"/>
              <a:t> 관련</a:t>
            </a:r>
            <a:r>
              <a:rPr lang="en-US" altLang="ko-KR" sz="1900" dirty="0" smtClean="0"/>
              <a:t>)</a:t>
            </a:r>
            <a:r>
              <a:rPr lang="ko-KR" altLang="en-US" sz="1900" dirty="0" smtClean="0"/>
              <a:t>를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주로 사용</a:t>
            </a:r>
            <a:endParaRPr lang="en-US" altLang="ko-KR" sz="1900" dirty="0" smtClean="0"/>
          </a:p>
          <a:p>
            <a:pPr lvl="1">
              <a:spcAft>
                <a:spcPts val="300"/>
              </a:spcAft>
            </a:pPr>
            <a:r>
              <a:rPr lang="en-US" altLang="ko-KR" sz="1900" dirty="0" smtClean="0"/>
              <a:t>get*() </a:t>
            </a:r>
            <a:r>
              <a:rPr lang="ko-KR" altLang="en-US" sz="1900" dirty="0" err="1" smtClean="0"/>
              <a:t>메서드안에</a:t>
            </a:r>
            <a:r>
              <a:rPr lang="ko-KR" altLang="en-US" sz="1900" dirty="0" smtClean="0"/>
              <a:t> 들어가는 인자는 </a:t>
            </a:r>
            <a:endParaRPr lang="en-US" altLang="ko-KR" sz="1900" dirty="0" smtClean="0"/>
          </a:p>
          <a:p>
            <a:pPr lvl="2">
              <a:spcAft>
                <a:spcPts val="300"/>
              </a:spcAft>
            </a:pPr>
            <a:r>
              <a:rPr lang="en-US" altLang="ko-KR" sz="1900" dirty="0" err="1" smtClean="0"/>
              <a:t>Int</a:t>
            </a:r>
            <a:r>
              <a:rPr lang="en-US" altLang="ko-KR" sz="1900" dirty="0" smtClean="0"/>
              <a:t> </a:t>
            </a:r>
            <a:r>
              <a:rPr lang="en-US" altLang="ko-KR" sz="1900" dirty="0" smtClean="0">
                <a:sym typeface="Wingdings" panose="05000000000000000000" pitchFamily="2" charset="2"/>
              </a:rPr>
              <a:t> column index</a:t>
            </a:r>
            <a:endParaRPr lang="en-US" altLang="ko-KR" sz="1900" dirty="0"/>
          </a:p>
          <a:p>
            <a:pPr lvl="2">
              <a:spcAft>
                <a:spcPts val="300"/>
              </a:spcAft>
            </a:pPr>
            <a:r>
              <a:rPr lang="en-US" altLang="ko-KR" sz="1900" dirty="0" smtClean="0"/>
              <a:t>String </a:t>
            </a:r>
            <a:r>
              <a:rPr lang="en-US" altLang="ko-KR" sz="1900" dirty="0" smtClean="0">
                <a:sym typeface="Wingdings" panose="05000000000000000000" pitchFamily="2" charset="2"/>
              </a:rPr>
              <a:t> column name</a:t>
            </a:r>
            <a:endParaRPr lang="en-US" altLang="ko-KR" sz="1900" dirty="0" smtClean="0"/>
          </a:p>
          <a:p>
            <a:pPr lvl="2">
              <a:spcAft>
                <a:spcPts val="300"/>
              </a:spcAft>
            </a:pPr>
            <a:endParaRPr lang="en-US" altLang="ko-KR" dirty="0"/>
          </a:p>
          <a:p>
            <a:pPr lvl="1">
              <a:spcAft>
                <a:spcPts val="300"/>
              </a:spcAft>
            </a:pPr>
            <a:endParaRPr lang="en-US" altLang="ko-KR" sz="1600" b="1" dirty="0" smtClean="0"/>
          </a:p>
          <a:p>
            <a:pPr>
              <a:spcAft>
                <a:spcPts val="300"/>
              </a:spcAft>
            </a:pPr>
            <a:endParaRPr lang="ko-KR" altLang="en-US" sz="2000" b="1" dirty="0"/>
          </a:p>
          <a:p>
            <a:pPr>
              <a:spcAft>
                <a:spcPts val="300"/>
              </a:spcAft>
            </a:pPr>
            <a:endParaRPr lang="ko-KR" alt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22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85849" y="1605841"/>
            <a:ext cx="9810751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//select</a:t>
            </a:r>
            <a:r>
              <a:rPr lang="ko-KR" alt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결과는 여러 레코드를 포함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"title"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writer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"writer"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contents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"contents"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LocalDateTime </a:t>
            </a:r>
            <a:r>
              <a:rPr lang="it-IT" dirty="0">
                <a:solidFill>
                  <a:srgbClr val="6A3E3E"/>
                </a:solidFill>
                <a:latin typeface="Consolas" panose="020B0609020204030204" pitchFamily="49" charset="0"/>
              </a:rPr>
              <a:t>regdate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dirty="0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.getTimestamp(</a:t>
            </a:r>
            <a:r>
              <a:rPr lang="it-IT" dirty="0">
                <a:solidFill>
                  <a:srgbClr val="2A00FF"/>
                </a:solidFill>
                <a:latin typeface="Consolas" panose="020B0609020204030204" pitchFamily="49" charset="0"/>
              </a:rPr>
              <a:t>"regdate"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).toLocalDateTime();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"%s | %s | %s | %s | %s \n"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writer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contents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regdate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"-------------------------------------"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3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JDBC </a:t>
            </a:r>
            <a:r>
              <a:rPr lang="ko-KR" altLang="en-US" sz="2800" dirty="0"/>
              <a:t>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/>
              <a:t>쿼리 결과 수신</a:t>
            </a:r>
            <a:endParaRPr lang="en-US" altLang="ko-KR" sz="2000" b="1" dirty="0" smtClean="0"/>
          </a:p>
          <a:p>
            <a:pPr lvl="1">
              <a:spcAft>
                <a:spcPts val="300"/>
              </a:spcAft>
            </a:pPr>
            <a:r>
              <a:rPr lang="ko-KR" altLang="en-US" sz="1800" dirty="0"/>
              <a:t>연결 끊기</a:t>
            </a:r>
            <a:endParaRPr lang="en-US" altLang="ko-KR" sz="1800" dirty="0"/>
          </a:p>
          <a:p>
            <a:pPr lvl="1">
              <a:spcAft>
                <a:spcPts val="300"/>
              </a:spcAft>
            </a:pPr>
            <a:r>
              <a:rPr lang="ko-KR" altLang="en-US" sz="1800" dirty="0"/>
              <a:t>일반적</a:t>
            </a:r>
            <a:r>
              <a:rPr lang="en-US" altLang="ko-KR" sz="1800" dirty="0"/>
              <a:t> </a:t>
            </a:r>
            <a:r>
              <a:rPr lang="ko-KR" altLang="en-US" sz="1800" dirty="0"/>
              <a:t>세 번의 </a:t>
            </a:r>
            <a:r>
              <a:rPr lang="en-US" altLang="ko-KR" sz="1800" dirty="0"/>
              <a:t>close</a:t>
            </a:r>
            <a:r>
              <a:rPr lang="ko-KR" altLang="en-US" sz="1800" dirty="0"/>
              <a:t>를 수행</a:t>
            </a:r>
            <a:r>
              <a:rPr lang="en-US" altLang="ko-KR" sz="1800" dirty="0"/>
              <a:t>(</a:t>
            </a:r>
            <a:r>
              <a:rPr lang="ko-KR" altLang="en-US" sz="1800" dirty="0"/>
              <a:t>정형화된 패턴</a:t>
            </a:r>
            <a:r>
              <a:rPr lang="en-US" altLang="ko-KR" sz="1800" dirty="0" smtClean="0"/>
              <a:t>)</a:t>
            </a:r>
          </a:p>
          <a:p>
            <a:pPr lvl="1">
              <a:spcAft>
                <a:spcPts val="300"/>
              </a:spcAft>
            </a:pP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1">
              <a:spcAft>
                <a:spcPts val="300"/>
              </a:spcAft>
            </a:pP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1">
              <a:spcAft>
                <a:spcPts val="300"/>
              </a:spcAft>
            </a:pP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1">
              <a:spcAft>
                <a:spcPts val="300"/>
              </a:spcAft>
            </a:pPr>
            <a:r>
              <a:rPr lang="ko-KR" altLang="en-US" sz="1800" dirty="0" smtClean="0"/>
              <a:t>중첩되는 </a:t>
            </a:r>
            <a:r>
              <a:rPr lang="en-US" altLang="ko-KR" sz="1800" dirty="0" smtClean="0"/>
              <a:t>try-catch</a:t>
            </a:r>
            <a:r>
              <a:rPr lang="ko-KR" altLang="en-US" sz="1800" dirty="0" smtClean="0"/>
              <a:t>문은 </a:t>
            </a:r>
            <a:r>
              <a:rPr lang="ko-KR" altLang="en-US" sz="1800" dirty="0" err="1" smtClean="0"/>
              <a:t>가독성이</a:t>
            </a:r>
            <a:r>
              <a:rPr lang="ko-KR" altLang="en-US" sz="1800" dirty="0" smtClean="0"/>
              <a:t> 떨어지므로 </a:t>
            </a:r>
            <a:r>
              <a:rPr lang="en-US" altLang="ko-KR" sz="1800" dirty="0"/>
              <a:t>Java 7 try-with-resource </a:t>
            </a:r>
            <a:r>
              <a:rPr lang="ko-KR" altLang="en-US" sz="1800" dirty="0" smtClean="0"/>
              <a:t>방식으로 간소화 할 수 있음</a:t>
            </a:r>
            <a:endParaRPr lang="en-US" altLang="ko-KR" sz="1800" dirty="0" smtClean="0"/>
          </a:p>
          <a:p>
            <a:pPr lvl="2">
              <a:spcAft>
                <a:spcPts val="300"/>
              </a:spcAft>
            </a:pPr>
            <a:r>
              <a:rPr lang="en-US" altLang="ko-KR" sz="1600" dirty="0"/>
              <a:t>https://</a:t>
            </a:r>
            <a:r>
              <a:rPr lang="en-US" altLang="ko-KR" sz="1600" dirty="0" smtClean="0"/>
              <a:t>androphil.tistory.com/763</a:t>
            </a:r>
          </a:p>
          <a:p>
            <a:pPr lvl="2">
              <a:spcAft>
                <a:spcPts val="300"/>
              </a:spcAft>
            </a:pPr>
            <a:r>
              <a:rPr lang="en-US" sz="1600" dirty="0"/>
              <a:t>https://codechacha.com/ko/java-try-with-resources</a:t>
            </a:r>
            <a:r>
              <a:rPr lang="en-US" sz="1600" dirty="0" smtClean="0"/>
              <a:t>/</a:t>
            </a: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1">
              <a:spcAft>
                <a:spcPts val="300"/>
              </a:spcAft>
            </a:pP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1">
              <a:spcAft>
                <a:spcPts val="300"/>
              </a:spcAft>
            </a:pP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2">
              <a:spcAft>
                <a:spcPts val="300"/>
              </a:spcAft>
            </a:pPr>
            <a:endParaRPr lang="en-US" altLang="ko-KR" dirty="0"/>
          </a:p>
          <a:p>
            <a:pPr lvl="1">
              <a:spcAft>
                <a:spcPts val="300"/>
              </a:spcAft>
            </a:pPr>
            <a:endParaRPr lang="en-US" altLang="ko-KR" sz="1600" b="1" dirty="0" smtClean="0"/>
          </a:p>
          <a:p>
            <a:pPr>
              <a:spcAft>
                <a:spcPts val="300"/>
              </a:spcAft>
            </a:pPr>
            <a:endParaRPr lang="ko-KR" altLang="en-US" sz="2000" b="1" dirty="0"/>
          </a:p>
          <a:p>
            <a:pPr>
              <a:spcAft>
                <a:spcPts val="300"/>
              </a:spcAft>
            </a:pPr>
            <a:endParaRPr lang="ko-KR" alt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23</a:t>
            </a:fld>
            <a:endParaRPr 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131406" y="2570875"/>
            <a:ext cx="12830" cy="2151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0551" y="3515180"/>
            <a:ext cx="11897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 순서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00220" y="2633861"/>
            <a:ext cx="6840760" cy="2100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0">
              <a:spcAft>
                <a:spcPts val="300"/>
              </a:spcAft>
              <a:buNone/>
            </a:pPr>
            <a:r>
              <a:rPr lang="en-US" dirty="0"/>
              <a:t>1) </a:t>
            </a:r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: </a:t>
            </a:r>
            <a:r>
              <a:rPr lang="ko-KR" altLang="en-US" dirty="0"/>
              <a:t>쿼리 실행 후 결과를 반환하는 객체</a:t>
            </a:r>
            <a:endParaRPr lang="en-US" altLang="ko-KR" dirty="0"/>
          </a:p>
          <a:p>
            <a:pPr lvl="3">
              <a:spcAft>
                <a:spcPts val="300"/>
              </a:spcAft>
            </a:pPr>
            <a:r>
              <a:rPr lang="en-US" altLang="ko-KR" sz="2000" dirty="0" err="1"/>
              <a:t>rs.close</a:t>
            </a:r>
            <a:r>
              <a:rPr lang="en-US" altLang="ko-KR" sz="2000" dirty="0"/>
              <a:t>()</a:t>
            </a:r>
          </a:p>
          <a:p>
            <a:pPr marL="800100" lvl="2" indent="0">
              <a:spcAft>
                <a:spcPts val="300"/>
              </a:spcAft>
              <a:buNone/>
            </a:pPr>
            <a:r>
              <a:rPr lang="en-US" dirty="0"/>
              <a:t>2) </a:t>
            </a:r>
            <a:r>
              <a:rPr lang="en-US" dirty="0" err="1"/>
              <a:t>PreparedStatement</a:t>
            </a:r>
            <a:r>
              <a:rPr lang="en-US" dirty="0"/>
              <a:t> </a:t>
            </a:r>
            <a:r>
              <a:rPr lang="en-US" dirty="0" err="1"/>
              <a:t>pstmt</a:t>
            </a:r>
            <a:r>
              <a:rPr lang="en-US" dirty="0"/>
              <a:t>: </a:t>
            </a:r>
            <a:r>
              <a:rPr lang="ko-KR" altLang="en-US" dirty="0"/>
              <a:t>쿼리를 실행하는 객체</a:t>
            </a:r>
            <a:endParaRPr lang="en-US" altLang="ko-KR" dirty="0"/>
          </a:p>
          <a:p>
            <a:pPr lvl="3">
              <a:spcAft>
                <a:spcPts val="300"/>
              </a:spcAft>
            </a:pPr>
            <a:r>
              <a:rPr lang="en-US" altLang="ko-KR" sz="2000" dirty="0" err="1"/>
              <a:t>pstmt.close</a:t>
            </a:r>
            <a:r>
              <a:rPr lang="en-US" altLang="ko-KR" sz="2000" dirty="0"/>
              <a:t>()</a:t>
            </a:r>
          </a:p>
          <a:p>
            <a:pPr marL="800100" lvl="2" indent="0">
              <a:spcAft>
                <a:spcPts val="300"/>
              </a:spcAft>
              <a:buNone/>
            </a:pPr>
            <a:r>
              <a:rPr lang="en-US" dirty="0"/>
              <a:t>3) Connection conn: DB</a:t>
            </a:r>
            <a:r>
              <a:rPr lang="ko-KR" altLang="en-US" dirty="0"/>
              <a:t>에 연결하기 위해 사용하는 객체</a:t>
            </a:r>
            <a:endParaRPr lang="en-US" altLang="ko-KR" dirty="0"/>
          </a:p>
          <a:p>
            <a:pPr lvl="3">
              <a:spcAft>
                <a:spcPts val="300"/>
              </a:spcAft>
            </a:pPr>
            <a:r>
              <a:rPr lang="en-US" altLang="ko-KR" sz="2000" dirty="0" err="1"/>
              <a:t>conn.close</a:t>
            </a:r>
            <a:r>
              <a:rPr lang="en-US" altLang="ko-KR" sz="2000" dirty="0"/>
              <a:t>()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080846" y="2561853"/>
            <a:ext cx="2858" cy="2025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23215" y="3316667"/>
            <a:ext cx="12538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close</a:t>
            </a:r>
            <a:r>
              <a:rPr lang="ko-KR" altLang="en-US" dirty="0" smtClean="0"/>
              <a:t> 순서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89503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dirty="0" smtClean="0"/>
              <a:t>타입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1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1375502" cy="344002"/>
          </a:xfrm>
        </p:spPr>
        <p:txBody>
          <a:bodyPr/>
          <a:lstStyle/>
          <a:p>
            <a:r>
              <a:rPr lang="en-US" altLang="ko-KR" sz="2800" dirty="0"/>
              <a:t>SQL and PL/SQL Data Type to Oracle and JDBC Mapping Classes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25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0552" y="1013085"/>
            <a:ext cx="78781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https://docs.oracle.com/cd/B19306_01/java.102/b14188/datamap.htm</a:t>
            </a:r>
          </a:p>
        </p:txBody>
      </p:sp>
    </p:spTree>
    <p:extLst>
      <p:ext uri="{BB962C8B-B14F-4D97-AF65-F5344CB8AC3E}">
        <p14:creationId xmlns:p14="http://schemas.microsoft.com/office/powerpoint/2010/main" val="428696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smtClean="0"/>
              <a:t>시간</a:t>
            </a:r>
            <a:r>
              <a:rPr lang="en-US" altLang="ko-KR" sz="2800" smtClean="0"/>
              <a:t>/</a:t>
            </a:r>
            <a:r>
              <a:rPr lang="ko-KR" altLang="en-US" sz="2800" smtClean="0"/>
              <a:t>날짜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6351490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/>
              <a:t>시간 관련 </a:t>
            </a:r>
            <a:r>
              <a:rPr lang="en-US" altLang="ko-KR" sz="2000" b="1" dirty="0" smtClean="0"/>
              <a:t>API </a:t>
            </a:r>
            <a:r>
              <a:rPr lang="ko-KR" altLang="en-US" sz="2000" b="1" dirty="0" smtClean="0"/>
              <a:t>발전 순서</a:t>
            </a:r>
            <a:endParaRPr lang="en-US" altLang="ko-KR" dirty="0" smtClean="0"/>
          </a:p>
          <a:p>
            <a:pPr lvl="1">
              <a:spcAft>
                <a:spcPts val="300"/>
              </a:spcAft>
            </a:pPr>
            <a:r>
              <a:rPr lang="en-US" dirty="0" err="1"/>
              <a:t>java.util.Date</a:t>
            </a:r>
            <a:r>
              <a:rPr lang="en-US" dirty="0"/>
              <a:t> &gt; </a:t>
            </a:r>
            <a:r>
              <a:rPr lang="en-US" dirty="0" err="1"/>
              <a:t>java.util.Calendar</a:t>
            </a:r>
            <a:r>
              <a:rPr lang="en-US" dirty="0"/>
              <a:t> &gt; </a:t>
            </a:r>
            <a:r>
              <a:rPr lang="en-US" dirty="0" err="1" smtClean="0"/>
              <a:t>java.time</a:t>
            </a:r>
            <a:endParaRPr lang="en-US" altLang="ko-KR" dirty="0" smtClean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>
              <a:spcAft>
                <a:spcPts val="300"/>
              </a:spcAft>
            </a:pPr>
            <a:r>
              <a:rPr lang="ko-KR" altLang="en-US" sz="2000" b="1" dirty="0" smtClean="0"/>
              <a:t>자바 </a:t>
            </a:r>
            <a:r>
              <a:rPr lang="en-US" altLang="ko-KR" sz="2000" b="1" dirty="0"/>
              <a:t>8</a:t>
            </a:r>
            <a:r>
              <a:rPr lang="ko-KR" altLang="en-US" sz="2000" b="1" dirty="0"/>
              <a:t>에서 등장한 시간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날짜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관련 </a:t>
            </a:r>
            <a:r>
              <a:rPr lang="ko-KR" altLang="en-US" sz="2000" b="1" dirty="0" smtClean="0"/>
              <a:t>클래스</a:t>
            </a:r>
            <a:endParaRPr lang="en-US" altLang="ko-KR" sz="1800" dirty="0"/>
          </a:p>
          <a:p>
            <a:pPr lvl="1">
              <a:spcAft>
                <a:spcPts val="300"/>
              </a:spcAft>
            </a:pPr>
            <a:r>
              <a:rPr lang="en-US" altLang="ko-KR" sz="1800" dirty="0" err="1" smtClean="0"/>
              <a:t>LocalDate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날짜 정보</a:t>
            </a:r>
            <a:endParaRPr lang="en-US" altLang="ko-KR" sz="1800" dirty="0" smtClean="0"/>
          </a:p>
          <a:p>
            <a:pPr lvl="1">
              <a:spcAft>
                <a:spcPts val="300"/>
              </a:spcAft>
            </a:pP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/>
          </a:p>
          <a:p>
            <a:pPr lvl="1">
              <a:spcAft>
                <a:spcPts val="300"/>
              </a:spcAft>
            </a:pPr>
            <a:r>
              <a:rPr lang="en-US" altLang="ko-KR" sz="1800" dirty="0" err="1" smtClean="0"/>
              <a:t>LocalTime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시간 정보</a:t>
            </a:r>
            <a:endParaRPr lang="en-US" altLang="ko-KR" sz="1800" dirty="0" smtClean="0"/>
          </a:p>
          <a:p>
            <a:pPr lvl="1">
              <a:spcAft>
                <a:spcPts val="300"/>
              </a:spcAft>
            </a:pP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1">
              <a:spcAft>
                <a:spcPts val="300"/>
              </a:spcAft>
            </a:pPr>
            <a:r>
              <a:rPr lang="en-US" altLang="ko-KR" sz="1800" dirty="0" err="1" smtClean="0"/>
              <a:t>LocalDateTime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날짜 </a:t>
            </a:r>
            <a:r>
              <a:rPr lang="en-US" altLang="ko-KR" sz="1800" dirty="0" smtClean="0"/>
              <a:t>+ </a:t>
            </a:r>
            <a:r>
              <a:rPr lang="ko-KR" altLang="en-US" sz="1800" dirty="0" smtClean="0"/>
              <a:t>시간 정보</a:t>
            </a:r>
            <a:endParaRPr lang="en-US" altLang="ko-KR" sz="1800" dirty="0" smtClean="0"/>
          </a:p>
          <a:p>
            <a:pPr lvl="1">
              <a:spcAft>
                <a:spcPts val="300"/>
              </a:spcAft>
            </a:pPr>
            <a:r>
              <a:rPr lang="en-US" altLang="ko-KR" sz="1800" dirty="0" err="1" smtClean="0"/>
              <a:t>LocalDateTime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reference: https://docs.oracle.com/javase/8/docs/api/java/time/LocalDateTime.html</a:t>
            </a:r>
            <a:endParaRPr lang="en-US" altLang="ko-KR" sz="1800" dirty="0" smtClean="0"/>
          </a:p>
          <a:p>
            <a:pPr lvl="1">
              <a:spcAft>
                <a:spcPts val="300"/>
              </a:spcAft>
            </a:pP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2">
              <a:spcAft>
                <a:spcPts val="300"/>
              </a:spcAft>
            </a:pPr>
            <a:endParaRPr lang="en-US" altLang="ko-KR" dirty="0"/>
          </a:p>
          <a:p>
            <a:pPr lvl="1">
              <a:spcAft>
                <a:spcPts val="300"/>
              </a:spcAft>
            </a:pPr>
            <a:endParaRPr lang="en-US" altLang="ko-KR" sz="1600" b="1" dirty="0" smtClean="0"/>
          </a:p>
          <a:p>
            <a:pPr>
              <a:spcAft>
                <a:spcPts val="300"/>
              </a:spcAft>
            </a:pPr>
            <a:endParaRPr lang="ko-KR" altLang="en-US" sz="2000" b="1" dirty="0"/>
          </a:p>
          <a:p>
            <a:pPr>
              <a:spcAft>
                <a:spcPts val="300"/>
              </a:spcAft>
            </a:pPr>
            <a:endParaRPr lang="ko-KR" alt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26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6158" y="3239993"/>
            <a:ext cx="1034798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LocalDate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currentDate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LocalDate.now</a:t>
            </a:r>
            <a:r>
              <a:rPr lang="en-US" dirty="0">
                <a:solidFill>
                  <a:schemeClr val="tx1"/>
                </a:solidFill>
              </a:rPr>
              <a:t>();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LocalDate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targetDate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LocalDate.of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year,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month,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dayOfMonth</a:t>
            </a:r>
            <a:r>
              <a:rPr lang="en-US" dirty="0">
                <a:solidFill>
                  <a:schemeClr val="tx1"/>
                </a:solidFill>
              </a:rPr>
              <a:t>);  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96158" y="4706310"/>
            <a:ext cx="871979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LocalTime</a:t>
            </a:r>
            <a:r>
              <a:rPr lang="en-US" dirty="0"/>
              <a:t> </a:t>
            </a:r>
            <a:r>
              <a:rPr lang="en-US" dirty="0" err="1"/>
              <a:t>currentTime</a:t>
            </a:r>
            <a:r>
              <a:rPr lang="en-US" dirty="0"/>
              <a:t> = </a:t>
            </a:r>
            <a:r>
              <a:rPr lang="en-US" dirty="0" err="1"/>
              <a:t>LocalTime.now</a:t>
            </a:r>
            <a:r>
              <a:rPr lang="en-US" dirty="0"/>
              <a:t>(); </a:t>
            </a:r>
            <a:r>
              <a:rPr lang="en-US" dirty="0" smtClean="0"/>
              <a:t> //</a:t>
            </a:r>
            <a:r>
              <a:rPr lang="en-US" altLang="ko-KR" dirty="0" smtClean="0"/>
              <a:t>16:24:02.408 </a:t>
            </a:r>
            <a:endParaRPr lang="en-US" altLang="ko-KR" dirty="0"/>
          </a:p>
          <a:p>
            <a:r>
              <a:rPr lang="en-US" dirty="0" err="1"/>
              <a:t>LocalTime</a:t>
            </a:r>
            <a:r>
              <a:rPr lang="en-US" dirty="0"/>
              <a:t> </a:t>
            </a:r>
            <a:r>
              <a:rPr lang="en-US" dirty="0" err="1"/>
              <a:t>targetTime</a:t>
            </a:r>
            <a:r>
              <a:rPr lang="en-US" dirty="0"/>
              <a:t> = </a:t>
            </a:r>
            <a:r>
              <a:rPr lang="en-US" dirty="0" err="1"/>
              <a:t>LocalTime.of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hour, </a:t>
            </a:r>
            <a:r>
              <a:rPr lang="en-US" dirty="0" err="1"/>
              <a:t>int</a:t>
            </a:r>
            <a:r>
              <a:rPr lang="en-US" dirty="0"/>
              <a:t> minute, </a:t>
            </a:r>
            <a:r>
              <a:rPr lang="en-US" dirty="0" err="1"/>
              <a:t>int</a:t>
            </a:r>
            <a:r>
              <a:rPr lang="en-US" dirty="0"/>
              <a:t> second,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nanoOfSecond</a:t>
            </a:r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24655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시간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날짜</a:t>
            </a:r>
            <a:r>
              <a:rPr lang="en-US" altLang="ko-KR" sz="2800" dirty="0"/>
              <a:t>(</a:t>
            </a:r>
            <a:r>
              <a:rPr lang="en-US" altLang="ko-KR" sz="2800" dirty="0" err="1"/>
              <a:t>LocalDateTime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300"/>
              </a:spcAft>
            </a:pPr>
            <a:r>
              <a:rPr lang="en-US" altLang="ko-KR" sz="2000" b="1" dirty="0"/>
              <a:t>https://docs.oracle.com/javase/8/docs/api/java/time/LocalDateTime.html</a:t>
            </a:r>
            <a:endParaRPr lang="en-US" altLang="ko-KR" dirty="0" smtClean="0"/>
          </a:p>
          <a:p>
            <a:pPr lvl="1">
              <a:spcAft>
                <a:spcPts val="300"/>
              </a:spcAft>
            </a:pPr>
            <a:r>
              <a:rPr lang="ko-KR" altLang="en-US" dirty="0" smtClean="0"/>
              <a:t>생성</a:t>
            </a:r>
            <a:endParaRPr lang="en-US" altLang="ko-KR" dirty="0"/>
          </a:p>
          <a:p>
            <a:pPr lvl="2">
              <a:spcAft>
                <a:spcPts val="300"/>
              </a:spcAft>
            </a:pPr>
            <a:r>
              <a:rPr lang="nn-NO" sz="2000" dirty="0" smtClean="0"/>
              <a:t>LocalDateTime dDay </a:t>
            </a:r>
            <a:r>
              <a:rPr lang="nn-NO" sz="2000" dirty="0"/>
              <a:t>= </a:t>
            </a:r>
            <a:r>
              <a:rPr lang="nn-NO" sz="2000" dirty="0" smtClean="0"/>
              <a:t>LocalDateTime.of(2021, 09, 08, 08, 30, 30, 3333);</a:t>
            </a:r>
            <a:endParaRPr lang="en-US" altLang="ko-KR" sz="2000" dirty="0" smtClean="0"/>
          </a:p>
          <a:p>
            <a:pPr lvl="1">
              <a:spcAft>
                <a:spcPts val="300"/>
              </a:spcAft>
            </a:pPr>
            <a:r>
              <a:rPr lang="en-US" altLang="ko-KR" dirty="0" smtClean="0"/>
              <a:t>getter</a:t>
            </a:r>
          </a:p>
          <a:p>
            <a:pPr lvl="2">
              <a:spcAft>
                <a:spcPts val="300"/>
              </a:spcAft>
            </a:pPr>
            <a:r>
              <a:rPr lang="ko-KR" altLang="en-US" sz="2000" dirty="0" smtClean="0"/>
              <a:t>원하는 필드 정보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시간</a:t>
            </a:r>
            <a:r>
              <a:rPr lang="en-US" altLang="ko-KR" sz="2000" dirty="0" smtClean="0"/>
              <a:t>..)</a:t>
            </a:r>
            <a:endParaRPr lang="en-US" altLang="ko-KR" sz="2000" dirty="0"/>
          </a:p>
          <a:p>
            <a:pPr lvl="1">
              <a:spcAft>
                <a:spcPts val="300"/>
              </a:spcAft>
            </a:pPr>
            <a:r>
              <a:rPr lang="en-US" altLang="ko-KR" dirty="0" smtClean="0"/>
              <a:t>plus, minus</a:t>
            </a:r>
          </a:p>
          <a:p>
            <a:pPr lvl="2">
              <a:spcAft>
                <a:spcPts val="300"/>
              </a:spcAft>
            </a:pPr>
            <a:r>
              <a:rPr lang="ko-KR" altLang="en-US" sz="2000" dirty="0" smtClean="0"/>
              <a:t>날짜 더하기 빼기</a:t>
            </a:r>
            <a:endParaRPr lang="en-US" altLang="ko-KR" sz="2000" dirty="0" smtClean="0"/>
          </a:p>
          <a:p>
            <a:pPr lvl="1">
              <a:spcAft>
                <a:spcPts val="300"/>
              </a:spcAft>
            </a:pPr>
            <a:r>
              <a:rPr lang="en-US" altLang="ko-KR" dirty="0" smtClean="0"/>
              <a:t>is*</a:t>
            </a:r>
          </a:p>
          <a:p>
            <a:pPr lvl="2">
              <a:spcAft>
                <a:spcPts val="300"/>
              </a:spcAft>
            </a:pPr>
            <a:r>
              <a:rPr lang="ko-KR" altLang="en-US" sz="2000" dirty="0" smtClean="0"/>
              <a:t>날짜 비교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isBefore</a:t>
            </a:r>
            <a:r>
              <a:rPr lang="en-US" altLang="ko-KR" sz="2000" dirty="0"/>
              <a:t>, </a:t>
            </a:r>
            <a:r>
              <a:rPr lang="en-US" altLang="ko-KR" sz="2000" dirty="0" err="1" smtClean="0"/>
              <a:t>isEqaul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isAfter</a:t>
            </a:r>
            <a:r>
              <a:rPr lang="en-US" altLang="ko-KR" sz="2000" dirty="0" smtClean="0"/>
              <a:t>)</a:t>
            </a:r>
          </a:p>
          <a:p>
            <a:pPr lvl="1">
              <a:spcAft>
                <a:spcPts val="300"/>
              </a:spcAft>
            </a:pPr>
            <a:endParaRPr lang="en-US" altLang="ko-KR" dirty="0" smtClean="0"/>
          </a:p>
          <a:p>
            <a:pPr lvl="1">
              <a:spcAft>
                <a:spcPts val="300"/>
              </a:spcAft>
            </a:pPr>
            <a:r>
              <a:rPr lang="ko-KR" altLang="en-US" dirty="0" smtClean="0"/>
              <a:t>시간 날짜 관련 연산 참조</a:t>
            </a:r>
            <a:endParaRPr lang="en-US" altLang="ko-KR" dirty="0"/>
          </a:p>
          <a:p>
            <a:pPr lvl="2">
              <a:spcAft>
                <a:spcPts val="300"/>
              </a:spcAft>
            </a:pP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java119.tistory.com/52</a:t>
            </a: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1">
              <a:spcAft>
                <a:spcPts val="300"/>
              </a:spcAft>
            </a:pP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2">
              <a:spcAft>
                <a:spcPts val="300"/>
              </a:spcAft>
            </a:pPr>
            <a:endParaRPr lang="en-US" altLang="ko-KR" dirty="0"/>
          </a:p>
          <a:p>
            <a:pPr lvl="1">
              <a:spcAft>
                <a:spcPts val="300"/>
              </a:spcAft>
            </a:pPr>
            <a:endParaRPr lang="en-US" altLang="ko-KR" sz="1600" b="1" dirty="0" smtClean="0"/>
          </a:p>
          <a:p>
            <a:pPr>
              <a:spcAft>
                <a:spcPts val="300"/>
              </a:spcAft>
            </a:pPr>
            <a:endParaRPr lang="ko-KR" altLang="en-US" sz="2000" b="1" dirty="0"/>
          </a:p>
          <a:p>
            <a:pPr>
              <a:spcAft>
                <a:spcPts val="300"/>
              </a:spcAft>
            </a:pPr>
            <a:endParaRPr lang="ko-KR" alt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5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시간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날짜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/>
              <a:t>오라클</a:t>
            </a:r>
            <a:endParaRPr lang="en-US" altLang="ko-KR" dirty="0" smtClean="0"/>
          </a:p>
          <a:p>
            <a:pPr lvl="1">
              <a:spcAft>
                <a:spcPts val="300"/>
              </a:spcAft>
            </a:pPr>
            <a:r>
              <a:rPr lang="ko-KR" altLang="en-US" dirty="0" smtClean="0"/>
              <a:t>일반적으로 </a:t>
            </a:r>
            <a:r>
              <a:rPr lang="en-US" altLang="ko-KR" dirty="0" smtClean="0"/>
              <a:t>DATE</a:t>
            </a:r>
            <a:r>
              <a:rPr lang="ko-KR" altLang="en-US" dirty="0" smtClean="0"/>
              <a:t>를 사용하며 정교한 시간 정보가 필요할 경우 </a:t>
            </a:r>
            <a:r>
              <a:rPr lang="en-US" altLang="ko-KR" dirty="0" smtClean="0"/>
              <a:t>TIMESTAMPE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spcAft>
                <a:spcPts val="300"/>
              </a:spcAft>
            </a:pPr>
            <a:r>
              <a:rPr lang="en-US" altLang="ko-KR" dirty="0" smtClean="0"/>
              <a:t>DATE: </a:t>
            </a:r>
            <a:r>
              <a:rPr lang="ko-KR" altLang="en-US" dirty="0" smtClean="0"/>
              <a:t>날짜와 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년</a:t>
            </a:r>
            <a:r>
              <a:rPr lang="en-US" altLang="ko-KR" dirty="0" smtClean="0"/>
              <a:t>/</a:t>
            </a:r>
            <a:r>
              <a:rPr lang="ko-KR" altLang="en-US" dirty="0" smtClean="0"/>
              <a:t>월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분</a:t>
            </a:r>
            <a:r>
              <a:rPr lang="en-US" altLang="ko-KR" dirty="0" smtClean="0"/>
              <a:t>/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  <a:r>
              <a:rPr lang="ko-KR" altLang="en-US" dirty="0" smtClean="0"/>
              <a:t> 부분을 저장하며 기본적으로 날짜 부분만 표시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sysdate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pPr lvl="1">
              <a:spcAft>
                <a:spcPts val="300"/>
              </a:spcAft>
            </a:pPr>
            <a:r>
              <a:rPr lang="en-US" altLang="ko-KR" dirty="0" smtClean="0"/>
              <a:t>TIMESTAMPE: </a:t>
            </a:r>
            <a:r>
              <a:rPr lang="ko-KR" altLang="en-US" dirty="0" smtClean="0"/>
              <a:t>날짜 포함 </a:t>
            </a:r>
            <a:r>
              <a:rPr lang="ko-KR" altLang="en-US" dirty="0" err="1" smtClean="0"/>
              <a:t>밀리세컨드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년</a:t>
            </a:r>
            <a:r>
              <a:rPr lang="en-US" altLang="ko-KR" dirty="0" smtClean="0"/>
              <a:t>/</a:t>
            </a:r>
            <a:r>
              <a:rPr lang="ko-KR" altLang="en-US" dirty="0" smtClean="0"/>
              <a:t>월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분</a:t>
            </a:r>
            <a:r>
              <a:rPr lang="en-US" altLang="ko-KR" dirty="0" smtClean="0"/>
              <a:t>/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밀리세컨드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 단위의 정보나 연산이 필요한 경우</a:t>
            </a:r>
            <a:r>
              <a:rPr lang="en-US" altLang="ko-KR" dirty="0"/>
              <a:t>(</a:t>
            </a:r>
            <a:r>
              <a:rPr lang="en-US" altLang="ko-KR" dirty="0" err="1" smtClean="0"/>
              <a:t>systimestamp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/>
          </a:p>
          <a:p>
            <a:pPr lvl="1" algn="ctr">
              <a:spcAft>
                <a:spcPts val="300"/>
              </a:spcAft>
            </a:pP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1">
              <a:spcAft>
                <a:spcPts val="300"/>
              </a:spcAft>
            </a:pP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2">
              <a:spcAft>
                <a:spcPts val="300"/>
              </a:spcAft>
            </a:pPr>
            <a:endParaRPr lang="en-US" altLang="ko-KR" dirty="0"/>
          </a:p>
          <a:p>
            <a:pPr lvl="1">
              <a:spcAft>
                <a:spcPts val="300"/>
              </a:spcAft>
            </a:pPr>
            <a:endParaRPr lang="en-US" altLang="ko-KR" sz="1600" b="1" dirty="0" smtClean="0"/>
          </a:p>
          <a:p>
            <a:pPr>
              <a:spcAft>
                <a:spcPts val="300"/>
              </a:spcAft>
            </a:pPr>
            <a:endParaRPr lang="ko-KR" altLang="en-US" sz="2000" b="1" dirty="0"/>
          </a:p>
          <a:p>
            <a:pPr>
              <a:spcAft>
                <a:spcPts val="300"/>
              </a:spcAft>
            </a:pPr>
            <a:endParaRPr lang="ko-KR" alt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0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89503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 smtClean="0"/>
              <a:t> </a:t>
            </a:r>
            <a:r>
              <a:rPr lang="en-US" altLang="ko-KR" sz="4400" dirty="0" err="1" smtClean="0"/>
              <a:t>ResultSet</a:t>
            </a:r>
            <a:r>
              <a:rPr lang="ko-KR" altLang="en-US" sz="4400" dirty="0" smtClean="0"/>
              <a:t> 상세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SQL developer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/>
              <a:t>오라클을 설치할 경우 </a:t>
            </a:r>
            <a:r>
              <a:rPr lang="en-US" altLang="ko-KR" sz="2000" b="1" dirty="0" err="1" smtClean="0"/>
              <a:t>sql</a:t>
            </a:r>
            <a:r>
              <a:rPr lang="en-US" altLang="ko-KR" sz="2000" b="1" dirty="0" smtClean="0"/>
              <a:t> plus</a:t>
            </a:r>
            <a:r>
              <a:rPr lang="ko-KR" altLang="en-US" sz="2000" b="1" dirty="0" smtClean="0"/>
              <a:t>를 이용하여 데이터베이스를 조작할 수 있음</a:t>
            </a:r>
            <a:endParaRPr lang="en-US" altLang="ko-KR" sz="2000" b="1" dirty="0" smtClean="0"/>
          </a:p>
          <a:p>
            <a:pPr lvl="1">
              <a:spcAft>
                <a:spcPts val="300"/>
              </a:spcAft>
            </a:pP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sqlplus</a:t>
            </a:r>
            <a:r>
              <a:rPr lang="ko-KR" altLang="en-US" dirty="0" smtClean="0">
                <a:sym typeface="Wingdings" panose="05000000000000000000" pitchFamily="2" charset="2"/>
              </a:rPr>
              <a:t>입력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계정 정보 입력</a:t>
            </a:r>
            <a:endParaRPr lang="en-US" altLang="ko-KR" dirty="0"/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>
              <a:spcAft>
                <a:spcPts val="300"/>
              </a:spcAft>
            </a:pPr>
            <a:r>
              <a:rPr lang="en-US" altLang="ko-KR" sz="2000" b="1" dirty="0" smtClean="0"/>
              <a:t>SQL developer</a:t>
            </a:r>
            <a:r>
              <a:rPr lang="ko-KR" altLang="en-US" sz="2000" b="1" dirty="0" smtClean="0"/>
              <a:t>는 </a:t>
            </a:r>
            <a:r>
              <a:rPr lang="en-US" altLang="ko-KR" sz="2000" b="1" dirty="0" smtClean="0"/>
              <a:t>GUI</a:t>
            </a:r>
            <a:r>
              <a:rPr lang="ko-KR" altLang="en-US" sz="2000" b="1" dirty="0" smtClean="0"/>
              <a:t>기반 데이터베이스 관리 툴</a:t>
            </a:r>
            <a:endParaRPr lang="en-US" altLang="ko-KR" sz="2000" b="1" dirty="0" smtClean="0"/>
          </a:p>
          <a:p>
            <a:pPr lvl="1">
              <a:spcAft>
                <a:spcPts val="300"/>
              </a:spcAft>
            </a:pPr>
            <a:r>
              <a:rPr lang="en-US" altLang="ko-KR" dirty="0" smtClean="0"/>
              <a:t>JDK 1.8</a:t>
            </a:r>
            <a:r>
              <a:rPr lang="ko-KR" altLang="en-US" dirty="0" smtClean="0"/>
              <a:t>기반으로 제작</a:t>
            </a:r>
            <a:endParaRPr lang="en-US" altLang="ko-KR" dirty="0" smtClean="0"/>
          </a:p>
          <a:p>
            <a:pPr lvl="1">
              <a:spcAft>
                <a:spcPts val="300"/>
              </a:spcAft>
            </a:pPr>
            <a:r>
              <a:rPr lang="en-US" altLang="ko-KR" dirty="0" smtClean="0"/>
              <a:t>https</a:t>
            </a:r>
            <a:r>
              <a:rPr lang="en-US" altLang="ko-KR" dirty="0"/>
              <a:t>://</a:t>
            </a:r>
            <a:r>
              <a:rPr lang="en-US" altLang="ko-KR" dirty="0" smtClean="0"/>
              <a:t>www.oracle.com/tools/downloads/sqldev-downloads.html</a:t>
            </a:r>
          </a:p>
          <a:p>
            <a:pPr lvl="1">
              <a:spcAft>
                <a:spcPts val="300"/>
              </a:spcAft>
            </a:pPr>
            <a:r>
              <a:rPr lang="ko-KR" altLang="en-US" dirty="0" smtClean="0"/>
              <a:t>자신의 컴퓨터에 설치된 </a:t>
            </a:r>
            <a:r>
              <a:rPr lang="en-US" altLang="ko-KR" dirty="0" err="1" smtClean="0"/>
              <a:t>jdk</a:t>
            </a:r>
            <a:r>
              <a:rPr lang="ko-KR" altLang="en-US" dirty="0" smtClean="0"/>
              <a:t>의 버전 확인 후 적절한 파일 다운로드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Cursor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sz="2000" b="1" dirty="0" smtClean="0"/>
              <a:t>Cursor: </a:t>
            </a:r>
            <a:r>
              <a:rPr lang="en-US" altLang="ko-KR" sz="2000" b="1" dirty="0" err="1" smtClean="0"/>
              <a:t>ResultSet</a:t>
            </a:r>
            <a:r>
              <a:rPr lang="ko-KR" altLang="en-US" sz="2000" b="1" dirty="0" smtClean="0"/>
              <a:t>을 가리키는 포인터와 같은 역할</a:t>
            </a:r>
            <a:endParaRPr lang="en-US" altLang="ko-KR" sz="2000" b="1" dirty="0" smtClean="0"/>
          </a:p>
          <a:p>
            <a:pPr lvl="1">
              <a:spcAft>
                <a:spcPts val="300"/>
              </a:spcAft>
            </a:pPr>
            <a:r>
              <a:rPr lang="en-US" altLang="ko-KR" b="1" dirty="0"/>
              <a:t>next()</a:t>
            </a:r>
            <a:r>
              <a:rPr lang="ko-KR" altLang="en-US" dirty="0"/>
              <a:t> </a:t>
            </a:r>
            <a:r>
              <a:rPr lang="en-US" altLang="ko-KR" dirty="0"/>
              <a:t>: </a:t>
            </a:r>
            <a:r>
              <a:rPr lang="ko-KR" altLang="en-US" dirty="0"/>
              <a:t>커서가 </a:t>
            </a:r>
            <a:r>
              <a:rPr lang="en-US" altLang="ko-KR" dirty="0"/>
              <a:t>BOF(Begin Of File)</a:t>
            </a:r>
            <a:r>
              <a:rPr lang="ko-KR" altLang="en-US" dirty="0"/>
              <a:t>에서 </a:t>
            </a:r>
            <a:r>
              <a:rPr lang="en-US" altLang="ko-KR" dirty="0" smtClean="0"/>
              <a:t>EOF(End </a:t>
            </a:r>
            <a:r>
              <a:rPr lang="en-US" altLang="ko-KR" dirty="0"/>
              <a:t>Of File)</a:t>
            </a:r>
            <a:r>
              <a:rPr lang="ko-KR" altLang="en-US" dirty="0"/>
              <a:t>에 </a:t>
            </a:r>
            <a:r>
              <a:rPr lang="ko-KR" altLang="en-US" dirty="0" smtClean="0"/>
              <a:t>도달할 때까지 하나씩 이동시켜 행의 유무를 </a:t>
            </a:r>
            <a:r>
              <a:rPr lang="en-US" altLang="ko-KR" dirty="0" smtClean="0"/>
              <a:t>Boolean</a:t>
            </a:r>
            <a:r>
              <a:rPr lang="ko-KR" altLang="en-US" dirty="0" smtClean="0"/>
              <a:t>으로 반환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/>
          </a:p>
          <a:p>
            <a:pPr lvl="1" algn="ctr">
              <a:spcAft>
                <a:spcPts val="300"/>
              </a:spcAft>
            </a:pP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1">
              <a:spcAft>
                <a:spcPts val="300"/>
              </a:spcAft>
            </a:pP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2">
              <a:spcAft>
                <a:spcPts val="300"/>
              </a:spcAft>
            </a:pPr>
            <a:endParaRPr lang="en-US" altLang="ko-KR" dirty="0"/>
          </a:p>
          <a:p>
            <a:pPr lvl="1">
              <a:spcAft>
                <a:spcPts val="300"/>
              </a:spcAft>
            </a:pPr>
            <a:endParaRPr lang="en-US" altLang="ko-KR" sz="1600" b="1" dirty="0" smtClean="0"/>
          </a:p>
          <a:p>
            <a:pPr>
              <a:spcAft>
                <a:spcPts val="300"/>
              </a:spcAft>
            </a:pPr>
            <a:endParaRPr lang="ko-KR" altLang="en-US" sz="2000" b="1" dirty="0"/>
          </a:p>
          <a:p>
            <a:pPr>
              <a:spcAft>
                <a:spcPts val="300"/>
              </a:spcAft>
            </a:pPr>
            <a:endParaRPr lang="ko-KR" alt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30</a:t>
            </a:fld>
            <a:endParaRPr lang="en-US" dirty="0"/>
          </a:p>
        </p:txBody>
      </p:sp>
      <p:pic>
        <p:nvPicPr>
          <p:cNvPr id="1026" name="Picture 2" descr="ResultSet 인터페이스, ResultSet 인터페이스, ResultSet.next(), ResultSet.getXXX(),  ResultSet.updateXXX(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94"/>
          <a:stretch/>
        </p:blipFill>
        <p:spPr bwMode="auto">
          <a:xfrm>
            <a:off x="1202981" y="2396528"/>
            <a:ext cx="5838825" cy="253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Set 인터페이스, ResultSet 인터페이스, ResultSet.next(), ResultSet.getXXX(),  ResultSet.updateXXX(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1" t="70239"/>
          <a:stretch/>
        </p:blipFill>
        <p:spPr bwMode="auto">
          <a:xfrm>
            <a:off x="4683551" y="4402963"/>
            <a:ext cx="2358255" cy="1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60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Cursor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sz="2000" b="1" dirty="0" smtClean="0"/>
              <a:t>Cursor</a:t>
            </a:r>
            <a:r>
              <a:rPr lang="ko-KR" altLang="en-US" sz="2000" b="1" dirty="0" smtClean="0"/>
              <a:t>관련 메서드</a:t>
            </a:r>
            <a:endParaRPr lang="en-US" altLang="ko-KR" sz="2000" b="1" dirty="0"/>
          </a:p>
          <a:p>
            <a:pPr lvl="1">
              <a:spcAft>
                <a:spcPts val="300"/>
              </a:spcAft>
            </a:pPr>
            <a:r>
              <a:rPr lang="en-US" altLang="ko-KR" b="1" dirty="0" err="1" smtClean="0"/>
              <a:t>Result.first</a:t>
            </a:r>
            <a:r>
              <a:rPr lang="en-US" altLang="ko-KR" b="1" dirty="0"/>
              <a:t>()</a:t>
            </a:r>
            <a:r>
              <a:rPr lang="ko-KR" altLang="en-US" dirty="0"/>
              <a:t> </a:t>
            </a:r>
            <a:r>
              <a:rPr lang="en-US" altLang="ko-KR" dirty="0"/>
              <a:t>: </a:t>
            </a:r>
            <a:r>
              <a:rPr lang="ko-KR" altLang="en-US" dirty="0"/>
              <a:t>커서를 첫번째 행으로 </a:t>
            </a:r>
            <a:r>
              <a:rPr lang="ko-KR" altLang="en-US" dirty="0" smtClean="0"/>
              <a:t>이동</a:t>
            </a:r>
            <a:endParaRPr lang="en-US" altLang="ko-KR" dirty="0"/>
          </a:p>
          <a:p>
            <a:pPr lvl="1">
              <a:spcAft>
                <a:spcPts val="300"/>
              </a:spcAft>
            </a:pPr>
            <a:r>
              <a:rPr lang="en-US" altLang="ko-KR" b="1" dirty="0" err="1" smtClean="0"/>
              <a:t>Result.last</a:t>
            </a:r>
            <a:r>
              <a:rPr lang="en-US" altLang="ko-KR" b="1" dirty="0"/>
              <a:t>()</a:t>
            </a:r>
            <a:r>
              <a:rPr lang="ko-KR" altLang="en-US" dirty="0"/>
              <a:t> </a:t>
            </a:r>
            <a:r>
              <a:rPr lang="en-US" altLang="ko-KR" dirty="0"/>
              <a:t>: </a:t>
            </a:r>
            <a:r>
              <a:rPr lang="ko-KR" altLang="en-US" dirty="0"/>
              <a:t>커서를 </a:t>
            </a:r>
            <a:r>
              <a:rPr lang="ko-KR" altLang="en-US" dirty="0" smtClean="0"/>
              <a:t>마지막</a:t>
            </a:r>
            <a:r>
              <a:rPr lang="ko-KR" altLang="en-US" dirty="0"/>
              <a:t> 행으로 </a:t>
            </a:r>
            <a:r>
              <a:rPr lang="ko-KR" altLang="en-US" dirty="0" smtClean="0"/>
              <a:t>이동</a:t>
            </a:r>
            <a:endParaRPr lang="en-US" altLang="ko-KR" dirty="0"/>
          </a:p>
          <a:p>
            <a:pPr lvl="1">
              <a:spcAft>
                <a:spcPts val="300"/>
              </a:spcAft>
            </a:pPr>
            <a:r>
              <a:rPr lang="en-US" altLang="ko-KR" b="1" dirty="0" err="1" smtClean="0"/>
              <a:t>ResultSet.absolute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int</a:t>
            </a:r>
            <a:r>
              <a:rPr lang="en-US" altLang="ko-KR" b="1" dirty="0"/>
              <a:t> </a:t>
            </a:r>
            <a:r>
              <a:rPr lang="en-US" altLang="ko-KR" b="1" dirty="0" err="1"/>
              <a:t>rowIndex</a:t>
            </a:r>
            <a:r>
              <a:rPr lang="en-US" altLang="ko-KR" b="1" dirty="0"/>
              <a:t>)</a:t>
            </a:r>
            <a:r>
              <a:rPr lang="ko-KR" altLang="en-US" dirty="0"/>
              <a:t> </a:t>
            </a:r>
            <a:r>
              <a:rPr lang="en-US" altLang="ko-KR" dirty="0"/>
              <a:t>: </a:t>
            </a:r>
            <a:r>
              <a:rPr lang="ko-KR" altLang="en-US" dirty="0"/>
              <a:t>전달받은 </a:t>
            </a:r>
            <a:r>
              <a:rPr lang="ko-KR" altLang="en-US" dirty="0" err="1"/>
              <a:t>행위치로</a:t>
            </a:r>
            <a:r>
              <a:rPr lang="ko-KR" altLang="en-US" dirty="0"/>
              <a:t> 커서를 </a:t>
            </a:r>
            <a:r>
              <a:rPr lang="ko-KR" altLang="en-US" dirty="0" smtClean="0"/>
              <a:t>이동</a:t>
            </a:r>
            <a:endParaRPr lang="en-US" altLang="ko-KR" dirty="0"/>
          </a:p>
          <a:p>
            <a:pPr lvl="1">
              <a:spcAft>
                <a:spcPts val="300"/>
              </a:spcAft>
            </a:pPr>
            <a:r>
              <a:rPr lang="en-US" altLang="ko-KR" b="1" dirty="0" err="1" smtClean="0"/>
              <a:t>ResultSet.previous</a:t>
            </a:r>
            <a:r>
              <a:rPr lang="en-US" altLang="ko-KR" b="1" dirty="0"/>
              <a:t>() </a:t>
            </a:r>
            <a:r>
              <a:rPr lang="en-US" altLang="ko-KR" dirty="0"/>
              <a:t>: </a:t>
            </a:r>
            <a:r>
              <a:rPr lang="ko-KR" altLang="en-US" dirty="0"/>
              <a:t>커서를 </a:t>
            </a:r>
            <a:r>
              <a:rPr lang="ko-KR" altLang="en-US" dirty="0" err="1"/>
              <a:t>이전행으로</a:t>
            </a:r>
            <a:r>
              <a:rPr lang="ko-KR" altLang="en-US" dirty="0"/>
              <a:t> </a:t>
            </a:r>
            <a:r>
              <a:rPr lang="ko-KR" altLang="en-US" dirty="0" smtClean="0"/>
              <a:t>이동</a:t>
            </a:r>
            <a:endParaRPr lang="en-US" altLang="ko-KR" dirty="0"/>
          </a:p>
          <a:p>
            <a:pPr lvl="1">
              <a:spcAft>
                <a:spcPts val="300"/>
              </a:spcAft>
            </a:pPr>
            <a:r>
              <a:rPr lang="en-US" altLang="ko-KR" b="1" dirty="0" err="1" smtClean="0"/>
              <a:t>ResultSet.beforeFirst</a:t>
            </a:r>
            <a:r>
              <a:rPr lang="en-US" altLang="ko-KR" b="1" dirty="0"/>
              <a:t>()</a:t>
            </a:r>
            <a:r>
              <a:rPr lang="ko-KR" altLang="en-US" dirty="0"/>
              <a:t> </a:t>
            </a:r>
            <a:r>
              <a:rPr lang="en-US" altLang="ko-KR" dirty="0"/>
              <a:t>: </a:t>
            </a:r>
            <a:r>
              <a:rPr lang="ko-KR" altLang="en-US" dirty="0"/>
              <a:t>커서를 </a:t>
            </a:r>
            <a:r>
              <a:rPr lang="en-US" altLang="ko-KR" dirty="0"/>
              <a:t>BOF</a:t>
            </a:r>
            <a:r>
              <a:rPr lang="ko-KR" altLang="en-US" dirty="0"/>
              <a:t>영역 </a:t>
            </a:r>
            <a:r>
              <a:rPr lang="ko-KR" altLang="en-US" dirty="0" smtClean="0"/>
              <a:t>이동</a:t>
            </a:r>
            <a:endParaRPr lang="en-US" altLang="ko-KR" dirty="0"/>
          </a:p>
          <a:p>
            <a:pPr lvl="1">
              <a:spcAft>
                <a:spcPts val="300"/>
              </a:spcAft>
            </a:pPr>
            <a:r>
              <a:rPr lang="en-US" altLang="ko-KR" b="1" dirty="0" err="1" smtClean="0"/>
              <a:t>ResultSet.InsertRow</a:t>
            </a:r>
            <a:r>
              <a:rPr lang="en-US" altLang="ko-KR" b="1" dirty="0"/>
              <a:t>()</a:t>
            </a:r>
            <a:r>
              <a:rPr lang="ko-KR" altLang="en-US" dirty="0"/>
              <a:t> </a:t>
            </a:r>
            <a:r>
              <a:rPr lang="en-US" altLang="ko-KR" dirty="0"/>
              <a:t>: </a:t>
            </a:r>
            <a:r>
              <a:rPr lang="ko-KR" altLang="en-US" dirty="0"/>
              <a:t>커서 위치에 새로운 행을 </a:t>
            </a:r>
            <a:r>
              <a:rPr lang="ko-KR" altLang="en-US" dirty="0" smtClean="0"/>
              <a:t>삽입</a:t>
            </a:r>
            <a:endParaRPr lang="en-US" altLang="ko-KR" dirty="0"/>
          </a:p>
          <a:p>
            <a:pPr lvl="1" algn="ctr">
              <a:spcAft>
                <a:spcPts val="300"/>
              </a:spcAft>
            </a:pP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1">
              <a:spcAft>
                <a:spcPts val="300"/>
              </a:spcAft>
            </a:pP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2">
              <a:spcAft>
                <a:spcPts val="300"/>
              </a:spcAft>
            </a:pPr>
            <a:endParaRPr lang="en-US" altLang="ko-KR" dirty="0"/>
          </a:p>
          <a:p>
            <a:pPr lvl="1">
              <a:spcAft>
                <a:spcPts val="300"/>
              </a:spcAft>
            </a:pPr>
            <a:endParaRPr lang="en-US" altLang="ko-KR" sz="1600" b="1" dirty="0" smtClean="0"/>
          </a:p>
          <a:p>
            <a:pPr>
              <a:spcAft>
                <a:spcPts val="300"/>
              </a:spcAft>
            </a:pPr>
            <a:endParaRPr lang="ko-KR" altLang="en-US" sz="2000" b="1" dirty="0"/>
          </a:p>
          <a:p>
            <a:pPr>
              <a:spcAft>
                <a:spcPts val="300"/>
              </a:spcAft>
            </a:pPr>
            <a:endParaRPr lang="ko-KR" alt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4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altLang="ko-KR" sz="2800" dirty="0" err="1"/>
              <a:t>ResultSet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Option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b="1" dirty="0" err="1" smtClean="0"/>
              <a:t>ResultSet</a:t>
            </a:r>
            <a:r>
              <a:rPr lang="ko-KR" altLang="en-US" b="1" dirty="0"/>
              <a:t>을 생성할 때 사용 가능한 속성</a:t>
            </a:r>
          </a:p>
          <a:p>
            <a:pPr lvl="1">
              <a:spcAft>
                <a:spcPts val="300"/>
              </a:spcAft>
            </a:pPr>
            <a:r>
              <a:rPr lang="en-US" altLang="ko-KR" sz="1800" dirty="0" smtClean="0"/>
              <a:t>Type</a:t>
            </a:r>
          </a:p>
          <a:p>
            <a:pPr lvl="2">
              <a:spcAft>
                <a:spcPts val="300"/>
              </a:spcAft>
            </a:pPr>
            <a:r>
              <a:rPr lang="en-US" altLang="ko-KR" sz="1600" dirty="0" err="1" smtClean="0"/>
              <a:t>ResultSet.TYPE_FORWARD_ONLY</a:t>
            </a:r>
            <a:r>
              <a:rPr lang="en-US" altLang="ko-KR" sz="1600" dirty="0" smtClean="0"/>
              <a:t>(Default): forward</a:t>
            </a:r>
            <a:endParaRPr lang="en-US" altLang="ko-KR" sz="1600" dirty="0"/>
          </a:p>
          <a:p>
            <a:pPr lvl="2">
              <a:spcAft>
                <a:spcPts val="300"/>
              </a:spcAft>
            </a:pPr>
            <a:r>
              <a:rPr lang="en-US" altLang="ko-KR" sz="1600" dirty="0" err="1" smtClean="0"/>
              <a:t>ResultSet.TYPE_SCROLL_INSENSITIVE</a:t>
            </a:r>
            <a:r>
              <a:rPr lang="en-US" altLang="ko-KR" sz="1600" dirty="0" smtClean="0"/>
              <a:t>: forward, backward, jump</a:t>
            </a:r>
            <a:endParaRPr lang="en-US" altLang="ko-KR" sz="1600" dirty="0"/>
          </a:p>
          <a:p>
            <a:pPr lvl="2">
              <a:spcAft>
                <a:spcPts val="300"/>
              </a:spcAft>
            </a:pPr>
            <a:r>
              <a:rPr lang="en-US" altLang="ko-KR" sz="1600" dirty="0" err="1" smtClean="0"/>
              <a:t>ResultSet.TYPE_SCROLL_SENSITIVE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forward, backward, jump</a:t>
            </a:r>
            <a:endParaRPr lang="en-US" altLang="ko-KR" sz="1600" dirty="0" smtClean="0"/>
          </a:p>
          <a:p>
            <a:pPr lvl="2">
              <a:spcAft>
                <a:spcPts val="300"/>
              </a:spcAft>
            </a:pPr>
            <a:r>
              <a:rPr lang="en-US" altLang="ko-KR" sz="1600" dirty="0" smtClean="0"/>
              <a:t>SENSITIVE, INSENSITIVE: </a:t>
            </a:r>
            <a:r>
              <a:rPr lang="ko-KR" altLang="en-US" sz="1600" dirty="0" smtClean="0"/>
              <a:t>다른</a:t>
            </a:r>
            <a:r>
              <a:rPr lang="en-US" altLang="ko-KR" sz="1600" dirty="0" smtClean="0"/>
              <a:t> transaction</a:t>
            </a:r>
            <a:r>
              <a:rPr lang="ko-KR" altLang="en-US" sz="1600" dirty="0" smtClean="0"/>
              <a:t>에서 수행된</a:t>
            </a:r>
            <a:r>
              <a:rPr lang="en-US" altLang="ko-KR" sz="1600" dirty="0" smtClean="0"/>
              <a:t> record</a:t>
            </a:r>
            <a:r>
              <a:rPr lang="ko-KR" altLang="en-US" sz="1600" dirty="0" smtClean="0"/>
              <a:t>의 변화가 이미 열려 있는 </a:t>
            </a:r>
            <a:r>
              <a:rPr lang="en-US" altLang="ko-KR" sz="1600" dirty="0" err="1" smtClean="0"/>
              <a:t>ResultSet</a:t>
            </a:r>
            <a:r>
              <a:rPr lang="ko-KR" altLang="en-US" sz="1600" dirty="0" smtClean="0"/>
              <a:t>에 반영 되는가</a:t>
            </a:r>
            <a:r>
              <a:rPr lang="en-US" altLang="ko-KR" sz="1600" dirty="0"/>
              <a:t>? </a:t>
            </a:r>
            <a:r>
              <a:rPr lang="en-US" altLang="ko-KR" sz="1600" dirty="0" smtClean="0"/>
              <a:t>SENSITIVE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/>
              <a:t>반영됨</a:t>
            </a:r>
            <a:r>
              <a:rPr lang="en-US" altLang="ko-KR" sz="1600" dirty="0" smtClean="0"/>
              <a:t>, INSENSITIVE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/>
              <a:t>반영 </a:t>
            </a:r>
            <a:r>
              <a:rPr lang="ko-KR" altLang="en-US" sz="1600" dirty="0"/>
              <a:t>안됨</a:t>
            </a:r>
          </a:p>
          <a:p>
            <a:pPr lvl="2">
              <a:spcAft>
                <a:spcPts val="300"/>
              </a:spcAft>
            </a:pPr>
            <a:endParaRPr lang="en-US" altLang="ko-KR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32</a:t>
            </a:fld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926" y="4435041"/>
            <a:ext cx="3791350" cy="174882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107705" y="6363432"/>
            <a:ext cx="4594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http://tutorials.jenkov.com/jdbc/resultset.html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15678" y="4790979"/>
            <a:ext cx="1882686" cy="689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TS1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315253" y="4872247"/>
            <a:ext cx="1882686" cy="689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TS2</a:t>
            </a:r>
            <a:endParaRPr lang="en-US" dirty="0"/>
          </a:p>
        </p:txBody>
      </p:sp>
      <p:sp>
        <p:nvSpPr>
          <p:cNvPr id="10" name="아래쪽 화살표 9"/>
          <p:cNvSpPr/>
          <p:nvPr/>
        </p:nvSpPr>
        <p:spPr>
          <a:xfrm rot="5400000">
            <a:off x="3733525" y="4953087"/>
            <a:ext cx="463338" cy="30165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13340" y="5390394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12" name="아래쪽 화살표 11"/>
          <p:cNvSpPr/>
          <p:nvPr/>
        </p:nvSpPr>
        <p:spPr>
          <a:xfrm rot="5400000">
            <a:off x="8367263" y="4911689"/>
            <a:ext cx="463338" cy="30165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247078" y="5348996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4" name="타원 13"/>
          <p:cNvSpPr/>
          <p:nvPr/>
        </p:nvSpPr>
        <p:spPr>
          <a:xfrm>
            <a:off x="5882326" y="4973662"/>
            <a:ext cx="358218" cy="3205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4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altLang="ko-KR" sz="2800" dirty="0" err="1"/>
              <a:t>ResultSet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Option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b="1" dirty="0" err="1" smtClean="0"/>
              <a:t>ResultSet</a:t>
            </a:r>
            <a:r>
              <a:rPr lang="ko-KR" altLang="en-US" b="1" dirty="0"/>
              <a:t>을 생성할 때 사용 가능한 속성</a:t>
            </a:r>
          </a:p>
          <a:p>
            <a:pPr lvl="1">
              <a:spcAft>
                <a:spcPts val="300"/>
              </a:spcAft>
            </a:pPr>
            <a:r>
              <a:rPr lang="en-US" altLang="ko-KR" sz="1800" dirty="0" smtClean="0"/>
              <a:t>Concurrency</a:t>
            </a:r>
          </a:p>
          <a:p>
            <a:pPr lvl="2">
              <a:spcAft>
                <a:spcPts val="300"/>
              </a:spcAft>
            </a:pPr>
            <a:r>
              <a:rPr lang="en-US" altLang="ko-KR" dirty="0" err="1" smtClean="0"/>
              <a:t>ResultSet</a:t>
            </a:r>
            <a:r>
              <a:rPr lang="ko-KR" altLang="en-US" dirty="0" smtClean="0"/>
              <a:t>이 업데이트 가능한지 혹은 읽기만 가능한지</a:t>
            </a:r>
            <a:endParaRPr lang="en-US" altLang="ko-KR" dirty="0" smtClean="0"/>
          </a:p>
          <a:p>
            <a:pPr lvl="2">
              <a:spcAft>
                <a:spcPts val="300"/>
              </a:spcAft>
            </a:pPr>
            <a:r>
              <a:rPr lang="ko-KR" altLang="en-US" dirty="0" smtClean="0"/>
              <a:t>모든 </a:t>
            </a:r>
            <a:r>
              <a:rPr lang="en-US" altLang="ko-KR" dirty="0" smtClean="0"/>
              <a:t>DB</a:t>
            </a:r>
            <a:r>
              <a:rPr lang="ko-KR" altLang="en-US" dirty="0" smtClean="0"/>
              <a:t> 혹은 </a:t>
            </a:r>
            <a:r>
              <a:rPr lang="en-US" altLang="ko-KR" dirty="0" smtClean="0"/>
              <a:t>JDBC driver</a:t>
            </a:r>
            <a:r>
              <a:rPr lang="ko-KR" altLang="en-US" dirty="0" smtClean="0"/>
              <a:t>가 제공하는 기능은 아님</a:t>
            </a:r>
            <a:endParaRPr lang="en-US" altLang="ko-KR" dirty="0" smtClean="0"/>
          </a:p>
          <a:p>
            <a:pPr lvl="2">
              <a:spcAft>
                <a:spcPts val="300"/>
              </a:spcAft>
            </a:pPr>
            <a:r>
              <a:rPr lang="en-US" altLang="ko-KR" dirty="0" err="1" smtClean="0"/>
              <a:t>ResultSet.CONCUR_READ_ONLY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읽기전용</a:t>
            </a:r>
            <a:endParaRPr lang="en-US" altLang="ko-KR" dirty="0"/>
          </a:p>
          <a:p>
            <a:pPr lvl="2">
              <a:spcAft>
                <a:spcPts val="300"/>
              </a:spcAft>
            </a:pPr>
            <a:r>
              <a:rPr lang="en-US" altLang="ko-KR" dirty="0" err="1" smtClean="0"/>
              <a:t>ResultSet.CONCUR_UPDATABLE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업데이트 가능</a:t>
            </a:r>
            <a:endParaRPr lang="en-US" altLang="ko-KR" dirty="0" smtClean="0"/>
          </a:p>
          <a:p>
            <a:pPr lvl="2">
              <a:spcAft>
                <a:spcPts val="300"/>
              </a:spcAft>
            </a:pPr>
            <a:endParaRPr lang="en-US" altLang="ko-KR" dirty="0"/>
          </a:p>
          <a:p>
            <a:pPr lvl="2">
              <a:spcAft>
                <a:spcPts val="300"/>
              </a:spcAft>
            </a:pPr>
            <a:endParaRPr lang="en-US" altLang="ko-KR" dirty="0" smtClean="0"/>
          </a:p>
          <a:p>
            <a:pPr lvl="2">
              <a:spcAft>
                <a:spcPts val="300"/>
              </a:spcAft>
            </a:pPr>
            <a:endParaRPr lang="en-US" altLang="ko-KR" dirty="0"/>
          </a:p>
          <a:p>
            <a:pPr lvl="2">
              <a:spcAft>
                <a:spcPts val="300"/>
              </a:spcAft>
            </a:pPr>
            <a:endParaRPr lang="en-US" altLang="ko-KR" dirty="0" smtClean="0"/>
          </a:p>
          <a:p>
            <a:pPr lvl="2">
              <a:spcAft>
                <a:spcPts val="300"/>
              </a:spcAft>
            </a:pP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33</a:t>
            </a:fld>
            <a:endParaRPr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77418" y="3812127"/>
            <a:ext cx="9112577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result.updateString</a:t>
            </a:r>
            <a:r>
              <a:rPr lang="en-US" sz="2400" dirty="0" smtClean="0"/>
              <a:t>     </a:t>
            </a:r>
            <a:r>
              <a:rPr lang="en-US" sz="2400" dirty="0"/>
              <a:t>("name"       , "Alex");</a:t>
            </a:r>
          </a:p>
          <a:p>
            <a:r>
              <a:rPr lang="en-US" sz="2400" dirty="0" err="1" smtClean="0"/>
              <a:t>result.updateInt</a:t>
            </a:r>
            <a:r>
              <a:rPr lang="en-US" sz="2400" dirty="0" smtClean="0"/>
              <a:t>        </a:t>
            </a:r>
            <a:r>
              <a:rPr lang="en-US" sz="2400" dirty="0"/>
              <a:t>("age"        , 55);</a:t>
            </a:r>
          </a:p>
          <a:p>
            <a:r>
              <a:rPr lang="en-US" sz="2400" dirty="0" err="1" smtClean="0"/>
              <a:t>result.updateBigDecimal</a:t>
            </a:r>
            <a:r>
              <a:rPr lang="en-US" sz="2400" dirty="0" smtClean="0"/>
              <a:t> </a:t>
            </a:r>
            <a:r>
              <a:rPr lang="en-US" sz="2400" dirty="0"/>
              <a:t>("coefficient", </a:t>
            </a:r>
            <a:r>
              <a:rPr lang="en-US" sz="2400" dirty="0" err="1" smtClean="0"/>
              <a:t>newBigDecimal</a:t>
            </a:r>
            <a:r>
              <a:rPr lang="en-US" sz="2400" dirty="0"/>
              <a:t>("0.1323");</a:t>
            </a:r>
          </a:p>
          <a:p>
            <a:r>
              <a:rPr lang="en-US" sz="2400" dirty="0" err="1" smtClean="0"/>
              <a:t>result.updateRow</a:t>
            </a:r>
            <a:r>
              <a:rPr lang="en-US" sz="2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7038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altLang="ko-KR" sz="2800" dirty="0" err="1"/>
              <a:t>ResultSet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Option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b="1" dirty="0" err="1" smtClean="0"/>
              <a:t>ResultSet</a:t>
            </a:r>
            <a:r>
              <a:rPr lang="ko-KR" altLang="en-US" b="1" dirty="0"/>
              <a:t>을 생성할 때 사용 가능한 </a:t>
            </a:r>
            <a:r>
              <a:rPr lang="ko-KR" altLang="en-US" b="1" dirty="0" smtClean="0"/>
              <a:t>속성</a:t>
            </a:r>
            <a:endParaRPr lang="en-US" altLang="ko-KR" b="1" dirty="0" smtClean="0"/>
          </a:p>
          <a:p>
            <a:pPr>
              <a:spcAft>
                <a:spcPts val="300"/>
              </a:spcAft>
            </a:pPr>
            <a:r>
              <a:rPr lang="en-US" b="1" dirty="0">
                <a:solidFill>
                  <a:srgbClr val="FF0000"/>
                </a:solidFill>
              </a:rPr>
              <a:t>"SELECT *"</a:t>
            </a:r>
            <a:r>
              <a:rPr lang="en-US" dirty="0">
                <a:solidFill>
                  <a:srgbClr val="FF0000"/>
                </a:solidFill>
              </a:rPr>
              <a:t> makes </a:t>
            </a:r>
            <a:r>
              <a:rPr lang="en-US" b="1" dirty="0" err="1">
                <a:solidFill>
                  <a:srgbClr val="FF0000"/>
                </a:solidFill>
              </a:rPr>
              <a:t>Resultset</a:t>
            </a:r>
            <a:r>
              <a:rPr lang="en-US" dirty="0">
                <a:solidFill>
                  <a:srgbClr val="FF0000"/>
                </a:solidFill>
              </a:rPr>
              <a:t> as </a:t>
            </a:r>
            <a:r>
              <a:rPr lang="en-US" b="1" dirty="0" err="1">
                <a:solidFill>
                  <a:srgbClr val="FF0000"/>
                </a:solidFill>
              </a:rPr>
              <a:t>ReadOnly</a:t>
            </a:r>
            <a:endParaRPr lang="ko-KR" altLang="en-US" b="1" dirty="0">
              <a:solidFill>
                <a:srgbClr val="FF0000"/>
              </a:solidFill>
            </a:endParaRPr>
          </a:p>
          <a:p>
            <a:pPr lvl="2">
              <a:spcAft>
                <a:spcPts val="300"/>
              </a:spcAft>
            </a:pPr>
            <a:endParaRPr lang="en-US" altLang="ko-KR" dirty="0"/>
          </a:p>
          <a:p>
            <a:pPr lvl="2">
              <a:spcAft>
                <a:spcPts val="300"/>
              </a:spcAft>
            </a:pPr>
            <a:endParaRPr lang="en-US" altLang="ko-KR" dirty="0" smtClean="0"/>
          </a:p>
          <a:p>
            <a:pPr lvl="2">
              <a:spcAft>
                <a:spcPts val="300"/>
              </a:spcAft>
            </a:pPr>
            <a:endParaRPr lang="en-US" altLang="ko-KR" dirty="0"/>
          </a:p>
          <a:p>
            <a:pPr lvl="2">
              <a:spcAft>
                <a:spcPts val="300"/>
              </a:spcAft>
            </a:pPr>
            <a:endParaRPr lang="en-US" altLang="ko-KR" dirty="0" smtClean="0"/>
          </a:p>
          <a:p>
            <a:pPr lvl="2">
              <a:spcAft>
                <a:spcPts val="300"/>
              </a:spcAft>
            </a:pP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34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0151" y="2310250"/>
            <a:ext cx="9197420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.createStatement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TYPE_SCROLL_INSENSITIVE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CONCUR_UPDATABLE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.first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.updateString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"JUNG"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.updateRow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711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altLang="ko-KR" sz="2800" dirty="0" err="1"/>
              <a:t>ResultSet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Option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b="1" dirty="0" err="1" smtClean="0"/>
              <a:t>ResultSet</a:t>
            </a:r>
            <a:r>
              <a:rPr lang="ko-KR" altLang="en-US" b="1" dirty="0"/>
              <a:t>을 생성할 때 사용 가능한 속성</a:t>
            </a:r>
          </a:p>
          <a:p>
            <a:pPr lvl="1">
              <a:spcAft>
                <a:spcPts val="300"/>
              </a:spcAft>
            </a:pPr>
            <a:r>
              <a:rPr lang="en-US" altLang="ko-KR" sz="1800" dirty="0" err="1" smtClean="0"/>
              <a:t>Holdability</a:t>
            </a:r>
            <a:endParaRPr lang="en-US" altLang="ko-KR" sz="1800" dirty="0" smtClean="0"/>
          </a:p>
          <a:p>
            <a:pPr lvl="2">
              <a:spcAft>
                <a:spcPts val="300"/>
              </a:spcAft>
            </a:pPr>
            <a:r>
              <a:rPr lang="en-US" altLang="ko-KR" dirty="0" smtClean="0"/>
              <a:t>Commit</a:t>
            </a:r>
            <a:r>
              <a:rPr lang="ko-KR" altLang="en-US" dirty="0" smtClean="0"/>
              <a:t>이 호출되었을 때 현재 </a:t>
            </a:r>
            <a:r>
              <a:rPr lang="en-US" altLang="ko-KR" dirty="0" err="1" smtClean="0"/>
              <a:t>ResultSet</a:t>
            </a:r>
            <a:r>
              <a:rPr lang="ko-KR" altLang="en-US" dirty="0" smtClean="0"/>
              <a:t>을 유지할지 여부</a:t>
            </a:r>
            <a:endParaRPr lang="en-US" altLang="ko-KR" dirty="0" smtClean="0"/>
          </a:p>
          <a:p>
            <a:pPr lvl="2">
              <a:spcAft>
                <a:spcPts val="300"/>
              </a:spcAft>
            </a:pPr>
            <a:r>
              <a:rPr lang="en-US" altLang="ko-KR" dirty="0" err="1" smtClean="0"/>
              <a:t>ResultSet.CLOSE_CURSORS_OVER_COMMIT</a:t>
            </a:r>
            <a:r>
              <a:rPr lang="en-US" altLang="ko-KR" dirty="0" smtClean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all </a:t>
            </a:r>
            <a:r>
              <a:rPr lang="en-US" altLang="ko-KR" dirty="0" err="1">
                <a:sym typeface="Wingdings" panose="05000000000000000000" pitchFamily="2" charset="2"/>
              </a:rPr>
              <a:t>ResultSet</a:t>
            </a:r>
            <a:r>
              <a:rPr lang="en-US" altLang="ko-KR" dirty="0">
                <a:sym typeface="Wingdings" panose="05000000000000000000" pitchFamily="2" charset="2"/>
              </a:rPr>
              <a:t> instances are closed when </a:t>
            </a:r>
            <a:r>
              <a:rPr lang="en-US" altLang="ko-KR" dirty="0" err="1">
                <a:sym typeface="Wingdings" panose="05000000000000000000" pitchFamily="2" charset="2"/>
              </a:rPr>
              <a:t>connection.commit</a:t>
            </a:r>
            <a:r>
              <a:rPr lang="en-US" altLang="ko-KR" dirty="0">
                <a:sym typeface="Wingdings" panose="05000000000000000000" pitchFamily="2" charset="2"/>
              </a:rPr>
              <a:t>() method</a:t>
            </a:r>
            <a:endParaRPr lang="en-US" altLang="ko-KR" dirty="0"/>
          </a:p>
          <a:p>
            <a:pPr lvl="2">
              <a:spcAft>
                <a:spcPts val="300"/>
              </a:spcAft>
            </a:pPr>
            <a:r>
              <a:rPr lang="en-US" altLang="ko-KR" dirty="0" err="1" smtClean="0"/>
              <a:t>ResultSet.HOLD_CURSORS_OVER_COMMIT</a:t>
            </a:r>
            <a:r>
              <a:rPr lang="en-US" altLang="ko-KR" dirty="0" smtClean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ResultSet</a:t>
            </a:r>
            <a:r>
              <a:rPr lang="en-US" altLang="ko-KR" dirty="0">
                <a:sym typeface="Wingdings" panose="05000000000000000000" pitchFamily="2" charset="2"/>
              </a:rPr>
              <a:t> is kept open when the </a:t>
            </a:r>
            <a:r>
              <a:rPr lang="en-US" altLang="ko-KR" dirty="0" err="1">
                <a:sym typeface="Wingdings" panose="05000000000000000000" pitchFamily="2" charset="2"/>
              </a:rPr>
              <a:t>connection.commit</a:t>
            </a:r>
            <a:r>
              <a:rPr lang="en-US" altLang="ko-KR" dirty="0">
                <a:sym typeface="Wingdings" panose="05000000000000000000" pitchFamily="2" charset="2"/>
              </a:rPr>
              <a:t>() method is called</a:t>
            </a:r>
            <a:endParaRPr lang="en-US" altLang="ko-KR" dirty="0"/>
          </a:p>
          <a:p>
            <a:pPr lvl="2">
              <a:spcAft>
                <a:spcPts val="300"/>
              </a:spcAft>
            </a:pPr>
            <a:endParaRPr lang="en-US" altLang="ko-KR" dirty="0" smtClean="0"/>
          </a:p>
          <a:p>
            <a:pPr lvl="2">
              <a:spcAft>
                <a:spcPts val="300"/>
              </a:spcAft>
            </a:pPr>
            <a:endParaRPr lang="en-US" altLang="ko-KR" dirty="0"/>
          </a:p>
          <a:p>
            <a:pPr lvl="2">
              <a:spcAft>
                <a:spcPts val="300"/>
              </a:spcAft>
            </a:pPr>
            <a:endParaRPr lang="en-US" altLang="ko-KR" dirty="0" smtClean="0"/>
          </a:p>
          <a:p>
            <a:pPr lvl="2">
              <a:spcAft>
                <a:spcPts val="300"/>
              </a:spcAft>
            </a:pP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3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ResultSetMetaData</a:t>
            </a:r>
            <a:endParaRPr lang="en-US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0" y="652625"/>
            <a:ext cx="8341809" cy="5900575"/>
          </a:xfrm>
        </p:spPr>
        <p:txBody>
          <a:bodyPr>
            <a:normAutofit lnSpcReduction="10000"/>
          </a:bodyPr>
          <a:lstStyle/>
          <a:p>
            <a:pPr>
              <a:spcAft>
                <a:spcPts val="300"/>
              </a:spcAft>
            </a:pPr>
            <a:r>
              <a:rPr lang="en-US" b="1" dirty="0" err="1" smtClean="0"/>
              <a:t>ResultSetMetaData</a:t>
            </a:r>
            <a:endParaRPr lang="en-US" b="1" dirty="0" smtClean="0"/>
          </a:p>
          <a:p>
            <a:pPr lvl="1">
              <a:spcAft>
                <a:spcPts val="300"/>
              </a:spcAft>
            </a:pPr>
            <a:r>
              <a:rPr lang="en-US" altLang="ko-KR" sz="1800" dirty="0" err="1" smtClean="0"/>
              <a:t>getMetaData</a:t>
            </a:r>
            <a:r>
              <a:rPr lang="en-US" altLang="ko-KR" sz="1800" dirty="0"/>
              <a:t>() : </a:t>
            </a:r>
            <a:r>
              <a:rPr lang="ko-KR" altLang="en-US" sz="1800" dirty="0"/>
              <a:t>검색결과에 대한 부가적인 정보를 저장한 </a:t>
            </a:r>
            <a:r>
              <a:rPr lang="en-US" altLang="ko-KR" sz="1800" dirty="0" err="1"/>
              <a:t>ResultSetMetaData</a:t>
            </a:r>
            <a:r>
              <a:rPr lang="en-US" altLang="ko-KR" sz="1800" dirty="0"/>
              <a:t> </a:t>
            </a:r>
            <a:r>
              <a:rPr lang="ko-KR" altLang="en-US" sz="1800" dirty="0"/>
              <a:t>인스턴스를 </a:t>
            </a:r>
            <a:r>
              <a:rPr lang="ko-KR" altLang="en-US" sz="1800" dirty="0" smtClean="0"/>
              <a:t>반환</a:t>
            </a:r>
            <a:endParaRPr lang="ko-KR" altLang="en-US" sz="1800" dirty="0"/>
          </a:p>
          <a:p>
            <a:pPr lvl="1">
              <a:spcAft>
                <a:spcPts val="300"/>
              </a:spcAft>
            </a:pPr>
            <a:r>
              <a:rPr lang="en-US" altLang="ko-KR" sz="1800" dirty="0" err="1" smtClean="0"/>
              <a:t>getColumnCount</a:t>
            </a:r>
            <a:r>
              <a:rPr lang="en-US" altLang="ko-KR" sz="1800" dirty="0"/>
              <a:t>() : </a:t>
            </a:r>
            <a:r>
              <a:rPr lang="en-US" altLang="ko-KR" sz="1800" dirty="0" err="1" smtClean="0"/>
              <a:t>rs</a:t>
            </a:r>
            <a:r>
              <a:rPr lang="ko-KR" altLang="en-US" sz="1800" dirty="0" smtClean="0"/>
              <a:t>의 컬럼 개수를 반환</a:t>
            </a:r>
            <a:endParaRPr lang="ko-KR" altLang="en-US" sz="1800" dirty="0"/>
          </a:p>
          <a:p>
            <a:pPr lvl="1">
              <a:spcAft>
                <a:spcPts val="300"/>
              </a:spcAft>
            </a:pPr>
            <a:r>
              <a:rPr lang="en-US" altLang="ko-KR" sz="1800" dirty="0" err="1" smtClean="0"/>
              <a:t>getColumnLabel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columnIndex</a:t>
            </a:r>
            <a:r>
              <a:rPr lang="en-US" altLang="ko-KR" sz="1800" dirty="0"/>
              <a:t>) : </a:t>
            </a:r>
            <a:r>
              <a:rPr lang="en-US" altLang="ko-KR" sz="1800" dirty="0" err="1"/>
              <a:t>columnIndex</a:t>
            </a:r>
            <a:r>
              <a:rPr lang="en-US" altLang="ko-KR" sz="1800" dirty="0"/>
              <a:t> </a:t>
            </a:r>
            <a:r>
              <a:rPr lang="ko-KR" altLang="en-US" sz="1800" dirty="0"/>
              <a:t>위치의 </a:t>
            </a:r>
            <a:r>
              <a:rPr lang="ko-KR" altLang="en-US" sz="1800" dirty="0" err="1" smtClean="0"/>
              <a:t>컬럼명</a:t>
            </a:r>
            <a:r>
              <a:rPr lang="ko-KR" altLang="en-US" sz="1800" dirty="0" smtClean="0"/>
              <a:t> 반환</a:t>
            </a:r>
            <a:endParaRPr lang="ko-KR" altLang="en-US" sz="1800" dirty="0"/>
          </a:p>
          <a:p>
            <a:pPr lvl="1">
              <a:spcAft>
                <a:spcPts val="300"/>
              </a:spcAft>
            </a:pPr>
            <a:r>
              <a:rPr lang="en-US" altLang="ko-KR" sz="1800" dirty="0" err="1" smtClean="0"/>
              <a:t>isNullable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columnIndex</a:t>
            </a:r>
            <a:r>
              <a:rPr lang="en-US" altLang="ko-KR" sz="1800" dirty="0"/>
              <a:t>) : </a:t>
            </a:r>
            <a:r>
              <a:rPr lang="en-US" altLang="ko-KR" sz="1800" dirty="0" err="1"/>
              <a:t>columnIndex</a:t>
            </a:r>
            <a:r>
              <a:rPr lang="en-US" altLang="ko-KR" sz="1800" dirty="0"/>
              <a:t> </a:t>
            </a:r>
            <a:r>
              <a:rPr lang="ko-KR" altLang="en-US" sz="1800" dirty="0"/>
              <a:t>위치의 컬럼에 대한 </a:t>
            </a:r>
            <a:r>
              <a:rPr lang="en-US" altLang="ko-KR" sz="1800" dirty="0"/>
              <a:t>NULL </a:t>
            </a:r>
            <a:r>
              <a:rPr lang="ko-KR" altLang="en-US" sz="1800" dirty="0"/>
              <a:t>허용 </a:t>
            </a:r>
            <a:r>
              <a:rPr lang="ko-KR" altLang="en-US" sz="1800" dirty="0" err="1"/>
              <a:t>유무값</a:t>
            </a:r>
            <a:r>
              <a:rPr lang="en-US" altLang="ko-KR" sz="1800" dirty="0"/>
              <a:t>(0 </a:t>
            </a:r>
            <a:r>
              <a:rPr lang="ko-KR" altLang="en-US" sz="1800" dirty="0"/>
              <a:t>또는 </a:t>
            </a:r>
            <a:r>
              <a:rPr lang="en-US" altLang="ko-KR" sz="1800" dirty="0"/>
              <a:t>1)</a:t>
            </a:r>
            <a:r>
              <a:rPr lang="ko-KR" altLang="en-US" sz="1800" dirty="0"/>
              <a:t>을 </a:t>
            </a:r>
            <a:r>
              <a:rPr lang="ko-KR" altLang="en-US" sz="1800" dirty="0" smtClean="0"/>
              <a:t>반환</a:t>
            </a:r>
            <a:endParaRPr lang="ko-KR" altLang="en-US" sz="1800" dirty="0"/>
          </a:p>
          <a:p>
            <a:pPr lvl="1">
              <a:spcAft>
                <a:spcPts val="300"/>
              </a:spcAft>
            </a:pPr>
            <a:r>
              <a:rPr lang="en-US" altLang="ko-KR" sz="1800" dirty="0" err="1" smtClean="0"/>
              <a:t>getColumnTypeName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columnIndex</a:t>
            </a:r>
            <a:r>
              <a:rPr lang="en-US" altLang="ko-KR" sz="1800" dirty="0"/>
              <a:t>) : </a:t>
            </a:r>
            <a:r>
              <a:rPr lang="en-US" altLang="ko-KR" sz="1800" dirty="0" err="1"/>
              <a:t>columnIndex</a:t>
            </a:r>
            <a:r>
              <a:rPr lang="en-US" altLang="ko-KR" sz="1800" dirty="0"/>
              <a:t> </a:t>
            </a:r>
            <a:r>
              <a:rPr lang="ko-KR" altLang="en-US" sz="1800" dirty="0"/>
              <a:t>위치의 컬럼 </a:t>
            </a:r>
            <a:r>
              <a:rPr lang="ko-KR" altLang="en-US" sz="1800" dirty="0" err="1"/>
              <a:t>자료형을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반환</a:t>
            </a:r>
            <a:endParaRPr lang="ko-KR" altLang="en-US" sz="1800" dirty="0"/>
          </a:p>
          <a:p>
            <a:pPr lvl="1">
              <a:spcAft>
                <a:spcPts val="300"/>
              </a:spcAft>
            </a:pPr>
            <a:r>
              <a:rPr lang="en-US" altLang="ko-KR" sz="1800" dirty="0" err="1" smtClean="0"/>
              <a:t>getColumnDisplaySize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columnIndex</a:t>
            </a:r>
            <a:r>
              <a:rPr lang="en-US" altLang="ko-KR" sz="1800" dirty="0"/>
              <a:t>) : </a:t>
            </a:r>
            <a:r>
              <a:rPr lang="en-US" altLang="ko-KR" sz="1800" dirty="0" err="1"/>
              <a:t>columnIndex</a:t>
            </a:r>
            <a:r>
              <a:rPr lang="en-US" altLang="ko-KR" sz="1800" dirty="0"/>
              <a:t> </a:t>
            </a:r>
            <a:r>
              <a:rPr lang="ko-KR" altLang="en-US" sz="1800" dirty="0"/>
              <a:t>위치의 컬럼에 대한 </a:t>
            </a:r>
            <a:r>
              <a:rPr lang="ko-KR" altLang="en-US" sz="1800" dirty="0" err="1"/>
              <a:t>출력크기를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반환</a:t>
            </a:r>
            <a:endParaRPr lang="ko-KR" altLang="en-US" sz="1800" dirty="0"/>
          </a:p>
          <a:p>
            <a:pPr lvl="1">
              <a:spcAft>
                <a:spcPts val="300"/>
              </a:spcAft>
            </a:pPr>
            <a:r>
              <a:rPr lang="en-US" altLang="ko-KR" sz="1800" dirty="0" err="1" smtClean="0"/>
              <a:t>getColumnClassName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columnIndex</a:t>
            </a:r>
            <a:r>
              <a:rPr lang="en-US" altLang="ko-KR" sz="1800" dirty="0"/>
              <a:t>) : </a:t>
            </a:r>
            <a:r>
              <a:rPr lang="en-US" altLang="ko-KR" sz="1800" dirty="0" err="1"/>
              <a:t>columnIndex</a:t>
            </a:r>
            <a:r>
              <a:rPr lang="en-US" altLang="ko-KR" sz="1800" dirty="0"/>
              <a:t> </a:t>
            </a:r>
            <a:r>
              <a:rPr lang="ko-KR" altLang="en-US" sz="1800" dirty="0"/>
              <a:t>위치의 컬럼에 대한 </a:t>
            </a:r>
            <a:r>
              <a:rPr lang="en-US" altLang="ko-KR" sz="1800" dirty="0"/>
              <a:t>Java </a:t>
            </a:r>
            <a:r>
              <a:rPr lang="ko-KR" altLang="en-US" sz="1800" dirty="0" err="1"/>
              <a:t>자료형</a:t>
            </a:r>
            <a:r>
              <a:rPr lang="en-US" altLang="ko-KR" sz="1800" dirty="0"/>
              <a:t>(</a:t>
            </a:r>
            <a:r>
              <a:rPr lang="ko-KR" altLang="en-US" sz="1800" dirty="0"/>
              <a:t>클래스</a:t>
            </a:r>
            <a:r>
              <a:rPr lang="en-US" altLang="ko-KR" sz="1800" dirty="0"/>
              <a:t>)</a:t>
            </a:r>
            <a:r>
              <a:rPr lang="ko-KR" altLang="en-US" sz="1800" dirty="0"/>
              <a:t>을 </a:t>
            </a:r>
            <a:r>
              <a:rPr lang="ko-KR" altLang="en-US" sz="1800" dirty="0" smtClean="0"/>
              <a:t>반환</a:t>
            </a:r>
            <a:endParaRPr lang="ko-KR" altLang="en-US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1">
              <a:spcAft>
                <a:spcPts val="300"/>
              </a:spcAft>
            </a:pP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2">
              <a:spcAft>
                <a:spcPts val="300"/>
              </a:spcAft>
            </a:pPr>
            <a:endParaRPr lang="en-US" altLang="ko-KR" dirty="0"/>
          </a:p>
          <a:p>
            <a:pPr lvl="1">
              <a:spcAft>
                <a:spcPts val="300"/>
              </a:spcAft>
            </a:pPr>
            <a:endParaRPr lang="en-US" altLang="ko-KR" sz="1600" b="1" dirty="0" smtClean="0"/>
          </a:p>
          <a:p>
            <a:pPr>
              <a:spcAft>
                <a:spcPts val="300"/>
              </a:spcAft>
            </a:pPr>
            <a:endParaRPr lang="ko-KR" altLang="en-US" sz="2000" b="1" dirty="0"/>
          </a:p>
          <a:p>
            <a:pPr>
              <a:spcAft>
                <a:spcPts val="300"/>
              </a:spcAft>
            </a:pPr>
            <a:endParaRPr lang="ko-KR" alt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36</a:t>
            </a:fld>
            <a:endParaRPr 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8872360" y="262377"/>
            <a:ext cx="3168952" cy="3453289"/>
            <a:chOff x="8108348" y="2535988"/>
            <a:chExt cx="3168952" cy="345328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b="28978"/>
            <a:stretch/>
          </p:blipFill>
          <p:spPr>
            <a:xfrm>
              <a:off x="8108348" y="2535988"/>
              <a:ext cx="3168952" cy="309596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791832" y="5650723"/>
              <a:ext cx="1872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파일의 메타데이터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501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ResultSetMetaData</a:t>
            </a:r>
            <a:endParaRPr lang="en-US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0" y="652625"/>
            <a:ext cx="10965951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b="1" dirty="0" err="1" smtClean="0"/>
              <a:t>MetaData</a:t>
            </a:r>
            <a:endParaRPr lang="en-US" b="1" dirty="0" smtClean="0"/>
          </a:p>
          <a:p>
            <a:pPr lvl="1">
              <a:spcAft>
                <a:spcPts val="300"/>
              </a:spcAft>
            </a:pPr>
            <a:r>
              <a:rPr lang="ko-KR" altLang="en-US" sz="1800" b="1" dirty="0" smtClean="0"/>
              <a:t>사용 예시</a:t>
            </a:r>
            <a:endParaRPr lang="en-US" altLang="ko-KR" sz="1800" dirty="0" smtClean="0"/>
          </a:p>
          <a:p>
            <a:pPr lvl="1">
              <a:spcAft>
                <a:spcPts val="300"/>
              </a:spcAft>
            </a:pP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2">
              <a:spcAft>
                <a:spcPts val="300"/>
              </a:spcAft>
            </a:pPr>
            <a:endParaRPr lang="en-US" altLang="ko-KR" dirty="0"/>
          </a:p>
          <a:p>
            <a:pPr lvl="1">
              <a:spcAft>
                <a:spcPts val="300"/>
              </a:spcAft>
            </a:pPr>
            <a:endParaRPr lang="en-US" altLang="ko-KR" sz="1600" b="1" dirty="0" smtClean="0"/>
          </a:p>
          <a:p>
            <a:pPr>
              <a:spcAft>
                <a:spcPts val="300"/>
              </a:spcAft>
            </a:pPr>
            <a:endParaRPr lang="ko-KR" altLang="en-US" sz="2000" b="1" dirty="0"/>
          </a:p>
          <a:p>
            <a:pPr>
              <a:spcAft>
                <a:spcPts val="300"/>
              </a:spcAft>
            </a:pPr>
            <a:endParaRPr lang="ko-KR" alt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21386" y="1854142"/>
            <a:ext cx="10633058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Times New Roman" panose="02020603050405020304" pitchFamily="18" charset="0"/>
              </a:rPr>
              <a:t>ResultSet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latin typeface="Times New Roman" panose="02020603050405020304" pitchFamily="18" charset="0"/>
              </a:rPr>
              <a:t>rs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 = </a:t>
            </a:r>
            <a:r>
              <a:rPr lang="en-US" altLang="ko-KR" sz="2000" dirty="0" err="1" smtClean="0">
                <a:latin typeface="Times New Roman" panose="02020603050405020304" pitchFamily="18" charset="0"/>
              </a:rPr>
              <a:t>statement.executeQuery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("SELECT </a:t>
            </a:r>
            <a:r>
              <a:rPr lang="en-US" altLang="ko-KR" sz="2000" dirty="0" err="1" smtClean="0">
                <a:latin typeface="Times New Roman" panose="02020603050405020304" pitchFamily="18" charset="0"/>
              </a:rPr>
              <a:t>FirstName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, </a:t>
            </a:r>
            <a:r>
              <a:rPr lang="en-US" altLang="ko-KR" sz="2000" dirty="0" err="1" smtClean="0">
                <a:latin typeface="Times New Roman" panose="02020603050405020304" pitchFamily="18" charset="0"/>
              </a:rPr>
              <a:t>LastName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, </a:t>
            </a:r>
            <a:r>
              <a:rPr lang="en-US" altLang="ko-KR" sz="2000" dirty="0" err="1" smtClean="0">
                <a:latin typeface="Times New Roman" panose="02020603050405020304" pitchFamily="18" charset="0"/>
              </a:rPr>
              <a:t>DeptId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 FROM Employee");  </a:t>
            </a:r>
            <a:endParaRPr lang="en-US" altLang="ko-KR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Times New Roman" panose="02020603050405020304" pitchFamily="18" charset="0"/>
              </a:rPr>
              <a:t>ResultSetMetaData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latin typeface="Times New Roman" panose="02020603050405020304" pitchFamily="18" charset="0"/>
              </a:rPr>
              <a:t>rsmeta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 = </a:t>
            </a:r>
            <a:r>
              <a:rPr lang="en-US" altLang="ko-KR" sz="2000" dirty="0" err="1" smtClean="0">
                <a:latin typeface="Times New Roman" panose="02020603050405020304" pitchFamily="18" charset="0"/>
              </a:rPr>
              <a:t>rs.</a:t>
            </a:r>
            <a:r>
              <a:rPr lang="en-US" altLang="ko-KR" sz="20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getMetaData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();</a:t>
            </a:r>
            <a:endParaRPr lang="en-US" altLang="ko-KR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latin typeface="Times New Roman" panose="02020603050405020304" pitchFamily="18" charset="0"/>
              </a:rPr>
              <a:t>numOfCols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 = </a:t>
            </a:r>
            <a:r>
              <a:rPr lang="en-US" altLang="ko-KR" sz="2000" dirty="0" err="1" smtClean="0">
                <a:latin typeface="Times New Roman" panose="02020603050405020304" pitchFamily="18" charset="0"/>
              </a:rPr>
              <a:t>rsmeta.getColumnCount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Times New Roman" panose="02020603050405020304" pitchFamily="18" charset="0"/>
              </a:rPr>
              <a:t>System.out.println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("</a:t>
            </a:r>
            <a:r>
              <a:rPr lang="en-US" altLang="ko-KR" sz="2000" dirty="0" err="1" smtClean="0">
                <a:latin typeface="Times New Roman" panose="02020603050405020304" pitchFamily="18" charset="0"/>
              </a:rPr>
              <a:t>ResultSet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has: 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" 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+ </a:t>
            </a:r>
            <a:r>
              <a:rPr lang="en-US" altLang="ko-KR" sz="2000" dirty="0" err="1" smtClean="0">
                <a:latin typeface="Times New Roman" panose="02020603050405020304" pitchFamily="18" charset="0"/>
              </a:rPr>
              <a:t>numOfCols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 + 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" columns");</a:t>
            </a:r>
            <a:endParaRPr lang="en-US" altLang="ko-KR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</a:rPr>
              <a:t>String colName1 = </a:t>
            </a:r>
            <a:r>
              <a:rPr lang="en-US" altLang="ko-KR" sz="2000" dirty="0" err="1" smtClean="0">
                <a:latin typeface="Times New Roman" panose="02020603050405020304" pitchFamily="18" charset="0"/>
              </a:rPr>
              <a:t>rsmeta.getColumnName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(1);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</a:rPr>
              <a:t>String </a:t>
            </a:r>
            <a:r>
              <a:rPr lang="en-US" altLang="ko-KR" sz="2000" dirty="0" err="1" smtClean="0">
                <a:latin typeface="Times New Roman" panose="02020603050405020304" pitchFamily="18" charset="0"/>
              </a:rPr>
              <a:t>colType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 = </a:t>
            </a:r>
            <a:r>
              <a:rPr lang="en-US" altLang="ko-KR" sz="2000" dirty="0" err="1" smtClean="0">
                <a:latin typeface="Times New Roman" panose="02020603050405020304" pitchFamily="18" charset="0"/>
              </a:rPr>
              <a:t>rsmeta.getColumnTypeName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(1);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Times New Roman" panose="02020603050405020304" pitchFamily="18" charset="0"/>
              </a:rPr>
              <a:t>System.out.println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(“Column 1 </a:t>
            </a:r>
            <a:r>
              <a:rPr lang="en-US" altLang="ko-KR" sz="2000" dirty="0" err="1" smtClean="0">
                <a:latin typeface="Times New Roman" panose="02020603050405020304" pitchFamily="18" charset="0"/>
              </a:rPr>
              <a:t>definitionL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: \n\t” + “Name: ” + colName1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</a:rPr>
              <a:t>	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	+ “, Type: ” + </a:t>
            </a:r>
            <a:r>
              <a:rPr lang="en-US" altLang="ko-KR" sz="2000" dirty="0" err="1" smtClean="0">
                <a:latin typeface="Times New Roman" panose="02020603050405020304" pitchFamily="18" charset="0"/>
              </a:rPr>
              <a:t>colType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806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89503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/>
              <a:t>SQL </a:t>
            </a:r>
            <a:r>
              <a:rPr lang="ko-KR" altLang="en-US" sz="4400" dirty="0"/>
              <a:t>오류와 경고 </a:t>
            </a:r>
            <a:r>
              <a:rPr lang="ko-KR" altLang="en-US" sz="4400" dirty="0" smtClean="0"/>
              <a:t>관리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개념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0" y="652625"/>
            <a:ext cx="10965951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sz="1800" dirty="0"/>
              <a:t>DB</a:t>
            </a:r>
            <a:r>
              <a:rPr lang="ko-KR" altLang="en-US" sz="1800" dirty="0"/>
              <a:t>마다 </a:t>
            </a:r>
            <a:r>
              <a:rPr lang="en-US" altLang="ko-KR" sz="1800" dirty="0"/>
              <a:t>SQL </a:t>
            </a:r>
            <a:r>
              <a:rPr lang="ko-KR" altLang="en-US" sz="1800" dirty="0"/>
              <a:t>뿐만 아니라 에러의 종류와 원인도 </a:t>
            </a:r>
            <a:r>
              <a:rPr lang="ko-KR" altLang="en-US" sz="1800" dirty="0" smtClean="0"/>
              <a:t>제각각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en-US" altLang="ko-KR" sz="1800" dirty="0" smtClean="0"/>
              <a:t>JDBC</a:t>
            </a:r>
            <a:r>
              <a:rPr lang="ko-KR" altLang="en-US" sz="1800" dirty="0"/>
              <a:t>는 데이터 처리 중에 발생하는 다양한 예외를 그냥 </a:t>
            </a:r>
            <a:r>
              <a:rPr lang="en-US" altLang="ko-KR" sz="1800" dirty="0" err="1"/>
              <a:t>SQLException</a:t>
            </a:r>
            <a:r>
              <a:rPr lang="en-US" altLang="ko-KR" sz="1800" dirty="0"/>
              <a:t> </a:t>
            </a:r>
            <a:r>
              <a:rPr lang="ko-KR" altLang="en-US" sz="1800" dirty="0"/>
              <a:t>하나에 모두 </a:t>
            </a:r>
            <a:r>
              <a:rPr lang="ko-KR" altLang="en-US" sz="1800" dirty="0" smtClean="0"/>
              <a:t>담음</a:t>
            </a:r>
            <a:endParaRPr lang="en-US" altLang="ko-KR" sz="1800" dirty="0"/>
          </a:p>
          <a:p>
            <a:pPr>
              <a:spcAft>
                <a:spcPts val="300"/>
              </a:spcAft>
            </a:pPr>
            <a:r>
              <a:rPr lang="en-US" altLang="ko-KR" sz="1800" dirty="0" smtClean="0"/>
              <a:t>SQL </a:t>
            </a:r>
            <a:r>
              <a:rPr lang="en-US" altLang="ko-KR" sz="1800" dirty="0"/>
              <a:t>Exception</a:t>
            </a:r>
            <a:r>
              <a:rPr lang="ko-KR" altLang="en-US" sz="1800" dirty="0"/>
              <a:t>은 </a:t>
            </a:r>
            <a:r>
              <a:rPr lang="en-US" altLang="ko-KR" sz="1800" dirty="0"/>
              <a:t>Java Exception</a:t>
            </a:r>
            <a:r>
              <a:rPr lang="ko-KR" altLang="en-US" sz="1800" dirty="0"/>
              <a:t>의 하위 클래스</a:t>
            </a:r>
          </a:p>
          <a:p>
            <a:pPr>
              <a:spcAft>
                <a:spcPts val="300"/>
              </a:spcAft>
            </a:pPr>
            <a:r>
              <a:rPr lang="en-US" altLang="ko-KR" sz="1800" dirty="0"/>
              <a:t>SQL </a:t>
            </a:r>
            <a:r>
              <a:rPr lang="ko-KR" altLang="en-US" sz="1800" dirty="0"/>
              <a:t>관련 예외 클래스들의 계층구조</a:t>
            </a:r>
          </a:p>
          <a:p>
            <a:pPr lvl="1">
              <a:spcAft>
                <a:spcPts val="300"/>
              </a:spcAft>
            </a:pP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2">
              <a:spcAft>
                <a:spcPts val="300"/>
              </a:spcAft>
            </a:pPr>
            <a:endParaRPr lang="en-US" altLang="ko-KR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>
              <a:spcAft>
                <a:spcPts val="300"/>
              </a:spcAft>
            </a:pPr>
            <a:endParaRPr lang="ko-KR" altLang="en-US" sz="1800" dirty="0"/>
          </a:p>
          <a:p>
            <a:pPr>
              <a:spcAft>
                <a:spcPts val="300"/>
              </a:spcAft>
            </a:pPr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39</a:t>
            </a:fld>
            <a:endParaRPr 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148533" y="2261061"/>
            <a:ext cx="8408631" cy="4081549"/>
            <a:chOff x="1092200" y="3445934"/>
            <a:chExt cx="6248400" cy="2777082"/>
          </a:xfrm>
        </p:grpSpPr>
        <p:grpSp>
          <p:nvGrpSpPr>
            <p:cNvPr id="7" name="그룹 6"/>
            <p:cNvGrpSpPr/>
            <p:nvPr/>
          </p:nvGrpSpPr>
          <p:grpSpPr>
            <a:xfrm>
              <a:off x="3175000" y="3445934"/>
              <a:ext cx="2082800" cy="541868"/>
              <a:chOff x="3175000" y="3445934"/>
              <a:chExt cx="2082800" cy="541868"/>
            </a:xfrm>
          </p:grpSpPr>
          <p:sp>
            <p:nvSpPr>
              <p:cNvPr id="24" name="직사각형 23"/>
              <p:cNvSpPr/>
              <p:nvPr/>
            </p:nvSpPr>
            <p:spPr bwMode="auto">
              <a:xfrm>
                <a:off x="3175000" y="3445934"/>
                <a:ext cx="2082800" cy="270934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 smtClean="0">
                    <a:latin typeface="Times New Roman" panose="02020603050405020304" pitchFamily="18" charset="0"/>
                  </a:rPr>
                  <a:t>SQLException</a:t>
                </a: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3175000" y="3716868"/>
                <a:ext cx="2082800" cy="270934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 smtClean="0">
                    <a:latin typeface="Times New Roman" panose="02020603050405020304" pitchFamily="18" charset="0"/>
                  </a:rPr>
                  <a:t>getMessages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(), …</a:t>
                </a: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1092200" y="4563541"/>
              <a:ext cx="2082800" cy="541868"/>
              <a:chOff x="3175000" y="3445934"/>
              <a:chExt cx="2082800" cy="541868"/>
            </a:xfrm>
          </p:grpSpPr>
          <p:sp>
            <p:nvSpPr>
              <p:cNvPr id="22" name="직사각형 21"/>
              <p:cNvSpPr/>
              <p:nvPr/>
            </p:nvSpPr>
            <p:spPr bwMode="auto">
              <a:xfrm>
                <a:off x="3175000" y="3445934"/>
                <a:ext cx="2082800" cy="270934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 smtClean="0">
                    <a:latin typeface="Times New Roman" panose="02020603050405020304" pitchFamily="18" charset="0"/>
                  </a:rPr>
                  <a:t>SQLWarning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 </a:t>
                </a: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 bwMode="auto">
              <a:xfrm>
                <a:off x="3175000" y="3716868"/>
                <a:ext cx="2082800" cy="270934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 smtClean="0">
                    <a:latin typeface="Times New Roman" panose="02020603050405020304" pitchFamily="18" charset="0"/>
                  </a:rPr>
                  <a:t>getNextWarning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(), …</a:t>
                </a: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5257800" y="4563541"/>
              <a:ext cx="2082800" cy="541868"/>
              <a:chOff x="3175000" y="3445934"/>
              <a:chExt cx="2082800" cy="541868"/>
            </a:xfrm>
          </p:grpSpPr>
          <p:sp>
            <p:nvSpPr>
              <p:cNvPr id="20" name="직사각형 19"/>
              <p:cNvSpPr/>
              <p:nvPr/>
            </p:nvSpPr>
            <p:spPr bwMode="auto">
              <a:xfrm>
                <a:off x="3175000" y="3445934"/>
                <a:ext cx="2082800" cy="270934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 smtClean="0">
                    <a:latin typeface="Times New Roman" panose="02020603050405020304" pitchFamily="18" charset="0"/>
                  </a:rPr>
                  <a:t>BatchUpdateException</a:t>
                </a: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3175000" y="3716868"/>
                <a:ext cx="2082800" cy="270934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 smtClean="0">
                    <a:latin typeface="Times New Roman" panose="02020603050405020304" pitchFamily="18" charset="0"/>
                  </a:rPr>
                  <a:t>getUpdateCount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(), …</a:t>
                </a: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092200" y="5681148"/>
              <a:ext cx="2082800" cy="541868"/>
              <a:chOff x="3175000" y="3445934"/>
              <a:chExt cx="2082800" cy="541868"/>
            </a:xfrm>
          </p:grpSpPr>
          <p:sp>
            <p:nvSpPr>
              <p:cNvPr id="18" name="직사각형 17"/>
              <p:cNvSpPr/>
              <p:nvPr/>
            </p:nvSpPr>
            <p:spPr bwMode="auto">
              <a:xfrm>
                <a:off x="3175000" y="3445934"/>
                <a:ext cx="2082800" cy="270934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 smtClean="0">
                    <a:latin typeface="Times New Roman" panose="02020603050405020304" pitchFamily="18" charset="0"/>
                  </a:rPr>
                  <a:t>DataTruncation</a:t>
                </a: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3175000" y="3716868"/>
                <a:ext cx="2082800" cy="270934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 smtClean="0">
                    <a:latin typeface="Times New Roman" panose="02020603050405020304" pitchFamily="18" charset="0"/>
                  </a:rPr>
                  <a:t>getTransferSize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(), …</a:t>
                </a: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12" name="꺾인 연결선 11"/>
            <p:cNvCxnSpPr>
              <a:stCxn id="25" idx="2"/>
              <a:endCxn id="22" idx="0"/>
            </p:cNvCxnSpPr>
            <p:nvPr/>
          </p:nvCxnSpPr>
          <p:spPr bwMode="auto">
            <a:xfrm rot="5400000">
              <a:off x="2887131" y="3234271"/>
              <a:ext cx="575739" cy="2082800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꺾인 연결선 12"/>
            <p:cNvCxnSpPr>
              <a:stCxn id="25" idx="2"/>
              <a:endCxn id="20" idx="0"/>
            </p:cNvCxnSpPr>
            <p:nvPr/>
          </p:nvCxnSpPr>
          <p:spPr bwMode="auto">
            <a:xfrm rot="16200000" flipH="1">
              <a:off x="4969931" y="3234271"/>
              <a:ext cx="575739" cy="2082800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4" name="직선 화살표 연결선 13"/>
            <p:cNvCxnSpPr>
              <a:stCxn id="18" idx="0"/>
              <a:endCxn id="23" idx="2"/>
            </p:cNvCxnSpPr>
            <p:nvPr/>
          </p:nvCxnSpPr>
          <p:spPr bwMode="auto">
            <a:xfrm flipV="1">
              <a:off x="2133600" y="5105409"/>
              <a:ext cx="0" cy="5757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2133600" y="5208612"/>
              <a:ext cx="880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n-lt"/>
                </a:rPr>
                <a:t>extend</a:t>
              </a:r>
              <a:endParaRPr lang="ko-KR" altLang="en-US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48933" y="3939191"/>
              <a:ext cx="880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n-lt"/>
                </a:rPr>
                <a:t>extend</a:t>
              </a:r>
              <a:endParaRPr lang="ko-KR" altLang="en-US" dirty="0"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13400" y="3933357"/>
              <a:ext cx="880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n-lt"/>
                </a:rPr>
                <a:t>extend</a:t>
              </a:r>
              <a:endParaRPr lang="ko-KR" alt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324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계정 생성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/>
              <a:t>오라클 </a:t>
            </a:r>
            <a:r>
              <a:rPr lang="ko-KR" altLang="en-US" sz="2000" b="1" dirty="0" err="1"/>
              <a:t>설치시</a:t>
            </a:r>
            <a:r>
              <a:rPr lang="ko-KR" altLang="en-US" sz="2000" b="1" dirty="0"/>
              <a:t> 자동으로 생성되는 </a:t>
            </a:r>
            <a:r>
              <a:rPr lang="ko-KR" altLang="en-US" sz="2000" b="1" dirty="0" smtClean="0"/>
              <a:t>계정</a:t>
            </a:r>
            <a:r>
              <a:rPr lang="en-US" altLang="ko-KR" sz="2000" b="1" dirty="0" smtClean="0"/>
              <a:t>: sys, system, </a:t>
            </a:r>
            <a:r>
              <a:rPr lang="en-US" altLang="ko-KR" sz="2000" b="1" dirty="0" err="1" smtClean="0"/>
              <a:t>scott</a:t>
            </a:r>
            <a:endParaRPr lang="en-US" altLang="ko-KR" sz="2000" b="1" dirty="0"/>
          </a:p>
          <a:p>
            <a:pPr>
              <a:spcAft>
                <a:spcPts val="300"/>
              </a:spcAft>
            </a:pPr>
            <a:r>
              <a:rPr lang="en-US" altLang="ko-KR" sz="2000" b="1" dirty="0" smtClean="0"/>
              <a:t>sys </a:t>
            </a:r>
            <a:r>
              <a:rPr lang="ko-KR" altLang="en-US" sz="2000" b="1" dirty="0" smtClean="0"/>
              <a:t>계정으로 데이터베이스를 관리하는 것이 아닌 사용자 계정을 따로 생성하는 것이 </a:t>
            </a:r>
            <a:r>
              <a:rPr lang="ko-KR" altLang="en-US" sz="2000" b="1" dirty="0" err="1" smtClean="0"/>
              <a:t>바람직</a:t>
            </a:r>
            <a:endParaRPr lang="en-US" altLang="ko-KR" sz="2000" b="1" dirty="0" smtClean="0"/>
          </a:p>
          <a:p>
            <a:pPr>
              <a:spcAft>
                <a:spcPts val="300"/>
              </a:spcAft>
            </a:pPr>
            <a:r>
              <a:rPr lang="ko-KR" altLang="en-US" sz="2000" b="1" dirty="0" smtClean="0"/>
              <a:t>데이터베이스 수업 시간에 배운 방법대로 계정을 생성해도 무관</a:t>
            </a:r>
            <a:endParaRPr lang="en-US" altLang="ko-KR" sz="2000" b="1" dirty="0" smtClean="0"/>
          </a:p>
          <a:p>
            <a:pPr>
              <a:spcAft>
                <a:spcPts val="300"/>
              </a:spcAft>
            </a:pPr>
            <a:r>
              <a:rPr lang="ko-KR" altLang="en-US" sz="2000" b="1" dirty="0"/>
              <a:t>생성 </a:t>
            </a:r>
            <a:r>
              <a:rPr lang="ko-KR" altLang="en-US" sz="2000" b="1" dirty="0" smtClean="0"/>
              <a:t>절차</a:t>
            </a:r>
            <a:endParaRPr lang="en-US" altLang="ko-KR" sz="2000" b="1" dirty="0" smtClean="0"/>
          </a:p>
          <a:p>
            <a:pPr marL="457200" lvl="1" indent="0">
              <a:spcAft>
                <a:spcPts val="300"/>
              </a:spcAft>
              <a:buNone/>
            </a:pPr>
            <a:r>
              <a:rPr lang="en-US" altLang="ko-KR" dirty="0" smtClean="0"/>
              <a:t>1) sys </a:t>
            </a:r>
            <a:r>
              <a:rPr lang="ko-KR" altLang="en-US" dirty="0" smtClean="0"/>
              <a:t>계정으로 데이터베이스에 접속</a:t>
            </a:r>
            <a:endParaRPr lang="en-US" altLang="ko-KR" dirty="0" smtClean="0"/>
          </a:p>
          <a:p>
            <a:pPr lvl="2">
              <a:spcAft>
                <a:spcPts val="300"/>
              </a:spcAft>
            </a:pPr>
            <a:r>
              <a:rPr lang="ko-KR" altLang="en-US" sz="2000" dirty="0" err="1" smtClean="0">
                <a:solidFill>
                  <a:prstClr val="black"/>
                </a:solidFill>
              </a:rPr>
              <a:t>멀티테넌트</a:t>
            </a:r>
            <a:r>
              <a:rPr lang="en-US" altLang="ko-KR" sz="2000" dirty="0" smtClean="0">
                <a:solidFill>
                  <a:prstClr val="black"/>
                </a:solidFill>
              </a:rPr>
              <a:t>(Multitenant),  </a:t>
            </a:r>
            <a:r>
              <a:rPr lang="en-US" altLang="ko-KR" sz="2000" dirty="0" err="1" smtClean="0"/>
              <a:t>pdb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cdb</a:t>
            </a:r>
            <a:endParaRPr lang="en-US" altLang="ko-KR" sz="2000" dirty="0" smtClean="0"/>
          </a:p>
          <a:p>
            <a:pPr marL="457200" lvl="1" indent="0">
              <a:spcAft>
                <a:spcPts val="300"/>
              </a:spcAft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>
              <a:spcAft>
                <a:spcPts val="300"/>
              </a:spcAft>
            </a:pPr>
            <a:r>
              <a:rPr lang="en-US" altLang="ko-KR" sz="2000" dirty="0" smtClean="0"/>
              <a:t>SQL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3">
              <a:spcAft>
                <a:spcPts val="300"/>
              </a:spcAft>
            </a:pPr>
            <a:r>
              <a:rPr lang="en-US" altLang="ko-KR" sz="2000" dirty="0"/>
              <a:t>CREATE USER </a:t>
            </a:r>
            <a:r>
              <a:rPr lang="en-US" altLang="ko-KR" sz="2000" dirty="0" smtClean="0"/>
              <a:t>name </a:t>
            </a:r>
            <a:r>
              <a:rPr lang="en-US" altLang="ko-KR" sz="2000" dirty="0"/>
              <a:t>IDENTIFIED BY </a:t>
            </a:r>
            <a:r>
              <a:rPr lang="en-US" altLang="ko-KR" sz="2000" dirty="0" smtClean="0"/>
              <a:t>password;</a:t>
            </a:r>
          </a:p>
          <a:p>
            <a:pPr lvl="2">
              <a:spcAft>
                <a:spcPts val="300"/>
              </a:spcAft>
            </a:pPr>
            <a:r>
              <a:rPr lang="en-US" altLang="ko-KR" sz="2000" dirty="0" smtClean="0"/>
              <a:t>dba</a:t>
            </a:r>
            <a:r>
              <a:rPr lang="ko-KR" altLang="en-US" sz="2000" dirty="0" smtClean="0"/>
              <a:t>모드에서 </a:t>
            </a:r>
            <a:r>
              <a:rPr lang="en-US" altLang="ko-KR" sz="2000" dirty="0" smtClean="0"/>
              <a:t>GUI</a:t>
            </a:r>
            <a:r>
              <a:rPr lang="ko-KR" altLang="en-US" sz="2000" dirty="0" smtClean="0"/>
              <a:t>기반으로 생성</a:t>
            </a:r>
            <a:endParaRPr lang="en-US" altLang="ko-KR" sz="2000" dirty="0" smtClean="0"/>
          </a:p>
          <a:p>
            <a:pPr lvl="3">
              <a:spcAft>
                <a:spcPts val="300"/>
              </a:spcAft>
            </a:pPr>
            <a:r>
              <a:rPr lang="ko-KR" altLang="en-US" sz="2000" dirty="0" smtClean="0"/>
              <a:t>테이블 스페이스 생성</a:t>
            </a:r>
            <a:endParaRPr lang="en-US" altLang="ko-KR" sz="2000" dirty="0" smtClean="0"/>
          </a:p>
          <a:p>
            <a:pPr lvl="3">
              <a:spcAft>
                <a:spcPts val="300"/>
              </a:spcAft>
            </a:pPr>
            <a:r>
              <a:rPr lang="ko-KR" altLang="en-US" sz="2000" dirty="0" smtClean="0"/>
              <a:t>계정 생성</a:t>
            </a:r>
            <a:endParaRPr lang="en-US" altLang="ko-KR" sz="20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4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개념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0" y="652625"/>
            <a:ext cx="10965951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b="1" dirty="0" err="1" smtClean="0"/>
              <a:t>SQLException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</a:t>
            </a:r>
            <a:endParaRPr lang="en-US" altLang="ko-KR" b="1" dirty="0" smtClean="0"/>
          </a:p>
          <a:p>
            <a:pPr>
              <a:spcAft>
                <a:spcPts val="300"/>
              </a:spcAft>
            </a:pPr>
            <a:endParaRPr lang="en-US" altLang="ko-KR" b="1" dirty="0" smtClean="0"/>
          </a:p>
          <a:p>
            <a:pPr>
              <a:spcAft>
                <a:spcPts val="300"/>
              </a:spcAft>
            </a:pPr>
            <a:endParaRPr lang="en-US" altLang="ko-KR" b="1" dirty="0"/>
          </a:p>
          <a:p>
            <a:pPr marL="0" indent="0">
              <a:spcAft>
                <a:spcPts val="300"/>
              </a:spcAft>
              <a:buNone/>
            </a:pPr>
            <a:endParaRPr lang="en-US" altLang="ko-KR" b="1" dirty="0"/>
          </a:p>
          <a:p>
            <a:pPr>
              <a:spcAft>
                <a:spcPts val="300"/>
              </a:spcAft>
            </a:pPr>
            <a:r>
              <a:rPr lang="en-US" altLang="ko-KR" b="1" dirty="0" err="1" smtClean="0"/>
              <a:t>SQLWarning</a:t>
            </a:r>
            <a:r>
              <a:rPr lang="en-US" altLang="ko-KR" b="1" dirty="0" smtClean="0"/>
              <a:t> </a:t>
            </a:r>
            <a:r>
              <a:rPr lang="ko-KR" altLang="en-US" b="1" dirty="0"/>
              <a:t>클래스</a:t>
            </a:r>
          </a:p>
          <a:p>
            <a:pPr>
              <a:spcAft>
                <a:spcPts val="300"/>
              </a:spcAft>
            </a:pPr>
            <a:endParaRPr lang="ko-KR" altLang="en-US" b="1" dirty="0" smtClean="0"/>
          </a:p>
          <a:p>
            <a:pPr lvl="1">
              <a:spcAft>
                <a:spcPts val="300"/>
              </a:spcAft>
            </a:pP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2">
              <a:spcAft>
                <a:spcPts val="300"/>
              </a:spcAft>
            </a:pPr>
            <a:endParaRPr lang="en-US" altLang="ko-KR" dirty="0"/>
          </a:p>
          <a:p>
            <a:pPr lvl="1">
              <a:spcAft>
                <a:spcPts val="300"/>
              </a:spcAft>
            </a:pPr>
            <a:endParaRPr lang="en-US" altLang="ko-KR" sz="1600" b="1" dirty="0" smtClean="0"/>
          </a:p>
          <a:p>
            <a:pPr>
              <a:spcAft>
                <a:spcPts val="300"/>
              </a:spcAft>
            </a:pPr>
            <a:endParaRPr lang="ko-KR" altLang="en-US" sz="2000" b="1" dirty="0"/>
          </a:p>
          <a:p>
            <a:pPr>
              <a:spcAft>
                <a:spcPts val="300"/>
              </a:spcAft>
            </a:pPr>
            <a:endParaRPr lang="ko-KR" alt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40</a:t>
            </a:fld>
            <a:endParaRPr 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502386"/>
              </p:ext>
            </p:extLst>
          </p:nvPr>
        </p:nvGraphicFramePr>
        <p:xfrm>
          <a:off x="764771" y="1307437"/>
          <a:ext cx="9833956" cy="2008632"/>
        </p:xfrm>
        <a:graphic>
          <a:graphicData uri="http://schemas.openxmlformats.org/drawingml/2006/table">
            <a:tbl>
              <a:tblPr/>
              <a:tblGrid>
                <a:gridCol w="212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7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232">
                <a:tc>
                  <a:txBody>
                    <a:bodyPr/>
                    <a:lstStyle/>
                    <a:p>
                      <a:pPr marL="0" marR="0" indent="38100" algn="l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String </a:t>
                      </a:r>
                      <a:endParaRPr lang="en-US" sz="105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baseline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getMessage()</a:t>
                      </a:r>
                      <a:endParaRPr lang="en-US" sz="105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Java</a:t>
                      </a:r>
                      <a:r>
                        <a:rPr lang="ko-KR" altLang="en-US" sz="18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예외 메시지 </a:t>
                      </a:r>
                      <a:r>
                        <a:rPr lang="ko-KR" altLang="en-US" sz="18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반환</a:t>
                      </a:r>
                      <a:endParaRPr lang="ko-KR" altLang="en-US" sz="105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32">
                <a:tc>
                  <a:txBody>
                    <a:bodyPr/>
                    <a:lstStyle/>
                    <a:p>
                      <a:pPr marL="0" marR="0" indent="38100" algn="l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String </a:t>
                      </a:r>
                      <a:endParaRPr lang="en-US" sz="105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getSQLState</a:t>
                      </a:r>
                      <a:r>
                        <a:rPr lang="en-US" sz="1800" b="1" kern="0" spc="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()</a:t>
                      </a:r>
                      <a:endParaRPr lang="en-US" sz="105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SQLState</a:t>
                      </a:r>
                      <a:r>
                        <a:rPr lang="ko-KR" altLang="en-US" sz="18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</a:t>
                      </a:r>
                      <a:r>
                        <a:rPr lang="ko-KR" altLang="en-US" sz="18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반환</a:t>
                      </a:r>
                      <a:endParaRPr lang="ko-KR" altLang="en-US" sz="105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32">
                <a:tc>
                  <a:txBody>
                    <a:bodyPr/>
                    <a:lstStyle/>
                    <a:p>
                      <a:pPr marL="0" marR="0" indent="38100" algn="l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baseline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int</a:t>
                      </a:r>
                      <a:r>
                        <a:rPr lang="en-US" sz="18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</a:t>
                      </a:r>
                      <a:endParaRPr lang="en-US" sz="105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getErrorCode</a:t>
                      </a:r>
                      <a:r>
                        <a:rPr lang="en-US" sz="1800" b="1" kern="0" spc="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()</a:t>
                      </a:r>
                      <a:endParaRPr lang="en-US" sz="105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vendor-specific </a:t>
                      </a:r>
                      <a:r>
                        <a:rPr lang="ko-KR" altLang="en-US" sz="18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에러 코드 </a:t>
                      </a:r>
                      <a:r>
                        <a:rPr lang="ko-KR" altLang="en-US" sz="18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반환</a:t>
                      </a:r>
                      <a:r>
                        <a:rPr lang="en-US" altLang="ko-KR" sz="18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.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마다 다 제각각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05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32">
                <a:tc>
                  <a:txBody>
                    <a:bodyPr/>
                    <a:lstStyle/>
                    <a:p>
                      <a:pPr marL="0" marR="0" indent="38100" algn="l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SQLException</a:t>
                      </a:r>
                      <a:endParaRPr lang="en-US" sz="105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getNextException</a:t>
                      </a:r>
                      <a:r>
                        <a:rPr lang="en-US" sz="1800" b="1" kern="0" spc="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()</a:t>
                      </a:r>
                      <a:endParaRPr lang="en-US" sz="105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다음 예외 반환</a:t>
                      </a:r>
                      <a:endParaRPr lang="ko-KR" altLang="en-US" sz="105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69089"/>
              </p:ext>
            </p:extLst>
          </p:nvPr>
        </p:nvGraphicFramePr>
        <p:xfrm>
          <a:off x="764771" y="4048461"/>
          <a:ext cx="9833956" cy="2008632"/>
        </p:xfrm>
        <a:graphic>
          <a:graphicData uri="http://schemas.openxmlformats.org/drawingml/2006/table">
            <a:tbl>
              <a:tblPr/>
              <a:tblGrid>
                <a:gridCol w="2030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3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299">
                <a:tc>
                  <a:txBody>
                    <a:bodyPr/>
                    <a:lstStyle/>
                    <a:p>
                      <a:pPr marL="0" marR="0" indent="38100" algn="l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String </a:t>
                      </a:r>
                      <a:endParaRPr lang="en-US" sz="105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getMessage</a:t>
                      </a:r>
                      <a:r>
                        <a:rPr lang="en-US" sz="1800" b="1" kern="0" spc="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()</a:t>
                      </a:r>
                      <a:endParaRPr lang="en-US" sz="105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Java</a:t>
                      </a:r>
                      <a:r>
                        <a:rPr lang="ko-KR" altLang="en-US" sz="18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경고 메시지 </a:t>
                      </a:r>
                      <a:r>
                        <a:rPr lang="ko-KR" altLang="en-US" sz="18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반환</a:t>
                      </a:r>
                      <a:endParaRPr lang="ko-KR" altLang="en-US" sz="105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99">
                <a:tc>
                  <a:txBody>
                    <a:bodyPr/>
                    <a:lstStyle/>
                    <a:p>
                      <a:pPr marL="0" marR="0" indent="38100" algn="l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String </a:t>
                      </a:r>
                      <a:endParaRPr lang="en-US" sz="105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getSQLState</a:t>
                      </a:r>
                      <a:r>
                        <a:rPr lang="en-US" sz="1800" b="1" kern="0" spc="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()</a:t>
                      </a:r>
                      <a:endParaRPr lang="en-US" sz="105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SQLState</a:t>
                      </a:r>
                      <a:r>
                        <a:rPr lang="en-US" sz="18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</a:t>
                      </a:r>
                      <a:r>
                        <a:rPr lang="ko-KR" altLang="en-US" sz="18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반환</a:t>
                      </a:r>
                      <a:endParaRPr lang="ko-KR" altLang="en-US" sz="105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299">
                <a:tc>
                  <a:txBody>
                    <a:bodyPr/>
                    <a:lstStyle/>
                    <a:p>
                      <a:pPr marL="0" marR="0" indent="38100" algn="l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int </a:t>
                      </a:r>
                      <a:endParaRPr lang="en-US" sz="105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getErrorCode</a:t>
                      </a:r>
                      <a:r>
                        <a:rPr lang="en-US" sz="1800" b="1" kern="0" spc="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()</a:t>
                      </a:r>
                      <a:endParaRPr lang="en-US" sz="105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vendor-specific </a:t>
                      </a:r>
                      <a:r>
                        <a:rPr lang="ko-KR" altLang="en-US" sz="18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경고 코드 반환</a:t>
                      </a:r>
                      <a:endParaRPr lang="ko-KR" altLang="en-US" sz="105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299">
                <a:tc>
                  <a:txBody>
                    <a:bodyPr/>
                    <a:lstStyle/>
                    <a:p>
                      <a:pPr marL="0" marR="0" indent="38100" algn="l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SQLWarning</a:t>
                      </a:r>
                      <a:endParaRPr lang="en-US" sz="105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getNextWarning</a:t>
                      </a:r>
                      <a:r>
                        <a:rPr lang="en-US" sz="18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()</a:t>
                      </a:r>
                      <a:endParaRPr lang="en-US" sz="105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다음 경고 반환</a:t>
                      </a:r>
                      <a:endParaRPr lang="ko-KR" altLang="en-US" sz="105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1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개념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0" y="652625"/>
            <a:ext cx="10965951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b="1" dirty="0" err="1" smtClean="0"/>
              <a:t>SQLException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</a:t>
            </a:r>
            <a:endParaRPr lang="en-US" altLang="ko-KR" b="1" dirty="0" smtClean="0"/>
          </a:p>
          <a:p>
            <a:pPr lvl="1"/>
            <a:r>
              <a:rPr lang="ko-KR" altLang="en-US" dirty="0"/>
              <a:t>구문의</a:t>
            </a:r>
            <a:r>
              <a:rPr lang="en-US" altLang="ko-KR" dirty="0"/>
              <a:t> </a:t>
            </a:r>
            <a:r>
              <a:rPr lang="ko-KR" altLang="en-US" dirty="0"/>
              <a:t>실행 과정에서 여러 개의 오류가 발생하면</a:t>
            </a:r>
            <a:r>
              <a:rPr lang="en-US" altLang="ko-KR" dirty="0"/>
              <a:t>, </a:t>
            </a:r>
            <a:r>
              <a:rPr lang="ko-KR" altLang="en-US" dirty="0"/>
              <a:t>발생한 순서대로 연결된 리스트에 기록</a:t>
            </a:r>
            <a:endParaRPr lang="en-US" altLang="ko-KR" dirty="0"/>
          </a:p>
          <a:p>
            <a:pPr lvl="1"/>
            <a:r>
              <a:rPr lang="ko-KR" altLang="en-US" dirty="0"/>
              <a:t>각각의 오류는 </a:t>
            </a:r>
            <a:r>
              <a:rPr lang="en-US" altLang="ko-KR" dirty="0" err="1"/>
              <a:t>getNextException</a:t>
            </a:r>
            <a:r>
              <a:rPr lang="en-US" altLang="ko-KR" dirty="0"/>
              <a:t>()</a:t>
            </a:r>
            <a:r>
              <a:rPr lang="ko-KR" altLang="en-US" dirty="0"/>
              <a:t>을 통하여 </a:t>
            </a:r>
            <a:r>
              <a:rPr lang="ko-KR" altLang="en-US" dirty="0" smtClean="0"/>
              <a:t>획득</a:t>
            </a:r>
            <a:endParaRPr lang="en-US" altLang="ko-KR" b="1" dirty="0"/>
          </a:p>
          <a:p>
            <a:pPr>
              <a:spcAft>
                <a:spcPts val="300"/>
              </a:spcAft>
            </a:pPr>
            <a:r>
              <a:rPr lang="en-US" altLang="ko-KR" b="1" dirty="0" err="1" smtClean="0"/>
              <a:t>SQLWarning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</a:t>
            </a:r>
            <a:endParaRPr lang="en-US" altLang="ko-KR" b="1" dirty="0" smtClean="0"/>
          </a:p>
          <a:p>
            <a:pPr lvl="1">
              <a:buClr>
                <a:srgbClr val="EB933B"/>
              </a:buClr>
            </a:pPr>
            <a:r>
              <a:rPr lang="ko-KR" altLang="en-US" dirty="0">
                <a:solidFill>
                  <a:srgbClr val="000000"/>
                </a:solidFill>
              </a:rPr>
              <a:t>경고는 표면상으로 드러나지 않고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경고 발생의 원인이 되는 객체</a:t>
            </a:r>
            <a:r>
              <a:rPr lang="en-US" altLang="ko-KR" dirty="0">
                <a:solidFill>
                  <a:srgbClr val="000000"/>
                </a:solidFill>
              </a:rPr>
              <a:t>(Connection, Statement, </a:t>
            </a:r>
            <a:r>
              <a:rPr lang="en-US" altLang="ko-KR" dirty="0" err="1">
                <a:solidFill>
                  <a:srgbClr val="000000"/>
                </a:solidFill>
              </a:rPr>
              <a:t>ResultSet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r>
              <a:rPr lang="ko-KR" altLang="en-US" dirty="0">
                <a:solidFill>
                  <a:srgbClr val="000000"/>
                </a:solidFill>
              </a:rPr>
              <a:t>에 부착됨</a:t>
            </a:r>
            <a:endParaRPr lang="en-US" altLang="ko-KR" dirty="0">
              <a:solidFill>
                <a:srgbClr val="000000"/>
              </a:solidFill>
            </a:endParaRPr>
          </a:p>
          <a:p>
            <a:pPr lvl="1">
              <a:buClr>
                <a:srgbClr val="EB933B"/>
              </a:buClr>
            </a:pPr>
            <a:r>
              <a:rPr lang="ko-KR" altLang="en-US" dirty="0">
                <a:solidFill>
                  <a:srgbClr val="000000"/>
                </a:solidFill>
              </a:rPr>
              <a:t>경고는 관련된 객체의 </a:t>
            </a:r>
            <a:r>
              <a:rPr lang="en-US" altLang="ko-KR" dirty="0" err="1">
                <a:solidFill>
                  <a:srgbClr val="000000"/>
                </a:solidFill>
              </a:rPr>
              <a:t>getWarnings</a:t>
            </a:r>
            <a:r>
              <a:rPr lang="en-US" altLang="ko-KR" dirty="0">
                <a:solidFill>
                  <a:srgbClr val="000000"/>
                </a:solidFill>
              </a:rPr>
              <a:t>()</a:t>
            </a:r>
            <a:r>
              <a:rPr lang="ko-KR" altLang="en-US" dirty="0">
                <a:solidFill>
                  <a:srgbClr val="000000"/>
                </a:solidFill>
              </a:rPr>
              <a:t>를 사용하여 획득</a:t>
            </a:r>
            <a:endParaRPr lang="en-US" altLang="ko-KR" dirty="0">
              <a:solidFill>
                <a:srgbClr val="000000"/>
              </a:solidFill>
            </a:endParaRPr>
          </a:p>
          <a:p>
            <a:pPr lvl="2">
              <a:buClr>
                <a:srgbClr val="EB933B"/>
              </a:buClr>
            </a:pPr>
            <a:r>
              <a:rPr lang="en-US" altLang="ko-KR" sz="2000" dirty="0" err="1">
                <a:solidFill>
                  <a:srgbClr val="000000"/>
                </a:solidFill>
              </a:rPr>
              <a:t>connection.getWarnings</a:t>
            </a:r>
            <a:r>
              <a:rPr lang="en-US" altLang="ko-KR" sz="2000" dirty="0">
                <a:solidFill>
                  <a:srgbClr val="000000"/>
                </a:solidFill>
              </a:rPr>
              <a:t>(), </a:t>
            </a:r>
            <a:r>
              <a:rPr lang="en-US" altLang="ko-KR" sz="2000" dirty="0" err="1">
                <a:solidFill>
                  <a:srgbClr val="000000"/>
                </a:solidFill>
              </a:rPr>
              <a:t>statement.getWarnings</a:t>
            </a:r>
            <a:r>
              <a:rPr lang="en-US" altLang="ko-KR" sz="2000" dirty="0">
                <a:solidFill>
                  <a:srgbClr val="000000"/>
                </a:solidFill>
              </a:rPr>
              <a:t>(), …</a:t>
            </a:r>
          </a:p>
          <a:p>
            <a:pPr lvl="1">
              <a:buClr>
                <a:srgbClr val="EB933B"/>
              </a:buClr>
            </a:pPr>
            <a:r>
              <a:rPr lang="ko-KR" altLang="en-US" dirty="0">
                <a:solidFill>
                  <a:srgbClr val="000000"/>
                </a:solidFill>
              </a:rPr>
              <a:t>여러 개의 </a:t>
            </a:r>
            <a:r>
              <a:rPr lang="en-US" altLang="ko-KR" dirty="0" err="1">
                <a:solidFill>
                  <a:srgbClr val="000000"/>
                </a:solidFill>
              </a:rPr>
              <a:t>SQLWarning</a:t>
            </a:r>
            <a:r>
              <a:rPr lang="ko-KR" altLang="en-US" dirty="0">
                <a:solidFill>
                  <a:srgbClr val="000000"/>
                </a:solidFill>
              </a:rPr>
              <a:t>은 </a:t>
            </a:r>
            <a:r>
              <a:rPr lang="ko-KR" altLang="en-US" dirty="0"/>
              <a:t>발생한 순서대로 연결된 리스트에 기록되며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000000"/>
                </a:solidFill>
              </a:rPr>
              <a:t>각각의 경고는 </a:t>
            </a:r>
            <a:r>
              <a:rPr lang="en-US" altLang="ko-KR" dirty="0" err="1">
                <a:solidFill>
                  <a:srgbClr val="000000"/>
                </a:solidFill>
              </a:rPr>
              <a:t>getNextWarning</a:t>
            </a:r>
            <a:r>
              <a:rPr lang="en-US" altLang="ko-KR" dirty="0">
                <a:solidFill>
                  <a:srgbClr val="000000"/>
                </a:solidFill>
              </a:rPr>
              <a:t>()</a:t>
            </a:r>
            <a:r>
              <a:rPr lang="ko-KR" altLang="en-US" dirty="0">
                <a:solidFill>
                  <a:srgbClr val="000000"/>
                </a:solidFill>
              </a:rPr>
              <a:t>을 사용하여 획득</a:t>
            </a:r>
          </a:p>
          <a:p>
            <a:pPr lvl="1">
              <a:spcAft>
                <a:spcPts val="300"/>
              </a:spcAft>
            </a:pPr>
            <a:endParaRPr lang="ko-KR" altLang="en-US" b="1" dirty="0"/>
          </a:p>
          <a:p>
            <a:pPr>
              <a:spcAft>
                <a:spcPts val="300"/>
              </a:spcAft>
            </a:pPr>
            <a:endParaRPr lang="ko-KR" altLang="en-US" b="1" dirty="0" smtClean="0"/>
          </a:p>
          <a:p>
            <a:pPr lvl="1">
              <a:spcAft>
                <a:spcPts val="300"/>
              </a:spcAft>
            </a:pP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2">
              <a:spcAft>
                <a:spcPts val="300"/>
              </a:spcAft>
            </a:pPr>
            <a:endParaRPr lang="en-US" altLang="ko-KR" dirty="0"/>
          </a:p>
          <a:p>
            <a:pPr lvl="1">
              <a:spcAft>
                <a:spcPts val="300"/>
              </a:spcAft>
            </a:pPr>
            <a:endParaRPr lang="en-US" altLang="ko-KR" sz="1600" b="1" dirty="0" smtClean="0"/>
          </a:p>
          <a:p>
            <a:pPr>
              <a:spcAft>
                <a:spcPts val="300"/>
              </a:spcAft>
            </a:pPr>
            <a:endParaRPr lang="ko-KR" altLang="en-US" sz="2000" b="1" dirty="0"/>
          </a:p>
          <a:p>
            <a:pPr>
              <a:spcAft>
                <a:spcPts val="300"/>
              </a:spcAft>
            </a:pPr>
            <a:endParaRPr lang="ko-KR" alt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0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6459" y="46101"/>
            <a:ext cx="10075026" cy="6693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Times New Roman" panose="02020603050405020304" pitchFamily="18" charset="0"/>
              </a:rPr>
              <a:t>try {</a:t>
            </a: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Times New Roman" panose="02020603050405020304" pitchFamily="18" charset="0"/>
              </a:rPr>
              <a:t>        Connection conn =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DriverManager.getConnection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url</a:t>
            </a:r>
            <a:r>
              <a:rPr lang="en-US" altLang="ko-KR" sz="1600" dirty="0">
                <a:latin typeface="Times New Roman" panose="02020603050405020304" pitchFamily="18" charset="0"/>
              </a:rPr>
              <a:t>);	</a:t>
            </a:r>
            <a:r>
              <a:rPr lang="en-US" altLang="ko-KR" sz="1600" dirty="0" err="1">
                <a:latin typeface="Times New Roman" panose="02020603050405020304" pitchFamily="18" charset="0"/>
              </a:rPr>
              <a:t>checkWarnings</a:t>
            </a:r>
            <a:r>
              <a:rPr lang="en-US" altLang="ko-KR" sz="1600" dirty="0">
                <a:latin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Times New Roman" panose="02020603050405020304" pitchFamily="18" charset="0"/>
              </a:rPr>
              <a:t>conn.getWarnings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Times New Roman" panose="02020603050405020304" pitchFamily="18" charset="0"/>
              </a:rPr>
              <a:t>        Statement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stmt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=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conn.createStatement</a:t>
            </a:r>
            <a:r>
              <a:rPr lang="en-US" altLang="ko-KR" sz="1600" dirty="0">
                <a:latin typeface="Times New Roman" panose="02020603050405020304" pitchFamily="18" charset="0"/>
              </a:rPr>
              <a:t>();		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checkWarnings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stmt.getWarnings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Times New Roman" panose="02020603050405020304" pitchFamily="18" charset="0"/>
              </a:rPr>
              <a:t>       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ResultSet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rs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=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stmt.executeQuery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sql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);		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	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checkWarnings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rs.getWarnings</a:t>
            </a:r>
            <a:r>
              <a:rPr lang="en-US" altLang="ko-KR" sz="1600" dirty="0">
                <a:latin typeface="Times New Roman" panose="02020603050405020304" pitchFamily="18" charset="0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Times New Roman" panose="02020603050405020304" pitchFamily="18" charset="0"/>
              </a:rPr>
              <a:t>} catch (</a:t>
            </a:r>
            <a:r>
              <a:rPr lang="en-US" altLang="ko-KR" sz="1600" dirty="0" err="1">
                <a:latin typeface="Times New Roman" panose="02020603050405020304" pitchFamily="18" charset="0"/>
              </a:rPr>
              <a:t>SQLException</a:t>
            </a:r>
            <a:r>
              <a:rPr lang="en-US" altLang="ko-KR" sz="1600" dirty="0">
                <a:latin typeface="Times New Roman" panose="02020603050405020304" pitchFamily="18" charset="0"/>
              </a:rPr>
              <a:t> e)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 while </a:t>
            </a:r>
            <a:r>
              <a:rPr lang="en-US" altLang="ko-KR" sz="1600" dirty="0">
                <a:latin typeface="Times New Roman" panose="02020603050405020304" pitchFamily="18" charset="0"/>
              </a:rPr>
              <a:t>(e != null) {</a:t>
            </a: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Times New Roman" panose="02020603050405020304" pitchFamily="18" charset="0"/>
              </a:rPr>
              <a:t>	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System.out.println</a:t>
            </a:r>
            <a:r>
              <a:rPr lang="en-US" altLang="ko-KR" sz="1600" dirty="0">
                <a:latin typeface="Times New Roman" panose="02020603050405020304" pitchFamily="18" charset="0"/>
              </a:rPr>
              <a:t>("SQL </a:t>
            </a:r>
            <a:r>
              <a:rPr lang="ko-KR" altLang="en-US" sz="1600" dirty="0">
                <a:latin typeface="Times New Roman" panose="02020603050405020304" pitchFamily="18" charset="0"/>
              </a:rPr>
              <a:t>상태</a:t>
            </a:r>
            <a:r>
              <a:rPr lang="en-US" altLang="ko-KR" sz="1600" dirty="0">
                <a:latin typeface="Times New Roman" panose="02020603050405020304" pitchFamily="18" charset="0"/>
              </a:rPr>
              <a:t>: " + </a:t>
            </a:r>
            <a:r>
              <a:rPr lang="en-US" altLang="ko-KR" sz="1600" dirty="0" err="1">
                <a:latin typeface="Times New Roman" panose="02020603050405020304" pitchFamily="18" charset="0"/>
              </a:rPr>
              <a:t>e.getSQLState</a:t>
            </a:r>
            <a:r>
              <a:rPr lang="en-US" altLang="ko-KR" sz="1600" dirty="0">
                <a:latin typeface="Times New Roman" panose="02020603050405020304" pitchFamily="18" charset="0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Times New Roman" panose="02020603050405020304" pitchFamily="18" charset="0"/>
              </a:rPr>
              <a:t>	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System.out.println</a:t>
            </a:r>
            <a:r>
              <a:rPr lang="en-US" altLang="ko-KR" sz="1600" dirty="0">
                <a:latin typeface="Times New Roman" panose="02020603050405020304" pitchFamily="18" charset="0"/>
              </a:rPr>
              <a:t>("</a:t>
            </a:r>
            <a:r>
              <a:rPr lang="ko-KR" altLang="en-US" sz="1600" dirty="0">
                <a:latin typeface="Times New Roman" panose="02020603050405020304" pitchFamily="18" charset="0"/>
              </a:rPr>
              <a:t>자바 예외 메시지</a:t>
            </a:r>
            <a:r>
              <a:rPr lang="en-US" altLang="ko-KR" sz="1600" dirty="0">
                <a:latin typeface="Times New Roman" panose="02020603050405020304" pitchFamily="18" charset="0"/>
              </a:rPr>
              <a:t>: " + </a:t>
            </a:r>
            <a:r>
              <a:rPr lang="en-US" altLang="ko-KR" sz="1600" dirty="0" err="1">
                <a:latin typeface="Times New Roman" panose="02020603050405020304" pitchFamily="18" charset="0"/>
              </a:rPr>
              <a:t>e.getMessage</a:t>
            </a:r>
            <a:r>
              <a:rPr lang="en-US" altLang="ko-KR" sz="1600" dirty="0">
                <a:latin typeface="Times New Roman" panose="02020603050405020304" pitchFamily="18" charset="0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Times New Roman" panose="02020603050405020304" pitchFamily="18" charset="0"/>
              </a:rPr>
              <a:t>	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System.out.println</a:t>
            </a:r>
            <a:r>
              <a:rPr lang="en-US" altLang="ko-KR" sz="1600" dirty="0">
                <a:latin typeface="Times New Roman" panose="02020603050405020304" pitchFamily="18" charset="0"/>
              </a:rPr>
              <a:t>("DBMS </a:t>
            </a:r>
            <a:r>
              <a:rPr lang="ko-KR" altLang="en-US" sz="1600" dirty="0">
                <a:latin typeface="Times New Roman" panose="02020603050405020304" pitchFamily="18" charset="0"/>
              </a:rPr>
              <a:t>에러 코드</a:t>
            </a:r>
            <a:r>
              <a:rPr lang="en-US" altLang="ko-KR" sz="1600" dirty="0">
                <a:latin typeface="Times New Roman" panose="02020603050405020304" pitchFamily="18" charset="0"/>
              </a:rPr>
              <a:t>: " + </a:t>
            </a:r>
            <a:r>
              <a:rPr lang="en-US" altLang="ko-KR" sz="1600" dirty="0" err="1">
                <a:latin typeface="Times New Roman" panose="02020603050405020304" pitchFamily="18" charset="0"/>
              </a:rPr>
              <a:t>e.getErrorCode</a:t>
            </a:r>
            <a:r>
              <a:rPr lang="en-US" altLang="ko-KR" sz="1600" dirty="0">
                <a:latin typeface="Times New Roman" panose="02020603050405020304" pitchFamily="18" charset="0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Times New Roman" panose="02020603050405020304" pitchFamily="18" charset="0"/>
              </a:rPr>
              <a:t>	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e.getNextException</a:t>
            </a:r>
            <a:r>
              <a:rPr lang="en-US" altLang="ko-KR" sz="1600" dirty="0">
                <a:latin typeface="Times New Roman" panose="02020603050405020304" pitchFamily="18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 }</a:t>
            </a: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altLang="ko-KR" sz="900" dirty="0">
              <a:latin typeface="Times New Roman" panose="02020603050405020304" pitchFamily="18" charset="0"/>
            </a:endParaRPr>
          </a:p>
          <a:p>
            <a:pPr latinLnBrk="1">
              <a:lnSpc>
                <a:spcPct val="120000"/>
              </a:lnSpc>
            </a:pPr>
            <a:r>
              <a:rPr lang="en-US" altLang="ko-KR" sz="1600" dirty="0">
                <a:latin typeface="Times New Roman" panose="02020603050405020304" pitchFamily="18" charset="0"/>
              </a:rPr>
              <a:t>private static void </a:t>
            </a:r>
            <a:r>
              <a:rPr lang="en-US" altLang="ko-KR" sz="1600" dirty="0" err="1">
                <a:latin typeface="Times New Roman" panose="02020603050405020304" pitchFamily="18" charset="0"/>
              </a:rPr>
              <a:t>checkWarnings</a:t>
            </a:r>
            <a:r>
              <a:rPr lang="en-US" altLang="ko-KR" sz="1600" dirty="0">
                <a:latin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Times New Roman" panose="02020603050405020304" pitchFamily="18" charset="0"/>
              </a:rPr>
              <a:t>SQLWarning</a:t>
            </a:r>
            <a:r>
              <a:rPr lang="en-US" altLang="ko-KR" sz="1600" dirty="0">
                <a:latin typeface="Times New Roman" panose="02020603050405020304" pitchFamily="18" charset="0"/>
              </a:rPr>
              <a:t> w) throws </a:t>
            </a:r>
            <a:r>
              <a:rPr lang="en-US" altLang="ko-KR" sz="1600" dirty="0" err="1">
                <a:latin typeface="Times New Roman" panose="02020603050405020304" pitchFamily="18" charset="0"/>
              </a:rPr>
              <a:t>SQLException</a:t>
            </a:r>
            <a:r>
              <a:rPr lang="en-US" altLang="ko-KR" sz="1600" dirty="0">
                <a:latin typeface="Times New Roman" panose="02020603050405020304" pitchFamily="18" charset="0"/>
              </a:rPr>
              <a:t> {</a:t>
            </a:r>
          </a:p>
          <a:p>
            <a:pPr latinLnBrk="1">
              <a:lnSpc>
                <a:spcPct val="120000"/>
              </a:lnSpc>
            </a:pPr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 if </a:t>
            </a:r>
            <a:r>
              <a:rPr lang="en-US" altLang="ko-KR" sz="1600" dirty="0">
                <a:latin typeface="Times New Roman" panose="02020603050405020304" pitchFamily="18" charset="0"/>
              </a:rPr>
              <a:t>(w != null) {</a:t>
            </a:r>
          </a:p>
          <a:p>
            <a:pPr latinLnBrk="1">
              <a:lnSpc>
                <a:spcPct val="120000"/>
              </a:lnSpc>
            </a:pPr>
            <a:r>
              <a:rPr lang="en-US" altLang="ko-KR" sz="1600" dirty="0">
                <a:latin typeface="Times New Roman" panose="02020603050405020304" pitchFamily="18" charset="0"/>
              </a:rPr>
              <a:t>	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while </a:t>
            </a:r>
            <a:r>
              <a:rPr lang="en-US" altLang="ko-KR" sz="1600" dirty="0">
                <a:latin typeface="Times New Roman" panose="02020603050405020304" pitchFamily="18" charset="0"/>
              </a:rPr>
              <a:t>(w != null) {</a:t>
            </a:r>
          </a:p>
          <a:p>
            <a:pPr latinLnBrk="1">
              <a:lnSpc>
                <a:spcPct val="120000"/>
              </a:lnSpc>
            </a:pPr>
            <a:r>
              <a:rPr lang="en-US" altLang="ko-KR" sz="1600" dirty="0">
                <a:latin typeface="Times New Roman" panose="02020603050405020304" pitchFamily="18" charset="0"/>
              </a:rPr>
              <a:t>		</a:t>
            </a:r>
            <a:r>
              <a:rPr lang="en-US" altLang="ko-KR" sz="1600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ko-KR" sz="1600" dirty="0">
                <a:latin typeface="Times New Roman" panose="02020603050405020304" pitchFamily="18" charset="0"/>
              </a:rPr>
              <a:t>("SQL </a:t>
            </a:r>
            <a:r>
              <a:rPr lang="ko-KR" altLang="en-US" sz="1600" dirty="0">
                <a:latin typeface="Times New Roman" panose="02020603050405020304" pitchFamily="18" charset="0"/>
              </a:rPr>
              <a:t>상태</a:t>
            </a:r>
            <a:r>
              <a:rPr lang="en-US" altLang="ko-KR" sz="1600" dirty="0">
                <a:latin typeface="Times New Roman" panose="02020603050405020304" pitchFamily="18" charset="0"/>
              </a:rPr>
              <a:t>:" + </a:t>
            </a:r>
            <a:r>
              <a:rPr lang="en-US" altLang="ko-KR" sz="1600" dirty="0" err="1">
                <a:latin typeface="Times New Roman" panose="02020603050405020304" pitchFamily="18" charset="0"/>
              </a:rPr>
              <a:t>w.getSQLState</a:t>
            </a:r>
            <a:r>
              <a:rPr lang="en-US" altLang="ko-KR" sz="1600" dirty="0">
                <a:latin typeface="Times New Roman" panose="02020603050405020304" pitchFamily="18" charset="0"/>
              </a:rPr>
              <a:t>());</a:t>
            </a:r>
          </a:p>
          <a:p>
            <a:pPr latinLnBrk="1">
              <a:lnSpc>
                <a:spcPct val="120000"/>
              </a:lnSpc>
            </a:pPr>
            <a:r>
              <a:rPr lang="en-US" altLang="ko-KR" sz="1600" dirty="0">
                <a:latin typeface="Times New Roman" panose="02020603050405020304" pitchFamily="18" charset="0"/>
              </a:rPr>
              <a:t>		</a:t>
            </a:r>
            <a:r>
              <a:rPr lang="en-US" altLang="ko-KR" sz="1600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ko-KR" sz="1600" dirty="0">
                <a:latin typeface="Times New Roman" panose="02020603050405020304" pitchFamily="18" charset="0"/>
              </a:rPr>
              <a:t>("</a:t>
            </a:r>
            <a:r>
              <a:rPr lang="ko-KR" altLang="en-US" sz="1600" dirty="0">
                <a:latin typeface="Times New Roman" panose="02020603050405020304" pitchFamily="18" charset="0"/>
              </a:rPr>
              <a:t>자바 예외 메시지</a:t>
            </a:r>
            <a:r>
              <a:rPr lang="en-US" altLang="ko-KR" sz="1600" dirty="0">
                <a:latin typeface="Times New Roman" panose="02020603050405020304" pitchFamily="18" charset="0"/>
              </a:rPr>
              <a:t>:" + </a:t>
            </a:r>
            <a:r>
              <a:rPr lang="en-US" altLang="ko-KR" sz="1600" dirty="0" err="1">
                <a:latin typeface="Times New Roman" panose="02020603050405020304" pitchFamily="18" charset="0"/>
              </a:rPr>
              <a:t>w.getMessage</a:t>
            </a:r>
            <a:r>
              <a:rPr lang="en-US" altLang="ko-KR" sz="1600" dirty="0">
                <a:latin typeface="Times New Roman" panose="02020603050405020304" pitchFamily="18" charset="0"/>
              </a:rPr>
              <a:t>());</a:t>
            </a:r>
          </a:p>
          <a:p>
            <a:pPr latinLnBrk="1">
              <a:lnSpc>
                <a:spcPct val="120000"/>
              </a:lnSpc>
            </a:pPr>
            <a:r>
              <a:rPr lang="en-US" altLang="ko-KR" sz="1600" dirty="0">
                <a:latin typeface="Times New Roman" panose="02020603050405020304" pitchFamily="18" charset="0"/>
              </a:rPr>
              <a:t>		</a:t>
            </a:r>
            <a:r>
              <a:rPr lang="en-US" altLang="ko-KR" sz="1600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ko-KR" sz="1600" dirty="0">
                <a:latin typeface="Times New Roman" panose="02020603050405020304" pitchFamily="18" charset="0"/>
              </a:rPr>
              <a:t>("DBMS </a:t>
            </a:r>
            <a:r>
              <a:rPr lang="ko-KR" altLang="en-US" sz="1600" dirty="0">
                <a:latin typeface="Times New Roman" panose="02020603050405020304" pitchFamily="18" charset="0"/>
              </a:rPr>
              <a:t>에러 코드</a:t>
            </a:r>
            <a:r>
              <a:rPr lang="en-US" altLang="ko-KR" sz="1600" dirty="0">
                <a:latin typeface="Times New Roman" panose="02020603050405020304" pitchFamily="18" charset="0"/>
              </a:rPr>
              <a:t>:" + </a:t>
            </a:r>
            <a:r>
              <a:rPr lang="en-US" altLang="ko-KR" sz="1600" dirty="0" err="1">
                <a:latin typeface="Times New Roman" panose="02020603050405020304" pitchFamily="18" charset="0"/>
              </a:rPr>
              <a:t>w.getErrorCode</a:t>
            </a:r>
            <a:r>
              <a:rPr lang="en-US" altLang="ko-KR" sz="1600" dirty="0">
                <a:latin typeface="Times New Roman" panose="02020603050405020304" pitchFamily="18" charset="0"/>
              </a:rPr>
              <a:t>());</a:t>
            </a:r>
          </a:p>
          <a:p>
            <a:pPr latinLnBrk="1">
              <a:lnSpc>
                <a:spcPct val="120000"/>
              </a:lnSpc>
            </a:pPr>
            <a:r>
              <a:rPr lang="en-US" altLang="ko-KR" sz="1600" dirty="0">
                <a:latin typeface="Times New Roman" panose="02020603050405020304" pitchFamily="18" charset="0"/>
              </a:rPr>
              <a:t>		</a:t>
            </a:r>
            <a:r>
              <a:rPr lang="en-US" altLang="ko-KR" sz="1600" dirty="0" err="1">
                <a:latin typeface="Times New Roman" panose="02020603050405020304" pitchFamily="18" charset="0"/>
              </a:rPr>
              <a:t>w.getNextWarning</a:t>
            </a:r>
            <a:r>
              <a:rPr lang="en-US" altLang="ko-KR" sz="1600" dirty="0">
                <a:latin typeface="Times New Roman" panose="02020603050405020304" pitchFamily="18" charset="0"/>
              </a:rPr>
              <a:t>();</a:t>
            </a:r>
          </a:p>
          <a:p>
            <a:pPr latinLnBrk="1">
              <a:lnSpc>
                <a:spcPct val="120000"/>
              </a:lnSpc>
            </a:pPr>
            <a:r>
              <a:rPr lang="en-US" altLang="ko-KR" sz="1600" dirty="0">
                <a:latin typeface="Times New Roman" panose="02020603050405020304" pitchFamily="18" charset="0"/>
              </a:rPr>
              <a:t>	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}</a:t>
            </a:r>
            <a:endParaRPr lang="en-US" altLang="ko-KR" sz="1600" dirty="0">
              <a:latin typeface="Times New Roman" panose="02020603050405020304" pitchFamily="18" charset="0"/>
            </a:endParaRPr>
          </a:p>
          <a:p>
            <a:pPr latinLnBrk="1">
              <a:lnSpc>
                <a:spcPct val="120000"/>
              </a:lnSpc>
            </a:pPr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 }</a:t>
            </a:r>
            <a:endParaRPr lang="en-US" altLang="ko-KR" sz="1600" dirty="0">
              <a:latin typeface="Times New Roman" panose="02020603050405020304" pitchFamily="18" charset="0"/>
            </a:endParaRPr>
          </a:p>
          <a:p>
            <a:pPr latinLnBrk="1">
              <a:lnSpc>
                <a:spcPct val="120000"/>
              </a:lnSpc>
            </a:pPr>
            <a:r>
              <a:rPr lang="en-US" altLang="ko-KR" sz="1600" dirty="0" smtClean="0">
                <a:latin typeface="Times New Roman" panose="02020603050405020304" pitchFamily="18" charset="0"/>
              </a:rPr>
              <a:t>}</a:t>
            </a:r>
            <a:endParaRPr lang="en-US" altLang="ko-KR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80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개념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0" y="652625"/>
            <a:ext cx="10965951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sz="2000" b="1" dirty="0" smtClean="0"/>
              <a:t>SQL exception </a:t>
            </a:r>
            <a:r>
              <a:rPr lang="ko-KR" altLang="en-US" sz="2000" b="1" dirty="0" smtClean="0"/>
              <a:t>특징</a:t>
            </a:r>
            <a:endParaRPr lang="en-US" altLang="ko-KR" sz="2000" b="1" dirty="0" smtClean="0"/>
          </a:p>
          <a:p>
            <a:pPr lvl="1">
              <a:spcAft>
                <a:spcPts val="300"/>
              </a:spcAft>
            </a:pPr>
            <a:r>
              <a:rPr lang="ko-KR" altLang="en-US" dirty="0"/>
              <a:t>매우 모호한 </a:t>
            </a:r>
            <a:r>
              <a:rPr lang="en-US" dirty="0" smtClean="0"/>
              <a:t>Exception</a:t>
            </a:r>
          </a:p>
          <a:p>
            <a:pPr lvl="1">
              <a:spcAft>
                <a:spcPts val="300"/>
              </a:spcAft>
            </a:pPr>
            <a:r>
              <a:rPr lang="en-US" altLang="ko-KR" dirty="0" err="1"/>
              <a:t>SQLException</a:t>
            </a:r>
            <a:r>
              <a:rPr lang="ko-KR" altLang="en-US" dirty="0"/>
              <a:t>의 경우 대부분이 복구 </a:t>
            </a:r>
            <a:r>
              <a:rPr lang="ko-KR" altLang="en-US" dirty="0" smtClean="0"/>
              <a:t>불가능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예외를 잡아도 </a:t>
            </a:r>
            <a:r>
              <a:rPr lang="ko-KR" altLang="en-US" dirty="0" smtClean="0"/>
              <a:t>처리해줄 수 </a:t>
            </a:r>
            <a:r>
              <a:rPr lang="ko-KR" altLang="en-US" dirty="0"/>
              <a:t>있는게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2">
              <a:spcAft>
                <a:spcPts val="300"/>
              </a:spcAft>
            </a:pPr>
            <a:r>
              <a:rPr lang="en-US" altLang="ko-KR" dirty="0"/>
              <a:t>ex) SQL </a:t>
            </a:r>
            <a:r>
              <a:rPr lang="ko-KR" altLang="en-US" dirty="0"/>
              <a:t>문법 오류</a:t>
            </a:r>
            <a:r>
              <a:rPr lang="en-US" altLang="ko-KR" dirty="0"/>
              <a:t>, </a:t>
            </a:r>
            <a:r>
              <a:rPr lang="ko-KR" altLang="en-US" dirty="0"/>
              <a:t>제약 조건 위반</a:t>
            </a:r>
            <a:r>
              <a:rPr lang="en-US" altLang="ko-KR" dirty="0"/>
              <a:t>, DB </a:t>
            </a:r>
            <a:r>
              <a:rPr lang="ko-KR" altLang="en-US" dirty="0"/>
              <a:t>서버 다운</a:t>
            </a:r>
            <a:r>
              <a:rPr lang="en-US" altLang="ko-KR" dirty="0"/>
              <a:t>, </a:t>
            </a:r>
            <a:r>
              <a:rPr lang="ko-KR" altLang="en-US" dirty="0"/>
              <a:t>네트워크 불안정 </a:t>
            </a:r>
            <a:r>
              <a:rPr lang="ko-KR" altLang="en-US" dirty="0" smtClean="0"/>
              <a:t>등</a:t>
            </a:r>
            <a:endParaRPr lang="en-US" altLang="ko-KR" sz="1400" dirty="0" smtClean="0"/>
          </a:p>
          <a:p>
            <a:pPr lvl="1">
              <a:spcAft>
                <a:spcPts val="300"/>
              </a:spcAft>
            </a:pPr>
            <a:r>
              <a:rPr lang="ko-KR" altLang="en-US" dirty="0" smtClean="0"/>
              <a:t>복구할 </a:t>
            </a:r>
            <a:r>
              <a:rPr lang="ko-KR" altLang="en-US" dirty="0"/>
              <a:t>방법이 없으므로 개발자에게 빠르게 알리는 것이 </a:t>
            </a:r>
            <a:r>
              <a:rPr lang="ko-KR" altLang="en-US" dirty="0" smtClean="0"/>
              <a:t>최선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메일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..)</a:t>
            </a:r>
            <a:endParaRPr lang="ko-KR" altLang="en-US" dirty="0"/>
          </a:p>
          <a:p>
            <a:pPr lvl="2">
              <a:spcAft>
                <a:spcPts val="300"/>
              </a:spcAft>
            </a:pP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43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76168" y="3256299"/>
            <a:ext cx="7218218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try {</a:t>
            </a:r>
          </a:p>
          <a:p>
            <a:r>
              <a:rPr lang="en-US" sz="2000" dirty="0"/>
              <a:t>    // </a:t>
            </a:r>
            <a:r>
              <a:rPr lang="ko-KR" altLang="en-US" sz="2000" dirty="0" smtClean="0"/>
              <a:t>비지니스로직</a:t>
            </a:r>
            <a:endParaRPr lang="ko-KR" altLang="en-US" sz="2000" dirty="0"/>
          </a:p>
          <a:p>
            <a:r>
              <a:rPr lang="en-US" altLang="ko-KR" sz="2000" dirty="0"/>
              <a:t>} </a:t>
            </a:r>
            <a:r>
              <a:rPr lang="en-US" sz="2000" dirty="0"/>
              <a:t>catch (</a:t>
            </a:r>
            <a:r>
              <a:rPr lang="en-US" sz="2000" dirty="0" err="1"/>
              <a:t>SQLException</a:t>
            </a:r>
            <a:r>
              <a:rPr lang="en-US" sz="2000" dirty="0"/>
              <a:t> e) {</a:t>
            </a:r>
          </a:p>
          <a:p>
            <a:r>
              <a:rPr lang="en-US" sz="2000" dirty="0"/>
              <a:t>    if(</a:t>
            </a:r>
            <a:r>
              <a:rPr lang="en-US" sz="2000" dirty="0" err="1"/>
              <a:t>e.getErrorCode</a:t>
            </a:r>
            <a:r>
              <a:rPr lang="en-US" sz="2000" dirty="0"/>
              <a:t>() </a:t>
            </a:r>
            <a:r>
              <a:rPr lang="ko-KR" altLang="en-US" sz="2000" dirty="0"/>
              <a:t>등을 이용해서 처리할 수 있는 경우</a:t>
            </a:r>
            <a:r>
              <a:rPr lang="en-US" altLang="ko-KR" sz="2000" dirty="0"/>
              <a:t>){</a:t>
            </a:r>
          </a:p>
          <a:p>
            <a:r>
              <a:rPr lang="en-US" altLang="ko-KR" sz="2000" dirty="0"/>
              <a:t>        // </a:t>
            </a:r>
            <a:r>
              <a:rPr lang="ko-KR" altLang="en-US" sz="2000" dirty="0"/>
              <a:t>처리 코드</a:t>
            </a:r>
          </a:p>
          <a:p>
            <a:r>
              <a:rPr lang="ko-KR" altLang="en-US" sz="2000" dirty="0"/>
              <a:t>    </a:t>
            </a:r>
            <a:r>
              <a:rPr lang="en-US" altLang="ko-KR" sz="2000" dirty="0"/>
              <a:t>} </a:t>
            </a:r>
            <a:r>
              <a:rPr lang="en-US" sz="2000" dirty="0"/>
              <a:t>else{</a:t>
            </a:r>
          </a:p>
          <a:p>
            <a:r>
              <a:rPr lang="en-US" sz="2000" dirty="0"/>
              <a:t>        </a:t>
            </a:r>
            <a:r>
              <a:rPr lang="en-US" sz="2000" dirty="0">
                <a:solidFill>
                  <a:srgbClr val="FF0000"/>
                </a:solidFill>
              </a:rPr>
              <a:t>// </a:t>
            </a:r>
            <a:r>
              <a:rPr lang="ko-KR" altLang="en-US" sz="2000" dirty="0">
                <a:solidFill>
                  <a:srgbClr val="FF0000"/>
                </a:solidFill>
              </a:rPr>
              <a:t>로깅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에러 내용 메일 전송 등의 </a:t>
            </a:r>
            <a:r>
              <a:rPr lang="ko-KR" altLang="en-US" sz="2000" dirty="0" err="1">
                <a:solidFill>
                  <a:srgbClr val="FF0000"/>
                </a:solidFill>
              </a:rPr>
              <a:t>로직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ko-KR" altLang="en-US" sz="2000" dirty="0"/>
              <a:t>        </a:t>
            </a:r>
            <a:r>
              <a:rPr lang="en-US" sz="2000" dirty="0"/>
              <a:t>throw new </a:t>
            </a:r>
            <a:r>
              <a:rPr lang="en-US" sz="2000" dirty="0" err="1">
                <a:solidFill>
                  <a:srgbClr val="FF0000"/>
                </a:solidFill>
              </a:rPr>
              <a:t>RuntimeException</a:t>
            </a:r>
            <a:r>
              <a:rPr lang="en-US" sz="2000" dirty="0"/>
              <a:t>(e</a:t>
            </a:r>
            <a:r>
              <a:rPr lang="en-US" sz="2000" dirty="0" smtClean="0"/>
              <a:t>); </a:t>
            </a:r>
            <a:endParaRPr lang="en-US" sz="2000" dirty="0"/>
          </a:p>
          <a:p>
            <a:r>
              <a:rPr lang="en-US" sz="2000" dirty="0"/>
              <a:t>    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4563804" y="6483296"/>
            <a:ext cx="450770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smtClean="0"/>
              <a:t>호출하는 쪽에서 </a:t>
            </a:r>
            <a:r>
              <a:rPr lang="en-US" altLang="ko-KR" dirty="0" smtClean="0"/>
              <a:t>throws</a:t>
            </a:r>
            <a:r>
              <a:rPr lang="ko-KR" altLang="en-US" dirty="0" smtClean="0"/>
              <a:t>를 선언하지 않도록</a:t>
            </a:r>
            <a:endParaRPr lang="en-US" dirty="0"/>
          </a:p>
        </p:txBody>
      </p:sp>
      <p:cxnSp>
        <p:nvCxnSpPr>
          <p:cNvPr id="10" name="직선 화살표 연결선 9"/>
          <p:cNvCxnSpPr>
            <a:endCxn id="8" idx="1"/>
          </p:cNvCxnSpPr>
          <p:nvPr/>
        </p:nvCxnSpPr>
        <p:spPr>
          <a:xfrm>
            <a:off x="3751868" y="5797485"/>
            <a:ext cx="811936" cy="870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33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89503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dirty="0" smtClean="0"/>
              <a:t>문자열 처리 관련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4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복잡한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작성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0" y="652625"/>
            <a:ext cx="10965951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sz="2000" b="1" dirty="0" err="1" smtClean="0"/>
              <a:t>StringBuilder</a:t>
            </a:r>
            <a:endParaRPr lang="en-US" altLang="ko-KR" sz="2000" b="1" dirty="0" smtClean="0"/>
          </a:p>
          <a:p>
            <a:pPr lvl="1">
              <a:spcAft>
                <a:spcPts val="300"/>
              </a:spcAft>
            </a:pPr>
            <a:r>
              <a:rPr lang="en-US" altLang="ko-KR" dirty="0" smtClean="0"/>
              <a:t>String</a:t>
            </a:r>
            <a:r>
              <a:rPr lang="ko-KR" altLang="en-US" dirty="0" smtClean="0"/>
              <a:t>의  </a:t>
            </a:r>
            <a:r>
              <a:rPr lang="en-US" altLang="ko-KR" dirty="0" smtClean="0"/>
              <a:t>'+' </a:t>
            </a:r>
            <a:r>
              <a:rPr lang="ko-KR" altLang="en-US" dirty="0" smtClean="0"/>
              <a:t>연산은 새로운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객체를 생성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메모리 낭비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spcAft>
                <a:spcPts val="300"/>
              </a:spcAft>
            </a:pPr>
            <a:r>
              <a:rPr lang="ko-KR" altLang="en-US" dirty="0" smtClean="0"/>
              <a:t>복잡한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문을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높은 코드로 작성 가능</a:t>
            </a:r>
            <a:endParaRPr lang="en-US" altLang="ko-KR" dirty="0" smtClean="0"/>
          </a:p>
          <a:p>
            <a:pPr lvl="2">
              <a:spcAft>
                <a:spcPts val="300"/>
              </a:spcAft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45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22144" y="2400288"/>
            <a:ext cx="115060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66DE2"/>
                </a:solidFill>
                <a:latin typeface="맑은 고딕" panose="020B0503020000020004" pitchFamily="50" charset="-127"/>
              </a:rPr>
              <a:t>String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</a:rPr>
              <a:t> </a:t>
            </a:r>
            <a:r>
              <a:rPr lang="en-US" altLang="ko-KR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sql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</a:rPr>
              <a:t> </a:t>
            </a:r>
            <a:r>
              <a:rPr lang="en-US" altLang="ko-KR" dirty="0">
                <a:solidFill>
                  <a:srgbClr val="A71D5D"/>
                </a:solidFill>
                <a:latin typeface="맑은 고딕" panose="020B0503020000020004" pitchFamily="50" charset="-127"/>
              </a:rPr>
              <a:t>=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</a:rPr>
              <a:t> </a:t>
            </a:r>
            <a:endParaRPr lang="en-US" altLang="ko-KR" dirty="0" smtClean="0">
              <a:solidFill>
                <a:srgbClr val="333333"/>
              </a:solidFill>
              <a:latin typeface="맑은 고딕" panose="020B0503020000020004" pitchFamily="50" charset="-127"/>
            </a:endParaRPr>
          </a:p>
          <a:p>
            <a:endParaRPr lang="en-US" altLang="ko-KR" dirty="0" smtClean="0">
              <a:solidFill>
                <a:srgbClr val="333333"/>
              </a:solidFill>
              <a:latin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맑은 고딕" panose="020B0503020000020004" pitchFamily="50" charset="-127"/>
              </a:rPr>
              <a:t>    </a:t>
            </a:r>
            <a:r>
              <a:rPr lang="en-US" altLang="ko-KR" dirty="0" smtClean="0">
                <a:solidFill>
                  <a:srgbClr val="63A35C"/>
                </a:solidFill>
                <a:latin typeface="맑은 고딕" panose="020B0503020000020004" pitchFamily="50" charset="-127"/>
              </a:rPr>
              <a:t>"</a:t>
            </a:r>
            <a:r>
              <a:rPr lang="en-US" altLang="ko-KR" dirty="0">
                <a:solidFill>
                  <a:srgbClr val="63A35C"/>
                </a:solidFill>
                <a:latin typeface="맑은 고딕" panose="020B0503020000020004" pitchFamily="50" charset="-127"/>
              </a:rPr>
              <a:t>SELECT * FROM "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</a:rPr>
              <a:t> </a:t>
            </a:r>
            <a:r>
              <a:rPr lang="en-US" altLang="ko-KR" dirty="0">
                <a:solidFill>
                  <a:srgbClr val="A71D5D"/>
                </a:solidFill>
                <a:latin typeface="맑은 고딕" panose="020B0503020000020004" pitchFamily="50" charset="-127"/>
              </a:rPr>
              <a:t>+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</a:rPr>
              <a:t> </a:t>
            </a:r>
            <a:r>
              <a:rPr lang="en-US" altLang="ko-KR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tableName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</a:rPr>
              <a:t> </a:t>
            </a:r>
            <a:r>
              <a:rPr lang="en-US" altLang="ko-KR" dirty="0">
                <a:solidFill>
                  <a:srgbClr val="A71D5D"/>
                </a:solidFill>
                <a:latin typeface="맑은 고딕" panose="020B0503020000020004" pitchFamily="50" charset="-127"/>
              </a:rPr>
              <a:t>+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</a:rPr>
              <a:t> </a:t>
            </a:r>
            <a:r>
              <a:rPr lang="en-US" altLang="ko-KR" dirty="0">
                <a:solidFill>
                  <a:srgbClr val="63A35C"/>
                </a:solidFill>
                <a:latin typeface="맑은 고딕" panose="020B0503020000020004" pitchFamily="50" charset="-127"/>
              </a:rPr>
              <a:t>" WHERE "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</a:rPr>
              <a:t> </a:t>
            </a:r>
            <a:r>
              <a:rPr lang="en-US" altLang="ko-KR" dirty="0">
                <a:solidFill>
                  <a:srgbClr val="A71D5D"/>
                </a:solidFill>
                <a:latin typeface="맑은 고딕" panose="020B0503020000020004" pitchFamily="50" charset="-127"/>
              </a:rPr>
              <a:t>+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</a:rPr>
              <a:t>  </a:t>
            </a:r>
            <a:r>
              <a:rPr lang="en-US" altLang="ko-KR" dirty="0">
                <a:solidFill>
                  <a:srgbClr val="63A35C"/>
                </a:solidFill>
                <a:latin typeface="맑은 고딕" panose="020B0503020000020004" pitchFamily="50" charset="-127"/>
              </a:rPr>
              <a:t>"username = '"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</a:rPr>
              <a:t> </a:t>
            </a:r>
            <a:r>
              <a:rPr lang="en-US" altLang="ko-KR" dirty="0">
                <a:solidFill>
                  <a:srgbClr val="A71D5D"/>
                </a:solidFill>
                <a:latin typeface="맑은 고딕" panose="020B0503020000020004" pitchFamily="50" charset="-127"/>
              </a:rPr>
              <a:t>+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</a:rPr>
              <a:t> </a:t>
            </a:r>
            <a:r>
              <a:rPr lang="en-US" altLang="ko-KR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userName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</a:rPr>
              <a:t> </a:t>
            </a:r>
            <a:r>
              <a:rPr lang="en-US" altLang="ko-KR" dirty="0">
                <a:solidFill>
                  <a:srgbClr val="A71D5D"/>
                </a:solidFill>
                <a:latin typeface="맑은 고딕" panose="020B0503020000020004" pitchFamily="50" charset="-127"/>
              </a:rPr>
              <a:t>+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</a:rPr>
              <a:t> </a:t>
            </a:r>
            <a:r>
              <a:rPr lang="en-US" altLang="ko-KR" dirty="0">
                <a:solidFill>
                  <a:srgbClr val="63A35C"/>
                </a:solidFill>
                <a:latin typeface="맑은 고딕" panose="020B0503020000020004" pitchFamily="50" charset="-127"/>
              </a:rPr>
              <a:t>"' AND </a:t>
            </a:r>
            <a:r>
              <a:rPr lang="en-US" altLang="ko-KR" dirty="0" err="1">
                <a:solidFill>
                  <a:srgbClr val="63A35C"/>
                </a:solidFill>
                <a:latin typeface="맑은 고딕" panose="020B0503020000020004" pitchFamily="50" charset="-127"/>
              </a:rPr>
              <a:t>userId</a:t>
            </a:r>
            <a:r>
              <a:rPr lang="en-US" altLang="ko-KR" dirty="0">
                <a:solidFill>
                  <a:srgbClr val="63A35C"/>
                </a:solidFill>
                <a:latin typeface="맑은 고딕" panose="020B0503020000020004" pitchFamily="50" charset="-127"/>
              </a:rPr>
              <a:t> = "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</a:rPr>
              <a:t> </a:t>
            </a:r>
            <a:r>
              <a:rPr lang="en-US" altLang="ko-KR" dirty="0">
                <a:solidFill>
                  <a:srgbClr val="A71D5D"/>
                </a:solidFill>
                <a:latin typeface="맑은 고딕" panose="020B0503020000020004" pitchFamily="50" charset="-127"/>
              </a:rPr>
              <a:t>+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</a:rPr>
              <a:t> 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</a:rPr>
              <a:t>id</a:t>
            </a:r>
            <a:r>
              <a:rPr lang="en-US" altLang="ko-KR" dirty="0" smtClean="0">
                <a:solidFill>
                  <a:srgbClr val="333333"/>
                </a:solidFill>
                <a:latin typeface="맑은 고딕" panose="020B0503020000020004" pitchFamily="50" charset="-127"/>
              </a:rPr>
              <a:t>;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19717" y="3495768"/>
            <a:ext cx="60960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StringBuilder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</a:rPr>
              <a:t> </a:t>
            </a:r>
            <a:r>
              <a:rPr lang="en-US" altLang="ko-KR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sb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</a:rPr>
              <a:t> </a:t>
            </a:r>
            <a:r>
              <a:rPr lang="en-US" altLang="ko-KR" dirty="0">
                <a:solidFill>
                  <a:srgbClr val="A71D5D"/>
                </a:solidFill>
                <a:latin typeface="맑은 고딕" panose="020B0503020000020004" pitchFamily="50" charset="-127"/>
              </a:rPr>
              <a:t>=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</a:rPr>
              <a:t> </a:t>
            </a:r>
            <a:r>
              <a:rPr lang="en-US" altLang="ko-KR" dirty="0">
                <a:solidFill>
                  <a:srgbClr val="A71D5D"/>
                </a:solidFill>
                <a:latin typeface="맑은 고딕" panose="020B0503020000020004" pitchFamily="50" charset="-127"/>
              </a:rPr>
              <a:t>new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</a:rPr>
              <a:t> </a:t>
            </a:r>
            <a:r>
              <a:rPr lang="en-US" altLang="ko-KR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StringBuilder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</a:rPr>
              <a:t>();</a:t>
            </a:r>
          </a:p>
          <a:p>
            <a:endParaRPr lang="en-US" altLang="ko-KR" dirty="0">
              <a:solidFill>
                <a:srgbClr val="333333"/>
              </a:solidFill>
              <a:latin typeface="맑은 고딕" panose="020B0503020000020004" pitchFamily="50" charset="-127"/>
            </a:endParaRPr>
          </a:p>
          <a:p>
            <a:r>
              <a:rPr lang="en-US" altLang="ko-KR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sb.append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dirty="0">
                <a:solidFill>
                  <a:srgbClr val="63A35C"/>
                </a:solidFill>
                <a:latin typeface="맑은 고딕" panose="020B0503020000020004" pitchFamily="50" charset="-127"/>
              </a:rPr>
              <a:t>"SELECT * FROM "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</a:rPr>
              <a:t>);</a:t>
            </a:r>
          </a:p>
          <a:p>
            <a:r>
              <a:rPr lang="en-US" altLang="ko-KR" dirty="0" err="1" smtClean="0">
                <a:solidFill>
                  <a:srgbClr val="333333"/>
                </a:solidFill>
                <a:latin typeface="맑은 고딕" panose="020B0503020000020004" pitchFamily="50" charset="-127"/>
              </a:rPr>
              <a:t>sb.append</a:t>
            </a:r>
            <a:r>
              <a:rPr lang="en-US" altLang="ko-KR" dirty="0" smtClean="0">
                <a:solidFill>
                  <a:srgbClr val="333333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맑은 고딕" panose="020B0503020000020004" pitchFamily="50" charset="-127"/>
              </a:rPr>
              <a:t>tableName</a:t>
            </a:r>
            <a:r>
              <a:rPr lang="en-US" altLang="ko-KR" dirty="0" smtClean="0">
                <a:solidFill>
                  <a:srgbClr val="333333"/>
                </a:solidFill>
                <a:latin typeface="맑은 고딕" panose="020B0503020000020004" pitchFamily="50" charset="-127"/>
              </a:rPr>
              <a:t>);</a:t>
            </a:r>
            <a:endParaRPr lang="en-US" altLang="ko-KR" dirty="0">
              <a:solidFill>
                <a:srgbClr val="333333"/>
              </a:solidFill>
              <a:latin typeface="맑은 고딕" panose="020B0503020000020004" pitchFamily="50" charset="-127"/>
            </a:endParaRPr>
          </a:p>
          <a:p>
            <a:r>
              <a:rPr lang="en-US" altLang="ko-KR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sb.append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dirty="0">
                <a:solidFill>
                  <a:srgbClr val="63A35C"/>
                </a:solidFill>
                <a:latin typeface="맑은 고딕" panose="020B0503020000020004" pitchFamily="50" charset="-127"/>
              </a:rPr>
              <a:t>" WHERE"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</a:rPr>
              <a:t>);</a:t>
            </a:r>
          </a:p>
          <a:p>
            <a:r>
              <a:rPr lang="en-US" altLang="ko-KR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sb.append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dirty="0">
                <a:solidFill>
                  <a:srgbClr val="63A35C"/>
                </a:solidFill>
                <a:latin typeface="맑은 고딕" panose="020B0503020000020004" pitchFamily="50" charset="-127"/>
              </a:rPr>
              <a:t>"username = '"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</a:rPr>
              <a:t>);</a:t>
            </a:r>
          </a:p>
          <a:p>
            <a:r>
              <a:rPr lang="en-US" altLang="ko-KR" dirty="0" err="1" smtClean="0">
                <a:solidFill>
                  <a:srgbClr val="333333"/>
                </a:solidFill>
                <a:latin typeface="맑은 고딕" panose="020B0503020000020004" pitchFamily="50" charset="-127"/>
              </a:rPr>
              <a:t>sb.append</a:t>
            </a:r>
            <a:r>
              <a:rPr lang="en-US" altLang="ko-KR" dirty="0" smtClean="0">
                <a:solidFill>
                  <a:srgbClr val="333333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맑은 고딕" panose="020B0503020000020004" pitchFamily="50" charset="-127"/>
              </a:rPr>
              <a:t>userName</a:t>
            </a:r>
            <a:r>
              <a:rPr lang="en-US" altLang="ko-KR" dirty="0" smtClean="0">
                <a:solidFill>
                  <a:srgbClr val="333333"/>
                </a:solidFill>
                <a:latin typeface="맑은 고딕" panose="020B0503020000020004" pitchFamily="50" charset="-127"/>
              </a:rPr>
              <a:t>);</a:t>
            </a:r>
            <a:endParaRPr lang="en-US" altLang="ko-KR" dirty="0">
              <a:solidFill>
                <a:srgbClr val="333333"/>
              </a:solidFill>
              <a:latin typeface="맑은 고딕" panose="020B0503020000020004" pitchFamily="50" charset="-127"/>
            </a:endParaRPr>
          </a:p>
          <a:p>
            <a:r>
              <a:rPr lang="en-US" altLang="ko-KR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sb.append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dirty="0">
                <a:solidFill>
                  <a:srgbClr val="63A35C"/>
                </a:solidFill>
                <a:latin typeface="맑은 고딕" panose="020B0503020000020004" pitchFamily="50" charset="-127"/>
              </a:rPr>
              <a:t>"' AND </a:t>
            </a:r>
            <a:r>
              <a:rPr lang="en-US" altLang="ko-KR" dirty="0" err="1">
                <a:solidFill>
                  <a:srgbClr val="63A35C"/>
                </a:solidFill>
                <a:latin typeface="맑은 고딕" panose="020B0503020000020004" pitchFamily="50" charset="-127"/>
              </a:rPr>
              <a:t>userId</a:t>
            </a:r>
            <a:r>
              <a:rPr lang="en-US" altLang="ko-KR" dirty="0">
                <a:solidFill>
                  <a:srgbClr val="63A35C"/>
                </a:solidFill>
                <a:latin typeface="맑은 고딕" panose="020B0503020000020004" pitchFamily="50" charset="-127"/>
              </a:rPr>
              <a:t> = "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</a:rPr>
              <a:t>);</a:t>
            </a:r>
          </a:p>
          <a:p>
            <a:r>
              <a:rPr lang="en-US" altLang="ko-KR" dirty="0" err="1" smtClean="0">
                <a:solidFill>
                  <a:srgbClr val="333333"/>
                </a:solidFill>
                <a:latin typeface="맑은 고딕" panose="020B0503020000020004" pitchFamily="50" charset="-127"/>
              </a:rPr>
              <a:t>sb.append</a:t>
            </a:r>
            <a:r>
              <a:rPr lang="en-US" altLang="ko-KR" dirty="0" smtClean="0">
                <a:solidFill>
                  <a:srgbClr val="333333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age</a:t>
            </a:r>
            <a:r>
              <a:rPr lang="en-US" altLang="ko-KR" dirty="0" smtClean="0">
                <a:solidFill>
                  <a:srgbClr val="333333"/>
                </a:solidFill>
                <a:latin typeface="맑은 고딕" panose="020B0503020000020004" pitchFamily="50" charset="-127"/>
              </a:rPr>
              <a:t>);</a:t>
            </a:r>
            <a:endParaRPr lang="en-US" altLang="ko-KR" dirty="0">
              <a:solidFill>
                <a:srgbClr val="333333"/>
              </a:solidFill>
              <a:latin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</a:rPr>
              <a:t> </a:t>
            </a:r>
          </a:p>
          <a:p>
            <a:r>
              <a:rPr lang="en-US" altLang="ko-KR" dirty="0" err="1">
                <a:solidFill>
                  <a:srgbClr val="066DE2"/>
                </a:solidFill>
                <a:latin typeface="맑은 고딕" panose="020B0503020000020004" pitchFamily="50" charset="-127"/>
              </a:rPr>
              <a:t>System</a:t>
            </a:r>
            <a:r>
              <a:rPr lang="en-US" altLang="ko-KR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dirty="0" err="1">
                <a:solidFill>
                  <a:srgbClr val="066DE2"/>
                </a:solidFill>
                <a:latin typeface="맑은 고딕" panose="020B0503020000020004" pitchFamily="50" charset="-127"/>
              </a:rPr>
              <a:t>out</a:t>
            </a:r>
            <a:r>
              <a:rPr lang="en-US" altLang="ko-KR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dirty="0" err="1">
                <a:solidFill>
                  <a:srgbClr val="066DE2"/>
                </a:solidFill>
                <a:latin typeface="맑은 고딕" panose="020B0503020000020004" pitchFamily="50" charset="-127"/>
              </a:rPr>
              <a:t>println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sb.</a:t>
            </a:r>
            <a:r>
              <a:rPr lang="en-US" altLang="ko-KR" dirty="0" err="1">
                <a:solidFill>
                  <a:srgbClr val="066DE2"/>
                </a:solidFill>
                <a:latin typeface="맑은 고딕" panose="020B0503020000020004" pitchFamily="50" charset="-127"/>
              </a:rPr>
              <a:t>toString</a:t>
            </a:r>
            <a:r>
              <a:rPr lang="en-US" altLang="ko-KR" dirty="0" smtClean="0">
                <a:solidFill>
                  <a:srgbClr val="333333"/>
                </a:solidFill>
                <a:latin typeface="맑은 고딕" panose="020B0503020000020004" pitchFamily="50" charset="-127"/>
              </a:rPr>
              <a:t>());</a:t>
            </a:r>
            <a:endParaRPr lang="en-US" altLang="ko-KR" dirty="0">
              <a:solidFill>
                <a:srgbClr val="333333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409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LIKE</a:t>
            </a:r>
            <a:r>
              <a:rPr lang="ko-KR" altLang="en-US" dirty="0" smtClean="0"/>
              <a:t>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0" y="652625"/>
            <a:ext cx="10965951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/>
              <a:t>부분적으로 일치하는 칼럼을 </a:t>
            </a:r>
            <a:r>
              <a:rPr lang="ko-KR" altLang="en-US" sz="2000" b="1" dirty="0" smtClean="0"/>
              <a:t>찾을 때 사용</a:t>
            </a:r>
            <a:endParaRPr lang="en-US" altLang="ko-KR" sz="2000" b="1" dirty="0" smtClean="0"/>
          </a:p>
          <a:p>
            <a:pPr>
              <a:spcAft>
                <a:spcPts val="300"/>
              </a:spcAft>
            </a:pPr>
            <a:r>
              <a:rPr lang="ko-KR" altLang="en-US" sz="2000" b="1" dirty="0" smtClean="0"/>
              <a:t>사용법</a:t>
            </a:r>
            <a:endParaRPr lang="en-US" altLang="ko-KR" sz="2000" b="1" dirty="0" smtClean="0"/>
          </a:p>
          <a:p>
            <a:pPr lvl="1">
              <a:spcAft>
                <a:spcPts val="300"/>
              </a:spcAft>
            </a:pPr>
            <a:r>
              <a:rPr lang="en-US" dirty="0"/>
              <a:t>SELECT * FROM [</a:t>
            </a:r>
            <a:r>
              <a:rPr lang="ko-KR" altLang="en-US" dirty="0" err="1"/>
              <a:t>테이블명</a:t>
            </a:r>
            <a:r>
              <a:rPr lang="en-US" altLang="ko-KR" dirty="0"/>
              <a:t>] </a:t>
            </a:r>
            <a:r>
              <a:rPr lang="en-US" dirty="0"/>
              <a:t>WHERE LIKE [</a:t>
            </a:r>
            <a:r>
              <a:rPr lang="ko-KR" altLang="en-US" dirty="0"/>
              <a:t>조건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dirty="0"/>
              <a:t>'-' : </a:t>
            </a:r>
            <a:r>
              <a:rPr lang="ko-KR" altLang="en-US" dirty="0" err="1"/>
              <a:t>글자숫자를</a:t>
            </a:r>
            <a:r>
              <a:rPr lang="ko-KR" altLang="en-US" dirty="0"/>
              <a:t> </a:t>
            </a:r>
            <a:r>
              <a:rPr lang="ko-KR" altLang="en-US" dirty="0" err="1"/>
              <a:t>정해줌</a:t>
            </a:r>
            <a:r>
              <a:rPr lang="en-US" altLang="ko-KR" dirty="0"/>
              <a:t>(EX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LIKE '</a:t>
            </a:r>
            <a:r>
              <a:rPr lang="ko-KR" altLang="en-US" dirty="0"/>
              <a:t>홍</a:t>
            </a:r>
            <a:r>
              <a:rPr lang="en-US" altLang="ko-KR" dirty="0"/>
              <a:t>_</a:t>
            </a:r>
            <a:r>
              <a:rPr lang="ko-KR" altLang="en-US" dirty="0"/>
              <a:t>동</a:t>
            </a:r>
            <a:r>
              <a:rPr lang="en-US" altLang="ko-KR" dirty="0"/>
              <a:t>')</a:t>
            </a:r>
          </a:p>
          <a:p>
            <a:pPr lvl="1"/>
            <a:r>
              <a:rPr lang="en-US" altLang="ko-KR" dirty="0"/>
              <a:t>'%' : </a:t>
            </a:r>
            <a:r>
              <a:rPr lang="ko-KR" altLang="en-US" dirty="0" err="1"/>
              <a:t>글자숫자를</a:t>
            </a:r>
            <a:r>
              <a:rPr lang="ko-KR" altLang="en-US" dirty="0"/>
              <a:t> </a:t>
            </a:r>
            <a:r>
              <a:rPr lang="ko-KR" altLang="en-US" dirty="0" err="1"/>
              <a:t>정해주지않음</a:t>
            </a:r>
            <a:r>
              <a:rPr lang="en-US" altLang="ko-KR" dirty="0"/>
              <a:t>(EX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LIKE '</a:t>
            </a:r>
            <a:r>
              <a:rPr lang="ko-KR" altLang="en-US" dirty="0"/>
              <a:t>홍</a:t>
            </a:r>
            <a:r>
              <a:rPr lang="en-US" altLang="ko-KR" dirty="0"/>
              <a:t>%')</a:t>
            </a:r>
          </a:p>
          <a:p>
            <a:pPr lvl="1">
              <a:spcAft>
                <a:spcPts val="300"/>
              </a:spcAft>
            </a:pPr>
            <a:endParaRPr lang="en-US" altLang="ko-KR" sz="1600" b="1" dirty="0" smtClean="0"/>
          </a:p>
          <a:p>
            <a:pPr lvl="2">
              <a:spcAft>
                <a:spcPts val="300"/>
              </a:spcAft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46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837527" y="6370515"/>
            <a:ext cx="3775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https://coding-factory.tistory.com/114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68371" y="3408777"/>
            <a:ext cx="609600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ko-KR" dirty="0"/>
              <a:t>--A</a:t>
            </a:r>
            <a:r>
              <a:rPr lang="ko-KR" altLang="en-US" dirty="0"/>
              <a:t>로 시작하는 문자를 찾기</a:t>
            </a:r>
            <a:r>
              <a:rPr lang="en-US" altLang="ko-KR" dirty="0"/>
              <a:t>--</a:t>
            </a:r>
          </a:p>
          <a:p>
            <a:r>
              <a:rPr lang="en-US" altLang="ko-KR" dirty="0"/>
              <a:t>SELECT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/>
              <a:t>테이블 </a:t>
            </a:r>
            <a:r>
              <a:rPr lang="en-US" altLang="ko-KR" dirty="0"/>
              <a:t>WHERE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LIKE 'A%'</a:t>
            </a:r>
          </a:p>
          <a:p>
            <a:endParaRPr lang="en-US" altLang="ko-KR" dirty="0"/>
          </a:p>
          <a:p>
            <a:r>
              <a:rPr lang="en-US" altLang="ko-KR" dirty="0"/>
              <a:t>--A</a:t>
            </a:r>
            <a:r>
              <a:rPr lang="ko-KR" altLang="en-US" dirty="0"/>
              <a:t>로 끝나는 문자 찾기</a:t>
            </a:r>
            <a:r>
              <a:rPr lang="en-US" altLang="ko-KR" dirty="0"/>
              <a:t>--</a:t>
            </a:r>
          </a:p>
          <a:p>
            <a:r>
              <a:rPr lang="en-US" altLang="ko-KR" dirty="0"/>
              <a:t>SELECT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/>
              <a:t>테이블 </a:t>
            </a:r>
            <a:r>
              <a:rPr lang="en-US" altLang="ko-KR" dirty="0"/>
              <a:t>WHERE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LIKE '%A'</a:t>
            </a:r>
          </a:p>
          <a:p>
            <a:endParaRPr lang="en-US" altLang="ko-KR" dirty="0"/>
          </a:p>
          <a:p>
            <a:r>
              <a:rPr lang="en-US" altLang="ko-KR" dirty="0"/>
              <a:t>--A</a:t>
            </a:r>
            <a:r>
              <a:rPr lang="ko-KR" altLang="en-US" dirty="0"/>
              <a:t>를 포함하는 문자 찾기</a:t>
            </a:r>
            <a:r>
              <a:rPr lang="en-US" altLang="ko-KR" dirty="0"/>
              <a:t>--</a:t>
            </a:r>
          </a:p>
          <a:p>
            <a:r>
              <a:rPr lang="en-US" altLang="ko-KR" dirty="0"/>
              <a:t>SELECT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/>
              <a:t>테이블 </a:t>
            </a:r>
            <a:r>
              <a:rPr lang="en-US" altLang="ko-KR" dirty="0"/>
              <a:t>WHERE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LIKE '%A%'</a:t>
            </a:r>
          </a:p>
          <a:p>
            <a:endParaRPr lang="en-US" altLang="ko-KR" dirty="0"/>
          </a:p>
          <a:p>
            <a:r>
              <a:rPr lang="en-US" altLang="ko-KR" dirty="0"/>
              <a:t>--A</a:t>
            </a:r>
            <a:r>
              <a:rPr lang="ko-KR" altLang="en-US" dirty="0"/>
              <a:t>로 시작하는 </a:t>
            </a:r>
            <a:r>
              <a:rPr lang="ko-KR" altLang="en-US" dirty="0" err="1"/>
              <a:t>두글자</a:t>
            </a:r>
            <a:r>
              <a:rPr lang="ko-KR" altLang="en-US" dirty="0"/>
              <a:t> 문자 찾기</a:t>
            </a:r>
            <a:r>
              <a:rPr lang="en-US" altLang="ko-KR" dirty="0"/>
              <a:t>--</a:t>
            </a:r>
          </a:p>
          <a:p>
            <a:r>
              <a:rPr lang="en-US" altLang="ko-KR" dirty="0"/>
              <a:t>SELECT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/>
              <a:t>테이블 </a:t>
            </a:r>
            <a:r>
              <a:rPr lang="en-US" altLang="ko-KR" dirty="0"/>
              <a:t>WHERE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LIKE 'A</a:t>
            </a:r>
            <a:r>
              <a:rPr lang="en-US" altLang="ko-KR" dirty="0" smtClean="0"/>
              <a:t>_'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59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LIKE</a:t>
            </a:r>
            <a:r>
              <a:rPr lang="ko-KR" altLang="en-US" dirty="0" smtClean="0"/>
              <a:t>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0" y="652625"/>
            <a:ext cx="10965951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/>
              <a:t>부분적으로 일치하는 칼럼을 </a:t>
            </a:r>
            <a:r>
              <a:rPr lang="ko-KR" altLang="en-US" sz="2000" b="1" dirty="0" smtClean="0"/>
              <a:t>찾을 때 사용</a:t>
            </a:r>
            <a:endParaRPr lang="en-US" altLang="ko-KR" sz="1600" b="1" dirty="0" smtClean="0"/>
          </a:p>
          <a:p>
            <a:pPr lvl="2">
              <a:spcAft>
                <a:spcPts val="300"/>
              </a:spcAft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47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0550" y="1717551"/>
            <a:ext cx="112812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keyword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"like"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BOARD WHERE CONTENT LIKE ?"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(1,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keyword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"%"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123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solidFill>
                  <a:prstClr val="black"/>
                </a:solidFill>
              </a:rPr>
              <a:t>Multitenant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5836998" cy="5740119"/>
          </a:xfrm>
        </p:spPr>
        <p:txBody>
          <a:bodyPr>
            <a:normAutofit/>
          </a:bodyPr>
          <a:lstStyle/>
          <a:p>
            <a:r>
              <a:rPr lang="en-US" dirty="0"/>
              <a:t>Oracle </a:t>
            </a:r>
            <a:r>
              <a:rPr lang="en-US" dirty="0" smtClean="0"/>
              <a:t>12c</a:t>
            </a:r>
            <a:r>
              <a:rPr lang="ko-KR" altLang="en-US" dirty="0" smtClean="0"/>
              <a:t>의 가장 두드러진 변화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목적</a:t>
            </a:r>
            <a:r>
              <a:rPr lang="en-US" altLang="ko-KR" dirty="0" smtClean="0"/>
              <a:t>: </a:t>
            </a:r>
            <a:r>
              <a:rPr lang="ko-KR" altLang="en-US" u="sng" dirty="0"/>
              <a:t>기존에 존재하는 애플리케이션의 영향 없이 리소스를 좀 더 효과적으로 사용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</a:t>
            </a:r>
            <a:r>
              <a:rPr lang="en-US" altLang="ko-KR" dirty="0"/>
              <a:t>CDB</a:t>
            </a:r>
            <a:r>
              <a:rPr lang="ko-KR" altLang="en-US" dirty="0"/>
              <a:t>는 여러 개의 </a:t>
            </a:r>
            <a:r>
              <a:rPr lang="en-US" altLang="ko-KR" dirty="0"/>
              <a:t>PDB</a:t>
            </a:r>
            <a:r>
              <a:rPr lang="ko-KR" altLang="en-US" dirty="0"/>
              <a:t>라고 불리는 독립된 데이터베이스를 담을 수 있는 기능을 제공</a:t>
            </a:r>
            <a:endParaRPr lang="en-US" dirty="0" smtClean="0"/>
          </a:p>
          <a:p>
            <a:pPr lvl="1"/>
            <a:r>
              <a:rPr lang="en-US" dirty="0" smtClean="0"/>
              <a:t>CDB</a:t>
            </a:r>
            <a:r>
              <a:rPr lang="en-US" dirty="0"/>
              <a:t>: Container </a:t>
            </a:r>
            <a:r>
              <a:rPr lang="en-US" dirty="0" smtClean="0"/>
              <a:t>Database</a:t>
            </a:r>
          </a:p>
          <a:p>
            <a:pPr lvl="2"/>
            <a:r>
              <a:rPr lang="en-US" dirty="0" err="1"/>
              <a:t>controlfiles</a:t>
            </a:r>
            <a:r>
              <a:rPr lang="en-US" dirty="0"/>
              <a:t>, </a:t>
            </a:r>
            <a:r>
              <a:rPr lang="en-US" dirty="0" err="1"/>
              <a:t>datafiles</a:t>
            </a:r>
            <a:r>
              <a:rPr lang="en-US" dirty="0"/>
              <a:t>, undo, </a:t>
            </a:r>
            <a:r>
              <a:rPr lang="en-US" dirty="0" err="1"/>
              <a:t>tempfiles</a:t>
            </a:r>
            <a:r>
              <a:rPr lang="en-US" dirty="0"/>
              <a:t>, redo logs etc.</a:t>
            </a:r>
            <a:endParaRPr lang="en-US" dirty="0" smtClean="0"/>
          </a:p>
          <a:p>
            <a:pPr lvl="1"/>
            <a:r>
              <a:rPr lang="en-US" dirty="0" smtClean="0"/>
              <a:t>PDB</a:t>
            </a:r>
            <a:r>
              <a:rPr lang="en-US" dirty="0"/>
              <a:t>: Pluggable </a:t>
            </a:r>
            <a:r>
              <a:rPr lang="en-US" dirty="0" smtClean="0"/>
              <a:t>Database</a:t>
            </a:r>
          </a:p>
          <a:p>
            <a:pPr lvl="2"/>
            <a:r>
              <a:rPr lang="en-US" dirty="0" err="1"/>
              <a:t>datafiles</a:t>
            </a:r>
            <a:r>
              <a:rPr lang="en-US" dirty="0"/>
              <a:t> and </a:t>
            </a:r>
            <a:r>
              <a:rPr lang="en-US" dirty="0" err="1"/>
              <a:t>tempfiles</a:t>
            </a:r>
            <a:r>
              <a:rPr lang="en-US" sz="1400" dirty="0"/>
              <a:t/>
            </a:r>
            <a:br>
              <a:rPr lang="en-US" sz="1400" dirty="0"/>
            </a:br>
            <a:endParaRPr lang="en-US" altLang="ko-KR" sz="1400" b="1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 descr="Multitenant Overview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549" y="1258334"/>
            <a:ext cx="5673763" cy="391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79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테이블 스페이스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b="1" dirty="0"/>
              <a:t>테이블이 저장되는 </a:t>
            </a:r>
            <a:r>
              <a:rPr lang="ko-KR" altLang="en-US" b="1" dirty="0" smtClean="0"/>
              <a:t>공간</a:t>
            </a:r>
            <a:endParaRPr lang="en-US" altLang="ko-KR" b="1" dirty="0" smtClean="0"/>
          </a:p>
          <a:p>
            <a:pPr lvl="1">
              <a:spcAft>
                <a:spcPts val="300"/>
              </a:spcAft>
            </a:pPr>
            <a:r>
              <a:rPr lang="ko-KR" altLang="en-US" dirty="0" smtClean="0"/>
              <a:t>오라클은 테이블 스페이스를 생성하고 거기에 테이블을 생성</a:t>
            </a:r>
            <a:endParaRPr lang="en-US" altLang="ko-KR" dirty="0" smtClean="0"/>
          </a:p>
          <a:p>
            <a:pPr lvl="1">
              <a:spcAft>
                <a:spcPts val="300"/>
              </a:spcAft>
            </a:pPr>
            <a:r>
              <a:rPr lang="ko-KR" altLang="en-US" dirty="0" smtClean="0"/>
              <a:t>테이블 스페이스를 명시적으로 생성하지 않았다면 자동으로 생성</a:t>
            </a:r>
            <a:endParaRPr lang="en-US" altLang="ko-KR" dirty="0" smtClean="0"/>
          </a:p>
          <a:p>
            <a:pPr lvl="1">
              <a:spcAft>
                <a:spcPts val="300"/>
              </a:spcAft>
            </a:pPr>
            <a:r>
              <a:rPr lang="ko-KR" altLang="en-US" dirty="0" smtClean="0"/>
              <a:t>테이블 스페이스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테이블의 </a:t>
            </a:r>
            <a:r>
              <a:rPr lang="en-US" altLang="ko-KR" dirty="0" smtClean="0"/>
              <a:t>1:1 </a:t>
            </a:r>
            <a:r>
              <a:rPr lang="ko-KR" altLang="en-US" dirty="0" err="1" smtClean="0"/>
              <a:t>맵핑이</a:t>
            </a:r>
            <a:r>
              <a:rPr lang="ko-KR" altLang="en-US" dirty="0" smtClean="0"/>
              <a:t> 원칙이나 하나의 테이블 스페이스 안에 여러 테이블이 존재할 수 있음</a:t>
            </a:r>
            <a:endParaRPr lang="en-US" altLang="ko-KR" dirty="0" smtClean="0"/>
          </a:p>
          <a:p>
            <a:pPr lvl="2">
              <a:spcAft>
                <a:spcPts val="300"/>
              </a:spcAft>
            </a:pP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6</a:t>
            </a:fld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061" y="3527201"/>
            <a:ext cx="9544743" cy="22225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5802" y="5868379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베이스 운영을 위한 중요 파일 및 사용자 파일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04703" y="4973370"/>
            <a:ext cx="1056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Rollback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498648" y="497337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정렬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682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7"/>
            <a:ext cx="9700846" cy="228706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dirty="0" smtClean="0"/>
              <a:t>테이블 만들기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ko-KR" altLang="en-US" sz="4400" dirty="0" smtClean="0"/>
              <a:t>게시판 관리를 위한 테이블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3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89503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dirty="0" smtClean="0"/>
              <a:t>이클립스</a:t>
            </a:r>
            <a:r>
              <a:rPr lang="en-US" altLang="ko-KR" sz="4400" dirty="0" smtClean="0"/>
              <a:t> </a:t>
            </a:r>
            <a:r>
              <a:rPr lang="ko-KR" altLang="en-US" sz="4400" dirty="0" smtClean="0"/>
              <a:t>연동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OJDBC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/>
              <a:t>자바 오라클 연동을 위한 </a:t>
            </a:r>
            <a:r>
              <a:rPr lang="en-US" altLang="ko-KR" sz="2000" b="1" dirty="0" smtClean="0"/>
              <a:t>JDBC</a:t>
            </a:r>
            <a:r>
              <a:rPr lang="ko-KR" altLang="en-US" sz="2000" b="1" dirty="0" smtClean="0"/>
              <a:t> 라이브러리</a:t>
            </a:r>
            <a:endParaRPr lang="en-US" altLang="ko-KR" sz="2000" b="1" dirty="0" smtClean="0"/>
          </a:p>
          <a:p>
            <a:pPr lvl="1">
              <a:spcAft>
                <a:spcPts val="300"/>
              </a:spcAft>
            </a:pPr>
            <a:r>
              <a:rPr lang="en-US" altLang="ko-KR" sz="1800" dirty="0"/>
              <a:t>C:\</a:t>
            </a:r>
            <a:r>
              <a:rPr lang="en-US" altLang="ko-KR" sz="1800" dirty="0" smtClean="0"/>
              <a:t>oraclexe\app\oracle\product\11.2.0\server\jdbc\lib</a:t>
            </a:r>
          </a:p>
          <a:p>
            <a:pPr lvl="1">
              <a:spcAft>
                <a:spcPts val="300"/>
              </a:spcAft>
            </a:pP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1">
              <a:spcAft>
                <a:spcPts val="300"/>
              </a:spcAft>
            </a:pPr>
            <a:endParaRPr lang="en-US" altLang="ko-KR" sz="1800" dirty="0"/>
          </a:p>
          <a:p>
            <a:pPr marL="457200" lvl="1" indent="0">
              <a:spcAft>
                <a:spcPts val="300"/>
              </a:spcAft>
              <a:buNone/>
            </a:pPr>
            <a:endParaRPr lang="en-US" altLang="ko-KR" sz="1800" dirty="0"/>
          </a:p>
          <a:p>
            <a:pPr lvl="1">
              <a:spcAft>
                <a:spcPts val="300"/>
              </a:spcAft>
            </a:pPr>
            <a:r>
              <a:rPr lang="en-US" altLang="ko-KR" sz="1800" dirty="0"/>
              <a:t>C:\Program Files\Java\jdk-12.0.1\lib</a:t>
            </a:r>
            <a:endParaRPr lang="en-US" altLang="ko-KR" sz="1800" dirty="0" smtClean="0"/>
          </a:p>
          <a:p>
            <a:pPr lvl="1">
              <a:spcAft>
                <a:spcPts val="300"/>
              </a:spcAft>
            </a:pPr>
            <a:endParaRPr lang="en-US" altLang="ko-KR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9</a:t>
            </a:fld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10" y="1861169"/>
            <a:ext cx="6267450" cy="140970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4072379" y="2177592"/>
            <a:ext cx="688156" cy="101809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99110" y="4172921"/>
            <a:ext cx="7853018" cy="2685079"/>
            <a:chOff x="2328421" y="3041108"/>
            <a:chExt cx="7853018" cy="268507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l="2082" b="65630"/>
            <a:stretch/>
          </p:blipFill>
          <p:spPr>
            <a:xfrm>
              <a:off x="2328421" y="3041108"/>
              <a:ext cx="7853018" cy="126694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l="2553" t="62056"/>
            <a:stretch/>
          </p:blipFill>
          <p:spPr>
            <a:xfrm>
              <a:off x="2366127" y="4327503"/>
              <a:ext cx="7815311" cy="1398684"/>
            </a:xfrm>
            <a:prstGeom prst="rect">
              <a:avLst/>
            </a:prstGeom>
          </p:spPr>
        </p:pic>
      </p:grpSp>
      <p:sp>
        <p:nvSpPr>
          <p:cNvPr id="10" name="아래쪽 화살표 9"/>
          <p:cNvSpPr/>
          <p:nvPr/>
        </p:nvSpPr>
        <p:spPr>
          <a:xfrm>
            <a:off x="4147794" y="3337089"/>
            <a:ext cx="358218" cy="37707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0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19615</TotalTime>
  <Words>2618</Words>
  <Application>Microsoft Office PowerPoint</Application>
  <PresentationFormat>와이드스크린</PresentationFormat>
  <Paragraphs>604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7" baseType="lpstr">
      <vt:lpstr>Arial Unicode MS</vt:lpstr>
      <vt:lpstr>HY신명조</vt:lpstr>
      <vt:lpstr>맑은 고딕</vt:lpstr>
      <vt:lpstr>Arial</vt:lpstr>
      <vt:lpstr>Calibri</vt:lpstr>
      <vt:lpstr>Calibri Light</vt:lpstr>
      <vt:lpstr>Consolas</vt:lpstr>
      <vt:lpstr>Times New Roman</vt:lpstr>
      <vt:lpstr>Wingdings</vt:lpstr>
      <vt:lpstr>Office 테마</vt:lpstr>
      <vt:lpstr>오라클</vt:lpstr>
      <vt:lpstr>오라클 제품군</vt:lpstr>
      <vt:lpstr>SQL developer</vt:lpstr>
      <vt:lpstr>계정 생성</vt:lpstr>
      <vt:lpstr>Multitenant</vt:lpstr>
      <vt:lpstr>테이블 스페이스</vt:lpstr>
      <vt:lpstr>테이블 만들기 게시판 관리를 위한 테이블</vt:lpstr>
      <vt:lpstr>이클립스 연동</vt:lpstr>
      <vt:lpstr>OJDBC</vt:lpstr>
      <vt:lpstr>Data Source Explorer</vt:lpstr>
      <vt:lpstr>연동 순서</vt:lpstr>
      <vt:lpstr>JDBC프로그래밍</vt:lpstr>
      <vt:lpstr>DBMS</vt:lpstr>
      <vt:lpstr>JDBC</vt:lpstr>
      <vt:lpstr>JDBC 프로그래밍</vt:lpstr>
      <vt:lpstr>JDBC 프로그래밍</vt:lpstr>
      <vt:lpstr>JDBC 프로그래밍</vt:lpstr>
      <vt:lpstr>JDBC 프로그래밍</vt:lpstr>
      <vt:lpstr>JDBC 프로그래밍</vt:lpstr>
      <vt:lpstr>JDBC 프로그래밍</vt:lpstr>
      <vt:lpstr>JDBC 프로그래밍</vt:lpstr>
      <vt:lpstr>JDBC 프로그래밍</vt:lpstr>
      <vt:lpstr>JDBC 프로그래밍</vt:lpstr>
      <vt:lpstr>타입</vt:lpstr>
      <vt:lpstr>SQL and PL/SQL Data Type to Oracle and JDBC Mapping Classes</vt:lpstr>
      <vt:lpstr>시간/날짜</vt:lpstr>
      <vt:lpstr>시간/날짜(LocalDateTime)</vt:lpstr>
      <vt:lpstr>시간/날짜</vt:lpstr>
      <vt:lpstr> ResultSet 상세</vt:lpstr>
      <vt:lpstr>Cursor</vt:lpstr>
      <vt:lpstr>Cursor</vt:lpstr>
      <vt:lpstr>ResultSet Option</vt:lpstr>
      <vt:lpstr>ResultSet Option</vt:lpstr>
      <vt:lpstr>ResultSet Option</vt:lpstr>
      <vt:lpstr>ResultSet Option</vt:lpstr>
      <vt:lpstr>ResultSetMetaData</vt:lpstr>
      <vt:lpstr>ResultSetMetaData</vt:lpstr>
      <vt:lpstr>SQL 오류와 경고 관리</vt:lpstr>
      <vt:lpstr>기본 개념</vt:lpstr>
      <vt:lpstr>기본 개념</vt:lpstr>
      <vt:lpstr>기본 개념</vt:lpstr>
      <vt:lpstr>PowerPoint 프레젠테이션</vt:lpstr>
      <vt:lpstr>기본 개념</vt:lpstr>
      <vt:lpstr>문자열 처리 관련</vt:lpstr>
      <vt:lpstr>복잡한 SQL문 작성</vt:lpstr>
      <vt:lpstr>LIKE문</vt:lpstr>
      <vt:lpstr>LIKE문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4470</cp:revision>
  <dcterms:created xsi:type="dcterms:W3CDTF">2020-03-06T01:35:43Z</dcterms:created>
  <dcterms:modified xsi:type="dcterms:W3CDTF">2020-09-09T01:52:33Z</dcterms:modified>
  <cp:version>1000.0000.01</cp:version>
</cp:coreProperties>
</file>