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sldIdLst>
    <p:sldId id="359" r:id="rId2"/>
    <p:sldId id="355" r:id="rId3"/>
    <p:sldId id="356" r:id="rId4"/>
    <p:sldId id="357" r:id="rId5"/>
    <p:sldId id="358" r:id="rId6"/>
    <p:sldId id="379" r:id="rId7"/>
    <p:sldId id="380" r:id="rId8"/>
    <p:sldId id="381" r:id="rId9"/>
    <p:sldId id="3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79744" autoAdjust="0"/>
  </p:normalViewPr>
  <p:slideViewPr>
    <p:cSldViewPr snapToGrid="0">
      <p:cViewPr varScale="1">
        <p:scale>
          <a:sx n="92" d="100"/>
          <a:sy n="92" d="100"/>
        </p:scale>
        <p:origin x="120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9/16/2020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 smtClean="0"/>
              <a:t>Transactional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Transaction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21885" y="6356350"/>
            <a:ext cx="333419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Definition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logical, atomic unit of work that contains one or more SQL </a:t>
            </a:r>
            <a:r>
              <a:rPr lang="en-US" dirty="0" smtClean="0"/>
              <a:t>statements</a:t>
            </a:r>
          </a:p>
          <a:p>
            <a:pPr lvl="2"/>
            <a:r>
              <a:rPr lang="en-US" dirty="0"/>
              <a:t>the word atom comes from a Greek word meaning something that cannot be split up any further</a:t>
            </a:r>
            <a:endParaRPr 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Atom Atomic Model Icon - Free vector graphic o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77" y="2880865"/>
            <a:ext cx="3564370" cy="31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812536" y="3256737"/>
            <a:ext cx="2541050" cy="59228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Statement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12536" y="4077553"/>
            <a:ext cx="2541050" cy="59228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Statement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12536" y="4975803"/>
            <a:ext cx="2541050" cy="59228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Statement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43617" y="2491426"/>
            <a:ext cx="3927764" cy="39931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138983" y="4286250"/>
            <a:ext cx="4389189" cy="4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0526" y="4513211"/>
            <a:ext cx="15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rollback</a:t>
            </a:r>
            <a:r>
              <a:rPr lang="en-US" dirty="0" smtClean="0"/>
              <a:t>(undo)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76386" y="393951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35872" y="3681851"/>
            <a:ext cx="1185419" cy="59228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44420" y="3685318"/>
            <a:ext cx="1185419" cy="59228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953924" y="3692245"/>
            <a:ext cx="1185419" cy="59228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522422" y="3499663"/>
            <a:ext cx="1164" cy="7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0147291" y="3501741"/>
            <a:ext cx="1164" cy="7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484620" y="4243243"/>
            <a:ext cx="76200" cy="8491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/>
          <p:cNvSpPr/>
          <p:nvPr/>
        </p:nvSpPr>
        <p:spPr>
          <a:xfrm>
            <a:off x="10119360" y="4250863"/>
            <a:ext cx="76200" cy="8491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522422" y="3552877"/>
            <a:ext cx="363503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8902" y="3124018"/>
            <a:ext cx="126207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6484621" y="4440370"/>
            <a:ext cx="241015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894445" y="4395643"/>
            <a:ext cx="76200" cy="849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951805" y="426788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5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Transaction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21885" y="6356350"/>
            <a:ext cx="333419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ACID</a:t>
            </a:r>
          </a:p>
          <a:p>
            <a:pPr lvl="1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tasks of a transaction are performed or none of them </a:t>
            </a:r>
            <a:r>
              <a:rPr lang="en-US" dirty="0" smtClean="0"/>
              <a:t>are</a:t>
            </a:r>
          </a:p>
          <a:p>
            <a:pPr lvl="2"/>
            <a:r>
              <a:rPr lang="en-US" dirty="0" smtClean="0"/>
              <a:t>All or nothing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a, b, c</a:t>
            </a:r>
            <a:r>
              <a:rPr lang="en-US" dirty="0" smtClean="0">
                <a:sym typeface="Wingdings" panose="05000000000000000000" pitchFamily="2" charset="2"/>
              </a:rPr>
              <a:t>(O)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a, b, c</a:t>
            </a:r>
            <a:r>
              <a:rPr lang="en-US" dirty="0">
                <a:sym typeface="Wingdings" panose="05000000000000000000" pitchFamily="2" charset="2"/>
              </a:rPr>
              <a:t>(O)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a, 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 c </a:t>
            </a:r>
            <a:r>
              <a:rPr lang="en-US" dirty="0" smtClean="0">
                <a:sym typeface="Wingdings" panose="05000000000000000000" pitchFamily="2" charset="2"/>
              </a:rPr>
              <a:t>(X)</a:t>
            </a:r>
            <a:endParaRPr lang="en-US" dirty="0" smtClean="0"/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Preserve correct status </a:t>
            </a:r>
            <a:r>
              <a:rPr lang="en-US" dirty="0">
                <a:sym typeface="Wingdings" panose="05000000000000000000" pitchFamily="2" charset="2"/>
              </a:rPr>
              <a:t> does not violate </a:t>
            </a:r>
            <a:r>
              <a:rPr lang="en-US" dirty="0" smtClean="0">
                <a:sym typeface="Wingdings" panose="05000000000000000000" pitchFamily="2" charset="2"/>
              </a:rPr>
              <a:t>constraints </a:t>
            </a:r>
            <a:r>
              <a:rPr lang="en-US" dirty="0">
                <a:sym typeface="Wingdings" panose="05000000000000000000" pitchFamily="2" charset="2"/>
              </a:rPr>
              <a:t>and rules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Correct status exam</a:t>
            </a:r>
          </a:p>
          <a:p>
            <a:pPr lvl="3"/>
            <a:r>
              <a:rPr lang="en-US" sz="2000" dirty="0" smtClean="0"/>
              <a:t>Balance(money) should be  more than 0</a:t>
            </a:r>
          </a:p>
          <a:p>
            <a:pPr lvl="3"/>
            <a:r>
              <a:rPr lang="en-US" sz="2000" dirty="0"/>
              <a:t>High school grades range from 1 to </a:t>
            </a:r>
            <a:r>
              <a:rPr lang="en-US" sz="2000" dirty="0" smtClean="0"/>
              <a:t>3</a:t>
            </a:r>
          </a:p>
          <a:p>
            <a:pPr lvl="3"/>
            <a:r>
              <a:rPr lang="en-US" sz="2000" dirty="0" smtClean="0"/>
              <a:t>Primary </a:t>
            </a:r>
            <a:r>
              <a:rPr lang="en-US" sz="2000" dirty="0"/>
              <a:t>key cannot have null or duplicate values</a:t>
            </a:r>
            <a:endParaRPr lang="en-US" sz="2000" dirty="0" smtClean="0"/>
          </a:p>
          <a:p>
            <a:pPr lvl="2"/>
            <a:endParaRPr lang="en-US" dirty="0" smtClean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1901537" y="3719946"/>
            <a:ext cx="2306782" cy="5299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correct status</a:t>
            </a:r>
          </a:p>
        </p:txBody>
      </p:sp>
      <p:sp>
        <p:nvSpPr>
          <p:cNvPr id="24" name="타원 23"/>
          <p:cNvSpPr/>
          <p:nvPr/>
        </p:nvSpPr>
        <p:spPr>
          <a:xfrm>
            <a:off x="6792194" y="3719946"/>
            <a:ext cx="2306782" cy="5299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 status</a:t>
            </a:r>
          </a:p>
        </p:txBody>
      </p:sp>
      <p:cxnSp>
        <p:nvCxnSpPr>
          <p:cNvPr id="17" name="직선 화살표 연결선 16"/>
          <p:cNvCxnSpPr>
            <a:stCxn id="15" idx="6"/>
            <a:endCxn id="24" idx="2"/>
          </p:cNvCxnSpPr>
          <p:nvPr/>
        </p:nvCxnSpPr>
        <p:spPr>
          <a:xfrm>
            <a:off x="4208319" y="3984914"/>
            <a:ext cx="258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760468" y="3772059"/>
            <a:ext cx="1472650" cy="4265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Transaction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21885" y="6356350"/>
            <a:ext cx="333419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ACID</a:t>
            </a:r>
          </a:p>
          <a:p>
            <a:pPr lvl="1"/>
            <a:r>
              <a:rPr lang="en-US" dirty="0" smtClean="0"/>
              <a:t>Isolation</a:t>
            </a:r>
          </a:p>
          <a:p>
            <a:pPr lvl="2"/>
            <a:r>
              <a:rPr lang="en-US" sz="2000" dirty="0" smtClean="0">
                <a:solidFill>
                  <a:srgbClr val="0000FF"/>
                </a:solidFill>
              </a:rPr>
              <a:t>Concurrent </a:t>
            </a:r>
            <a:r>
              <a:rPr lang="en-US" sz="2000" dirty="0">
                <a:solidFill>
                  <a:srgbClr val="0000FF"/>
                </a:solidFill>
              </a:rPr>
              <a:t>execution</a:t>
            </a:r>
            <a:r>
              <a:rPr lang="en-US" sz="2000" dirty="0"/>
              <a:t> of transactions leaves the database in the same state that would have been obtained if the transactions were </a:t>
            </a:r>
            <a:r>
              <a:rPr lang="en-US" sz="2000" dirty="0">
                <a:solidFill>
                  <a:srgbClr val="0000FF"/>
                </a:solidFill>
              </a:rPr>
              <a:t>executed sequentially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Guarantees </a:t>
            </a:r>
            <a:r>
              <a:rPr lang="en-US" dirty="0"/>
              <a:t>that once a transaction has been committed, it will remain committed even in the case of a system failure (e.g., power outage or crash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Transactions </a:t>
            </a:r>
            <a:r>
              <a:rPr lang="en-US" dirty="0"/>
              <a:t>(or their effects) </a:t>
            </a:r>
            <a:r>
              <a:rPr lang="en-US" dirty="0" smtClean="0"/>
              <a:t>are recorded </a:t>
            </a:r>
            <a:r>
              <a:rPr lang="en-US" dirty="0"/>
              <a:t>in non-volatile memory</a:t>
            </a:r>
            <a:endParaRPr 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직사각형 28"/>
          <p:cNvSpPr/>
          <p:nvPr/>
        </p:nvSpPr>
        <p:spPr>
          <a:xfrm>
            <a:off x="1787235" y="2815933"/>
            <a:ext cx="2524991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5335" y="3544316"/>
            <a:ext cx="2524991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64702" y="3741743"/>
            <a:ext cx="2524991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8009" y="2672923"/>
            <a:ext cx="1430976" cy="52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48009" y="3576719"/>
            <a:ext cx="1430976" cy="52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3426" y="3339992"/>
            <a:ext cx="2524991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2226" y="2819427"/>
            <a:ext cx="2524991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37217" y="2816481"/>
            <a:ext cx="2524991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13456" y="31866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9483540" y="27366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501525" y="36913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423553" y="6570161"/>
            <a:ext cx="4389189" cy="4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14532" y="6528157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547217" y="5783574"/>
            <a:ext cx="1164" cy="7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109740" y="5785652"/>
            <a:ext cx="1164" cy="7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081809" y="6534774"/>
            <a:ext cx="76200" cy="8491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556443" y="6127736"/>
            <a:ext cx="356346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71351" y="5698877"/>
            <a:ext cx="126207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345047" y="6163912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577112" y="6531309"/>
            <a:ext cx="76200" cy="849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56443" y="6265332"/>
            <a:ext cx="1177927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41004" y="6268826"/>
            <a:ext cx="1177927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25569" y="6265880"/>
            <a:ext cx="1177927" cy="1974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1053" y="5594435"/>
            <a:ext cx="782988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</a:rPr>
              <a:t> changes are still queued in the disk buffer</a:t>
            </a:r>
            <a:r>
              <a:rPr lang="en-US" sz="1600" dirty="0">
                <a:latin typeface="Arial" panose="020B0604020202020204" pitchFamily="34" charset="0"/>
              </a:rPr>
              <a:t> waiting to be committed to disk</a:t>
            </a:r>
            <a:endParaRPr lang="en-US" sz="1600" dirty="0"/>
          </a:p>
        </p:txBody>
      </p:sp>
      <p:cxnSp>
        <p:nvCxnSpPr>
          <p:cNvPr id="1025" name="구부러진 연결선 1024"/>
          <p:cNvCxnSpPr/>
          <p:nvPr/>
        </p:nvCxnSpPr>
        <p:spPr>
          <a:xfrm rot="16200000" flipV="1">
            <a:off x="4961451" y="6186564"/>
            <a:ext cx="674451" cy="9274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1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With </a:t>
            </a:r>
            <a:r>
              <a:rPr lang="en-US" altLang="ko-KR" sz="2800" dirty="0" smtClean="0"/>
              <a:t>JDBC </a:t>
            </a:r>
            <a:r>
              <a:rPr lang="en-US" altLang="ko-KR" sz="2800" dirty="0" smtClean="0"/>
              <a:t>API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21885" y="6356350"/>
            <a:ext cx="333419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1101435" y="1018306"/>
            <a:ext cx="3044538" cy="2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1435" y="2396833"/>
            <a:ext cx="3044538" cy="2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12371" y="3744187"/>
            <a:ext cx="1749138" cy="2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42653" y="5122714"/>
            <a:ext cx="2854038" cy="2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3289" y="683265"/>
            <a:ext cx="1131508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dotum" panose="020B0600000101010101" pitchFamily="50" charset="-127"/>
                <a:ea typeface="dotum" panose="020B0600000101010101" pitchFamily="50" charset="-127"/>
              </a:rPr>
              <a:t>try{</a:t>
            </a:r>
          </a:p>
          <a:p>
            <a:pPr lvl="1"/>
            <a:r>
              <a:rPr lang="en-US" b="1" dirty="0" err="1" smtClean="0">
                <a:latin typeface="dotum" panose="020B0600000101010101" pitchFamily="50" charset="-127"/>
                <a:ea typeface="dotum" panose="020B0600000101010101" pitchFamily="50" charset="-127"/>
              </a:rPr>
              <a:t>conn.setAutoCommit</a:t>
            </a:r>
            <a:r>
              <a:rPr lang="en-US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(false</a:t>
            </a:r>
            <a:r>
              <a:rPr 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);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 smtClean="0"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Insert, Update, </a:t>
            </a:r>
            <a:r>
              <a:rPr lang="en-US" dirty="0" smtClean="0">
                <a:latin typeface="dotum" panose="020B0600000101010101" pitchFamily="50" charset="-127"/>
                <a:ea typeface="dotum" panose="020B0600000101010101" pitchFamily="50" charset="-127"/>
              </a:rPr>
              <a:t>Delete)..</a:t>
            </a:r>
            <a:endParaRPr lang="en-US" dirty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lvl="1"/>
            <a:r>
              <a:rPr lang="en-US" altLang="ko-KR" dirty="0" smtClean="0"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Insert, Update, Delete)..</a:t>
            </a:r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b="1" dirty="0" err="1" smtClean="0">
                <a:latin typeface="dotum" panose="020B0600000101010101" pitchFamily="50" charset="-127"/>
                <a:ea typeface="dotum" panose="020B0600000101010101" pitchFamily="50" charset="-127"/>
              </a:rPr>
              <a:t>conn.commit</a:t>
            </a:r>
            <a:r>
              <a:rPr 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();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catch(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SQLException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 e) {</a:t>
            </a:r>
          </a:p>
          <a:p>
            <a:pPr lvl="1"/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 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e.printStackTrace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();</a:t>
            </a:r>
            <a:b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 if( conn != null ) </a:t>
            </a:r>
          </a:p>
          <a:p>
            <a:pPr lvl="1"/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   try {</a:t>
            </a:r>
            <a:r>
              <a:rPr 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b="1" dirty="0" err="1">
                <a:latin typeface="dotum" panose="020B0600000101010101" pitchFamily="50" charset="-127"/>
                <a:ea typeface="dotum" panose="020B0600000101010101" pitchFamily="50" charset="-127"/>
              </a:rPr>
              <a:t>conn.rollback</a:t>
            </a:r>
            <a:r>
              <a:rPr 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(); </a:t>
            </a:r>
            <a:r>
              <a:rPr lang="en-US" dirty="0" smtClean="0">
                <a:solidFill>
                  <a:srgbClr val="007635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//</a:t>
            </a:r>
            <a:r>
              <a:rPr lang="en-US" altLang="ko-KR" dirty="0" smtClean="0">
                <a:solidFill>
                  <a:srgbClr val="007635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if error occurs </a:t>
            </a:r>
            <a:r>
              <a:rPr lang="en-US" altLang="ko-KR" dirty="0" smtClean="0">
                <a:solidFill>
                  <a:srgbClr val="007635"/>
                </a:solidFill>
                <a:latin typeface="dotum" panose="020B0600000101010101" pitchFamily="50" charset="-127"/>
                <a:ea typeface="dotum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635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rollback</a:t>
            </a:r>
            <a:endParaRPr lang="ko-KR" altLang="en-US" dirty="0">
              <a:solidFill>
                <a:srgbClr val="007635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lvl="1"/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>     </a:t>
            </a:r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} 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catch(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SQLException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sqle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) {}</a:t>
            </a:r>
          </a:p>
          <a:p>
            <a:pPr lvl="1"/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 }</a:t>
            </a:r>
            <a:b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} finally {</a:t>
            </a:r>
          </a:p>
          <a:p>
            <a:pPr lvl="1"/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 try {</a:t>
            </a:r>
            <a:b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       </a:t>
            </a:r>
            <a:r>
              <a:rPr lang="en-US" b="1" dirty="0" err="1">
                <a:latin typeface="dotum" panose="020B0600000101010101" pitchFamily="50" charset="-127"/>
                <a:ea typeface="dotum" panose="020B0600000101010101" pitchFamily="50" charset="-127"/>
              </a:rPr>
              <a:t>conn.setAutoCommit</a:t>
            </a:r>
            <a:r>
              <a:rPr 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(true); </a:t>
            </a:r>
            <a:endParaRPr lang="en-US" altLang="ko-KR" dirty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lvl="1"/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         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if( 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pstmt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 != null ) 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pstmt.close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();</a:t>
            </a:r>
            <a:b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        if( conn != null ) 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conn.close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();</a:t>
            </a:r>
          </a:p>
          <a:p>
            <a:pPr lvl="1"/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  } catch (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SQLException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dirty="0" err="1">
                <a:latin typeface="dotum" panose="020B0600000101010101" pitchFamily="50" charset="-127"/>
                <a:ea typeface="dotum" panose="020B0600000101010101" pitchFamily="50" charset="-127"/>
              </a:rPr>
              <a:t>sqe</a:t>
            </a:r>
            <a: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  <a:t>) { }</a:t>
            </a:r>
            <a:br>
              <a:rPr lang="en-US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dirty="0" smtClean="0">
                <a:latin typeface="dotum" panose="020B0600000101010101" pitchFamily="50" charset="-127"/>
                <a:ea typeface="dotum" panose="020B0600000101010101" pitchFamily="50" charset="-127"/>
              </a:rPr>
              <a:t>}</a:t>
            </a:r>
            <a:endParaRPr lang="en-US" dirty="0"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626" y="976743"/>
            <a:ext cx="6258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</a:t>
            </a:r>
            <a:r>
              <a:rPr lang="en-US" dirty="0"/>
              <a:t>SQL statements </a:t>
            </a:r>
            <a:r>
              <a:rPr lang="en-US" dirty="0" smtClean="0"/>
              <a:t>are executed </a:t>
            </a:r>
            <a:r>
              <a:rPr lang="en-US" dirty="0"/>
              <a:t>as separate transactions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46188" y="1907634"/>
            <a:ext cx="700063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ea"/>
              </a:rPr>
              <a:t>jdbc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기본적으로 </a:t>
            </a:r>
            <a:r>
              <a:rPr lang="en-US" b="1" dirty="0" err="1">
                <a:solidFill>
                  <a:schemeClr val="tx1"/>
                </a:solidFill>
                <a:latin typeface="+mn-ea"/>
              </a:rPr>
              <a:t>setAutoCommit</a:t>
            </a:r>
            <a:r>
              <a:rPr lang="en-US" b="1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설정되어 있으므로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rollback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지정하기 위해서는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다음과 같은 코딩 스타일을 관례적으로 사용 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519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Isolation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31337" y="6356350"/>
            <a:ext cx="42396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Isolation level</a:t>
            </a:r>
          </a:p>
          <a:p>
            <a:pPr lvl="1"/>
            <a:r>
              <a:rPr lang="en-US" dirty="0"/>
              <a:t>The weaker the isolation level, the more anomalies can </a:t>
            </a:r>
            <a:r>
              <a:rPr lang="en-US" dirty="0" smtClean="0"/>
              <a:t>occur</a:t>
            </a:r>
          </a:p>
          <a:p>
            <a:pPr lvl="2"/>
            <a:r>
              <a:rPr lang="en-US" dirty="0" smtClean="0"/>
              <a:t>Read Uncommitted(level 0)</a:t>
            </a:r>
            <a:endParaRPr lang="en-US" dirty="0"/>
          </a:p>
          <a:p>
            <a:pPr lvl="2"/>
            <a:r>
              <a:rPr lang="en-US" dirty="0" smtClean="0"/>
              <a:t>Read Committed</a:t>
            </a:r>
            <a:r>
              <a:rPr lang="en-US" dirty="0"/>
              <a:t>(level </a:t>
            </a:r>
            <a:r>
              <a:rPr lang="en-US" dirty="0" smtClean="0"/>
              <a:t>1)</a:t>
            </a:r>
            <a:endParaRPr lang="en-US" dirty="0"/>
          </a:p>
          <a:p>
            <a:pPr lvl="2"/>
            <a:r>
              <a:rPr lang="en-US" dirty="0" smtClean="0"/>
              <a:t>Repeatable Read</a:t>
            </a:r>
            <a:r>
              <a:rPr lang="en-US" dirty="0"/>
              <a:t>(level </a:t>
            </a:r>
            <a:r>
              <a:rPr lang="en-US" dirty="0" smtClean="0"/>
              <a:t>2)</a:t>
            </a:r>
            <a:endParaRPr lang="en-US" dirty="0"/>
          </a:p>
          <a:p>
            <a:pPr lvl="2"/>
            <a:r>
              <a:rPr lang="en-US" dirty="0" smtClean="0"/>
              <a:t>Serializable</a:t>
            </a:r>
            <a:r>
              <a:rPr lang="en-US" dirty="0"/>
              <a:t>(level </a:t>
            </a:r>
            <a:r>
              <a:rPr lang="en-US" dirty="0" smtClean="0"/>
              <a:t>3)</a:t>
            </a: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211112" y="4107104"/>
          <a:ext cx="9127838" cy="183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3130">
                  <a:extLst>
                    <a:ext uri="{9D8B030D-6E8A-4147-A177-3AD203B41FA5}">
                      <a16:colId xmlns:a16="http://schemas.microsoft.com/office/drawing/2014/main" val="120054347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82615712"/>
                    </a:ext>
                  </a:extLst>
                </a:gridCol>
                <a:gridCol w="2317173">
                  <a:extLst>
                    <a:ext uri="{9D8B030D-6E8A-4147-A177-3AD203B41FA5}">
                      <a16:colId xmlns:a16="http://schemas.microsoft.com/office/drawing/2014/main" val="398315554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388637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Dirty Read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Non-Repeatable</a:t>
                      </a:r>
                      <a:r>
                        <a:rPr lang="en-US" baseline="0" dirty="0" smtClean="0"/>
                        <a:t> Read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Phantom Read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Uncommitted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5156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4726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Repeatable</a:t>
                      </a:r>
                      <a:r>
                        <a:rPr lang="en-US" baseline="0" dirty="0" smtClean="0"/>
                        <a:t>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2549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Serializable</a:t>
                      </a:r>
                      <a:r>
                        <a:rPr lang="en-US" baseline="0" dirty="0" smtClean="0"/>
                        <a:t>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87146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288473" y="1953491"/>
            <a:ext cx="1" cy="1620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31773" y="1963882"/>
            <a:ext cx="0" cy="165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808" y="2579316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integrity</a:t>
            </a:r>
            <a:endParaRPr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10638" y="2594902"/>
            <a:ext cx="139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5309" y="1922318"/>
            <a:ext cx="26037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READ_UNCOMMITTED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READ_COMMITTED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REPEATABLE_READ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SERIABLIZABLE</a:t>
            </a:r>
            <a:endParaRPr 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6780707" y="2579316"/>
            <a:ext cx="731922" cy="3693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87109" y="1532204"/>
            <a:ext cx="68621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value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05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Isolation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31337" y="6356350"/>
            <a:ext cx="42396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18" name="Picture 2" descr="https://vladmihalcea.com/wp-content/uploads/2018/05/DirtyRead-1024x5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6" y="1424569"/>
            <a:ext cx="9113116" cy="49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02022" y="5602901"/>
            <a:ext cx="1430767" cy="494852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620747" y="6150121"/>
            <a:ext cx="2174220" cy="2474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677710" y="5721607"/>
            <a:ext cx="2174220" cy="2474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7405" y="4364984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yet committed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552" y="610356"/>
            <a:ext cx="4729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Read Uncommitted </a:t>
            </a:r>
          </a:p>
          <a:p>
            <a:r>
              <a:rPr lang="en-US" sz="2000" dirty="0">
                <a:sym typeface="Wingdings" panose="05000000000000000000" pitchFamily="2" charset="2"/>
              </a:rPr>
              <a:t>(Problem)</a:t>
            </a:r>
            <a:r>
              <a:rPr lang="en-US" sz="2000" dirty="0" smtClean="0">
                <a:sym typeface="Wingdings" panose="05000000000000000000" pitchFamily="2" charset="2"/>
              </a:rPr>
              <a:t> Read unreliable data(</a:t>
            </a:r>
            <a:r>
              <a:rPr lang="en-US" altLang="ko-KR" sz="2000" dirty="0" smtClean="0"/>
              <a:t>Dirty </a:t>
            </a:r>
            <a:r>
              <a:rPr lang="en-US" altLang="ko-KR" sz="2000" dirty="0"/>
              <a:t>Read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0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Isolation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31337" y="6356350"/>
            <a:ext cx="42396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 descr="Non-Repeatable 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4" y="1439727"/>
            <a:ext cx="8292235" cy="52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31427" y="3210789"/>
            <a:ext cx="1642409" cy="955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7222463" y="5714998"/>
            <a:ext cx="1651373" cy="955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530552" y="603732"/>
            <a:ext cx="111426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Read Committed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>
                <a:sym typeface="Wingdings" panose="05000000000000000000" pitchFamily="2" charset="2"/>
              </a:rPr>
              <a:t>Problem</a:t>
            </a:r>
            <a:r>
              <a:rPr lang="en-US" sz="2000" dirty="0" smtClean="0">
                <a:sym typeface="Wingdings" panose="05000000000000000000" pitchFamily="2" charset="2"/>
              </a:rPr>
              <a:t>) The results with the same select query are different within a transaction(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non-repeatable read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36704" y="3210789"/>
            <a:ext cx="27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update or delete is possible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6086" y="4211802"/>
            <a:ext cx="205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already read by Bob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8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Isolation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31337" y="6356350"/>
            <a:ext cx="42396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30552" y="1411321"/>
            <a:ext cx="7730393" cy="5289917"/>
            <a:chOff x="1074945" y="457200"/>
            <a:chExt cx="9353775" cy="6400800"/>
          </a:xfrm>
        </p:grpSpPr>
        <p:pic>
          <p:nvPicPr>
            <p:cNvPr id="36866" name="Picture 2" descr="https://vladmihalcea.com/wp-content/uploads/2018/06/PhantomRead-1024x67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3"/>
            <a:stretch/>
          </p:blipFill>
          <p:spPr bwMode="auto">
            <a:xfrm>
              <a:off x="1635161" y="457200"/>
              <a:ext cx="8793559" cy="64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vladmihalcea.com/wp-content/uploads/2018/06/PhantomRead-1024x67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256"/>
            <a:stretch/>
          </p:blipFill>
          <p:spPr bwMode="auto">
            <a:xfrm>
              <a:off x="1074945" y="457200"/>
              <a:ext cx="560215" cy="64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6836490" y="5430113"/>
            <a:ext cx="1342225" cy="70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68" name="Picture 4" descr="Phantom illustrations collection Free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0" t="38080" r="68991" b="37697"/>
          <a:stretch/>
        </p:blipFill>
        <p:spPr bwMode="auto">
          <a:xfrm>
            <a:off x="8410488" y="5430113"/>
            <a:ext cx="626889" cy="6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30552" y="603732"/>
            <a:ext cx="9478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Repeatable Read</a:t>
            </a:r>
          </a:p>
          <a:p>
            <a:r>
              <a:rPr lang="en-US" sz="2000" dirty="0">
                <a:sym typeface="Wingdings" panose="05000000000000000000" pitchFamily="2" charset="2"/>
              </a:rPr>
              <a:t>(Problem) </a:t>
            </a:r>
            <a:r>
              <a:rPr lang="en-US" sz="2000" dirty="0" smtClean="0">
                <a:sym typeface="Wingdings" panose="05000000000000000000" pitchFamily="2" charset="2"/>
              </a:rPr>
              <a:t>New </a:t>
            </a:r>
            <a:r>
              <a:rPr lang="en-US" sz="2000" dirty="0">
                <a:sym typeface="Wingdings" panose="05000000000000000000" pitchFamily="2" charset="2"/>
              </a:rPr>
              <a:t>rows are added or removed by another transaction(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non-repeatable read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3540" y="4205058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update is impossible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but, insert is possible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6113" y="2535680"/>
            <a:ext cx="29434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Serializable read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Insert is also impossible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03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14062</TotalTime>
  <Words>576</Words>
  <Application>Microsoft Office PowerPoint</Application>
  <PresentationFormat>와이드스크린</PresentationFormat>
  <Paragraphs>139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dotum</vt:lpstr>
      <vt:lpstr>맑은 고딕</vt:lpstr>
      <vt:lpstr>Arial</vt:lpstr>
      <vt:lpstr>Calibri</vt:lpstr>
      <vt:lpstr>Calibri Light</vt:lpstr>
      <vt:lpstr>Wingdings</vt:lpstr>
      <vt:lpstr>Office 테마</vt:lpstr>
      <vt:lpstr>Transactional</vt:lpstr>
      <vt:lpstr>Transaction</vt:lpstr>
      <vt:lpstr>Transaction</vt:lpstr>
      <vt:lpstr>Transaction</vt:lpstr>
      <vt:lpstr>With JDBC API</vt:lpstr>
      <vt:lpstr>Isolation</vt:lpstr>
      <vt:lpstr>Isolation</vt:lpstr>
      <vt:lpstr>Isolation</vt:lpstr>
      <vt:lpstr>Isolation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5907</cp:revision>
  <dcterms:created xsi:type="dcterms:W3CDTF">2020-03-06T01:35:43Z</dcterms:created>
  <dcterms:modified xsi:type="dcterms:W3CDTF">2020-09-16T01:37:01Z</dcterms:modified>
  <cp:version>1000.0000.01</cp:version>
</cp:coreProperties>
</file>