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8" r:id="rId1"/>
  </p:sldMasterIdLst>
  <p:notesMasterIdLst>
    <p:notesMasterId r:id="rId14"/>
  </p:notesMasterIdLst>
  <p:sldIdLst>
    <p:sldId id="398" r:id="rId2"/>
    <p:sldId id="401" r:id="rId3"/>
    <p:sldId id="409" r:id="rId4"/>
    <p:sldId id="382" r:id="rId5"/>
    <p:sldId id="393" r:id="rId6"/>
    <p:sldId id="410" r:id="rId7"/>
    <p:sldId id="404" r:id="rId8"/>
    <p:sldId id="411" r:id="rId9"/>
    <p:sldId id="405" r:id="rId10"/>
    <p:sldId id="406" r:id="rId11"/>
    <p:sldId id="407" r:id="rId12"/>
    <p:sldId id="4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5610"/>
    <a:srgbClr val="FF00FF"/>
    <a:srgbClr val="ADFF2F"/>
    <a:srgbClr val="7FFFD4"/>
    <a:srgbClr val="FFA500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9/16/2020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9/16/2020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9/16/2020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9/16/2020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68560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MVC</a:t>
            </a:r>
            <a:r>
              <a:rPr lang="ko-KR" altLang="en-US" sz="4400" dirty="0" smtClean="0"/>
              <a:t>모델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000" dirty="0"/>
              <a:t>(</a:t>
            </a:r>
            <a:r>
              <a:rPr lang="en-US" altLang="ko-KR" sz="4000" dirty="0" smtClean="0"/>
              <a:t>DAO,</a:t>
            </a:r>
            <a:r>
              <a:rPr lang="en-US" altLang="ko-KR" sz="4000" dirty="0"/>
              <a:t> </a:t>
            </a:r>
            <a:r>
              <a:rPr lang="en-US" altLang="ko-KR" sz="4000" dirty="0" smtClean="0"/>
              <a:t>DTO, VO</a:t>
            </a:r>
            <a:r>
              <a:rPr lang="en-US" altLang="ko-KR" sz="4000" dirty="0" smtClean="0"/>
              <a:t>)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6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Map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자료형을</a:t>
            </a:r>
            <a:r>
              <a:rPr lang="ko-KR" altLang="en-US" sz="2800" dirty="0" smtClean="0"/>
              <a:t> 통한 </a:t>
            </a:r>
            <a:r>
              <a:rPr lang="en-US" altLang="ko-KR" sz="2800" dirty="0" smtClean="0"/>
              <a:t>DTO</a:t>
            </a:r>
            <a:r>
              <a:rPr lang="ko-KR" altLang="en-US" sz="2800" dirty="0" smtClean="0"/>
              <a:t>구현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97557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en-US" altLang="ko-KR" b="1" dirty="0" smtClean="0"/>
              <a:t>Map</a:t>
            </a:r>
            <a:r>
              <a:rPr lang="ko-KR" altLang="en-US" b="1" dirty="0" smtClean="0"/>
              <a:t>의 단점</a:t>
            </a:r>
            <a:endParaRPr lang="en-US" altLang="ko-KR" b="1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smtClean="0"/>
              <a:t>put, get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사용을 직접 확인해야 코드의 의미를 파악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가독성이</a:t>
            </a:r>
            <a:r>
              <a:rPr lang="ko-KR" altLang="en-US" sz="1800" dirty="0" smtClean="0">
                <a:sym typeface="Wingdings" panose="05000000000000000000" pitchFamily="2" charset="2"/>
              </a:rPr>
              <a:t> 떨어짐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타입 캐스팅이 강요됨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오타 확률이 있음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551" y="756426"/>
            <a:ext cx="1090776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insertBoard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(Map&lt;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30551" y="2281356"/>
            <a:ext cx="1090776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String&gt;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String&gt;();</a:t>
            </a:r>
          </a:p>
          <a:p>
            <a:pPr lvl="1"/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title"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"Map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test"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content"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"Map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content"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insertBoard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어떤 것을 사용할 것인가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97557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b="1" dirty="0" smtClean="0"/>
              <a:t>스스로 작성해보고 느끼기</a:t>
            </a:r>
            <a:endParaRPr lang="en-US" altLang="ko-KR" b="1" dirty="0" smtClean="0"/>
          </a:p>
          <a:p>
            <a:pPr>
              <a:spcAft>
                <a:spcPts val="300"/>
              </a:spcAft>
            </a:pPr>
            <a:r>
              <a:rPr lang="ko-KR" altLang="en-US" b="1" dirty="0" smtClean="0"/>
              <a:t>팀에서 관례적으로 사용하는 방법 따르기</a:t>
            </a:r>
            <a:endParaRPr lang="en-US" altLang="ko-KR" b="1" dirty="0" smtClean="0"/>
          </a:p>
          <a:p>
            <a:pPr>
              <a:spcAft>
                <a:spcPts val="300"/>
              </a:spcAft>
            </a:pPr>
            <a:r>
              <a:rPr lang="ko-KR" altLang="en-US" b="1" dirty="0" smtClean="0"/>
              <a:t>본 수업에서는 </a:t>
            </a:r>
            <a:r>
              <a:rPr lang="en-US" altLang="ko-KR" b="1" dirty="0" smtClean="0"/>
              <a:t>VO(entity </a:t>
            </a:r>
            <a:r>
              <a:rPr lang="ko-KR" altLang="en-US" b="1" dirty="0" smtClean="0"/>
              <a:t>작성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</a:t>
            </a:r>
            <a:r>
              <a:rPr lang="ko-KR" altLang="en-US" b="1" dirty="0" smtClean="0"/>
              <a:t>이용하여 구현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persistence </a:t>
            </a:r>
            <a:r>
              <a:rPr lang="ko-KR" altLang="en-US" sz="2800" dirty="0" smtClean="0"/>
              <a:t>계층 프로그래밍 도구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97557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ko-KR" altLang="en-US" b="1" dirty="0"/>
              <a:t>객체지향 프로그래밍과 </a:t>
            </a:r>
            <a:r>
              <a:rPr lang="en-US" altLang="ko-KR" b="1" dirty="0"/>
              <a:t>RDB</a:t>
            </a:r>
            <a:r>
              <a:rPr lang="ko-KR" altLang="en-US" b="1" dirty="0"/>
              <a:t>의 </a:t>
            </a:r>
            <a:r>
              <a:rPr lang="ko-KR" altLang="en-US" b="1" dirty="0" smtClean="0"/>
              <a:t>괴리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지루한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</a:t>
            </a:r>
            <a:r>
              <a:rPr lang="en-US" altLang="ko-KR" b="1" dirty="0" smtClean="0"/>
              <a:t>, boilerplate code..</a:t>
            </a:r>
          </a:p>
          <a:p>
            <a:pPr>
              <a:spcAft>
                <a:spcPts val="300"/>
              </a:spcAft>
            </a:pPr>
            <a:endParaRPr lang="en-US" altLang="ko-KR" b="1" dirty="0" smtClean="0"/>
          </a:p>
          <a:p>
            <a:pPr>
              <a:spcAft>
                <a:spcPts val="300"/>
              </a:spcAft>
            </a:pPr>
            <a:r>
              <a:rPr lang="en-US" altLang="ko-KR" b="1" dirty="0" smtClean="0"/>
              <a:t>Spring framework</a:t>
            </a:r>
          </a:p>
          <a:p>
            <a:pPr lvl="1">
              <a:spcAft>
                <a:spcPts val="300"/>
              </a:spcAft>
            </a:pPr>
            <a:r>
              <a:rPr lang="en-US" altLang="ko-KR" dirty="0" err="1" smtClean="0"/>
              <a:t>jdbcTemplate</a:t>
            </a:r>
            <a:endParaRPr lang="en-US" altLang="ko-KR" dirty="0" smtClean="0"/>
          </a:p>
          <a:p>
            <a:pPr>
              <a:spcAft>
                <a:spcPts val="300"/>
              </a:spcAft>
            </a:pPr>
            <a:r>
              <a:rPr lang="en-US" altLang="ko-KR" b="1" dirty="0" smtClean="0"/>
              <a:t>SQL Mapper(SQL</a:t>
            </a:r>
            <a:r>
              <a:rPr lang="ko-KR" altLang="en-US" b="1" dirty="0" smtClean="0"/>
              <a:t>문과 객체를 분리하여 코드를 더욱 객체지향답게 작성</a:t>
            </a:r>
            <a:r>
              <a:rPr lang="en-US" altLang="ko-KR" b="1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en-US" altLang="ko-KR" dirty="0" err="1" smtClean="0"/>
              <a:t>MyBatis</a:t>
            </a:r>
            <a:endParaRPr lang="en-US" altLang="ko-KR" dirty="0"/>
          </a:p>
          <a:p>
            <a:pPr>
              <a:spcAft>
                <a:spcPts val="300"/>
              </a:spcAft>
            </a:pPr>
            <a:r>
              <a:rPr lang="en-US" altLang="ko-KR" b="1" dirty="0" smtClean="0"/>
              <a:t>ORM</a:t>
            </a:r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JPA</a:t>
            </a:r>
          </a:p>
          <a:p>
            <a:pPr lvl="1">
              <a:spcAft>
                <a:spcPts val="300"/>
              </a:spcAft>
            </a:pPr>
            <a:endParaRPr lang="en-US" altLang="ko-KR" dirty="0" smtClean="0"/>
          </a:p>
          <a:p>
            <a:pPr>
              <a:spcAft>
                <a:spcPts val="300"/>
              </a:spcAft>
            </a:pPr>
            <a:r>
              <a:rPr lang="ko-KR" altLang="en-US" b="1" dirty="0" smtClean="0"/>
              <a:t>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수업에서는 </a:t>
            </a:r>
            <a:r>
              <a:rPr lang="en-US" altLang="ko-KR" b="1" dirty="0" smtClean="0"/>
              <a:t>persistence layer</a:t>
            </a:r>
            <a:r>
              <a:rPr lang="ko-KR" altLang="en-US" b="1" dirty="0" smtClean="0"/>
              <a:t>에서 사용하는</a:t>
            </a:r>
            <a:r>
              <a:rPr lang="en-US" altLang="ko-KR" b="1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framework</a:t>
            </a:r>
            <a:r>
              <a:rPr lang="ko-KR" altLang="en-US" b="1" dirty="0" smtClean="0">
                <a:solidFill>
                  <a:srgbClr val="FF0000"/>
                </a:solidFill>
              </a:rPr>
              <a:t>를 사용할 수 없음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Aft>
                <a:spcPts val="300"/>
              </a:spcAft>
            </a:pPr>
            <a:endParaRPr lang="en-US" altLang="ko-KR" dirty="0" smtClean="0"/>
          </a:p>
          <a:p>
            <a:pPr lvl="1">
              <a:spcAft>
                <a:spcPts val="300"/>
              </a:spcAft>
            </a:pP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MVC</a:t>
            </a:r>
            <a:r>
              <a:rPr lang="ko-KR" altLang="en-US" sz="2800" dirty="0"/>
              <a:t>모델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54663" y="4050202"/>
            <a:ext cx="1133856" cy="1682496"/>
          </a:xfrm>
          <a:prstGeom prst="rect">
            <a:avLst/>
          </a:prstGeom>
          <a:solidFill>
            <a:srgbClr val="FF9900"/>
          </a:solidFill>
          <a:ln>
            <a:solidFill>
              <a:srgbClr val="99B60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610570" y="4388530"/>
            <a:ext cx="1880602" cy="853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28975" y="1496558"/>
            <a:ext cx="1957397" cy="897082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Java 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9559861" y="1565623"/>
            <a:ext cx="1399032" cy="75895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5541098" y="2219181"/>
            <a:ext cx="1272008" cy="60350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  <a:p>
            <a:pPr algn="ctr"/>
            <a:r>
              <a:rPr lang="en-US" dirty="0"/>
              <a:t>Entity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58820" y="1348918"/>
            <a:ext cx="1395311" cy="12542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Java 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381375" y="1648958"/>
            <a:ext cx="1957397" cy="897082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Java 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33775" y="1801358"/>
            <a:ext cx="1957397" cy="897082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Service(</a:t>
            </a:r>
            <a:r>
              <a:rPr lang="en-US" dirty="0"/>
              <a:t>Java code</a:t>
            </a:r>
            <a:r>
              <a:rPr lang="en-US" dirty="0" smtClean="0"/>
              <a:t>)</a:t>
            </a:r>
            <a:endParaRPr lang="en-US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219093" y="4815250"/>
            <a:ext cx="11628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4321421" y="2742147"/>
            <a:ext cx="929" cy="996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866411" y="1900282"/>
            <a:ext cx="76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8560722" y="1906385"/>
            <a:ext cx="76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8558872" y="2097499"/>
            <a:ext cx="7704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864561" y="2097499"/>
            <a:ext cx="7704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531399" y="3557127"/>
            <a:ext cx="1885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Presentation layer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30552" y="3970360"/>
            <a:ext cx="10886748" cy="1909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679440" y="829734"/>
            <a:ext cx="17540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Persistence layer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34609" y="815240"/>
            <a:ext cx="147508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Service 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365411" y="2229555"/>
            <a:ext cx="1272008" cy="60350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DTO</a:t>
            </a:r>
          </a:p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77" name="타원 76"/>
          <p:cNvSpPr/>
          <p:nvPr/>
        </p:nvSpPr>
        <p:spPr>
          <a:xfrm>
            <a:off x="2618255" y="4236084"/>
            <a:ext cx="326437" cy="326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타원 77"/>
          <p:cNvSpPr/>
          <p:nvPr/>
        </p:nvSpPr>
        <p:spPr>
          <a:xfrm>
            <a:off x="3812200" y="3018961"/>
            <a:ext cx="326437" cy="326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타원 39"/>
          <p:cNvSpPr/>
          <p:nvPr/>
        </p:nvSpPr>
        <p:spPr>
          <a:xfrm>
            <a:off x="6021303" y="1442798"/>
            <a:ext cx="326437" cy="326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타원 40"/>
          <p:cNvSpPr/>
          <p:nvPr/>
        </p:nvSpPr>
        <p:spPr>
          <a:xfrm>
            <a:off x="8803311" y="1419353"/>
            <a:ext cx="315020" cy="326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77102" y="3309027"/>
            <a:ext cx="2077029" cy="567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data update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5" idx="1"/>
          </p:cNvCxnSpPr>
          <p:nvPr/>
        </p:nvCxnSpPr>
        <p:spPr>
          <a:xfrm>
            <a:off x="4668352" y="2741814"/>
            <a:ext cx="1508750" cy="850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30270" y="2693256"/>
            <a:ext cx="10290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Attribute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rot="10800000" flipH="1" flipV="1">
            <a:off x="4511921" y="2751672"/>
            <a:ext cx="929" cy="996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587633" y="3001218"/>
            <a:ext cx="326437" cy="326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타원 61"/>
          <p:cNvSpPr/>
          <p:nvPr/>
        </p:nvSpPr>
        <p:spPr>
          <a:xfrm>
            <a:off x="5323688" y="3007107"/>
            <a:ext cx="326437" cy="326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25319" y="4627062"/>
            <a:ext cx="9004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020738" y="4450953"/>
            <a:ext cx="1957397" cy="89708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iewer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Fx</a:t>
            </a:r>
            <a:r>
              <a:rPr lang="en-US" dirty="0" smtClean="0">
                <a:solidFill>
                  <a:schemeClr val="tx1"/>
                </a:solidFill>
              </a:rPr>
              <a:t>, Swing, html)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6277388" y="4815250"/>
            <a:ext cx="11628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786786" y="4372409"/>
            <a:ext cx="326437" cy="326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MVC</a:t>
            </a:r>
            <a:r>
              <a:rPr lang="ko-KR" altLang="en-US" sz="2800" dirty="0"/>
              <a:t>모델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54663" y="4050202"/>
            <a:ext cx="1133856" cy="1682496"/>
          </a:xfrm>
          <a:prstGeom prst="rect">
            <a:avLst/>
          </a:prstGeom>
          <a:solidFill>
            <a:srgbClr val="FF9900"/>
          </a:solidFill>
          <a:ln>
            <a:solidFill>
              <a:srgbClr val="99B60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488182" y="4328823"/>
            <a:ext cx="1880602" cy="853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30899" y="1553709"/>
            <a:ext cx="1957397" cy="897082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Java 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883299" y="1706109"/>
            <a:ext cx="1957397" cy="897082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Java 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35699" y="1858509"/>
            <a:ext cx="1957397" cy="897082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Service(</a:t>
            </a:r>
            <a:r>
              <a:rPr lang="en-US" dirty="0"/>
              <a:t>Java code</a:t>
            </a:r>
            <a:r>
              <a:rPr lang="en-US" dirty="0" smtClean="0"/>
              <a:t>)</a:t>
            </a:r>
            <a:endParaRPr lang="en-US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219093" y="4815250"/>
            <a:ext cx="11628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531399" y="3557127"/>
            <a:ext cx="1885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Presentation layer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30552" y="3970360"/>
            <a:ext cx="10886748" cy="1909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036533" y="872391"/>
            <a:ext cx="147508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Service 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618255" y="4236084"/>
            <a:ext cx="326437" cy="326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타원 77"/>
          <p:cNvSpPr/>
          <p:nvPr/>
        </p:nvSpPr>
        <p:spPr>
          <a:xfrm>
            <a:off x="6314124" y="3076112"/>
            <a:ext cx="326437" cy="3268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25319" y="4627062"/>
            <a:ext cx="9004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9227048" y="4467074"/>
            <a:ext cx="1957397" cy="89708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Fx</a:t>
            </a:r>
            <a:r>
              <a:rPr lang="en-US" dirty="0" smtClean="0">
                <a:solidFill>
                  <a:schemeClr val="tx1"/>
                </a:solidFill>
              </a:rPr>
              <a:t>, Swing, html)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75984" y="4178604"/>
            <a:ext cx="1373946" cy="5769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Reserve Controller</a:t>
            </a:r>
            <a:endParaRPr 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875984" y="4915615"/>
            <a:ext cx="1373946" cy="5769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875984" y="5601391"/>
            <a:ext cx="1373946" cy="2203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" name="구부러진 연결선 5"/>
          <p:cNvCxnSpPr>
            <a:stCxn id="37" idx="3"/>
            <a:endCxn id="27" idx="3"/>
          </p:cNvCxnSpPr>
          <p:nvPr/>
        </p:nvCxnSpPr>
        <p:spPr>
          <a:xfrm flipV="1">
            <a:off x="7249930" y="2307050"/>
            <a:ext cx="743166" cy="2160024"/>
          </a:xfrm>
          <a:prstGeom prst="curvedConnector3">
            <a:avLst>
              <a:gd name="adj1" fmla="val 130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42" idx="3"/>
            <a:endCxn id="27" idx="3"/>
          </p:cNvCxnSpPr>
          <p:nvPr/>
        </p:nvCxnSpPr>
        <p:spPr>
          <a:xfrm flipV="1">
            <a:off x="7249930" y="2307050"/>
            <a:ext cx="743166" cy="2897035"/>
          </a:xfrm>
          <a:prstGeom prst="curvedConnector3">
            <a:avLst>
              <a:gd name="adj1" fmla="val 130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43" idx="3"/>
            <a:endCxn id="27" idx="3"/>
          </p:cNvCxnSpPr>
          <p:nvPr/>
        </p:nvCxnSpPr>
        <p:spPr>
          <a:xfrm flipV="1">
            <a:off x="7249930" y="2307050"/>
            <a:ext cx="743166" cy="3404498"/>
          </a:xfrm>
          <a:prstGeom prst="curvedConnector3">
            <a:avLst>
              <a:gd name="adj1" fmla="val 130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8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DTO, DAO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DTO(Data Transfer Object)</a:t>
            </a:r>
          </a:p>
          <a:p>
            <a:pPr lvl="1">
              <a:spcAft>
                <a:spcPts val="300"/>
              </a:spcAft>
            </a:pPr>
            <a:r>
              <a:rPr lang="en-US" altLang="ko-KR" sz="1600" dirty="0"/>
              <a:t>DTO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= JavaBean(</a:t>
            </a:r>
            <a:r>
              <a:rPr lang="ko-KR" altLang="en-US" sz="1600" dirty="0"/>
              <a:t>간단하게 여러 데이터를 하나로 묶고 이를 </a:t>
            </a:r>
            <a:r>
              <a:rPr lang="en-US" altLang="ko-KR" sz="1600" dirty="0"/>
              <a:t>getter</a:t>
            </a:r>
            <a:r>
              <a:rPr lang="ko-KR" altLang="en-US" sz="1600" dirty="0"/>
              <a:t>와 </a:t>
            </a:r>
            <a:r>
              <a:rPr lang="en-US" altLang="ko-KR" sz="1600" dirty="0"/>
              <a:t>setter</a:t>
            </a:r>
            <a:r>
              <a:rPr lang="ko-KR" altLang="en-US" sz="1600" dirty="0"/>
              <a:t>로 조작하는 클래스</a:t>
            </a:r>
            <a:r>
              <a:rPr lang="en-US" altLang="ko-KR" sz="1600" dirty="0"/>
              <a:t>)</a:t>
            </a:r>
          </a:p>
          <a:p>
            <a:pPr lvl="1">
              <a:spcAft>
                <a:spcPts val="300"/>
              </a:spcAft>
            </a:pPr>
            <a:r>
              <a:rPr lang="en-US" sz="1600" dirty="0"/>
              <a:t>VO(Value Object)</a:t>
            </a:r>
            <a:r>
              <a:rPr lang="ko-KR" altLang="en-US" sz="1600" dirty="0"/>
              <a:t>는 유사한 개념이지만 </a:t>
            </a:r>
            <a:r>
              <a:rPr lang="en-US" altLang="ko-KR" sz="1600" dirty="0"/>
              <a:t>VO</a:t>
            </a:r>
            <a:r>
              <a:rPr lang="ko-KR" altLang="en-US" sz="1600" dirty="0"/>
              <a:t>는 </a:t>
            </a:r>
            <a:r>
              <a:rPr lang="en-US" altLang="ko-KR" sz="1600" dirty="0"/>
              <a:t>read only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프로퍼티만을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가짐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sz="1600" dirty="0" smtClean="0">
                <a:sym typeface="Wingdings" panose="05000000000000000000" pitchFamily="2" charset="2"/>
              </a:rPr>
              <a:t> 값을 세팅하고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setter</a:t>
            </a:r>
            <a:r>
              <a:rPr lang="ko-KR" altLang="en-US" sz="1600" dirty="0" smtClean="0">
                <a:sym typeface="Wingdings" panose="05000000000000000000" pitchFamily="2" charset="2"/>
              </a:rPr>
              <a:t>는 없음</a:t>
            </a:r>
            <a:endParaRPr lang="en-US" altLang="ko-KR" sz="1800" b="1" dirty="0" smtClean="0"/>
          </a:p>
          <a:p>
            <a:pPr>
              <a:spcAft>
                <a:spcPts val="300"/>
              </a:spcAft>
            </a:pPr>
            <a:r>
              <a:rPr lang="en-US" altLang="ko-KR" sz="2000" b="1" dirty="0" smtClean="0"/>
              <a:t>DAO(Data </a:t>
            </a:r>
            <a:r>
              <a:rPr lang="en-US" altLang="ko-KR" sz="2000" b="1" dirty="0"/>
              <a:t>Access </a:t>
            </a:r>
            <a:r>
              <a:rPr lang="en-US" altLang="ko-KR" sz="2000" b="1" dirty="0" smtClean="0"/>
              <a:t>Object)</a:t>
            </a:r>
          </a:p>
          <a:p>
            <a:pPr lvl="1">
              <a:spcAft>
                <a:spcPts val="300"/>
              </a:spcAft>
            </a:pPr>
            <a:r>
              <a:rPr lang="en-US" altLang="ko-KR" sz="1600" dirty="0" smtClean="0"/>
              <a:t>DB</a:t>
            </a:r>
            <a:r>
              <a:rPr lang="ko-KR" altLang="en-US" sz="1600" dirty="0" smtClean="0"/>
              <a:t>연결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작업 </a:t>
            </a:r>
            <a:r>
              <a:rPr lang="ko-KR" altLang="en-US" sz="1600" dirty="0"/>
              <a:t>후 연결 해제 </a:t>
            </a:r>
            <a:r>
              <a:rPr lang="ko-KR" altLang="en-US" sz="1600" dirty="0" smtClean="0"/>
              <a:t>담당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데이터베이스에 연결하여 수행한 결과를 받아오는 객체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600" dirty="0" smtClean="0"/>
              <a:t>쿼리 </a:t>
            </a:r>
            <a:r>
              <a:rPr lang="ko-KR" altLang="en-US" sz="1600" dirty="0" smtClean="0"/>
              <a:t>결과는 </a:t>
            </a:r>
            <a:r>
              <a:rPr lang="en-US" altLang="ko-KR" sz="1600" dirty="0"/>
              <a:t>DTO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넣음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자동적으로 그렇게 된다는 의미는 아니고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우리가 </a:t>
            </a:r>
            <a:r>
              <a:rPr lang="en-US" altLang="ko-KR" sz="1600" dirty="0" smtClean="0"/>
              <a:t>setter</a:t>
            </a:r>
            <a:r>
              <a:rPr lang="ko-KR" altLang="en-US" sz="1600" dirty="0" smtClean="0"/>
              <a:t>나 </a:t>
            </a:r>
            <a:r>
              <a:rPr lang="ko-KR" altLang="en-US" sz="1600" dirty="0" err="1" smtClean="0"/>
              <a:t>생성자로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넣어줌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70787" y="4887072"/>
            <a:ext cx="1584176" cy="15841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1027" y="4635044"/>
            <a:ext cx="3312368" cy="2088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5"/>
          <a:stretch/>
        </p:blipFill>
        <p:spPr>
          <a:xfrm>
            <a:off x="7804634" y="4712294"/>
            <a:ext cx="1518403" cy="17508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11348" y="5247112"/>
            <a:ext cx="1440160" cy="749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83556" y="4803717"/>
            <a:ext cx="1224136" cy="1750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03122" y="5744039"/>
            <a:ext cx="985493" cy="330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890551" y="5577426"/>
            <a:ext cx="360040" cy="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75773" y="5479172"/>
            <a:ext cx="86409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67704" y="5743511"/>
            <a:ext cx="880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59281" y="4933162"/>
            <a:ext cx="67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DAO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895624" y="5264394"/>
            <a:ext cx="245" cy="44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2272" y="50615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88671" y="50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05297" y="5743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05849" y="52973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826971" y="5619712"/>
            <a:ext cx="360040" cy="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DTO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3105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DTO(Data Transfer Object</a:t>
            </a:r>
            <a:r>
              <a:rPr lang="en-US" altLang="ko-KR" sz="20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 marL="0" indent="0">
              <a:spcAft>
                <a:spcPts val="300"/>
              </a:spcAft>
              <a:buNone/>
            </a:pP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이클립스의 </a:t>
            </a:r>
            <a:r>
              <a:rPr lang="ko-KR" altLang="en-US" sz="1800" dirty="0" smtClean="0"/>
              <a:t>경우 소스코드에서 </a:t>
            </a:r>
            <a:r>
              <a:rPr lang="ko-KR" altLang="en-US" sz="1800" dirty="0" err="1" smtClean="0"/>
              <a:t>우클릭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  <a:r>
              <a:rPr lang="en-US" altLang="ko-KR" sz="1800" dirty="0" err="1" smtClean="0">
                <a:sym typeface="Wingdings" panose="05000000000000000000" pitchFamily="2" charset="2"/>
              </a:rPr>
              <a:t>sourceGenerate</a:t>
            </a:r>
            <a:r>
              <a:rPr lang="en-US" altLang="ko-KR" sz="1800" dirty="0" smtClean="0">
                <a:sym typeface="Wingdings" panose="05000000000000000000" pitchFamily="2" charset="2"/>
              </a:rPr>
              <a:t> getters and setters</a:t>
            </a:r>
            <a:r>
              <a:rPr lang="ko-KR" altLang="en-US" sz="1800" dirty="0" smtClean="0">
                <a:sym typeface="Wingdings" panose="05000000000000000000" pitchFamily="2" charset="2"/>
              </a:rPr>
              <a:t>로 자동 생성 가능</a:t>
            </a:r>
            <a:endParaRPr lang="en-US" altLang="ko-KR" sz="1800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8650" y="1222377"/>
            <a:ext cx="60960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writer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contents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regdate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getter, setter</a:t>
            </a:r>
            <a:endParaRPr 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178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DAO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44312"/>
            <a:ext cx="11104100" cy="5712038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DAO(Data Access </a:t>
            </a:r>
            <a:r>
              <a:rPr lang="en-US" altLang="ko-KR" sz="2000" b="1" dirty="0" smtClean="0"/>
              <a:t>Object</a:t>
            </a:r>
            <a:r>
              <a:rPr lang="en-US" altLang="ko-KR" sz="2000" b="1" dirty="0" smtClean="0"/>
              <a:t>)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smtClean="0"/>
              <a:t>DAO</a:t>
            </a:r>
            <a:r>
              <a:rPr lang="ko-KR" altLang="en-US" sz="1800" dirty="0" smtClean="0"/>
              <a:t>에는 일반적으로 </a:t>
            </a:r>
            <a:r>
              <a:rPr lang="ko-KR" altLang="en-US" sz="1800" dirty="0" smtClean="0"/>
              <a:t>데이터베이스 연결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및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연동과 관련된 동작인 </a:t>
            </a:r>
            <a:r>
              <a:rPr lang="en-US" altLang="ko-KR" sz="1800" dirty="0" smtClean="0"/>
              <a:t>SELECT, INSERT, UPDATE, DELETE </a:t>
            </a:r>
            <a:r>
              <a:rPr lang="ko-KR" altLang="en-US" sz="1800" dirty="0" smtClean="0"/>
              <a:t>함수를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제공하도록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함수 작성 시 여러 다양한 </a:t>
            </a:r>
            <a:r>
              <a:rPr lang="ko-KR" altLang="en-US" sz="1800" dirty="0" err="1" smtClean="0"/>
              <a:t>파라미터가</a:t>
            </a:r>
            <a:r>
              <a:rPr lang="ko-KR" altLang="en-US" sz="1800" dirty="0" smtClean="0"/>
              <a:t> 들어올 수 있다면 </a:t>
            </a:r>
            <a:r>
              <a:rPr lang="ko-KR" altLang="en-US" sz="1800" dirty="0"/>
              <a:t>오버로딩</a:t>
            </a:r>
            <a:r>
              <a:rPr lang="en-US" altLang="ko-KR" sz="1800" dirty="0"/>
              <a:t>(</a:t>
            </a:r>
            <a:r>
              <a:rPr lang="en-US" sz="1800" dirty="0"/>
              <a:t>Overloading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을 이용하여 코드를 간결하게 작성할 필요가 있음</a:t>
            </a:r>
            <a:endParaRPr lang="en-US" altLang="ko-KR" sz="1800" dirty="0" smtClean="0"/>
          </a:p>
          <a:p>
            <a:pPr lvl="2">
              <a:spcAft>
                <a:spcPts val="300"/>
              </a:spcAft>
            </a:pPr>
            <a:r>
              <a:rPr lang="en-US" altLang="ko-KR" dirty="0" smtClean="0"/>
              <a:t>ex) </a:t>
            </a:r>
            <a:r>
              <a:rPr lang="ko-KR" altLang="en-US" dirty="0" smtClean="0"/>
              <a:t>게시판을 보여줄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게시물을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할 수 있고 검색 결과만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혹은 </a:t>
            </a:r>
            <a:r>
              <a:rPr lang="en-US" altLang="ko-KR" sz="1800" dirty="0" smtClean="0"/>
              <a:t>service</a:t>
            </a:r>
            <a:r>
              <a:rPr lang="ko-KR" altLang="en-US" sz="1800" dirty="0" smtClean="0"/>
              <a:t>의 종류마다 대응하는 함수를 작성할 수도 있음</a:t>
            </a:r>
            <a:endParaRPr lang="en-US" altLang="ko-KR" sz="1800" dirty="0" smtClean="0"/>
          </a:p>
          <a:p>
            <a:pPr lvl="2">
              <a:spcAft>
                <a:spcPts val="300"/>
              </a:spcAft>
            </a:pPr>
            <a:r>
              <a:rPr lang="en-US" dirty="0" err="1" smtClean="0">
                <a:latin typeface="+mn-lt"/>
              </a:rPr>
              <a:t>selectAll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selectByID</a:t>
            </a:r>
            <a:r>
              <a:rPr lang="en-US" dirty="0" smtClean="0">
                <a:latin typeface="+mn-lt"/>
              </a:rPr>
              <a:t>..</a:t>
            </a:r>
          </a:p>
          <a:p>
            <a:pPr lvl="1">
              <a:spcAft>
                <a:spcPts val="300"/>
              </a:spcAft>
            </a:pPr>
            <a:r>
              <a:rPr lang="en-US" altLang="ko-KR" sz="1800" dirty="0" smtClean="0"/>
              <a:t>DAO</a:t>
            </a:r>
            <a:r>
              <a:rPr lang="ko-KR" altLang="en-US" sz="1800" dirty="0" smtClean="0"/>
              <a:t>에 정의된 함수도 구현 방식이 다양</a:t>
            </a:r>
            <a:endParaRPr lang="en-US" altLang="ko-KR" sz="1800" dirty="0"/>
          </a:p>
          <a:p>
            <a:pPr lvl="2">
              <a:spcAft>
                <a:spcPts val="300"/>
              </a:spcAft>
            </a:pPr>
            <a:r>
              <a:rPr lang="ko-KR" altLang="en-US" dirty="0" smtClean="0"/>
              <a:t>자주 사용되는 코드를 따로 함수로 작성</a:t>
            </a:r>
            <a:r>
              <a:rPr lang="en-US" altLang="ko-KR" dirty="0" smtClean="0"/>
              <a:t>: connection, close..</a:t>
            </a:r>
          </a:p>
          <a:p>
            <a:pPr lvl="2">
              <a:spcAft>
                <a:spcPts val="300"/>
              </a:spcAft>
            </a:pPr>
            <a:r>
              <a:rPr lang="ko-KR" altLang="en-US" dirty="0" smtClean="0">
                <a:latin typeface="+mn-lt"/>
              </a:rPr>
              <a:t>자주 사용되는 객체를 메서드가 공유</a:t>
            </a:r>
            <a:r>
              <a:rPr lang="en-US" altLang="ko-KR" dirty="0" smtClean="0">
                <a:latin typeface="+mn-lt"/>
              </a:rPr>
              <a:t>: connection, statement, </a:t>
            </a:r>
            <a:r>
              <a:rPr lang="en-US" altLang="ko-KR" dirty="0" err="1" smtClean="0">
                <a:latin typeface="+mn-lt"/>
              </a:rPr>
              <a:t>preparedStatement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dirty="0" err="1" smtClean="0">
                <a:latin typeface="+mn-lt"/>
              </a:rPr>
              <a:t>resultSet</a:t>
            </a:r>
            <a:r>
              <a:rPr lang="en-US" altLang="ko-KR" dirty="0" smtClean="0">
                <a:latin typeface="+mn-lt"/>
              </a:rPr>
              <a:t>..</a:t>
            </a:r>
            <a:endParaRPr lang="en-US" altLang="ko-KR" dirty="0" smtClean="0">
              <a:latin typeface="+mn-lt"/>
            </a:endParaRPr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65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VO vs Map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DTO</a:t>
            </a:r>
            <a:r>
              <a:rPr lang="ko-KR" altLang="en-US" sz="2800" dirty="0" smtClean="0"/>
              <a:t>의 </a:t>
            </a:r>
            <a:r>
              <a:rPr lang="ko-KR" altLang="en-US" sz="2800" dirty="0" smtClean="0"/>
              <a:t>제약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97557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데이터베이스 스키마가 변경될 경우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코드 수정이 번거롭다</a:t>
            </a:r>
            <a:endParaRPr lang="en-US" altLang="ko-KR" sz="2000" b="1" dirty="0"/>
          </a:p>
          <a:p>
            <a:pPr>
              <a:spcAft>
                <a:spcPts val="300"/>
              </a:spcAft>
            </a:pPr>
            <a:r>
              <a:rPr lang="en-US" altLang="ko-KR" sz="2000" b="1" dirty="0" smtClean="0"/>
              <a:t>join, </a:t>
            </a:r>
            <a:r>
              <a:rPr lang="ko-KR" altLang="en-US" sz="2000" b="1" dirty="0" smtClean="0"/>
              <a:t>상속 구조와 같이 여러 테이블의 정보를 혼합적으로 담기 위해선 지루한 </a:t>
            </a:r>
            <a:r>
              <a:rPr lang="en-US" altLang="ko-KR" sz="2000" b="1" dirty="0" smtClean="0"/>
              <a:t>DTO</a:t>
            </a:r>
            <a:r>
              <a:rPr lang="ko-KR" altLang="en-US" sz="2000" b="1" dirty="0" smtClean="0"/>
              <a:t>정의가 필요하다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 marL="457200" lvl="1" indent="0">
              <a:spcAft>
                <a:spcPts val="300"/>
              </a:spcAft>
              <a:buNone/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 descr="https://gmlwjd9405.github.io/images/inflearn-jpa/rdb-super-sub-rel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r="12959"/>
          <a:stretch/>
        </p:blipFill>
        <p:spPr bwMode="auto">
          <a:xfrm>
            <a:off x="744477" y="2220512"/>
            <a:ext cx="10386518" cy="411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957740" y="4298623"/>
            <a:ext cx="4977353" cy="282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717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DTO</a:t>
            </a:r>
            <a:r>
              <a:rPr lang="ko-KR" altLang="en-US" sz="2800" dirty="0" smtClean="0"/>
              <a:t>의 </a:t>
            </a:r>
            <a:r>
              <a:rPr lang="ko-KR" altLang="en-US" sz="2800" dirty="0" smtClean="0"/>
              <a:t>제약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97557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데이터베이스 스키마가 변경될 경우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코드 수정이 번거롭다</a:t>
            </a:r>
            <a:endParaRPr lang="en-US" altLang="ko-KR" sz="2000" b="1" dirty="0"/>
          </a:p>
          <a:p>
            <a:pPr>
              <a:spcAft>
                <a:spcPts val="300"/>
              </a:spcAft>
            </a:pPr>
            <a:r>
              <a:rPr lang="en-US" altLang="ko-KR" sz="2000" b="1" dirty="0" smtClean="0"/>
              <a:t>join, </a:t>
            </a:r>
            <a:r>
              <a:rPr lang="ko-KR" altLang="en-US" sz="2000" b="1" dirty="0" smtClean="0"/>
              <a:t>상속 구조와 같이 여러 테이블의 정보를 혼합적으로 담기 위해선 지루한 </a:t>
            </a:r>
            <a:r>
              <a:rPr lang="en-US" altLang="ko-KR" sz="2000" b="1" dirty="0" smtClean="0"/>
              <a:t>DTO</a:t>
            </a:r>
            <a:r>
              <a:rPr lang="ko-KR" altLang="en-US" sz="2000" b="1" dirty="0" smtClean="0"/>
              <a:t>정의가 필요하다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 marL="457200" lvl="1" indent="0">
              <a:spcAft>
                <a:spcPts val="300"/>
              </a:spcAft>
              <a:buNone/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0408" y="2294410"/>
            <a:ext cx="399382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34644" y="2155911"/>
            <a:ext cx="470083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order_ID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ITEM_ID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0151" y="4282994"/>
            <a:ext cx="47008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member_orderDTO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order_ID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ITEM_ID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51452" y="4800794"/>
            <a:ext cx="399382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orderDTO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orderInfo</a:t>
            </a: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753" y="4105771"/>
            <a:ext cx="9841583" cy="2615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99897" y="4124625"/>
            <a:ext cx="25695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r>
              <a:rPr lang="ko-KR" altLang="en-US" dirty="0" smtClean="0">
                <a:solidFill>
                  <a:schemeClr val="tx1"/>
                </a:solidFill>
              </a:rPr>
              <a:t>결과를 담을 클래스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3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18851</TotalTime>
  <Words>640</Words>
  <Application>Microsoft Office PowerPoint</Application>
  <PresentationFormat>와이드스크린</PresentationFormat>
  <Paragraphs>213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MVC모델 (DAO, DTO, VO)</vt:lpstr>
      <vt:lpstr>MVC모델</vt:lpstr>
      <vt:lpstr>MVC모델</vt:lpstr>
      <vt:lpstr>DTO, DAO</vt:lpstr>
      <vt:lpstr>DTO</vt:lpstr>
      <vt:lpstr>DAO</vt:lpstr>
      <vt:lpstr>VO vs Map</vt:lpstr>
      <vt:lpstr>DTO의 제약</vt:lpstr>
      <vt:lpstr>DTO의 제약</vt:lpstr>
      <vt:lpstr>Map 자료형을 통한 DTO구현</vt:lpstr>
      <vt:lpstr>어떤 것을 사용할 것인가?</vt:lpstr>
      <vt:lpstr>persistence 계층 프로그래밍 도구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4298</cp:revision>
  <dcterms:created xsi:type="dcterms:W3CDTF">2020-03-06T01:35:43Z</dcterms:created>
  <dcterms:modified xsi:type="dcterms:W3CDTF">2020-09-17T04:05:18Z</dcterms:modified>
  <cp:version>1000.0000.01</cp:version>
</cp:coreProperties>
</file>