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43"/>
  </p:notesMasterIdLst>
  <p:sldIdLst>
    <p:sldId id="452" r:id="rId2"/>
    <p:sldId id="454" r:id="rId3"/>
    <p:sldId id="472" r:id="rId4"/>
    <p:sldId id="474" r:id="rId5"/>
    <p:sldId id="475" r:id="rId6"/>
    <p:sldId id="476" r:id="rId7"/>
    <p:sldId id="477" r:id="rId8"/>
    <p:sldId id="485" r:id="rId9"/>
    <p:sldId id="455" r:id="rId10"/>
    <p:sldId id="456" r:id="rId11"/>
    <p:sldId id="440" r:id="rId12"/>
    <p:sldId id="486" r:id="rId13"/>
    <p:sldId id="441" r:id="rId14"/>
    <p:sldId id="442" r:id="rId15"/>
    <p:sldId id="446" r:id="rId16"/>
    <p:sldId id="445" r:id="rId17"/>
    <p:sldId id="447" r:id="rId18"/>
    <p:sldId id="448" r:id="rId19"/>
    <p:sldId id="449" r:id="rId20"/>
    <p:sldId id="450" r:id="rId21"/>
    <p:sldId id="451" r:id="rId22"/>
    <p:sldId id="458" r:id="rId23"/>
    <p:sldId id="461" r:id="rId24"/>
    <p:sldId id="462" r:id="rId25"/>
    <p:sldId id="463" r:id="rId26"/>
    <p:sldId id="464" r:id="rId27"/>
    <p:sldId id="465" r:id="rId28"/>
    <p:sldId id="479" r:id="rId29"/>
    <p:sldId id="480" r:id="rId30"/>
    <p:sldId id="481" r:id="rId31"/>
    <p:sldId id="467" r:id="rId32"/>
    <p:sldId id="466" r:id="rId33"/>
    <p:sldId id="482" r:id="rId34"/>
    <p:sldId id="468" r:id="rId35"/>
    <p:sldId id="443" r:id="rId36"/>
    <p:sldId id="487" r:id="rId37"/>
    <p:sldId id="460" r:id="rId38"/>
    <p:sldId id="483" r:id="rId39"/>
    <p:sldId id="488" r:id="rId40"/>
    <p:sldId id="484" r:id="rId41"/>
    <p:sldId id="4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6548" autoAdjust="0"/>
  </p:normalViewPr>
  <p:slideViewPr>
    <p:cSldViewPr snapToGrid="0">
      <p:cViewPr varScale="1">
        <p:scale>
          <a:sx n="110" d="100"/>
          <a:sy n="110" d="100"/>
        </p:scale>
        <p:origin x="138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9/29/2020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5847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dirty="0" smtClean="0"/>
              <a:t>컬렉션과 레코드</a:t>
            </a: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레코드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>
                <a:sym typeface="Wingdings" panose="05000000000000000000" pitchFamily="2" charset="2"/>
              </a:rPr>
              <a:t>로우 앵커를 사용한 레코드 변수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앞선 예제는 </a:t>
            </a:r>
            <a:r>
              <a:rPr lang="en-US" altLang="ko-KR" sz="1800" dirty="0" smtClean="0">
                <a:sym typeface="Wingdings" panose="05000000000000000000" pitchFamily="2" charset="2"/>
              </a:rPr>
              <a:t>3</a:t>
            </a:r>
            <a:r>
              <a:rPr lang="ko-KR" altLang="en-US" sz="1800" dirty="0" smtClean="0">
                <a:sym typeface="Wingdings" panose="05000000000000000000" pitchFamily="2" charset="2"/>
              </a:rPr>
              <a:t>개의 필드만 정의</a:t>
            </a:r>
            <a:r>
              <a:rPr lang="en-US" altLang="ko-KR" sz="1800" dirty="0" smtClean="0"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sym typeface="Wingdings" panose="05000000000000000000" pitchFamily="2" charset="2"/>
              </a:rPr>
              <a:t>본 예제는 모든 필드 정의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7" y="1321009"/>
            <a:ext cx="6572250" cy="32670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97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85847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smtClean="0"/>
              <a:t>저장</a:t>
            </a:r>
            <a:r>
              <a:rPr lang="en-US" altLang="ko-KR" sz="4400" b="1" dirty="0" smtClean="0"/>
              <a:t> </a:t>
            </a:r>
            <a:r>
              <a:rPr lang="ko-KR" altLang="en-US" sz="4400" b="1" dirty="0" smtClean="0"/>
              <a:t>서브프로그램</a:t>
            </a: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익명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블록</a:t>
            </a:r>
            <a:r>
              <a:rPr lang="en-US" altLang="ko-KR" sz="2000" b="1" dirty="0" smtClean="0"/>
              <a:t>(anonymous block)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이름이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없는 </a:t>
            </a:r>
            <a:r>
              <a:rPr lang="en-US" altLang="ko-KR" sz="1800" dirty="0"/>
              <a:t>PL/SQL </a:t>
            </a:r>
            <a:r>
              <a:rPr lang="ko-KR" altLang="en-US" sz="1800" dirty="0"/>
              <a:t>블록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단 한 번 실행하며 오라클에 저장 </a:t>
            </a:r>
            <a:r>
              <a:rPr lang="en-US" altLang="ko-KR" sz="1800" dirty="0" smtClean="0">
                <a:sym typeface="Wingdings" panose="05000000000000000000" pitchFamily="2" charset="2"/>
              </a:rPr>
              <a:t>X</a:t>
            </a:r>
            <a:endParaRPr lang="en-US" altLang="ko-KR" sz="2800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/>
              <a:t>저장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서브프로그램</a:t>
            </a:r>
            <a:r>
              <a:rPr lang="en-US" altLang="ko-KR" sz="2000" b="1" dirty="0"/>
              <a:t>(stored subprogram</a:t>
            </a:r>
            <a:r>
              <a:rPr lang="en-US" altLang="ko-KR" sz="2000" b="1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여러 번 사용하기 위해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서버에 저장하는 </a:t>
            </a:r>
            <a:r>
              <a:rPr lang="en-US" altLang="ko-KR" sz="1800" dirty="0" smtClean="0"/>
              <a:t>PL/SQL </a:t>
            </a:r>
            <a:r>
              <a:rPr lang="ko-KR" altLang="en-US" sz="1800" dirty="0" smtClean="0"/>
              <a:t>프로그램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77952"/>
              </p:ext>
            </p:extLst>
          </p:nvPr>
        </p:nvGraphicFramePr>
        <p:xfrm>
          <a:off x="1093665" y="3331824"/>
          <a:ext cx="9389373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791">
                  <a:extLst>
                    <a:ext uri="{9D8B030D-6E8A-4147-A177-3AD203B41FA5}">
                      <a16:colId xmlns:a16="http://schemas.microsoft.com/office/drawing/2014/main" val="567773162"/>
                    </a:ext>
                  </a:extLst>
                </a:gridCol>
                <a:gridCol w="3129791">
                  <a:extLst>
                    <a:ext uri="{9D8B030D-6E8A-4147-A177-3AD203B41FA5}">
                      <a16:colId xmlns:a16="http://schemas.microsoft.com/office/drawing/2014/main" val="466136835"/>
                    </a:ext>
                  </a:extLst>
                </a:gridCol>
                <a:gridCol w="3129791">
                  <a:extLst>
                    <a:ext uri="{9D8B030D-6E8A-4147-A177-3AD203B41FA5}">
                      <a16:colId xmlns:a16="http://schemas.microsoft.com/office/drawing/2014/main" val="347844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익명 블록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저장 서브프로그램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저장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5364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컴파일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실행할</a:t>
                      </a:r>
                      <a:r>
                        <a:rPr lang="en-US" dirty="0" smtClean="0"/>
                        <a:t> </a:t>
                      </a:r>
                      <a:r>
                        <a:rPr lang="ko-KR" altLang="en-US" dirty="0" smtClean="0"/>
                        <a:t>때마다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저장할 때 한 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796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공유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35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외부 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3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저장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서브프로그램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사용목적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b="1" dirty="0" err="1" smtClean="0">
                <a:sym typeface="Wingdings" panose="05000000000000000000" pitchFamily="2" charset="2"/>
              </a:rPr>
              <a:t>재사용성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반복적 실행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b="1" dirty="0" smtClean="0">
                <a:sym typeface="Wingdings" panose="05000000000000000000" pitchFamily="2" charset="2"/>
              </a:rPr>
              <a:t>유지보수성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유사</a:t>
            </a:r>
            <a:r>
              <a:rPr lang="en-US" altLang="ko-KR" sz="1800" dirty="0" smtClean="0">
                <a:sym typeface="Wingdings" panose="05000000000000000000" pitchFamily="2" charset="2"/>
              </a:rPr>
              <a:t>/</a:t>
            </a:r>
            <a:r>
              <a:rPr lang="ko-KR" altLang="en-US" sz="1800" dirty="0" smtClean="0">
                <a:sym typeface="Wingdings" panose="05000000000000000000" pitchFamily="2" charset="2"/>
              </a:rPr>
              <a:t>동일한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로직이</a:t>
            </a:r>
            <a:r>
              <a:rPr lang="ko-KR" altLang="en-US" sz="1800" dirty="0" smtClean="0">
                <a:sym typeface="Wingdings" panose="05000000000000000000" pitchFamily="2" charset="2"/>
              </a:rPr>
              <a:t> 여러 소스코드에 분포되는 것이 아닌 데이터베이스 서버에 저장됨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중앙집중화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b="1" dirty="0" smtClean="0">
                <a:sym typeface="Wingdings" panose="05000000000000000000" pitchFamily="2" charset="2"/>
              </a:rPr>
              <a:t>표준화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서브프로그램 컴파일</a:t>
            </a:r>
            <a:r>
              <a:rPr lang="en-US" altLang="ko-KR" sz="1800" dirty="0" smtClean="0"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sym typeface="Wingdings" panose="05000000000000000000" pitchFamily="2" charset="2"/>
              </a:rPr>
              <a:t>저장</a:t>
            </a:r>
            <a:r>
              <a:rPr lang="en-US" altLang="ko-KR" sz="1800" dirty="0" smtClean="0"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sym typeface="Wingdings" panose="05000000000000000000" pitchFamily="2" charset="2"/>
              </a:rPr>
              <a:t>문서화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모든 </a:t>
            </a:r>
            <a:r>
              <a:rPr lang="ko-KR" altLang="en-US" sz="1800" dirty="0">
                <a:sym typeface="Wingdings" panose="05000000000000000000" pitchFamily="2" charset="2"/>
              </a:rPr>
              <a:t>프로그래머가 동일한 </a:t>
            </a:r>
            <a:r>
              <a:rPr lang="ko-KR" altLang="en-US" sz="1800" dirty="0" err="1">
                <a:sym typeface="Wingdings" panose="05000000000000000000" pitchFamily="2" charset="2"/>
              </a:rPr>
              <a:t>로직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사용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b="1" dirty="0" smtClean="0">
                <a:sym typeface="Wingdings" panose="05000000000000000000" pitchFamily="2" charset="2"/>
              </a:rPr>
              <a:t>성능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네트워크 통신 사용 감소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9514" y="5025083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389990" y="5025081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450466" y="5025081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원통 7"/>
          <p:cNvSpPr/>
          <p:nvPr/>
        </p:nvSpPr>
        <p:spPr>
          <a:xfrm>
            <a:off x="1861752" y="3686060"/>
            <a:ext cx="2734962" cy="9054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server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97827" y="5025083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8358303" y="5025081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10418779" y="5025081"/>
            <a:ext cx="1532238" cy="93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원통 11"/>
          <p:cNvSpPr/>
          <p:nvPr/>
        </p:nvSpPr>
        <p:spPr>
          <a:xfrm>
            <a:off x="7830065" y="3686060"/>
            <a:ext cx="2734962" cy="9054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934" y="5121187"/>
            <a:ext cx="68139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8534" y="5513128"/>
            <a:ext cx="68139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886" y="5143796"/>
            <a:ext cx="68139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6529" y="4022894"/>
            <a:ext cx="68139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29" y="6052063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94806" y="6052063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96714" y="6052063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2642" y="5954974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63119" y="5954974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65027" y="5954974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file 3</a:t>
            </a:r>
            <a:endParaRPr lang="en-US" dirty="0"/>
          </a:p>
        </p:txBody>
      </p:sp>
      <p:cxnSp>
        <p:nvCxnSpPr>
          <p:cNvPr id="24" name="직선 화살표 연결선 23"/>
          <p:cNvCxnSpPr>
            <a:stCxn id="9" idx="0"/>
            <a:endCxn id="16" idx="2"/>
          </p:cNvCxnSpPr>
          <p:nvPr/>
        </p:nvCxnSpPr>
        <p:spPr>
          <a:xfrm flipV="1">
            <a:off x="7063946" y="4392226"/>
            <a:ext cx="3003282" cy="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0"/>
            <a:endCxn id="16" idx="2"/>
          </p:cNvCxnSpPr>
          <p:nvPr/>
        </p:nvCxnSpPr>
        <p:spPr>
          <a:xfrm flipV="1">
            <a:off x="9124422" y="4392226"/>
            <a:ext cx="942806" cy="63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0"/>
            <a:endCxn id="16" idx="2"/>
          </p:cNvCxnSpPr>
          <p:nvPr/>
        </p:nvCxnSpPr>
        <p:spPr>
          <a:xfrm flipH="1" flipV="1">
            <a:off x="10067228" y="4392226"/>
            <a:ext cx="1117670" cy="63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저장 프로그램 종류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저장 서브프로그램 종류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60579"/>
              </p:ext>
            </p:extLst>
          </p:nvPr>
        </p:nvGraphicFramePr>
        <p:xfrm>
          <a:off x="791124" y="1228173"/>
          <a:ext cx="9994455" cy="3454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789">
                  <a:extLst>
                    <a:ext uri="{9D8B030D-6E8A-4147-A177-3AD203B41FA5}">
                      <a16:colId xmlns:a16="http://schemas.microsoft.com/office/drawing/2014/main" val="159786067"/>
                    </a:ext>
                  </a:extLst>
                </a:gridCol>
                <a:gridCol w="1696121">
                  <a:extLst>
                    <a:ext uri="{9D8B030D-6E8A-4147-A177-3AD203B41FA5}">
                      <a16:colId xmlns:a16="http://schemas.microsoft.com/office/drawing/2014/main" val="4067475256"/>
                    </a:ext>
                  </a:extLst>
                </a:gridCol>
                <a:gridCol w="6273545">
                  <a:extLst>
                    <a:ext uri="{9D8B030D-6E8A-4147-A177-3AD203B41FA5}">
                      <a16:colId xmlns:a16="http://schemas.microsoft.com/office/drawing/2014/main" val="3438559724"/>
                    </a:ext>
                  </a:extLst>
                </a:gridCol>
              </a:tblGrid>
              <a:tr h="422461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55136"/>
                  </a:ext>
                </a:extLst>
              </a:tr>
              <a:tr h="42246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독립형</a:t>
                      </a:r>
                      <a:r>
                        <a:rPr lang="ko-KR" altLang="en-US" dirty="0" smtClean="0"/>
                        <a:t> 저장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서브프로그램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결괏값을</a:t>
                      </a:r>
                      <a:r>
                        <a:rPr lang="ko-KR" altLang="en-US" dirty="0" smtClean="0"/>
                        <a:t> 반환하는 서브프로그램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9351"/>
                  </a:ext>
                </a:extLst>
              </a:tr>
              <a:tr h="4224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프로시저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결괏값을</a:t>
                      </a:r>
                      <a:r>
                        <a:rPr lang="ko-KR" altLang="en-US" dirty="0" smtClean="0"/>
                        <a:t> 반환하지 않는 서브프로그램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67626"/>
                  </a:ext>
                </a:extLst>
              </a:tr>
              <a:tr h="72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패키지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커서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서브프로그램 등을 묶어서 </a:t>
                      </a:r>
                      <a:r>
                        <a:rPr lang="ko-KR" altLang="en-US" dirty="0" err="1" smtClean="0"/>
                        <a:t>모듈화한</a:t>
                      </a:r>
                      <a:r>
                        <a:rPr lang="ko-KR" altLang="en-US" dirty="0" smtClean="0"/>
                        <a:t> 저장 서브프로그램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96381"/>
                  </a:ext>
                </a:extLst>
              </a:tr>
              <a:tr h="72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트리거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특정 이벤트 발생 시 데이터베이스에 의해 자동적으로 호출되는 서브프로그램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7506"/>
                  </a:ext>
                </a:extLst>
              </a:tr>
              <a:tr h="729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객체 타입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관계형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객체 지향 프로그래밍을 가능하게 하는 저장 서브프로그램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7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2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525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dirty="0" smtClean="0"/>
              <a:t>저장 함수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구조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err="1" smtClean="0"/>
              <a:t>리턴문을</a:t>
            </a:r>
            <a:r>
              <a:rPr lang="ko-KR" altLang="en-US" sz="1800" dirty="0" smtClean="0"/>
              <a:t> 사용하여 하나의 값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반드시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반환하는 서브프로그램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OR REPLACE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이미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동일한 이름의 함수가 존재한다면 현재 서브프로그램으로 대체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기존 함수가 사라질 수 있다는 것을 주의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err="1" smtClean="0">
                <a:sym typeface="Wingdings" panose="05000000000000000000" pitchFamily="2" charset="2"/>
              </a:rPr>
              <a:t>함수명은</a:t>
            </a:r>
            <a:r>
              <a:rPr lang="ko-KR" altLang="en-US" sz="1800" dirty="0" smtClean="0">
                <a:sym typeface="Wingdings" panose="05000000000000000000" pitchFamily="2" charset="2"/>
              </a:rPr>
              <a:t> 테이블이나 뷰 이름을 사용하지 않아야 함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8305" y="3070223"/>
            <a:ext cx="8419381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CREATE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>
                <a:solidFill>
                  <a:srgbClr val="0000FF"/>
                </a:solidFill>
              </a:rPr>
              <a:t>OR REPLACE</a:t>
            </a:r>
            <a:r>
              <a:rPr lang="en-US" sz="2000" dirty="0" smtClean="0"/>
              <a:t>]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ko-KR" altLang="en-US" sz="2000" dirty="0" err="1" smtClean="0"/>
              <a:t>함수명</a:t>
            </a:r>
            <a:r>
              <a:rPr lang="en-US" sz="2000" dirty="0" smtClean="0"/>
              <a:t> [ (</a:t>
            </a:r>
            <a:r>
              <a:rPr lang="ko-KR" altLang="en-US" sz="2000" dirty="0" smtClean="0"/>
              <a:t>매개변수 목록</a:t>
            </a:r>
            <a:r>
              <a:rPr lang="en-US" sz="2000" dirty="0" smtClean="0"/>
              <a:t>) ]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</a:t>
            </a:r>
            <a:r>
              <a:rPr lang="ko-KR" altLang="en-US" sz="2000" dirty="0" smtClean="0"/>
              <a:t>반환데이터타입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IS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en-US" sz="2000" dirty="0" smtClean="0">
                <a:solidFill>
                  <a:srgbClr val="00B050"/>
                </a:solidFill>
              </a:rPr>
              <a:t>IS </a:t>
            </a:r>
            <a:r>
              <a:rPr lang="ko-KR" altLang="en-US" sz="2000" dirty="0" smtClean="0">
                <a:solidFill>
                  <a:srgbClr val="00B050"/>
                </a:solidFill>
              </a:rPr>
              <a:t>대신 </a:t>
            </a:r>
            <a:r>
              <a:rPr lang="en-US" altLang="ko-KR" sz="2000" dirty="0" smtClean="0">
                <a:solidFill>
                  <a:srgbClr val="FF0000"/>
                </a:solidFill>
              </a:rPr>
              <a:t>AS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사용해도 동일함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</a:t>
            </a:r>
            <a:r>
              <a:rPr lang="ko-KR" altLang="en-US" sz="2000" dirty="0" err="1" smtClean="0"/>
              <a:t>선언부</a:t>
            </a:r>
            <a:r>
              <a:rPr lang="ko-KR" alt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– </a:t>
            </a:r>
            <a:r>
              <a:rPr lang="ko-KR" altLang="en-US" sz="2000" dirty="0" smtClean="0">
                <a:solidFill>
                  <a:srgbClr val="00B050"/>
                </a:solidFill>
              </a:rPr>
              <a:t>선언이 필요 없다면 </a:t>
            </a:r>
            <a:r>
              <a:rPr lang="en-US" altLang="ko-KR" sz="2000" dirty="0" smtClean="0">
                <a:solidFill>
                  <a:srgbClr val="00B050"/>
                </a:solidFill>
              </a:rPr>
              <a:t>IS</a:t>
            </a:r>
            <a:r>
              <a:rPr lang="ko-KR" altLang="en-US" sz="2000" dirty="0" smtClean="0">
                <a:solidFill>
                  <a:srgbClr val="00B050"/>
                </a:solidFill>
              </a:rPr>
              <a:t>뒤에 바로 </a:t>
            </a:r>
            <a:r>
              <a:rPr lang="en-US" altLang="ko-KR" sz="2000" dirty="0" smtClean="0">
                <a:solidFill>
                  <a:srgbClr val="00B050"/>
                </a:solidFill>
              </a:rPr>
              <a:t>BEGIN</a:t>
            </a:r>
            <a:r>
              <a:rPr lang="ko-KR" altLang="en-US" sz="2000" dirty="0" smtClean="0">
                <a:solidFill>
                  <a:srgbClr val="00B050"/>
                </a:solidFill>
              </a:rPr>
              <a:t>시작</a:t>
            </a:r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BEGIN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ko-KR" altLang="en-US" sz="2000" dirty="0" err="1" smtClean="0"/>
              <a:t>실행부</a:t>
            </a:r>
            <a:r>
              <a:rPr lang="en-US" sz="2000" dirty="0" smtClean="0"/>
              <a:t> 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반환값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EXCEPTION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  </a:t>
            </a:r>
            <a:r>
              <a:rPr lang="ko-KR" altLang="en-US" sz="2000" dirty="0" err="1" smtClean="0"/>
              <a:t>예외처리부</a:t>
            </a:r>
            <a:endParaRPr lang="en-US" altLang="ko-KR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3027" y="3130608"/>
            <a:ext cx="6978770" cy="1493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예시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672"/>
          <a:stretch/>
        </p:blipFill>
        <p:spPr>
          <a:xfrm>
            <a:off x="634067" y="1270868"/>
            <a:ext cx="7517672" cy="4405313"/>
          </a:xfrm>
          <a:prstGeom prst="rect">
            <a:avLst/>
          </a:prstGeom>
          <a:ln w="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4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매개변수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8" y="1265927"/>
            <a:ext cx="1194435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8" y="3159605"/>
            <a:ext cx="5657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8" y="4894523"/>
            <a:ext cx="609600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35309" y="5212822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매개변수가 없는 함수 정의에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매개변수 괄호 사용시 오류 발생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5118" y="314364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7268" y="799288"/>
            <a:ext cx="10515600" cy="344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함수 선언의 다양한 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8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선언부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가능한 정의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타입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상수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변수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커서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서브프로그램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전방선언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서브프로그램 정의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복합 데이터 타입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컬렉션</a:t>
            </a:r>
            <a:r>
              <a:rPr lang="en-US" altLang="ko-KR" sz="2000" b="1" dirty="0" smtClean="0"/>
              <a:t>(Collection)</a:t>
            </a:r>
            <a:r>
              <a:rPr lang="ko-KR" altLang="en-US" sz="2000" b="1" dirty="0" smtClean="0"/>
              <a:t>과 레코드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Record</a:t>
            </a:r>
            <a:r>
              <a:rPr lang="en-US" altLang="ko-KR" sz="20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컬렉션 타입의 종류</a:t>
            </a: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endParaRPr lang="en-US" altLang="ko-KR" sz="1600" b="1" dirty="0"/>
          </a:p>
          <a:p>
            <a:pPr lvl="1">
              <a:spcAft>
                <a:spcPts val="300"/>
              </a:spcAft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4951" y="1777042"/>
            <a:ext cx="612475" cy="64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294134" y="1777039"/>
            <a:ext cx="612475" cy="64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3406859" y="1777039"/>
            <a:ext cx="612475" cy="64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6259902" y="1777040"/>
            <a:ext cx="612475" cy="64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7625751" y="1777040"/>
            <a:ext cx="655607" cy="6728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이등변 삼각형 9"/>
          <p:cNvSpPr/>
          <p:nvPr/>
        </p:nvSpPr>
        <p:spPr>
          <a:xfrm>
            <a:off x="8831956" y="1837426"/>
            <a:ext cx="793631" cy="61247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61789" y="1269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컬렉션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4972" y="1267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레코드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34974" y="1639019"/>
            <a:ext cx="4037163" cy="933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74526" y="259178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데이터 타입 원소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7709" y="271063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데이터 타입 원소</a:t>
            </a:r>
            <a:endParaRPr 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0141"/>
              </p:ext>
            </p:extLst>
          </p:nvPr>
        </p:nvGraphicFramePr>
        <p:xfrm>
          <a:off x="776376" y="4232910"/>
          <a:ext cx="1069675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3369">
                  <a:extLst>
                    <a:ext uri="{9D8B030D-6E8A-4147-A177-3AD203B41FA5}">
                      <a16:colId xmlns:a16="http://schemas.microsoft.com/office/drawing/2014/main" val="1630226221"/>
                    </a:ext>
                  </a:extLst>
                </a:gridCol>
                <a:gridCol w="2670232">
                  <a:extLst>
                    <a:ext uri="{9D8B030D-6E8A-4147-A177-3AD203B41FA5}">
                      <a16:colId xmlns:a16="http://schemas.microsoft.com/office/drawing/2014/main" val="2255472718"/>
                    </a:ext>
                  </a:extLst>
                </a:gridCol>
                <a:gridCol w="2412736">
                  <a:extLst>
                    <a:ext uri="{9D8B030D-6E8A-4147-A177-3AD203B41FA5}">
                      <a16:colId xmlns:a16="http://schemas.microsoft.com/office/drawing/2014/main" val="1950641742"/>
                    </a:ext>
                  </a:extLst>
                </a:gridCol>
                <a:gridCol w="2340420">
                  <a:extLst>
                    <a:ext uri="{9D8B030D-6E8A-4147-A177-3AD203B41FA5}">
                      <a16:colId xmlns:a16="http://schemas.microsoft.com/office/drawing/2014/main" val="184000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Associative Array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VARRAY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Nested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컬렉션 항목의 개수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미지정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지정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미지정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인덱스 유형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문자열 또는 정수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정수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정수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1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srgbClr val="0000FF"/>
                          </a:solidFill>
                        </a:rPr>
                        <a:t>초기화되지 않은 상태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Empty(</a:t>
                      </a:r>
                      <a:r>
                        <a:rPr lang="ko-KR" altLang="en-US" dirty="0" smtClean="0">
                          <a:solidFill>
                            <a:srgbClr val="0000FF"/>
                          </a:solidFill>
                        </a:rPr>
                        <a:t>비어 있음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NULL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NULL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ADT(Abstract</a:t>
                      </a:r>
                      <a:r>
                        <a:rPr lang="en-US" baseline="0" dirty="0" smtClean="0"/>
                        <a:t> Data Type</a:t>
                      </a:r>
                      <a:r>
                        <a:rPr lang="en-US" dirty="0" smtClean="0"/>
                        <a:t>) </a:t>
                      </a:r>
                      <a:r>
                        <a:rPr lang="ko-KR" altLang="en-US" dirty="0" smtClean="0"/>
                        <a:t>정의</a:t>
                      </a:r>
                      <a:endParaRPr lang="en-US" altLang="ko-KR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ko-KR" altLang="en-US" dirty="0" smtClean="0"/>
                        <a:t>사용자</a:t>
                      </a:r>
                      <a:r>
                        <a:rPr lang="en-US" dirty="0" smtClean="0"/>
                        <a:t> </a:t>
                      </a:r>
                      <a:r>
                        <a:rPr lang="ko-KR" altLang="en-US" dirty="0" smtClean="0"/>
                        <a:t>정의 타입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불가능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694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65021" y="3815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 테이블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14972" y="378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39280" y="378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집합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27709" y="3692106"/>
            <a:ext cx="5006942" cy="2861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92135" y="327418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20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72347"/>
            <a:ext cx="8562975" cy="666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05893" y="72347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올 수 있는 </a:t>
            </a:r>
            <a:endParaRPr lang="en-US" altLang="ko-KR" dirty="0" smtClean="0"/>
          </a:p>
          <a:p>
            <a:r>
              <a:rPr lang="ko-KR" altLang="en-US" dirty="0" smtClean="0"/>
              <a:t>거의 모든 것을 가지는 함수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4672" y="3536830"/>
            <a:ext cx="8583283" cy="211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6791" y="519356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안에서 함수 정의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56062" y="1671411"/>
            <a:ext cx="17780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func1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func2(){</a:t>
            </a:r>
          </a:p>
          <a:p>
            <a:r>
              <a:rPr lang="en-US" dirty="0" smtClean="0"/>
              <a:t>	func1()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49406" y="1666787"/>
            <a:ext cx="17780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func2(){</a:t>
            </a:r>
          </a:p>
          <a:p>
            <a:r>
              <a:rPr lang="en-US" dirty="0" smtClean="0"/>
              <a:t>	func1()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func1()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반환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함수는 반드시 하나의 값을 반환해야 함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컬렉션이나 레코드를 이용하여 복수 개의 데이터 전달 가능</a:t>
            </a:r>
            <a:endParaRPr lang="en-US" altLang="ko-KR" sz="18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2" y="1696891"/>
            <a:ext cx="7334250" cy="2857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82" y="2297772"/>
            <a:ext cx="7210425" cy="3200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53811" y="5592157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300"/>
              </a:spcAft>
            </a:pP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컬렉션을 반환하는 함수 </a:t>
            </a:r>
            <a:r>
              <a:rPr lang="ko-KR" altLang="en-US" dirty="0" smtClean="0">
                <a:sym typeface="Wingdings" panose="05000000000000000000" pitchFamily="2" charset="2"/>
              </a:rPr>
              <a:t>정의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93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반환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marL="0" indent="0">
              <a:spcAft>
                <a:spcPts val="300"/>
              </a:spcAft>
              <a:buNone/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err="1" smtClean="0"/>
              <a:t>파라미터와</a:t>
            </a:r>
            <a:r>
              <a:rPr lang="ko-KR" altLang="en-US" sz="2000" b="1" dirty="0" smtClean="0"/>
              <a:t> 인덱싱</a:t>
            </a:r>
            <a:endParaRPr lang="ko-KR" altLang="en-US" sz="20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9" y="766945"/>
            <a:ext cx="6896100" cy="29432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019372" y="384266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Aft>
                <a:spcPts val="300"/>
              </a:spcAft>
            </a:pP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레코드를 </a:t>
            </a:r>
            <a:r>
              <a:rPr lang="ko-KR" altLang="en-US" dirty="0">
                <a:sym typeface="Wingdings" panose="05000000000000000000" pitchFamily="2" charset="2"/>
              </a:rPr>
              <a:t>반환하는 함수 </a:t>
            </a:r>
            <a:r>
              <a:rPr lang="ko-KR" altLang="en-US" dirty="0" smtClean="0">
                <a:sym typeface="Wingdings" panose="05000000000000000000" pitchFamily="2" charset="2"/>
              </a:rPr>
              <a:t>정의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29" y="4839935"/>
            <a:ext cx="471776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DBMS_OUTPUT.PUT_LINE(</a:t>
            </a:r>
            <a:r>
              <a:rPr lang="en-US" dirty="0" err="1"/>
              <a:t>get_emp_list</a:t>
            </a:r>
            <a:r>
              <a:rPr lang="en-US" dirty="0"/>
              <a:t>(10)(1)) 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5029" y="6332464"/>
            <a:ext cx="5691366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DBMS_OUTPUT.PUT_LINE(get_emp_list_of_dept_10()(1)) 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7982" y="1020485"/>
            <a:ext cx="3075602" cy="2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88352" y="4839935"/>
            <a:ext cx="470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매개변수</a:t>
            </a:r>
            <a:r>
              <a:rPr lang="en-US" altLang="ko-KR" dirty="0" smtClean="0">
                <a:sym typeface="Wingdings" panose="05000000000000000000" pitchFamily="2" charset="2"/>
              </a:rPr>
              <a:t>, (1)  Nested Table</a:t>
            </a:r>
            <a:r>
              <a:rPr lang="ko-KR" altLang="en-US" dirty="0" smtClean="0">
                <a:sym typeface="Wingdings" panose="05000000000000000000" pitchFamily="2" charset="2"/>
              </a:rPr>
              <a:t>의 인덱스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7164" y="6332464"/>
            <a:ext cx="498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매개변수 없음</a:t>
            </a:r>
            <a:r>
              <a:rPr lang="en-US" altLang="ko-KR" dirty="0" smtClean="0">
                <a:sym typeface="Wingdings" panose="05000000000000000000" pitchFamily="2" charset="2"/>
              </a:rPr>
              <a:t>, (1)  Nested Table</a:t>
            </a:r>
            <a:r>
              <a:rPr lang="ko-KR" altLang="en-US" dirty="0" smtClean="0">
                <a:sym typeface="Wingdings" panose="05000000000000000000" pitchFamily="2" charset="2"/>
              </a:rPr>
              <a:t>의 인덱스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5029" y="5837879"/>
            <a:ext cx="626729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smtClean="0"/>
              <a:t>get_emp_list_of_dept_10 </a:t>
            </a:r>
            <a:r>
              <a:rPr lang="en-US" dirty="0" smtClean="0"/>
              <a:t>RETURN </a:t>
            </a:r>
            <a:r>
              <a:rPr lang="en-US" dirty="0" err="1" smtClean="0"/>
              <a:t>empno_arr_type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저장 서브프로그램 </a:t>
            </a:r>
            <a:r>
              <a:rPr lang="ko-KR" altLang="en-US" sz="2800" dirty="0" smtClean="0"/>
              <a:t>실행하기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with SQL)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저장 서브프로그램 실행하기</a:t>
            </a:r>
            <a:r>
              <a:rPr lang="en-US" altLang="ko-KR" sz="2000" b="1" dirty="0" smtClean="0"/>
              <a:t>(with SQL)</a:t>
            </a:r>
            <a:endParaRPr lang="ko-KR" altLang="en-US" sz="20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8" y="1135081"/>
            <a:ext cx="6524625" cy="40481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8" y="5327812"/>
            <a:ext cx="6838950" cy="13430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5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저장 서브프로그램 실행하기</a:t>
            </a:r>
            <a:r>
              <a:rPr lang="en-US" altLang="ko-KR" sz="2800" dirty="0"/>
              <a:t>(with SQL)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저장 함수 실행하기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코드</a:t>
            </a:r>
            <a:r>
              <a:rPr lang="en-US" altLang="ko-KR" sz="2000" b="1" dirty="0" smtClean="0"/>
              <a:t>)</a:t>
            </a:r>
            <a:endParaRPr lang="ko-KR" altLang="en-US" sz="20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6815" y="1217643"/>
            <a:ext cx="10515601" cy="53553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OR REPLACE FUNCTION </a:t>
            </a:r>
            <a:r>
              <a:rPr lang="en-US" dirty="0" err="1"/>
              <a:t>get_wage</a:t>
            </a:r>
            <a:r>
              <a:rPr lang="en-US" dirty="0"/>
              <a:t>(</a:t>
            </a:r>
            <a:r>
              <a:rPr lang="en-US" dirty="0" err="1"/>
              <a:t>a_empno</a:t>
            </a:r>
            <a:r>
              <a:rPr lang="en-US" dirty="0"/>
              <a:t> NUMBER)</a:t>
            </a:r>
          </a:p>
          <a:p>
            <a:r>
              <a:rPr lang="en-US" dirty="0"/>
              <a:t>  RETURN NUMBER</a:t>
            </a:r>
          </a:p>
          <a:p>
            <a:r>
              <a:rPr lang="en-US" dirty="0" smtClean="0"/>
              <a:t>IS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v_wage</a:t>
            </a:r>
            <a:r>
              <a:rPr lang="en-US" dirty="0"/>
              <a:t> NUMBER 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SELECT </a:t>
            </a:r>
            <a:r>
              <a:rPr lang="en-US" dirty="0" err="1" smtClean="0"/>
              <a:t>sal</a:t>
            </a:r>
            <a:r>
              <a:rPr lang="en-US" dirty="0" smtClean="0"/>
              <a:t> + NVL(comm,0)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INTO </a:t>
            </a:r>
            <a:r>
              <a:rPr lang="en-US" dirty="0" err="1"/>
              <a:t>v_wage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emp</a:t>
            </a:r>
            <a:endParaRPr lang="en-US" dirty="0"/>
          </a:p>
          <a:p>
            <a:r>
              <a:rPr lang="en-US" dirty="0"/>
              <a:t>   WHERE </a:t>
            </a:r>
            <a:r>
              <a:rPr lang="en-US" dirty="0" err="1"/>
              <a:t>empno</a:t>
            </a:r>
            <a:r>
              <a:rPr lang="en-US" dirty="0"/>
              <a:t> = </a:t>
            </a:r>
            <a:r>
              <a:rPr lang="en-US" dirty="0" err="1"/>
              <a:t>a_empno</a:t>
            </a:r>
            <a:r>
              <a:rPr lang="en-US" dirty="0"/>
              <a:t> ;</a:t>
            </a:r>
          </a:p>
          <a:p>
            <a:r>
              <a:rPr lang="en-US" dirty="0"/>
              <a:t>  -- </a:t>
            </a:r>
            <a:r>
              <a:rPr lang="en-US" dirty="0" err="1"/>
              <a:t>급여를</a:t>
            </a:r>
            <a:r>
              <a:rPr lang="en-US" dirty="0"/>
              <a:t> </a:t>
            </a:r>
            <a:r>
              <a:rPr lang="en-US" dirty="0" err="1"/>
              <a:t>반환한다</a:t>
            </a:r>
            <a:r>
              <a:rPr lang="en-US" dirty="0"/>
              <a:t>.</a:t>
            </a:r>
          </a:p>
          <a:p>
            <a:r>
              <a:rPr lang="en-US" dirty="0"/>
              <a:t>  RETURN </a:t>
            </a:r>
            <a:r>
              <a:rPr lang="en-US" dirty="0" err="1"/>
              <a:t>v_wage</a:t>
            </a:r>
            <a:r>
              <a:rPr lang="en-US" dirty="0"/>
              <a:t> ;</a:t>
            </a:r>
          </a:p>
          <a:p>
            <a:r>
              <a:rPr lang="en-US" dirty="0"/>
              <a:t>END ;</a:t>
            </a:r>
          </a:p>
          <a:p>
            <a:r>
              <a:rPr lang="en-US" dirty="0"/>
              <a:t>/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get_wage</a:t>
            </a:r>
            <a:r>
              <a:rPr lang="en-US" dirty="0"/>
              <a:t>(</a:t>
            </a:r>
            <a:r>
              <a:rPr lang="en-US" dirty="0" err="1"/>
              <a:t>empno</a:t>
            </a:r>
            <a:r>
              <a:rPr lang="en-US" dirty="0"/>
              <a:t>) </a:t>
            </a:r>
            <a:r>
              <a:rPr lang="en-US" dirty="0" err="1"/>
              <a:t>급여합계</a:t>
            </a:r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emp</a:t>
            </a:r>
            <a:endParaRPr lang="en-US" dirty="0"/>
          </a:p>
          <a:p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= 30</a:t>
            </a:r>
          </a:p>
          <a:p>
            <a:r>
              <a:rPr lang="en-US" dirty="0"/>
              <a:t>   AND </a:t>
            </a:r>
            <a:r>
              <a:rPr lang="en-US" dirty="0" err="1"/>
              <a:t>get_wage</a:t>
            </a:r>
            <a:r>
              <a:rPr lang="en-US" dirty="0"/>
              <a:t>(</a:t>
            </a:r>
            <a:r>
              <a:rPr lang="en-US" dirty="0" err="1"/>
              <a:t>empno</a:t>
            </a:r>
            <a:r>
              <a:rPr lang="en-US" dirty="0"/>
              <a:t>) &gt;= 2000</a:t>
            </a:r>
          </a:p>
          <a:p>
            <a:r>
              <a:rPr lang="en-US" dirty="0"/>
              <a:t> ORDER BY 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00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저장 서브프로그램 실행하기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with PL/SQL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 marL="0" indent="0">
              <a:spcAft>
                <a:spcPts val="300"/>
              </a:spcAft>
              <a:buNone/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함수와 더불어 후술할 프로시저 또한 실행 방법 동일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7" y="845389"/>
            <a:ext cx="6362700" cy="3200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91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525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dirty="0" smtClean="0"/>
              <a:t>저장 프로시저</a:t>
            </a: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저장 프로시저</a:t>
            </a:r>
            <a:r>
              <a:rPr lang="en-US" altLang="ko-KR" sz="2000" b="1" dirty="0" smtClean="0"/>
              <a:t>(Stored Procedure)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반환되는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 없이 특정 </a:t>
            </a:r>
            <a:r>
              <a:rPr lang="ko-KR" altLang="en-US" sz="1800" dirty="0" err="1" smtClean="0"/>
              <a:t>처리만을</a:t>
            </a:r>
            <a:r>
              <a:rPr lang="ko-KR" altLang="en-US" sz="1800" dirty="0" smtClean="0"/>
              <a:t> 수행하는 서브프로그램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err="1" smtClean="0"/>
              <a:t>반환값</a:t>
            </a:r>
            <a:r>
              <a:rPr lang="ko-KR" altLang="en-US" sz="1800" dirty="0" smtClean="0"/>
              <a:t> 없이 즉시 호출한 프로그램으로 복귀하는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문은 가질 수 있음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프로시저의 끝까지 실행이 필요하다면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문은 필요하지 않음</a:t>
            </a:r>
            <a:endParaRPr lang="en-US" altLang="ko-KR" sz="1800" dirty="0"/>
          </a:p>
          <a:p>
            <a:pPr lvl="1">
              <a:spcAft>
                <a:spcPts val="300"/>
              </a:spcAft>
            </a:pPr>
            <a:endParaRPr lang="en-US" altLang="ko-KR" sz="1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8305" y="1671419"/>
            <a:ext cx="841938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CREATE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>
                <a:solidFill>
                  <a:srgbClr val="0000FF"/>
                </a:solidFill>
              </a:rPr>
              <a:t>OR REPLACE</a:t>
            </a:r>
            <a:r>
              <a:rPr lang="en-US" sz="2000" dirty="0" smtClean="0"/>
              <a:t>] </a:t>
            </a:r>
            <a:r>
              <a:rPr lang="en-US" sz="2000" b="1" dirty="0" smtClean="0"/>
              <a:t>PROCEDURE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프로시저명</a:t>
            </a:r>
            <a:r>
              <a:rPr lang="en-US" sz="2000" dirty="0" smtClean="0"/>
              <a:t> [ (</a:t>
            </a:r>
            <a:r>
              <a:rPr lang="ko-KR" altLang="en-US" sz="2000" dirty="0" smtClean="0"/>
              <a:t>매개변수 목록</a:t>
            </a:r>
            <a:r>
              <a:rPr lang="en-US" sz="2000" dirty="0" smtClean="0"/>
              <a:t>)]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IS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en-US" sz="2000" dirty="0" smtClean="0">
                <a:solidFill>
                  <a:srgbClr val="00B050"/>
                </a:solidFill>
              </a:rPr>
              <a:t>IS </a:t>
            </a:r>
            <a:r>
              <a:rPr lang="ko-KR" altLang="en-US" sz="2000" dirty="0" smtClean="0">
                <a:solidFill>
                  <a:srgbClr val="00B050"/>
                </a:solidFill>
              </a:rPr>
              <a:t>대신 </a:t>
            </a:r>
            <a:r>
              <a:rPr lang="en-US" altLang="ko-KR" sz="2000" dirty="0" smtClean="0">
                <a:solidFill>
                  <a:srgbClr val="00B050"/>
                </a:solidFill>
              </a:rPr>
              <a:t>AS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사용해도 동일함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</a:t>
            </a:r>
            <a:r>
              <a:rPr lang="ko-KR" altLang="en-US" sz="2000" dirty="0" err="1" smtClean="0"/>
              <a:t>선언부</a:t>
            </a:r>
            <a:r>
              <a:rPr lang="ko-KR" alt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– </a:t>
            </a:r>
            <a:r>
              <a:rPr lang="ko-KR" altLang="en-US" sz="2000" dirty="0" smtClean="0">
                <a:solidFill>
                  <a:srgbClr val="00B050"/>
                </a:solidFill>
              </a:rPr>
              <a:t>선언이 필요 없다면 </a:t>
            </a:r>
            <a:r>
              <a:rPr lang="en-US" altLang="ko-KR" sz="2000" dirty="0" smtClean="0">
                <a:solidFill>
                  <a:srgbClr val="00B050"/>
                </a:solidFill>
              </a:rPr>
              <a:t>IS</a:t>
            </a:r>
            <a:r>
              <a:rPr lang="ko-KR" altLang="en-US" sz="2000" dirty="0" smtClean="0">
                <a:solidFill>
                  <a:srgbClr val="00B050"/>
                </a:solidFill>
              </a:rPr>
              <a:t>뒤에 바로 </a:t>
            </a:r>
            <a:r>
              <a:rPr lang="en-US" altLang="ko-KR" sz="2000" dirty="0" smtClean="0">
                <a:solidFill>
                  <a:srgbClr val="00B050"/>
                </a:solidFill>
              </a:rPr>
              <a:t>BEGIN</a:t>
            </a:r>
            <a:r>
              <a:rPr lang="ko-KR" altLang="en-US" sz="2000" dirty="0" smtClean="0">
                <a:solidFill>
                  <a:srgbClr val="00B050"/>
                </a:solidFill>
              </a:rPr>
              <a:t>시작</a:t>
            </a:r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BEGIN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ko-KR" altLang="en-US" sz="2000" dirty="0" err="1" smtClean="0"/>
              <a:t>실행부</a:t>
            </a:r>
            <a:r>
              <a:rPr lang="en-US" sz="2000" dirty="0" smtClean="0"/>
              <a:t> 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EXCEPTION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  </a:t>
            </a:r>
            <a:r>
              <a:rPr lang="ko-KR" altLang="en-US" sz="2000" dirty="0" err="1" smtClean="0"/>
              <a:t>예외처리부</a:t>
            </a:r>
            <a:endParaRPr lang="en-US" altLang="ko-KR" sz="2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END</a:t>
            </a:r>
            <a:r>
              <a:rPr lang="en-US" sz="2000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305" y="6277192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트리거의 설명은 생략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"/>
            <a:ext cx="8962845" cy="68409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3902" y="1147314"/>
            <a:ext cx="9014604" cy="281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3177" y="220836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블록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32785" y="5001671"/>
            <a:ext cx="1768415" cy="43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A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08720" y="5001670"/>
            <a:ext cx="1768415" cy="43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B</a:t>
            </a:r>
            <a:endParaRPr lang="en-US" dirty="0"/>
          </a:p>
        </p:txBody>
      </p:sp>
      <p:sp>
        <p:nvSpPr>
          <p:cNvPr id="4" name="아래로 구부러진 화살표 3"/>
          <p:cNvSpPr/>
          <p:nvPr/>
        </p:nvSpPr>
        <p:spPr>
          <a:xfrm flipH="1">
            <a:off x="8893833" y="4578976"/>
            <a:ext cx="1847491" cy="37956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118" y="416651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매개변수</a:t>
            </a:r>
            <a:r>
              <a:rPr lang="en-US" altLang="ko-KR" sz="2800" dirty="0" smtClean="0"/>
              <a:t>(in</a:t>
            </a:r>
            <a:r>
              <a:rPr lang="ko-KR" altLang="en-US" sz="2800" dirty="0" smtClean="0"/>
              <a:t> 서브프로그램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>
                <a:sym typeface="Wingdings" panose="05000000000000000000" pitchFamily="2" charset="2"/>
              </a:rPr>
              <a:t>IN/OUT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매개변수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서브프로그램에 전달되는 매개변수는 기본적으로 읽기 전용 모드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변경 불가능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IN</a:t>
            </a:r>
            <a:r>
              <a:rPr lang="ko-KR" alt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모드</a:t>
            </a:r>
            <a:r>
              <a:rPr lang="ko-KR" altLang="en-US" sz="1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디폴트 모드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변경 </a:t>
            </a:r>
            <a:r>
              <a:rPr lang="ko-KR" altLang="en-US" sz="1800" dirty="0" smtClean="0">
                <a:sym typeface="Wingdings" panose="05000000000000000000" pitchFamily="2" charset="2"/>
              </a:rPr>
              <a:t>불가능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OUT</a:t>
            </a:r>
            <a:r>
              <a:rPr lang="ko-KR" alt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모드</a:t>
            </a:r>
            <a:r>
              <a:rPr lang="ko-KR" altLang="en-US" sz="1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변경 가능</a:t>
            </a:r>
            <a:r>
              <a:rPr lang="en-US" altLang="ko-KR" sz="1800" dirty="0" smtClean="0">
                <a:sym typeface="Wingdings" panose="05000000000000000000" pitchFamily="2" charset="2"/>
              </a:rPr>
              <a:t>(call by reference</a:t>
            </a:r>
            <a:r>
              <a:rPr lang="ko-KR" altLang="en-US" sz="1800" dirty="0" smtClean="0">
                <a:sym typeface="Wingdings" panose="05000000000000000000" pitchFamily="2" charset="2"/>
              </a:rPr>
              <a:t>처럼 사용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INOUT</a:t>
            </a:r>
            <a:r>
              <a:rPr lang="ko-KR" alt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모드</a:t>
            </a:r>
            <a:r>
              <a:rPr lang="ko-KR" altLang="en-US" sz="1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IN + OUT</a:t>
            </a:r>
          </a:p>
          <a:p>
            <a:pPr lvl="1">
              <a:spcAft>
                <a:spcPts val="300"/>
              </a:spcAft>
            </a:pPr>
            <a:endParaRPr lang="en-US" altLang="ko-KR" sz="10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07" y="3048000"/>
            <a:ext cx="9448800" cy="381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092241" y="3048000"/>
            <a:ext cx="508958" cy="2961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299712" y="5995356"/>
            <a:ext cx="2530415" cy="2961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/>
              <a:t>Associative </a:t>
            </a:r>
            <a:r>
              <a:rPr lang="en-US" altLang="ko-KR" sz="2000" b="1" dirty="0" smtClean="0"/>
              <a:t>Array(</a:t>
            </a:r>
            <a:r>
              <a:rPr lang="ko-KR" altLang="en-US" sz="2000" b="1" dirty="0" smtClean="0"/>
              <a:t>해시 테이블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항목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식별을 위해 정수와 문자열 둘 중 하나 사용 가능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초기화 필요 없음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3261" y="1687531"/>
            <a:ext cx="6615529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IS TABLE OF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데이터타입</a:t>
            </a:r>
            <a:r>
              <a:rPr lang="ko-KR" altLang="en-US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INDEX 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인덱스데이터타입</a:t>
            </a:r>
            <a:r>
              <a:rPr lang="en-US" altLang="ko-KR" dirty="0" smtClean="0"/>
              <a:t>;</a:t>
            </a:r>
          </a:p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en-US" altLang="ko-KR" dirty="0" smtClean="0"/>
              <a:t>;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7520"/>
          <a:stretch/>
        </p:blipFill>
        <p:spPr>
          <a:xfrm>
            <a:off x="1078073" y="2520509"/>
            <a:ext cx="7246418" cy="425935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724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매개변수</a:t>
            </a:r>
            <a:r>
              <a:rPr lang="en-US" altLang="ko-KR" sz="2800" dirty="0"/>
              <a:t>(in</a:t>
            </a:r>
            <a:r>
              <a:rPr lang="ko-KR" altLang="en-US" sz="2800" dirty="0"/>
              <a:t> 서브프로그램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>
                <a:sym typeface="Wingdings" panose="05000000000000000000" pitchFamily="2" charset="2"/>
              </a:rPr>
              <a:t>매개변수의 기본값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>
                <a:sym typeface="Wingdings" panose="05000000000000000000" pitchFamily="2" charset="2"/>
              </a:rPr>
              <a:t>default)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en-US" altLang="ko-KR" sz="1800" dirty="0" smtClean="0">
                <a:sym typeface="Wingdings" panose="05000000000000000000" pitchFamily="2" charset="2"/>
              </a:rPr>
              <a:t>IN </a:t>
            </a:r>
            <a:r>
              <a:rPr lang="ko-KR" altLang="en-US" sz="1800" dirty="0" smtClean="0">
                <a:sym typeface="Wingdings" panose="05000000000000000000" pitchFamily="2" charset="2"/>
              </a:rPr>
              <a:t>모드로 선언하는 경우 기본값</a:t>
            </a:r>
            <a:r>
              <a:rPr lang="en-US" altLang="ko-KR" sz="1800" dirty="0" smtClean="0">
                <a:sym typeface="Wingdings" panose="05000000000000000000" pitchFamily="2" charset="2"/>
              </a:rPr>
              <a:t>(default)</a:t>
            </a:r>
            <a:r>
              <a:rPr lang="ko-KR" altLang="en-US" sz="1800" dirty="0" smtClean="0">
                <a:sym typeface="Wingdings" panose="05000000000000000000" pitchFamily="2" charset="2"/>
              </a:rPr>
              <a:t> 지정 가능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0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3192" y="1863306"/>
            <a:ext cx="87065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OR REPLACE PROCEDURE </a:t>
            </a:r>
            <a:r>
              <a:rPr lang="en-US" dirty="0" err="1" smtClean="0"/>
              <a:t>raise_salary</a:t>
            </a:r>
            <a:r>
              <a:rPr lang="en-US" dirty="0" smtClean="0"/>
              <a:t>(</a:t>
            </a:r>
            <a:r>
              <a:rPr lang="en-US" dirty="0" err="1" smtClean="0"/>
              <a:t>e_empno</a:t>
            </a:r>
            <a:r>
              <a:rPr lang="en-US" dirty="0" smtClean="0"/>
              <a:t> NUMBER, </a:t>
            </a:r>
            <a:r>
              <a:rPr lang="en-US" dirty="0" err="1" smtClean="0"/>
              <a:t>a_amt</a:t>
            </a:r>
            <a:r>
              <a:rPr lang="en-US" dirty="0" smtClean="0"/>
              <a:t> NUMBER : = 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3192" y="3073987"/>
            <a:ext cx="272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raise_salary</a:t>
            </a:r>
            <a:r>
              <a:rPr lang="en-US" dirty="0" smtClean="0"/>
              <a:t>(7788, 100)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3192" y="2556074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raise_salary</a:t>
            </a:r>
            <a:r>
              <a:rPr lang="en-US" dirty="0" smtClean="0"/>
              <a:t>(7788)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3845" y="276504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둘 다 동일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1815" y="2469814"/>
            <a:ext cx="5382883" cy="98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525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dirty="0" smtClean="0"/>
              <a:t>저장 서브프로그램 관리</a:t>
            </a: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조회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err="1" smtClean="0"/>
              <a:t>딕셔너리에서</a:t>
            </a:r>
            <a:r>
              <a:rPr lang="ko-KR" altLang="en-US" sz="2000" b="1" dirty="0" smtClean="0"/>
              <a:t> 저장 서브프로그램 조회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계정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/>
              <a:t>ALL_OBJECTS, USER_OBJECTS</a:t>
            </a:r>
          </a:p>
          <a:p>
            <a:pPr lvl="1">
              <a:spcAft>
                <a:spcPts val="300"/>
              </a:spcAft>
            </a:pPr>
            <a:r>
              <a:rPr lang="en-US" altLang="ko-KR" sz="1600" dirty="0" smtClean="0"/>
              <a:t>DBA</a:t>
            </a:r>
            <a:r>
              <a:rPr lang="ko-KR" altLang="en-US" sz="1600" dirty="0" smtClean="0"/>
              <a:t>권한이 있다면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/>
              <a:t>DBA_OBJECTS</a:t>
            </a:r>
          </a:p>
          <a:p>
            <a:pPr>
              <a:spcAft>
                <a:spcPts val="300"/>
              </a:spcAft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endParaRPr lang="en-US" altLang="ko-KR" sz="2000" b="1" dirty="0"/>
          </a:p>
          <a:p>
            <a:pPr marL="0" indent="0">
              <a:spcAft>
                <a:spcPts val="300"/>
              </a:spcAft>
              <a:buNone/>
            </a:pPr>
            <a:endParaRPr lang="en-US" altLang="ko-KR" sz="2000" b="1" dirty="0" smtClean="0"/>
          </a:p>
          <a:p>
            <a:pPr>
              <a:spcAft>
                <a:spcPts val="300"/>
              </a:spcAft>
            </a:pPr>
            <a:r>
              <a:rPr lang="ko-KR" altLang="en-US" sz="2000" b="1" dirty="0" smtClean="0"/>
              <a:t>소스 코드 조회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600" dirty="0"/>
              <a:t>사용자</a:t>
            </a:r>
            <a:r>
              <a:rPr lang="en-US" altLang="ko-KR" sz="1600" dirty="0"/>
              <a:t> </a:t>
            </a:r>
            <a:r>
              <a:rPr lang="ko-KR" altLang="en-US" sz="1600" dirty="0"/>
              <a:t>계정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/>
              <a:t>ALL_SOURCE, USER_SOURCE</a:t>
            </a:r>
            <a:endParaRPr lang="en-US" altLang="ko-KR" sz="1600" dirty="0"/>
          </a:p>
          <a:p>
            <a:pPr lvl="1">
              <a:spcAft>
                <a:spcPts val="300"/>
              </a:spcAft>
            </a:pPr>
            <a:r>
              <a:rPr lang="en-US" altLang="ko-KR" sz="1600" dirty="0"/>
              <a:t>DBA</a:t>
            </a:r>
            <a:r>
              <a:rPr lang="ko-KR" altLang="en-US" sz="1600" dirty="0"/>
              <a:t>권한이 있다면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DBA_OBJECTS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32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92" y="2110418"/>
            <a:ext cx="8753475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92" y="5292096"/>
            <a:ext cx="8734425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05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변경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 ALTER,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삭제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 DROP</a:t>
            </a:r>
          </a:p>
          <a:p>
            <a:pPr>
              <a:spcAft>
                <a:spcPts val="300"/>
              </a:spcAft>
            </a:pPr>
            <a:r>
              <a:rPr lang="en-US" altLang="ko-KR" sz="2000" b="1" dirty="0" smtClean="0">
                <a:sym typeface="Wingdings" panose="05000000000000000000" pitchFamily="2" charset="2"/>
              </a:rPr>
              <a:t>ALTER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문을 사용한 변경은 자주 사용되지 않으며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소스 코드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재컴파일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용도로 사용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>
              <a:spcAft>
                <a:spcPts val="300"/>
              </a:spcAft>
            </a:pPr>
            <a:r>
              <a:rPr lang="en-US" altLang="ko-KR" sz="2000" b="1" dirty="0" smtClean="0">
                <a:sym typeface="Wingdings" panose="05000000000000000000" pitchFamily="2" charset="2"/>
              </a:rPr>
              <a:t>DROP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예 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762" y="2406769"/>
            <a:ext cx="324800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DROP FUNCTION	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;</a:t>
            </a:r>
          </a:p>
          <a:p>
            <a:r>
              <a:rPr lang="en-US" dirty="0"/>
              <a:t>DROP </a:t>
            </a:r>
            <a:r>
              <a:rPr lang="en-US" dirty="0" smtClean="0"/>
              <a:t>PROCEDURE</a:t>
            </a:r>
            <a:r>
              <a:rPr lang="en-US" dirty="0"/>
              <a:t>	</a:t>
            </a:r>
            <a:r>
              <a:rPr lang="ko-KR" altLang="en-US" dirty="0" err="1" smtClean="0"/>
              <a:t>프로시저명</a:t>
            </a:r>
            <a:r>
              <a:rPr lang="en-US" altLang="ko-KR" dirty="0" smtClean="0"/>
              <a:t>;</a:t>
            </a:r>
          </a:p>
          <a:p>
            <a:r>
              <a:rPr lang="en-US" dirty="0"/>
              <a:t>DROP </a:t>
            </a:r>
            <a:r>
              <a:rPr lang="en-US" dirty="0" smtClean="0"/>
              <a:t>PACKAGE</a:t>
            </a:r>
            <a:r>
              <a:rPr lang="en-US" dirty="0"/>
              <a:t>	</a:t>
            </a:r>
            <a:r>
              <a:rPr lang="ko-KR" altLang="en-US" dirty="0" err="1" smtClean="0"/>
              <a:t>패키지명</a:t>
            </a:r>
            <a:r>
              <a:rPr lang="en-US" altLang="ko-KR" dirty="0" smtClean="0"/>
              <a:t>;</a:t>
            </a:r>
          </a:p>
          <a:p>
            <a:r>
              <a:rPr lang="en-US" dirty="0"/>
              <a:t>DROP </a:t>
            </a:r>
            <a:r>
              <a:rPr lang="en-US" dirty="0" smtClean="0"/>
              <a:t>TRIGGER</a:t>
            </a:r>
            <a:r>
              <a:rPr lang="en-US" dirty="0"/>
              <a:t>	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;</a:t>
            </a:r>
          </a:p>
          <a:p>
            <a:r>
              <a:rPr lang="en-US" dirty="0"/>
              <a:t>DROP </a:t>
            </a:r>
            <a:r>
              <a:rPr lang="en-US" dirty="0" smtClean="0"/>
              <a:t>TYPE</a:t>
            </a:r>
            <a:r>
              <a:rPr lang="en-US" dirty="0"/>
              <a:t>	</a:t>
            </a:r>
            <a:r>
              <a:rPr lang="ko-KR" altLang="en-US" dirty="0" err="1" smtClean="0"/>
              <a:t>타입명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92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52512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dirty="0" smtClean="0"/>
              <a:t>외부 프로그램에서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/>
              <a:t>저장 서브프로그램 호출</a:t>
            </a:r>
            <a:endParaRPr lang="ko-KR" altLang="en-US" sz="4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외부에서 실행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err="1" smtClean="0"/>
              <a:t>바인드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변수</a:t>
            </a:r>
            <a:r>
              <a:rPr lang="en-US" altLang="ko-KR" sz="2000" b="1" dirty="0" smtClean="0"/>
              <a:t>(in java)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35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6884"/>
              </p:ext>
            </p:extLst>
          </p:nvPr>
        </p:nvGraphicFramePr>
        <p:xfrm>
          <a:off x="608642" y="1419286"/>
          <a:ext cx="11432670" cy="4057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72">
                  <a:extLst>
                    <a:ext uri="{9D8B030D-6E8A-4147-A177-3AD203B41FA5}">
                      <a16:colId xmlns:a16="http://schemas.microsoft.com/office/drawing/2014/main" val="409447541"/>
                    </a:ext>
                  </a:extLst>
                </a:gridCol>
                <a:gridCol w="9995498">
                  <a:extLst>
                    <a:ext uri="{9D8B030D-6E8A-4147-A177-3AD203B41FA5}">
                      <a16:colId xmlns:a16="http://schemas.microsoft.com/office/drawing/2014/main" val="2476060533"/>
                    </a:ext>
                  </a:extLst>
                </a:gridCol>
              </a:tblGrid>
              <a:tr h="321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유형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82153"/>
                  </a:ext>
                </a:extLst>
              </a:tr>
              <a:tr h="11143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입력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자바</a:t>
                      </a:r>
                      <a:r>
                        <a:rPr lang="en-US" altLang="ko-KR" dirty="0" smtClean="0"/>
                        <a:t>(Caller)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/>
                        <a:t>오라클 데이터베이스 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Callee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 smtClean="0"/>
                    </a:p>
                    <a:p>
                      <a:r>
                        <a:rPr lang="en-US" u="sng" dirty="0" smtClean="0"/>
                        <a:t>Statement</a:t>
                      </a:r>
                      <a:r>
                        <a:rPr lang="ko-KR" altLang="en-US" u="sng" dirty="0" smtClean="0"/>
                        <a:t>의 </a:t>
                      </a:r>
                      <a:r>
                        <a:rPr lang="ko-KR" altLang="en-US" u="sng" dirty="0" err="1" smtClean="0"/>
                        <a:t>메소드</a:t>
                      </a:r>
                      <a:r>
                        <a:rPr lang="ko-KR" altLang="en-US" u="sng" dirty="0" smtClean="0"/>
                        <a:t> </a:t>
                      </a:r>
                      <a:r>
                        <a:rPr lang="en-US" altLang="ko-KR" u="sng" dirty="0" smtClean="0"/>
                        <a:t>execute</a:t>
                      </a:r>
                      <a:r>
                        <a:rPr lang="ko-KR" altLang="en-US" u="sng" dirty="0" smtClean="0"/>
                        <a:t>를 실행하기 전에 </a:t>
                      </a:r>
                      <a:r>
                        <a:rPr lang="en-US" altLang="ko-KR" dirty="0" err="1" smtClean="0"/>
                        <a:t>setXXX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사용하여 </a:t>
                      </a:r>
                      <a:r>
                        <a:rPr lang="ko-KR" altLang="en-US" dirty="0" err="1" smtClean="0"/>
                        <a:t>바인드</a:t>
                      </a:r>
                      <a:r>
                        <a:rPr lang="ko-KR" altLang="en-US" dirty="0" smtClean="0"/>
                        <a:t> 되는 값을 지정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7396"/>
                  </a:ext>
                </a:extLst>
              </a:tr>
              <a:tr h="128446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출력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오라클 데이터베이스 서버 </a:t>
                      </a:r>
                      <a:r>
                        <a:rPr lang="en-US" altLang="ko-KR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/>
                        <a:t>자바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Statement</a:t>
                      </a:r>
                      <a:r>
                        <a:rPr lang="ko-KR" altLang="en-US" u="sng" dirty="0" smtClean="0"/>
                        <a:t>의 </a:t>
                      </a:r>
                      <a:r>
                        <a:rPr lang="ko-KR" altLang="en-US" u="sng" dirty="0" err="1" smtClean="0"/>
                        <a:t>메소드</a:t>
                      </a:r>
                      <a:r>
                        <a:rPr lang="ko-KR" altLang="en-US" u="sng" dirty="0" smtClean="0"/>
                        <a:t> </a:t>
                      </a:r>
                      <a:r>
                        <a:rPr lang="en-US" altLang="ko-KR" u="sng" dirty="0" smtClean="0"/>
                        <a:t>execute</a:t>
                      </a:r>
                      <a:r>
                        <a:rPr lang="ko-KR" altLang="en-US" u="sng" dirty="0" smtClean="0"/>
                        <a:t>를 실행하기 전에 </a:t>
                      </a:r>
                      <a:r>
                        <a:rPr lang="en-US" altLang="ko-KR" dirty="0" err="1" smtClean="0"/>
                        <a:t>registerOutParameter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사용하여 전달받은 값의 데이터 타입을 지정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실행 후에 </a:t>
                      </a:r>
                      <a:r>
                        <a:rPr lang="en-US" altLang="ko-KR" dirty="0" err="1" smtClean="0"/>
                        <a:t>getXXX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사용하여 값을 조회</a:t>
                      </a:r>
                      <a:endParaRPr lang="en-US" altLang="ko-KR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76553"/>
                  </a:ext>
                </a:extLst>
              </a:tr>
              <a:tr h="111430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입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출력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하나의 </a:t>
                      </a:r>
                      <a:r>
                        <a:rPr lang="ko-KR" altLang="en-US" dirty="0" err="1" smtClean="0"/>
                        <a:t>바인드</a:t>
                      </a:r>
                      <a:r>
                        <a:rPr lang="ko-KR" altLang="en-US" dirty="0" smtClean="0"/>
                        <a:t> 변수로 입력과 출력 모두 사용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입력 유형과 출력 유형에 필요한 절차를 하나의 변수에 모두 적용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0853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20242" y="840339"/>
            <a:ext cx="1431984" cy="388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66008" y="836383"/>
            <a:ext cx="1431984" cy="388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5952226" y="1030478"/>
            <a:ext cx="1713782" cy="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4015" y="119998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두 개체를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JDBC</a:t>
            </a:r>
            <a:r>
              <a:rPr lang="ko-KR" altLang="en-US" sz="2800" dirty="0" smtClean="0"/>
              <a:t> 연동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>
                <a:sym typeface="Wingdings" panose="05000000000000000000" pitchFamily="2" charset="2"/>
              </a:rPr>
              <a:t>JDBC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로 호출할 함수 정의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38"/>
          <a:stretch/>
        </p:blipFill>
        <p:spPr>
          <a:xfrm>
            <a:off x="714102" y="1262199"/>
            <a:ext cx="6889985" cy="30099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0144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JDBC</a:t>
            </a:r>
            <a:r>
              <a:rPr lang="ko-KR" altLang="en-US" sz="2800" dirty="0" smtClean="0"/>
              <a:t> 연동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>
                <a:sym typeface="Wingdings" panose="05000000000000000000" pitchFamily="2" charset="2"/>
              </a:rPr>
              <a:t>저장 </a:t>
            </a:r>
            <a:r>
              <a:rPr lang="ko-KR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함수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호출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with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CallableStatement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37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150" y="1278037"/>
            <a:ext cx="11931162" cy="507831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p1OutValue 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p2InValue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CallableStatement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cstmt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conn.prepareCall</a:t>
            </a:r>
            <a:r>
              <a:rPr lang="en-US" dirty="0"/>
              <a:t>("BEGIN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:= factorial(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) ; END </a:t>
            </a:r>
            <a:r>
              <a:rPr lang="en-US" dirty="0" smtClean="0"/>
              <a:t>;"); </a:t>
            </a:r>
            <a:r>
              <a:rPr lang="en-US" dirty="0">
                <a:solidFill>
                  <a:srgbClr val="00B050"/>
                </a:solidFill>
              </a:rPr>
              <a:t>// 1. </a:t>
            </a:r>
            <a:r>
              <a:rPr lang="en-US" dirty="0" err="1">
                <a:solidFill>
                  <a:srgbClr val="00B050"/>
                </a:solidFill>
              </a:rPr>
              <a:t>익명</a:t>
            </a:r>
            <a:r>
              <a:rPr lang="en-US" dirty="0">
                <a:solidFill>
                  <a:srgbClr val="00B050"/>
                </a:solidFill>
              </a:rPr>
              <a:t> PL/SQL </a:t>
            </a:r>
            <a:r>
              <a:rPr lang="en-US" dirty="0" err="1">
                <a:solidFill>
                  <a:srgbClr val="00B050"/>
                </a:solidFill>
              </a:rPr>
              <a:t>블록을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사용하는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방법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conn.prepareCall</a:t>
            </a:r>
            <a:r>
              <a:rPr lang="en-US" dirty="0"/>
              <a:t>("{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= call factorial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)}"); </a:t>
            </a:r>
            <a:r>
              <a:rPr lang="en-US" dirty="0">
                <a:solidFill>
                  <a:srgbClr val="00B050"/>
                </a:solidFill>
              </a:rPr>
              <a:t>// 2. </a:t>
            </a:r>
            <a:r>
              <a:rPr lang="en-US" dirty="0" err="1">
                <a:solidFill>
                  <a:srgbClr val="00B050"/>
                </a:solidFill>
              </a:rPr>
              <a:t>JDBC에서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지원하는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저장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함수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호출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방법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{?=call </a:t>
            </a:r>
            <a:r>
              <a:rPr lang="ko-KR" altLang="en-US" dirty="0" smtClean="0">
                <a:solidFill>
                  <a:srgbClr val="FF0000"/>
                </a:solidFill>
              </a:rPr>
              <a:t>서브프로그램 명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파라미터</a:t>
            </a:r>
            <a:r>
              <a:rPr lang="en-US" altLang="ko-KR" dirty="0" smtClean="0">
                <a:solidFill>
                  <a:srgbClr val="FF0000"/>
                </a:solidFill>
              </a:rPr>
              <a:t>..)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cstmt.registerOutParameter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Types.INTEGER</a:t>
            </a:r>
            <a:r>
              <a:rPr lang="en-US" dirty="0" smtClean="0"/>
              <a:t>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결과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수신을 위한 </a:t>
            </a:r>
            <a:r>
              <a:rPr lang="en-US" altLang="ko-KR" dirty="0" smtClean="0">
                <a:solidFill>
                  <a:srgbClr val="00B050"/>
                </a:solidFill>
              </a:rPr>
              <a:t>OUT </a:t>
            </a:r>
            <a:r>
              <a:rPr lang="ko-KR" altLang="en-US" dirty="0" smtClean="0">
                <a:solidFill>
                  <a:srgbClr val="00B050"/>
                </a:solidFill>
              </a:rPr>
              <a:t>유형 </a:t>
            </a:r>
            <a:r>
              <a:rPr lang="ko-KR" altLang="en-US" dirty="0" err="1" smtClean="0">
                <a:solidFill>
                  <a:srgbClr val="00B050"/>
                </a:solidFill>
              </a:rPr>
              <a:t>파라미터</a:t>
            </a:r>
            <a:r>
              <a:rPr lang="ko-KR" altLang="en-US" dirty="0" smtClean="0">
                <a:solidFill>
                  <a:srgbClr val="00B050"/>
                </a:solidFill>
              </a:rPr>
              <a:t> 설정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cstmt.setInt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, p2InValue</a:t>
            </a:r>
            <a:r>
              <a:rPr lang="en-US" dirty="0" smtClean="0"/>
              <a:t>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 err="1">
                <a:solidFill>
                  <a:srgbClr val="00B050"/>
                </a:solidFill>
              </a:rPr>
              <a:t>유형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파라미터의</a:t>
            </a:r>
            <a:r>
              <a:rPr lang="en-US" dirty="0">
                <a:solidFill>
                  <a:srgbClr val="00B050"/>
                </a:solidFill>
              </a:rPr>
              <a:t> 값 </a:t>
            </a:r>
            <a:r>
              <a:rPr lang="en-US" dirty="0" err="1">
                <a:solidFill>
                  <a:srgbClr val="00B050"/>
                </a:solidFill>
              </a:rPr>
              <a:t>설정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cstmt.execute</a:t>
            </a:r>
            <a:r>
              <a:rPr lang="en-US" dirty="0" smtClean="0"/>
              <a:t>(); </a:t>
            </a:r>
            <a:r>
              <a:rPr lang="en-US" dirty="0">
                <a:solidFill>
                  <a:srgbClr val="00B050"/>
                </a:solidFill>
              </a:rPr>
              <a:t>// Statement </a:t>
            </a:r>
            <a:r>
              <a:rPr lang="en-US" dirty="0" err="1">
                <a:solidFill>
                  <a:srgbClr val="00B050"/>
                </a:solidFill>
              </a:rPr>
              <a:t>수행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p1OutValue = </a:t>
            </a:r>
            <a:r>
              <a:rPr lang="en-US" dirty="0" err="1"/>
              <a:t>cstmt.getInt</a:t>
            </a:r>
            <a:r>
              <a:rPr lang="en-US" dirty="0"/>
              <a:t>(1</a:t>
            </a:r>
            <a:r>
              <a:rPr lang="en-US" dirty="0" smtClean="0"/>
              <a:t>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수행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결과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data를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가져옴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(p2InValue </a:t>
            </a:r>
            <a:r>
              <a:rPr lang="en-US" dirty="0"/>
              <a:t>+ "! = " + p1OutValue</a:t>
            </a:r>
            <a:r>
              <a:rPr lang="en-US" dirty="0" smtClean="0"/>
              <a:t>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수행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결과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출력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JDBC</a:t>
            </a:r>
            <a:r>
              <a:rPr lang="ko-KR" altLang="en-US" sz="2800" dirty="0" smtClean="0"/>
              <a:t>로 연동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>
                <a:sym typeface="Wingdings" panose="05000000000000000000" pitchFamily="2" charset="2"/>
              </a:rPr>
              <a:t>저장 </a:t>
            </a:r>
            <a:r>
              <a:rPr lang="ko-KR" alt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함수</a:t>
            </a:r>
            <a:r>
              <a:rPr lang="ko-KR" altLang="en-US" sz="2000" b="1" dirty="0">
                <a:sym typeface="Wingdings" panose="05000000000000000000" pitchFamily="2" charset="2"/>
              </a:rPr>
              <a:t> 호출</a:t>
            </a:r>
            <a:r>
              <a:rPr lang="en-US" altLang="ko-KR" sz="2000" b="1" dirty="0">
                <a:sym typeface="Wingdings" panose="05000000000000000000" pitchFamily="2" charset="2"/>
              </a:rPr>
              <a:t> with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SELECT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8739" y="1186523"/>
            <a:ext cx="11022176" cy="480131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SQLException</a:t>
            </a:r>
            <a:r>
              <a:rPr lang="en-US" dirty="0"/>
              <a:t> </a:t>
            </a:r>
          </a:p>
          <a:p>
            <a:r>
              <a:rPr lang="en-US" dirty="0"/>
              <a:t>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PreparedStatement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stmt</a:t>
            </a:r>
            <a:r>
              <a:rPr lang="en-US" dirty="0" smtClean="0"/>
              <a:t>;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pstmt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conn.prepareStatement</a:t>
            </a:r>
            <a:r>
              <a:rPr lang="en-US" dirty="0"/>
              <a:t>("SELECT factorial(?) FROM DUAL");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pstmt.setInt</a:t>
            </a:r>
            <a:r>
              <a:rPr lang="en-US" dirty="0" smtClean="0"/>
              <a:t>(1, </a:t>
            </a:r>
            <a:r>
              <a:rPr lang="en-US" dirty="0" err="1" smtClean="0"/>
              <a:t>inValue</a:t>
            </a:r>
            <a:r>
              <a:rPr lang="en-US" dirty="0" smtClean="0"/>
              <a:t>);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setXXX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함수를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사용하여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바인드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변수</a:t>
            </a:r>
            <a:r>
              <a:rPr lang="en-US" dirty="0">
                <a:solidFill>
                  <a:srgbClr val="00B050"/>
                </a:solidFill>
              </a:rPr>
              <a:t> 값 </a:t>
            </a:r>
            <a:r>
              <a:rPr lang="en-US" dirty="0" err="1">
                <a:solidFill>
                  <a:srgbClr val="00B050"/>
                </a:solidFill>
              </a:rPr>
              <a:t>설정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 smtClean="0"/>
              <a:t>();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SELECT문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수행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while 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 + "! = " + </a:t>
            </a:r>
            <a:r>
              <a:rPr lang="en-US" dirty="0" err="1"/>
              <a:t>rs.getLong</a:t>
            </a:r>
            <a:r>
              <a:rPr lang="en-US" dirty="0"/>
              <a:t>(1));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259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JDBC</a:t>
            </a:r>
            <a:r>
              <a:rPr lang="ko-KR" altLang="en-US" sz="2800" dirty="0" smtClean="0"/>
              <a:t>로 연동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>
                <a:sym typeface="Wingdings" panose="05000000000000000000" pitchFamily="2" charset="2"/>
              </a:rPr>
              <a:t>저장 </a:t>
            </a:r>
            <a:r>
              <a:rPr lang="ko-KR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프로시저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호출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6" y="1229677"/>
            <a:ext cx="9020175" cy="427672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4812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VARRAY(Variable-Size Array)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변수 선언 시 지정하는 크기는 최대 크기를 의미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인덱스는 </a:t>
            </a:r>
            <a:r>
              <a:rPr lang="en-US" altLang="ko-KR" sz="1800" dirty="0" smtClean="0">
                <a:sym typeface="Wingdings" panose="05000000000000000000" pitchFamily="2" charset="2"/>
              </a:rPr>
              <a:t>1</a:t>
            </a:r>
            <a:r>
              <a:rPr lang="ko-KR" altLang="en-US" sz="1800" dirty="0" smtClean="0">
                <a:sym typeface="Wingdings" panose="05000000000000000000" pitchFamily="2" charset="2"/>
              </a:rPr>
              <a:t>부터 시작하는 자연수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초기화 </a:t>
            </a:r>
            <a:r>
              <a:rPr lang="ko-KR" altLang="en-US" sz="1800" dirty="0" smtClean="0">
                <a:sym typeface="Wingdings" panose="05000000000000000000" pitchFamily="2" charset="2"/>
              </a:rPr>
              <a:t>필요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300"/>
              </a:spcAft>
            </a:pPr>
            <a:r>
              <a:rPr lang="en-US" altLang="ko-KR" sz="1800" dirty="0" smtClean="0">
                <a:sym typeface="Wingdings" panose="05000000000000000000" pitchFamily="2" charset="2"/>
              </a:rPr>
              <a:t>VARRAY</a:t>
            </a:r>
            <a:r>
              <a:rPr lang="ko-KR" altLang="en-US" sz="1800" dirty="0" smtClean="0">
                <a:sym typeface="Wingdings" panose="05000000000000000000" pitchFamily="2" charset="2"/>
              </a:rPr>
              <a:t>를 사용한 타입 선언 시에 명시하는 크기는 최대 크기를 명시할 뿐이며</a:t>
            </a:r>
            <a:r>
              <a:rPr lang="en-US" altLang="ko-KR" sz="1800" dirty="0" smtClean="0">
                <a:sym typeface="Wingdings" panose="05000000000000000000" pitchFamily="2" charset="2"/>
              </a:rPr>
              <a:t>, </a:t>
            </a:r>
            <a:r>
              <a:rPr lang="ko-KR" altLang="en-US" sz="1800" u="sng" dirty="0" smtClean="0">
                <a:sym typeface="Wingdings" panose="05000000000000000000" pitchFamily="2" charset="2"/>
              </a:rPr>
              <a:t>처음부터 해당 크기가 할당되는 것은 아님</a:t>
            </a:r>
            <a:endParaRPr lang="en-US" altLang="ko-KR" sz="1800" u="sng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1106" y="1302590"/>
            <a:ext cx="4728667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IS VARRAY(</a:t>
            </a:r>
            <a:r>
              <a:rPr lang="ko-KR" altLang="en-US" dirty="0" smtClean="0">
                <a:solidFill>
                  <a:srgbClr val="0000FF"/>
                </a:solidFill>
              </a:rPr>
              <a:t>크기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00FF"/>
                </a:solidFill>
              </a:rPr>
              <a:t>OF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06" y="3101346"/>
            <a:ext cx="11229975" cy="360045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93631" y="5756384"/>
            <a:ext cx="4502989" cy="2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5978292" y="4691118"/>
            <a:ext cx="5448617" cy="2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JDBC</a:t>
            </a:r>
            <a:r>
              <a:rPr lang="ko-KR" altLang="en-US" sz="2800" dirty="0" smtClean="0"/>
              <a:t>로 연동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>
                <a:sym typeface="Wingdings" panose="05000000000000000000" pitchFamily="2" charset="2"/>
              </a:rPr>
              <a:t>저장 </a:t>
            </a:r>
            <a:r>
              <a:rPr lang="ko-KR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프로시저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 호출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2603" y="1184617"/>
            <a:ext cx="10413549" cy="563231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p1InValue   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 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p2InOutValue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p3OutValue   ;</a:t>
            </a:r>
          </a:p>
          <a:p>
            <a:r>
              <a:rPr lang="en-US" dirty="0"/>
              <a:t>  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// 1. </a:t>
            </a:r>
            <a:r>
              <a:rPr lang="en-US" dirty="0" err="1" smtClean="0">
                <a:solidFill>
                  <a:srgbClr val="00B050"/>
                </a:solidFill>
              </a:rPr>
              <a:t>익명</a:t>
            </a:r>
            <a:r>
              <a:rPr lang="en-US" dirty="0" smtClean="0">
                <a:solidFill>
                  <a:srgbClr val="00B050"/>
                </a:solidFill>
              </a:rPr>
              <a:t> PL/SQL </a:t>
            </a:r>
            <a:r>
              <a:rPr lang="en-US" dirty="0" err="1" smtClean="0">
                <a:solidFill>
                  <a:srgbClr val="00B050"/>
                </a:solidFill>
              </a:rPr>
              <a:t>블록을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사용하는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방법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</a:t>
            </a:r>
            <a:r>
              <a:rPr lang="en-US" dirty="0"/>
              <a:t>//</a:t>
            </a:r>
            <a:r>
              <a:rPr lang="en-US" dirty="0" err="1">
                <a:solidFill>
                  <a:srgbClr val="FF0000"/>
                </a:solidFill>
              </a:rPr>
              <a:t>CallableStatement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 = </a:t>
            </a:r>
            <a:r>
              <a:rPr lang="en-US" dirty="0" err="1"/>
              <a:t>conn.prepareCall</a:t>
            </a:r>
            <a:r>
              <a:rPr lang="en-US" dirty="0"/>
              <a:t>("BEGIN </a:t>
            </a:r>
            <a:r>
              <a:rPr lang="en-US" dirty="0" err="1"/>
              <a:t>compute_power</a:t>
            </a:r>
            <a:r>
              <a:rPr lang="en-US" dirty="0"/>
              <a:t>(?, ?, ?) ; END ;");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2. </a:t>
            </a:r>
            <a:r>
              <a:rPr lang="en-US" dirty="0" err="1">
                <a:solidFill>
                  <a:srgbClr val="00B050"/>
                </a:solidFill>
              </a:rPr>
              <a:t>JDBC에서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지원하는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프로시저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호출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방법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CallableStatement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 = </a:t>
            </a:r>
            <a:r>
              <a:rPr lang="en-US" dirty="0" err="1"/>
              <a:t>conn.prepareCall</a:t>
            </a:r>
            <a:r>
              <a:rPr lang="en-US" dirty="0"/>
              <a:t>("{ call </a:t>
            </a:r>
            <a:r>
              <a:rPr lang="en-US" dirty="0" err="1"/>
              <a:t>compute_power</a:t>
            </a:r>
            <a:r>
              <a:rPr lang="en-US" dirty="0"/>
              <a:t>(?, ?, ?) </a:t>
            </a:r>
            <a:r>
              <a:rPr lang="en-US" dirty="0" smtClean="0"/>
              <a:t>}");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cs.setInt</a:t>
            </a:r>
            <a:r>
              <a:rPr lang="en-US" dirty="0"/>
              <a:t>(1, p1InValue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 IN </a:t>
            </a:r>
            <a:r>
              <a:rPr lang="en-US" dirty="0" err="1">
                <a:solidFill>
                  <a:srgbClr val="00B050"/>
                </a:solidFill>
              </a:rPr>
              <a:t>매개변수는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setXXX를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사용하여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값을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전달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IN OUT </a:t>
            </a:r>
            <a:r>
              <a:rPr lang="en-US" dirty="0" err="1">
                <a:solidFill>
                  <a:srgbClr val="FF0000"/>
                </a:solidFill>
              </a:rPr>
              <a:t>매개변수는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setXXX와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registerOutParameter를</a:t>
            </a:r>
            <a:r>
              <a:rPr lang="en-US" dirty="0">
                <a:solidFill>
                  <a:srgbClr val="FF0000"/>
                </a:solidFill>
              </a:rPr>
              <a:t> 둘 다 </a:t>
            </a:r>
            <a:r>
              <a:rPr lang="en-US" dirty="0" err="1">
                <a:solidFill>
                  <a:srgbClr val="FF0000"/>
                </a:solidFill>
              </a:rPr>
              <a:t>사용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cs.setInt</a:t>
            </a:r>
            <a:r>
              <a:rPr lang="en-US" dirty="0"/>
              <a:t>(2, p2InOutValue);</a:t>
            </a:r>
          </a:p>
          <a:p>
            <a:r>
              <a:rPr lang="en-US" dirty="0"/>
              <a:t>    </a:t>
            </a:r>
            <a:r>
              <a:rPr lang="en-US" dirty="0" err="1"/>
              <a:t>cs.registerOutParameter</a:t>
            </a:r>
            <a:r>
              <a:rPr lang="en-US" dirty="0"/>
              <a:t>(2, </a:t>
            </a:r>
            <a:r>
              <a:rPr lang="en-US" dirty="0" err="1"/>
              <a:t>Types.INTEGER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cs.registerOutParameter</a:t>
            </a:r>
            <a:r>
              <a:rPr lang="en-US" dirty="0" smtClean="0"/>
              <a:t>(3</a:t>
            </a:r>
            <a:r>
              <a:rPr lang="en-US" dirty="0"/>
              <a:t>, </a:t>
            </a:r>
            <a:r>
              <a:rPr lang="en-US" dirty="0" err="1"/>
              <a:t>Types.INTEGER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cs.execute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p2InOutValue = </a:t>
            </a:r>
            <a:r>
              <a:rPr lang="en-US" dirty="0" err="1" smtClean="0">
                <a:solidFill>
                  <a:srgbClr val="FF0000"/>
                </a:solidFill>
              </a:rPr>
              <a:t>cs.getInt</a:t>
            </a:r>
            <a:r>
              <a:rPr lang="en-US" dirty="0" smtClean="0">
                <a:solidFill>
                  <a:srgbClr val="FF0000"/>
                </a:solidFill>
              </a:rPr>
              <a:t>(2);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p3OutValue   = </a:t>
            </a:r>
            <a:r>
              <a:rPr lang="en-US" dirty="0" err="1" smtClean="0">
                <a:solidFill>
                  <a:srgbClr val="FF0000"/>
                </a:solidFill>
              </a:rPr>
              <a:t>cs.getInt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>
                <a:sym typeface="Wingdings" panose="05000000000000000000" pitchFamily="2" charset="2"/>
              </a:rPr>
              <a:t>The </a:t>
            </a:r>
            <a:r>
              <a:rPr lang="en-US" altLang="ko-KR" sz="2000" b="1" dirty="0" err="1">
                <a:sym typeface="Wingdings" panose="05000000000000000000" pitchFamily="2" charset="2"/>
              </a:rPr>
              <a:t>CallableStatement</a:t>
            </a:r>
            <a:r>
              <a:rPr lang="en-US" altLang="ko-KR" sz="2000" b="1" dirty="0">
                <a:sym typeface="Wingdings" panose="05000000000000000000" pitchFamily="2" charset="2"/>
              </a:rPr>
              <a:t> is an interface which is used to execute SQL stored procedures, cursors, and Functions.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 descr="JDBC [JAVA] : Statement,PreparedStatement and Callable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1" y="1724762"/>
            <a:ext cx="8271172" cy="444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Nested Table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순서와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크기가 고정되어 있지 않음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인덱스는 </a:t>
            </a:r>
            <a:r>
              <a:rPr lang="en-US" altLang="ko-KR" sz="1800" dirty="0" smtClean="0">
                <a:sym typeface="Wingdings" panose="05000000000000000000" pitchFamily="2" charset="2"/>
              </a:rPr>
              <a:t>1</a:t>
            </a:r>
            <a:r>
              <a:rPr lang="ko-KR" altLang="en-US" sz="1800" dirty="0" smtClean="0">
                <a:sym typeface="Wingdings" panose="05000000000000000000" pitchFamily="2" charset="2"/>
              </a:rPr>
              <a:t>부터 순차적으로 증가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초기화 </a:t>
            </a:r>
            <a:r>
              <a:rPr lang="ko-KR" altLang="en-US" sz="1800" dirty="0" smtClean="0">
                <a:sym typeface="Wingdings" panose="05000000000000000000" pitchFamily="2" charset="2"/>
              </a:rPr>
              <a:t>필요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배열은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밀집형</a:t>
            </a:r>
            <a:r>
              <a:rPr lang="en-US" altLang="ko-KR" sz="1800" dirty="0" smtClean="0">
                <a:sym typeface="Wingdings" panose="05000000000000000000" pitchFamily="2" charset="2"/>
              </a:rPr>
              <a:t>(Dense), Nested Table</a:t>
            </a:r>
            <a:r>
              <a:rPr lang="ko-KR" altLang="en-US" sz="1800" dirty="0" smtClean="0">
                <a:sym typeface="Wingdings" panose="05000000000000000000" pitchFamily="2" charset="2"/>
              </a:rPr>
              <a:t>은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희소형</a:t>
            </a:r>
            <a:r>
              <a:rPr lang="en-US" altLang="ko-KR" sz="1800" dirty="0" smtClean="0">
                <a:sym typeface="Wingdings" panose="05000000000000000000" pitchFamily="2" charset="2"/>
              </a:rPr>
              <a:t>(Sparse)</a:t>
            </a: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1367"/>
              </p:ext>
            </p:extLst>
          </p:nvPr>
        </p:nvGraphicFramePr>
        <p:xfrm>
          <a:off x="1583879" y="280876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60355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71374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036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84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0482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0798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1223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42962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5884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485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로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6957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568"/>
              </p:ext>
            </p:extLst>
          </p:nvPr>
        </p:nvGraphicFramePr>
        <p:xfrm>
          <a:off x="1583879" y="349836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60355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71374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3036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7184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0482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0798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1223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42962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58841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485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6957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78838" y="280725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최대 크기 </a:t>
            </a:r>
            <a:r>
              <a:rPr lang="en-US" altLang="ko-KR" dirty="0" smtClean="0"/>
              <a:t>= 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1879" y="347825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크기 제한 없음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8852" y="2807259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VARRAY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683" y="3499876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Nested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5861" y="4241707"/>
            <a:ext cx="3956148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IS TABLE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00FF"/>
                </a:solidFill>
              </a:rPr>
              <a:t>OF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타입명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Nested Table</a:t>
            </a:r>
            <a:endParaRPr lang="en-US" altLang="ko-KR" sz="2000" b="1" dirty="0"/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9" y="1298935"/>
            <a:ext cx="7486650" cy="496252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4012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ko-KR" sz="2000" b="1" dirty="0" smtClean="0"/>
              <a:t>BULK COLLECT: 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MULTI ROW </a:t>
            </a:r>
            <a:r>
              <a:rPr lang="ko-KR" altLang="en-US" sz="2000" b="1" dirty="0"/>
              <a:t>집합을 한번에 </a:t>
            </a:r>
            <a:r>
              <a:rPr lang="ko-KR" altLang="en-US" sz="2000" b="1" dirty="0" smtClean="0"/>
              <a:t>처리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컬렉션 타입의 사용 방법은 동일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커서의 패치를 통해 일일이 </a:t>
            </a:r>
            <a:r>
              <a:rPr lang="en-US" altLang="ko-KR" sz="1800" dirty="0" smtClean="0">
                <a:sym typeface="Wingdings" panose="05000000000000000000" pitchFamily="2" charset="2"/>
              </a:rPr>
              <a:t>ROW</a:t>
            </a:r>
            <a:r>
              <a:rPr lang="ko-KR" altLang="en-US" sz="1800" dirty="0" smtClean="0">
                <a:sym typeface="Wingdings" panose="05000000000000000000" pitchFamily="2" charset="2"/>
              </a:rPr>
              <a:t>를 하나씩 받아 처리하는 것이 아니라 </a:t>
            </a:r>
            <a:r>
              <a:rPr lang="en-US" altLang="ko-KR" sz="1800" dirty="0" smtClean="0">
                <a:sym typeface="Wingdings" panose="05000000000000000000" pitchFamily="2" charset="2"/>
              </a:rPr>
              <a:t>BULK COLLECT INTO</a:t>
            </a:r>
            <a:r>
              <a:rPr lang="ko-KR" altLang="en-US" sz="1800" dirty="0" smtClean="0">
                <a:sym typeface="Wingdings" panose="05000000000000000000" pitchFamily="2" charset="2"/>
              </a:rPr>
              <a:t>절을 사용하면 성능 향상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너무 큰 데이터의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경우 </a:t>
            </a:r>
            <a:r>
              <a:rPr lang="en-US" altLang="ko-KR" sz="1800" dirty="0" smtClean="0">
                <a:sym typeface="Wingdings" panose="05000000000000000000" pitchFamily="2" charset="2"/>
              </a:rPr>
              <a:t> BULK COLLECT</a:t>
            </a:r>
            <a:r>
              <a:rPr lang="ko-KR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+ LIMIT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sym typeface="Wingdings" panose="05000000000000000000" pitchFamily="2" charset="2"/>
              </a:rPr>
              <a:t>을 통해 끊어서 처리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1" y="3088615"/>
            <a:ext cx="8934450" cy="300990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23359" y="4660827"/>
            <a:ext cx="4502989" cy="27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사용자 정의 타입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데이터베이스 </a:t>
            </a:r>
            <a:r>
              <a:rPr lang="en-US" altLang="ko-KR" sz="2000" b="1" dirty="0" smtClean="0"/>
              <a:t>scope</a:t>
            </a:r>
            <a:r>
              <a:rPr lang="ko-KR" altLang="en-US" sz="2000" b="1" dirty="0" smtClean="0"/>
              <a:t>에서 타입 선언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>
                <a:sym typeface="Wingdings" panose="05000000000000000000" pitchFamily="2" charset="2"/>
              </a:rPr>
              <a:t>VARRAY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중첩 테이블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en-US" altLang="ko-KR" sz="1800" dirty="0">
                <a:sym typeface="Wingdings" panose="05000000000000000000" pitchFamily="2" charset="2"/>
              </a:rPr>
              <a:t>Nested table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r>
              <a:rPr lang="ko-KR" altLang="en-US" sz="1800" dirty="0" smtClean="0">
                <a:sym typeface="Wingdings" panose="05000000000000000000" pitchFamily="2" charset="2"/>
              </a:rPr>
              <a:t>선언 예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Aft>
                <a:spcPts val="300"/>
              </a:spcAft>
            </a:pPr>
            <a:endParaRPr lang="en-US" altLang="ko-KR" sz="1800" dirty="0" smtClean="0">
              <a:sym typeface="Wingdings" panose="05000000000000000000" pitchFamily="2" charset="2"/>
            </a:endParaRPr>
          </a:p>
          <a:p>
            <a:pPr lvl="2">
              <a:spcAft>
                <a:spcPts val="300"/>
              </a:spcAft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3717" b="69164"/>
          <a:stretch/>
        </p:blipFill>
        <p:spPr>
          <a:xfrm>
            <a:off x="1089893" y="1595887"/>
            <a:ext cx="9117410" cy="5175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03" y="3651356"/>
            <a:ext cx="8498403" cy="8382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68325"/>
          <a:stretch/>
        </p:blipFill>
        <p:spPr>
          <a:xfrm>
            <a:off x="1089893" y="2604480"/>
            <a:ext cx="9117413" cy="6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레코드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652625"/>
            <a:ext cx="11104100" cy="590057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b="1" dirty="0" smtClean="0"/>
              <a:t>개요</a:t>
            </a:r>
            <a:endParaRPr lang="en-US" altLang="ko-KR" sz="2000" b="1" dirty="0" smtClean="0"/>
          </a:p>
          <a:p>
            <a:pPr lvl="1">
              <a:spcAft>
                <a:spcPts val="300"/>
              </a:spcAft>
            </a:pPr>
            <a:r>
              <a:rPr lang="en-US" altLang="ko-KR" sz="1800" dirty="0" smtClean="0"/>
              <a:t>C/C++</a:t>
            </a:r>
            <a:r>
              <a:rPr lang="ko-KR" altLang="en-US" sz="1800" dirty="0" smtClean="0"/>
              <a:t>의 구조체와 유사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(</a:t>
            </a:r>
            <a:r>
              <a:rPr lang="ko-KR" altLang="en-US" sz="1800" dirty="0" smtClean="0">
                <a:sym typeface="Wingdings" panose="05000000000000000000" pitchFamily="2" charset="2"/>
              </a:rPr>
              <a:t>선언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  <a:r>
              <a:rPr lang="en-US" altLang="ko-KR" sz="1800" dirty="0" smtClean="0"/>
              <a:t> TYPE </a:t>
            </a:r>
            <a:r>
              <a:rPr lang="ko-KR" altLang="en-US" sz="1800" dirty="0" err="1" smtClean="0"/>
              <a:t>타입명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IS RECORD (</a:t>
            </a:r>
            <a:r>
              <a:rPr lang="ko-KR" altLang="en-US" sz="1800" dirty="0" err="1" smtClean="0"/>
              <a:t>필드목록</a:t>
            </a:r>
            <a:r>
              <a:rPr lang="en-US" altLang="ko-KR" sz="1800" dirty="0" smtClean="0"/>
              <a:t>);</a:t>
            </a:r>
          </a:p>
          <a:p>
            <a:pPr lvl="1">
              <a:spcAft>
                <a:spcPts val="300"/>
              </a:spcAft>
            </a:pPr>
            <a:r>
              <a:rPr lang="ko-KR" altLang="en-US" sz="1800" dirty="0" smtClean="0"/>
              <a:t>데이터 타입이나 길이가 다른 여러 변수들을 논리적으로 하나의 그룹으로 묶음</a:t>
            </a:r>
            <a:endParaRPr lang="en-US" altLang="ko-KR" sz="1800" dirty="0" smtClean="0"/>
          </a:p>
          <a:p>
            <a:pPr lvl="1">
              <a:spcAft>
                <a:spcPts val="300"/>
              </a:spcAft>
            </a:pPr>
            <a:endParaRPr lang="en-US" altLang="ko-KR" sz="1600" b="1" dirty="0"/>
          </a:p>
          <a:p>
            <a:pPr lvl="1">
              <a:spcAft>
                <a:spcPts val="300"/>
              </a:spcAft>
            </a:pP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56" y="2167847"/>
            <a:ext cx="9220200" cy="4572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65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27068</TotalTime>
  <Words>1629</Words>
  <Application>Microsoft Office PowerPoint</Application>
  <PresentationFormat>와이드스크린</PresentationFormat>
  <Paragraphs>447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Wingdings</vt:lpstr>
      <vt:lpstr>Office 테마</vt:lpstr>
      <vt:lpstr>컬렉션과 레코드</vt:lpstr>
      <vt:lpstr>복합 데이터 타입</vt:lpstr>
      <vt:lpstr>컬렉션</vt:lpstr>
      <vt:lpstr>컬렉션</vt:lpstr>
      <vt:lpstr>컬렉션</vt:lpstr>
      <vt:lpstr>컬렉션</vt:lpstr>
      <vt:lpstr>컬렉션</vt:lpstr>
      <vt:lpstr>사용자 정의 타입</vt:lpstr>
      <vt:lpstr>레코드</vt:lpstr>
      <vt:lpstr>레코드</vt:lpstr>
      <vt:lpstr>저장 서브프로그램</vt:lpstr>
      <vt:lpstr>개요</vt:lpstr>
      <vt:lpstr>저장 서브프로그램</vt:lpstr>
      <vt:lpstr>저장 프로그램 종류</vt:lpstr>
      <vt:lpstr>저장 함수 </vt:lpstr>
      <vt:lpstr>개요</vt:lpstr>
      <vt:lpstr>구조</vt:lpstr>
      <vt:lpstr>매개변수</vt:lpstr>
      <vt:lpstr>선언부</vt:lpstr>
      <vt:lpstr>PowerPoint 프레젠테이션</vt:lpstr>
      <vt:lpstr>반환</vt:lpstr>
      <vt:lpstr>반환</vt:lpstr>
      <vt:lpstr>저장 서브프로그램 실행하기(with SQL)</vt:lpstr>
      <vt:lpstr>저장 서브프로그램 실행하기(with SQL)</vt:lpstr>
      <vt:lpstr>저장 서브프로그램 실행하기(with PL/SQL)</vt:lpstr>
      <vt:lpstr>저장 프로시저</vt:lpstr>
      <vt:lpstr>개요</vt:lpstr>
      <vt:lpstr>PowerPoint 프레젠테이션</vt:lpstr>
      <vt:lpstr>매개변수(in 서브프로그램)</vt:lpstr>
      <vt:lpstr>매개변수(in 서브프로그램)</vt:lpstr>
      <vt:lpstr>저장 서브프로그램 관리</vt:lpstr>
      <vt:lpstr>조회</vt:lpstr>
      <vt:lpstr>수정</vt:lpstr>
      <vt:lpstr>외부 프로그램에서  저장 서브프로그램 호출</vt:lpstr>
      <vt:lpstr>외부에서 실행</vt:lpstr>
      <vt:lpstr>JDBC 연동</vt:lpstr>
      <vt:lpstr>JDBC 연동</vt:lpstr>
      <vt:lpstr>JDBC로 연동</vt:lpstr>
      <vt:lpstr>JDBC로 연동</vt:lpstr>
      <vt:lpstr>JDBC로 연동</vt:lpstr>
      <vt:lpstr>Statement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5236</cp:revision>
  <dcterms:created xsi:type="dcterms:W3CDTF">2020-03-06T01:35:43Z</dcterms:created>
  <dcterms:modified xsi:type="dcterms:W3CDTF">2020-09-29T05:46:29Z</dcterms:modified>
  <cp:version>1000.0000.01</cp:version>
</cp:coreProperties>
</file>