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9" r:id="rId3"/>
    <p:sldId id="256" r:id="rId4"/>
    <p:sldId id="266" r:id="rId5"/>
    <p:sldId id="258" r:id="rId6"/>
    <p:sldId id="275" r:id="rId7"/>
    <p:sldId id="276" r:id="rId8"/>
    <p:sldId id="264" r:id="rId9"/>
    <p:sldId id="26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지연" initials="박" lastIdx="1" clrIdx="0">
    <p:extLst>
      <p:ext uri="{19B8F6BF-5375-455C-9EA6-DF929625EA0E}">
        <p15:presenceInfo xmlns:p15="http://schemas.microsoft.com/office/powerpoint/2012/main" userId="S::20190515@office.kumoh.ac.kr::ffbaa6b4-3f62-4b2f-963b-c0085a6a43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6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224B-014A-4BAF-BE61-A467085D758C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3AAE-023A-44EC-BF89-77D5E433F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1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224B-014A-4BAF-BE61-A467085D758C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3AAE-023A-44EC-BF89-77D5E433F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9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224B-014A-4BAF-BE61-A467085D758C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3AAE-023A-44EC-BF89-77D5E433F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07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224B-014A-4BAF-BE61-A467085D758C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3AAE-023A-44EC-BF89-77D5E433F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4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224B-014A-4BAF-BE61-A467085D758C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3AAE-023A-44EC-BF89-77D5E433F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7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224B-014A-4BAF-BE61-A467085D758C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3AAE-023A-44EC-BF89-77D5E433F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33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224B-014A-4BAF-BE61-A467085D758C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3AAE-023A-44EC-BF89-77D5E433F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2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224B-014A-4BAF-BE61-A467085D758C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3AAE-023A-44EC-BF89-77D5E433F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24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224B-014A-4BAF-BE61-A467085D758C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3AAE-023A-44EC-BF89-77D5E433F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4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224B-014A-4BAF-BE61-A467085D758C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3AAE-023A-44EC-BF89-77D5E433F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83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224B-014A-4BAF-BE61-A467085D758C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3AAE-023A-44EC-BF89-77D5E433F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6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9224B-014A-4BAF-BE61-A467085D758C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73AAE-023A-44EC-BF89-77D5E433F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2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ER Diagram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2020.11.07 AM </a:t>
            </a:r>
            <a:r>
              <a:rPr lang="en-US" altLang="ko-KR"/>
              <a:t>1:01 ver.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35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타원 99"/>
          <p:cNvSpPr/>
          <p:nvPr/>
        </p:nvSpPr>
        <p:spPr>
          <a:xfrm>
            <a:off x="1040786" y="2436611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3605396" y="1355145"/>
            <a:ext cx="1656184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사용자</a:t>
            </a:r>
          </a:p>
        </p:txBody>
      </p:sp>
      <p:cxnSp>
        <p:nvCxnSpPr>
          <p:cNvPr id="105" name="직선 연결선 104"/>
          <p:cNvCxnSpPr>
            <a:stCxn id="100" idx="0"/>
            <a:endCxn id="104" idx="2"/>
          </p:cNvCxnSpPr>
          <p:nvPr/>
        </p:nvCxnSpPr>
        <p:spPr>
          <a:xfrm flipV="1">
            <a:off x="1776531" y="1715185"/>
            <a:ext cx="2656957" cy="7214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제목 1"/>
          <p:cNvSpPr txBox="1">
            <a:spLocks/>
          </p:cNvSpPr>
          <p:nvPr/>
        </p:nvSpPr>
        <p:spPr>
          <a:xfrm>
            <a:off x="442104" y="116632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Entity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2176965" y="2872029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>
            <a:cxnSpLocks/>
            <a:stCxn id="104" idx="2"/>
            <a:endCxn id="44" idx="0"/>
          </p:cNvCxnSpPr>
          <p:nvPr/>
        </p:nvCxnSpPr>
        <p:spPr>
          <a:xfrm flipH="1">
            <a:off x="2912710" y="1715185"/>
            <a:ext cx="1520778" cy="11568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3644836" y="3184004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비번</a:t>
            </a:r>
          </a:p>
        </p:txBody>
      </p:sp>
      <p:cxnSp>
        <p:nvCxnSpPr>
          <p:cNvPr id="47" name="직선 연결선 46"/>
          <p:cNvCxnSpPr>
            <a:cxnSpLocks/>
            <a:stCxn id="104" idx="2"/>
            <a:endCxn id="46" idx="0"/>
          </p:cNvCxnSpPr>
          <p:nvPr/>
        </p:nvCxnSpPr>
        <p:spPr>
          <a:xfrm flipH="1">
            <a:off x="4380581" y="1715185"/>
            <a:ext cx="52907" cy="14688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5107329" y="2862492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전화번호</a:t>
            </a:r>
          </a:p>
        </p:txBody>
      </p:sp>
      <p:cxnSp>
        <p:nvCxnSpPr>
          <p:cNvPr id="49" name="직선 연결선 48"/>
          <p:cNvCxnSpPr>
            <a:cxnSpLocks/>
            <a:stCxn id="104" idx="2"/>
            <a:endCxn id="48" idx="0"/>
          </p:cNvCxnSpPr>
          <p:nvPr/>
        </p:nvCxnSpPr>
        <p:spPr>
          <a:xfrm>
            <a:off x="4433488" y="1715185"/>
            <a:ext cx="1409586" cy="1147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6443629" y="2491160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51" name="직선 연결선 50"/>
          <p:cNvCxnSpPr>
            <a:cxnSpLocks/>
            <a:stCxn id="104" idx="2"/>
            <a:endCxn id="50" idx="0"/>
          </p:cNvCxnSpPr>
          <p:nvPr/>
        </p:nvCxnSpPr>
        <p:spPr>
          <a:xfrm>
            <a:off x="4433488" y="1715185"/>
            <a:ext cx="2745886" cy="7759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78294" y="261526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pk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740400" y="2753114"/>
            <a:ext cx="1008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</a:rPr>
              <a:t>담당자</a:t>
            </a:r>
            <a:r>
              <a:rPr lang="en-US" altLang="ko-KR" sz="1600" dirty="0">
                <a:solidFill>
                  <a:schemeClr val="accent1"/>
                </a:solidFill>
              </a:rPr>
              <a:t>:0</a:t>
            </a:r>
          </a:p>
          <a:p>
            <a:r>
              <a:rPr lang="ko-KR" altLang="en-US" sz="1600" dirty="0">
                <a:solidFill>
                  <a:schemeClr val="accent1"/>
                </a:solidFill>
              </a:rPr>
              <a:t>고객</a:t>
            </a:r>
            <a:r>
              <a:rPr lang="en-US" altLang="ko-KR" sz="1600" dirty="0">
                <a:solidFill>
                  <a:schemeClr val="accent1"/>
                </a:solidFill>
              </a:rPr>
              <a:t>:1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4E1E9FD4-21DA-4D64-A765-9F0D9EB6AF57}"/>
              </a:ext>
            </a:extLst>
          </p:cNvPr>
          <p:cNvSpPr/>
          <p:nvPr/>
        </p:nvSpPr>
        <p:spPr>
          <a:xfrm>
            <a:off x="1738587" y="5750119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계좌번호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D57A4BD-BDA6-4E68-8309-45F50096D17B}"/>
              </a:ext>
            </a:extLst>
          </p:cNvPr>
          <p:cNvSpPr/>
          <p:nvPr/>
        </p:nvSpPr>
        <p:spPr>
          <a:xfrm>
            <a:off x="6233906" y="5733256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잔액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F2B17E6-5641-4ED2-B86B-0AB4845426A9}"/>
              </a:ext>
            </a:extLst>
          </p:cNvPr>
          <p:cNvSpPr/>
          <p:nvPr/>
        </p:nvSpPr>
        <p:spPr>
          <a:xfrm>
            <a:off x="3210077" y="5949280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9D0FAC8-6EC3-456F-AE2D-587391C154CF}"/>
              </a:ext>
            </a:extLst>
          </p:cNvPr>
          <p:cNvSpPr/>
          <p:nvPr/>
        </p:nvSpPr>
        <p:spPr>
          <a:xfrm>
            <a:off x="3589657" y="4241970"/>
            <a:ext cx="1656184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계좌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BD9BF07-F51E-46EF-B871-22C32115F01D}"/>
              </a:ext>
            </a:extLst>
          </p:cNvPr>
          <p:cNvCxnSpPr>
            <a:stCxn id="69" idx="0"/>
            <a:endCxn id="72" idx="2"/>
          </p:cNvCxnSpPr>
          <p:nvPr/>
        </p:nvCxnSpPr>
        <p:spPr>
          <a:xfrm flipV="1">
            <a:off x="2474332" y="4602010"/>
            <a:ext cx="1943417" cy="1148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20F2E8E-B5C4-4633-86F2-9B97A35FCD1E}"/>
              </a:ext>
            </a:extLst>
          </p:cNvPr>
          <p:cNvCxnSpPr>
            <a:cxnSpLocks/>
            <a:stCxn id="70" idx="0"/>
            <a:endCxn id="72" idx="2"/>
          </p:cNvCxnSpPr>
          <p:nvPr/>
        </p:nvCxnSpPr>
        <p:spPr>
          <a:xfrm flipH="1" flipV="1">
            <a:off x="4417749" y="4602010"/>
            <a:ext cx="2551902" cy="11312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8F2BCF2-7D19-47E6-B98E-C391D47933B3}"/>
              </a:ext>
            </a:extLst>
          </p:cNvPr>
          <p:cNvCxnSpPr>
            <a:stCxn id="72" idx="2"/>
            <a:endCxn id="71" idx="0"/>
          </p:cNvCxnSpPr>
          <p:nvPr/>
        </p:nvCxnSpPr>
        <p:spPr>
          <a:xfrm flipH="1">
            <a:off x="3945822" y="4602010"/>
            <a:ext cx="471927" cy="13472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0CFE60B5-D5CA-4B86-9ECD-9F066B96D91F}"/>
              </a:ext>
            </a:extLst>
          </p:cNvPr>
          <p:cNvSpPr/>
          <p:nvPr/>
        </p:nvSpPr>
        <p:spPr>
          <a:xfrm>
            <a:off x="619599" y="5276061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은행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51337CE7-4329-49D4-A0C4-70A3F25D308B}"/>
              </a:ext>
            </a:extLst>
          </p:cNvPr>
          <p:cNvCxnSpPr>
            <a:stCxn id="76" idx="0"/>
            <a:endCxn id="72" idx="2"/>
          </p:cNvCxnSpPr>
          <p:nvPr/>
        </p:nvCxnSpPr>
        <p:spPr>
          <a:xfrm flipV="1">
            <a:off x="1355344" y="4602010"/>
            <a:ext cx="3062405" cy="6740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5ECCF4C-42A0-46C6-805D-C63E9BA11786}"/>
              </a:ext>
            </a:extLst>
          </p:cNvPr>
          <p:cNvSpPr txBox="1"/>
          <p:nvPr/>
        </p:nvSpPr>
        <p:spPr>
          <a:xfrm>
            <a:off x="2125017" y="542279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pk</a:t>
            </a:r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6647E7AB-62E4-42B9-93D8-521FB7D3ADA6}"/>
              </a:ext>
            </a:extLst>
          </p:cNvPr>
          <p:cNvSpPr/>
          <p:nvPr/>
        </p:nvSpPr>
        <p:spPr>
          <a:xfrm>
            <a:off x="4793984" y="5949280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계좌주인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F16A0E6-7E49-4724-ADE8-D34FDE9A5255}"/>
              </a:ext>
            </a:extLst>
          </p:cNvPr>
          <p:cNvCxnSpPr>
            <a:cxnSpLocks/>
            <a:stCxn id="79" idx="0"/>
            <a:endCxn id="72" idx="2"/>
          </p:cNvCxnSpPr>
          <p:nvPr/>
        </p:nvCxnSpPr>
        <p:spPr>
          <a:xfrm flipH="1" flipV="1">
            <a:off x="4417749" y="4602010"/>
            <a:ext cx="1111980" cy="13472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242E3078-01C4-4DFD-8272-54169A88C07E}"/>
              </a:ext>
            </a:extLst>
          </p:cNvPr>
          <p:cNvSpPr/>
          <p:nvPr/>
        </p:nvSpPr>
        <p:spPr>
          <a:xfrm>
            <a:off x="7389105" y="5276061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계좌 구분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13E829B-9C6B-4752-B46D-C2F231B17D72}"/>
              </a:ext>
            </a:extLst>
          </p:cNvPr>
          <p:cNvCxnSpPr>
            <a:cxnSpLocks/>
            <a:stCxn id="3" idx="2"/>
            <a:endCxn id="72" idx="2"/>
          </p:cNvCxnSpPr>
          <p:nvPr/>
        </p:nvCxnSpPr>
        <p:spPr>
          <a:xfrm flipH="1" flipV="1">
            <a:off x="4417749" y="4602010"/>
            <a:ext cx="2971356" cy="890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0E3565-555A-4512-B168-47E7BE4065AB}"/>
              </a:ext>
            </a:extLst>
          </p:cNvPr>
          <p:cNvSpPr txBox="1"/>
          <p:nvPr/>
        </p:nvSpPr>
        <p:spPr>
          <a:xfrm>
            <a:off x="7919663" y="5708109"/>
            <a:ext cx="1008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</a:rPr>
              <a:t>영화관</a:t>
            </a:r>
            <a:r>
              <a:rPr lang="en-US" altLang="ko-KR" sz="1600" dirty="0">
                <a:solidFill>
                  <a:schemeClr val="accent1"/>
                </a:solidFill>
              </a:rPr>
              <a:t>:0</a:t>
            </a:r>
          </a:p>
          <a:p>
            <a:r>
              <a:rPr lang="ko-KR" altLang="en-US" sz="1600" dirty="0">
                <a:solidFill>
                  <a:schemeClr val="accent1"/>
                </a:solidFill>
              </a:rPr>
              <a:t>고객</a:t>
            </a:r>
            <a:r>
              <a:rPr lang="en-US" altLang="ko-KR" sz="1600" dirty="0">
                <a:solidFill>
                  <a:schemeClr val="accent1"/>
                </a:solidFill>
              </a:rPr>
              <a:t>:1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CAFB-E179-4E63-A7E2-3E8A32A91192}"/>
              </a:ext>
            </a:extLst>
          </p:cNvPr>
          <p:cNvSpPr txBox="1"/>
          <p:nvPr/>
        </p:nvSpPr>
        <p:spPr>
          <a:xfrm>
            <a:off x="1250711" y="2796651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user_name</a:t>
            </a:r>
            <a:endParaRPr lang="ko-KR" altLang="en-US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C3ED66-CDC9-4095-ADF3-ED3511389E82}"/>
              </a:ext>
            </a:extLst>
          </p:cNvPr>
          <p:cNvSpPr txBox="1"/>
          <p:nvPr/>
        </p:nvSpPr>
        <p:spPr>
          <a:xfrm>
            <a:off x="2451979" y="3302021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user_id</a:t>
            </a:r>
            <a:endParaRPr lang="ko-KR" altLang="en-US" sz="12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904E7-F880-4D56-B64E-11ECA7E0D57C}"/>
              </a:ext>
            </a:extLst>
          </p:cNvPr>
          <p:cNvSpPr txBox="1"/>
          <p:nvPr/>
        </p:nvSpPr>
        <p:spPr>
          <a:xfrm>
            <a:off x="4002349" y="3584049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user_passwd</a:t>
            </a:r>
            <a:endParaRPr lang="ko-KR" altLang="en-US" sz="12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D0721-EC60-4DDC-A8CE-10C52B6AF5CE}"/>
              </a:ext>
            </a:extLst>
          </p:cNvPr>
          <p:cNvSpPr txBox="1"/>
          <p:nvPr/>
        </p:nvSpPr>
        <p:spPr>
          <a:xfrm>
            <a:off x="5361889" y="3247316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phonenum</a:t>
            </a:r>
            <a:endParaRPr lang="ko-KR" altLang="en-US" sz="12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B4A3FC-A2B0-4E5A-849E-7A34CDA3C2F2}"/>
              </a:ext>
            </a:extLst>
          </p:cNvPr>
          <p:cNvSpPr txBox="1"/>
          <p:nvPr/>
        </p:nvSpPr>
        <p:spPr>
          <a:xfrm>
            <a:off x="6578819" y="2872029"/>
            <a:ext cx="1654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user_classificaion</a:t>
            </a:r>
            <a:endParaRPr lang="ko-KR" altLang="en-US" sz="12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FE667F-7E59-4E0C-B0F1-C3AE085002F5}"/>
              </a:ext>
            </a:extLst>
          </p:cNvPr>
          <p:cNvSpPr txBox="1"/>
          <p:nvPr/>
        </p:nvSpPr>
        <p:spPr>
          <a:xfrm>
            <a:off x="4016828" y="1033435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u="sng" dirty="0"/>
              <a:t>USERS</a:t>
            </a:r>
            <a:endParaRPr lang="ko-KR" altLang="en-US" sz="1200" b="1" i="1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85F7B-4BDE-4195-9469-EF161E04F611}"/>
              </a:ext>
            </a:extLst>
          </p:cNvPr>
          <p:cNvSpPr txBox="1"/>
          <p:nvPr/>
        </p:nvSpPr>
        <p:spPr>
          <a:xfrm>
            <a:off x="3923928" y="3965215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u="sng" dirty="0"/>
              <a:t>ACCOUNTS</a:t>
            </a:r>
            <a:endParaRPr lang="ko-KR" altLang="en-US" sz="1200" b="1" i="1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C49E3B-4EC5-46E5-A776-9E781692CF60}"/>
              </a:ext>
            </a:extLst>
          </p:cNvPr>
          <p:cNvSpPr txBox="1"/>
          <p:nvPr/>
        </p:nvSpPr>
        <p:spPr>
          <a:xfrm>
            <a:off x="766202" y="5708109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bank</a:t>
            </a:r>
            <a:endParaRPr lang="ko-KR" altLang="en-US" sz="12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206AA4-929A-41A7-A4C7-AC2096383942}"/>
              </a:ext>
            </a:extLst>
          </p:cNvPr>
          <p:cNvSpPr txBox="1"/>
          <p:nvPr/>
        </p:nvSpPr>
        <p:spPr>
          <a:xfrm>
            <a:off x="3210078" y="6376972"/>
            <a:ext cx="1556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account_passwd</a:t>
            </a:r>
            <a:endParaRPr lang="ko-KR" altLang="en-US" sz="12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234D71-BE3A-4B87-BAC7-196C53EE6CC9}"/>
              </a:ext>
            </a:extLst>
          </p:cNvPr>
          <p:cNvSpPr txBox="1"/>
          <p:nvPr/>
        </p:nvSpPr>
        <p:spPr>
          <a:xfrm>
            <a:off x="4887460" y="6356457"/>
            <a:ext cx="1556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account_owner</a:t>
            </a:r>
            <a:endParaRPr lang="ko-KR" altLang="en-US" sz="1200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5D6A1D-A1A0-4188-91C7-FDD5ACD74EDF}"/>
              </a:ext>
            </a:extLst>
          </p:cNvPr>
          <p:cNvSpPr txBox="1"/>
          <p:nvPr/>
        </p:nvSpPr>
        <p:spPr>
          <a:xfrm>
            <a:off x="7179374" y="4961660"/>
            <a:ext cx="1845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account_classification</a:t>
            </a:r>
            <a:endParaRPr lang="ko-KR" altLang="en-US" sz="12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E0619E-E8DD-43EB-8E28-87A577CDDF11}"/>
              </a:ext>
            </a:extLst>
          </p:cNvPr>
          <p:cNvSpPr txBox="1"/>
          <p:nvPr/>
        </p:nvSpPr>
        <p:spPr>
          <a:xfrm>
            <a:off x="1738587" y="6182167"/>
            <a:ext cx="1556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account_num</a:t>
            </a:r>
            <a:endParaRPr lang="ko-KR" altLang="en-US" sz="12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AFD33E-5DE7-44EA-9686-4D165915D11F}"/>
              </a:ext>
            </a:extLst>
          </p:cNvPr>
          <p:cNvSpPr txBox="1"/>
          <p:nvPr/>
        </p:nvSpPr>
        <p:spPr>
          <a:xfrm>
            <a:off x="6602665" y="6182167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balance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31889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/>
          <p:cNvSpPr/>
          <p:nvPr/>
        </p:nvSpPr>
        <p:spPr>
          <a:xfrm>
            <a:off x="3670345" y="1420275"/>
            <a:ext cx="1656184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고객</a:t>
            </a:r>
          </a:p>
        </p:txBody>
      </p:sp>
      <p:sp>
        <p:nvSpPr>
          <p:cNvPr id="109" name="타원 108"/>
          <p:cNvSpPr/>
          <p:nvPr/>
        </p:nvSpPr>
        <p:spPr>
          <a:xfrm>
            <a:off x="2331230" y="5562080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직원 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762692" y="4031641"/>
            <a:ext cx="1656184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관리자</a:t>
            </a:r>
          </a:p>
        </p:txBody>
      </p:sp>
      <p:cxnSp>
        <p:nvCxnSpPr>
          <p:cNvPr id="114" name="직선 연결선 113"/>
          <p:cNvCxnSpPr>
            <a:stCxn id="109" idx="0"/>
            <a:endCxn id="113" idx="2"/>
          </p:cNvCxnSpPr>
          <p:nvPr/>
        </p:nvCxnSpPr>
        <p:spPr>
          <a:xfrm flipV="1">
            <a:off x="3066975" y="4391681"/>
            <a:ext cx="1523809" cy="11703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제목 1"/>
          <p:cNvSpPr txBox="1">
            <a:spLocks/>
          </p:cNvSpPr>
          <p:nvPr/>
        </p:nvSpPr>
        <p:spPr>
          <a:xfrm>
            <a:off x="442104" y="116632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Entity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2612901" y="2645218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고객 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cxnSpLocks/>
            <a:stCxn id="104" idx="2"/>
            <a:endCxn id="48" idx="0"/>
          </p:cNvCxnSpPr>
          <p:nvPr/>
        </p:nvCxnSpPr>
        <p:spPr>
          <a:xfrm flipH="1">
            <a:off x="3348646" y="1780315"/>
            <a:ext cx="1149791" cy="864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5039074" y="2626827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결제상태</a:t>
            </a:r>
          </a:p>
        </p:txBody>
      </p:sp>
      <p:cxnSp>
        <p:nvCxnSpPr>
          <p:cNvPr id="53" name="직선 연결선 52"/>
          <p:cNvCxnSpPr>
            <a:cxnSpLocks/>
            <a:stCxn id="104" idx="2"/>
            <a:endCxn id="52" idx="0"/>
          </p:cNvCxnSpPr>
          <p:nvPr/>
        </p:nvCxnSpPr>
        <p:spPr>
          <a:xfrm>
            <a:off x="4498437" y="1780315"/>
            <a:ext cx="1276382" cy="846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타원 151"/>
          <p:cNvSpPr/>
          <p:nvPr/>
        </p:nvSpPr>
        <p:spPr>
          <a:xfrm>
            <a:off x="3855039" y="5674252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입사일</a:t>
            </a:r>
          </a:p>
        </p:txBody>
      </p:sp>
      <p:cxnSp>
        <p:nvCxnSpPr>
          <p:cNvPr id="153" name="직선 연결선 152"/>
          <p:cNvCxnSpPr>
            <a:cxnSpLocks/>
            <a:stCxn id="113" idx="2"/>
            <a:endCxn id="152" idx="0"/>
          </p:cNvCxnSpPr>
          <p:nvPr/>
        </p:nvCxnSpPr>
        <p:spPr>
          <a:xfrm>
            <a:off x="4590784" y="4391681"/>
            <a:ext cx="0" cy="12825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/>
          <p:cNvSpPr/>
          <p:nvPr/>
        </p:nvSpPr>
        <p:spPr>
          <a:xfrm>
            <a:off x="5511223" y="5562080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퇴사일</a:t>
            </a:r>
          </a:p>
        </p:txBody>
      </p:sp>
      <p:cxnSp>
        <p:nvCxnSpPr>
          <p:cNvPr id="159" name="직선 연결선 158"/>
          <p:cNvCxnSpPr>
            <a:cxnSpLocks/>
            <a:stCxn id="113" idx="2"/>
            <a:endCxn id="158" idx="0"/>
          </p:cNvCxnSpPr>
          <p:nvPr/>
        </p:nvCxnSpPr>
        <p:spPr>
          <a:xfrm>
            <a:off x="4590784" y="4391681"/>
            <a:ext cx="1656184" cy="11703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2612900" y="230438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pk</a:t>
            </a:r>
            <a:endParaRPr lang="ko-KR" alt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2379998" y="530492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pk</a:t>
            </a:r>
            <a:endParaRPr lang="ko-KR" alt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6602911" y="2492491"/>
            <a:ext cx="1471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0: </a:t>
            </a:r>
            <a:r>
              <a:rPr lang="ko-KR" altLang="en-US" sz="1600" dirty="0">
                <a:solidFill>
                  <a:schemeClr val="accent1"/>
                </a:solidFill>
              </a:rPr>
              <a:t>미완료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r>
              <a:rPr lang="en-US" altLang="ko-KR" sz="1600" dirty="0">
                <a:solidFill>
                  <a:schemeClr val="accent1"/>
                </a:solidFill>
              </a:rPr>
              <a:t>1: </a:t>
            </a:r>
            <a:r>
              <a:rPr lang="ko-KR" altLang="en-US" sz="1600" dirty="0">
                <a:solidFill>
                  <a:schemeClr val="accent1"/>
                </a:solidFill>
              </a:rPr>
              <a:t>결제 완료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9736A-17AA-47BD-B720-8EA41918C01B}"/>
              </a:ext>
            </a:extLst>
          </p:cNvPr>
          <p:cNvSpPr txBox="1"/>
          <p:nvPr/>
        </p:nvSpPr>
        <p:spPr>
          <a:xfrm>
            <a:off x="2656395" y="3152001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customer_id</a:t>
            </a:r>
            <a:endParaRPr lang="ko-KR" altLang="en-US" sz="1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8232-25A1-44A9-A337-84564D9E0279}"/>
              </a:ext>
            </a:extLst>
          </p:cNvPr>
          <p:cNvSpPr txBox="1"/>
          <p:nvPr/>
        </p:nvSpPr>
        <p:spPr>
          <a:xfrm>
            <a:off x="5148064" y="307999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customer_paystate</a:t>
            </a:r>
            <a:endParaRPr lang="ko-KR" altLang="en-US" sz="12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058BD-F411-4DB6-8922-594333D21695}"/>
              </a:ext>
            </a:extLst>
          </p:cNvPr>
          <p:cNvSpPr txBox="1"/>
          <p:nvPr/>
        </p:nvSpPr>
        <p:spPr>
          <a:xfrm>
            <a:off x="4016828" y="1033435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u="sng" dirty="0"/>
              <a:t>CUSTOMERS</a:t>
            </a:r>
            <a:endParaRPr lang="ko-KR" altLang="en-US" sz="1200" b="1" i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862A8-CFC7-44DF-B17F-07C141844D01}"/>
              </a:ext>
            </a:extLst>
          </p:cNvPr>
          <p:cNvSpPr txBox="1"/>
          <p:nvPr/>
        </p:nvSpPr>
        <p:spPr>
          <a:xfrm>
            <a:off x="4247478" y="3754642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u="sng" dirty="0"/>
              <a:t>MANAGERS</a:t>
            </a:r>
            <a:endParaRPr lang="ko-KR" altLang="en-US" sz="1200" b="1" i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8ED19-3BC5-4C22-BD20-0394D586E9FB}"/>
              </a:ext>
            </a:extLst>
          </p:cNvPr>
          <p:cNvSpPr txBox="1"/>
          <p:nvPr/>
        </p:nvSpPr>
        <p:spPr>
          <a:xfrm>
            <a:off x="2466627" y="5994128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manager_id</a:t>
            </a:r>
            <a:endParaRPr lang="ko-KR" altLang="en-US" sz="12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E0EFF-4E64-48C0-A0F6-474407005309}"/>
              </a:ext>
            </a:extLst>
          </p:cNvPr>
          <p:cNvSpPr txBox="1"/>
          <p:nvPr/>
        </p:nvSpPr>
        <p:spPr>
          <a:xfrm>
            <a:off x="4097136" y="6174274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join_date</a:t>
            </a:r>
            <a:endParaRPr lang="ko-KR" altLang="en-US" sz="12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41F762-D309-46F4-9E93-8421AEC4E990}"/>
              </a:ext>
            </a:extLst>
          </p:cNvPr>
          <p:cNvSpPr txBox="1"/>
          <p:nvPr/>
        </p:nvSpPr>
        <p:spPr>
          <a:xfrm>
            <a:off x="5787450" y="6005492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retire_date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9709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타원 100"/>
          <p:cNvSpPr/>
          <p:nvPr/>
        </p:nvSpPr>
        <p:spPr>
          <a:xfrm>
            <a:off x="2610667" y="2974696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102" name="타원 101"/>
          <p:cNvSpPr/>
          <p:nvPr/>
        </p:nvSpPr>
        <p:spPr>
          <a:xfrm>
            <a:off x="4527291" y="2972282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상영관 수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3665608" y="1589992"/>
            <a:ext cx="1656184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영화관</a:t>
            </a:r>
          </a:p>
        </p:txBody>
      </p:sp>
      <p:cxnSp>
        <p:nvCxnSpPr>
          <p:cNvPr id="106" name="직선 연결선 105"/>
          <p:cNvCxnSpPr>
            <a:cxnSpLocks/>
            <a:stCxn id="101" idx="0"/>
            <a:endCxn id="104" idx="2"/>
          </p:cNvCxnSpPr>
          <p:nvPr/>
        </p:nvCxnSpPr>
        <p:spPr>
          <a:xfrm flipV="1">
            <a:off x="3346412" y="1950032"/>
            <a:ext cx="1147288" cy="1024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104" idx="2"/>
            <a:endCxn id="102" idx="0"/>
          </p:cNvCxnSpPr>
          <p:nvPr/>
        </p:nvCxnSpPr>
        <p:spPr>
          <a:xfrm>
            <a:off x="4493700" y="1950032"/>
            <a:ext cx="769336" cy="10222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3677218" y="5678065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정원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3622995" y="4293096"/>
            <a:ext cx="1656184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상영관</a:t>
            </a:r>
          </a:p>
        </p:txBody>
      </p:sp>
      <p:cxnSp>
        <p:nvCxnSpPr>
          <p:cNvPr id="115" name="직선 연결선 114"/>
          <p:cNvCxnSpPr>
            <a:stCxn id="110" idx="0"/>
            <a:endCxn id="113" idx="2"/>
          </p:cNvCxnSpPr>
          <p:nvPr/>
        </p:nvCxnSpPr>
        <p:spPr>
          <a:xfrm flipV="1">
            <a:off x="4412963" y="4653136"/>
            <a:ext cx="38124" cy="1024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Entity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1593413" y="5632961"/>
            <a:ext cx="170250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상영관 이름</a:t>
            </a:r>
          </a:p>
        </p:txBody>
      </p:sp>
      <p:cxnSp>
        <p:nvCxnSpPr>
          <p:cNvPr id="22" name="직선 연결선 21"/>
          <p:cNvCxnSpPr>
            <a:stCxn id="21" idx="0"/>
            <a:endCxn id="113" idx="2"/>
          </p:cNvCxnSpPr>
          <p:nvPr/>
        </p:nvCxnSpPr>
        <p:spPr>
          <a:xfrm flipV="1">
            <a:off x="2444667" y="4653136"/>
            <a:ext cx="2006420" cy="979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993932" y="2609062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cxnSp>
        <p:nvCxnSpPr>
          <p:cNvPr id="25" name="직선 연결선 24"/>
          <p:cNvCxnSpPr>
            <a:stCxn id="24" idx="0"/>
            <a:endCxn id="104" idx="2"/>
          </p:cNvCxnSpPr>
          <p:nvPr/>
        </p:nvCxnSpPr>
        <p:spPr>
          <a:xfrm flipV="1">
            <a:off x="1729677" y="1950032"/>
            <a:ext cx="2764023" cy="6590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479327" y="2531114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pk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849111" y="5376812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pk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5C603FD-7BD0-49CD-9307-4531FE82CD90}"/>
              </a:ext>
            </a:extLst>
          </p:cNvPr>
          <p:cNvSpPr/>
          <p:nvPr/>
        </p:nvSpPr>
        <p:spPr>
          <a:xfrm>
            <a:off x="5705664" y="5661879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상영관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코드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B7EBF25-ED75-489F-A541-E0A3DCB1ADF5}"/>
              </a:ext>
            </a:extLst>
          </p:cNvPr>
          <p:cNvCxnSpPr>
            <a:cxnSpLocks/>
            <a:stCxn id="113" idx="2"/>
            <a:endCxn id="40" idx="0"/>
          </p:cNvCxnSpPr>
          <p:nvPr/>
        </p:nvCxnSpPr>
        <p:spPr>
          <a:xfrm>
            <a:off x="4451087" y="4653136"/>
            <a:ext cx="1990322" cy="1008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882079D5-3243-403F-ABF4-E881386FCF19}"/>
              </a:ext>
            </a:extLst>
          </p:cNvPr>
          <p:cNvSpPr/>
          <p:nvPr/>
        </p:nvSpPr>
        <p:spPr>
          <a:xfrm>
            <a:off x="6255191" y="2772832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영화관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코드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AE9C984-FC04-4C12-8D78-4C9A16AAEBD8}"/>
              </a:ext>
            </a:extLst>
          </p:cNvPr>
          <p:cNvCxnSpPr>
            <a:cxnSpLocks/>
            <a:stCxn id="104" idx="2"/>
            <a:endCxn id="63" idx="0"/>
          </p:cNvCxnSpPr>
          <p:nvPr/>
        </p:nvCxnSpPr>
        <p:spPr>
          <a:xfrm>
            <a:off x="4493700" y="1950032"/>
            <a:ext cx="2497236" cy="822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55A6D01-6D55-4100-9359-0EF2144A16D6}"/>
              </a:ext>
            </a:extLst>
          </p:cNvPr>
          <p:cNvSpPr txBox="1"/>
          <p:nvPr/>
        </p:nvSpPr>
        <p:spPr>
          <a:xfrm>
            <a:off x="5736241" y="6065909"/>
            <a:ext cx="2887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</a:rPr>
              <a:t>영화관코드</a:t>
            </a:r>
            <a:r>
              <a:rPr lang="en-US" altLang="ko-KR" sz="1600" dirty="0">
                <a:solidFill>
                  <a:schemeClr val="accent1"/>
                </a:solidFill>
              </a:rPr>
              <a:t>_</a:t>
            </a:r>
            <a:r>
              <a:rPr lang="ko-KR" altLang="en-US" sz="1600" dirty="0">
                <a:solidFill>
                  <a:schemeClr val="accent1"/>
                </a:solidFill>
              </a:rPr>
              <a:t>상영관이름코드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BEF22-EC9E-4355-806D-F719A9FCD406}"/>
              </a:ext>
            </a:extLst>
          </p:cNvPr>
          <p:cNvSpPr txBox="1"/>
          <p:nvPr/>
        </p:nvSpPr>
        <p:spPr>
          <a:xfrm>
            <a:off x="3995291" y="1280170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u="sng" dirty="0"/>
              <a:t>THEATERS</a:t>
            </a:r>
            <a:endParaRPr lang="ko-KR" altLang="en-US" sz="1200" b="1" i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98E52-90C6-4978-92E7-FFFB26F0B43B}"/>
              </a:ext>
            </a:extLst>
          </p:cNvPr>
          <p:cNvSpPr txBox="1"/>
          <p:nvPr/>
        </p:nvSpPr>
        <p:spPr>
          <a:xfrm>
            <a:off x="3892598" y="4005064"/>
            <a:ext cx="1471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u="sng" dirty="0"/>
              <a:t>SCREENHALLS</a:t>
            </a:r>
            <a:endParaRPr lang="ko-KR" altLang="en-US" sz="1200" b="1" i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B8003E-090F-4CC1-879A-EAD28E81AF77}"/>
              </a:ext>
            </a:extLst>
          </p:cNvPr>
          <p:cNvSpPr txBox="1"/>
          <p:nvPr/>
        </p:nvSpPr>
        <p:spPr>
          <a:xfrm>
            <a:off x="1180519" y="3078097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theater_name</a:t>
            </a:r>
            <a:endParaRPr lang="ko-KR" altLang="en-US" sz="12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73715-E9DE-46BF-AEB9-F8D077026FDE}"/>
              </a:ext>
            </a:extLst>
          </p:cNvPr>
          <p:cNvSpPr txBox="1"/>
          <p:nvPr/>
        </p:nvSpPr>
        <p:spPr>
          <a:xfrm>
            <a:off x="2610667" y="3397950"/>
            <a:ext cx="1475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theater_location</a:t>
            </a:r>
            <a:endParaRPr lang="ko-KR" altLang="en-US" sz="12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FCD83-2FD9-4F7D-9A90-4F8F171B110E}"/>
              </a:ext>
            </a:extLst>
          </p:cNvPr>
          <p:cNvSpPr txBox="1"/>
          <p:nvPr/>
        </p:nvSpPr>
        <p:spPr>
          <a:xfrm>
            <a:off x="4686327" y="3373750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screen_num</a:t>
            </a:r>
            <a:endParaRPr lang="ko-KR" altLang="en-US" sz="12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959DB3-CED7-4101-8508-4A914F94088E}"/>
              </a:ext>
            </a:extLst>
          </p:cNvPr>
          <p:cNvSpPr txBox="1"/>
          <p:nvPr/>
        </p:nvSpPr>
        <p:spPr>
          <a:xfrm>
            <a:off x="6545682" y="3200089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theater_code</a:t>
            </a:r>
            <a:endParaRPr lang="ko-KR" altLang="en-US" sz="12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C4982-7581-4AF5-967F-9D4704BAD391}"/>
              </a:ext>
            </a:extLst>
          </p:cNvPr>
          <p:cNvSpPr txBox="1"/>
          <p:nvPr/>
        </p:nvSpPr>
        <p:spPr>
          <a:xfrm>
            <a:off x="1593414" y="6093927"/>
            <a:ext cx="1427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screenHall_name</a:t>
            </a:r>
            <a:endParaRPr lang="ko-KR" altLang="en-US" sz="1200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88A7F4-D76F-4A84-A82F-747ABB506EB6}"/>
              </a:ext>
            </a:extLst>
          </p:cNvPr>
          <p:cNvSpPr txBox="1"/>
          <p:nvPr/>
        </p:nvSpPr>
        <p:spPr>
          <a:xfrm>
            <a:off x="5861467" y="5157507"/>
            <a:ext cx="1427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screenHall_code</a:t>
            </a:r>
            <a:endParaRPr lang="ko-KR" altLang="en-US" sz="1200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2D0FC0-605B-4157-AA8A-E68D4FF52F74}"/>
              </a:ext>
            </a:extLst>
          </p:cNvPr>
          <p:cNvSpPr txBox="1"/>
          <p:nvPr/>
        </p:nvSpPr>
        <p:spPr>
          <a:xfrm>
            <a:off x="4152150" y="6111230"/>
            <a:ext cx="1427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limit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32475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95536" y="2506012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5" name="타원 4"/>
          <p:cNvSpPr/>
          <p:nvPr/>
        </p:nvSpPr>
        <p:spPr>
          <a:xfrm>
            <a:off x="343543" y="3146455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개봉일</a:t>
            </a:r>
          </a:p>
        </p:txBody>
      </p:sp>
      <p:sp>
        <p:nvSpPr>
          <p:cNvPr id="6" name="타원 5"/>
          <p:cNvSpPr/>
          <p:nvPr/>
        </p:nvSpPr>
        <p:spPr>
          <a:xfrm>
            <a:off x="966948" y="3738078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러닝타임</a:t>
            </a:r>
          </a:p>
        </p:txBody>
      </p:sp>
      <p:sp>
        <p:nvSpPr>
          <p:cNvPr id="7" name="타원 6"/>
          <p:cNvSpPr/>
          <p:nvPr/>
        </p:nvSpPr>
        <p:spPr>
          <a:xfrm>
            <a:off x="2898661" y="4107159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출연자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814697" y="1556792"/>
            <a:ext cx="1656184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영화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4" idx="6"/>
            <a:endCxn id="8" idx="1"/>
          </p:cNvCxnSpPr>
          <p:nvPr/>
        </p:nvCxnSpPr>
        <p:spPr>
          <a:xfrm flipV="1">
            <a:off x="1867026" y="1736812"/>
            <a:ext cx="1947671" cy="985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7"/>
            <a:endCxn id="8" idx="1"/>
          </p:cNvCxnSpPr>
          <p:nvPr/>
        </p:nvCxnSpPr>
        <p:spPr>
          <a:xfrm flipV="1">
            <a:off x="1599538" y="1736812"/>
            <a:ext cx="2215159" cy="14729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8" idx="1"/>
            <a:endCxn id="6" idx="0"/>
          </p:cNvCxnSpPr>
          <p:nvPr/>
        </p:nvCxnSpPr>
        <p:spPr>
          <a:xfrm flipH="1">
            <a:off x="1702693" y="1736812"/>
            <a:ext cx="2112004" cy="20012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8" idx="2"/>
            <a:endCxn id="7" idx="0"/>
          </p:cNvCxnSpPr>
          <p:nvPr/>
        </p:nvCxnSpPr>
        <p:spPr>
          <a:xfrm flipH="1">
            <a:off x="3634406" y="1916832"/>
            <a:ext cx="1008383" cy="21903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782950" y="4126844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등급</a:t>
            </a:r>
          </a:p>
        </p:txBody>
      </p:sp>
      <p:cxnSp>
        <p:nvCxnSpPr>
          <p:cNvPr id="19" name="직선 연결선 18"/>
          <p:cNvCxnSpPr>
            <a:stCxn id="8" idx="2"/>
            <a:endCxn id="18" idx="0"/>
          </p:cNvCxnSpPr>
          <p:nvPr/>
        </p:nvCxnSpPr>
        <p:spPr>
          <a:xfrm>
            <a:off x="4642789" y="1916832"/>
            <a:ext cx="875906" cy="22100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207416" y="3543303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누적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관객수</a:t>
            </a:r>
          </a:p>
        </p:txBody>
      </p:sp>
      <p:cxnSp>
        <p:nvCxnSpPr>
          <p:cNvPr id="27" name="직선 연결선 26"/>
          <p:cNvCxnSpPr>
            <a:cxnSpLocks/>
            <a:stCxn id="8" idx="3"/>
            <a:endCxn id="26" idx="1"/>
          </p:cNvCxnSpPr>
          <p:nvPr/>
        </p:nvCxnSpPr>
        <p:spPr>
          <a:xfrm>
            <a:off x="5470881" y="1736812"/>
            <a:ext cx="1952030" cy="18697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7427487" y="2393540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예고영상</a:t>
            </a:r>
          </a:p>
        </p:txBody>
      </p:sp>
      <p:cxnSp>
        <p:nvCxnSpPr>
          <p:cNvPr id="39" name="직선 연결선 38"/>
          <p:cNvCxnSpPr>
            <a:stCxn id="8" idx="3"/>
            <a:endCxn id="38" idx="2"/>
          </p:cNvCxnSpPr>
          <p:nvPr/>
        </p:nvCxnSpPr>
        <p:spPr>
          <a:xfrm>
            <a:off x="5470881" y="1736812"/>
            <a:ext cx="1956606" cy="872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7328973" y="3011995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스틸컷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/>
          <p:cNvCxnSpPr>
            <a:stCxn id="8" idx="3"/>
            <a:endCxn id="40" idx="1"/>
          </p:cNvCxnSpPr>
          <p:nvPr/>
        </p:nvCxnSpPr>
        <p:spPr>
          <a:xfrm>
            <a:off x="5470881" y="1736812"/>
            <a:ext cx="2073587" cy="1338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제목 1"/>
          <p:cNvSpPr>
            <a:spLocks noGrp="1"/>
          </p:cNvSpPr>
          <p:nvPr>
            <p:ph type="title"/>
          </p:nvPr>
        </p:nvSpPr>
        <p:spPr>
          <a:xfrm>
            <a:off x="424403" y="130946"/>
            <a:ext cx="8229600" cy="1143000"/>
          </a:xfrm>
        </p:spPr>
        <p:txBody>
          <a:bodyPr/>
          <a:lstStyle/>
          <a:p>
            <a:r>
              <a:rPr lang="en-US" altLang="ko-KR" dirty="0"/>
              <a:t>Entity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3836255" y="4611274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stCxn id="21" idx="0"/>
            <a:endCxn id="8" idx="2"/>
          </p:cNvCxnSpPr>
          <p:nvPr/>
        </p:nvCxnSpPr>
        <p:spPr>
          <a:xfrm flipV="1">
            <a:off x="4572000" y="1916832"/>
            <a:ext cx="70789" cy="2694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6007998" y="4506660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포스터</a:t>
            </a:r>
          </a:p>
        </p:txBody>
      </p:sp>
      <p:cxnSp>
        <p:nvCxnSpPr>
          <p:cNvPr id="24" name="직선 연결선 23"/>
          <p:cNvCxnSpPr>
            <a:stCxn id="23" idx="0"/>
            <a:endCxn id="8" idx="2"/>
          </p:cNvCxnSpPr>
          <p:nvPr/>
        </p:nvCxnSpPr>
        <p:spPr>
          <a:xfrm flipH="1" flipV="1">
            <a:off x="4642789" y="1916832"/>
            <a:ext cx="2100954" cy="25898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24355" y="424658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pk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25F0179-6634-4A14-ADCD-641102F1D164}"/>
              </a:ext>
            </a:extLst>
          </p:cNvPr>
          <p:cNvSpPr/>
          <p:nvPr/>
        </p:nvSpPr>
        <p:spPr>
          <a:xfrm>
            <a:off x="1842854" y="4546386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8212638-4EB3-4C33-A9E2-D9B4ABE1A156}"/>
              </a:ext>
            </a:extLst>
          </p:cNvPr>
          <p:cNvCxnSpPr>
            <a:cxnSpLocks/>
            <a:stCxn id="8" idx="2"/>
            <a:endCxn id="59" idx="0"/>
          </p:cNvCxnSpPr>
          <p:nvPr/>
        </p:nvCxnSpPr>
        <p:spPr>
          <a:xfrm flipH="1">
            <a:off x="2578599" y="1916832"/>
            <a:ext cx="2064190" cy="26295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35B6532-D665-4BD6-9F6F-169E9A491DDB}"/>
              </a:ext>
            </a:extLst>
          </p:cNvPr>
          <p:cNvSpPr txBox="1"/>
          <p:nvPr/>
        </p:nvSpPr>
        <p:spPr>
          <a:xfrm>
            <a:off x="4283968" y="1279793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u="sng" dirty="0"/>
              <a:t>MOVIES</a:t>
            </a:r>
            <a:endParaRPr lang="ko-KR" altLang="en-US" sz="1200" b="1" i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792A2-135C-49EC-9C9D-C02FB575BFFB}"/>
              </a:ext>
            </a:extLst>
          </p:cNvPr>
          <p:cNvSpPr txBox="1"/>
          <p:nvPr/>
        </p:nvSpPr>
        <p:spPr>
          <a:xfrm>
            <a:off x="497698" y="2978616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playdate</a:t>
            </a:r>
            <a:endParaRPr lang="ko-KR" altLang="en-US" sz="12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9E884-C2F7-410D-ABC2-637AE91B9CF9}"/>
              </a:ext>
            </a:extLst>
          </p:cNvPr>
          <p:cNvSpPr txBox="1"/>
          <p:nvPr/>
        </p:nvSpPr>
        <p:spPr>
          <a:xfrm>
            <a:off x="7823218" y="2823866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stealcut</a:t>
            </a:r>
            <a:endParaRPr lang="ko-KR" altLang="en-US" sz="12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B2B6C6-381E-4F12-8377-FEA596DAD49A}"/>
              </a:ext>
            </a:extLst>
          </p:cNvPr>
          <p:cNvSpPr txBox="1"/>
          <p:nvPr/>
        </p:nvSpPr>
        <p:spPr>
          <a:xfrm>
            <a:off x="8078078" y="2221837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teaser</a:t>
            </a:r>
            <a:endParaRPr lang="ko-KR" altLang="en-US" sz="12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56D8C4-8A2E-4825-B028-42F2466D5E44}"/>
              </a:ext>
            </a:extLst>
          </p:cNvPr>
          <p:cNvSpPr txBox="1"/>
          <p:nvPr/>
        </p:nvSpPr>
        <p:spPr>
          <a:xfrm>
            <a:off x="791178" y="2360337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title</a:t>
            </a:r>
            <a:endParaRPr lang="ko-KR" altLang="en-US" sz="12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7BC029-1FCA-41C4-8D7C-3CD7B9B158EC}"/>
              </a:ext>
            </a:extLst>
          </p:cNvPr>
          <p:cNvSpPr txBox="1"/>
          <p:nvPr/>
        </p:nvSpPr>
        <p:spPr>
          <a:xfrm>
            <a:off x="857124" y="3585227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runningTime</a:t>
            </a:r>
            <a:endParaRPr lang="ko-KR" altLang="en-US" sz="12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9ECAF6-769C-44B7-B63A-CC9FAA83B039}"/>
              </a:ext>
            </a:extLst>
          </p:cNvPr>
          <p:cNvSpPr txBox="1"/>
          <p:nvPr/>
        </p:nvSpPr>
        <p:spPr>
          <a:xfrm>
            <a:off x="1950761" y="4990094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movie_id</a:t>
            </a:r>
            <a:endParaRPr lang="ko-KR" altLang="en-US" sz="12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F6FDE1-E4D2-4C71-917E-B17BA5A56489}"/>
              </a:ext>
            </a:extLst>
          </p:cNvPr>
          <p:cNvSpPr txBox="1"/>
          <p:nvPr/>
        </p:nvSpPr>
        <p:spPr>
          <a:xfrm>
            <a:off x="3305693" y="4494900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cast</a:t>
            </a:r>
            <a:endParaRPr lang="ko-KR" altLang="en-US" sz="1200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8F3AD5-E37C-4199-8732-DBBF68966C7C}"/>
              </a:ext>
            </a:extLst>
          </p:cNvPr>
          <p:cNvSpPr txBox="1"/>
          <p:nvPr/>
        </p:nvSpPr>
        <p:spPr>
          <a:xfrm>
            <a:off x="4138597" y="5059476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movie_state</a:t>
            </a:r>
            <a:endParaRPr lang="ko-KR" altLang="en-US" sz="1200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AB7762-BEC9-4D8A-A925-5BF87455C278}"/>
              </a:ext>
            </a:extLst>
          </p:cNvPr>
          <p:cNvSpPr txBox="1"/>
          <p:nvPr/>
        </p:nvSpPr>
        <p:spPr>
          <a:xfrm>
            <a:off x="5331227" y="4569719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grade</a:t>
            </a:r>
            <a:endParaRPr lang="ko-KR" altLang="en-US" sz="1200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C238D6-7A54-4B53-B8D2-CBA90C8F1868}"/>
              </a:ext>
            </a:extLst>
          </p:cNvPr>
          <p:cNvSpPr txBox="1"/>
          <p:nvPr/>
        </p:nvSpPr>
        <p:spPr>
          <a:xfrm>
            <a:off x="6345173" y="4909091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poster</a:t>
            </a:r>
            <a:endParaRPr lang="ko-KR" altLang="en-US" sz="1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9C89C8-25DD-460A-BC64-D713B40FDC83}"/>
              </a:ext>
            </a:extLst>
          </p:cNvPr>
          <p:cNvSpPr txBox="1"/>
          <p:nvPr/>
        </p:nvSpPr>
        <p:spPr>
          <a:xfrm>
            <a:off x="7422911" y="3988344"/>
            <a:ext cx="1218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audience_num</a:t>
            </a:r>
            <a:endParaRPr lang="ko-KR" altLang="en-US" sz="1200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F2D874-3D8B-4BA0-9AFB-477F7C834402}"/>
              </a:ext>
            </a:extLst>
          </p:cNvPr>
          <p:cNvSpPr txBox="1"/>
          <p:nvPr/>
        </p:nvSpPr>
        <p:spPr>
          <a:xfrm>
            <a:off x="4067944" y="5344217"/>
            <a:ext cx="1153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0: </a:t>
            </a:r>
            <a:r>
              <a:rPr lang="ko-KR" altLang="en-US" sz="1200" dirty="0" err="1"/>
              <a:t>상영예정작</a:t>
            </a:r>
            <a:endParaRPr lang="en-US" altLang="ko-KR" sz="1200" dirty="0"/>
          </a:p>
          <a:p>
            <a:r>
              <a:rPr lang="en-US" altLang="ko-KR" sz="1200" dirty="0"/>
              <a:t>1: </a:t>
            </a:r>
            <a:r>
              <a:rPr lang="ko-KR" altLang="en-US" sz="1200" dirty="0" err="1"/>
              <a:t>현재상영작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027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95CDE044-7537-4F22-8096-90FBA18D99F6}"/>
              </a:ext>
            </a:extLst>
          </p:cNvPr>
          <p:cNvSpPr/>
          <p:nvPr/>
        </p:nvSpPr>
        <p:spPr>
          <a:xfrm>
            <a:off x="1425542" y="2682230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상영관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코드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275113-573F-46EF-A547-DBACD86FF946}"/>
              </a:ext>
            </a:extLst>
          </p:cNvPr>
          <p:cNvSpPr/>
          <p:nvPr/>
        </p:nvSpPr>
        <p:spPr>
          <a:xfrm>
            <a:off x="3762692" y="1439931"/>
            <a:ext cx="1656184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좌석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1978453-460D-4C0D-AF31-553DE42CEAB9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2161287" y="1799971"/>
            <a:ext cx="2429497" cy="8822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F6A30960-B095-46E0-8975-F5D422F8D2F0}"/>
              </a:ext>
            </a:extLst>
          </p:cNvPr>
          <p:cNvSpPr/>
          <p:nvPr/>
        </p:nvSpPr>
        <p:spPr>
          <a:xfrm>
            <a:off x="3836255" y="2301607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AF01572-A422-48EB-AECA-015E8C53402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572000" y="1799971"/>
            <a:ext cx="18784" cy="501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C4F12642-4A26-43E3-9FF4-948B26DA942E}"/>
              </a:ext>
            </a:extLst>
          </p:cNvPr>
          <p:cNvSpPr/>
          <p:nvPr/>
        </p:nvSpPr>
        <p:spPr>
          <a:xfrm>
            <a:off x="4683131" y="3135395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열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B11828D-F006-480A-8937-AE2B4DAA4772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4572000" y="2733655"/>
            <a:ext cx="846876" cy="4017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9AE12CD1-1739-46A0-9D42-7AEDEBDC6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03" y="130946"/>
            <a:ext cx="8229600" cy="1143000"/>
          </a:xfrm>
        </p:spPr>
        <p:txBody>
          <a:bodyPr/>
          <a:lstStyle/>
          <a:p>
            <a:r>
              <a:rPr lang="en-US" altLang="ko-KR" dirty="0"/>
              <a:t>Entity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55E91ED-8A23-4650-B9BE-0264BCAA5147}"/>
              </a:ext>
            </a:extLst>
          </p:cNvPr>
          <p:cNvSpPr/>
          <p:nvPr/>
        </p:nvSpPr>
        <p:spPr>
          <a:xfrm>
            <a:off x="6469229" y="2754346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상태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17ADE05-4510-42F8-9398-4D9A7AF99236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4590784" y="1799971"/>
            <a:ext cx="2614190" cy="9543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02BA8D-39DF-4DF0-882B-F094961B364C}"/>
              </a:ext>
            </a:extLst>
          </p:cNvPr>
          <p:cNvSpPr txBox="1"/>
          <p:nvPr/>
        </p:nvSpPr>
        <p:spPr>
          <a:xfrm>
            <a:off x="6732240" y="3194392"/>
            <a:ext cx="16405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0: </a:t>
            </a:r>
            <a:r>
              <a:rPr lang="ko-KR" altLang="en-US" sz="1400" dirty="0"/>
              <a:t>사용 금지</a:t>
            </a:r>
            <a:endParaRPr lang="en-US" altLang="ko-KR" sz="1400" dirty="0"/>
          </a:p>
          <a:p>
            <a:r>
              <a:rPr lang="en-US" altLang="ko-KR" sz="1400" dirty="0"/>
              <a:t>1: </a:t>
            </a:r>
            <a:r>
              <a:rPr lang="ko-KR" altLang="en-US" sz="1400" dirty="0" err="1"/>
              <a:t>미선정</a:t>
            </a:r>
            <a:endParaRPr lang="en-US" altLang="ko-KR" sz="1400" dirty="0"/>
          </a:p>
          <a:p>
            <a:r>
              <a:rPr lang="en-US" altLang="ko-KR" sz="1400" dirty="0"/>
              <a:t>2: </a:t>
            </a:r>
            <a:r>
              <a:rPr lang="ko-KR" altLang="en-US" sz="1400" dirty="0"/>
              <a:t>선정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AAB2BC6-A840-4E0E-B648-ED6F964A1449}"/>
              </a:ext>
            </a:extLst>
          </p:cNvPr>
          <p:cNvSpPr/>
          <p:nvPr/>
        </p:nvSpPr>
        <p:spPr>
          <a:xfrm>
            <a:off x="754683" y="5376241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상영관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코드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FD90F6-59DD-4D01-A855-D057DAEB2130}"/>
              </a:ext>
            </a:extLst>
          </p:cNvPr>
          <p:cNvSpPr/>
          <p:nvPr/>
        </p:nvSpPr>
        <p:spPr>
          <a:xfrm>
            <a:off x="4021596" y="4737353"/>
            <a:ext cx="1656184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가격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111617A-0E1A-4C87-9BCF-9F941A3E5971}"/>
              </a:ext>
            </a:extLst>
          </p:cNvPr>
          <p:cNvCxnSpPr>
            <a:cxnSpLocks/>
            <a:stCxn id="23" idx="0"/>
            <a:endCxn id="24" idx="1"/>
          </p:cNvCxnSpPr>
          <p:nvPr/>
        </p:nvCxnSpPr>
        <p:spPr>
          <a:xfrm flipV="1">
            <a:off x="1490428" y="4917373"/>
            <a:ext cx="2531168" cy="4588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CFBFEC0A-BB84-47BB-BFCA-57F04CFF442F}"/>
              </a:ext>
            </a:extLst>
          </p:cNvPr>
          <p:cNvSpPr/>
          <p:nvPr/>
        </p:nvSpPr>
        <p:spPr>
          <a:xfrm>
            <a:off x="1490428" y="5865494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D27B234-05E7-4DDC-9A1E-FC93353F31EB}"/>
              </a:ext>
            </a:extLst>
          </p:cNvPr>
          <p:cNvCxnSpPr>
            <a:cxnSpLocks/>
            <a:stCxn id="24" idx="1"/>
            <a:endCxn id="26" idx="0"/>
          </p:cNvCxnSpPr>
          <p:nvPr/>
        </p:nvCxnSpPr>
        <p:spPr>
          <a:xfrm flipH="1">
            <a:off x="2226173" y="4917373"/>
            <a:ext cx="1795423" cy="9481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53E2BC5B-F4A3-40BC-AD60-B7D1FAC17D41}"/>
              </a:ext>
            </a:extLst>
          </p:cNvPr>
          <p:cNvSpPr/>
          <p:nvPr/>
        </p:nvSpPr>
        <p:spPr>
          <a:xfrm>
            <a:off x="2853786" y="6138723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주중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주말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AC94053-535F-4A69-9884-37142EB720A5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flipH="1">
            <a:off x="3589531" y="5097393"/>
            <a:ext cx="1260157" cy="10413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B008E56C-9C40-48B6-94AC-EBB1E55AB8CF}"/>
              </a:ext>
            </a:extLst>
          </p:cNvPr>
          <p:cNvSpPr/>
          <p:nvPr/>
        </p:nvSpPr>
        <p:spPr>
          <a:xfrm>
            <a:off x="4412028" y="6223690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성인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E797A75-4069-4CFA-B968-DB2340E07F2F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>
            <a:off x="4849688" y="5097393"/>
            <a:ext cx="298085" cy="11262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91C5BB00-223C-46C4-81D0-6027A5D85612}"/>
              </a:ext>
            </a:extLst>
          </p:cNvPr>
          <p:cNvSpPr/>
          <p:nvPr/>
        </p:nvSpPr>
        <p:spPr>
          <a:xfrm>
            <a:off x="5863781" y="6011538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청소년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57FDFD3-06CE-4841-8B80-A2CD9F60A32D}"/>
              </a:ext>
            </a:extLst>
          </p:cNvPr>
          <p:cNvCxnSpPr>
            <a:cxnSpLocks/>
            <a:stCxn id="24" idx="2"/>
            <a:endCxn id="32" idx="0"/>
          </p:cNvCxnSpPr>
          <p:nvPr/>
        </p:nvCxnSpPr>
        <p:spPr>
          <a:xfrm>
            <a:off x="4849688" y="5097393"/>
            <a:ext cx="1749838" cy="9141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6BD0207C-7493-4FDA-9027-5FEAAC63488A}"/>
              </a:ext>
            </a:extLst>
          </p:cNvPr>
          <p:cNvSpPr/>
          <p:nvPr/>
        </p:nvSpPr>
        <p:spPr>
          <a:xfrm>
            <a:off x="7123938" y="5706675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시니어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1BB2DC2-7AF2-4E9B-A991-7AA298A9B8AD}"/>
              </a:ext>
            </a:extLst>
          </p:cNvPr>
          <p:cNvCxnSpPr>
            <a:cxnSpLocks/>
            <a:stCxn id="24" idx="3"/>
            <a:endCxn id="34" idx="0"/>
          </p:cNvCxnSpPr>
          <p:nvPr/>
        </p:nvCxnSpPr>
        <p:spPr>
          <a:xfrm>
            <a:off x="5677780" y="4917373"/>
            <a:ext cx="2181903" cy="7893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0AB97577-A226-4807-9759-8E391FA3340C}"/>
              </a:ext>
            </a:extLst>
          </p:cNvPr>
          <p:cNvSpPr/>
          <p:nvPr/>
        </p:nvSpPr>
        <p:spPr>
          <a:xfrm>
            <a:off x="376293" y="4725144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898F15A-A284-49B9-A011-32BF3C8FFDC7}"/>
              </a:ext>
            </a:extLst>
          </p:cNvPr>
          <p:cNvCxnSpPr>
            <a:cxnSpLocks/>
            <a:stCxn id="24" idx="1"/>
            <a:endCxn id="36" idx="6"/>
          </p:cNvCxnSpPr>
          <p:nvPr/>
        </p:nvCxnSpPr>
        <p:spPr>
          <a:xfrm flipH="1">
            <a:off x="1847783" y="4917373"/>
            <a:ext cx="2173813" cy="237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33462A10-65DD-4C74-B213-0576871C2525}"/>
              </a:ext>
            </a:extLst>
          </p:cNvPr>
          <p:cNvSpPr/>
          <p:nvPr/>
        </p:nvSpPr>
        <p:spPr>
          <a:xfrm>
            <a:off x="7477141" y="5115808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장애인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5EEEC14-7476-4AFD-A4BE-0ADC8C2CE797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5677780" y="4917373"/>
            <a:ext cx="2014856" cy="2617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385F283-AAC0-4DD5-B019-3523E822214F}"/>
              </a:ext>
            </a:extLst>
          </p:cNvPr>
          <p:cNvSpPr txBox="1"/>
          <p:nvPr/>
        </p:nvSpPr>
        <p:spPr>
          <a:xfrm>
            <a:off x="1408239" y="229484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fk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9D94B2-CD99-4213-AB84-9123B15E5575}"/>
              </a:ext>
            </a:extLst>
          </p:cNvPr>
          <p:cNvSpPr txBox="1"/>
          <p:nvPr/>
        </p:nvSpPr>
        <p:spPr>
          <a:xfrm>
            <a:off x="330684" y="546198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pk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B0159FD-DE83-40BD-9844-493CF8C97C89}"/>
              </a:ext>
            </a:extLst>
          </p:cNvPr>
          <p:cNvSpPr/>
          <p:nvPr/>
        </p:nvSpPr>
        <p:spPr>
          <a:xfrm>
            <a:off x="7477141" y="4449321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어린이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74EE409-338F-4113-A6B9-6BA31BFDE0B1}"/>
              </a:ext>
            </a:extLst>
          </p:cNvPr>
          <p:cNvCxnSpPr>
            <a:cxnSpLocks/>
            <a:stCxn id="24" idx="3"/>
            <a:endCxn id="52" idx="2"/>
          </p:cNvCxnSpPr>
          <p:nvPr/>
        </p:nvCxnSpPr>
        <p:spPr>
          <a:xfrm flipV="1">
            <a:off x="5677780" y="4665345"/>
            <a:ext cx="1799361" cy="2520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EC38B08-AFF9-4F36-8F06-D2F580CD5E17}"/>
              </a:ext>
            </a:extLst>
          </p:cNvPr>
          <p:cNvSpPr txBox="1"/>
          <p:nvPr/>
        </p:nvSpPr>
        <p:spPr>
          <a:xfrm>
            <a:off x="1398847" y="6309320"/>
            <a:ext cx="210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0: </a:t>
            </a:r>
            <a:r>
              <a:rPr lang="ko-KR" altLang="en-US" sz="1400" dirty="0"/>
              <a:t>조조</a:t>
            </a:r>
            <a:r>
              <a:rPr lang="en-US" altLang="ko-KR" sz="1400" dirty="0"/>
              <a:t> 1: </a:t>
            </a:r>
            <a:r>
              <a:rPr lang="ko-KR" altLang="en-US" sz="1400" dirty="0"/>
              <a:t>일반</a:t>
            </a:r>
            <a:endParaRPr lang="en-US" altLang="ko-KR" sz="1400" dirty="0"/>
          </a:p>
          <a:p>
            <a:r>
              <a:rPr lang="en-US" altLang="ko-KR" sz="1400" dirty="0"/>
              <a:t>2: </a:t>
            </a:r>
            <a:r>
              <a:rPr lang="ko-KR" altLang="en-US" sz="1400" dirty="0"/>
              <a:t>프라임</a:t>
            </a:r>
            <a:r>
              <a:rPr lang="en-US" altLang="ko-KR" sz="1400" dirty="0"/>
              <a:t> 3: </a:t>
            </a:r>
            <a:r>
              <a:rPr lang="ko-KR" altLang="en-US" sz="1400" dirty="0"/>
              <a:t>심야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804CC0-9648-4DFD-AC51-78665C76DADC}"/>
              </a:ext>
            </a:extLst>
          </p:cNvPr>
          <p:cNvSpPr txBox="1"/>
          <p:nvPr/>
        </p:nvSpPr>
        <p:spPr>
          <a:xfrm>
            <a:off x="3028502" y="6577607"/>
            <a:ext cx="1471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</a:t>
            </a:r>
            <a:r>
              <a:rPr lang="en-US" altLang="ko-KR" sz="1400"/>
              <a:t>: </a:t>
            </a:r>
            <a:r>
              <a:rPr lang="ko-KR" altLang="en-US" sz="1400" dirty="0"/>
              <a:t>주중</a:t>
            </a:r>
            <a:r>
              <a:rPr lang="en-US" altLang="ko-KR" sz="1400" dirty="0"/>
              <a:t> 1: </a:t>
            </a:r>
            <a:r>
              <a:rPr lang="ko-KR" altLang="en-US" sz="1400" dirty="0"/>
              <a:t>주말</a:t>
            </a:r>
            <a:endParaRPr lang="en-US" altLang="ko-KR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AF1965C-2022-4BED-806B-6AF82CDD107C}"/>
              </a:ext>
            </a:extLst>
          </p:cNvPr>
          <p:cNvSpPr txBox="1"/>
          <p:nvPr/>
        </p:nvSpPr>
        <p:spPr>
          <a:xfrm>
            <a:off x="4282679" y="1124744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u="sng" dirty="0"/>
              <a:t>SEATS</a:t>
            </a:r>
            <a:endParaRPr lang="ko-KR" altLang="en-US" sz="1200" b="1" i="1" u="sng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2E97AD4-ACBD-4EB3-9E44-3DE53835062E}"/>
              </a:ext>
            </a:extLst>
          </p:cNvPr>
          <p:cNvSpPr txBox="1"/>
          <p:nvPr/>
        </p:nvSpPr>
        <p:spPr>
          <a:xfrm>
            <a:off x="4206291" y="4420770"/>
            <a:ext cx="1471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u="sng" dirty="0"/>
              <a:t>TICKET_PRICES</a:t>
            </a:r>
            <a:endParaRPr lang="ko-KR" altLang="en-US" sz="1200" b="1" i="1" u="sng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754BA63-2CEA-4C44-94FB-704798C1E4FB}"/>
              </a:ext>
            </a:extLst>
          </p:cNvPr>
          <p:cNvSpPr txBox="1"/>
          <p:nvPr/>
        </p:nvSpPr>
        <p:spPr>
          <a:xfrm>
            <a:off x="1408239" y="3109982"/>
            <a:ext cx="1427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screenHall_code</a:t>
            </a:r>
            <a:endParaRPr lang="ko-KR" altLang="en-US" sz="1200" i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0D828D6-7952-4001-A8BF-95AE10E28CCD}"/>
              </a:ext>
            </a:extLst>
          </p:cNvPr>
          <p:cNvSpPr txBox="1"/>
          <p:nvPr/>
        </p:nvSpPr>
        <p:spPr>
          <a:xfrm>
            <a:off x="3391531" y="3584049"/>
            <a:ext cx="1427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row</a:t>
            </a:r>
            <a:endParaRPr lang="ko-KR" altLang="en-US" sz="1200" i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916EA6-E5E3-4175-B1BA-D8B75E9F786C}"/>
              </a:ext>
            </a:extLst>
          </p:cNvPr>
          <p:cNvSpPr txBox="1"/>
          <p:nvPr/>
        </p:nvSpPr>
        <p:spPr>
          <a:xfrm>
            <a:off x="7213696" y="2441343"/>
            <a:ext cx="1427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seat_state</a:t>
            </a:r>
            <a:endParaRPr lang="ko-KR" altLang="en-US" sz="1200" i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6D0D9A5-ED5F-4C97-BC06-CBE9D9CF4E55}"/>
              </a:ext>
            </a:extLst>
          </p:cNvPr>
          <p:cNvSpPr txBox="1"/>
          <p:nvPr/>
        </p:nvSpPr>
        <p:spPr>
          <a:xfrm>
            <a:off x="5101336" y="3584049"/>
            <a:ext cx="1427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column</a:t>
            </a:r>
            <a:endParaRPr lang="ko-KR" altLang="en-US" sz="1200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7E17015-FC8C-4CDD-A501-F057DA00EAC8}"/>
              </a:ext>
            </a:extLst>
          </p:cNvPr>
          <p:cNvSpPr txBox="1"/>
          <p:nvPr/>
        </p:nvSpPr>
        <p:spPr>
          <a:xfrm>
            <a:off x="456598" y="5781805"/>
            <a:ext cx="1427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screenHall_code</a:t>
            </a:r>
            <a:endParaRPr lang="ko-KR" altLang="en-US" sz="1200" i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952175-619E-46CF-BEB8-1B452E4FF0DA}"/>
              </a:ext>
            </a:extLst>
          </p:cNvPr>
          <p:cNvSpPr txBox="1"/>
          <p:nvPr/>
        </p:nvSpPr>
        <p:spPr>
          <a:xfrm>
            <a:off x="547774" y="522293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fk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5D1AEE-B684-42BA-88E0-CB732154CEE8}"/>
              </a:ext>
            </a:extLst>
          </p:cNvPr>
          <p:cNvSpPr txBox="1"/>
          <p:nvPr/>
        </p:nvSpPr>
        <p:spPr>
          <a:xfrm>
            <a:off x="1312095" y="6104862"/>
            <a:ext cx="160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ticket_classification</a:t>
            </a:r>
            <a:endParaRPr lang="ko-KR" altLang="en-US" sz="1200" i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F40A864-D25F-4E88-8E86-73E3F8436933}"/>
              </a:ext>
            </a:extLst>
          </p:cNvPr>
          <p:cNvSpPr txBox="1"/>
          <p:nvPr/>
        </p:nvSpPr>
        <p:spPr>
          <a:xfrm>
            <a:off x="3173033" y="5854109"/>
            <a:ext cx="160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week_price</a:t>
            </a:r>
            <a:endParaRPr lang="ko-KR" altLang="en-US" sz="1200" i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2C7D7D6-FFDB-4E82-9872-BF2B5855C6DC}"/>
              </a:ext>
            </a:extLst>
          </p:cNvPr>
          <p:cNvSpPr txBox="1"/>
          <p:nvPr/>
        </p:nvSpPr>
        <p:spPr>
          <a:xfrm>
            <a:off x="1244754" y="4407105"/>
            <a:ext cx="160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price_id</a:t>
            </a:r>
            <a:endParaRPr lang="ko-KR" altLang="en-US" sz="1200" i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C47C5B7-1142-416D-B1DD-132B5CADFF91}"/>
              </a:ext>
            </a:extLst>
          </p:cNvPr>
          <p:cNvSpPr txBox="1"/>
          <p:nvPr/>
        </p:nvSpPr>
        <p:spPr>
          <a:xfrm>
            <a:off x="4644010" y="6583732"/>
            <a:ext cx="160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adult</a:t>
            </a:r>
            <a:endParaRPr lang="ko-KR" altLang="en-US" sz="1200" i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F43FAC4-B859-49B3-9994-400DE9634453}"/>
              </a:ext>
            </a:extLst>
          </p:cNvPr>
          <p:cNvSpPr txBox="1"/>
          <p:nvPr/>
        </p:nvSpPr>
        <p:spPr>
          <a:xfrm>
            <a:off x="6322214" y="6432271"/>
            <a:ext cx="941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teenager</a:t>
            </a:r>
            <a:endParaRPr lang="ko-KR" altLang="en-US" sz="1200" i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D6D5B30-36DF-4BDB-A311-3AE46A05B605}"/>
              </a:ext>
            </a:extLst>
          </p:cNvPr>
          <p:cNvSpPr txBox="1"/>
          <p:nvPr/>
        </p:nvSpPr>
        <p:spPr>
          <a:xfrm>
            <a:off x="7603754" y="6072887"/>
            <a:ext cx="991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senior</a:t>
            </a:r>
            <a:endParaRPr lang="ko-KR" altLang="en-US" sz="1200" i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EBF7970-02B5-464C-9111-6189DBFBB932}"/>
              </a:ext>
            </a:extLst>
          </p:cNvPr>
          <p:cNvSpPr txBox="1"/>
          <p:nvPr/>
        </p:nvSpPr>
        <p:spPr>
          <a:xfrm>
            <a:off x="7473203" y="4880569"/>
            <a:ext cx="160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disabled</a:t>
            </a:r>
            <a:endParaRPr lang="ko-KR" altLang="en-US" sz="1200" i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7ABE114-AE12-4CA6-A354-9E59C96A878D}"/>
              </a:ext>
            </a:extLst>
          </p:cNvPr>
          <p:cNvSpPr txBox="1"/>
          <p:nvPr/>
        </p:nvSpPr>
        <p:spPr>
          <a:xfrm>
            <a:off x="7943312" y="4261672"/>
            <a:ext cx="160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child</a:t>
            </a:r>
            <a:endParaRPr lang="ko-KR" altLang="en-US" sz="1200" i="1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1F39BFD3-16AB-4665-871D-E332A0DC243B}"/>
              </a:ext>
            </a:extLst>
          </p:cNvPr>
          <p:cNvSpPr/>
          <p:nvPr/>
        </p:nvSpPr>
        <p:spPr>
          <a:xfrm>
            <a:off x="2989380" y="3128657"/>
            <a:ext cx="1471490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행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D91C33C-D368-486D-9167-D919A9EFDAA4}"/>
              </a:ext>
            </a:extLst>
          </p:cNvPr>
          <p:cNvCxnSpPr>
            <a:cxnSpLocks/>
            <a:stCxn id="7" idx="4"/>
            <a:endCxn id="103" idx="0"/>
          </p:cNvCxnSpPr>
          <p:nvPr/>
        </p:nvCxnSpPr>
        <p:spPr>
          <a:xfrm flipH="1">
            <a:off x="3725125" y="2733655"/>
            <a:ext cx="846875" cy="3950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62D5DF5-4CA9-4D20-BD62-99B8F46D6823}"/>
              </a:ext>
            </a:extLst>
          </p:cNvPr>
          <p:cNvSpPr txBox="1"/>
          <p:nvPr/>
        </p:nvSpPr>
        <p:spPr>
          <a:xfrm>
            <a:off x="1702328" y="223033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pk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516163C-F669-4FA0-8777-3239A584E3BA}"/>
              </a:ext>
            </a:extLst>
          </p:cNvPr>
          <p:cNvSpPr txBox="1"/>
          <p:nvPr/>
        </p:nvSpPr>
        <p:spPr>
          <a:xfrm>
            <a:off x="3376035" y="228048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pk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E13A-72D1-466E-844E-FDB2799F7101}"/>
              </a:ext>
            </a:extLst>
          </p:cNvPr>
          <p:cNvSpPr txBox="1"/>
          <p:nvPr/>
        </p:nvSpPr>
        <p:spPr>
          <a:xfrm>
            <a:off x="4883963" y="2463230"/>
            <a:ext cx="1427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seat_location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22348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9717F-03CB-457A-AF67-FD7E98EB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786"/>
            <a:ext cx="8229600" cy="1143000"/>
          </a:xfrm>
        </p:spPr>
        <p:txBody>
          <a:bodyPr/>
          <a:lstStyle/>
          <a:p>
            <a:r>
              <a:rPr lang="en-US" altLang="ko-KR" dirty="0"/>
              <a:t>ER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4B2E91-BBD7-4000-9468-53B85493235E}"/>
              </a:ext>
            </a:extLst>
          </p:cNvPr>
          <p:cNvSpPr/>
          <p:nvPr/>
        </p:nvSpPr>
        <p:spPr>
          <a:xfrm>
            <a:off x="4794256" y="764704"/>
            <a:ext cx="1220572" cy="4909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88F3CD1-452B-414D-98B0-586E008AD9C5}"/>
              </a:ext>
            </a:extLst>
          </p:cNvPr>
          <p:cNvSpPr/>
          <p:nvPr/>
        </p:nvSpPr>
        <p:spPr>
          <a:xfrm>
            <a:off x="5292352" y="1692406"/>
            <a:ext cx="224379" cy="201401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79F748-AA18-4B0B-9594-7D918FE920C7}"/>
              </a:ext>
            </a:extLst>
          </p:cNvPr>
          <p:cNvSpPr/>
          <p:nvPr/>
        </p:nvSpPr>
        <p:spPr>
          <a:xfrm>
            <a:off x="3069522" y="1567101"/>
            <a:ext cx="1008255" cy="4309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고객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505A51-7B3B-4324-842E-9FED5F796831}"/>
              </a:ext>
            </a:extLst>
          </p:cNvPr>
          <p:cNvSpPr/>
          <p:nvPr/>
        </p:nvSpPr>
        <p:spPr>
          <a:xfrm>
            <a:off x="7221000" y="1567486"/>
            <a:ext cx="1098089" cy="4309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담당자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C14C629-865F-4C6B-8DB8-00ADC48CD75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404542" y="1255652"/>
            <a:ext cx="0" cy="43675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1DD3646-8C32-4E91-8FCF-B0617F703160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>
            <a:off x="4077777" y="1782588"/>
            <a:ext cx="1214575" cy="105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184981E-D2D2-4BEC-967B-9C1873921223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5516731" y="1782973"/>
            <a:ext cx="1704269" cy="101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cxnSpLocks/>
            <a:stCxn id="5" idx="7"/>
          </p:cNvCxnSpPr>
          <p:nvPr/>
        </p:nvCxnSpPr>
        <p:spPr>
          <a:xfrm flipV="1">
            <a:off x="5483871" y="1045648"/>
            <a:ext cx="1554457" cy="676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7068600" y="81098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구분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48BD70C-10FA-41D4-B09F-6D897523E6BA}"/>
              </a:ext>
            </a:extLst>
          </p:cNvPr>
          <p:cNvCxnSpPr>
            <a:cxnSpLocks/>
            <a:stCxn id="47" idx="0"/>
            <a:endCxn id="6" idx="2"/>
          </p:cNvCxnSpPr>
          <p:nvPr/>
        </p:nvCxnSpPr>
        <p:spPr>
          <a:xfrm flipV="1">
            <a:off x="1365612" y="1998074"/>
            <a:ext cx="2208038" cy="10729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AC5D8A1F-1664-42D2-BEFD-E5BB7C07E6AE}"/>
              </a:ext>
            </a:extLst>
          </p:cNvPr>
          <p:cNvSpPr/>
          <p:nvPr/>
        </p:nvSpPr>
        <p:spPr>
          <a:xfrm>
            <a:off x="2954548" y="6005292"/>
            <a:ext cx="1180160" cy="376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상영관</a:t>
            </a:r>
          </a:p>
        </p:txBody>
      </p:sp>
      <p:sp>
        <p:nvSpPr>
          <p:cNvPr id="228" name="다이아몬드 227">
            <a:extLst>
              <a:ext uri="{FF2B5EF4-FFF2-40B4-BE49-F238E27FC236}">
                <a16:creationId xmlns:a16="http://schemas.microsoft.com/office/drawing/2014/main" id="{8D0D74C9-B0BA-445B-9A29-91995CD77E8C}"/>
              </a:ext>
            </a:extLst>
          </p:cNvPr>
          <p:cNvSpPr/>
          <p:nvPr/>
        </p:nvSpPr>
        <p:spPr>
          <a:xfrm>
            <a:off x="2742180" y="5013176"/>
            <a:ext cx="1590438" cy="469546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상영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19CD793-5DCB-434C-B5CB-A8E288868E3C}"/>
              </a:ext>
            </a:extLst>
          </p:cNvPr>
          <p:cNvCxnSpPr>
            <a:cxnSpLocks/>
            <a:stCxn id="228" idx="2"/>
            <a:endCxn id="227" idx="0"/>
          </p:cNvCxnSpPr>
          <p:nvPr/>
        </p:nvCxnSpPr>
        <p:spPr>
          <a:xfrm>
            <a:off x="3537399" y="5482722"/>
            <a:ext cx="7229" cy="5225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2C8A8DC9-5B62-4D76-806C-4F1AA987A8A9}"/>
              </a:ext>
            </a:extLst>
          </p:cNvPr>
          <p:cNvSpPr/>
          <p:nvPr/>
        </p:nvSpPr>
        <p:spPr>
          <a:xfrm>
            <a:off x="2931207" y="4071506"/>
            <a:ext cx="1180160" cy="3760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4B6CA8AE-9262-423C-B860-FB14F85F33F7}"/>
              </a:ext>
            </a:extLst>
          </p:cNvPr>
          <p:cNvSpPr/>
          <p:nvPr/>
        </p:nvSpPr>
        <p:spPr>
          <a:xfrm>
            <a:off x="2748576" y="3051169"/>
            <a:ext cx="1577647" cy="49261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후기</a:t>
            </a:r>
          </a:p>
        </p:txBody>
      </p:sp>
      <p:sp>
        <p:nvSpPr>
          <p:cNvPr id="47" name="다이아몬드 46">
            <a:extLst>
              <a:ext uri="{FF2B5EF4-FFF2-40B4-BE49-F238E27FC236}">
                <a16:creationId xmlns:a16="http://schemas.microsoft.com/office/drawing/2014/main" id="{1AE5F630-E1E1-4C3C-98FA-08B378A04D86}"/>
              </a:ext>
            </a:extLst>
          </p:cNvPr>
          <p:cNvSpPr/>
          <p:nvPr/>
        </p:nvSpPr>
        <p:spPr>
          <a:xfrm>
            <a:off x="583736" y="3070996"/>
            <a:ext cx="1563752" cy="469546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예매</a:t>
            </a: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7DB75483-5A23-4833-AFE0-5AA8FE1A538D}"/>
              </a:ext>
            </a:extLst>
          </p:cNvPr>
          <p:cNvCxnSpPr>
            <a:cxnSpLocks/>
            <a:stCxn id="46" idx="0"/>
            <a:endCxn id="6" idx="2"/>
          </p:cNvCxnSpPr>
          <p:nvPr/>
        </p:nvCxnSpPr>
        <p:spPr>
          <a:xfrm flipV="1">
            <a:off x="3537400" y="1998074"/>
            <a:ext cx="36250" cy="10530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555CEA1-6676-49D2-B961-040CD7F6FE65}"/>
              </a:ext>
            </a:extLst>
          </p:cNvPr>
          <p:cNvCxnSpPr>
            <a:cxnSpLocks/>
            <a:stCxn id="95" idx="0"/>
            <a:endCxn id="6" idx="2"/>
          </p:cNvCxnSpPr>
          <p:nvPr/>
        </p:nvCxnSpPr>
        <p:spPr>
          <a:xfrm flipH="1" flipV="1">
            <a:off x="3573650" y="1998074"/>
            <a:ext cx="2408540" cy="10888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CD3FBC8D-CCA4-4542-BB56-F2D8E992C144}"/>
              </a:ext>
            </a:extLst>
          </p:cNvPr>
          <p:cNvCxnSpPr>
            <a:cxnSpLocks/>
            <a:stCxn id="234" idx="0"/>
            <a:endCxn id="46" idx="2"/>
          </p:cNvCxnSpPr>
          <p:nvPr/>
        </p:nvCxnSpPr>
        <p:spPr>
          <a:xfrm flipV="1">
            <a:off x="3521287" y="3543779"/>
            <a:ext cx="16113" cy="52772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969D7502-D585-4393-ADAA-B44AE122C34A}"/>
              </a:ext>
            </a:extLst>
          </p:cNvPr>
          <p:cNvCxnSpPr>
            <a:cxnSpLocks/>
            <a:stCxn id="56" idx="0"/>
            <a:endCxn id="47" idx="2"/>
          </p:cNvCxnSpPr>
          <p:nvPr/>
        </p:nvCxnSpPr>
        <p:spPr>
          <a:xfrm flipV="1">
            <a:off x="1357897" y="3540542"/>
            <a:ext cx="7715" cy="5614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다이아몬드 224">
            <a:extLst>
              <a:ext uri="{FF2B5EF4-FFF2-40B4-BE49-F238E27FC236}">
                <a16:creationId xmlns:a16="http://schemas.microsoft.com/office/drawing/2014/main" id="{41F7916E-2F8D-49B8-A87B-5617244FC163}"/>
              </a:ext>
            </a:extLst>
          </p:cNvPr>
          <p:cNvSpPr/>
          <p:nvPr/>
        </p:nvSpPr>
        <p:spPr>
          <a:xfrm>
            <a:off x="7022705" y="5055741"/>
            <a:ext cx="1563752" cy="469546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관리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8DBB33A-C458-45E7-A5A9-CB5DAD1540F4}"/>
              </a:ext>
            </a:extLst>
          </p:cNvPr>
          <p:cNvCxnSpPr>
            <a:cxnSpLocks/>
            <a:stCxn id="7" idx="2"/>
            <a:endCxn id="225" idx="0"/>
          </p:cNvCxnSpPr>
          <p:nvPr/>
        </p:nvCxnSpPr>
        <p:spPr>
          <a:xfrm>
            <a:off x="7770045" y="1998460"/>
            <a:ext cx="34536" cy="30572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9C7BD9E-D0C3-42F2-9B5B-D1F69D0E3711}"/>
              </a:ext>
            </a:extLst>
          </p:cNvPr>
          <p:cNvCxnSpPr>
            <a:cxnSpLocks/>
            <a:stCxn id="234" idx="2"/>
            <a:endCxn id="228" idx="0"/>
          </p:cNvCxnSpPr>
          <p:nvPr/>
        </p:nvCxnSpPr>
        <p:spPr>
          <a:xfrm>
            <a:off x="3521287" y="4447543"/>
            <a:ext cx="16112" cy="56563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6683D10-B13B-4B8F-B9B3-2B9A60DA0BE0}"/>
              </a:ext>
            </a:extLst>
          </p:cNvPr>
          <p:cNvCxnSpPr>
            <a:cxnSpLocks/>
            <a:stCxn id="227" idx="1"/>
            <a:endCxn id="87" idx="3"/>
          </p:cNvCxnSpPr>
          <p:nvPr/>
        </p:nvCxnSpPr>
        <p:spPr>
          <a:xfrm flipH="1" flipV="1">
            <a:off x="2139772" y="6192181"/>
            <a:ext cx="814776" cy="11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8E24679-6DE7-487C-AEFC-6CB168009A9C}"/>
              </a:ext>
            </a:extLst>
          </p:cNvPr>
          <p:cNvCxnSpPr>
            <a:cxnSpLocks/>
            <a:stCxn id="56" idx="2"/>
            <a:endCxn id="87" idx="0"/>
          </p:cNvCxnSpPr>
          <p:nvPr/>
        </p:nvCxnSpPr>
        <p:spPr>
          <a:xfrm flipH="1">
            <a:off x="1357896" y="4464366"/>
            <a:ext cx="1" cy="14930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BC9C52-385F-4BDC-81A3-71E08E2D3C4D}"/>
              </a:ext>
            </a:extLst>
          </p:cNvPr>
          <p:cNvSpPr/>
          <p:nvPr/>
        </p:nvSpPr>
        <p:spPr>
          <a:xfrm>
            <a:off x="824911" y="1615367"/>
            <a:ext cx="1008255" cy="4309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가격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78A77DB-12B7-4C8B-B5BD-EF46019978E5}"/>
              </a:ext>
            </a:extLst>
          </p:cNvPr>
          <p:cNvSpPr/>
          <p:nvPr/>
        </p:nvSpPr>
        <p:spPr>
          <a:xfrm>
            <a:off x="715331" y="4101959"/>
            <a:ext cx="1285131" cy="3624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좌석</a:t>
            </a:r>
          </a:p>
        </p:txBody>
      </p:sp>
      <p:sp>
        <p:nvSpPr>
          <p:cNvPr id="87" name="다이아몬드 86">
            <a:extLst>
              <a:ext uri="{FF2B5EF4-FFF2-40B4-BE49-F238E27FC236}">
                <a16:creationId xmlns:a16="http://schemas.microsoft.com/office/drawing/2014/main" id="{09F2CD75-BF5F-45BA-8418-690AA18DC3AE}"/>
              </a:ext>
            </a:extLst>
          </p:cNvPr>
          <p:cNvSpPr/>
          <p:nvPr/>
        </p:nvSpPr>
        <p:spPr>
          <a:xfrm>
            <a:off x="576020" y="5957408"/>
            <a:ext cx="1563752" cy="469546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배치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C44BAF8-3C64-4CED-BC7C-3B54D01C6973}"/>
              </a:ext>
            </a:extLst>
          </p:cNvPr>
          <p:cNvSpPr/>
          <p:nvPr/>
        </p:nvSpPr>
        <p:spPr>
          <a:xfrm>
            <a:off x="6200668" y="4077072"/>
            <a:ext cx="1285131" cy="3624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계좌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75DD58F-CE0C-4ADE-A88D-82938AD26CCF}"/>
              </a:ext>
            </a:extLst>
          </p:cNvPr>
          <p:cNvCxnSpPr>
            <a:cxnSpLocks/>
            <a:stCxn id="95" idx="2"/>
            <a:endCxn id="93" idx="0"/>
          </p:cNvCxnSpPr>
          <p:nvPr/>
        </p:nvCxnSpPr>
        <p:spPr>
          <a:xfrm>
            <a:off x="5982190" y="3556507"/>
            <a:ext cx="861044" cy="5205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다이아몬드 94">
            <a:extLst>
              <a:ext uri="{FF2B5EF4-FFF2-40B4-BE49-F238E27FC236}">
                <a16:creationId xmlns:a16="http://schemas.microsoft.com/office/drawing/2014/main" id="{1508556C-B2CD-497E-BBC4-D11AC47BD113}"/>
              </a:ext>
            </a:extLst>
          </p:cNvPr>
          <p:cNvSpPr/>
          <p:nvPr/>
        </p:nvSpPr>
        <p:spPr>
          <a:xfrm>
            <a:off x="5200314" y="3086961"/>
            <a:ext cx="1563752" cy="469546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4FE77E6-3F0F-44D3-AF31-E612C0BBBFA8}"/>
              </a:ext>
            </a:extLst>
          </p:cNvPr>
          <p:cNvSpPr/>
          <p:nvPr/>
        </p:nvSpPr>
        <p:spPr>
          <a:xfrm>
            <a:off x="4634220" y="4071506"/>
            <a:ext cx="1180160" cy="3760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영화관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D2D1B32-00D4-4E5B-A891-D777BBCEBE66}"/>
              </a:ext>
            </a:extLst>
          </p:cNvPr>
          <p:cNvCxnSpPr>
            <a:cxnSpLocks/>
            <a:stCxn id="95" idx="2"/>
            <a:endCxn id="96" idx="0"/>
          </p:cNvCxnSpPr>
          <p:nvPr/>
        </p:nvCxnSpPr>
        <p:spPr>
          <a:xfrm flipH="1">
            <a:off x="5224300" y="3556507"/>
            <a:ext cx="757890" cy="51499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4F76A0F-2952-48A8-ABBE-C49EC2BCCD4B}"/>
              </a:ext>
            </a:extLst>
          </p:cNvPr>
          <p:cNvSpPr txBox="1"/>
          <p:nvPr/>
        </p:nvSpPr>
        <p:spPr>
          <a:xfrm>
            <a:off x="1037291" y="2740708"/>
            <a:ext cx="23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9622293-49BC-4E5E-BEA9-DF0C0038A84E}"/>
              </a:ext>
            </a:extLst>
          </p:cNvPr>
          <p:cNvSpPr txBox="1"/>
          <p:nvPr/>
        </p:nvSpPr>
        <p:spPr>
          <a:xfrm>
            <a:off x="1001518" y="3470259"/>
            <a:ext cx="23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C8A9574-0A20-4E29-9645-8CC656AB5263}"/>
              </a:ext>
            </a:extLst>
          </p:cNvPr>
          <p:cNvSpPr txBox="1"/>
          <p:nvPr/>
        </p:nvSpPr>
        <p:spPr>
          <a:xfrm>
            <a:off x="3514126" y="5431573"/>
            <a:ext cx="23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AC74C2C-3B5C-4C7A-814D-47DF839E92B2}"/>
              </a:ext>
            </a:extLst>
          </p:cNvPr>
          <p:cNvSpPr txBox="1"/>
          <p:nvPr/>
        </p:nvSpPr>
        <p:spPr>
          <a:xfrm>
            <a:off x="3509360" y="4637850"/>
            <a:ext cx="23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A94B81-0D0C-4C35-A39E-11F630E17F52}"/>
              </a:ext>
            </a:extLst>
          </p:cNvPr>
          <p:cNvSpPr txBox="1"/>
          <p:nvPr/>
        </p:nvSpPr>
        <p:spPr>
          <a:xfrm>
            <a:off x="1980876" y="5827336"/>
            <a:ext cx="23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A7454DA-D1B6-4AD8-B07A-9BD5C9B5A5A9}"/>
              </a:ext>
            </a:extLst>
          </p:cNvPr>
          <p:cNvSpPr txBox="1"/>
          <p:nvPr/>
        </p:nvSpPr>
        <p:spPr>
          <a:xfrm>
            <a:off x="995140" y="5683644"/>
            <a:ext cx="23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984A942-BFCC-4794-B281-FBE0FE41EDE5}"/>
              </a:ext>
            </a:extLst>
          </p:cNvPr>
          <p:cNvSpPr txBox="1"/>
          <p:nvPr/>
        </p:nvSpPr>
        <p:spPr>
          <a:xfrm>
            <a:off x="3299537" y="2661180"/>
            <a:ext cx="23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CEB1D52-E852-4529-90A5-583F4B55318C}"/>
              </a:ext>
            </a:extLst>
          </p:cNvPr>
          <p:cNvSpPr txBox="1"/>
          <p:nvPr/>
        </p:nvSpPr>
        <p:spPr>
          <a:xfrm>
            <a:off x="3193465" y="3529160"/>
            <a:ext cx="23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410E542-4810-4003-BBCF-84863F4FC876}"/>
              </a:ext>
            </a:extLst>
          </p:cNvPr>
          <p:cNvSpPr txBox="1"/>
          <p:nvPr/>
        </p:nvSpPr>
        <p:spPr>
          <a:xfrm>
            <a:off x="5680152" y="2679184"/>
            <a:ext cx="23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CCEC8C9-8FAC-49FB-804B-A96CDBBC3C43}"/>
              </a:ext>
            </a:extLst>
          </p:cNvPr>
          <p:cNvSpPr txBox="1"/>
          <p:nvPr/>
        </p:nvSpPr>
        <p:spPr>
          <a:xfrm>
            <a:off x="5321168" y="3467401"/>
            <a:ext cx="23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EDEB8A5-5347-4A4A-B280-713C4B4666D7}"/>
              </a:ext>
            </a:extLst>
          </p:cNvPr>
          <p:cNvSpPr txBox="1"/>
          <p:nvPr/>
        </p:nvSpPr>
        <p:spPr>
          <a:xfrm>
            <a:off x="6251764" y="3449953"/>
            <a:ext cx="23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BCB37B1D-CF6C-4884-8598-1A6BBD208CFE}"/>
              </a:ext>
            </a:extLst>
          </p:cNvPr>
          <p:cNvCxnSpPr>
            <a:cxnSpLocks/>
            <a:stCxn id="93" idx="2"/>
            <a:endCxn id="225" idx="1"/>
          </p:cNvCxnSpPr>
          <p:nvPr/>
        </p:nvCxnSpPr>
        <p:spPr>
          <a:xfrm>
            <a:off x="6843234" y="4439479"/>
            <a:ext cx="179471" cy="8510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156CC60F-05DC-450A-8AEA-33975A06E5EC}"/>
              </a:ext>
            </a:extLst>
          </p:cNvPr>
          <p:cNvSpPr txBox="1"/>
          <p:nvPr/>
        </p:nvSpPr>
        <p:spPr>
          <a:xfrm>
            <a:off x="7852934" y="4632625"/>
            <a:ext cx="39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124B76F-5497-414A-8A5C-6311DFAE7A5A}"/>
              </a:ext>
            </a:extLst>
          </p:cNvPr>
          <p:cNvSpPr txBox="1"/>
          <p:nvPr/>
        </p:nvSpPr>
        <p:spPr>
          <a:xfrm>
            <a:off x="6999125" y="4895108"/>
            <a:ext cx="39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53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Relationship</a:t>
            </a:r>
            <a:endParaRPr lang="ko-KR" altLang="en-US" dirty="0"/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17C179D4-CBD0-4A21-8BD3-066919AEB92F}"/>
              </a:ext>
            </a:extLst>
          </p:cNvPr>
          <p:cNvSpPr/>
          <p:nvPr/>
        </p:nvSpPr>
        <p:spPr>
          <a:xfrm>
            <a:off x="3429167" y="4270859"/>
            <a:ext cx="2203040" cy="504056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AD2045B-8758-42CC-A4EC-76A1C84BB2D4}"/>
              </a:ext>
            </a:extLst>
          </p:cNvPr>
          <p:cNvSpPr/>
          <p:nvPr/>
        </p:nvSpPr>
        <p:spPr>
          <a:xfrm>
            <a:off x="546420" y="5222212"/>
            <a:ext cx="151216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고객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계좌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D39BF9E-D485-4084-9ED5-0CF600EAE257}"/>
              </a:ext>
            </a:extLst>
          </p:cNvPr>
          <p:cNvCxnSpPr>
            <a:cxnSpLocks/>
            <a:stCxn id="25" idx="2"/>
            <a:endCxn id="35" idx="0"/>
          </p:cNvCxnSpPr>
          <p:nvPr/>
        </p:nvCxnSpPr>
        <p:spPr>
          <a:xfrm flipH="1">
            <a:off x="1302504" y="4774915"/>
            <a:ext cx="3228183" cy="4472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230CC8E9-CB5A-485C-BE00-3EAB0628CF54}"/>
              </a:ext>
            </a:extLst>
          </p:cNvPr>
          <p:cNvSpPr/>
          <p:nvPr/>
        </p:nvSpPr>
        <p:spPr>
          <a:xfrm>
            <a:off x="2891329" y="5989707"/>
            <a:ext cx="151216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영화관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계좌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EEE65CD-229F-429A-ADE3-1CC1D8433B95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 flipH="1">
            <a:off x="3647413" y="4774915"/>
            <a:ext cx="883274" cy="1214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5BA033D7-2B2A-4BFD-81AB-F693AB7EF718}"/>
              </a:ext>
            </a:extLst>
          </p:cNvPr>
          <p:cNvSpPr/>
          <p:nvPr/>
        </p:nvSpPr>
        <p:spPr>
          <a:xfrm>
            <a:off x="6052327" y="6019078"/>
            <a:ext cx="151216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결제 시점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9DD0837-3B65-4914-95D7-DE0620CB4A57}"/>
              </a:ext>
            </a:extLst>
          </p:cNvPr>
          <p:cNvCxnSpPr>
            <a:cxnSpLocks/>
            <a:stCxn id="25" idx="2"/>
            <a:endCxn id="45" idx="0"/>
          </p:cNvCxnSpPr>
          <p:nvPr/>
        </p:nvCxnSpPr>
        <p:spPr>
          <a:xfrm>
            <a:off x="4530687" y="4774915"/>
            <a:ext cx="2277724" cy="12441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6A758BF3-EA61-49C8-AF11-C07A0036F0A0}"/>
              </a:ext>
            </a:extLst>
          </p:cNvPr>
          <p:cNvSpPr/>
          <p:nvPr/>
        </p:nvSpPr>
        <p:spPr>
          <a:xfrm>
            <a:off x="7352793" y="5687478"/>
            <a:ext cx="151216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총 금액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A4D1385-0289-4167-B48E-7BFD0350B2D1}"/>
              </a:ext>
            </a:extLst>
          </p:cNvPr>
          <p:cNvCxnSpPr>
            <a:cxnSpLocks/>
            <a:stCxn id="25" idx="2"/>
            <a:endCxn id="47" idx="0"/>
          </p:cNvCxnSpPr>
          <p:nvPr/>
        </p:nvCxnSpPr>
        <p:spPr>
          <a:xfrm>
            <a:off x="4530687" y="4774915"/>
            <a:ext cx="3578190" cy="912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CC1C0083-4DC7-4F71-8E94-79B244A56807}"/>
              </a:ext>
            </a:extLst>
          </p:cNvPr>
          <p:cNvSpPr/>
          <p:nvPr/>
        </p:nvSpPr>
        <p:spPr>
          <a:xfrm>
            <a:off x="4471828" y="6048263"/>
            <a:ext cx="151216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D1A51E7-583B-4CA6-88CF-22D434456575}"/>
              </a:ext>
            </a:extLst>
          </p:cNvPr>
          <p:cNvCxnSpPr>
            <a:cxnSpLocks/>
            <a:stCxn id="25" idx="2"/>
            <a:endCxn id="49" idx="0"/>
          </p:cNvCxnSpPr>
          <p:nvPr/>
        </p:nvCxnSpPr>
        <p:spPr>
          <a:xfrm>
            <a:off x="4530687" y="4774915"/>
            <a:ext cx="697225" cy="12733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43B62192-0BAF-4DA7-9D93-9E1327013954}"/>
              </a:ext>
            </a:extLst>
          </p:cNvPr>
          <p:cNvSpPr/>
          <p:nvPr/>
        </p:nvSpPr>
        <p:spPr>
          <a:xfrm>
            <a:off x="1379161" y="5773683"/>
            <a:ext cx="151216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관람객 수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135BE17-B2F6-4646-8397-AD96407F2063}"/>
              </a:ext>
            </a:extLst>
          </p:cNvPr>
          <p:cNvCxnSpPr>
            <a:cxnSpLocks/>
            <a:stCxn id="25" idx="2"/>
            <a:endCxn id="51" idx="0"/>
          </p:cNvCxnSpPr>
          <p:nvPr/>
        </p:nvCxnSpPr>
        <p:spPr>
          <a:xfrm flipH="1">
            <a:off x="2135245" y="4774915"/>
            <a:ext cx="2395442" cy="9987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다이아몬드 89">
            <a:extLst>
              <a:ext uri="{FF2B5EF4-FFF2-40B4-BE49-F238E27FC236}">
                <a16:creationId xmlns:a16="http://schemas.microsoft.com/office/drawing/2014/main" id="{A00DC17F-FAB7-4A9B-9DD6-E2451253F41C}"/>
              </a:ext>
            </a:extLst>
          </p:cNvPr>
          <p:cNvSpPr/>
          <p:nvPr/>
        </p:nvSpPr>
        <p:spPr>
          <a:xfrm>
            <a:off x="3650500" y="1885620"/>
            <a:ext cx="1874481" cy="588064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상영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0DE2BB6F-AB90-4A58-9320-0746CE19C13F}"/>
              </a:ext>
            </a:extLst>
          </p:cNvPr>
          <p:cNvSpPr/>
          <p:nvPr/>
        </p:nvSpPr>
        <p:spPr>
          <a:xfrm>
            <a:off x="3154131" y="3188901"/>
            <a:ext cx="1457930" cy="50405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9862A06-EDE1-4D39-BE3D-AE0728EDFFB6}"/>
              </a:ext>
            </a:extLst>
          </p:cNvPr>
          <p:cNvSpPr/>
          <p:nvPr/>
        </p:nvSpPr>
        <p:spPr>
          <a:xfrm>
            <a:off x="6166648" y="2953981"/>
            <a:ext cx="1457930" cy="50405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상영 시작시간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AD1F8F6-7A97-49E3-A6A2-45823F2D6467}"/>
              </a:ext>
            </a:extLst>
          </p:cNvPr>
          <p:cNvCxnSpPr>
            <a:stCxn id="90" idx="2"/>
            <a:endCxn id="91" idx="0"/>
          </p:cNvCxnSpPr>
          <p:nvPr/>
        </p:nvCxnSpPr>
        <p:spPr>
          <a:xfrm flipH="1">
            <a:off x="3883096" y="2473684"/>
            <a:ext cx="704645" cy="7152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F2B67FB-1606-41F9-8B49-5C08187F3157}"/>
              </a:ext>
            </a:extLst>
          </p:cNvPr>
          <p:cNvCxnSpPr>
            <a:stCxn id="90" idx="2"/>
            <a:endCxn id="92" idx="0"/>
          </p:cNvCxnSpPr>
          <p:nvPr/>
        </p:nvCxnSpPr>
        <p:spPr>
          <a:xfrm>
            <a:off x="4587741" y="2473684"/>
            <a:ext cx="2307872" cy="4802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2DDBA9F3-C0AA-4F22-A4B9-4E30F61102B1}"/>
              </a:ext>
            </a:extLst>
          </p:cNvPr>
          <p:cNvSpPr/>
          <p:nvPr/>
        </p:nvSpPr>
        <p:spPr>
          <a:xfrm>
            <a:off x="1871829" y="2831292"/>
            <a:ext cx="1457930" cy="50405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상영관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코드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48AC90A6-27A0-4509-82B4-760E8ABDBFA6}"/>
              </a:ext>
            </a:extLst>
          </p:cNvPr>
          <p:cNvSpPr/>
          <p:nvPr/>
        </p:nvSpPr>
        <p:spPr>
          <a:xfrm>
            <a:off x="4708718" y="3214813"/>
            <a:ext cx="1457930" cy="50405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590112D-1A78-4943-A2CC-1A8879C0A29E}"/>
              </a:ext>
            </a:extLst>
          </p:cNvPr>
          <p:cNvCxnSpPr>
            <a:cxnSpLocks/>
            <a:stCxn id="90" idx="2"/>
            <a:endCxn id="95" idx="0"/>
          </p:cNvCxnSpPr>
          <p:nvPr/>
        </p:nvCxnSpPr>
        <p:spPr>
          <a:xfrm flipH="1">
            <a:off x="2600794" y="2473684"/>
            <a:ext cx="1986947" cy="3576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2313AF5-974A-4E08-B91D-E8376C478682}"/>
              </a:ext>
            </a:extLst>
          </p:cNvPr>
          <p:cNvCxnSpPr>
            <a:cxnSpLocks/>
            <a:stCxn id="90" idx="2"/>
            <a:endCxn id="96" idx="0"/>
          </p:cNvCxnSpPr>
          <p:nvPr/>
        </p:nvCxnSpPr>
        <p:spPr>
          <a:xfrm>
            <a:off x="4587741" y="2473684"/>
            <a:ext cx="849942" cy="7411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3E2F727A-8975-494E-BFBD-1E736C536855}"/>
              </a:ext>
            </a:extLst>
          </p:cNvPr>
          <p:cNvSpPr/>
          <p:nvPr/>
        </p:nvSpPr>
        <p:spPr>
          <a:xfrm>
            <a:off x="7536477" y="5058275"/>
            <a:ext cx="151216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상태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8FA3CE2-7D0A-4128-A18B-095CFBB898F9}"/>
              </a:ext>
            </a:extLst>
          </p:cNvPr>
          <p:cNvCxnSpPr>
            <a:cxnSpLocks/>
            <a:stCxn id="25" idx="2"/>
            <a:endCxn id="107" idx="0"/>
          </p:cNvCxnSpPr>
          <p:nvPr/>
        </p:nvCxnSpPr>
        <p:spPr>
          <a:xfrm>
            <a:off x="4530687" y="4774915"/>
            <a:ext cx="3761874" cy="2833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58178A09-8078-482B-9A12-75A298FE5ECF}"/>
              </a:ext>
            </a:extLst>
          </p:cNvPr>
          <p:cNvSpPr txBox="1"/>
          <p:nvPr/>
        </p:nvSpPr>
        <p:spPr>
          <a:xfrm>
            <a:off x="8351906" y="4513926"/>
            <a:ext cx="823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</a:rPr>
              <a:t>결제</a:t>
            </a:r>
            <a:r>
              <a:rPr lang="en-US" altLang="ko-KR" sz="1600" dirty="0">
                <a:solidFill>
                  <a:schemeClr val="accent1"/>
                </a:solidFill>
              </a:rPr>
              <a:t>:0</a:t>
            </a:r>
          </a:p>
          <a:p>
            <a:r>
              <a:rPr lang="ko-KR" altLang="en-US" sz="1600" dirty="0">
                <a:solidFill>
                  <a:schemeClr val="accent1"/>
                </a:solidFill>
              </a:rPr>
              <a:t>환불</a:t>
            </a:r>
            <a:r>
              <a:rPr lang="en-US" altLang="ko-KR" sz="1600" dirty="0">
                <a:solidFill>
                  <a:schemeClr val="accent1"/>
                </a:solidFill>
              </a:rPr>
              <a:t>:1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E8A6D-087A-422F-BBF4-AC7F94F97454}"/>
              </a:ext>
            </a:extLst>
          </p:cNvPr>
          <p:cNvSpPr txBox="1"/>
          <p:nvPr/>
        </p:nvSpPr>
        <p:spPr>
          <a:xfrm>
            <a:off x="4281426" y="1531192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u="sng" dirty="0"/>
              <a:t>SHOWING</a:t>
            </a:r>
            <a:endParaRPr lang="ko-KR" altLang="en-US" sz="1200" b="1" i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D6180-C220-4C73-B8AD-884A1CB55613}"/>
              </a:ext>
            </a:extLst>
          </p:cNvPr>
          <p:cNvSpPr txBox="1"/>
          <p:nvPr/>
        </p:nvSpPr>
        <p:spPr>
          <a:xfrm>
            <a:off x="4235418" y="3916658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u="sng" dirty="0"/>
              <a:t>PAYMENTS</a:t>
            </a:r>
            <a:endParaRPr lang="ko-KR" altLang="en-US" sz="1200" b="1" i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2B5AA-31E2-433F-BB2F-0834EB2D8FB8}"/>
              </a:ext>
            </a:extLst>
          </p:cNvPr>
          <p:cNvSpPr txBox="1"/>
          <p:nvPr/>
        </p:nvSpPr>
        <p:spPr>
          <a:xfrm>
            <a:off x="1519423" y="2513989"/>
            <a:ext cx="1482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screenHall_code</a:t>
            </a:r>
            <a:endParaRPr lang="ko-KR" altLang="en-US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91C5B7-D896-4C5B-9E24-7C43A785D7F2}"/>
              </a:ext>
            </a:extLst>
          </p:cNvPr>
          <p:cNvSpPr txBox="1"/>
          <p:nvPr/>
        </p:nvSpPr>
        <p:spPr>
          <a:xfrm>
            <a:off x="3170540" y="3692955"/>
            <a:ext cx="1482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showing_date</a:t>
            </a:r>
            <a:endParaRPr lang="ko-KR" altLang="en-US" sz="12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D52C7D-932C-45E6-A626-C8D1F89B0051}"/>
              </a:ext>
            </a:extLst>
          </p:cNvPr>
          <p:cNvSpPr txBox="1"/>
          <p:nvPr/>
        </p:nvSpPr>
        <p:spPr>
          <a:xfrm>
            <a:off x="4890981" y="3690886"/>
            <a:ext cx="1482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movie_id</a:t>
            </a:r>
            <a:endParaRPr lang="ko-KR" altLang="en-US" sz="12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A21D2-A0FB-45A5-B866-50635DB73A67}"/>
              </a:ext>
            </a:extLst>
          </p:cNvPr>
          <p:cNvSpPr txBox="1"/>
          <p:nvPr/>
        </p:nvSpPr>
        <p:spPr>
          <a:xfrm>
            <a:off x="6413778" y="3432238"/>
            <a:ext cx="1482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showing_starttime</a:t>
            </a:r>
            <a:endParaRPr lang="ko-KR" altLang="en-US" sz="12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6A685-D8F1-4F5A-913B-DCC5B7B417E1}"/>
              </a:ext>
            </a:extLst>
          </p:cNvPr>
          <p:cNvSpPr txBox="1"/>
          <p:nvPr/>
        </p:nvSpPr>
        <p:spPr>
          <a:xfrm>
            <a:off x="469109" y="4885501"/>
            <a:ext cx="1482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user_account</a:t>
            </a:r>
            <a:endParaRPr lang="ko-KR" altLang="en-US" sz="12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7431B2-9F67-4A91-9283-3A82C6955EB5}"/>
              </a:ext>
            </a:extLst>
          </p:cNvPr>
          <p:cNvSpPr txBox="1"/>
          <p:nvPr/>
        </p:nvSpPr>
        <p:spPr>
          <a:xfrm>
            <a:off x="2989376" y="6480718"/>
            <a:ext cx="1482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theater_account</a:t>
            </a:r>
            <a:endParaRPr lang="ko-KR" altLang="en-US" sz="12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FA0AEB-B5FA-4198-B9E7-92347BC67152}"/>
              </a:ext>
            </a:extLst>
          </p:cNvPr>
          <p:cNvSpPr txBox="1"/>
          <p:nvPr/>
        </p:nvSpPr>
        <p:spPr>
          <a:xfrm>
            <a:off x="4569875" y="6523134"/>
            <a:ext cx="1482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Movie_id</a:t>
            </a:r>
            <a:endParaRPr lang="ko-KR" altLang="en-US" sz="12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B795DC-F167-4067-9C3E-AE45ED286888}"/>
              </a:ext>
            </a:extLst>
          </p:cNvPr>
          <p:cNvSpPr txBox="1"/>
          <p:nvPr/>
        </p:nvSpPr>
        <p:spPr>
          <a:xfrm>
            <a:off x="7776713" y="6130257"/>
            <a:ext cx="1482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total_price</a:t>
            </a:r>
            <a:endParaRPr lang="ko-KR" altLang="en-US" sz="12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D7149-5426-4742-9FCE-2B3D5CC504E0}"/>
              </a:ext>
            </a:extLst>
          </p:cNvPr>
          <p:cNvSpPr txBox="1"/>
          <p:nvPr/>
        </p:nvSpPr>
        <p:spPr>
          <a:xfrm>
            <a:off x="1187624" y="6188569"/>
            <a:ext cx="176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Payment_personNum</a:t>
            </a:r>
            <a:endParaRPr lang="ko-KR" altLang="en-US" sz="12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BC98BA-59F1-4FD2-A0D1-412E6032EA37}"/>
              </a:ext>
            </a:extLst>
          </p:cNvPr>
          <p:cNvSpPr txBox="1"/>
          <p:nvPr/>
        </p:nvSpPr>
        <p:spPr>
          <a:xfrm>
            <a:off x="6156176" y="6452940"/>
            <a:ext cx="2099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Payment_timestamp</a:t>
            </a:r>
            <a:endParaRPr lang="ko-KR" altLang="en-US" sz="1200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6B7A85-8F12-450A-A4F3-8F428BA22464}"/>
              </a:ext>
            </a:extLst>
          </p:cNvPr>
          <p:cNvSpPr txBox="1"/>
          <p:nvPr/>
        </p:nvSpPr>
        <p:spPr>
          <a:xfrm>
            <a:off x="7150407" y="4735592"/>
            <a:ext cx="1482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Payment_state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89010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다이아몬드 3"/>
          <p:cNvSpPr/>
          <p:nvPr/>
        </p:nvSpPr>
        <p:spPr>
          <a:xfrm>
            <a:off x="3779912" y="1700808"/>
            <a:ext cx="1944216" cy="504056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후기</a:t>
            </a:r>
          </a:p>
        </p:txBody>
      </p:sp>
      <p:sp>
        <p:nvSpPr>
          <p:cNvPr id="6" name="타원 5"/>
          <p:cNvSpPr/>
          <p:nvPr/>
        </p:nvSpPr>
        <p:spPr>
          <a:xfrm>
            <a:off x="4744651" y="2918894"/>
            <a:ext cx="151216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리뷰</a:t>
            </a:r>
          </a:p>
        </p:txBody>
      </p:sp>
      <p:cxnSp>
        <p:nvCxnSpPr>
          <p:cNvPr id="8" name="직선 연결선 7"/>
          <p:cNvCxnSpPr>
            <a:cxnSpLocks/>
            <a:stCxn id="4" idx="2"/>
            <a:endCxn id="6" idx="0"/>
          </p:cNvCxnSpPr>
          <p:nvPr/>
        </p:nvCxnSpPr>
        <p:spPr>
          <a:xfrm>
            <a:off x="4752020" y="2204864"/>
            <a:ext cx="748715" cy="7140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/>
          <p:cNvSpPr/>
          <p:nvPr/>
        </p:nvSpPr>
        <p:spPr>
          <a:xfrm>
            <a:off x="3881165" y="4120971"/>
            <a:ext cx="1944216" cy="504056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예매</a:t>
            </a: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Relationship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059832" y="2895772"/>
            <a:ext cx="151216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별점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cxnSpLocks/>
            <a:stCxn id="4" idx="2"/>
            <a:endCxn id="17" idx="0"/>
          </p:cNvCxnSpPr>
          <p:nvPr/>
        </p:nvCxnSpPr>
        <p:spPr>
          <a:xfrm flipH="1">
            <a:off x="3815916" y="2204864"/>
            <a:ext cx="936104" cy="6909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BF676227-47D0-4904-8A29-78DB053F8D6B}"/>
              </a:ext>
            </a:extLst>
          </p:cNvPr>
          <p:cNvSpPr/>
          <p:nvPr/>
        </p:nvSpPr>
        <p:spPr>
          <a:xfrm>
            <a:off x="6461831" y="2895772"/>
            <a:ext cx="151216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고객</a:t>
            </a:r>
            <a:r>
              <a:rPr lang="en-US" altLang="ko-KR" sz="1400" dirty="0">
                <a:solidFill>
                  <a:schemeClr val="tx1"/>
                </a:solidFill>
              </a:rPr>
              <a:t> 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25471C6-4C7B-4939-9828-62F9EA5BE7DF}"/>
              </a:ext>
            </a:extLst>
          </p:cNvPr>
          <p:cNvCxnSpPr>
            <a:cxnSpLocks/>
            <a:stCxn id="4" idx="2"/>
            <a:endCxn id="29" idx="0"/>
          </p:cNvCxnSpPr>
          <p:nvPr/>
        </p:nvCxnSpPr>
        <p:spPr>
          <a:xfrm>
            <a:off x="4752020" y="2204864"/>
            <a:ext cx="2465895" cy="6909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EAF61530-6812-4E8A-9EC9-5A4499E0BAD0}"/>
              </a:ext>
            </a:extLst>
          </p:cNvPr>
          <p:cNvSpPr/>
          <p:nvPr/>
        </p:nvSpPr>
        <p:spPr>
          <a:xfrm>
            <a:off x="1306648" y="2834785"/>
            <a:ext cx="151216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영화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3CF8C0E-6394-4ADF-B40E-9A49184B6BD1}"/>
              </a:ext>
            </a:extLst>
          </p:cNvPr>
          <p:cNvCxnSpPr>
            <a:cxnSpLocks/>
            <a:stCxn id="4" idx="2"/>
            <a:endCxn id="31" idx="0"/>
          </p:cNvCxnSpPr>
          <p:nvPr/>
        </p:nvCxnSpPr>
        <p:spPr>
          <a:xfrm flipH="1">
            <a:off x="2062732" y="2204864"/>
            <a:ext cx="2689288" cy="6299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F699C49F-737E-4C03-9037-2DC739471756}"/>
              </a:ext>
            </a:extLst>
          </p:cNvPr>
          <p:cNvSpPr/>
          <p:nvPr/>
        </p:nvSpPr>
        <p:spPr>
          <a:xfrm>
            <a:off x="824968" y="4678726"/>
            <a:ext cx="1438550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상영관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코드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78F005B-A979-4D87-97E3-845B4723296A}"/>
              </a:ext>
            </a:extLst>
          </p:cNvPr>
          <p:cNvCxnSpPr>
            <a:cxnSpLocks/>
            <a:stCxn id="9" idx="1"/>
            <a:endCxn id="53" idx="0"/>
          </p:cNvCxnSpPr>
          <p:nvPr/>
        </p:nvCxnSpPr>
        <p:spPr>
          <a:xfrm flipH="1">
            <a:off x="1544243" y="4372999"/>
            <a:ext cx="2336922" cy="3057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A587352F-82A6-4FE3-8A37-FC65823B618B}"/>
              </a:ext>
            </a:extLst>
          </p:cNvPr>
          <p:cNvSpPr/>
          <p:nvPr/>
        </p:nvSpPr>
        <p:spPr>
          <a:xfrm>
            <a:off x="1837517" y="5455582"/>
            <a:ext cx="151216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고객</a:t>
            </a:r>
            <a:r>
              <a:rPr lang="en-US" altLang="ko-KR" sz="1400" dirty="0">
                <a:solidFill>
                  <a:schemeClr val="tx1"/>
                </a:solidFill>
              </a:rPr>
              <a:t> 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59AD3AE-B10C-4D66-A3BA-00F6346AB57E}"/>
              </a:ext>
            </a:extLst>
          </p:cNvPr>
          <p:cNvCxnSpPr>
            <a:cxnSpLocks/>
            <a:stCxn id="9" idx="1"/>
            <a:endCxn id="55" idx="0"/>
          </p:cNvCxnSpPr>
          <p:nvPr/>
        </p:nvCxnSpPr>
        <p:spPr>
          <a:xfrm flipH="1">
            <a:off x="2593601" y="4372999"/>
            <a:ext cx="1287564" cy="10825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7469D175-B735-4D76-80EC-A6A043A770B7}"/>
              </a:ext>
            </a:extLst>
          </p:cNvPr>
          <p:cNvSpPr/>
          <p:nvPr/>
        </p:nvSpPr>
        <p:spPr>
          <a:xfrm>
            <a:off x="3554862" y="5568868"/>
            <a:ext cx="151216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예매한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자리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CA2D4BE-E216-4235-9EAB-0E1E89D9BF62}"/>
              </a:ext>
            </a:extLst>
          </p:cNvPr>
          <p:cNvCxnSpPr>
            <a:cxnSpLocks/>
            <a:stCxn id="9" idx="2"/>
            <a:endCxn id="57" idx="0"/>
          </p:cNvCxnSpPr>
          <p:nvPr/>
        </p:nvCxnSpPr>
        <p:spPr>
          <a:xfrm flipH="1">
            <a:off x="4310946" y="4625027"/>
            <a:ext cx="542327" cy="9438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7825855-A2B2-4E91-9A2B-69FC507381BF}"/>
              </a:ext>
            </a:extLst>
          </p:cNvPr>
          <p:cNvSpPr txBox="1"/>
          <p:nvPr/>
        </p:nvSpPr>
        <p:spPr>
          <a:xfrm>
            <a:off x="4310946" y="1441790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u="sng" dirty="0"/>
              <a:t>REVIEWS</a:t>
            </a:r>
            <a:endParaRPr lang="ko-KR" altLang="en-US" sz="1200" b="1" i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DA559E-E26D-408E-B8A7-6838147093CD}"/>
              </a:ext>
            </a:extLst>
          </p:cNvPr>
          <p:cNvSpPr txBox="1"/>
          <p:nvPr/>
        </p:nvSpPr>
        <p:spPr>
          <a:xfrm>
            <a:off x="4549668" y="3782985"/>
            <a:ext cx="11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u="sng" dirty="0"/>
              <a:t>TICKETING</a:t>
            </a:r>
            <a:endParaRPr lang="ko-KR" altLang="en-US" sz="1200" b="1" i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9016D-707D-48C2-8AC3-E4A32C0764D0}"/>
              </a:ext>
            </a:extLst>
          </p:cNvPr>
          <p:cNvSpPr txBox="1"/>
          <p:nvPr/>
        </p:nvSpPr>
        <p:spPr>
          <a:xfrm>
            <a:off x="1519423" y="2513989"/>
            <a:ext cx="1482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movie_id</a:t>
            </a:r>
            <a:endParaRPr lang="ko-KR" altLang="en-US" sz="1200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E24A84-922C-46B9-A2FF-4C8FD77B8889}"/>
              </a:ext>
            </a:extLst>
          </p:cNvPr>
          <p:cNvSpPr txBox="1"/>
          <p:nvPr/>
        </p:nvSpPr>
        <p:spPr>
          <a:xfrm>
            <a:off x="3370821" y="2513989"/>
            <a:ext cx="1482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star</a:t>
            </a:r>
            <a:endParaRPr lang="ko-KR" altLang="en-US" sz="1200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EF999F-2CA9-48CD-9B5A-E12125776A79}"/>
              </a:ext>
            </a:extLst>
          </p:cNvPr>
          <p:cNvSpPr txBox="1"/>
          <p:nvPr/>
        </p:nvSpPr>
        <p:spPr>
          <a:xfrm>
            <a:off x="4954387" y="2513989"/>
            <a:ext cx="1482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review</a:t>
            </a:r>
            <a:endParaRPr lang="ko-KR" altLang="en-US" sz="12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BF643C-7A40-4AC0-AA61-51A283CB6EA9}"/>
              </a:ext>
            </a:extLst>
          </p:cNvPr>
          <p:cNvSpPr txBox="1"/>
          <p:nvPr/>
        </p:nvSpPr>
        <p:spPr>
          <a:xfrm>
            <a:off x="6671567" y="2513989"/>
            <a:ext cx="1482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review_user_id</a:t>
            </a:r>
            <a:endParaRPr lang="ko-KR" altLang="en-US" sz="12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B57EB-4168-445A-8AE8-725A6BAF4267}"/>
              </a:ext>
            </a:extLst>
          </p:cNvPr>
          <p:cNvSpPr txBox="1"/>
          <p:nvPr/>
        </p:nvSpPr>
        <p:spPr>
          <a:xfrm>
            <a:off x="371453" y="5133895"/>
            <a:ext cx="2074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ticketing_screenhalls_code</a:t>
            </a:r>
            <a:endParaRPr lang="ko-KR" altLang="en-US" sz="1200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F9FF0D-8678-4222-ABFD-25675405A63B}"/>
              </a:ext>
            </a:extLst>
          </p:cNvPr>
          <p:cNvSpPr txBox="1"/>
          <p:nvPr/>
        </p:nvSpPr>
        <p:spPr>
          <a:xfrm>
            <a:off x="2085859" y="5936516"/>
            <a:ext cx="1084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customer_id</a:t>
            </a:r>
            <a:endParaRPr lang="ko-KR" altLang="en-US" sz="12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5C36A7-47A4-47A0-818B-FF49D8479430}"/>
              </a:ext>
            </a:extLst>
          </p:cNvPr>
          <p:cNvSpPr txBox="1"/>
          <p:nvPr/>
        </p:nvSpPr>
        <p:spPr>
          <a:xfrm>
            <a:off x="3823626" y="6087493"/>
            <a:ext cx="1243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ticketing_seat</a:t>
            </a:r>
            <a:endParaRPr lang="ko-KR" altLang="en-US" sz="1200" i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5A9138A-0E79-454E-B68D-2B20E5F6E01C}"/>
              </a:ext>
            </a:extLst>
          </p:cNvPr>
          <p:cNvSpPr/>
          <p:nvPr/>
        </p:nvSpPr>
        <p:spPr>
          <a:xfrm>
            <a:off x="5193728" y="5465934"/>
            <a:ext cx="151216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영화 이름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85D118-23AC-40AE-A98C-4E2F9443B6D3}"/>
              </a:ext>
            </a:extLst>
          </p:cNvPr>
          <p:cNvSpPr txBox="1"/>
          <p:nvPr/>
        </p:nvSpPr>
        <p:spPr>
          <a:xfrm>
            <a:off x="5258333" y="5941986"/>
            <a:ext cx="172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ticketing_movie_name</a:t>
            </a:r>
            <a:endParaRPr lang="ko-KR" altLang="en-US" sz="1200" i="1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2C7A77C-928D-44FB-9BDB-2CB0CCE3A1D6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>
            <a:off x="4853273" y="4625027"/>
            <a:ext cx="1096539" cy="8409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517C12EA-08DB-4A94-A7A1-9BC86FEE6D63}"/>
              </a:ext>
            </a:extLst>
          </p:cNvPr>
          <p:cNvSpPr/>
          <p:nvPr/>
        </p:nvSpPr>
        <p:spPr>
          <a:xfrm>
            <a:off x="6969593" y="5091326"/>
            <a:ext cx="151216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영화 시작 시간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50706C-483F-44B2-9DCA-E9B1EA39B2F1}"/>
              </a:ext>
            </a:extLst>
          </p:cNvPr>
          <p:cNvSpPr txBox="1"/>
          <p:nvPr/>
        </p:nvSpPr>
        <p:spPr>
          <a:xfrm>
            <a:off x="6918688" y="5489658"/>
            <a:ext cx="2030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Ticketing_movie_starttime</a:t>
            </a:r>
            <a:endParaRPr lang="ko-KR" altLang="en-US" sz="1200" i="1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A0D8381-9BFC-450B-8DE8-F2B1A7E50A39}"/>
              </a:ext>
            </a:extLst>
          </p:cNvPr>
          <p:cNvSpPr/>
          <p:nvPr/>
        </p:nvSpPr>
        <p:spPr>
          <a:xfrm>
            <a:off x="7030158" y="4122687"/>
            <a:ext cx="151216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상영일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8D69EB-796A-4144-930B-1E4BB94F89E0}"/>
              </a:ext>
            </a:extLst>
          </p:cNvPr>
          <p:cNvSpPr txBox="1"/>
          <p:nvPr/>
        </p:nvSpPr>
        <p:spPr>
          <a:xfrm>
            <a:off x="6979253" y="4521019"/>
            <a:ext cx="2030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/>
              <a:t>Ticketing_movie_date</a:t>
            </a:r>
            <a:endParaRPr lang="ko-KR" altLang="en-US" sz="1200" i="1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4B9B70C-51C9-4A7C-9EA6-FE3C86872355}"/>
              </a:ext>
            </a:extLst>
          </p:cNvPr>
          <p:cNvCxnSpPr>
            <a:cxnSpLocks/>
            <a:stCxn id="9" idx="3"/>
            <a:endCxn id="45" idx="2"/>
          </p:cNvCxnSpPr>
          <p:nvPr/>
        </p:nvCxnSpPr>
        <p:spPr>
          <a:xfrm>
            <a:off x="5825381" y="4372999"/>
            <a:ext cx="1144212" cy="9343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1E8959D-E926-44AD-8B67-0B146DA00E15}"/>
              </a:ext>
            </a:extLst>
          </p:cNvPr>
          <p:cNvCxnSpPr>
            <a:cxnSpLocks/>
            <a:stCxn id="9" idx="3"/>
            <a:endCxn id="47" idx="2"/>
          </p:cNvCxnSpPr>
          <p:nvPr/>
        </p:nvCxnSpPr>
        <p:spPr>
          <a:xfrm flipV="1">
            <a:off x="5825381" y="4338711"/>
            <a:ext cx="1204777" cy="34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5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423</Words>
  <Application>Microsoft Office PowerPoint</Application>
  <PresentationFormat>화면 슬라이드 쇼(4:3)</PresentationFormat>
  <Paragraphs>242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ER Diagram</vt:lpstr>
      <vt:lpstr>PowerPoint 프레젠테이션</vt:lpstr>
      <vt:lpstr>PowerPoint 프레젠테이션</vt:lpstr>
      <vt:lpstr>PowerPoint 프레젠테이션</vt:lpstr>
      <vt:lpstr>Entity</vt:lpstr>
      <vt:lpstr>Entity</vt:lpstr>
      <vt:lpstr>ER Diagram</vt:lpstr>
      <vt:lpstr>Relationship</vt:lpstr>
      <vt:lpstr>Relationship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 유경</cp:lastModifiedBy>
  <cp:revision>76</cp:revision>
  <dcterms:created xsi:type="dcterms:W3CDTF">2020-10-14T07:02:18Z</dcterms:created>
  <dcterms:modified xsi:type="dcterms:W3CDTF">2020-11-06T16:02:48Z</dcterms:modified>
</cp:coreProperties>
</file>