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62"/>
  </p:notesMasterIdLst>
  <p:sldIdLst>
    <p:sldId id="316" r:id="rId2"/>
    <p:sldId id="459" r:id="rId3"/>
    <p:sldId id="460" r:id="rId4"/>
    <p:sldId id="333" r:id="rId5"/>
    <p:sldId id="339" r:id="rId6"/>
    <p:sldId id="488" r:id="rId7"/>
    <p:sldId id="429" r:id="rId8"/>
    <p:sldId id="430" r:id="rId9"/>
    <p:sldId id="431" r:id="rId10"/>
    <p:sldId id="340" r:id="rId11"/>
    <p:sldId id="433" r:id="rId12"/>
    <p:sldId id="436" r:id="rId13"/>
    <p:sldId id="331" r:id="rId14"/>
    <p:sldId id="445" r:id="rId15"/>
    <p:sldId id="451" r:id="rId16"/>
    <p:sldId id="461" r:id="rId17"/>
    <p:sldId id="449" r:id="rId18"/>
    <p:sldId id="347" r:id="rId19"/>
    <p:sldId id="455" r:id="rId20"/>
    <p:sldId id="466" r:id="rId21"/>
    <p:sldId id="352" r:id="rId22"/>
    <p:sldId id="467" r:id="rId23"/>
    <p:sldId id="283" r:id="rId24"/>
    <p:sldId id="468" r:id="rId25"/>
    <p:sldId id="284" r:id="rId26"/>
    <p:sldId id="285" r:id="rId27"/>
    <p:sldId id="356" r:id="rId28"/>
    <p:sldId id="420" r:id="rId29"/>
    <p:sldId id="358" r:id="rId30"/>
    <p:sldId id="371" r:id="rId31"/>
    <p:sldId id="422" r:id="rId32"/>
    <p:sldId id="375" r:id="rId33"/>
    <p:sldId id="456" r:id="rId34"/>
    <p:sldId id="290" r:id="rId35"/>
    <p:sldId id="311" r:id="rId36"/>
    <p:sldId id="458" r:id="rId37"/>
    <p:sldId id="478" r:id="rId38"/>
    <p:sldId id="291" r:id="rId39"/>
    <p:sldId id="490" r:id="rId40"/>
    <p:sldId id="312" r:id="rId41"/>
    <p:sldId id="477" r:id="rId42"/>
    <p:sldId id="479" r:id="rId43"/>
    <p:sldId id="480" r:id="rId44"/>
    <p:sldId id="457" r:id="rId45"/>
    <p:sldId id="471" r:id="rId46"/>
    <p:sldId id="298" r:id="rId47"/>
    <p:sldId id="382" r:id="rId48"/>
    <p:sldId id="485" r:id="rId49"/>
    <p:sldId id="383" r:id="rId50"/>
    <p:sldId id="399" r:id="rId51"/>
    <p:sldId id="400" r:id="rId52"/>
    <p:sldId id="398" r:id="rId53"/>
    <p:sldId id="405" r:id="rId54"/>
    <p:sldId id="486" r:id="rId55"/>
    <p:sldId id="487" r:id="rId56"/>
    <p:sldId id="406" r:id="rId57"/>
    <p:sldId id="407" r:id="rId58"/>
    <p:sldId id="415" r:id="rId59"/>
    <p:sldId id="411" r:id="rId60"/>
    <p:sldId id="413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CC00CC"/>
    <a:srgbClr val="FFE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28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0" charset="0"/>
              </a:defRPr>
            </a:lvl1pPr>
          </a:lstStyle>
          <a:p>
            <a:pPr>
              <a:defRPr/>
            </a:pPr>
            <a:fld id="{666C4CA7-913D-8F49-95C4-D5BE8C329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4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A0B59-9CE4-D849-B765-A0D02FD3AB04}" type="slidenum">
              <a:rPr lang="en-US">
                <a:latin typeface="Times New Roman" pitchFamily="32" charset="0"/>
              </a:rPr>
              <a:pPr/>
              <a:t>1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15363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endParaRPr lang="en-US" dirty="0" smtClean="0">
              <a:latin typeface="Times New Roman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5823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B1230-D1EF-7A48-992F-3FE8C8A31575}" type="slidenum">
              <a:rPr lang="en-US">
                <a:latin typeface="Times New Roman" pitchFamily="32" charset="0"/>
              </a:rPr>
              <a:pPr/>
              <a:t>30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6622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F4BAB-83F5-5845-8A0E-6BBC3B3BE2F4}" type="slidenum">
              <a:rPr lang="en-US">
                <a:latin typeface="Times New Roman" pitchFamily="32" charset="0"/>
              </a:rPr>
              <a:pPr/>
              <a:t>34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1601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EA52-0789-3640-827E-AD53B4EC5D8B}" type="slidenum">
              <a:rPr lang="en-US">
                <a:latin typeface="Times New Roman" pitchFamily="32" charset="0"/>
              </a:rPr>
              <a:pPr/>
              <a:t>35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926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9EFA6-30CB-6344-8A3E-10BDEE15C71D}" type="slidenum">
              <a:rPr lang="en-US">
                <a:latin typeface="Times New Roman" pitchFamily="32" charset="0"/>
              </a:rPr>
              <a:pPr/>
              <a:t>36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7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9EFA6-30CB-6344-8A3E-10BDEE15C71D}" type="slidenum">
              <a:rPr lang="en-US">
                <a:latin typeface="Times New Roman" pitchFamily="32" charset="0"/>
              </a:rPr>
              <a:pPr/>
              <a:t>38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3184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9EFA6-30CB-6344-8A3E-10BDEE15C71D}" type="slidenum">
              <a:rPr lang="en-US">
                <a:latin typeface="Times New Roman" pitchFamily="32" charset="0"/>
              </a:rPr>
              <a:pPr/>
              <a:t>39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05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3B63B-D663-674F-A4BB-B4870ECAA55E}" type="slidenum">
              <a:rPr lang="en-US">
                <a:latin typeface="Times New Roman" pitchFamily="32" charset="0"/>
              </a:rPr>
              <a:pPr/>
              <a:t>40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75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E6375-77DA-C24D-815B-CFEA9815340D}" type="slidenum">
              <a:rPr lang="en-US">
                <a:latin typeface="Times New Roman" pitchFamily="32" charset="0"/>
              </a:rPr>
              <a:pPr/>
              <a:t>45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925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E6375-77DA-C24D-815B-CFEA9815340D}" type="slidenum">
              <a:rPr lang="en-US">
                <a:latin typeface="Times New Roman" pitchFamily="32" charset="0"/>
              </a:rPr>
              <a:pPr/>
              <a:t>46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86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60A64D-E7A7-C24F-8DD5-8C7CB155A365}" type="slidenum">
              <a:rPr lang="en-US">
                <a:latin typeface="Times New Roman" pitchFamily="32" charset="0"/>
              </a:rPr>
              <a:pPr/>
              <a:t>15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008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60A64D-E7A7-C24F-8DD5-8C7CB155A365}" type="slidenum">
              <a:rPr lang="en-US">
                <a:latin typeface="Times New Roman" pitchFamily="32" charset="0"/>
              </a:rPr>
              <a:pPr/>
              <a:t>16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58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090D9-DD33-AA41-B54C-8552232FA33C}" type="slidenum">
              <a:rPr lang="en-US">
                <a:latin typeface="Times New Roman" pitchFamily="32" charset="0"/>
              </a:rPr>
              <a:pPr/>
              <a:t>23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49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646A2-981D-EA46-8728-2661871D78C5}" type="slidenum">
              <a:rPr lang="en-US">
                <a:latin typeface="Times New Roman" pitchFamily="32" charset="0"/>
              </a:rPr>
              <a:pPr/>
              <a:t>24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3060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646A2-981D-EA46-8728-2661871D78C5}" type="slidenum">
              <a:rPr lang="en-US">
                <a:latin typeface="Times New Roman" pitchFamily="32" charset="0"/>
              </a:rPr>
              <a:pPr/>
              <a:t>25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46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93509-7A90-8342-AC76-0E73F8EE21A4}" type="slidenum">
              <a:rPr lang="en-US">
                <a:latin typeface="Times New Roman" pitchFamily="32" charset="0"/>
              </a:rPr>
              <a:pPr/>
              <a:t>26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565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0577C-C58A-F745-AAF8-0D1B14D951D9}" type="slidenum">
              <a:rPr lang="en-US">
                <a:latin typeface="Times New Roman" pitchFamily="32" charset="0"/>
              </a:rPr>
              <a:pPr/>
              <a:t>28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73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0577C-C58A-F745-AAF8-0D1B14D951D9}" type="slidenum">
              <a:rPr lang="en-US">
                <a:latin typeface="Times New Roman" pitchFamily="32" charset="0"/>
              </a:rPr>
              <a:pPr/>
              <a:t>29</a:t>
            </a:fld>
            <a:endParaRPr lang="en-US" dirty="0">
              <a:latin typeface="Times New Roman" pitchFamily="32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9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Times New Roman" pitchFamily="-110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0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EAB97-CC53-4242-8D1C-FED9087BAC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A9691-50D5-9144-AB03-850FF172EA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1A966-2638-5F4A-89C9-DFD41A87E4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61ECE-19E1-BE47-BA44-AAB7348897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0FC6D-36B7-EB4F-859D-919AC26E9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97B3-D290-304C-A2EB-DCCD1AA04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81F70-3B3F-6F4D-A576-E7B236552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F4553-2C8C-0843-82D8-332007AE2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68B47-4ADF-A242-ACF7-0AC0CD26D1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8B0BA-FD79-D049-9A76-DE84315735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A143C-67BD-484F-A033-33F2CA2ED3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475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Times New Roman" pitchFamily="-110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4758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759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760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761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762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763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764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765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</p:grpSp>
          <p:sp>
            <p:nvSpPr>
              <p:cNvPr id="74766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71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72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73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74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75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76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7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7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7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8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8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8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8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8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8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8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87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88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89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90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91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92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93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94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95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96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97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98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799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800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801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802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803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804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sp>
            <p:nvSpPr>
              <p:cNvPr id="74805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Times New Roman" pitchFamily="-110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4807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808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809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810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811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812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4814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815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816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  <p:sp>
              <p:nvSpPr>
                <p:cNvPr id="74817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Times New Roman" pitchFamily="-110" charset="0"/>
                  </a:endParaRPr>
                </a:p>
              </p:txBody>
            </p:sp>
          </p:grpSp>
        </p:grpSp>
      </p:grpSp>
      <p:sp>
        <p:nvSpPr>
          <p:cNvPr id="74818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819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4820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4821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518A8361-F6B2-5845-B2F0-4A5389C035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4822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3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3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3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9.xml"/><Relationship Id="rId21" Type="http://schemas.openxmlformats.org/officeDocument/2006/relationships/hyperlink" Target="https://kitin88.files.wordpress.com/2011/08/200px-bpsk_gray_coded-svg.png" TargetMode="Externa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32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hyperlink" Target="http://sharmamonika95.blog.com/files/2012/08/AM.gi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3.gif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8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64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7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2.png"/><Relationship Id="rId4" Type="http://schemas.openxmlformats.org/officeDocument/2006/relationships/image" Target="../media/image7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7848600" cy="1752600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Data and Computer Communications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343400"/>
            <a:ext cx="64008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Ninth Edition</a:t>
            </a:r>
          </a:p>
          <a:p>
            <a:pPr eaLnBrk="1" hangingPunct="1">
              <a:defRPr/>
            </a:pPr>
            <a:r>
              <a:rPr lang="en-US" sz="2800" dirty="0" smtClean="0"/>
              <a:t>by William Stallings</a:t>
            </a:r>
          </a:p>
          <a:p>
            <a:pPr eaLnBrk="1" hangingPunct="1">
              <a:defRPr/>
            </a:pPr>
            <a:endParaRPr lang="en-US" sz="1800" dirty="0" smtClean="0"/>
          </a:p>
        </p:txBody>
      </p:sp>
      <p:sp>
        <p:nvSpPr>
          <p:cNvPr id="76804" name="Text Box 1028"/>
          <p:cNvSpPr txBox="1">
            <a:spLocks noChangeArrowheads="1"/>
          </p:cNvSpPr>
          <p:nvPr/>
        </p:nvSpPr>
        <p:spPr bwMode="auto">
          <a:xfrm>
            <a:off x="381000" y="2590800"/>
            <a:ext cx="8534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10" charset="0"/>
              </a:rPr>
              <a:t>Chapter 5 – Signal Encoding Techniques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Unipolar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the polarity is assigned to ‘1’ bit, while the ‘0’ bit is </a:t>
            </a:r>
            <a:r>
              <a:rPr lang="en-US" altLang="ko-KR" dirty="0">
                <a:ea typeface="굴림" charset="-127"/>
              </a:rPr>
              <a:t>represented by zero voltage.</a:t>
            </a:r>
          </a:p>
          <a:p>
            <a:pPr lvl="1"/>
            <a:r>
              <a:rPr lang="en-US" altLang="ko-KR" dirty="0" smtClean="0">
                <a:ea typeface="굴림" charset="-127"/>
              </a:rPr>
              <a:t>use one voltage </a:t>
            </a:r>
            <a:r>
              <a:rPr lang="en-US" altLang="ko-KR" dirty="0">
                <a:ea typeface="굴림" charset="-127"/>
              </a:rPr>
              <a:t>l</a:t>
            </a:r>
            <a:r>
              <a:rPr lang="en-US" altLang="ko-KR" dirty="0" smtClean="0">
                <a:ea typeface="굴림" charset="-127"/>
              </a:rPr>
              <a:t>evel</a:t>
            </a:r>
            <a:endParaRPr lang="ko-KR" altLang="en-US" dirty="0"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685800" y="3632200"/>
            <a:ext cx="77724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Unipolar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4454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charset="-127"/>
              </a:rPr>
              <a:t>Unipolar requires </a:t>
            </a:r>
            <a:r>
              <a:rPr lang="en-US" altLang="ko-KR" sz="2800" dirty="0">
                <a:ea typeface="굴림" charset="-127"/>
              </a:rPr>
              <a:t>DC </a:t>
            </a:r>
            <a:r>
              <a:rPr lang="en-US" altLang="ko-KR" sz="2800" dirty="0" smtClean="0">
                <a:ea typeface="굴림" charset="-127"/>
              </a:rPr>
              <a:t>component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Average </a:t>
            </a:r>
            <a:r>
              <a:rPr lang="en-US" altLang="ko-KR" sz="2400" dirty="0">
                <a:ea typeface="굴림" charset="-127"/>
                <a:cs typeface="ＭＳ Ｐゴシック" pitchFamily="-110" charset="-128"/>
              </a:rPr>
              <a:t>a</a:t>
            </a: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mplitude is non-zero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Not all mediums can handle a </a:t>
            </a:r>
            <a:r>
              <a:rPr lang="en-US" altLang="ko-KR" sz="2400" dirty="0">
                <a:ea typeface="굴림" charset="-127"/>
                <a:cs typeface="ＭＳ Ｐゴシック" pitchFamily="-110" charset="-128"/>
              </a:rPr>
              <a:t>DC </a:t>
            </a: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component</a:t>
            </a:r>
            <a:endParaRPr lang="en-US" altLang="ko-KR" sz="2400" dirty="0">
              <a:ea typeface="굴림" charset="-127"/>
              <a:cs typeface="ＭＳ Ｐゴシック" pitchFamily="-110" charset="-128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charset="-127"/>
              </a:rPr>
              <a:t>Unipolar </a:t>
            </a:r>
            <a:r>
              <a:rPr lang="en-US" altLang="ko-KR" sz="2800" dirty="0" smtClean="0">
                <a:ea typeface="굴림" charset="-127"/>
              </a:rPr>
              <a:t>requires synchronization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No </a:t>
            </a:r>
            <a:r>
              <a:rPr lang="en-US" altLang="ko-KR" sz="2400" dirty="0">
                <a:ea typeface="굴림" charset="-127"/>
                <a:cs typeface="ＭＳ Ｐゴシック" pitchFamily="-110" charset="-128"/>
              </a:rPr>
              <a:t>w</a:t>
            </a: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ay receiver can determine beginning or end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Problem </a:t>
            </a:r>
            <a:r>
              <a:rPr lang="en-US" altLang="ko-KR" sz="2400" dirty="0">
                <a:ea typeface="굴림" charset="-127"/>
                <a:cs typeface="ＭＳ Ｐゴシック" pitchFamily="-110" charset="-128"/>
              </a:rPr>
              <a:t>w</a:t>
            </a: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ith a </a:t>
            </a:r>
            <a:r>
              <a:rPr lang="en-US" altLang="ko-KR" sz="2400" dirty="0">
                <a:ea typeface="굴림" charset="-127"/>
                <a:cs typeface="ＭＳ Ｐゴシック" pitchFamily="-110" charset="-128"/>
              </a:rPr>
              <a:t>l</a:t>
            </a: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ong</a:t>
            </a:r>
            <a:r>
              <a:rPr lang="en-US" altLang="ko-KR" sz="2400" dirty="0">
                <a:ea typeface="굴림" charset="-127"/>
                <a:cs typeface="ＭＳ Ｐゴシック" pitchFamily="-110" charset="-128"/>
              </a:rPr>
              <a:t>, </a:t>
            </a: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uninterrupted series of 1’s or 0’s</a:t>
            </a:r>
            <a:endParaRPr lang="en-US" altLang="ko-KR" sz="2400" dirty="0">
              <a:ea typeface="굴림" charset="-127"/>
              <a:cs typeface="ＭＳ Ｐゴシック" pitchFamily="-110" charset="-128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charset="-127"/>
              </a:rPr>
              <a:t>Solution </a:t>
            </a:r>
            <a:r>
              <a:rPr lang="en-US" altLang="ko-KR" sz="2800" dirty="0">
                <a:ea typeface="굴림" charset="-127"/>
              </a:rPr>
              <a:t>t</a:t>
            </a:r>
            <a:r>
              <a:rPr lang="en-US" altLang="ko-KR" sz="2800" dirty="0" smtClean="0">
                <a:ea typeface="굴림" charset="-127"/>
              </a:rPr>
              <a:t>o synchronization problem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Use a separate parallel line to carry clock pulse</a:t>
            </a:r>
            <a:endParaRPr lang="en-US" altLang="ko-KR" sz="2400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charset="-127"/>
                <a:cs typeface="ＭＳ Ｐゴシック" pitchFamily="-110" charset="-128"/>
              </a:rPr>
              <a:t>Doubling # </a:t>
            </a:r>
            <a:r>
              <a:rPr lang="en-US" altLang="ko-KR" sz="2400" dirty="0" smtClean="0">
                <a:ea typeface="굴림" charset="-127"/>
                <a:cs typeface="ＭＳ Ｐゴシック" pitchFamily="-110" charset="-128"/>
              </a:rPr>
              <a:t>lines expensive</a:t>
            </a:r>
            <a:endParaRPr lang="en-US" altLang="ko-KR" sz="2400" dirty="0">
              <a:ea typeface="굴림" charset="-127"/>
              <a:cs typeface="ＭＳ Ｐゴシック" pitchFamily="-110" charset="-128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Polar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Two </a:t>
            </a:r>
            <a:r>
              <a:rPr lang="en-US" altLang="ko-KR" dirty="0">
                <a:ea typeface="굴림" charset="-127"/>
              </a:rPr>
              <a:t>v</a:t>
            </a:r>
            <a:r>
              <a:rPr lang="en-US" altLang="ko-KR" dirty="0" smtClean="0">
                <a:ea typeface="굴림" charset="-127"/>
              </a:rPr>
              <a:t>oltage levels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0 - </a:t>
            </a:r>
            <a:r>
              <a:rPr lang="en-US" altLang="ko-KR" dirty="0">
                <a:ea typeface="굴림" charset="-127"/>
              </a:rPr>
              <a:t>p</a:t>
            </a:r>
            <a:r>
              <a:rPr lang="en-US" altLang="ko-KR" dirty="0" smtClean="0">
                <a:ea typeface="굴림" charset="-127"/>
              </a:rPr>
              <a:t>ositive </a:t>
            </a:r>
            <a:r>
              <a:rPr lang="en-US" altLang="ko-KR" dirty="0">
                <a:ea typeface="굴림" charset="-127"/>
              </a:rPr>
              <a:t>&amp; 1 </a:t>
            </a:r>
            <a:r>
              <a:rPr lang="en-US" altLang="ko-KR" dirty="0" smtClean="0">
                <a:ea typeface="굴림" charset="-127"/>
              </a:rPr>
              <a:t>– negative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or vice versa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90000"/>
              </a:lnSpc>
            </a:pPr>
            <a:endParaRPr lang="en-US" altLang="ko-KR" dirty="0" smtClean="0">
              <a:ea typeface="굴림" charset="-127"/>
              <a:cs typeface="ＭＳ Ｐゴシック" pitchFamily="-110" charset="-128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charset="-127"/>
                <a:cs typeface="ＭＳ Ｐゴシック" pitchFamily="-110" charset="-128"/>
              </a:rPr>
              <a:t>Average amplitude </a:t>
            </a:r>
            <a:r>
              <a:rPr lang="en-US" altLang="ko-KR" dirty="0">
                <a:ea typeface="굴림" charset="-127"/>
                <a:cs typeface="ＭＳ Ｐゴシック" pitchFamily="-110" charset="-128"/>
              </a:rPr>
              <a:t>is 0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  <a:cs typeface="ＭＳ Ｐゴシック" pitchFamily="-110" charset="-128"/>
              </a:rPr>
              <a:t>DC </a:t>
            </a:r>
            <a:r>
              <a:rPr lang="en-US" altLang="ko-KR" dirty="0" smtClean="0">
                <a:ea typeface="굴림" charset="-127"/>
                <a:cs typeface="ＭＳ Ｐゴシック" pitchFamily="-110" charset="-128"/>
              </a:rPr>
              <a:t>component not needed</a:t>
            </a:r>
            <a:endParaRPr lang="en-US" altLang="ko-KR" dirty="0">
              <a:ea typeface="굴림" charset="-127"/>
              <a:cs typeface="ＭＳ Ｐゴシック" pitchFamily="-110" charset="-128"/>
            </a:endParaRPr>
          </a:p>
          <a:p>
            <a:endParaRPr lang="en-US" altLang="ko-KR" dirty="0" smtClean="0">
              <a:ea typeface="굴림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 to Zero (RZ)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ko-KR" sz="2800" dirty="0" smtClean="0">
                <a:ea typeface="굴림" charset="-127"/>
              </a:rPr>
              <a:t>Return to Zero (RZ) uses three values: positive, negative and zero. In RZ, the signal changes not between bits but during (middle of) each bit. </a:t>
            </a:r>
          </a:p>
          <a:p>
            <a:pPr algn="just">
              <a:lnSpc>
                <a:spcPct val="80000"/>
              </a:lnSpc>
            </a:pPr>
            <a:r>
              <a:rPr lang="en-US" altLang="ko-KR" sz="2800" dirty="0" smtClean="0">
                <a:ea typeface="굴림" charset="-127"/>
              </a:rPr>
              <a:t>A 1 bit is represented by positive-to-zero and a 0 bit by negative-to-zero.</a:t>
            </a:r>
          </a:p>
          <a:p>
            <a:pPr algn="just">
              <a:lnSpc>
                <a:spcPct val="80000"/>
              </a:lnSpc>
            </a:pPr>
            <a:r>
              <a:rPr lang="en-US" altLang="ko-KR" sz="2800" dirty="0" smtClean="0">
                <a:ea typeface="굴림" charset="-127"/>
              </a:rPr>
              <a:t>The main disadvantage of RZ is that it requires two signal changes to encode one bit and therefore occupies more bandwidth.</a:t>
            </a: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1730" name="Picture 2" descr="C:\Documents and Settings\mimir\바탕 화면\RZ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629728"/>
            <a:ext cx="4422476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Return to Zero (RZ)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ko-KR" sz="2800" dirty="0">
                <a:ea typeface="굴림" charset="-127"/>
              </a:rPr>
              <a:t>3 </a:t>
            </a:r>
            <a:r>
              <a:rPr lang="en-US" altLang="ko-KR" sz="2800" dirty="0" smtClean="0">
                <a:ea typeface="굴림" charset="-127"/>
              </a:rPr>
              <a:t>levels of amplitude </a:t>
            </a:r>
            <a:r>
              <a:rPr lang="en-US" altLang="ko-KR" sz="2800" dirty="0">
                <a:ea typeface="굴림" charset="-127"/>
              </a:rPr>
              <a:t>– 3 </a:t>
            </a:r>
            <a:r>
              <a:rPr lang="en-US" altLang="ko-KR" sz="2800" dirty="0" smtClean="0">
                <a:ea typeface="굴림" charset="-127"/>
              </a:rPr>
              <a:t>voltage levels</a:t>
            </a:r>
            <a:endParaRPr lang="en-US" altLang="ko-KR" sz="2800" dirty="0">
              <a:ea typeface="굴림" charset="-127"/>
            </a:endParaRPr>
          </a:p>
          <a:p>
            <a:pPr algn="just">
              <a:lnSpc>
                <a:spcPct val="80000"/>
              </a:lnSpc>
            </a:pPr>
            <a:r>
              <a:rPr lang="en-US" altLang="ko-KR" sz="2800" dirty="0" smtClean="0">
                <a:ea typeface="굴림" charset="-127"/>
              </a:rPr>
              <a:t>A signal change with every bit to assure synchronization</a:t>
            </a:r>
            <a:endParaRPr lang="en-US" altLang="ko-KR" sz="2800" dirty="0">
              <a:ea typeface="굴림" charset="-127"/>
            </a:endParaRPr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67228"/>
            <a:ext cx="6172200" cy="366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81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GB" dirty="0">
                <a:ea typeface="+mj-ea"/>
                <a:cs typeface="+mj-cs"/>
              </a:rPr>
              <a:t>Manchester Encoding</a:t>
            </a:r>
          </a:p>
        </p:txBody>
      </p:sp>
      <p:pic>
        <p:nvPicPr>
          <p:cNvPr id="43011" name="Picture 4" descr="D:\cd_chpt_03\LN2E0328.jpg"/>
          <p:cNvPicPr>
            <a:picLocks noChangeAspect="1" noChangeArrowheads="1"/>
          </p:cNvPicPr>
          <p:nvPr/>
        </p:nvPicPr>
        <p:blipFill>
          <a:blip r:embed="rId3">
            <a:lum/>
            <a:alphaModFix/>
          </a:blip>
          <a:srcRect b="58260"/>
          <a:stretch>
            <a:fillRect/>
          </a:stretch>
        </p:blipFill>
        <p:spPr bwMode="auto">
          <a:xfrm>
            <a:off x="838200" y="4086225"/>
            <a:ext cx="7259638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2714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sz="2800" dirty="0" smtClean="0"/>
              <a:t>transition in middle of each bit period</a:t>
            </a:r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sz="2800" dirty="0" smtClean="0"/>
              <a:t>midbit transition </a:t>
            </a:r>
            <a:r>
              <a:rPr kumimoji="1" lang="en-US" sz="2800" dirty="0"/>
              <a:t>serves </a:t>
            </a:r>
            <a:r>
              <a:rPr kumimoji="1" lang="en-US" sz="2800" dirty="0" smtClean="0"/>
              <a:t>as s</a:t>
            </a:r>
            <a:r>
              <a:rPr kumimoji="1" lang="en-US" altLang="ko-KR" sz="2800" dirty="0" smtClean="0"/>
              <a:t>ynchronization </a:t>
            </a:r>
            <a:r>
              <a:rPr kumimoji="1" lang="en-US" altLang="ko-KR" sz="2800" dirty="0"/>
              <a:t>and </a:t>
            </a:r>
            <a:r>
              <a:rPr kumimoji="1" lang="en-US" altLang="ko-KR" sz="2800" dirty="0" smtClean="0"/>
              <a:t>data (bit representation)</a:t>
            </a:r>
            <a:endParaRPr kumimoji="1" lang="en-US" sz="2800" dirty="0"/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sz="2800" dirty="0" smtClean="0"/>
              <a:t>low to high transition : 1</a:t>
            </a:r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sz="2800" dirty="0" smtClean="0"/>
              <a:t>high to low transition : 0</a:t>
            </a:r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sz="2800" dirty="0" smtClean="0"/>
              <a:t>used by IEEE 802.3 (LAN)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0213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GB" dirty="0">
                <a:ea typeface="+mj-ea"/>
                <a:cs typeface="+mj-cs"/>
              </a:rPr>
              <a:t>Manchester Encoding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399"/>
            <a:ext cx="8229600" cy="2714625"/>
          </a:xfrm>
        </p:spPr>
        <p:txBody>
          <a:bodyPr/>
          <a:lstStyle/>
          <a:p>
            <a:r>
              <a:rPr kumimoji="1" lang="en-US" altLang="ko-KR" sz="2800" dirty="0" smtClean="0"/>
              <a:t>Two levels of amplitude</a:t>
            </a:r>
            <a:endParaRPr kumimoji="1" lang="en-US" altLang="ko-KR" sz="2800" dirty="0"/>
          </a:p>
          <a:p>
            <a:r>
              <a:rPr kumimoji="1" lang="en-US" altLang="ko-KR" sz="2800" dirty="0"/>
              <a:t>Same </a:t>
            </a:r>
            <a:r>
              <a:rPr kumimoji="1" lang="en-US" altLang="ko-KR" sz="2800" dirty="0" smtClean="0"/>
              <a:t>synchronization as RZ</a:t>
            </a:r>
          </a:p>
          <a:p>
            <a:endParaRPr kumimoji="1" lang="en-US" altLang="ko-KR" sz="2800" dirty="0"/>
          </a:p>
          <a:p>
            <a:r>
              <a:rPr kumimoji="1" lang="en-US" altLang="ko-KR" sz="2800" dirty="0" smtClean="0"/>
              <a:t>Example</a:t>
            </a:r>
            <a:endParaRPr kumimoji="1" lang="en-US" altLang="ko-KR" sz="2800" dirty="0"/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endParaRPr kumimoji="1" lang="en-US" sz="28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27" y="3466088"/>
            <a:ext cx="6146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26" y="3987799"/>
            <a:ext cx="6850357" cy="248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90828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Bipolar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three voltage levels: positive, zero, and negative.</a:t>
            </a:r>
          </a:p>
          <a:p>
            <a:r>
              <a:rPr lang="en-US" altLang="ko-KR" sz="2800" dirty="0" smtClean="0"/>
              <a:t>The zero level is used to represent binary 0.</a:t>
            </a:r>
          </a:p>
          <a:p>
            <a:r>
              <a:rPr lang="en-US" altLang="ko-KR" sz="2800" dirty="0" smtClean="0"/>
              <a:t>The 1s are represented by alternating positive and negative voltages (even if the 1 bits are not consecutive).</a:t>
            </a:r>
          </a:p>
          <a:p>
            <a:r>
              <a:rPr lang="en-US" altLang="ko-KR" sz="2800" dirty="0" smtClean="0"/>
              <a:t>A common bipolar encoding scheme is called </a:t>
            </a:r>
            <a:r>
              <a:rPr lang="en-US" altLang="ko-KR" sz="2800" dirty="0" smtClean="0">
                <a:solidFill>
                  <a:srgbClr val="FF0000"/>
                </a:solidFill>
              </a:rPr>
              <a:t>Alternate Mark Inversion (AMI)</a:t>
            </a:r>
            <a:r>
              <a:rPr lang="en-US" altLang="ko-KR" sz="2800" dirty="0" smtClean="0"/>
              <a:t>. The word mark comes from telegraphy and it means 1.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Garamond" pitchFamily="18" charset="0"/>
              </a:rPr>
              <a:t>Bipolar AMI Encoding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70231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286000" y="1524000"/>
            <a:ext cx="4648200" cy="609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>
                <a:solidFill>
                  <a:srgbClr val="C00000"/>
                </a:solidFill>
                <a:latin typeface="Times New Roman" pitchFamily="-110" charset="0"/>
              </a:rPr>
              <a:t>Major 4 Encoding Methods</a:t>
            </a: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48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Digital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Digital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-110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14600" y="3200400"/>
            <a:ext cx="1981200" cy="1371600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-110" charset="0"/>
              </a:rPr>
              <a:t>Digital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-110" charset="0"/>
              </a:rPr>
              <a:t>Analog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itchFamily="-110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7244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Analog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Digital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-110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9342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10000"/>
                  </a:schemeClr>
                </a:solidFill>
                <a:latin typeface="Times New Roman" pitchFamily="-110" charset="0"/>
              </a:rPr>
              <a:t>Analog Data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Analog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-110" charset="0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1295400" y="2743200"/>
            <a:ext cx="6629400" cy="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endCxn id="6" idx="0"/>
          </p:cNvCxnSpPr>
          <p:nvPr/>
        </p:nvCxnSpPr>
        <p:spPr bwMode="auto">
          <a:xfrm>
            <a:off x="12954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10" idx="0"/>
          </p:cNvCxnSpPr>
          <p:nvPr/>
        </p:nvCxnSpPr>
        <p:spPr bwMode="auto">
          <a:xfrm flipV="1">
            <a:off x="79248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8" idx="0"/>
          </p:cNvCxnSpPr>
          <p:nvPr/>
        </p:nvCxnSpPr>
        <p:spPr bwMode="auto">
          <a:xfrm flipV="1">
            <a:off x="35052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9" idx="0"/>
          </p:cNvCxnSpPr>
          <p:nvPr/>
        </p:nvCxnSpPr>
        <p:spPr bwMode="auto">
          <a:xfrm flipV="1">
            <a:off x="57150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4610100" y="21336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96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286000" y="1524000"/>
            <a:ext cx="4648200" cy="609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>
                <a:solidFill>
                  <a:srgbClr val="C00000"/>
                </a:solidFill>
                <a:latin typeface="Times New Roman" pitchFamily="-110" charset="0"/>
              </a:rPr>
              <a:t>Major 4 Encoding Methods</a:t>
            </a: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4800" y="3200400"/>
            <a:ext cx="1981200" cy="1371600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-110" charset="0"/>
              </a:rPr>
              <a:t>Digital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-110" charset="0"/>
              </a:rPr>
              <a:t>Digital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itchFamily="-110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146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Digital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Analog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-110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7244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Analog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Digital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-110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9342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10000"/>
                  </a:schemeClr>
                </a:solidFill>
                <a:latin typeface="Times New Roman" pitchFamily="-110" charset="0"/>
              </a:rPr>
              <a:t>Analog Data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Analog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-110" charset="0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1295400" y="2743200"/>
            <a:ext cx="6629400" cy="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endCxn id="6" idx="0"/>
          </p:cNvCxnSpPr>
          <p:nvPr/>
        </p:nvCxnSpPr>
        <p:spPr bwMode="auto">
          <a:xfrm>
            <a:off x="12954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10" idx="0"/>
          </p:cNvCxnSpPr>
          <p:nvPr/>
        </p:nvCxnSpPr>
        <p:spPr bwMode="auto">
          <a:xfrm flipV="1">
            <a:off x="79248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8" idx="0"/>
          </p:cNvCxnSpPr>
          <p:nvPr/>
        </p:nvCxnSpPr>
        <p:spPr bwMode="auto">
          <a:xfrm flipV="1">
            <a:off x="35052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9" idx="0"/>
          </p:cNvCxnSpPr>
          <p:nvPr/>
        </p:nvCxnSpPr>
        <p:spPr bwMode="auto">
          <a:xfrm flipV="1">
            <a:off x="57150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4610100" y="21336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517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Digital Data, Analog Signal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27250"/>
            <a:ext cx="8885238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5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Digital Data, Analog Signal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2300"/>
              </a:lnSpc>
            </a:pPr>
            <a:r>
              <a:rPr lang="ko-KR" altLang="en-US" sz="2800" dirty="0" err="1" smtClean="0">
                <a:latin typeface="굴림" charset="-127"/>
                <a:ea typeface="굴림" charset="-127"/>
              </a:rPr>
              <a:t>반송파</a:t>
            </a:r>
            <a:r>
              <a:rPr lang="ko-KR" altLang="en-US" sz="2800" dirty="0" smtClean="0">
                <a:latin typeface="굴림" charset="-127"/>
                <a:ea typeface="굴림" charset="-127"/>
              </a:rPr>
              <a:t> 신호 </a:t>
            </a:r>
            <a:r>
              <a:rPr lang="en-US" altLang="ko-KR" sz="2800" dirty="0" smtClean="0">
                <a:latin typeface="굴림" charset="-127"/>
                <a:ea typeface="굴림" charset="-127"/>
              </a:rPr>
              <a:t>(Carrier)</a:t>
            </a:r>
            <a:endParaRPr lang="ko-KR" altLang="en-US" sz="2800" dirty="0" smtClean="0">
              <a:latin typeface="굴림" charset="-127"/>
              <a:ea typeface="굴림" charset="-127"/>
            </a:endParaRPr>
          </a:p>
          <a:p>
            <a:pPr lvl="1" eaLnBrk="1" hangingPunct="1">
              <a:lnSpc>
                <a:spcPts val="2300"/>
              </a:lnSpc>
              <a:buFont typeface="굴림" charset="-127"/>
              <a:buChar char="■"/>
            </a:pPr>
            <a:r>
              <a:rPr lang="ko-KR" altLang="en-US" sz="2400" dirty="0" err="1" smtClean="0">
                <a:latin typeface="굴림" charset="-127"/>
                <a:ea typeface="굴림" charset="-127"/>
              </a:rPr>
              <a:t>반송파</a:t>
            </a:r>
            <a:r>
              <a:rPr lang="ko-KR" altLang="en-US" sz="2400" dirty="0" smtClean="0">
                <a:latin typeface="굴림" charset="-127"/>
                <a:ea typeface="굴림" charset="-127"/>
              </a:rPr>
              <a:t> 신호</a:t>
            </a:r>
            <a:r>
              <a:rPr lang="en-US" altLang="ko-KR" sz="2400" dirty="0" smtClean="0">
                <a:latin typeface="굴림" charset="-127"/>
                <a:ea typeface="굴림" charset="-127"/>
              </a:rPr>
              <a:t> </a:t>
            </a:r>
          </a:p>
          <a:p>
            <a:pPr lvl="2" eaLnBrk="1" hangingPunct="1">
              <a:lnSpc>
                <a:spcPts val="2300"/>
              </a:lnSpc>
              <a:buFont typeface="굴림" charset="-127"/>
              <a:buChar char="▶"/>
            </a:pPr>
            <a:r>
              <a:rPr lang="ko-KR" altLang="en-US" sz="2000" dirty="0">
                <a:ea typeface="굴림" charset="-127"/>
              </a:rPr>
              <a:t>정보를 </a:t>
            </a:r>
            <a:r>
              <a:rPr lang="ko-KR" altLang="en-US" sz="2000" dirty="0" smtClean="0">
                <a:ea typeface="굴림" charset="-127"/>
              </a:rPr>
              <a:t>실어 보내는 </a:t>
            </a:r>
            <a:r>
              <a:rPr lang="ko-KR" altLang="en-US" sz="2000" dirty="0">
                <a:ea typeface="굴림" charset="-127"/>
              </a:rPr>
              <a:t>사인</a:t>
            </a:r>
            <a:r>
              <a:rPr lang="en-US" altLang="ko-KR" sz="2000" dirty="0">
                <a:ea typeface="굴림" charset="-127"/>
              </a:rPr>
              <a:t>(sine)</a:t>
            </a:r>
            <a:r>
              <a:rPr lang="ko-KR" altLang="en-US" sz="2000" dirty="0">
                <a:ea typeface="굴림" charset="-127"/>
              </a:rPr>
              <a:t>파 또는 펄스</a:t>
            </a:r>
            <a:r>
              <a:rPr lang="en-US" altLang="ko-KR" sz="2000" dirty="0">
                <a:ea typeface="굴림" charset="-127"/>
              </a:rPr>
              <a:t>(pulse)</a:t>
            </a:r>
            <a:r>
              <a:rPr lang="ko-KR" altLang="en-US" sz="2000" dirty="0">
                <a:ea typeface="굴림" charset="-127"/>
              </a:rPr>
              <a:t>파</a:t>
            </a:r>
            <a:endParaRPr lang="en-US" altLang="ko-KR" sz="2000" dirty="0">
              <a:ea typeface="굴림" charset="-127"/>
            </a:endParaRPr>
          </a:p>
          <a:p>
            <a:pPr lvl="2" eaLnBrk="1" hangingPunct="1">
              <a:lnSpc>
                <a:spcPts val="2300"/>
              </a:lnSpc>
              <a:buFont typeface="굴림" charset="-127"/>
              <a:buChar char="▶"/>
            </a:pPr>
            <a:r>
              <a:rPr lang="ko-KR" altLang="en-US" sz="2000" dirty="0">
                <a:ea typeface="굴림" charset="-127"/>
              </a:rPr>
              <a:t>아날로그 </a:t>
            </a:r>
            <a:r>
              <a:rPr lang="ko-KR" altLang="en-US" sz="2000" dirty="0" smtClean="0">
                <a:ea typeface="굴림" charset="-127"/>
              </a:rPr>
              <a:t>전송에서 정보 신호의 기반이 되는 고주파 신호</a:t>
            </a:r>
          </a:p>
          <a:p>
            <a:pPr lvl="2" eaLnBrk="1" hangingPunct="1">
              <a:lnSpc>
                <a:spcPts val="2300"/>
              </a:lnSpc>
              <a:buFont typeface="굴림" charset="-127"/>
              <a:buChar char="▶"/>
            </a:pPr>
            <a:endParaRPr lang="ko-KR" altLang="en-US" sz="1800" dirty="0" smtClean="0">
              <a:ea typeface="굴림" charset="-127"/>
            </a:endParaRPr>
          </a:p>
          <a:p>
            <a:pPr lvl="1" eaLnBrk="1" hangingPunct="1">
              <a:lnSpc>
                <a:spcPts val="2300"/>
              </a:lnSpc>
              <a:buFont typeface="굴림" charset="-127"/>
              <a:buChar char="■"/>
            </a:pPr>
            <a:r>
              <a:rPr lang="ko-KR" altLang="en-US" sz="2400" dirty="0" err="1" smtClean="0">
                <a:latin typeface="굴림" charset="-127"/>
                <a:ea typeface="굴림" charset="-127"/>
              </a:rPr>
              <a:t>반송파</a:t>
            </a:r>
            <a:r>
              <a:rPr lang="ko-KR" altLang="en-US" sz="2400" dirty="0" smtClean="0">
                <a:latin typeface="굴림" charset="-127"/>
                <a:ea typeface="굴림" charset="-127"/>
              </a:rPr>
              <a:t> 신호의 특성</a:t>
            </a:r>
          </a:p>
          <a:p>
            <a:pPr lvl="2" eaLnBrk="1" hangingPunct="1">
              <a:lnSpc>
                <a:spcPts val="2300"/>
              </a:lnSpc>
              <a:buFont typeface="굴림" charset="-127"/>
              <a:buChar char="▶"/>
            </a:pPr>
            <a:r>
              <a:rPr lang="ko-KR" altLang="en-US" sz="2000" dirty="0" smtClean="0">
                <a:ea typeface="굴림" charset="-127"/>
              </a:rPr>
              <a:t>진폭 </a:t>
            </a:r>
            <a:r>
              <a:rPr lang="en-US" altLang="ko-KR" sz="2000" dirty="0" smtClean="0">
                <a:ea typeface="굴림" charset="-127"/>
              </a:rPr>
              <a:t>(A)</a:t>
            </a:r>
            <a:endParaRPr lang="ko-KR" altLang="en-US" sz="2000" dirty="0" smtClean="0">
              <a:ea typeface="굴림" charset="-127"/>
            </a:endParaRPr>
          </a:p>
          <a:p>
            <a:pPr lvl="2" eaLnBrk="1" hangingPunct="1">
              <a:lnSpc>
                <a:spcPts val="2300"/>
              </a:lnSpc>
              <a:buFont typeface="굴림" charset="-127"/>
              <a:buChar char="▶"/>
            </a:pPr>
            <a:r>
              <a:rPr lang="ko-KR" altLang="en-US" sz="2000" dirty="0" smtClean="0">
                <a:ea typeface="굴림" charset="-127"/>
              </a:rPr>
              <a:t>주파수 </a:t>
            </a:r>
            <a:r>
              <a:rPr lang="en-US" altLang="ko-KR" sz="2000" dirty="0" smtClean="0">
                <a:ea typeface="굴림" charset="-127"/>
              </a:rPr>
              <a:t>(f)</a:t>
            </a:r>
            <a:endParaRPr lang="ko-KR" altLang="en-US" sz="2000" dirty="0" smtClean="0">
              <a:ea typeface="굴림" charset="-127"/>
            </a:endParaRPr>
          </a:p>
          <a:p>
            <a:pPr lvl="2" eaLnBrk="1" hangingPunct="1">
              <a:lnSpc>
                <a:spcPts val="2300"/>
              </a:lnSpc>
              <a:buFont typeface="굴림" charset="-127"/>
              <a:buChar char="▶"/>
            </a:pPr>
            <a:r>
              <a:rPr lang="ko-KR" altLang="en-US" sz="2000" dirty="0" smtClean="0">
                <a:ea typeface="굴림" charset="-127"/>
              </a:rPr>
              <a:t>위상 </a:t>
            </a:r>
            <a:r>
              <a:rPr lang="en-US" altLang="ko-KR" sz="2000" dirty="0" smtClean="0">
                <a:ea typeface="굴림" charset="-127"/>
              </a:rPr>
              <a:t>(</a:t>
            </a:r>
            <a:r>
              <a:rPr kumimoji="1" lang="en-US" altLang="ko-KR" sz="2000" dirty="0" smtClean="0">
                <a:sym typeface="Symbol" pitchFamily="-110" charset="2"/>
              </a:rPr>
              <a:t></a:t>
            </a:r>
            <a:r>
              <a:rPr lang="en-US" altLang="ko-KR" sz="2000" dirty="0" smtClean="0">
                <a:ea typeface="굴림" charset="-127"/>
              </a:rPr>
              <a:t>)</a:t>
            </a:r>
            <a:endParaRPr lang="ko-KR" altLang="en-US" sz="2000" dirty="0" smtClean="0">
              <a:ea typeface="굴림" charset="-127"/>
            </a:endParaRPr>
          </a:p>
          <a:p>
            <a:pPr lvl="2" eaLnBrk="1" hangingPunct="1">
              <a:lnSpc>
                <a:spcPts val="2300"/>
              </a:lnSpc>
              <a:buFont typeface="굴림" charset="-127"/>
              <a:buChar char="▶"/>
            </a:pPr>
            <a:endParaRPr lang="ko-KR" altLang="en-US" sz="1800" dirty="0" smtClean="0">
              <a:ea typeface="굴림" charset="-127"/>
            </a:endParaRPr>
          </a:p>
          <a:p>
            <a:pPr lvl="1" eaLnBrk="1" hangingPunct="1">
              <a:lnSpc>
                <a:spcPts val="2300"/>
              </a:lnSpc>
              <a:buFont typeface="굴림" charset="-127"/>
              <a:buChar char="■"/>
            </a:pPr>
            <a:r>
              <a:rPr lang="ko-KR" altLang="en-US" sz="2400" dirty="0" smtClean="0">
                <a:latin typeface="굴림" charset="-127"/>
                <a:ea typeface="굴림" charset="-127"/>
              </a:rPr>
              <a:t>변조</a:t>
            </a:r>
          </a:p>
          <a:p>
            <a:pPr lvl="2" eaLnBrk="1" hangingPunct="1">
              <a:lnSpc>
                <a:spcPts val="2300"/>
              </a:lnSpc>
              <a:buFont typeface="굴림" charset="-127"/>
              <a:buChar char="▶"/>
            </a:pPr>
            <a:r>
              <a:rPr lang="ko-KR" altLang="en-US" sz="2000" dirty="0" err="1" smtClean="0">
                <a:ea typeface="굴림" charset="-127"/>
              </a:rPr>
              <a:t>반송파</a:t>
            </a:r>
            <a:r>
              <a:rPr lang="ko-KR" altLang="en-US" sz="2000" dirty="0" smtClean="0">
                <a:ea typeface="굴림" charset="-127"/>
              </a:rPr>
              <a:t> 신호의 특성 중 한가지 이상을 변화시키는 방식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32723"/>
              </p:ext>
            </p:extLst>
          </p:nvPr>
        </p:nvGraphicFramePr>
        <p:xfrm>
          <a:off x="4114800" y="4191000"/>
          <a:ext cx="264907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44" name="수식" r:id="rId3" imgW="939600" imgH="215640" progId="Equation.3">
                  <p:embed/>
                </p:oleObj>
              </mc:Choice>
              <mc:Fallback>
                <p:oleObj name="수식" r:id="rId3" imgW="939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2649071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Digital Data, Analog Signal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286000"/>
            <a:ext cx="8401050" cy="288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5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1388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Modulation Techniques</a:t>
            </a:r>
          </a:p>
        </p:txBody>
      </p:sp>
      <p:pic>
        <p:nvPicPr>
          <p:cNvPr id="57347" name="Picture 7"/>
          <p:cNvPicPr>
            <a:picLocks noChangeAspect="1" noChangeArrowheads="1"/>
          </p:cNvPicPr>
          <p:nvPr/>
        </p:nvPicPr>
        <p:blipFill>
          <a:blip r:embed="rId3">
            <a:lum/>
            <a:alphaModFix/>
          </a:blip>
          <a:srcRect r="4257" b="15930"/>
          <a:stretch>
            <a:fillRect/>
          </a:stretch>
        </p:blipFill>
        <p:spPr bwMode="auto">
          <a:xfrm>
            <a:off x="1676400" y="1143000"/>
            <a:ext cx="583565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Amplitude Shift Keying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-110" charset="2"/>
              <a:buChar char="Ø"/>
              <a:defRPr/>
            </a:pPr>
            <a:r>
              <a:rPr kumimoji="1" lang="ko-KR" altLang="en-US" sz="3200" dirty="0" smtClean="0">
                <a:cs typeface="ＭＳ Ｐゴシック" pitchFamily="-110" charset="-128"/>
              </a:rPr>
              <a:t>진폭 차이</a:t>
            </a:r>
            <a:endParaRPr kumimoji="1" lang="en-US" altLang="ko-KR" sz="3200" dirty="0" smtClean="0">
              <a:cs typeface="ＭＳ Ｐゴシック" pitchFamily="-110" charset="-128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chemeClr val="hlink"/>
              </a:buClr>
              <a:buSzPct val="80000"/>
              <a:buFont typeface="Wingdings" pitchFamily="-110" charset="2"/>
              <a:buChar char="Ø"/>
              <a:defRPr/>
            </a:pPr>
            <a:r>
              <a:rPr kumimoji="1" lang="ko-KR" altLang="en-US" sz="3200" dirty="0" smtClean="0">
                <a:cs typeface="ＭＳ Ｐゴシック" pitchFamily="-110" charset="-128"/>
              </a:rPr>
              <a:t>주파수와 </a:t>
            </a:r>
            <a:r>
              <a:rPr kumimoji="1" lang="ko-KR" altLang="en-US" sz="3200" dirty="0">
                <a:cs typeface="ＭＳ Ｐゴシック" pitchFamily="-110" charset="-128"/>
              </a:rPr>
              <a:t>위상은 변하지 </a:t>
            </a:r>
            <a:r>
              <a:rPr kumimoji="1" lang="ko-KR" altLang="en-US" sz="3200" dirty="0" smtClean="0">
                <a:cs typeface="ＭＳ Ｐゴシック" pitchFamily="-110" charset="-128"/>
              </a:rPr>
              <a:t>않음</a:t>
            </a:r>
            <a:endParaRPr kumimoji="1"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43200"/>
            <a:ext cx="70866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3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Amplitude Shift Keying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dirty="0"/>
              <a:t>encode 0/1 by different carrier amplitudes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r>
              <a:rPr kumimoji="1" lang="en-US" dirty="0"/>
              <a:t>usually have one amplitude </a:t>
            </a:r>
            <a:r>
              <a:rPr kumimoji="1" lang="en-US" dirty="0" smtClean="0"/>
              <a:t>zero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r>
              <a:rPr lang="en-US" altLang="en-US" dirty="0" smtClean="0"/>
              <a:t>presence and absence of carrier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endParaRPr kumimoji="1"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alphaModFix/>
            <a:lum/>
          </a:blip>
          <a:srcRect r="4257" b="70073"/>
          <a:stretch>
            <a:fillRect/>
          </a:stretch>
        </p:blipFill>
        <p:spPr bwMode="auto">
          <a:xfrm>
            <a:off x="838200" y="4267200"/>
            <a:ext cx="490855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4267200"/>
            <a:ext cx="26765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9878"/>
              </p:ext>
            </p:extLst>
          </p:nvPr>
        </p:nvGraphicFramePr>
        <p:xfrm>
          <a:off x="2509837" y="2965450"/>
          <a:ext cx="41243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1" name="수식" r:id="rId6" imgW="1892160" imgH="457200" progId="Equation.3">
                  <p:embed/>
                </p:oleObj>
              </mc:Choice>
              <mc:Fallback>
                <p:oleObj name="수식" r:id="rId6" imgW="1892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7" y="2965450"/>
                        <a:ext cx="4124325" cy="996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474787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Binary Frequency Shift Keying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10" charset="2"/>
              <a:buNone/>
              <a:defRPr/>
            </a:pPr>
            <a:endParaRPr kumimoji="1" lang="en-US" sz="2800" dirty="0" smtClean="0"/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sz="2800" dirty="0" smtClean="0"/>
              <a:t>two binary values represented by two different frequencies </a:t>
            </a:r>
            <a:r>
              <a:rPr kumimoji="1" lang="en-US" sz="1800" dirty="0" smtClean="0"/>
              <a:t>(</a:t>
            </a:r>
            <a:r>
              <a:rPr lang="en-US" altLang="en-US" sz="1800" dirty="0" smtClean="0"/>
              <a:t>near and on both sides of a central carrier frequency </a:t>
            </a:r>
            <a:r>
              <a:rPr lang="en-US" altLang="en-US" sz="1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sz="1800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endParaRPr kumimoji="1" lang="en-US" sz="2800" dirty="0" smtClean="0"/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endParaRPr kumimoji="1" lang="en-US" sz="28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1935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946428"/>
              </p:ext>
            </p:extLst>
          </p:nvPr>
        </p:nvGraphicFramePr>
        <p:xfrm>
          <a:off x="2046288" y="3048000"/>
          <a:ext cx="409733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2" name="수식" r:id="rId4" imgW="1879560" imgH="482400" progId="Equation.3">
                  <p:embed/>
                </p:oleObj>
              </mc:Choice>
              <mc:Fallback>
                <p:oleObj name="수식" r:id="rId4" imgW="1879560" imgH="48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3048000"/>
                        <a:ext cx="4097337" cy="10525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4267200"/>
            <a:ext cx="2362200" cy="171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alphaModFix/>
            <a:lum/>
          </a:blip>
          <a:srcRect t="32701" r="4257" b="42044"/>
          <a:stretch>
            <a:fillRect/>
          </a:stretch>
        </p:blipFill>
        <p:spPr bwMode="auto">
          <a:xfrm>
            <a:off x="990600" y="4419600"/>
            <a:ext cx="49085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FSK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141287" y="2190901"/>
            <a:ext cx="8621713" cy="3143099"/>
            <a:chOff x="70" y="909"/>
            <a:chExt cx="5166" cy="189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70" y="1954"/>
              <a:ext cx="59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lnSpc>
                  <a:spcPct val="60000"/>
                </a:lnSpc>
              </a:pPr>
              <a:r>
                <a:rPr lang="en-US" altLang="ko-KR" sz="2000" dirty="0">
                  <a:latin typeface="Arial Narrow" pitchFamily="34" charset="0"/>
                  <a:ea typeface="굴림" charset="-127"/>
                </a:rPr>
                <a:t>Carrier 2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굴림" charset="-127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404" y="909"/>
              <a:ext cx="0" cy="18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927" y="909"/>
              <a:ext cx="0" cy="189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449" y="909"/>
              <a:ext cx="0" cy="189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972" y="909"/>
              <a:ext cx="0" cy="189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495" y="909"/>
              <a:ext cx="0" cy="189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017" y="909"/>
              <a:ext cx="0" cy="189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539" y="909"/>
              <a:ext cx="0" cy="189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062" y="909"/>
              <a:ext cx="0" cy="189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404" y="1198"/>
              <a:ext cx="383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404" y="1631"/>
              <a:ext cx="3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404" y="2063"/>
              <a:ext cx="3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404" y="2497"/>
              <a:ext cx="3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404" y="1053"/>
              <a:ext cx="3659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2" y="0"/>
                </a:cxn>
                <a:cxn ang="0">
                  <a:pos x="522" y="145"/>
                </a:cxn>
                <a:cxn ang="0">
                  <a:pos x="1045" y="145"/>
                </a:cxn>
                <a:cxn ang="0">
                  <a:pos x="1045" y="0"/>
                </a:cxn>
                <a:cxn ang="0">
                  <a:pos x="2090" y="0"/>
                </a:cxn>
                <a:cxn ang="0">
                  <a:pos x="2090" y="145"/>
                </a:cxn>
                <a:cxn ang="0">
                  <a:pos x="3135" y="145"/>
                </a:cxn>
                <a:cxn ang="0">
                  <a:pos x="3135" y="0"/>
                </a:cxn>
                <a:cxn ang="0">
                  <a:pos x="3658" y="0"/>
                </a:cxn>
              </a:cxnLst>
              <a:rect l="0" t="0" r="r" b="b"/>
              <a:pathLst>
                <a:path w="3659" h="146">
                  <a:moveTo>
                    <a:pt x="0" y="0"/>
                  </a:moveTo>
                  <a:lnTo>
                    <a:pt x="522" y="0"/>
                  </a:lnTo>
                  <a:lnTo>
                    <a:pt x="522" y="145"/>
                  </a:lnTo>
                  <a:lnTo>
                    <a:pt x="1045" y="145"/>
                  </a:lnTo>
                  <a:lnTo>
                    <a:pt x="1045" y="0"/>
                  </a:lnTo>
                  <a:lnTo>
                    <a:pt x="2090" y="0"/>
                  </a:lnTo>
                  <a:lnTo>
                    <a:pt x="2090" y="145"/>
                  </a:lnTo>
                  <a:lnTo>
                    <a:pt x="3135" y="145"/>
                  </a:lnTo>
                  <a:lnTo>
                    <a:pt x="3135" y="0"/>
                  </a:lnTo>
                  <a:lnTo>
                    <a:pt x="3658" y="0"/>
                  </a:lnTo>
                </a:path>
              </a:pathLst>
            </a:custGeom>
            <a:noFill/>
            <a:ln w="50800" cap="rnd" cmpd="sng">
              <a:solidFill>
                <a:srgbClr val="99FF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61" y="1152"/>
              <a:ext cx="459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hangingPunct="0">
                <a:lnSpc>
                  <a:spcPct val="60000"/>
                </a:lnSpc>
              </a:pPr>
              <a:r>
                <a:rPr lang="en-US" altLang="ko-KR" sz="2000">
                  <a:latin typeface="Arial Narrow" pitchFamily="34" charset="0"/>
                  <a:ea typeface="굴림" charset="-127"/>
                </a:rPr>
                <a:t>Data</a:t>
              </a:r>
            </a:p>
            <a:p>
              <a:pPr defTabSz="762000" eaLnBrk="0" hangingPunct="0">
                <a:lnSpc>
                  <a:spcPct val="60000"/>
                </a:lnSpc>
              </a:pPr>
              <a:r>
                <a:rPr lang="en-US" altLang="ko-KR" sz="2000">
                  <a:latin typeface="Arial Narrow" pitchFamily="34" charset="0"/>
                  <a:ea typeface="굴림" charset="-127"/>
                </a:rPr>
                <a:t>signal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90" y="1539"/>
              <a:ext cx="59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lnSpc>
                  <a:spcPct val="60000"/>
                </a:lnSpc>
              </a:pPr>
              <a:r>
                <a:rPr lang="en-US" altLang="ko-KR" sz="2000" dirty="0">
                  <a:latin typeface="Arial Narrow" pitchFamily="34" charset="0"/>
                  <a:ea typeface="굴림" charset="-127"/>
                </a:rPr>
                <a:t>Carrier 1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굴림" charset="-127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829" y="1153"/>
              <a:ext cx="36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lnSpc>
                  <a:spcPct val="60000"/>
                </a:lnSpc>
              </a:pPr>
              <a:r>
                <a:rPr lang="en-US" altLang="ko-KR" sz="2000">
                  <a:latin typeface="Arial Narrow" pitchFamily="34" charset="0"/>
                  <a:ea typeface="굴림" charset="-127"/>
                </a:rPr>
                <a:t>vd(t)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798" y="1553"/>
              <a:ext cx="53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lnSpc>
                  <a:spcPct val="60000"/>
                </a:lnSpc>
              </a:pPr>
              <a:r>
                <a:rPr lang="en-US" altLang="ko-KR" sz="2000">
                  <a:latin typeface="Arial Narrow" pitchFamily="34" charset="0"/>
                  <a:ea typeface="굴림" charset="-127"/>
                </a:rPr>
                <a:t>v1(t), f1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814" y="1964"/>
              <a:ext cx="53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>
                <a:lnSpc>
                  <a:spcPct val="60000"/>
                </a:lnSpc>
              </a:pPr>
              <a:r>
                <a:rPr lang="en-US" altLang="ko-KR" sz="2000">
                  <a:latin typeface="Arial Narrow" pitchFamily="34" charset="0"/>
                  <a:ea typeface="굴림" charset="-127"/>
                </a:rPr>
                <a:t>v2(t), f2</a:t>
              </a:r>
              <a:endPara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굴림" charset="-127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811" y="2422"/>
              <a:ext cx="56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hangingPunct="0">
                <a:lnSpc>
                  <a:spcPct val="60000"/>
                </a:lnSpc>
              </a:pPr>
              <a:r>
                <a:rPr lang="en-US" altLang="ko-KR" sz="2000" dirty="0" err="1">
                  <a:latin typeface="Arial Narrow" pitchFamily="34" charset="0"/>
                  <a:ea typeface="굴림" charset="-127"/>
                </a:rPr>
                <a:t>vFSK</a:t>
              </a:r>
              <a:r>
                <a:rPr lang="en-US" altLang="ko-KR" sz="2000" dirty="0">
                  <a:latin typeface="Arial Narrow" pitchFamily="34" charset="0"/>
                  <a:ea typeface="굴림" charset="-127"/>
                </a:rPr>
                <a:t>(t)</a:t>
              </a:r>
              <a:endPara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굴림" charset="-127"/>
              </a:endParaRPr>
            </a:p>
          </p:txBody>
        </p:sp>
        <p:grpSp>
          <p:nvGrpSpPr>
            <p:cNvPr id="28" name="Group 23"/>
            <p:cNvGrpSpPr>
              <a:grpSpLocks/>
            </p:cNvGrpSpPr>
            <p:nvPr/>
          </p:nvGrpSpPr>
          <p:grpSpPr bwMode="auto">
            <a:xfrm>
              <a:off x="1426" y="1477"/>
              <a:ext cx="3627" cy="300"/>
              <a:chOff x="1426" y="1477"/>
              <a:chExt cx="3627" cy="300"/>
            </a:xfrm>
          </p:grpSpPr>
          <p:grpSp>
            <p:nvGrpSpPr>
              <p:cNvPr id="107" name="Group 24"/>
              <p:cNvGrpSpPr>
                <a:grpSpLocks/>
              </p:cNvGrpSpPr>
              <p:nvPr/>
            </p:nvGrpSpPr>
            <p:grpSpPr bwMode="auto">
              <a:xfrm>
                <a:off x="1426" y="1484"/>
                <a:ext cx="2328" cy="293"/>
                <a:chOff x="1426" y="1484"/>
                <a:chExt cx="2328" cy="293"/>
              </a:xfrm>
            </p:grpSpPr>
            <p:sp>
              <p:nvSpPr>
                <p:cNvPr id="114" name="Freeform 25"/>
                <p:cNvSpPr>
                  <a:spLocks/>
                </p:cNvSpPr>
                <p:nvPr/>
              </p:nvSpPr>
              <p:spPr bwMode="auto">
                <a:xfrm>
                  <a:off x="1426" y="1484"/>
                  <a:ext cx="265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3" y="35"/>
                    </a:cxn>
                    <a:cxn ang="0">
                      <a:pos x="49" y="8"/>
                    </a:cxn>
                    <a:cxn ang="0">
                      <a:pos x="64" y="0"/>
                    </a:cxn>
                    <a:cxn ang="0">
                      <a:pos x="82" y="8"/>
                    </a:cxn>
                    <a:cxn ang="0">
                      <a:pos x="97" y="35"/>
                    </a:cxn>
                    <a:cxn ang="0">
                      <a:pos x="132" y="146"/>
                    </a:cxn>
                    <a:cxn ang="0">
                      <a:pos x="165" y="255"/>
                    </a:cxn>
                    <a:cxn ang="0">
                      <a:pos x="181" y="282"/>
                    </a:cxn>
                    <a:cxn ang="0">
                      <a:pos x="196" y="292"/>
                    </a:cxn>
                    <a:cxn ang="0">
                      <a:pos x="214" y="282"/>
                    </a:cxn>
                    <a:cxn ang="0">
                      <a:pos x="229" y="255"/>
                    </a:cxn>
                    <a:cxn ang="0">
                      <a:pos x="264" y="146"/>
                    </a:cxn>
                  </a:cxnLst>
                  <a:rect l="0" t="0" r="r" b="b"/>
                  <a:pathLst>
                    <a:path w="265" h="293">
                      <a:moveTo>
                        <a:pt x="0" y="146"/>
                      </a:moveTo>
                      <a:lnTo>
                        <a:pt x="33" y="35"/>
                      </a:lnTo>
                      <a:lnTo>
                        <a:pt x="49" y="8"/>
                      </a:lnTo>
                      <a:lnTo>
                        <a:pt x="64" y="0"/>
                      </a:lnTo>
                      <a:lnTo>
                        <a:pt x="82" y="8"/>
                      </a:lnTo>
                      <a:lnTo>
                        <a:pt x="97" y="35"/>
                      </a:lnTo>
                      <a:lnTo>
                        <a:pt x="132" y="146"/>
                      </a:lnTo>
                      <a:lnTo>
                        <a:pt x="165" y="255"/>
                      </a:lnTo>
                      <a:lnTo>
                        <a:pt x="181" y="282"/>
                      </a:lnTo>
                      <a:lnTo>
                        <a:pt x="196" y="292"/>
                      </a:lnTo>
                      <a:lnTo>
                        <a:pt x="214" y="282"/>
                      </a:lnTo>
                      <a:lnTo>
                        <a:pt x="229" y="255"/>
                      </a:lnTo>
                      <a:lnTo>
                        <a:pt x="264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5" name="Freeform 26"/>
                <p:cNvSpPr>
                  <a:spLocks/>
                </p:cNvSpPr>
                <p:nvPr/>
              </p:nvSpPr>
              <p:spPr bwMode="auto">
                <a:xfrm>
                  <a:off x="1690" y="1484"/>
                  <a:ext cx="255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0" y="35"/>
                    </a:cxn>
                    <a:cxn ang="0">
                      <a:pos x="47" y="8"/>
                    </a:cxn>
                    <a:cxn ang="0">
                      <a:pos x="62" y="0"/>
                    </a:cxn>
                    <a:cxn ang="0">
                      <a:pos x="79" y="8"/>
                    </a:cxn>
                    <a:cxn ang="0">
                      <a:pos x="94" y="35"/>
                    </a:cxn>
                    <a:cxn ang="0">
                      <a:pos x="127" y="146"/>
                    </a:cxn>
                    <a:cxn ang="0">
                      <a:pos x="158" y="255"/>
                    </a:cxn>
                    <a:cxn ang="0">
                      <a:pos x="175" y="282"/>
                    </a:cxn>
                    <a:cxn ang="0">
                      <a:pos x="190" y="292"/>
                    </a:cxn>
                    <a:cxn ang="0">
                      <a:pos x="206" y="282"/>
                    </a:cxn>
                    <a:cxn ang="0">
                      <a:pos x="220" y="255"/>
                    </a:cxn>
                    <a:cxn ang="0">
                      <a:pos x="254" y="146"/>
                    </a:cxn>
                  </a:cxnLst>
                  <a:rect l="0" t="0" r="r" b="b"/>
                  <a:pathLst>
                    <a:path w="255" h="293">
                      <a:moveTo>
                        <a:pt x="0" y="146"/>
                      </a:moveTo>
                      <a:lnTo>
                        <a:pt x="30" y="35"/>
                      </a:lnTo>
                      <a:lnTo>
                        <a:pt x="47" y="8"/>
                      </a:lnTo>
                      <a:lnTo>
                        <a:pt x="62" y="0"/>
                      </a:lnTo>
                      <a:lnTo>
                        <a:pt x="79" y="8"/>
                      </a:lnTo>
                      <a:lnTo>
                        <a:pt x="94" y="35"/>
                      </a:lnTo>
                      <a:lnTo>
                        <a:pt x="127" y="146"/>
                      </a:lnTo>
                      <a:lnTo>
                        <a:pt x="158" y="255"/>
                      </a:lnTo>
                      <a:lnTo>
                        <a:pt x="175" y="282"/>
                      </a:lnTo>
                      <a:lnTo>
                        <a:pt x="190" y="292"/>
                      </a:lnTo>
                      <a:lnTo>
                        <a:pt x="206" y="282"/>
                      </a:lnTo>
                      <a:lnTo>
                        <a:pt x="220" y="255"/>
                      </a:lnTo>
                      <a:lnTo>
                        <a:pt x="254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6" name="Freeform 27"/>
                <p:cNvSpPr>
                  <a:spLocks/>
                </p:cNvSpPr>
                <p:nvPr/>
              </p:nvSpPr>
              <p:spPr bwMode="auto">
                <a:xfrm>
                  <a:off x="1944" y="1484"/>
                  <a:ext cx="261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2" y="35"/>
                    </a:cxn>
                    <a:cxn ang="0">
                      <a:pos x="50" y="8"/>
                    </a:cxn>
                    <a:cxn ang="0">
                      <a:pos x="65" y="0"/>
                    </a:cxn>
                    <a:cxn ang="0">
                      <a:pos x="81" y="8"/>
                    </a:cxn>
                    <a:cxn ang="0">
                      <a:pos x="95" y="35"/>
                    </a:cxn>
                    <a:cxn ang="0">
                      <a:pos x="130" y="146"/>
                    </a:cxn>
                    <a:cxn ang="0">
                      <a:pos x="162" y="255"/>
                    </a:cxn>
                    <a:cxn ang="0">
                      <a:pos x="178" y="282"/>
                    </a:cxn>
                    <a:cxn ang="0">
                      <a:pos x="193" y="292"/>
                    </a:cxn>
                    <a:cxn ang="0">
                      <a:pos x="211" y="282"/>
                    </a:cxn>
                    <a:cxn ang="0">
                      <a:pos x="225" y="255"/>
                    </a:cxn>
                    <a:cxn ang="0">
                      <a:pos x="260" y="146"/>
                    </a:cxn>
                  </a:cxnLst>
                  <a:rect l="0" t="0" r="r" b="b"/>
                  <a:pathLst>
                    <a:path w="261" h="293">
                      <a:moveTo>
                        <a:pt x="0" y="146"/>
                      </a:moveTo>
                      <a:lnTo>
                        <a:pt x="32" y="35"/>
                      </a:lnTo>
                      <a:lnTo>
                        <a:pt x="50" y="8"/>
                      </a:lnTo>
                      <a:lnTo>
                        <a:pt x="65" y="0"/>
                      </a:lnTo>
                      <a:lnTo>
                        <a:pt x="81" y="8"/>
                      </a:lnTo>
                      <a:lnTo>
                        <a:pt x="95" y="35"/>
                      </a:lnTo>
                      <a:lnTo>
                        <a:pt x="130" y="146"/>
                      </a:lnTo>
                      <a:lnTo>
                        <a:pt x="162" y="255"/>
                      </a:lnTo>
                      <a:lnTo>
                        <a:pt x="178" y="282"/>
                      </a:lnTo>
                      <a:lnTo>
                        <a:pt x="193" y="292"/>
                      </a:lnTo>
                      <a:lnTo>
                        <a:pt x="211" y="282"/>
                      </a:lnTo>
                      <a:lnTo>
                        <a:pt x="225" y="255"/>
                      </a:lnTo>
                      <a:lnTo>
                        <a:pt x="260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7" name="Freeform 28"/>
                <p:cNvSpPr>
                  <a:spLocks/>
                </p:cNvSpPr>
                <p:nvPr/>
              </p:nvSpPr>
              <p:spPr bwMode="auto">
                <a:xfrm>
                  <a:off x="2204" y="1484"/>
                  <a:ext cx="262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2" y="35"/>
                    </a:cxn>
                    <a:cxn ang="0">
                      <a:pos x="48" y="8"/>
                    </a:cxn>
                    <a:cxn ang="0">
                      <a:pos x="63" y="0"/>
                    </a:cxn>
                    <a:cxn ang="0">
                      <a:pos x="81" y="8"/>
                    </a:cxn>
                    <a:cxn ang="0">
                      <a:pos x="96" y="35"/>
                    </a:cxn>
                    <a:cxn ang="0">
                      <a:pos x="130" y="146"/>
                    </a:cxn>
                    <a:cxn ang="0">
                      <a:pos x="163" y="255"/>
                    </a:cxn>
                    <a:cxn ang="0">
                      <a:pos x="179" y="282"/>
                    </a:cxn>
                    <a:cxn ang="0">
                      <a:pos x="193" y="292"/>
                    </a:cxn>
                    <a:cxn ang="0">
                      <a:pos x="212" y="282"/>
                    </a:cxn>
                    <a:cxn ang="0">
                      <a:pos x="226" y="255"/>
                    </a:cxn>
                    <a:cxn ang="0">
                      <a:pos x="261" y="146"/>
                    </a:cxn>
                  </a:cxnLst>
                  <a:rect l="0" t="0" r="r" b="b"/>
                  <a:pathLst>
                    <a:path w="262" h="293">
                      <a:moveTo>
                        <a:pt x="0" y="146"/>
                      </a:moveTo>
                      <a:lnTo>
                        <a:pt x="32" y="35"/>
                      </a:lnTo>
                      <a:lnTo>
                        <a:pt x="48" y="8"/>
                      </a:lnTo>
                      <a:lnTo>
                        <a:pt x="63" y="0"/>
                      </a:lnTo>
                      <a:lnTo>
                        <a:pt x="81" y="8"/>
                      </a:lnTo>
                      <a:lnTo>
                        <a:pt x="96" y="35"/>
                      </a:lnTo>
                      <a:lnTo>
                        <a:pt x="130" y="146"/>
                      </a:lnTo>
                      <a:lnTo>
                        <a:pt x="163" y="255"/>
                      </a:lnTo>
                      <a:lnTo>
                        <a:pt x="179" y="282"/>
                      </a:lnTo>
                      <a:lnTo>
                        <a:pt x="193" y="292"/>
                      </a:lnTo>
                      <a:lnTo>
                        <a:pt x="212" y="282"/>
                      </a:lnTo>
                      <a:lnTo>
                        <a:pt x="226" y="255"/>
                      </a:lnTo>
                      <a:lnTo>
                        <a:pt x="261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8" name="Freeform 29"/>
                <p:cNvSpPr>
                  <a:spLocks/>
                </p:cNvSpPr>
                <p:nvPr/>
              </p:nvSpPr>
              <p:spPr bwMode="auto">
                <a:xfrm>
                  <a:off x="2465" y="1484"/>
                  <a:ext cx="253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29" y="35"/>
                    </a:cxn>
                    <a:cxn ang="0">
                      <a:pos x="47" y="8"/>
                    </a:cxn>
                    <a:cxn ang="0">
                      <a:pos x="61" y="0"/>
                    </a:cxn>
                    <a:cxn ang="0">
                      <a:pos x="77" y="8"/>
                    </a:cxn>
                    <a:cxn ang="0">
                      <a:pos x="91" y="35"/>
                    </a:cxn>
                    <a:cxn ang="0">
                      <a:pos x="126" y="146"/>
                    </a:cxn>
                    <a:cxn ang="0">
                      <a:pos x="156" y="255"/>
                    </a:cxn>
                    <a:cxn ang="0">
                      <a:pos x="174" y="282"/>
                    </a:cxn>
                    <a:cxn ang="0">
                      <a:pos x="188" y="292"/>
                    </a:cxn>
                    <a:cxn ang="0">
                      <a:pos x="204" y="282"/>
                    </a:cxn>
                    <a:cxn ang="0">
                      <a:pos x="218" y="255"/>
                    </a:cxn>
                    <a:cxn ang="0">
                      <a:pos x="252" y="146"/>
                    </a:cxn>
                  </a:cxnLst>
                  <a:rect l="0" t="0" r="r" b="b"/>
                  <a:pathLst>
                    <a:path w="253" h="293">
                      <a:moveTo>
                        <a:pt x="0" y="146"/>
                      </a:moveTo>
                      <a:lnTo>
                        <a:pt x="29" y="35"/>
                      </a:lnTo>
                      <a:lnTo>
                        <a:pt x="47" y="8"/>
                      </a:lnTo>
                      <a:lnTo>
                        <a:pt x="61" y="0"/>
                      </a:lnTo>
                      <a:lnTo>
                        <a:pt x="77" y="8"/>
                      </a:lnTo>
                      <a:lnTo>
                        <a:pt x="91" y="35"/>
                      </a:lnTo>
                      <a:lnTo>
                        <a:pt x="126" y="146"/>
                      </a:lnTo>
                      <a:lnTo>
                        <a:pt x="156" y="255"/>
                      </a:lnTo>
                      <a:lnTo>
                        <a:pt x="174" y="282"/>
                      </a:lnTo>
                      <a:lnTo>
                        <a:pt x="188" y="292"/>
                      </a:lnTo>
                      <a:lnTo>
                        <a:pt x="204" y="282"/>
                      </a:lnTo>
                      <a:lnTo>
                        <a:pt x="218" y="255"/>
                      </a:lnTo>
                      <a:lnTo>
                        <a:pt x="252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9" name="Freeform 30"/>
                <p:cNvSpPr>
                  <a:spLocks/>
                </p:cNvSpPr>
                <p:nvPr/>
              </p:nvSpPr>
              <p:spPr bwMode="auto">
                <a:xfrm>
                  <a:off x="2717" y="1484"/>
                  <a:ext cx="261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2" y="35"/>
                    </a:cxn>
                    <a:cxn ang="0">
                      <a:pos x="50" y="8"/>
                    </a:cxn>
                    <a:cxn ang="0">
                      <a:pos x="65" y="0"/>
                    </a:cxn>
                    <a:cxn ang="0">
                      <a:pos x="81" y="8"/>
                    </a:cxn>
                    <a:cxn ang="0">
                      <a:pos x="95" y="35"/>
                    </a:cxn>
                    <a:cxn ang="0">
                      <a:pos x="130" y="146"/>
                    </a:cxn>
                    <a:cxn ang="0">
                      <a:pos x="162" y="255"/>
                    </a:cxn>
                    <a:cxn ang="0">
                      <a:pos x="178" y="282"/>
                    </a:cxn>
                    <a:cxn ang="0">
                      <a:pos x="193" y="292"/>
                    </a:cxn>
                    <a:cxn ang="0">
                      <a:pos x="211" y="282"/>
                    </a:cxn>
                    <a:cxn ang="0">
                      <a:pos x="225" y="255"/>
                    </a:cxn>
                    <a:cxn ang="0">
                      <a:pos x="260" y="146"/>
                    </a:cxn>
                  </a:cxnLst>
                  <a:rect l="0" t="0" r="r" b="b"/>
                  <a:pathLst>
                    <a:path w="261" h="293">
                      <a:moveTo>
                        <a:pt x="0" y="146"/>
                      </a:moveTo>
                      <a:lnTo>
                        <a:pt x="32" y="35"/>
                      </a:lnTo>
                      <a:lnTo>
                        <a:pt x="50" y="8"/>
                      </a:lnTo>
                      <a:lnTo>
                        <a:pt x="65" y="0"/>
                      </a:lnTo>
                      <a:lnTo>
                        <a:pt x="81" y="8"/>
                      </a:lnTo>
                      <a:lnTo>
                        <a:pt x="95" y="35"/>
                      </a:lnTo>
                      <a:lnTo>
                        <a:pt x="130" y="146"/>
                      </a:lnTo>
                      <a:lnTo>
                        <a:pt x="162" y="255"/>
                      </a:lnTo>
                      <a:lnTo>
                        <a:pt x="178" y="282"/>
                      </a:lnTo>
                      <a:lnTo>
                        <a:pt x="193" y="292"/>
                      </a:lnTo>
                      <a:lnTo>
                        <a:pt x="211" y="282"/>
                      </a:lnTo>
                      <a:lnTo>
                        <a:pt x="225" y="255"/>
                      </a:lnTo>
                      <a:lnTo>
                        <a:pt x="260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0" name="Freeform 31"/>
                <p:cNvSpPr>
                  <a:spLocks/>
                </p:cNvSpPr>
                <p:nvPr/>
              </p:nvSpPr>
              <p:spPr bwMode="auto">
                <a:xfrm>
                  <a:off x="2977" y="1484"/>
                  <a:ext cx="255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1" y="35"/>
                    </a:cxn>
                    <a:cxn ang="0">
                      <a:pos x="47" y="8"/>
                    </a:cxn>
                    <a:cxn ang="0">
                      <a:pos x="61" y="0"/>
                    </a:cxn>
                    <a:cxn ang="0">
                      <a:pos x="79" y="8"/>
                    </a:cxn>
                    <a:cxn ang="0">
                      <a:pos x="93" y="35"/>
                    </a:cxn>
                    <a:cxn ang="0">
                      <a:pos x="127" y="146"/>
                    </a:cxn>
                    <a:cxn ang="0">
                      <a:pos x="156" y="255"/>
                    </a:cxn>
                    <a:cxn ang="0">
                      <a:pos x="174" y="282"/>
                    </a:cxn>
                    <a:cxn ang="0">
                      <a:pos x="188" y="292"/>
                    </a:cxn>
                    <a:cxn ang="0">
                      <a:pos x="206" y="282"/>
                    </a:cxn>
                    <a:cxn ang="0">
                      <a:pos x="220" y="255"/>
                    </a:cxn>
                    <a:cxn ang="0">
                      <a:pos x="254" y="146"/>
                    </a:cxn>
                  </a:cxnLst>
                  <a:rect l="0" t="0" r="r" b="b"/>
                  <a:pathLst>
                    <a:path w="255" h="293">
                      <a:moveTo>
                        <a:pt x="0" y="146"/>
                      </a:moveTo>
                      <a:lnTo>
                        <a:pt x="31" y="35"/>
                      </a:lnTo>
                      <a:lnTo>
                        <a:pt x="47" y="8"/>
                      </a:lnTo>
                      <a:lnTo>
                        <a:pt x="61" y="0"/>
                      </a:lnTo>
                      <a:lnTo>
                        <a:pt x="79" y="8"/>
                      </a:lnTo>
                      <a:lnTo>
                        <a:pt x="93" y="35"/>
                      </a:lnTo>
                      <a:lnTo>
                        <a:pt x="127" y="146"/>
                      </a:lnTo>
                      <a:lnTo>
                        <a:pt x="156" y="255"/>
                      </a:lnTo>
                      <a:lnTo>
                        <a:pt x="174" y="282"/>
                      </a:lnTo>
                      <a:lnTo>
                        <a:pt x="188" y="292"/>
                      </a:lnTo>
                      <a:lnTo>
                        <a:pt x="206" y="282"/>
                      </a:lnTo>
                      <a:lnTo>
                        <a:pt x="220" y="255"/>
                      </a:lnTo>
                      <a:lnTo>
                        <a:pt x="254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1" name="Freeform 32"/>
                <p:cNvSpPr>
                  <a:spLocks/>
                </p:cNvSpPr>
                <p:nvPr/>
              </p:nvSpPr>
              <p:spPr bwMode="auto">
                <a:xfrm>
                  <a:off x="3231" y="1484"/>
                  <a:ext cx="262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1" y="35"/>
                    </a:cxn>
                    <a:cxn ang="0">
                      <a:pos x="49" y="8"/>
                    </a:cxn>
                    <a:cxn ang="0">
                      <a:pos x="63" y="0"/>
                    </a:cxn>
                    <a:cxn ang="0">
                      <a:pos x="80" y="8"/>
                    </a:cxn>
                    <a:cxn ang="0">
                      <a:pos x="94" y="35"/>
                    </a:cxn>
                    <a:cxn ang="0">
                      <a:pos x="131" y="146"/>
                    </a:cxn>
                    <a:cxn ang="0">
                      <a:pos x="162" y="255"/>
                    </a:cxn>
                    <a:cxn ang="0">
                      <a:pos x="180" y="282"/>
                    </a:cxn>
                    <a:cxn ang="0">
                      <a:pos x="195" y="292"/>
                    </a:cxn>
                    <a:cxn ang="0">
                      <a:pos x="211" y="282"/>
                    </a:cxn>
                    <a:cxn ang="0">
                      <a:pos x="226" y="255"/>
                    </a:cxn>
                    <a:cxn ang="0">
                      <a:pos x="261" y="146"/>
                    </a:cxn>
                  </a:cxnLst>
                  <a:rect l="0" t="0" r="r" b="b"/>
                  <a:pathLst>
                    <a:path w="262" h="293">
                      <a:moveTo>
                        <a:pt x="0" y="146"/>
                      </a:moveTo>
                      <a:lnTo>
                        <a:pt x="31" y="35"/>
                      </a:lnTo>
                      <a:lnTo>
                        <a:pt x="49" y="8"/>
                      </a:lnTo>
                      <a:lnTo>
                        <a:pt x="63" y="0"/>
                      </a:lnTo>
                      <a:lnTo>
                        <a:pt x="80" y="8"/>
                      </a:lnTo>
                      <a:lnTo>
                        <a:pt x="94" y="35"/>
                      </a:lnTo>
                      <a:lnTo>
                        <a:pt x="131" y="146"/>
                      </a:lnTo>
                      <a:lnTo>
                        <a:pt x="162" y="255"/>
                      </a:lnTo>
                      <a:lnTo>
                        <a:pt x="180" y="282"/>
                      </a:lnTo>
                      <a:lnTo>
                        <a:pt x="195" y="292"/>
                      </a:lnTo>
                      <a:lnTo>
                        <a:pt x="211" y="282"/>
                      </a:lnTo>
                      <a:lnTo>
                        <a:pt x="226" y="255"/>
                      </a:lnTo>
                      <a:lnTo>
                        <a:pt x="261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2" name="Freeform 33"/>
                <p:cNvSpPr>
                  <a:spLocks/>
                </p:cNvSpPr>
                <p:nvPr/>
              </p:nvSpPr>
              <p:spPr bwMode="auto">
                <a:xfrm>
                  <a:off x="3492" y="1484"/>
                  <a:ext cx="262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2" y="35"/>
                    </a:cxn>
                    <a:cxn ang="0">
                      <a:pos x="48" y="8"/>
                    </a:cxn>
                    <a:cxn ang="0">
                      <a:pos x="63" y="0"/>
                    </a:cxn>
                    <a:cxn ang="0">
                      <a:pos x="81" y="8"/>
                    </a:cxn>
                    <a:cxn ang="0">
                      <a:pos x="96" y="35"/>
                    </a:cxn>
                    <a:cxn ang="0">
                      <a:pos x="130" y="146"/>
                    </a:cxn>
                    <a:cxn ang="0">
                      <a:pos x="163" y="255"/>
                    </a:cxn>
                    <a:cxn ang="0">
                      <a:pos x="179" y="282"/>
                    </a:cxn>
                    <a:cxn ang="0">
                      <a:pos x="193" y="292"/>
                    </a:cxn>
                    <a:cxn ang="0">
                      <a:pos x="212" y="282"/>
                    </a:cxn>
                    <a:cxn ang="0">
                      <a:pos x="226" y="255"/>
                    </a:cxn>
                    <a:cxn ang="0">
                      <a:pos x="261" y="146"/>
                    </a:cxn>
                  </a:cxnLst>
                  <a:rect l="0" t="0" r="r" b="b"/>
                  <a:pathLst>
                    <a:path w="262" h="293">
                      <a:moveTo>
                        <a:pt x="0" y="146"/>
                      </a:moveTo>
                      <a:lnTo>
                        <a:pt x="32" y="35"/>
                      </a:lnTo>
                      <a:lnTo>
                        <a:pt x="48" y="8"/>
                      </a:lnTo>
                      <a:lnTo>
                        <a:pt x="63" y="0"/>
                      </a:lnTo>
                      <a:lnTo>
                        <a:pt x="81" y="8"/>
                      </a:lnTo>
                      <a:lnTo>
                        <a:pt x="96" y="35"/>
                      </a:lnTo>
                      <a:lnTo>
                        <a:pt x="130" y="146"/>
                      </a:lnTo>
                      <a:lnTo>
                        <a:pt x="163" y="255"/>
                      </a:lnTo>
                      <a:lnTo>
                        <a:pt x="179" y="282"/>
                      </a:lnTo>
                      <a:lnTo>
                        <a:pt x="193" y="292"/>
                      </a:lnTo>
                      <a:lnTo>
                        <a:pt x="212" y="282"/>
                      </a:lnTo>
                      <a:lnTo>
                        <a:pt x="226" y="255"/>
                      </a:lnTo>
                      <a:lnTo>
                        <a:pt x="261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8" name="Group 34"/>
              <p:cNvGrpSpPr>
                <a:grpSpLocks/>
              </p:cNvGrpSpPr>
              <p:nvPr/>
            </p:nvGrpSpPr>
            <p:grpSpPr bwMode="auto">
              <a:xfrm>
                <a:off x="3761" y="1477"/>
                <a:ext cx="1292" cy="293"/>
                <a:chOff x="3761" y="1477"/>
                <a:chExt cx="1292" cy="293"/>
              </a:xfrm>
            </p:grpSpPr>
            <p:sp>
              <p:nvSpPr>
                <p:cNvPr id="109" name="Freeform 35"/>
                <p:cNvSpPr>
                  <a:spLocks/>
                </p:cNvSpPr>
                <p:nvPr/>
              </p:nvSpPr>
              <p:spPr bwMode="auto">
                <a:xfrm>
                  <a:off x="3761" y="1477"/>
                  <a:ext cx="265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3" y="35"/>
                    </a:cxn>
                    <a:cxn ang="0">
                      <a:pos x="49" y="8"/>
                    </a:cxn>
                    <a:cxn ang="0">
                      <a:pos x="64" y="0"/>
                    </a:cxn>
                    <a:cxn ang="0">
                      <a:pos x="82" y="8"/>
                    </a:cxn>
                    <a:cxn ang="0">
                      <a:pos x="97" y="35"/>
                    </a:cxn>
                    <a:cxn ang="0">
                      <a:pos x="132" y="146"/>
                    </a:cxn>
                    <a:cxn ang="0">
                      <a:pos x="165" y="255"/>
                    </a:cxn>
                    <a:cxn ang="0">
                      <a:pos x="181" y="282"/>
                    </a:cxn>
                    <a:cxn ang="0">
                      <a:pos x="196" y="292"/>
                    </a:cxn>
                    <a:cxn ang="0">
                      <a:pos x="214" y="282"/>
                    </a:cxn>
                    <a:cxn ang="0">
                      <a:pos x="229" y="255"/>
                    </a:cxn>
                    <a:cxn ang="0">
                      <a:pos x="264" y="146"/>
                    </a:cxn>
                  </a:cxnLst>
                  <a:rect l="0" t="0" r="r" b="b"/>
                  <a:pathLst>
                    <a:path w="265" h="293">
                      <a:moveTo>
                        <a:pt x="0" y="146"/>
                      </a:moveTo>
                      <a:lnTo>
                        <a:pt x="33" y="35"/>
                      </a:lnTo>
                      <a:lnTo>
                        <a:pt x="49" y="8"/>
                      </a:lnTo>
                      <a:lnTo>
                        <a:pt x="64" y="0"/>
                      </a:lnTo>
                      <a:lnTo>
                        <a:pt x="82" y="8"/>
                      </a:lnTo>
                      <a:lnTo>
                        <a:pt x="97" y="35"/>
                      </a:lnTo>
                      <a:lnTo>
                        <a:pt x="132" y="146"/>
                      </a:lnTo>
                      <a:lnTo>
                        <a:pt x="165" y="255"/>
                      </a:lnTo>
                      <a:lnTo>
                        <a:pt x="181" y="282"/>
                      </a:lnTo>
                      <a:lnTo>
                        <a:pt x="196" y="292"/>
                      </a:lnTo>
                      <a:lnTo>
                        <a:pt x="214" y="282"/>
                      </a:lnTo>
                      <a:lnTo>
                        <a:pt x="229" y="255"/>
                      </a:lnTo>
                      <a:lnTo>
                        <a:pt x="264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0" name="Freeform 36"/>
                <p:cNvSpPr>
                  <a:spLocks/>
                </p:cNvSpPr>
                <p:nvPr/>
              </p:nvSpPr>
              <p:spPr bwMode="auto">
                <a:xfrm>
                  <a:off x="4025" y="1477"/>
                  <a:ext cx="255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0" y="35"/>
                    </a:cxn>
                    <a:cxn ang="0">
                      <a:pos x="47" y="8"/>
                    </a:cxn>
                    <a:cxn ang="0">
                      <a:pos x="62" y="0"/>
                    </a:cxn>
                    <a:cxn ang="0">
                      <a:pos x="79" y="8"/>
                    </a:cxn>
                    <a:cxn ang="0">
                      <a:pos x="94" y="35"/>
                    </a:cxn>
                    <a:cxn ang="0">
                      <a:pos x="127" y="146"/>
                    </a:cxn>
                    <a:cxn ang="0">
                      <a:pos x="158" y="255"/>
                    </a:cxn>
                    <a:cxn ang="0">
                      <a:pos x="175" y="282"/>
                    </a:cxn>
                    <a:cxn ang="0">
                      <a:pos x="190" y="292"/>
                    </a:cxn>
                    <a:cxn ang="0">
                      <a:pos x="206" y="282"/>
                    </a:cxn>
                    <a:cxn ang="0">
                      <a:pos x="220" y="255"/>
                    </a:cxn>
                    <a:cxn ang="0">
                      <a:pos x="254" y="146"/>
                    </a:cxn>
                  </a:cxnLst>
                  <a:rect l="0" t="0" r="r" b="b"/>
                  <a:pathLst>
                    <a:path w="255" h="293">
                      <a:moveTo>
                        <a:pt x="0" y="146"/>
                      </a:moveTo>
                      <a:lnTo>
                        <a:pt x="30" y="35"/>
                      </a:lnTo>
                      <a:lnTo>
                        <a:pt x="47" y="8"/>
                      </a:lnTo>
                      <a:lnTo>
                        <a:pt x="62" y="0"/>
                      </a:lnTo>
                      <a:lnTo>
                        <a:pt x="79" y="8"/>
                      </a:lnTo>
                      <a:lnTo>
                        <a:pt x="94" y="35"/>
                      </a:lnTo>
                      <a:lnTo>
                        <a:pt x="127" y="146"/>
                      </a:lnTo>
                      <a:lnTo>
                        <a:pt x="158" y="255"/>
                      </a:lnTo>
                      <a:lnTo>
                        <a:pt x="175" y="282"/>
                      </a:lnTo>
                      <a:lnTo>
                        <a:pt x="190" y="292"/>
                      </a:lnTo>
                      <a:lnTo>
                        <a:pt x="206" y="282"/>
                      </a:lnTo>
                      <a:lnTo>
                        <a:pt x="220" y="255"/>
                      </a:lnTo>
                      <a:lnTo>
                        <a:pt x="254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1" name="Freeform 37"/>
                <p:cNvSpPr>
                  <a:spLocks/>
                </p:cNvSpPr>
                <p:nvPr/>
              </p:nvSpPr>
              <p:spPr bwMode="auto">
                <a:xfrm>
                  <a:off x="4279" y="1477"/>
                  <a:ext cx="261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2" y="35"/>
                    </a:cxn>
                    <a:cxn ang="0">
                      <a:pos x="50" y="8"/>
                    </a:cxn>
                    <a:cxn ang="0">
                      <a:pos x="65" y="0"/>
                    </a:cxn>
                    <a:cxn ang="0">
                      <a:pos x="81" y="8"/>
                    </a:cxn>
                    <a:cxn ang="0">
                      <a:pos x="95" y="35"/>
                    </a:cxn>
                    <a:cxn ang="0">
                      <a:pos x="130" y="146"/>
                    </a:cxn>
                    <a:cxn ang="0">
                      <a:pos x="162" y="255"/>
                    </a:cxn>
                    <a:cxn ang="0">
                      <a:pos x="178" y="282"/>
                    </a:cxn>
                    <a:cxn ang="0">
                      <a:pos x="193" y="292"/>
                    </a:cxn>
                    <a:cxn ang="0">
                      <a:pos x="211" y="282"/>
                    </a:cxn>
                    <a:cxn ang="0">
                      <a:pos x="225" y="255"/>
                    </a:cxn>
                    <a:cxn ang="0">
                      <a:pos x="260" y="146"/>
                    </a:cxn>
                  </a:cxnLst>
                  <a:rect l="0" t="0" r="r" b="b"/>
                  <a:pathLst>
                    <a:path w="261" h="293">
                      <a:moveTo>
                        <a:pt x="0" y="146"/>
                      </a:moveTo>
                      <a:lnTo>
                        <a:pt x="32" y="35"/>
                      </a:lnTo>
                      <a:lnTo>
                        <a:pt x="50" y="8"/>
                      </a:lnTo>
                      <a:lnTo>
                        <a:pt x="65" y="0"/>
                      </a:lnTo>
                      <a:lnTo>
                        <a:pt x="81" y="8"/>
                      </a:lnTo>
                      <a:lnTo>
                        <a:pt x="95" y="35"/>
                      </a:lnTo>
                      <a:lnTo>
                        <a:pt x="130" y="146"/>
                      </a:lnTo>
                      <a:lnTo>
                        <a:pt x="162" y="255"/>
                      </a:lnTo>
                      <a:lnTo>
                        <a:pt x="178" y="282"/>
                      </a:lnTo>
                      <a:lnTo>
                        <a:pt x="193" y="292"/>
                      </a:lnTo>
                      <a:lnTo>
                        <a:pt x="211" y="282"/>
                      </a:lnTo>
                      <a:lnTo>
                        <a:pt x="225" y="255"/>
                      </a:lnTo>
                      <a:lnTo>
                        <a:pt x="260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2" name="Freeform 38"/>
                <p:cNvSpPr>
                  <a:spLocks/>
                </p:cNvSpPr>
                <p:nvPr/>
              </p:nvSpPr>
              <p:spPr bwMode="auto">
                <a:xfrm>
                  <a:off x="4539" y="1477"/>
                  <a:ext cx="262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2" y="35"/>
                    </a:cxn>
                    <a:cxn ang="0">
                      <a:pos x="48" y="8"/>
                    </a:cxn>
                    <a:cxn ang="0">
                      <a:pos x="63" y="0"/>
                    </a:cxn>
                    <a:cxn ang="0">
                      <a:pos x="81" y="8"/>
                    </a:cxn>
                    <a:cxn ang="0">
                      <a:pos x="96" y="35"/>
                    </a:cxn>
                    <a:cxn ang="0">
                      <a:pos x="130" y="146"/>
                    </a:cxn>
                    <a:cxn ang="0">
                      <a:pos x="163" y="255"/>
                    </a:cxn>
                    <a:cxn ang="0">
                      <a:pos x="179" y="282"/>
                    </a:cxn>
                    <a:cxn ang="0">
                      <a:pos x="193" y="292"/>
                    </a:cxn>
                    <a:cxn ang="0">
                      <a:pos x="212" y="282"/>
                    </a:cxn>
                    <a:cxn ang="0">
                      <a:pos x="226" y="255"/>
                    </a:cxn>
                    <a:cxn ang="0">
                      <a:pos x="261" y="146"/>
                    </a:cxn>
                  </a:cxnLst>
                  <a:rect l="0" t="0" r="r" b="b"/>
                  <a:pathLst>
                    <a:path w="262" h="293">
                      <a:moveTo>
                        <a:pt x="0" y="146"/>
                      </a:moveTo>
                      <a:lnTo>
                        <a:pt x="32" y="35"/>
                      </a:lnTo>
                      <a:lnTo>
                        <a:pt x="48" y="8"/>
                      </a:lnTo>
                      <a:lnTo>
                        <a:pt x="63" y="0"/>
                      </a:lnTo>
                      <a:lnTo>
                        <a:pt x="81" y="8"/>
                      </a:lnTo>
                      <a:lnTo>
                        <a:pt x="96" y="35"/>
                      </a:lnTo>
                      <a:lnTo>
                        <a:pt x="130" y="146"/>
                      </a:lnTo>
                      <a:lnTo>
                        <a:pt x="163" y="255"/>
                      </a:lnTo>
                      <a:lnTo>
                        <a:pt x="179" y="282"/>
                      </a:lnTo>
                      <a:lnTo>
                        <a:pt x="193" y="292"/>
                      </a:lnTo>
                      <a:lnTo>
                        <a:pt x="212" y="282"/>
                      </a:lnTo>
                      <a:lnTo>
                        <a:pt x="226" y="255"/>
                      </a:lnTo>
                      <a:lnTo>
                        <a:pt x="261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" name="Freeform 39"/>
                <p:cNvSpPr>
                  <a:spLocks/>
                </p:cNvSpPr>
                <p:nvPr/>
              </p:nvSpPr>
              <p:spPr bwMode="auto">
                <a:xfrm>
                  <a:off x="4800" y="1477"/>
                  <a:ext cx="253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29" y="35"/>
                    </a:cxn>
                    <a:cxn ang="0">
                      <a:pos x="47" y="8"/>
                    </a:cxn>
                    <a:cxn ang="0">
                      <a:pos x="61" y="0"/>
                    </a:cxn>
                    <a:cxn ang="0">
                      <a:pos x="77" y="8"/>
                    </a:cxn>
                    <a:cxn ang="0">
                      <a:pos x="91" y="35"/>
                    </a:cxn>
                    <a:cxn ang="0">
                      <a:pos x="126" y="146"/>
                    </a:cxn>
                    <a:cxn ang="0">
                      <a:pos x="156" y="255"/>
                    </a:cxn>
                    <a:cxn ang="0">
                      <a:pos x="174" y="282"/>
                    </a:cxn>
                    <a:cxn ang="0">
                      <a:pos x="188" y="292"/>
                    </a:cxn>
                    <a:cxn ang="0">
                      <a:pos x="204" y="282"/>
                    </a:cxn>
                    <a:cxn ang="0">
                      <a:pos x="218" y="255"/>
                    </a:cxn>
                    <a:cxn ang="0">
                      <a:pos x="252" y="146"/>
                    </a:cxn>
                  </a:cxnLst>
                  <a:rect l="0" t="0" r="r" b="b"/>
                  <a:pathLst>
                    <a:path w="253" h="293">
                      <a:moveTo>
                        <a:pt x="0" y="146"/>
                      </a:moveTo>
                      <a:lnTo>
                        <a:pt x="29" y="35"/>
                      </a:lnTo>
                      <a:lnTo>
                        <a:pt x="47" y="8"/>
                      </a:lnTo>
                      <a:lnTo>
                        <a:pt x="61" y="0"/>
                      </a:lnTo>
                      <a:lnTo>
                        <a:pt x="77" y="8"/>
                      </a:lnTo>
                      <a:lnTo>
                        <a:pt x="91" y="35"/>
                      </a:lnTo>
                      <a:lnTo>
                        <a:pt x="126" y="146"/>
                      </a:lnTo>
                      <a:lnTo>
                        <a:pt x="156" y="255"/>
                      </a:lnTo>
                      <a:lnTo>
                        <a:pt x="174" y="282"/>
                      </a:lnTo>
                      <a:lnTo>
                        <a:pt x="188" y="292"/>
                      </a:lnTo>
                      <a:lnTo>
                        <a:pt x="204" y="282"/>
                      </a:lnTo>
                      <a:lnTo>
                        <a:pt x="218" y="255"/>
                      </a:lnTo>
                      <a:lnTo>
                        <a:pt x="252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9" name="Group 40"/>
            <p:cNvGrpSpPr>
              <a:grpSpLocks/>
            </p:cNvGrpSpPr>
            <p:nvPr/>
          </p:nvGrpSpPr>
          <p:grpSpPr bwMode="auto">
            <a:xfrm>
              <a:off x="1421" y="1906"/>
              <a:ext cx="3625" cy="312"/>
              <a:chOff x="1421" y="1906"/>
              <a:chExt cx="3625" cy="312"/>
            </a:xfrm>
          </p:grpSpPr>
          <p:sp>
            <p:nvSpPr>
              <p:cNvPr id="78" name="Freeform 41"/>
              <p:cNvSpPr>
                <a:spLocks/>
              </p:cNvSpPr>
              <p:nvPr/>
            </p:nvSpPr>
            <p:spPr bwMode="auto">
              <a:xfrm>
                <a:off x="1421" y="1906"/>
                <a:ext cx="131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6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40" y="8"/>
                  </a:cxn>
                  <a:cxn ang="0">
                    <a:pos x="47" y="35"/>
                  </a:cxn>
                  <a:cxn ang="0">
                    <a:pos x="65" y="146"/>
                  </a:cxn>
                  <a:cxn ang="0">
                    <a:pos x="81" y="255"/>
                  </a:cxn>
                  <a:cxn ang="0">
                    <a:pos x="89" y="282"/>
                  </a:cxn>
                  <a:cxn ang="0">
                    <a:pos x="96" y="292"/>
                  </a:cxn>
                  <a:cxn ang="0">
                    <a:pos x="105" y="282"/>
                  </a:cxn>
                  <a:cxn ang="0">
                    <a:pos x="112" y="255"/>
                  </a:cxn>
                  <a:cxn ang="0">
                    <a:pos x="130" y="146"/>
                  </a:cxn>
                </a:cxnLst>
                <a:rect l="0" t="0" r="r" b="b"/>
                <a:pathLst>
                  <a:path w="131" h="293">
                    <a:moveTo>
                      <a:pt x="0" y="146"/>
                    </a:moveTo>
                    <a:lnTo>
                      <a:pt x="16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40" y="8"/>
                    </a:lnTo>
                    <a:lnTo>
                      <a:pt x="47" y="35"/>
                    </a:lnTo>
                    <a:lnTo>
                      <a:pt x="65" y="146"/>
                    </a:lnTo>
                    <a:lnTo>
                      <a:pt x="81" y="255"/>
                    </a:lnTo>
                    <a:lnTo>
                      <a:pt x="89" y="282"/>
                    </a:lnTo>
                    <a:lnTo>
                      <a:pt x="96" y="292"/>
                    </a:lnTo>
                    <a:lnTo>
                      <a:pt x="105" y="282"/>
                    </a:lnTo>
                    <a:lnTo>
                      <a:pt x="112" y="255"/>
                    </a:lnTo>
                    <a:lnTo>
                      <a:pt x="130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9" name="Freeform 42"/>
              <p:cNvSpPr>
                <a:spLocks/>
              </p:cNvSpPr>
              <p:nvPr/>
            </p:nvSpPr>
            <p:spPr bwMode="auto">
              <a:xfrm>
                <a:off x="1551" y="1906"/>
                <a:ext cx="127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4" y="35"/>
                  </a:cxn>
                  <a:cxn ang="0">
                    <a:pos x="23" y="8"/>
                  </a:cxn>
                  <a:cxn ang="0">
                    <a:pos x="30" y="0"/>
                  </a:cxn>
                  <a:cxn ang="0">
                    <a:pos x="39" y="8"/>
                  </a:cxn>
                  <a:cxn ang="0">
                    <a:pos x="46" y="35"/>
                  </a:cxn>
                  <a:cxn ang="0">
                    <a:pos x="63" y="146"/>
                  </a:cxn>
                  <a:cxn ang="0">
                    <a:pos x="78" y="255"/>
                  </a:cxn>
                  <a:cxn ang="0">
                    <a:pos x="87" y="282"/>
                  </a:cxn>
                  <a:cxn ang="0">
                    <a:pos x="94" y="292"/>
                  </a:cxn>
                  <a:cxn ang="0">
                    <a:pos x="102" y="282"/>
                  </a:cxn>
                  <a:cxn ang="0">
                    <a:pos x="109" y="255"/>
                  </a:cxn>
                  <a:cxn ang="0">
                    <a:pos x="126" y="146"/>
                  </a:cxn>
                </a:cxnLst>
                <a:rect l="0" t="0" r="r" b="b"/>
                <a:pathLst>
                  <a:path w="127" h="293">
                    <a:moveTo>
                      <a:pt x="0" y="146"/>
                    </a:moveTo>
                    <a:lnTo>
                      <a:pt x="14" y="35"/>
                    </a:lnTo>
                    <a:lnTo>
                      <a:pt x="23" y="8"/>
                    </a:lnTo>
                    <a:lnTo>
                      <a:pt x="30" y="0"/>
                    </a:lnTo>
                    <a:lnTo>
                      <a:pt x="39" y="8"/>
                    </a:lnTo>
                    <a:lnTo>
                      <a:pt x="46" y="35"/>
                    </a:lnTo>
                    <a:lnTo>
                      <a:pt x="63" y="146"/>
                    </a:lnTo>
                    <a:lnTo>
                      <a:pt x="78" y="255"/>
                    </a:lnTo>
                    <a:lnTo>
                      <a:pt x="87" y="282"/>
                    </a:lnTo>
                    <a:lnTo>
                      <a:pt x="94" y="292"/>
                    </a:lnTo>
                    <a:lnTo>
                      <a:pt x="102" y="282"/>
                    </a:lnTo>
                    <a:lnTo>
                      <a:pt x="109" y="255"/>
                    </a:lnTo>
                    <a:lnTo>
                      <a:pt x="126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0" name="Freeform 43"/>
              <p:cNvSpPr>
                <a:spLocks/>
              </p:cNvSpPr>
              <p:nvPr/>
            </p:nvSpPr>
            <p:spPr bwMode="auto">
              <a:xfrm>
                <a:off x="1677" y="1906"/>
                <a:ext cx="129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6" y="35"/>
                  </a:cxn>
                  <a:cxn ang="0">
                    <a:pos x="24" y="8"/>
                  </a:cxn>
                  <a:cxn ang="0">
                    <a:pos x="32" y="0"/>
                  </a:cxn>
                  <a:cxn ang="0">
                    <a:pos x="40" y="8"/>
                  </a:cxn>
                  <a:cxn ang="0">
                    <a:pos x="47" y="35"/>
                  </a:cxn>
                  <a:cxn ang="0">
                    <a:pos x="64" y="146"/>
                  </a:cxn>
                  <a:cxn ang="0">
                    <a:pos x="80" y="255"/>
                  </a:cxn>
                  <a:cxn ang="0">
                    <a:pos x="88" y="282"/>
                  </a:cxn>
                  <a:cxn ang="0">
                    <a:pos x="95" y="292"/>
                  </a:cxn>
                  <a:cxn ang="0">
                    <a:pos x="104" y="282"/>
                  </a:cxn>
                  <a:cxn ang="0">
                    <a:pos x="111" y="255"/>
                  </a:cxn>
                  <a:cxn ang="0">
                    <a:pos x="128" y="146"/>
                  </a:cxn>
                </a:cxnLst>
                <a:rect l="0" t="0" r="r" b="b"/>
                <a:pathLst>
                  <a:path w="129" h="293">
                    <a:moveTo>
                      <a:pt x="0" y="146"/>
                    </a:moveTo>
                    <a:lnTo>
                      <a:pt x="16" y="35"/>
                    </a:lnTo>
                    <a:lnTo>
                      <a:pt x="24" y="8"/>
                    </a:lnTo>
                    <a:lnTo>
                      <a:pt x="32" y="0"/>
                    </a:lnTo>
                    <a:lnTo>
                      <a:pt x="40" y="8"/>
                    </a:lnTo>
                    <a:lnTo>
                      <a:pt x="47" y="35"/>
                    </a:lnTo>
                    <a:lnTo>
                      <a:pt x="64" y="146"/>
                    </a:lnTo>
                    <a:lnTo>
                      <a:pt x="80" y="255"/>
                    </a:lnTo>
                    <a:lnTo>
                      <a:pt x="88" y="282"/>
                    </a:lnTo>
                    <a:lnTo>
                      <a:pt x="95" y="292"/>
                    </a:lnTo>
                    <a:lnTo>
                      <a:pt x="104" y="282"/>
                    </a:lnTo>
                    <a:lnTo>
                      <a:pt x="111" y="255"/>
                    </a:lnTo>
                    <a:lnTo>
                      <a:pt x="128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1" name="Freeform 44"/>
              <p:cNvSpPr>
                <a:spLocks/>
              </p:cNvSpPr>
              <p:nvPr/>
            </p:nvSpPr>
            <p:spPr bwMode="auto">
              <a:xfrm>
                <a:off x="1805" y="1906"/>
                <a:ext cx="129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6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40" y="8"/>
                  </a:cxn>
                  <a:cxn ang="0">
                    <a:pos x="47" y="35"/>
                  </a:cxn>
                  <a:cxn ang="0">
                    <a:pos x="64" y="146"/>
                  </a:cxn>
                  <a:cxn ang="0">
                    <a:pos x="80" y="255"/>
                  </a:cxn>
                  <a:cxn ang="0">
                    <a:pos x="88" y="282"/>
                  </a:cxn>
                  <a:cxn ang="0">
                    <a:pos x="95" y="292"/>
                  </a:cxn>
                  <a:cxn ang="0">
                    <a:pos x="104" y="282"/>
                  </a:cxn>
                  <a:cxn ang="0">
                    <a:pos x="111" y="255"/>
                  </a:cxn>
                  <a:cxn ang="0">
                    <a:pos x="128" y="146"/>
                  </a:cxn>
                </a:cxnLst>
                <a:rect l="0" t="0" r="r" b="b"/>
                <a:pathLst>
                  <a:path w="129" h="293">
                    <a:moveTo>
                      <a:pt x="0" y="146"/>
                    </a:moveTo>
                    <a:lnTo>
                      <a:pt x="16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40" y="8"/>
                    </a:lnTo>
                    <a:lnTo>
                      <a:pt x="47" y="35"/>
                    </a:lnTo>
                    <a:lnTo>
                      <a:pt x="64" y="146"/>
                    </a:lnTo>
                    <a:lnTo>
                      <a:pt x="80" y="255"/>
                    </a:lnTo>
                    <a:lnTo>
                      <a:pt x="88" y="282"/>
                    </a:lnTo>
                    <a:lnTo>
                      <a:pt x="95" y="292"/>
                    </a:lnTo>
                    <a:lnTo>
                      <a:pt x="104" y="282"/>
                    </a:lnTo>
                    <a:lnTo>
                      <a:pt x="111" y="255"/>
                    </a:lnTo>
                    <a:lnTo>
                      <a:pt x="128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" name="Freeform 45"/>
              <p:cNvSpPr>
                <a:spLocks/>
              </p:cNvSpPr>
              <p:nvPr/>
            </p:nvSpPr>
            <p:spPr bwMode="auto">
              <a:xfrm>
                <a:off x="1940" y="1906"/>
                <a:ext cx="126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4" y="35"/>
                  </a:cxn>
                  <a:cxn ang="0">
                    <a:pos x="23" y="8"/>
                  </a:cxn>
                  <a:cxn ang="0">
                    <a:pos x="30" y="0"/>
                  </a:cxn>
                  <a:cxn ang="0">
                    <a:pos x="38" y="8"/>
                  </a:cxn>
                  <a:cxn ang="0">
                    <a:pos x="45" y="35"/>
                  </a:cxn>
                  <a:cxn ang="0">
                    <a:pos x="62" y="146"/>
                  </a:cxn>
                  <a:cxn ang="0">
                    <a:pos x="77" y="255"/>
                  </a:cxn>
                  <a:cxn ang="0">
                    <a:pos x="86" y="282"/>
                  </a:cxn>
                  <a:cxn ang="0">
                    <a:pos x="93" y="292"/>
                  </a:cxn>
                  <a:cxn ang="0">
                    <a:pos x="101" y="282"/>
                  </a:cxn>
                  <a:cxn ang="0">
                    <a:pos x="108" y="255"/>
                  </a:cxn>
                  <a:cxn ang="0">
                    <a:pos x="125" y="146"/>
                  </a:cxn>
                </a:cxnLst>
                <a:rect l="0" t="0" r="r" b="b"/>
                <a:pathLst>
                  <a:path w="126" h="293">
                    <a:moveTo>
                      <a:pt x="0" y="146"/>
                    </a:moveTo>
                    <a:lnTo>
                      <a:pt x="14" y="35"/>
                    </a:lnTo>
                    <a:lnTo>
                      <a:pt x="23" y="8"/>
                    </a:lnTo>
                    <a:lnTo>
                      <a:pt x="30" y="0"/>
                    </a:lnTo>
                    <a:lnTo>
                      <a:pt x="38" y="8"/>
                    </a:lnTo>
                    <a:lnTo>
                      <a:pt x="45" y="35"/>
                    </a:lnTo>
                    <a:lnTo>
                      <a:pt x="62" y="146"/>
                    </a:lnTo>
                    <a:lnTo>
                      <a:pt x="77" y="255"/>
                    </a:lnTo>
                    <a:lnTo>
                      <a:pt x="86" y="282"/>
                    </a:lnTo>
                    <a:lnTo>
                      <a:pt x="93" y="292"/>
                    </a:lnTo>
                    <a:lnTo>
                      <a:pt x="101" y="282"/>
                    </a:lnTo>
                    <a:lnTo>
                      <a:pt x="108" y="255"/>
                    </a:lnTo>
                    <a:lnTo>
                      <a:pt x="125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" name="Freeform 46"/>
              <p:cNvSpPr>
                <a:spLocks/>
              </p:cNvSpPr>
              <p:nvPr/>
            </p:nvSpPr>
            <p:spPr bwMode="auto">
              <a:xfrm>
                <a:off x="2058" y="1906"/>
                <a:ext cx="127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5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39" y="8"/>
                  </a:cxn>
                  <a:cxn ang="0">
                    <a:pos x="46" y="35"/>
                  </a:cxn>
                  <a:cxn ang="0">
                    <a:pos x="63" y="146"/>
                  </a:cxn>
                  <a:cxn ang="0">
                    <a:pos x="78" y="255"/>
                  </a:cxn>
                  <a:cxn ang="0">
                    <a:pos x="86" y="282"/>
                  </a:cxn>
                  <a:cxn ang="0">
                    <a:pos x="93" y="292"/>
                  </a:cxn>
                  <a:cxn ang="0">
                    <a:pos x="102" y="282"/>
                  </a:cxn>
                  <a:cxn ang="0">
                    <a:pos x="109" y="255"/>
                  </a:cxn>
                  <a:cxn ang="0">
                    <a:pos x="126" y="146"/>
                  </a:cxn>
                </a:cxnLst>
                <a:rect l="0" t="0" r="r" b="b"/>
                <a:pathLst>
                  <a:path w="127" h="293">
                    <a:moveTo>
                      <a:pt x="0" y="146"/>
                    </a:moveTo>
                    <a:lnTo>
                      <a:pt x="15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39" y="8"/>
                    </a:lnTo>
                    <a:lnTo>
                      <a:pt x="46" y="35"/>
                    </a:lnTo>
                    <a:lnTo>
                      <a:pt x="63" y="146"/>
                    </a:lnTo>
                    <a:lnTo>
                      <a:pt x="78" y="255"/>
                    </a:lnTo>
                    <a:lnTo>
                      <a:pt x="86" y="282"/>
                    </a:lnTo>
                    <a:lnTo>
                      <a:pt x="93" y="292"/>
                    </a:lnTo>
                    <a:lnTo>
                      <a:pt x="102" y="282"/>
                    </a:lnTo>
                    <a:lnTo>
                      <a:pt x="109" y="255"/>
                    </a:lnTo>
                    <a:lnTo>
                      <a:pt x="126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4" name="Freeform 47"/>
              <p:cNvSpPr>
                <a:spLocks/>
              </p:cNvSpPr>
              <p:nvPr/>
            </p:nvSpPr>
            <p:spPr bwMode="auto">
              <a:xfrm>
                <a:off x="2191" y="1906"/>
                <a:ext cx="127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5" y="35"/>
                  </a:cxn>
                  <a:cxn ang="0">
                    <a:pos x="23" y="8"/>
                  </a:cxn>
                  <a:cxn ang="0">
                    <a:pos x="30" y="0"/>
                  </a:cxn>
                  <a:cxn ang="0">
                    <a:pos x="39" y="8"/>
                  </a:cxn>
                  <a:cxn ang="0">
                    <a:pos x="46" y="35"/>
                  </a:cxn>
                  <a:cxn ang="0">
                    <a:pos x="63" y="146"/>
                  </a:cxn>
                  <a:cxn ang="0">
                    <a:pos x="77" y="255"/>
                  </a:cxn>
                  <a:cxn ang="0">
                    <a:pos x="86" y="282"/>
                  </a:cxn>
                  <a:cxn ang="0">
                    <a:pos x="93" y="292"/>
                  </a:cxn>
                  <a:cxn ang="0">
                    <a:pos x="102" y="282"/>
                  </a:cxn>
                  <a:cxn ang="0">
                    <a:pos x="109" y="255"/>
                  </a:cxn>
                  <a:cxn ang="0">
                    <a:pos x="126" y="146"/>
                  </a:cxn>
                </a:cxnLst>
                <a:rect l="0" t="0" r="r" b="b"/>
                <a:pathLst>
                  <a:path w="127" h="293">
                    <a:moveTo>
                      <a:pt x="0" y="146"/>
                    </a:moveTo>
                    <a:lnTo>
                      <a:pt x="15" y="35"/>
                    </a:lnTo>
                    <a:lnTo>
                      <a:pt x="23" y="8"/>
                    </a:lnTo>
                    <a:lnTo>
                      <a:pt x="30" y="0"/>
                    </a:lnTo>
                    <a:lnTo>
                      <a:pt x="39" y="8"/>
                    </a:lnTo>
                    <a:lnTo>
                      <a:pt x="46" y="35"/>
                    </a:lnTo>
                    <a:lnTo>
                      <a:pt x="63" y="146"/>
                    </a:lnTo>
                    <a:lnTo>
                      <a:pt x="77" y="255"/>
                    </a:lnTo>
                    <a:lnTo>
                      <a:pt x="86" y="282"/>
                    </a:lnTo>
                    <a:lnTo>
                      <a:pt x="93" y="292"/>
                    </a:lnTo>
                    <a:lnTo>
                      <a:pt x="102" y="282"/>
                    </a:lnTo>
                    <a:lnTo>
                      <a:pt x="109" y="255"/>
                    </a:lnTo>
                    <a:lnTo>
                      <a:pt x="126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Freeform 48"/>
              <p:cNvSpPr>
                <a:spLocks/>
              </p:cNvSpPr>
              <p:nvPr/>
            </p:nvSpPr>
            <p:spPr bwMode="auto">
              <a:xfrm>
                <a:off x="2318" y="1906"/>
                <a:ext cx="130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5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39" y="8"/>
                  </a:cxn>
                  <a:cxn ang="0">
                    <a:pos x="46" y="35"/>
                  </a:cxn>
                  <a:cxn ang="0">
                    <a:pos x="64" y="146"/>
                  </a:cxn>
                  <a:cxn ang="0">
                    <a:pos x="80" y="255"/>
                  </a:cxn>
                  <a:cxn ang="0">
                    <a:pos x="89" y="282"/>
                  </a:cxn>
                  <a:cxn ang="0">
                    <a:pos x="96" y="292"/>
                  </a:cxn>
                  <a:cxn ang="0">
                    <a:pos x="104" y="282"/>
                  </a:cxn>
                  <a:cxn ang="0">
                    <a:pos x="111" y="255"/>
                  </a:cxn>
                  <a:cxn ang="0">
                    <a:pos x="129" y="146"/>
                  </a:cxn>
                </a:cxnLst>
                <a:rect l="0" t="0" r="r" b="b"/>
                <a:pathLst>
                  <a:path w="130" h="293">
                    <a:moveTo>
                      <a:pt x="0" y="146"/>
                    </a:moveTo>
                    <a:lnTo>
                      <a:pt x="15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39" y="8"/>
                    </a:lnTo>
                    <a:lnTo>
                      <a:pt x="46" y="35"/>
                    </a:lnTo>
                    <a:lnTo>
                      <a:pt x="64" y="146"/>
                    </a:lnTo>
                    <a:lnTo>
                      <a:pt x="80" y="255"/>
                    </a:lnTo>
                    <a:lnTo>
                      <a:pt x="89" y="282"/>
                    </a:lnTo>
                    <a:lnTo>
                      <a:pt x="96" y="292"/>
                    </a:lnTo>
                    <a:lnTo>
                      <a:pt x="104" y="282"/>
                    </a:lnTo>
                    <a:lnTo>
                      <a:pt x="111" y="255"/>
                    </a:lnTo>
                    <a:lnTo>
                      <a:pt x="129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6" name="Freeform 49"/>
              <p:cNvSpPr>
                <a:spLocks/>
              </p:cNvSpPr>
              <p:nvPr/>
            </p:nvSpPr>
            <p:spPr bwMode="auto">
              <a:xfrm>
                <a:off x="2461" y="1906"/>
                <a:ext cx="129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6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40" y="8"/>
                  </a:cxn>
                  <a:cxn ang="0">
                    <a:pos x="47" y="35"/>
                  </a:cxn>
                  <a:cxn ang="0">
                    <a:pos x="64" y="146"/>
                  </a:cxn>
                  <a:cxn ang="0">
                    <a:pos x="80" y="255"/>
                  </a:cxn>
                  <a:cxn ang="0">
                    <a:pos x="88" y="282"/>
                  </a:cxn>
                  <a:cxn ang="0">
                    <a:pos x="95" y="292"/>
                  </a:cxn>
                  <a:cxn ang="0">
                    <a:pos x="104" y="282"/>
                  </a:cxn>
                  <a:cxn ang="0">
                    <a:pos x="111" y="255"/>
                  </a:cxn>
                  <a:cxn ang="0">
                    <a:pos x="128" y="146"/>
                  </a:cxn>
                </a:cxnLst>
                <a:rect l="0" t="0" r="r" b="b"/>
                <a:pathLst>
                  <a:path w="129" h="293">
                    <a:moveTo>
                      <a:pt x="0" y="146"/>
                    </a:moveTo>
                    <a:lnTo>
                      <a:pt x="16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40" y="8"/>
                    </a:lnTo>
                    <a:lnTo>
                      <a:pt x="47" y="35"/>
                    </a:lnTo>
                    <a:lnTo>
                      <a:pt x="64" y="146"/>
                    </a:lnTo>
                    <a:lnTo>
                      <a:pt x="80" y="255"/>
                    </a:lnTo>
                    <a:lnTo>
                      <a:pt x="88" y="282"/>
                    </a:lnTo>
                    <a:lnTo>
                      <a:pt x="95" y="292"/>
                    </a:lnTo>
                    <a:lnTo>
                      <a:pt x="104" y="282"/>
                    </a:lnTo>
                    <a:lnTo>
                      <a:pt x="111" y="255"/>
                    </a:lnTo>
                    <a:lnTo>
                      <a:pt x="128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87" name="Group 50"/>
              <p:cNvGrpSpPr>
                <a:grpSpLocks/>
              </p:cNvGrpSpPr>
              <p:nvPr/>
            </p:nvGrpSpPr>
            <p:grpSpPr bwMode="auto">
              <a:xfrm>
                <a:off x="2601" y="1907"/>
                <a:ext cx="1147" cy="293"/>
                <a:chOff x="2601" y="1907"/>
                <a:chExt cx="1147" cy="293"/>
              </a:xfrm>
            </p:grpSpPr>
            <p:sp>
              <p:nvSpPr>
                <p:cNvPr id="98" name="Freeform 51"/>
                <p:cNvSpPr>
                  <a:spLocks/>
                </p:cNvSpPr>
                <p:nvPr/>
              </p:nvSpPr>
              <p:spPr bwMode="auto">
                <a:xfrm>
                  <a:off x="2601" y="1907"/>
                  <a:ext cx="131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6" y="35"/>
                    </a:cxn>
                    <a:cxn ang="0">
                      <a:pos x="24" y="8"/>
                    </a:cxn>
                    <a:cxn ang="0">
                      <a:pos x="31" y="0"/>
                    </a:cxn>
                    <a:cxn ang="0">
                      <a:pos x="40" y="8"/>
                    </a:cxn>
                    <a:cxn ang="0">
                      <a:pos x="47" y="35"/>
                    </a:cxn>
                    <a:cxn ang="0">
                      <a:pos x="65" y="146"/>
                    </a:cxn>
                    <a:cxn ang="0">
                      <a:pos x="81" y="255"/>
                    </a:cxn>
                    <a:cxn ang="0">
                      <a:pos x="89" y="282"/>
                    </a:cxn>
                    <a:cxn ang="0">
                      <a:pos x="96" y="292"/>
                    </a:cxn>
                    <a:cxn ang="0">
                      <a:pos x="105" y="282"/>
                    </a:cxn>
                    <a:cxn ang="0">
                      <a:pos x="112" y="255"/>
                    </a:cxn>
                    <a:cxn ang="0">
                      <a:pos x="130" y="146"/>
                    </a:cxn>
                  </a:cxnLst>
                  <a:rect l="0" t="0" r="r" b="b"/>
                  <a:pathLst>
                    <a:path w="131" h="293">
                      <a:moveTo>
                        <a:pt x="0" y="146"/>
                      </a:moveTo>
                      <a:lnTo>
                        <a:pt x="16" y="35"/>
                      </a:lnTo>
                      <a:lnTo>
                        <a:pt x="24" y="8"/>
                      </a:lnTo>
                      <a:lnTo>
                        <a:pt x="31" y="0"/>
                      </a:lnTo>
                      <a:lnTo>
                        <a:pt x="40" y="8"/>
                      </a:lnTo>
                      <a:lnTo>
                        <a:pt x="47" y="35"/>
                      </a:lnTo>
                      <a:lnTo>
                        <a:pt x="65" y="146"/>
                      </a:lnTo>
                      <a:lnTo>
                        <a:pt x="81" y="255"/>
                      </a:lnTo>
                      <a:lnTo>
                        <a:pt x="89" y="282"/>
                      </a:lnTo>
                      <a:lnTo>
                        <a:pt x="96" y="292"/>
                      </a:lnTo>
                      <a:lnTo>
                        <a:pt x="105" y="282"/>
                      </a:lnTo>
                      <a:lnTo>
                        <a:pt x="112" y="255"/>
                      </a:lnTo>
                      <a:lnTo>
                        <a:pt x="130" y="146"/>
                      </a:lnTo>
                    </a:path>
                  </a:pathLst>
                </a:custGeom>
                <a:noFill/>
                <a:ln w="25400" cap="rnd" cmpd="sng">
                  <a:solidFill>
                    <a:srgbClr val="FF99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9" name="Freeform 52"/>
                <p:cNvSpPr>
                  <a:spLocks/>
                </p:cNvSpPr>
                <p:nvPr/>
              </p:nvSpPr>
              <p:spPr bwMode="auto">
                <a:xfrm>
                  <a:off x="2731" y="1907"/>
                  <a:ext cx="127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4" y="35"/>
                    </a:cxn>
                    <a:cxn ang="0">
                      <a:pos x="23" y="8"/>
                    </a:cxn>
                    <a:cxn ang="0">
                      <a:pos x="30" y="0"/>
                    </a:cxn>
                    <a:cxn ang="0">
                      <a:pos x="39" y="8"/>
                    </a:cxn>
                    <a:cxn ang="0">
                      <a:pos x="46" y="35"/>
                    </a:cxn>
                    <a:cxn ang="0">
                      <a:pos x="63" y="146"/>
                    </a:cxn>
                    <a:cxn ang="0">
                      <a:pos x="78" y="255"/>
                    </a:cxn>
                    <a:cxn ang="0">
                      <a:pos x="87" y="282"/>
                    </a:cxn>
                    <a:cxn ang="0">
                      <a:pos x="94" y="292"/>
                    </a:cxn>
                    <a:cxn ang="0">
                      <a:pos x="102" y="282"/>
                    </a:cxn>
                    <a:cxn ang="0">
                      <a:pos x="109" y="255"/>
                    </a:cxn>
                    <a:cxn ang="0">
                      <a:pos x="126" y="146"/>
                    </a:cxn>
                  </a:cxnLst>
                  <a:rect l="0" t="0" r="r" b="b"/>
                  <a:pathLst>
                    <a:path w="127" h="293">
                      <a:moveTo>
                        <a:pt x="0" y="146"/>
                      </a:moveTo>
                      <a:lnTo>
                        <a:pt x="14" y="35"/>
                      </a:lnTo>
                      <a:lnTo>
                        <a:pt x="23" y="8"/>
                      </a:lnTo>
                      <a:lnTo>
                        <a:pt x="30" y="0"/>
                      </a:lnTo>
                      <a:lnTo>
                        <a:pt x="39" y="8"/>
                      </a:lnTo>
                      <a:lnTo>
                        <a:pt x="46" y="35"/>
                      </a:lnTo>
                      <a:lnTo>
                        <a:pt x="63" y="146"/>
                      </a:lnTo>
                      <a:lnTo>
                        <a:pt x="78" y="255"/>
                      </a:lnTo>
                      <a:lnTo>
                        <a:pt x="87" y="282"/>
                      </a:lnTo>
                      <a:lnTo>
                        <a:pt x="94" y="292"/>
                      </a:lnTo>
                      <a:lnTo>
                        <a:pt x="102" y="282"/>
                      </a:lnTo>
                      <a:lnTo>
                        <a:pt x="109" y="255"/>
                      </a:lnTo>
                      <a:lnTo>
                        <a:pt x="126" y="146"/>
                      </a:lnTo>
                    </a:path>
                  </a:pathLst>
                </a:custGeom>
                <a:noFill/>
                <a:ln w="25400" cap="rnd" cmpd="sng">
                  <a:solidFill>
                    <a:srgbClr val="FF99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0" name="Freeform 53"/>
                <p:cNvSpPr>
                  <a:spLocks/>
                </p:cNvSpPr>
                <p:nvPr/>
              </p:nvSpPr>
              <p:spPr bwMode="auto">
                <a:xfrm>
                  <a:off x="2857" y="1907"/>
                  <a:ext cx="129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6" y="35"/>
                    </a:cxn>
                    <a:cxn ang="0">
                      <a:pos x="24" y="8"/>
                    </a:cxn>
                    <a:cxn ang="0">
                      <a:pos x="32" y="0"/>
                    </a:cxn>
                    <a:cxn ang="0">
                      <a:pos x="40" y="8"/>
                    </a:cxn>
                    <a:cxn ang="0">
                      <a:pos x="47" y="35"/>
                    </a:cxn>
                    <a:cxn ang="0">
                      <a:pos x="64" y="146"/>
                    </a:cxn>
                    <a:cxn ang="0">
                      <a:pos x="80" y="255"/>
                    </a:cxn>
                    <a:cxn ang="0">
                      <a:pos x="88" y="282"/>
                    </a:cxn>
                    <a:cxn ang="0">
                      <a:pos x="95" y="292"/>
                    </a:cxn>
                    <a:cxn ang="0">
                      <a:pos x="104" y="282"/>
                    </a:cxn>
                    <a:cxn ang="0">
                      <a:pos x="111" y="255"/>
                    </a:cxn>
                    <a:cxn ang="0">
                      <a:pos x="128" y="146"/>
                    </a:cxn>
                  </a:cxnLst>
                  <a:rect l="0" t="0" r="r" b="b"/>
                  <a:pathLst>
                    <a:path w="129" h="293">
                      <a:moveTo>
                        <a:pt x="0" y="146"/>
                      </a:moveTo>
                      <a:lnTo>
                        <a:pt x="16" y="35"/>
                      </a:lnTo>
                      <a:lnTo>
                        <a:pt x="24" y="8"/>
                      </a:lnTo>
                      <a:lnTo>
                        <a:pt x="32" y="0"/>
                      </a:lnTo>
                      <a:lnTo>
                        <a:pt x="40" y="8"/>
                      </a:lnTo>
                      <a:lnTo>
                        <a:pt x="47" y="35"/>
                      </a:lnTo>
                      <a:lnTo>
                        <a:pt x="64" y="146"/>
                      </a:lnTo>
                      <a:lnTo>
                        <a:pt x="80" y="255"/>
                      </a:lnTo>
                      <a:lnTo>
                        <a:pt x="88" y="282"/>
                      </a:lnTo>
                      <a:lnTo>
                        <a:pt x="95" y="292"/>
                      </a:lnTo>
                      <a:lnTo>
                        <a:pt x="104" y="282"/>
                      </a:lnTo>
                      <a:lnTo>
                        <a:pt x="111" y="255"/>
                      </a:lnTo>
                      <a:lnTo>
                        <a:pt x="128" y="146"/>
                      </a:lnTo>
                    </a:path>
                  </a:pathLst>
                </a:custGeom>
                <a:noFill/>
                <a:ln w="25400" cap="rnd" cmpd="sng">
                  <a:solidFill>
                    <a:srgbClr val="FF99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1" name="Freeform 54"/>
                <p:cNvSpPr>
                  <a:spLocks/>
                </p:cNvSpPr>
                <p:nvPr/>
              </p:nvSpPr>
              <p:spPr bwMode="auto">
                <a:xfrm>
                  <a:off x="2985" y="1907"/>
                  <a:ext cx="129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6" y="35"/>
                    </a:cxn>
                    <a:cxn ang="0">
                      <a:pos x="24" y="8"/>
                    </a:cxn>
                    <a:cxn ang="0">
                      <a:pos x="31" y="0"/>
                    </a:cxn>
                    <a:cxn ang="0">
                      <a:pos x="40" y="8"/>
                    </a:cxn>
                    <a:cxn ang="0">
                      <a:pos x="47" y="35"/>
                    </a:cxn>
                    <a:cxn ang="0">
                      <a:pos x="64" y="146"/>
                    </a:cxn>
                    <a:cxn ang="0">
                      <a:pos x="80" y="255"/>
                    </a:cxn>
                    <a:cxn ang="0">
                      <a:pos x="88" y="282"/>
                    </a:cxn>
                    <a:cxn ang="0">
                      <a:pos x="95" y="292"/>
                    </a:cxn>
                    <a:cxn ang="0">
                      <a:pos x="104" y="282"/>
                    </a:cxn>
                    <a:cxn ang="0">
                      <a:pos x="111" y="255"/>
                    </a:cxn>
                    <a:cxn ang="0">
                      <a:pos x="128" y="146"/>
                    </a:cxn>
                  </a:cxnLst>
                  <a:rect l="0" t="0" r="r" b="b"/>
                  <a:pathLst>
                    <a:path w="129" h="293">
                      <a:moveTo>
                        <a:pt x="0" y="146"/>
                      </a:moveTo>
                      <a:lnTo>
                        <a:pt x="16" y="35"/>
                      </a:lnTo>
                      <a:lnTo>
                        <a:pt x="24" y="8"/>
                      </a:lnTo>
                      <a:lnTo>
                        <a:pt x="31" y="0"/>
                      </a:lnTo>
                      <a:lnTo>
                        <a:pt x="40" y="8"/>
                      </a:lnTo>
                      <a:lnTo>
                        <a:pt x="47" y="35"/>
                      </a:lnTo>
                      <a:lnTo>
                        <a:pt x="64" y="146"/>
                      </a:lnTo>
                      <a:lnTo>
                        <a:pt x="80" y="255"/>
                      </a:lnTo>
                      <a:lnTo>
                        <a:pt x="88" y="282"/>
                      </a:lnTo>
                      <a:lnTo>
                        <a:pt x="95" y="292"/>
                      </a:lnTo>
                      <a:lnTo>
                        <a:pt x="104" y="282"/>
                      </a:lnTo>
                      <a:lnTo>
                        <a:pt x="111" y="255"/>
                      </a:lnTo>
                      <a:lnTo>
                        <a:pt x="128" y="146"/>
                      </a:lnTo>
                    </a:path>
                  </a:pathLst>
                </a:custGeom>
                <a:noFill/>
                <a:ln w="25400" cap="rnd" cmpd="sng">
                  <a:solidFill>
                    <a:srgbClr val="FF99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" name="Freeform 55"/>
                <p:cNvSpPr>
                  <a:spLocks/>
                </p:cNvSpPr>
                <p:nvPr/>
              </p:nvSpPr>
              <p:spPr bwMode="auto">
                <a:xfrm>
                  <a:off x="3113" y="1907"/>
                  <a:ext cx="126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4" y="35"/>
                    </a:cxn>
                    <a:cxn ang="0">
                      <a:pos x="23" y="8"/>
                    </a:cxn>
                    <a:cxn ang="0">
                      <a:pos x="30" y="0"/>
                    </a:cxn>
                    <a:cxn ang="0">
                      <a:pos x="38" y="8"/>
                    </a:cxn>
                    <a:cxn ang="0">
                      <a:pos x="45" y="35"/>
                    </a:cxn>
                    <a:cxn ang="0">
                      <a:pos x="62" y="146"/>
                    </a:cxn>
                    <a:cxn ang="0">
                      <a:pos x="77" y="255"/>
                    </a:cxn>
                    <a:cxn ang="0">
                      <a:pos x="86" y="282"/>
                    </a:cxn>
                    <a:cxn ang="0">
                      <a:pos x="93" y="292"/>
                    </a:cxn>
                    <a:cxn ang="0">
                      <a:pos x="101" y="282"/>
                    </a:cxn>
                    <a:cxn ang="0">
                      <a:pos x="108" y="255"/>
                    </a:cxn>
                    <a:cxn ang="0">
                      <a:pos x="125" y="146"/>
                    </a:cxn>
                  </a:cxnLst>
                  <a:rect l="0" t="0" r="r" b="b"/>
                  <a:pathLst>
                    <a:path w="126" h="293">
                      <a:moveTo>
                        <a:pt x="0" y="146"/>
                      </a:moveTo>
                      <a:lnTo>
                        <a:pt x="14" y="35"/>
                      </a:lnTo>
                      <a:lnTo>
                        <a:pt x="23" y="8"/>
                      </a:lnTo>
                      <a:lnTo>
                        <a:pt x="30" y="0"/>
                      </a:lnTo>
                      <a:lnTo>
                        <a:pt x="38" y="8"/>
                      </a:lnTo>
                      <a:lnTo>
                        <a:pt x="45" y="35"/>
                      </a:lnTo>
                      <a:lnTo>
                        <a:pt x="62" y="146"/>
                      </a:lnTo>
                      <a:lnTo>
                        <a:pt x="77" y="255"/>
                      </a:lnTo>
                      <a:lnTo>
                        <a:pt x="86" y="282"/>
                      </a:lnTo>
                      <a:lnTo>
                        <a:pt x="93" y="292"/>
                      </a:lnTo>
                      <a:lnTo>
                        <a:pt x="101" y="282"/>
                      </a:lnTo>
                      <a:lnTo>
                        <a:pt x="108" y="255"/>
                      </a:lnTo>
                      <a:lnTo>
                        <a:pt x="125" y="146"/>
                      </a:lnTo>
                    </a:path>
                  </a:pathLst>
                </a:custGeom>
                <a:noFill/>
                <a:ln w="25400" cap="rnd" cmpd="sng">
                  <a:solidFill>
                    <a:srgbClr val="FF99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" name="Freeform 56"/>
                <p:cNvSpPr>
                  <a:spLocks/>
                </p:cNvSpPr>
                <p:nvPr/>
              </p:nvSpPr>
              <p:spPr bwMode="auto">
                <a:xfrm>
                  <a:off x="3238" y="1907"/>
                  <a:ext cx="127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5" y="35"/>
                    </a:cxn>
                    <a:cxn ang="0">
                      <a:pos x="24" y="8"/>
                    </a:cxn>
                    <a:cxn ang="0">
                      <a:pos x="31" y="0"/>
                    </a:cxn>
                    <a:cxn ang="0">
                      <a:pos x="39" y="8"/>
                    </a:cxn>
                    <a:cxn ang="0">
                      <a:pos x="46" y="35"/>
                    </a:cxn>
                    <a:cxn ang="0">
                      <a:pos x="63" y="146"/>
                    </a:cxn>
                    <a:cxn ang="0">
                      <a:pos x="78" y="255"/>
                    </a:cxn>
                    <a:cxn ang="0">
                      <a:pos x="86" y="282"/>
                    </a:cxn>
                    <a:cxn ang="0">
                      <a:pos x="93" y="292"/>
                    </a:cxn>
                    <a:cxn ang="0">
                      <a:pos x="102" y="282"/>
                    </a:cxn>
                    <a:cxn ang="0">
                      <a:pos x="109" y="255"/>
                    </a:cxn>
                    <a:cxn ang="0">
                      <a:pos x="126" y="146"/>
                    </a:cxn>
                  </a:cxnLst>
                  <a:rect l="0" t="0" r="r" b="b"/>
                  <a:pathLst>
                    <a:path w="127" h="293">
                      <a:moveTo>
                        <a:pt x="0" y="146"/>
                      </a:moveTo>
                      <a:lnTo>
                        <a:pt x="15" y="35"/>
                      </a:lnTo>
                      <a:lnTo>
                        <a:pt x="24" y="8"/>
                      </a:lnTo>
                      <a:lnTo>
                        <a:pt x="31" y="0"/>
                      </a:lnTo>
                      <a:lnTo>
                        <a:pt x="39" y="8"/>
                      </a:lnTo>
                      <a:lnTo>
                        <a:pt x="46" y="35"/>
                      </a:lnTo>
                      <a:lnTo>
                        <a:pt x="63" y="146"/>
                      </a:lnTo>
                      <a:lnTo>
                        <a:pt x="78" y="255"/>
                      </a:lnTo>
                      <a:lnTo>
                        <a:pt x="86" y="282"/>
                      </a:lnTo>
                      <a:lnTo>
                        <a:pt x="93" y="292"/>
                      </a:lnTo>
                      <a:lnTo>
                        <a:pt x="102" y="282"/>
                      </a:lnTo>
                      <a:lnTo>
                        <a:pt x="109" y="255"/>
                      </a:lnTo>
                      <a:lnTo>
                        <a:pt x="126" y="146"/>
                      </a:lnTo>
                    </a:path>
                  </a:pathLst>
                </a:custGeom>
                <a:noFill/>
                <a:ln w="25400" cap="rnd" cmpd="sng">
                  <a:solidFill>
                    <a:srgbClr val="FF99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" name="Freeform 57"/>
                <p:cNvSpPr>
                  <a:spLocks/>
                </p:cNvSpPr>
                <p:nvPr/>
              </p:nvSpPr>
              <p:spPr bwMode="auto">
                <a:xfrm>
                  <a:off x="3364" y="1907"/>
                  <a:ext cx="127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5" y="35"/>
                    </a:cxn>
                    <a:cxn ang="0">
                      <a:pos x="23" y="8"/>
                    </a:cxn>
                    <a:cxn ang="0">
                      <a:pos x="30" y="0"/>
                    </a:cxn>
                    <a:cxn ang="0">
                      <a:pos x="39" y="8"/>
                    </a:cxn>
                    <a:cxn ang="0">
                      <a:pos x="46" y="35"/>
                    </a:cxn>
                    <a:cxn ang="0">
                      <a:pos x="63" y="146"/>
                    </a:cxn>
                    <a:cxn ang="0">
                      <a:pos x="77" y="255"/>
                    </a:cxn>
                    <a:cxn ang="0">
                      <a:pos x="86" y="282"/>
                    </a:cxn>
                    <a:cxn ang="0">
                      <a:pos x="93" y="292"/>
                    </a:cxn>
                    <a:cxn ang="0">
                      <a:pos x="102" y="282"/>
                    </a:cxn>
                    <a:cxn ang="0">
                      <a:pos x="109" y="255"/>
                    </a:cxn>
                    <a:cxn ang="0">
                      <a:pos x="126" y="146"/>
                    </a:cxn>
                  </a:cxnLst>
                  <a:rect l="0" t="0" r="r" b="b"/>
                  <a:pathLst>
                    <a:path w="127" h="293">
                      <a:moveTo>
                        <a:pt x="0" y="146"/>
                      </a:moveTo>
                      <a:lnTo>
                        <a:pt x="15" y="35"/>
                      </a:lnTo>
                      <a:lnTo>
                        <a:pt x="23" y="8"/>
                      </a:lnTo>
                      <a:lnTo>
                        <a:pt x="30" y="0"/>
                      </a:lnTo>
                      <a:lnTo>
                        <a:pt x="39" y="8"/>
                      </a:lnTo>
                      <a:lnTo>
                        <a:pt x="46" y="35"/>
                      </a:lnTo>
                      <a:lnTo>
                        <a:pt x="63" y="146"/>
                      </a:lnTo>
                      <a:lnTo>
                        <a:pt x="77" y="255"/>
                      </a:lnTo>
                      <a:lnTo>
                        <a:pt x="86" y="282"/>
                      </a:lnTo>
                      <a:lnTo>
                        <a:pt x="93" y="292"/>
                      </a:lnTo>
                      <a:lnTo>
                        <a:pt x="102" y="282"/>
                      </a:lnTo>
                      <a:lnTo>
                        <a:pt x="109" y="255"/>
                      </a:lnTo>
                      <a:lnTo>
                        <a:pt x="126" y="146"/>
                      </a:lnTo>
                    </a:path>
                  </a:pathLst>
                </a:custGeom>
                <a:noFill/>
                <a:ln w="25400" cap="rnd" cmpd="sng">
                  <a:solidFill>
                    <a:srgbClr val="FF99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" name="Freeform 58"/>
                <p:cNvSpPr>
                  <a:spLocks/>
                </p:cNvSpPr>
                <p:nvPr/>
              </p:nvSpPr>
              <p:spPr bwMode="auto">
                <a:xfrm>
                  <a:off x="3490" y="1907"/>
                  <a:ext cx="130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5" y="35"/>
                    </a:cxn>
                    <a:cxn ang="0">
                      <a:pos x="24" y="8"/>
                    </a:cxn>
                    <a:cxn ang="0">
                      <a:pos x="31" y="0"/>
                    </a:cxn>
                    <a:cxn ang="0">
                      <a:pos x="39" y="8"/>
                    </a:cxn>
                    <a:cxn ang="0">
                      <a:pos x="46" y="35"/>
                    </a:cxn>
                    <a:cxn ang="0">
                      <a:pos x="64" y="146"/>
                    </a:cxn>
                    <a:cxn ang="0">
                      <a:pos x="80" y="255"/>
                    </a:cxn>
                    <a:cxn ang="0">
                      <a:pos x="89" y="282"/>
                    </a:cxn>
                    <a:cxn ang="0">
                      <a:pos x="96" y="292"/>
                    </a:cxn>
                    <a:cxn ang="0">
                      <a:pos x="104" y="282"/>
                    </a:cxn>
                    <a:cxn ang="0">
                      <a:pos x="111" y="255"/>
                    </a:cxn>
                    <a:cxn ang="0">
                      <a:pos x="129" y="146"/>
                    </a:cxn>
                  </a:cxnLst>
                  <a:rect l="0" t="0" r="r" b="b"/>
                  <a:pathLst>
                    <a:path w="130" h="293">
                      <a:moveTo>
                        <a:pt x="0" y="146"/>
                      </a:moveTo>
                      <a:lnTo>
                        <a:pt x="15" y="35"/>
                      </a:lnTo>
                      <a:lnTo>
                        <a:pt x="24" y="8"/>
                      </a:lnTo>
                      <a:lnTo>
                        <a:pt x="31" y="0"/>
                      </a:lnTo>
                      <a:lnTo>
                        <a:pt x="39" y="8"/>
                      </a:lnTo>
                      <a:lnTo>
                        <a:pt x="46" y="35"/>
                      </a:lnTo>
                      <a:lnTo>
                        <a:pt x="64" y="146"/>
                      </a:lnTo>
                      <a:lnTo>
                        <a:pt x="80" y="255"/>
                      </a:lnTo>
                      <a:lnTo>
                        <a:pt x="89" y="282"/>
                      </a:lnTo>
                      <a:lnTo>
                        <a:pt x="96" y="292"/>
                      </a:lnTo>
                      <a:lnTo>
                        <a:pt x="104" y="282"/>
                      </a:lnTo>
                      <a:lnTo>
                        <a:pt x="111" y="255"/>
                      </a:lnTo>
                      <a:lnTo>
                        <a:pt x="129" y="146"/>
                      </a:lnTo>
                    </a:path>
                  </a:pathLst>
                </a:custGeom>
                <a:noFill/>
                <a:ln w="25400" cap="rnd" cmpd="sng">
                  <a:solidFill>
                    <a:srgbClr val="FF99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6" name="Freeform 59"/>
                <p:cNvSpPr>
                  <a:spLocks/>
                </p:cNvSpPr>
                <p:nvPr/>
              </p:nvSpPr>
              <p:spPr bwMode="auto">
                <a:xfrm>
                  <a:off x="3619" y="1907"/>
                  <a:ext cx="129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6" y="35"/>
                    </a:cxn>
                    <a:cxn ang="0">
                      <a:pos x="24" y="8"/>
                    </a:cxn>
                    <a:cxn ang="0">
                      <a:pos x="31" y="0"/>
                    </a:cxn>
                    <a:cxn ang="0">
                      <a:pos x="40" y="8"/>
                    </a:cxn>
                    <a:cxn ang="0">
                      <a:pos x="47" y="35"/>
                    </a:cxn>
                    <a:cxn ang="0">
                      <a:pos x="64" y="146"/>
                    </a:cxn>
                    <a:cxn ang="0">
                      <a:pos x="80" y="255"/>
                    </a:cxn>
                    <a:cxn ang="0">
                      <a:pos x="88" y="282"/>
                    </a:cxn>
                    <a:cxn ang="0">
                      <a:pos x="95" y="292"/>
                    </a:cxn>
                    <a:cxn ang="0">
                      <a:pos x="104" y="282"/>
                    </a:cxn>
                    <a:cxn ang="0">
                      <a:pos x="111" y="255"/>
                    </a:cxn>
                    <a:cxn ang="0">
                      <a:pos x="128" y="146"/>
                    </a:cxn>
                  </a:cxnLst>
                  <a:rect l="0" t="0" r="r" b="b"/>
                  <a:pathLst>
                    <a:path w="129" h="293">
                      <a:moveTo>
                        <a:pt x="0" y="146"/>
                      </a:moveTo>
                      <a:lnTo>
                        <a:pt x="16" y="35"/>
                      </a:lnTo>
                      <a:lnTo>
                        <a:pt x="24" y="8"/>
                      </a:lnTo>
                      <a:lnTo>
                        <a:pt x="31" y="0"/>
                      </a:lnTo>
                      <a:lnTo>
                        <a:pt x="40" y="8"/>
                      </a:lnTo>
                      <a:lnTo>
                        <a:pt x="47" y="35"/>
                      </a:lnTo>
                      <a:lnTo>
                        <a:pt x="64" y="146"/>
                      </a:lnTo>
                      <a:lnTo>
                        <a:pt x="80" y="255"/>
                      </a:lnTo>
                      <a:lnTo>
                        <a:pt x="88" y="282"/>
                      </a:lnTo>
                      <a:lnTo>
                        <a:pt x="95" y="292"/>
                      </a:lnTo>
                      <a:lnTo>
                        <a:pt x="104" y="282"/>
                      </a:lnTo>
                      <a:lnTo>
                        <a:pt x="111" y="255"/>
                      </a:lnTo>
                      <a:lnTo>
                        <a:pt x="128" y="146"/>
                      </a:lnTo>
                    </a:path>
                  </a:pathLst>
                </a:custGeom>
                <a:noFill/>
                <a:ln w="25400" cap="rnd" cmpd="sng">
                  <a:solidFill>
                    <a:srgbClr val="FF99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8" name="Freeform 60"/>
              <p:cNvSpPr>
                <a:spLocks/>
              </p:cNvSpPr>
              <p:nvPr/>
            </p:nvSpPr>
            <p:spPr bwMode="auto">
              <a:xfrm>
                <a:off x="3748" y="1913"/>
                <a:ext cx="131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6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40" y="8"/>
                  </a:cxn>
                  <a:cxn ang="0">
                    <a:pos x="47" y="35"/>
                  </a:cxn>
                  <a:cxn ang="0">
                    <a:pos x="65" y="146"/>
                  </a:cxn>
                  <a:cxn ang="0">
                    <a:pos x="81" y="255"/>
                  </a:cxn>
                  <a:cxn ang="0">
                    <a:pos x="89" y="282"/>
                  </a:cxn>
                  <a:cxn ang="0">
                    <a:pos x="96" y="292"/>
                  </a:cxn>
                  <a:cxn ang="0">
                    <a:pos x="105" y="282"/>
                  </a:cxn>
                  <a:cxn ang="0">
                    <a:pos x="112" y="255"/>
                  </a:cxn>
                  <a:cxn ang="0">
                    <a:pos x="130" y="146"/>
                  </a:cxn>
                </a:cxnLst>
                <a:rect l="0" t="0" r="r" b="b"/>
                <a:pathLst>
                  <a:path w="131" h="293">
                    <a:moveTo>
                      <a:pt x="0" y="146"/>
                    </a:moveTo>
                    <a:lnTo>
                      <a:pt x="16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40" y="8"/>
                    </a:lnTo>
                    <a:lnTo>
                      <a:pt x="47" y="35"/>
                    </a:lnTo>
                    <a:lnTo>
                      <a:pt x="65" y="146"/>
                    </a:lnTo>
                    <a:lnTo>
                      <a:pt x="81" y="255"/>
                    </a:lnTo>
                    <a:lnTo>
                      <a:pt x="89" y="282"/>
                    </a:lnTo>
                    <a:lnTo>
                      <a:pt x="96" y="292"/>
                    </a:lnTo>
                    <a:lnTo>
                      <a:pt x="105" y="282"/>
                    </a:lnTo>
                    <a:lnTo>
                      <a:pt x="112" y="255"/>
                    </a:lnTo>
                    <a:lnTo>
                      <a:pt x="130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Freeform 61"/>
              <p:cNvSpPr>
                <a:spLocks/>
              </p:cNvSpPr>
              <p:nvPr/>
            </p:nvSpPr>
            <p:spPr bwMode="auto">
              <a:xfrm>
                <a:off x="3878" y="1913"/>
                <a:ext cx="127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4" y="35"/>
                  </a:cxn>
                  <a:cxn ang="0">
                    <a:pos x="23" y="8"/>
                  </a:cxn>
                  <a:cxn ang="0">
                    <a:pos x="30" y="0"/>
                  </a:cxn>
                  <a:cxn ang="0">
                    <a:pos x="39" y="8"/>
                  </a:cxn>
                  <a:cxn ang="0">
                    <a:pos x="46" y="35"/>
                  </a:cxn>
                  <a:cxn ang="0">
                    <a:pos x="63" y="146"/>
                  </a:cxn>
                  <a:cxn ang="0">
                    <a:pos x="78" y="255"/>
                  </a:cxn>
                  <a:cxn ang="0">
                    <a:pos x="87" y="282"/>
                  </a:cxn>
                  <a:cxn ang="0">
                    <a:pos x="94" y="292"/>
                  </a:cxn>
                  <a:cxn ang="0">
                    <a:pos x="102" y="282"/>
                  </a:cxn>
                  <a:cxn ang="0">
                    <a:pos x="109" y="255"/>
                  </a:cxn>
                  <a:cxn ang="0">
                    <a:pos x="126" y="146"/>
                  </a:cxn>
                </a:cxnLst>
                <a:rect l="0" t="0" r="r" b="b"/>
                <a:pathLst>
                  <a:path w="127" h="293">
                    <a:moveTo>
                      <a:pt x="0" y="146"/>
                    </a:moveTo>
                    <a:lnTo>
                      <a:pt x="14" y="35"/>
                    </a:lnTo>
                    <a:lnTo>
                      <a:pt x="23" y="8"/>
                    </a:lnTo>
                    <a:lnTo>
                      <a:pt x="30" y="0"/>
                    </a:lnTo>
                    <a:lnTo>
                      <a:pt x="39" y="8"/>
                    </a:lnTo>
                    <a:lnTo>
                      <a:pt x="46" y="35"/>
                    </a:lnTo>
                    <a:lnTo>
                      <a:pt x="63" y="146"/>
                    </a:lnTo>
                    <a:lnTo>
                      <a:pt x="78" y="255"/>
                    </a:lnTo>
                    <a:lnTo>
                      <a:pt x="87" y="282"/>
                    </a:lnTo>
                    <a:lnTo>
                      <a:pt x="94" y="292"/>
                    </a:lnTo>
                    <a:lnTo>
                      <a:pt x="102" y="282"/>
                    </a:lnTo>
                    <a:lnTo>
                      <a:pt x="109" y="255"/>
                    </a:lnTo>
                    <a:lnTo>
                      <a:pt x="126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Freeform 62"/>
              <p:cNvSpPr>
                <a:spLocks/>
              </p:cNvSpPr>
              <p:nvPr/>
            </p:nvSpPr>
            <p:spPr bwMode="auto">
              <a:xfrm>
                <a:off x="4004" y="1913"/>
                <a:ext cx="129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6" y="35"/>
                  </a:cxn>
                  <a:cxn ang="0">
                    <a:pos x="24" y="8"/>
                  </a:cxn>
                  <a:cxn ang="0">
                    <a:pos x="32" y="0"/>
                  </a:cxn>
                  <a:cxn ang="0">
                    <a:pos x="40" y="8"/>
                  </a:cxn>
                  <a:cxn ang="0">
                    <a:pos x="47" y="35"/>
                  </a:cxn>
                  <a:cxn ang="0">
                    <a:pos x="64" y="146"/>
                  </a:cxn>
                  <a:cxn ang="0">
                    <a:pos x="80" y="255"/>
                  </a:cxn>
                  <a:cxn ang="0">
                    <a:pos x="88" y="282"/>
                  </a:cxn>
                  <a:cxn ang="0">
                    <a:pos x="95" y="292"/>
                  </a:cxn>
                  <a:cxn ang="0">
                    <a:pos x="104" y="282"/>
                  </a:cxn>
                  <a:cxn ang="0">
                    <a:pos x="111" y="255"/>
                  </a:cxn>
                  <a:cxn ang="0">
                    <a:pos x="128" y="146"/>
                  </a:cxn>
                </a:cxnLst>
                <a:rect l="0" t="0" r="r" b="b"/>
                <a:pathLst>
                  <a:path w="129" h="293">
                    <a:moveTo>
                      <a:pt x="0" y="146"/>
                    </a:moveTo>
                    <a:lnTo>
                      <a:pt x="16" y="35"/>
                    </a:lnTo>
                    <a:lnTo>
                      <a:pt x="24" y="8"/>
                    </a:lnTo>
                    <a:lnTo>
                      <a:pt x="32" y="0"/>
                    </a:lnTo>
                    <a:lnTo>
                      <a:pt x="40" y="8"/>
                    </a:lnTo>
                    <a:lnTo>
                      <a:pt x="47" y="35"/>
                    </a:lnTo>
                    <a:lnTo>
                      <a:pt x="64" y="146"/>
                    </a:lnTo>
                    <a:lnTo>
                      <a:pt x="80" y="255"/>
                    </a:lnTo>
                    <a:lnTo>
                      <a:pt x="88" y="282"/>
                    </a:lnTo>
                    <a:lnTo>
                      <a:pt x="95" y="292"/>
                    </a:lnTo>
                    <a:lnTo>
                      <a:pt x="104" y="282"/>
                    </a:lnTo>
                    <a:lnTo>
                      <a:pt x="111" y="255"/>
                    </a:lnTo>
                    <a:lnTo>
                      <a:pt x="128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1" name="Freeform 63"/>
              <p:cNvSpPr>
                <a:spLocks/>
              </p:cNvSpPr>
              <p:nvPr/>
            </p:nvSpPr>
            <p:spPr bwMode="auto">
              <a:xfrm>
                <a:off x="4139" y="1913"/>
                <a:ext cx="129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6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40" y="8"/>
                  </a:cxn>
                  <a:cxn ang="0">
                    <a:pos x="47" y="35"/>
                  </a:cxn>
                  <a:cxn ang="0">
                    <a:pos x="64" y="146"/>
                  </a:cxn>
                  <a:cxn ang="0">
                    <a:pos x="80" y="255"/>
                  </a:cxn>
                  <a:cxn ang="0">
                    <a:pos x="88" y="282"/>
                  </a:cxn>
                  <a:cxn ang="0">
                    <a:pos x="95" y="292"/>
                  </a:cxn>
                  <a:cxn ang="0">
                    <a:pos x="104" y="282"/>
                  </a:cxn>
                  <a:cxn ang="0">
                    <a:pos x="111" y="255"/>
                  </a:cxn>
                  <a:cxn ang="0">
                    <a:pos x="128" y="146"/>
                  </a:cxn>
                </a:cxnLst>
                <a:rect l="0" t="0" r="r" b="b"/>
                <a:pathLst>
                  <a:path w="129" h="293">
                    <a:moveTo>
                      <a:pt x="0" y="146"/>
                    </a:moveTo>
                    <a:lnTo>
                      <a:pt x="16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40" y="8"/>
                    </a:lnTo>
                    <a:lnTo>
                      <a:pt x="47" y="35"/>
                    </a:lnTo>
                    <a:lnTo>
                      <a:pt x="64" y="146"/>
                    </a:lnTo>
                    <a:lnTo>
                      <a:pt x="80" y="255"/>
                    </a:lnTo>
                    <a:lnTo>
                      <a:pt x="88" y="282"/>
                    </a:lnTo>
                    <a:lnTo>
                      <a:pt x="95" y="292"/>
                    </a:lnTo>
                    <a:lnTo>
                      <a:pt x="104" y="282"/>
                    </a:lnTo>
                    <a:lnTo>
                      <a:pt x="111" y="255"/>
                    </a:lnTo>
                    <a:lnTo>
                      <a:pt x="128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Freeform 64"/>
              <p:cNvSpPr>
                <a:spLocks/>
              </p:cNvSpPr>
              <p:nvPr/>
            </p:nvSpPr>
            <p:spPr bwMode="auto">
              <a:xfrm>
                <a:off x="4268" y="1913"/>
                <a:ext cx="126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4" y="35"/>
                  </a:cxn>
                  <a:cxn ang="0">
                    <a:pos x="23" y="8"/>
                  </a:cxn>
                  <a:cxn ang="0">
                    <a:pos x="30" y="0"/>
                  </a:cxn>
                  <a:cxn ang="0">
                    <a:pos x="38" y="8"/>
                  </a:cxn>
                  <a:cxn ang="0">
                    <a:pos x="45" y="35"/>
                  </a:cxn>
                  <a:cxn ang="0">
                    <a:pos x="62" y="146"/>
                  </a:cxn>
                  <a:cxn ang="0">
                    <a:pos x="77" y="255"/>
                  </a:cxn>
                  <a:cxn ang="0">
                    <a:pos x="86" y="282"/>
                  </a:cxn>
                  <a:cxn ang="0">
                    <a:pos x="93" y="292"/>
                  </a:cxn>
                  <a:cxn ang="0">
                    <a:pos x="101" y="282"/>
                  </a:cxn>
                  <a:cxn ang="0">
                    <a:pos x="108" y="255"/>
                  </a:cxn>
                  <a:cxn ang="0">
                    <a:pos x="125" y="146"/>
                  </a:cxn>
                </a:cxnLst>
                <a:rect l="0" t="0" r="r" b="b"/>
                <a:pathLst>
                  <a:path w="126" h="293">
                    <a:moveTo>
                      <a:pt x="0" y="146"/>
                    </a:moveTo>
                    <a:lnTo>
                      <a:pt x="14" y="35"/>
                    </a:lnTo>
                    <a:lnTo>
                      <a:pt x="23" y="8"/>
                    </a:lnTo>
                    <a:lnTo>
                      <a:pt x="30" y="0"/>
                    </a:lnTo>
                    <a:lnTo>
                      <a:pt x="38" y="8"/>
                    </a:lnTo>
                    <a:lnTo>
                      <a:pt x="45" y="35"/>
                    </a:lnTo>
                    <a:lnTo>
                      <a:pt x="62" y="146"/>
                    </a:lnTo>
                    <a:lnTo>
                      <a:pt x="77" y="255"/>
                    </a:lnTo>
                    <a:lnTo>
                      <a:pt x="86" y="282"/>
                    </a:lnTo>
                    <a:lnTo>
                      <a:pt x="93" y="292"/>
                    </a:lnTo>
                    <a:lnTo>
                      <a:pt x="101" y="282"/>
                    </a:lnTo>
                    <a:lnTo>
                      <a:pt x="108" y="255"/>
                    </a:lnTo>
                    <a:lnTo>
                      <a:pt x="125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Freeform 65"/>
              <p:cNvSpPr>
                <a:spLocks/>
              </p:cNvSpPr>
              <p:nvPr/>
            </p:nvSpPr>
            <p:spPr bwMode="auto">
              <a:xfrm>
                <a:off x="4392" y="1921"/>
                <a:ext cx="127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5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39" y="8"/>
                  </a:cxn>
                  <a:cxn ang="0">
                    <a:pos x="46" y="35"/>
                  </a:cxn>
                  <a:cxn ang="0">
                    <a:pos x="63" y="146"/>
                  </a:cxn>
                  <a:cxn ang="0">
                    <a:pos x="78" y="255"/>
                  </a:cxn>
                  <a:cxn ang="0">
                    <a:pos x="86" y="282"/>
                  </a:cxn>
                  <a:cxn ang="0">
                    <a:pos x="93" y="292"/>
                  </a:cxn>
                  <a:cxn ang="0">
                    <a:pos x="102" y="282"/>
                  </a:cxn>
                  <a:cxn ang="0">
                    <a:pos x="109" y="255"/>
                  </a:cxn>
                  <a:cxn ang="0">
                    <a:pos x="126" y="146"/>
                  </a:cxn>
                </a:cxnLst>
                <a:rect l="0" t="0" r="r" b="b"/>
                <a:pathLst>
                  <a:path w="127" h="293">
                    <a:moveTo>
                      <a:pt x="0" y="146"/>
                    </a:moveTo>
                    <a:lnTo>
                      <a:pt x="15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39" y="8"/>
                    </a:lnTo>
                    <a:lnTo>
                      <a:pt x="46" y="35"/>
                    </a:lnTo>
                    <a:lnTo>
                      <a:pt x="63" y="146"/>
                    </a:lnTo>
                    <a:lnTo>
                      <a:pt x="78" y="255"/>
                    </a:lnTo>
                    <a:lnTo>
                      <a:pt x="86" y="282"/>
                    </a:lnTo>
                    <a:lnTo>
                      <a:pt x="93" y="292"/>
                    </a:lnTo>
                    <a:lnTo>
                      <a:pt x="102" y="282"/>
                    </a:lnTo>
                    <a:lnTo>
                      <a:pt x="109" y="255"/>
                    </a:lnTo>
                    <a:lnTo>
                      <a:pt x="126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4" name="Freeform 66"/>
              <p:cNvSpPr>
                <a:spLocks/>
              </p:cNvSpPr>
              <p:nvPr/>
            </p:nvSpPr>
            <p:spPr bwMode="auto">
              <a:xfrm>
                <a:off x="4533" y="1913"/>
                <a:ext cx="127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5" y="35"/>
                  </a:cxn>
                  <a:cxn ang="0">
                    <a:pos x="23" y="8"/>
                  </a:cxn>
                  <a:cxn ang="0">
                    <a:pos x="30" y="0"/>
                  </a:cxn>
                  <a:cxn ang="0">
                    <a:pos x="39" y="8"/>
                  </a:cxn>
                  <a:cxn ang="0">
                    <a:pos x="46" y="35"/>
                  </a:cxn>
                  <a:cxn ang="0">
                    <a:pos x="63" y="146"/>
                  </a:cxn>
                  <a:cxn ang="0">
                    <a:pos x="77" y="255"/>
                  </a:cxn>
                  <a:cxn ang="0">
                    <a:pos x="86" y="282"/>
                  </a:cxn>
                  <a:cxn ang="0">
                    <a:pos x="93" y="292"/>
                  </a:cxn>
                  <a:cxn ang="0">
                    <a:pos x="102" y="282"/>
                  </a:cxn>
                  <a:cxn ang="0">
                    <a:pos x="109" y="255"/>
                  </a:cxn>
                  <a:cxn ang="0">
                    <a:pos x="126" y="146"/>
                  </a:cxn>
                </a:cxnLst>
                <a:rect l="0" t="0" r="r" b="b"/>
                <a:pathLst>
                  <a:path w="127" h="293">
                    <a:moveTo>
                      <a:pt x="0" y="146"/>
                    </a:moveTo>
                    <a:lnTo>
                      <a:pt x="15" y="35"/>
                    </a:lnTo>
                    <a:lnTo>
                      <a:pt x="23" y="8"/>
                    </a:lnTo>
                    <a:lnTo>
                      <a:pt x="30" y="0"/>
                    </a:lnTo>
                    <a:lnTo>
                      <a:pt x="39" y="8"/>
                    </a:lnTo>
                    <a:lnTo>
                      <a:pt x="46" y="35"/>
                    </a:lnTo>
                    <a:lnTo>
                      <a:pt x="63" y="146"/>
                    </a:lnTo>
                    <a:lnTo>
                      <a:pt x="77" y="255"/>
                    </a:lnTo>
                    <a:lnTo>
                      <a:pt x="86" y="282"/>
                    </a:lnTo>
                    <a:lnTo>
                      <a:pt x="93" y="292"/>
                    </a:lnTo>
                    <a:lnTo>
                      <a:pt x="102" y="282"/>
                    </a:lnTo>
                    <a:lnTo>
                      <a:pt x="109" y="255"/>
                    </a:lnTo>
                    <a:lnTo>
                      <a:pt x="126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5" name="Freeform 67"/>
              <p:cNvSpPr>
                <a:spLocks/>
              </p:cNvSpPr>
              <p:nvPr/>
            </p:nvSpPr>
            <p:spPr bwMode="auto">
              <a:xfrm>
                <a:off x="4652" y="1913"/>
                <a:ext cx="130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5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39" y="8"/>
                  </a:cxn>
                  <a:cxn ang="0">
                    <a:pos x="46" y="35"/>
                  </a:cxn>
                  <a:cxn ang="0">
                    <a:pos x="64" y="146"/>
                  </a:cxn>
                  <a:cxn ang="0">
                    <a:pos x="80" y="255"/>
                  </a:cxn>
                  <a:cxn ang="0">
                    <a:pos x="89" y="282"/>
                  </a:cxn>
                  <a:cxn ang="0">
                    <a:pos x="96" y="292"/>
                  </a:cxn>
                  <a:cxn ang="0">
                    <a:pos x="104" y="282"/>
                  </a:cxn>
                  <a:cxn ang="0">
                    <a:pos x="111" y="255"/>
                  </a:cxn>
                  <a:cxn ang="0">
                    <a:pos x="129" y="146"/>
                  </a:cxn>
                </a:cxnLst>
                <a:rect l="0" t="0" r="r" b="b"/>
                <a:pathLst>
                  <a:path w="130" h="293">
                    <a:moveTo>
                      <a:pt x="0" y="146"/>
                    </a:moveTo>
                    <a:lnTo>
                      <a:pt x="15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39" y="8"/>
                    </a:lnTo>
                    <a:lnTo>
                      <a:pt x="46" y="35"/>
                    </a:lnTo>
                    <a:lnTo>
                      <a:pt x="64" y="146"/>
                    </a:lnTo>
                    <a:lnTo>
                      <a:pt x="80" y="255"/>
                    </a:lnTo>
                    <a:lnTo>
                      <a:pt x="89" y="282"/>
                    </a:lnTo>
                    <a:lnTo>
                      <a:pt x="96" y="292"/>
                    </a:lnTo>
                    <a:lnTo>
                      <a:pt x="104" y="282"/>
                    </a:lnTo>
                    <a:lnTo>
                      <a:pt x="111" y="255"/>
                    </a:lnTo>
                    <a:lnTo>
                      <a:pt x="129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6" name="Freeform 68"/>
              <p:cNvSpPr>
                <a:spLocks/>
              </p:cNvSpPr>
              <p:nvPr/>
            </p:nvSpPr>
            <p:spPr bwMode="auto">
              <a:xfrm>
                <a:off x="4780" y="1913"/>
                <a:ext cx="129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6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40" y="8"/>
                  </a:cxn>
                  <a:cxn ang="0">
                    <a:pos x="47" y="35"/>
                  </a:cxn>
                  <a:cxn ang="0">
                    <a:pos x="64" y="146"/>
                  </a:cxn>
                  <a:cxn ang="0">
                    <a:pos x="80" y="255"/>
                  </a:cxn>
                  <a:cxn ang="0">
                    <a:pos x="88" y="282"/>
                  </a:cxn>
                  <a:cxn ang="0">
                    <a:pos x="95" y="292"/>
                  </a:cxn>
                  <a:cxn ang="0">
                    <a:pos x="104" y="282"/>
                  </a:cxn>
                  <a:cxn ang="0">
                    <a:pos x="111" y="255"/>
                  </a:cxn>
                  <a:cxn ang="0">
                    <a:pos x="128" y="146"/>
                  </a:cxn>
                </a:cxnLst>
                <a:rect l="0" t="0" r="r" b="b"/>
                <a:pathLst>
                  <a:path w="129" h="293">
                    <a:moveTo>
                      <a:pt x="0" y="146"/>
                    </a:moveTo>
                    <a:lnTo>
                      <a:pt x="16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40" y="8"/>
                    </a:lnTo>
                    <a:lnTo>
                      <a:pt x="47" y="35"/>
                    </a:lnTo>
                    <a:lnTo>
                      <a:pt x="64" y="146"/>
                    </a:lnTo>
                    <a:lnTo>
                      <a:pt x="80" y="255"/>
                    </a:lnTo>
                    <a:lnTo>
                      <a:pt x="88" y="282"/>
                    </a:lnTo>
                    <a:lnTo>
                      <a:pt x="95" y="292"/>
                    </a:lnTo>
                    <a:lnTo>
                      <a:pt x="104" y="282"/>
                    </a:lnTo>
                    <a:lnTo>
                      <a:pt x="111" y="255"/>
                    </a:lnTo>
                    <a:lnTo>
                      <a:pt x="128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Freeform 69"/>
              <p:cNvSpPr>
                <a:spLocks/>
              </p:cNvSpPr>
              <p:nvPr/>
            </p:nvSpPr>
            <p:spPr bwMode="auto">
              <a:xfrm>
                <a:off x="4915" y="1925"/>
                <a:ext cx="131" cy="293"/>
              </a:xfrm>
              <a:custGeom>
                <a:avLst/>
                <a:gdLst/>
                <a:ahLst/>
                <a:cxnLst>
                  <a:cxn ang="0">
                    <a:pos x="0" y="146"/>
                  </a:cxn>
                  <a:cxn ang="0">
                    <a:pos x="16" y="35"/>
                  </a:cxn>
                  <a:cxn ang="0">
                    <a:pos x="24" y="8"/>
                  </a:cxn>
                  <a:cxn ang="0">
                    <a:pos x="31" y="0"/>
                  </a:cxn>
                  <a:cxn ang="0">
                    <a:pos x="40" y="8"/>
                  </a:cxn>
                  <a:cxn ang="0">
                    <a:pos x="47" y="35"/>
                  </a:cxn>
                  <a:cxn ang="0">
                    <a:pos x="65" y="146"/>
                  </a:cxn>
                  <a:cxn ang="0">
                    <a:pos x="81" y="255"/>
                  </a:cxn>
                  <a:cxn ang="0">
                    <a:pos x="89" y="282"/>
                  </a:cxn>
                  <a:cxn ang="0">
                    <a:pos x="96" y="292"/>
                  </a:cxn>
                  <a:cxn ang="0">
                    <a:pos x="105" y="282"/>
                  </a:cxn>
                  <a:cxn ang="0">
                    <a:pos x="112" y="255"/>
                  </a:cxn>
                  <a:cxn ang="0">
                    <a:pos x="130" y="146"/>
                  </a:cxn>
                </a:cxnLst>
                <a:rect l="0" t="0" r="r" b="b"/>
                <a:pathLst>
                  <a:path w="131" h="293">
                    <a:moveTo>
                      <a:pt x="0" y="146"/>
                    </a:moveTo>
                    <a:lnTo>
                      <a:pt x="16" y="35"/>
                    </a:lnTo>
                    <a:lnTo>
                      <a:pt x="24" y="8"/>
                    </a:lnTo>
                    <a:lnTo>
                      <a:pt x="31" y="0"/>
                    </a:lnTo>
                    <a:lnTo>
                      <a:pt x="40" y="8"/>
                    </a:lnTo>
                    <a:lnTo>
                      <a:pt x="47" y="35"/>
                    </a:lnTo>
                    <a:lnTo>
                      <a:pt x="65" y="146"/>
                    </a:lnTo>
                    <a:lnTo>
                      <a:pt x="81" y="255"/>
                    </a:lnTo>
                    <a:lnTo>
                      <a:pt x="89" y="282"/>
                    </a:lnTo>
                    <a:lnTo>
                      <a:pt x="96" y="292"/>
                    </a:lnTo>
                    <a:lnTo>
                      <a:pt x="105" y="282"/>
                    </a:lnTo>
                    <a:lnTo>
                      <a:pt x="112" y="255"/>
                    </a:lnTo>
                    <a:lnTo>
                      <a:pt x="130" y="146"/>
                    </a:lnTo>
                  </a:path>
                </a:pathLst>
              </a:custGeom>
              <a:noFill/>
              <a:ln w="25400" cap="rnd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0" name="Group 70"/>
            <p:cNvGrpSpPr>
              <a:grpSpLocks/>
            </p:cNvGrpSpPr>
            <p:nvPr/>
          </p:nvGrpSpPr>
          <p:grpSpPr bwMode="auto">
            <a:xfrm>
              <a:off x="1422" y="2339"/>
              <a:ext cx="3631" cy="312"/>
              <a:chOff x="1422" y="2339"/>
              <a:chExt cx="3631" cy="312"/>
            </a:xfrm>
          </p:grpSpPr>
          <p:grpSp>
            <p:nvGrpSpPr>
              <p:cNvPr id="48" name="Group 71"/>
              <p:cNvGrpSpPr>
                <a:grpSpLocks/>
              </p:cNvGrpSpPr>
              <p:nvPr/>
            </p:nvGrpSpPr>
            <p:grpSpPr bwMode="auto">
              <a:xfrm>
                <a:off x="1422" y="2342"/>
                <a:ext cx="516" cy="293"/>
                <a:chOff x="1422" y="2342"/>
                <a:chExt cx="516" cy="293"/>
              </a:xfrm>
            </p:grpSpPr>
            <p:sp>
              <p:nvSpPr>
                <p:cNvPr id="76" name="Freeform 72"/>
                <p:cNvSpPr>
                  <a:spLocks/>
                </p:cNvSpPr>
                <p:nvPr/>
              </p:nvSpPr>
              <p:spPr bwMode="auto">
                <a:xfrm>
                  <a:off x="1422" y="2342"/>
                  <a:ext cx="255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1" y="35"/>
                    </a:cxn>
                    <a:cxn ang="0">
                      <a:pos x="47" y="8"/>
                    </a:cxn>
                    <a:cxn ang="0">
                      <a:pos x="61" y="0"/>
                    </a:cxn>
                    <a:cxn ang="0">
                      <a:pos x="79" y="8"/>
                    </a:cxn>
                    <a:cxn ang="0">
                      <a:pos x="93" y="35"/>
                    </a:cxn>
                    <a:cxn ang="0">
                      <a:pos x="127" y="146"/>
                    </a:cxn>
                    <a:cxn ang="0">
                      <a:pos x="156" y="255"/>
                    </a:cxn>
                    <a:cxn ang="0">
                      <a:pos x="174" y="282"/>
                    </a:cxn>
                    <a:cxn ang="0">
                      <a:pos x="188" y="292"/>
                    </a:cxn>
                    <a:cxn ang="0">
                      <a:pos x="206" y="282"/>
                    </a:cxn>
                    <a:cxn ang="0">
                      <a:pos x="220" y="255"/>
                    </a:cxn>
                    <a:cxn ang="0">
                      <a:pos x="254" y="146"/>
                    </a:cxn>
                  </a:cxnLst>
                  <a:rect l="0" t="0" r="r" b="b"/>
                  <a:pathLst>
                    <a:path w="255" h="293">
                      <a:moveTo>
                        <a:pt x="0" y="146"/>
                      </a:moveTo>
                      <a:lnTo>
                        <a:pt x="31" y="35"/>
                      </a:lnTo>
                      <a:lnTo>
                        <a:pt x="47" y="8"/>
                      </a:lnTo>
                      <a:lnTo>
                        <a:pt x="61" y="0"/>
                      </a:lnTo>
                      <a:lnTo>
                        <a:pt x="79" y="8"/>
                      </a:lnTo>
                      <a:lnTo>
                        <a:pt x="93" y="35"/>
                      </a:lnTo>
                      <a:lnTo>
                        <a:pt x="127" y="146"/>
                      </a:lnTo>
                      <a:lnTo>
                        <a:pt x="156" y="255"/>
                      </a:lnTo>
                      <a:lnTo>
                        <a:pt x="174" y="282"/>
                      </a:lnTo>
                      <a:lnTo>
                        <a:pt x="188" y="292"/>
                      </a:lnTo>
                      <a:lnTo>
                        <a:pt x="206" y="282"/>
                      </a:lnTo>
                      <a:lnTo>
                        <a:pt x="220" y="255"/>
                      </a:lnTo>
                      <a:lnTo>
                        <a:pt x="254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7" name="Freeform 73"/>
                <p:cNvSpPr>
                  <a:spLocks/>
                </p:cNvSpPr>
                <p:nvPr/>
              </p:nvSpPr>
              <p:spPr bwMode="auto">
                <a:xfrm>
                  <a:off x="1676" y="2342"/>
                  <a:ext cx="262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1" y="35"/>
                    </a:cxn>
                    <a:cxn ang="0">
                      <a:pos x="49" y="8"/>
                    </a:cxn>
                    <a:cxn ang="0">
                      <a:pos x="63" y="0"/>
                    </a:cxn>
                    <a:cxn ang="0">
                      <a:pos x="80" y="8"/>
                    </a:cxn>
                    <a:cxn ang="0">
                      <a:pos x="94" y="35"/>
                    </a:cxn>
                    <a:cxn ang="0">
                      <a:pos x="131" y="146"/>
                    </a:cxn>
                    <a:cxn ang="0">
                      <a:pos x="162" y="255"/>
                    </a:cxn>
                    <a:cxn ang="0">
                      <a:pos x="180" y="282"/>
                    </a:cxn>
                    <a:cxn ang="0">
                      <a:pos x="195" y="292"/>
                    </a:cxn>
                    <a:cxn ang="0">
                      <a:pos x="211" y="282"/>
                    </a:cxn>
                    <a:cxn ang="0">
                      <a:pos x="226" y="255"/>
                    </a:cxn>
                    <a:cxn ang="0">
                      <a:pos x="261" y="146"/>
                    </a:cxn>
                  </a:cxnLst>
                  <a:rect l="0" t="0" r="r" b="b"/>
                  <a:pathLst>
                    <a:path w="262" h="293">
                      <a:moveTo>
                        <a:pt x="0" y="146"/>
                      </a:moveTo>
                      <a:lnTo>
                        <a:pt x="31" y="35"/>
                      </a:lnTo>
                      <a:lnTo>
                        <a:pt x="49" y="8"/>
                      </a:lnTo>
                      <a:lnTo>
                        <a:pt x="63" y="0"/>
                      </a:lnTo>
                      <a:lnTo>
                        <a:pt x="80" y="8"/>
                      </a:lnTo>
                      <a:lnTo>
                        <a:pt x="94" y="35"/>
                      </a:lnTo>
                      <a:lnTo>
                        <a:pt x="131" y="146"/>
                      </a:lnTo>
                      <a:lnTo>
                        <a:pt x="162" y="255"/>
                      </a:lnTo>
                      <a:lnTo>
                        <a:pt x="180" y="282"/>
                      </a:lnTo>
                      <a:lnTo>
                        <a:pt x="195" y="292"/>
                      </a:lnTo>
                      <a:lnTo>
                        <a:pt x="211" y="282"/>
                      </a:lnTo>
                      <a:lnTo>
                        <a:pt x="226" y="255"/>
                      </a:lnTo>
                      <a:lnTo>
                        <a:pt x="261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9" name="Group 74"/>
              <p:cNvGrpSpPr>
                <a:grpSpLocks/>
              </p:cNvGrpSpPr>
              <p:nvPr/>
            </p:nvGrpSpPr>
            <p:grpSpPr bwMode="auto">
              <a:xfrm>
                <a:off x="1941" y="2339"/>
                <a:ext cx="513" cy="293"/>
                <a:chOff x="1941" y="2339"/>
                <a:chExt cx="513" cy="293"/>
              </a:xfrm>
            </p:grpSpPr>
            <p:grpSp>
              <p:nvGrpSpPr>
                <p:cNvPr id="71" name="Group 75"/>
                <p:cNvGrpSpPr>
                  <a:grpSpLocks/>
                </p:cNvGrpSpPr>
                <p:nvPr/>
              </p:nvGrpSpPr>
              <p:grpSpPr bwMode="auto">
                <a:xfrm>
                  <a:off x="1941" y="2339"/>
                  <a:ext cx="257" cy="293"/>
                  <a:chOff x="1941" y="2339"/>
                  <a:chExt cx="257" cy="293"/>
                </a:xfrm>
              </p:grpSpPr>
              <p:sp>
                <p:nvSpPr>
                  <p:cNvPr id="74" name="Freeform 76"/>
                  <p:cNvSpPr>
                    <a:spLocks/>
                  </p:cNvSpPr>
                  <p:nvPr/>
                </p:nvSpPr>
                <p:spPr bwMode="auto">
                  <a:xfrm>
                    <a:off x="1941" y="2339"/>
                    <a:ext cx="131" cy="293"/>
                  </a:xfrm>
                  <a:custGeom>
                    <a:avLst/>
                    <a:gdLst/>
                    <a:ahLst/>
                    <a:cxnLst>
                      <a:cxn ang="0">
                        <a:pos x="0" y="146"/>
                      </a:cxn>
                      <a:cxn ang="0">
                        <a:pos x="16" y="35"/>
                      </a:cxn>
                      <a:cxn ang="0">
                        <a:pos x="24" y="8"/>
                      </a:cxn>
                      <a:cxn ang="0">
                        <a:pos x="31" y="0"/>
                      </a:cxn>
                      <a:cxn ang="0">
                        <a:pos x="40" y="8"/>
                      </a:cxn>
                      <a:cxn ang="0">
                        <a:pos x="47" y="35"/>
                      </a:cxn>
                      <a:cxn ang="0">
                        <a:pos x="65" y="146"/>
                      </a:cxn>
                      <a:cxn ang="0">
                        <a:pos x="81" y="255"/>
                      </a:cxn>
                      <a:cxn ang="0">
                        <a:pos x="89" y="282"/>
                      </a:cxn>
                      <a:cxn ang="0">
                        <a:pos x="96" y="292"/>
                      </a:cxn>
                      <a:cxn ang="0">
                        <a:pos x="105" y="282"/>
                      </a:cxn>
                      <a:cxn ang="0">
                        <a:pos x="112" y="255"/>
                      </a:cxn>
                      <a:cxn ang="0">
                        <a:pos x="130" y="146"/>
                      </a:cxn>
                    </a:cxnLst>
                    <a:rect l="0" t="0" r="r" b="b"/>
                    <a:pathLst>
                      <a:path w="131" h="293">
                        <a:moveTo>
                          <a:pt x="0" y="146"/>
                        </a:moveTo>
                        <a:lnTo>
                          <a:pt x="16" y="35"/>
                        </a:lnTo>
                        <a:lnTo>
                          <a:pt x="24" y="8"/>
                        </a:lnTo>
                        <a:lnTo>
                          <a:pt x="31" y="0"/>
                        </a:lnTo>
                        <a:lnTo>
                          <a:pt x="40" y="8"/>
                        </a:lnTo>
                        <a:lnTo>
                          <a:pt x="47" y="35"/>
                        </a:lnTo>
                        <a:lnTo>
                          <a:pt x="65" y="146"/>
                        </a:lnTo>
                        <a:lnTo>
                          <a:pt x="81" y="255"/>
                        </a:lnTo>
                        <a:lnTo>
                          <a:pt x="89" y="282"/>
                        </a:lnTo>
                        <a:lnTo>
                          <a:pt x="96" y="292"/>
                        </a:lnTo>
                        <a:lnTo>
                          <a:pt x="105" y="282"/>
                        </a:lnTo>
                        <a:lnTo>
                          <a:pt x="112" y="255"/>
                        </a:lnTo>
                        <a:lnTo>
                          <a:pt x="130" y="146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" name="Freeform 77"/>
                  <p:cNvSpPr>
                    <a:spLocks/>
                  </p:cNvSpPr>
                  <p:nvPr/>
                </p:nvSpPr>
                <p:spPr bwMode="auto">
                  <a:xfrm>
                    <a:off x="2071" y="2339"/>
                    <a:ext cx="127" cy="293"/>
                  </a:xfrm>
                  <a:custGeom>
                    <a:avLst/>
                    <a:gdLst/>
                    <a:ahLst/>
                    <a:cxnLst>
                      <a:cxn ang="0">
                        <a:pos x="0" y="146"/>
                      </a:cxn>
                      <a:cxn ang="0">
                        <a:pos x="14" y="35"/>
                      </a:cxn>
                      <a:cxn ang="0">
                        <a:pos x="23" y="8"/>
                      </a:cxn>
                      <a:cxn ang="0">
                        <a:pos x="30" y="0"/>
                      </a:cxn>
                      <a:cxn ang="0">
                        <a:pos x="39" y="8"/>
                      </a:cxn>
                      <a:cxn ang="0">
                        <a:pos x="46" y="35"/>
                      </a:cxn>
                      <a:cxn ang="0">
                        <a:pos x="63" y="146"/>
                      </a:cxn>
                      <a:cxn ang="0">
                        <a:pos x="78" y="255"/>
                      </a:cxn>
                      <a:cxn ang="0">
                        <a:pos x="87" y="282"/>
                      </a:cxn>
                      <a:cxn ang="0">
                        <a:pos x="94" y="292"/>
                      </a:cxn>
                      <a:cxn ang="0">
                        <a:pos x="102" y="282"/>
                      </a:cxn>
                      <a:cxn ang="0">
                        <a:pos x="109" y="255"/>
                      </a:cxn>
                      <a:cxn ang="0">
                        <a:pos x="126" y="146"/>
                      </a:cxn>
                    </a:cxnLst>
                    <a:rect l="0" t="0" r="r" b="b"/>
                    <a:pathLst>
                      <a:path w="127" h="293">
                        <a:moveTo>
                          <a:pt x="0" y="146"/>
                        </a:moveTo>
                        <a:lnTo>
                          <a:pt x="14" y="35"/>
                        </a:lnTo>
                        <a:lnTo>
                          <a:pt x="23" y="8"/>
                        </a:lnTo>
                        <a:lnTo>
                          <a:pt x="30" y="0"/>
                        </a:lnTo>
                        <a:lnTo>
                          <a:pt x="39" y="8"/>
                        </a:lnTo>
                        <a:lnTo>
                          <a:pt x="46" y="35"/>
                        </a:lnTo>
                        <a:lnTo>
                          <a:pt x="63" y="146"/>
                        </a:lnTo>
                        <a:lnTo>
                          <a:pt x="78" y="255"/>
                        </a:lnTo>
                        <a:lnTo>
                          <a:pt x="87" y="282"/>
                        </a:lnTo>
                        <a:lnTo>
                          <a:pt x="94" y="292"/>
                        </a:lnTo>
                        <a:lnTo>
                          <a:pt x="102" y="282"/>
                        </a:lnTo>
                        <a:lnTo>
                          <a:pt x="109" y="255"/>
                        </a:lnTo>
                        <a:lnTo>
                          <a:pt x="126" y="146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72" name="Freeform 78"/>
                <p:cNvSpPr>
                  <a:spLocks/>
                </p:cNvSpPr>
                <p:nvPr/>
              </p:nvSpPr>
              <p:spPr bwMode="auto">
                <a:xfrm>
                  <a:off x="2197" y="2339"/>
                  <a:ext cx="129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6" y="35"/>
                    </a:cxn>
                    <a:cxn ang="0">
                      <a:pos x="24" y="8"/>
                    </a:cxn>
                    <a:cxn ang="0">
                      <a:pos x="32" y="0"/>
                    </a:cxn>
                    <a:cxn ang="0">
                      <a:pos x="40" y="8"/>
                    </a:cxn>
                    <a:cxn ang="0">
                      <a:pos x="47" y="35"/>
                    </a:cxn>
                    <a:cxn ang="0">
                      <a:pos x="64" y="146"/>
                    </a:cxn>
                    <a:cxn ang="0">
                      <a:pos x="80" y="255"/>
                    </a:cxn>
                    <a:cxn ang="0">
                      <a:pos x="88" y="282"/>
                    </a:cxn>
                    <a:cxn ang="0">
                      <a:pos x="95" y="292"/>
                    </a:cxn>
                    <a:cxn ang="0">
                      <a:pos x="104" y="282"/>
                    </a:cxn>
                    <a:cxn ang="0">
                      <a:pos x="111" y="255"/>
                    </a:cxn>
                    <a:cxn ang="0">
                      <a:pos x="128" y="146"/>
                    </a:cxn>
                  </a:cxnLst>
                  <a:rect l="0" t="0" r="r" b="b"/>
                  <a:pathLst>
                    <a:path w="129" h="293">
                      <a:moveTo>
                        <a:pt x="0" y="146"/>
                      </a:moveTo>
                      <a:lnTo>
                        <a:pt x="16" y="35"/>
                      </a:lnTo>
                      <a:lnTo>
                        <a:pt x="24" y="8"/>
                      </a:lnTo>
                      <a:lnTo>
                        <a:pt x="32" y="0"/>
                      </a:lnTo>
                      <a:lnTo>
                        <a:pt x="40" y="8"/>
                      </a:lnTo>
                      <a:lnTo>
                        <a:pt x="47" y="35"/>
                      </a:lnTo>
                      <a:lnTo>
                        <a:pt x="64" y="146"/>
                      </a:lnTo>
                      <a:lnTo>
                        <a:pt x="80" y="255"/>
                      </a:lnTo>
                      <a:lnTo>
                        <a:pt x="88" y="282"/>
                      </a:lnTo>
                      <a:lnTo>
                        <a:pt x="95" y="292"/>
                      </a:lnTo>
                      <a:lnTo>
                        <a:pt x="104" y="282"/>
                      </a:lnTo>
                      <a:lnTo>
                        <a:pt x="111" y="255"/>
                      </a:lnTo>
                      <a:lnTo>
                        <a:pt x="128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3" name="Freeform 79"/>
                <p:cNvSpPr>
                  <a:spLocks/>
                </p:cNvSpPr>
                <p:nvPr/>
              </p:nvSpPr>
              <p:spPr bwMode="auto">
                <a:xfrm>
                  <a:off x="2325" y="2339"/>
                  <a:ext cx="129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6" y="35"/>
                    </a:cxn>
                    <a:cxn ang="0">
                      <a:pos x="24" y="8"/>
                    </a:cxn>
                    <a:cxn ang="0">
                      <a:pos x="31" y="0"/>
                    </a:cxn>
                    <a:cxn ang="0">
                      <a:pos x="40" y="8"/>
                    </a:cxn>
                    <a:cxn ang="0">
                      <a:pos x="47" y="35"/>
                    </a:cxn>
                    <a:cxn ang="0">
                      <a:pos x="64" y="146"/>
                    </a:cxn>
                    <a:cxn ang="0">
                      <a:pos x="80" y="255"/>
                    </a:cxn>
                    <a:cxn ang="0">
                      <a:pos x="88" y="282"/>
                    </a:cxn>
                    <a:cxn ang="0">
                      <a:pos x="95" y="292"/>
                    </a:cxn>
                    <a:cxn ang="0">
                      <a:pos x="104" y="282"/>
                    </a:cxn>
                    <a:cxn ang="0">
                      <a:pos x="111" y="255"/>
                    </a:cxn>
                    <a:cxn ang="0">
                      <a:pos x="128" y="146"/>
                    </a:cxn>
                  </a:cxnLst>
                  <a:rect l="0" t="0" r="r" b="b"/>
                  <a:pathLst>
                    <a:path w="129" h="293">
                      <a:moveTo>
                        <a:pt x="0" y="146"/>
                      </a:moveTo>
                      <a:lnTo>
                        <a:pt x="16" y="35"/>
                      </a:lnTo>
                      <a:lnTo>
                        <a:pt x="24" y="8"/>
                      </a:lnTo>
                      <a:lnTo>
                        <a:pt x="31" y="0"/>
                      </a:lnTo>
                      <a:lnTo>
                        <a:pt x="40" y="8"/>
                      </a:lnTo>
                      <a:lnTo>
                        <a:pt x="47" y="35"/>
                      </a:lnTo>
                      <a:lnTo>
                        <a:pt x="64" y="146"/>
                      </a:lnTo>
                      <a:lnTo>
                        <a:pt x="80" y="255"/>
                      </a:lnTo>
                      <a:lnTo>
                        <a:pt x="88" y="282"/>
                      </a:lnTo>
                      <a:lnTo>
                        <a:pt x="95" y="292"/>
                      </a:lnTo>
                      <a:lnTo>
                        <a:pt x="104" y="282"/>
                      </a:lnTo>
                      <a:lnTo>
                        <a:pt x="111" y="255"/>
                      </a:lnTo>
                      <a:lnTo>
                        <a:pt x="128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0" name="Group 80"/>
              <p:cNvGrpSpPr>
                <a:grpSpLocks/>
              </p:cNvGrpSpPr>
              <p:nvPr/>
            </p:nvGrpSpPr>
            <p:grpSpPr bwMode="auto">
              <a:xfrm>
                <a:off x="2456" y="2350"/>
                <a:ext cx="516" cy="293"/>
                <a:chOff x="2456" y="2350"/>
                <a:chExt cx="516" cy="293"/>
              </a:xfrm>
            </p:grpSpPr>
            <p:sp>
              <p:nvSpPr>
                <p:cNvPr id="69" name="Freeform 81"/>
                <p:cNvSpPr>
                  <a:spLocks/>
                </p:cNvSpPr>
                <p:nvPr/>
              </p:nvSpPr>
              <p:spPr bwMode="auto">
                <a:xfrm>
                  <a:off x="2456" y="2350"/>
                  <a:ext cx="255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1" y="35"/>
                    </a:cxn>
                    <a:cxn ang="0">
                      <a:pos x="47" y="8"/>
                    </a:cxn>
                    <a:cxn ang="0">
                      <a:pos x="61" y="0"/>
                    </a:cxn>
                    <a:cxn ang="0">
                      <a:pos x="79" y="8"/>
                    </a:cxn>
                    <a:cxn ang="0">
                      <a:pos x="93" y="35"/>
                    </a:cxn>
                    <a:cxn ang="0">
                      <a:pos x="127" y="146"/>
                    </a:cxn>
                    <a:cxn ang="0">
                      <a:pos x="156" y="255"/>
                    </a:cxn>
                    <a:cxn ang="0">
                      <a:pos x="174" y="282"/>
                    </a:cxn>
                    <a:cxn ang="0">
                      <a:pos x="188" y="292"/>
                    </a:cxn>
                    <a:cxn ang="0">
                      <a:pos x="206" y="282"/>
                    </a:cxn>
                    <a:cxn ang="0">
                      <a:pos x="220" y="255"/>
                    </a:cxn>
                    <a:cxn ang="0">
                      <a:pos x="254" y="146"/>
                    </a:cxn>
                  </a:cxnLst>
                  <a:rect l="0" t="0" r="r" b="b"/>
                  <a:pathLst>
                    <a:path w="255" h="293">
                      <a:moveTo>
                        <a:pt x="0" y="146"/>
                      </a:moveTo>
                      <a:lnTo>
                        <a:pt x="31" y="35"/>
                      </a:lnTo>
                      <a:lnTo>
                        <a:pt x="47" y="8"/>
                      </a:lnTo>
                      <a:lnTo>
                        <a:pt x="61" y="0"/>
                      </a:lnTo>
                      <a:lnTo>
                        <a:pt x="79" y="8"/>
                      </a:lnTo>
                      <a:lnTo>
                        <a:pt x="93" y="35"/>
                      </a:lnTo>
                      <a:lnTo>
                        <a:pt x="127" y="146"/>
                      </a:lnTo>
                      <a:lnTo>
                        <a:pt x="156" y="255"/>
                      </a:lnTo>
                      <a:lnTo>
                        <a:pt x="174" y="282"/>
                      </a:lnTo>
                      <a:lnTo>
                        <a:pt x="188" y="292"/>
                      </a:lnTo>
                      <a:lnTo>
                        <a:pt x="206" y="282"/>
                      </a:lnTo>
                      <a:lnTo>
                        <a:pt x="220" y="255"/>
                      </a:lnTo>
                      <a:lnTo>
                        <a:pt x="254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0" name="Freeform 82"/>
                <p:cNvSpPr>
                  <a:spLocks/>
                </p:cNvSpPr>
                <p:nvPr/>
              </p:nvSpPr>
              <p:spPr bwMode="auto">
                <a:xfrm>
                  <a:off x="2710" y="2350"/>
                  <a:ext cx="262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1" y="35"/>
                    </a:cxn>
                    <a:cxn ang="0">
                      <a:pos x="49" y="8"/>
                    </a:cxn>
                    <a:cxn ang="0">
                      <a:pos x="63" y="0"/>
                    </a:cxn>
                    <a:cxn ang="0">
                      <a:pos x="80" y="8"/>
                    </a:cxn>
                    <a:cxn ang="0">
                      <a:pos x="94" y="35"/>
                    </a:cxn>
                    <a:cxn ang="0">
                      <a:pos x="131" y="146"/>
                    </a:cxn>
                    <a:cxn ang="0">
                      <a:pos x="162" y="255"/>
                    </a:cxn>
                    <a:cxn ang="0">
                      <a:pos x="180" y="282"/>
                    </a:cxn>
                    <a:cxn ang="0">
                      <a:pos x="195" y="292"/>
                    </a:cxn>
                    <a:cxn ang="0">
                      <a:pos x="211" y="282"/>
                    </a:cxn>
                    <a:cxn ang="0">
                      <a:pos x="226" y="255"/>
                    </a:cxn>
                    <a:cxn ang="0">
                      <a:pos x="261" y="146"/>
                    </a:cxn>
                  </a:cxnLst>
                  <a:rect l="0" t="0" r="r" b="b"/>
                  <a:pathLst>
                    <a:path w="262" h="293">
                      <a:moveTo>
                        <a:pt x="0" y="146"/>
                      </a:moveTo>
                      <a:lnTo>
                        <a:pt x="31" y="35"/>
                      </a:lnTo>
                      <a:lnTo>
                        <a:pt x="49" y="8"/>
                      </a:lnTo>
                      <a:lnTo>
                        <a:pt x="63" y="0"/>
                      </a:lnTo>
                      <a:lnTo>
                        <a:pt x="80" y="8"/>
                      </a:lnTo>
                      <a:lnTo>
                        <a:pt x="94" y="35"/>
                      </a:lnTo>
                      <a:lnTo>
                        <a:pt x="131" y="146"/>
                      </a:lnTo>
                      <a:lnTo>
                        <a:pt x="162" y="255"/>
                      </a:lnTo>
                      <a:lnTo>
                        <a:pt x="180" y="282"/>
                      </a:lnTo>
                      <a:lnTo>
                        <a:pt x="195" y="292"/>
                      </a:lnTo>
                      <a:lnTo>
                        <a:pt x="211" y="282"/>
                      </a:lnTo>
                      <a:lnTo>
                        <a:pt x="226" y="255"/>
                      </a:lnTo>
                      <a:lnTo>
                        <a:pt x="261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1" name="Group 83"/>
              <p:cNvGrpSpPr>
                <a:grpSpLocks/>
              </p:cNvGrpSpPr>
              <p:nvPr/>
            </p:nvGrpSpPr>
            <p:grpSpPr bwMode="auto">
              <a:xfrm>
                <a:off x="2987" y="2343"/>
                <a:ext cx="516" cy="293"/>
                <a:chOff x="2987" y="2343"/>
                <a:chExt cx="516" cy="293"/>
              </a:xfrm>
            </p:grpSpPr>
            <p:sp>
              <p:nvSpPr>
                <p:cNvPr id="67" name="Freeform 84"/>
                <p:cNvSpPr>
                  <a:spLocks/>
                </p:cNvSpPr>
                <p:nvPr/>
              </p:nvSpPr>
              <p:spPr bwMode="auto">
                <a:xfrm>
                  <a:off x="2987" y="2343"/>
                  <a:ext cx="255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1" y="35"/>
                    </a:cxn>
                    <a:cxn ang="0">
                      <a:pos x="47" y="8"/>
                    </a:cxn>
                    <a:cxn ang="0">
                      <a:pos x="61" y="0"/>
                    </a:cxn>
                    <a:cxn ang="0">
                      <a:pos x="79" y="8"/>
                    </a:cxn>
                    <a:cxn ang="0">
                      <a:pos x="93" y="35"/>
                    </a:cxn>
                    <a:cxn ang="0">
                      <a:pos x="127" y="146"/>
                    </a:cxn>
                    <a:cxn ang="0">
                      <a:pos x="156" y="255"/>
                    </a:cxn>
                    <a:cxn ang="0">
                      <a:pos x="174" y="282"/>
                    </a:cxn>
                    <a:cxn ang="0">
                      <a:pos x="188" y="292"/>
                    </a:cxn>
                    <a:cxn ang="0">
                      <a:pos x="206" y="282"/>
                    </a:cxn>
                    <a:cxn ang="0">
                      <a:pos x="220" y="255"/>
                    </a:cxn>
                    <a:cxn ang="0">
                      <a:pos x="254" y="146"/>
                    </a:cxn>
                  </a:cxnLst>
                  <a:rect l="0" t="0" r="r" b="b"/>
                  <a:pathLst>
                    <a:path w="255" h="293">
                      <a:moveTo>
                        <a:pt x="0" y="146"/>
                      </a:moveTo>
                      <a:lnTo>
                        <a:pt x="31" y="35"/>
                      </a:lnTo>
                      <a:lnTo>
                        <a:pt x="47" y="8"/>
                      </a:lnTo>
                      <a:lnTo>
                        <a:pt x="61" y="0"/>
                      </a:lnTo>
                      <a:lnTo>
                        <a:pt x="79" y="8"/>
                      </a:lnTo>
                      <a:lnTo>
                        <a:pt x="93" y="35"/>
                      </a:lnTo>
                      <a:lnTo>
                        <a:pt x="127" y="146"/>
                      </a:lnTo>
                      <a:lnTo>
                        <a:pt x="156" y="255"/>
                      </a:lnTo>
                      <a:lnTo>
                        <a:pt x="174" y="282"/>
                      </a:lnTo>
                      <a:lnTo>
                        <a:pt x="188" y="292"/>
                      </a:lnTo>
                      <a:lnTo>
                        <a:pt x="206" y="282"/>
                      </a:lnTo>
                      <a:lnTo>
                        <a:pt x="220" y="255"/>
                      </a:lnTo>
                      <a:lnTo>
                        <a:pt x="254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8" name="Freeform 85"/>
                <p:cNvSpPr>
                  <a:spLocks/>
                </p:cNvSpPr>
                <p:nvPr/>
              </p:nvSpPr>
              <p:spPr bwMode="auto">
                <a:xfrm>
                  <a:off x="3241" y="2343"/>
                  <a:ext cx="262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1" y="35"/>
                    </a:cxn>
                    <a:cxn ang="0">
                      <a:pos x="49" y="8"/>
                    </a:cxn>
                    <a:cxn ang="0">
                      <a:pos x="63" y="0"/>
                    </a:cxn>
                    <a:cxn ang="0">
                      <a:pos x="80" y="8"/>
                    </a:cxn>
                    <a:cxn ang="0">
                      <a:pos x="94" y="35"/>
                    </a:cxn>
                    <a:cxn ang="0">
                      <a:pos x="131" y="146"/>
                    </a:cxn>
                    <a:cxn ang="0">
                      <a:pos x="162" y="255"/>
                    </a:cxn>
                    <a:cxn ang="0">
                      <a:pos x="180" y="282"/>
                    </a:cxn>
                    <a:cxn ang="0">
                      <a:pos x="195" y="292"/>
                    </a:cxn>
                    <a:cxn ang="0">
                      <a:pos x="211" y="282"/>
                    </a:cxn>
                    <a:cxn ang="0">
                      <a:pos x="226" y="255"/>
                    </a:cxn>
                    <a:cxn ang="0">
                      <a:pos x="261" y="146"/>
                    </a:cxn>
                  </a:cxnLst>
                  <a:rect l="0" t="0" r="r" b="b"/>
                  <a:pathLst>
                    <a:path w="262" h="293">
                      <a:moveTo>
                        <a:pt x="0" y="146"/>
                      </a:moveTo>
                      <a:lnTo>
                        <a:pt x="31" y="35"/>
                      </a:lnTo>
                      <a:lnTo>
                        <a:pt x="49" y="8"/>
                      </a:lnTo>
                      <a:lnTo>
                        <a:pt x="63" y="0"/>
                      </a:lnTo>
                      <a:lnTo>
                        <a:pt x="80" y="8"/>
                      </a:lnTo>
                      <a:lnTo>
                        <a:pt x="94" y="35"/>
                      </a:lnTo>
                      <a:lnTo>
                        <a:pt x="131" y="146"/>
                      </a:lnTo>
                      <a:lnTo>
                        <a:pt x="162" y="255"/>
                      </a:lnTo>
                      <a:lnTo>
                        <a:pt x="180" y="282"/>
                      </a:lnTo>
                      <a:lnTo>
                        <a:pt x="195" y="292"/>
                      </a:lnTo>
                      <a:lnTo>
                        <a:pt x="211" y="282"/>
                      </a:lnTo>
                      <a:lnTo>
                        <a:pt x="226" y="255"/>
                      </a:lnTo>
                      <a:lnTo>
                        <a:pt x="261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2" name="Group 86"/>
              <p:cNvGrpSpPr>
                <a:grpSpLocks/>
              </p:cNvGrpSpPr>
              <p:nvPr/>
            </p:nvGrpSpPr>
            <p:grpSpPr bwMode="auto">
              <a:xfrm>
                <a:off x="3499" y="2349"/>
                <a:ext cx="513" cy="293"/>
                <a:chOff x="3499" y="2349"/>
                <a:chExt cx="513" cy="293"/>
              </a:xfrm>
            </p:grpSpPr>
            <p:grpSp>
              <p:nvGrpSpPr>
                <p:cNvPr id="62" name="Group 87"/>
                <p:cNvGrpSpPr>
                  <a:grpSpLocks/>
                </p:cNvGrpSpPr>
                <p:nvPr/>
              </p:nvGrpSpPr>
              <p:grpSpPr bwMode="auto">
                <a:xfrm>
                  <a:off x="3499" y="2349"/>
                  <a:ext cx="257" cy="293"/>
                  <a:chOff x="3499" y="2349"/>
                  <a:chExt cx="257" cy="293"/>
                </a:xfrm>
              </p:grpSpPr>
              <p:sp>
                <p:nvSpPr>
                  <p:cNvPr id="65" name="Freeform 88"/>
                  <p:cNvSpPr>
                    <a:spLocks/>
                  </p:cNvSpPr>
                  <p:nvPr/>
                </p:nvSpPr>
                <p:spPr bwMode="auto">
                  <a:xfrm>
                    <a:off x="3499" y="2349"/>
                    <a:ext cx="131" cy="293"/>
                  </a:xfrm>
                  <a:custGeom>
                    <a:avLst/>
                    <a:gdLst/>
                    <a:ahLst/>
                    <a:cxnLst>
                      <a:cxn ang="0">
                        <a:pos x="0" y="146"/>
                      </a:cxn>
                      <a:cxn ang="0">
                        <a:pos x="16" y="35"/>
                      </a:cxn>
                      <a:cxn ang="0">
                        <a:pos x="24" y="8"/>
                      </a:cxn>
                      <a:cxn ang="0">
                        <a:pos x="31" y="0"/>
                      </a:cxn>
                      <a:cxn ang="0">
                        <a:pos x="40" y="8"/>
                      </a:cxn>
                      <a:cxn ang="0">
                        <a:pos x="47" y="35"/>
                      </a:cxn>
                      <a:cxn ang="0">
                        <a:pos x="65" y="146"/>
                      </a:cxn>
                      <a:cxn ang="0">
                        <a:pos x="81" y="255"/>
                      </a:cxn>
                      <a:cxn ang="0">
                        <a:pos x="89" y="282"/>
                      </a:cxn>
                      <a:cxn ang="0">
                        <a:pos x="96" y="292"/>
                      </a:cxn>
                      <a:cxn ang="0">
                        <a:pos x="105" y="282"/>
                      </a:cxn>
                      <a:cxn ang="0">
                        <a:pos x="112" y="255"/>
                      </a:cxn>
                      <a:cxn ang="0">
                        <a:pos x="130" y="146"/>
                      </a:cxn>
                    </a:cxnLst>
                    <a:rect l="0" t="0" r="r" b="b"/>
                    <a:pathLst>
                      <a:path w="131" h="293">
                        <a:moveTo>
                          <a:pt x="0" y="146"/>
                        </a:moveTo>
                        <a:lnTo>
                          <a:pt x="16" y="35"/>
                        </a:lnTo>
                        <a:lnTo>
                          <a:pt x="24" y="8"/>
                        </a:lnTo>
                        <a:lnTo>
                          <a:pt x="31" y="0"/>
                        </a:lnTo>
                        <a:lnTo>
                          <a:pt x="40" y="8"/>
                        </a:lnTo>
                        <a:lnTo>
                          <a:pt x="47" y="35"/>
                        </a:lnTo>
                        <a:lnTo>
                          <a:pt x="65" y="146"/>
                        </a:lnTo>
                        <a:lnTo>
                          <a:pt x="81" y="255"/>
                        </a:lnTo>
                        <a:lnTo>
                          <a:pt x="89" y="282"/>
                        </a:lnTo>
                        <a:lnTo>
                          <a:pt x="96" y="292"/>
                        </a:lnTo>
                        <a:lnTo>
                          <a:pt x="105" y="282"/>
                        </a:lnTo>
                        <a:lnTo>
                          <a:pt x="112" y="255"/>
                        </a:lnTo>
                        <a:lnTo>
                          <a:pt x="130" y="146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6" name="Freeform 89"/>
                  <p:cNvSpPr>
                    <a:spLocks/>
                  </p:cNvSpPr>
                  <p:nvPr/>
                </p:nvSpPr>
                <p:spPr bwMode="auto">
                  <a:xfrm>
                    <a:off x="3629" y="2349"/>
                    <a:ext cx="127" cy="293"/>
                  </a:xfrm>
                  <a:custGeom>
                    <a:avLst/>
                    <a:gdLst/>
                    <a:ahLst/>
                    <a:cxnLst>
                      <a:cxn ang="0">
                        <a:pos x="0" y="146"/>
                      </a:cxn>
                      <a:cxn ang="0">
                        <a:pos x="14" y="35"/>
                      </a:cxn>
                      <a:cxn ang="0">
                        <a:pos x="23" y="8"/>
                      </a:cxn>
                      <a:cxn ang="0">
                        <a:pos x="30" y="0"/>
                      </a:cxn>
                      <a:cxn ang="0">
                        <a:pos x="39" y="8"/>
                      </a:cxn>
                      <a:cxn ang="0">
                        <a:pos x="46" y="35"/>
                      </a:cxn>
                      <a:cxn ang="0">
                        <a:pos x="63" y="146"/>
                      </a:cxn>
                      <a:cxn ang="0">
                        <a:pos x="78" y="255"/>
                      </a:cxn>
                      <a:cxn ang="0">
                        <a:pos x="87" y="282"/>
                      </a:cxn>
                      <a:cxn ang="0">
                        <a:pos x="94" y="292"/>
                      </a:cxn>
                      <a:cxn ang="0">
                        <a:pos x="102" y="282"/>
                      </a:cxn>
                      <a:cxn ang="0">
                        <a:pos x="109" y="255"/>
                      </a:cxn>
                      <a:cxn ang="0">
                        <a:pos x="126" y="146"/>
                      </a:cxn>
                    </a:cxnLst>
                    <a:rect l="0" t="0" r="r" b="b"/>
                    <a:pathLst>
                      <a:path w="127" h="293">
                        <a:moveTo>
                          <a:pt x="0" y="146"/>
                        </a:moveTo>
                        <a:lnTo>
                          <a:pt x="14" y="35"/>
                        </a:lnTo>
                        <a:lnTo>
                          <a:pt x="23" y="8"/>
                        </a:lnTo>
                        <a:lnTo>
                          <a:pt x="30" y="0"/>
                        </a:lnTo>
                        <a:lnTo>
                          <a:pt x="39" y="8"/>
                        </a:lnTo>
                        <a:lnTo>
                          <a:pt x="46" y="35"/>
                        </a:lnTo>
                        <a:lnTo>
                          <a:pt x="63" y="146"/>
                        </a:lnTo>
                        <a:lnTo>
                          <a:pt x="78" y="255"/>
                        </a:lnTo>
                        <a:lnTo>
                          <a:pt x="87" y="282"/>
                        </a:lnTo>
                        <a:lnTo>
                          <a:pt x="94" y="292"/>
                        </a:lnTo>
                        <a:lnTo>
                          <a:pt x="102" y="282"/>
                        </a:lnTo>
                        <a:lnTo>
                          <a:pt x="109" y="255"/>
                        </a:lnTo>
                        <a:lnTo>
                          <a:pt x="126" y="146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3" name="Freeform 90"/>
                <p:cNvSpPr>
                  <a:spLocks/>
                </p:cNvSpPr>
                <p:nvPr/>
              </p:nvSpPr>
              <p:spPr bwMode="auto">
                <a:xfrm>
                  <a:off x="3755" y="2349"/>
                  <a:ext cx="129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6" y="35"/>
                    </a:cxn>
                    <a:cxn ang="0">
                      <a:pos x="24" y="8"/>
                    </a:cxn>
                    <a:cxn ang="0">
                      <a:pos x="32" y="0"/>
                    </a:cxn>
                    <a:cxn ang="0">
                      <a:pos x="40" y="8"/>
                    </a:cxn>
                    <a:cxn ang="0">
                      <a:pos x="47" y="35"/>
                    </a:cxn>
                    <a:cxn ang="0">
                      <a:pos x="64" y="146"/>
                    </a:cxn>
                    <a:cxn ang="0">
                      <a:pos x="80" y="255"/>
                    </a:cxn>
                    <a:cxn ang="0">
                      <a:pos x="88" y="282"/>
                    </a:cxn>
                    <a:cxn ang="0">
                      <a:pos x="95" y="292"/>
                    </a:cxn>
                    <a:cxn ang="0">
                      <a:pos x="104" y="282"/>
                    </a:cxn>
                    <a:cxn ang="0">
                      <a:pos x="111" y="255"/>
                    </a:cxn>
                    <a:cxn ang="0">
                      <a:pos x="128" y="146"/>
                    </a:cxn>
                  </a:cxnLst>
                  <a:rect l="0" t="0" r="r" b="b"/>
                  <a:pathLst>
                    <a:path w="129" h="293">
                      <a:moveTo>
                        <a:pt x="0" y="146"/>
                      </a:moveTo>
                      <a:lnTo>
                        <a:pt x="16" y="35"/>
                      </a:lnTo>
                      <a:lnTo>
                        <a:pt x="24" y="8"/>
                      </a:lnTo>
                      <a:lnTo>
                        <a:pt x="32" y="0"/>
                      </a:lnTo>
                      <a:lnTo>
                        <a:pt x="40" y="8"/>
                      </a:lnTo>
                      <a:lnTo>
                        <a:pt x="47" y="35"/>
                      </a:lnTo>
                      <a:lnTo>
                        <a:pt x="64" y="146"/>
                      </a:lnTo>
                      <a:lnTo>
                        <a:pt x="80" y="255"/>
                      </a:lnTo>
                      <a:lnTo>
                        <a:pt x="88" y="282"/>
                      </a:lnTo>
                      <a:lnTo>
                        <a:pt x="95" y="292"/>
                      </a:lnTo>
                      <a:lnTo>
                        <a:pt x="104" y="282"/>
                      </a:lnTo>
                      <a:lnTo>
                        <a:pt x="111" y="255"/>
                      </a:lnTo>
                      <a:lnTo>
                        <a:pt x="128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4" name="Freeform 91"/>
                <p:cNvSpPr>
                  <a:spLocks/>
                </p:cNvSpPr>
                <p:nvPr/>
              </p:nvSpPr>
              <p:spPr bwMode="auto">
                <a:xfrm>
                  <a:off x="3883" y="2349"/>
                  <a:ext cx="129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6" y="35"/>
                    </a:cxn>
                    <a:cxn ang="0">
                      <a:pos x="24" y="8"/>
                    </a:cxn>
                    <a:cxn ang="0">
                      <a:pos x="31" y="0"/>
                    </a:cxn>
                    <a:cxn ang="0">
                      <a:pos x="40" y="8"/>
                    </a:cxn>
                    <a:cxn ang="0">
                      <a:pos x="47" y="35"/>
                    </a:cxn>
                    <a:cxn ang="0">
                      <a:pos x="64" y="146"/>
                    </a:cxn>
                    <a:cxn ang="0">
                      <a:pos x="80" y="255"/>
                    </a:cxn>
                    <a:cxn ang="0">
                      <a:pos x="88" y="282"/>
                    </a:cxn>
                    <a:cxn ang="0">
                      <a:pos x="95" y="292"/>
                    </a:cxn>
                    <a:cxn ang="0">
                      <a:pos x="104" y="282"/>
                    </a:cxn>
                    <a:cxn ang="0">
                      <a:pos x="111" y="255"/>
                    </a:cxn>
                    <a:cxn ang="0">
                      <a:pos x="128" y="146"/>
                    </a:cxn>
                  </a:cxnLst>
                  <a:rect l="0" t="0" r="r" b="b"/>
                  <a:pathLst>
                    <a:path w="129" h="293">
                      <a:moveTo>
                        <a:pt x="0" y="146"/>
                      </a:moveTo>
                      <a:lnTo>
                        <a:pt x="16" y="35"/>
                      </a:lnTo>
                      <a:lnTo>
                        <a:pt x="24" y="8"/>
                      </a:lnTo>
                      <a:lnTo>
                        <a:pt x="31" y="0"/>
                      </a:lnTo>
                      <a:lnTo>
                        <a:pt x="40" y="8"/>
                      </a:lnTo>
                      <a:lnTo>
                        <a:pt x="47" y="35"/>
                      </a:lnTo>
                      <a:lnTo>
                        <a:pt x="64" y="146"/>
                      </a:lnTo>
                      <a:lnTo>
                        <a:pt x="80" y="255"/>
                      </a:lnTo>
                      <a:lnTo>
                        <a:pt x="88" y="282"/>
                      </a:lnTo>
                      <a:lnTo>
                        <a:pt x="95" y="292"/>
                      </a:lnTo>
                      <a:lnTo>
                        <a:pt x="104" y="282"/>
                      </a:lnTo>
                      <a:lnTo>
                        <a:pt x="111" y="255"/>
                      </a:lnTo>
                      <a:lnTo>
                        <a:pt x="128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3" name="Group 92"/>
              <p:cNvGrpSpPr>
                <a:grpSpLocks/>
              </p:cNvGrpSpPr>
              <p:nvPr/>
            </p:nvGrpSpPr>
            <p:grpSpPr bwMode="auto">
              <a:xfrm>
                <a:off x="4023" y="2347"/>
                <a:ext cx="513" cy="293"/>
                <a:chOff x="4023" y="2347"/>
                <a:chExt cx="513" cy="293"/>
              </a:xfrm>
            </p:grpSpPr>
            <p:grpSp>
              <p:nvGrpSpPr>
                <p:cNvPr id="57" name="Group 93"/>
                <p:cNvGrpSpPr>
                  <a:grpSpLocks/>
                </p:cNvGrpSpPr>
                <p:nvPr/>
              </p:nvGrpSpPr>
              <p:grpSpPr bwMode="auto">
                <a:xfrm>
                  <a:off x="4023" y="2347"/>
                  <a:ext cx="257" cy="293"/>
                  <a:chOff x="4023" y="2347"/>
                  <a:chExt cx="257" cy="293"/>
                </a:xfrm>
              </p:grpSpPr>
              <p:sp>
                <p:nvSpPr>
                  <p:cNvPr id="60" name="Freeform 94"/>
                  <p:cNvSpPr>
                    <a:spLocks/>
                  </p:cNvSpPr>
                  <p:nvPr/>
                </p:nvSpPr>
                <p:spPr bwMode="auto">
                  <a:xfrm>
                    <a:off x="4023" y="2347"/>
                    <a:ext cx="131" cy="293"/>
                  </a:xfrm>
                  <a:custGeom>
                    <a:avLst/>
                    <a:gdLst/>
                    <a:ahLst/>
                    <a:cxnLst>
                      <a:cxn ang="0">
                        <a:pos x="0" y="146"/>
                      </a:cxn>
                      <a:cxn ang="0">
                        <a:pos x="16" y="35"/>
                      </a:cxn>
                      <a:cxn ang="0">
                        <a:pos x="24" y="8"/>
                      </a:cxn>
                      <a:cxn ang="0">
                        <a:pos x="31" y="0"/>
                      </a:cxn>
                      <a:cxn ang="0">
                        <a:pos x="40" y="8"/>
                      </a:cxn>
                      <a:cxn ang="0">
                        <a:pos x="47" y="35"/>
                      </a:cxn>
                      <a:cxn ang="0">
                        <a:pos x="65" y="146"/>
                      </a:cxn>
                      <a:cxn ang="0">
                        <a:pos x="81" y="255"/>
                      </a:cxn>
                      <a:cxn ang="0">
                        <a:pos x="89" y="282"/>
                      </a:cxn>
                      <a:cxn ang="0">
                        <a:pos x="96" y="292"/>
                      </a:cxn>
                      <a:cxn ang="0">
                        <a:pos x="105" y="282"/>
                      </a:cxn>
                      <a:cxn ang="0">
                        <a:pos x="112" y="255"/>
                      </a:cxn>
                      <a:cxn ang="0">
                        <a:pos x="130" y="146"/>
                      </a:cxn>
                    </a:cxnLst>
                    <a:rect l="0" t="0" r="r" b="b"/>
                    <a:pathLst>
                      <a:path w="131" h="293">
                        <a:moveTo>
                          <a:pt x="0" y="146"/>
                        </a:moveTo>
                        <a:lnTo>
                          <a:pt x="16" y="35"/>
                        </a:lnTo>
                        <a:lnTo>
                          <a:pt x="24" y="8"/>
                        </a:lnTo>
                        <a:lnTo>
                          <a:pt x="31" y="0"/>
                        </a:lnTo>
                        <a:lnTo>
                          <a:pt x="40" y="8"/>
                        </a:lnTo>
                        <a:lnTo>
                          <a:pt x="47" y="35"/>
                        </a:lnTo>
                        <a:lnTo>
                          <a:pt x="65" y="146"/>
                        </a:lnTo>
                        <a:lnTo>
                          <a:pt x="81" y="255"/>
                        </a:lnTo>
                        <a:lnTo>
                          <a:pt x="89" y="282"/>
                        </a:lnTo>
                        <a:lnTo>
                          <a:pt x="96" y="292"/>
                        </a:lnTo>
                        <a:lnTo>
                          <a:pt x="105" y="282"/>
                        </a:lnTo>
                        <a:lnTo>
                          <a:pt x="112" y="255"/>
                        </a:lnTo>
                        <a:lnTo>
                          <a:pt x="130" y="146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" name="Freeform 95"/>
                  <p:cNvSpPr>
                    <a:spLocks/>
                  </p:cNvSpPr>
                  <p:nvPr/>
                </p:nvSpPr>
                <p:spPr bwMode="auto">
                  <a:xfrm>
                    <a:off x="4153" y="2347"/>
                    <a:ext cx="127" cy="293"/>
                  </a:xfrm>
                  <a:custGeom>
                    <a:avLst/>
                    <a:gdLst/>
                    <a:ahLst/>
                    <a:cxnLst>
                      <a:cxn ang="0">
                        <a:pos x="0" y="146"/>
                      </a:cxn>
                      <a:cxn ang="0">
                        <a:pos x="14" y="35"/>
                      </a:cxn>
                      <a:cxn ang="0">
                        <a:pos x="23" y="8"/>
                      </a:cxn>
                      <a:cxn ang="0">
                        <a:pos x="30" y="0"/>
                      </a:cxn>
                      <a:cxn ang="0">
                        <a:pos x="39" y="8"/>
                      </a:cxn>
                      <a:cxn ang="0">
                        <a:pos x="46" y="35"/>
                      </a:cxn>
                      <a:cxn ang="0">
                        <a:pos x="63" y="146"/>
                      </a:cxn>
                      <a:cxn ang="0">
                        <a:pos x="78" y="255"/>
                      </a:cxn>
                      <a:cxn ang="0">
                        <a:pos x="87" y="282"/>
                      </a:cxn>
                      <a:cxn ang="0">
                        <a:pos x="94" y="292"/>
                      </a:cxn>
                      <a:cxn ang="0">
                        <a:pos x="102" y="282"/>
                      </a:cxn>
                      <a:cxn ang="0">
                        <a:pos x="109" y="255"/>
                      </a:cxn>
                      <a:cxn ang="0">
                        <a:pos x="126" y="146"/>
                      </a:cxn>
                    </a:cxnLst>
                    <a:rect l="0" t="0" r="r" b="b"/>
                    <a:pathLst>
                      <a:path w="127" h="293">
                        <a:moveTo>
                          <a:pt x="0" y="146"/>
                        </a:moveTo>
                        <a:lnTo>
                          <a:pt x="14" y="35"/>
                        </a:lnTo>
                        <a:lnTo>
                          <a:pt x="23" y="8"/>
                        </a:lnTo>
                        <a:lnTo>
                          <a:pt x="30" y="0"/>
                        </a:lnTo>
                        <a:lnTo>
                          <a:pt x="39" y="8"/>
                        </a:lnTo>
                        <a:lnTo>
                          <a:pt x="46" y="35"/>
                        </a:lnTo>
                        <a:lnTo>
                          <a:pt x="63" y="146"/>
                        </a:lnTo>
                        <a:lnTo>
                          <a:pt x="78" y="255"/>
                        </a:lnTo>
                        <a:lnTo>
                          <a:pt x="87" y="282"/>
                        </a:lnTo>
                        <a:lnTo>
                          <a:pt x="94" y="292"/>
                        </a:lnTo>
                        <a:lnTo>
                          <a:pt x="102" y="282"/>
                        </a:lnTo>
                        <a:lnTo>
                          <a:pt x="109" y="255"/>
                        </a:lnTo>
                        <a:lnTo>
                          <a:pt x="126" y="146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58" name="Freeform 96"/>
                <p:cNvSpPr>
                  <a:spLocks/>
                </p:cNvSpPr>
                <p:nvPr/>
              </p:nvSpPr>
              <p:spPr bwMode="auto">
                <a:xfrm>
                  <a:off x="4279" y="2347"/>
                  <a:ext cx="129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6" y="35"/>
                    </a:cxn>
                    <a:cxn ang="0">
                      <a:pos x="24" y="8"/>
                    </a:cxn>
                    <a:cxn ang="0">
                      <a:pos x="32" y="0"/>
                    </a:cxn>
                    <a:cxn ang="0">
                      <a:pos x="40" y="8"/>
                    </a:cxn>
                    <a:cxn ang="0">
                      <a:pos x="47" y="35"/>
                    </a:cxn>
                    <a:cxn ang="0">
                      <a:pos x="64" y="146"/>
                    </a:cxn>
                    <a:cxn ang="0">
                      <a:pos x="80" y="255"/>
                    </a:cxn>
                    <a:cxn ang="0">
                      <a:pos x="88" y="282"/>
                    </a:cxn>
                    <a:cxn ang="0">
                      <a:pos x="95" y="292"/>
                    </a:cxn>
                    <a:cxn ang="0">
                      <a:pos x="104" y="282"/>
                    </a:cxn>
                    <a:cxn ang="0">
                      <a:pos x="111" y="255"/>
                    </a:cxn>
                    <a:cxn ang="0">
                      <a:pos x="128" y="146"/>
                    </a:cxn>
                  </a:cxnLst>
                  <a:rect l="0" t="0" r="r" b="b"/>
                  <a:pathLst>
                    <a:path w="129" h="293">
                      <a:moveTo>
                        <a:pt x="0" y="146"/>
                      </a:moveTo>
                      <a:lnTo>
                        <a:pt x="16" y="35"/>
                      </a:lnTo>
                      <a:lnTo>
                        <a:pt x="24" y="8"/>
                      </a:lnTo>
                      <a:lnTo>
                        <a:pt x="32" y="0"/>
                      </a:lnTo>
                      <a:lnTo>
                        <a:pt x="40" y="8"/>
                      </a:lnTo>
                      <a:lnTo>
                        <a:pt x="47" y="35"/>
                      </a:lnTo>
                      <a:lnTo>
                        <a:pt x="64" y="146"/>
                      </a:lnTo>
                      <a:lnTo>
                        <a:pt x="80" y="255"/>
                      </a:lnTo>
                      <a:lnTo>
                        <a:pt x="88" y="282"/>
                      </a:lnTo>
                      <a:lnTo>
                        <a:pt x="95" y="292"/>
                      </a:lnTo>
                      <a:lnTo>
                        <a:pt x="104" y="282"/>
                      </a:lnTo>
                      <a:lnTo>
                        <a:pt x="111" y="255"/>
                      </a:lnTo>
                      <a:lnTo>
                        <a:pt x="128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9" name="Freeform 97"/>
                <p:cNvSpPr>
                  <a:spLocks/>
                </p:cNvSpPr>
                <p:nvPr/>
              </p:nvSpPr>
              <p:spPr bwMode="auto">
                <a:xfrm>
                  <a:off x="4407" y="2347"/>
                  <a:ext cx="129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16" y="35"/>
                    </a:cxn>
                    <a:cxn ang="0">
                      <a:pos x="24" y="8"/>
                    </a:cxn>
                    <a:cxn ang="0">
                      <a:pos x="31" y="0"/>
                    </a:cxn>
                    <a:cxn ang="0">
                      <a:pos x="40" y="8"/>
                    </a:cxn>
                    <a:cxn ang="0">
                      <a:pos x="47" y="35"/>
                    </a:cxn>
                    <a:cxn ang="0">
                      <a:pos x="64" y="146"/>
                    </a:cxn>
                    <a:cxn ang="0">
                      <a:pos x="80" y="255"/>
                    </a:cxn>
                    <a:cxn ang="0">
                      <a:pos x="88" y="282"/>
                    </a:cxn>
                    <a:cxn ang="0">
                      <a:pos x="95" y="292"/>
                    </a:cxn>
                    <a:cxn ang="0">
                      <a:pos x="104" y="282"/>
                    </a:cxn>
                    <a:cxn ang="0">
                      <a:pos x="111" y="255"/>
                    </a:cxn>
                    <a:cxn ang="0">
                      <a:pos x="128" y="146"/>
                    </a:cxn>
                  </a:cxnLst>
                  <a:rect l="0" t="0" r="r" b="b"/>
                  <a:pathLst>
                    <a:path w="129" h="293">
                      <a:moveTo>
                        <a:pt x="0" y="146"/>
                      </a:moveTo>
                      <a:lnTo>
                        <a:pt x="16" y="35"/>
                      </a:lnTo>
                      <a:lnTo>
                        <a:pt x="24" y="8"/>
                      </a:lnTo>
                      <a:lnTo>
                        <a:pt x="31" y="0"/>
                      </a:lnTo>
                      <a:lnTo>
                        <a:pt x="40" y="8"/>
                      </a:lnTo>
                      <a:lnTo>
                        <a:pt x="47" y="35"/>
                      </a:lnTo>
                      <a:lnTo>
                        <a:pt x="64" y="146"/>
                      </a:lnTo>
                      <a:lnTo>
                        <a:pt x="80" y="255"/>
                      </a:lnTo>
                      <a:lnTo>
                        <a:pt x="88" y="282"/>
                      </a:lnTo>
                      <a:lnTo>
                        <a:pt x="95" y="292"/>
                      </a:lnTo>
                      <a:lnTo>
                        <a:pt x="104" y="282"/>
                      </a:lnTo>
                      <a:lnTo>
                        <a:pt x="111" y="255"/>
                      </a:lnTo>
                      <a:lnTo>
                        <a:pt x="128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Group 98"/>
              <p:cNvGrpSpPr>
                <a:grpSpLocks/>
              </p:cNvGrpSpPr>
              <p:nvPr/>
            </p:nvGrpSpPr>
            <p:grpSpPr bwMode="auto">
              <a:xfrm>
                <a:off x="4537" y="2358"/>
                <a:ext cx="516" cy="293"/>
                <a:chOff x="4537" y="2358"/>
                <a:chExt cx="516" cy="293"/>
              </a:xfrm>
            </p:grpSpPr>
            <p:sp>
              <p:nvSpPr>
                <p:cNvPr id="55" name="Freeform 99"/>
                <p:cNvSpPr>
                  <a:spLocks/>
                </p:cNvSpPr>
                <p:nvPr/>
              </p:nvSpPr>
              <p:spPr bwMode="auto">
                <a:xfrm>
                  <a:off x="4537" y="2358"/>
                  <a:ext cx="255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1" y="35"/>
                    </a:cxn>
                    <a:cxn ang="0">
                      <a:pos x="47" y="8"/>
                    </a:cxn>
                    <a:cxn ang="0">
                      <a:pos x="61" y="0"/>
                    </a:cxn>
                    <a:cxn ang="0">
                      <a:pos x="79" y="8"/>
                    </a:cxn>
                    <a:cxn ang="0">
                      <a:pos x="93" y="35"/>
                    </a:cxn>
                    <a:cxn ang="0">
                      <a:pos x="127" y="146"/>
                    </a:cxn>
                    <a:cxn ang="0">
                      <a:pos x="156" y="255"/>
                    </a:cxn>
                    <a:cxn ang="0">
                      <a:pos x="174" y="282"/>
                    </a:cxn>
                    <a:cxn ang="0">
                      <a:pos x="188" y="292"/>
                    </a:cxn>
                    <a:cxn ang="0">
                      <a:pos x="206" y="282"/>
                    </a:cxn>
                    <a:cxn ang="0">
                      <a:pos x="220" y="255"/>
                    </a:cxn>
                    <a:cxn ang="0">
                      <a:pos x="254" y="146"/>
                    </a:cxn>
                  </a:cxnLst>
                  <a:rect l="0" t="0" r="r" b="b"/>
                  <a:pathLst>
                    <a:path w="255" h="293">
                      <a:moveTo>
                        <a:pt x="0" y="146"/>
                      </a:moveTo>
                      <a:lnTo>
                        <a:pt x="31" y="35"/>
                      </a:lnTo>
                      <a:lnTo>
                        <a:pt x="47" y="8"/>
                      </a:lnTo>
                      <a:lnTo>
                        <a:pt x="61" y="0"/>
                      </a:lnTo>
                      <a:lnTo>
                        <a:pt x="79" y="8"/>
                      </a:lnTo>
                      <a:lnTo>
                        <a:pt x="93" y="35"/>
                      </a:lnTo>
                      <a:lnTo>
                        <a:pt x="127" y="146"/>
                      </a:lnTo>
                      <a:lnTo>
                        <a:pt x="156" y="255"/>
                      </a:lnTo>
                      <a:lnTo>
                        <a:pt x="174" y="282"/>
                      </a:lnTo>
                      <a:lnTo>
                        <a:pt x="188" y="292"/>
                      </a:lnTo>
                      <a:lnTo>
                        <a:pt x="206" y="282"/>
                      </a:lnTo>
                      <a:lnTo>
                        <a:pt x="220" y="255"/>
                      </a:lnTo>
                      <a:lnTo>
                        <a:pt x="254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6" name="Freeform 100"/>
                <p:cNvSpPr>
                  <a:spLocks/>
                </p:cNvSpPr>
                <p:nvPr/>
              </p:nvSpPr>
              <p:spPr bwMode="auto">
                <a:xfrm>
                  <a:off x="4791" y="2358"/>
                  <a:ext cx="262" cy="293"/>
                </a:xfrm>
                <a:custGeom>
                  <a:avLst/>
                  <a:gdLst/>
                  <a:ahLst/>
                  <a:cxnLst>
                    <a:cxn ang="0">
                      <a:pos x="0" y="146"/>
                    </a:cxn>
                    <a:cxn ang="0">
                      <a:pos x="31" y="35"/>
                    </a:cxn>
                    <a:cxn ang="0">
                      <a:pos x="49" y="8"/>
                    </a:cxn>
                    <a:cxn ang="0">
                      <a:pos x="63" y="0"/>
                    </a:cxn>
                    <a:cxn ang="0">
                      <a:pos x="80" y="8"/>
                    </a:cxn>
                    <a:cxn ang="0">
                      <a:pos x="94" y="35"/>
                    </a:cxn>
                    <a:cxn ang="0">
                      <a:pos x="131" y="146"/>
                    </a:cxn>
                    <a:cxn ang="0">
                      <a:pos x="162" y="255"/>
                    </a:cxn>
                    <a:cxn ang="0">
                      <a:pos x="180" y="282"/>
                    </a:cxn>
                    <a:cxn ang="0">
                      <a:pos x="195" y="292"/>
                    </a:cxn>
                    <a:cxn ang="0">
                      <a:pos x="211" y="282"/>
                    </a:cxn>
                    <a:cxn ang="0">
                      <a:pos x="226" y="255"/>
                    </a:cxn>
                    <a:cxn ang="0">
                      <a:pos x="261" y="146"/>
                    </a:cxn>
                  </a:cxnLst>
                  <a:rect l="0" t="0" r="r" b="b"/>
                  <a:pathLst>
                    <a:path w="262" h="293">
                      <a:moveTo>
                        <a:pt x="0" y="146"/>
                      </a:moveTo>
                      <a:lnTo>
                        <a:pt x="31" y="35"/>
                      </a:lnTo>
                      <a:lnTo>
                        <a:pt x="49" y="8"/>
                      </a:lnTo>
                      <a:lnTo>
                        <a:pt x="63" y="0"/>
                      </a:lnTo>
                      <a:lnTo>
                        <a:pt x="80" y="8"/>
                      </a:lnTo>
                      <a:lnTo>
                        <a:pt x="94" y="35"/>
                      </a:lnTo>
                      <a:lnTo>
                        <a:pt x="131" y="146"/>
                      </a:lnTo>
                      <a:lnTo>
                        <a:pt x="162" y="255"/>
                      </a:lnTo>
                      <a:lnTo>
                        <a:pt x="180" y="282"/>
                      </a:lnTo>
                      <a:lnTo>
                        <a:pt x="195" y="292"/>
                      </a:lnTo>
                      <a:lnTo>
                        <a:pt x="211" y="282"/>
                      </a:lnTo>
                      <a:lnTo>
                        <a:pt x="226" y="255"/>
                      </a:lnTo>
                      <a:lnTo>
                        <a:pt x="261" y="146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Phase Shift Keying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114800"/>
          </a:xfrm>
        </p:spPr>
        <p:txBody>
          <a:bodyPr/>
          <a:lstStyle/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ko-KR" altLang="en-US" sz="2800" dirty="0" smtClean="0">
                <a:ea typeface="+mn-ea"/>
                <a:cs typeface="+mn-cs"/>
              </a:rPr>
              <a:t>위상</a:t>
            </a:r>
            <a:r>
              <a:rPr kumimoji="1" lang="en-US" altLang="ko-KR" sz="2800" dirty="0">
                <a:ea typeface="+mn-ea"/>
                <a:cs typeface="+mn-cs"/>
              </a:rPr>
              <a:t>(Phase)</a:t>
            </a:r>
          </a:p>
          <a:p>
            <a:pPr lvl="1" algn="just" eaLnBrk="1" hangingPunct="1"/>
            <a:r>
              <a:rPr kumimoji="1" lang="ko-KR" altLang="en-US" sz="2400" dirty="0">
                <a:ea typeface="+mn-ea"/>
                <a:cs typeface="+mn-cs"/>
              </a:rPr>
              <a:t>진동이나 파동과 같이 주기적으로 반복 되는 현상에 대해 어떤 시각 또는 어떤 지점에서의 변화의 상태</a:t>
            </a:r>
          </a:p>
          <a:p>
            <a:pPr lvl="1" algn="just" eaLnBrk="1" hangingPunct="1"/>
            <a:r>
              <a:rPr kumimoji="1" lang="ko-KR" altLang="en-US" sz="2400" dirty="0">
                <a:ea typeface="+mn-ea"/>
                <a:cs typeface="+mn-cs"/>
              </a:rPr>
              <a:t>시각 </a:t>
            </a:r>
            <a:r>
              <a:rPr kumimoji="1" lang="en-US" altLang="ko-KR" sz="2400" dirty="0">
                <a:ea typeface="+mn-ea"/>
                <a:cs typeface="+mn-cs"/>
              </a:rPr>
              <a:t>0</a:t>
            </a:r>
            <a:r>
              <a:rPr kumimoji="1" lang="ko-KR" altLang="en-US" sz="2400" dirty="0">
                <a:ea typeface="+mn-ea"/>
                <a:cs typeface="+mn-cs"/>
              </a:rPr>
              <a:t>시에 대한 파형의 상대적인 위치 </a:t>
            </a:r>
          </a:p>
          <a:p>
            <a:pPr eaLnBrk="1" hangingPunct="1">
              <a:buFont typeface="Wingdings" pitchFamily="-110" charset="2"/>
              <a:buChar char="Ø"/>
              <a:defRPr/>
            </a:pPr>
            <a:endParaRPr kumimoji="1" lang="en-US" sz="2800" dirty="0"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7" name="_x98103912" descr="EMB000007a828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3267075"/>
            <a:ext cx="580548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2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Phase Shift Keying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114800"/>
          </a:xfrm>
        </p:spPr>
        <p:txBody>
          <a:bodyPr/>
          <a:lstStyle/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en-US" sz="2800" dirty="0">
                <a:ea typeface="+mn-ea"/>
                <a:cs typeface="+mn-cs"/>
              </a:rPr>
              <a:t>phase of carrier signal is shifted to represent data</a:t>
            </a:r>
          </a:p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en-US" sz="2800" dirty="0">
                <a:ea typeface="+mn-ea"/>
                <a:cs typeface="+mn-cs"/>
              </a:rPr>
              <a:t>B</a:t>
            </a:r>
            <a:r>
              <a:rPr kumimoji="1" lang="en-US" sz="2800" dirty="0" smtClean="0">
                <a:ea typeface="+mn-ea"/>
                <a:cs typeface="+mn-cs"/>
              </a:rPr>
              <a:t>inary PSK (BPSK)</a:t>
            </a:r>
            <a:endParaRPr kumimoji="1" lang="en-US" sz="2800" dirty="0">
              <a:ea typeface="+mn-ea"/>
              <a:cs typeface="+mn-cs"/>
            </a:endParaRPr>
          </a:p>
          <a:p>
            <a:pPr lvl="1" eaLnBrk="1" hangingPunct="1">
              <a:buFont typeface="Wingdings" pitchFamily="-110" charset="2"/>
              <a:buChar char="l"/>
              <a:defRPr/>
            </a:pPr>
            <a:r>
              <a:rPr kumimoji="1" lang="en-US" sz="2400" dirty="0"/>
              <a:t>two </a:t>
            </a:r>
            <a:r>
              <a:rPr kumimoji="1" lang="en-US" sz="2400" dirty="0" smtClean="0"/>
              <a:t>phases</a:t>
            </a:r>
            <a:r>
              <a:rPr lang="en-US" altLang="en-US" sz="2400" dirty="0" smtClean="0"/>
              <a:t> (spaced at 180</a:t>
            </a:r>
            <a:r>
              <a:rPr lang="en-US" altLang="en-US" sz="2400" dirty="0" smtClean="0">
                <a:sym typeface="Symbol" pitchFamily="18" charset="2"/>
              </a:rPr>
              <a:t>)</a:t>
            </a:r>
            <a:r>
              <a:rPr kumimoji="1" lang="en-US" sz="2400" dirty="0" smtClean="0"/>
              <a:t> </a:t>
            </a:r>
            <a:r>
              <a:rPr kumimoji="1" lang="en-US" sz="2400" dirty="0"/>
              <a:t>represent two binary </a:t>
            </a:r>
            <a:r>
              <a:rPr kumimoji="1" lang="en-US" sz="2400" dirty="0" smtClean="0"/>
              <a:t>digits</a:t>
            </a:r>
            <a:endParaRPr kumimoji="1" 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464366" y="3332162"/>
            <a:ext cx="6781800" cy="1087438"/>
            <a:chOff x="1464366" y="3332162"/>
            <a:chExt cx="6781800" cy="1087438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1464366" y="3391796"/>
              <a:ext cx="6781800" cy="990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graphicFrame>
          <p:nvGraphicFramePr>
            <p:cNvPr id="222210" name="Object 4"/>
            <p:cNvGraphicFramePr>
              <a:graphicFrameLocks noChangeAspect="1"/>
            </p:cNvGraphicFramePr>
            <p:nvPr/>
          </p:nvGraphicFramePr>
          <p:xfrm>
            <a:off x="1476375" y="3354387"/>
            <a:ext cx="1166813" cy="1065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72" name="Equation" r:id="rId4" imgW="583920" imgH="533160" progId="Equation.3">
                    <p:embed/>
                  </p:oleObj>
                </mc:Choice>
                <mc:Fallback>
                  <p:oleObj name="Equation" r:id="rId4" imgW="583920" imgH="533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375" y="3354387"/>
                          <a:ext cx="1166813" cy="1065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8410229"/>
                </p:ext>
              </p:extLst>
            </p:nvPr>
          </p:nvGraphicFramePr>
          <p:xfrm>
            <a:off x="2363788" y="3430588"/>
            <a:ext cx="14716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73" name="수식" r:id="rId6" imgW="736560" imgH="228600" progId="Equation.3">
                    <p:embed/>
                  </p:oleObj>
                </mc:Choice>
                <mc:Fallback>
                  <p:oleObj name="수식" r:id="rId6" imgW="73656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788" y="3430588"/>
                          <a:ext cx="14716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2524607"/>
                </p:ext>
              </p:extLst>
            </p:nvPr>
          </p:nvGraphicFramePr>
          <p:xfrm>
            <a:off x="2351088" y="3887788"/>
            <a:ext cx="19542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74" name="수식" r:id="rId8" imgW="977760" imgH="228600" progId="Equation.3">
                    <p:embed/>
                  </p:oleObj>
                </mc:Choice>
                <mc:Fallback>
                  <p:oleObj name="수식" r:id="rId8" imgW="97776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088" y="3887788"/>
                          <a:ext cx="19542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15" name="Object 9"/>
            <p:cNvGraphicFramePr>
              <a:graphicFrameLocks noChangeAspect="1"/>
            </p:cNvGraphicFramePr>
            <p:nvPr/>
          </p:nvGraphicFramePr>
          <p:xfrm>
            <a:off x="4484688" y="3332162"/>
            <a:ext cx="685800" cy="1065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75" name="Equation" r:id="rId10" imgW="342720" imgH="533160" progId="Equation.3">
                    <p:embed/>
                  </p:oleObj>
                </mc:Choice>
                <mc:Fallback>
                  <p:oleObj name="Equation" r:id="rId10" imgW="342720" imgH="533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688" y="3332162"/>
                          <a:ext cx="685800" cy="1065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1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5698296"/>
                </p:ext>
              </p:extLst>
            </p:nvPr>
          </p:nvGraphicFramePr>
          <p:xfrm>
            <a:off x="5006975" y="3354388"/>
            <a:ext cx="14716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76" name="수식" r:id="rId12" imgW="736560" imgH="228600" progId="Equation.3">
                    <p:embed/>
                  </p:oleObj>
                </mc:Choice>
                <mc:Fallback>
                  <p:oleObj name="수식" r:id="rId12" imgW="73656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975" y="3354388"/>
                          <a:ext cx="1471613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1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741087"/>
                </p:ext>
              </p:extLst>
            </p:nvPr>
          </p:nvGraphicFramePr>
          <p:xfrm>
            <a:off x="4994275" y="3887788"/>
            <a:ext cx="17002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77" name="수식" r:id="rId14" imgW="850680" imgH="228600" progId="Equation.3">
                    <p:embed/>
                  </p:oleObj>
                </mc:Choice>
                <mc:Fallback>
                  <p:oleObj name="수식" r:id="rId14" imgW="85068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4275" y="3887788"/>
                          <a:ext cx="1700213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18" name="Object 12"/>
            <p:cNvGraphicFramePr>
              <a:graphicFrameLocks noChangeAspect="1"/>
            </p:cNvGraphicFramePr>
            <p:nvPr/>
          </p:nvGraphicFramePr>
          <p:xfrm>
            <a:off x="7062788" y="3376612"/>
            <a:ext cx="1016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78" name="Equation" r:id="rId16" imgW="507960" imgH="203040" progId="Equation.3">
                    <p:embed/>
                  </p:oleObj>
                </mc:Choice>
                <mc:Fallback>
                  <p:oleObj name="Equation" r:id="rId16" imgW="50796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2788" y="3376612"/>
                          <a:ext cx="10160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219" name="Object 13"/>
            <p:cNvGraphicFramePr>
              <a:graphicFrameLocks noChangeAspect="1"/>
            </p:cNvGraphicFramePr>
            <p:nvPr/>
          </p:nvGraphicFramePr>
          <p:xfrm>
            <a:off x="7062788" y="3887787"/>
            <a:ext cx="109061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79" name="Equation" r:id="rId18" imgW="545760" imgH="203040" progId="Equation.3">
                    <p:embed/>
                  </p:oleObj>
                </mc:Choice>
                <mc:Fallback>
                  <p:oleObj name="Equation" r:id="rId18" imgW="545760" imgH="2030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2788" y="3887787"/>
                          <a:ext cx="1090612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2514600" y="4552857"/>
            <a:ext cx="6019800" cy="1920196"/>
          </a:xfrm>
          <a:prstGeom prst="rect">
            <a:avLst/>
          </a:prstGeom>
          <a:noFill/>
        </p:spPr>
      </p:pic>
      <p:pic>
        <p:nvPicPr>
          <p:cNvPr id="222711" name="Picture 503" descr="https://kitin88.files.wordpress.com/2011/08/200px-bpsk_gray_coded-svg.png?w=630">
            <a:hlinkClick r:id="rId2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9" y="4567191"/>
            <a:ext cx="1905000" cy="197167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Digital to Digital Conversion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ko-KR" dirty="0" smtClean="0"/>
              <a:t>Converting binary </a:t>
            </a:r>
            <a:r>
              <a:rPr lang="en-US" altLang="ko-KR" dirty="0"/>
              <a:t>0’s and 1’s </a:t>
            </a:r>
            <a:r>
              <a:rPr lang="en-US" altLang="ko-KR" dirty="0" smtClean="0"/>
              <a:t>into a sequence of voltage pulses that can propagate over a wire.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81425"/>
            <a:ext cx="80010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5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GB" dirty="0">
                <a:ea typeface="+mj-ea"/>
                <a:cs typeface="+mj-cs"/>
              </a:rPr>
              <a:t>Quadrature Amplitude </a:t>
            </a:r>
            <a:r>
              <a:rPr kumimoji="1" lang="en-GB" dirty="0" smtClean="0">
                <a:ea typeface="+mj-ea"/>
                <a:cs typeface="+mj-cs"/>
              </a:rPr>
              <a:t>Modulation (QAM)</a:t>
            </a:r>
            <a:endParaRPr kumimoji="1" lang="en-GB" dirty="0">
              <a:ea typeface="+mj-ea"/>
              <a:cs typeface="+mj-cs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GB" dirty="0"/>
              <a:t>combination of ASK and PSK</a:t>
            </a:r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GB" altLang="ko-KR" dirty="0" smtClean="0"/>
              <a:t>improved </a:t>
            </a:r>
            <a:r>
              <a:rPr kumimoji="1" lang="en-GB" altLang="ko-KR" dirty="0"/>
              <a:t>data rate for given bandwidth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r>
              <a:rPr kumimoji="1" lang="en-GB" altLang="ko-KR" dirty="0"/>
              <a:t>increased potential error </a:t>
            </a:r>
            <a:r>
              <a:rPr kumimoji="1" lang="en-GB" altLang="ko-KR" dirty="0" smtClean="0"/>
              <a:t>rate</a:t>
            </a:r>
            <a:endParaRPr kumimoji="1" lang="en-GB" sz="2800" dirty="0"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ko-KR" dirty="0" smtClean="0"/>
              <a:t>QAM Variants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95400"/>
            <a:ext cx="4191000" cy="4454525"/>
          </a:xfrm>
        </p:spPr>
        <p:txBody>
          <a:bodyPr/>
          <a:lstStyle/>
          <a:p>
            <a:pPr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dirty="0" smtClean="0"/>
              <a:t>8-QAM</a:t>
            </a:r>
          </a:p>
          <a:p>
            <a:pPr lvl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2000" dirty="0" smtClean="0"/>
              <a:t>ASK with 2 levels</a:t>
            </a:r>
          </a:p>
          <a:p>
            <a:pPr lvl="1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2000" dirty="0" smtClean="0"/>
              <a:t>PSK with 4 levels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90800"/>
            <a:ext cx="1828800" cy="185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495800"/>
            <a:ext cx="3657600" cy="2296458"/>
          </a:xfrm>
          <a:prstGeom prst="rect">
            <a:avLst/>
          </a:prstGeom>
          <a:noFill/>
        </p:spPr>
      </p:pic>
      <p:sp>
        <p:nvSpPr>
          <p:cNvPr id="8" name="내용 개체 틀 2"/>
          <p:cNvSpPr txBox="1">
            <a:spLocks/>
          </p:cNvSpPr>
          <p:nvPr/>
        </p:nvSpPr>
        <p:spPr bwMode="black">
          <a:xfrm>
            <a:off x="4648200" y="1066800"/>
            <a:ext cx="41910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alt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Modulation of PSK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altLang="ko-K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altLang="ko-K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altLang="ko-K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altLang="ko-K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Modulation </a:t>
            </a:r>
            <a:r>
              <a:rPr lang="en-US" alt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of </a:t>
            </a:r>
            <a:r>
              <a:rPr lang="en-US" altLang="en-US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ASK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ko-K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ko-KR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ko-K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ko-KR" sz="2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ko-KR" sz="2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rPr>
              <a:t>QAM</a:t>
            </a:r>
            <a:endParaRPr lang="en-US" altLang="ko-K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ko-KR" altLang="en-US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ＭＳ Ｐゴシック" pitchFamily="-110" charset="-128"/>
              <a:cs typeface="ＭＳ Ｐゴシック" pitchFamily="-110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ＭＳ Ｐゴシック" pitchFamily="-110" charset="-128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438457"/>
            <a:ext cx="2238095" cy="14571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475" y="3276600"/>
            <a:ext cx="2257143" cy="14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475" y="5057600"/>
            <a:ext cx="3286125" cy="17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2" name="그룹 4"/>
          <p:cNvGrpSpPr/>
          <p:nvPr/>
        </p:nvGrpSpPr>
        <p:grpSpPr>
          <a:xfrm>
            <a:off x="152400" y="685800"/>
            <a:ext cx="8839200" cy="5562600"/>
            <a:chOff x="152400" y="914400"/>
            <a:chExt cx="8839200" cy="5562600"/>
          </a:xfrm>
        </p:grpSpPr>
        <p:grpSp>
          <p:nvGrpSpPr>
            <p:cNvPr id="3" name="그룹 296"/>
            <p:cNvGrpSpPr/>
            <p:nvPr/>
          </p:nvGrpSpPr>
          <p:grpSpPr>
            <a:xfrm>
              <a:off x="2590800" y="914400"/>
              <a:ext cx="6400800" cy="5562600"/>
              <a:chOff x="2590800" y="914400"/>
              <a:chExt cx="6400800" cy="5562600"/>
            </a:xfrm>
          </p:grpSpPr>
          <p:sp>
            <p:nvSpPr>
              <p:cNvPr id="17" name="Oval 2"/>
              <p:cNvSpPr>
                <a:spLocks noChangeArrowheads="1"/>
              </p:cNvSpPr>
              <p:nvPr/>
            </p:nvSpPr>
            <p:spPr bwMode="auto">
              <a:xfrm>
                <a:off x="45720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" name="Line 3"/>
              <p:cNvSpPr>
                <a:spLocks noChangeShapeType="1"/>
              </p:cNvSpPr>
              <p:nvPr/>
            </p:nvSpPr>
            <p:spPr bwMode="auto">
              <a:xfrm>
                <a:off x="5791200" y="914400"/>
                <a:ext cx="0" cy="5562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" name="Line 4"/>
              <p:cNvSpPr>
                <a:spLocks noChangeShapeType="1"/>
              </p:cNvSpPr>
              <p:nvPr/>
            </p:nvSpPr>
            <p:spPr bwMode="auto">
              <a:xfrm>
                <a:off x="2590800" y="3886200"/>
                <a:ext cx="6400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48768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>
                <a:off x="48768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45720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" name="Oval 8"/>
              <p:cNvSpPr>
                <a:spLocks noChangeArrowheads="1"/>
              </p:cNvSpPr>
              <p:nvPr/>
            </p:nvSpPr>
            <p:spPr bwMode="auto">
              <a:xfrm>
                <a:off x="45720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48768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48768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45720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7" name="Oval 12"/>
              <p:cNvSpPr>
                <a:spLocks noChangeArrowheads="1"/>
              </p:cNvSpPr>
              <p:nvPr/>
            </p:nvSpPr>
            <p:spPr bwMode="auto">
              <a:xfrm>
                <a:off x="52578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8" name="Oval 13"/>
              <p:cNvSpPr>
                <a:spLocks noChangeArrowheads="1"/>
              </p:cNvSpPr>
              <p:nvPr/>
            </p:nvSpPr>
            <p:spPr bwMode="auto">
              <a:xfrm>
                <a:off x="55626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9" name="Oval 14"/>
              <p:cNvSpPr>
                <a:spLocks noChangeArrowheads="1"/>
              </p:cNvSpPr>
              <p:nvPr/>
            </p:nvSpPr>
            <p:spPr bwMode="auto">
              <a:xfrm>
                <a:off x="55626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52578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auto">
              <a:xfrm>
                <a:off x="52578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55626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33" name="Oval 18"/>
              <p:cNvSpPr>
                <a:spLocks noChangeArrowheads="1"/>
              </p:cNvSpPr>
              <p:nvPr/>
            </p:nvSpPr>
            <p:spPr bwMode="auto">
              <a:xfrm>
                <a:off x="55626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34" name="Oval 19"/>
              <p:cNvSpPr>
                <a:spLocks noChangeArrowheads="1"/>
              </p:cNvSpPr>
              <p:nvPr/>
            </p:nvSpPr>
            <p:spPr bwMode="auto">
              <a:xfrm>
                <a:off x="52578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35" name="Oval 20"/>
              <p:cNvSpPr>
                <a:spLocks noChangeArrowheads="1"/>
              </p:cNvSpPr>
              <p:nvPr/>
            </p:nvSpPr>
            <p:spPr bwMode="auto">
              <a:xfrm>
                <a:off x="32004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36" name="Oval 21"/>
              <p:cNvSpPr>
                <a:spLocks noChangeArrowheads="1"/>
              </p:cNvSpPr>
              <p:nvPr/>
            </p:nvSpPr>
            <p:spPr bwMode="auto">
              <a:xfrm>
                <a:off x="35052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37" name="Oval 22"/>
              <p:cNvSpPr>
                <a:spLocks noChangeArrowheads="1"/>
              </p:cNvSpPr>
              <p:nvPr/>
            </p:nvSpPr>
            <p:spPr bwMode="auto">
              <a:xfrm>
                <a:off x="35052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38" name="Oval 23"/>
              <p:cNvSpPr>
                <a:spLocks noChangeArrowheads="1"/>
              </p:cNvSpPr>
              <p:nvPr/>
            </p:nvSpPr>
            <p:spPr bwMode="auto">
              <a:xfrm>
                <a:off x="32004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39" name="Oval 24"/>
              <p:cNvSpPr>
                <a:spLocks noChangeArrowheads="1"/>
              </p:cNvSpPr>
              <p:nvPr/>
            </p:nvSpPr>
            <p:spPr bwMode="auto">
              <a:xfrm>
                <a:off x="32004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40" name="Oval 25"/>
              <p:cNvSpPr>
                <a:spLocks noChangeArrowheads="1"/>
              </p:cNvSpPr>
              <p:nvPr/>
            </p:nvSpPr>
            <p:spPr bwMode="auto">
              <a:xfrm>
                <a:off x="35052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41" name="Oval 26"/>
              <p:cNvSpPr>
                <a:spLocks noChangeArrowheads="1"/>
              </p:cNvSpPr>
              <p:nvPr/>
            </p:nvSpPr>
            <p:spPr bwMode="auto">
              <a:xfrm>
                <a:off x="35052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42" name="Oval 27"/>
              <p:cNvSpPr>
                <a:spLocks noChangeArrowheads="1"/>
              </p:cNvSpPr>
              <p:nvPr/>
            </p:nvSpPr>
            <p:spPr bwMode="auto">
              <a:xfrm>
                <a:off x="32004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43" name="Oval 28"/>
              <p:cNvSpPr>
                <a:spLocks noChangeArrowheads="1"/>
              </p:cNvSpPr>
              <p:nvPr/>
            </p:nvSpPr>
            <p:spPr bwMode="auto">
              <a:xfrm>
                <a:off x="38862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44" name="Oval 29"/>
              <p:cNvSpPr>
                <a:spLocks noChangeArrowheads="1"/>
              </p:cNvSpPr>
              <p:nvPr/>
            </p:nvSpPr>
            <p:spPr bwMode="auto">
              <a:xfrm>
                <a:off x="41910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45" name="Oval 30"/>
              <p:cNvSpPr>
                <a:spLocks noChangeArrowheads="1"/>
              </p:cNvSpPr>
              <p:nvPr/>
            </p:nvSpPr>
            <p:spPr bwMode="auto">
              <a:xfrm>
                <a:off x="41910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46" name="Oval 31"/>
              <p:cNvSpPr>
                <a:spLocks noChangeArrowheads="1"/>
              </p:cNvSpPr>
              <p:nvPr/>
            </p:nvSpPr>
            <p:spPr bwMode="auto">
              <a:xfrm>
                <a:off x="38862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47" name="Oval 32"/>
              <p:cNvSpPr>
                <a:spLocks noChangeArrowheads="1"/>
              </p:cNvSpPr>
              <p:nvPr/>
            </p:nvSpPr>
            <p:spPr bwMode="auto">
              <a:xfrm>
                <a:off x="38862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48" name="Oval 33"/>
              <p:cNvSpPr>
                <a:spLocks noChangeArrowheads="1"/>
              </p:cNvSpPr>
              <p:nvPr/>
            </p:nvSpPr>
            <p:spPr bwMode="auto">
              <a:xfrm>
                <a:off x="41910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49" name="Oval 34"/>
              <p:cNvSpPr>
                <a:spLocks noChangeArrowheads="1"/>
              </p:cNvSpPr>
              <p:nvPr/>
            </p:nvSpPr>
            <p:spPr bwMode="auto">
              <a:xfrm>
                <a:off x="41910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50" name="Oval 35"/>
              <p:cNvSpPr>
                <a:spLocks noChangeArrowheads="1"/>
              </p:cNvSpPr>
              <p:nvPr/>
            </p:nvSpPr>
            <p:spPr bwMode="auto">
              <a:xfrm>
                <a:off x="38862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51" name="Oval 36"/>
              <p:cNvSpPr>
                <a:spLocks noChangeArrowheads="1"/>
              </p:cNvSpPr>
              <p:nvPr/>
            </p:nvSpPr>
            <p:spPr bwMode="auto">
              <a:xfrm>
                <a:off x="45720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52" name="Oval 37"/>
              <p:cNvSpPr>
                <a:spLocks noChangeArrowheads="1"/>
              </p:cNvSpPr>
              <p:nvPr/>
            </p:nvSpPr>
            <p:spPr bwMode="auto">
              <a:xfrm>
                <a:off x="48768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53" name="Oval 38"/>
              <p:cNvSpPr>
                <a:spLocks noChangeArrowheads="1"/>
              </p:cNvSpPr>
              <p:nvPr/>
            </p:nvSpPr>
            <p:spPr bwMode="auto">
              <a:xfrm>
                <a:off x="48768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54" name="Oval 39"/>
              <p:cNvSpPr>
                <a:spLocks noChangeArrowheads="1"/>
              </p:cNvSpPr>
              <p:nvPr/>
            </p:nvSpPr>
            <p:spPr bwMode="auto">
              <a:xfrm>
                <a:off x="45720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55" name="Oval 40"/>
              <p:cNvSpPr>
                <a:spLocks noChangeArrowheads="1"/>
              </p:cNvSpPr>
              <p:nvPr/>
            </p:nvSpPr>
            <p:spPr bwMode="auto">
              <a:xfrm>
                <a:off x="45720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56" name="Oval 41"/>
              <p:cNvSpPr>
                <a:spLocks noChangeArrowheads="1"/>
              </p:cNvSpPr>
              <p:nvPr/>
            </p:nvSpPr>
            <p:spPr bwMode="auto">
              <a:xfrm>
                <a:off x="48768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57" name="Oval 42"/>
              <p:cNvSpPr>
                <a:spLocks noChangeArrowheads="1"/>
              </p:cNvSpPr>
              <p:nvPr/>
            </p:nvSpPr>
            <p:spPr bwMode="auto">
              <a:xfrm>
                <a:off x="48768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58" name="Oval 43"/>
              <p:cNvSpPr>
                <a:spLocks noChangeArrowheads="1"/>
              </p:cNvSpPr>
              <p:nvPr/>
            </p:nvSpPr>
            <p:spPr bwMode="auto">
              <a:xfrm>
                <a:off x="45720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59" name="Oval 44"/>
              <p:cNvSpPr>
                <a:spLocks noChangeArrowheads="1"/>
              </p:cNvSpPr>
              <p:nvPr/>
            </p:nvSpPr>
            <p:spPr bwMode="auto">
              <a:xfrm>
                <a:off x="52578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60" name="Oval 45"/>
              <p:cNvSpPr>
                <a:spLocks noChangeArrowheads="1"/>
              </p:cNvSpPr>
              <p:nvPr/>
            </p:nvSpPr>
            <p:spPr bwMode="auto">
              <a:xfrm>
                <a:off x="55626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61" name="Oval 46"/>
              <p:cNvSpPr>
                <a:spLocks noChangeArrowheads="1"/>
              </p:cNvSpPr>
              <p:nvPr/>
            </p:nvSpPr>
            <p:spPr bwMode="auto">
              <a:xfrm>
                <a:off x="55626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62" name="Oval 47"/>
              <p:cNvSpPr>
                <a:spLocks noChangeArrowheads="1"/>
              </p:cNvSpPr>
              <p:nvPr/>
            </p:nvSpPr>
            <p:spPr bwMode="auto">
              <a:xfrm>
                <a:off x="52578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63" name="Oval 48"/>
              <p:cNvSpPr>
                <a:spLocks noChangeArrowheads="1"/>
              </p:cNvSpPr>
              <p:nvPr/>
            </p:nvSpPr>
            <p:spPr bwMode="auto">
              <a:xfrm>
                <a:off x="52578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64" name="Oval 49"/>
              <p:cNvSpPr>
                <a:spLocks noChangeArrowheads="1"/>
              </p:cNvSpPr>
              <p:nvPr/>
            </p:nvSpPr>
            <p:spPr bwMode="auto">
              <a:xfrm>
                <a:off x="55626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55626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66" name="Oval 51"/>
              <p:cNvSpPr>
                <a:spLocks noChangeArrowheads="1"/>
              </p:cNvSpPr>
              <p:nvPr/>
            </p:nvSpPr>
            <p:spPr bwMode="auto">
              <a:xfrm>
                <a:off x="52578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67" name="Oval 52"/>
              <p:cNvSpPr>
                <a:spLocks noChangeArrowheads="1"/>
              </p:cNvSpPr>
              <p:nvPr/>
            </p:nvSpPr>
            <p:spPr bwMode="auto">
              <a:xfrm>
                <a:off x="32004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68" name="Oval 53"/>
              <p:cNvSpPr>
                <a:spLocks noChangeArrowheads="1"/>
              </p:cNvSpPr>
              <p:nvPr/>
            </p:nvSpPr>
            <p:spPr bwMode="auto">
              <a:xfrm>
                <a:off x="35052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69" name="Oval 54"/>
              <p:cNvSpPr>
                <a:spLocks noChangeArrowheads="1"/>
              </p:cNvSpPr>
              <p:nvPr/>
            </p:nvSpPr>
            <p:spPr bwMode="auto">
              <a:xfrm>
                <a:off x="35052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70" name="Oval 55"/>
              <p:cNvSpPr>
                <a:spLocks noChangeArrowheads="1"/>
              </p:cNvSpPr>
              <p:nvPr/>
            </p:nvSpPr>
            <p:spPr bwMode="auto">
              <a:xfrm>
                <a:off x="32004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71" name="Oval 56"/>
              <p:cNvSpPr>
                <a:spLocks noChangeArrowheads="1"/>
              </p:cNvSpPr>
              <p:nvPr/>
            </p:nvSpPr>
            <p:spPr bwMode="auto">
              <a:xfrm>
                <a:off x="32004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72" name="Oval 57"/>
              <p:cNvSpPr>
                <a:spLocks noChangeArrowheads="1"/>
              </p:cNvSpPr>
              <p:nvPr/>
            </p:nvSpPr>
            <p:spPr bwMode="auto">
              <a:xfrm>
                <a:off x="35052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73" name="Oval 58"/>
              <p:cNvSpPr>
                <a:spLocks noChangeArrowheads="1"/>
              </p:cNvSpPr>
              <p:nvPr/>
            </p:nvSpPr>
            <p:spPr bwMode="auto">
              <a:xfrm>
                <a:off x="35052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74" name="Oval 59"/>
              <p:cNvSpPr>
                <a:spLocks noChangeArrowheads="1"/>
              </p:cNvSpPr>
              <p:nvPr/>
            </p:nvSpPr>
            <p:spPr bwMode="auto">
              <a:xfrm>
                <a:off x="32004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75" name="Oval 60"/>
              <p:cNvSpPr>
                <a:spLocks noChangeArrowheads="1"/>
              </p:cNvSpPr>
              <p:nvPr/>
            </p:nvSpPr>
            <p:spPr bwMode="auto">
              <a:xfrm>
                <a:off x="38862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76" name="Oval 61"/>
              <p:cNvSpPr>
                <a:spLocks noChangeArrowheads="1"/>
              </p:cNvSpPr>
              <p:nvPr/>
            </p:nvSpPr>
            <p:spPr bwMode="auto">
              <a:xfrm>
                <a:off x="41910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77" name="Oval 62"/>
              <p:cNvSpPr>
                <a:spLocks noChangeArrowheads="1"/>
              </p:cNvSpPr>
              <p:nvPr/>
            </p:nvSpPr>
            <p:spPr bwMode="auto">
              <a:xfrm>
                <a:off x="41910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78" name="Oval 63"/>
              <p:cNvSpPr>
                <a:spLocks noChangeArrowheads="1"/>
              </p:cNvSpPr>
              <p:nvPr/>
            </p:nvSpPr>
            <p:spPr bwMode="auto">
              <a:xfrm>
                <a:off x="38862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79" name="Oval 64"/>
              <p:cNvSpPr>
                <a:spLocks noChangeArrowheads="1"/>
              </p:cNvSpPr>
              <p:nvPr/>
            </p:nvSpPr>
            <p:spPr bwMode="auto">
              <a:xfrm>
                <a:off x="38862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80" name="Oval 65"/>
              <p:cNvSpPr>
                <a:spLocks noChangeArrowheads="1"/>
              </p:cNvSpPr>
              <p:nvPr/>
            </p:nvSpPr>
            <p:spPr bwMode="auto">
              <a:xfrm>
                <a:off x="41910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81" name="Oval 66"/>
              <p:cNvSpPr>
                <a:spLocks noChangeArrowheads="1"/>
              </p:cNvSpPr>
              <p:nvPr/>
            </p:nvSpPr>
            <p:spPr bwMode="auto">
              <a:xfrm>
                <a:off x="41910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82" name="Oval 67"/>
              <p:cNvSpPr>
                <a:spLocks noChangeArrowheads="1"/>
              </p:cNvSpPr>
              <p:nvPr/>
            </p:nvSpPr>
            <p:spPr bwMode="auto">
              <a:xfrm>
                <a:off x="38862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83" name="Oval 68"/>
              <p:cNvSpPr>
                <a:spLocks noChangeArrowheads="1"/>
              </p:cNvSpPr>
              <p:nvPr/>
            </p:nvSpPr>
            <p:spPr bwMode="auto">
              <a:xfrm>
                <a:off x="73152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84" name="Oval 69"/>
              <p:cNvSpPr>
                <a:spLocks noChangeArrowheads="1"/>
              </p:cNvSpPr>
              <p:nvPr/>
            </p:nvSpPr>
            <p:spPr bwMode="auto">
              <a:xfrm>
                <a:off x="76200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85" name="Oval 70"/>
              <p:cNvSpPr>
                <a:spLocks noChangeArrowheads="1"/>
              </p:cNvSpPr>
              <p:nvPr/>
            </p:nvSpPr>
            <p:spPr bwMode="auto">
              <a:xfrm>
                <a:off x="76200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86" name="Oval 71"/>
              <p:cNvSpPr>
                <a:spLocks noChangeArrowheads="1"/>
              </p:cNvSpPr>
              <p:nvPr/>
            </p:nvSpPr>
            <p:spPr bwMode="auto">
              <a:xfrm>
                <a:off x="73152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87" name="Oval 72"/>
              <p:cNvSpPr>
                <a:spLocks noChangeArrowheads="1"/>
              </p:cNvSpPr>
              <p:nvPr/>
            </p:nvSpPr>
            <p:spPr bwMode="auto">
              <a:xfrm>
                <a:off x="73152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88" name="Oval 73"/>
              <p:cNvSpPr>
                <a:spLocks noChangeArrowheads="1"/>
              </p:cNvSpPr>
              <p:nvPr/>
            </p:nvSpPr>
            <p:spPr bwMode="auto">
              <a:xfrm>
                <a:off x="76200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89" name="Oval 74"/>
              <p:cNvSpPr>
                <a:spLocks noChangeArrowheads="1"/>
              </p:cNvSpPr>
              <p:nvPr/>
            </p:nvSpPr>
            <p:spPr bwMode="auto">
              <a:xfrm>
                <a:off x="76200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90" name="Oval 75"/>
              <p:cNvSpPr>
                <a:spLocks noChangeArrowheads="1"/>
              </p:cNvSpPr>
              <p:nvPr/>
            </p:nvSpPr>
            <p:spPr bwMode="auto">
              <a:xfrm>
                <a:off x="73152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91" name="Oval 76"/>
              <p:cNvSpPr>
                <a:spLocks noChangeArrowheads="1"/>
              </p:cNvSpPr>
              <p:nvPr/>
            </p:nvSpPr>
            <p:spPr bwMode="auto">
              <a:xfrm>
                <a:off x="80010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92" name="Oval 77"/>
              <p:cNvSpPr>
                <a:spLocks noChangeArrowheads="1"/>
              </p:cNvSpPr>
              <p:nvPr/>
            </p:nvSpPr>
            <p:spPr bwMode="auto">
              <a:xfrm>
                <a:off x="83058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93" name="Oval 78"/>
              <p:cNvSpPr>
                <a:spLocks noChangeArrowheads="1"/>
              </p:cNvSpPr>
              <p:nvPr/>
            </p:nvSpPr>
            <p:spPr bwMode="auto">
              <a:xfrm>
                <a:off x="83058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94" name="Oval 79"/>
              <p:cNvSpPr>
                <a:spLocks noChangeArrowheads="1"/>
              </p:cNvSpPr>
              <p:nvPr/>
            </p:nvSpPr>
            <p:spPr bwMode="auto">
              <a:xfrm>
                <a:off x="80010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95" name="Oval 80"/>
              <p:cNvSpPr>
                <a:spLocks noChangeArrowheads="1"/>
              </p:cNvSpPr>
              <p:nvPr/>
            </p:nvSpPr>
            <p:spPr bwMode="auto">
              <a:xfrm>
                <a:off x="80010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96" name="Oval 81"/>
              <p:cNvSpPr>
                <a:spLocks noChangeArrowheads="1"/>
              </p:cNvSpPr>
              <p:nvPr/>
            </p:nvSpPr>
            <p:spPr bwMode="auto">
              <a:xfrm>
                <a:off x="83058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97" name="Oval 82"/>
              <p:cNvSpPr>
                <a:spLocks noChangeArrowheads="1"/>
              </p:cNvSpPr>
              <p:nvPr/>
            </p:nvSpPr>
            <p:spPr bwMode="auto">
              <a:xfrm>
                <a:off x="83058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98" name="Oval 83"/>
              <p:cNvSpPr>
                <a:spLocks noChangeArrowheads="1"/>
              </p:cNvSpPr>
              <p:nvPr/>
            </p:nvSpPr>
            <p:spPr bwMode="auto">
              <a:xfrm>
                <a:off x="80010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99" name="Oval 84"/>
              <p:cNvSpPr>
                <a:spLocks noChangeArrowheads="1"/>
              </p:cNvSpPr>
              <p:nvPr/>
            </p:nvSpPr>
            <p:spPr bwMode="auto">
              <a:xfrm>
                <a:off x="59436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00" name="Oval 85"/>
              <p:cNvSpPr>
                <a:spLocks noChangeArrowheads="1"/>
              </p:cNvSpPr>
              <p:nvPr/>
            </p:nvSpPr>
            <p:spPr bwMode="auto">
              <a:xfrm>
                <a:off x="62484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01" name="Oval 86"/>
              <p:cNvSpPr>
                <a:spLocks noChangeArrowheads="1"/>
              </p:cNvSpPr>
              <p:nvPr/>
            </p:nvSpPr>
            <p:spPr bwMode="auto">
              <a:xfrm>
                <a:off x="62484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59436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03" name="Oval 88"/>
              <p:cNvSpPr>
                <a:spLocks noChangeArrowheads="1"/>
              </p:cNvSpPr>
              <p:nvPr/>
            </p:nvSpPr>
            <p:spPr bwMode="auto">
              <a:xfrm>
                <a:off x="59436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04" name="Oval 89"/>
              <p:cNvSpPr>
                <a:spLocks noChangeArrowheads="1"/>
              </p:cNvSpPr>
              <p:nvPr/>
            </p:nvSpPr>
            <p:spPr bwMode="auto">
              <a:xfrm>
                <a:off x="62484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05" name="Oval 90"/>
              <p:cNvSpPr>
                <a:spLocks noChangeArrowheads="1"/>
              </p:cNvSpPr>
              <p:nvPr/>
            </p:nvSpPr>
            <p:spPr bwMode="auto">
              <a:xfrm>
                <a:off x="62484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06" name="Oval 91"/>
              <p:cNvSpPr>
                <a:spLocks noChangeArrowheads="1"/>
              </p:cNvSpPr>
              <p:nvPr/>
            </p:nvSpPr>
            <p:spPr bwMode="auto">
              <a:xfrm>
                <a:off x="59436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07" name="Oval 92"/>
              <p:cNvSpPr>
                <a:spLocks noChangeArrowheads="1"/>
              </p:cNvSpPr>
              <p:nvPr/>
            </p:nvSpPr>
            <p:spPr bwMode="auto">
              <a:xfrm>
                <a:off x="66294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08" name="Oval 93"/>
              <p:cNvSpPr>
                <a:spLocks noChangeArrowheads="1"/>
              </p:cNvSpPr>
              <p:nvPr/>
            </p:nvSpPr>
            <p:spPr bwMode="auto">
              <a:xfrm>
                <a:off x="6934200" y="1371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09" name="Oval 94"/>
              <p:cNvSpPr>
                <a:spLocks noChangeArrowheads="1"/>
              </p:cNvSpPr>
              <p:nvPr/>
            </p:nvSpPr>
            <p:spPr bwMode="auto">
              <a:xfrm>
                <a:off x="69342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10" name="Oval 95"/>
              <p:cNvSpPr>
                <a:spLocks noChangeArrowheads="1"/>
              </p:cNvSpPr>
              <p:nvPr/>
            </p:nvSpPr>
            <p:spPr bwMode="auto">
              <a:xfrm>
                <a:off x="6629400" y="1676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11" name="Oval 96"/>
              <p:cNvSpPr>
                <a:spLocks noChangeArrowheads="1"/>
              </p:cNvSpPr>
              <p:nvPr/>
            </p:nvSpPr>
            <p:spPr bwMode="auto">
              <a:xfrm>
                <a:off x="66294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12" name="Oval 97"/>
              <p:cNvSpPr>
                <a:spLocks noChangeArrowheads="1"/>
              </p:cNvSpPr>
              <p:nvPr/>
            </p:nvSpPr>
            <p:spPr bwMode="auto">
              <a:xfrm>
                <a:off x="6934200" y="2057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13" name="Oval 98"/>
              <p:cNvSpPr>
                <a:spLocks noChangeArrowheads="1"/>
              </p:cNvSpPr>
              <p:nvPr/>
            </p:nvSpPr>
            <p:spPr bwMode="auto">
              <a:xfrm>
                <a:off x="69342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14" name="Oval 99"/>
              <p:cNvSpPr>
                <a:spLocks noChangeArrowheads="1"/>
              </p:cNvSpPr>
              <p:nvPr/>
            </p:nvSpPr>
            <p:spPr bwMode="auto">
              <a:xfrm>
                <a:off x="6629400" y="2362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15" name="Oval 100"/>
              <p:cNvSpPr>
                <a:spLocks noChangeArrowheads="1"/>
              </p:cNvSpPr>
              <p:nvPr/>
            </p:nvSpPr>
            <p:spPr bwMode="auto">
              <a:xfrm>
                <a:off x="73152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16" name="Oval 101"/>
              <p:cNvSpPr>
                <a:spLocks noChangeArrowheads="1"/>
              </p:cNvSpPr>
              <p:nvPr/>
            </p:nvSpPr>
            <p:spPr bwMode="auto">
              <a:xfrm>
                <a:off x="76200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17" name="Oval 102"/>
              <p:cNvSpPr>
                <a:spLocks noChangeArrowheads="1"/>
              </p:cNvSpPr>
              <p:nvPr/>
            </p:nvSpPr>
            <p:spPr bwMode="auto">
              <a:xfrm>
                <a:off x="76200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18" name="Oval 103"/>
              <p:cNvSpPr>
                <a:spLocks noChangeArrowheads="1"/>
              </p:cNvSpPr>
              <p:nvPr/>
            </p:nvSpPr>
            <p:spPr bwMode="auto">
              <a:xfrm>
                <a:off x="73152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19" name="Oval 104"/>
              <p:cNvSpPr>
                <a:spLocks noChangeArrowheads="1"/>
              </p:cNvSpPr>
              <p:nvPr/>
            </p:nvSpPr>
            <p:spPr bwMode="auto">
              <a:xfrm>
                <a:off x="73152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20" name="Oval 105"/>
              <p:cNvSpPr>
                <a:spLocks noChangeArrowheads="1"/>
              </p:cNvSpPr>
              <p:nvPr/>
            </p:nvSpPr>
            <p:spPr bwMode="auto">
              <a:xfrm>
                <a:off x="76200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21" name="Oval 106"/>
              <p:cNvSpPr>
                <a:spLocks noChangeArrowheads="1"/>
              </p:cNvSpPr>
              <p:nvPr/>
            </p:nvSpPr>
            <p:spPr bwMode="auto">
              <a:xfrm>
                <a:off x="76200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22" name="Oval 107"/>
              <p:cNvSpPr>
                <a:spLocks noChangeArrowheads="1"/>
              </p:cNvSpPr>
              <p:nvPr/>
            </p:nvSpPr>
            <p:spPr bwMode="auto">
              <a:xfrm>
                <a:off x="73152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23" name="Oval 108"/>
              <p:cNvSpPr>
                <a:spLocks noChangeArrowheads="1"/>
              </p:cNvSpPr>
              <p:nvPr/>
            </p:nvSpPr>
            <p:spPr bwMode="auto">
              <a:xfrm>
                <a:off x="80010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24" name="Oval 109"/>
              <p:cNvSpPr>
                <a:spLocks noChangeArrowheads="1"/>
              </p:cNvSpPr>
              <p:nvPr/>
            </p:nvSpPr>
            <p:spPr bwMode="auto">
              <a:xfrm>
                <a:off x="83058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25" name="Oval 110"/>
              <p:cNvSpPr>
                <a:spLocks noChangeArrowheads="1"/>
              </p:cNvSpPr>
              <p:nvPr/>
            </p:nvSpPr>
            <p:spPr bwMode="auto">
              <a:xfrm>
                <a:off x="83058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26" name="Oval 111"/>
              <p:cNvSpPr>
                <a:spLocks noChangeArrowheads="1"/>
              </p:cNvSpPr>
              <p:nvPr/>
            </p:nvSpPr>
            <p:spPr bwMode="auto">
              <a:xfrm>
                <a:off x="80010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27" name="Oval 112"/>
              <p:cNvSpPr>
                <a:spLocks noChangeArrowheads="1"/>
              </p:cNvSpPr>
              <p:nvPr/>
            </p:nvSpPr>
            <p:spPr bwMode="auto">
              <a:xfrm>
                <a:off x="80010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28" name="Oval 113"/>
              <p:cNvSpPr>
                <a:spLocks noChangeArrowheads="1"/>
              </p:cNvSpPr>
              <p:nvPr/>
            </p:nvSpPr>
            <p:spPr bwMode="auto">
              <a:xfrm>
                <a:off x="83058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29" name="Oval 114"/>
              <p:cNvSpPr>
                <a:spLocks noChangeArrowheads="1"/>
              </p:cNvSpPr>
              <p:nvPr/>
            </p:nvSpPr>
            <p:spPr bwMode="auto">
              <a:xfrm>
                <a:off x="83058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30" name="Oval 115"/>
              <p:cNvSpPr>
                <a:spLocks noChangeArrowheads="1"/>
              </p:cNvSpPr>
              <p:nvPr/>
            </p:nvSpPr>
            <p:spPr bwMode="auto">
              <a:xfrm>
                <a:off x="80010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31" name="Oval 116"/>
              <p:cNvSpPr>
                <a:spLocks noChangeArrowheads="1"/>
              </p:cNvSpPr>
              <p:nvPr/>
            </p:nvSpPr>
            <p:spPr bwMode="auto">
              <a:xfrm>
                <a:off x="59436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32" name="Oval 117"/>
              <p:cNvSpPr>
                <a:spLocks noChangeArrowheads="1"/>
              </p:cNvSpPr>
              <p:nvPr/>
            </p:nvSpPr>
            <p:spPr bwMode="auto">
              <a:xfrm>
                <a:off x="62484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33" name="Oval 118"/>
              <p:cNvSpPr>
                <a:spLocks noChangeArrowheads="1"/>
              </p:cNvSpPr>
              <p:nvPr/>
            </p:nvSpPr>
            <p:spPr bwMode="auto">
              <a:xfrm>
                <a:off x="62484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34" name="Oval 119"/>
              <p:cNvSpPr>
                <a:spLocks noChangeArrowheads="1"/>
              </p:cNvSpPr>
              <p:nvPr/>
            </p:nvSpPr>
            <p:spPr bwMode="auto">
              <a:xfrm>
                <a:off x="59436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35" name="Oval 120"/>
              <p:cNvSpPr>
                <a:spLocks noChangeArrowheads="1"/>
              </p:cNvSpPr>
              <p:nvPr/>
            </p:nvSpPr>
            <p:spPr bwMode="auto">
              <a:xfrm>
                <a:off x="59436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36" name="Oval 121"/>
              <p:cNvSpPr>
                <a:spLocks noChangeArrowheads="1"/>
              </p:cNvSpPr>
              <p:nvPr/>
            </p:nvSpPr>
            <p:spPr bwMode="auto">
              <a:xfrm>
                <a:off x="62484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37" name="Oval 122"/>
              <p:cNvSpPr>
                <a:spLocks noChangeArrowheads="1"/>
              </p:cNvSpPr>
              <p:nvPr/>
            </p:nvSpPr>
            <p:spPr bwMode="auto">
              <a:xfrm>
                <a:off x="62484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38" name="Oval 123"/>
              <p:cNvSpPr>
                <a:spLocks noChangeArrowheads="1"/>
              </p:cNvSpPr>
              <p:nvPr/>
            </p:nvSpPr>
            <p:spPr bwMode="auto">
              <a:xfrm>
                <a:off x="59436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39" name="Oval 124"/>
              <p:cNvSpPr>
                <a:spLocks noChangeArrowheads="1"/>
              </p:cNvSpPr>
              <p:nvPr/>
            </p:nvSpPr>
            <p:spPr bwMode="auto">
              <a:xfrm>
                <a:off x="66294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40" name="Oval 125"/>
              <p:cNvSpPr>
                <a:spLocks noChangeArrowheads="1"/>
              </p:cNvSpPr>
              <p:nvPr/>
            </p:nvSpPr>
            <p:spPr bwMode="auto">
              <a:xfrm>
                <a:off x="6934200" y="2667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41" name="Oval 126"/>
              <p:cNvSpPr>
                <a:spLocks noChangeArrowheads="1"/>
              </p:cNvSpPr>
              <p:nvPr/>
            </p:nvSpPr>
            <p:spPr bwMode="auto">
              <a:xfrm>
                <a:off x="69342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42" name="Oval 127"/>
              <p:cNvSpPr>
                <a:spLocks noChangeArrowheads="1"/>
              </p:cNvSpPr>
              <p:nvPr/>
            </p:nvSpPr>
            <p:spPr bwMode="auto">
              <a:xfrm>
                <a:off x="6629400" y="2971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43" name="Oval 128"/>
              <p:cNvSpPr>
                <a:spLocks noChangeArrowheads="1"/>
              </p:cNvSpPr>
              <p:nvPr/>
            </p:nvSpPr>
            <p:spPr bwMode="auto">
              <a:xfrm>
                <a:off x="66294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44" name="Oval 129"/>
              <p:cNvSpPr>
                <a:spLocks noChangeArrowheads="1"/>
              </p:cNvSpPr>
              <p:nvPr/>
            </p:nvSpPr>
            <p:spPr bwMode="auto">
              <a:xfrm>
                <a:off x="6934200" y="3352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45" name="Oval 130"/>
              <p:cNvSpPr>
                <a:spLocks noChangeArrowheads="1"/>
              </p:cNvSpPr>
              <p:nvPr/>
            </p:nvSpPr>
            <p:spPr bwMode="auto">
              <a:xfrm>
                <a:off x="69342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46" name="Oval 131"/>
              <p:cNvSpPr>
                <a:spLocks noChangeArrowheads="1"/>
              </p:cNvSpPr>
              <p:nvPr/>
            </p:nvSpPr>
            <p:spPr bwMode="auto">
              <a:xfrm>
                <a:off x="6629400" y="3657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47" name="Oval 132"/>
              <p:cNvSpPr>
                <a:spLocks noChangeArrowheads="1"/>
              </p:cNvSpPr>
              <p:nvPr/>
            </p:nvSpPr>
            <p:spPr bwMode="auto">
              <a:xfrm>
                <a:off x="73152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48" name="Oval 133"/>
              <p:cNvSpPr>
                <a:spLocks noChangeArrowheads="1"/>
              </p:cNvSpPr>
              <p:nvPr/>
            </p:nvSpPr>
            <p:spPr bwMode="auto">
              <a:xfrm>
                <a:off x="76200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49" name="Oval 134"/>
              <p:cNvSpPr>
                <a:spLocks noChangeArrowheads="1"/>
              </p:cNvSpPr>
              <p:nvPr/>
            </p:nvSpPr>
            <p:spPr bwMode="auto">
              <a:xfrm>
                <a:off x="76200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50" name="Oval 135"/>
              <p:cNvSpPr>
                <a:spLocks noChangeArrowheads="1"/>
              </p:cNvSpPr>
              <p:nvPr/>
            </p:nvSpPr>
            <p:spPr bwMode="auto">
              <a:xfrm>
                <a:off x="73152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51" name="Oval 136"/>
              <p:cNvSpPr>
                <a:spLocks noChangeArrowheads="1"/>
              </p:cNvSpPr>
              <p:nvPr/>
            </p:nvSpPr>
            <p:spPr bwMode="auto">
              <a:xfrm>
                <a:off x="73152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52" name="Oval 137"/>
              <p:cNvSpPr>
                <a:spLocks noChangeArrowheads="1"/>
              </p:cNvSpPr>
              <p:nvPr/>
            </p:nvSpPr>
            <p:spPr bwMode="auto">
              <a:xfrm>
                <a:off x="76200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53" name="Oval 138"/>
              <p:cNvSpPr>
                <a:spLocks noChangeArrowheads="1"/>
              </p:cNvSpPr>
              <p:nvPr/>
            </p:nvSpPr>
            <p:spPr bwMode="auto">
              <a:xfrm>
                <a:off x="76200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54" name="Oval 139"/>
              <p:cNvSpPr>
                <a:spLocks noChangeArrowheads="1"/>
              </p:cNvSpPr>
              <p:nvPr/>
            </p:nvSpPr>
            <p:spPr bwMode="auto">
              <a:xfrm>
                <a:off x="73152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55" name="Oval 140"/>
              <p:cNvSpPr>
                <a:spLocks noChangeArrowheads="1"/>
              </p:cNvSpPr>
              <p:nvPr/>
            </p:nvSpPr>
            <p:spPr bwMode="auto">
              <a:xfrm>
                <a:off x="80010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56" name="Oval 141"/>
              <p:cNvSpPr>
                <a:spLocks noChangeArrowheads="1"/>
              </p:cNvSpPr>
              <p:nvPr/>
            </p:nvSpPr>
            <p:spPr bwMode="auto">
              <a:xfrm>
                <a:off x="83058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57" name="Oval 142"/>
              <p:cNvSpPr>
                <a:spLocks noChangeArrowheads="1"/>
              </p:cNvSpPr>
              <p:nvPr/>
            </p:nvSpPr>
            <p:spPr bwMode="auto">
              <a:xfrm>
                <a:off x="83058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58" name="Oval 143"/>
              <p:cNvSpPr>
                <a:spLocks noChangeArrowheads="1"/>
              </p:cNvSpPr>
              <p:nvPr/>
            </p:nvSpPr>
            <p:spPr bwMode="auto">
              <a:xfrm>
                <a:off x="80010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59" name="Oval 144"/>
              <p:cNvSpPr>
                <a:spLocks noChangeArrowheads="1"/>
              </p:cNvSpPr>
              <p:nvPr/>
            </p:nvSpPr>
            <p:spPr bwMode="auto">
              <a:xfrm>
                <a:off x="80010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60" name="Oval 145"/>
              <p:cNvSpPr>
                <a:spLocks noChangeArrowheads="1"/>
              </p:cNvSpPr>
              <p:nvPr/>
            </p:nvSpPr>
            <p:spPr bwMode="auto">
              <a:xfrm>
                <a:off x="83058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61" name="Oval 146"/>
              <p:cNvSpPr>
                <a:spLocks noChangeArrowheads="1"/>
              </p:cNvSpPr>
              <p:nvPr/>
            </p:nvSpPr>
            <p:spPr bwMode="auto">
              <a:xfrm>
                <a:off x="83058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62" name="Oval 147"/>
              <p:cNvSpPr>
                <a:spLocks noChangeArrowheads="1"/>
              </p:cNvSpPr>
              <p:nvPr/>
            </p:nvSpPr>
            <p:spPr bwMode="auto">
              <a:xfrm>
                <a:off x="80010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63" name="Oval 148"/>
              <p:cNvSpPr>
                <a:spLocks noChangeArrowheads="1"/>
              </p:cNvSpPr>
              <p:nvPr/>
            </p:nvSpPr>
            <p:spPr bwMode="auto">
              <a:xfrm>
                <a:off x="59436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64" name="Oval 149"/>
              <p:cNvSpPr>
                <a:spLocks noChangeArrowheads="1"/>
              </p:cNvSpPr>
              <p:nvPr/>
            </p:nvSpPr>
            <p:spPr bwMode="auto">
              <a:xfrm>
                <a:off x="62484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65" name="Oval 150"/>
              <p:cNvSpPr>
                <a:spLocks noChangeArrowheads="1"/>
              </p:cNvSpPr>
              <p:nvPr/>
            </p:nvSpPr>
            <p:spPr bwMode="auto">
              <a:xfrm>
                <a:off x="62484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66" name="Oval 151"/>
              <p:cNvSpPr>
                <a:spLocks noChangeArrowheads="1"/>
              </p:cNvSpPr>
              <p:nvPr/>
            </p:nvSpPr>
            <p:spPr bwMode="auto">
              <a:xfrm>
                <a:off x="59436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67" name="Oval 152"/>
              <p:cNvSpPr>
                <a:spLocks noChangeArrowheads="1"/>
              </p:cNvSpPr>
              <p:nvPr/>
            </p:nvSpPr>
            <p:spPr bwMode="auto">
              <a:xfrm>
                <a:off x="59436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68" name="Oval 153"/>
              <p:cNvSpPr>
                <a:spLocks noChangeArrowheads="1"/>
              </p:cNvSpPr>
              <p:nvPr/>
            </p:nvSpPr>
            <p:spPr bwMode="auto">
              <a:xfrm>
                <a:off x="62484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69" name="Oval 154"/>
              <p:cNvSpPr>
                <a:spLocks noChangeArrowheads="1"/>
              </p:cNvSpPr>
              <p:nvPr/>
            </p:nvSpPr>
            <p:spPr bwMode="auto">
              <a:xfrm>
                <a:off x="62484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70" name="Oval 155"/>
              <p:cNvSpPr>
                <a:spLocks noChangeArrowheads="1"/>
              </p:cNvSpPr>
              <p:nvPr/>
            </p:nvSpPr>
            <p:spPr bwMode="auto">
              <a:xfrm>
                <a:off x="59436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71" name="Oval 156"/>
              <p:cNvSpPr>
                <a:spLocks noChangeArrowheads="1"/>
              </p:cNvSpPr>
              <p:nvPr/>
            </p:nvSpPr>
            <p:spPr bwMode="auto">
              <a:xfrm>
                <a:off x="66294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72" name="Oval 157"/>
              <p:cNvSpPr>
                <a:spLocks noChangeArrowheads="1"/>
              </p:cNvSpPr>
              <p:nvPr/>
            </p:nvSpPr>
            <p:spPr bwMode="auto">
              <a:xfrm>
                <a:off x="69342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73" name="Oval 158"/>
              <p:cNvSpPr>
                <a:spLocks noChangeArrowheads="1"/>
              </p:cNvSpPr>
              <p:nvPr/>
            </p:nvSpPr>
            <p:spPr bwMode="auto">
              <a:xfrm>
                <a:off x="69342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74" name="Oval 159"/>
              <p:cNvSpPr>
                <a:spLocks noChangeArrowheads="1"/>
              </p:cNvSpPr>
              <p:nvPr/>
            </p:nvSpPr>
            <p:spPr bwMode="auto">
              <a:xfrm>
                <a:off x="66294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75" name="Oval 160"/>
              <p:cNvSpPr>
                <a:spLocks noChangeArrowheads="1"/>
              </p:cNvSpPr>
              <p:nvPr/>
            </p:nvSpPr>
            <p:spPr bwMode="auto">
              <a:xfrm>
                <a:off x="66294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76" name="Oval 161"/>
              <p:cNvSpPr>
                <a:spLocks noChangeArrowheads="1"/>
              </p:cNvSpPr>
              <p:nvPr/>
            </p:nvSpPr>
            <p:spPr bwMode="auto">
              <a:xfrm>
                <a:off x="69342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77" name="Oval 162"/>
              <p:cNvSpPr>
                <a:spLocks noChangeArrowheads="1"/>
              </p:cNvSpPr>
              <p:nvPr/>
            </p:nvSpPr>
            <p:spPr bwMode="auto">
              <a:xfrm>
                <a:off x="69342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78" name="Oval 163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79" name="Oval 164"/>
              <p:cNvSpPr>
                <a:spLocks noChangeArrowheads="1"/>
              </p:cNvSpPr>
              <p:nvPr/>
            </p:nvSpPr>
            <p:spPr bwMode="auto">
              <a:xfrm>
                <a:off x="73152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0" name="Oval 165"/>
              <p:cNvSpPr>
                <a:spLocks noChangeArrowheads="1"/>
              </p:cNvSpPr>
              <p:nvPr/>
            </p:nvSpPr>
            <p:spPr bwMode="auto">
              <a:xfrm>
                <a:off x="76200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1" name="Oval 166"/>
              <p:cNvSpPr>
                <a:spLocks noChangeArrowheads="1"/>
              </p:cNvSpPr>
              <p:nvPr/>
            </p:nvSpPr>
            <p:spPr bwMode="auto">
              <a:xfrm>
                <a:off x="76200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2" name="Oval 167"/>
              <p:cNvSpPr>
                <a:spLocks noChangeArrowheads="1"/>
              </p:cNvSpPr>
              <p:nvPr/>
            </p:nvSpPr>
            <p:spPr bwMode="auto">
              <a:xfrm>
                <a:off x="73152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3" name="Oval 168"/>
              <p:cNvSpPr>
                <a:spLocks noChangeArrowheads="1"/>
              </p:cNvSpPr>
              <p:nvPr/>
            </p:nvSpPr>
            <p:spPr bwMode="auto">
              <a:xfrm>
                <a:off x="73152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4" name="Oval 169"/>
              <p:cNvSpPr>
                <a:spLocks noChangeArrowheads="1"/>
              </p:cNvSpPr>
              <p:nvPr/>
            </p:nvSpPr>
            <p:spPr bwMode="auto">
              <a:xfrm>
                <a:off x="76200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5" name="Oval 170"/>
              <p:cNvSpPr>
                <a:spLocks noChangeArrowheads="1"/>
              </p:cNvSpPr>
              <p:nvPr/>
            </p:nvSpPr>
            <p:spPr bwMode="auto">
              <a:xfrm>
                <a:off x="76200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6" name="Oval 171"/>
              <p:cNvSpPr>
                <a:spLocks noChangeArrowheads="1"/>
              </p:cNvSpPr>
              <p:nvPr/>
            </p:nvSpPr>
            <p:spPr bwMode="auto">
              <a:xfrm>
                <a:off x="73152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7" name="Oval 172"/>
              <p:cNvSpPr>
                <a:spLocks noChangeArrowheads="1"/>
              </p:cNvSpPr>
              <p:nvPr/>
            </p:nvSpPr>
            <p:spPr bwMode="auto">
              <a:xfrm>
                <a:off x="80010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8" name="Oval 173"/>
              <p:cNvSpPr>
                <a:spLocks noChangeArrowheads="1"/>
              </p:cNvSpPr>
              <p:nvPr/>
            </p:nvSpPr>
            <p:spPr bwMode="auto">
              <a:xfrm>
                <a:off x="83058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89" name="Oval 174"/>
              <p:cNvSpPr>
                <a:spLocks noChangeArrowheads="1"/>
              </p:cNvSpPr>
              <p:nvPr/>
            </p:nvSpPr>
            <p:spPr bwMode="auto">
              <a:xfrm>
                <a:off x="83058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90" name="Oval 175"/>
              <p:cNvSpPr>
                <a:spLocks noChangeArrowheads="1"/>
              </p:cNvSpPr>
              <p:nvPr/>
            </p:nvSpPr>
            <p:spPr bwMode="auto">
              <a:xfrm>
                <a:off x="80010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91" name="Oval 176"/>
              <p:cNvSpPr>
                <a:spLocks noChangeArrowheads="1"/>
              </p:cNvSpPr>
              <p:nvPr/>
            </p:nvSpPr>
            <p:spPr bwMode="auto">
              <a:xfrm>
                <a:off x="80010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92" name="Oval 177"/>
              <p:cNvSpPr>
                <a:spLocks noChangeArrowheads="1"/>
              </p:cNvSpPr>
              <p:nvPr/>
            </p:nvSpPr>
            <p:spPr bwMode="auto">
              <a:xfrm>
                <a:off x="83058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93" name="Oval 178"/>
              <p:cNvSpPr>
                <a:spLocks noChangeArrowheads="1"/>
              </p:cNvSpPr>
              <p:nvPr/>
            </p:nvSpPr>
            <p:spPr bwMode="auto">
              <a:xfrm>
                <a:off x="83058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94" name="Oval 179"/>
              <p:cNvSpPr>
                <a:spLocks noChangeArrowheads="1"/>
              </p:cNvSpPr>
              <p:nvPr/>
            </p:nvSpPr>
            <p:spPr bwMode="auto">
              <a:xfrm>
                <a:off x="80010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95" name="Oval 180"/>
              <p:cNvSpPr>
                <a:spLocks noChangeArrowheads="1"/>
              </p:cNvSpPr>
              <p:nvPr/>
            </p:nvSpPr>
            <p:spPr bwMode="auto">
              <a:xfrm>
                <a:off x="59436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96" name="Oval 181"/>
              <p:cNvSpPr>
                <a:spLocks noChangeArrowheads="1"/>
              </p:cNvSpPr>
              <p:nvPr/>
            </p:nvSpPr>
            <p:spPr bwMode="auto">
              <a:xfrm>
                <a:off x="62484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97" name="Oval 182"/>
              <p:cNvSpPr>
                <a:spLocks noChangeArrowheads="1"/>
              </p:cNvSpPr>
              <p:nvPr/>
            </p:nvSpPr>
            <p:spPr bwMode="auto">
              <a:xfrm>
                <a:off x="62484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98" name="Oval 183"/>
              <p:cNvSpPr>
                <a:spLocks noChangeArrowheads="1"/>
              </p:cNvSpPr>
              <p:nvPr/>
            </p:nvSpPr>
            <p:spPr bwMode="auto">
              <a:xfrm>
                <a:off x="59436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199" name="Oval 184"/>
              <p:cNvSpPr>
                <a:spLocks noChangeArrowheads="1"/>
              </p:cNvSpPr>
              <p:nvPr/>
            </p:nvSpPr>
            <p:spPr bwMode="auto">
              <a:xfrm>
                <a:off x="59436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00" name="Oval 185"/>
              <p:cNvSpPr>
                <a:spLocks noChangeArrowheads="1"/>
              </p:cNvSpPr>
              <p:nvPr/>
            </p:nvSpPr>
            <p:spPr bwMode="auto">
              <a:xfrm>
                <a:off x="62484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01" name="Oval 186"/>
              <p:cNvSpPr>
                <a:spLocks noChangeArrowheads="1"/>
              </p:cNvSpPr>
              <p:nvPr/>
            </p:nvSpPr>
            <p:spPr bwMode="auto">
              <a:xfrm>
                <a:off x="62484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02" name="Oval 187"/>
              <p:cNvSpPr>
                <a:spLocks noChangeArrowheads="1"/>
              </p:cNvSpPr>
              <p:nvPr/>
            </p:nvSpPr>
            <p:spPr bwMode="auto">
              <a:xfrm>
                <a:off x="59436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03" name="Oval 188"/>
              <p:cNvSpPr>
                <a:spLocks noChangeArrowheads="1"/>
              </p:cNvSpPr>
              <p:nvPr/>
            </p:nvSpPr>
            <p:spPr bwMode="auto">
              <a:xfrm>
                <a:off x="66294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04" name="Oval 189"/>
              <p:cNvSpPr>
                <a:spLocks noChangeArrowheads="1"/>
              </p:cNvSpPr>
              <p:nvPr/>
            </p:nvSpPr>
            <p:spPr bwMode="auto">
              <a:xfrm>
                <a:off x="69342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05" name="Oval 190"/>
              <p:cNvSpPr>
                <a:spLocks noChangeArrowheads="1"/>
              </p:cNvSpPr>
              <p:nvPr/>
            </p:nvSpPr>
            <p:spPr bwMode="auto">
              <a:xfrm>
                <a:off x="69342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06" name="Oval 191"/>
              <p:cNvSpPr>
                <a:spLocks noChangeArrowheads="1"/>
              </p:cNvSpPr>
              <p:nvPr/>
            </p:nvSpPr>
            <p:spPr bwMode="auto">
              <a:xfrm>
                <a:off x="66294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07" name="Oval 192"/>
              <p:cNvSpPr>
                <a:spLocks noChangeArrowheads="1"/>
              </p:cNvSpPr>
              <p:nvPr/>
            </p:nvSpPr>
            <p:spPr bwMode="auto">
              <a:xfrm>
                <a:off x="66294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08" name="Oval 193"/>
              <p:cNvSpPr>
                <a:spLocks noChangeArrowheads="1"/>
              </p:cNvSpPr>
              <p:nvPr/>
            </p:nvSpPr>
            <p:spPr bwMode="auto">
              <a:xfrm>
                <a:off x="69342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09" name="Oval 194"/>
              <p:cNvSpPr>
                <a:spLocks noChangeArrowheads="1"/>
              </p:cNvSpPr>
              <p:nvPr/>
            </p:nvSpPr>
            <p:spPr bwMode="auto">
              <a:xfrm>
                <a:off x="69342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0" name="Oval 195"/>
              <p:cNvSpPr>
                <a:spLocks noChangeArrowheads="1"/>
              </p:cNvSpPr>
              <p:nvPr/>
            </p:nvSpPr>
            <p:spPr bwMode="auto">
              <a:xfrm>
                <a:off x="66294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1" name="Oval 196"/>
              <p:cNvSpPr>
                <a:spLocks noChangeArrowheads="1"/>
              </p:cNvSpPr>
              <p:nvPr/>
            </p:nvSpPr>
            <p:spPr bwMode="auto">
              <a:xfrm>
                <a:off x="45720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2" name="Oval 197"/>
              <p:cNvSpPr>
                <a:spLocks noChangeArrowheads="1"/>
              </p:cNvSpPr>
              <p:nvPr/>
            </p:nvSpPr>
            <p:spPr bwMode="auto">
              <a:xfrm>
                <a:off x="48768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3" name="Oval 198"/>
              <p:cNvSpPr>
                <a:spLocks noChangeArrowheads="1"/>
              </p:cNvSpPr>
              <p:nvPr/>
            </p:nvSpPr>
            <p:spPr bwMode="auto">
              <a:xfrm>
                <a:off x="48768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4" name="Oval 199"/>
              <p:cNvSpPr>
                <a:spLocks noChangeArrowheads="1"/>
              </p:cNvSpPr>
              <p:nvPr/>
            </p:nvSpPr>
            <p:spPr bwMode="auto">
              <a:xfrm>
                <a:off x="45720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5" name="Oval 200"/>
              <p:cNvSpPr>
                <a:spLocks noChangeArrowheads="1"/>
              </p:cNvSpPr>
              <p:nvPr/>
            </p:nvSpPr>
            <p:spPr bwMode="auto">
              <a:xfrm>
                <a:off x="45720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6" name="Oval 201"/>
              <p:cNvSpPr>
                <a:spLocks noChangeArrowheads="1"/>
              </p:cNvSpPr>
              <p:nvPr/>
            </p:nvSpPr>
            <p:spPr bwMode="auto">
              <a:xfrm>
                <a:off x="48768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7" name="Oval 202"/>
              <p:cNvSpPr>
                <a:spLocks noChangeArrowheads="1"/>
              </p:cNvSpPr>
              <p:nvPr/>
            </p:nvSpPr>
            <p:spPr bwMode="auto">
              <a:xfrm>
                <a:off x="48768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8" name="Oval 203"/>
              <p:cNvSpPr>
                <a:spLocks noChangeArrowheads="1"/>
              </p:cNvSpPr>
              <p:nvPr/>
            </p:nvSpPr>
            <p:spPr bwMode="auto">
              <a:xfrm>
                <a:off x="45720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19" name="Oval 204"/>
              <p:cNvSpPr>
                <a:spLocks noChangeArrowheads="1"/>
              </p:cNvSpPr>
              <p:nvPr/>
            </p:nvSpPr>
            <p:spPr bwMode="auto">
              <a:xfrm>
                <a:off x="52578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0" name="Oval 205"/>
              <p:cNvSpPr>
                <a:spLocks noChangeArrowheads="1"/>
              </p:cNvSpPr>
              <p:nvPr/>
            </p:nvSpPr>
            <p:spPr bwMode="auto">
              <a:xfrm>
                <a:off x="55626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1" name="Oval 206"/>
              <p:cNvSpPr>
                <a:spLocks noChangeArrowheads="1"/>
              </p:cNvSpPr>
              <p:nvPr/>
            </p:nvSpPr>
            <p:spPr bwMode="auto">
              <a:xfrm>
                <a:off x="55626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2" name="Oval 207"/>
              <p:cNvSpPr>
                <a:spLocks noChangeArrowheads="1"/>
              </p:cNvSpPr>
              <p:nvPr/>
            </p:nvSpPr>
            <p:spPr bwMode="auto">
              <a:xfrm>
                <a:off x="52578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3" name="Oval 208"/>
              <p:cNvSpPr>
                <a:spLocks noChangeArrowheads="1"/>
              </p:cNvSpPr>
              <p:nvPr/>
            </p:nvSpPr>
            <p:spPr bwMode="auto">
              <a:xfrm>
                <a:off x="52578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4" name="Oval 209"/>
              <p:cNvSpPr>
                <a:spLocks noChangeArrowheads="1"/>
              </p:cNvSpPr>
              <p:nvPr/>
            </p:nvSpPr>
            <p:spPr bwMode="auto">
              <a:xfrm>
                <a:off x="55626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5" name="Oval 210"/>
              <p:cNvSpPr>
                <a:spLocks noChangeArrowheads="1"/>
              </p:cNvSpPr>
              <p:nvPr/>
            </p:nvSpPr>
            <p:spPr bwMode="auto">
              <a:xfrm>
                <a:off x="55626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6" name="Oval 211"/>
              <p:cNvSpPr>
                <a:spLocks noChangeArrowheads="1"/>
              </p:cNvSpPr>
              <p:nvPr/>
            </p:nvSpPr>
            <p:spPr bwMode="auto">
              <a:xfrm>
                <a:off x="52578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7" name="Oval 212"/>
              <p:cNvSpPr>
                <a:spLocks noChangeArrowheads="1"/>
              </p:cNvSpPr>
              <p:nvPr/>
            </p:nvSpPr>
            <p:spPr bwMode="auto">
              <a:xfrm>
                <a:off x="32004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8" name="Oval 213"/>
              <p:cNvSpPr>
                <a:spLocks noChangeArrowheads="1"/>
              </p:cNvSpPr>
              <p:nvPr/>
            </p:nvSpPr>
            <p:spPr bwMode="auto">
              <a:xfrm>
                <a:off x="35052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29" name="Oval 214"/>
              <p:cNvSpPr>
                <a:spLocks noChangeArrowheads="1"/>
              </p:cNvSpPr>
              <p:nvPr/>
            </p:nvSpPr>
            <p:spPr bwMode="auto">
              <a:xfrm>
                <a:off x="35052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0" name="Oval 215"/>
              <p:cNvSpPr>
                <a:spLocks noChangeArrowheads="1"/>
              </p:cNvSpPr>
              <p:nvPr/>
            </p:nvSpPr>
            <p:spPr bwMode="auto">
              <a:xfrm>
                <a:off x="32004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1" name="Oval 216"/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2" name="Oval 217"/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3" name="Oval 218"/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4" name="Oval 219"/>
              <p:cNvSpPr>
                <a:spLocks noChangeArrowheads="1"/>
              </p:cNvSpPr>
              <p:nvPr/>
            </p:nvSpPr>
            <p:spPr bwMode="auto">
              <a:xfrm>
                <a:off x="32004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5" name="Oval 220"/>
              <p:cNvSpPr>
                <a:spLocks noChangeArrowheads="1"/>
              </p:cNvSpPr>
              <p:nvPr/>
            </p:nvSpPr>
            <p:spPr bwMode="auto">
              <a:xfrm>
                <a:off x="38862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6" name="Oval 221"/>
              <p:cNvSpPr>
                <a:spLocks noChangeArrowheads="1"/>
              </p:cNvSpPr>
              <p:nvPr/>
            </p:nvSpPr>
            <p:spPr bwMode="auto">
              <a:xfrm>
                <a:off x="4191000" y="4038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7" name="Oval 222"/>
              <p:cNvSpPr>
                <a:spLocks noChangeArrowheads="1"/>
              </p:cNvSpPr>
              <p:nvPr/>
            </p:nvSpPr>
            <p:spPr bwMode="auto">
              <a:xfrm>
                <a:off x="41910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8" name="Oval 223"/>
              <p:cNvSpPr>
                <a:spLocks noChangeArrowheads="1"/>
              </p:cNvSpPr>
              <p:nvPr/>
            </p:nvSpPr>
            <p:spPr bwMode="auto">
              <a:xfrm>
                <a:off x="3886200" y="4343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39" name="Oval 224"/>
              <p:cNvSpPr>
                <a:spLocks noChangeArrowheads="1"/>
              </p:cNvSpPr>
              <p:nvPr/>
            </p:nvSpPr>
            <p:spPr bwMode="auto">
              <a:xfrm>
                <a:off x="38862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0" name="Oval 225"/>
              <p:cNvSpPr>
                <a:spLocks noChangeArrowheads="1"/>
              </p:cNvSpPr>
              <p:nvPr/>
            </p:nvSpPr>
            <p:spPr bwMode="auto">
              <a:xfrm>
                <a:off x="4191000" y="47244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1" name="Oval 226"/>
              <p:cNvSpPr>
                <a:spLocks noChangeArrowheads="1"/>
              </p:cNvSpPr>
              <p:nvPr/>
            </p:nvSpPr>
            <p:spPr bwMode="auto">
              <a:xfrm>
                <a:off x="41910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2" name="Oval 227"/>
              <p:cNvSpPr>
                <a:spLocks noChangeArrowheads="1"/>
              </p:cNvSpPr>
              <p:nvPr/>
            </p:nvSpPr>
            <p:spPr bwMode="auto">
              <a:xfrm>
                <a:off x="3886200" y="50292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3" name="Oval 228"/>
              <p:cNvSpPr>
                <a:spLocks noChangeArrowheads="1"/>
              </p:cNvSpPr>
              <p:nvPr/>
            </p:nvSpPr>
            <p:spPr bwMode="auto">
              <a:xfrm>
                <a:off x="45720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4" name="Oval 229"/>
              <p:cNvSpPr>
                <a:spLocks noChangeArrowheads="1"/>
              </p:cNvSpPr>
              <p:nvPr/>
            </p:nvSpPr>
            <p:spPr bwMode="auto">
              <a:xfrm>
                <a:off x="48768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5" name="Oval 230"/>
              <p:cNvSpPr>
                <a:spLocks noChangeArrowheads="1"/>
              </p:cNvSpPr>
              <p:nvPr/>
            </p:nvSpPr>
            <p:spPr bwMode="auto">
              <a:xfrm>
                <a:off x="48768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6" name="Oval 231"/>
              <p:cNvSpPr>
                <a:spLocks noChangeArrowheads="1"/>
              </p:cNvSpPr>
              <p:nvPr/>
            </p:nvSpPr>
            <p:spPr bwMode="auto">
              <a:xfrm>
                <a:off x="45720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7" name="Oval 232"/>
              <p:cNvSpPr>
                <a:spLocks noChangeArrowheads="1"/>
              </p:cNvSpPr>
              <p:nvPr/>
            </p:nvSpPr>
            <p:spPr bwMode="auto">
              <a:xfrm>
                <a:off x="45720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8" name="Oval 233"/>
              <p:cNvSpPr>
                <a:spLocks noChangeArrowheads="1"/>
              </p:cNvSpPr>
              <p:nvPr/>
            </p:nvSpPr>
            <p:spPr bwMode="auto">
              <a:xfrm>
                <a:off x="48768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49" name="Oval 234"/>
              <p:cNvSpPr>
                <a:spLocks noChangeArrowheads="1"/>
              </p:cNvSpPr>
              <p:nvPr/>
            </p:nvSpPr>
            <p:spPr bwMode="auto">
              <a:xfrm>
                <a:off x="48768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0" name="Oval 235"/>
              <p:cNvSpPr>
                <a:spLocks noChangeArrowheads="1"/>
              </p:cNvSpPr>
              <p:nvPr/>
            </p:nvSpPr>
            <p:spPr bwMode="auto">
              <a:xfrm>
                <a:off x="45720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1" name="Oval 236"/>
              <p:cNvSpPr>
                <a:spLocks noChangeArrowheads="1"/>
              </p:cNvSpPr>
              <p:nvPr/>
            </p:nvSpPr>
            <p:spPr bwMode="auto">
              <a:xfrm>
                <a:off x="52578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2" name="Oval 237"/>
              <p:cNvSpPr>
                <a:spLocks noChangeArrowheads="1"/>
              </p:cNvSpPr>
              <p:nvPr/>
            </p:nvSpPr>
            <p:spPr bwMode="auto">
              <a:xfrm>
                <a:off x="55626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3" name="Oval 238"/>
              <p:cNvSpPr>
                <a:spLocks noChangeArrowheads="1"/>
              </p:cNvSpPr>
              <p:nvPr/>
            </p:nvSpPr>
            <p:spPr bwMode="auto">
              <a:xfrm>
                <a:off x="55626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4" name="Oval 239"/>
              <p:cNvSpPr>
                <a:spLocks noChangeArrowheads="1"/>
              </p:cNvSpPr>
              <p:nvPr/>
            </p:nvSpPr>
            <p:spPr bwMode="auto">
              <a:xfrm>
                <a:off x="52578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5" name="Oval 240"/>
              <p:cNvSpPr>
                <a:spLocks noChangeArrowheads="1"/>
              </p:cNvSpPr>
              <p:nvPr/>
            </p:nvSpPr>
            <p:spPr bwMode="auto">
              <a:xfrm>
                <a:off x="52578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6" name="Oval 241"/>
              <p:cNvSpPr>
                <a:spLocks noChangeArrowheads="1"/>
              </p:cNvSpPr>
              <p:nvPr/>
            </p:nvSpPr>
            <p:spPr bwMode="auto">
              <a:xfrm>
                <a:off x="55626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7" name="Oval 242"/>
              <p:cNvSpPr>
                <a:spLocks noChangeArrowheads="1"/>
              </p:cNvSpPr>
              <p:nvPr/>
            </p:nvSpPr>
            <p:spPr bwMode="auto">
              <a:xfrm>
                <a:off x="55626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8" name="Oval 243"/>
              <p:cNvSpPr>
                <a:spLocks noChangeArrowheads="1"/>
              </p:cNvSpPr>
              <p:nvPr/>
            </p:nvSpPr>
            <p:spPr bwMode="auto">
              <a:xfrm>
                <a:off x="52578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59" name="Oval 244"/>
              <p:cNvSpPr>
                <a:spLocks noChangeArrowheads="1"/>
              </p:cNvSpPr>
              <p:nvPr/>
            </p:nvSpPr>
            <p:spPr bwMode="auto">
              <a:xfrm>
                <a:off x="32004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0" name="Oval 245"/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1" name="Oval 246"/>
              <p:cNvSpPr>
                <a:spLocks noChangeArrowheads="1"/>
              </p:cNvSpPr>
              <p:nvPr/>
            </p:nvSpPr>
            <p:spPr bwMode="auto">
              <a:xfrm>
                <a:off x="35052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2" name="Oval 247"/>
              <p:cNvSpPr>
                <a:spLocks noChangeArrowheads="1"/>
              </p:cNvSpPr>
              <p:nvPr/>
            </p:nvSpPr>
            <p:spPr bwMode="auto">
              <a:xfrm>
                <a:off x="32004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3" name="Oval 248"/>
              <p:cNvSpPr>
                <a:spLocks noChangeArrowheads="1"/>
              </p:cNvSpPr>
              <p:nvPr/>
            </p:nvSpPr>
            <p:spPr bwMode="auto">
              <a:xfrm>
                <a:off x="32004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4" name="Oval 249"/>
              <p:cNvSpPr>
                <a:spLocks noChangeArrowheads="1"/>
              </p:cNvSpPr>
              <p:nvPr/>
            </p:nvSpPr>
            <p:spPr bwMode="auto">
              <a:xfrm>
                <a:off x="35052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5" name="Oval 250"/>
              <p:cNvSpPr>
                <a:spLocks noChangeArrowheads="1"/>
              </p:cNvSpPr>
              <p:nvPr/>
            </p:nvSpPr>
            <p:spPr bwMode="auto">
              <a:xfrm>
                <a:off x="35052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6" name="Oval 251"/>
              <p:cNvSpPr>
                <a:spLocks noChangeArrowheads="1"/>
              </p:cNvSpPr>
              <p:nvPr/>
            </p:nvSpPr>
            <p:spPr bwMode="auto">
              <a:xfrm>
                <a:off x="32004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7" name="Oval 252"/>
              <p:cNvSpPr>
                <a:spLocks noChangeArrowheads="1"/>
              </p:cNvSpPr>
              <p:nvPr/>
            </p:nvSpPr>
            <p:spPr bwMode="auto">
              <a:xfrm>
                <a:off x="38862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8" name="Oval 253"/>
              <p:cNvSpPr>
                <a:spLocks noChangeArrowheads="1"/>
              </p:cNvSpPr>
              <p:nvPr/>
            </p:nvSpPr>
            <p:spPr bwMode="auto">
              <a:xfrm>
                <a:off x="4191000" y="53340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69" name="Oval 254"/>
              <p:cNvSpPr>
                <a:spLocks noChangeArrowheads="1"/>
              </p:cNvSpPr>
              <p:nvPr/>
            </p:nvSpPr>
            <p:spPr bwMode="auto">
              <a:xfrm>
                <a:off x="41910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70" name="Oval 255"/>
              <p:cNvSpPr>
                <a:spLocks noChangeArrowheads="1"/>
              </p:cNvSpPr>
              <p:nvPr/>
            </p:nvSpPr>
            <p:spPr bwMode="auto">
              <a:xfrm>
                <a:off x="3886200" y="5638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71" name="Oval 256"/>
              <p:cNvSpPr>
                <a:spLocks noChangeArrowheads="1"/>
              </p:cNvSpPr>
              <p:nvPr/>
            </p:nvSpPr>
            <p:spPr bwMode="auto">
              <a:xfrm>
                <a:off x="38862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72" name="Oval 257"/>
              <p:cNvSpPr>
                <a:spLocks noChangeArrowheads="1"/>
              </p:cNvSpPr>
              <p:nvPr/>
            </p:nvSpPr>
            <p:spPr bwMode="auto">
              <a:xfrm>
                <a:off x="4191000" y="60198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73" name="Oval 258"/>
              <p:cNvSpPr>
                <a:spLocks noChangeArrowheads="1"/>
              </p:cNvSpPr>
              <p:nvPr/>
            </p:nvSpPr>
            <p:spPr bwMode="auto">
              <a:xfrm>
                <a:off x="41910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74" name="Oval 259"/>
              <p:cNvSpPr>
                <a:spLocks noChangeArrowheads="1"/>
              </p:cNvSpPr>
              <p:nvPr/>
            </p:nvSpPr>
            <p:spPr bwMode="auto">
              <a:xfrm>
                <a:off x="3886200" y="6324600"/>
                <a:ext cx="76200" cy="76200"/>
              </a:xfrm>
              <a:prstGeom prst="ellipse">
                <a:avLst/>
              </a:prstGeom>
              <a:solidFill>
                <a:srgbClr val="00000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 altLang="ko-KR"/>
              </a:p>
            </p:txBody>
          </p:sp>
          <p:sp>
            <p:nvSpPr>
              <p:cNvPr id="275" name="Line 260"/>
              <p:cNvSpPr>
                <a:spLocks noChangeShapeType="1"/>
              </p:cNvSpPr>
              <p:nvPr/>
            </p:nvSpPr>
            <p:spPr bwMode="auto">
              <a:xfrm>
                <a:off x="5638800" y="3657600"/>
                <a:ext cx="381000" cy="0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6" name="Line 261"/>
              <p:cNvSpPr>
                <a:spLocks noChangeShapeType="1"/>
              </p:cNvSpPr>
              <p:nvPr/>
            </p:nvSpPr>
            <p:spPr bwMode="auto">
              <a:xfrm>
                <a:off x="5638800" y="4114800"/>
                <a:ext cx="381000" cy="0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7" name="Line 262"/>
              <p:cNvSpPr>
                <a:spLocks noChangeShapeType="1"/>
              </p:cNvSpPr>
              <p:nvPr/>
            </p:nvSpPr>
            <p:spPr bwMode="auto">
              <a:xfrm>
                <a:off x="5562600" y="3733800"/>
                <a:ext cx="0" cy="381000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8" name="Line 263"/>
              <p:cNvSpPr>
                <a:spLocks noChangeShapeType="1"/>
              </p:cNvSpPr>
              <p:nvPr/>
            </p:nvSpPr>
            <p:spPr bwMode="auto">
              <a:xfrm>
                <a:off x="6019800" y="3657600"/>
                <a:ext cx="0" cy="381000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9" name="Line 264"/>
              <p:cNvSpPr>
                <a:spLocks noChangeShapeType="1"/>
              </p:cNvSpPr>
              <p:nvPr/>
            </p:nvSpPr>
            <p:spPr bwMode="auto">
              <a:xfrm>
                <a:off x="5257800" y="3352800"/>
                <a:ext cx="990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0" name="Line 265"/>
              <p:cNvSpPr>
                <a:spLocks noChangeShapeType="1"/>
              </p:cNvSpPr>
              <p:nvPr/>
            </p:nvSpPr>
            <p:spPr bwMode="auto">
              <a:xfrm>
                <a:off x="5334000" y="4419600"/>
                <a:ext cx="990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1" name="Line 266"/>
              <p:cNvSpPr>
                <a:spLocks noChangeShapeType="1"/>
              </p:cNvSpPr>
              <p:nvPr/>
            </p:nvSpPr>
            <p:spPr bwMode="auto">
              <a:xfrm>
                <a:off x="6324600" y="3352800"/>
                <a:ext cx="0" cy="1066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2" name="Line 267"/>
              <p:cNvSpPr>
                <a:spLocks noChangeShapeType="1"/>
              </p:cNvSpPr>
              <p:nvPr/>
            </p:nvSpPr>
            <p:spPr bwMode="auto">
              <a:xfrm>
                <a:off x="5257800" y="3429000"/>
                <a:ext cx="0" cy="1066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3" name="Line 268"/>
              <p:cNvSpPr>
                <a:spLocks noChangeShapeType="1"/>
              </p:cNvSpPr>
              <p:nvPr/>
            </p:nvSpPr>
            <p:spPr bwMode="auto">
              <a:xfrm>
                <a:off x="5257800" y="2971800"/>
                <a:ext cx="990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4" name="Line 269"/>
              <p:cNvSpPr>
                <a:spLocks noChangeShapeType="1"/>
              </p:cNvSpPr>
              <p:nvPr/>
            </p:nvSpPr>
            <p:spPr bwMode="auto">
              <a:xfrm>
                <a:off x="5334000" y="4800600"/>
                <a:ext cx="990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>
                <a:off x="6705600" y="3429000"/>
                <a:ext cx="0" cy="914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4876800" y="3429000"/>
                <a:ext cx="0" cy="9144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6324600" y="2971800"/>
                <a:ext cx="38100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>
                <a:off x="4876800" y="4419600"/>
                <a:ext cx="38100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 flipV="1">
                <a:off x="6324600" y="4343400"/>
                <a:ext cx="381000" cy="457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4876800" y="2971800"/>
                <a:ext cx="381000" cy="457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>
                <a:off x="3886200" y="2667000"/>
                <a:ext cx="3810000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886200" y="5105400"/>
                <a:ext cx="3810000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>
                <a:off x="3886200" y="2743200"/>
                <a:ext cx="0" cy="236220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7696200" y="2743200"/>
                <a:ext cx="0" cy="236220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>
                <a:off x="4572000" y="2133600"/>
                <a:ext cx="0" cy="35814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>
                <a:off x="7010400" y="2057400"/>
                <a:ext cx="0" cy="35814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>
                <a:off x="4648200" y="2057400"/>
                <a:ext cx="228600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4572000" y="5715000"/>
                <a:ext cx="243840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00400" y="1371600"/>
                <a:ext cx="0" cy="502920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0" name="Line 285"/>
              <p:cNvSpPr>
                <a:spLocks noChangeShapeType="1"/>
              </p:cNvSpPr>
              <p:nvPr/>
            </p:nvSpPr>
            <p:spPr bwMode="auto">
              <a:xfrm>
                <a:off x="8382000" y="1371600"/>
                <a:ext cx="0" cy="502920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1" name="Line 286"/>
              <p:cNvSpPr>
                <a:spLocks noChangeShapeType="1"/>
              </p:cNvSpPr>
              <p:nvPr/>
            </p:nvSpPr>
            <p:spPr bwMode="auto">
              <a:xfrm>
                <a:off x="3200400" y="1371600"/>
                <a:ext cx="5181600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2" name="Line 287"/>
              <p:cNvSpPr>
                <a:spLocks noChangeShapeType="1"/>
              </p:cNvSpPr>
              <p:nvPr/>
            </p:nvSpPr>
            <p:spPr bwMode="auto">
              <a:xfrm>
                <a:off x="3200400" y="6400800"/>
                <a:ext cx="5181600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297"/>
            <p:cNvGrpSpPr/>
            <p:nvPr/>
          </p:nvGrpSpPr>
          <p:grpSpPr>
            <a:xfrm>
              <a:off x="152400" y="1052513"/>
              <a:ext cx="2695575" cy="2282825"/>
              <a:chOff x="152400" y="1052513"/>
              <a:chExt cx="2695575" cy="2282825"/>
            </a:xfrm>
          </p:grpSpPr>
          <p:sp>
            <p:nvSpPr>
              <p:cNvPr id="8" name="Line 288"/>
              <p:cNvSpPr>
                <a:spLocks noChangeShapeType="1"/>
              </p:cNvSpPr>
              <p:nvPr/>
            </p:nvSpPr>
            <p:spPr bwMode="auto">
              <a:xfrm>
                <a:off x="990600" y="1295400"/>
                <a:ext cx="609600" cy="0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289"/>
              <p:cNvSpPr>
                <a:spLocks noChangeShapeType="1"/>
              </p:cNvSpPr>
              <p:nvPr/>
            </p:nvSpPr>
            <p:spPr bwMode="auto">
              <a:xfrm>
                <a:off x="1219200" y="1676400"/>
                <a:ext cx="60960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Line 290"/>
              <p:cNvSpPr>
                <a:spLocks noChangeShapeType="1"/>
              </p:cNvSpPr>
              <p:nvPr/>
            </p:nvSpPr>
            <p:spPr bwMode="auto">
              <a:xfrm>
                <a:off x="914400" y="2362200"/>
                <a:ext cx="6096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Line 291"/>
              <p:cNvSpPr>
                <a:spLocks noChangeShapeType="1"/>
              </p:cNvSpPr>
              <p:nvPr/>
            </p:nvSpPr>
            <p:spPr bwMode="auto">
              <a:xfrm>
                <a:off x="914400" y="2743200"/>
                <a:ext cx="609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292"/>
              <p:cNvSpPr>
                <a:spLocks noChangeShapeType="1"/>
              </p:cNvSpPr>
              <p:nvPr/>
            </p:nvSpPr>
            <p:spPr bwMode="auto">
              <a:xfrm>
                <a:off x="914400" y="3124200"/>
                <a:ext cx="609600" cy="0"/>
              </a:xfrm>
              <a:prstGeom prst="line">
                <a:avLst/>
              </a:prstGeom>
              <a:noFill/>
              <a:ln w="57150">
                <a:solidFill>
                  <a:srgbClr val="FF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Text Box 293"/>
              <p:cNvSpPr txBox="1">
                <a:spLocks noChangeArrowheads="1"/>
              </p:cNvSpPr>
              <p:nvPr/>
            </p:nvSpPr>
            <p:spPr bwMode="auto">
              <a:xfrm>
                <a:off x="1763713" y="1052513"/>
                <a:ext cx="1084262" cy="2282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he-IL" dirty="0">
                    <a:latin typeface="Times New Roman" pitchFamily="18" charset="0"/>
                  </a:rPr>
                  <a:t>M=256</a:t>
                </a:r>
              </a:p>
              <a:p>
                <a:pPr eaLnBrk="0" hangingPunct="0"/>
                <a:r>
                  <a:rPr lang="en-US" altLang="he-IL" dirty="0">
                    <a:latin typeface="Times New Roman" pitchFamily="18" charset="0"/>
                  </a:rPr>
                  <a:t>M=128</a:t>
                </a:r>
              </a:p>
              <a:p>
                <a:pPr eaLnBrk="0" hangingPunct="0"/>
                <a:r>
                  <a:rPr lang="en-US" altLang="he-IL" dirty="0">
                    <a:latin typeface="Times New Roman" pitchFamily="18" charset="0"/>
                  </a:rPr>
                  <a:t>M=64</a:t>
                </a:r>
              </a:p>
              <a:p>
                <a:pPr eaLnBrk="0" hangingPunct="0"/>
                <a:r>
                  <a:rPr lang="en-US" altLang="he-IL" dirty="0">
                    <a:latin typeface="Times New Roman" pitchFamily="18" charset="0"/>
                  </a:rPr>
                  <a:t>M=32</a:t>
                </a:r>
              </a:p>
              <a:p>
                <a:pPr eaLnBrk="0" hangingPunct="0"/>
                <a:r>
                  <a:rPr lang="en-US" altLang="he-IL" dirty="0">
                    <a:latin typeface="Times New Roman" pitchFamily="18" charset="0"/>
                  </a:rPr>
                  <a:t>M=16</a:t>
                </a:r>
              </a:p>
              <a:p>
                <a:pPr eaLnBrk="0" hangingPunct="0"/>
                <a:r>
                  <a:rPr lang="en-US" altLang="he-IL" dirty="0">
                    <a:latin typeface="Times New Roman" pitchFamily="18" charset="0"/>
                  </a:rPr>
                  <a:t>M=4</a:t>
                </a:r>
              </a:p>
            </p:txBody>
          </p:sp>
          <p:sp>
            <p:nvSpPr>
              <p:cNvPr id="14" name="Line 294"/>
              <p:cNvSpPr>
                <a:spLocks noChangeShapeType="1"/>
              </p:cNvSpPr>
              <p:nvPr/>
            </p:nvSpPr>
            <p:spPr bwMode="auto">
              <a:xfrm>
                <a:off x="914400" y="1981200"/>
                <a:ext cx="609600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Line 295"/>
              <p:cNvSpPr>
                <a:spLocks noChangeShapeType="1"/>
              </p:cNvSpPr>
              <p:nvPr/>
            </p:nvSpPr>
            <p:spPr bwMode="auto">
              <a:xfrm>
                <a:off x="152400" y="1676400"/>
                <a:ext cx="609600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Text Box 296"/>
              <p:cNvSpPr txBox="1">
                <a:spLocks noChangeArrowheads="1"/>
              </p:cNvSpPr>
              <p:nvPr/>
            </p:nvSpPr>
            <p:spPr bwMode="auto">
              <a:xfrm>
                <a:off x="822325" y="1412875"/>
                <a:ext cx="3571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b="1" dirty="0">
                    <a:latin typeface="Times New Roman" pitchFamily="18" charset="0"/>
                  </a:rPr>
                  <a:t>+</a:t>
                </a:r>
                <a:endParaRPr lang="en-US" altLang="en-US" dirty="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286000" y="1524000"/>
            <a:ext cx="4648200" cy="609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>
                <a:solidFill>
                  <a:srgbClr val="C00000"/>
                </a:solidFill>
                <a:latin typeface="Times New Roman" pitchFamily="-110" charset="0"/>
              </a:rPr>
              <a:t>Major 4 Encoding Methods</a:t>
            </a: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48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Digital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Digital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-110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146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Digital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Analog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-110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724400" y="3200400"/>
            <a:ext cx="1981200" cy="1371600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FF"/>
                </a:solidFill>
                <a:latin typeface="Times New Roman" pitchFamily="-110" charset="0"/>
              </a:rPr>
              <a:t>Analog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FF"/>
                </a:solidFill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FF"/>
                </a:solidFill>
                <a:latin typeface="Times New Roman" pitchFamily="-110" charset="0"/>
              </a:rPr>
              <a:t>Digital Signal</a:t>
            </a:r>
            <a:endParaRPr lang="ko-KR" altLang="en-US" dirty="0">
              <a:solidFill>
                <a:srgbClr val="0000FF"/>
              </a:solidFill>
              <a:latin typeface="Times New Roman" pitchFamily="-110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9342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10000"/>
                  </a:schemeClr>
                </a:solidFill>
                <a:latin typeface="Times New Roman" pitchFamily="-110" charset="0"/>
              </a:rPr>
              <a:t>Analog Data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-110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Times New Roman" pitchFamily="-110" charset="0"/>
              </a:rPr>
              <a:t>Analog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latin typeface="Times New Roman" pitchFamily="-110" charset="0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1295400" y="2743200"/>
            <a:ext cx="6629400" cy="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endCxn id="6" idx="0"/>
          </p:cNvCxnSpPr>
          <p:nvPr/>
        </p:nvCxnSpPr>
        <p:spPr bwMode="auto">
          <a:xfrm>
            <a:off x="12954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10" idx="0"/>
          </p:cNvCxnSpPr>
          <p:nvPr/>
        </p:nvCxnSpPr>
        <p:spPr bwMode="auto">
          <a:xfrm flipV="1">
            <a:off x="79248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8" idx="0"/>
          </p:cNvCxnSpPr>
          <p:nvPr/>
        </p:nvCxnSpPr>
        <p:spPr bwMode="auto">
          <a:xfrm flipV="1">
            <a:off x="35052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9" idx="0"/>
          </p:cNvCxnSpPr>
          <p:nvPr/>
        </p:nvCxnSpPr>
        <p:spPr bwMode="auto">
          <a:xfrm flipV="1">
            <a:off x="57150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4610100" y="21336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633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Analog Data, Digital Signal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en-US" dirty="0">
                <a:ea typeface="+mn-ea"/>
                <a:cs typeface="+mn-cs"/>
              </a:rPr>
              <a:t>digitization is conversion of analog data into digital data which can then:</a:t>
            </a:r>
          </a:p>
          <a:p>
            <a:pPr lvl="1" eaLnBrk="1" hangingPunct="1">
              <a:buFont typeface="Wingdings" pitchFamily="-110" charset="2"/>
              <a:buChar char="l"/>
              <a:defRPr/>
            </a:pPr>
            <a:r>
              <a:rPr kumimoji="1" lang="en-US" dirty="0"/>
              <a:t>be transmitted using </a:t>
            </a:r>
            <a:r>
              <a:rPr kumimoji="1" lang="en-US" altLang="ko-KR" sz="2800" dirty="0" smtClean="0"/>
              <a:t>Digital Data To Digital Signal encoding techniques</a:t>
            </a:r>
            <a:endParaRPr kumimoji="1" lang="ko-KR" altLang="en-US" sz="2800" dirty="0"/>
          </a:p>
          <a:p>
            <a:pPr lvl="1" eaLnBrk="1" hangingPunct="1">
              <a:buFont typeface="Wingdings" pitchFamily="-110" charset="2"/>
              <a:buChar char="l"/>
              <a:defRPr/>
            </a:pPr>
            <a:endParaRPr kumimoji="1" lang="en-US" dirty="0"/>
          </a:p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en-US" dirty="0">
                <a:ea typeface="+mn-ea"/>
                <a:cs typeface="+mn-cs"/>
              </a:rPr>
              <a:t>analog to digital conversion done using a codec</a:t>
            </a:r>
          </a:p>
          <a:p>
            <a:pPr lvl="1" eaLnBrk="1" hangingPunct="1">
              <a:buFont typeface="Wingdings" pitchFamily="-110" charset="2"/>
              <a:buChar char="l"/>
              <a:defRPr/>
            </a:pPr>
            <a:r>
              <a:rPr kumimoji="1" lang="en-US" dirty="0"/>
              <a:t>pulse code </a:t>
            </a:r>
            <a:r>
              <a:rPr kumimoji="1" lang="en-US" dirty="0" smtClean="0"/>
              <a:t>modulation (</a:t>
            </a:r>
            <a:r>
              <a:rPr kumimoji="1" lang="en-US" dirty="0" smtClean="0">
                <a:solidFill>
                  <a:srgbClr val="0000FF"/>
                </a:solidFill>
              </a:rPr>
              <a:t>PCM</a:t>
            </a:r>
            <a:r>
              <a:rPr kumimoji="1" lang="en-US" dirty="0" smtClean="0"/>
              <a:t>)</a:t>
            </a:r>
          </a:p>
          <a:p>
            <a:pPr lvl="1" eaLnBrk="1" hangingPunct="1">
              <a:buFont typeface="Wingdings" pitchFamily="-110" charset="2"/>
              <a:buChar char="l"/>
              <a:defRPr/>
            </a:pPr>
            <a:r>
              <a:rPr kumimoji="1" lang="en-US" dirty="0" smtClean="0"/>
              <a:t>delta modulation (DM)</a:t>
            </a:r>
          </a:p>
          <a:p>
            <a:pPr lvl="1" eaLnBrk="1" hangingPunct="1">
              <a:buFont typeface="Wingdings" pitchFamily="-110" charset="2"/>
              <a:buChar char="l"/>
              <a:defRPr/>
            </a:pPr>
            <a:r>
              <a:rPr kumimoji="1" lang="en-US" dirty="0" smtClean="0"/>
              <a:t>…</a:t>
            </a:r>
            <a:endParaRPr kumimoji="1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8200"/>
            <a:ext cx="2336800" cy="22098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GB" dirty="0">
                <a:ea typeface="+mj-ea"/>
                <a:cs typeface="+mj-cs"/>
              </a:rPr>
              <a:t>Digitizing Analog Data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752600"/>
            <a:ext cx="7648575" cy="4362450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Pulse Code Modulation (PCM)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altLang="ko-KR" dirty="0" smtClean="0"/>
              <a:t>Step1: </a:t>
            </a:r>
            <a:r>
              <a:rPr kumimoji="1" lang="en-US" altLang="ko-KR" dirty="0" smtClean="0"/>
              <a:t>Sampling (</a:t>
            </a:r>
            <a:r>
              <a:rPr kumimoji="1" lang="ko-KR" altLang="en-US" dirty="0" smtClean="0"/>
              <a:t>표본화</a:t>
            </a:r>
            <a:r>
              <a:rPr kumimoji="1" lang="en-US" altLang="ko-KR" dirty="0" smtClean="0"/>
              <a:t>)</a:t>
            </a:r>
            <a:endParaRPr kumimoji="1" lang="en-US" altLang="ko-KR" dirty="0" smtClean="0"/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altLang="ko-KR" dirty="0" smtClean="0"/>
              <a:t>Sample analog data at regular intervals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altLang="ko-KR" dirty="0"/>
              <a:t>Pulse Amplitude Modulation (PAM)</a:t>
            </a:r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endParaRPr kumimoji="1" lang="en-US" altLang="ko-KR" dirty="0" smtClean="0"/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altLang="ko-KR" dirty="0" smtClean="0"/>
              <a:t>Step2: </a:t>
            </a:r>
            <a:r>
              <a:rPr kumimoji="1" lang="en-US" altLang="ko-KR" dirty="0" smtClean="0"/>
              <a:t>Quantization (</a:t>
            </a:r>
            <a:r>
              <a:rPr kumimoji="1" lang="ko-KR" altLang="en-US" dirty="0" smtClean="0"/>
              <a:t>양자화</a:t>
            </a:r>
            <a:r>
              <a:rPr kumimoji="1" lang="en-US" altLang="ko-KR" dirty="0" smtClean="0"/>
              <a:t>)</a:t>
            </a:r>
            <a:endParaRPr kumimoji="1" lang="en-US" altLang="ko-KR" dirty="0" smtClean="0"/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altLang="ko-KR" dirty="0" smtClean="0"/>
              <a:t>Quantize </a:t>
            </a:r>
            <a:r>
              <a:rPr kumimoji="1" lang="en-US" altLang="ko-KR" dirty="0"/>
              <a:t>PAM value</a:t>
            </a:r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endParaRPr kumimoji="1" lang="en-US" altLang="ko-KR" dirty="0" smtClean="0"/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altLang="ko-KR" dirty="0" smtClean="0"/>
              <a:t>Step3: Binary </a:t>
            </a:r>
            <a:r>
              <a:rPr kumimoji="1" lang="en-US" altLang="ko-KR" dirty="0"/>
              <a:t>E</a:t>
            </a:r>
            <a:r>
              <a:rPr kumimoji="1" lang="en-US" altLang="ko-KR" dirty="0" smtClean="0"/>
              <a:t>ncoding (</a:t>
            </a:r>
            <a:r>
              <a:rPr kumimoji="1" lang="ko-KR" altLang="en-US" dirty="0" smtClean="0"/>
              <a:t>부호화</a:t>
            </a:r>
            <a:r>
              <a:rPr kumimoji="1" lang="en-US" altLang="ko-KR" dirty="0" smtClean="0"/>
              <a:t>)</a:t>
            </a:r>
            <a:endParaRPr kumimoji="1" lang="en-US" altLang="ko-KR" dirty="0" smtClean="0"/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altLang="ko-KR" dirty="0" smtClean="0"/>
              <a:t>Translate each value into </a:t>
            </a:r>
            <a:r>
              <a:rPr kumimoji="1" lang="en-US" altLang="ko-KR" i="1" dirty="0" smtClean="0">
                <a:solidFill>
                  <a:srgbClr val="0000FF"/>
                </a:solidFill>
              </a:rPr>
              <a:t>n</a:t>
            </a:r>
            <a:r>
              <a:rPr kumimoji="1" lang="en-US" altLang="ko-KR" dirty="0" smtClean="0"/>
              <a:t> bit binary equivalent</a:t>
            </a:r>
            <a:endParaRPr kumimoji="1" lang="en-US" dirty="0"/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endParaRPr kumimoji="1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739188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4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Pulse Code Modulation (PCM)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en-US" sz="2800" dirty="0"/>
              <a:t>sampling theorem: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r>
              <a:rPr kumimoji="1" lang="en-US" sz="2400" dirty="0" smtClean="0"/>
              <a:t>“</a:t>
            </a:r>
            <a:r>
              <a:rPr kumimoji="1" lang="en-US" sz="2400" dirty="0"/>
              <a:t>If a signal is sampled at regular intervals at a rate higher than </a:t>
            </a:r>
            <a:r>
              <a:rPr kumimoji="1" lang="en-US" sz="2400" dirty="0">
                <a:solidFill>
                  <a:srgbClr val="FF0000"/>
                </a:solidFill>
              </a:rPr>
              <a:t>twice</a:t>
            </a:r>
            <a:r>
              <a:rPr kumimoji="1" lang="en-US" sz="2400" dirty="0"/>
              <a:t> the highest signal frequency, the samples contain all information in original signal”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r>
              <a:rPr kumimoji="1" lang="en-US" sz="2400" dirty="0"/>
              <a:t>eg. 4000Hz voice data, requires 8000 sample per </a:t>
            </a:r>
            <a:r>
              <a:rPr kumimoji="1" lang="en-US" sz="2400" dirty="0" smtClean="0"/>
              <a:t>second</a:t>
            </a:r>
            <a:endParaRPr kumimoji="1" 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83221"/>
            <a:ext cx="5486400" cy="3065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 smtClean="0">
                <a:ea typeface="+mj-ea"/>
                <a:cs typeface="+mj-cs"/>
              </a:rPr>
              <a:t>PCM</a:t>
            </a:r>
            <a:r>
              <a:rPr kumimoji="1" lang="en-US" dirty="0">
                <a:ea typeface="+mj-ea"/>
                <a:cs typeface="+mj-cs"/>
              </a:rPr>
              <a:t> </a:t>
            </a:r>
            <a:r>
              <a:rPr kumimoji="1" lang="ko-KR" altLang="en-US" dirty="0" smtClean="0">
                <a:ea typeface="+mj-ea"/>
                <a:cs typeface="+mj-cs"/>
              </a:rPr>
              <a:t>절차</a:t>
            </a:r>
            <a:endParaRPr kumimoji="1" lang="en-US" dirty="0"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black">
          <a:xfrm>
            <a:off x="457200" y="16764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3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3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3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pitchFamily="-110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ko-KR" altLang="en-US" sz="2800" kern="0" dirty="0" smtClean="0"/>
              <a:t>양자화 비트 수 </a:t>
            </a:r>
            <a:r>
              <a:rPr kumimoji="1" lang="en-US" altLang="ko-KR" sz="2800" kern="0" dirty="0" smtClean="0"/>
              <a:t>(Quantization Bit Depth): </a:t>
            </a:r>
            <a:r>
              <a:rPr kumimoji="1" lang="en-US" altLang="ko-KR" sz="2800" kern="0" dirty="0" smtClean="0">
                <a:solidFill>
                  <a:srgbClr val="0000FF"/>
                </a:solidFill>
              </a:rPr>
              <a:t>n</a:t>
            </a:r>
            <a:endParaRPr kumimoji="1" lang="en-US" altLang="ko-KR" sz="2800" kern="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r>
              <a:rPr kumimoji="1" lang="ko-KR" altLang="en-US" sz="2400" kern="0" dirty="0" err="1" smtClean="0"/>
              <a:t>샘플된</a:t>
            </a:r>
            <a:r>
              <a:rPr kumimoji="1" lang="ko-KR" altLang="en-US" sz="2400" kern="0" dirty="0" smtClean="0"/>
              <a:t> 값을 몇 개의 비트로 </a:t>
            </a:r>
            <a:r>
              <a:rPr kumimoji="1" lang="ko-KR" altLang="en-US" sz="2400" kern="0" dirty="0" err="1" smtClean="0"/>
              <a:t>표현하는가를</a:t>
            </a:r>
            <a:r>
              <a:rPr kumimoji="1" lang="ko-KR" altLang="en-US" sz="2400" kern="0" dirty="0" smtClean="0"/>
              <a:t> 나타냄</a:t>
            </a:r>
            <a:endParaRPr kumimoji="1" lang="en-US" altLang="ko-KR" sz="2400" kern="0" dirty="0" smtClean="0"/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r>
              <a:rPr kumimoji="1" lang="ko-KR" altLang="en-US" sz="2400" kern="0" dirty="0" smtClean="0"/>
              <a:t>비트 수가 클수록 더 세밀하게 표현 가능</a:t>
            </a:r>
            <a:endParaRPr kumimoji="1" lang="en-US" altLang="ko-KR" sz="2400" kern="0" dirty="0" smtClean="0"/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ko-KR" altLang="en-US" sz="2800" kern="0" dirty="0" smtClean="0"/>
              <a:t>양자화 레벨 수 </a:t>
            </a:r>
            <a:r>
              <a:rPr kumimoji="1" lang="en-US" altLang="ko-KR" sz="2800" kern="0" dirty="0" smtClean="0"/>
              <a:t>(Quantization Level Number): </a:t>
            </a:r>
            <a:r>
              <a:rPr kumimoji="1" lang="en-US" altLang="ko-KR" sz="2800" kern="0" dirty="0" smtClean="0">
                <a:solidFill>
                  <a:srgbClr val="FF0000"/>
                </a:solidFill>
              </a:rPr>
              <a:t>L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r>
              <a:rPr kumimoji="1" lang="en-US" altLang="ko-KR" sz="2400" kern="0" dirty="0" smtClean="0">
                <a:solidFill>
                  <a:srgbClr val="FF0000"/>
                </a:solidFill>
              </a:rPr>
              <a:t>L = 2</a:t>
            </a:r>
            <a:r>
              <a:rPr kumimoji="1" lang="en-US" altLang="ko-KR" sz="2400" kern="0" baseline="30000" dirty="0" smtClean="0">
                <a:solidFill>
                  <a:srgbClr val="FF0000"/>
                </a:solidFill>
              </a:rPr>
              <a:t>n</a:t>
            </a:r>
            <a:endParaRPr kumimoji="1" lang="en-US" altLang="ko-KR" sz="2400" kern="0" baseline="30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ko-KR" altLang="en-US" sz="2800" kern="0" dirty="0"/>
              <a:t>최대 입력 범위 </a:t>
            </a:r>
            <a:r>
              <a:rPr kumimoji="1" lang="en-US" altLang="ko-KR" sz="2800" kern="0" dirty="0"/>
              <a:t>(Full Scale </a:t>
            </a:r>
            <a:r>
              <a:rPr kumimoji="1" lang="en-US" altLang="ko-KR" sz="2800" kern="0" dirty="0" smtClean="0"/>
              <a:t>Range) / </a:t>
            </a:r>
            <a:r>
              <a:rPr kumimoji="1" lang="ko-KR" altLang="en-US" sz="2800" kern="0" dirty="0" smtClean="0"/>
              <a:t>동적 범위 </a:t>
            </a:r>
            <a:r>
              <a:rPr kumimoji="1" lang="en-US" altLang="ko-KR" sz="2800" kern="0" dirty="0" smtClean="0"/>
              <a:t>(Dynamic Range): </a:t>
            </a:r>
            <a:r>
              <a:rPr kumimoji="1" lang="en-US" altLang="ko-KR" sz="2800" kern="0" dirty="0">
                <a:solidFill>
                  <a:srgbClr val="0000FF"/>
                </a:solidFill>
              </a:rPr>
              <a:t>D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r>
              <a:rPr kumimoji="1" lang="ko-KR" altLang="en-US" sz="2400" kern="0" dirty="0" smtClean="0"/>
              <a:t>입력된 아날로그 신호 값의 </a:t>
            </a:r>
            <a:r>
              <a:rPr kumimoji="1" lang="ko-KR" altLang="en-US" sz="2400" kern="0" dirty="0"/>
              <a:t>최대 동적 범위</a:t>
            </a:r>
            <a:endParaRPr kumimoji="1" lang="en-US" altLang="ko-KR" sz="2400" kern="0" dirty="0"/>
          </a:p>
          <a:p>
            <a:pPr eaLnBrk="1" hangingPunct="1">
              <a:lnSpc>
                <a:spcPct val="90000"/>
              </a:lnSpc>
              <a:buFont typeface="Wingdings" pitchFamily="-110" charset="2"/>
              <a:buChar char="Ø"/>
              <a:defRPr/>
            </a:pPr>
            <a:r>
              <a:rPr kumimoji="1" lang="ko-KR" altLang="en-US" sz="2800" kern="0" dirty="0" smtClean="0"/>
              <a:t>양자화 </a:t>
            </a:r>
            <a:r>
              <a:rPr kumimoji="1" lang="ko-KR" altLang="en-US" sz="2800" kern="0" dirty="0"/>
              <a:t>단위 </a:t>
            </a:r>
            <a:r>
              <a:rPr kumimoji="1" lang="en-US" altLang="ko-KR" sz="2800" kern="0" dirty="0"/>
              <a:t>(Quantization Step Size): </a:t>
            </a:r>
            <a:r>
              <a:rPr kumimoji="1" lang="el-GR" altLang="ko-KR" sz="2800" kern="0" dirty="0">
                <a:solidFill>
                  <a:srgbClr val="FF0000"/>
                </a:solidFill>
              </a:rPr>
              <a:t>δ</a:t>
            </a:r>
            <a:endParaRPr kumimoji="1" lang="en-US" altLang="ko-KR" sz="28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-110" charset="2"/>
              <a:buChar char="l"/>
              <a:defRPr/>
            </a:pPr>
            <a:r>
              <a:rPr kumimoji="1" lang="el-GR" altLang="ko-KR" sz="2400" kern="0" dirty="0">
                <a:solidFill>
                  <a:srgbClr val="FF0000"/>
                </a:solidFill>
              </a:rPr>
              <a:t>δ </a:t>
            </a:r>
            <a:r>
              <a:rPr kumimoji="1" lang="en-US" altLang="ko-KR" sz="2400" kern="0" dirty="0">
                <a:solidFill>
                  <a:srgbClr val="FF0000"/>
                </a:solidFill>
              </a:rPr>
              <a:t>= D / </a:t>
            </a:r>
            <a:r>
              <a:rPr kumimoji="1" lang="en-US" altLang="ko-KR" sz="2400" kern="0" dirty="0" smtClean="0">
                <a:solidFill>
                  <a:srgbClr val="FF0000"/>
                </a:solidFill>
              </a:rPr>
              <a:t>L = D / 2</a:t>
            </a:r>
            <a:r>
              <a:rPr kumimoji="1" lang="en-US" altLang="ko-KR" sz="2400" kern="0" baseline="30000" dirty="0" smtClean="0">
                <a:solidFill>
                  <a:srgbClr val="FF0000"/>
                </a:solidFill>
              </a:rPr>
              <a:t>n</a:t>
            </a:r>
            <a:endParaRPr kumimoji="1" lang="en-US" altLang="ko-KR" sz="2400" kern="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Line Coding and Decoding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457200" y="2605088"/>
            <a:ext cx="82296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GB" dirty="0">
                <a:ea typeface="+mj-ea"/>
                <a:cs typeface="+mj-cs"/>
              </a:rPr>
              <a:t>PCM Example</a:t>
            </a:r>
          </a:p>
        </p:txBody>
      </p:sp>
      <p:pic>
        <p:nvPicPr>
          <p:cNvPr id="86019" name="Picture 5" descr="PCM                                                            00282837  Mnementh                      BEAE7A2F:"/>
          <p:cNvPicPr>
            <a:picLocks noChangeAspect="1" noChangeArrowheads="1"/>
          </p:cNvPicPr>
          <p:nvPr/>
        </p:nvPicPr>
        <p:blipFill>
          <a:blip r:embed="rId3">
            <a:alphaModFix/>
            <a:lum/>
          </a:blip>
          <a:srcRect l="7159" t="4633" r="14319" b="27794"/>
          <a:stretch>
            <a:fillRect/>
          </a:stretch>
        </p:blipFill>
        <p:spPr bwMode="auto">
          <a:xfrm>
            <a:off x="685800" y="1371600"/>
            <a:ext cx="7896225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ko-KR" dirty="0"/>
              <a:t>PCM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00740" name="Picture 4" descr="Resolution comparison from National Instru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5" y="1676400"/>
            <a:ext cx="8153400" cy="411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ko-KR" dirty="0"/>
              <a:t>PCM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00738" name="Picture 2" descr="Diagram of original waveform then versions sampled at 8 and 16 bi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80683"/>
            <a:ext cx="696359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06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ko-KR" dirty="0"/>
              <a:t>PCM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94703"/>
              </p:ext>
            </p:extLst>
          </p:nvPr>
        </p:nvGraphicFramePr>
        <p:xfrm>
          <a:off x="381000" y="1752600"/>
          <a:ext cx="84605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Bit 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Quality 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Amplitude 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Dynamic</a:t>
                      </a:r>
                      <a:r>
                        <a:rPr lang="en-US" altLang="ko-KR" baseline="0" dirty="0" smtClean="0"/>
                        <a:t> Range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8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Telephony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               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48.16dB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 bit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Audio CD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          65,536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96.33dB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 bit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Audio DVD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   16,777,216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144.49dB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4,294,967,296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192.66dB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3653571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* MP3: 16 bit PCM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99946"/>
              </p:ext>
            </p:extLst>
          </p:nvPr>
        </p:nvGraphicFramePr>
        <p:xfrm>
          <a:off x="381000" y="4343400"/>
          <a:ext cx="8460510" cy="1752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동적 범위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일반적으로</a:t>
                      </a: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기기를 원하는 상태로 사용 가능한 동작범위</a:t>
                      </a:r>
                    </a:p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입력에서 주어질 수 있는 가장 큰 신호와 가장 작은 신호의 차이</a:t>
                      </a:r>
                      <a:endParaRPr lang="ko-KR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마이크로폰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소리에서 가장 큰 소리까지 수음 범위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140dB)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인간 청각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가장 작은 소리에서 가장 큰 소리까지 가청 범위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약 </a:t>
                      </a:r>
                      <a:r>
                        <a:rPr lang="en-US" altLang="ko-KR" dirty="0" smtClean="0"/>
                        <a:t>120dB)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스피커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가장 작은 소리에서 가장 큰 소리까지 재생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2286000" y="1524000"/>
            <a:ext cx="4648200" cy="609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>
                <a:solidFill>
                  <a:srgbClr val="C00000"/>
                </a:solidFill>
                <a:latin typeface="Times New Roman" pitchFamily="-110" charset="0"/>
              </a:rPr>
              <a:t>Major 4 Encoding Methods</a:t>
            </a: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-110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048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Digital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Digital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-110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5146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Digital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-110" charset="0"/>
              </a:rPr>
              <a:t>Analog Signal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-110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724400" y="3200400"/>
            <a:ext cx="1981200" cy="1371600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Times New Roman" pitchFamily="-110" charset="0"/>
              </a:rPr>
              <a:t>Analog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Times New Roman" pitchFamily="-110" charset="0"/>
              </a:rPr>
              <a:t>Digital Signal</a:t>
            </a:r>
            <a:endParaRPr lang="ko-KR" altLang="en-US" dirty="0">
              <a:solidFill>
                <a:srgbClr val="000000"/>
              </a:solidFill>
              <a:latin typeface="Times New Roman" pitchFamily="-110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934200" y="3200400"/>
            <a:ext cx="1981200" cy="1371600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solidFill>
                  <a:srgbClr val="0000FF"/>
                </a:solidFill>
                <a:latin typeface="Times New Roman" pitchFamily="-110" charset="0"/>
              </a:rPr>
              <a:t>Analog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FF"/>
                </a:solidFill>
                <a:latin typeface="Times New Roman" pitchFamily="-110" charset="0"/>
              </a:rPr>
              <a:t>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FF"/>
                </a:solidFill>
                <a:latin typeface="Times New Roman" pitchFamily="-110" charset="0"/>
              </a:rPr>
              <a:t>Analog Signal</a:t>
            </a:r>
            <a:endParaRPr lang="ko-KR" altLang="en-US" dirty="0">
              <a:solidFill>
                <a:srgbClr val="0000FF"/>
              </a:solidFill>
              <a:latin typeface="Times New Roman" pitchFamily="-110" charset="0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1295400" y="2743200"/>
            <a:ext cx="6629400" cy="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endCxn id="6" idx="0"/>
          </p:cNvCxnSpPr>
          <p:nvPr/>
        </p:nvCxnSpPr>
        <p:spPr bwMode="auto">
          <a:xfrm>
            <a:off x="12954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>
            <a:stCxn id="10" idx="0"/>
          </p:cNvCxnSpPr>
          <p:nvPr/>
        </p:nvCxnSpPr>
        <p:spPr bwMode="auto">
          <a:xfrm flipV="1">
            <a:off x="79248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stCxn id="8" idx="0"/>
          </p:cNvCxnSpPr>
          <p:nvPr/>
        </p:nvCxnSpPr>
        <p:spPr bwMode="auto">
          <a:xfrm flipV="1">
            <a:off x="35052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9" idx="0"/>
          </p:cNvCxnSpPr>
          <p:nvPr/>
        </p:nvCxnSpPr>
        <p:spPr bwMode="auto">
          <a:xfrm flipV="1">
            <a:off x="5715000" y="2743200"/>
            <a:ext cx="0" cy="4572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4610100" y="21336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51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Analog Data, Analog Signals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" y="2590800"/>
            <a:ext cx="83915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8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dirty="0">
                <a:ea typeface="+mj-ea"/>
                <a:cs typeface="+mj-cs"/>
              </a:rPr>
              <a:t>Analog Data, Analog Signals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en-US" sz="2800" dirty="0"/>
              <a:t>modulate carrier frequency with analog data</a:t>
            </a:r>
          </a:p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en-US" sz="2800" dirty="0"/>
              <a:t>why modulate analog signals?</a:t>
            </a:r>
          </a:p>
          <a:p>
            <a:pPr lvl="1" eaLnBrk="1" hangingPunct="1">
              <a:buFont typeface="Wingdings" pitchFamily="-110" charset="2"/>
              <a:buChar char="l"/>
              <a:defRPr/>
            </a:pPr>
            <a:r>
              <a:rPr kumimoji="1" lang="en-US" sz="2400" dirty="0"/>
              <a:t>higher frequency can give more efficient transmission</a:t>
            </a:r>
          </a:p>
          <a:p>
            <a:pPr lvl="1" eaLnBrk="1" hangingPunct="1">
              <a:buFont typeface="Wingdings" pitchFamily="-110" charset="2"/>
              <a:buChar char="l"/>
              <a:defRPr/>
            </a:pPr>
            <a:r>
              <a:rPr kumimoji="1" lang="en-US" sz="2400" dirty="0"/>
              <a:t>permits frequency division multiplexing</a:t>
            </a:r>
          </a:p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en-US" sz="2800" dirty="0"/>
              <a:t>types of modulation:</a:t>
            </a:r>
          </a:p>
          <a:p>
            <a:pPr lvl="1" eaLnBrk="1" hangingPunct="1">
              <a:buFont typeface="Wingdings" pitchFamily="-110" charset="2"/>
              <a:buChar char="l"/>
              <a:defRPr/>
            </a:pPr>
            <a:r>
              <a:rPr kumimoji="1" lang="en-US" sz="2400" dirty="0" smtClean="0"/>
              <a:t>Amplitude </a:t>
            </a:r>
            <a:r>
              <a:rPr kumimoji="1" lang="en-US" altLang="ko-KR" sz="2400" dirty="0" smtClean="0"/>
              <a:t>modulation</a:t>
            </a:r>
            <a:endParaRPr kumimoji="1" lang="en-US" sz="2400" dirty="0"/>
          </a:p>
          <a:p>
            <a:pPr lvl="1" eaLnBrk="1" hangingPunct="1">
              <a:buFont typeface="Wingdings" pitchFamily="-110" charset="2"/>
              <a:buChar char="l"/>
              <a:defRPr/>
            </a:pPr>
            <a:r>
              <a:rPr kumimoji="1" lang="en-US" sz="2400" dirty="0" smtClean="0"/>
              <a:t>Angle modulation</a:t>
            </a:r>
          </a:p>
          <a:p>
            <a:pPr lvl="2" eaLnBrk="1" hangingPunct="1">
              <a:buFont typeface="Wingdings" pitchFamily="-110" charset="2"/>
              <a:buChar char="l"/>
              <a:defRPr/>
            </a:pPr>
            <a:r>
              <a:rPr kumimoji="1" lang="en-US" sz="2000" dirty="0" smtClean="0"/>
              <a:t>Frequency</a:t>
            </a:r>
            <a:endParaRPr kumimoji="1" lang="en-US" sz="2000" dirty="0"/>
          </a:p>
          <a:p>
            <a:pPr lvl="2" eaLnBrk="1" hangingPunct="1">
              <a:buFont typeface="Wingdings" pitchFamily="-110" charset="2"/>
              <a:buChar char="l"/>
              <a:defRPr/>
            </a:pPr>
            <a:r>
              <a:rPr kumimoji="1" lang="en-US" sz="2000" dirty="0"/>
              <a:t>Phase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28875"/>
              </p:ext>
            </p:extLst>
          </p:nvPr>
        </p:nvGraphicFramePr>
        <p:xfrm>
          <a:off x="4835525" y="4249738"/>
          <a:ext cx="28654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59" name="수식" r:id="rId4" imgW="1015920" imgH="228600" progId="Equation.3">
                  <p:embed/>
                </p:oleObj>
              </mc:Choice>
              <mc:Fallback>
                <p:oleObj name="수식" r:id="rId4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4249738"/>
                        <a:ext cx="2865438" cy="6461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Amplitude Modulation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amplitude of high-carrier signal is varied according to the instantaneous amplitude of the modulating message signal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146339"/>
              </p:ext>
            </p:extLst>
          </p:nvPr>
        </p:nvGraphicFramePr>
        <p:xfrm>
          <a:off x="2341563" y="4495800"/>
          <a:ext cx="33655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63" name="수식" r:id="rId3" imgW="1193760" imgH="228600" progId="Equation.3">
                  <p:embed/>
                </p:oleObj>
              </mc:Choice>
              <mc:Fallback>
                <p:oleObj name="수식" r:id="rId3" imgW="1193760" imgH="2286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495800"/>
                        <a:ext cx="3365500" cy="6461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Amplitude Modulation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7" name="그림 6" descr="http://sharmamonika95.blog.com/files/2012/08/AM.gif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36660" cy="3971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6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Amplitude Modulation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78000"/>
            <a:ext cx="4267199" cy="435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/>
          <p:nvPr/>
        </p:nvCxnSpPr>
        <p:spPr bwMode="auto">
          <a:xfrm>
            <a:off x="4172528" y="1773384"/>
            <a:ext cx="0" cy="435151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4364184" y="1771072"/>
            <a:ext cx="0" cy="435151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 Coding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685800" y="2420938"/>
            <a:ext cx="77724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Amplitude Modulation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 smtClean="0">
                <a:ea typeface="굴림" pitchFamily="50" charset="-127"/>
              </a:rPr>
              <a:t>Diagram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47800" y="2819400"/>
            <a:ext cx="6781800" cy="2286000"/>
            <a:chOff x="2021497" y="3276600"/>
            <a:chExt cx="5691746" cy="1770876"/>
          </a:xfrm>
        </p:grpSpPr>
        <p:sp>
          <p:nvSpPr>
            <p:cNvPr id="5" name="순서도: 논리합 4"/>
            <p:cNvSpPr/>
            <p:nvPr/>
          </p:nvSpPr>
          <p:spPr bwMode="auto">
            <a:xfrm>
              <a:off x="3616970" y="3425190"/>
              <a:ext cx="540000" cy="540000"/>
            </a:xfrm>
            <a:prstGeom prst="flowChartOr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순서도: 가산 접합 5"/>
            <p:cNvSpPr/>
            <p:nvPr/>
          </p:nvSpPr>
          <p:spPr bwMode="auto">
            <a:xfrm>
              <a:off x="5571277" y="3425190"/>
              <a:ext cx="540000" cy="540000"/>
            </a:xfrm>
            <a:prstGeom prst="flowChartSummingJunc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직선 화살표 연결선 6"/>
            <p:cNvCxnSpPr>
              <a:endCxn id="5" idx="2"/>
            </p:cNvCxnSpPr>
            <p:nvPr/>
          </p:nvCxnSpPr>
          <p:spPr bwMode="auto">
            <a:xfrm>
              <a:off x="2846006" y="3694131"/>
              <a:ext cx="770964" cy="10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직선 화살표 연결선 7"/>
            <p:cNvCxnSpPr>
              <a:stCxn id="5" idx="6"/>
              <a:endCxn id="6" idx="2"/>
            </p:cNvCxnSpPr>
            <p:nvPr/>
          </p:nvCxnSpPr>
          <p:spPr bwMode="auto">
            <a:xfrm>
              <a:off x="4156970" y="3695190"/>
              <a:ext cx="141430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직선 화살표 연결선 8"/>
            <p:cNvCxnSpPr>
              <a:stCxn id="6" idx="6"/>
            </p:cNvCxnSpPr>
            <p:nvPr/>
          </p:nvCxnSpPr>
          <p:spPr bwMode="auto">
            <a:xfrm flipV="1">
              <a:off x="6111277" y="3694131"/>
              <a:ext cx="1055717" cy="10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직선 화살표 연결선 9"/>
            <p:cNvCxnSpPr>
              <a:endCxn id="5" idx="4"/>
            </p:cNvCxnSpPr>
            <p:nvPr/>
          </p:nvCxnSpPr>
          <p:spPr bwMode="auto">
            <a:xfrm flipH="1" flipV="1">
              <a:off x="3886970" y="3965190"/>
              <a:ext cx="2490" cy="4283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직선 화살표 연결선 10"/>
            <p:cNvCxnSpPr>
              <a:endCxn id="6" idx="4"/>
            </p:cNvCxnSpPr>
            <p:nvPr/>
          </p:nvCxnSpPr>
          <p:spPr bwMode="auto">
            <a:xfrm flipV="1">
              <a:off x="5840217" y="3965190"/>
              <a:ext cx="1060" cy="4550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199192" y="4339590"/>
              <a:ext cx="13789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Modulating</a:t>
              </a:r>
            </a:p>
            <a:p>
              <a:pPr algn="ct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Signal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21497" y="3486150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DC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86155" y="4446270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latin typeface="Times New Roman" pitchFamily="18" charset="0"/>
                  <a:ea typeface="굴림" pitchFamily="50" charset="-127"/>
                  <a:cs typeface="Times New Roman" pitchFamily="18" charset="0"/>
                </a:rPr>
                <a:t>cos2</a:t>
              </a:r>
              <a:r>
                <a:rPr lang="en-US" altLang="ko-KR" i="1" dirty="0" smtClean="0">
                  <a:latin typeface="Times New Roman" pitchFamily="18" charset="0"/>
                  <a:ea typeface="굴림" charset="-127"/>
                  <a:cs typeface="Times New Roman" pitchFamily="18" charset="0"/>
                </a:rPr>
                <a:t>π</a:t>
              </a:r>
              <a:r>
                <a:rPr lang="en-GB" altLang="ko-KR" i="1" dirty="0" err="1" smtClean="0">
                  <a:latin typeface="Times New Roman" pitchFamily="18" charset="0"/>
                  <a:ea typeface="굴림" pitchFamily="50" charset="-127"/>
                  <a:cs typeface="Times New Roman" pitchFamily="18" charset="0"/>
                </a:rPr>
                <a:t>f</a:t>
              </a:r>
              <a:r>
                <a:rPr lang="en-GB" altLang="ko-KR" i="1" baseline="-25000" dirty="0" err="1" smtClean="0">
                  <a:latin typeface="Times New Roman" pitchFamily="18" charset="0"/>
                  <a:ea typeface="굴림" pitchFamily="50" charset="-127"/>
                  <a:cs typeface="Times New Roman" pitchFamily="18" charset="0"/>
                </a:rPr>
                <a:t>c</a:t>
              </a:r>
              <a:r>
                <a:rPr lang="en-GB" altLang="ko-KR" i="1" dirty="0" err="1" smtClean="0">
                  <a:latin typeface="Times New Roman" pitchFamily="18" charset="0"/>
                  <a:ea typeface="굴림" pitchFamily="50" charset="-127"/>
                  <a:cs typeface="Times New Roman" pitchFamily="18" charset="0"/>
                </a:rPr>
                <a:t>t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67200" y="3276600"/>
              <a:ext cx="11288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i="1" baseline="-25000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m(t)</a:t>
              </a:r>
              <a:endParaRPr lang="en-US" altLang="ko-KR" i="1" baseline="-25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88740" y="3486150"/>
              <a:ext cx="5245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s(t)</a:t>
              </a:r>
              <a:endParaRPr lang="en-US" altLang="ko-KR" i="1" baseline="-25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Amplitude Modulation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" name="Picture 2" descr="C:\Documents and Settings\mimir\바탕 화면\Ana\ampmo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0"/>
            <a:ext cx="3886200" cy="525681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68818" y="18288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m(t)</a:t>
            </a:r>
            <a:endParaRPr lang="en-US" altLang="ko-KR" i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3276600"/>
            <a:ext cx="1345024" cy="516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m(t)</a:t>
            </a:r>
            <a:endParaRPr lang="en-US" altLang="ko-KR" i="1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5253335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i="1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m(t)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•</a:t>
            </a:r>
            <a:r>
              <a:rPr lang="en-GB" altLang="ko-KR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GB" altLang="ko-KR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cos2</a:t>
            </a:r>
            <a:r>
              <a:rPr lang="en-US" altLang="ko-KR" i="1" dirty="0">
                <a:latin typeface="Times New Roman" pitchFamily="18" charset="0"/>
                <a:ea typeface="굴림" charset="-127"/>
                <a:cs typeface="Times New Roman" pitchFamily="18" charset="0"/>
              </a:rPr>
              <a:t>π</a:t>
            </a:r>
            <a:r>
              <a:rPr lang="en-GB" altLang="ko-KR" i="1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</a:t>
            </a:r>
            <a:r>
              <a:rPr lang="en-GB" altLang="ko-KR" i="1" baseline="-25000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</a:t>
            </a:r>
            <a:r>
              <a:rPr lang="en-GB" altLang="ko-KR" i="1" dirty="0" err="1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 Demodulation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aphicFrame>
        <p:nvGraphicFramePr>
          <p:cNvPr id="295938" name="Object 2"/>
          <p:cNvGraphicFramePr>
            <a:graphicFrameLocks noChangeAspect="1"/>
          </p:cNvGraphicFramePr>
          <p:nvPr/>
        </p:nvGraphicFramePr>
        <p:xfrm>
          <a:off x="2819400" y="3898454"/>
          <a:ext cx="3429000" cy="242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42" name="Bitmap Image" r:id="rId3" imgW="5649114" imgH="4704762" progId="PBrush">
                  <p:embed/>
                </p:oleObj>
              </mc:Choice>
              <mc:Fallback>
                <p:oleObj name="Bitmap Image" r:id="rId3" imgW="5649114" imgH="470476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98454"/>
                        <a:ext cx="3429000" cy="24261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5939" name="Picture 3" descr="C:\Documents and Settings\mimir\바탕 화면\Ana\am_diode_detecto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676400"/>
            <a:ext cx="84201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Angle Modulation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Angle modulation</a:t>
            </a:r>
          </a:p>
          <a:p>
            <a:r>
              <a:rPr lang="en-US" altLang="en-US" sz="2800" dirty="0" smtClean="0"/>
              <a:t>Phase Modulation(PM)</a:t>
            </a:r>
          </a:p>
          <a:p>
            <a:pPr marL="742950" lvl="2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r>
              <a:rPr lang="en-US" altLang="ko-KR" dirty="0" smtClean="0"/>
              <a:t>Phase is proportional to modulating signal </a:t>
            </a:r>
            <a:r>
              <a:rPr lang="en-US" altLang="ko-KR" i="1" dirty="0" smtClean="0"/>
              <a:t>m(t)</a:t>
            </a:r>
          </a:p>
          <a:p>
            <a:pPr marL="742950" lvl="2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endParaRPr lang="en-US" altLang="ko-KR" i="1" dirty="0" smtClean="0"/>
          </a:p>
          <a:p>
            <a:pPr marL="1200150" lvl="3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endParaRPr lang="en-US" altLang="ko-KR" i="1" dirty="0" smtClean="0">
              <a:latin typeface="Times New Roman" pitchFamily="18" charset="0"/>
              <a:ea typeface="굴림" charset="-127"/>
            </a:endParaRPr>
          </a:p>
          <a:p>
            <a:pPr marL="1200150" lvl="3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r>
              <a:rPr lang="en-US" altLang="ko-KR" i="1" dirty="0" err="1" smtClean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i="1" baseline="-25000" dirty="0" err="1" smtClean="0">
                <a:latin typeface="Times New Roman" pitchFamily="18" charset="0"/>
                <a:ea typeface="굴림" charset="-127"/>
              </a:rPr>
              <a:t>p</a:t>
            </a:r>
            <a:r>
              <a:rPr lang="en-US" altLang="ko-KR" dirty="0" smtClean="0">
                <a:latin typeface="Times New Roman" pitchFamily="18" charset="0"/>
                <a:ea typeface="굴림" charset="-127"/>
              </a:rPr>
              <a:t> = phase modulation index </a:t>
            </a:r>
            <a:r>
              <a:rPr lang="en-US" altLang="en-US" dirty="0" smtClean="0">
                <a:latin typeface="Times New Roman" pitchFamily="18" charset="0"/>
                <a:ea typeface="굴림" charset="-127"/>
              </a:rPr>
              <a:t>in radians/volt</a:t>
            </a:r>
            <a:endParaRPr lang="en-US" altLang="ko-KR" dirty="0" smtClean="0">
              <a:latin typeface="Times New Roman" pitchFamily="18" charset="0"/>
              <a:ea typeface="굴림" charset="-127"/>
            </a:endParaRPr>
          </a:p>
          <a:p>
            <a:r>
              <a:rPr lang="en-US" altLang="en-US" sz="2800" dirty="0" smtClean="0"/>
              <a:t>Frequency Modulation(FM)</a:t>
            </a:r>
          </a:p>
          <a:p>
            <a:pPr marL="742950" lvl="2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r>
              <a:rPr lang="en-US" altLang="ko-KR" dirty="0" smtClean="0"/>
              <a:t>Derivative of the phase is proportional to modulating signal </a:t>
            </a:r>
            <a:r>
              <a:rPr lang="en-US" altLang="ko-KR" i="1" dirty="0" smtClean="0"/>
              <a:t>m(t)</a:t>
            </a:r>
          </a:p>
          <a:p>
            <a:pPr marL="742950" lvl="2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endParaRPr lang="en-US" altLang="ko-KR" i="1" dirty="0" smtClean="0"/>
          </a:p>
          <a:p>
            <a:pPr marL="1200150" lvl="3" indent="-342900">
              <a:buClr>
                <a:schemeClr val="hlink"/>
              </a:buClr>
              <a:buSzPct val="80000"/>
              <a:buFont typeface="Wingdings" pitchFamily="32" charset="2"/>
              <a:buChar char="Ø"/>
            </a:pPr>
            <a:r>
              <a:rPr lang="en-US" altLang="ko-KR" i="1" dirty="0" err="1" smtClean="0">
                <a:latin typeface="Times New Roman" pitchFamily="18" charset="0"/>
                <a:ea typeface="굴림" charset="-127"/>
              </a:rPr>
              <a:t>n</a:t>
            </a:r>
            <a:r>
              <a:rPr lang="en-US" altLang="ko-KR" i="1" baseline="-25000" dirty="0" err="1" smtClean="0">
                <a:latin typeface="Times New Roman" pitchFamily="18" charset="0"/>
                <a:ea typeface="굴림" charset="-127"/>
              </a:rPr>
              <a:t>f</a:t>
            </a:r>
            <a:r>
              <a:rPr lang="en-US" altLang="ko-KR" dirty="0" smtClean="0">
                <a:latin typeface="Times New Roman" pitchFamily="18" charset="0"/>
                <a:ea typeface="굴림" charset="-127"/>
              </a:rPr>
              <a:t> = frequency modulation index</a:t>
            </a:r>
            <a:r>
              <a:rPr lang="en-US" altLang="en-US" dirty="0" smtClean="0">
                <a:latin typeface="Times New Roman" pitchFamily="18" charset="0"/>
                <a:ea typeface="굴림" charset="-127"/>
              </a:rPr>
              <a:t> in radians/volt</a:t>
            </a:r>
            <a:endParaRPr lang="ko-KR" altLang="en-US" dirty="0" smtClean="0">
              <a:latin typeface="Times New Roman" pitchFamily="18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2971800" y="3200400"/>
          <a:ext cx="22129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69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2212975" cy="6556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4"/>
          <p:cNvGraphicFramePr>
            <a:graphicFrameLocks noChangeAspect="1"/>
          </p:cNvGraphicFramePr>
          <p:nvPr/>
        </p:nvGraphicFramePr>
        <p:xfrm>
          <a:off x="3886200" y="1676400"/>
          <a:ext cx="4114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70" name="Equation" r:id="rId5" imgW="1511280" imgH="228600" progId="Equation.3">
                  <p:embed/>
                </p:oleObj>
              </mc:Choice>
              <mc:Fallback>
                <p:oleObj name="Equation" r:id="rId5" imgW="1511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4114800" cy="6223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9" name="Object 4"/>
          <p:cNvGraphicFramePr>
            <a:graphicFrameLocks noChangeAspect="1"/>
          </p:cNvGraphicFramePr>
          <p:nvPr/>
        </p:nvGraphicFramePr>
        <p:xfrm>
          <a:off x="3048000" y="5410200"/>
          <a:ext cx="23510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71" name="Equation" r:id="rId7" imgW="863280" imgH="241200" progId="Equation.3">
                  <p:embed/>
                </p:oleObj>
              </mc:Choice>
              <mc:Fallback>
                <p:oleObj name="Equation" r:id="rId7" imgW="86328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2351088" cy="6556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Angular Velocity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Since phase changes </a:t>
            </a:r>
            <a:r>
              <a:rPr lang="en-US" altLang="en-US" sz="2800" dirty="0" err="1" smtClean="0"/>
              <a:t>nonuniformly</a:t>
            </a:r>
            <a:r>
              <a:rPr lang="en-US" altLang="en-US" sz="2800" dirty="0" smtClean="0"/>
              <a:t> vs. time, we can define a rate of change</a:t>
            </a:r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This is what we know as frequency</a:t>
            </a:r>
          </a:p>
          <a:p>
            <a:endParaRPr lang="en-US" altLang="en-US" sz="2800" dirty="0" smtClean="0"/>
          </a:p>
          <a:p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302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590800"/>
            <a:ext cx="342087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20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895600"/>
            <a:ext cx="2047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208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9524" y="5181600"/>
            <a:ext cx="40671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208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0124" y="5791200"/>
            <a:ext cx="183847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2086" name="Object 6"/>
          <p:cNvGraphicFramePr>
            <a:graphicFrameLocks noChangeAspect="1"/>
          </p:cNvGraphicFramePr>
          <p:nvPr/>
        </p:nvGraphicFramePr>
        <p:xfrm>
          <a:off x="1209524" y="5638800"/>
          <a:ext cx="42005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46" name="수식" r:id="rId7" imgW="1866600" imgH="507960" progId="Equation.3">
                  <p:embed/>
                </p:oleObj>
              </mc:Choice>
              <mc:Fallback>
                <p:oleObj name="수식" r:id="rId7" imgW="1866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524" y="5638800"/>
                        <a:ext cx="4200525" cy="1143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9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Instantaneous frequency?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4"/>
            <a:endParaRPr lang="en-US" altLang="ko-KR" dirty="0" smtClean="0"/>
          </a:p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304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3409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4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476750"/>
            <a:ext cx="72961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0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Phase Modulation(PM)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In PM, carrier angle changes linearly with the message</a:t>
            </a:r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Instantaneous frequency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aphicFrame>
        <p:nvGraphicFramePr>
          <p:cNvPr id="306179" name="Object 3"/>
          <p:cNvGraphicFramePr>
            <a:graphicFrameLocks noChangeAspect="1"/>
          </p:cNvGraphicFramePr>
          <p:nvPr/>
        </p:nvGraphicFramePr>
        <p:xfrm>
          <a:off x="2438400" y="2667000"/>
          <a:ext cx="5410200" cy="53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87" name="수식" r:id="rId3" imgW="1803240" imgH="177480" progId="Equation.3">
                  <p:embed/>
                </p:oleObj>
              </mc:Choice>
              <mc:Fallback>
                <p:oleObj name="수식" r:id="rId3" imgW="18032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5410200" cy="53417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0" name="Object 4"/>
          <p:cNvGraphicFramePr>
            <a:graphicFrameLocks noChangeAspect="1"/>
          </p:cNvGraphicFramePr>
          <p:nvPr/>
        </p:nvGraphicFramePr>
        <p:xfrm>
          <a:off x="2438400" y="3733800"/>
          <a:ext cx="6096000" cy="57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388" name="수식" r:id="rId5" imgW="2031840" imgH="190440" progId="Equation.3">
                  <p:embed/>
                </p:oleObj>
              </mc:Choice>
              <mc:Fallback>
                <p:oleObj name="수식" r:id="rId5" imgW="203184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6096000" cy="57218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618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62200" y="5334000"/>
            <a:ext cx="45910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Frequency Modulation(FM)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In FM, it is the instantaneous frequency that varies linearly with message amplitude.</a:t>
            </a:r>
          </a:p>
          <a:p>
            <a:r>
              <a:rPr lang="en-US" altLang="en-US" sz="2800" dirty="0" smtClean="0"/>
              <a:t>Modulated Signal</a:t>
            </a:r>
            <a:endParaRPr lang="ko-KR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Instantaneous frequency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307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743450"/>
            <a:ext cx="63246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3200400"/>
            <a:ext cx="68961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Illustrating FM &amp; PM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grpSp>
        <p:nvGrpSpPr>
          <p:cNvPr id="3" name="그룹 7"/>
          <p:cNvGrpSpPr/>
          <p:nvPr/>
        </p:nvGrpSpPr>
        <p:grpSpPr>
          <a:xfrm>
            <a:off x="1600200" y="1524000"/>
            <a:ext cx="5867400" cy="5105400"/>
            <a:chOff x="533400" y="1371600"/>
            <a:chExt cx="5867400" cy="5105400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609600" y="1371600"/>
              <a:ext cx="5791200" cy="51054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graphicFrame>
          <p:nvGraphicFramePr>
            <p:cNvPr id="309251" name="Object 3"/>
            <p:cNvGraphicFramePr>
              <a:graphicFrameLocks noChangeAspect="1"/>
            </p:cNvGraphicFramePr>
            <p:nvPr/>
          </p:nvGraphicFramePr>
          <p:xfrm>
            <a:off x="533400" y="1371600"/>
            <a:ext cx="5810250" cy="5073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554" name="Visio" r:id="rId3" imgW="4585106" imgH="6323381" progId="">
                    <p:embed/>
                  </p:oleObj>
                </mc:Choice>
                <mc:Fallback>
                  <p:oleObj name="Visio" r:id="rId3" imgW="4585106" imgH="6323381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1371600"/>
                          <a:ext cx="5810250" cy="5073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FM Demodulation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Remember that message in an FM signal is in the instantaneous frequency or equivalently derivative of carrier angle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graphicFrame>
        <p:nvGraphicFramePr>
          <p:cNvPr id="387075" name="Object 3"/>
          <p:cNvGraphicFramePr>
            <a:graphicFrameLocks noChangeAspect="1"/>
          </p:cNvGraphicFramePr>
          <p:nvPr/>
        </p:nvGraphicFramePr>
        <p:xfrm>
          <a:off x="2819400" y="3429000"/>
          <a:ext cx="424961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83" name="수식" r:id="rId3" imgW="1841400" imgH="495000" progId="Equation.3">
                  <p:embed/>
                </p:oleObj>
              </mc:Choice>
              <mc:Fallback>
                <p:oleObj name="수식" r:id="rId3" imgW="184140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9000"/>
                        <a:ext cx="4249615" cy="1143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990600" y="4648200"/>
          <a:ext cx="763611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84" name="수식" r:id="rId5" imgW="2755800" imgH="495000" progId="Equation.3">
                  <p:embed/>
                </p:oleObj>
              </mc:Choice>
              <mc:Fallback>
                <p:oleObj name="수식" r:id="rId5" imgW="2755800" imgH="49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7636119" cy="1371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14600" y="6029980"/>
            <a:ext cx="454804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 envelope detection on 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s’(t</a:t>
            </a:r>
            <a:r>
              <a:rPr lang="en-US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971261" y="4856922"/>
            <a:ext cx="2819400" cy="914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1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Coding</a:t>
            </a:r>
            <a:endParaRPr kumimoji="1" lang="ko-KR" altLang="en-US" dirty="0"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en-US" altLang="ko-KR" b="1" dirty="0"/>
              <a:t>unipolar</a:t>
            </a:r>
            <a:r>
              <a:rPr kumimoji="1" lang="en-US" altLang="ko-KR" dirty="0"/>
              <a:t> – all signal elements have the same sign</a:t>
            </a:r>
          </a:p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en-US" altLang="ko-KR" b="1" dirty="0"/>
              <a:t>polar</a:t>
            </a:r>
            <a:r>
              <a:rPr kumimoji="1" lang="en-US" altLang="ko-KR" dirty="0"/>
              <a:t> – one logic state represented by positive voltage and the other by negative </a:t>
            </a:r>
            <a:r>
              <a:rPr kumimoji="1" lang="en-US" altLang="ko-KR" dirty="0" smtClean="0"/>
              <a:t>voltage</a:t>
            </a:r>
          </a:p>
          <a:p>
            <a:pPr eaLnBrk="1" hangingPunct="1">
              <a:buFont typeface="Wingdings" pitchFamily="-110" charset="2"/>
              <a:buChar char="Ø"/>
              <a:defRPr/>
            </a:pPr>
            <a:r>
              <a:rPr kumimoji="1" lang="en-US" altLang="ko-KR" b="1" dirty="0" smtClean="0"/>
              <a:t>Bipolar</a:t>
            </a:r>
            <a:r>
              <a:rPr kumimoji="1" lang="en-US" altLang="ko-KR" dirty="0" smtClean="0"/>
              <a:t> </a:t>
            </a:r>
            <a:r>
              <a:rPr kumimoji="1" lang="en-US" altLang="ko-KR" dirty="0"/>
              <a:t>– </a:t>
            </a:r>
            <a:r>
              <a:rPr lang="en-US" altLang="ko-KR" dirty="0" smtClean="0"/>
              <a:t>three </a:t>
            </a:r>
            <a:r>
              <a:rPr lang="en-US" altLang="ko-KR" dirty="0"/>
              <a:t>voltage levels: positive, zero, and negative</a:t>
            </a:r>
            <a:endParaRPr kumimoji="1" lang="en-US" altLang="ko-KR" dirty="0" smtClean="0"/>
          </a:p>
          <a:p>
            <a:pPr eaLnBrk="1" hangingPunct="1">
              <a:buFont typeface="Wingdings" pitchFamily="-110" charset="2"/>
              <a:buChar char="Ø"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FM Demodulation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 smtClean="0">
                <a:ea typeface="굴림" pitchFamily="50" charset="-127"/>
              </a:rPr>
              <a:t>Waveform of the output signal</a:t>
            </a:r>
            <a:r>
              <a:rPr lang="en-US" altLang="ko-KR" dirty="0" smtClean="0">
                <a:ea typeface="굴림" pitchFamily="50" charset="-127"/>
              </a:rPr>
              <a:t> (similar to AM demodulation)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graphicFrame>
        <p:nvGraphicFramePr>
          <p:cNvPr id="389122" name="Object 2"/>
          <p:cNvGraphicFramePr>
            <a:graphicFrameLocks noChangeAspect="1"/>
          </p:cNvGraphicFramePr>
          <p:nvPr/>
        </p:nvGraphicFramePr>
        <p:xfrm>
          <a:off x="1447800" y="2819400"/>
          <a:ext cx="5943600" cy="106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6" name="수식" r:id="rId3" imgW="2755800" imgH="495000" progId="Equation.3">
                  <p:embed/>
                </p:oleObj>
              </mc:Choice>
              <mc:Fallback>
                <p:oleObj name="수식" r:id="rId3" imgW="275580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5943600" cy="106762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4114800"/>
            <a:ext cx="63436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ea typeface="+mj-ea"/>
                <a:cs typeface="+mj-cs"/>
              </a:rPr>
              <a:t>DC components</a:t>
            </a:r>
            <a:endParaRPr kumimoji="1" lang="ko-KR" altLang="en-US" dirty="0"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charset="0"/>
              </a:rPr>
              <a:t>Some </a:t>
            </a:r>
            <a:r>
              <a:rPr lang="en-US" altLang="ko-KR" dirty="0">
                <a:latin typeface="Arial" charset="0"/>
              </a:rPr>
              <a:t>coding schemes have a residual DC [Direct-Current] that has a zero frequency. The positive and negative voltages do not cancel each other.</a:t>
            </a:r>
          </a:p>
          <a:p>
            <a:r>
              <a:rPr lang="en-US" altLang="ko-KR" dirty="0"/>
              <a:t>Not Desirable</a:t>
            </a:r>
            <a:endParaRPr lang="en-US" altLang="ko-KR" dirty="0" smtClean="0">
              <a:latin typeface="Arial" charset="0"/>
            </a:endParaRPr>
          </a:p>
          <a:p>
            <a:pPr lvl="1"/>
            <a:r>
              <a:rPr lang="en-US" altLang="ko-KR" dirty="0" smtClean="0">
                <a:latin typeface="Arial" charset="0"/>
              </a:rPr>
              <a:t>This extra energy on the line is useless and will not pass properly through Transformers! Bad!</a:t>
            </a:r>
          </a:p>
          <a:p>
            <a:pPr lvl="2"/>
            <a:r>
              <a:rPr lang="ko-KR" altLang="en-US" dirty="0"/>
              <a:t>직류성분을 다룰 수 없는 매체는 통과 불가능</a:t>
            </a:r>
            <a:endParaRPr lang="en-US" altLang="ko-KR" dirty="0"/>
          </a:p>
          <a:p>
            <a:pPr lvl="1"/>
            <a:r>
              <a:rPr lang="en-US" altLang="ko-KR" dirty="0" smtClean="0"/>
              <a:t>Capacitive Coupling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ea typeface="+mj-ea"/>
                <a:cs typeface="+mj-cs"/>
              </a:rPr>
              <a:t>DC components</a:t>
            </a:r>
            <a:endParaRPr kumimoji="1" lang="ko-KR" altLang="en-US" dirty="0"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3" y="3962400"/>
            <a:ext cx="6688282" cy="258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3" y="1447800"/>
            <a:ext cx="6688282" cy="231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5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>
                <a:ea typeface="+mj-ea"/>
                <a:cs typeface="+mj-cs"/>
              </a:rPr>
              <a:t>Synchronization</a:t>
            </a:r>
            <a:endParaRPr kumimoji="1" lang="ko-KR" altLang="en-US" dirty="0" smtClean="0"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To interpret the received signal correctly, the bit interval of the receiver should be exactly same or within certain limit of that of the transmitter. </a:t>
            </a:r>
          </a:p>
          <a:p>
            <a:r>
              <a:rPr lang="en-US" altLang="ko-KR" sz="2800" dirty="0" smtClean="0"/>
              <a:t>Any mismatch between the two may lead wrong interpretation of the received signal. </a:t>
            </a:r>
          </a:p>
          <a:p>
            <a:endParaRPr lang="ko-KR" altLang="en-US" sz="2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1ECE-19E1-BE47-BA44-AAB7348897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4038600"/>
            <a:ext cx="6019800" cy="25908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392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1-Overview">
  <a:themeElements>
    <a:clrScheme name="01-Overview 5">
      <a:dk1>
        <a:srgbClr val="008080"/>
      </a:dk1>
      <a:lt1>
        <a:srgbClr val="FFFFFF"/>
      </a:lt1>
      <a:dk2>
        <a:srgbClr val="006666"/>
      </a:dk2>
      <a:lt2>
        <a:srgbClr val="FFFFCC"/>
      </a:lt2>
      <a:accent1>
        <a:srgbClr val="008080"/>
      </a:accent1>
      <a:accent2>
        <a:srgbClr val="0099FF"/>
      </a:accent2>
      <a:accent3>
        <a:srgbClr val="AAB8B8"/>
      </a:accent3>
      <a:accent4>
        <a:srgbClr val="DADADA"/>
      </a:accent4>
      <a:accent5>
        <a:srgbClr val="AAC0C0"/>
      </a:accent5>
      <a:accent6>
        <a:srgbClr val="008AE7"/>
      </a:accent6>
      <a:hlink>
        <a:srgbClr val="1ACE9F"/>
      </a:hlink>
      <a:folHlink>
        <a:srgbClr val="A5B5CD"/>
      </a:folHlink>
    </a:clrScheme>
    <a:fontScheme name="01-Overvi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01-Overview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Overview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Overview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Mnementh:Users:lpb:work:consult:Stallings-DCC8:Slides:01-Overview.ppt</Template>
  <TotalTime>9649</TotalTime>
  <Words>1515</Words>
  <Application>Microsoft Office PowerPoint</Application>
  <PresentationFormat>화면 슬라이드 쇼(4:3)</PresentationFormat>
  <Paragraphs>405</Paragraphs>
  <Slides>60</Slides>
  <Notes>18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5</vt:i4>
      </vt:variant>
      <vt:variant>
        <vt:lpstr>슬라이드 제목</vt:lpstr>
      </vt:variant>
      <vt:variant>
        <vt:i4>60</vt:i4>
      </vt:variant>
    </vt:vector>
  </HeadingPairs>
  <TitlesOfParts>
    <vt:vector size="76" baseType="lpstr">
      <vt:lpstr>ＭＳ Ｐゴシック</vt:lpstr>
      <vt:lpstr>굴림</vt:lpstr>
      <vt:lpstr>맑은 고딕</vt:lpstr>
      <vt:lpstr>Arial</vt:lpstr>
      <vt:lpstr>Arial Narrow</vt:lpstr>
      <vt:lpstr>Garamond</vt:lpstr>
      <vt:lpstr>Symbol</vt:lpstr>
      <vt:lpstr>Times</vt:lpstr>
      <vt:lpstr>Times New Roman</vt:lpstr>
      <vt:lpstr>Wingdings</vt:lpstr>
      <vt:lpstr>01-Overview</vt:lpstr>
      <vt:lpstr>Equation</vt:lpstr>
      <vt:lpstr>수식</vt:lpstr>
      <vt:lpstr>Microsoft Equation 3.0</vt:lpstr>
      <vt:lpstr>Bitmap Image</vt:lpstr>
      <vt:lpstr>Visio</vt:lpstr>
      <vt:lpstr>Data and Computer Communications</vt:lpstr>
      <vt:lpstr>PowerPoint 프레젠테이션</vt:lpstr>
      <vt:lpstr>Digital to Digital Conversion</vt:lpstr>
      <vt:lpstr>Line Coding and Decoding</vt:lpstr>
      <vt:lpstr>Line Coding</vt:lpstr>
      <vt:lpstr>Line Coding</vt:lpstr>
      <vt:lpstr>DC components</vt:lpstr>
      <vt:lpstr>DC components</vt:lpstr>
      <vt:lpstr>Synchronization</vt:lpstr>
      <vt:lpstr>Unipolar</vt:lpstr>
      <vt:lpstr>Unipolar</vt:lpstr>
      <vt:lpstr>Polar</vt:lpstr>
      <vt:lpstr>Return to Zero (RZ)</vt:lpstr>
      <vt:lpstr>Return to Zero (RZ)</vt:lpstr>
      <vt:lpstr>Manchester Encoding</vt:lpstr>
      <vt:lpstr>Manchester Encoding</vt:lpstr>
      <vt:lpstr>Bipolar</vt:lpstr>
      <vt:lpstr>Bipolar AMI Encoding</vt:lpstr>
      <vt:lpstr>PowerPoint 프레젠테이션</vt:lpstr>
      <vt:lpstr>Digital Data, Analog Signal</vt:lpstr>
      <vt:lpstr>Digital Data, Analog Signal</vt:lpstr>
      <vt:lpstr>Digital Data, Analog Signal</vt:lpstr>
      <vt:lpstr>Modulation Techniques</vt:lpstr>
      <vt:lpstr>Amplitude Shift Keying</vt:lpstr>
      <vt:lpstr>Amplitude Shift Keying</vt:lpstr>
      <vt:lpstr>Binary Frequency Shift Keying</vt:lpstr>
      <vt:lpstr>FSK</vt:lpstr>
      <vt:lpstr>Phase Shift Keying</vt:lpstr>
      <vt:lpstr>Phase Shift Keying</vt:lpstr>
      <vt:lpstr>Quadrature Amplitude Modulation (QAM)</vt:lpstr>
      <vt:lpstr>QAM Variants</vt:lpstr>
      <vt:lpstr>PowerPoint 프레젠테이션</vt:lpstr>
      <vt:lpstr>PowerPoint 프레젠테이션</vt:lpstr>
      <vt:lpstr>Analog Data, Digital Signal</vt:lpstr>
      <vt:lpstr>Digitizing Analog Data</vt:lpstr>
      <vt:lpstr>Pulse Code Modulation (PCM)</vt:lpstr>
      <vt:lpstr>PowerPoint 프레젠테이션</vt:lpstr>
      <vt:lpstr>Pulse Code Modulation (PCM)</vt:lpstr>
      <vt:lpstr>PCM 절차</vt:lpstr>
      <vt:lpstr>PCM Example</vt:lpstr>
      <vt:lpstr>PCM Example</vt:lpstr>
      <vt:lpstr>PCM Example</vt:lpstr>
      <vt:lpstr>PCM Example</vt:lpstr>
      <vt:lpstr>PowerPoint 프레젠테이션</vt:lpstr>
      <vt:lpstr>Analog Data, Analog Signals</vt:lpstr>
      <vt:lpstr>Analog Data, Analog Signals</vt:lpstr>
      <vt:lpstr>Amplitude Modulation</vt:lpstr>
      <vt:lpstr>Amplitude Modulation</vt:lpstr>
      <vt:lpstr>Amplitude Modulation</vt:lpstr>
      <vt:lpstr>Amplitude Modulation</vt:lpstr>
      <vt:lpstr>Amplitude Modulation</vt:lpstr>
      <vt:lpstr>AM Demodulation</vt:lpstr>
      <vt:lpstr>Angle Modulation</vt:lpstr>
      <vt:lpstr>Angular Velocity</vt:lpstr>
      <vt:lpstr>Example</vt:lpstr>
      <vt:lpstr>Phase Modulation(PM)</vt:lpstr>
      <vt:lpstr>Frequency Modulation(FM)</vt:lpstr>
      <vt:lpstr>Illustrating FM &amp; PM</vt:lpstr>
      <vt:lpstr>FM Demodulation</vt:lpstr>
      <vt:lpstr>FM Demodulation</vt:lpstr>
    </vt:vector>
  </TitlesOfParts>
  <Manager/>
  <Company>School of IT&amp;EE, UNSW@ADFA, Australia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William Stallings, Data and Computer Communications, 8/e</dc:title>
  <dc:subject>Lecture Slides</dc:subject>
  <dc:creator>Dr Lawrie Brown</dc:creator>
  <cp:keywords/>
  <dc:description/>
  <cp:lastModifiedBy>user</cp:lastModifiedBy>
  <cp:revision>380</cp:revision>
  <dcterms:created xsi:type="dcterms:W3CDTF">2010-08-01T22:18:55Z</dcterms:created>
  <dcterms:modified xsi:type="dcterms:W3CDTF">2019-12-09T02:04:23Z</dcterms:modified>
  <cp:category/>
</cp:coreProperties>
</file>