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778" r:id="rId2"/>
    <p:sldId id="811" r:id="rId3"/>
    <p:sldId id="815" r:id="rId4"/>
    <p:sldId id="816" r:id="rId5"/>
    <p:sldId id="779" r:id="rId6"/>
    <p:sldId id="780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88" r:id="rId15"/>
    <p:sldId id="789" r:id="rId16"/>
    <p:sldId id="790" r:id="rId17"/>
    <p:sldId id="791" r:id="rId18"/>
    <p:sldId id="792" r:id="rId19"/>
    <p:sldId id="796" r:id="rId20"/>
    <p:sldId id="797" r:id="rId21"/>
    <p:sldId id="798" r:id="rId22"/>
    <p:sldId id="799" r:id="rId23"/>
    <p:sldId id="800" r:id="rId24"/>
    <p:sldId id="812" r:id="rId25"/>
    <p:sldId id="801" r:id="rId26"/>
    <p:sldId id="802" r:id="rId27"/>
    <p:sldId id="813" r:id="rId28"/>
    <p:sldId id="803" r:id="rId29"/>
    <p:sldId id="804" r:id="rId30"/>
    <p:sldId id="810" r:id="rId31"/>
    <p:sldId id="805" r:id="rId32"/>
    <p:sldId id="806" r:id="rId33"/>
    <p:sldId id="814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99FF99"/>
    <a:srgbClr val="FF0000"/>
    <a:srgbClr val="000099"/>
    <a:srgbClr val="FFFF00"/>
    <a:srgbClr val="DDDDDD"/>
    <a:srgbClr val="FFCCFF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98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15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24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59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735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172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39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724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598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030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9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386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266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582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01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382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315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702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22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073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897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32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76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66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8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36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56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72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82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23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r>
              <a:rPr lang="en-US">
                <a:solidFill>
                  <a:srgbClr val="008000"/>
                </a:solidFill>
                <a:cs typeface="Arial" charset="0"/>
              </a:rPr>
              <a:t/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김선명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컴퓨터소프트웨어공학과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.056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.384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5-11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450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1300</a:t>
            </a:r>
            <a:endParaRPr lang="en-US" dirty="0"/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802.11 ac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4" name="Clip" r:id="rId4" imgW="826829" imgH="840406" progId="">
                      <p:embed/>
                    </p:oleObj>
                  </mc:Choice>
                  <mc:Fallback>
                    <p:oleObj name="Clip" r:id="rId4" imgW="826829" imgH="840406" progId="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5" name="Clip" r:id="rId6" imgW="1268295" imgH="1199426" progId="">
                      <p:embed/>
                    </p:oleObj>
                  </mc:Choice>
                  <mc:Fallback>
                    <p:oleObj name="Clip" r:id="rId6" imgW="1268295" imgH="1199426" progId="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6" name="Clip" r:id="rId8" imgW="826829" imgH="840406" progId="">
                      <p:embed/>
                    </p:oleObj>
                  </mc:Choice>
                  <mc:Fallback>
                    <p:oleObj name="Clip" r:id="rId8" imgW="826829" imgH="840406" progId="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7" name="Clip" r:id="rId9" imgW="1268295" imgH="1199426" progId="">
                      <p:embed/>
                    </p:oleObj>
                  </mc:Choice>
                  <mc:Fallback>
                    <p:oleObj name="Clip" r:id="rId9" imgW="1268295" imgH="1199426" progId="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8" name="Clip" r:id="rId10" imgW="826829" imgH="840406" progId="">
                      <p:embed/>
                    </p:oleObj>
                  </mc:Choice>
                  <mc:Fallback>
                    <p:oleObj name="Clip" r:id="rId10" imgW="826829" imgH="840406" progId="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9" name="Clip" r:id="rId11" imgW="1268295" imgH="1199426" progId="">
                      <p:embed/>
                    </p:oleObj>
                  </mc:Choice>
                  <mc:Fallback>
                    <p:oleObj name="Clip" r:id="rId11" imgW="1268295" imgH="1199426" progId="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80" name="Clip" r:id="rId12" imgW="826829" imgH="840406" progId="">
                      <p:embed/>
                    </p:oleObj>
                  </mc:Choice>
                  <mc:Fallback>
                    <p:oleObj name="Clip" r:id="rId12" imgW="826829" imgH="840406" progId="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81" name="Clip" r:id="rId13" imgW="1268295" imgH="1199426" progId="">
                      <p:embed/>
                    </p:oleObj>
                  </mc:Choice>
                  <mc:Fallback>
                    <p:oleObj name="Clip" r:id="rId13" imgW="1268295" imgH="1199426" progId="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82" name="Clip" r:id="rId14" imgW="826829" imgH="840406" progId="">
                      <p:embed/>
                    </p:oleObj>
                  </mc:Choice>
                  <mc:Fallback>
                    <p:oleObj name="Clip" r:id="rId14" imgW="826829" imgH="840406" progId="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83" name="Clip" r:id="rId15" imgW="1268295" imgH="1199426" progId="">
                      <p:embed/>
                    </p:oleObj>
                  </mc:Choice>
                  <mc:Fallback>
                    <p:oleObj name="Clip" r:id="rId15" imgW="1268295" imgH="1199426" progId="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Internet: </a:t>
            </a:r>
            <a:r>
              <a:rPr lang="en-US" i="1" dirty="0" smtClean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MANET, VANET</a:t>
            </a:r>
            <a:endParaRPr lang="en-US" i="1" dirty="0" smtClean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7.2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Wireless links, characteristics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)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</a:t>
            </a:r>
            <a:r>
              <a:rPr lang="en-US" sz="2600" dirty="0" smtClean="0">
                <a:latin typeface="Gill Sans MT" charset="0"/>
              </a:rPr>
              <a:t>at </a:t>
            </a:r>
            <a:r>
              <a:rPr lang="en-US" sz="2600" dirty="0">
                <a:latin typeface="Gill Sans MT" charset="0"/>
              </a:rPr>
              <a:t>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</a:t>
            </a:r>
            <a:r>
              <a:rPr lang="en-US" sz="2000" dirty="0" err="1" smtClean="0">
                <a:latin typeface="Gill Sans MT" charset="0"/>
              </a:rPr>
              <a:t>througput</a:t>
            </a:r>
            <a:endParaRPr lang="en-US" sz="2000" dirty="0">
              <a:latin typeface="Gill Sans MT" charset="0"/>
            </a:endParaRP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Link Layer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844675"/>
            <a:ext cx="4752975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9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 smtClean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</a:t>
            </a:r>
            <a:r>
              <a:rPr lang="en-US" sz="2400" dirty="0" smtClean="0">
                <a:latin typeface="Gill Sans MT" charset="0"/>
                <a:cs typeface="+mn-cs"/>
              </a:rPr>
              <a:t>11 </a:t>
            </a:r>
            <a:r>
              <a:rPr lang="en-US" sz="2400" dirty="0">
                <a:latin typeface="Gill Sans MT" charset="0"/>
                <a:cs typeface="+mn-cs"/>
              </a:rPr>
              <a:t>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160463"/>
            <a:ext cx="4160520" cy="3594417"/>
          </a:xfrm>
        </p:spPr>
        <p:txBody>
          <a:bodyPr/>
          <a:lstStyle/>
          <a:p>
            <a:r>
              <a:rPr lang="en-US" altLang="ko-KR" dirty="0" smtClean="0"/>
              <a:t>DCF </a:t>
            </a:r>
            <a:r>
              <a:rPr lang="en-US" altLang="ko-KR" dirty="0"/>
              <a:t>mode</a:t>
            </a:r>
          </a:p>
          <a:p>
            <a:pPr lvl="1"/>
            <a:r>
              <a:rPr lang="en-US" altLang="ko-KR" dirty="0"/>
              <a:t>No controller</a:t>
            </a:r>
          </a:p>
          <a:p>
            <a:pPr lvl="1"/>
            <a:r>
              <a:rPr lang="en-US" altLang="ko-KR" dirty="0"/>
              <a:t>Contention-based access</a:t>
            </a:r>
          </a:p>
          <a:p>
            <a:pPr lvl="1"/>
            <a:r>
              <a:rPr lang="en-US" altLang="ko-KR" dirty="0"/>
              <a:t>Best-effort delivery</a:t>
            </a:r>
          </a:p>
          <a:p>
            <a:pPr lvl="1"/>
            <a:r>
              <a:rPr lang="en-US" altLang="ko-KR" dirty="0"/>
              <a:t>Useful in ad hoc networks</a:t>
            </a:r>
          </a:p>
          <a:p>
            <a:pPr lvl="1"/>
            <a:r>
              <a:rPr lang="en-US" altLang="ko-KR" dirty="0"/>
              <a:t>Fair access to the channel</a:t>
            </a:r>
          </a:p>
          <a:p>
            <a:pPr lvl="1"/>
            <a:r>
              <a:rPr lang="en-US" altLang="ko-KR" dirty="0"/>
              <a:t>CSMA/CA</a:t>
            </a:r>
          </a:p>
          <a:p>
            <a:pPr lvl="1"/>
            <a:r>
              <a:rPr lang="en-US" altLang="ko-KR" dirty="0"/>
              <a:t>Mandatory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  <a:sym typeface="Symbol" charset="0"/>
            </a:endParaRPr>
          </a:p>
        </p:txBody>
      </p: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4813671" y="1164814"/>
            <a:ext cx="4160520" cy="244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altLang="ko-KR" dirty="0"/>
              <a:t>PCF mode</a:t>
            </a:r>
          </a:p>
          <a:p>
            <a:pPr lvl="1"/>
            <a:r>
              <a:rPr lang="en-US" altLang="ko-KR" dirty="0"/>
              <a:t>Central controller (AP)</a:t>
            </a:r>
          </a:p>
          <a:p>
            <a:pPr lvl="1"/>
            <a:r>
              <a:rPr lang="en-US" altLang="ko-KR" dirty="0"/>
              <a:t>Contention-free access</a:t>
            </a:r>
          </a:p>
          <a:p>
            <a:pPr lvl="1"/>
            <a:r>
              <a:rPr lang="en-US" altLang="ko-KR" dirty="0"/>
              <a:t>Time-bounded transfer</a:t>
            </a:r>
          </a:p>
          <a:p>
            <a:pPr lvl="1"/>
            <a:r>
              <a:rPr lang="en-US" altLang="ko-KR" dirty="0" smtClean="0"/>
              <a:t>Polling</a:t>
            </a:r>
          </a:p>
          <a:p>
            <a:pPr lvl="1"/>
            <a:r>
              <a:rPr lang="en-US" altLang="ko-KR" dirty="0" smtClean="0"/>
              <a:t>Optional</a:t>
            </a:r>
            <a:endParaRPr lang="en-US" altLang="ko-KR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29044" y="4926925"/>
            <a:ext cx="4160520" cy="140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altLang="ko-KR" sz="2400" dirty="0"/>
              <a:t>Basic method</a:t>
            </a:r>
          </a:p>
          <a:p>
            <a:pPr lvl="1"/>
            <a:r>
              <a:rPr lang="en-US" altLang="ko-KR" sz="2000" dirty="0"/>
              <a:t>DATA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ACK</a:t>
            </a:r>
          </a:p>
          <a:p>
            <a:pPr lvl="1"/>
            <a:r>
              <a:rPr lang="en-US" altLang="ko-KR" sz="2000" dirty="0"/>
              <a:t>Short packet length</a:t>
            </a:r>
          </a:p>
          <a:p>
            <a:pPr lvl="1"/>
            <a:r>
              <a:rPr lang="en-US" altLang="ko-KR" sz="2000" dirty="0" smtClean="0"/>
              <a:t>Mandatory</a:t>
            </a:r>
            <a:endParaRPr lang="en-US" altLang="ko-KR" sz="2000"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4809314" y="4931277"/>
            <a:ext cx="4160520" cy="17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altLang="ko-KR" sz="2400" dirty="0"/>
              <a:t>RTS/CTS method</a:t>
            </a:r>
          </a:p>
          <a:p>
            <a:pPr lvl="1"/>
            <a:r>
              <a:rPr lang="en-US" altLang="ko-KR" sz="2000" dirty="0"/>
              <a:t>RTS</a:t>
            </a:r>
            <a:r>
              <a:rPr lang="en-US" altLang="ko-KR" sz="2000" dirty="0">
                <a:sym typeface="Wingdings" panose="05000000000000000000" pitchFamily="2" charset="2"/>
              </a:rPr>
              <a:t>CTSDATAACK</a:t>
            </a:r>
            <a:endParaRPr lang="en-US" altLang="ko-KR" sz="2000" dirty="0"/>
          </a:p>
          <a:p>
            <a:pPr lvl="1"/>
            <a:r>
              <a:rPr lang="en-US" altLang="ko-KR" sz="2000" dirty="0"/>
              <a:t>Long packet length</a:t>
            </a:r>
          </a:p>
          <a:p>
            <a:pPr lvl="1"/>
            <a:r>
              <a:rPr lang="en-US" altLang="ko-KR" sz="2000" dirty="0"/>
              <a:t>Hidden terminal problem</a:t>
            </a:r>
          </a:p>
          <a:p>
            <a:pPr lvl="1"/>
            <a:r>
              <a:rPr lang="en-US" altLang="ko-KR" sz="2000" dirty="0"/>
              <a:t>Optional</a:t>
            </a: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2193747" y="4620346"/>
            <a:ext cx="2519363" cy="433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2120722" y="4620346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09314" y="3851241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DCF(Distributed Coordination </a:t>
            </a:r>
            <a:r>
              <a:rPr lang="en-US" altLang="ko-KR" dirty="0" smtClean="0"/>
              <a:t>Function)</a:t>
            </a:r>
          </a:p>
          <a:p>
            <a:r>
              <a:rPr lang="en-US" altLang="ko-KR" dirty="0" smtClean="0"/>
              <a:t>PCF(Point </a:t>
            </a:r>
            <a:r>
              <a:rPr lang="en-US" altLang="ko-KR" dirty="0"/>
              <a:t>Coordination Function)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4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7752" y="587603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DCF </a:t>
            </a:r>
            <a:r>
              <a:rPr lang="en-US" altLang="ko-KR" dirty="0" err="1"/>
              <a:t>Interframe</a:t>
            </a:r>
            <a:r>
              <a:rPr lang="en-US" altLang="ko-KR" dirty="0"/>
              <a:t> Space (DIFS)</a:t>
            </a:r>
          </a:p>
          <a:p>
            <a:r>
              <a:rPr lang="en-US" altLang="ko-KR" dirty="0"/>
              <a:t>Short </a:t>
            </a:r>
            <a:r>
              <a:rPr lang="en-US" altLang="ko-KR" dirty="0" err="1"/>
              <a:t>Interframe</a:t>
            </a:r>
            <a:r>
              <a:rPr lang="en-US" altLang="ko-KR" dirty="0"/>
              <a:t> Space (SIFS)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6" name="Rectangle 34"/>
          <p:cNvSpPr/>
          <p:nvPr/>
        </p:nvSpPr>
        <p:spPr>
          <a:xfrm>
            <a:off x="6039488" y="3346320"/>
            <a:ext cx="2533650" cy="2466975"/>
          </a:xfrm>
          <a:prstGeom prst="rect">
            <a:avLst/>
          </a:prstGeom>
          <a:solidFill>
            <a:srgbClr val="6666FF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Channel Busy</a:t>
            </a:r>
          </a:p>
        </p:txBody>
      </p:sp>
      <p:cxnSp>
        <p:nvCxnSpPr>
          <p:cNvPr id="27" name="Straight Arrow Connector 4"/>
          <p:cNvCxnSpPr/>
          <p:nvPr/>
        </p:nvCxnSpPr>
        <p:spPr>
          <a:xfrm>
            <a:off x="1565913" y="3214557"/>
            <a:ext cx="745331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72076" y="2984370"/>
            <a:ext cx="1484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굴림" panose="020B0600000101010101" pitchFamily="50" charset="-127"/>
              </a:rPr>
              <a:t>Sender 1</a:t>
            </a: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4675826" y="5583107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굴림" panose="020B0600000101010101" pitchFamily="50" charset="-127"/>
              </a:rPr>
              <a:t>Time</a:t>
            </a:r>
          </a:p>
        </p:txBody>
      </p:sp>
      <p:sp>
        <p:nvSpPr>
          <p:cNvPr id="30" name="Left Brace 11"/>
          <p:cNvSpPr/>
          <p:nvPr/>
        </p:nvSpPr>
        <p:spPr>
          <a:xfrm rot="5400000">
            <a:off x="3910651" y="2401757"/>
            <a:ext cx="376238" cy="1138237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31263" y="2377945"/>
            <a:ext cx="86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</a:rPr>
              <a:t>DIFS</a:t>
            </a:r>
          </a:p>
        </p:txBody>
      </p:sp>
      <p:sp>
        <p:nvSpPr>
          <p:cNvPr id="32" name="Left Brace 13"/>
          <p:cNvSpPr/>
          <p:nvPr/>
        </p:nvSpPr>
        <p:spPr>
          <a:xfrm rot="5400000">
            <a:off x="3908269" y="3489989"/>
            <a:ext cx="376237" cy="1143000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Left Brace 14"/>
          <p:cNvSpPr/>
          <p:nvPr/>
        </p:nvSpPr>
        <p:spPr>
          <a:xfrm rot="5400000">
            <a:off x="3896363" y="4654420"/>
            <a:ext cx="376238" cy="1166812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739201" y="3465382"/>
            <a:ext cx="868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</a:rPr>
              <a:t>DIFS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697926" y="4657595"/>
            <a:ext cx="72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</a:rPr>
              <a:t>DIFS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36151" y="2738307"/>
            <a:ext cx="1243012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Backoff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7" name="Group 18"/>
          <p:cNvGrpSpPr>
            <a:grpSpLocks/>
          </p:cNvGrpSpPr>
          <p:nvPr/>
        </p:nvGrpSpPr>
        <p:grpSpPr bwMode="auto">
          <a:xfrm flipH="1">
            <a:off x="772163" y="1498470"/>
            <a:ext cx="3211513" cy="498475"/>
            <a:chOff x="1219200" y="4813589"/>
            <a:chExt cx="5181605" cy="1448205"/>
          </a:xfrm>
        </p:grpSpPr>
        <p:sp>
          <p:nvSpPr>
            <p:cNvPr id="38" name="Rectangular Callout 19"/>
            <p:cNvSpPr/>
            <p:nvPr/>
          </p:nvSpPr>
          <p:spPr>
            <a:xfrm>
              <a:off x="1219200" y="4878159"/>
              <a:ext cx="5181605" cy="1383635"/>
            </a:xfrm>
            <a:prstGeom prst="wedgeRectCallout">
              <a:avLst>
                <a:gd name="adj1" fmla="val -33562"/>
                <a:gd name="adj2" fmla="val 1808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w Cen MT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19200" y="4813589"/>
              <a:ext cx="5181605" cy="11622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0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039488" y="2674807"/>
            <a:ext cx="2533650" cy="461963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b="0">
                <a:solidFill>
                  <a:schemeClr val="bg1"/>
                </a:solidFill>
                <a:latin typeface="굴림" panose="020B0600000101010101" pitchFamily="50" charset="-127"/>
              </a:rPr>
              <a:t>Transmit Data</a:t>
            </a:r>
          </a:p>
        </p:txBody>
      </p:sp>
      <p:cxnSp>
        <p:nvCxnSpPr>
          <p:cNvPr id="41" name="Straight Arrow Connector 23"/>
          <p:cNvCxnSpPr/>
          <p:nvPr/>
        </p:nvCxnSpPr>
        <p:spPr>
          <a:xfrm>
            <a:off x="1559563" y="4316282"/>
            <a:ext cx="745331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65726" y="4086095"/>
            <a:ext cx="1484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굴림" panose="020B0600000101010101" pitchFamily="50" charset="-127"/>
              </a:rPr>
              <a:t>Sender 2</a:t>
            </a:r>
          </a:p>
        </p:txBody>
      </p:sp>
      <p:cxnSp>
        <p:nvCxnSpPr>
          <p:cNvPr id="43" name="Straight Arrow Connector 27"/>
          <p:cNvCxnSpPr/>
          <p:nvPr/>
        </p:nvCxnSpPr>
        <p:spPr>
          <a:xfrm>
            <a:off x="1556388" y="5503732"/>
            <a:ext cx="74549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2"/>
          <p:cNvSpPr txBox="1">
            <a:spLocks noChangeArrowheads="1"/>
          </p:cNvSpPr>
          <p:nvPr/>
        </p:nvSpPr>
        <p:spPr bwMode="auto">
          <a:xfrm>
            <a:off x="62551" y="5271957"/>
            <a:ext cx="1484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굴림" panose="020B0600000101010101" pitchFamily="50" charset="-127"/>
              </a:rPr>
              <a:t>Sender 3</a:t>
            </a:r>
          </a:p>
        </p:txBody>
      </p:sp>
      <p:sp>
        <p:nvSpPr>
          <p:cNvPr id="45" name="Rectangle 31"/>
          <p:cNvSpPr/>
          <p:nvPr/>
        </p:nvSpPr>
        <p:spPr>
          <a:xfrm>
            <a:off x="1802451" y="2685920"/>
            <a:ext cx="1658937" cy="3127375"/>
          </a:xfrm>
          <a:prstGeom prst="rect">
            <a:avLst/>
          </a:prstGeom>
          <a:solidFill>
            <a:srgbClr val="6666FF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Channel Busy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9801" y="3852732"/>
            <a:ext cx="1995487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Backoff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9801" y="5025895"/>
            <a:ext cx="1487487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Backoff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48" name="Group 35"/>
          <p:cNvGrpSpPr>
            <a:grpSpLocks/>
          </p:cNvGrpSpPr>
          <p:nvPr/>
        </p:nvGrpSpPr>
        <p:grpSpPr bwMode="auto">
          <a:xfrm flipH="1">
            <a:off x="3229613" y="1515932"/>
            <a:ext cx="3211513" cy="498475"/>
            <a:chOff x="1219200" y="4813589"/>
            <a:chExt cx="5181605" cy="1448205"/>
          </a:xfrm>
        </p:grpSpPr>
        <p:sp>
          <p:nvSpPr>
            <p:cNvPr id="49" name="Rectangular Callout 36"/>
            <p:cNvSpPr/>
            <p:nvPr/>
          </p:nvSpPr>
          <p:spPr>
            <a:xfrm>
              <a:off x="1219200" y="4878159"/>
              <a:ext cx="5181605" cy="1383635"/>
            </a:xfrm>
            <a:prstGeom prst="wedgeRectCallout">
              <a:avLst>
                <a:gd name="adj1" fmla="val -33901"/>
                <a:gd name="adj2" fmla="val 169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>
                <a:solidFill>
                  <a:sysClr val="window" lastClr="FFFFFF"/>
                </a:solidFill>
                <a:latin typeface="Tw Cen MT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0" y="4813589"/>
              <a:ext cx="5181605" cy="11622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000" kern="0" dirty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8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 animBg="1"/>
      <p:bldP spid="40" grpId="0" animBg="1"/>
      <p:bldP spid="46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</a:t>
            </a:r>
            <a:r>
              <a:rPr lang="en-US" sz="2400" dirty="0" smtClean="0">
                <a:latin typeface="Gill Sans MT" charset="0"/>
                <a:cs typeface="+mn-cs"/>
              </a:rPr>
              <a:t>collisions </a:t>
            </a:r>
            <a:r>
              <a:rPr lang="en-US" sz="2400" dirty="0">
                <a:latin typeface="Gill Sans MT" charset="0"/>
                <a:cs typeface="+mn-cs"/>
              </a:rPr>
              <a:t>of long </a:t>
            </a:r>
            <a:r>
              <a:rPr lang="en-US" sz="2400" dirty="0" smtClean="0">
                <a:latin typeface="Gill Sans MT" charset="0"/>
                <a:cs typeface="+mn-cs"/>
              </a:rPr>
              <a:t>data </a:t>
            </a:r>
            <a:r>
              <a:rPr lang="en-US" sz="2400" dirty="0">
                <a:latin typeface="Gill Sans MT" charset="0"/>
                <a:cs typeface="+mn-cs"/>
              </a:rPr>
              <a:t>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</a:t>
            </a:r>
            <a:r>
              <a:rPr lang="en-US" sz="2400" dirty="0" smtClean="0">
                <a:latin typeface="Gill Sans MT" charset="0"/>
                <a:cs typeface="+mn-cs"/>
              </a:rPr>
              <a:t>(CTS) </a:t>
            </a:r>
            <a:r>
              <a:rPr lang="en-US" sz="2400" dirty="0">
                <a:latin typeface="Gill Sans MT" charset="0"/>
                <a:cs typeface="+mn-cs"/>
              </a:rPr>
              <a:t>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6-</a:t>
            </a:r>
            <a:fld id="{B4F68F87-111A-CE43-9673-05D8A727CB1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3711" y="2304628"/>
            <a:ext cx="720725" cy="1800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4436" y="2304628"/>
            <a:ext cx="576263" cy="900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LLC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3711" y="4104853"/>
            <a:ext cx="1296988" cy="1800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4436" y="3204740"/>
            <a:ext cx="576263" cy="900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2308" y="2304953"/>
            <a:ext cx="504000" cy="36000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45736" y="2304628"/>
            <a:ext cx="2487613" cy="900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802.2 LLC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6308" y="3204953"/>
            <a:ext cx="504000" cy="27000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802.3 (CSMA/CD)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42138" y="3204953"/>
            <a:ext cx="504000" cy="27000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802.4 (Token Bus)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7968" y="3204953"/>
            <a:ext cx="504000" cy="27000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802.5 (Token Ring)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29626" y="3204953"/>
            <a:ext cx="504000" cy="27000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 (WLAN)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3798" y="3204953"/>
            <a:ext cx="504000" cy="27000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FDDI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913711" y="1863303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Model</a:t>
            </a:r>
            <a:endParaRPr lang="ko-KR" altLang="en-US" sz="1800">
              <a:solidFill>
                <a:schemeClr val="tx1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2642499" y="1863303"/>
            <a:ext cx="2990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 b="1">
                <a:solidFill>
                  <a:srgbClr val="3333CC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LAN</a:t>
            </a:r>
            <a:endParaRPr lang="ko-KR" altLang="en-US" sz="1800">
              <a:solidFill>
                <a:schemeClr val="tx1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62022" y="3204615"/>
            <a:ext cx="2020655" cy="900113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 MAC</a:t>
            </a:r>
          </a:p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(CSMA/CA)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오른쪽 화살표 24"/>
          <p:cNvSpPr/>
          <p:nvPr/>
        </p:nvSpPr>
        <p:spPr bwMode="auto">
          <a:xfrm>
            <a:off x="5558619" y="4446165"/>
            <a:ext cx="601851" cy="486561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Link Layer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7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162022" y="4104728"/>
            <a:ext cx="504000" cy="180022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7574" y="4104728"/>
            <a:ext cx="504000" cy="180022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FHSS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73126" y="4104728"/>
            <a:ext cx="504000" cy="180022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78677" y="4104728"/>
            <a:ext cx="504000" cy="180022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OFDM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99" name="_x68541624" descr="EMB00000cd87f0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6696075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52368" y="2597808"/>
            <a:ext cx="1283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802.11 Frame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8926" y="259780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802.3 Frame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066304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3973017"/>
            <a:ext cx="27831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transmitting</a:t>
            </a:r>
            <a:r>
              <a:rPr lang="en-US" sz="2000" dirty="0" smtClean="0">
                <a:latin typeface="Gill Sans MT" charset="0"/>
                <a:cs typeface="+mn-cs"/>
              </a:rPr>
              <a:t>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088654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102942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2739529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to </a:t>
            </a:r>
            <a:r>
              <a:rPr lang="en-US" sz="2000" b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receive</a:t>
            </a:r>
            <a:r>
              <a:rPr lang="en-US" sz="2000" dirty="0" smtClean="0">
                <a:latin typeface="Gill Sans MT" charset="0"/>
                <a:cs typeface="+mn-cs"/>
              </a:rPr>
              <a:t>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133104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104654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</a:t>
            </a:r>
            <a:r>
              <a:rPr lang="en-US" sz="2000" b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router</a:t>
            </a:r>
            <a:r>
              <a:rPr lang="en-US" sz="2000" dirty="0" smtClean="0">
                <a:latin typeface="Gill Sans MT" charset="0"/>
                <a:cs typeface="+mn-cs"/>
              </a:rPr>
              <a:t>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2325192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 smtClean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087067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700" y="5408141"/>
            <a:ext cx="5286375" cy="885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714" y="5708154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Gill Sans MT" charset="0"/>
              </a:rPr>
              <a:t>802.3 Frame</a:t>
            </a:r>
          </a:p>
          <a:p>
            <a:pPr algn="ctr"/>
            <a:r>
              <a:rPr lang="en-US" altLang="ko-KR" dirty="0" smtClean="0">
                <a:latin typeface="Gill Sans MT" charset="0"/>
              </a:rPr>
              <a:t>(Ethernet)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AP</a:t>
              </a:r>
              <a:r>
                <a:rPr lang="en-US" dirty="0" smtClean="0">
                  <a:latin typeface="Arial" charset="0"/>
                  <a:cs typeface="Arial" charset="0"/>
                </a:rPr>
                <a:t> MAC addr  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H1</a:t>
              </a:r>
              <a:r>
                <a:rPr lang="en-US" dirty="0" smtClean="0">
                  <a:latin typeface="Arial" charset="0"/>
                  <a:cs typeface="Arial" charset="0"/>
                </a:rPr>
                <a:t> MAC addr 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R1</a:t>
              </a:r>
              <a:r>
                <a:rPr lang="en-US" dirty="0" smtClean="0">
                  <a:latin typeface="Arial" charset="0"/>
                  <a:cs typeface="Arial" charset="0"/>
                </a:rPr>
                <a:t>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R1</a:t>
              </a:r>
              <a:r>
                <a:rPr lang="en-US" dirty="0" smtClean="0">
                  <a:latin typeface="Arial" charset="0"/>
                  <a:cs typeface="Arial" charset="0"/>
                </a:rPr>
                <a:t> MAC addr  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H1</a:t>
              </a:r>
              <a:r>
                <a:rPr lang="en-US" dirty="0" smtClean="0">
                  <a:latin typeface="Arial" charset="0"/>
                  <a:cs typeface="Arial" charset="0"/>
                </a:rPr>
                <a:t>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357301" y="2882216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57" y="2923"/>
              <a:ext cx="28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H1</a:t>
              </a:r>
              <a:r>
                <a:rPr lang="en-US" dirty="0" smtClean="0">
                  <a:latin typeface="Arial" charset="0"/>
                  <a:cs typeface="Arial" charset="0"/>
                </a:rPr>
                <a:t> MAC </a:t>
              </a:r>
              <a:r>
                <a:rPr lang="en-US" dirty="0" err="1" smtClean="0">
                  <a:latin typeface="Arial" charset="0"/>
                  <a:cs typeface="Arial" charset="0"/>
                </a:rPr>
                <a:t>addr</a:t>
              </a:r>
              <a:r>
                <a:rPr lang="en-US" dirty="0" smtClean="0">
                  <a:latin typeface="Arial" charset="0"/>
                  <a:cs typeface="Arial" charset="0"/>
                </a:rPr>
                <a:t>  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AP</a:t>
              </a:r>
              <a:r>
                <a:rPr lang="en-US" dirty="0" smtClean="0">
                  <a:latin typeface="Arial" charset="0"/>
                  <a:cs typeface="Arial" charset="0"/>
                </a:rPr>
                <a:t> MAC addr 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R1</a:t>
              </a:r>
              <a:r>
                <a:rPr lang="en-US" dirty="0" smtClean="0">
                  <a:latin typeface="Arial" charset="0"/>
                  <a:cs typeface="Arial" charset="0"/>
                </a:rPr>
                <a:t>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19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H1</a:t>
              </a:r>
              <a:r>
                <a:rPr lang="en-US" dirty="0" smtClean="0">
                  <a:latin typeface="Arial" charset="0"/>
                  <a:cs typeface="Arial" charset="0"/>
                </a:rPr>
                <a:t> MAC </a:t>
              </a:r>
              <a:r>
                <a:rPr lang="en-US" dirty="0" err="1" smtClean="0">
                  <a:latin typeface="Arial" charset="0"/>
                  <a:cs typeface="Arial" charset="0"/>
                </a:rPr>
                <a:t>addr</a:t>
              </a:r>
              <a:r>
                <a:rPr lang="en-US" dirty="0" smtClean="0">
                  <a:latin typeface="Arial" charset="0"/>
                  <a:cs typeface="Arial" charset="0"/>
                </a:rPr>
                <a:t>  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R1</a:t>
              </a:r>
              <a:r>
                <a:rPr lang="en-US" dirty="0" smtClean="0">
                  <a:latin typeface="Arial" charset="0"/>
                  <a:cs typeface="Arial" charset="0"/>
                </a:rPr>
                <a:t>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357301" y="2882216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1223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6-</a:t>
            </a:r>
            <a:fld id="{B4F68F87-111A-CE43-9673-05D8A727CB1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Link Layer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7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33400" y="1371600"/>
            <a:ext cx="83058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ko-KR" i="1" u="sng" kern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LLC (Logical Link Control)</a:t>
            </a:r>
            <a:r>
              <a:rPr lang="en-US" sz="2400" i="1" kern="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altLang="ko-KR" sz="2400" kern="0" dirty="0">
                <a:latin typeface="Gill Sans MT" charset="0"/>
              </a:rPr>
              <a:t>MAC </a:t>
            </a:r>
            <a:r>
              <a:rPr lang="ko-KR" altLang="en-US" sz="2400" kern="0" dirty="0">
                <a:latin typeface="Gill Sans MT" charset="0"/>
              </a:rPr>
              <a:t>계층과의 독립성 유지</a:t>
            </a:r>
            <a:endParaRPr lang="en-US" altLang="ko-KR" sz="2400" kern="0" dirty="0">
              <a:latin typeface="Gill Sans MT" charset="0"/>
            </a:endParaRPr>
          </a:p>
          <a:p>
            <a:pPr lvl="1">
              <a:defRPr/>
            </a:pPr>
            <a:r>
              <a:rPr lang="ko-KR" altLang="en-US" sz="2000" kern="0" dirty="0" smtClean="0">
                <a:latin typeface="Gill Sans MT" charset="0"/>
                <a:cs typeface="+mn-cs"/>
              </a:rPr>
              <a:t>여러 </a:t>
            </a:r>
            <a:r>
              <a:rPr lang="ko-KR" altLang="en-US" sz="2000" kern="0" dirty="0">
                <a:latin typeface="Gill Sans MT" charset="0"/>
                <a:cs typeface="+mn-cs"/>
              </a:rPr>
              <a:t>다양한 </a:t>
            </a:r>
            <a:r>
              <a:rPr lang="ko-KR" altLang="en-US" sz="2000" kern="0" dirty="0" smtClean="0">
                <a:latin typeface="Gill Sans MT" charset="0"/>
                <a:cs typeface="+mn-cs"/>
              </a:rPr>
              <a:t>매체접속제어</a:t>
            </a:r>
            <a:r>
              <a:rPr lang="en-US" altLang="ko-KR" sz="2000" kern="0" dirty="0" smtClean="0">
                <a:latin typeface="Gill Sans MT" charset="0"/>
                <a:cs typeface="+mn-cs"/>
              </a:rPr>
              <a:t>(MAC)</a:t>
            </a:r>
            <a:r>
              <a:rPr lang="ko-KR" altLang="en-US" sz="2000" kern="0" dirty="0" smtClean="0">
                <a:latin typeface="Gill Sans MT" charset="0"/>
                <a:cs typeface="+mn-cs"/>
              </a:rPr>
              <a:t> </a:t>
            </a:r>
            <a:r>
              <a:rPr lang="ko-KR" altLang="en-US" sz="2000" kern="0" dirty="0">
                <a:latin typeface="Gill Sans MT" charset="0"/>
                <a:cs typeface="+mn-cs"/>
              </a:rPr>
              <a:t>방식 간의 차이를 보완하여 주는 역할을 </a:t>
            </a:r>
            <a:r>
              <a:rPr lang="ko-KR" altLang="en-US" sz="2000" kern="0" dirty="0" smtClean="0">
                <a:latin typeface="Gill Sans MT" charset="0"/>
                <a:cs typeface="+mn-cs"/>
              </a:rPr>
              <a:t>함</a:t>
            </a:r>
            <a:endParaRPr lang="en-US" altLang="ko-KR" sz="2000" kern="0" dirty="0" smtClean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ko-KR" altLang="en-US" sz="2000" kern="0" dirty="0">
                <a:latin typeface="Gill Sans MT" charset="0"/>
              </a:rPr>
              <a:t>여러 다양한 </a:t>
            </a:r>
            <a:r>
              <a:rPr lang="en-US" altLang="ko-KR" sz="2000" kern="0" dirty="0">
                <a:latin typeface="Gill Sans MT" charset="0"/>
              </a:rPr>
              <a:t>MAC </a:t>
            </a:r>
            <a:r>
              <a:rPr lang="ko-KR" altLang="en-US" sz="2000" kern="0" dirty="0" err="1">
                <a:latin typeface="Gill Sans MT" charset="0"/>
              </a:rPr>
              <a:t>부계층과</a:t>
            </a:r>
            <a:r>
              <a:rPr lang="ko-KR" altLang="en-US" sz="2000" kern="0" dirty="0">
                <a:latin typeface="Gill Sans MT" charset="0"/>
              </a:rPr>
              <a:t> 네트워크계층 간의 접속을 담당</a:t>
            </a:r>
            <a:endParaRPr lang="en-US" sz="2000" kern="0" dirty="0">
              <a:latin typeface="Gill Sans MT" charset="0"/>
            </a:endParaRPr>
          </a:p>
          <a:p>
            <a:pPr>
              <a:defRPr/>
            </a:pPr>
            <a:r>
              <a:rPr lang="ko-KR" altLang="en-US" sz="2400" kern="0" dirty="0" err="1" smtClean="0">
                <a:latin typeface="Gill Sans MT" charset="0"/>
                <a:cs typeface="+mn-cs"/>
              </a:rPr>
              <a:t>에러제어</a:t>
            </a:r>
            <a:endParaRPr lang="en-US" altLang="ko-KR" sz="2400" kern="0" dirty="0" smtClean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ko-KR" altLang="en-US" sz="2400" kern="0" dirty="0" err="1" smtClean="0">
                <a:latin typeface="Gill Sans MT" charset="0"/>
                <a:cs typeface="+mn-cs"/>
              </a:rPr>
              <a:t>흐름제어</a:t>
            </a:r>
            <a:endParaRPr lang="en-US" altLang="ko-KR" sz="2400" kern="0" dirty="0" smtClean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kern="0" dirty="0" smtClean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altLang="ko-KR" i="1" u="sng" kern="0" dirty="0" smtClean="0">
                <a:solidFill>
                  <a:srgbClr val="C00000"/>
                </a:solidFill>
                <a:latin typeface="Gill Sans MT" charset="0"/>
              </a:rPr>
              <a:t>MAC (Media Access Control</a:t>
            </a:r>
            <a:r>
              <a:rPr lang="en-US" altLang="ko-KR" i="1" u="sng" kern="0" dirty="0">
                <a:solidFill>
                  <a:srgbClr val="C00000"/>
                </a:solidFill>
                <a:latin typeface="Gill Sans MT" charset="0"/>
              </a:rPr>
              <a:t>)</a:t>
            </a:r>
            <a:r>
              <a:rPr lang="en-US" altLang="ko-KR" sz="2400" i="1" kern="0" dirty="0">
                <a:solidFill>
                  <a:srgbClr val="C00000"/>
                </a:solidFill>
                <a:latin typeface="Gill Sans MT" charset="0"/>
              </a:rPr>
              <a:t> </a:t>
            </a:r>
          </a:p>
          <a:p>
            <a:pPr>
              <a:defRPr/>
            </a:pPr>
            <a:r>
              <a:rPr lang="ko-KR" altLang="en-US" sz="2400" kern="0" dirty="0" smtClean="0">
                <a:latin typeface="Gill Sans MT" charset="0"/>
              </a:rPr>
              <a:t>각 </a:t>
            </a:r>
            <a:r>
              <a:rPr lang="ko-KR" altLang="en-US" sz="2400" kern="0" dirty="0">
                <a:latin typeface="Gill Sans MT" charset="0"/>
              </a:rPr>
              <a:t>장치의 물리적 주소 지정 </a:t>
            </a:r>
            <a:r>
              <a:rPr lang="en-US" altLang="ko-KR" sz="2400" kern="0" dirty="0">
                <a:latin typeface="Gill Sans MT" charset="0"/>
              </a:rPr>
              <a:t>(MAC </a:t>
            </a:r>
            <a:r>
              <a:rPr lang="ko-KR" altLang="en-US" sz="2400" kern="0" dirty="0">
                <a:latin typeface="Gill Sans MT" charset="0"/>
              </a:rPr>
              <a:t>주소</a:t>
            </a:r>
            <a:r>
              <a:rPr lang="en-US" altLang="ko-KR" sz="2400" kern="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ko-KR" altLang="en-US" sz="2400" kern="0" dirty="0" smtClean="0">
                <a:latin typeface="Gill Sans MT" charset="0"/>
              </a:rPr>
              <a:t>네트워크 </a:t>
            </a:r>
            <a:r>
              <a:rPr lang="ko-KR" altLang="en-US" sz="2400" kern="0" dirty="0">
                <a:latin typeface="Gill Sans MT" charset="0"/>
              </a:rPr>
              <a:t>토폴로지 정의 </a:t>
            </a:r>
            <a:r>
              <a:rPr lang="en-US" altLang="ko-KR" sz="2400" kern="0" dirty="0">
                <a:latin typeface="Gill Sans MT" charset="0"/>
              </a:rPr>
              <a:t>(Bus, Ring, Star, ...)</a:t>
            </a:r>
          </a:p>
          <a:p>
            <a:pPr>
              <a:defRPr/>
            </a:pPr>
            <a:r>
              <a:rPr lang="ko-KR" altLang="en-US" sz="2400" kern="0" dirty="0" smtClean="0">
                <a:latin typeface="Gill Sans MT" charset="0"/>
              </a:rPr>
              <a:t>매체에서의 </a:t>
            </a:r>
            <a:r>
              <a:rPr lang="ko-KR" altLang="en-US" sz="2400" kern="0" dirty="0">
                <a:latin typeface="Gill Sans MT" charset="0"/>
              </a:rPr>
              <a:t>전송 방법 </a:t>
            </a:r>
            <a:r>
              <a:rPr lang="en-US" altLang="ko-KR" sz="2400" kern="0" dirty="0">
                <a:latin typeface="Gill Sans MT" charset="0"/>
              </a:rPr>
              <a:t>(ALOHA, CSMA, CSMA/CD, </a:t>
            </a:r>
            <a:r>
              <a:rPr lang="en-US" altLang="ko-KR" sz="2400" kern="0" dirty="0" smtClean="0">
                <a:latin typeface="Gill Sans MT" charset="0"/>
              </a:rPr>
              <a:t>...)</a:t>
            </a:r>
            <a:endParaRPr lang="en-US" sz="2000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</a:t>
            </a:r>
            <a:r>
              <a:rPr lang="en-US" sz="4000" dirty="0" smtClean="0">
                <a:latin typeface="Gill Sans MT" charset="0"/>
                <a:cs typeface="+mj-cs"/>
              </a:rPr>
              <a:t>7: </a:t>
            </a:r>
            <a:r>
              <a:rPr lang="en-US" sz="4000" dirty="0">
                <a:latin typeface="Gill Sans MT" charset="0"/>
                <a:cs typeface="+mj-cs"/>
              </a:rPr>
              <a:t>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</a:t>
            </a:r>
            <a:r>
              <a:rPr lang="en-US" sz="2400" dirty="0" smtClean="0">
                <a:latin typeface="Gill Sans MT" charset="0"/>
                <a:cs typeface="+mn-cs"/>
              </a:rPr>
              <a:t>subscribers (5-to-1)!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</a:t>
            </a:r>
            <a:r>
              <a:rPr lang="en-US" sz="2400" dirty="0" smtClean="0">
                <a:latin typeface="Gill Sans MT" charset="0"/>
                <a:cs typeface="+mn-cs"/>
              </a:rPr>
              <a:t>equals # </a:t>
            </a:r>
            <a:r>
              <a:rPr lang="en-US" sz="2400" dirty="0">
                <a:latin typeface="Gill Sans MT" charset="0"/>
                <a:cs typeface="+mn-cs"/>
              </a:rPr>
              <a:t>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strike="sngStrike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strike="sngStrike" dirty="0" smtClean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strike="sngStrike" dirty="0" smtClean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strike="sngStrike" dirty="0" smtClean="0">
                <a:latin typeface="Gill Sans MT" charset="0"/>
              </a:rPr>
              <a:t>standards (e.g., 3G, LTE)</a:t>
            </a:r>
            <a:endParaRPr lang="en-US" sz="2000" strike="sngStrike" dirty="0">
              <a:latin typeface="Gill Sans MT" charset="0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trike="sngStrike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strike="sngStrike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trike="sngStrike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strike="sngStrike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trike="sngStrike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strike="sngStrike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trike="sngStrike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strike="sngStrike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17892</TotalTime>
  <Words>1994</Words>
  <Application>Microsoft Office PowerPoint</Application>
  <PresentationFormat>화면 슬라이드 쇼(4:3)</PresentationFormat>
  <Paragraphs>556</Paragraphs>
  <Slides>33</Slides>
  <Notes>30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HY견고딕</vt:lpstr>
      <vt:lpstr>ＭＳ Ｐゴシック</vt:lpstr>
      <vt:lpstr>굴림</vt:lpstr>
      <vt:lpstr>Arial</vt:lpstr>
      <vt:lpstr>Comic Sans MS</vt:lpstr>
      <vt:lpstr>Gill Sans MT</vt:lpstr>
      <vt:lpstr>Symbol</vt:lpstr>
      <vt:lpstr>Tahoma</vt:lpstr>
      <vt:lpstr>Times New Roman</vt:lpstr>
      <vt:lpstr>Tw Cen MT</vt:lpstr>
      <vt:lpstr>Wingdings</vt:lpstr>
      <vt:lpstr>Default Design</vt:lpstr>
      <vt:lpstr>Clip</vt:lpstr>
      <vt:lpstr>PowerPoint 프레젠테이션</vt:lpstr>
      <vt:lpstr>Link Layer</vt:lpstr>
      <vt:lpstr>Link Layer</vt:lpstr>
      <vt:lpstr>Link Layer</vt:lpstr>
      <vt:lpstr>Ch. 7: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802.11: multiple access</vt:lpstr>
      <vt:lpstr>IEEE 802.11 MAC Protocol: CSMA/CA</vt:lpstr>
      <vt:lpstr>IEEE 802.11 MAC Protocol: CSMA/CA</vt:lpstr>
      <vt:lpstr>Avoiding collisions (more)</vt:lpstr>
      <vt:lpstr>Collision Avoidance: RTS-CTS exchange</vt:lpstr>
      <vt:lpstr>PowerPoint 프레젠테이션</vt:lpstr>
      <vt:lpstr>802.11 frame: addressing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user</cp:lastModifiedBy>
  <cp:revision>563</cp:revision>
  <dcterms:created xsi:type="dcterms:W3CDTF">1999-10-08T19:08:27Z</dcterms:created>
  <dcterms:modified xsi:type="dcterms:W3CDTF">2019-12-05T07:32:57Z</dcterms:modified>
</cp:coreProperties>
</file>