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2022/10/1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https://yeasy.gitbook.io/docker_practice/podman</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https://docs.docker.com/engine/faq/</a:t>
            </a:r>
          </a:p>
          <a:p>
            <a:r>
              <a:rPr lang="en-US">
                <a:hlinkClick r:id="" action="ppaction://noaction"/>
              </a:rPr>
              <a:t>https://www.backblaze.com/blog/vm-vs-containers/</a:t>
            </a:r>
          </a:p>
          <a:p>
            <a:r>
              <a:rPr lang="en-US">
                <a:hlinkClick r:id="" action="ppaction://noaction"/>
              </a:rPr>
              <a:t>https://www.tutorialworks.com/difference-docker-containerd-runc-crio-oci/</a:t>
            </a:r>
          </a:p>
          <a:p>
            <a:r>
              <a:rPr lang="en-US">
                <a:hlinkClick r:id="" action="ppaction://noaction"/>
              </a:rPr>
              <a:t>https://www.jianshu.com/p/2a917158b792</a:t>
            </a:r>
          </a:p>
          <a:p>
            <a:r>
              <a:rPr lang="en-US">
                <a:hlinkClick r:id="" action="ppaction://noaction"/>
              </a:rPr>
              <a:t>https://mp.weixin.qq.com/s/856ZpSCk24tYBQioowH_og</a:t>
            </a:r>
          </a:p>
          <a:p>
            <a:r>
              <a:rPr lang="en-US">
                <a:hlinkClick r:id="" action="ppaction://noaction"/>
              </a:rPr>
              <a:t>https://www.jianshu.com/p/7a1ce51a0eba</a:t>
            </a:r>
          </a:p>
          <a:p>
            <a:endParaRPr lang="en-US"/>
          </a:p>
          <a:p>
            <a:endParaRPr lang="en-US"/>
          </a:p>
          <a:p>
            <a:endParaRPr lang="en-US"/>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https://docs.docker.com/engine/faq/</a:t>
            </a:r>
          </a:p>
          <a:p>
            <a:r>
              <a:rPr lang="en-US">
                <a:hlinkClick r:id="" action="ppaction://noaction"/>
              </a:rPr>
              <a:t>https://www.backblaze.com/blog/vm-vs-containers/</a:t>
            </a:r>
          </a:p>
          <a:p>
            <a:r>
              <a:rPr lang="en-US">
                <a:hlinkClick r:id="" action="ppaction://noaction"/>
              </a:rPr>
              <a:t>https://www.tutorialworks.com/difference-docker-containerd-runc-crio-oci/</a:t>
            </a:r>
          </a:p>
          <a:p>
            <a:r>
              <a:rPr lang="en-US">
                <a:hlinkClick r:id="" action="ppaction://noaction"/>
              </a:rPr>
              <a:t>https://www.jianshu.com/p/2a917158b792</a:t>
            </a:r>
          </a:p>
          <a:p>
            <a:r>
              <a:rPr lang="en-US">
                <a:hlinkClick r:id="" action="ppaction://noaction"/>
              </a:rPr>
              <a:t>https://mp.weixin.qq.com/s/856ZpSCk24tYBQioowH_og</a:t>
            </a:r>
          </a:p>
          <a:p>
            <a:r>
              <a:rPr lang="en-US">
                <a:hlinkClick r:id="" action="ppaction://noaction"/>
              </a:rPr>
              <a:t>https://www.jianshu.com/p/7a1ce51a0eba</a:t>
            </a:r>
          </a:p>
          <a:p>
            <a:endParaRPr lang="en-US"/>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https://geekflare.com/docker-architecture/</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r>
              <a:rPr lang="en-US">
                <a:hlinkClick r:id="" action="ppaction://noaction"/>
              </a:rPr>
              <a:t>https://yeasy.gitbook.io/docker_practice/repository/registry</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a:p>
            <a:r>
              <a:rPr lang="en-US">
                <a:solidFill>
                  <a:srgbClr val="0F161E"/>
                </a:solidFill>
                <a:highlight>
                  <a:srgbClr val="FFFFFF"/>
                </a:highlight>
                <a:latin typeface="Open Sans"/>
                <a:ea typeface="Open Sans"/>
              </a:rPr>
              <a:t>An image is a read-only template with instructions for creating a Docker container. Often, an image is based on another image, with some additional customization. For example, you may build an image which is based on the </a:t>
            </a:r>
            <a:r>
              <a:rPr lang="en-US">
                <a:solidFill>
                  <a:srgbClr val="0C5176"/>
                </a:solidFill>
                <a:highlight>
                  <a:srgbClr val="F5F8FA"/>
                </a:highlight>
                <a:latin typeface="Menlo"/>
                <a:ea typeface="Menlo"/>
              </a:rPr>
              <a:t>ubuntu</a:t>
            </a:r>
            <a:r>
              <a:rPr lang="en-US">
                <a:solidFill>
                  <a:srgbClr val="0F161E"/>
                </a:solidFill>
                <a:highlight>
                  <a:srgbClr val="FFFFFF"/>
                </a:highlight>
                <a:latin typeface="Open Sans"/>
                <a:ea typeface="Open Sans"/>
              </a:rPr>
              <a:t> image, but installs the Apache web server and your application, as well as the configuration details needed to make your application run.You might create your own images or you might only use those created by others and published in a registry. To build your own image, you create a Dockerfile with a simple syntax for defining the steps needed to create the image and run it. Each instruction in a Dockerfile creates a layer in the image. When you change the Dockerfile and rebuild the image, only those layers which have changed are rebuilt. This is part of what makes images so lightweight, small, and fast, when compared to other virtualization technologies.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a:p>
            <a:r>
              <a:rPr lang="en-US">
                <a:solidFill>
                  <a:srgbClr val="0F161E"/>
                </a:solidFill>
                <a:highlight>
                  <a:srgbClr val="FFFFFF"/>
                </a:highlight>
                <a:latin typeface="Open Sans"/>
                <a:ea typeface="Open Sans"/>
              </a:rPr>
              <a:t>An image is a read-only template with instructions for creating a Docker container. Often, an image is based on another image, with some additional customization. For example, you may build an image which is based on the </a:t>
            </a:r>
            <a:r>
              <a:rPr lang="en-US">
                <a:solidFill>
                  <a:srgbClr val="0C5176"/>
                </a:solidFill>
                <a:highlight>
                  <a:srgbClr val="F5F8FA"/>
                </a:highlight>
                <a:latin typeface="Menlo"/>
                <a:ea typeface="Menlo"/>
              </a:rPr>
              <a:t>ubuntu</a:t>
            </a:r>
            <a:r>
              <a:rPr lang="en-US">
                <a:solidFill>
                  <a:srgbClr val="0F161E"/>
                </a:solidFill>
                <a:highlight>
                  <a:srgbClr val="FFFFFF"/>
                </a:highlight>
                <a:latin typeface="Open Sans"/>
                <a:ea typeface="Open Sans"/>
              </a:rPr>
              <a:t> image, but installs the Apache web server and your application, as well as the configuration details needed to make your application run.You might create your own images or you might only use those created by others and published in a registry. To build your own image, you create a Dockerfile with a simple syntax for defining the steps needed to create the image and run it. Each instruction in a Dockerfile creates a layer in the image. When you change the Dockerfile and rebuild the image, only those layers which have changed are rebuilt. This is part of what makes images so lightweight, small, and fast, when compared to other virtualization technologies.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t>https://geekflare.com/docker-architecture/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https://www.tutorialworks.com/difference-docker-containerd-runc-crio-oci/</a:t>
            </a:r>
          </a:p>
          <a:p>
            <a:r>
              <a:rPr lang="en-US">
                <a:hlinkClick r:id="" action="ppaction://noaction"/>
              </a:rPr>
              <a:t>https://geekflare.com/docker-architecture/</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https://medium.com/@BeNitinAgarwal/docker-usecases-3b62f4d68bc4</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https://docs.docker.com/engine/security/rootless/#known-limitations</a:t>
            </a:r>
          </a:p>
          <a:p>
            <a:r>
              <a:rPr lang="en-US">
                <a:hlinkClick r:id="" action="ppaction://noaction"/>
              </a:rPr>
              <a:t>https://murphypei.github.io/blog/2018/12/docker-add-group</a:t>
            </a:r>
          </a:p>
          <a:p>
            <a:r>
              <a:rPr lang="en-US">
                <a:hlinkClick r:id="" action="ppaction://noaction"/>
              </a:rPr>
              <a:t>https://docs.docker.com/engine/install/linux-postinstall/</a:t>
            </a:r>
          </a:p>
          <a:p>
            <a:r>
              <a:rPr lang="en-US">
                <a:hlinkClick r:id="" action="ppaction://noaction"/>
              </a:rPr>
              <a:t>http://blog.lujun9972.win/blog/2019/05/13/%E4%B8%BA%E4%BB%80%E4%B9%88%E8%AF%B4%E5%88%9B%E5%BB%BAdocker%E7%94%A8%E6%88%B7%E7%BB%84%E4%B8%8D%E6%98%AF%E4%B8%AA%E5%A5%BD%E9%80%89%E6%8B%A9/</a:t>
            </a:r>
          </a:p>
          <a:p>
            <a:endParaRPr lang="en-US"/>
          </a:p>
          <a:p>
            <a:endParaRPr lang="en-US"/>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https://www.baeldung.com/ops/podman-intro</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https://mp.weixin.qq.com/s/856ZpSCk24tYBQioowH_og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https://www.cnblogs.com/JasonCeng/p/14814888.html</a:t>
            </a:r>
          </a:p>
          <a:p>
            <a:r>
              <a:rPr lang="en-US"/>
              <a:t>image layer/reduce layer size, image size</a:t>
            </a:r>
          </a:p>
          <a:p>
            <a:r>
              <a:rPr lang="en-US"/>
              <a:t>one application per container</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https://www.vmware.com/topics/glossary/content/virtual-machine.html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https://www.wljslmz.cn/241.html</a:t>
            </a:r>
          </a:p>
          <a:p>
            <a:r>
              <a:rPr lang="en-US">
                <a:hlinkClick r:id="" action="ppaction://noaction"/>
              </a:rPr>
              <a:t>https://sumit-ghosh.com/articles/virtualization-hypervisors-explaining-qemu-kvm-libvirt/</a:t>
            </a:r>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https://www.wljslmz.cn/241.html</a:t>
            </a:r>
          </a:p>
          <a:p>
            <a:r>
              <a:rPr lang="en-US">
                <a:hlinkClick r:id="" action="ppaction://noaction"/>
              </a:rPr>
              <a:t>https://www.technewstoday.com/type-1-vs-type-2-hypervisor/</a:t>
            </a:r>
          </a:p>
          <a:p>
            <a:r>
              <a:rPr lang="en-US">
                <a:hlinkClick r:id="" action="ppaction://noaction"/>
              </a:rPr>
              <a:t>https://sumit-ghosh.com/articles/virtualization-hypervisors-explaining-qemu-kvm-libvirt/</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阿里云ECS虚拟化，最早基于xen，同时在做基于kvm的虚拟化</a:t>
            </a:r>
          </a:p>
          <a:p>
            <a:r>
              <a:rPr lang="en-US">
                <a:hlinkClick r:id="" action="ppaction://noaction"/>
              </a:rPr>
              <a:t>http://pic.huodongjia.com/ganhuodocs/2016-10-10/1476067279.46.pdf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https://www.educative.io/answers/why-did-we-need-containers-when-we-had-virtual-machines</a:t>
            </a:r>
          </a:p>
          <a:p>
            <a:r>
              <a:rPr lang="en-US">
                <a:hlinkClick r:id="" action="ppaction://noaction"/>
              </a:rPr>
              <a:t>https://www.redhat.com/zh/topics/containers/containers-vs-vms</a:t>
            </a:r>
          </a:p>
          <a:p>
            <a:r>
              <a:rPr lang="en-US"/>
              <a:t>resource intensive: disk usage, memory, cpu等，因为hypervisor本身很大，hypervisor里的每个VM也很大，每个VM里的OS也占用内存和CPU</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https://www.docker.com/resources/what-container/</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hlinkClick r:id="" action="ppaction://noaction"/>
              </a:rPr>
              <a:t>https://www.docker.com/resources/what-container/</a:t>
            </a:r>
          </a:p>
          <a:p>
            <a:endParaRPr lang="en-US"/>
          </a:p>
          <a:p>
            <a:r>
              <a:rPr lang="en-US">
                <a:hlinkClick r:id="" action="ppaction://noaction"/>
              </a:rPr>
              <a:t>https://www.redhat.com/zh/topics/containers/containers-vs-vms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4" name="内容占位符 3"/>
          <p:cNvSpPr>
            <a:spLocks noGrp="1"/>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a:spLocks noGrp="1"/>
          </p:cNvSpPr>
          <p:nvPr>
            <p:ph type="title"/>
          </p:nvPr>
        </p:nvSpPr>
        <p:spPr>
          <a:xfrm>
            <a:off x="838200" y="365125"/>
            <a:ext cx="10515600" cy="1325563"/>
          </a:xfrm>
        </p:spPr>
        <p:txBody>
          <a:bodyPr/>
          <a:lstStyle/>
          <a:p>
            <a:r>
              <a:rPr lang="zh-CN"/>
              <a:t>单击此处编辑母版标题样式</a:t>
            </a:r>
          </a:p>
        </p:txBody>
      </p:sp>
      <p:sp>
        <p:nvSpPr>
          <p:cNvPr id="7" name="图片占位符 6"/>
          <p:cNvSpPr>
            <a:spLocks noGrp="1"/>
          </p:cNvSpPr>
          <p:nvPr>
            <p:ph type="pic" idx="10"/>
          </p:nvPr>
        </p:nvSpPr>
        <p:spPr>
          <a:xfrm>
            <a:off x="838200" y="1690689"/>
            <a:ext cx="5257800" cy="2338886"/>
          </a:xfrm>
        </p:spPr>
        <p:txBody>
          <a:bodyPr/>
          <a:lstStyle/>
          <a:p>
            <a:endParaRPr lang="zh-CN"/>
          </a:p>
        </p:txBody>
      </p:sp>
      <p:sp>
        <p:nvSpPr>
          <p:cNvPr id="8" name="图片占位符 6"/>
          <p:cNvSpPr>
            <a:spLocks noGrp="1"/>
          </p:cNvSpPr>
          <p:nvPr>
            <p:ph type="pic" idx="11"/>
          </p:nvPr>
        </p:nvSpPr>
        <p:spPr>
          <a:xfrm>
            <a:off x="6096001" y="1690689"/>
            <a:ext cx="5257802" cy="2338886"/>
          </a:xfrm>
        </p:spPr>
        <p:txBody>
          <a:bodyPr/>
          <a:lstStyle/>
          <a:p>
            <a:endParaRPr lang="zh-CN"/>
          </a:p>
        </p:txBody>
      </p:sp>
      <p:sp>
        <p:nvSpPr>
          <p:cNvPr id="9" name="图片占位符 6"/>
          <p:cNvSpPr>
            <a:spLocks noGrp="1"/>
          </p:cNvSpPr>
          <p:nvPr>
            <p:ph type="pic" idx="12"/>
          </p:nvPr>
        </p:nvSpPr>
        <p:spPr>
          <a:xfrm>
            <a:off x="838200" y="4029575"/>
            <a:ext cx="5257800" cy="2338886"/>
          </a:xfrm>
        </p:spPr>
        <p:txBody>
          <a:bodyPr/>
          <a:lstStyle/>
          <a:p>
            <a:endParaRPr lang="zh-CN"/>
          </a:p>
        </p:txBody>
      </p:sp>
      <p:sp>
        <p:nvSpPr>
          <p:cNvPr id="10" name="图片占位符 6"/>
          <p:cNvSpPr>
            <a:spLocks noGrp="1"/>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a:spLocks noGrp="1"/>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eekflare.com/docker-command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docker.com/engine/install/" TargetMode="External"/><Relationship Id="rId2" Type="http://schemas.openxmlformats.org/officeDocument/2006/relationships/hyperlink" Target="https://docs.docker.com/deskto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docker.com/engine/reference/commandline/dock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docker.com/engine/release-not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docker.com/engine/security/rootles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odman.i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icyfenix.cn/immutable-infrastructure/container/" TargetMode="External"/><Relationship Id="rId5" Type="http://schemas.openxmlformats.org/officeDocument/2006/relationships/hyperlink" Target="https://yeasy.gitbook.io/docker_practice/" TargetMode="External"/><Relationship Id="rId4" Type="http://schemas.openxmlformats.org/officeDocument/2006/relationships/hyperlink" Target="https://podman.io/"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 y="962233"/>
            <a:ext cx="12141136" cy="2387600"/>
          </a:xfrm>
        </p:spPr>
        <p:txBody>
          <a:bodyPr vert="horz" anchor="ctr"/>
          <a:lstStyle/>
          <a:p>
            <a:r>
              <a:rPr lang="en-US" sz="6000" dirty="0">
                <a:solidFill>
                  <a:srgbClr val="000000"/>
                </a:solidFill>
                <a:latin typeface="等线 Light"/>
                <a:ea typeface="等线 Light"/>
              </a:rPr>
              <a:t>Docker 101 Tutorial</a:t>
            </a:r>
          </a:p>
        </p:txBody>
      </p:sp>
      <p:sp>
        <p:nvSpPr>
          <p:cNvPr id="3" name="副标题 2"/>
          <p:cNvSpPr>
            <a:spLocks noGrp="1"/>
          </p:cNvSpPr>
          <p:nvPr>
            <p:ph type="subTitle" idx="1"/>
          </p:nvPr>
        </p:nvSpPr>
        <p:spPr>
          <a:xfrm>
            <a:off x="1524000" y="3772108"/>
            <a:ext cx="9144000" cy="1655762"/>
          </a:xfrm>
        </p:spPr>
        <p:txBody>
          <a:bodyPr vert="horz">
            <a:normAutofit/>
          </a:bodyPr>
          <a:lstStyle/>
          <a:p>
            <a:r>
              <a:rPr lang="zh-CN" dirty="0"/>
              <a:t>2022-09-29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Virtual Machine vs. Container</a:t>
            </a:r>
          </a:p>
        </p:txBody>
      </p:sp>
      <p:pic>
        <p:nvPicPr>
          <p:cNvPr id="3" name="图片 2"/>
          <p:cNvPicPr>
            <a:picLocks noChangeAspect="1"/>
          </p:cNvPicPr>
          <p:nvPr/>
        </p:nvPicPr>
        <p:blipFill>
          <a:blip r:embed="rId3"/>
          <a:stretch/>
        </p:blipFill>
        <p:spPr>
          <a:xfrm>
            <a:off x="775447" y="1407891"/>
            <a:ext cx="10578353" cy="52842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Docker Infrastructure</a:t>
            </a:r>
          </a:p>
        </p:txBody>
      </p:sp>
      <p:sp>
        <p:nvSpPr>
          <p:cNvPr id="3" name="内容占位符 2"/>
          <p:cNvSpPr>
            <a:spLocks noGrp="1"/>
          </p:cNvSpPr>
          <p:nvPr>
            <p:ph idx="1"/>
          </p:nvPr>
        </p:nvSpPr>
        <p:spPr>
          <a:xfrm>
            <a:off x="8030348" y="2032479"/>
            <a:ext cx="3944085" cy="4144484"/>
          </a:xfrm>
        </p:spPr>
        <p:txBody>
          <a:bodyPr vert="horz">
            <a:normAutofit/>
          </a:bodyPr>
          <a:lstStyle/>
          <a:p>
            <a:r>
              <a:rPr lang="en-US" sz="2000"/>
              <a:t>Container technology based</a:t>
            </a:r>
          </a:p>
          <a:p>
            <a:r>
              <a:rPr lang="en-US" sz="2000"/>
              <a:t>OS-level virtualization</a:t>
            </a:r>
          </a:p>
          <a:p>
            <a:r>
              <a:rPr lang="en-US" sz="2000"/>
              <a:t>Innovation on LXC(2013)</a:t>
            </a:r>
          </a:p>
          <a:p>
            <a:r>
              <a:rPr lang="en-US" sz="2000"/>
              <a:t>Docker Engine = dockerd + containerd + runC</a:t>
            </a:r>
          </a:p>
        </p:txBody>
      </p:sp>
      <p:pic>
        <p:nvPicPr>
          <p:cNvPr id="4" name="图片 3"/>
          <p:cNvPicPr>
            <a:picLocks noChangeAspect="1"/>
          </p:cNvPicPr>
          <p:nvPr/>
        </p:nvPicPr>
        <p:blipFill>
          <a:blip r:embed="rId3"/>
          <a:stretch/>
        </p:blipFill>
        <p:spPr>
          <a:xfrm>
            <a:off x="445595" y="1690688"/>
            <a:ext cx="7293609" cy="4240148"/>
          </a:xfrm>
          <a:prstGeom prst="rect">
            <a:avLst/>
          </a:prstGeom>
          <a:ln w="12700">
            <a:solidFill>
              <a:srgbClr val="FFFFFF"/>
            </a:solid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Added to LXC</a:t>
            </a:r>
          </a:p>
        </p:txBody>
      </p:sp>
      <p:sp>
        <p:nvSpPr>
          <p:cNvPr id="3" name="内容占位符 2"/>
          <p:cNvSpPr>
            <a:spLocks noGrp="1"/>
          </p:cNvSpPr>
          <p:nvPr>
            <p:ph idx="1"/>
          </p:nvPr>
        </p:nvSpPr>
        <p:spPr>
          <a:xfrm>
            <a:off x="838200" y="1825625"/>
            <a:ext cx="10515600" cy="4761506"/>
          </a:xfrm>
          <a:prstGeom prst="rect">
            <a:avLst/>
          </a:prstGeom>
        </p:spPr>
        <p:txBody>
          <a:bodyPr vert="horz">
            <a:normAutofit/>
          </a:bodyPr>
          <a:lstStyle/>
          <a:p>
            <a:pPr algn="l"/>
            <a:r>
              <a:rPr lang="en-US">
                <a:solidFill>
                  <a:srgbClr val="0F161E"/>
                </a:solidFill>
                <a:highlight>
                  <a:srgbClr val="FFFFFF"/>
                </a:highlight>
                <a:latin typeface="微软雅黑"/>
                <a:ea typeface="微软雅黑"/>
              </a:rPr>
              <a:t>Portable deployment across machines</a:t>
            </a:r>
          </a:p>
          <a:p>
            <a:pPr algn="l"/>
            <a:r>
              <a:rPr lang="en-US">
                <a:solidFill>
                  <a:srgbClr val="0F161E"/>
                </a:solidFill>
                <a:highlight>
                  <a:srgbClr val="FFFFFF"/>
                </a:highlight>
                <a:latin typeface="微软雅黑"/>
                <a:ea typeface="微软雅黑"/>
              </a:rPr>
              <a:t>Application-centric</a:t>
            </a:r>
          </a:p>
          <a:p>
            <a:pPr algn="l"/>
            <a:r>
              <a:rPr lang="en-US">
                <a:solidFill>
                  <a:srgbClr val="0F161E"/>
                </a:solidFill>
                <a:highlight>
                  <a:srgbClr val="FFFFFF"/>
                </a:highlight>
                <a:latin typeface="微软雅黑"/>
                <a:ea typeface="微软雅黑"/>
              </a:rPr>
              <a:t>Automatic build: Dockerfile</a:t>
            </a:r>
          </a:p>
          <a:p>
            <a:pPr algn="l"/>
            <a:r>
              <a:rPr lang="en-US">
                <a:solidFill>
                  <a:srgbClr val="0F161E"/>
                </a:solidFill>
                <a:highlight>
                  <a:srgbClr val="FFFFFF"/>
                </a:highlight>
                <a:latin typeface="微软雅黑"/>
                <a:ea typeface="微软雅黑"/>
              </a:rPr>
              <a:t>Versioning</a:t>
            </a:r>
          </a:p>
          <a:p>
            <a:pPr algn="l"/>
            <a:r>
              <a:rPr lang="en-US">
                <a:solidFill>
                  <a:srgbClr val="0F161E"/>
                </a:solidFill>
                <a:highlight>
                  <a:srgbClr val="FFFFFF"/>
                </a:highlight>
                <a:latin typeface="微软雅黑"/>
                <a:ea typeface="微软雅黑"/>
              </a:rPr>
              <a:t>Component re-use</a:t>
            </a:r>
          </a:p>
          <a:p>
            <a:pPr algn="l"/>
            <a:r>
              <a:rPr lang="en-US">
                <a:solidFill>
                  <a:srgbClr val="0F161E"/>
                </a:solidFill>
                <a:highlight>
                  <a:srgbClr val="FFFFFF"/>
                </a:highlight>
                <a:latin typeface="微软雅黑"/>
                <a:ea typeface="微软雅黑"/>
              </a:rPr>
              <a:t>Sharing</a:t>
            </a:r>
          </a:p>
          <a:p>
            <a:pPr algn="l"/>
            <a:r>
              <a:rPr lang="en-US">
                <a:solidFill>
                  <a:srgbClr val="0F161E"/>
                </a:solidFill>
                <a:highlight>
                  <a:srgbClr val="FFFFFF"/>
                </a:highlight>
                <a:latin typeface="微软雅黑"/>
                <a:ea typeface="微软雅黑"/>
              </a:rPr>
              <a:t>Tool ecosystem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Docker Architecture: client/server</a:t>
            </a:r>
          </a:p>
        </p:txBody>
      </p:sp>
      <p:pic>
        <p:nvPicPr>
          <p:cNvPr id="3" name="图片 2"/>
          <p:cNvPicPr>
            <a:picLocks noChangeAspect="1"/>
          </p:cNvPicPr>
          <p:nvPr/>
        </p:nvPicPr>
        <p:blipFill>
          <a:blip r:embed="rId3"/>
          <a:stretch/>
        </p:blipFill>
        <p:spPr>
          <a:xfrm>
            <a:off x="795592" y="1423769"/>
            <a:ext cx="9996167" cy="52209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Engine</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349758" algn="l">
              <a:buFont typeface="Arial" charset="0"/>
              <a:buChar char="•"/>
            </a:pPr>
            <a:r>
              <a:rPr lang="en-US" b="1">
                <a:solidFill>
                  <a:srgbClr val="262524"/>
                </a:solidFill>
                <a:highlight>
                  <a:srgbClr val="FFFFFF"/>
                </a:highlight>
                <a:latin typeface="微软雅黑"/>
                <a:ea typeface="微软雅黑"/>
              </a:rPr>
              <a:t>Server</a:t>
            </a:r>
            <a:r>
              <a:rPr lang="en-US">
                <a:solidFill>
                  <a:srgbClr val="262524"/>
                </a:solidFill>
                <a:highlight>
                  <a:srgbClr val="FFFFFF"/>
                </a:highlight>
                <a:latin typeface="微软雅黑"/>
                <a:ea typeface="微软雅黑"/>
              </a:rPr>
              <a:t>: It is the docker daemon called </a:t>
            </a:r>
            <a:r>
              <a:rPr lang="en-US" b="1">
                <a:solidFill>
                  <a:srgbClr val="262524"/>
                </a:solidFill>
                <a:highlight>
                  <a:srgbClr val="FFFFFF"/>
                </a:highlight>
                <a:latin typeface="微软雅黑"/>
                <a:ea typeface="微软雅黑"/>
              </a:rPr>
              <a:t>dockerd</a:t>
            </a:r>
            <a:r>
              <a:rPr lang="en-US">
                <a:solidFill>
                  <a:srgbClr val="262524"/>
                </a:solidFill>
                <a:highlight>
                  <a:srgbClr val="FFFFFF"/>
                </a:highlight>
                <a:latin typeface="微软雅黑"/>
                <a:ea typeface="微软雅黑"/>
              </a:rPr>
              <a:t>. It can create and manage docker images, containers, networks, etc.</a:t>
            </a:r>
          </a:p>
          <a:p>
            <a:pPr marL="349758" algn="l">
              <a:buFont typeface="Arial" charset="0"/>
              <a:buChar char="•"/>
            </a:pPr>
            <a:r>
              <a:rPr lang="en-US" b="1">
                <a:solidFill>
                  <a:srgbClr val="262524"/>
                </a:solidFill>
                <a:highlight>
                  <a:srgbClr val="FFFFFF"/>
                </a:highlight>
                <a:latin typeface="微软雅黑"/>
                <a:ea typeface="微软雅黑"/>
              </a:rPr>
              <a:t>Rest API</a:t>
            </a:r>
            <a:r>
              <a:rPr lang="en-US">
                <a:solidFill>
                  <a:srgbClr val="262524"/>
                </a:solidFill>
                <a:highlight>
                  <a:srgbClr val="FFFFFF"/>
                </a:highlight>
                <a:latin typeface="微软雅黑"/>
                <a:ea typeface="微软雅黑"/>
              </a:rPr>
              <a:t>: It is used to instruct docker daemon what to do.</a:t>
            </a:r>
          </a:p>
          <a:p>
            <a:pPr marL="349758" algn="l">
              <a:buFont typeface="Arial" charset="0"/>
              <a:buChar char="•"/>
            </a:pPr>
            <a:r>
              <a:rPr lang="en-US" b="1">
                <a:solidFill>
                  <a:srgbClr val="262524"/>
                </a:solidFill>
                <a:highlight>
                  <a:srgbClr val="FFFFFF"/>
                </a:highlight>
                <a:latin typeface="微软雅黑"/>
                <a:ea typeface="微软雅黑"/>
              </a:rPr>
              <a:t>Command Line Interface (CLI)</a:t>
            </a:r>
            <a:r>
              <a:rPr lang="en-US">
                <a:solidFill>
                  <a:srgbClr val="262524"/>
                </a:solidFill>
                <a:highlight>
                  <a:srgbClr val="FFFFFF"/>
                </a:highlight>
                <a:latin typeface="微软雅黑"/>
                <a:ea typeface="微软雅黑"/>
              </a:rPr>
              <a:t>: It is a client which is used to enter </a:t>
            </a:r>
            <a:r>
              <a:rPr lang="en-US">
                <a:solidFill>
                  <a:srgbClr val="EF5123"/>
                </a:solidFill>
                <a:highlight>
                  <a:srgbClr val="FFFFFF"/>
                </a:highlight>
                <a:latin typeface="微软雅黑"/>
                <a:ea typeface="微软雅黑"/>
                <a:hlinkClick r:id="rId3"/>
              </a:rPr>
              <a:t>docker commands</a:t>
            </a:r>
            <a:r>
              <a:rPr lang="en-US">
                <a:solidFill>
                  <a:srgbClr val="262524"/>
                </a:solidFill>
                <a:highlight>
                  <a:srgbClr val="FFFFFF"/>
                </a:highlight>
                <a:latin typeface="微软雅黑"/>
                <a:ea typeface="微软雅黑"/>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Registry</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Similar to git repository</a:t>
            </a:r>
          </a:p>
          <a:p>
            <a:r>
              <a:rPr lang="en-US"/>
              <a:t>Store docker images</a:t>
            </a:r>
          </a:p>
          <a:p>
            <a:r>
              <a:rPr lang="en-US"/>
              <a:t>Public registry: Docker Hub</a:t>
            </a:r>
          </a:p>
          <a:p>
            <a:r>
              <a:rPr lang="en-US"/>
              <a:t>Private registry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Objects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images</a:t>
            </a:r>
          </a:p>
          <a:p>
            <a:r>
              <a:rPr lang="en-US"/>
              <a:t>containers</a:t>
            </a:r>
          </a:p>
          <a:p>
            <a:r>
              <a:rPr lang="en-US"/>
              <a:t>volumes</a:t>
            </a:r>
          </a:p>
          <a:p>
            <a:r>
              <a:rPr lang="en-US"/>
              <a:t>networks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Images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solidFill>
                  <a:srgbClr val="0F161E"/>
                </a:solidFill>
                <a:highlight>
                  <a:srgbClr val="FFFFFF"/>
                </a:highlight>
                <a:latin typeface="微软雅黑"/>
                <a:ea typeface="微软雅黑"/>
              </a:rPr>
              <a:t>read-only template with instructions for creating a Docker container</a:t>
            </a:r>
          </a:p>
          <a:p>
            <a:r>
              <a:rPr lang="en-US">
                <a:solidFill>
                  <a:srgbClr val="0F161E"/>
                </a:solidFill>
                <a:highlight>
                  <a:srgbClr val="FFFFFF"/>
                </a:highlight>
                <a:latin typeface="微软雅黑"/>
                <a:ea typeface="微软雅黑"/>
              </a:rPr>
              <a:t>image = base image + customization</a:t>
            </a:r>
          </a:p>
          <a:p>
            <a:r>
              <a:rPr lang="en-US">
                <a:solidFill>
                  <a:srgbClr val="0F161E"/>
                </a:solidFill>
                <a:highlight>
                  <a:srgbClr val="FFFFFF"/>
                </a:highlight>
                <a:latin typeface="微软雅黑"/>
                <a:ea typeface="微软雅黑"/>
              </a:rPr>
              <a:t>package: code+configuration+dependencies</a:t>
            </a:r>
          </a:p>
          <a:p>
            <a:r>
              <a:rPr lang="en-US">
                <a:solidFill>
                  <a:srgbClr val="0F161E"/>
                </a:solidFill>
                <a:highlight>
                  <a:srgbClr val="FFFFFF"/>
                </a:highlight>
                <a:latin typeface="微软雅黑"/>
                <a:ea typeface="微软雅黑"/>
              </a:rPr>
              <a:t>Dockerfile -&gt; docker image</a:t>
            </a:r>
          </a:p>
          <a:p>
            <a:endParaRPr>
              <a:latin typeface="微软雅黑"/>
              <a:ea typeface="微软雅黑"/>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Dockerfile</a:t>
            </a:r>
          </a:p>
        </p:txBody>
      </p:sp>
      <p:sp>
        <p:nvSpPr>
          <p:cNvPr id="3" name="文本框 2"/>
          <p:cNvSpPr txBox="1"/>
          <p:nvPr/>
        </p:nvSpPr>
        <p:spPr>
          <a:xfrm>
            <a:off x="1645253" y="5415027"/>
            <a:ext cx="7385050" cy="800100"/>
          </a:xfrm>
          <a:prstGeom prst="rect">
            <a:avLst/>
          </a:prstGeom>
          <a:ln w="6350">
            <a:prstDash val="solid"/>
          </a:ln>
        </p:spPr>
        <p:txBody>
          <a:bodyPr>
            <a:spAutoFit/>
          </a:bodyPr>
          <a:lstStyle/>
          <a:p>
            <a:pPr algn="ctr"/>
            <a:r>
              <a:rPr lang="en-US"/>
              <a:t>docker build -t python-docker-image:tag path/to/Dockerfile</a:t>
            </a:r>
          </a:p>
          <a:p>
            <a:pPr algn="ctr"/>
            <a:r>
              <a:rPr lang="en-US">
                <a:hlinkClick r:id="rId3"/>
              </a:rPr>
              <a:t>https://docs.docker.com/engine/reference/builder/</a:t>
            </a:r>
          </a:p>
        </p:txBody>
      </p:sp>
      <p:pic>
        <p:nvPicPr>
          <p:cNvPr id="4" name="图片 3"/>
          <p:cNvPicPr>
            <a:picLocks noChangeAspect="1"/>
          </p:cNvPicPr>
          <p:nvPr/>
        </p:nvPicPr>
        <p:blipFill>
          <a:blip r:embed="rId4"/>
          <a:stretch/>
        </p:blipFill>
        <p:spPr>
          <a:xfrm>
            <a:off x="249719" y="1482423"/>
            <a:ext cx="11692562" cy="35737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Containers</a:t>
            </a:r>
          </a:p>
        </p:txBody>
      </p:sp>
      <p:sp>
        <p:nvSpPr>
          <p:cNvPr id="3" name="内容占位符 2"/>
          <p:cNvSpPr>
            <a:spLocks noGrp="1"/>
          </p:cNvSpPr>
          <p:nvPr>
            <p:ph idx="1"/>
          </p:nvPr>
        </p:nvSpPr>
        <p:spPr>
          <a:xfrm>
            <a:off x="6804988" y="2168372"/>
            <a:ext cx="5121638" cy="3921718"/>
          </a:xfrm>
          <a:prstGeom prst="rect">
            <a:avLst/>
          </a:prstGeom>
        </p:spPr>
        <p:txBody>
          <a:bodyPr vert="horz" lIns="91440" tIns="45720" rIns="91440" bIns="45720">
            <a:normAutofit fontScale="900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latin typeface="微软雅黑"/>
                <a:ea typeface="微软雅黑"/>
              </a:rPr>
              <a:t>container: runnable instance of image</a:t>
            </a:r>
          </a:p>
          <a:p>
            <a:r>
              <a:rPr lang="en-US">
                <a:solidFill>
                  <a:srgbClr val="262524"/>
                </a:solidFill>
                <a:highlight>
                  <a:srgbClr val="FFFFFF"/>
                </a:highlight>
                <a:latin typeface="微软雅黑"/>
                <a:ea typeface="微软雅黑"/>
              </a:rPr>
              <a:t>All the applications and their environment run inside the container</a:t>
            </a:r>
          </a:p>
          <a:p>
            <a:r>
              <a:rPr lang="en-US">
                <a:solidFill>
                  <a:srgbClr val="262524"/>
                </a:solidFill>
                <a:highlight>
                  <a:srgbClr val="FFFFFF"/>
                </a:highlight>
                <a:latin typeface="微软雅黑"/>
                <a:ea typeface="微软雅黑"/>
              </a:rPr>
              <a:t>Docker API or CLI to operate container</a:t>
            </a:r>
          </a:p>
        </p:txBody>
      </p:sp>
      <p:pic>
        <p:nvPicPr>
          <p:cNvPr id="4" name="图片 3"/>
          <p:cNvPicPr>
            <a:picLocks noChangeAspect="1"/>
          </p:cNvPicPr>
          <p:nvPr/>
        </p:nvPicPr>
        <p:blipFill>
          <a:blip r:embed="rId3"/>
          <a:stretch/>
        </p:blipFill>
        <p:spPr>
          <a:xfrm>
            <a:off x="240189" y="1963154"/>
            <a:ext cx="6502735" cy="32353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t>Agenda</a:t>
            </a:r>
          </a:p>
        </p:txBody>
      </p:sp>
      <p:sp>
        <p:nvSpPr>
          <p:cNvPr id="3" name="内容占位符 2"/>
          <p:cNvSpPr>
            <a:spLocks noGrp="1"/>
          </p:cNvSpPr>
          <p:nvPr>
            <p:ph idx="1"/>
          </p:nvPr>
        </p:nvSpPr>
        <p:spPr/>
        <p:txBody>
          <a:bodyPr vert="horz">
            <a:normAutofit/>
          </a:bodyPr>
          <a:lstStyle/>
          <a:p>
            <a:pPr marL="349758" indent="-544068">
              <a:lnSpc>
                <a:spcPct val="90000"/>
              </a:lnSpc>
              <a:buFont typeface="Arial" charset="0"/>
              <a:buChar char="•"/>
            </a:pPr>
            <a:r>
              <a:rPr lang="en-US">
                <a:solidFill>
                  <a:srgbClr val="000000"/>
                </a:solidFill>
                <a:latin typeface="微软雅黑"/>
                <a:ea typeface="微软雅黑"/>
              </a:rPr>
              <a:t>Virtualization: Virtual Machine and Container</a:t>
            </a:r>
          </a:p>
          <a:p>
            <a:pPr marL="349758" indent="-544068">
              <a:lnSpc>
                <a:spcPct val="90000"/>
              </a:lnSpc>
              <a:buFont typeface="Arial" charset="0"/>
              <a:buChar char="•"/>
            </a:pPr>
            <a:endParaRPr lang="en-US">
              <a:solidFill>
                <a:srgbClr val="000000"/>
              </a:solidFill>
              <a:latin typeface="微软雅黑"/>
              <a:ea typeface="微软雅黑"/>
            </a:endParaRPr>
          </a:p>
          <a:p>
            <a:pPr marL="349758" indent="-544068">
              <a:lnSpc>
                <a:spcPct val="90000"/>
              </a:lnSpc>
              <a:buFont typeface="Arial" charset="0"/>
              <a:buChar char="•"/>
            </a:pPr>
            <a:r>
              <a:rPr lang="en-US">
                <a:solidFill>
                  <a:srgbClr val="000000"/>
                </a:solidFill>
                <a:latin typeface="微软雅黑"/>
                <a:ea typeface="微软雅黑"/>
              </a:rPr>
              <a:t>Docker Architecture and Principles</a:t>
            </a:r>
          </a:p>
          <a:p>
            <a:pPr marL="349758" indent="-544068">
              <a:lnSpc>
                <a:spcPct val="90000"/>
              </a:lnSpc>
              <a:buFont typeface="Arial" charset="0"/>
              <a:buChar char="•"/>
            </a:pPr>
            <a:endParaRPr lang="en-US">
              <a:solidFill>
                <a:srgbClr val="000000"/>
              </a:solidFill>
              <a:latin typeface="等线"/>
              <a:ea typeface="等线"/>
            </a:endParaRPr>
          </a:p>
          <a:p>
            <a:pPr marL="349758" indent="-544068">
              <a:lnSpc>
                <a:spcPct val="90000"/>
              </a:lnSpc>
              <a:buFont typeface="Arial" charset="0"/>
              <a:buChar char="•"/>
            </a:pPr>
            <a:r>
              <a:rPr lang="en-US">
                <a:solidFill>
                  <a:srgbClr val="000000"/>
                </a:solidFill>
                <a:latin typeface="微软雅黑"/>
                <a:ea typeface="微软雅黑"/>
              </a:rPr>
              <a:t>Docker Use Cases</a:t>
            </a:r>
          </a:p>
          <a:p>
            <a:pPr marL="349758" indent="-544068">
              <a:lnSpc>
                <a:spcPct val="90000"/>
              </a:lnSpc>
              <a:buFont typeface="Arial" charset="0"/>
              <a:buChar char="•"/>
            </a:pPr>
            <a:endParaRPr lang="en-US">
              <a:solidFill>
                <a:srgbClr val="000000"/>
              </a:solidFill>
              <a:latin typeface="微软雅黑"/>
              <a:ea typeface="微软雅黑"/>
            </a:endParaRPr>
          </a:p>
          <a:p>
            <a:pPr marL="349758" indent="-544068">
              <a:lnSpc>
                <a:spcPct val="90000"/>
              </a:lnSpc>
              <a:buFont typeface="Arial" charset="0"/>
              <a:buChar char="•"/>
            </a:pPr>
            <a:r>
              <a:rPr lang="en-US">
                <a:solidFill>
                  <a:srgbClr val="000000"/>
                </a:solidFill>
                <a:latin typeface="微软雅黑"/>
                <a:ea typeface="微软雅黑"/>
              </a:rPr>
              <a:t>Podman: Daemonless and Rootless Container Engine</a:t>
            </a:r>
          </a:p>
          <a:p>
            <a:pPr marL="349758" indent="-544068">
              <a:lnSpc>
                <a:spcPct val="90000"/>
              </a:lnSpc>
              <a:buFont typeface="Arial" charset="0"/>
              <a:buChar char="•"/>
            </a:pPr>
            <a:endParaRPr lang="en-US">
              <a:solidFill>
                <a:srgbClr val="000000"/>
              </a:solidFill>
              <a:latin typeface="微软雅黑"/>
              <a:ea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Volumes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solidFill>
                  <a:srgbClr val="262524"/>
                </a:solidFill>
                <a:highlight>
                  <a:srgbClr val="FFFFFF"/>
                </a:highlight>
                <a:latin typeface="微软雅黑"/>
                <a:ea typeface="微软雅黑"/>
              </a:rPr>
              <a:t>Store the persisting data generated by docker and used by Docker containers.</a:t>
            </a:r>
          </a:p>
          <a:p>
            <a:r>
              <a:rPr lang="en-US">
                <a:solidFill>
                  <a:srgbClr val="262524"/>
                </a:solidFill>
                <a:highlight>
                  <a:srgbClr val="FFFFFF"/>
                </a:highlight>
                <a:latin typeface="微软雅黑"/>
                <a:ea typeface="微软雅黑"/>
              </a:rPr>
              <a:t>Volume's content exists outside the lifecycle of a container.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Networks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fontScale="90000"/>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b="1">
                <a:solidFill>
                  <a:srgbClr val="262524"/>
                </a:solidFill>
                <a:highlight>
                  <a:srgbClr val="FFFFFF"/>
                </a:highlight>
                <a:latin typeface="微软雅黑"/>
                <a:ea typeface="微软雅黑"/>
              </a:rPr>
              <a:t>Bridge</a:t>
            </a:r>
            <a:r>
              <a:rPr lang="en-US">
                <a:solidFill>
                  <a:srgbClr val="262524"/>
                </a:solidFill>
                <a:highlight>
                  <a:srgbClr val="FFFFFF"/>
                </a:highlight>
                <a:latin typeface="微软雅黑"/>
                <a:ea typeface="微软雅黑"/>
              </a:rPr>
              <a:t>: It is the default network driver for a container.</a:t>
            </a:r>
          </a:p>
          <a:p>
            <a:r>
              <a:rPr lang="en-US" b="1">
                <a:solidFill>
                  <a:srgbClr val="262524"/>
                </a:solidFill>
                <a:highlight>
                  <a:srgbClr val="FFFFFF"/>
                </a:highlight>
                <a:latin typeface="微软雅黑"/>
                <a:ea typeface="微软雅黑"/>
              </a:rPr>
              <a:t>Host</a:t>
            </a:r>
            <a:r>
              <a:rPr lang="en-US">
                <a:solidFill>
                  <a:srgbClr val="262524"/>
                </a:solidFill>
                <a:highlight>
                  <a:srgbClr val="FFFFFF"/>
                </a:highlight>
                <a:latin typeface="微软雅黑"/>
                <a:ea typeface="微软雅黑"/>
              </a:rPr>
              <a:t>: no network isolation between host and container.</a:t>
            </a:r>
          </a:p>
          <a:p>
            <a:r>
              <a:rPr lang="en-US" b="1">
                <a:solidFill>
                  <a:srgbClr val="262524"/>
                </a:solidFill>
                <a:highlight>
                  <a:srgbClr val="FFFFFF"/>
                </a:highlight>
                <a:latin typeface="微软雅黑"/>
                <a:ea typeface="微软雅黑"/>
              </a:rPr>
              <a:t>Overlay</a:t>
            </a:r>
            <a:r>
              <a:rPr lang="en-US">
                <a:solidFill>
                  <a:srgbClr val="262524"/>
                </a:solidFill>
                <a:highlight>
                  <a:srgbClr val="FFFFFF"/>
                </a:highlight>
                <a:latin typeface="微软雅黑"/>
                <a:ea typeface="微软雅黑"/>
              </a:rPr>
              <a:t>: This network enables swarm services to communicate with each other. </a:t>
            </a:r>
          </a:p>
          <a:p>
            <a:r>
              <a:rPr lang="en-US" b="1">
                <a:solidFill>
                  <a:srgbClr val="262524"/>
                </a:solidFill>
                <a:highlight>
                  <a:srgbClr val="FFFFFF"/>
                </a:highlight>
                <a:latin typeface="微软雅黑"/>
                <a:ea typeface="微软雅黑"/>
              </a:rPr>
              <a:t>None</a:t>
            </a:r>
            <a:r>
              <a:rPr lang="en-US">
                <a:solidFill>
                  <a:srgbClr val="262524"/>
                </a:solidFill>
                <a:highlight>
                  <a:srgbClr val="FFFFFF"/>
                </a:highlight>
                <a:latin typeface="微软雅黑"/>
                <a:ea typeface="微软雅黑"/>
              </a:rPr>
              <a:t>: disable all the networking.</a:t>
            </a:r>
          </a:p>
          <a:p>
            <a:r>
              <a:rPr lang="en-US" b="1">
                <a:solidFill>
                  <a:srgbClr val="262524"/>
                </a:solidFill>
                <a:highlight>
                  <a:srgbClr val="FFFFFF"/>
                </a:highlight>
                <a:latin typeface="微软雅黑"/>
                <a:ea typeface="微软雅黑"/>
              </a:rPr>
              <a:t>macvlan</a:t>
            </a:r>
            <a:r>
              <a:rPr lang="en-US">
                <a:solidFill>
                  <a:srgbClr val="262524"/>
                </a:solidFill>
                <a:highlight>
                  <a:srgbClr val="FFFFFF"/>
                </a:highlight>
                <a:latin typeface="微软雅黑"/>
                <a:ea typeface="微软雅黑"/>
              </a:rPr>
              <a:t>: Assigns mac address to containers to make them look like physical devices. </a:t>
            </a:r>
          </a:p>
          <a:p>
            <a:pPr marL="0" indent="0">
              <a:buNone/>
            </a:pPr>
            <a:endParaRPr lang="en-US">
              <a:latin typeface="微软雅黑"/>
              <a:ea typeface="微软雅黑"/>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Docker Practice</a:t>
            </a:r>
          </a:p>
        </p:txBody>
      </p:sp>
      <p:sp>
        <p:nvSpPr>
          <p:cNvPr id="3" name="内容占位符 2"/>
          <p:cNvSpPr>
            <a:spLocks noGrp="1"/>
          </p:cNvSpPr>
          <p:nvPr>
            <p:ph idx="1"/>
          </p:nvPr>
        </p:nvSpPr>
        <p:spPr/>
        <p:txBody>
          <a:bodyPr vert="horz">
            <a:normAutofit/>
          </a:bodyPr>
          <a:lstStyle/>
          <a:p>
            <a:r>
              <a:rPr lang="en-US"/>
              <a:t>Docker installation</a:t>
            </a:r>
          </a:p>
          <a:p>
            <a:endParaRPr lang="en-US"/>
          </a:p>
          <a:p>
            <a:r>
              <a:rPr lang="en-US"/>
              <a:t>Docker use cases</a:t>
            </a:r>
          </a:p>
          <a:p>
            <a:endParaRPr lang="en-US"/>
          </a:p>
          <a:p>
            <a:r>
              <a:rPr lang="en-US"/>
              <a:t>Docker problems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Installation</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Desktop</a:t>
            </a:r>
          </a:p>
          <a:p>
            <a:pPr marL="685800" lvl="1" indent="-228600"/>
            <a:r>
              <a:rPr lang="en-US"/>
              <a:t>Docker Desktop</a:t>
            </a:r>
          </a:p>
          <a:p>
            <a:pPr marL="685800" lvl="1" indent="-228600"/>
            <a:r>
              <a:rPr lang="en-US"/>
              <a:t>Linux, Mac, Windows(10)</a:t>
            </a:r>
          </a:p>
          <a:p>
            <a:pPr marL="685800" lvl="1" indent="-228600"/>
            <a:r>
              <a:rPr lang="en-US">
                <a:hlinkClick r:id="rId2"/>
              </a:rPr>
              <a:t>https://docs.docker.com/desktop/</a:t>
            </a:r>
          </a:p>
          <a:p>
            <a:r>
              <a:rPr lang="en-US"/>
              <a:t>Server</a:t>
            </a:r>
          </a:p>
          <a:p>
            <a:pPr marL="685800" lvl="1" indent="-228600"/>
            <a:r>
              <a:rPr lang="en-US"/>
              <a:t>CentOS, Debian, Fedora, Ubuntu, RHEL, etc.</a:t>
            </a:r>
          </a:p>
          <a:p>
            <a:pPr marL="685800" lvl="1" indent="-228600"/>
            <a:r>
              <a:rPr lang="en-US">
                <a:hlinkClick r:id="rId3"/>
              </a:rPr>
              <a:t>https://docs.docker.com/engine/install/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Commands</a:t>
            </a:r>
          </a:p>
        </p:txBody>
      </p:sp>
      <p:sp>
        <p:nvSpPr>
          <p:cNvPr id="3" name="内容占位符 2"/>
          <p:cNvSpPr>
            <a:spLocks noGrp="1"/>
          </p:cNvSpPr>
          <p:nvPr>
            <p:ph idx="1"/>
          </p:nvPr>
        </p:nvSpPr>
        <p:spPr>
          <a:xfrm>
            <a:off x="838200" y="1825625"/>
            <a:ext cx="11008867" cy="4351338"/>
          </a:xfrm>
          <a:prstGeom prst="rect">
            <a:avLst/>
          </a:prstGeom>
        </p:spPr>
        <p:txBody>
          <a:bodyPr vert="horz">
            <a:normAutofit/>
          </a:bodyPr>
          <a:lstStyle/>
          <a:p>
            <a:r>
              <a:rPr lang="en-US"/>
              <a:t>management commands</a:t>
            </a:r>
          </a:p>
          <a:p>
            <a:r>
              <a:rPr lang="en-US"/>
              <a:t>commands</a:t>
            </a:r>
          </a:p>
          <a:p>
            <a:r>
              <a:rPr lang="en-US"/>
              <a:t>docker --help</a:t>
            </a:r>
          </a:p>
          <a:p>
            <a:r>
              <a:rPr lang="en-US">
                <a:hlinkClick r:id="rId2"/>
              </a:rPr>
              <a:t>https://docs.docker.com/engine/reference/commandline/docker/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Scenarios</a:t>
            </a:r>
          </a:p>
        </p:txBody>
      </p:sp>
      <p:sp>
        <p:nvSpPr>
          <p:cNvPr id="3" name="内容占位符 2"/>
          <p:cNvSpPr>
            <a:spLocks noGrp="1"/>
          </p:cNvSpPr>
          <p:nvPr>
            <p:ph idx="1"/>
          </p:nvPr>
        </p:nvSpPr>
        <p:spPr>
          <a:prstGeom prst="rect">
            <a:avLst/>
          </a:prstGeom>
        </p:spPr>
        <p:txBody>
          <a:bodyPr vert="horz">
            <a:normAutofit/>
          </a:bodyPr>
          <a:lstStyle/>
          <a:p>
            <a:r>
              <a:rPr lang="en-US"/>
              <a:t>Application isolation</a:t>
            </a:r>
          </a:p>
          <a:p>
            <a:r>
              <a:rPr lang="en-US"/>
              <a:t>Build portable environment </a:t>
            </a:r>
          </a:p>
          <a:p>
            <a:r>
              <a:rPr lang="en-US"/>
              <a:t>Microservices</a:t>
            </a:r>
          </a:p>
          <a:p>
            <a:r>
              <a:rPr lang="en-US"/>
              <a:t>CI/CD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Docker Problems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Root priviledge: daemon binds unix socket</a:t>
            </a:r>
          </a:p>
          <a:p>
            <a:r>
              <a:rPr lang="en-US"/>
              <a:t>Docker user group</a:t>
            </a:r>
          </a:p>
          <a:p>
            <a:r>
              <a:rPr lang="en-US"/>
              <a:t>Security problems</a:t>
            </a:r>
          </a:p>
          <a:p>
            <a:r>
              <a:rPr lang="en-US">
                <a:solidFill>
                  <a:srgbClr val="0F161E"/>
                </a:solidFill>
                <a:highlight>
                  <a:srgbClr val="FFFFFF"/>
                </a:highlight>
                <a:latin typeface="微软雅黑"/>
                <a:ea typeface="微软雅黑"/>
              </a:rPr>
              <a:t>Rootless mode: Docker Engine v20.10, limitations</a:t>
            </a:r>
          </a:p>
          <a:p>
            <a:r>
              <a:rPr lang="en-US">
                <a:hlinkClick r:id="rId3"/>
              </a:rPr>
              <a:t>https://docs.docker.com/engine/release-notes/</a:t>
            </a:r>
          </a:p>
          <a:p>
            <a:r>
              <a:rPr lang="en-US">
                <a:hlinkClick r:id="rId4"/>
              </a:rPr>
              <a:t>https://docs.docker.com/engine/security/rootless/</a:t>
            </a:r>
          </a:p>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Podman: Pod Manager</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Daemonless and rootless container engine</a:t>
            </a:r>
          </a:p>
          <a:p>
            <a:r>
              <a:rPr lang="en-US"/>
              <a:t>Docker command compatible</a:t>
            </a:r>
          </a:p>
          <a:p>
            <a:r>
              <a:rPr lang="en-US" b="1">
                <a:solidFill>
                  <a:srgbClr val="000000"/>
                </a:solidFill>
                <a:highlight>
                  <a:srgbClr val="FFFFFF"/>
                </a:highlight>
                <a:latin typeface="inherit"/>
                <a:ea typeface="inherit"/>
              </a:rPr>
              <a:t>alias docker=podman</a:t>
            </a:r>
          </a:p>
          <a:p>
            <a:r>
              <a:rPr lang="en-US">
                <a:hlinkClick r:id="rId3"/>
              </a:rPr>
              <a:t>https://podman.io/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t>Key Takeaways</a:t>
            </a:r>
          </a:p>
        </p:txBody>
      </p:sp>
      <p:sp>
        <p:nvSpPr>
          <p:cNvPr id="3" name="内容占位符 2"/>
          <p:cNvSpPr>
            <a:spLocks noGrp="1"/>
          </p:cNvSpPr>
          <p:nvPr>
            <p:ph idx="1"/>
          </p:nvPr>
        </p:nvSpPr>
        <p:spPr/>
        <p:txBody>
          <a:bodyPr vert="horz">
            <a:normAutofit/>
          </a:bodyPr>
          <a:lstStyle/>
          <a:p>
            <a:r>
              <a:rPr lang="en-US"/>
              <a:t>Virtualization Techniques: VM and Container</a:t>
            </a:r>
          </a:p>
          <a:p>
            <a:r>
              <a:rPr lang="en-US"/>
              <a:t>VM: type-1 hypervisor vs. type-2 hypervisor</a:t>
            </a:r>
          </a:p>
          <a:p>
            <a:r>
              <a:rPr lang="en-US"/>
              <a:t>Docker: A Container Engine</a:t>
            </a:r>
          </a:p>
          <a:p>
            <a:r>
              <a:rPr lang="en-US"/>
              <a:t>Docker can't replace VM</a:t>
            </a:r>
          </a:p>
          <a:p>
            <a:r>
              <a:rPr lang="en-US"/>
              <a:t>Package up application and all its dependencies</a:t>
            </a:r>
          </a:p>
          <a:p>
            <a:r>
              <a:rPr lang="en-US"/>
              <a:t>Podman: rootless container engine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t>Thoughts</a:t>
            </a:r>
          </a:p>
        </p:txBody>
      </p:sp>
      <p:sp>
        <p:nvSpPr>
          <p:cNvPr id="3" name="内容占位符 2"/>
          <p:cNvSpPr>
            <a:spLocks noGrp="1"/>
          </p:cNvSpPr>
          <p:nvPr>
            <p:ph idx="1"/>
          </p:nvPr>
        </p:nvSpPr>
        <p:spPr/>
        <p:txBody>
          <a:bodyPr vert="horz">
            <a:normAutofit/>
          </a:bodyPr>
          <a:lstStyle/>
          <a:p>
            <a:r>
              <a:rPr lang="en-US"/>
              <a:t>Multiple containers on a single host machine?</a:t>
            </a:r>
          </a:p>
          <a:p>
            <a:pPr marL="685800" lvl="1" indent="-228600"/>
            <a:r>
              <a:rPr lang="en-US"/>
              <a:t>Docker Compose</a:t>
            </a:r>
          </a:p>
          <a:p>
            <a:pPr marL="685800" lvl="1" indent="-228600"/>
            <a:endParaRPr lang="en-US"/>
          </a:p>
          <a:p>
            <a:r>
              <a:rPr lang="en-US"/>
              <a:t>Multiple containers across multiple host machines? </a:t>
            </a:r>
          </a:p>
          <a:p>
            <a:pPr marL="685800" lvl="1" indent="-228600"/>
            <a:r>
              <a:rPr lang="en-US"/>
              <a:t>Docker Swarm</a:t>
            </a:r>
          </a:p>
          <a:p>
            <a:pPr marL="685800" lvl="1" indent="-228600"/>
            <a:r>
              <a:rPr lang="en-US"/>
              <a:t>Kubernetes(K8s)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Physical Server Architecture</a:t>
            </a:r>
          </a:p>
        </p:txBody>
      </p:sp>
      <p:pic>
        <p:nvPicPr>
          <p:cNvPr id="3" name="图片 2"/>
          <p:cNvPicPr>
            <a:picLocks noChangeAspect="1"/>
          </p:cNvPicPr>
          <p:nvPr/>
        </p:nvPicPr>
        <p:blipFill>
          <a:blip r:embed="rId3"/>
          <a:stretch/>
        </p:blipFill>
        <p:spPr>
          <a:xfrm>
            <a:off x="3122728" y="2052277"/>
            <a:ext cx="5946544" cy="275357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References</a:t>
            </a:r>
          </a:p>
        </p:txBody>
      </p:sp>
      <p:sp>
        <p:nvSpPr>
          <p:cNvPr id="3" name="内容占位符 2"/>
          <p:cNvSpPr>
            <a:spLocks noGrp="1"/>
          </p:cNvSpPr>
          <p:nvPr>
            <p:ph idx="1"/>
          </p:nvPr>
        </p:nvSpPr>
        <p:spPr/>
        <p:txBody>
          <a:bodyPr vert="horz">
            <a:normAutofit/>
          </a:bodyPr>
          <a:lstStyle/>
          <a:p>
            <a:r>
              <a:rPr lang="en-US">
                <a:hlinkClick r:id="rId3"/>
              </a:rPr>
              <a:t>https://www.docker.com/</a:t>
            </a:r>
          </a:p>
          <a:p>
            <a:r>
              <a:rPr lang="en-US">
                <a:hlinkClick r:id="rId4"/>
              </a:rPr>
              <a:t>https://podman.io/</a:t>
            </a:r>
          </a:p>
          <a:p>
            <a:r>
              <a:rPr lang="en-US">
                <a:hlinkClick r:id="rId5"/>
              </a:rPr>
              <a:t>https://yeasy.gitbook.io/docker_practice/</a:t>
            </a:r>
          </a:p>
          <a:p>
            <a:r>
              <a:rPr lang="en-US">
                <a:hlinkClick r:id="rId6"/>
              </a:rPr>
              <a:t>http://icyfenix.cn/immutable-infrastructure/container/</a:t>
            </a:r>
          </a:p>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18184" y="2288927"/>
            <a:ext cx="6155758" cy="228027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rPr lang="en-US"/>
              <a:t>Thanks</a:t>
            </a:r>
          </a:p>
          <a:p>
            <a:pPr algn="ctr"/>
            <a:r>
              <a:rPr lang="en-US"/>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Physical Server: Problems</a:t>
            </a:r>
          </a:p>
        </p:txBody>
      </p:sp>
      <p:sp>
        <p:nvSpPr>
          <p:cNvPr id="3" name="内容占位符 2"/>
          <p:cNvSpPr>
            <a:spLocks noGrp="1"/>
          </p:cNvSpPr>
          <p:nvPr>
            <p:ph idx="1"/>
          </p:nvPr>
        </p:nvSpPr>
        <p:spPr/>
        <p:txBody>
          <a:bodyPr vert="horz">
            <a:normAutofit/>
          </a:bodyPr>
          <a:lstStyle/>
          <a:p>
            <a:r>
              <a:rPr lang="en-US"/>
              <a:t>Limited servers</a:t>
            </a:r>
          </a:p>
          <a:p>
            <a:r>
              <a:rPr lang="en-US"/>
              <a:t>Run old and incompatible software</a:t>
            </a:r>
          </a:p>
          <a:p>
            <a:r>
              <a:rPr lang="en-US"/>
              <a:t>Develop cross-platform applications</a:t>
            </a:r>
          </a:p>
          <a:p>
            <a:r>
              <a:rPr lang="en-US"/>
              <a:t>Try new operating systems</a:t>
            </a:r>
          </a:p>
          <a:p>
            <a:r>
              <a:rPr lang="en-US"/>
              <a:t>Sandbox environment, such as virus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Virtual Machine: Type-2 Hypervisor</a:t>
            </a:r>
          </a:p>
        </p:txBody>
      </p:sp>
      <p:pic>
        <p:nvPicPr>
          <p:cNvPr id="3" name="图片 2"/>
          <p:cNvPicPr>
            <a:picLocks noChangeAspect="1"/>
          </p:cNvPicPr>
          <p:nvPr/>
        </p:nvPicPr>
        <p:blipFill>
          <a:blip r:embed="rId3"/>
          <a:stretch/>
        </p:blipFill>
        <p:spPr>
          <a:xfrm>
            <a:off x="838200" y="1690688"/>
            <a:ext cx="5054600" cy="4914900"/>
          </a:xfrm>
          <a:prstGeom prst="rect">
            <a:avLst/>
          </a:prstGeom>
        </p:spPr>
      </p:pic>
      <p:sp>
        <p:nvSpPr>
          <p:cNvPr id="4" name="文本框 3"/>
          <p:cNvSpPr txBox="1"/>
          <p:nvPr/>
        </p:nvSpPr>
        <p:spPr>
          <a:xfrm>
            <a:off x="6157880" y="1941244"/>
            <a:ext cx="5657850" cy="5200650"/>
          </a:xfrm>
          <a:prstGeom prst="rect">
            <a:avLst/>
          </a:prstGeom>
          <a:ln w="12700">
            <a:prstDash val="solid"/>
          </a:ln>
        </p:spPr>
        <p:txBody>
          <a:bodyPr>
            <a:spAutoFit/>
          </a:bodyPr>
          <a:lstStyle/>
          <a:p>
            <a:pPr marL="349758" indent="-349758">
              <a:buFont typeface="Wingdings" charset="0"/>
              <a:buChar char="Ø"/>
            </a:pPr>
            <a:r>
              <a:rPr lang="en-US" sz="2000" dirty="0">
                <a:latin typeface="微软雅黑"/>
                <a:ea typeface="微软雅黑"/>
              </a:rPr>
              <a:t>Hypervisor: Virtual Machine Manager/Monitor(VMM)</a:t>
            </a:r>
          </a:p>
          <a:p>
            <a:pPr marL="349758" indent="-349758">
              <a:buFont typeface="Wingdings" charset="0"/>
              <a:buChar char="Ø"/>
            </a:pPr>
            <a:endParaRPr lang="en-US" sz="2000" dirty="0">
              <a:latin typeface="微软雅黑"/>
              <a:ea typeface="微软雅黑"/>
            </a:endParaRPr>
          </a:p>
          <a:p>
            <a:pPr marL="349758" indent="-349758">
              <a:buFont typeface="Wingdings" charset="0"/>
              <a:buChar char="Ø"/>
            </a:pPr>
            <a:r>
              <a:rPr lang="en-US" sz="2000" dirty="0">
                <a:latin typeface="微软雅黑"/>
                <a:ea typeface="微软雅黑"/>
              </a:rPr>
              <a:t>Hosted Hypervisor</a:t>
            </a:r>
          </a:p>
          <a:p>
            <a:pPr marL="349758" indent="-349758">
              <a:buFont typeface="Wingdings" charset="0"/>
              <a:buChar char="Ø"/>
            </a:pPr>
            <a:endParaRPr lang="en-US" sz="2000" dirty="0">
              <a:latin typeface="微软雅黑"/>
              <a:ea typeface="微软雅黑"/>
            </a:endParaRPr>
          </a:p>
          <a:p>
            <a:pPr marL="349758" indent="-349758">
              <a:buFont typeface="Wingdings" charset="0"/>
              <a:buChar char="Ø"/>
            </a:pPr>
            <a:r>
              <a:rPr lang="en-US" altLang="zh-CN" sz="2000" dirty="0"/>
              <a:t>C</a:t>
            </a:r>
            <a:r>
              <a:rPr lang="zh-CN" sz="2000" dirty="0">
                <a:latin typeface="微软雅黑"/>
                <a:ea typeface="微软雅黑"/>
              </a:rPr>
              <a:t>ommercial products in 2000s</a:t>
            </a:r>
          </a:p>
          <a:p>
            <a:pPr marL="349758" indent="-349758">
              <a:buFont typeface="Wingdings" charset="0"/>
              <a:buChar char="Ø"/>
            </a:pPr>
            <a:endParaRPr lang="en-US" sz="2000" dirty="0">
              <a:latin typeface="微软雅黑"/>
              <a:ea typeface="微软雅黑"/>
            </a:endParaRPr>
          </a:p>
          <a:p>
            <a:pPr marL="349758" indent="-349758">
              <a:buFont typeface="Wingdings" charset="0"/>
              <a:buChar char="Ø"/>
            </a:pPr>
            <a:r>
              <a:rPr lang="en-US" sz="2000" dirty="0">
                <a:solidFill>
                  <a:srgbClr val="111111"/>
                </a:solidFill>
                <a:highlight>
                  <a:srgbClr val="FFFFFF"/>
                </a:highlight>
                <a:latin typeface="微软雅黑"/>
                <a:ea typeface="微软雅黑"/>
              </a:rPr>
              <a:t>Typical Type-2 Hypervisor Products</a:t>
            </a:r>
          </a:p>
          <a:p>
            <a:pPr marL="1088136" lvl="1" indent="-544068">
              <a:buFont typeface="Wingdings" charset="0"/>
              <a:buChar char="Ø"/>
            </a:pPr>
            <a:r>
              <a:rPr lang="en-US" sz="2000" dirty="0">
                <a:solidFill>
                  <a:srgbClr val="111111"/>
                </a:solidFill>
                <a:highlight>
                  <a:srgbClr val="FFFFFF"/>
                </a:highlight>
                <a:latin typeface="微软雅黑"/>
                <a:ea typeface="微软雅黑"/>
              </a:rPr>
              <a:t>VMWare Workstation Player/Pro</a:t>
            </a:r>
          </a:p>
          <a:p>
            <a:pPr marL="1088136" lvl="1" indent="-544068">
              <a:buFont typeface="Wingdings" charset="0"/>
              <a:buChar char="Ø"/>
            </a:pPr>
            <a:r>
              <a:rPr lang="en-US" sz="2000" dirty="0">
                <a:solidFill>
                  <a:srgbClr val="111111"/>
                </a:solidFill>
                <a:highlight>
                  <a:srgbClr val="FFFFFF"/>
                </a:highlight>
                <a:latin typeface="微软雅黑"/>
                <a:ea typeface="微软雅黑"/>
              </a:rPr>
              <a:t>Oracle VM VirtualBox </a:t>
            </a:r>
          </a:p>
          <a:p>
            <a:pPr marL="1088136" lvl="1" indent="-544068">
              <a:buFont typeface="Wingdings" charset="0"/>
              <a:buChar char="Ø"/>
            </a:pPr>
            <a:r>
              <a:rPr lang="en-US" sz="2000" dirty="0">
                <a:solidFill>
                  <a:srgbClr val="111111"/>
                </a:solidFill>
                <a:highlight>
                  <a:srgbClr val="FFFFFF"/>
                </a:highlight>
                <a:latin typeface="微软雅黑"/>
                <a:ea typeface="微软雅黑"/>
              </a:rPr>
              <a:t>QEMU</a:t>
            </a:r>
          </a:p>
          <a:p>
            <a:pPr marL="1088136" lvl="1" indent="-544068">
              <a:buFont typeface="Wingdings" charset="0"/>
              <a:buChar char="Ø"/>
            </a:pPr>
            <a:endParaRPr lang="en-US" sz="2000" dirty="0">
              <a:solidFill>
                <a:srgbClr val="111111"/>
              </a:solidFill>
              <a:highlight>
                <a:srgbClr val="FFFFFF"/>
              </a:highlight>
              <a:latin typeface="微软雅黑"/>
              <a:ea typeface="微软雅黑"/>
            </a:endParaRPr>
          </a:p>
          <a:p>
            <a:pPr marL="349758" indent="-349758">
              <a:buFont typeface="Wingdings" charset="0"/>
              <a:buChar char="Ø"/>
            </a:pPr>
            <a:endParaRPr sz="1800" dirty="0">
              <a:latin typeface="微软雅黑"/>
              <a:ea typeface="微软雅黑"/>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ctr">
            <a:normAutofit/>
          </a:bodyPr>
          <a:lstStyle/>
          <a:p>
            <a:r>
              <a:rPr lang="en-US"/>
              <a:t>Virtual Machine: Type-1 Hypervisor</a:t>
            </a:r>
          </a:p>
        </p:txBody>
      </p:sp>
      <p:grpSp>
        <p:nvGrpSpPr>
          <p:cNvPr id="3" name="组合 2"/>
          <p:cNvGrpSpPr/>
          <p:nvPr/>
        </p:nvGrpSpPr>
        <p:grpSpPr>
          <a:xfrm>
            <a:off x="445531" y="1651957"/>
            <a:ext cx="5585053" cy="4914900"/>
            <a:chOff x="445531" y="1651957"/>
            <a:chExt cx="5585053" cy="4914900"/>
          </a:xfrm>
        </p:grpSpPr>
        <p:pic>
          <p:nvPicPr>
            <p:cNvPr id="4" name="图片 3"/>
            <p:cNvPicPr>
              <a:picLocks noChangeAspect="1"/>
            </p:cNvPicPr>
            <p:nvPr/>
          </p:nvPicPr>
          <p:blipFill>
            <a:blip r:embed="rId3"/>
            <a:stretch/>
          </p:blipFill>
          <p:spPr>
            <a:xfrm>
              <a:off x="838200" y="1651958"/>
              <a:ext cx="5054600" cy="4914900"/>
            </a:xfrm>
            <a:prstGeom prst="rect">
              <a:avLst/>
            </a:prstGeom>
          </p:spPr>
        </p:pic>
        <p:sp>
          <p:nvSpPr>
            <p:cNvPr id="5" name="矩形 4"/>
            <p:cNvSpPr/>
            <p:nvPr/>
          </p:nvSpPr>
          <p:spPr>
            <a:xfrm>
              <a:off x="445531" y="5219081"/>
              <a:ext cx="5585054" cy="668297"/>
            </a:xfrm>
            <a:prstGeom prst="rect">
              <a:avLst/>
            </a:prstGeom>
            <a:solidFill>
              <a:srgbClr val="FFFFFF"/>
            </a:solidFill>
            <a:ln w="12700">
              <a:solidFill>
                <a:srgbClr val="FFFFFF"/>
              </a:solidFill>
              <a:prstDash val="solid"/>
            </a:ln>
          </p:spPr>
          <p:txBody>
            <a:bodyPr anchor="ctr"/>
            <a:lstStyle/>
            <a:p>
              <a:pPr algn="ctr"/>
              <a:endParaRPr/>
            </a:p>
          </p:txBody>
        </p:sp>
      </p:grpSp>
      <p:sp>
        <p:nvSpPr>
          <p:cNvPr id="6" name="文本框 5"/>
          <p:cNvSpPr txBox="1"/>
          <p:nvPr/>
        </p:nvSpPr>
        <p:spPr>
          <a:xfrm>
            <a:off x="6380645" y="1941244"/>
            <a:ext cx="4870450" cy="3657600"/>
          </a:xfrm>
          <a:prstGeom prst="rect">
            <a:avLst/>
          </a:prstGeom>
          <a:ln w="12700">
            <a:prstDash val="solid"/>
          </a:ln>
        </p:spPr>
        <p:txBody>
          <a:bodyPr>
            <a:spAutoFit/>
          </a:bodyPr>
          <a:lstStyle/>
          <a:p>
            <a:pPr marL="349758" indent="-349758">
              <a:buFont typeface="Wingdings" charset="0"/>
              <a:buChar char="Ø"/>
            </a:pPr>
            <a:r>
              <a:rPr lang="en-US" sz="2000">
                <a:latin typeface="微软雅黑"/>
                <a:ea typeface="微软雅黑"/>
              </a:rPr>
              <a:t>Bare metal hypervisor</a:t>
            </a:r>
          </a:p>
          <a:p>
            <a:pPr marL="349758" indent="-349758">
              <a:buFont typeface="Wingdings" charset="0"/>
              <a:buChar char="Ø"/>
            </a:pPr>
            <a:endParaRPr lang="en-US" sz="2000">
              <a:latin typeface="微软雅黑"/>
              <a:ea typeface="微软雅黑"/>
            </a:endParaRPr>
          </a:p>
          <a:p>
            <a:pPr marL="349758" indent="-349758">
              <a:buFont typeface="Wingdings" charset="0"/>
              <a:buChar char="Ø"/>
            </a:pPr>
            <a:r>
              <a:rPr lang="en-US" sz="2000">
                <a:solidFill>
                  <a:srgbClr val="111111"/>
                </a:solidFill>
                <a:highlight>
                  <a:srgbClr val="FFFFFF"/>
                </a:highlight>
                <a:latin typeface="微软雅黑"/>
                <a:ea typeface="微软雅黑"/>
              </a:rPr>
              <a:t>Typical Type-1 Hypervisor Products</a:t>
            </a:r>
          </a:p>
          <a:p>
            <a:pPr marL="777240" lvl="1" indent="-388620">
              <a:buFont typeface="Wingdings" charset="0"/>
              <a:buChar char="Ø"/>
            </a:pPr>
            <a:r>
              <a:rPr lang="en-US" sz="2000">
                <a:solidFill>
                  <a:srgbClr val="111111"/>
                </a:solidFill>
                <a:highlight>
                  <a:srgbClr val="FFFFFF"/>
                </a:highlight>
                <a:latin typeface="微软雅黑"/>
                <a:ea typeface="微软雅黑"/>
              </a:rPr>
              <a:t>VMWare ESX/ESXi(vSphere)</a:t>
            </a:r>
          </a:p>
          <a:p>
            <a:pPr marL="777240" lvl="1" indent="-388620">
              <a:buFont typeface="Wingdings" charset="0"/>
              <a:buChar char="Ø"/>
            </a:pPr>
            <a:r>
              <a:rPr lang="en-US" sz="2000">
                <a:solidFill>
                  <a:srgbClr val="111111"/>
                </a:solidFill>
                <a:highlight>
                  <a:srgbClr val="FFFFFF"/>
                </a:highlight>
                <a:latin typeface="微软雅黑"/>
                <a:ea typeface="微软雅黑"/>
              </a:rPr>
              <a:t>Microsoft Hyper-V</a:t>
            </a:r>
          </a:p>
          <a:p>
            <a:pPr marL="777240" lvl="1" indent="-388620">
              <a:buFont typeface="Wingdings" charset="0"/>
              <a:buChar char="Ø"/>
            </a:pPr>
            <a:r>
              <a:rPr lang="en-US" sz="2000">
                <a:solidFill>
                  <a:srgbClr val="111111"/>
                </a:solidFill>
                <a:highlight>
                  <a:srgbClr val="FFFFFF"/>
                </a:highlight>
                <a:latin typeface="微软雅黑"/>
                <a:ea typeface="微软雅黑"/>
              </a:rPr>
              <a:t>Oracle VM Server</a:t>
            </a:r>
          </a:p>
          <a:p>
            <a:pPr marL="777240" lvl="1" indent="-388620">
              <a:buFont typeface="Wingdings" charset="0"/>
              <a:buChar char="Ø"/>
            </a:pPr>
            <a:r>
              <a:rPr lang="en-US" sz="2000">
                <a:solidFill>
                  <a:srgbClr val="111111"/>
                </a:solidFill>
                <a:highlight>
                  <a:srgbClr val="FFFFFF"/>
                </a:highlight>
                <a:latin typeface="微软雅黑"/>
                <a:ea typeface="微软雅黑"/>
              </a:rPr>
              <a:t>Citrix Hypervisor(XenServer)</a:t>
            </a:r>
          </a:p>
          <a:p>
            <a:pPr marL="777240" lvl="1" indent="-388620">
              <a:buFont typeface="Wingdings" charset="0"/>
              <a:buChar char="Ø"/>
            </a:pPr>
            <a:r>
              <a:rPr lang="en-US" sz="2000">
                <a:solidFill>
                  <a:srgbClr val="111111"/>
                </a:solidFill>
                <a:highlight>
                  <a:srgbClr val="FFFFFF"/>
                </a:highlight>
                <a:latin typeface="微软雅黑"/>
                <a:ea typeface="微软雅黑"/>
              </a:rPr>
              <a:t>KVM</a:t>
            </a:r>
          </a:p>
          <a:p>
            <a:pPr marL="388620" lvl="1" indent="0" algn="l">
              <a:buNone/>
            </a:pPr>
            <a:endParaRPr lang="en-US" sz="2000">
              <a:solidFill>
                <a:srgbClr val="111111"/>
              </a:solidFill>
              <a:highlight>
                <a:srgbClr val="FFFFFF"/>
              </a:highlight>
              <a:latin typeface="微软雅黑"/>
              <a:ea typeface="微软雅黑"/>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fontScale="90000"/>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Type-1 Virtual Machine: Real-World Examples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AWS Elastic Compute Cloud(EC2)</a:t>
            </a:r>
          </a:p>
          <a:p>
            <a:r>
              <a:rPr lang="en-US"/>
              <a:t>Microsoft Azure Virtual Machine(Azure)</a:t>
            </a:r>
          </a:p>
          <a:p>
            <a:r>
              <a:rPr lang="en-US"/>
              <a:t>Google Cloud Platform(GCP)</a:t>
            </a:r>
          </a:p>
          <a:p>
            <a:r>
              <a:rPr lang="en-US"/>
              <a:t>Alibaba Cloud Elastic Compute Service(ECS)</a:t>
            </a:r>
          </a:p>
          <a:p>
            <a:r>
              <a:rPr lang="en-US"/>
              <a:t>Tencent Cloud Virtual Machine(CVM)</a:t>
            </a:r>
          </a:p>
          <a:p>
            <a:r>
              <a:rPr lang="en-US"/>
              <a:t>SmartX(native hypervisor ELF, KVM based)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lvl1pPr lvl="0" algn="l" defTabSz="914400">
              <a:lnSpc>
                <a:spcPct val="130000"/>
              </a:lnSpc>
              <a:spcBef>
                <a:spcPct val="0"/>
              </a:spcBef>
              <a:buNone/>
              <a:defRPr sz="4400" kern="1200">
                <a:solidFill>
                  <a:schemeClr val="tx1"/>
                </a:solidFill>
                <a:latin typeface="微软雅黑"/>
                <a:ea typeface="微软雅黑"/>
              </a:defRPr>
            </a:lvl1pPr>
          </a:lstStyle>
          <a:p>
            <a:r>
              <a:rPr lang="en-US"/>
              <a:t>Virtual Machine: Problems</a:t>
            </a:r>
          </a:p>
        </p:txBody>
      </p:sp>
      <p:sp>
        <p:nvSpPr>
          <p:cNvPr id="3" name="内容占位符 2"/>
          <p:cNvSpPr>
            <a:spLocks noGrp="1"/>
          </p:cNvSpPr>
          <p:nvPr>
            <p:ph idx="1"/>
          </p:nvPr>
        </p:nvSpPr>
        <p:spPr>
          <a:xfrm>
            <a:off x="838200" y="1825625"/>
            <a:ext cx="10515600" cy="4351338"/>
          </a:xfrm>
          <a:prstGeom prst="rect">
            <a:avLst/>
          </a:prstGeom>
        </p:spPr>
        <p:txBody>
          <a:bodyPr vert="horz" lIns="91440" tIns="45720" rIns="91440" bIns="45720">
            <a:normAutofit/>
          </a:bodyPr>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r>
              <a:rPr lang="en-US"/>
              <a:t>Resource intensive</a:t>
            </a:r>
          </a:p>
          <a:p>
            <a:r>
              <a:rPr lang="en-US"/>
              <a:t>Slow startup and shutdown </a:t>
            </a:r>
          </a:p>
          <a:p>
            <a:r>
              <a:rPr lang="en-US"/>
              <a:t>Deployment complexity</a:t>
            </a:r>
          </a:p>
          <a:p>
            <a:r>
              <a:rPr lang="en-US"/>
              <a:t>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vert="horz" anchor="ctr">
            <a:normAutofit/>
          </a:bodyPr>
          <a:lstStyle/>
          <a:p>
            <a:r>
              <a:rPr lang="en-US"/>
              <a:t>Container </a:t>
            </a:r>
          </a:p>
        </p:txBody>
      </p:sp>
      <p:sp>
        <p:nvSpPr>
          <p:cNvPr id="3" name="文本框 2"/>
          <p:cNvSpPr txBox="1"/>
          <p:nvPr/>
        </p:nvSpPr>
        <p:spPr>
          <a:xfrm>
            <a:off x="6380645" y="1947594"/>
            <a:ext cx="4870450" cy="3657600"/>
          </a:xfrm>
          <a:prstGeom prst="rect">
            <a:avLst/>
          </a:prstGeom>
          <a:ln w="12700">
            <a:prstDash val="solid"/>
          </a:ln>
        </p:spPr>
        <p:txBody>
          <a:bodyPr>
            <a:spAutoFit/>
          </a:bodyPr>
          <a:lstStyle/>
          <a:p>
            <a:pPr marL="349758" indent="-349758">
              <a:buFont typeface="Wingdings" charset="0"/>
              <a:buChar char="Ø"/>
            </a:pPr>
            <a:r>
              <a:rPr lang="en-US" sz="2000">
                <a:latin typeface="微软雅黑"/>
                <a:ea typeface="微软雅黑"/>
              </a:rPr>
              <a:t>OS-level virtualization, share OS kernel</a:t>
            </a:r>
          </a:p>
          <a:p>
            <a:pPr marL="349758" indent="-349758">
              <a:buFont typeface="Wingdings" charset="0"/>
              <a:buChar char="Ø"/>
            </a:pPr>
            <a:endParaRPr lang="en-US" sz="2000">
              <a:latin typeface="微软雅黑"/>
              <a:ea typeface="微软雅黑"/>
            </a:endParaRPr>
          </a:p>
          <a:p>
            <a:pPr marL="349758" indent="-349758">
              <a:buFont typeface="Wingdings" charset="0"/>
              <a:buChar char="Ø"/>
            </a:pPr>
            <a:r>
              <a:rPr lang="en-US" sz="2000">
                <a:solidFill>
                  <a:srgbClr val="111111"/>
                </a:solidFill>
                <a:highlight>
                  <a:srgbClr val="FFFFFF"/>
                </a:highlight>
                <a:latin typeface="微软雅黑"/>
                <a:ea typeface="微软雅黑"/>
              </a:rPr>
              <a:t>Isolated process</a:t>
            </a:r>
          </a:p>
          <a:p>
            <a:pPr marL="349758" indent="-349758">
              <a:buFont typeface="Wingdings" charset="0"/>
              <a:buChar char="Ø"/>
            </a:pPr>
            <a:endParaRPr lang="en-US" sz="2000">
              <a:latin typeface="微软雅黑"/>
              <a:ea typeface="微软雅黑"/>
            </a:endParaRPr>
          </a:p>
          <a:p>
            <a:pPr marL="349758" indent="-349758">
              <a:buFont typeface="Wingdings" charset="0"/>
              <a:buChar char="Ø"/>
            </a:pPr>
            <a:r>
              <a:rPr lang="en-US" sz="2000">
                <a:solidFill>
                  <a:srgbClr val="111111"/>
                </a:solidFill>
                <a:highlight>
                  <a:srgbClr val="FFFFFF"/>
                </a:highlight>
                <a:latin typeface="微软雅黑"/>
                <a:ea typeface="微软雅黑"/>
              </a:rPr>
              <a:t>LXC: Linux Container(2008)</a:t>
            </a:r>
          </a:p>
          <a:p>
            <a:pPr marL="349758" indent="-349758">
              <a:buFont typeface="Wingdings" charset="0"/>
              <a:buChar char="Ø"/>
            </a:pPr>
            <a:endParaRPr lang="en-US" sz="2000">
              <a:solidFill>
                <a:srgbClr val="111111"/>
              </a:solidFill>
              <a:highlight>
                <a:srgbClr val="FFFFFF"/>
              </a:highlight>
              <a:latin typeface="微软雅黑"/>
              <a:ea typeface="微软雅黑"/>
            </a:endParaRPr>
          </a:p>
          <a:p>
            <a:pPr marL="349758" indent="-349758">
              <a:buFont typeface="Wingdings" charset="0"/>
              <a:buChar char="Ø"/>
            </a:pPr>
            <a:r>
              <a:rPr lang="en-US" sz="2000">
                <a:solidFill>
                  <a:srgbClr val="111111"/>
                </a:solidFill>
                <a:highlight>
                  <a:srgbClr val="FFFFFF"/>
                </a:highlight>
                <a:latin typeface="微软雅黑"/>
                <a:ea typeface="微软雅黑"/>
              </a:rPr>
              <a:t>Namespaces and CGroups</a:t>
            </a:r>
          </a:p>
          <a:p>
            <a:pPr marL="349758" indent="-349758">
              <a:buFont typeface="Wingdings" charset="0"/>
              <a:buChar char="Ø"/>
            </a:pPr>
            <a:endParaRPr lang="en-US" sz="2000">
              <a:solidFill>
                <a:srgbClr val="111111"/>
              </a:solidFill>
              <a:highlight>
                <a:srgbClr val="FFFFFF"/>
              </a:highlight>
              <a:latin typeface="微软雅黑"/>
              <a:ea typeface="微软雅黑"/>
            </a:endParaRPr>
          </a:p>
          <a:p>
            <a:pPr marL="349758" indent="-349758">
              <a:buFont typeface="Wingdings" charset="0"/>
              <a:buChar char="Ø"/>
            </a:pPr>
            <a:endParaRPr lang="en-US" sz="2000">
              <a:solidFill>
                <a:srgbClr val="111111"/>
              </a:solidFill>
              <a:highlight>
                <a:srgbClr val="FFFFFF"/>
              </a:highlight>
              <a:latin typeface="微软雅黑"/>
              <a:ea typeface="微软雅黑"/>
            </a:endParaRPr>
          </a:p>
        </p:txBody>
      </p:sp>
      <p:pic>
        <p:nvPicPr>
          <p:cNvPr id="4" name="图片 3"/>
          <p:cNvPicPr>
            <a:picLocks noChangeAspect="1"/>
          </p:cNvPicPr>
          <p:nvPr/>
        </p:nvPicPr>
        <p:blipFill>
          <a:blip r:embed="rId3"/>
          <a:stretch/>
        </p:blipFill>
        <p:spPr>
          <a:xfrm>
            <a:off x="838200" y="1633055"/>
            <a:ext cx="5118100" cy="45466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1791</Words>
  <Application>Microsoft Macintosh PowerPoint</Application>
  <PresentationFormat>宽屏</PresentationFormat>
  <Paragraphs>229</Paragraphs>
  <Slides>31</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等线 Light</vt:lpstr>
      <vt:lpstr>微软雅黑</vt:lpstr>
      <vt:lpstr>inherit</vt:lpstr>
      <vt:lpstr>Open Sans</vt:lpstr>
      <vt:lpstr>Arial</vt:lpstr>
      <vt:lpstr>Menlo</vt:lpstr>
      <vt:lpstr>Wingdings</vt:lpstr>
      <vt:lpstr>Office 主题​​</vt:lpstr>
      <vt:lpstr>Docker 101 Tutorial</vt:lpstr>
      <vt:lpstr>Agenda</vt:lpstr>
      <vt:lpstr>Physical Server Architecture</vt:lpstr>
      <vt:lpstr>Physical Server: Problems</vt:lpstr>
      <vt:lpstr>Virtual Machine: Type-2 Hypervisor</vt:lpstr>
      <vt:lpstr>Virtual Machine: Type-1 Hypervisor</vt:lpstr>
      <vt:lpstr>Type-1 Virtual Machine: Real-World Examples</vt:lpstr>
      <vt:lpstr>Virtual Machine: Problems</vt:lpstr>
      <vt:lpstr>Container </vt:lpstr>
      <vt:lpstr>Virtual Machine vs. Container</vt:lpstr>
      <vt:lpstr>Docker Infrastructure</vt:lpstr>
      <vt:lpstr>Docker Added to LXC</vt:lpstr>
      <vt:lpstr>Docker Architecture: client/server</vt:lpstr>
      <vt:lpstr>Docker Engine</vt:lpstr>
      <vt:lpstr>Docker Registry</vt:lpstr>
      <vt:lpstr>Docker Objects</vt:lpstr>
      <vt:lpstr>Docker Images</vt:lpstr>
      <vt:lpstr>Dockerfile</vt:lpstr>
      <vt:lpstr>Docker Containers</vt:lpstr>
      <vt:lpstr>Volumes</vt:lpstr>
      <vt:lpstr>Networks</vt:lpstr>
      <vt:lpstr>Docker Practice</vt:lpstr>
      <vt:lpstr>Docker Installation</vt:lpstr>
      <vt:lpstr>Docker Commands</vt:lpstr>
      <vt:lpstr>Docker Scenarios</vt:lpstr>
      <vt:lpstr>Docker Problems</vt:lpstr>
      <vt:lpstr>Podman: Pod Manager</vt:lpstr>
      <vt:lpstr>Key Takeaways</vt:lpstr>
      <vt:lpstr>Thoughts</vt:lpstr>
      <vt:lpstr>References</vt:lpstr>
      <vt:lpstr>Thanks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101 Tutorial</dc:title>
  <cp:lastModifiedBy>Microsoft Office User</cp:lastModifiedBy>
  <cp:revision>2</cp:revision>
  <dcterms:modified xsi:type="dcterms:W3CDTF">2022-10-01T13:58:45Z</dcterms:modified>
</cp:coreProperties>
</file>