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1"/>
  </p:notesMasterIdLst>
  <p:handoutMasterIdLst>
    <p:handoutMasterId r:id="rId122"/>
  </p:handoutMasterIdLst>
  <p:sldIdLst>
    <p:sldId id="277" r:id="rId2"/>
    <p:sldId id="282" r:id="rId3"/>
    <p:sldId id="524" r:id="rId4"/>
    <p:sldId id="334" r:id="rId5"/>
    <p:sldId id="392" r:id="rId6"/>
    <p:sldId id="336" r:id="rId7"/>
    <p:sldId id="337" r:id="rId8"/>
    <p:sldId id="584" r:id="rId9"/>
    <p:sldId id="585" r:id="rId10"/>
    <p:sldId id="338" r:id="rId11"/>
    <p:sldId id="339" r:id="rId12"/>
    <p:sldId id="340" r:id="rId13"/>
    <p:sldId id="343" r:id="rId14"/>
    <p:sldId id="350" r:id="rId15"/>
    <p:sldId id="534" r:id="rId16"/>
    <p:sldId id="525" r:id="rId17"/>
    <p:sldId id="302" r:id="rId18"/>
    <p:sldId id="526" r:id="rId19"/>
    <p:sldId id="574" r:id="rId20"/>
    <p:sldId id="393" r:id="rId21"/>
    <p:sldId id="394" r:id="rId22"/>
    <p:sldId id="396" r:id="rId23"/>
    <p:sldId id="537" r:id="rId24"/>
    <p:sldId id="369" r:id="rId25"/>
    <p:sldId id="389" r:id="rId26"/>
    <p:sldId id="390" r:id="rId27"/>
    <p:sldId id="477" r:id="rId28"/>
    <p:sldId id="408" r:id="rId29"/>
    <p:sldId id="409" r:id="rId30"/>
    <p:sldId id="391" r:id="rId31"/>
    <p:sldId id="385" r:id="rId32"/>
    <p:sldId id="386" r:id="rId33"/>
    <p:sldId id="586" r:id="rId34"/>
    <p:sldId id="587" r:id="rId35"/>
    <p:sldId id="527" r:id="rId36"/>
    <p:sldId id="304" r:id="rId37"/>
    <p:sldId id="305" r:id="rId38"/>
    <p:sldId id="413" r:id="rId39"/>
    <p:sldId id="414" r:id="rId40"/>
    <p:sldId id="420" r:id="rId41"/>
    <p:sldId id="421" r:id="rId42"/>
    <p:sldId id="306" r:id="rId43"/>
    <p:sldId id="423" r:id="rId44"/>
    <p:sldId id="424" r:id="rId45"/>
    <p:sldId id="575" r:id="rId46"/>
    <p:sldId id="474" r:id="rId47"/>
    <p:sldId id="530" r:id="rId48"/>
    <p:sldId id="576" r:id="rId49"/>
    <p:sldId id="577" r:id="rId50"/>
    <p:sldId id="580" r:id="rId51"/>
    <p:sldId id="578" r:id="rId52"/>
    <p:sldId id="581" r:id="rId53"/>
    <p:sldId id="582" r:id="rId54"/>
    <p:sldId id="579" r:id="rId55"/>
    <p:sldId id="431" r:id="rId56"/>
    <p:sldId id="426" r:id="rId57"/>
    <p:sldId id="435" r:id="rId58"/>
    <p:sldId id="486" r:id="rId59"/>
    <p:sldId id="489" r:id="rId60"/>
    <p:sldId id="490" r:id="rId61"/>
    <p:sldId id="307" r:id="rId62"/>
    <p:sldId id="476" r:id="rId63"/>
    <p:sldId id="289" r:id="rId64"/>
    <p:sldId id="478" r:id="rId65"/>
    <p:sldId id="528" r:id="rId66"/>
    <p:sldId id="491" r:id="rId67"/>
    <p:sldId id="291" r:id="rId68"/>
    <p:sldId id="561" r:id="rId69"/>
    <p:sldId id="497" r:id="rId70"/>
    <p:sldId id="495" r:id="rId71"/>
    <p:sldId id="569" r:id="rId72"/>
    <p:sldId id="570" r:id="rId73"/>
    <p:sldId id="571" r:id="rId74"/>
    <p:sldId id="572" r:id="rId75"/>
    <p:sldId id="295" r:id="rId76"/>
    <p:sldId id="296" r:id="rId77"/>
    <p:sldId id="297" r:id="rId78"/>
    <p:sldId id="298" r:id="rId79"/>
    <p:sldId id="498" r:id="rId80"/>
    <p:sldId id="499" r:id="rId81"/>
    <p:sldId id="451" r:id="rId82"/>
    <p:sldId id="531" r:id="rId83"/>
    <p:sldId id="519" r:id="rId84"/>
    <p:sldId id="520" r:id="rId85"/>
    <p:sldId id="521" r:id="rId86"/>
    <p:sldId id="522" r:id="rId87"/>
    <p:sldId id="538" r:id="rId88"/>
    <p:sldId id="535" r:id="rId89"/>
    <p:sldId id="536" r:id="rId90"/>
    <p:sldId id="539" r:id="rId91"/>
    <p:sldId id="540" r:id="rId92"/>
    <p:sldId id="541" r:id="rId93"/>
    <p:sldId id="542" r:id="rId94"/>
    <p:sldId id="543" r:id="rId95"/>
    <p:sldId id="544" r:id="rId96"/>
    <p:sldId id="545" r:id="rId97"/>
    <p:sldId id="546" r:id="rId98"/>
    <p:sldId id="547" r:id="rId99"/>
    <p:sldId id="548" r:id="rId100"/>
    <p:sldId id="549" r:id="rId101"/>
    <p:sldId id="550" r:id="rId102"/>
    <p:sldId id="529" r:id="rId103"/>
    <p:sldId id="517" r:id="rId104"/>
    <p:sldId id="551" r:id="rId105"/>
    <p:sldId id="553" r:id="rId106"/>
    <p:sldId id="554" r:id="rId107"/>
    <p:sldId id="552" r:id="rId108"/>
    <p:sldId id="555" r:id="rId109"/>
    <p:sldId id="557" r:id="rId110"/>
    <p:sldId id="558" r:id="rId111"/>
    <p:sldId id="559" r:id="rId112"/>
    <p:sldId id="560" r:id="rId113"/>
    <p:sldId id="590" r:id="rId114"/>
    <p:sldId id="573" r:id="rId115"/>
    <p:sldId id="352" r:id="rId116"/>
    <p:sldId id="591" r:id="rId117"/>
    <p:sldId id="588" r:id="rId118"/>
    <p:sldId id="589" r:id="rId119"/>
    <p:sldId id="281" r:id="rId120"/>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58" autoAdjust="0"/>
  </p:normalViewPr>
  <p:slideViewPr>
    <p:cSldViewPr snapToGrid="0">
      <p:cViewPr varScale="1">
        <p:scale>
          <a:sx n="78" d="100"/>
          <a:sy n="78" d="100"/>
        </p:scale>
        <p:origin x="1042" y="48"/>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3802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12/16/2017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12/16/2017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117</a:t>
            </a:fld>
            <a:endParaRPr lang="ko-KR" altLang="en-US"/>
          </a:p>
        </p:txBody>
      </p:sp>
    </p:spTree>
    <p:extLst>
      <p:ext uri="{BB962C8B-B14F-4D97-AF65-F5344CB8AC3E}">
        <p14:creationId xmlns:p14="http://schemas.microsoft.com/office/powerpoint/2010/main" val="389685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118</a:t>
            </a:fld>
            <a:endParaRPr lang="ko-KR" altLang="en-US"/>
          </a:p>
        </p:txBody>
      </p:sp>
    </p:spTree>
    <p:extLst>
      <p:ext uri="{BB962C8B-B14F-4D97-AF65-F5344CB8AC3E}">
        <p14:creationId xmlns:p14="http://schemas.microsoft.com/office/powerpoint/2010/main" val="316480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22</a:t>
            </a:fld>
            <a:endParaRPr lang="en-US"/>
          </a:p>
        </p:txBody>
      </p:sp>
    </p:spTree>
    <p:extLst>
      <p:ext uri="{BB962C8B-B14F-4D97-AF65-F5344CB8AC3E}">
        <p14:creationId xmlns:p14="http://schemas.microsoft.com/office/powerpoint/2010/main" val="137166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23</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50</a:t>
            </a:fld>
            <a:endParaRPr lang="en-US"/>
          </a:p>
        </p:txBody>
      </p:sp>
    </p:spTree>
    <p:extLst>
      <p:ext uri="{BB962C8B-B14F-4D97-AF65-F5344CB8AC3E}">
        <p14:creationId xmlns:p14="http://schemas.microsoft.com/office/powerpoint/2010/main" val="221839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51</a:t>
            </a:fld>
            <a:endParaRPr lang="en-US"/>
          </a:p>
        </p:txBody>
      </p:sp>
    </p:spTree>
    <p:extLst>
      <p:ext uri="{BB962C8B-B14F-4D97-AF65-F5344CB8AC3E}">
        <p14:creationId xmlns:p14="http://schemas.microsoft.com/office/powerpoint/2010/main" val="272485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53</a:t>
            </a:fld>
            <a:endParaRPr lang="en-US"/>
          </a:p>
        </p:txBody>
      </p:sp>
    </p:spTree>
    <p:extLst>
      <p:ext uri="{BB962C8B-B14F-4D97-AF65-F5344CB8AC3E}">
        <p14:creationId xmlns:p14="http://schemas.microsoft.com/office/powerpoint/2010/main" val="3776115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89</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3C8387-6BB9-4C55-BC01-952AFBC7FD1C}" type="slidenum">
              <a:rPr lang="ko-KR" altLang="en-US" smtClean="0"/>
              <a:t>108</a:t>
            </a:fld>
            <a:endParaRPr lang="ko-KR" altLang="en-US" dirty="0"/>
          </a:p>
        </p:txBody>
      </p:sp>
    </p:spTree>
    <p:extLst>
      <p:ext uri="{BB962C8B-B14F-4D97-AF65-F5344CB8AC3E}">
        <p14:creationId xmlns:p14="http://schemas.microsoft.com/office/powerpoint/2010/main" val="23425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116</a:t>
            </a:fld>
            <a:endParaRPr lang="ko-KR" altLang="en-US"/>
          </a:p>
        </p:txBody>
      </p:sp>
    </p:spTree>
    <p:extLst>
      <p:ext uri="{BB962C8B-B14F-4D97-AF65-F5344CB8AC3E}">
        <p14:creationId xmlns:p14="http://schemas.microsoft.com/office/powerpoint/2010/main" val="1940828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653A96C9-1E29-4874-817D-E0DB81AA0DAC}"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775AA6B-0602-4D63-8A07-5DB61890BB8B}" type="datetime3">
              <a:rPr lang="en-US" altLang="ko-KR" smtClean="0"/>
              <a:t>16 December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E0537FDB-EBD4-464F-94CE-1D9F27D76945}" type="datetime3">
              <a:rPr lang="en-US" altLang="ko-KR" smtClean="0"/>
              <a:t>16 December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8817E64C-7717-410D-8EAA-71C5D35B0D37}" type="datetime3">
              <a:rPr lang="en-US" altLang="ko-KR" smtClean="0"/>
              <a:t>16 December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799DE34E-F85F-425B-9DF6-FA6E27E7D4B7}" type="datetime3">
              <a:rPr lang="en-US" altLang="ko-KR" smtClean="0"/>
              <a:t>16 December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31502710-C6A1-4424-8DBB-CF6A8742CB1F}" type="datetime3">
              <a:rPr lang="en-US" altLang="ko-KR" smtClean="0"/>
              <a:t>16 December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06F812E6-C7E0-4162-A778-F74E614D5083}" type="datetime3">
              <a:rPr lang="en-US" altLang="ko-KR" smtClean="0"/>
              <a:t>16 December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35409B92-CCBC-402F-98D5-090A2C8AEAB9}" type="datetime3">
              <a:rPr lang="en-US" altLang="ko-KR" smtClean="0"/>
              <a:t>16 December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10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9.emf"/><Relationship Id="rId4" Type="http://schemas.openxmlformats.org/officeDocument/2006/relationships/package" Target="../embeddings/Microsoft_Visio_Drawing111111111111.vsdx"/></Relationships>
</file>

<file path=ppt/slides/_rels/slide10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10.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tags" Target="../tags/tag63.xml"/><Relationship Id="rId7" Type="http://schemas.openxmlformats.org/officeDocument/2006/relationships/image" Target="../media/image65.jpe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slideLayout" Target="../slideLayouts/slideLayout2.xml"/><Relationship Id="rId9" Type="http://schemas.openxmlformats.org/officeDocument/2006/relationships/image" Target="../media/image62.png"/></Relationships>
</file>

<file path=ppt/slides/_rels/slide1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github.com/openconnectivityfoundation/core" TargetMode="External"/><Relationship Id="rId7" Type="http://schemas.openxmlformats.org/officeDocument/2006/relationships/hyperlink" Target="https://github.com/jinchoe/presentation/blob/master/OCF_Core_Tech_KRnet2017.pptx" TargetMode="External"/><Relationship Id="rId2" Type="http://schemas.openxmlformats.org/officeDocument/2006/relationships/hyperlink" Target="https://openconnectivity.org/developer/specifications" TargetMode="External"/><Relationship Id="rId1" Type="http://schemas.openxmlformats.org/officeDocument/2006/relationships/slideLayout" Target="../slideLayouts/slideLayout2.xml"/><Relationship Id="rId6" Type="http://schemas.openxmlformats.org/officeDocument/2006/relationships/hyperlink" Target="https://oneiota.org/" TargetMode="External"/><Relationship Id="rId5" Type="http://schemas.openxmlformats.org/officeDocument/2006/relationships/hyperlink" Target="https://github.com/openconnectivityfoundation/security-models" TargetMode="External"/><Relationship Id="rId4" Type="http://schemas.openxmlformats.org/officeDocument/2006/relationships/hyperlink" Target="https://github.com/openconnectivityfoundation/bridging"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70.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9.jpeg"/><Relationship Id="rId2" Type="http://schemas.openxmlformats.org/officeDocument/2006/relationships/notesSlide" Target="../notesSlides/notesSlide11.xml"/><Relationship Id="rId16" Type="http://schemas.openxmlformats.org/officeDocument/2006/relationships/image" Target="../media/image73.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8.png"/><Relationship Id="rId5" Type="http://schemas.openxmlformats.org/officeDocument/2006/relationships/image" Target="../media/image29.jpeg"/><Relationship Id="rId15" Type="http://schemas.openxmlformats.org/officeDocument/2006/relationships/image" Target="../media/image72.gif"/><Relationship Id="rId10" Type="http://schemas.openxmlformats.org/officeDocument/2006/relationships/image" Target="../media/image67.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7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8.jpeg"/><Relationship Id="rId18" Type="http://schemas.openxmlformats.org/officeDocument/2006/relationships/image" Target="../media/image4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2.png"/><Relationship Id="rId2" Type="http://schemas.openxmlformats.org/officeDocument/2006/relationships/tags" Target="../tags/tag2.xml"/><Relationship Id="rId16" Type="http://schemas.openxmlformats.org/officeDocument/2006/relationships/image" Target="../media/image41.gif"/><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0.png"/><Relationship Id="rId10" Type="http://schemas.openxmlformats.org/officeDocument/2006/relationships/tags" Target="../tags/tag10.xml"/><Relationship Id="rId19" Type="http://schemas.openxmlformats.org/officeDocument/2006/relationships/image" Target="../media/image4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7.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6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33.xml"/><Relationship Id="rId7" Type="http://schemas.openxmlformats.org/officeDocument/2006/relationships/image" Target="../media/image49.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8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8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38.xml"/><Relationship Id="rId7" Type="http://schemas.openxmlformats.org/officeDocument/2006/relationships/image" Target="../media/image49.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8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43.xml"/><Relationship Id="rId7" Type="http://schemas.openxmlformats.org/officeDocument/2006/relationships/image" Target="../media/image49.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8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48.xml"/><Relationship Id="rId7" Type="http://schemas.openxmlformats.org/officeDocument/2006/relationships/image" Target="../media/image49.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8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53.xml"/><Relationship Id="rId7" Type="http://schemas.openxmlformats.org/officeDocument/2006/relationships/image" Target="../media/image49.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8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58.xml"/><Relationship Id="rId7" Type="http://schemas.openxmlformats.org/officeDocument/2006/relationships/image" Target="../media/image49.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8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Framework, aka IoT platform</a:t>
            </a:r>
            <a:br>
              <a:rPr lang="en-US" altLang="ko-KR" dirty="0"/>
            </a:br>
            <a:r>
              <a:rPr lang="en-US" altLang="ko-KR" dirty="0"/>
              <a:t>OCF 1.3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October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C8A813A-2905-4A10-B938-68A03A45192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50CAD2E5-CD10-4D83-BA96-A200D4740878}"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100</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AEF27F6B-C77F-4B9E-9227-C44E67F3A1F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101</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801082A-3272-4DBC-BF51-BB6AFB6D371F}"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6A88650D-9059-40D5-811F-3C3B5490D49A}"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103</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resource model indication </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65E0DE81-CB9F-498B-BAC3-1DC99154013D}"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104</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resource model indication </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D7516321-6075-428F-A137-89FCE94A1B1D}" type="datetime3">
              <a:rPr lang="en-US" altLang="ko-KR" smtClean="0"/>
              <a:t>16 December 2017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105</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71349412-276B-4A52-BD22-BB56F441C973}"/>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8A816642-FD99-4646-B8F4-354650CE0272}"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106</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7E0D4654-E479-41D0-B429-4164632C74F4}"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107</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내용 개체 틀 2"/>
          <p:cNvSpPr>
            <a:spLocks noGrp="1"/>
          </p:cNvSpPr>
          <p:nvPr>
            <p:ph idx="1"/>
          </p:nvPr>
        </p:nvSpPr>
        <p:spPr>
          <a:xfrm>
            <a:off x="442118" y="1447800"/>
            <a:ext cx="5530665" cy="5137826"/>
          </a:xfrm>
        </p:spPr>
        <p:txBody>
          <a:bodyPr>
            <a:normAutofit fontScale="62500" lnSpcReduction="20000"/>
          </a:bodyPr>
          <a:lstStyle/>
          <a:p>
            <a:pPr lvl="1"/>
            <a:r>
              <a:rPr lang="en-GB" dirty="0"/>
              <a:t>There are many different IoT standards out there</a:t>
            </a:r>
          </a:p>
          <a:p>
            <a:pPr lvl="1"/>
            <a:r>
              <a:rPr lang="en-GB" dirty="0"/>
              <a:t>There are many different vendor solutions out there</a:t>
            </a:r>
          </a:p>
          <a:p>
            <a:r>
              <a:rPr lang="en-GB" dirty="0"/>
              <a:t>Hence it would be good for OCF if OCF could use these devices and create a (vendor defined) bridge to these non-OCF devices.</a:t>
            </a:r>
          </a:p>
          <a:p>
            <a:r>
              <a:rPr lang="en-GB" dirty="0"/>
              <a:t>Goal: </a:t>
            </a:r>
          </a:p>
          <a:p>
            <a:pPr lvl="1"/>
            <a:r>
              <a:rPr lang="en-GB" dirty="0"/>
              <a:t>To represent non OCF devices by means of a bridge as an OCF server on the network. </a:t>
            </a:r>
          </a:p>
          <a:p>
            <a:r>
              <a:rPr lang="en-GB" dirty="0"/>
              <a:t>Conceptual:</a:t>
            </a:r>
          </a:p>
          <a:p>
            <a:pPr lvl="1"/>
            <a:r>
              <a:rPr lang="en-GB" dirty="0"/>
              <a:t>Bridge establishes an OCF standardized north bridge so that all OCF clients can use the bridged devices. </a:t>
            </a:r>
          </a:p>
          <a:p>
            <a:pPr lvl="1"/>
            <a:r>
              <a:rPr lang="en-GB" dirty="0"/>
              <a:t>The south bridge will be vendor/implementation specific: it uses the protocol defined by the bridged device.</a:t>
            </a:r>
          </a:p>
          <a:p>
            <a:pPr marL="274320" lvl="1" indent="0">
              <a:buNone/>
            </a:pPr>
            <a:r>
              <a:rPr lang="en-GB" dirty="0"/>
              <a:t>(for example: it needs to realize Philips Hue APIs if a Hue light is bridged)</a:t>
            </a:r>
          </a:p>
          <a:p>
            <a:endParaRPr lang="en-US" dirty="0"/>
          </a:p>
        </p:txBody>
      </p:sp>
      <p:sp>
        <p:nvSpPr>
          <p:cNvPr id="2" name="제목 1"/>
          <p:cNvSpPr>
            <a:spLocks noGrp="1"/>
          </p:cNvSpPr>
          <p:nvPr>
            <p:ph type="title"/>
          </p:nvPr>
        </p:nvSpPr>
        <p:spPr/>
        <p:txBody>
          <a:bodyPr/>
          <a:lstStyle/>
          <a:p>
            <a:r>
              <a:rPr lang="en-US" altLang="ko-KR"/>
              <a:t>OCF Bridge - Background &amp; technical need</a:t>
            </a:r>
            <a:endParaRPr lang="ko-KR" altLang="en-US" dirty="0"/>
          </a:p>
        </p:txBody>
      </p:sp>
      <p:sp>
        <p:nvSpPr>
          <p:cNvPr id="7" name="Date Placeholder 6"/>
          <p:cNvSpPr>
            <a:spLocks noGrp="1"/>
          </p:cNvSpPr>
          <p:nvPr>
            <p:ph type="dt" sz="half" idx="10"/>
          </p:nvPr>
        </p:nvSpPr>
        <p:spPr/>
        <p:txBody>
          <a:bodyPr/>
          <a:lstStyle/>
          <a:p>
            <a:fld id="{CEC049EA-4AB4-4015-943B-880F0C4767A0}" type="datetime3">
              <a:rPr lang="en-US" altLang="ko-KR" smtClean="0"/>
              <a:t>16 December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108</a:t>
            </a:fld>
            <a:endParaRPr lang="en-US" dirty="0"/>
          </a:p>
        </p:txBody>
      </p:sp>
      <p:sp>
        <p:nvSpPr>
          <p:cNvPr id="3" name="Rectangle 2"/>
          <p:cNvSpPr>
            <a:spLocks noChangeArrowheads="1"/>
          </p:cNvSpPr>
          <p:nvPr/>
        </p:nvSpPr>
        <p:spPr bwMode="auto">
          <a:xfrm>
            <a:off x="5773279" y="2209800"/>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57252775"/>
              </p:ext>
            </p:extLst>
          </p:nvPr>
        </p:nvGraphicFramePr>
        <p:xfrm>
          <a:off x="6109708" y="2608635"/>
          <a:ext cx="5951538" cy="2416175"/>
        </p:xfrm>
        <a:graphic>
          <a:graphicData uri="http://schemas.openxmlformats.org/presentationml/2006/ole">
            <mc:AlternateContent xmlns:mc="http://schemas.openxmlformats.org/markup-compatibility/2006">
              <mc:Choice xmlns:v="urn:schemas-microsoft-com:vml" Requires="v">
                <p:oleObj spid="_x0000_s5157" r:id="rId4" imgW="6546788" imgH="2660431" progId="Visio.Drawing.15">
                  <p:embed/>
                </p:oleObj>
              </mc:Choice>
              <mc:Fallback>
                <p:oleObj r:id="rId4" imgW="6546788" imgH="2660431"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708" y="2608635"/>
                        <a:ext cx="5951538" cy="241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8388855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88FDA21F-CFB8-4940-A8C8-A44CEC6B2D7E}" type="datetime3">
              <a:rPr lang="en-US" altLang="ko-KR" smtClean="0"/>
              <a:t>16 December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109</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FD262D3-77BC-4226-A3FC-F494395230C6}"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grpSp>
        <p:nvGrpSpPr>
          <p:cNvPr id="30" name="그룹 5"/>
          <p:cNvGrpSpPr/>
          <p:nvPr/>
        </p:nvGrpSpPr>
        <p:grpSpPr>
          <a:xfrm>
            <a:off x="2089490" y="2140852"/>
            <a:ext cx="6807201" cy="3062512"/>
            <a:chOff x="580570" y="2598059"/>
            <a:chExt cx="6807201" cy="3062512"/>
          </a:xfrm>
        </p:grpSpPr>
        <p:sp>
          <p:nvSpPr>
            <p:cNvPr id="31" name="자유형 66"/>
            <p:cNvSpPr/>
            <p:nvPr/>
          </p:nvSpPr>
          <p:spPr>
            <a:xfrm>
              <a:off x="580570" y="2598059"/>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자유형 67"/>
            <p:cNvSpPr/>
            <p:nvPr/>
          </p:nvSpPr>
          <p:spPr>
            <a:xfrm>
              <a:off x="1376438" y="3560838"/>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3" name="그룹 32"/>
          <p:cNvGrpSpPr/>
          <p:nvPr/>
        </p:nvGrpSpPr>
        <p:grpSpPr>
          <a:xfrm>
            <a:off x="1991539" y="2035690"/>
            <a:ext cx="7113716" cy="3208881"/>
            <a:chOff x="482620" y="2492896"/>
            <a:chExt cx="7113716" cy="3208881"/>
          </a:xfrm>
        </p:grpSpPr>
        <p:sp>
          <p:nvSpPr>
            <p:cNvPr id="34"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15526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0205C97B-4A02-4349-897D-A045728B325D}"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110</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EDE3887-E502-4128-8F39-DFD8F2BFD8F8}" type="datetime3">
              <a:rPr lang="en-US" altLang="ko-KR" smtClean="0"/>
              <a:t>16 December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111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pic>
        <p:nvPicPr>
          <p:cNvPr id="7" name="Picture 4" descr="http://www.broadbandbuyer.com/images/products/cisco%20systems/air-oeap602i-e-k9-1.jpg"/>
          <p:cNvPicPr>
            <a:picLocks noChangeAspect="1" noChangeArrowheads="1"/>
          </p:cNvPicPr>
          <p:nvPr/>
        </p:nvPicPr>
        <p:blipFill>
          <a:blip r:embed="rId2" cstate="print"/>
          <a:srcRect/>
          <a:stretch>
            <a:fillRect/>
          </a:stretch>
        </p:blipFill>
        <p:spPr bwMode="auto">
          <a:xfrm>
            <a:off x="2803994" y="1066800"/>
            <a:ext cx="5323439" cy="5323439"/>
          </a:xfrm>
          <a:prstGeom prst="rect">
            <a:avLst/>
          </a:prstGeom>
          <a:noFill/>
        </p:spPr>
      </p:pic>
      <p:pic>
        <p:nvPicPr>
          <p:cNvPr id="8"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9636" y="4744090"/>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troopsupport.dla.mil/events/images/14012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0583" y="1492981"/>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p:cNvSpPr>
            <a:spLocks noGrp="1"/>
          </p:cNvSpPr>
          <p:nvPr>
            <p:ph type="title"/>
          </p:nvPr>
        </p:nvSpPr>
        <p:spPr>
          <a:xfrm>
            <a:off x="442118" y="152400"/>
            <a:ext cx="10363201" cy="609600"/>
          </a:xfrm>
        </p:spPr>
        <p:txBody>
          <a:bodyPr>
            <a:normAutofit/>
          </a:bodyPr>
          <a:lstStyle/>
          <a:p>
            <a:r>
              <a:rPr lang="en-US" altLang="ko-KR" dirty="0"/>
              <a:t>Bridge Device example: bridge (</a:t>
            </a:r>
            <a:r>
              <a:rPr lang="en-US" altLang="ko-KR" dirty="0" err="1"/>
              <a:t>oic.d.bridge</a:t>
            </a:r>
            <a:r>
              <a:rPr lang="en-US" altLang="ko-KR" dirty="0"/>
              <a:t>)  </a:t>
            </a:r>
            <a:endParaRPr lang="ko-KR" altLang="en-US" dirty="0"/>
          </a:p>
        </p:txBody>
      </p:sp>
      <p:cxnSp>
        <p:nvCxnSpPr>
          <p:cNvPr id="11" name="꺾인 연결선 10"/>
          <p:cNvCxnSpPr/>
          <p:nvPr/>
        </p:nvCxnSpPr>
        <p:spPr>
          <a:xfrm>
            <a:off x="7582213" y="4674119"/>
            <a:ext cx="2177423" cy="1117081"/>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꺾인 연결선 11"/>
          <p:cNvCxnSpPr/>
          <p:nvPr/>
        </p:nvCxnSpPr>
        <p:spPr>
          <a:xfrm flipV="1">
            <a:off x="7616983" y="2411864"/>
            <a:ext cx="2273936" cy="433454"/>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내용 개체 틀 1"/>
          <p:cNvSpPr>
            <a:spLocks noGrp="1"/>
          </p:cNvSpPr>
          <p:nvPr>
            <p:ph idx="1"/>
          </p:nvPr>
        </p:nvSpPr>
        <p:spPr>
          <a:xfrm>
            <a:off x="442119" y="838200"/>
            <a:ext cx="11277600" cy="533400"/>
          </a:xfrm>
        </p:spPr>
        <p:txBody>
          <a:bodyPr>
            <a:normAutofit fontScale="92500" lnSpcReduction="10000"/>
          </a:bodyPr>
          <a:lstStyle/>
          <a:p>
            <a:r>
              <a:rPr lang="en-US" altLang="ko-KR" dirty="0">
                <a:solidFill>
                  <a:srgbClr val="0000FF"/>
                </a:solidFill>
              </a:rPr>
              <a:t>Single Endpoint (EP) between Bridge &amp; Bridged Devices </a:t>
            </a:r>
            <a:endParaRPr lang="en-US" altLang="ko-KR" dirty="0"/>
          </a:p>
          <a:p>
            <a:endParaRPr lang="ko-KR" altLang="en-US" dirty="0"/>
          </a:p>
        </p:txBody>
      </p:sp>
    </p:spTree>
    <p:extLst>
      <p:ext uri="{BB962C8B-B14F-4D97-AF65-F5344CB8AC3E}">
        <p14:creationId xmlns:p14="http://schemas.microsoft.com/office/powerpoint/2010/main" val="27020569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FEC3ACD-35DB-4D76-8DBF-4664C91A4DA3}" type="datetime3">
              <a:rPr lang="en-US" altLang="ko-KR" smtClean="0"/>
              <a:t>16 December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112</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pic>
        <p:nvPicPr>
          <p:cNvPr id="7" name="Picture 4" descr="http://www.broadbandbuyer.com/images/products/cisco%20systems/air-oeap602i-e-k9-1.jpg"/>
          <p:cNvPicPr>
            <a:picLocks noChangeAspect="1" noChangeArrowheads="1"/>
          </p:cNvPicPr>
          <p:nvPr/>
        </p:nvPicPr>
        <p:blipFill>
          <a:blip r:embed="rId2" cstate="print"/>
          <a:srcRect/>
          <a:stretch>
            <a:fillRect/>
          </a:stretch>
        </p:blipFill>
        <p:spPr bwMode="auto">
          <a:xfrm>
            <a:off x="2803994" y="1066800"/>
            <a:ext cx="5323439" cy="5323439"/>
          </a:xfrm>
          <a:prstGeom prst="rect">
            <a:avLst/>
          </a:prstGeom>
          <a:noFill/>
        </p:spPr>
      </p:pic>
      <p:pic>
        <p:nvPicPr>
          <p:cNvPr id="8"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9636" y="4744090"/>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troopsupport.dla.mil/events/images/14012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0583" y="1492981"/>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p:cNvSpPr>
            <a:spLocks noGrp="1"/>
          </p:cNvSpPr>
          <p:nvPr>
            <p:ph type="title"/>
          </p:nvPr>
        </p:nvSpPr>
        <p:spPr>
          <a:xfrm>
            <a:off x="442118" y="152400"/>
            <a:ext cx="10363201" cy="609600"/>
          </a:xfrm>
        </p:spPr>
        <p:txBody>
          <a:bodyPr>
            <a:normAutofit/>
          </a:bodyPr>
          <a:lstStyle/>
          <a:p>
            <a:r>
              <a:rPr lang="en-US" altLang="ko-KR" dirty="0"/>
              <a:t>Bridge Device example: bridge (</a:t>
            </a:r>
            <a:r>
              <a:rPr lang="en-US" altLang="ko-KR" dirty="0" err="1"/>
              <a:t>oic.d.bridge</a:t>
            </a:r>
            <a:r>
              <a:rPr lang="en-US" altLang="ko-KR" dirty="0"/>
              <a:t>)  </a:t>
            </a:r>
            <a:endParaRPr lang="ko-KR" altLang="en-US" dirty="0"/>
          </a:p>
        </p:txBody>
      </p:sp>
      <p:sp>
        <p:nvSpPr>
          <p:cNvPr id="11" name="모서리가 둥근 직사각형 10"/>
          <p:cNvSpPr/>
          <p:nvPr/>
        </p:nvSpPr>
        <p:spPr>
          <a:xfrm>
            <a:off x="2934949" y="2209800"/>
            <a:ext cx="5029200" cy="3505200"/>
          </a:xfrm>
          <a:prstGeom prst="roundRect">
            <a:avLst>
              <a:gd name="adj" fmla="val 8689"/>
            </a:avLst>
          </a:prstGeom>
          <a:solidFill>
            <a:schemeClr val="lt1">
              <a:alpha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12" name="모서리가 둥근 직사각형 11"/>
          <p:cNvSpPr/>
          <p:nvPr/>
        </p:nvSpPr>
        <p:spPr>
          <a:xfrm>
            <a:off x="5108710" y="2327224"/>
            <a:ext cx="2626840" cy="1449836"/>
          </a:xfrm>
          <a:prstGeom prst="roundRect">
            <a:avLst>
              <a:gd name="adj" fmla="val 710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a:p>
        </p:txBody>
      </p:sp>
      <p:sp>
        <p:nvSpPr>
          <p:cNvPr id="13" name="TextBox 12"/>
          <p:cNvSpPr txBox="1"/>
          <p:nvPr/>
        </p:nvSpPr>
        <p:spPr>
          <a:xfrm>
            <a:off x="5261862" y="2691430"/>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a:t>
            </a:r>
            <a:r>
              <a:rPr lang="en-US" altLang="ko-KR" sz="1400" b="1" dirty="0">
                <a:solidFill>
                  <a:srgbClr val="0000FF"/>
                </a:solidFill>
                <a:latin typeface="Courier New" pitchFamily="49" charset="0"/>
                <a:cs typeface="Courier New" pitchFamily="49" charset="0"/>
              </a:rPr>
              <a:t>/d</a:t>
            </a:r>
          </a:p>
        </p:txBody>
      </p:sp>
      <p:sp>
        <p:nvSpPr>
          <p:cNvPr id="14" name="TextBox 13"/>
          <p:cNvSpPr txBox="1"/>
          <p:nvPr/>
        </p:nvSpPr>
        <p:spPr>
          <a:xfrm>
            <a:off x="5261862" y="3036267"/>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a:t>
            </a:r>
            <a:r>
              <a:rPr lang="en-US" altLang="ko-KR" sz="1400" b="1" dirty="0">
                <a:solidFill>
                  <a:srgbClr val="0000FF"/>
                </a:solidFill>
                <a:latin typeface="Courier New" pitchFamily="49" charset="0"/>
                <a:cs typeface="Courier New" pitchFamily="49" charset="0"/>
              </a:rPr>
              <a:t>/p </a:t>
            </a:r>
          </a:p>
        </p:txBody>
      </p:sp>
      <p:sp>
        <p:nvSpPr>
          <p:cNvPr id="15" name="TextBox 14"/>
          <p:cNvSpPr txBox="1"/>
          <p:nvPr/>
        </p:nvSpPr>
        <p:spPr>
          <a:xfrm>
            <a:off x="5261862" y="3371593"/>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myLightSwitch</a:t>
            </a:r>
            <a:endParaRPr lang="en-US" altLang="ko-KR" sz="1400" b="1" dirty="0">
              <a:solidFill>
                <a:srgbClr val="0000FF"/>
              </a:solidFill>
              <a:latin typeface="Courier New" pitchFamily="49" charset="0"/>
              <a:cs typeface="Courier New" pitchFamily="49" charset="0"/>
            </a:endParaRPr>
          </a:p>
        </p:txBody>
      </p:sp>
      <p:sp>
        <p:nvSpPr>
          <p:cNvPr id="16" name="Content Placeholder 2"/>
          <p:cNvSpPr txBox="1">
            <a:spLocks/>
          </p:cNvSpPr>
          <p:nvPr/>
        </p:nvSpPr>
        <p:spPr>
          <a:xfrm>
            <a:off x="5140098" y="2360005"/>
            <a:ext cx="2782351"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Virtual Bridged Light Device </a:t>
            </a:r>
            <a:endParaRPr lang="en-US" sz="1400" b="1" dirty="0">
              <a:solidFill>
                <a:srgbClr val="1C3339"/>
              </a:solidFill>
            </a:endParaRPr>
          </a:p>
        </p:txBody>
      </p:sp>
      <p:sp>
        <p:nvSpPr>
          <p:cNvPr id="17" name="TextBox 16"/>
          <p:cNvSpPr txBox="1"/>
          <p:nvPr/>
        </p:nvSpPr>
        <p:spPr>
          <a:xfrm>
            <a:off x="3163549" y="2819400"/>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18" name="TextBox 17"/>
          <p:cNvSpPr txBox="1"/>
          <p:nvPr/>
        </p:nvSpPr>
        <p:spPr>
          <a:xfrm>
            <a:off x="3163549" y="3164237"/>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19" name="Content Placeholder 2"/>
          <p:cNvSpPr txBox="1">
            <a:spLocks/>
          </p:cNvSpPr>
          <p:nvPr/>
        </p:nvSpPr>
        <p:spPr>
          <a:xfrm>
            <a:off x="3204308" y="2362200"/>
            <a:ext cx="1711840"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OCF Bridge  </a:t>
            </a:r>
            <a:endParaRPr lang="en-US" sz="1400" b="1" dirty="0">
              <a:solidFill>
                <a:srgbClr val="1C3339"/>
              </a:solidFill>
            </a:endParaRPr>
          </a:p>
        </p:txBody>
      </p:sp>
      <p:sp>
        <p:nvSpPr>
          <p:cNvPr id="20" name="TextBox 19"/>
          <p:cNvSpPr txBox="1"/>
          <p:nvPr/>
        </p:nvSpPr>
        <p:spPr>
          <a:xfrm>
            <a:off x="3163549" y="3534350"/>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1" name="모서리가 둥근 직사각형 20"/>
          <p:cNvSpPr/>
          <p:nvPr/>
        </p:nvSpPr>
        <p:spPr>
          <a:xfrm>
            <a:off x="5108709" y="4156024"/>
            <a:ext cx="2626841" cy="1449836"/>
          </a:xfrm>
          <a:prstGeom prst="roundRect">
            <a:avLst>
              <a:gd name="adj" fmla="val 710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a:p>
        </p:txBody>
      </p:sp>
      <p:sp>
        <p:nvSpPr>
          <p:cNvPr id="22" name="TextBox 21"/>
          <p:cNvSpPr txBox="1"/>
          <p:nvPr/>
        </p:nvSpPr>
        <p:spPr>
          <a:xfrm>
            <a:off x="5261862" y="4520230"/>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a:t>
            </a:r>
            <a:r>
              <a:rPr lang="en-US" altLang="ko-KR" sz="1400" b="1" dirty="0">
                <a:solidFill>
                  <a:srgbClr val="0000FF"/>
                </a:solidFill>
                <a:latin typeface="Courier New" pitchFamily="49" charset="0"/>
                <a:cs typeface="Courier New" pitchFamily="49" charset="0"/>
              </a:rPr>
              <a:t>/d</a:t>
            </a:r>
          </a:p>
        </p:txBody>
      </p:sp>
      <p:sp>
        <p:nvSpPr>
          <p:cNvPr id="23" name="TextBox 22"/>
          <p:cNvSpPr txBox="1"/>
          <p:nvPr/>
        </p:nvSpPr>
        <p:spPr>
          <a:xfrm>
            <a:off x="5261862" y="4865067"/>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a:t>
            </a:r>
            <a:r>
              <a:rPr lang="en-US" altLang="ko-KR" sz="1400" b="1" dirty="0">
                <a:solidFill>
                  <a:srgbClr val="0000FF"/>
                </a:solidFill>
                <a:latin typeface="Courier New" pitchFamily="49" charset="0"/>
                <a:cs typeface="Courier New" pitchFamily="49" charset="0"/>
              </a:rPr>
              <a:t>/p </a:t>
            </a:r>
          </a:p>
        </p:txBody>
      </p:sp>
      <p:sp>
        <p:nvSpPr>
          <p:cNvPr id="24" name="TextBox 23"/>
          <p:cNvSpPr txBox="1"/>
          <p:nvPr/>
        </p:nvSpPr>
        <p:spPr>
          <a:xfrm>
            <a:off x="5261862" y="5200393"/>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myFanSwitch</a:t>
            </a:r>
            <a:endParaRPr lang="en-US" altLang="ko-KR" sz="1400" b="1" dirty="0">
              <a:solidFill>
                <a:srgbClr val="0000FF"/>
              </a:solidFill>
              <a:latin typeface="Courier New" pitchFamily="49" charset="0"/>
              <a:cs typeface="Courier New" pitchFamily="49" charset="0"/>
            </a:endParaRPr>
          </a:p>
        </p:txBody>
      </p:sp>
      <p:sp>
        <p:nvSpPr>
          <p:cNvPr id="25" name="Content Placeholder 2"/>
          <p:cNvSpPr txBox="1">
            <a:spLocks/>
          </p:cNvSpPr>
          <p:nvPr/>
        </p:nvSpPr>
        <p:spPr>
          <a:xfrm>
            <a:off x="5140098" y="4188805"/>
            <a:ext cx="2782351"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Virtual Bridged Fan Device </a:t>
            </a:r>
            <a:endParaRPr lang="en-US" sz="1400" b="1" dirty="0">
              <a:solidFill>
                <a:srgbClr val="1C3339"/>
              </a:solidFill>
            </a:endParaRPr>
          </a:p>
        </p:txBody>
      </p:sp>
      <p:cxnSp>
        <p:nvCxnSpPr>
          <p:cNvPr id="26" name="꺾인 연결선 25"/>
          <p:cNvCxnSpPr/>
          <p:nvPr/>
        </p:nvCxnSpPr>
        <p:spPr>
          <a:xfrm>
            <a:off x="7582213" y="4674119"/>
            <a:ext cx="2177423" cy="1117081"/>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꺾인 연결선 26"/>
          <p:cNvCxnSpPr/>
          <p:nvPr/>
        </p:nvCxnSpPr>
        <p:spPr>
          <a:xfrm flipV="1">
            <a:off x="7616983" y="2411864"/>
            <a:ext cx="2273936" cy="433454"/>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0119" y="1548825"/>
            <a:ext cx="3744558" cy="58477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effectLst/>
                <a:uLnTx/>
                <a:uFillTx/>
              </a:rPr>
              <a:t>Single</a:t>
            </a:r>
            <a:r>
              <a:rPr kumimoji="0" lang="en-US" b="0" i="0" u="none" strike="noStrike" kern="0" cap="none" spc="0" normalizeH="0" noProof="0" dirty="0">
                <a:ln>
                  <a:noFill/>
                </a:ln>
                <a:effectLst/>
                <a:uLnTx/>
                <a:uFillTx/>
              </a:rPr>
              <a:t> Endpoint with “</a:t>
            </a:r>
            <a:r>
              <a:rPr kumimoji="0" lang="en-US" b="0" i="0" u="none" strike="noStrike" kern="0" cap="none" spc="0" normalizeH="0" noProof="0" dirty="0" err="1">
                <a:ln>
                  <a:noFill/>
                </a:ln>
                <a:effectLst/>
                <a:uLnTx/>
                <a:uFillTx/>
              </a:rPr>
              <a:t>epl</a:t>
            </a:r>
            <a:r>
              <a:rPr kumimoji="0" lang="en-US" b="0" i="0" u="none" strike="noStrike" kern="0" cap="none" spc="0" normalizeH="0" noProof="0" dirty="0">
                <a:ln>
                  <a:noFill/>
                </a:ln>
                <a:effectLst/>
                <a:uLnTx/>
                <a:uFillTx/>
              </a:rPr>
              <a:t>” </a:t>
            </a:r>
            <a:endParaRPr lang="en-US" altLang="ko-KR" sz="1100" b="1" dirty="0">
              <a:solidFill>
                <a:srgbClr val="000000"/>
              </a:solidFill>
              <a:latin typeface="Courier New" panose="02070309020205020404" pitchFamily="49" charset="0"/>
              <a:cs typeface="Courier New" panose="02070309020205020404" pitchFamily="49" charset="0"/>
            </a:endParaRPr>
          </a:p>
          <a:p>
            <a:pPr lvl="0" algn="ctr"/>
            <a:r>
              <a:rPr lang="en-US" altLang="ko-KR" sz="1400" b="1" dirty="0">
                <a:solidFill>
                  <a:srgbClr val="FF0000"/>
                </a:solidFill>
                <a:latin typeface="Courier New" panose="02070309020205020404" pitchFamily="49" charset="0"/>
                <a:cs typeface="Courier New" panose="02070309020205020404" pitchFamily="49" charset="0"/>
              </a:rPr>
              <a:t>[2001:db8:a::123]:1111</a:t>
            </a:r>
            <a:r>
              <a:rPr kumimoji="0" lang="en-US" sz="1400" b="0" i="0" u="none" strike="noStrike" kern="0" cap="none" spc="0" normalizeH="0" noProof="0" dirty="0">
                <a:ln>
                  <a:noFill/>
                </a:ln>
                <a:solidFill>
                  <a:srgbClr val="FF0000"/>
                </a:solidFill>
                <a:effectLst/>
                <a:uLnTx/>
                <a:uFillTx/>
              </a:rPr>
              <a:t> </a:t>
            </a:r>
            <a:endParaRPr lang="en-US" sz="1400" kern="0" dirty="0">
              <a:solidFill>
                <a:srgbClr val="FF0000"/>
              </a:solidFill>
            </a:endParaRPr>
          </a:p>
        </p:txBody>
      </p:sp>
      <p:sp>
        <p:nvSpPr>
          <p:cNvPr id="29" name="내용 개체 틀 1"/>
          <p:cNvSpPr>
            <a:spLocks noGrp="1"/>
          </p:cNvSpPr>
          <p:nvPr>
            <p:ph idx="1"/>
          </p:nvPr>
        </p:nvSpPr>
        <p:spPr>
          <a:xfrm>
            <a:off x="442119" y="838200"/>
            <a:ext cx="9829800" cy="533400"/>
          </a:xfrm>
        </p:spPr>
        <p:txBody>
          <a:bodyPr>
            <a:normAutofit fontScale="92500" lnSpcReduction="10000"/>
          </a:bodyPr>
          <a:lstStyle/>
          <a:p>
            <a:r>
              <a:rPr lang="en-US" altLang="ko-KR" dirty="0">
                <a:solidFill>
                  <a:srgbClr val="0000FF"/>
                </a:solidFill>
              </a:rPr>
              <a:t>Single Endpoint (EP) between Bridge &amp; Bridged Devices </a:t>
            </a:r>
            <a:endParaRPr lang="en-US" altLang="ko-KR" dirty="0"/>
          </a:p>
          <a:p>
            <a:endParaRPr lang="ko-KR" altLang="en-US" dirty="0"/>
          </a:p>
        </p:txBody>
      </p:sp>
    </p:spTree>
    <p:extLst>
      <p:ext uri="{BB962C8B-B14F-4D97-AF65-F5344CB8AC3E}">
        <p14:creationId xmlns:p14="http://schemas.microsoft.com/office/powerpoint/2010/main" val="503759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a:t>Follow through</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FABF6E3-C0AB-4F59-905A-769224741E70}"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113</a:t>
            </a:fld>
            <a:endParaRPr 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9" name="내용 개체 틀 38">
            <a:extLst>
              <a:ext uri="{FF2B5EF4-FFF2-40B4-BE49-F238E27FC236}">
                <a16:creationId xmlns:a16="http://schemas.microsoft.com/office/drawing/2014/main" id="{6B8999A1-8234-42C5-B90F-72B0C7CA7854}"/>
              </a:ext>
            </a:extLst>
          </p:cNvPr>
          <p:cNvSpPr>
            <a:spLocks noGrp="1"/>
          </p:cNvSpPr>
          <p:nvPr>
            <p:ph idx="1"/>
          </p:nvPr>
        </p:nvSpPr>
        <p:spPr/>
        <p:txBody>
          <a:bodyPr/>
          <a:lstStyle/>
          <a:p>
            <a:r>
              <a:rPr lang="en-US" altLang="ko-KR" dirty="0"/>
              <a:t>What is missing? What would make IoT take off? </a:t>
            </a:r>
            <a:endParaRPr lang="ko-KR" altLang="en-US" dirty="0"/>
          </a:p>
        </p:txBody>
      </p:sp>
    </p:spTree>
    <p:extLst>
      <p:ext uri="{BB962C8B-B14F-4D97-AF65-F5344CB8AC3E}">
        <p14:creationId xmlns:p14="http://schemas.microsoft.com/office/powerpoint/2010/main" val="16863170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9F25F69-6405-451F-A151-7E213700A298}"/>
              </a:ext>
            </a:extLst>
          </p:cNvPr>
          <p:cNvSpPr>
            <a:spLocks noGrp="1"/>
          </p:cNvSpPr>
          <p:nvPr>
            <p:ph idx="1"/>
          </p:nvPr>
        </p:nvSpPr>
        <p:spPr>
          <a:xfrm>
            <a:off x="491046" y="1156996"/>
            <a:ext cx="11200912" cy="5088161"/>
          </a:xfrm>
        </p:spPr>
        <p:txBody>
          <a:bodyPr>
            <a:normAutofit fontScale="70000" lnSpcReduction="20000"/>
          </a:bodyPr>
          <a:lstStyle/>
          <a:p>
            <a:r>
              <a:rPr lang="en-US" altLang="ko-KR" dirty="0"/>
              <a:t>OCF Specifications: OCF 1.3 </a:t>
            </a:r>
          </a:p>
          <a:p>
            <a:pPr lvl="1"/>
            <a:r>
              <a:rPr lang="en-US" altLang="ko-KR" dirty="0">
                <a:hlinkClick r:id="rId2"/>
              </a:rPr>
              <a:t>https://openconnectivity.org/developer/specifications</a:t>
            </a:r>
            <a:endParaRPr lang="en-US" altLang="ko-KR" dirty="0"/>
          </a:p>
          <a:p>
            <a:endParaRPr lang="en-US" altLang="ko-KR" dirty="0"/>
          </a:p>
          <a:p>
            <a:r>
              <a:rPr lang="en-US" altLang="ko-KR" dirty="0"/>
              <a:t>Resource Type Definitions</a:t>
            </a:r>
          </a:p>
          <a:p>
            <a:pPr lvl="1"/>
            <a:r>
              <a:rPr lang="en-US" altLang="ko-KR" dirty="0"/>
              <a:t>Core Resources: </a:t>
            </a:r>
          </a:p>
          <a:p>
            <a:pPr lvl="2"/>
            <a:r>
              <a:rPr lang="en-US" altLang="ko-KR" dirty="0">
                <a:hlinkClick r:id="rId3"/>
              </a:rPr>
              <a:t>https://github.com/openconnectivityfoundation/core</a:t>
            </a:r>
            <a:endParaRPr lang="en-US" altLang="ko-KR" dirty="0"/>
          </a:p>
          <a:p>
            <a:pPr lvl="1"/>
            <a:r>
              <a:rPr lang="en-US" altLang="ko-KR" dirty="0"/>
              <a:t>Bridging Resources: </a:t>
            </a:r>
          </a:p>
          <a:p>
            <a:pPr lvl="2"/>
            <a:r>
              <a:rPr lang="en-US" altLang="ko-KR" dirty="0">
                <a:hlinkClick r:id="rId4"/>
              </a:rPr>
              <a:t>https://github.com/openconnectivityfoundation/bridging</a:t>
            </a:r>
            <a:r>
              <a:rPr lang="en-US" altLang="ko-KR" dirty="0"/>
              <a:t> </a:t>
            </a:r>
          </a:p>
          <a:p>
            <a:pPr lvl="1"/>
            <a:r>
              <a:rPr lang="en-US" altLang="ko-KR" dirty="0"/>
              <a:t>Security Resources: </a:t>
            </a:r>
          </a:p>
          <a:p>
            <a:pPr lvl="2"/>
            <a:r>
              <a:rPr lang="en-US" altLang="ko-KR" dirty="0">
                <a:hlinkClick r:id="rId5"/>
              </a:rPr>
              <a:t>https://github.com/openconnectivityfoundation/security-models</a:t>
            </a:r>
            <a:r>
              <a:rPr lang="en-US" altLang="ko-KR" dirty="0"/>
              <a:t> </a:t>
            </a:r>
          </a:p>
          <a:p>
            <a:pPr lvl="1"/>
            <a:r>
              <a:rPr lang="en-US" altLang="ko-KR" dirty="0"/>
              <a:t>Vertical Resources and Derived Models:</a:t>
            </a:r>
          </a:p>
          <a:p>
            <a:pPr lvl="2"/>
            <a:r>
              <a:rPr lang="en-US" altLang="ko-KR" dirty="0">
                <a:hlinkClick r:id="rId6"/>
              </a:rPr>
              <a:t>https://oneiota.org</a:t>
            </a:r>
            <a:endParaRPr lang="en-US" altLang="ko-KR" dirty="0"/>
          </a:p>
          <a:p>
            <a:pPr lvl="2"/>
            <a:endParaRPr lang="en-US" altLang="ko-KR" dirty="0"/>
          </a:p>
          <a:p>
            <a:r>
              <a:rPr lang="en-US" altLang="ko-KR" dirty="0"/>
              <a:t>Presentation</a:t>
            </a:r>
          </a:p>
          <a:p>
            <a:pPr lvl="1"/>
            <a:r>
              <a:rPr lang="en-US" altLang="ko-KR" dirty="0">
                <a:hlinkClick r:id="rId7"/>
              </a:rPr>
              <a:t>https://github.com/jinchoe/presentation/blob/master/OCF_Core_Framework_TTA2017.pptx</a:t>
            </a:r>
            <a:endParaRPr lang="en-US" altLang="ko-KR" dirty="0"/>
          </a:p>
          <a:p>
            <a:pPr lvl="1"/>
            <a:endParaRPr lang="ko-KR" altLang="en-US" dirty="0"/>
          </a:p>
        </p:txBody>
      </p:sp>
      <p:sp>
        <p:nvSpPr>
          <p:cNvPr id="3" name="제목 2">
            <a:extLst>
              <a:ext uri="{FF2B5EF4-FFF2-40B4-BE49-F238E27FC236}">
                <a16:creationId xmlns:a16="http://schemas.microsoft.com/office/drawing/2014/main" id="{D3843678-B80D-4750-AC77-A7D2CD2E012F}"/>
              </a:ext>
            </a:extLst>
          </p:cNvPr>
          <p:cNvSpPr>
            <a:spLocks noGrp="1"/>
          </p:cNvSpPr>
          <p:nvPr>
            <p:ph type="title"/>
          </p:nvPr>
        </p:nvSpPr>
        <p:spPr/>
        <p:txBody>
          <a:bodyPr/>
          <a:lstStyle/>
          <a:p>
            <a:r>
              <a:rPr lang="en-US" altLang="ko-KR" dirty="0"/>
              <a:t>Specification &amp; Presentation location </a:t>
            </a:r>
            <a:endParaRPr lang="ko-KR" altLang="en-US" dirty="0"/>
          </a:p>
        </p:txBody>
      </p:sp>
      <p:sp>
        <p:nvSpPr>
          <p:cNvPr id="4" name="날짜 개체 틀 3">
            <a:extLst>
              <a:ext uri="{FF2B5EF4-FFF2-40B4-BE49-F238E27FC236}">
                <a16:creationId xmlns:a16="http://schemas.microsoft.com/office/drawing/2014/main" id="{69912A3E-68CD-4DE7-A416-345E9452EADC}"/>
              </a:ext>
            </a:extLst>
          </p:cNvPr>
          <p:cNvSpPr>
            <a:spLocks noGrp="1"/>
          </p:cNvSpPr>
          <p:nvPr>
            <p:ph type="dt" sz="half" idx="10"/>
          </p:nvPr>
        </p:nvSpPr>
        <p:spPr/>
        <p:txBody>
          <a:bodyPr/>
          <a:lstStyle/>
          <a:p>
            <a:fld id="{8A792CF0-0134-4E1C-864C-908BA4EA5AC1}"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BC12A4E0-A2B4-4F5D-8394-3D565090FF81}"/>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CF74B17-65E9-4C4B-A73A-36EF47C53091}"/>
              </a:ext>
            </a:extLst>
          </p:cNvPr>
          <p:cNvSpPr>
            <a:spLocks noGrp="1"/>
          </p:cNvSpPr>
          <p:nvPr>
            <p:ph type="sldNum" sz="quarter" idx="12"/>
          </p:nvPr>
        </p:nvSpPr>
        <p:spPr/>
        <p:txBody>
          <a:bodyPr/>
          <a:lstStyle/>
          <a:p>
            <a:fld id="{17A5C656-E050-4F3D-A0DB-0D19E9E83691}" type="slidenum">
              <a:rPr lang="en-US" smtClean="0"/>
              <a:pPr/>
              <a:t>114</a:t>
            </a:fld>
            <a:endParaRPr lang="en-US" dirty="0"/>
          </a:p>
        </p:txBody>
      </p:sp>
    </p:spTree>
    <p:extLst>
      <p:ext uri="{BB962C8B-B14F-4D97-AF65-F5344CB8AC3E}">
        <p14:creationId xmlns:p14="http://schemas.microsoft.com/office/powerpoint/2010/main" val="425941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96D4DA8-C6B8-4B73-AFA8-F294FE616CBB}"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115</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Tree>
    <p:extLst>
      <p:ext uri="{BB962C8B-B14F-4D97-AF65-F5344CB8AC3E}">
        <p14:creationId xmlns:p14="http://schemas.microsoft.com/office/powerpoint/2010/main" val="590048608"/>
      </p:ext>
    </p:extLst>
  </p:cSld>
  <p:clrMapOvr>
    <a:masterClrMapping/>
  </p:clrMapOvr>
  <p:transition advClick="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776540129"/>
      </p:ext>
    </p:extLst>
  </p:cSld>
  <p:clrMapOvr>
    <a:masterClrMapping/>
  </p:clrMapOvr>
  <p:transition advClick="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3302418823"/>
      </p:ext>
    </p:extLst>
  </p:cSld>
  <p:clrMapOvr>
    <a:masterClrMapping/>
  </p:clrMapOvr>
  <p:transition advClick="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9919CA7-2EF6-4A22-8CF6-164EE05F4A65}"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sp>
        <p:nvSpPr>
          <p:cNvPr id="36" name="TextBox 35"/>
          <p:cNvSpPr txBox="1"/>
          <p:nvPr/>
        </p:nvSpPr>
        <p:spPr>
          <a:xfrm>
            <a:off x="3272607" y="224261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Notify without Request</a:t>
            </a:r>
          </a:p>
        </p:txBody>
      </p:sp>
      <p:grpSp>
        <p:nvGrpSpPr>
          <p:cNvPr id="37" name="그룹 68"/>
          <p:cNvGrpSpPr/>
          <p:nvPr/>
        </p:nvGrpSpPr>
        <p:grpSpPr>
          <a:xfrm>
            <a:off x="1923443" y="2025966"/>
            <a:ext cx="7113716" cy="3208881"/>
            <a:chOff x="482620" y="2492896"/>
            <a:chExt cx="7113716" cy="3208881"/>
          </a:xfrm>
        </p:grpSpPr>
        <p:sp>
          <p:nvSpPr>
            <p:cNvPr id="38"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86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52989E0-5FF6-4A8A-9D9E-CD34F04C754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2912567" y="854972"/>
            <a:ext cx="3240360" cy="369332"/>
          </a:xfrm>
          <a:prstGeom prst="rect">
            <a:avLst/>
          </a:prstGeom>
          <a:noFill/>
        </p:spPr>
        <p:txBody>
          <a:bodyPr wrap="square" rtlCol="0">
            <a:spAutoFit/>
          </a:bodyPr>
          <a:lstStyle/>
          <a:p>
            <a:r>
              <a:rPr lang="en-US" altLang="ko-KR" b="1" dirty="0"/>
              <a:t>Controlling with actuators</a:t>
            </a:r>
          </a:p>
        </p:txBody>
      </p:sp>
      <p:sp>
        <p:nvSpPr>
          <p:cNvPr id="27" name="TextBox 26"/>
          <p:cNvSpPr txBox="1"/>
          <p:nvPr/>
        </p:nvSpPr>
        <p:spPr>
          <a:xfrm>
            <a:off x="291256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2912567" y="1583047"/>
            <a:ext cx="446449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actuators for state transfer</a:t>
            </a:r>
          </a:p>
        </p:txBody>
      </p:sp>
      <p:sp>
        <p:nvSpPr>
          <p:cNvPr id="29" name="TextBox 28"/>
          <p:cNvSpPr txBox="1"/>
          <p:nvPr/>
        </p:nvSpPr>
        <p:spPr>
          <a:xfrm>
            <a:off x="291256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Actuator action</a:t>
            </a:r>
          </a:p>
        </p:txBody>
      </p:sp>
      <p:sp>
        <p:nvSpPr>
          <p:cNvPr id="30" name="TextBox 29"/>
          <p:cNvSpPr txBox="1"/>
          <p:nvPr/>
        </p:nvSpPr>
        <p:spPr>
          <a:xfrm>
            <a:off x="2912567" y="2242614"/>
            <a:ext cx="388843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information</a:t>
            </a:r>
          </a:p>
        </p:txBody>
      </p:sp>
      <p:grpSp>
        <p:nvGrpSpPr>
          <p:cNvPr id="31" name="그룹 30"/>
          <p:cNvGrpSpPr/>
          <p:nvPr/>
        </p:nvGrpSpPr>
        <p:grpSpPr>
          <a:xfrm>
            <a:off x="2840559" y="2140793"/>
            <a:ext cx="6070646" cy="3241374"/>
            <a:chOff x="1331640" y="2636912"/>
            <a:chExt cx="6070646" cy="3241374"/>
          </a:xfrm>
        </p:grpSpPr>
        <p:sp>
          <p:nvSpPr>
            <p:cNvPr id="32"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4" name="그룹 33"/>
          <p:cNvGrpSpPr/>
          <p:nvPr/>
        </p:nvGrpSpPr>
        <p:grpSpPr>
          <a:xfrm>
            <a:off x="3003891" y="2097157"/>
            <a:ext cx="6077677" cy="3294743"/>
            <a:chOff x="1494971" y="2583543"/>
            <a:chExt cx="6077677" cy="3294743"/>
          </a:xfrm>
        </p:grpSpPr>
        <p:sp>
          <p:nvSpPr>
            <p:cNvPr id="35"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537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1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ECAC5B8-C5A8-4E5C-A345-6175B9EF997A}"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FABF6E3-C0AB-4F59-905A-769224741E70}"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BB7DE52-C0EA-4E9C-81F7-33A6B7D58F50}"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CD1E0ABF-A5ED-4060-9776-E16F44CFC9CD}"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17</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2" cstate="print"/>
          <a:srcRect/>
          <a:stretch>
            <a:fillRect/>
          </a:stretch>
        </p:blipFill>
        <p:spPr bwMode="auto">
          <a:xfrm>
            <a:off x="10582257" y="858484"/>
            <a:ext cx="1196600" cy="1296144"/>
          </a:xfrm>
          <a:prstGeom prst="rect">
            <a:avLst/>
          </a:prstGeom>
          <a:noFill/>
        </p:spPr>
      </p:pic>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3"/>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4"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pic>
        <p:nvPicPr>
          <p:cNvPr id="34" name="그림 33">
            <a:extLst>
              <a:ext uri="{FF2B5EF4-FFF2-40B4-BE49-F238E27FC236}">
                <a16:creationId xmlns:a16="http://schemas.microsoft.com/office/drawing/2014/main" id="{5D3CF3F5-DDC2-4DD7-BA10-F2B1832D8C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cxnSp>
        <p:nvCxnSpPr>
          <p:cNvPr id="35" name="직선 화살표 연결선 34">
            <a:extLst>
              <a:ext uri="{FF2B5EF4-FFF2-40B4-BE49-F238E27FC236}">
                <a16:creationId xmlns:a16="http://schemas.microsoft.com/office/drawing/2014/main" id="{31B5F549-69FE-4E43-B8D9-9E971C714C56}"/>
              </a:ext>
            </a:extLst>
          </p:cNvPr>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A1ED918-0EC9-44BB-9431-8860FA75EA6F}"/>
              </a:ext>
            </a:extLst>
          </p:cNvPr>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7" name="그림 36">
            <a:extLst>
              <a:ext uri="{FF2B5EF4-FFF2-40B4-BE49-F238E27FC236}">
                <a16:creationId xmlns:a16="http://schemas.microsoft.com/office/drawing/2014/main" id="{61A5EDFB-F37F-47E1-B140-9446B205AA83}"/>
              </a:ext>
            </a:extLst>
          </p:cNvPr>
          <p:cNvPicPr>
            <a:picLocks noChangeAspect="1"/>
          </p:cNvPicPr>
          <p:nvPr/>
        </p:nvPicPr>
        <p:blipFill>
          <a:blip r:embed="rId6"/>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344836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099096B9-6115-48D8-B2A4-044EDF62971E}"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18</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cxnSp>
        <p:nvCxnSpPr>
          <p:cNvPr id="12" name="직선 연결선 11">
            <a:extLst>
              <a:ext uri="{FF2B5EF4-FFF2-40B4-BE49-F238E27FC236}">
                <a16:creationId xmlns:a16="http://schemas.microsoft.com/office/drawing/2014/main" id="{97453C18-A799-45A3-9EDA-676FF075602F}"/>
              </a:ext>
            </a:extLst>
          </p:cNvPr>
          <p:cNvCxnSpPr>
            <a:cxnSpLocks/>
            <a:stCxn id="8" idx="3"/>
            <a:endCxn id="7" idx="1"/>
          </p:cNvCxnSpPr>
          <p:nvPr/>
        </p:nvCxnSpPr>
        <p:spPr>
          <a:xfrm>
            <a:off x="3450256" y="5277256"/>
            <a:ext cx="5155976"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cxnSp>
        <p:nvCxnSpPr>
          <p:cNvPr id="18" name="직선 화살표 연결선 17">
            <a:extLst>
              <a:ext uri="{FF2B5EF4-FFF2-40B4-BE49-F238E27FC236}">
                <a16:creationId xmlns:a16="http://schemas.microsoft.com/office/drawing/2014/main" id="{B66D4DA5-187E-45FC-AD59-DA0A9724EC8E}"/>
              </a:ext>
            </a:extLst>
          </p:cNvPr>
          <p:cNvCxnSpPr/>
          <p:nvPr/>
        </p:nvCxnSpPr>
        <p:spPr>
          <a:xfrm>
            <a:off x="3981195" y="5011998"/>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80BBBE-1502-4469-9E45-FB629AB0FEF4}"/>
              </a:ext>
            </a:extLst>
          </p:cNvPr>
          <p:cNvSpPr txBox="1"/>
          <p:nvPr/>
        </p:nvSpPr>
        <p:spPr>
          <a:xfrm>
            <a:off x="5506284"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20" name="직선 화살표 연결선 19">
            <a:extLst>
              <a:ext uri="{FF2B5EF4-FFF2-40B4-BE49-F238E27FC236}">
                <a16:creationId xmlns:a16="http://schemas.microsoft.com/office/drawing/2014/main" id="{93C39946-59E3-4FE0-A6E8-F085D662CE96}"/>
              </a:ext>
            </a:extLst>
          </p:cNvPr>
          <p:cNvCxnSpPr/>
          <p:nvPr/>
        </p:nvCxnSpPr>
        <p:spPr>
          <a:xfrm>
            <a:off x="3932031" y="5564185"/>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B6D0FC-5782-4FA9-AF4B-3AAC593229C6}"/>
              </a:ext>
            </a:extLst>
          </p:cNvPr>
          <p:cNvSpPr txBox="1"/>
          <p:nvPr/>
        </p:nvSpPr>
        <p:spPr>
          <a:xfrm>
            <a:off x="5527459"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spTree>
    <p:extLst>
      <p:ext uri="{BB962C8B-B14F-4D97-AF65-F5344CB8AC3E}">
        <p14:creationId xmlns:p14="http://schemas.microsoft.com/office/powerpoint/2010/main" val="37660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01148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099096B9-6115-48D8-B2A4-044EDF62971E}"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19</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5370009"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6948758" y="5277256"/>
            <a:ext cx="1657474"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1919753"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119682"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cxnSp>
        <p:nvCxnSpPr>
          <p:cNvPr id="18" name="직선 화살표 연결선 17">
            <a:extLst>
              <a:ext uri="{FF2B5EF4-FFF2-40B4-BE49-F238E27FC236}">
                <a16:creationId xmlns:a16="http://schemas.microsoft.com/office/drawing/2014/main" id="{B66D4DA5-187E-45FC-AD59-DA0A9724EC8E}"/>
              </a:ext>
            </a:extLst>
          </p:cNvPr>
          <p:cNvCxnSpPr>
            <a:cxnSpLocks/>
          </p:cNvCxnSpPr>
          <p:nvPr/>
        </p:nvCxnSpPr>
        <p:spPr>
          <a:xfrm>
            <a:off x="3981195" y="5011998"/>
            <a:ext cx="108322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80BBBE-1502-4469-9E45-FB629AB0FEF4}"/>
              </a:ext>
            </a:extLst>
          </p:cNvPr>
          <p:cNvSpPr txBox="1"/>
          <p:nvPr/>
        </p:nvSpPr>
        <p:spPr>
          <a:xfrm>
            <a:off x="3972449"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20" name="직선 화살표 연결선 19">
            <a:extLst>
              <a:ext uri="{FF2B5EF4-FFF2-40B4-BE49-F238E27FC236}">
                <a16:creationId xmlns:a16="http://schemas.microsoft.com/office/drawing/2014/main" id="{93C39946-59E3-4FE0-A6E8-F085D662CE96}"/>
              </a:ext>
            </a:extLst>
          </p:cNvPr>
          <p:cNvCxnSpPr>
            <a:cxnSpLocks/>
          </p:cNvCxnSpPr>
          <p:nvPr/>
        </p:nvCxnSpPr>
        <p:spPr>
          <a:xfrm>
            <a:off x="7198943" y="5564185"/>
            <a:ext cx="961831"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B6D0FC-5782-4FA9-AF4B-3AAC593229C6}"/>
              </a:ext>
            </a:extLst>
          </p:cNvPr>
          <p:cNvSpPr txBox="1"/>
          <p:nvPr/>
        </p:nvSpPr>
        <p:spPr>
          <a:xfrm>
            <a:off x="7198943"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cxnSp>
        <p:nvCxnSpPr>
          <p:cNvPr id="29" name="직선 화살표 연결선 28">
            <a:extLst>
              <a:ext uri="{FF2B5EF4-FFF2-40B4-BE49-F238E27FC236}">
                <a16:creationId xmlns:a16="http://schemas.microsoft.com/office/drawing/2014/main" id="{33C4FE89-BD72-4D34-B087-3ED4892FCD0D}"/>
              </a:ext>
            </a:extLst>
          </p:cNvPr>
          <p:cNvCxnSpPr>
            <a:cxnSpLocks/>
          </p:cNvCxnSpPr>
          <p:nvPr/>
        </p:nvCxnSpPr>
        <p:spPr>
          <a:xfrm>
            <a:off x="7235673" y="5011998"/>
            <a:ext cx="108322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A840E4-BE97-4B3B-B384-E7A80DEEEA76}"/>
              </a:ext>
            </a:extLst>
          </p:cNvPr>
          <p:cNvSpPr txBox="1"/>
          <p:nvPr/>
        </p:nvSpPr>
        <p:spPr>
          <a:xfrm>
            <a:off x="7226927"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31" name="직선 화살표 연결선 30">
            <a:extLst>
              <a:ext uri="{FF2B5EF4-FFF2-40B4-BE49-F238E27FC236}">
                <a16:creationId xmlns:a16="http://schemas.microsoft.com/office/drawing/2014/main" id="{386ED867-44C9-4D93-9594-9E52F0A737BB}"/>
              </a:ext>
            </a:extLst>
          </p:cNvPr>
          <p:cNvCxnSpPr>
            <a:cxnSpLocks/>
          </p:cNvCxnSpPr>
          <p:nvPr/>
        </p:nvCxnSpPr>
        <p:spPr>
          <a:xfrm>
            <a:off x="3993626" y="5564185"/>
            <a:ext cx="961831"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0F6AC37-C125-4D5A-9322-31AC0DAEB668}"/>
              </a:ext>
            </a:extLst>
          </p:cNvPr>
          <p:cNvSpPr txBox="1"/>
          <p:nvPr/>
        </p:nvSpPr>
        <p:spPr>
          <a:xfrm>
            <a:off x="3993626"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spTree>
    <p:extLst>
      <p:ext uri="{BB962C8B-B14F-4D97-AF65-F5344CB8AC3E}">
        <p14:creationId xmlns:p14="http://schemas.microsoft.com/office/powerpoint/2010/main" val="25878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right)">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F548D6E-98BC-4071-A52D-6D3CBA0E31C2}"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D84E2176-32FE-4449-AD28-26C7B016EE82}"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9"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0" name="Picture 6"/>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3" name="TextBox 22"/>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sp>
        <p:nvSpPr>
          <p:cNvPr id="24" name="TextBox 23"/>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sp>
        <p:nvSpPr>
          <p:cNvPr id="25"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6" name="Group 20"/>
          <p:cNvGrpSpPr/>
          <p:nvPr/>
        </p:nvGrpSpPr>
        <p:grpSpPr>
          <a:xfrm>
            <a:off x="8551141" y="5655673"/>
            <a:ext cx="487889" cy="118502"/>
            <a:chOff x="5553075" y="2974195"/>
            <a:chExt cx="542925" cy="166659"/>
          </a:xfrm>
        </p:grpSpPr>
        <p:cxnSp>
          <p:nvCxnSpPr>
            <p:cNvPr id="27"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8"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9" name="Group 24"/>
          <p:cNvGrpSpPr/>
          <p:nvPr/>
        </p:nvGrpSpPr>
        <p:grpSpPr>
          <a:xfrm>
            <a:off x="9514956" y="4936336"/>
            <a:ext cx="157612" cy="366824"/>
            <a:chOff x="6696477" y="4382685"/>
            <a:chExt cx="158002" cy="489098"/>
          </a:xfrm>
        </p:grpSpPr>
        <p:cxnSp>
          <p:nvCxnSpPr>
            <p:cNvPr id="30"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31"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cxnSp>
        <p:nvCxnSpPr>
          <p:cNvPr id="40"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cxnSp>
        <p:nvCxnSpPr>
          <p:cNvPr id="41"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79" name="TextBox 78"/>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80" name="TextBox 79"/>
          <p:cNvSpPr txBox="1"/>
          <p:nvPr/>
        </p:nvSpPr>
        <p:spPr>
          <a:xfrm>
            <a:off x="3195483" y="6453771"/>
            <a:ext cx="5922471" cy="379647"/>
          </a:xfrm>
          <a:prstGeom prst="rect">
            <a:avLst/>
          </a:prstGeom>
          <a:noFill/>
        </p:spPr>
        <p:txBody>
          <a:bodyPr wrap="squar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0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5" name="TextBox 10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06" name="TextBox 10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07" name="TextBox 10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0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9" name="TextBox 10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10" name="TextBox 10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11" name="TextBox 11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spTree>
    <p:extLst>
      <p:ext uri="{BB962C8B-B14F-4D97-AF65-F5344CB8AC3E}">
        <p14:creationId xmlns:p14="http://schemas.microsoft.com/office/powerpoint/2010/main" val="9551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animBg="1"/>
      <p:bldP spid="24" grpId="0" animBg="1"/>
      <p:bldP spid="25" grpId="0" animBg="1"/>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F0361DC-7AA7-4499-8361-D0D81766300D}"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76"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77" name="TextBox 76"/>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94" name="Group 20"/>
          <p:cNvGrpSpPr/>
          <p:nvPr/>
        </p:nvGrpSpPr>
        <p:grpSpPr>
          <a:xfrm>
            <a:off x="8551141" y="5655673"/>
            <a:ext cx="487889" cy="118502"/>
            <a:chOff x="5553075" y="2974195"/>
            <a:chExt cx="542925" cy="166659"/>
          </a:xfrm>
        </p:grpSpPr>
        <p:cxnSp>
          <p:nvCxnSpPr>
            <p:cNvPr id="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97" name="Group 24"/>
          <p:cNvGrpSpPr/>
          <p:nvPr/>
        </p:nvGrpSpPr>
        <p:grpSpPr>
          <a:xfrm>
            <a:off x="9514956" y="4936336"/>
            <a:ext cx="157612" cy="366824"/>
            <a:chOff x="6696477" y="4382685"/>
            <a:chExt cx="158002" cy="489098"/>
          </a:xfrm>
        </p:grpSpPr>
        <p:cxnSp>
          <p:nvCxnSpPr>
            <p:cNvPr id="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01" name="TextBox 1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102" name="TextBox 1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103" name="TextBox 1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104" name="TextBox 1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105" name="TextBox 1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109"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113"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114"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115"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117" name="Picture 2"/>
          <p:cNvPicPr>
            <a:picLocks noChangeAspect="1"/>
          </p:cNvPicPr>
          <p:nvPr/>
        </p:nvPicPr>
        <p:blipFill>
          <a:blip r:embed="rId2" cstate="print"/>
          <a:stretch>
            <a:fillRect/>
          </a:stretch>
        </p:blipFill>
        <p:spPr>
          <a:xfrm>
            <a:off x="8122900" y="5554665"/>
            <a:ext cx="486755" cy="387822"/>
          </a:xfrm>
          <a:prstGeom prst="rect">
            <a:avLst/>
          </a:prstGeom>
        </p:spPr>
      </p:pic>
      <p:pic>
        <p:nvPicPr>
          <p:cNvPr id="118" name="Picture 68"/>
          <p:cNvPicPr>
            <a:picLocks noChangeAspect="1"/>
          </p:cNvPicPr>
          <p:nvPr/>
        </p:nvPicPr>
        <p:blipFill>
          <a:blip r:embed="rId2" cstate="print"/>
          <a:stretch>
            <a:fillRect/>
          </a:stretch>
        </p:blipFill>
        <p:spPr>
          <a:xfrm>
            <a:off x="9350899" y="4621950"/>
            <a:ext cx="486755" cy="387822"/>
          </a:xfrm>
          <a:prstGeom prst="rect">
            <a:avLst/>
          </a:prstGeom>
        </p:spPr>
      </p:pic>
      <p:cxnSp>
        <p:nvCxnSpPr>
          <p:cNvPr id="119"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120"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1"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2" name="TextBox 121"/>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124"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25" name="Picture 6"/>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126"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29"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30" name="Group 20"/>
          <p:cNvGrpSpPr/>
          <p:nvPr/>
        </p:nvGrpSpPr>
        <p:grpSpPr>
          <a:xfrm>
            <a:off x="8551141" y="5655673"/>
            <a:ext cx="487889" cy="118502"/>
            <a:chOff x="5553075" y="2974195"/>
            <a:chExt cx="542925" cy="166659"/>
          </a:xfrm>
        </p:grpSpPr>
        <p:cxnSp>
          <p:nvCxnSpPr>
            <p:cNvPr id="131"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32"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33" name="Group 24"/>
          <p:cNvGrpSpPr/>
          <p:nvPr/>
        </p:nvGrpSpPr>
        <p:grpSpPr>
          <a:xfrm>
            <a:off x="9514956" y="4936336"/>
            <a:ext cx="157612" cy="366824"/>
            <a:chOff x="6696477" y="4382685"/>
            <a:chExt cx="158002" cy="489098"/>
          </a:xfrm>
        </p:grpSpPr>
        <p:cxnSp>
          <p:nvCxnSpPr>
            <p:cNvPr id="134"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35"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81" name="Group 59"/>
          <p:cNvGrpSpPr/>
          <p:nvPr/>
        </p:nvGrpSpPr>
        <p:grpSpPr>
          <a:xfrm>
            <a:off x="5731436" y="4114391"/>
            <a:ext cx="4643342" cy="2037961"/>
            <a:chOff x="6176196" y="3246112"/>
            <a:chExt cx="3884043" cy="2717282"/>
          </a:xfrm>
        </p:grpSpPr>
        <p:cxnSp>
          <p:nvCxnSpPr>
            <p:cNvPr id="82"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84"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88"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89"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15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5" name="TextBox 15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56" name="TextBox 15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57" name="TextBox 15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5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9" name="TextBox 15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60" name="TextBox 15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61" name="TextBox 16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cxnSp>
        <p:nvCxnSpPr>
          <p:cNvPr id="162" name="Straight Connector 46"/>
          <p:cNvCxnSpPr/>
          <p:nvPr/>
        </p:nvCxnSpPr>
        <p:spPr>
          <a:xfrm>
            <a:off x="5731436" y="6152352"/>
            <a:ext cx="3520186" cy="9061"/>
          </a:xfrm>
          <a:prstGeom prst="line">
            <a:avLst/>
          </a:prstGeom>
          <a:noFill/>
          <a:ln w="28575" cap="flat" cmpd="sng" algn="ctr">
            <a:solidFill>
              <a:srgbClr val="0071C5">
                <a:shade val="95000"/>
                <a:satMod val="105000"/>
              </a:srgbClr>
            </a:solidFill>
            <a:prstDash val="lgDash"/>
          </a:ln>
          <a:effectLst/>
        </p:spPr>
      </p:cxnSp>
      <p:sp>
        <p:nvSpPr>
          <p:cNvPr id="164" name="TextBox 163"/>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106" name="TextBox 1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1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78"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10" name="TextBox 109"/>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111"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100" name="TextBox 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116"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127" name="TextBox 126"/>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73"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128" name="TextBox 127"/>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137"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74" name="TextBox 73">
            <a:extLst>
              <a:ext uri="{FF2B5EF4-FFF2-40B4-BE49-F238E27FC236}">
                <a16:creationId xmlns:a16="http://schemas.microsoft.com/office/drawing/2014/main" id="{93E7FC30-1D01-4CC4-A1B8-60226CE5FD5D}"/>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75" name="TextBox 74">
            <a:extLst>
              <a:ext uri="{FF2B5EF4-FFF2-40B4-BE49-F238E27FC236}">
                <a16:creationId xmlns:a16="http://schemas.microsoft.com/office/drawing/2014/main" id="{70467BCD-7F8D-42AA-B025-A1B057CE9153}"/>
              </a:ext>
            </a:extLst>
          </p:cNvPr>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Tree>
    <p:extLst>
      <p:ext uri="{BB962C8B-B14F-4D97-AF65-F5344CB8AC3E}">
        <p14:creationId xmlns:p14="http://schemas.microsoft.com/office/powerpoint/2010/main" val="171590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D2E22E1-9B36-4FBC-988D-06950CC14535}"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8" name="TextBox 97">
            <a:extLst>
              <a:ext uri="{FF2B5EF4-FFF2-40B4-BE49-F238E27FC236}">
                <a16:creationId xmlns:a16="http://schemas.microsoft.com/office/drawing/2014/main" id="{785F52C7-4F4B-4B2B-BBB1-244110AC298D}"/>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5B46E9C3-5DDB-48F6-B733-876130B4DEA3}"/>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9248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95E1AF2B-2900-42D1-A1AD-91272B15BA45}"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417FA01D-850F-4EB1-B24C-6F04F23D94A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51918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96F0A81-8DC4-4951-A7F3-61E7DCE20A4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24</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4E754F1-C16D-4D4E-AF5C-4BBD88C8124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ACBB0E3-1B7B-40A3-A8CE-582148515920}" type="datetime3">
              <a:rPr lang="en-US" altLang="ko-KR" smtClean="0"/>
              <a:t>16 December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7FF2F2C6-887A-4B01-9595-F954EE70CBF7}" type="datetime3">
              <a:rPr lang="en-US" altLang="ko-KR" smtClean="0"/>
              <a:t>16 December 2017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27</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CD26C78D-B668-4FE3-999C-7E612FB37EED}" type="datetime3">
              <a:rPr lang="en-US" altLang="ko-KR" smtClean="0"/>
              <a:t>16 December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0887110-8C3B-43D0-A852-F2BC1D24B249}" type="datetime3">
              <a:rPr lang="en-US" altLang="ko-KR" smtClean="0"/>
              <a:t>16 December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b="1" dirty="0" err="1">
                <a:solidFill>
                  <a:srgbClr val="0000FF"/>
                </a:solidFill>
              </a:rPr>
              <a:t>IoT</a:t>
            </a:r>
            <a:r>
              <a:rPr lang="en-US" altLang="ko-KR" b="1" dirty="0">
                <a:solidFill>
                  <a:srgbClr val="0000FF"/>
                </a:solidFill>
              </a:rPr>
              <a:t> overview</a:t>
            </a:r>
          </a:p>
          <a:p>
            <a:pPr lvl="1"/>
            <a:r>
              <a:rPr lang="en-US" altLang="ko-KR" b="1" dirty="0">
                <a:solidFill>
                  <a:srgbClr val="0000FF"/>
                </a:solidFill>
              </a:rPr>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FAB212C-C932-4E50-A09D-B4EC3C218073}"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75255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0F63BBA5-C0F5-4EC7-90C7-1D8C27322F84}" type="datetime3">
              <a:rPr lang="en-US" altLang="ko-KR" smtClean="0"/>
              <a:t>16 December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1073CA1-83AC-4F80-BFD1-CC0C5100DCDF}" type="datetime3">
              <a:rPr lang="en-US" altLang="ko-KR" smtClean="0"/>
              <a:t>16 December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9FF6D14-8F79-4455-9F9A-EA6048643546}" type="datetime3">
              <a:rPr lang="en-US" altLang="ko-KR" smtClean="0"/>
              <a:t>16 December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A581FB69-0575-412E-8518-95B95042C460}" type="datetime3">
              <a:rPr lang="en-US" altLang="ko-KR" smtClean="0"/>
              <a:t>16 December 2017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369260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A97EC57C-9834-4680-AC47-96459F5F4D7F}" type="datetime3">
              <a:rPr lang="en-US" altLang="ko-KR" smtClean="0"/>
              <a:t>16 December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417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5840212-0934-4780-8A35-F28D6FEF0FA4}"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1207DE7-8837-4B82-88FF-F846C5F5BC4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36</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C8B450A-C3B4-45EA-8C75-7EE8F0935285}"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42259477-FE11-4C5A-B11C-244DC6E44EA1}"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38</a:t>
            </a:fld>
            <a:endParaRPr lang="en-US" dirty="0"/>
          </a:p>
        </p:txBody>
      </p:sp>
      <p:sp>
        <p:nvSpPr>
          <p:cNvPr id="7" name="Content Placeholder 2"/>
          <p:cNvSpPr txBox="1">
            <a:spLocks noGrp="1"/>
          </p:cNvSpPr>
          <p:nvPr>
            <p:ph idx="1"/>
          </p:nvPr>
        </p:nvSpPr>
        <p:spPr>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Property is “key-value” pair and specified with the following features </a:t>
            </a:r>
          </a:p>
          <a:p>
            <a:pPr marL="457200" indent="-457200"/>
            <a:endParaRPr lang="en-US" sz="2000" dirty="0">
              <a:solidFill>
                <a:srgbClr val="1C3339"/>
              </a:solidFill>
            </a:endParaRPr>
          </a:p>
          <a:p>
            <a:pPr marL="457200" indent="-457200"/>
            <a:r>
              <a:rPr lang="en-US" sz="2000" b="1" dirty="0">
                <a:solidFill>
                  <a:srgbClr val="1C3339"/>
                </a:solidFill>
              </a:rPr>
              <a:t>Property title</a:t>
            </a:r>
            <a:r>
              <a:rPr lang="en-US" sz="2000" dirty="0">
                <a:solidFill>
                  <a:srgbClr val="1C3339"/>
                </a:solidFill>
              </a:rPr>
              <a:t>: a human friendly name (e.g., interface)</a:t>
            </a:r>
          </a:p>
          <a:p>
            <a:pPr marL="457200" indent="-457200"/>
            <a:r>
              <a:rPr lang="en-US" sz="2000" b="1" dirty="0">
                <a:solidFill>
                  <a:srgbClr val="1C3339"/>
                </a:solidFill>
              </a:rPr>
              <a:t>Property name</a:t>
            </a:r>
            <a:r>
              <a:rPr lang="en-US" sz="2000" dirty="0">
                <a:solidFill>
                  <a:srgbClr val="1C3339"/>
                </a:solidFill>
              </a:rPr>
              <a:t>: the key in "key-value" pair, (e.g., if)    	  </a:t>
            </a:r>
          </a:p>
          <a:p>
            <a:pPr marL="457200" indent="-457200"/>
            <a:r>
              <a:rPr lang="en-US" sz="2000" b="1" dirty="0">
                <a:solidFill>
                  <a:srgbClr val="1C3339"/>
                </a:solidFill>
              </a:rPr>
              <a:t>Value type</a:t>
            </a:r>
            <a:r>
              <a:rPr lang="en-US" sz="2000" dirty="0">
                <a:solidFill>
                  <a:srgbClr val="1C3339"/>
                </a:solidFill>
              </a:rPr>
              <a:t>: the type of value, integer, string, float (e.g., integer) </a:t>
            </a:r>
          </a:p>
          <a:p>
            <a:pPr marL="457200" indent="-457200"/>
            <a:r>
              <a:rPr lang="en-US" sz="2000" b="1" dirty="0">
                <a:solidFill>
                  <a:srgbClr val="1C3339"/>
                </a:solidFill>
              </a:rPr>
              <a:t>Value rules</a:t>
            </a:r>
            <a:r>
              <a:rPr lang="en-US" sz="2000" dirty="0">
                <a:solidFill>
                  <a:srgbClr val="1C3339"/>
                </a:solidFill>
              </a:rPr>
              <a:t>: the rule for the value, (e.g., minimum: 0)</a:t>
            </a:r>
          </a:p>
          <a:p>
            <a:pPr marL="457200" indent="-457200"/>
            <a:r>
              <a:rPr lang="en-US" sz="2000" b="1" dirty="0">
                <a:solidFill>
                  <a:srgbClr val="1C3339"/>
                </a:solidFill>
              </a:rPr>
              <a:t>Unit</a:t>
            </a:r>
            <a:r>
              <a:rPr lang="en-US" sz="2000" dirty="0">
                <a:solidFill>
                  <a:srgbClr val="1C3339"/>
                </a:solidFill>
              </a:rPr>
              <a:t>: the unit of the value, (e.g., </a:t>
            </a:r>
            <a:r>
              <a:rPr lang="en-US" sz="2000" dirty="0" err="1">
                <a:solidFill>
                  <a:srgbClr val="1C3339"/>
                </a:solidFill>
              </a:rPr>
              <a:t>celcius</a:t>
            </a:r>
            <a:r>
              <a:rPr lang="en-US" sz="2000" dirty="0">
                <a:solidFill>
                  <a:srgbClr val="1C3339"/>
                </a:solidFill>
              </a:rPr>
              <a:t>)</a:t>
            </a:r>
          </a:p>
          <a:p>
            <a:pPr marL="457200" indent="-457200"/>
            <a:r>
              <a:rPr lang="en-US" sz="2000" b="1" dirty="0">
                <a:solidFill>
                  <a:srgbClr val="1C3339"/>
                </a:solidFill>
              </a:rPr>
              <a:t>Mandatory</a:t>
            </a:r>
            <a:r>
              <a:rPr lang="en-US" sz="2000" dirty="0">
                <a:solidFill>
                  <a:srgbClr val="1C3339"/>
                </a:solidFill>
              </a:rPr>
              <a:t>: indicate whether the property is mandatory or optional in the corresponding resource, (e.g., mandatory) </a:t>
            </a:r>
          </a:p>
          <a:p>
            <a:pPr marL="457200" indent="-457200"/>
            <a:r>
              <a:rPr lang="en-US" sz="2000" b="1" dirty="0">
                <a:solidFill>
                  <a:srgbClr val="1C3339"/>
                </a:solidFill>
              </a:rPr>
              <a:t>Access mode</a:t>
            </a:r>
            <a:r>
              <a:rPr lang="en-US" sz="2000" dirty="0">
                <a:solidFill>
                  <a:srgbClr val="1C3339"/>
                </a:solidFill>
              </a:rPr>
              <a:t>: indicate the access mode for the property  e.g.,) Read Only</a:t>
            </a:r>
          </a:p>
          <a:p>
            <a:pPr marL="457200" indent="-457200"/>
            <a:r>
              <a:rPr lang="en-US" sz="2000" b="1" dirty="0">
                <a:solidFill>
                  <a:srgbClr val="1C3339"/>
                </a:solidFill>
              </a:rPr>
              <a:t>Description</a:t>
            </a:r>
            <a:r>
              <a:rPr lang="en-US" sz="2000" dirty="0">
                <a:solidFill>
                  <a:srgbClr val="1C3339"/>
                </a:solidFill>
              </a:rPr>
              <a:t>: describes the property (e.g., indicates the current temperature) </a:t>
            </a:r>
          </a:p>
          <a:p>
            <a:pPr marL="457200" indent="-457200"/>
            <a:endParaRPr lang="en-US" sz="2000" dirty="0">
              <a:solidFill>
                <a:srgbClr val="1C3339"/>
              </a:solidFill>
            </a:endParaRPr>
          </a:p>
          <a:p>
            <a:pPr marL="457200" indent="-457200">
              <a:buNone/>
            </a:pPr>
            <a:r>
              <a:rPr lang="en-US" sz="2000" dirty="0">
                <a:solidFill>
                  <a:srgbClr val="1C3339"/>
                </a:solidFill>
              </a:rPr>
              <a:t> </a:t>
            </a:r>
            <a:endParaRPr lang="en-US" sz="2000" dirty="0"/>
          </a:p>
        </p:txBody>
      </p:sp>
    </p:spTree>
    <p:extLst>
      <p:ext uri="{BB962C8B-B14F-4D97-AF65-F5344CB8AC3E}">
        <p14:creationId xmlns:p14="http://schemas.microsoft.com/office/powerpoint/2010/main" val="1931890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Format for property specification: Table</a:t>
            </a:r>
          </a:p>
          <a:p>
            <a:pPr lvl="1"/>
            <a:r>
              <a:rPr lang="en-US" altLang="ko-KR" dirty="0">
                <a:solidFill>
                  <a:srgbClr val="1C3339"/>
                </a:solidFill>
              </a:rPr>
              <a:t>Property is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 Format</a:t>
            </a:r>
            <a:endParaRPr lang="ko-KR" altLang="en-US" dirty="0"/>
          </a:p>
        </p:txBody>
      </p:sp>
      <p:sp>
        <p:nvSpPr>
          <p:cNvPr id="4" name="날짜 개체 틀 3"/>
          <p:cNvSpPr>
            <a:spLocks noGrp="1"/>
          </p:cNvSpPr>
          <p:nvPr>
            <p:ph type="dt" sz="half" idx="10"/>
          </p:nvPr>
        </p:nvSpPr>
        <p:spPr/>
        <p:txBody>
          <a:bodyPr/>
          <a:lstStyle/>
          <a:p>
            <a:fld id="{948D7478-3DCC-4E1B-9C98-AB5295A3794F}"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39</a:t>
            </a:fld>
            <a:endParaRPr lang="en-US" dirty="0"/>
          </a:p>
        </p:txBody>
      </p:sp>
      <p:graphicFrame>
        <p:nvGraphicFramePr>
          <p:cNvPr id="7" name="표 6"/>
          <p:cNvGraphicFramePr>
            <a:graphicFrameLocks noGrp="1"/>
          </p:cNvGraphicFramePr>
          <p:nvPr/>
        </p:nvGraphicFramePr>
        <p:xfrm>
          <a:off x="1186944" y="2950745"/>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426670"/>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2462199" y="4875253"/>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47F26DB-1249-4D89-9C81-2BA83636D960}"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675702"/>
          </a:xfrm>
        </p:spPr>
        <p:txBody>
          <a:bodyPr>
            <a:normAutofit fontScale="85000" lnSpcReduction="20000"/>
          </a:bodyPr>
          <a:lstStyle/>
          <a:p>
            <a:r>
              <a:rPr lang="en-US" altLang="ko-KR" dirty="0"/>
              <a:t>Common property is the property which keeps its semantic meaning intact independent of the resources for which it’s attached. </a:t>
            </a:r>
          </a:p>
          <a:p>
            <a:pPr lvl="1"/>
            <a:r>
              <a:rPr lang="en-US" altLang="ko-KR" dirty="0"/>
              <a:t>In general, property has a meaning only within the resource for which it is defined. Under a different resource, the same property name may mean the entirely different thing. </a:t>
            </a:r>
          </a:p>
          <a:p>
            <a:pPr lvl="2"/>
            <a:r>
              <a:rPr lang="en-US" altLang="ko-KR" dirty="0"/>
              <a:t>For example, “value” property may mean </a:t>
            </a:r>
            <a:r>
              <a:rPr lang="en-US" altLang="ko-KR" dirty="0" err="1"/>
              <a:t>boolean</a:t>
            </a:r>
            <a:r>
              <a:rPr lang="en-US" altLang="ko-KR" dirty="0"/>
              <a:t> under binary switch resource  but number under temperature resource. </a:t>
            </a:r>
          </a:p>
          <a:p>
            <a:pPr lvl="1"/>
            <a:r>
              <a:rPr lang="en-US" altLang="ko-KR" dirty="0"/>
              <a:t>Some property called “Common property“ keeps its meaning intact across resources. </a:t>
            </a:r>
            <a:endParaRPr lang="ko-KR" altLang="en-US" dirty="0"/>
          </a:p>
        </p:txBody>
      </p:sp>
      <p:sp>
        <p:nvSpPr>
          <p:cNvPr id="3" name="제목 2"/>
          <p:cNvSpPr>
            <a:spLocks noGrp="1"/>
          </p:cNvSpPr>
          <p:nvPr>
            <p:ph type="title"/>
          </p:nvPr>
        </p:nvSpPr>
        <p:spPr/>
        <p:txBody>
          <a:bodyPr/>
          <a:lstStyle/>
          <a:p>
            <a:r>
              <a:rPr lang="en-US" altLang="ko-KR" dirty="0"/>
              <a:t>Property: Common Property</a:t>
            </a:r>
            <a:endParaRPr lang="ko-KR" altLang="en-US" dirty="0"/>
          </a:p>
        </p:txBody>
      </p:sp>
      <p:sp>
        <p:nvSpPr>
          <p:cNvPr id="4" name="날짜 개체 틀 3"/>
          <p:cNvSpPr>
            <a:spLocks noGrp="1"/>
          </p:cNvSpPr>
          <p:nvPr>
            <p:ph type="dt" sz="half" idx="10"/>
          </p:nvPr>
        </p:nvSpPr>
        <p:spPr/>
        <p:txBody>
          <a:bodyPr/>
          <a:lstStyle/>
          <a:p>
            <a:fld id="{4FEB9B2E-FECD-431E-9F36-A414BC399F0F}"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40</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1972676511"/>
              </p:ext>
            </p:extLst>
          </p:nvPr>
        </p:nvGraphicFramePr>
        <p:xfrm>
          <a:off x="295196" y="3915704"/>
          <a:ext cx="11621184" cy="2141375"/>
        </p:xfrm>
        <a:graphic>
          <a:graphicData uri="http://schemas.openxmlformats.org/drawingml/2006/table">
            <a:tbl>
              <a:tblPr firstRow="1" bandRow="1">
                <a:tableStyleId>{5C22544A-7EE6-4342-B048-85BDC9FD1C3A}</a:tableStyleId>
              </a:tblPr>
              <a:tblGrid>
                <a:gridCol w="1008310">
                  <a:extLst>
                    <a:ext uri="{9D8B030D-6E8A-4147-A177-3AD203B41FA5}">
                      <a16:colId xmlns:a16="http://schemas.microsoft.com/office/drawing/2014/main" val="20000"/>
                    </a:ext>
                  </a:extLst>
                </a:gridCol>
                <a:gridCol w="856034">
                  <a:extLst>
                    <a:ext uri="{9D8B030D-6E8A-4147-A177-3AD203B41FA5}">
                      <a16:colId xmlns:a16="http://schemas.microsoft.com/office/drawing/2014/main" val="20001"/>
                    </a:ext>
                  </a:extLst>
                </a:gridCol>
                <a:gridCol w="749030">
                  <a:extLst>
                    <a:ext uri="{9D8B030D-6E8A-4147-A177-3AD203B41FA5}">
                      <a16:colId xmlns:a16="http://schemas.microsoft.com/office/drawing/2014/main" val="20002"/>
                    </a:ext>
                  </a:extLst>
                </a:gridCol>
                <a:gridCol w="3122579">
                  <a:extLst>
                    <a:ext uri="{9D8B030D-6E8A-4147-A177-3AD203B41FA5}">
                      <a16:colId xmlns:a16="http://schemas.microsoft.com/office/drawing/2014/main" val="20003"/>
                    </a:ext>
                  </a:extLst>
                </a:gridCol>
                <a:gridCol w="583660">
                  <a:extLst>
                    <a:ext uri="{9D8B030D-6E8A-4147-A177-3AD203B41FA5}">
                      <a16:colId xmlns:a16="http://schemas.microsoft.com/office/drawing/2014/main" val="20004"/>
                    </a:ext>
                  </a:extLst>
                </a:gridCol>
                <a:gridCol w="856034">
                  <a:extLst>
                    <a:ext uri="{9D8B030D-6E8A-4147-A177-3AD203B41FA5}">
                      <a16:colId xmlns:a16="http://schemas.microsoft.com/office/drawing/2014/main" val="20005"/>
                    </a:ext>
                  </a:extLst>
                </a:gridCol>
                <a:gridCol w="1011676">
                  <a:extLst>
                    <a:ext uri="{9D8B030D-6E8A-4147-A177-3AD203B41FA5}">
                      <a16:colId xmlns:a16="http://schemas.microsoft.com/office/drawing/2014/main" val="20006"/>
                    </a:ext>
                  </a:extLst>
                </a:gridCol>
                <a:gridCol w="3433861">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262097">
                <a:tc>
                  <a:txBody>
                    <a:bodyPr/>
                    <a:lstStyle/>
                    <a:p>
                      <a:pPr algn="ctr" rtl="0" fontAlgn="b"/>
                      <a:r>
                        <a:rPr lang="en-US" sz="1200" dirty="0">
                          <a:solidFill>
                            <a:srgbClr val="000000"/>
                          </a:solidFill>
                          <a:effectLst/>
                          <a:latin typeface="+mj-lt"/>
                        </a:rPr>
                        <a:t>Resource Type</a:t>
                      </a:r>
                    </a:p>
                  </a:txBody>
                  <a:tcPr marL="22860" marR="22860" marT="15240" marB="15240" anchor="ctr"/>
                </a:tc>
                <a:tc>
                  <a:txBody>
                    <a:bodyPr/>
                    <a:lstStyle/>
                    <a:p>
                      <a:pPr algn="ctr" rtl="0" fontAlgn="b"/>
                      <a:r>
                        <a:rPr lang="en-US" sz="1200">
                          <a:solidFill>
                            <a:srgbClr val="000000"/>
                          </a:solidFill>
                          <a:effectLst/>
                          <a:latin typeface="+mj-lt"/>
                        </a:rPr>
                        <a:t>rt</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Resource Type IDs to which the Resource belongs</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The property name </a:t>
                      </a:r>
                      <a:r>
                        <a:rPr lang="en-US" sz="1200" dirty="0" err="1">
                          <a:solidFill>
                            <a:srgbClr val="000000"/>
                          </a:solidFill>
                          <a:effectLst/>
                          <a:latin typeface="+mj-lt"/>
                        </a:rPr>
                        <a:t>rt</a:t>
                      </a:r>
                      <a:r>
                        <a:rPr lang="en-US" sz="1200" dirty="0">
                          <a:solidFill>
                            <a:srgbClr val="000000"/>
                          </a:solidFill>
                          <a:effectLst/>
                          <a:latin typeface="+mj-lt"/>
                        </a:rPr>
                        <a:t> is as described in IETF RFC 6690</a:t>
                      </a:r>
                    </a:p>
                  </a:txBody>
                  <a:tcPr marL="22860" marR="22860" marT="15240" marB="15240" anchor="ctr"/>
                </a:tc>
                <a:extLst>
                  <a:ext uri="{0D108BD9-81ED-4DB2-BD59-A6C34878D82A}">
                    <a16:rowId xmlns:a16="http://schemas.microsoft.com/office/drawing/2014/main" val="10002"/>
                  </a:ext>
                </a:extLst>
              </a:tr>
              <a:tr h="262097">
                <a:tc>
                  <a:txBody>
                    <a:bodyPr/>
                    <a:lstStyle/>
                    <a:p>
                      <a:pPr algn="ctr" rtl="0" fontAlgn="b"/>
                      <a:r>
                        <a:rPr lang="en-US" sz="1200">
                          <a:solidFill>
                            <a:srgbClr val="000000"/>
                          </a:solidFill>
                          <a:effectLst/>
                          <a:latin typeface="+mj-lt"/>
                        </a:rPr>
                        <a:t>Interface</a:t>
                      </a:r>
                    </a:p>
                  </a:txBody>
                  <a:tcPr marL="22860" marR="22860" marT="15240" marB="15240" anchor="ctr"/>
                </a:tc>
                <a:tc>
                  <a:txBody>
                    <a:bodyPr/>
                    <a:lstStyle/>
                    <a:p>
                      <a:pPr algn="ctr" rtl="0" fontAlgn="b"/>
                      <a:r>
                        <a:rPr lang="en-US" sz="1200">
                          <a:solidFill>
                            <a:srgbClr val="000000"/>
                          </a:solidFill>
                          <a:effectLst/>
                          <a:latin typeface="+mj-lt"/>
                        </a:rPr>
                        <a:t>if</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Interfaces which the Resource support</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Property to declare the Interfaces supported by a Resource.</a:t>
                      </a:r>
                    </a:p>
                  </a:txBody>
                  <a:tcPr marL="22860" marR="22860" marT="15240" marB="15240" anchor="ctr"/>
                </a:tc>
                <a:extLst>
                  <a:ext uri="{0D108BD9-81ED-4DB2-BD59-A6C34878D82A}">
                    <a16:rowId xmlns:a16="http://schemas.microsoft.com/office/drawing/2014/main" val="10003"/>
                  </a:ext>
                </a:extLst>
              </a:tr>
              <a:tr h="262097">
                <a:tc>
                  <a:txBody>
                    <a:bodyPr/>
                    <a:lstStyle/>
                    <a:p>
                      <a:pPr algn="ctr" rtl="0" fontAlgn="b"/>
                      <a:r>
                        <a:rPr lang="en-US" sz="1200">
                          <a:solidFill>
                            <a:srgbClr val="000000"/>
                          </a:solidFill>
                          <a:effectLst/>
                          <a:latin typeface="+mj-lt"/>
                        </a:rPr>
                        <a:t>Name</a:t>
                      </a:r>
                    </a:p>
                  </a:txBody>
                  <a:tcPr marL="22860" marR="22860" marT="15240" marB="15240" anchor="ctr"/>
                </a:tc>
                <a:tc>
                  <a:txBody>
                    <a:bodyPr/>
                    <a:lstStyle/>
                    <a:p>
                      <a:pPr algn="ctr" rtl="0" fontAlgn="b"/>
                      <a:r>
                        <a:rPr lang="en-US" sz="1200">
                          <a:solidFill>
                            <a:srgbClr val="000000"/>
                          </a:solidFill>
                          <a:effectLst/>
                          <a:latin typeface="+mj-lt"/>
                        </a:rPr>
                        <a:t>n</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 W</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a:solidFill>
                            <a:srgbClr val="000000"/>
                          </a:solidFill>
                          <a:effectLst/>
                          <a:latin typeface="+mj-lt"/>
                        </a:rPr>
                        <a:t>Human understandable name for the resource.</a:t>
                      </a:r>
                    </a:p>
                  </a:txBody>
                  <a:tcPr marL="22860" marR="22860" marT="15240" marB="15240" anchor="ctr"/>
                </a:tc>
                <a:extLst>
                  <a:ext uri="{0D108BD9-81ED-4DB2-BD59-A6C34878D82A}">
                    <a16:rowId xmlns:a16="http://schemas.microsoft.com/office/drawing/2014/main" val="2569803564"/>
                  </a:ext>
                </a:extLst>
              </a:tr>
              <a:tr h="262097">
                <a:tc>
                  <a:txBody>
                    <a:bodyPr/>
                    <a:lstStyle/>
                    <a:p>
                      <a:pPr algn="ctr" rtl="0" fontAlgn="b"/>
                      <a:r>
                        <a:rPr lang="en-US" sz="1200">
                          <a:solidFill>
                            <a:srgbClr val="000000"/>
                          </a:solidFill>
                          <a:effectLst/>
                          <a:latin typeface="+mj-lt"/>
                        </a:rPr>
                        <a:t>Resource Identity</a:t>
                      </a:r>
                    </a:p>
                  </a:txBody>
                  <a:tcPr marL="22860" marR="22860" marT="15240" marB="15240" anchor="ctr"/>
                </a:tc>
                <a:tc>
                  <a:txBody>
                    <a:bodyPr/>
                    <a:lstStyle/>
                    <a:p>
                      <a:pPr algn="ctr" rtl="0" fontAlgn="b"/>
                      <a:r>
                        <a:rPr lang="en-US" sz="1200">
                          <a:solidFill>
                            <a:srgbClr val="000000"/>
                          </a:solidFill>
                          <a:effectLst/>
                          <a:latin typeface="+mj-lt"/>
                        </a:rPr>
                        <a:t>id</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r>
                        <a:rPr lang="en-US" sz="1200">
                          <a:solidFill>
                            <a:srgbClr val="000000"/>
                          </a:solidFill>
                          <a:effectLst/>
                          <a:latin typeface="+mj-lt"/>
                        </a:rPr>
                        <a:t>Implementation Dependent</a:t>
                      </a: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dirty="0">
                          <a:solidFill>
                            <a:srgbClr val="000000"/>
                          </a:solidFill>
                          <a:effectLst/>
                          <a:latin typeface="+mj-lt"/>
                        </a:rPr>
                        <a:t>Unique identifier of the Resource (over all Resources in the Device)</a:t>
                      </a:r>
                    </a:p>
                  </a:txBody>
                  <a:tcPr marL="22860" marR="22860" marT="15240" marB="1524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1368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marL="457200" indent="-457200">
              <a:buNone/>
            </a:pPr>
            <a:r>
              <a:rPr lang="en-US" altLang="ko-KR" dirty="0"/>
              <a:t>Resource Type is a class of resources and specified with the following features </a:t>
            </a:r>
          </a:p>
          <a:p>
            <a:pPr marL="457200" indent="-457200">
              <a:buNone/>
            </a:pPr>
            <a:endParaRPr lang="en-US" altLang="ko-KR" dirty="0">
              <a:solidFill>
                <a:srgbClr val="1C3339"/>
              </a:solidFill>
            </a:endParaRPr>
          </a:p>
          <a:p>
            <a:pPr marL="457200" indent="-457200"/>
            <a:r>
              <a:rPr lang="en-US" altLang="ko-KR" b="1" dirty="0"/>
              <a:t>Resource Type title</a:t>
            </a:r>
            <a:r>
              <a:rPr lang="en-US" altLang="ko-KR" dirty="0"/>
              <a:t>: a human friendly name for the resource type. (e.g., humidity)   </a:t>
            </a:r>
          </a:p>
          <a:p>
            <a:pPr marL="457200" indent="-457200"/>
            <a:r>
              <a:rPr lang="en-US" altLang="ko-KR" b="1" dirty="0"/>
              <a:t>Resource Type ID</a:t>
            </a:r>
            <a:r>
              <a:rPr lang="en-US" altLang="ko-KR" dirty="0"/>
              <a:t>: the string included in “</a:t>
            </a:r>
            <a:r>
              <a:rPr lang="en-US" altLang="ko-KR" dirty="0" err="1"/>
              <a:t>rt</a:t>
            </a:r>
            <a:r>
              <a:rPr lang="en-US" altLang="ko-KR" dirty="0"/>
              <a:t>” property value. (e.g., </a:t>
            </a:r>
            <a:r>
              <a:rPr lang="en-US" altLang="ko-KR" dirty="0" err="1"/>
              <a:t>oic.r.humidity</a:t>
            </a:r>
            <a:r>
              <a:rPr lang="en-US" altLang="ko-KR" dirty="0"/>
              <a:t>) </a:t>
            </a:r>
          </a:p>
          <a:p>
            <a:pPr marL="457200" indent="-457200"/>
            <a:r>
              <a:rPr lang="en-US" altLang="ko-KR" b="1" dirty="0"/>
              <a:t>Resource interfaces</a:t>
            </a:r>
            <a:r>
              <a:rPr lang="en-US" altLang="ko-KR" dirty="0"/>
              <a:t>: The interfaces that could be supported by the resource type.  </a:t>
            </a:r>
          </a:p>
          <a:p>
            <a:pPr marL="457200" indent="-457200"/>
            <a:r>
              <a:rPr lang="en-US" altLang="ko-KR" b="1" dirty="0"/>
              <a:t>Fixed URI (optional): </a:t>
            </a:r>
            <a:r>
              <a:rPr lang="en-US" altLang="ko-KR" dirty="0"/>
              <a:t>for special resources with a priori fixed URI. (e.g., /</a:t>
            </a:r>
            <a:r>
              <a:rPr lang="en-US" altLang="ko-KR" dirty="0" err="1"/>
              <a:t>oic</a:t>
            </a:r>
            <a:r>
              <a:rPr lang="en-US" altLang="ko-KR" dirty="0"/>
              <a:t>/res)</a:t>
            </a:r>
          </a:p>
          <a:p>
            <a:pPr marL="457200" indent="-457200"/>
            <a:r>
              <a:rPr lang="en-US" altLang="ko-KR" b="1" dirty="0"/>
              <a:t>Mandatory</a:t>
            </a:r>
            <a:r>
              <a:rPr lang="en-US" altLang="ko-KR" dirty="0"/>
              <a:t>: indicate whether the Resource Type is mandatory or optional (e.g., mandatory) </a:t>
            </a:r>
          </a:p>
          <a:p>
            <a:pPr marL="457200" indent="-457200"/>
            <a:r>
              <a:rPr lang="en-US" altLang="ko-KR" b="1" dirty="0"/>
              <a:t>Description</a:t>
            </a:r>
            <a:r>
              <a:rPr lang="en-US" altLang="ko-KR" dirty="0"/>
              <a:t>: describe the Resource Type, (e.g., the resource describes the environment humidity.)  </a:t>
            </a:r>
          </a:p>
          <a:p>
            <a:pPr marL="457200" indent="-457200"/>
            <a:r>
              <a:rPr lang="en-US" altLang="ko-KR" b="1" dirty="0"/>
              <a:t>(related) Resource Types (optional)</a:t>
            </a:r>
            <a:r>
              <a:rPr lang="en-US" altLang="ko-KR" dirty="0"/>
              <a:t>: other Resource Types that may be referenced in this Resource Type, applicable to collections.</a:t>
            </a:r>
          </a:p>
          <a:p>
            <a:pPr marL="457200" indent="-457200"/>
            <a:r>
              <a:rPr lang="en-US" altLang="ko-KR" b="1" dirty="0"/>
              <a:t>Properties</a:t>
            </a:r>
            <a:r>
              <a:rPr lang="en-US" altLang="ko-KR" dirty="0"/>
              <a:t>: all the properties associated with this Resource Type.</a:t>
            </a:r>
            <a:endParaRPr lang="ko-KR" altLang="en-US" dirty="0"/>
          </a:p>
        </p:txBody>
      </p:sp>
      <p:sp>
        <p:nvSpPr>
          <p:cNvPr id="3" name="제목 2"/>
          <p:cNvSpPr>
            <a:spLocks noGrp="1"/>
          </p:cNvSpPr>
          <p:nvPr>
            <p:ph type="title"/>
          </p:nvPr>
        </p:nvSpPr>
        <p:spPr/>
        <p:txBody>
          <a:bodyPr/>
          <a:lstStyle/>
          <a:p>
            <a:r>
              <a:rPr lang="en-US" altLang="ko-KR" dirty="0"/>
              <a:t>Resource Type</a:t>
            </a:r>
            <a:endParaRPr lang="ko-KR" altLang="en-US" dirty="0"/>
          </a:p>
        </p:txBody>
      </p:sp>
      <p:sp>
        <p:nvSpPr>
          <p:cNvPr id="4" name="날짜 개체 틀 3"/>
          <p:cNvSpPr>
            <a:spLocks noGrp="1"/>
          </p:cNvSpPr>
          <p:nvPr>
            <p:ph type="dt" sz="half" idx="10"/>
          </p:nvPr>
        </p:nvSpPr>
        <p:spPr/>
        <p:txBody>
          <a:bodyPr/>
          <a:lstStyle/>
          <a:p>
            <a:fld id="{A87CC463-5953-4C7B-9260-C282CFA6DA58}"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spTree>
    <p:extLst>
      <p:ext uri="{BB962C8B-B14F-4D97-AF65-F5344CB8AC3E}">
        <p14:creationId xmlns:p14="http://schemas.microsoft.com/office/powerpoint/2010/main" val="393838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A70F5AD3-E417-4DCC-96E6-C00828A384C1}"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42</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DDA4250-809D-4121-9EFC-4864E5DF7DB6}"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43</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028336" y="5746237"/>
            <a:ext cx="5761702" cy="3202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from room to light</a:t>
            </a:r>
          </a:p>
        </p:txBody>
      </p:sp>
    </p:spTree>
    <p:extLst>
      <p:ext uri="{BB962C8B-B14F-4D97-AF65-F5344CB8AC3E}">
        <p14:creationId xmlns:p14="http://schemas.microsoft.com/office/powerpoint/2010/main" val="4272451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32AB6040-23F5-4352-A630-D0245747371F}"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44</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32AB6040-23F5-4352-A630-D0245747371F}"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45</a:t>
            </a:fld>
            <a:endParaRPr lang="en-US" dirty="0"/>
          </a:p>
        </p:txBody>
      </p:sp>
      <p:sp>
        <p:nvSpPr>
          <p:cNvPr id="10" name="Text Box 2">
            <a:extLst>
              <a:ext uri="{FF2B5EF4-FFF2-40B4-BE49-F238E27FC236}">
                <a16:creationId xmlns:a16="http://schemas.microsoft.com/office/drawing/2014/main" id="{A1D413C1-AA85-4D59-9B3E-EECEC5F6834D}"/>
              </a:ext>
            </a:extLst>
          </p:cNvPr>
          <p:cNvSpPr txBox="1">
            <a:spLocks noChangeArrowheads="1"/>
          </p:cNvSpPr>
          <p:nvPr/>
        </p:nvSpPr>
        <p:spPr bwMode="auto">
          <a:xfrm>
            <a:off x="2517058" y="1877962"/>
            <a:ext cx="6636774" cy="4366880"/>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11" name="내용 개체 틀 1">
            <a:extLst>
              <a:ext uri="{FF2B5EF4-FFF2-40B4-BE49-F238E27FC236}">
                <a16:creationId xmlns:a16="http://schemas.microsoft.com/office/drawing/2014/main" id="{932D1B3D-54D3-45FF-B24E-4361F4809386}"/>
              </a:ext>
            </a:extLst>
          </p:cNvPr>
          <p:cNvSpPr>
            <a:spLocks noGrp="1"/>
          </p:cNvSpPr>
          <p:nvPr>
            <p:ph idx="1"/>
          </p:nvPr>
        </p:nvSpPr>
        <p:spPr>
          <a:xfrm>
            <a:off x="491046" y="1156997"/>
            <a:ext cx="11200912" cy="534151"/>
          </a:xfrm>
        </p:spPr>
        <p:txBody>
          <a:bodyPr>
            <a:normAutofit/>
          </a:bodyPr>
          <a:lstStyle/>
          <a:p>
            <a:pPr marL="457200" indent="-457200">
              <a:buNone/>
            </a:pPr>
            <a:r>
              <a:rPr lang="en-US" altLang="ko-KR" dirty="0"/>
              <a:t>An OCF Resource with OCF Links in “links” Property</a:t>
            </a:r>
            <a:endParaRPr lang="ko-KR" altLang="en-US" dirty="0"/>
          </a:p>
        </p:txBody>
      </p:sp>
    </p:spTree>
    <p:extLst>
      <p:ext uri="{BB962C8B-B14F-4D97-AF65-F5344CB8AC3E}">
        <p14:creationId xmlns:p14="http://schemas.microsoft.com/office/powerpoint/2010/main" val="335221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57D0A4D-93E5-4DD1-9816-E2E2C6488C3E}"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464942" y="2985764"/>
            <a:ext cx="5473744"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TextBox 7">
            <a:extLst>
              <a:ext uri="{FF2B5EF4-FFF2-40B4-BE49-F238E27FC236}">
                <a16:creationId xmlns:a16="http://schemas.microsoft.com/office/drawing/2014/main" id="{0BDCD666-CDB5-453F-8C34-BAE07056415D}"/>
              </a:ext>
            </a:extLst>
          </p:cNvPr>
          <p:cNvSpPr txBox="1"/>
          <p:nvPr/>
        </p:nvSpPr>
        <p:spPr>
          <a:xfrm>
            <a:off x="7119107" y="2959325"/>
            <a:ext cx="3568560"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AEB23689-F470-4B33-8822-7C76665F88C8}"/>
              </a:ext>
            </a:extLst>
          </p:cNvPr>
          <p:cNvSpPr txBox="1"/>
          <p:nvPr/>
        </p:nvSpPr>
        <p:spPr>
          <a:xfrm>
            <a:off x="7119107" y="4866783"/>
            <a:ext cx="3568560"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myDeskFanSwitch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false</a:t>
            </a:r>
          </a:p>
          <a:p>
            <a:r>
              <a:rPr lang="en-US" altLang="ko-KR" sz="1100" dirty="0">
                <a:latin typeface="Courier New" pitchFamily="49" charset="0"/>
                <a:cs typeface="Courier New" pitchFamily="49" charset="0"/>
              </a:rPr>
              <a:t>}</a:t>
            </a:r>
          </a:p>
        </p:txBody>
      </p:sp>
      <p:cxnSp>
        <p:nvCxnSpPr>
          <p:cNvPr id="10" name="꺾인 연결선 12">
            <a:extLst>
              <a:ext uri="{FF2B5EF4-FFF2-40B4-BE49-F238E27FC236}">
                <a16:creationId xmlns:a16="http://schemas.microsoft.com/office/drawing/2014/main" id="{4D150943-8DD9-4448-97D9-55C6865FC8A5}"/>
              </a:ext>
            </a:extLst>
          </p:cNvPr>
          <p:cNvCxnSpPr>
            <a:cxnSpLocks/>
            <a:endCxn id="8" idx="1"/>
          </p:cNvCxnSpPr>
          <p:nvPr/>
        </p:nvCxnSpPr>
        <p:spPr>
          <a:xfrm flipV="1">
            <a:off x="5584722" y="3547323"/>
            <a:ext cx="1534385" cy="454408"/>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꺾인 연결선 12">
            <a:extLst>
              <a:ext uri="{FF2B5EF4-FFF2-40B4-BE49-F238E27FC236}">
                <a16:creationId xmlns:a16="http://schemas.microsoft.com/office/drawing/2014/main" id="{E6E54F22-6E4F-43B2-9FD7-699B7DF2E677}"/>
              </a:ext>
            </a:extLst>
          </p:cNvPr>
          <p:cNvCxnSpPr>
            <a:cxnSpLocks/>
            <a:endCxn id="9" idx="1"/>
          </p:cNvCxnSpPr>
          <p:nvPr/>
        </p:nvCxnSpPr>
        <p:spPr>
          <a:xfrm>
            <a:off x="5584722" y="5142273"/>
            <a:ext cx="1534385" cy="312508"/>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 name="Picture 2" descr="http://ecx.images-amazon.com/images/I/71AUfJSC0fL._SL1500_.jpg">
            <a:extLst>
              <a:ext uri="{FF2B5EF4-FFF2-40B4-BE49-F238E27FC236}">
                <a16:creationId xmlns:a16="http://schemas.microsoft.com/office/drawing/2014/main" id="{DB5F2172-5B2A-49AD-9178-E9582949BF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3825" y="4757418"/>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www.troopsupport.dla.mil/events/images/140122.jpg">
            <a:extLst>
              <a:ext uri="{FF2B5EF4-FFF2-40B4-BE49-F238E27FC236}">
                <a16:creationId xmlns:a16="http://schemas.microsoft.com/office/drawing/2014/main" id="{3B8F8260-A678-43D9-8E04-E4F37BB36D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4271" y="2577190"/>
            <a:ext cx="1204428" cy="183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4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E99F4F99-BBAE-428D-9CEF-46382DEAD729}"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47</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48</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oic.if.ll</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4"/>
            <a:ext cx="3859343" cy="1967481"/>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727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49</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3"/>
            <a:ext cx="3859343" cy="2331915"/>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8781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DD59855-F1E2-448E-8214-36696E9A8EAE}"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50</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oic.if.a</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420693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51</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lnSpcReduction="1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"n": "</a:t>
            </a:r>
            <a:r>
              <a:rPr lang="en-US" altLang="ko-KR" sz="1000" dirty="0" err="1">
                <a:latin typeface="Courier New" panose="02070309020205020404" pitchFamily="49" charset="0"/>
                <a:cs typeface="Courier New" panose="02070309020205020404" pitchFamily="49" charset="0"/>
              </a:rPr>
              <a:t>myDeskLampSwitch</a:t>
            </a:r>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8563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52</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4"/>
            <a:ext cx="3859343" cy="1967481"/>
          </a:xfrm>
          <a:prstGeom prst="rect">
            <a:avLst/>
          </a:prstGeom>
          <a:solidFill>
            <a:schemeClr val="accent5">
              <a:lumMod val="20000"/>
              <a:lumOff val="80000"/>
            </a:schemeClr>
          </a:solidFill>
          <a:ln w="3175">
            <a:solidFill>
              <a:schemeClr val="tx1"/>
            </a:solidFill>
          </a:ln>
        </p:spPr>
        <p:txBody>
          <a:bodyPr wrap="square" rtlCol="0">
            <a:normAutofit fontScale="700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51554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53</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1396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3"/>
            <a:ext cx="3859343" cy="233191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"rep": {</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"rep": {</a:t>
            </a:r>
          </a:p>
          <a:p>
            <a:r>
              <a:rPr lang="en-US" altLang="ko-KR" sz="1000" dirty="0">
                <a:latin typeface="Courier New" panose="02070309020205020404" pitchFamily="49" charset="0"/>
                <a:cs typeface="Courier New" panose="02070309020205020404" pitchFamily="49" charset="0"/>
              </a:rPr>
              <a:t>      "value": false</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2092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55</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16 December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639577"/>
            <a:ext cx="3859343" cy="1712062"/>
          </a:xfrm>
          <a:prstGeom prst="rect">
            <a:avLst/>
          </a:prstGeom>
          <a:solidFill>
            <a:schemeClr val="accent5">
              <a:lumMod val="20000"/>
              <a:lumOff val="80000"/>
            </a:schemeClr>
          </a:solidFill>
          <a:ln w="3175">
            <a:solidFill>
              <a:schemeClr val="tx1"/>
            </a:solidFill>
          </a:ln>
        </p:spPr>
        <p:txBody>
          <a:bodyPr wrap="square" rtlCol="0">
            <a:normAutofit fontScale="700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7C963AED-5854-43D5-8EB9-85DDBEEB45F4}"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56</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E30934A0-AFFB-4D39-8080-5A679D4BAB0C}"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57</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EA123173-1B19-4840-81E5-CAD6F4F27FD6}"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58</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2110224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5D0DC9B-6F12-46BC-AFB7-4B5F4C6F4FD1}"/>
              </a:ext>
            </a:extLst>
          </p:cNvPr>
          <p:cNvSpPr>
            <a:spLocks noGrp="1"/>
          </p:cNvSpPr>
          <p:nvPr>
            <p:ph type="title"/>
          </p:nvPr>
        </p:nvSpPr>
        <p:spPr/>
        <p:txBody>
          <a:bodyPr/>
          <a:lstStyle/>
          <a:p>
            <a:r>
              <a:rPr lang="en-US" altLang="ko-KR" dirty="0"/>
              <a:t>OCF Device: Protocol stack </a:t>
            </a:r>
            <a:endParaRPr lang="ko-KR" altLang="en-US" dirty="0"/>
          </a:p>
        </p:txBody>
      </p:sp>
      <p:sp>
        <p:nvSpPr>
          <p:cNvPr id="4" name="날짜 개체 틀 3">
            <a:extLst>
              <a:ext uri="{FF2B5EF4-FFF2-40B4-BE49-F238E27FC236}">
                <a16:creationId xmlns:a16="http://schemas.microsoft.com/office/drawing/2014/main" id="{5280D203-885C-410A-9F11-CCB85014D6B3}"/>
              </a:ext>
            </a:extLst>
          </p:cNvPr>
          <p:cNvSpPr>
            <a:spLocks noGrp="1"/>
          </p:cNvSpPr>
          <p:nvPr>
            <p:ph type="dt" sz="half" idx="10"/>
          </p:nvPr>
        </p:nvSpPr>
        <p:spPr/>
        <p:txBody>
          <a:bodyPr/>
          <a:lstStyle/>
          <a:p>
            <a:fld id="{59DBC2BB-6559-41CB-91FC-E0780FC6E102}"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CD52B642-53A9-4AC1-AEFE-4D5E7EF0D10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8384B73-4DF5-4851-8841-B609E1A195B4}"/>
              </a:ext>
            </a:extLst>
          </p:cNvPr>
          <p:cNvSpPr>
            <a:spLocks noGrp="1"/>
          </p:cNvSpPr>
          <p:nvPr>
            <p:ph type="sldNum" sz="quarter" idx="12"/>
          </p:nvPr>
        </p:nvSpPr>
        <p:spPr/>
        <p:txBody>
          <a:bodyPr/>
          <a:lstStyle/>
          <a:p>
            <a:fld id="{17A5C656-E050-4F3D-A0DB-0D19E9E83691}" type="slidenum">
              <a:rPr lang="en-US" smtClean="0"/>
              <a:pPr/>
              <a:t>59</a:t>
            </a:fld>
            <a:endParaRPr lang="en-US" dirty="0"/>
          </a:p>
        </p:txBody>
      </p:sp>
      <p:sp>
        <p:nvSpPr>
          <p:cNvPr id="16" name="TextBox 15">
            <a:extLst>
              <a:ext uri="{FF2B5EF4-FFF2-40B4-BE49-F238E27FC236}">
                <a16:creationId xmlns:a16="http://schemas.microsoft.com/office/drawing/2014/main" id="{1C9B560F-E100-4FED-9970-8DE090DC26CD}"/>
              </a:ext>
            </a:extLst>
          </p:cNvPr>
          <p:cNvSpPr txBox="1"/>
          <p:nvPr/>
        </p:nvSpPr>
        <p:spPr>
          <a:xfrm>
            <a:off x="5199407" y="1062464"/>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17" name="표 16">
            <a:extLst>
              <a:ext uri="{FF2B5EF4-FFF2-40B4-BE49-F238E27FC236}">
                <a16:creationId xmlns:a16="http://schemas.microsoft.com/office/drawing/2014/main" id="{634D8231-257C-4439-9E0F-1B550273C183}"/>
              </a:ext>
            </a:extLst>
          </p:cNvPr>
          <p:cNvGraphicFramePr>
            <a:graphicFrameLocks noGrp="1"/>
          </p:cNvGraphicFramePr>
          <p:nvPr>
            <p:extLst>
              <p:ext uri="{D42A27DB-BD31-4B8C-83A1-F6EECF244321}">
                <p14:modId xmlns:p14="http://schemas.microsoft.com/office/powerpoint/2010/main" val="143753271"/>
              </p:ext>
            </p:extLst>
          </p:nvPr>
        </p:nvGraphicFramePr>
        <p:xfrm>
          <a:off x="2085647" y="1566521"/>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8" name="TextBox 17">
            <a:extLst>
              <a:ext uri="{FF2B5EF4-FFF2-40B4-BE49-F238E27FC236}">
                <a16:creationId xmlns:a16="http://schemas.microsoft.com/office/drawing/2014/main" id="{26FC3D4C-31AF-4CB9-A3F8-CDD06FC87808}"/>
              </a:ext>
            </a:extLst>
          </p:cNvPr>
          <p:cNvSpPr txBox="1"/>
          <p:nvPr/>
        </p:nvSpPr>
        <p:spPr>
          <a:xfrm>
            <a:off x="3042936" y="3920023"/>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19" name="표 18">
            <a:extLst>
              <a:ext uri="{FF2B5EF4-FFF2-40B4-BE49-F238E27FC236}">
                <a16:creationId xmlns:a16="http://schemas.microsoft.com/office/drawing/2014/main" id="{FABD2920-1272-4CAC-B296-DE4DDF4E91E6}"/>
              </a:ext>
            </a:extLst>
          </p:cNvPr>
          <p:cNvGraphicFramePr>
            <a:graphicFrameLocks noGrp="1"/>
          </p:cNvGraphicFramePr>
          <p:nvPr>
            <p:extLst>
              <p:ext uri="{D42A27DB-BD31-4B8C-83A1-F6EECF244321}">
                <p14:modId xmlns:p14="http://schemas.microsoft.com/office/powerpoint/2010/main" val="394285300"/>
              </p:ext>
            </p:extLst>
          </p:nvPr>
        </p:nvGraphicFramePr>
        <p:xfrm>
          <a:off x="2463103" y="4424080"/>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0" name="TextBox 19">
            <a:extLst>
              <a:ext uri="{FF2B5EF4-FFF2-40B4-BE49-F238E27FC236}">
                <a16:creationId xmlns:a16="http://schemas.microsoft.com/office/drawing/2014/main" id="{D6987455-F623-4023-A637-FECB23A09855}"/>
              </a:ext>
            </a:extLst>
          </p:cNvPr>
          <p:cNvSpPr txBox="1"/>
          <p:nvPr/>
        </p:nvSpPr>
        <p:spPr>
          <a:xfrm>
            <a:off x="7038995" y="3920023"/>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21" name="표 20">
            <a:extLst>
              <a:ext uri="{FF2B5EF4-FFF2-40B4-BE49-F238E27FC236}">
                <a16:creationId xmlns:a16="http://schemas.microsoft.com/office/drawing/2014/main" id="{FEA312DC-22C3-4A7A-9E02-037B755F7938}"/>
              </a:ext>
            </a:extLst>
          </p:cNvPr>
          <p:cNvGraphicFramePr>
            <a:graphicFrameLocks noGrp="1"/>
          </p:cNvGraphicFramePr>
          <p:nvPr>
            <p:extLst>
              <p:ext uri="{D42A27DB-BD31-4B8C-83A1-F6EECF244321}">
                <p14:modId xmlns:p14="http://schemas.microsoft.com/office/powerpoint/2010/main" val="994308409"/>
              </p:ext>
            </p:extLst>
          </p:nvPr>
        </p:nvGraphicFramePr>
        <p:xfrm>
          <a:off x="7071615" y="4424080"/>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2" name="표 21">
            <a:extLst>
              <a:ext uri="{FF2B5EF4-FFF2-40B4-BE49-F238E27FC236}">
                <a16:creationId xmlns:a16="http://schemas.microsoft.com/office/drawing/2014/main" id="{9B416432-16AA-48E3-A55B-28301D0C9C01}"/>
              </a:ext>
            </a:extLst>
          </p:cNvPr>
          <p:cNvGraphicFramePr>
            <a:graphicFrameLocks noGrp="1"/>
          </p:cNvGraphicFramePr>
          <p:nvPr>
            <p:extLst>
              <p:ext uri="{D42A27DB-BD31-4B8C-83A1-F6EECF244321}">
                <p14:modId xmlns:p14="http://schemas.microsoft.com/office/powerpoint/2010/main" val="513678441"/>
              </p:ext>
            </p:extLst>
          </p:nvPr>
        </p:nvGraphicFramePr>
        <p:xfrm>
          <a:off x="7215631" y="1566521"/>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3" name="직사각형 22">
            <a:extLst>
              <a:ext uri="{FF2B5EF4-FFF2-40B4-BE49-F238E27FC236}">
                <a16:creationId xmlns:a16="http://schemas.microsoft.com/office/drawing/2014/main" id="{42052E0C-5671-47F2-9766-77365F4C1ED9}"/>
              </a:ext>
            </a:extLst>
          </p:cNvPr>
          <p:cNvSpPr/>
          <p:nvPr/>
        </p:nvSpPr>
        <p:spPr>
          <a:xfrm>
            <a:off x="7161039" y="1494512"/>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8CC537F5-1671-4D16-BC23-36E6B484C534}"/>
              </a:ext>
            </a:extLst>
          </p:cNvPr>
          <p:cNvSpPr/>
          <p:nvPr/>
        </p:nvSpPr>
        <p:spPr>
          <a:xfrm>
            <a:off x="7003375" y="4353476"/>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79787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C08E738-BA30-4CDC-9791-D5838439A229}"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5D0DC9B-6F12-46BC-AFB7-4B5F4C6F4FD1}"/>
              </a:ext>
            </a:extLst>
          </p:cNvPr>
          <p:cNvSpPr>
            <a:spLocks noGrp="1"/>
          </p:cNvSpPr>
          <p:nvPr>
            <p:ph type="title"/>
          </p:nvPr>
        </p:nvSpPr>
        <p:spPr/>
        <p:txBody>
          <a:bodyPr/>
          <a:lstStyle/>
          <a:p>
            <a:r>
              <a:rPr lang="en-US" altLang="ko-KR" dirty="0"/>
              <a:t>OCF Device: Protocol stack </a:t>
            </a:r>
            <a:endParaRPr lang="ko-KR" altLang="en-US" dirty="0"/>
          </a:p>
        </p:txBody>
      </p:sp>
      <p:sp>
        <p:nvSpPr>
          <p:cNvPr id="4" name="날짜 개체 틀 3">
            <a:extLst>
              <a:ext uri="{FF2B5EF4-FFF2-40B4-BE49-F238E27FC236}">
                <a16:creationId xmlns:a16="http://schemas.microsoft.com/office/drawing/2014/main" id="{5280D203-885C-410A-9F11-CCB85014D6B3}"/>
              </a:ext>
            </a:extLst>
          </p:cNvPr>
          <p:cNvSpPr>
            <a:spLocks noGrp="1"/>
          </p:cNvSpPr>
          <p:nvPr>
            <p:ph type="dt" sz="half" idx="10"/>
          </p:nvPr>
        </p:nvSpPr>
        <p:spPr/>
        <p:txBody>
          <a:bodyPr/>
          <a:lstStyle/>
          <a:p>
            <a:fld id="{E981D83A-A599-4AF1-BCE0-0BD8DB1CBED3}"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CD52B642-53A9-4AC1-AEFE-4D5E7EF0D10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8384B73-4DF5-4851-8841-B609E1A195B4}"/>
              </a:ext>
            </a:extLst>
          </p:cNvPr>
          <p:cNvSpPr>
            <a:spLocks noGrp="1"/>
          </p:cNvSpPr>
          <p:nvPr>
            <p:ph type="sldNum" sz="quarter" idx="12"/>
          </p:nvPr>
        </p:nvSpPr>
        <p:spPr/>
        <p:txBody>
          <a:bodyPr/>
          <a:lstStyle/>
          <a:p>
            <a:fld id="{17A5C656-E050-4F3D-A0DB-0D19E9E83691}" type="slidenum">
              <a:rPr lang="en-US" smtClean="0"/>
              <a:pPr/>
              <a:t>60</a:t>
            </a:fld>
            <a:endParaRPr lang="en-US" dirty="0"/>
          </a:p>
        </p:txBody>
      </p:sp>
      <p:sp>
        <p:nvSpPr>
          <p:cNvPr id="16" name="TextBox 15">
            <a:extLst>
              <a:ext uri="{FF2B5EF4-FFF2-40B4-BE49-F238E27FC236}">
                <a16:creationId xmlns:a16="http://schemas.microsoft.com/office/drawing/2014/main" id="{EA362446-85FA-45D6-97C9-22EE2201EBB3}"/>
              </a:ext>
            </a:extLst>
          </p:cNvPr>
          <p:cNvSpPr txBox="1"/>
          <p:nvPr/>
        </p:nvSpPr>
        <p:spPr>
          <a:xfrm>
            <a:off x="5199407" y="1062464"/>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17" name="표 16">
            <a:extLst>
              <a:ext uri="{FF2B5EF4-FFF2-40B4-BE49-F238E27FC236}">
                <a16:creationId xmlns:a16="http://schemas.microsoft.com/office/drawing/2014/main" id="{FA59AEBF-E076-4E6D-90D5-07245D6F23C4}"/>
              </a:ext>
            </a:extLst>
          </p:cNvPr>
          <p:cNvGraphicFramePr>
            <a:graphicFrameLocks noGrp="1"/>
          </p:cNvGraphicFramePr>
          <p:nvPr>
            <p:extLst>
              <p:ext uri="{D42A27DB-BD31-4B8C-83A1-F6EECF244321}">
                <p14:modId xmlns:p14="http://schemas.microsoft.com/office/powerpoint/2010/main" val="1382862213"/>
              </p:ext>
            </p:extLst>
          </p:nvPr>
        </p:nvGraphicFramePr>
        <p:xfrm>
          <a:off x="2085647" y="1566521"/>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8" name="TextBox 17">
            <a:extLst>
              <a:ext uri="{FF2B5EF4-FFF2-40B4-BE49-F238E27FC236}">
                <a16:creationId xmlns:a16="http://schemas.microsoft.com/office/drawing/2014/main" id="{AB2C604C-1836-4677-80C7-2F43B7FF629F}"/>
              </a:ext>
            </a:extLst>
          </p:cNvPr>
          <p:cNvSpPr txBox="1"/>
          <p:nvPr/>
        </p:nvSpPr>
        <p:spPr>
          <a:xfrm>
            <a:off x="3042936" y="3920023"/>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19" name="표 18">
            <a:extLst>
              <a:ext uri="{FF2B5EF4-FFF2-40B4-BE49-F238E27FC236}">
                <a16:creationId xmlns:a16="http://schemas.microsoft.com/office/drawing/2014/main" id="{C2186142-D4DC-430F-9535-C06C90C7A4B9}"/>
              </a:ext>
            </a:extLst>
          </p:cNvPr>
          <p:cNvGraphicFramePr>
            <a:graphicFrameLocks noGrp="1"/>
          </p:cNvGraphicFramePr>
          <p:nvPr>
            <p:extLst>
              <p:ext uri="{D42A27DB-BD31-4B8C-83A1-F6EECF244321}">
                <p14:modId xmlns:p14="http://schemas.microsoft.com/office/powerpoint/2010/main" val="76034291"/>
              </p:ext>
            </p:extLst>
          </p:nvPr>
        </p:nvGraphicFramePr>
        <p:xfrm>
          <a:off x="2463103" y="4424080"/>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0" name="TextBox 19">
            <a:extLst>
              <a:ext uri="{FF2B5EF4-FFF2-40B4-BE49-F238E27FC236}">
                <a16:creationId xmlns:a16="http://schemas.microsoft.com/office/drawing/2014/main" id="{33EB68B1-7864-445C-BF96-8FA2E47ED150}"/>
              </a:ext>
            </a:extLst>
          </p:cNvPr>
          <p:cNvSpPr txBox="1"/>
          <p:nvPr/>
        </p:nvSpPr>
        <p:spPr>
          <a:xfrm>
            <a:off x="7038995" y="3920023"/>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21" name="표 20">
            <a:extLst>
              <a:ext uri="{FF2B5EF4-FFF2-40B4-BE49-F238E27FC236}">
                <a16:creationId xmlns:a16="http://schemas.microsoft.com/office/drawing/2014/main" id="{97A17433-4F6E-4B5D-8CC4-4CEE41B44FB9}"/>
              </a:ext>
            </a:extLst>
          </p:cNvPr>
          <p:cNvGraphicFramePr>
            <a:graphicFrameLocks noGrp="1"/>
          </p:cNvGraphicFramePr>
          <p:nvPr>
            <p:extLst>
              <p:ext uri="{D42A27DB-BD31-4B8C-83A1-F6EECF244321}">
                <p14:modId xmlns:p14="http://schemas.microsoft.com/office/powerpoint/2010/main" val="2845563790"/>
              </p:ext>
            </p:extLst>
          </p:nvPr>
        </p:nvGraphicFramePr>
        <p:xfrm>
          <a:off x="7071615" y="4424080"/>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2" name="표 21">
            <a:extLst>
              <a:ext uri="{FF2B5EF4-FFF2-40B4-BE49-F238E27FC236}">
                <a16:creationId xmlns:a16="http://schemas.microsoft.com/office/drawing/2014/main" id="{E051239C-8229-4612-BC4C-FFB0770C3CF0}"/>
              </a:ext>
            </a:extLst>
          </p:cNvPr>
          <p:cNvGraphicFramePr>
            <a:graphicFrameLocks noGrp="1"/>
          </p:cNvGraphicFramePr>
          <p:nvPr>
            <p:extLst>
              <p:ext uri="{D42A27DB-BD31-4B8C-83A1-F6EECF244321}">
                <p14:modId xmlns:p14="http://schemas.microsoft.com/office/powerpoint/2010/main" val="1645323099"/>
              </p:ext>
            </p:extLst>
          </p:nvPr>
        </p:nvGraphicFramePr>
        <p:xfrm>
          <a:off x="7215631" y="1566521"/>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3" name="직사각형 22">
            <a:extLst>
              <a:ext uri="{FF2B5EF4-FFF2-40B4-BE49-F238E27FC236}">
                <a16:creationId xmlns:a16="http://schemas.microsoft.com/office/drawing/2014/main" id="{AB0AE7AD-C3CF-4216-8B95-CA81AE695126}"/>
              </a:ext>
            </a:extLst>
          </p:cNvPr>
          <p:cNvSpPr/>
          <p:nvPr/>
        </p:nvSpPr>
        <p:spPr>
          <a:xfrm>
            <a:off x="7161039" y="1494512"/>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BF777645-2C49-4A73-944A-02D5EBAEC55A}"/>
              </a:ext>
            </a:extLst>
          </p:cNvPr>
          <p:cNvSpPr/>
          <p:nvPr/>
        </p:nvSpPr>
        <p:spPr>
          <a:xfrm>
            <a:off x="7003375" y="4353476"/>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937181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7A64CE3-AAD1-4E66-8C75-5944998AD50A}"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61</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sp>
        <p:nvSpPr>
          <p:cNvPr id="8" name="Content Placeholder 2"/>
          <p:cNvSpPr txBox="1">
            <a:spLocks/>
          </p:cNvSpPr>
          <p:nvPr/>
        </p:nvSpPr>
        <p:spPr>
          <a:xfrm>
            <a:off x="2899551" y="3474712"/>
            <a:ext cx="5544057"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device construct </a:t>
            </a:r>
            <a:endParaRPr lang="en-US" sz="1600" b="1" dirty="0">
              <a:solidFill>
                <a:srgbClr val="1C3339"/>
              </a:solidFill>
            </a:endParaRPr>
          </a:p>
        </p:txBody>
      </p:sp>
      <p:sp>
        <p:nvSpPr>
          <p:cNvPr id="9" name="직사각형 8"/>
          <p:cNvSpPr/>
          <p:nvPr/>
        </p:nvSpPr>
        <p:spPr>
          <a:xfrm>
            <a:off x="2168818" y="3934133"/>
            <a:ext cx="7148918" cy="237911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 name="TextBox 9"/>
          <p:cNvSpPr txBox="1"/>
          <p:nvPr/>
        </p:nvSpPr>
        <p:spPr>
          <a:xfrm>
            <a:off x="2154682" y="3953590"/>
            <a:ext cx="110362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1" name="TextBox 10"/>
          <p:cNvSpPr txBox="1"/>
          <p:nvPr/>
        </p:nvSpPr>
        <p:spPr>
          <a:xfrm>
            <a:off x="2154682" y="4589102"/>
            <a:ext cx="88259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/d</a:t>
            </a:r>
            <a:endParaRPr lang="ko-KR" altLang="en-US" sz="1400" b="1" dirty="0" err="1">
              <a:latin typeface="Courier New" pitchFamily="49" charset="0"/>
              <a:cs typeface="Courier New" pitchFamily="49" charset="0"/>
            </a:endParaRPr>
          </a:p>
        </p:txBody>
      </p:sp>
      <p:sp>
        <p:nvSpPr>
          <p:cNvPr id="12" name="TextBox 11"/>
          <p:cNvSpPr txBox="1"/>
          <p:nvPr/>
        </p:nvSpPr>
        <p:spPr>
          <a:xfrm>
            <a:off x="2154681" y="5190143"/>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/resource1URI</a:t>
            </a:r>
            <a:endParaRPr lang="ko-KR" altLang="en-US" sz="1400" b="1" dirty="0" err="1">
              <a:latin typeface="Courier New" pitchFamily="49" charset="0"/>
              <a:cs typeface="Courier New" pitchFamily="49" charset="0"/>
            </a:endParaRPr>
          </a:p>
        </p:txBody>
      </p:sp>
      <p:sp>
        <p:nvSpPr>
          <p:cNvPr id="13" name="TextBox 12"/>
          <p:cNvSpPr txBox="1"/>
          <p:nvPr/>
        </p:nvSpPr>
        <p:spPr>
          <a:xfrm>
            <a:off x="2154681" y="5762694"/>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/resource2URI</a:t>
            </a:r>
            <a:endParaRPr lang="ko-KR" altLang="en-US" sz="1400" b="1" dirty="0" err="1">
              <a:latin typeface="Courier New" pitchFamily="49" charset="0"/>
              <a:cs typeface="Courier New" pitchFamily="49" charset="0"/>
            </a:endParaRPr>
          </a:p>
        </p:txBody>
      </p:sp>
      <p:sp>
        <p:nvSpPr>
          <p:cNvPr id="14" name="직사각형 13"/>
          <p:cNvSpPr/>
          <p:nvPr/>
        </p:nvSpPr>
        <p:spPr>
          <a:xfrm>
            <a:off x="3925048" y="4602409"/>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/d (with "</a:t>
            </a:r>
            <a:r>
              <a:rPr lang="en-US" altLang="ko-KR" sz="1400" dirty="0" err="1">
                <a:solidFill>
                  <a:schemeClr val="tx1"/>
                </a:solidFill>
                <a:latin typeface="Courier New" panose="02070309020205020404" pitchFamily="49" charset="0"/>
                <a:cs typeface="Courier New" panose="02070309020205020404" pitchFamily="49" charset="0"/>
              </a:rPr>
              <a:t>rt</a:t>
            </a:r>
            <a:r>
              <a:rPr lang="en-US" altLang="ko-KR" sz="1400" dirty="0">
                <a:solidFill>
                  <a:schemeClr val="tx1"/>
                </a:solidFill>
                <a:latin typeface="Courier New" panose="02070309020205020404" pitchFamily="49" charset="0"/>
                <a:cs typeface="Courier New" panose="02070309020205020404" pitchFamily="49" charset="0"/>
              </a:rPr>
              <a:t>"="</a:t>
            </a:r>
            <a:r>
              <a:rPr lang="en-US" altLang="ko-KR" sz="1400" dirty="0" err="1">
                <a:solidFill>
                  <a:schemeClr val="tx1"/>
                </a:solidFill>
                <a:latin typeface="Courier New" panose="02070309020205020404" pitchFamily="49" charset="0"/>
                <a:cs typeface="Courier New" panose="02070309020205020404" pitchFamily="49" charset="0"/>
              </a:rPr>
              <a:t>oic.d</a:t>
            </a:r>
            <a:r>
              <a:rPr lang="en-US" altLang="ko-KR" sz="1400" dirty="0">
                <a:solidFill>
                  <a:schemeClr val="tx1"/>
                </a:solidFill>
                <a:latin typeface="Courier New" panose="02070309020205020404" pitchFamily="49" charset="0"/>
                <a:cs typeface="Courier New" panose="02070309020205020404" pitchFamily="49" charset="0"/>
              </a:rPr>
              <a:t>.&lt;device type&gt;"</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15" name="직사각형 14"/>
          <p:cNvSpPr/>
          <p:nvPr/>
        </p:nvSpPr>
        <p:spPr>
          <a:xfrm>
            <a:off x="3925048" y="5750491"/>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cxnSp>
        <p:nvCxnSpPr>
          <p:cNvPr id="16" name="꺾인 연결선 11"/>
          <p:cNvCxnSpPr>
            <a:stCxn id="19" idx="3"/>
            <a:endCxn id="14" idx="3"/>
          </p:cNvCxnSpPr>
          <p:nvPr/>
        </p:nvCxnSpPr>
        <p:spPr>
          <a:xfrm>
            <a:off x="8644797" y="4262724"/>
            <a:ext cx="1588" cy="580761"/>
          </a:xfrm>
          <a:prstGeom prst="bentConnector3">
            <a:avLst>
              <a:gd name="adj1" fmla="val 4030732"/>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꺾인 연결선 12"/>
          <p:cNvCxnSpPr/>
          <p:nvPr/>
        </p:nvCxnSpPr>
        <p:spPr>
          <a:xfrm>
            <a:off x="8653031" y="4262724"/>
            <a:ext cx="1" cy="1156262"/>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66"/>
          <p:cNvCxnSpPr>
            <a:stCxn id="19" idx="3"/>
            <a:endCxn id="15" idx="3"/>
          </p:cNvCxnSpPr>
          <p:nvPr/>
        </p:nvCxnSpPr>
        <p:spPr>
          <a:xfrm>
            <a:off x="8644797" y="4262724"/>
            <a:ext cx="1" cy="1720215"/>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3925048" y="4021648"/>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/res</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20" name="직사각형 19"/>
          <p:cNvSpPr/>
          <p:nvPr/>
        </p:nvSpPr>
        <p:spPr>
          <a:xfrm>
            <a:off x="3925048" y="5186538"/>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980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0627E89-3B32-4DF9-A243-5743B6CB25F0}"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62</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A4648EBD-4936-42A9-80EF-8494006E1E24}"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63</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17153CE8-EE3C-42E8-AAE0-13893CFC5EED}"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64</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47DCCC2-06DD-4A15-A09C-AA7B3723B673}"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09C31F81-1830-4EAA-A8ED-E9FD076ED4DC}"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66</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E082FD9D-8D0A-4407-B9DA-0FCAC470ADB5}" type="datetime3">
              <a:rPr lang="en-US" altLang="ko-KR" smtClean="0"/>
              <a:t>16 December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67</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23AC5866-B7E0-4E08-81FB-715E6FB419A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59CE212D-7437-48A4-823A-352D238ED4AD}"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69</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907A4ED-26E1-4F57-913E-F52D896FD12F}" type="datetime3">
              <a:rPr lang="en-US" altLang="ko-KR" smtClean="0"/>
              <a:t>16 December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2" cstate="print"/>
          <a:srcRect/>
          <a:stretch>
            <a:fillRect/>
          </a:stretch>
        </p:blipFill>
        <p:spPr bwMode="auto">
          <a:xfrm>
            <a:off x="10582257" y="858484"/>
            <a:ext cx="1196600" cy="1296144"/>
          </a:xfrm>
          <a:prstGeom prst="rect">
            <a:avLst/>
          </a:prstGeom>
          <a:noFill/>
        </p:spPr>
      </p:pic>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3"/>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4"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pic>
        <p:nvPicPr>
          <p:cNvPr id="34" name="그림 33">
            <a:extLst>
              <a:ext uri="{FF2B5EF4-FFF2-40B4-BE49-F238E27FC236}">
                <a16:creationId xmlns:a16="http://schemas.microsoft.com/office/drawing/2014/main" id="{A2F87CD9-3C9F-4FA6-9F4B-F0EFB7F48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cxnSp>
        <p:nvCxnSpPr>
          <p:cNvPr id="35" name="직선 화살표 연결선 34">
            <a:extLst>
              <a:ext uri="{FF2B5EF4-FFF2-40B4-BE49-F238E27FC236}">
                <a16:creationId xmlns:a16="http://schemas.microsoft.com/office/drawing/2014/main" id="{5C35F1CB-E9F6-40F1-8B97-4D9C690AFC43}"/>
              </a:ext>
            </a:extLst>
          </p:cNvPr>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5D0D705-4B94-4C99-918B-C1F00C9293DD}"/>
              </a:ext>
            </a:extLst>
          </p:cNvPr>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7" name="그림 36">
            <a:extLst>
              <a:ext uri="{FF2B5EF4-FFF2-40B4-BE49-F238E27FC236}">
                <a16:creationId xmlns:a16="http://schemas.microsoft.com/office/drawing/2014/main" id="{852EDAFC-AB1F-4D85-83C1-212A93A053A1}"/>
              </a:ext>
            </a:extLst>
          </p:cNvPr>
          <p:cNvPicPr>
            <a:picLocks noChangeAspect="1"/>
          </p:cNvPicPr>
          <p:nvPr/>
        </p:nvPicPr>
        <p:blipFill>
          <a:blip r:embed="rId6"/>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2276861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0D125B36-4980-4924-B6C5-F3F7C9BB022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70</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3E7FF6FB-00D2-43FE-9FE7-2B09F743EBB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04BA4425-74AF-44E4-B35A-1388D44C6A27}"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879ACB16-809D-464F-8AC9-D022EBE3954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1C0F4475-E9B7-4EEC-92F8-58D7EBAAF906}"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74</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2F34007D-226B-4BEB-8C0D-AAB32137BE4F}"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75</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1B6FAFEC-84F1-46F5-A26D-AF2948DD7041}"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76</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A90603F9-C529-47F4-A599-F274C61B0EAB}"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77</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E6A58D22-EE5E-4396-B6C8-0BCE006CB47B}"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78</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BAE20E96-BD42-422F-A04D-A6E23648AA77}"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79</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2" cstate="print"/>
          <a:srcRect/>
          <a:stretch>
            <a:fillRect/>
          </a:stretch>
        </p:blipFill>
        <p:spPr bwMode="auto">
          <a:xfrm>
            <a:off x="10582257" y="858484"/>
            <a:ext cx="1196600" cy="1296144"/>
          </a:xfrm>
          <a:prstGeom prst="rect">
            <a:avLst/>
          </a:prstGeom>
          <a:noFill/>
        </p:spPr>
      </p:pic>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pic>
        <p:nvPicPr>
          <p:cNvPr id="33"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id="{2E1C90DC-1B68-4CA3-A4C8-50189BFD33BF}"/>
              </a:ext>
            </a:extLst>
          </p:cNvPr>
          <p:cNvSpPr txBox="1"/>
          <p:nvPr/>
        </p:nvSpPr>
        <p:spPr>
          <a:xfrm>
            <a:off x="5115904" y="4618778"/>
            <a:ext cx="2386109" cy="646331"/>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pic>
        <p:nvPicPr>
          <p:cNvPr id="22" name="그림 21">
            <a:extLst>
              <a:ext uri="{FF2B5EF4-FFF2-40B4-BE49-F238E27FC236}">
                <a16:creationId xmlns:a16="http://schemas.microsoft.com/office/drawing/2014/main" id="{1971012C-5E68-46A2-9274-F01163A08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cxnSp>
        <p:nvCxnSpPr>
          <p:cNvPr id="23" name="직선 화살표 연결선 22">
            <a:extLst>
              <a:ext uri="{FF2B5EF4-FFF2-40B4-BE49-F238E27FC236}">
                <a16:creationId xmlns:a16="http://schemas.microsoft.com/office/drawing/2014/main" id="{2E03F924-E9E7-4D80-A3EE-F3ABA261C3F2}"/>
              </a:ext>
            </a:extLst>
          </p:cNvPr>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B376A4-9A68-4427-8029-1E4EC74905E6}"/>
              </a:ext>
            </a:extLst>
          </p:cNvPr>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2" name="그림 31">
            <a:extLst>
              <a:ext uri="{FF2B5EF4-FFF2-40B4-BE49-F238E27FC236}">
                <a16:creationId xmlns:a16="http://schemas.microsoft.com/office/drawing/2014/main" id="{8239FD3B-36BF-4A37-A42C-EDD77DE2A8DA}"/>
              </a:ext>
            </a:extLst>
          </p:cNvPr>
          <p:cNvPicPr>
            <a:picLocks noChangeAspect="1"/>
          </p:cNvPicPr>
          <p:nvPr/>
        </p:nvPicPr>
        <p:blipFill>
          <a:blip r:embed="rId5"/>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39098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right)">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D96DD96B-2BAB-4D49-A1F3-81455FABBCFD}" type="datetime3">
              <a:rPr lang="en-US" altLang="ko-KR" smtClean="0"/>
              <a:t>16 December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80</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8CDCF8B8-F769-4523-9331-1F239AF0E094}"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81</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AA0E946F-8A79-495D-8C56-8F1C90E31A68}"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82</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D2C054B9-6C4C-4B05-8CC0-6397B909D737}"/>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0" name="직선 화살표 연결선 19">
            <a:extLst>
              <a:ext uri="{FF2B5EF4-FFF2-40B4-BE49-F238E27FC236}">
                <a16:creationId xmlns:a16="http://schemas.microsoft.com/office/drawing/2014/main" id="{E9FDA896-2E23-496A-88FF-71863DF9D463}"/>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8CFD7DC1-58DC-4402-B07C-6B68E01222E9}"/>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BFAE9558-F742-4F36-BE2F-F417A51B6665}"/>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24B5EAA6-A1F2-48C5-9D06-84A82923CB10}"/>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276A60D0-9A67-4C27-BE50-F8C0CA2FBB9F}"/>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0913947-D672-41DE-AA98-B284BFC7CF5C}"/>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0CF4FC3-BB4D-442F-BF92-854A7F2FA570}"/>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2"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righ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2"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right)">
                                      <p:cBhvr>
                                        <p:cTn id="24" dur="5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D11B5BB0-6CBB-4238-9A65-F4C108C81886}"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83</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제목 1">
            <a:extLst>
              <a:ext uri="{FF2B5EF4-FFF2-40B4-BE49-F238E27FC236}">
                <a16:creationId xmlns:a16="http://schemas.microsoft.com/office/drawing/2014/main" id="{2CFECA11-CF46-4EFF-8688-526BA2D1AF3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8A75E1A8-9319-46B6-95E1-F6C6ADB45C3C}"/>
              </a:ext>
            </a:extLst>
          </p:cNvPr>
          <p:cNvSpPr>
            <a:spLocks noGrp="1"/>
          </p:cNvSpPr>
          <p:nvPr>
            <p:ph idx="1"/>
          </p:nvPr>
        </p:nvSpPr>
        <p:spPr>
          <a:xfrm>
            <a:off x="608092" y="1156344"/>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56" name="모서리가 둥근 직사각형 55"/>
          <p:cNvSpPr/>
          <p:nvPr/>
        </p:nvSpPr>
        <p:spPr>
          <a:xfrm>
            <a:off x="3279259" y="4599173"/>
            <a:ext cx="2848493" cy="30780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1B5C1B3-417D-4628-9DA1-6A0948DA7230}"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84</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4" name="TextBox 43">
            <a:extLst>
              <a:ext uri="{FF2B5EF4-FFF2-40B4-BE49-F238E27FC236}">
                <a16:creationId xmlns:a16="http://schemas.microsoft.com/office/drawing/2014/main" id="{60CA8BA8-1B0E-4675-9800-8781F59E3D40}"/>
              </a:ext>
            </a:extLst>
          </p:cNvPr>
          <p:cNvSpPr txBox="1"/>
          <p:nvPr/>
        </p:nvSpPr>
        <p:spPr>
          <a:xfrm>
            <a:off x="2393008" y="1546699"/>
            <a:ext cx="5278874" cy="481351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3872790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D112DA66-0200-4EA0-B847-FC798092EA0B}"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85</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7E0CFBC7-33B9-472E-995A-7C80F1F6C1FE}"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86</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7A44F06A-90C4-4817-BBB3-98D9EB91DD60}" type="datetime3">
              <a:rPr lang="en-US" altLang="ko-KR" smtClean="0"/>
              <a:t>16 December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87</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DF5743B8-72AB-43D1-A4E3-141357F32900}"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88</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88087344-0317-4481-BD25-C831335C8608}"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89</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708770"/>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4266519"/>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2" cstate="print"/>
          <a:srcRect/>
          <a:stretch>
            <a:fillRect/>
          </a:stretch>
        </p:blipFill>
        <p:spPr bwMode="auto">
          <a:xfrm>
            <a:off x="10582257" y="858484"/>
            <a:ext cx="1196600" cy="1296144"/>
          </a:xfrm>
          <a:prstGeom prst="rect">
            <a:avLst/>
          </a:prstGeom>
          <a:noFill/>
        </p:spPr>
      </p:pic>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pic>
        <p:nvPicPr>
          <p:cNvPr id="33"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id="{2E1C90DC-1B68-4CA3-A4C8-50189BFD33BF}"/>
              </a:ext>
            </a:extLst>
          </p:cNvPr>
          <p:cNvSpPr txBox="1"/>
          <p:nvPr/>
        </p:nvSpPr>
        <p:spPr>
          <a:xfrm>
            <a:off x="5221701" y="3547269"/>
            <a:ext cx="2386109" cy="646331"/>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ko-KR" altLang="en-US" sz="1200" dirty="0">
                <a:latin typeface="Courier New" pitchFamily="49" charset="0"/>
                <a:cs typeface="Courier New" pitchFamily="49" charset="0"/>
              </a:rPr>
              <a:t>“</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pic>
        <p:nvPicPr>
          <p:cNvPr id="22" name="그림 21">
            <a:extLst>
              <a:ext uri="{FF2B5EF4-FFF2-40B4-BE49-F238E27FC236}">
                <a16:creationId xmlns:a16="http://schemas.microsoft.com/office/drawing/2014/main" id="{808A4650-EA9C-4025-B811-FD99D3E58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cxnSp>
        <p:nvCxnSpPr>
          <p:cNvPr id="23" name="직선 화살표 연결선 22">
            <a:extLst>
              <a:ext uri="{FF2B5EF4-FFF2-40B4-BE49-F238E27FC236}">
                <a16:creationId xmlns:a16="http://schemas.microsoft.com/office/drawing/2014/main" id="{1684121A-EDBE-4C18-93C1-3E7E7FFEC2F7}"/>
              </a:ext>
            </a:extLst>
          </p:cNvPr>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55BADB-2140-4614-B666-EAE9432B6CE4}"/>
              </a:ext>
            </a:extLst>
          </p:cNvPr>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2" name="그림 31">
            <a:extLst>
              <a:ext uri="{FF2B5EF4-FFF2-40B4-BE49-F238E27FC236}">
                <a16:creationId xmlns:a16="http://schemas.microsoft.com/office/drawing/2014/main" id="{A5D1904D-CD91-4566-BABF-C8D14E290368}"/>
              </a:ext>
            </a:extLst>
          </p:cNvPr>
          <p:cNvPicPr>
            <a:picLocks noChangeAspect="1"/>
          </p:cNvPicPr>
          <p:nvPr/>
        </p:nvPicPr>
        <p:blipFill>
          <a:blip r:embed="rId5"/>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16517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A3C851F-B344-427F-A719-ECACF5D5F2D4}"/>
              </a:ext>
            </a:extLst>
          </p:cNvPr>
          <p:cNvSpPr>
            <a:spLocks noGrp="1"/>
          </p:cNvSpPr>
          <p:nvPr>
            <p:ph idx="1"/>
          </p:nvPr>
        </p:nvSpPr>
        <p:spPr/>
        <p:txBody>
          <a:bodyPr/>
          <a:lstStyle/>
          <a:p>
            <a:r>
              <a:rPr lang="en-US" altLang="ko-KR" dirty="0" err="1"/>
              <a:t>oic.wk.rd</a:t>
            </a:r>
            <a:r>
              <a:rPr lang="en-US" altLang="ko-KR" dirty="0"/>
              <a:t>" Resource Type specification </a:t>
            </a:r>
          </a:p>
          <a:p>
            <a:pPr lvl="1"/>
            <a:r>
              <a:rPr lang="en-US" altLang="ko-KR" dirty="0"/>
              <a:t>provides selection criteria with GET /</a:t>
            </a:r>
            <a:r>
              <a:rPr lang="en-US" altLang="ko-KR" dirty="0" err="1"/>
              <a:t>oic</a:t>
            </a:r>
            <a:r>
              <a:rPr lang="en-US" altLang="ko-KR" dirty="0"/>
              <a:t>/</a:t>
            </a:r>
            <a:r>
              <a:rPr lang="en-US" altLang="ko-KR" dirty="0" err="1"/>
              <a:t>rd</a:t>
            </a:r>
            <a:r>
              <a:rPr lang="en-US" altLang="ko-KR" dirty="0"/>
              <a:t> </a:t>
            </a:r>
          </a:p>
          <a:p>
            <a:pPr lvl="1"/>
            <a:r>
              <a:rPr lang="en-US" altLang="ko-KR" dirty="0"/>
              <a:t>allow Resource publish/update with POST /</a:t>
            </a:r>
            <a:r>
              <a:rPr lang="en-US" altLang="ko-KR" dirty="0" err="1"/>
              <a:t>oic</a:t>
            </a:r>
            <a:r>
              <a:rPr lang="en-US" altLang="ko-KR" dirty="0"/>
              <a:t>/</a:t>
            </a:r>
            <a:r>
              <a:rPr lang="en-US" altLang="ko-KR" dirty="0" err="1"/>
              <a:t>rd</a:t>
            </a:r>
            <a:r>
              <a:rPr lang="en-US" altLang="ko-KR" dirty="0"/>
              <a:t> </a:t>
            </a:r>
          </a:p>
          <a:p>
            <a:pPr lvl="1"/>
            <a:r>
              <a:rPr lang="en-US" altLang="ko-KR" dirty="0"/>
              <a:t>allow Resource delete with DELETE /</a:t>
            </a:r>
            <a:r>
              <a:rPr lang="en-US" altLang="ko-KR" dirty="0" err="1"/>
              <a:t>oic</a:t>
            </a:r>
            <a:r>
              <a:rPr lang="en-US" altLang="ko-KR" dirty="0"/>
              <a:t>/</a:t>
            </a:r>
            <a:r>
              <a:rPr lang="en-US" altLang="ko-KR" dirty="0" err="1"/>
              <a:t>rd</a:t>
            </a:r>
            <a:r>
              <a:rPr lang="en-US" altLang="ko-KR" dirty="0"/>
              <a:t> </a:t>
            </a:r>
          </a:p>
          <a:p>
            <a:endParaRPr lang="en-US" altLang="ko-KR" dirty="0"/>
          </a:p>
          <a:p>
            <a:r>
              <a:rPr lang="en-US" altLang="ko-KR" dirty="0"/>
              <a:t>Resource publish/update/delete elaboration </a:t>
            </a:r>
          </a:p>
          <a:p>
            <a:pPr lvl="1"/>
            <a:r>
              <a:rPr lang="en-US" altLang="ko-KR" dirty="0"/>
              <a:t>initial publish of a new Link with POST /</a:t>
            </a:r>
            <a:r>
              <a:rPr lang="en-US" altLang="ko-KR" dirty="0" err="1"/>
              <a:t>oic</a:t>
            </a:r>
            <a:r>
              <a:rPr lang="en-US" altLang="ko-KR" dirty="0"/>
              <a:t>/</a:t>
            </a:r>
            <a:r>
              <a:rPr lang="en-US" altLang="ko-KR" dirty="0" err="1"/>
              <a:t>rd</a:t>
            </a:r>
            <a:r>
              <a:rPr lang="en-US" altLang="ko-KR" dirty="0"/>
              <a:t> (without “ins”)   </a:t>
            </a:r>
          </a:p>
          <a:p>
            <a:pPr lvl="1"/>
            <a:r>
              <a:rPr lang="en-US" altLang="ko-KR" dirty="0"/>
              <a:t>subsequent update of an existing Link with POST /</a:t>
            </a:r>
            <a:r>
              <a:rPr lang="en-US" altLang="ko-KR" dirty="0" err="1"/>
              <a:t>oic</a:t>
            </a:r>
            <a:r>
              <a:rPr lang="en-US" altLang="ko-KR" dirty="0"/>
              <a:t>/</a:t>
            </a:r>
            <a:r>
              <a:rPr lang="en-US" altLang="ko-KR" dirty="0" err="1"/>
              <a:t>rd</a:t>
            </a:r>
            <a:r>
              <a:rPr lang="en-US" altLang="ko-KR" dirty="0"/>
              <a:t> (with “ins”) </a:t>
            </a:r>
          </a:p>
          <a:p>
            <a:pPr lvl="1"/>
            <a:r>
              <a:rPr lang="en-US" altLang="ko-KR" dirty="0"/>
              <a:t>delete of Link(s) with DELETE /</a:t>
            </a:r>
            <a:r>
              <a:rPr lang="en-US" altLang="ko-KR" dirty="0" err="1"/>
              <a:t>oic</a:t>
            </a:r>
            <a:r>
              <a:rPr lang="en-US" altLang="ko-KR" dirty="0"/>
              <a:t>/</a:t>
            </a:r>
            <a:r>
              <a:rPr lang="en-US" altLang="ko-KR" dirty="0" err="1"/>
              <a:t>rd</a:t>
            </a:r>
            <a:r>
              <a:rPr lang="en-US" altLang="ko-KR" dirty="0"/>
              <a:t> (with "di" or "ins" query)  </a:t>
            </a:r>
          </a:p>
          <a:p>
            <a:endParaRPr lang="ko-KR" altLang="en-US" dirty="0"/>
          </a:p>
        </p:txBody>
      </p:sp>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AC26B2EF-5D9D-4C80-A4DE-995C67F3CD7F}"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90</a:t>
            </a:fld>
            <a:endParaRPr lang="en-US" dirty="0"/>
          </a:p>
        </p:txBody>
      </p:sp>
    </p:spTree>
    <p:extLst>
      <p:ext uri="{BB962C8B-B14F-4D97-AF65-F5344CB8AC3E}">
        <p14:creationId xmlns:p14="http://schemas.microsoft.com/office/powerpoint/2010/main" val="1887277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1F29CB73-098E-4A96-96B9-BBE32748E045}"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91</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D4A58C35-F8E3-45C9-BAD1-13A35C4B5546}"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92</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C040A278-4A08-4CF8-9E98-78247EEAB896}"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93</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00E37970-D796-4201-96C1-075C37B07F8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94</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79AF29F9-179C-4925-974A-8557263C3245}"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95</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6167DFD6-F7A8-439A-A2B1-9689325C49C5}"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96</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3F784E37-17B6-4BCB-ACE1-82373524C989}"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97</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B04D4E36-F3A5-4A80-9815-3315A04B981F}"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98</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F5626EBD-98E8-44AF-9B5B-FDCAB35EDB9B}" type="datetime3">
              <a:rPr lang="en-US" altLang="ko-KR" smtClean="0"/>
              <a:t>16 December 2017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99</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5481</TotalTime>
  <Words>24133</Words>
  <Application>Microsoft Office PowerPoint</Application>
  <PresentationFormat>사용자 지정</PresentationFormat>
  <Paragraphs>3863</Paragraphs>
  <Slides>119</Slides>
  <Notes>11</Notes>
  <HiddenSlides>0</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1</vt:i4>
      </vt:variant>
      <vt:variant>
        <vt:lpstr>슬라이드 제목</vt:lpstr>
      </vt:variant>
      <vt:variant>
        <vt:i4>119</vt:i4>
      </vt:variant>
    </vt:vector>
  </HeadingPairs>
  <TitlesOfParts>
    <vt:vector size="137"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Visio.Drawing.15</vt:lpstr>
      <vt:lpstr>OCF Core Framework, aka IoT platform OCF 1.3 </vt:lpstr>
      <vt:lpstr>Contents</vt:lpstr>
      <vt:lpstr>Contents</vt:lpstr>
      <vt:lpstr>Internet of Things </vt:lpstr>
      <vt:lpstr>Internet  </vt:lpstr>
      <vt:lpstr>Internet of Things? </vt:lpstr>
      <vt:lpstr>RESTful Architecture Style </vt:lpstr>
      <vt:lpstr>RESTful Architecture Style </vt:lpstr>
      <vt:lpstr>RESTful Architecture Style </vt:lpstr>
      <vt:lpstr>(conceptual) IoT Architecture &amp; Procedures</vt:lpstr>
      <vt:lpstr>(conceptual) IoT Architecture &amp; Procedures</vt:lpstr>
      <vt:lpstr>(conceptual) IoT Architecture &amp; Procedures</vt:lpstr>
      <vt:lpstr>(conceptual) IoT Architecture &amp; Procedures</vt:lpstr>
      <vt:lpstr>(conceptual) IoT Architecture &amp; Procedures</vt:lpstr>
      <vt:lpstr>Main IoT challenges</vt:lpstr>
      <vt:lpstr>Contents</vt:lpstr>
      <vt:lpstr>RESTful Architecture Style </vt:lpstr>
      <vt:lpstr>OCF Device: Roles  </vt:lpstr>
      <vt:lpstr>OCF Device: Roles  </vt:lpstr>
      <vt:lpstr>Logical organization: 3 part approach</vt:lpstr>
      <vt:lpstr>Logical organization: 3 part approach</vt:lpstr>
      <vt:lpstr>Logical organization: 3 part approach</vt:lpstr>
      <vt:lpstr>Logical organization: 3 part approach</vt:lpstr>
      <vt:lpstr>IoT Protocol Stacks</vt:lpstr>
      <vt:lpstr>Internet &amp; IoT layer comparison</vt:lpstr>
      <vt:lpstr>OCF Functional Block Diagram</vt:lpstr>
      <vt:lpstr>OCF Functional Block Diagram</vt:lpstr>
      <vt:lpstr>OCF Framework: IoT Platform(?)</vt:lpstr>
      <vt:lpstr>OCF Framework: IoT Platform(?)</vt:lpstr>
      <vt:lpstr>OCF Framework – IoT Platform? </vt:lpstr>
      <vt:lpstr>Core features &amp; issues </vt:lpstr>
      <vt:lpstr>Current status    </vt:lpstr>
      <vt:lpstr>OCF Functional Block Diagram: WG/TGs</vt:lpstr>
      <vt:lpstr>OCF Functional Block Diagram: WG/TGs</vt:lpstr>
      <vt:lpstr>Contents</vt:lpstr>
      <vt:lpstr>Resource (instance) </vt:lpstr>
      <vt:lpstr>Resource (instance)</vt:lpstr>
      <vt:lpstr>Property</vt:lpstr>
      <vt:lpstr>Property: Format</vt:lpstr>
      <vt:lpstr>Property: Common Property</vt:lpstr>
      <vt:lpstr>Resource Type</vt:lpstr>
      <vt:lpstr>Resource Type: Format  </vt:lpstr>
      <vt:lpstr>OCF Link: Typed Web Link</vt:lpstr>
      <vt:lpstr>OCF Link</vt:lpstr>
      <vt:lpstr>OCF Link</vt:lpstr>
      <vt:lpstr>Collection: Resource structure</vt:lpstr>
      <vt:lpstr>Interface</vt:lpstr>
      <vt:lpstr>Interface</vt:lpstr>
      <vt:lpstr>Interface</vt:lpstr>
      <vt:lpstr>Interface</vt:lpstr>
      <vt:lpstr>Interface</vt:lpstr>
      <vt:lpstr>Interface</vt:lpstr>
      <vt:lpstr>Interface</vt:lpstr>
      <vt:lpstr>Interface</vt:lpstr>
      <vt:lpstr>Query: “rt” &amp; “if” query  </vt:lpstr>
      <vt:lpstr>Core Resources</vt:lpstr>
      <vt:lpstr>Core Resources: Examples</vt:lpstr>
      <vt:lpstr>OCF Device: Roles  </vt:lpstr>
      <vt:lpstr>OCF Device: Protocol stack </vt:lpstr>
      <vt:lpstr>OCF Device: Protocol stack </vt:lpstr>
      <vt:lpstr>OCF Device </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resource model indication </vt:lpstr>
      <vt:lpstr>Versioning: resource model indication </vt:lpstr>
      <vt:lpstr>Versioning: Differentiated responses</vt:lpstr>
      <vt:lpstr>Versioning: Differentiated responses</vt:lpstr>
      <vt:lpstr>OCF Bridge - Background &amp; technical need</vt:lpstr>
      <vt:lpstr>OCF Bridge: technical approach</vt:lpstr>
      <vt:lpstr>OCF Bridge: operation sketch with OCF &amp; oneM2M</vt:lpstr>
      <vt:lpstr>Bridge Device example: bridge (oic.d.bridge)  </vt:lpstr>
      <vt:lpstr>Bridge Device example: bridge (oic.d.bridge)  </vt:lpstr>
      <vt:lpstr>Follow through</vt:lpstr>
      <vt:lpstr>Specification &amp; Presentation location </vt:lpstr>
      <vt:lpstr>Appendix</vt:lpstr>
      <vt:lpstr>Main IoT Technical Challenges vs Internet</vt:lpstr>
      <vt:lpstr>Main IoT Technical Challenges vs Internet</vt:lpstr>
      <vt:lpstr>Main IoT Technical Challenges vs Internet</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196</cp:revision>
  <dcterms:created xsi:type="dcterms:W3CDTF">2016-05-17T18:07:16Z</dcterms:created>
  <dcterms:modified xsi:type="dcterms:W3CDTF">2017-12-16T02:50:08Z</dcterms:modified>
</cp:coreProperties>
</file>