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34"/>
  </p:notesMasterIdLst>
  <p:handoutMasterIdLst>
    <p:handoutMasterId r:id="rId135"/>
  </p:handoutMasterIdLst>
  <p:sldIdLst>
    <p:sldId id="277" r:id="rId2"/>
    <p:sldId id="282" r:id="rId3"/>
    <p:sldId id="524" r:id="rId4"/>
    <p:sldId id="334" r:id="rId5"/>
    <p:sldId id="392" r:id="rId6"/>
    <p:sldId id="336" r:id="rId7"/>
    <p:sldId id="337" r:id="rId8"/>
    <p:sldId id="584" r:id="rId9"/>
    <p:sldId id="585" r:id="rId10"/>
    <p:sldId id="338" r:id="rId11"/>
    <p:sldId id="339" r:id="rId12"/>
    <p:sldId id="340" r:id="rId13"/>
    <p:sldId id="343" r:id="rId14"/>
    <p:sldId id="350" r:id="rId15"/>
    <p:sldId id="534" r:id="rId16"/>
    <p:sldId id="525" r:id="rId17"/>
    <p:sldId id="302" r:id="rId18"/>
    <p:sldId id="526" r:id="rId19"/>
    <p:sldId id="574" r:id="rId20"/>
    <p:sldId id="393" r:id="rId21"/>
    <p:sldId id="394" r:id="rId22"/>
    <p:sldId id="396" r:id="rId23"/>
    <p:sldId id="537" r:id="rId24"/>
    <p:sldId id="369" r:id="rId25"/>
    <p:sldId id="389" r:id="rId26"/>
    <p:sldId id="390" r:id="rId27"/>
    <p:sldId id="477" r:id="rId28"/>
    <p:sldId id="408" r:id="rId29"/>
    <p:sldId id="409" r:id="rId30"/>
    <p:sldId id="391" r:id="rId31"/>
    <p:sldId id="385" r:id="rId32"/>
    <p:sldId id="386" r:id="rId33"/>
    <p:sldId id="586" r:id="rId34"/>
    <p:sldId id="587" r:id="rId35"/>
    <p:sldId id="527" r:id="rId36"/>
    <p:sldId id="304" r:id="rId37"/>
    <p:sldId id="305" r:id="rId38"/>
    <p:sldId id="413" r:id="rId39"/>
    <p:sldId id="414" r:id="rId40"/>
    <p:sldId id="420" r:id="rId41"/>
    <p:sldId id="421" r:id="rId42"/>
    <p:sldId id="306" r:id="rId43"/>
    <p:sldId id="423" r:id="rId44"/>
    <p:sldId id="424" r:id="rId45"/>
    <p:sldId id="575" r:id="rId46"/>
    <p:sldId id="474" r:id="rId47"/>
    <p:sldId id="530" r:id="rId48"/>
    <p:sldId id="576" r:id="rId49"/>
    <p:sldId id="577" r:id="rId50"/>
    <p:sldId id="580" r:id="rId51"/>
    <p:sldId id="578" r:id="rId52"/>
    <p:sldId id="581" r:id="rId53"/>
    <p:sldId id="582" r:id="rId54"/>
    <p:sldId id="579" r:id="rId55"/>
    <p:sldId id="431" r:id="rId56"/>
    <p:sldId id="426" r:id="rId57"/>
    <p:sldId id="435" r:id="rId58"/>
    <p:sldId id="486" r:id="rId59"/>
    <p:sldId id="489" r:id="rId60"/>
    <p:sldId id="490" r:id="rId61"/>
    <p:sldId id="307" r:id="rId62"/>
    <p:sldId id="476" r:id="rId63"/>
    <p:sldId id="289" r:id="rId64"/>
    <p:sldId id="478" r:id="rId65"/>
    <p:sldId id="528" r:id="rId66"/>
    <p:sldId id="491" r:id="rId67"/>
    <p:sldId id="291" r:id="rId68"/>
    <p:sldId id="561" r:id="rId69"/>
    <p:sldId id="497" r:id="rId70"/>
    <p:sldId id="495" r:id="rId71"/>
    <p:sldId id="569" r:id="rId72"/>
    <p:sldId id="570" r:id="rId73"/>
    <p:sldId id="571" r:id="rId74"/>
    <p:sldId id="572" r:id="rId75"/>
    <p:sldId id="295" r:id="rId76"/>
    <p:sldId id="296" r:id="rId77"/>
    <p:sldId id="297" r:id="rId78"/>
    <p:sldId id="298" r:id="rId79"/>
    <p:sldId id="498" r:id="rId80"/>
    <p:sldId id="499" r:id="rId81"/>
    <p:sldId id="451" r:id="rId82"/>
    <p:sldId id="531" r:id="rId83"/>
    <p:sldId id="519" r:id="rId84"/>
    <p:sldId id="520" r:id="rId85"/>
    <p:sldId id="521" r:id="rId86"/>
    <p:sldId id="522" r:id="rId87"/>
    <p:sldId id="538" r:id="rId88"/>
    <p:sldId id="535" r:id="rId89"/>
    <p:sldId id="536" r:id="rId90"/>
    <p:sldId id="539" r:id="rId91"/>
    <p:sldId id="540" r:id="rId92"/>
    <p:sldId id="541" r:id="rId93"/>
    <p:sldId id="542" r:id="rId94"/>
    <p:sldId id="543" r:id="rId95"/>
    <p:sldId id="544" r:id="rId96"/>
    <p:sldId id="545" r:id="rId97"/>
    <p:sldId id="546" r:id="rId98"/>
    <p:sldId id="547" r:id="rId99"/>
    <p:sldId id="548" r:id="rId100"/>
    <p:sldId id="549" r:id="rId101"/>
    <p:sldId id="550" r:id="rId102"/>
    <p:sldId id="529" r:id="rId103"/>
    <p:sldId id="517" r:id="rId104"/>
    <p:sldId id="551" r:id="rId105"/>
    <p:sldId id="553" r:id="rId106"/>
    <p:sldId id="554" r:id="rId107"/>
    <p:sldId id="552" r:id="rId108"/>
    <p:sldId id="555" r:id="rId109"/>
    <p:sldId id="557" r:id="rId110"/>
    <p:sldId id="558" r:id="rId111"/>
    <p:sldId id="559" r:id="rId112"/>
    <p:sldId id="560" r:id="rId113"/>
    <p:sldId id="562" r:id="rId114"/>
    <p:sldId id="590" r:id="rId115"/>
    <p:sldId id="591" r:id="rId116"/>
    <p:sldId id="588" r:id="rId117"/>
    <p:sldId id="589" r:id="rId118"/>
    <p:sldId id="592" r:id="rId119"/>
    <p:sldId id="573" r:id="rId120"/>
    <p:sldId id="352" r:id="rId121"/>
    <p:sldId id="353" r:id="rId122"/>
    <p:sldId id="354" r:id="rId123"/>
    <p:sldId id="397" r:id="rId124"/>
    <p:sldId id="398" r:id="rId125"/>
    <p:sldId id="399" r:id="rId126"/>
    <p:sldId id="400" r:id="rId127"/>
    <p:sldId id="401" r:id="rId128"/>
    <p:sldId id="402" r:id="rId129"/>
    <p:sldId id="523" r:id="rId130"/>
    <p:sldId id="410" r:id="rId131"/>
    <p:sldId id="500" r:id="rId132"/>
    <p:sldId id="281" r:id="rId133"/>
  </p:sldIdLst>
  <p:sldSz cx="12161838"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18">
          <p15:clr>
            <a:srgbClr val="A4A3A4"/>
          </p15:clr>
        </p15:guide>
        <p15:guide id="2" pos="39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7A4C"/>
    <a:srgbClr val="50A83E"/>
    <a:srgbClr val="EDCD30"/>
    <a:srgbClr val="EBD5BB"/>
    <a:srgbClr val="3435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79" autoAdjust="0"/>
    <p:restoredTop sz="94658" autoAdjust="0"/>
  </p:normalViewPr>
  <p:slideViewPr>
    <p:cSldViewPr snapToGrid="0">
      <p:cViewPr varScale="1">
        <p:scale>
          <a:sx n="78" d="100"/>
          <a:sy n="78" d="100"/>
        </p:scale>
        <p:origin x="1042" y="62"/>
      </p:cViewPr>
      <p:guideLst>
        <p:guide orient="horz" pos="4218"/>
        <p:guide pos="392"/>
      </p:guideLst>
    </p:cSldViewPr>
  </p:slideViewPr>
  <p:outlineViewPr>
    <p:cViewPr>
      <p:scale>
        <a:sx n="33" d="100"/>
        <a:sy n="33" d="100"/>
      </p:scale>
      <p:origin x="0" y="-5530"/>
    </p:cViewPr>
  </p:outlineViewPr>
  <p:notesTextViewPr>
    <p:cViewPr>
      <p:scale>
        <a:sx n="1" d="1"/>
        <a:sy n="1" d="1"/>
      </p:scale>
      <p:origin x="0" y="0"/>
    </p:cViewPr>
  </p:notesTextViewPr>
  <p:sorterViewPr>
    <p:cViewPr varScale="1">
      <p:scale>
        <a:sx n="100" d="100"/>
        <a:sy n="100" d="100"/>
      </p:scale>
      <p:origin x="0" y="-36749"/>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notesMaster" Target="notesMasters/notesMaster1.xml"/><Relationship Id="rId13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5EF4FD0-EEB3-E54D-9EAC-5C2F87350479}" type="datetime1">
              <a:rPr lang="en-US" smtClean="0"/>
              <a:pPr/>
              <a:t>10/17/2017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DF301AC-E07C-274C-A432-7FB6442EF9D4}" type="slidenum">
              <a:rPr lang="en-US" smtClean="0"/>
              <a:pPr/>
              <a:t>‹#›</a:t>
            </a:fld>
            <a:endParaRPr lang="en-US"/>
          </a:p>
        </p:txBody>
      </p:sp>
    </p:spTree>
    <p:extLst>
      <p:ext uri="{BB962C8B-B14F-4D97-AF65-F5344CB8AC3E}">
        <p14:creationId xmlns:p14="http://schemas.microsoft.com/office/powerpoint/2010/main" val="19737598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A20944-10E6-A94E-B66A-48C837D9B59C}" type="datetime1">
              <a:rPr lang="en-US" smtClean="0"/>
              <a:pPr/>
              <a:t>10/17/2017</a:t>
            </a:fld>
            <a:endParaRPr lang="en-US"/>
          </a:p>
        </p:txBody>
      </p:sp>
      <p:sp>
        <p:nvSpPr>
          <p:cNvPr id="4" name="Slide Image Placeholder 3"/>
          <p:cNvSpPr>
            <a:spLocks noGrp="1" noRot="1" noChangeAspect="1"/>
          </p:cNvSpPr>
          <p:nvPr>
            <p:ph type="sldImg" idx="2"/>
          </p:nvPr>
        </p:nvSpPr>
        <p:spPr>
          <a:xfrm>
            <a:off x="692150" y="1143000"/>
            <a:ext cx="54737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0F8CF2-646B-420C-ADB7-48BD650928F4}" type="slidenum">
              <a:rPr lang="en-US" smtClean="0"/>
              <a:pPr/>
              <a:t>‹#›</a:t>
            </a:fld>
            <a:endParaRPr lang="en-US"/>
          </a:p>
        </p:txBody>
      </p:sp>
    </p:spTree>
    <p:extLst>
      <p:ext uri="{BB962C8B-B14F-4D97-AF65-F5344CB8AC3E}">
        <p14:creationId xmlns:p14="http://schemas.microsoft.com/office/powerpoint/2010/main" val="148036551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C60F8CF2-646B-420C-ADB7-48BD650928F4}" type="slidenum">
              <a:rPr lang="en-US" smtClean="0"/>
              <a:pPr/>
              <a:t>1</a:t>
            </a:fld>
            <a:endParaRPr lang="en-US"/>
          </a:p>
        </p:txBody>
      </p:sp>
    </p:spTree>
    <p:extLst>
      <p:ext uri="{BB962C8B-B14F-4D97-AF65-F5344CB8AC3E}">
        <p14:creationId xmlns:p14="http://schemas.microsoft.com/office/powerpoint/2010/main" val="32593574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009E37EA-FF4F-415E-9C11-FFF99DEB1897}" type="slidenum">
              <a:rPr lang="ko-KR" altLang="en-US" smtClean="0"/>
              <a:pPr/>
              <a:t>115</a:t>
            </a:fld>
            <a:endParaRPr lang="ko-KR" altLang="en-US"/>
          </a:p>
        </p:txBody>
      </p:sp>
    </p:spTree>
    <p:extLst>
      <p:ext uri="{BB962C8B-B14F-4D97-AF65-F5344CB8AC3E}">
        <p14:creationId xmlns:p14="http://schemas.microsoft.com/office/powerpoint/2010/main" val="19408285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009E37EA-FF4F-415E-9C11-FFF99DEB1897}" type="slidenum">
              <a:rPr lang="ko-KR" altLang="en-US" smtClean="0"/>
              <a:pPr/>
              <a:t>116</a:t>
            </a:fld>
            <a:endParaRPr lang="ko-KR" altLang="en-US"/>
          </a:p>
        </p:txBody>
      </p:sp>
    </p:spTree>
    <p:extLst>
      <p:ext uri="{BB962C8B-B14F-4D97-AF65-F5344CB8AC3E}">
        <p14:creationId xmlns:p14="http://schemas.microsoft.com/office/powerpoint/2010/main" val="38968563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009E37EA-FF4F-415E-9C11-FFF99DEB1897}" type="slidenum">
              <a:rPr lang="ko-KR" altLang="en-US" smtClean="0"/>
              <a:pPr/>
              <a:t>117</a:t>
            </a:fld>
            <a:endParaRPr lang="ko-KR" altLang="en-US"/>
          </a:p>
        </p:txBody>
      </p:sp>
    </p:spTree>
    <p:extLst>
      <p:ext uri="{BB962C8B-B14F-4D97-AF65-F5344CB8AC3E}">
        <p14:creationId xmlns:p14="http://schemas.microsoft.com/office/powerpoint/2010/main" val="31648084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009E37EA-FF4F-415E-9C11-FFF99DEB1897}" type="slidenum">
              <a:rPr lang="ko-KR" altLang="en-US" smtClean="0"/>
              <a:pPr/>
              <a:t>121</a:t>
            </a:fld>
            <a:endParaRPr lang="ko-KR" altLang="en-US"/>
          </a:p>
        </p:txBody>
      </p:sp>
    </p:spTree>
    <p:extLst>
      <p:ext uri="{BB962C8B-B14F-4D97-AF65-F5344CB8AC3E}">
        <p14:creationId xmlns:p14="http://schemas.microsoft.com/office/powerpoint/2010/main" val="5026714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009E37EA-FF4F-415E-9C11-FFF99DEB1897}" type="slidenum">
              <a:rPr lang="ko-KR" altLang="en-US" smtClean="0"/>
              <a:pPr/>
              <a:t>122</a:t>
            </a:fld>
            <a:endParaRPr lang="ko-KR" altLang="en-US"/>
          </a:p>
        </p:txBody>
      </p:sp>
    </p:spTree>
    <p:extLst>
      <p:ext uri="{BB962C8B-B14F-4D97-AF65-F5344CB8AC3E}">
        <p14:creationId xmlns:p14="http://schemas.microsoft.com/office/powerpoint/2010/main" val="31446679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C60F8CF2-646B-420C-ADB7-48BD650928F4}" type="slidenum">
              <a:rPr lang="en-US" smtClean="0"/>
              <a:pPr/>
              <a:t>129</a:t>
            </a:fld>
            <a:endParaRPr lang="en-US"/>
          </a:p>
        </p:txBody>
      </p:sp>
    </p:spTree>
    <p:extLst>
      <p:ext uri="{BB962C8B-B14F-4D97-AF65-F5344CB8AC3E}">
        <p14:creationId xmlns:p14="http://schemas.microsoft.com/office/powerpoint/2010/main" val="772005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C60F8CF2-646B-420C-ADB7-48BD650928F4}" type="slidenum">
              <a:rPr lang="en-US" smtClean="0"/>
              <a:pPr/>
              <a:t>22</a:t>
            </a:fld>
            <a:endParaRPr lang="en-US"/>
          </a:p>
        </p:txBody>
      </p:sp>
    </p:spTree>
    <p:extLst>
      <p:ext uri="{BB962C8B-B14F-4D97-AF65-F5344CB8AC3E}">
        <p14:creationId xmlns:p14="http://schemas.microsoft.com/office/powerpoint/2010/main" val="1371660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C60F8CF2-646B-420C-ADB7-48BD650928F4}" type="slidenum">
              <a:rPr lang="en-US" smtClean="0"/>
              <a:pPr/>
              <a:t>23</a:t>
            </a:fld>
            <a:endParaRPr lang="en-US"/>
          </a:p>
        </p:txBody>
      </p:sp>
    </p:spTree>
    <p:extLst>
      <p:ext uri="{BB962C8B-B14F-4D97-AF65-F5344CB8AC3E}">
        <p14:creationId xmlns:p14="http://schemas.microsoft.com/office/powerpoint/2010/main" val="300382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C60F8CF2-646B-420C-ADB7-48BD650928F4}" type="slidenum">
              <a:rPr lang="en-US" smtClean="0"/>
              <a:pPr/>
              <a:t>50</a:t>
            </a:fld>
            <a:endParaRPr lang="en-US"/>
          </a:p>
        </p:txBody>
      </p:sp>
    </p:spTree>
    <p:extLst>
      <p:ext uri="{BB962C8B-B14F-4D97-AF65-F5344CB8AC3E}">
        <p14:creationId xmlns:p14="http://schemas.microsoft.com/office/powerpoint/2010/main" val="22183936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C60F8CF2-646B-420C-ADB7-48BD650928F4}" type="slidenum">
              <a:rPr lang="en-US" smtClean="0"/>
              <a:pPr/>
              <a:t>51</a:t>
            </a:fld>
            <a:endParaRPr lang="en-US"/>
          </a:p>
        </p:txBody>
      </p:sp>
    </p:spTree>
    <p:extLst>
      <p:ext uri="{BB962C8B-B14F-4D97-AF65-F5344CB8AC3E}">
        <p14:creationId xmlns:p14="http://schemas.microsoft.com/office/powerpoint/2010/main" val="27248506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C60F8CF2-646B-420C-ADB7-48BD650928F4}" type="slidenum">
              <a:rPr lang="en-US" smtClean="0"/>
              <a:pPr/>
              <a:t>53</a:t>
            </a:fld>
            <a:endParaRPr lang="en-US"/>
          </a:p>
        </p:txBody>
      </p:sp>
    </p:spTree>
    <p:extLst>
      <p:ext uri="{BB962C8B-B14F-4D97-AF65-F5344CB8AC3E}">
        <p14:creationId xmlns:p14="http://schemas.microsoft.com/office/powerpoint/2010/main" val="3776115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C60F8CF2-646B-420C-ADB7-48BD650928F4}" type="slidenum">
              <a:rPr lang="en-US" smtClean="0"/>
              <a:pPr/>
              <a:t>89</a:t>
            </a:fld>
            <a:endParaRPr lang="en-US"/>
          </a:p>
        </p:txBody>
      </p:sp>
    </p:spTree>
    <p:extLst>
      <p:ext uri="{BB962C8B-B14F-4D97-AF65-F5344CB8AC3E}">
        <p14:creationId xmlns:p14="http://schemas.microsoft.com/office/powerpoint/2010/main" val="3243100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13C8387-6BB9-4C55-BC01-952AFBC7FD1C}" type="slidenum">
              <a:rPr lang="ko-KR" altLang="en-US" smtClean="0"/>
              <a:t>108</a:t>
            </a:fld>
            <a:endParaRPr lang="ko-KR" altLang="en-US" dirty="0"/>
          </a:p>
        </p:txBody>
      </p:sp>
    </p:spTree>
    <p:extLst>
      <p:ext uri="{BB962C8B-B14F-4D97-AF65-F5344CB8AC3E}">
        <p14:creationId xmlns:p14="http://schemas.microsoft.com/office/powerpoint/2010/main" val="2342572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C60F8CF2-646B-420C-ADB7-48BD650928F4}" type="slidenum">
              <a:rPr lang="en-US" smtClean="0"/>
              <a:pPr/>
              <a:t>113</a:t>
            </a:fld>
            <a:endParaRPr lang="en-US"/>
          </a:p>
        </p:txBody>
      </p:sp>
    </p:spTree>
    <p:extLst>
      <p:ext uri="{BB962C8B-B14F-4D97-AF65-F5344CB8AC3E}">
        <p14:creationId xmlns:p14="http://schemas.microsoft.com/office/powerpoint/2010/main" val="13534424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100000">
              <a:schemeClr val="bg1">
                <a:tint val="40000"/>
                <a:satMod val="350000"/>
              </a:schemeClr>
            </a:gs>
            <a:gs pos="0">
              <a:schemeClr val="accent3"/>
            </a:gs>
            <a:gs pos="43000">
              <a:schemeClr val="bg2"/>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82600" y="3717372"/>
            <a:ext cx="8153024" cy="1470025"/>
          </a:xfrm>
        </p:spPr>
        <p:txBody>
          <a:bodyPr>
            <a:normAutofit/>
          </a:bodyPr>
          <a:lstStyle>
            <a:lvl1pPr>
              <a:defRPr sz="3200" b="1" i="0">
                <a:solidFill>
                  <a:schemeClr val="tx2"/>
                </a:solidFill>
                <a:latin typeface="Century Gothic"/>
                <a:cs typeface="Century Gothic"/>
              </a:defRPr>
            </a:lvl1pPr>
          </a:lstStyle>
          <a:p>
            <a:r>
              <a:rPr lang="en-US" dirty="0"/>
              <a:t>Click to edit Master title style</a:t>
            </a:r>
          </a:p>
        </p:txBody>
      </p:sp>
      <p:sp>
        <p:nvSpPr>
          <p:cNvPr id="3" name="Subtitle 2"/>
          <p:cNvSpPr>
            <a:spLocks noGrp="1"/>
          </p:cNvSpPr>
          <p:nvPr>
            <p:ph type="subTitle" idx="1"/>
          </p:nvPr>
        </p:nvSpPr>
        <p:spPr>
          <a:xfrm>
            <a:off x="482600" y="5197285"/>
            <a:ext cx="9050452" cy="679559"/>
          </a:xfrm>
        </p:spPr>
        <p:txBody>
          <a:bodyPr/>
          <a:lstStyle>
            <a:lvl1pPr marL="0" indent="0" algn="l">
              <a:buNone/>
              <a:defRPr>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6466" y="1989074"/>
            <a:ext cx="5410004" cy="1147826"/>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23100" y="0"/>
            <a:ext cx="5138738" cy="6423422"/>
          </a:xfrm>
          <a:prstGeom prst="rect">
            <a:avLst/>
          </a:prstGeom>
        </p:spPr>
      </p:pic>
    </p:spTree>
    <p:extLst>
      <p:ext uri="{BB962C8B-B14F-4D97-AF65-F5344CB8AC3E}">
        <p14:creationId xmlns:p14="http://schemas.microsoft.com/office/powerpoint/2010/main" val="45532578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6_사용자 지정 레이아웃">
    <p:bg>
      <p:bgPr>
        <a:solidFill>
          <a:schemeClr val="bg1"/>
        </a:solidFill>
        <a:effectLst/>
      </p:bgPr>
    </p:bg>
    <p:spTree>
      <p:nvGrpSpPr>
        <p:cNvPr id="1" name=""/>
        <p:cNvGrpSpPr/>
        <p:nvPr/>
      </p:nvGrpSpPr>
      <p:grpSpPr>
        <a:xfrm>
          <a:off x="0" y="0"/>
          <a:ext cx="0" cy="0"/>
          <a:chOff x="0" y="0"/>
          <a:chExt cx="0" cy="0"/>
        </a:xfrm>
      </p:grpSpPr>
      <p:sp>
        <p:nvSpPr>
          <p:cNvPr id="17" name="TextBox 16"/>
          <p:cNvSpPr txBox="1"/>
          <p:nvPr userDrawn="1"/>
        </p:nvSpPr>
        <p:spPr>
          <a:xfrm>
            <a:off x="11255584" y="6544394"/>
            <a:ext cx="836943" cy="261610"/>
          </a:xfrm>
          <a:prstGeom prst="rect">
            <a:avLst/>
          </a:prstGeom>
          <a:noFill/>
        </p:spPr>
        <p:txBody>
          <a:bodyPr wrap="square" rtlCol="0">
            <a:spAutoFit/>
          </a:bodyPr>
          <a:lstStyle/>
          <a:p>
            <a:pPr algn="ctr"/>
            <a:fld id="{7335A58F-3DED-49C9-8EA0-CD8961F2EF3E}" type="slidenum">
              <a:rPr lang="en-US" altLang="ko-KR" sz="1100" smtClean="0">
                <a:solidFill>
                  <a:prstClr val="black"/>
                </a:solidFill>
              </a:rPr>
              <a:pPr algn="ctr"/>
              <a:t>‹#›</a:t>
            </a:fld>
            <a:endParaRPr lang="ko-KR" altLang="en-US" sz="1100" dirty="0" err="1">
              <a:solidFill>
                <a:prstClr val="black"/>
              </a:solidFill>
            </a:endParaRPr>
          </a:p>
        </p:txBody>
      </p:sp>
      <p:sp>
        <p:nvSpPr>
          <p:cNvPr id="9" name="Rectangle 2"/>
          <p:cNvSpPr>
            <a:spLocks noGrp="1" noChangeArrowheads="1"/>
          </p:cNvSpPr>
          <p:nvPr>
            <p:ph type="title"/>
          </p:nvPr>
        </p:nvSpPr>
        <p:spPr bwMode="auto">
          <a:xfrm>
            <a:off x="709441" y="26308"/>
            <a:ext cx="10945654" cy="627038"/>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noAutofit/>
          </a:bodyPr>
          <a:lstStyle>
            <a:lvl1pPr algn="l">
              <a:defRPr sz="4000" b="1"/>
            </a:lvl1pPr>
          </a:lstStyle>
          <a:p>
            <a:pPr lvl="0"/>
            <a:r>
              <a:rPr lang="en-US" altLang="ko-KR" dirty="0"/>
              <a:t>Click to edit Master title style</a:t>
            </a:r>
          </a:p>
        </p:txBody>
      </p:sp>
      <p:sp>
        <p:nvSpPr>
          <p:cNvPr id="10" name="내용 개체 틀 2"/>
          <p:cNvSpPr>
            <a:spLocks noGrp="1"/>
          </p:cNvSpPr>
          <p:nvPr>
            <p:ph idx="1"/>
          </p:nvPr>
        </p:nvSpPr>
        <p:spPr>
          <a:xfrm>
            <a:off x="1100056" y="1052514"/>
            <a:ext cx="10236214" cy="5400675"/>
          </a:xfrm>
          <a:prstGeom prst="rect">
            <a:avLst/>
          </a:prstGeo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3904028865"/>
      </p:ext>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91046" y="1156996"/>
            <a:ext cx="11200912" cy="4969171"/>
          </a:xfrm>
        </p:spPr>
        <p:txBody>
          <a:bodyPr/>
          <a:lstStyle>
            <a:lvl1pPr>
              <a:defRPr sz="2800" b="0" i="0">
                <a:solidFill>
                  <a:schemeClr val="tx1"/>
                </a:solidFill>
                <a:latin typeface="Century Gothic"/>
                <a:cs typeface="Century Gothic"/>
              </a:defRPr>
            </a:lvl1pPr>
            <a:lvl2pPr marL="455613" indent="-222250">
              <a:buFont typeface="Century Gothic" panose="020B0502020202020204" pitchFamily="34" charset="0"/>
              <a:buChar char="–"/>
              <a:defRPr sz="2400" b="0" i="0">
                <a:solidFill>
                  <a:schemeClr val="tx1"/>
                </a:solidFill>
                <a:latin typeface="Century Gothic"/>
                <a:cs typeface="Century Gothic"/>
              </a:defRPr>
            </a:lvl2pPr>
            <a:lvl3pPr>
              <a:defRPr sz="2000" b="0" i="0">
                <a:solidFill>
                  <a:schemeClr val="tx1"/>
                </a:solidFill>
                <a:latin typeface="Century Gothic"/>
                <a:cs typeface="Century Gothic"/>
              </a:defRPr>
            </a:lvl3pPr>
            <a:lvl4pPr>
              <a:defRPr sz="2000" b="0" i="0">
                <a:solidFill>
                  <a:schemeClr val="tx1"/>
                </a:solidFill>
                <a:latin typeface="Century Gothic"/>
                <a:cs typeface="Century Gothic"/>
              </a:defRPr>
            </a:lvl4pPr>
            <a:lvl5pPr>
              <a:defRPr sz="2000" b="0" i="0">
                <a:solidFill>
                  <a:schemeClr val="tx1"/>
                </a:solidFill>
                <a:latin typeface="Century Gothic"/>
                <a:cs typeface="Century Gothi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1"/>
          <p:cNvSpPr>
            <a:spLocks noGrp="1"/>
          </p:cNvSpPr>
          <p:nvPr>
            <p:ph type="title" hasCustomPrompt="1"/>
          </p:nvPr>
        </p:nvSpPr>
        <p:spPr>
          <a:xfrm>
            <a:off x="491046" y="94453"/>
            <a:ext cx="10295018" cy="721233"/>
          </a:xfrm>
        </p:spPr>
        <p:txBody>
          <a:bodyPr anchor="ctr"/>
          <a:lstStyle/>
          <a:p>
            <a:r>
              <a:rPr lang="en-US" dirty="0"/>
              <a:t>Click to edit Master title style</a:t>
            </a:r>
          </a:p>
        </p:txBody>
      </p:sp>
      <p:sp>
        <p:nvSpPr>
          <p:cNvPr id="4" name="날짜 개체 틀 3"/>
          <p:cNvSpPr>
            <a:spLocks noGrp="1"/>
          </p:cNvSpPr>
          <p:nvPr>
            <p:ph type="dt" sz="half" idx="10"/>
          </p:nvPr>
        </p:nvSpPr>
        <p:spPr/>
        <p:txBody>
          <a:bodyPr/>
          <a:lstStyle/>
          <a:p>
            <a:fld id="{653A96C9-1E29-4874-817D-E0DB81AA0DAC}" type="datetime3">
              <a:rPr lang="en-US" altLang="ko-KR" smtClean="0"/>
              <a:t>17 October 2017</a:t>
            </a:fld>
            <a:endParaRPr lang="en-US" dirty="0"/>
          </a:p>
        </p:txBody>
      </p:sp>
      <p:sp>
        <p:nvSpPr>
          <p:cNvPr id="5" name="바닥글 개체 틀 4"/>
          <p:cNvSpPr>
            <a:spLocks noGrp="1"/>
          </p:cNvSpPr>
          <p:nvPr>
            <p:ph type="ftr" sz="quarter" idx="11"/>
          </p:nvPr>
        </p:nvSpPr>
        <p:spPr/>
        <p:txBody>
          <a:bodyPr/>
          <a:lstStyle>
            <a:lvl1pPr>
              <a:defRPr/>
            </a:lvl1pPr>
          </a:lstStyle>
          <a:p>
            <a:r>
              <a:rPr lang="en-US" altLang="ko-KR"/>
              <a:t>Open Connectivity Foundation Public Information - No NDA</a:t>
            </a:r>
            <a:endParaRPr lang="en-US" altLang="ko-KR" dirty="0"/>
          </a:p>
        </p:txBody>
      </p:sp>
      <p:sp>
        <p:nvSpPr>
          <p:cNvPr id="6" name="슬라이드 번호 개체 틀 5"/>
          <p:cNvSpPr>
            <a:spLocks noGrp="1"/>
          </p:cNvSpPr>
          <p:nvPr>
            <p:ph type="sldNum" sz="quarter" idx="12"/>
          </p:nvPr>
        </p:nvSpPr>
        <p:spPr/>
        <p:txBody>
          <a:bodyPr/>
          <a:lstStyle/>
          <a:p>
            <a:fld id="{17A5C656-E050-4F3D-A0DB-0D19E9E83691}" type="slidenum">
              <a:rPr lang="en-US" smtClean="0"/>
              <a:pPr/>
              <a:t>‹#›</a:t>
            </a:fld>
            <a:endParaRPr lang="en-US" dirty="0"/>
          </a:p>
        </p:txBody>
      </p:sp>
    </p:spTree>
    <p:extLst>
      <p:ext uri="{BB962C8B-B14F-4D97-AF65-F5344CB8AC3E}">
        <p14:creationId xmlns:p14="http://schemas.microsoft.com/office/powerpoint/2010/main" val="3073040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1045" y="83439"/>
            <a:ext cx="10430955" cy="1059561"/>
          </a:xfrm>
        </p:spPr>
        <p:txBody>
          <a:bodyPr/>
          <a:lstStyle>
            <a:lvl1pPr>
              <a:defRPr>
                <a:solidFill>
                  <a:schemeClr val="tx2"/>
                </a:solidFill>
              </a:defRPr>
            </a:lvl1pPr>
          </a:lstStyle>
          <a:p>
            <a:r>
              <a:rPr lang="en-US" dirty="0"/>
              <a:t>Click to edit Master title style</a:t>
            </a:r>
          </a:p>
        </p:txBody>
      </p:sp>
      <p:sp>
        <p:nvSpPr>
          <p:cNvPr id="3" name="Content Placeholder 2"/>
          <p:cNvSpPr>
            <a:spLocks noGrp="1"/>
          </p:cNvSpPr>
          <p:nvPr>
            <p:ph sz="half" idx="1"/>
          </p:nvPr>
        </p:nvSpPr>
        <p:spPr>
          <a:xfrm>
            <a:off x="491045" y="1600204"/>
            <a:ext cx="5488525" cy="4525963"/>
          </a:xfrm>
        </p:spPr>
        <p:txBody>
          <a:bodyPr/>
          <a:lstStyle>
            <a:lvl1pPr>
              <a:defRPr sz="2400"/>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2268" y="1600204"/>
            <a:ext cx="5509690" cy="4525963"/>
          </a:xfrm>
        </p:spPr>
        <p:txBody>
          <a:bodyPr/>
          <a:lstStyle>
            <a:lvl1pPr>
              <a:defRPr sz="2400"/>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sz="half" idx="10"/>
          </p:nvPr>
        </p:nvSpPr>
        <p:spPr/>
        <p:txBody>
          <a:bodyPr/>
          <a:lstStyle/>
          <a:p>
            <a:fld id="{5775AA6B-0602-4D63-8A07-5DB61890BB8B}" type="datetime3">
              <a:rPr lang="en-US" altLang="ko-KR" smtClean="0"/>
              <a:t>17 October 2017</a:t>
            </a:fld>
            <a:endParaRPr lang="en-US" dirty="0"/>
          </a:p>
        </p:txBody>
      </p:sp>
      <p:sp>
        <p:nvSpPr>
          <p:cNvPr id="9" name="Slide Number Placeholder 8"/>
          <p:cNvSpPr>
            <a:spLocks noGrp="1"/>
          </p:cNvSpPr>
          <p:nvPr>
            <p:ph type="sldNum" sz="quarter" idx="11"/>
          </p:nvPr>
        </p:nvSpPr>
        <p:spPr/>
        <p:txBody>
          <a:bodyPr/>
          <a:lstStyle/>
          <a:p>
            <a:fld id="{17A5C656-E050-4F3D-A0DB-0D19E9E83691}" type="slidenum">
              <a:rPr lang="en-US" smtClean="0"/>
              <a:pPr/>
              <a:t>‹#›</a:t>
            </a:fld>
            <a:endParaRPr lang="en-US" dirty="0"/>
          </a:p>
        </p:txBody>
      </p:sp>
      <p:sp>
        <p:nvSpPr>
          <p:cNvPr id="10" name="Footer Placeholder 9"/>
          <p:cNvSpPr>
            <a:spLocks noGrp="1"/>
          </p:cNvSpPr>
          <p:nvPr>
            <p:ph type="ftr" sz="quarter" idx="12"/>
          </p:nvPr>
        </p:nvSpPr>
        <p:spPr/>
        <p:txBody>
          <a:bodyPr/>
          <a:lstStyle/>
          <a:p>
            <a:r>
              <a:rPr lang="en-US"/>
              <a:t>Open Connectivity Foundation Public Information - No NDA</a:t>
            </a:r>
            <a:endParaRPr lang="en-US" dirty="0"/>
          </a:p>
        </p:txBody>
      </p:sp>
    </p:spTree>
    <p:extLst>
      <p:ext uri="{BB962C8B-B14F-4D97-AF65-F5344CB8AC3E}">
        <p14:creationId xmlns:p14="http://schemas.microsoft.com/office/powerpoint/2010/main" val="2208571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1046" y="83439"/>
            <a:ext cx="10295018" cy="1059561"/>
          </a:xfrm>
        </p:spPr>
        <p:txBody>
          <a:bodyPr/>
          <a:lstStyle>
            <a:lvl1pPr>
              <a:defRPr>
                <a:solidFill>
                  <a:schemeClr val="tx2"/>
                </a:solidFill>
              </a:defRPr>
            </a:lvl1pPr>
          </a:lstStyle>
          <a:p>
            <a:r>
              <a:rPr lang="en-US" dirty="0"/>
              <a:t>Click to edit Master title style</a:t>
            </a:r>
          </a:p>
        </p:txBody>
      </p:sp>
      <p:sp>
        <p:nvSpPr>
          <p:cNvPr id="3" name="Text Placeholder 2"/>
          <p:cNvSpPr>
            <a:spLocks noGrp="1"/>
          </p:cNvSpPr>
          <p:nvPr>
            <p:ph type="body" idx="1"/>
          </p:nvPr>
        </p:nvSpPr>
        <p:spPr>
          <a:xfrm>
            <a:off x="491045" y="1535113"/>
            <a:ext cx="5490639" cy="750887"/>
          </a:xfrm>
        </p:spPr>
        <p:txBody>
          <a:bodyPr anchor="b">
            <a:noAutofit/>
          </a:bodyPr>
          <a:lstStyle>
            <a:lvl1pPr marL="0" indent="0" algn="l">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91045" y="2297112"/>
            <a:ext cx="5490639" cy="3951288"/>
          </a:xfrm>
        </p:spPr>
        <p:txBody>
          <a:bodyPr/>
          <a:lstStyle>
            <a:lvl1pPr>
              <a:buFont typeface="Arial"/>
              <a:buChar char="•"/>
              <a:defRPr sz="2200" baseline="0"/>
            </a:lvl1pPr>
            <a:lvl2pPr>
              <a:defRPr sz="2000">
                <a:solidFill>
                  <a:schemeClr val="tx1"/>
                </a:solidFill>
              </a:defRPr>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8047" y="1535113"/>
            <a:ext cx="5513911" cy="750887"/>
          </a:xfrm>
        </p:spPr>
        <p:txBody>
          <a:bodyPr anchor="b">
            <a:noAutofit/>
          </a:bodyPr>
          <a:lstStyle>
            <a:lvl1pPr marL="0" indent="0" algn="l">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8047" y="2286000"/>
            <a:ext cx="5513911" cy="3951288"/>
          </a:xfrm>
        </p:spPr>
        <p:txBody>
          <a:bodyPr/>
          <a:lstStyle>
            <a:lvl1pPr>
              <a:buFont typeface="Arial"/>
              <a:buChar char="•"/>
              <a:defRPr sz="2200"/>
            </a:lvl1pPr>
            <a:lvl2pPr>
              <a:defRPr sz="2000">
                <a:solidFill>
                  <a:schemeClr val="tx1"/>
                </a:solidFill>
              </a:defRPr>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9"/>
          <p:cNvSpPr>
            <a:spLocks noGrp="1"/>
          </p:cNvSpPr>
          <p:nvPr>
            <p:ph type="dt" sz="half" idx="10"/>
          </p:nvPr>
        </p:nvSpPr>
        <p:spPr/>
        <p:txBody>
          <a:bodyPr/>
          <a:lstStyle/>
          <a:p>
            <a:fld id="{E0537FDB-EBD4-464F-94CE-1D9F27D76945}" type="datetime3">
              <a:rPr lang="en-US" altLang="ko-KR" smtClean="0"/>
              <a:t>17 October 2017</a:t>
            </a:fld>
            <a:endParaRPr lang="en-US" dirty="0"/>
          </a:p>
        </p:txBody>
      </p:sp>
      <p:sp>
        <p:nvSpPr>
          <p:cNvPr id="11" name="Slide Number Placeholder 10"/>
          <p:cNvSpPr>
            <a:spLocks noGrp="1"/>
          </p:cNvSpPr>
          <p:nvPr>
            <p:ph type="sldNum" sz="quarter" idx="11"/>
          </p:nvPr>
        </p:nvSpPr>
        <p:spPr/>
        <p:txBody>
          <a:bodyPr/>
          <a:lstStyle/>
          <a:p>
            <a:fld id="{17A5C656-E050-4F3D-A0DB-0D19E9E83691}" type="slidenum">
              <a:rPr lang="en-US" smtClean="0"/>
              <a:pPr/>
              <a:t>‹#›</a:t>
            </a:fld>
            <a:endParaRPr lang="en-US" dirty="0"/>
          </a:p>
        </p:txBody>
      </p:sp>
      <p:sp>
        <p:nvSpPr>
          <p:cNvPr id="12" name="Footer Placeholder 11"/>
          <p:cNvSpPr>
            <a:spLocks noGrp="1"/>
          </p:cNvSpPr>
          <p:nvPr>
            <p:ph type="ftr" sz="quarter" idx="12"/>
          </p:nvPr>
        </p:nvSpPr>
        <p:spPr/>
        <p:txBody>
          <a:bodyPr/>
          <a:lstStyle/>
          <a:p>
            <a:r>
              <a:rPr lang="en-US"/>
              <a:t>Open Connectivity Foundation Public Information - No NDA</a:t>
            </a:r>
            <a:endParaRPr lang="en-US" dirty="0"/>
          </a:p>
        </p:txBody>
      </p:sp>
    </p:spTree>
    <p:extLst>
      <p:ext uri="{BB962C8B-B14F-4D97-AF65-F5344CB8AC3E}">
        <p14:creationId xmlns:p14="http://schemas.microsoft.com/office/powerpoint/2010/main" val="3558627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1046" y="83439"/>
            <a:ext cx="10295018" cy="1059561"/>
          </a:xfrm>
        </p:spPr>
        <p:txBody>
          <a:bodyPr/>
          <a:lstStyle/>
          <a:p>
            <a:r>
              <a:rPr lang="en-US" dirty="0"/>
              <a:t>Click to edit Master title style</a:t>
            </a:r>
          </a:p>
        </p:txBody>
      </p:sp>
      <p:sp>
        <p:nvSpPr>
          <p:cNvPr id="6" name="Date Placeholder 5"/>
          <p:cNvSpPr>
            <a:spLocks noGrp="1"/>
          </p:cNvSpPr>
          <p:nvPr>
            <p:ph type="dt" sz="half" idx="10"/>
          </p:nvPr>
        </p:nvSpPr>
        <p:spPr/>
        <p:txBody>
          <a:bodyPr/>
          <a:lstStyle/>
          <a:p>
            <a:fld id="{8817E64C-7717-410D-8EAA-71C5D35B0D37}" type="datetime3">
              <a:rPr lang="en-US" altLang="ko-KR" smtClean="0"/>
              <a:t>17 October 2017</a:t>
            </a:fld>
            <a:endParaRPr lang="en-US" dirty="0"/>
          </a:p>
        </p:txBody>
      </p:sp>
      <p:sp>
        <p:nvSpPr>
          <p:cNvPr id="7" name="Slide Number Placeholder 6"/>
          <p:cNvSpPr>
            <a:spLocks noGrp="1"/>
          </p:cNvSpPr>
          <p:nvPr>
            <p:ph type="sldNum" sz="quarter" idx="11"/>
          </p:nvPr>
        </p:nvSpPr>
        <p:spPr/>
        <p:txBody>
          <a:bodyPr/>
          <a:lstStyle/>
          <a:p>
            <a:fld id="{17A5C656-E050-4F3D-A0DB-0D19E9E83691}" type="slidenum">
              <a:rPr lang="en-US" smtClean="0"/>
              <a:pPr/>
              <a:t>‹#›</a:t>
            </a:fld>
            <a:endParaRPr lang="en-US" dirty="0"/>
          </a:p>
        </p:txBody>
      </p:sp>
      <p:sp>
        <p:nvSpPr>
          <p:cNvPr id="8" name="Footer Placeholder 7"/>
          <p:cNvSpPr>
            <a:spLocks noGrp="1"/>
          </p:cNvSpPr>
          <p:nvPr>
            <p:ph type="ftr" sz="quarter" idx="12"/>
          </p:nvPr>
        </p:nvSpPr>
        <p:spPr/>
        <p:txBody>
          <a:bodyPr/>
          <a:lstStyle/>
          <a:p>
            <a:r>
              <a:rPr lang="en-US"/>
              <a:t>Open Connectivity Foundation Public Information - No NDA</a:t>
            </a:r>
            <a:endParaRPr lang="en-US" dirty="0"/>
          </a:p>
        </p:txBody>
      </p:sp>
    </p:spTree>
    <p:extLst>
      <p:ext uri="{BB962C8B-B14F-4D97-AF65-F5344CB8AC3E}">
        <p14:creationId xmlns:p14="http://schemas.microsoft.com/office/powerpoint/2010/main" val="3025699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1046" y="273050"/>
            <a:ext cx="4629404" cy="1162050"/>
          </a:xfrm>
        </p:spPr>
        <p:txBody>
          <a:bodyPr anchor="b">
            <a:normAutofit/>
          </a:bodyPr>
          <a:lstStyle>
            <a:lvl1pPr algn="l">
              <a:defRPr sz="2400" b="1">
                <a:solidFill>
                  <a:schemeClr val="tx2"/>
                </a:solidFill>
              </a:defRPr>
            </a:lvl1pPr>
          </a:lstStyle>
          <a:p>
            <a:r>
              <a:rPr lang="en-US" dirty="0"/>
              <a:t>Click to edit Master title style</a:t>
            </a:r>
          </a:p>
        </p:txBody>
      </p:sp>
      <p:sp>
        <p:nvSpPr>
          <p:cNvPr id="3" name="Content Placeholder 2"/>
          <p:cNvSpPr>
            <a:spLocks noGrp="1"/>
          </p:cNvSpPr>
          <p:nvPr>
            <p:ph idx="1"/>
          </p:nvPr>
        </p:nvSpPr>
        <p:spPr>
          <a:xfrm>
            <a:off x="5423455" y="1413732"/>
            <a:ext cx="6268503" cy="4712435"/>
          </a:xfrm>
        </p:spPr>
        <p:txBody>
          <a:bodyPr/>
          <a:lstStyle>
            <a:lvl1pPr>
              <a:defRPr sz="20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91046" y="1435103"/>
            <a:ext cx="462940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Date Placeholder 7"/>
          <p:cNvSpPr>
            <a:spLocks noGrp="1"/>
          </p:cNvSpPr>
          <p:nvPr>
            <p:ph type="dt" sz="half" idx="10"/>
          </p:nvPr>
        </p:nvSpPr>
        <p:spPr/>
        <p:txBody>
          <a:bodyPr/>
          <a:lstStyle/>
          <a:p>
            <a:fld id="{799DE34E-F85F-425B-9DF6-FA6E27E7D4B7}" type="datetime3">
              <a:rPr lang="en-US" altLang="ko-KR" smtClean="0"/>
              <a:t>17 October 2017</a:t>
            </a:fld>
            <a:endParaRPr lang="en-US" dirty="0"/>
          </a:p>
        </p:txBody>
      </p:sp>
      <p:sp>
        <p:nvSpPr>
          <p:cNvPr id="9" name="Slide Number Placeholder 8"/>
          <p:cNvSpPr>
            <a:spLocks noGrp="1"/>
          </p:cNvSpPr>
          <p:nvPr>
            <p:ph type="sldNum" sz="quarter" idx="11"/>
          </p:nvPr>
        </p:nvSpPr>
        <p:spPr/>
        <p:txBody>
          <a:bodyPr/>
          <a:lstStyle/>
          <a:p>
            <a:fld id="{17A5C656-E050-4F3D-A0DB-0D19E9E83691}" type="slidenum">
              <a:rPr lang="en-US" smtClean="0"/>
              <a:pPr/>
              <a:t>‹#›</a:t>
            </a:fld>
            <a:endParaRPr lang="en-US" dirty="0"/>
          </a:p>
        </p:txBody>
      </p:sp>
      <p:sp>
        <p:nvSpPr>
          <p:cNvPr id="10" name="Footer Placeholder 9"/>
          <p:cNvSpPr>
            <a:spLocks noGrp="1"/>
          </p:cNvSpPr>
          <p:nvPr>
            <p:ph type="ftr" sz="quarter" idx="12"/>
          </p:nvPr>
        </p:nvSpPr>
        <p:spPr/>
        <p:txBody>
          <a:bodyPr/>
          <a:lstStyle/>
          <a:p>
            <a:r>
              <a:rPr lang="en-US"/>
              <a:t>Open Connectivity Foundation Public Information - No NDA</a:t>
            </a:r>
            <a:endParaRPr lang="en-US" dirty="0"/>
          </a:p>
        </p:txBody>
      </p:sp>
    </p:spTree>
    <p:extLst>
      <p:ext uri="{BB962C8B-B14F-4D97-AF65-F5344CB8AC3E}">
        <p14:creationId xmlns:p14="http://schemas.microsoft.com/office/powerpoint/2010/main" val="463133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and Vertical Text">
    <p:spTree>
      <p:nvGrpSpPr>
        <p:cNvPr id="1" name=""/>
        <p:cNvGrpSpPr/>
        <p:nvPr/>
      </p:nvGrpSpPr>
      <p:grpSpPr>
        <a:xfrm>
          <a:off x="0" y="0"/>
          <a:ext cx="0" cy="0"/>
          <a:chOff x="0" y="0"/>
          <a:chExt cx="0" cy="0"/>
        </a:xfrm>
      </p:grpSpPr>
      <p:sp>
        <p:nvSpPr>
          <p:cNvPr id="14" name="Round Single Corner Rectangle 13"/>
          <p:cNvSpPr/>
          <p:nvPr userDrawn="1"/>
        </p:nvSpPr>
        <p:spPr>
          <a:xfrm>
            <a:off x="0" y="6400800"/>
            <a:ext cx="9245600" cy="457200"/>
          </a:xfrm>
          <a:prstGeom prst="round1Rect">
            <a:avLst>
              <a:gd name="adj" fmla="val 50000"/>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25000" dirty="0"/>
              <a:t> </a:t>
            </a:r>
          </a:p>
        </p:txBody>
      </p:sp>
      <p:sp>
        <p:nvSpPr>
          <p:cNvPr id="15" name="Round Single Corner Rectangle 14"/>
          <p:cNvSpPr/>
          <p:nvPr userDrawn="1"/>
        </p:nvSpPr>
        <p:spPr>
          <a:xfrm flipH="1">
            <a:off x="10096500" y="6400800"/>
            <a:ext cx="2065337" cy="457200"/>
          </a:xfrm>
          <a:prstGeom prst="round1Rect">
            <a:avLst>
              <a:gd name="adj" fmla="val 50000"/>
            </a:avLst>
          </a:prstGeom>
          <a:solidFill>
            <a:schemeClr val="accent2"/>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25000" dirty="0"/>
              <a:t> </a:t>
            </a:r>
          </a:p>
        </p:txBody>
      </p:sp>
      <p:sp>
        <p:nvSpPr>
          <p:cNvPr id="2" name="Title 1"/>
          <p:cNvSpPr>
            <a:spLocks noGrp="1"/>
          </p:cNvSpPr>
          <p:nvPr>
            <p:ph type="title"/>
          </p:nvPr>
        </p:nvSpPr>
        <p:spPr/>
        <p:txBody>
          <a:bodyPr/>
          <a:lstStyle>
            <a:lvl1pPr>
              <a:defRPr>
                <a:solidFill>
                  <a:schemeClr val="tx2"/>
                </a:solidFil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9"/>
          <p:cNvSpPr>
            <a:spLocks noGrp="1"/>
          </p:cNvSpPr>
          <p:nvPr>
            <p:ph type="dt" sz="half" idx="10"/>
          </p:nvPr>
        </p:nvSpPr>
        <p:spPr/>
        <p:txBody>
          <a:bodyPr/>
          <a:lstStyle/>
          <a:p>
            <a:fld id="{31502710-C6A1-4424-8DBB-CF6A8742CB1F}" type="datetime3">
              <a:rPr lang="en-US" altLang="ko-KR" smtClean="0"/>
              <a:t>17 October 2017</a:t>
            </a:fld>
            <a:endParaRPr lang="en-US" dirty="0"/>
          </a:p>
        </p:txBody>
      </p:sp>
      <p:sp>
        <p:nvSpPr>
          <p:cNvPr id="11" name="Slide Number Placeholder 10"/>
          <p:cNvSpPr>
            <a:spLocks noGrp="1"/>
          </p:cNvSpPr>
          <p:nvPr>
            <p:ph type="sldNum" sz="quarter" idx="11"/>
          </p:nvPr>
        </p:nvSpPr>
        <p:spPr/>
        <p:txBody>
          <a:bodyPr/>
          <a:lstStyle/>
          <a:p>
            <a:fld id="{17A5C656-E050-4F3D-A0DB-0D19E9E83691}" type="slidenum">
              <a:rPr lang="en-US" smtClean="0"/>
              <a:pPr/>
              <a:t>‹#›</a:t>
            </a:fld>
            <a:endParaRPr lang="en-US" dirty="0"/>
          </a:p>
        </p:txBody>
      </p:sp>
      <p:sp>
        <p:nvSpPr>
          <p:cNvPr id="12" name="Footer Placeholder 11"/>
          <p:cNvSpPr>
            <a:spLocks noGrp="1"/>
          </p:cNvSpPr>
          <p:nvPr>
            <p:ph type="ftr" sz="quarter" idx="12"/>
          </p:nvPr>
        </p:nvSpPr>
        <p:spPr/>
        <p:txBody>
          <a:bodyPr/>
          <a:lstStyle/>
          <a:p>
            <a:r>
              <a:rPr lang="en-US"/>
              <a:t>Open Connectivity Foundation Public Information - No NDA</a:t>
            </a:r>
            <a:endParaRPr lang="en-US" dirty="0"/>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36300" y="179904"/>
            <a:ext cx="952500" cy="948294"/>
          </a:xfrm>
          <a:prstGeom prst="rect">
            <a:avLst/>
          </a:prstGeom>
        </p:spPr>
      </p:pic>
    </p:spTree>
    <p:extLst>
      <p:ext uri="{BB962C8B-B14F-4D97-AF65-F5344CB8AC3E}">
        <p14:creationId xmlns:p14="http://schemas.microsoft.com/office/powerpoint/2010/main" val="290717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4" name="Round Single Corner Rectangle 13"/>
          <p:cNvSpPr/>
          <p:nvPr userDrawn="1"/>
        </p:nvSpPr>
        <p:spPr>
          <a:xfrm>
            <a:off x="0" y="6400800"/>
            <a:ext cx="9245600" cy="457200"/>
          </a:xfrm>
          <a:prstGeom prst="round1Rect">
            <a:avLst>
              <a:gd name="adj" fmla="val 50000"/>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25000" dirty="0"/>
              <a:t> </a:t>
            </a:r>
          </a:p>
        </p:txBody>
      </p:sp>
      <p:sp>
        <p:nvSpPr>
          <p:cNvPr id="15" name="Round Single Corner Rectangle 14"/>
          <p:cNvSpPr/>
          <p:nvPr userDrawn="1"/>
        </p:nvSpPr>
        <p:spPr>
          <a:xfrm flipH="1">
            <a:off x="10096500" y="6400800"/>
            <a:ext cx="2065337" cy="457200"/>
          </a:xfrm>
          <a:prstGeom prst="round1Rect">
            <a:avLst>
              <a:gd name="adj" fmla="val 50000"/>
            </a:avLst>
          </a:prstGeom>
          <a:solidFill>
            <a:schemeClr val="accent2"/>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25000" dirty="0"/>
              <a:t> </a:t>
            </a:r>
          </a:p>
        </p:txBody>
      </p:sp>
      <p:sp>
        <p:nvSpPr>
          <p:cNvPr id="2" name="Vertical Title 1"/>
          <p:cNvSpPr>
            <a:spLocks noGrp="1"/>
          </p:cNvSpPr>
          <p:nvPr>
            <p:ph type="title" orient="vert"/>
          </p:nvPr>
        </p:nvSpPr>
        <p:spPr>
          <a:xfrm>
            <a:off x="8745446" y="274642"/>
            <a:ext cx="2736414" cy="5851525"/>
          </a:xfrm>
        </p:spPr>
        <p:txBody>
          <a:bodyPr vert="eaVert"/>
          <a:lstStyle>
            <a:lvl1pPr>
              <a:defRPr>
                <a:solidFill>
                  <a:schemeClr val="tx2"/>
                </a:solidFill>
              </a:defRPr>
            </a:lvl1pPr>
          </a:lstStyle>
          <a:p>
            <a:r>
              <a:rPr lang="en-US" dirty="0"/>
              <a:t>Click to edit Master title style</a:t>
            </a:r>
          </a:p>
        </p:txBody>
      </p:sp>
      <p:sp>
        <p:nvSpPr>
          <p:cNvPr id="3" name="Vertical Text Placeholder 2"/>
          <p:cNvSpPr>
            <a:spLocks noGrp="1"/>
          </p:cNvSpPr>
          <p:nvPr>
            <p:ph type="body" orient="vert" idx="1"/>
          </p:nvPr>
        </p:nvSpPr>
        <p:spPr>
          <a:xfrm>
            <a:off x="536206" y="274642"/>
            <a:ext cx="8006543" cy="5851525"/>
          </a:xfrm>
        </p:spPr>
        <p:txBody>
          <a:bodyPr vert="eaVert"/>
          <a:lstStyle>
            <a:lvl1pPr>
              <a:defRPr>
                <a:solidFill>
                  <a:srgbClr val="78777A"/>
                </a:solidFill>
              </a:defRPr>
            </a:lvl1pPr>
            <a:lvl2pPr>
              <a:defRPr>
                <a:solidFill>
                  <a:srgbClr val="78777A"/>
                </a:solidFill>
              </a:defRPr>
            </a:lvl2pPr>
            <a:lvl3pPr>
              <a:defRPr>
                <a:solidFill>
                  <a:srgbClr val="78777A"/>
                </a:solidFill>
              </a:defRPr>
            </a:lvl3pPr>
            <a:lvl4pPr>
              <a:defRPr>
                <a:solidFill>
                  <a:srgbClr val="78777A"/>
                </a:solidFill>
              </a:defRPr>
            </a:lvl4pPr>
            <a:lvl5pPr>
              <a:defRPr>
                <a:solidFill>
                  <a:srgbClr val="78777A"/>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9"/>
          <p:cNvSpPr>
            <a:spLocks noGrp="1"/>
          </p:cNvSpPr>
          <p:nvPr>
            <p:ph type="dt" sz="half" idx="10"/>
          </p:nvPr>
        </p:nvSpPr>
        <p:spPr/>
        <p:txBody>
          <a:bodyPr/>
          <a:lstStyle/>
          <a:p>
            <a:fld id="{06F812E6-C7E0-4162-A778-F74E614D5083}" type="datetime3">
              <a:rPr lang="en-US" altLang="ko-KR" smtClean="0"/>
              <a:t>17 October 2017</a:t>
            </a:fld>
            <a:endParaRPr lang="en-US" dirty="0"/>
          </a:p>
        </p:txBody>
      </p:sp>
      <p:sp>
        <p:nvSpPr>
          <p:cNvPr id="11" name="Slide Number Placeholder 10"/>
          <p:cNvSpPr>
            <a:spLocks noGrp="1"/>
          </p:cNvSpPr>
          <p:nvPr>
            <p:ph type="sldNum" sz="quarter" idx="11"/>
          </p:nvPr>
        </p:nvSpPr>
        <p:spPr/>
        <p:txBody>
          <a:bodyPr/>
          <a:lstStyle/>
          <a:p>
            <a:fld id="{17A5C656-E050-4F3D-A0DB-0D19E9E83691}" type="slidenum">
              <a:rPr lang="en-US" smtClean="0"/>
              <a:pPr/>
              <a:t>‹#›</a:t>
            </a:fld>
            <a:endParaRPr lang="en-US" dirty="0"/>
          </a:p>
        </p:txBody>
      </p:sp>
      <p:sp>
        <p:nvSpPr>
          <p:cNvPr id="12" name="Footer Placeholder 11"/>
          <p:cNvSpPr>
            <a:spLocks noGrp="1"/>
          </p:cNvSpPr>
          <p:nvPr>
            <p:ph type="ftr" sz="quarter" idx="12"/>
          </p:nvPr>
        </p:nvSpPr>
        <p:spPr/>
        <p:txBody>
          <a:bodyPr/>
          <a:lstStyle/>
          <a:p>
            <a:r>
              <a:rPr lang="en-US"/>
              <a:t>Open Connectivity Foundation Public Information - No NDA</a:t>
            </a:r>
            <a:endParaRPr lang="en-US" dirty="0"/>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36300" y="179904"/>
            <a:ext cx="952500" cy="948294"/>
          </a:xfrm>
          <a:prstGeom prst="rect">
            <a:avLst/>
          </a:prstGeom>
        </p:spPr>
      </p:pic>
    </p:spTree>
    <p:extLst>
      <p:ext uri="{BB962C8B-B14F-4D97-AF65-F5344CB8AC3E}">
        <p14:creationId xmlns:p14="http://schemas.microsoft.com/office/powerpoint/2010/main" val="2425804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cSld name="End Slide">
    <p:bg>
      <p:bgPr>
        <a:gradFill flip="none" rotWithShape="1">
          <a:gsLst>
            <a:gs pos="100000">
              <a:schemeClr val="bg1">
                <a:tint val="40000"/>
                <a:satMod val="350000"/>
              </a:schemeClr>
            </a:gs>
            <a:gs pos="0">
              <a:schemeClr val="accent3"/>
            </a:gs>
            <a:gs pos="55000">
              <a:schemeClr val="bg2"/>
            </a:gs>
          </a:gsLst>
          <a:lin ang="5400000" scaled="0"/>
          <a:tileRect/>
        </a:gra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89720" y="2361182"/>
            <a:ext cx="9009246" cy="1939696"/>
          </a:xfrm>
          <a:prstGeom prst="rect">
            <a:avLst/>
          </a:prstGeom>
        </p:spPr>
      </p:pic>
    </p:spTree>
    <p:extLst>
      <p:ext uri="{BB962C8B-B14F-4D97-AF65-F5344CB8AC3E}">
        <p14:creationId xmlns:p14="http://schemas.microsoft.com/office/powerpoint/2010/main" val="162929256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Round Single Corner Rectangle 10"/>
          <p:cNvSpPr/>
          <p:nvPr userDrawn="1"/>
        </p:nvSpPr>
        <p:spPr>
          <a:xfrm>
            <a:off x="0" y="6400800"/>
            <a:ext cx="9245600" cy="457200"/>
          </a:xfrm>
          <a:prstGeom prst="round1Rect">
            <a:avLst>
              <a:gd name="adj" fmla="val 50000"/>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25000" dirty="0"/>
              <a:t> </a:t>
            </a:r>
          </a:p>
        </p:txBody>
      </p:sp>
      <p:sp>
        <p:nvSpPr>
          <p:cNvPr id="16" name="Footer Placeholder 15"/>
          <p:cNvSpPr>
            <a:spLocks noGrp="1"/>
          </p:cNvSpPr>
          <p:nvPr>
            <p:ph type="ftr" sz="quarter" idx="3"/>
          </p:nvPr>
        </p:nvSpPr>
        <p:spPr>
          <a:xfrm>
            <a:off x="2988604" y="6493026"/>
            <a:ext cx="5723220" cy="256546"/>
          </a:xfrm>
          <a:prstGeom prst="rect">
            <a:avLst/>
          </a:prstGeom>
        </p:spPr>
        <p:txBody>
          <a:bodyPr vert="horz" lIns="91440" tIns="45720" rIns="91440" bIns="45720" rtlCol="0" anchor="t"/>
          <a:lstStyle>
            <a:lvl1pPr algn="ctr">
              <a:defRPr sz="1200">
                <a:solidFill>
                  <a:schemeClr val="bg1"/>
                </a:solidFill>
              </a:defRPr>
            </a:lvl1pPr>
          </a:lstStyle>
          <a:p>
            <a:r>
              <a:rPr lang="en-US"/>
              <a:t>Open Connectivity Foundation Public Information - No NDA</a:t>
            </a:r>
            <a:endParaRPr lang="en-US" dirty="0"/>
          </a:p>
        </p:txBody>
      </p:sp>
      <p:pic>
        <p:nvPicPr>
          <p:cNvPr id="14" name="Picture 13"/>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1036300" y="179904"/>
            <a:ext cx="952500" cy="948294"/>
          </a:xfrm>
          <a:prstGeom prst="rect">
            <a:avLst/>
          </a:prstGeom>
        </p:spPr>
      </p:pic>
      <p:sp>
        <p:nvSpPr>
          <p:cNvPr id="12" name="Round Single Corner Rectangle 11"/>
          <p:cNvSpPr/>
          <p:nvPr userDrawn="1"/>
        </p:nvSpPr>
        <p:spPr>
          <a:xfrm flipH="1">
            <a:off x="10096500" y="6400800"/>
            <a:ext cx="2065337" cy="457200"/>
          </a:xfrm>
          <a:prstGeom prst="round1Rect">
            <a:avLst>
              <a:gd name="adj" fmla="val 50000"/>
            </a:avLst>
          </a:prstGeom>
          <a:solidFill>
            <a:schemeClr val="accent2"/>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25000" dirty="0"/>
              <a:t> </a:t>
            </a:r>
          </a:p>
        </p:txBody>
      </p:sp>
      <p:sp>
        <p:nvSpPr>
          <p:cNvPr id="2" name="Title Placeholder 1"/>
          <p:cNvSpPr>
            <a:spLocks noGrp="1"/>
          </p:cNvSpPr>
          <p:nvPr>
            <p:ph type="title"/>
          </p:nvPr>
        </p:nvSpPr>
        <p:spPr>
          <a:xfrm>
            <a:off x="491046" y="83439"/>
            <a:ext cx="10295018" cy="1059561"/>
          </a:xfrm>
          <a:prstGeom prst="rect">
            <a:avLst/>
          </a:prstGeom>
        </p:spPr>
        <p:txBody>
          <a:bodyPr vert="horz" lIns="91440" tIns="45720" rIns="91440" bIns="45720" rtlCol="0" anchor="b" anchorCtr="0">
            <a:normAutofit/>
          </a:bodyPr>
          <a:lstStyle/>
          <a:p>
            <a:r>
              <a:rPr lang="en-US" dirty="0"/>
              <a:t>Click to edit Master title style</a:t>
            </a:r>
          </a:p>
        </p:txBody>
      </p:sp>
      <p:sp>
        <p:nvSpPr>
          <p:cNvPr id="3" name="Text Placeholder 2"/>
          <p:cNvSpPr>
            <a:spLocks noGrp="1"/>
          </p:cNvSpPr>
          <p:nvPr>
            <p:ph type="body" idx="1"/>
          </p:nvPr>
        </p:nvSpPr>
        <p:spPr>
          <a:xfrm>
            <a:off x="491044" y="1600204"/>
            <a:ext cx="11200913" cy="4525963"/>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0820400" y="6493026"/>
            <a:ext cx="1221390" cy="348441"/>
          </a:xfrm>
          <a:prstGeom prst="rect">
            <a:avLst/>
          </a:prstGeom>
        </p:spPr>
        <p:txBody>
          <a:bodyPr vert="horz" lIns="91440" tIns="45720" rIns="91440" bIns="45720" rtlCol="0" anchor="t"/>
          <a:lstStyle>
            <a:lvl1pPr algn="r">
              <a:defRPr sz="1200" b="0" i="0">
                <a:solidFill>
                  <a:schemeClr val="bg1"/>
                </a:solidFill>
                <a:latin typeface="Century Gothic"/>
                <a:cs typeface="Century Gothic"/>
              </a:defRPr>
            </a:lvl1pPr>
          </a:lstStyle>
          <a:p>
            <a:fld id="{17A5C656-E050-4F3D-A0DB-0D19E9E83691}" type="slidenum">
              <a:rPr lang="en-US" smtClean="0"/>
              <a:pPr/>
              <a:t>‹#›</a:t>
            </a:fld>
            <a:endParaRPr lang="en-US" dirty="0"/>
          </a:p>
        </p:txBody>
      </p:sp>
      <p:sp>
        <p:nvSpPr>
          <p:cNvPr id="17" name="Date Placeholder 16"/>
          <p:cNvSpPr>
            <a:spLocks noGrp="1"/>
          </p:cNvSpPr>
          <p:nvPr>
            <p:ph type="dt" sz="half" idx="2"/>
          </p:nvPr>
        </p:nvSpPr>
        <p:spPr>
          <a:xfrm>
            <a:off x="491045" y="6492875"/>
            <a:ext cx="2319766" cy="263525"/>
          </a:xfrm>
          <a:prstGeom prst="rect">
            <a:avLst/>
          </a:prstGeom>
        </p:spPr>
        <p:txBody>
          <a:bodyPr vert="horz" lIns="91440" tIns="45720" rIns="91440" bIns="45720" rtlCol="0" anchor="t"/>
          <a:lstStyle>
            <a:lvl1pPr algn="l">
              <a:defRPr sz="1200" b="1">
                <a:solidFill>
                  <a:schemeClr val="bg1"/>
                </a:solidFill>
              </a:defRPr>
            </a:lvl1pPr>
          </a:lstStyle>
          <a:p>
            <a:fld id="{35409B92-CCBC-402F-98D5-090A2C8AEAB9}" type="datetime3">
              <a:rPr lang="en-US" altLang="ko-KR" smtClean="0"/>
              <a:t>17 October 2017</a:t>
            </a:fld>
            <a:endParaRPr lang="en-US" dirty="0"/>
          </a:p>
        </p:txBody>
      </p:sp>
    </p:spTree>
    <p:extLst>
      <p:ext uri="{BB962C8B-B14F-4D97-AF65-F5344CB8AC3E}">
        <p14:creationId xmlns:p14="http://schemas.microsoft.com/office/powerpoint/2010/main" val="31037919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7" r:id="rId6"/>
    <p:sldLayoutId id="2147483669" r:id="rId7"/>
    <p:sldLayoutId id="2147483670" r:id="rId8"/>
    <p:sldLayoutId id="2147483671" r:id="rId9"/>
    <p:sldLayoutId id="2147483672" r:id="rId10"/>
  </p:sldLayoutIdLst>
  <p:hf hdr="0"/>
  <p:txStyles>
    <p:titleStyle>
      <a:lvl1pPr algn="l" defTabSz="914400" rtl="0" eaLnBrk="1" latinLnBrk="0" hangingPunct="1">
        <a:spcBef>
          <a:spcPct val="0"/>
        </a:spcBef>
        <a:buNone/>
        <a:defRPr sz="3200" b="1" i="0" kern="1200">
          <a:solidFill>
            <a:schemeClr val="tx2"/>
          </a:solidFill>
          <a:latin typeface="Century Gothic"/>
          <a:ea typeface="+mj-ea"/>
          <a:cs typeface="Century Gothic"/>
        </a:defRPr>
      </a:lvl1pPr>
    </p:titleStyle>
    <p:bodyStyle>
      <a:lvl1pPr marL="228600" indent="-228600" algn="l" defTabSz="914400" rtl="0" eaLnBrk="1" latinLnBrk="0" hangingPunct="1">
        <a:spcBef>
          <a:spcPct val="20000"/>
        </a:spcBef>
        <a:spcAft>
          <a:spcPts val="600"/>
        </a:spcAft>
        <a:buClr>
          <a:schemeClr val="accent2"/>
        </a:buClr>
        <a:buFont typeface="Arial"/>
        <a:buChar char="•"/>
        <a:defRPr sz="2400" b="0" i="0" kern="1200">
          <a:solidFill>
            <a:schemeClr val="tx1"/>
          </a:solidFill>
          <a:latin typeface="Century Gothic"/>
          <a:ea typeface="+mn-ea"/>
          <a:cs typeface="Century Gothic"/>
        </a:defRPr>
      </a:lvl1pPr>
      <a:lvl2pPr marL="455613" indent="-222250" algn="l" defTabSz="914400" rtl="0" eaLnBrk="1" latinLnBrk="0" hangingPunct="1">
        <a:spcBef>
          <a:spcPct val="20000"/>
        </a:spcBef>
        <a:spcAft>
          <a:spcPts val="600"/>
        </a:spcAft>
        <a:buClr>
          <a:schemeClr val="accent2"/>
        </a:buClr>
        <a:buFont typeface="Arial"/>
        <a:buChar char="•"/>
        <a:defRPr sz="2400" b="0" i="0" kern="1200" baseline="0">
          <a:solidFill>
            <a:schemeClr val="tx1"/>
          </a:solidFill>
          <a:latin typeface="Century Gothic"/>
          <a:ea typeface="+mn-ea"/>
          <a:cs typeface="Century Gothic"/>
        </a:defRPr>
      </a:lvl2pPr>
      <a:lvl3pPr marL="742950" indent="-168275" algn="l" defTabSz="914400" rtl="0" eaLnBrk="1" latinLnBrk="0" hangingPunct="1">
        <a:spcBef>
          <a:spcPct val="20000"/>
        </a:spcBef>
        <a:spcAft>
          <a:spcPts val="600"/>
        </a:spcAft>
        <a:buClr>
          <a:schemeClr val="accent2"/>
        </a:buClr>
        <a:buFont typeface="Arial"/>
        <a:buChar char="•"/>
        <a:defRPr sz="2000" b="0" i="0" kern="1200">
          <a:solidFill>
            <a:schemeClr val="tx1"/>
          </a:solidFill>
          <a:latin typeface="Century Gothic"/>
          <a:ea typeface="+mn-ea"/>
          <a:cs typeface="Century Gothic"/>
        </a:defRPr>
      </a:lvl3pPr>
      <a:lvl4pPr marL="911225" indent="-168275" algn="l" defTabSz="914400" rtl="0" eaLnBrk="1" latinLnBrk="0" hangingPunct="1">
        <a:spcBef>
          <a:spcPct val="20000"/>
        </a:spcBef>
        <a:spcAft>
          <a:spcPts val="600"/>
        </a:spcAft>
        <a:buClr>
          <a:schemeClr val="accent2"/>
        </a:buClr>
        <a:buFont typeface="Arial" panose="020B0604020202020204" pitchFamily="34" charset="0"/>
        <a:buChar char="–"/>
        <a:defRPr sz="2000" b="0" i="0" kern="1200">
          <a:solidFill>
            <a:schemeClr val="tx1"/>
          </a:solidFill>
          <a:latin typeface="Century Gothic"/>
          <a:ea typeface="+mn-ea"/>
          <a:cs typeface="Century Gothic"/>
        </a:defRPr>
      </a:lvl4pPr>
      <a:lvl5pPr marL="911225" indent="-168275" algn="l" defTabSz="914400" rtl="0" eaLnBrk="1" latinLnBrk="0" hangingPunct="1">
        <a:spcBef>
          <a:spcPct val="20000"/>
        </a:spcBef>
        <a:spcAft>
          <a:spcPts val="600"/>
        </a:spcAft>
        <a:buClr>
          <a:schemeClr val="accent2"/>
        </a:buClr>
        <a:buFont typeface="Arial" panose="020B0604020202020204" pitchFamily="34" charset="0"/>
        <a:buChar char="»"/>
        <a:defRPr sz="2000" b="0" i="0" kern="1200">
          <a:solidFill>
            <a:schemeClr val="tx1"/>
          </a:solidFill>
          <a:latin typeface="Century Gothic"/>
          <a:ea typeface="+mn-ea"/>
          <a:cs typeface="Century Gothic"/>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inchoe@Samsung.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3.jpeg"/><Relationship Id="rId3" Type="http://schemas.openxmlformats.org/officeDocument/2006/relationships/image" Target="../media/image28.jpeg"/><Relationship Id="rId7" Type="http://schemas.openxmlformats.org/officeDocument/2006/relationships/image" Target="../media/image32.png"/><Relationship Id="rId2" Type="http://schemas.openxmlformats.org/officeDocument/2006/relationships/image" Target="../media/image27.jpe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jpeg"/></Relationships>
</file>

<file path=ppt/slides/_rels/slide100.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image" Target="../media/image22.jpeg"/><Relationship Id="rId1" Type="http://schemas.openxmlformats.org/officeDocument/2006/relationships/slideLayout" Target="../slideLayouts/slideLayout2.xml"/><Relationship Id="rId4" Type="http://schemas.openxmlformats.org/officeDocument/2006/relationships/image" Target="../media/image57.jpeg"/></Relationships>
</file>

<file path=ppt/slides/_rels/slide104.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image" Target="../media/image22.jpeg"/><Relationship Id="rId1" Type="http://schemas.openxmlformats.org/officeDocument/2006/relationships/slideLayout" Target="../slideLayouts/slideLayout2.xml"/><Relationship Id="rId4" Type="http://schemas.openxmlformats.org/officeDocument/2006/relationships/image" Target="../media/image57.jpe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8.emf"/><Relationship Id="rId4" Type="http://schemas.openxmlformats.org/officeDocument/2006/relationships/package" Target="../embeddings/Microsoft_Visio_Drawing111111111111.vsdx"/></Relationships>
</file>

<file path=ppt/slides/_rels/slide109.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image" Target="../media/image59.jpe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11.xml.rels><?xml version="1.0" encoding="UTF-8" standalone="yes"?>
<Relationships xmlns="http://schemas.openxmlformats.org/package/2006/relationships"><Relationship Id="rId8" Type="http://schemas.openxmlformats.org/officeDocument/2006/relationships/image" Target="../media/image33.jpeg"/><Relationship Id="rId3" Type="http://schemas.openxmlformats.org/officeDocument/2006/relationships/image" Target="../media/image28.jpeg"/><Relationship Id="rId7" Type="http://schemas.openxmlformats.org/officeDocument/2006/relationships/image" Target="../media/image32.png"/><Relationship Id="rId2" Type="http://schemas.openxmlformats.org/officeDocument/2006/relationships/image" Target="../media/image27.jpe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jpeg"/></Relationships>
</file>

<file path=ppt/slides/_rels/slide110.xml.rels><?xml version="1.0" encoding="UTF-8" standalone="yes"?>
<Relationships xmlns="http://schemas.openxmlformats.org/package/2006/relationships"><Relationship Id="rId8" Type="http://schemas.openxmlformats.org/officeDocument/2006/relationships/image" Target="../media/image65.jpeg"/><Relationship Id="rId3" Type="http://schemas.openxmlformats.org/officeDocument/2006/relationships/tags" Target="../tags/tag63.xml"/><Relationship Id="rId7" Type="http://schemas.openxmlformats.org/officeDocument/2006/relationships/image" Target="../media/image64.jpeg"/><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image" Target="../media/image63.jpeg"/><Relationship Id="rId5" Type="http://schemas.openxmlformats.org/officeDocument/2006/relationships/image" Target="../media/image62.jpeg"/><Relationship Id="rId4" Type="http://schemas.openxmlformats.org/officeDocument/2006/relationships/slideLayout" Target="../slideLayouts/slideLayout2.xml"/><Relationship Id="rId9" Type="http://schemas.openxmlformats.org/officeDocument/2006/relationships/image" Target="../media/image61.png"/></Relationships>
</file>

<file path=ppt/slides/_rels/slide111.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62.jpeg"/><Relationship Id="rId1" Type="http://schemas.openxmlformats.org/officeDocument/2006/relationships/slideLayout" Target="../slideLayouts/slideLayout2.xml"/><Relationship Id="rId4" Type="http://schemas.openxmlformats.org/officeDocument/2006/relationships/image" Target="../media/image47.jpeg"/></Relationships>
</file>

<file path=ppt/slides/_rels/slide11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62.jpeg"/><Relationship Id="rId1" Type="http://schemas.openxmlformats.org/officeDocument/2006/relationships/slideLayout" Target="../slideLayouts/slideLayout2.xml"/><Relationship Id="rId4" Type="http://schemas.openxmlformats.org/officeDocument/2006/relationships/image" Target="../media/image47.jpeg"/></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8.jpeg"/><Relationship Id="rId7"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image" Target="../media/image33.jpeg"/><Relationship Id="rId5" Type="http://schemas.openxmlformats.org/officeDocument/2006/relationships/image" Target="../media/image29.jpeg"/><Relationship Id="rId4" Type="http://schemas.openxmlformats.org/officeDocument/2006/relationships/image" Target="../media/image27.jpeg"/><Relationship Id="rId9" Type="http://schemas.openxmlformats.org/officeDocument/2006/relationships/image" Target="../media/image30.png"/></Relationships>
</file>

<file path=ppt/slides/_rels/slide116.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8.jpeg"/><Relationship Id="rId7"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10.xml"/><Relationship Id="rId6" Type="http://schemas.openxmlformats.org/officeDocument/2006/relationships/image" Target="../media/image33.jpeg"/><Relationship Id="rId5" Type="http://schemas.openxmlformats.org/officeDocument/2006/relationships/image" Target="../media/image29.jpeg"/><Relationship Id="rId4" Type="http://schemas.openxmlformats.org/officeDocument/2006/relationships/image" Target="../media/image27.jpeg"/><Relationship Id="rId9" Type="http://schemas.openxmlformats.org/officeDocument/2006/relationships/image" Target="../media/image30.png"/></Relationships>
</file>

<file path=ppt/slides/_rels/slide117.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69.png"/><Relationship Id="rId3" Type="http://schemas.openxmlformats.org/officeDocument/2006/relationships/image" Target="../media/image28.jpeg"/><Relationship Id="rId7" Type="http://schemas.openxmlformats.org/officeDocument/2006/relationships/image" Target="../media/image32.png"/><Relationship Id="rId12" Type="http://schemas.openxmlformats.org/officeDocument/2006/relationships/image" Target="../media/image68.jpeg"/><Relationship Id="rId2" Type="http://schemas.openxmlformats.org/officeDocument/2006/relationships/notesSlide" Target="../notesSlides/notesSlide12.xml"/><Relationship Id="rId16" Type="http://schemas.openxmlformats.org/officeDocument/2006/relationships/image" Target="../media/image72.png"/><Relationship Id="rId1" Type="http://schemas.openxmlformats.org/officeDocument/2006/relationships/slideLayout" Target="../slideLayouts/slideLayout10.xml"/><Relationship Id="rId6" Type="http://schemas.openxmlformats.org/officeDocument/2006/relationships/image" Target="../media/image33.jpeg"/><Relationship Id="rId11" Type="http://schemas.openxmlformats.org/officeDocument/2006/relationships/image" Target="../media/image67.png"/><Relationship Id="rId5" Type="http://schemas.openxmlformats.org/officeDocument/2006/relationships/image" Target="../media/image29.jpeg"/><Relationship Id="rId15" Type="http://schemas.openxmlformats.org/officeDocument/2006/relationships/image" Target="../media/image71.gif"/><Relationship Id="rId10" Type="http://schemas.openxmlformats.org/officeDocument/2006/relationships/image" Target="../media/image66.gif"/><Relationship Id="rId4" Type="http://schemas.openxmlformats.org/officeDocument/2006/relationships/image" Target="../media/image27.jpeg"/><Relationship Id="rId9" Type="http://schemas.openxmlformats.org/officeDocument/2006/relationships/image" Target="../media/image30.png"/><Relationship Id="rId14" Type="http://schemas.openxmlformats.org/officeDocument/2006/relationships/image" Target="../media/image70.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hyperlink" Target="https://github.com/openconnectivityfoundation/core" TargetMode="External"/><Relationship Id="rId7" Type="http://schemas.openxmlformats.org/officeDocument/2006/relationships/hyperlink" Target="https://github.com/jinchoe/presentation/blob/master/OCF_Core_Tech_KRnet2017.pptx" TargetMode="External"/><Relationship Id="rId2" Type="http://schemas.openxmlformats.org/officeDocument/2006/relationships/hyperlink" Target="https://openconnectivity.org/developer/specifications" TargetMode="External"/><Relationship Id="rId1" Type="http://schemas.openxmlformats.org/officeDocument/2006/relationships/slideLayout" Target="../slideLayouts/slideLayout2.xml"/><Relationship Id="rId6" Type="http://schemas.openxmlformats.org/officeDocument/2006/relationships/hyperlink" Target="https://oneiota.org/" TargetMode="External"/><Relationship Id="rId5" Type="http://schemas.openxmlformats.org/officeDocument/2006/relationships/hyperlink" Target="https://github.com/openconnectivityfoundation/security-models" TargetMode="External"/><Relationship Id="rId4" Type="http://schemas.openxmlformats.org/officeDocument/2006/relationships/hyperlink" Target="https://github.com/openconnectivityfoundation/bridging" TargetMode="External"/></Relationships>
</file>

<file path=ppt/slides/_rels/slide12.xml.rels><?xml version="1.0" encoding="UTF-8" standalone="yes"?>
<Relationships xmlns="http://schemas.openxmlformats.org/package/2006/relationships"><Relationship Id="rId8" Type="http://schemas.openxmlformats.org/officeDocument/2006/relationships/image" Target="../media/image33.jpeg"/><Relationship Id="rId3" Type="http://schemas.openxmlformats.org/officeDocument/2006/relationships/image" Target="../media/image28.jpeg"/><Relationship Id="rId7" Type="http://schemas.openxmlformats.org/officeDocument/2006/relationships/image" Target="../media/image32.png"/><Relationship Id="rId2" Type="http://schemas.openxmlformats.org/officeDocument/2006/relationships/image" Target="../media/image27.jpe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jpe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8.jpeg"/><Relationship Id="rId7"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image" Target="../media/image33.jpeg"/><Relationship Id="rId5" Type="http://schemas.openxmlformats.org/officeDocument/2006/relationships/image" Target="../media/image29.jpeg"/><Relationship Id="rId4" Type="http://schemas.openxmlformats.org/officeDocument/2006/relationships/image" Target="../media/image27.jpeg"/><Relationship Id="rId9" Type="http://schemas.openxmlformats.org/officeDocument/2006/relationships/image" Target="../media/image30.png"/></Relationships>
</file>

<file path=ppt/slides/_rels/slide122.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69.png"/><Relationship Id="rId3" Type="http://schemas.openxmlformats.org/officeDocument/2006/relationships/image" Target="../media/image28.jpeg"/><Relationship Id="rId7" Type="http://schemas.openxmlformats.org/officeDocument/2006/relationships/image" Target="../media/image32.png"/><Relationship Id="rId12" Type="http://schemas.openxmlformats.org/officeDocument/2006/relationships/image" Target="../media/image68.jpeg"/><Relationship Id="rId2" Type="http://schemas.openxmlformats.org/officeDocument/2006/relationships/notesSlide" Target="../notesSlides/notesSlide14.xml"/><Relationship Id="rId16" Type="http://schemas.openxmlformats.org/officeDocument/2006/relationships/image" Target="../media/image72.png"/><Relationship Id="rId1" Type="http://schemas.openxmlformats.org/officeDocument/2006/relationships/slideLayout" Target="../slideLayouts/slideLayout10.xml"/><Relationship Id="rId6" Type="http://schemas.openxmlformats.org/officeDocument/2006/relationships/image" Target="../media/image33.jpeg"/><Relationship Id="rId11" Type="http://schemas.openxmlformats.org/officeDocument/2006/relationships/image" Target="../media/image67.png"/><Relationship Id="rId5" Type="http://schemas.openxmlformats.org/officeDocument/2006/relationships/image" Target="../media/image29.jpeg"/><Relationship Id="rId15" Type="http://schemas.openxmlformats.org/officeDocument/2006/relationships/image" Target="../media/image71.gif"/><Relationship Id="rId10" Type="http://schemas.openxmlformats.org/officeDocument/2006/relationships/image" Target="../media/image66.gif"/><Relationship Id="rId4" Type="http://schemas.openxmlformats.org/officeDocument/2006/relationships/image" Target="../media/image27.jpeg"/><Relationship Id="rId9" Type="http://schemas.openxmlformats.org/officeDocument/2006/relationships/image" Target="../media/image30.png"/><Relationship Id="rId14" Type="http://schemas.openxmlformats.org/officeDocument/2006/relationships/image" Target="../media/image70.png"/></Relationships>
</file>

<file path=ppt/slides/_rels/slide123.xml.rels><?xml version="1.0" encoding="UTF-8" standalone="yes"?>
<Relationships xmlns="http://schemas.openxmlformats.org/package/2006/relationships"><Relationship Id="rId3" Type="http://schemas.openxmlformats.org/officeDocument/2006/relationships/image" Target="../media/image28.jpeg"/><Relationship Id="rId7" Type="http://schemas.openxmlformats.org/officeDocument/2006/relationships/image" Target="../media/image23.jpeg"/><Relationship Id="rId2" Type="http://schemas.openxmlformats.org/officeDocument/2006/relationships/image" Target="../media/image27.jpeg"/><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30.png"/><Relationship Id="rId4" Type="http://schemas.openxmlformats.org/officeDocument/2006/relationships/image" Target="../media/image29.jpeg"/></Relationships>
</file>

<file path=ppt/slides/_rels/slide124.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28.jpeg"/><Relationship Id="rId7" Type="http://schemas.openxmlformats.org/officeDocument/2006/relationships/image" Target="../media/image23.jpeg"/><Relationship Id="rId2" Type="http://schemas.openxmlformats.org/officeDocument/2006/relationships/image" Target="../media/image27.jpeg"/><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30.png"/><Relationship Id="rId4" Type="http://schemas.openxmlformats.org/officeDocument/2006/relationships/image" Target="../media/image29.jpeg"/><Relationship Id="rId9" Type="http://schemas.openxmlformats.org/officeDocument/2006/relationships/image" Target="../media/image75.png"/></Relationships>
</file>

<file path=ppt/slides/_rels/slide125.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28.jpeg"/><Relationship Id="rId7" Type="http://schemas.openxmlformats.org/officeDocument/2006/relationships/image" Target="../media/image23.jpeg"/><Relationship Id="rId2" Type="http://schemas.openxmlformats.org/officeDocument/2006/relationships/image" Target="../media/image27.jpeg"/><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30.png"/><Relationship Id="rId4" Type="http://schemas.openxmlformats.org/officeDocument/2006/relationships/image" Target="../media/image29.jpeg"/><Relationship Id="rId9" Type="http://schemas.openxmlformats.org/officeDocument/2006/relationships/image" Target="../media/image75.png"/></Relationships>
</file>

<file path=ppt/slides/_rels/slide126.xml.rels><?xml version="1.0" encoding="UTF-8" standalone="yes"?>
<Relationships xmlns="http://schemas.openxmlformats.org/package/2006/relationships"><Relationship Id="rId3" Type="http://schemas.openxmlformats.org/officeDocument/2006/relationships/image" Target="../media/image27.jpeg"/><Relationship Id="rId7" Type="http://schemas.openxmlformats.org/officeDocument/2006/relationships/image" Target="../media/image23.jpeg"/><Relationship Id="rId2" Type="http://schemas.openxmlformats.org/officeDocument/2006/relationships/image" Target="../media/image28.jpeg"/><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30.png"/><Relationship Id="rId4" Type="http://schemas.openxmlformats.org/officeDocument/2006/relationships/image" Target="../media/image29.jpeg"/></Relationships>
</file>

<file path=ppt/slides/_rels/slide127.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27.jpeg"/><Relationship Id="rId7" Type="http://schemas.openxmlformats.org/officeDocument/2006/relationships/image" Target="../media/image23.jpeg"/><Relationship Id="rId2" Type="http://schemas.openxmlformats.org/officeDocument/2006/relationships/image" Target="../media/image28.jpeg"/><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30.png"/><Relationship Id="rId4" Type="http://schemas.openxmlformats.org/officeDocument/2006/relationships/image" Target="../media/image29.jpeg"/><Relationship Id="rId9" Type="http://schemas.openxmlformats.org/officeDocument/2006/relationships/image" Target="../media/image75.png"/></Relationships>
</file>

<file path=ppt/slides/_rels/slide128.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27.jpeg"/><Relationship Id="rId7" Type="http://schemas.openxmlformats.org/officeDocument/2006/relationships/image" Target="../media/image23.jpeg"/><Relationship Id="rId2" Type="http://schemas.openxmlformats.org/officeDocument/2006/relationships/image" Target="../media/image28.jpeg"/><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30.png"/><Relationship Id="rId4" Type="http://schemas.openxmlformats.org/officeDocument/2006/relationships/image" Target="../media/image29.jpeg"/><Relationship Id="rId9" Type="http://schemas.openxmlformats.org/officeDocument/2006/relationships/image" Target="../media/image75.png"/></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33.jpeg"/><Relationship Id="rId3" Type="http://schemas.openxmlformats.org/officeDocument/2006/relationships/image" Target="../media/image28.jpeg"/><Relationship Id="rId7" Type="http://schemas.openxmlformats.org/officeDocument/2006/relationships/image" Target="../media/image32.png"/><Relationship Id="rId2" Type="http://schemas.openxmlformats.org/officeDocument/2006/relationships/image" Target="../media/image27.jpe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jpe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8" Type="http://schemas.openxmlformats.org/officeDocument/2006/relationships/image" Target="../media/image33.jpeg"/><Relationship Id="rId3" Type="http://schemas.openxmlformats.org/officeDocument/2006/relationships/image" Target="../media/image28.jpeg"/><Relationship Id="rId7" Type="http://schemas.openxmlformats.org/officeDocument/2006/relationships/image" Target="../media/image32.png"/><Relationship Id="rId2" Type="http://schemas.openxmlformats.org/officeDocument/2006/relationships/image" Target="../media/image27.jpe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jpeg"/></Relationships>
</file>

<file path=ppt/slides/_rels/slide15.xml.rels><?xml version="1.0" encoding="UTF-8" standalone="yes"?>
<Relationships xmlns="http://schemas.openxmlformats.org/package/2006/relationships"><Relationship Id="rId8" Type="http://schemas.openxmlformats.org/officeDocument/2006/relationships/image" Target="../media/image33.jpeg"/><Relationship Id="rId3" Type="http://schemas.openxmlformats.org/officeDocument/2006/relationships/image" Target="../media/image28.jpeg"/><Relationship Id="rId7" Type="http://schemas.openxmlformats.org/officeDocument/2006/relationships/image" Target="../media/image32.png"/><Relationship Id="rId2" Type="http://schemas.openxmlformats.org/officeDocument/2006/relationships/image" Target="../media/image27.jpe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 Id="rId6" Type="http://schemas.openxmlformats.org/officeDocument/2006/relationships/image" Target="../media/image26.jpeg"/><Relationship Id="rId5" Type="http://schemas.openxmlformats.org/officeDocument/2006/relationships/image" Target="../media/image25.png"/><Relationship Id="rId4" Type="http://schemas.openxmlformats.org/officeDocument/2006/relationships/image" Target="../media/image24.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4.jpeg"/><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4.jpeg"/><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38.jpeg"/><Relationship Id="rId18" Type="http://schemas.openxmlformats.org/officeDocument/2006/relationships/image" Target="../media/image43.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slideLayout" Target="../slideLayouts/slideLayout2.xml"/><Relationship Id="rId17" Type="http://schemas.openxmlformats.org/officeDocument/2006/relationships/image" Target="../media/image42.png"/><Relationship Id="rId2" Type="http://schemas.openxmlformats.org/officeDocument/2006/relationships/tags" Target="../tags/tag2.xml"/><Relationship Id="rId16" Type="http://schemas.openxmlformats.org/officeDocument/2006/relationships/image" Target="../media/image41.gif"/><Relationship Id="rId20" Type="http://schemas.openxmlformats.org/officeDocument/2006/relationships/image" Target="../media/image45.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image" Target="../media/image40.png"/><Relationship Id="rId10" Type="http://schemas.openxmlformats.org/officeDocument/2006/relationships/tags" Target="../tags/tag10.xml"/><Relationship Id="rId19" Type="http://schemas.openxmlformats.org/officeDocument/2006/relationships/image" Target="../media/image44.jpe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image" Target="../media/image39.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tags" Target="../tags/tag22.xml"/><Relationship Id="rId3" Type="http://schemas.openxmlformats.org/officeDocument/2006/relationships/tags" Target="../tags/tag17.xml"/><Relationship Id="rId7" Type="http://schemas.openxmlformats.org/officeDocument/2006/relationships/tags" Target="../tags/tag21.xml"/><Relationship Id="rId12"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tags" Target="../tags/tag20.xml"/><Relationship Id="rId11" Type="http://schemas.openxmlformats.org/officeDocument/2006/relationships/tags" Target="../tags/tag25.xml"/><Relationship Id="rId5" Type="http://schemas.openxmlformats.org/officeDocument/2006/relationships/tags" Target="../tags/tag19.xml"/><Relationship Id="rId10" Type="http://schemas.openxmlformats.org/officeDocument/2006/relationships/tags" Target="../tags/tag24.xml"/><Relationship Id="rId4" Type="http://schemas.openxmlformats.org/officeDocument/2006/relationships/tags" Target="../tags/tag18.xml"/><Relationship Id="rId9" Type="http://schemas.openxmlformats.org/officeDocument/2006/relationships/tags" Target="../tags/tag2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 Id="rId9" Type="http://schemas.openxmlformats.org/officeDocument/2006/relationships/image" Target="../media/image13.jpeg"/></Relationships>
</file>

<file path=ppt/slides/_rels/slide5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2.jpeg"/><Relationship Id="rId13" Type="http://schemas.openxmlformats.org/officeDocument/2006/relationships/image" Target="../media/image17.jpeg"/><Relationship Id="rId3" Type="http://schemas.openxmlformats.org/officeDocument/2006/relationships/image" Target="../media/image7.jpeg"/><Relationship Id="rId7" Type="http://schemas.openxmlformats.org/officeDocument/2006/relationships/image" Target="../media/image11.png"/><Relationship Id="rId12" Type="http://schemas.openxmlformats.org/officeDocument/2006/relationships/image" Target="../media/image16.jpeg"/><Relationship Id="rId17" Type="http://schemas.openxmlformats.org/officeDocument/2006/relationships/image" Target="../media/image21.jpeg"/><Relationship Id="rId2" Type="http://schemas.openxmlformats.org/officeDocument/2006/relationships/image" Target="../media/image6.jpeg"/><Relationship Id="rId16" Type="http://schemas.openxmlformats.org/officeDocument/2006/relationships/image" Target="../media/image20.jpeg"/><Relationship Id="rId1" Type="http://schemas.openxmlformats.org/officeDocument/2006/relationships/slideLayout" Target="../slideLayouts/slideLayout2.xml"/><Relationship Id="rId6" Type="http://schemas.openxmlformats.org/officeDocument/2006/relationships/image" Target="../media/image10.jpeg"/><Relationship Id="rId11" Type="http://schemas.openxmlformats.org/officeDocument/2006/relationships/image" Target="../media/image15.jpeg"/><Relationship Id="rId5" Type="http://schemas.openxmlformats.org/officeDocument/2006/relationships/image" Target="../media/image9.jpeg"/><Relationship Id="rId15" Type="http://schemas.openxmlformats.org/officeDocument/2006/relationships/image" Target="../media/image19.jpeg"/><Relationship Id="rId10" Type="http://schemas.openxmlformats.org/officeDocument/2006/relationships/image" Target="../media/image14.jpeg"/><Relationship Id="rId4" Type="http://schemas.openxmlformats.org/officeDocument/2006/relationships/image" Target="../media/image8.jpeg"/><Relationship Id="rId9" Type="http://schemas.openxmlformats.org/officeDocument/2006/relationships/image" Target="../media/image13.jpeg"/><Relationship Id="rId14" Type="http://schemas.openxmlformats.org/officeDocument/2006/relationships/image" Target="../media/image18.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tags" Target="../tags/tag28.xml"/><Relationship Id="rId7" Type="http://schemas.openxmlformats.org/officeDocument/2006/relationships/image" Target="../media/image47.jpe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slideLayout" Target="../slideLayouts/slideLayout2.xml"/><Relationship Id="rId5" Type="http://schemas.openxmlformats.org/officeDocument/2006/relationships/tags" Target="../tags/tag30.xml"/><Relationship Id="rId4" Type="http://schemas.openxmlformats.org/officeDocument/2006/relationships/tags" Target="../tags/tag29.xml"/></Relationships>
</file>

<file path=ppt/slides/_rels/slide63.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tags" Target="../tags/tag33.xml"/><Relationship Id="rId7" Type="http://schemas.openxmlformats.org/officeDocument/2006/relationships/image" Target="../media/image49.jpe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slideLayout" Target="../slideLayouts/slideLayout2.xml"/><Relationship Id="rId5" Type="http://schemas.openxmlformats.org/officeDocument/2006/relationships/tags" Target="../tags/tag35.xml"/><Relationship Id="rId4" Type="http://schemas.openxmlformats.org/officeDocument/2006/relationships/tags" Target="../tags/tag3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 Id="rId6" Type="http://schemas.openxmlformats.org/officeDocument/2006/relationships/image" Target="../media/image26.jpeg"/><Relationship Id="rId5" Type="http://schemas.openxmlformats.org/officeDocument/2006/relationships/image" Target="../media/image25.png"/><Relationship Id="rId4" Type="http://schemas.openxmlformats.org/officeDocument/2006/relationships/image" Target="../media/image24.jpe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 Id="rId5" Type="http://schemas.openxmlformats.org/officeDocument/2006/relationships/image" Target="../media/image26.jpeg"/><Relationship Id="rId4" Type="http://schemas.openxmlformats.org/officeDocument/2006/relationships/image" Target="../media/image24.jpeg"/></Relationships>
</file>

<file path=ppt/slides/_rels/slide8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53.jpeg"/><Relationship Id="rId1" Type="http://schemas.openxmlformats.org/officeDocument/2006/relationships/slideLayout" Target="../slideLayouts/slideLayout2.xml"/><Relationship Id="rId5" Type="http://schemas.openxmlformats.org/officeDocument/2006/relationships/image" Target="../media/image55.jpeg"/><Relationship Id="rId4" Type="http://schemas.openxmlformats.org/officeDocument/2006/relationships/image" Target="../media/image54.jpeg"/></Relationships>
</file>

<file path=ppt/slides/_rels/slide83.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tags" Target="../tags/tag38.xml"/><Relationship Id="rId7" Type="http://schemas.openxmlformats.org/officeDocument/2006/relationships/image" Target="../media/image49.jpeg"/><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slideLayout" Target="../slideLayouts/slideLayout2.xml"/><Relationship Id="rId5" Type="http://schemas.openxmlformats.org/officeDocument/2006/relationships/tags" Target="../tags/tag40.xml"/><Relationship Id="rId4" Type="http://schemas.openxmlformats.org/officeDocument/2006/relationships/tags" Target="../tags/tag39.xml"/></Relationships>
</file>

<file path=ppt/slides/_rels/slide84.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tags" Target="../tags/tag43.xml"/><Relationship Id="rId7" Type="http://schemas.openxmlformats.org/officeDocument/2006/relationships/image" Target="../media/image49.jpeg"/><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slideLayout" Target="../slideLayouts/slideLayout2.xml"/><Relationship Id="rId5" Type="http://schemas.openxmlformats.org/officeDocument/2006/relationships/tags" Target="../tags/tag45.xml"/><Relationship Id="rId4" Type="http://schemas.openxmlformats.org/officeDocument/2006/relationships/tags" Target="../tags/tag44.xml"/></Relationships>
</file>

<file path=ppt/slides/_rels/slide85.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tags" Target="../tags/tag48.xml"/><Relationship Id="rId7" Type="http://schemas.openxmlformats.org/officeDocument/2006/relationships/image" Target="../media/image49.jpeg"/><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slideLayout" Target="../slideLayouts/slideLayout2.xml"/><Relationship Id="rId5" Type="http://schemas.openxmlformats.org/officeDocument/2006/relationships/tags" Target="../tags/tag50.xml"/><Relationship Id="rId4" Type="http://schemas.openxmlformats.org/officeDocument/2006/relationships/tags" Target="../tags/tag49.xml"/></Relationships>
</file>

<file path=ppt/slides/_rels/slide86.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tags" Target="../tags/tag53.xml"/><Relationship Id="rId7" Type="http://schemas.openxmlformats.org/officeDocument/2006/relationships/image" Target="../media/image49.jpeg"/><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slideLayout" Target="../slideLayouts/slideLayout2.xml"/><Relationship Id="rId5" Type="http://schemas.openxmlformats.org/officeDocument/2006/relationships/tags" Target="../tags/tag55.xml"/><Relationship Id="rId4" Type="http://schemas.openxmlformats.org/officeDocument/2006/relationships/tags" Target="../tags/tag54.xml"/></Relationships>
</file>

<file path=ppt/slides/_rels/slide87.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tags" Target="../tags/tag58.xml"/><Relationship Id="rId7" Type="http://schemas.openxmlformats.org/officeDocument/2006/relationships/image" Target="../media/image49.jpeg"/><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slideLayout" Target="../slideLayouts/slideLayout2.xml"/><Relationship Id="rId5" Type="http://schemas.openxmlformats.org/officeDocument/2006/relationships/tags" Target="../tags/tag60.xml"/><Relationship Id="rId4" Type="http://schemas.openxmlformats.org/officeDocument/2006/relationships/tags" Target="../tags/tag59.xml"/></Relationships>
</file>

<file path=ppt/slides/_rels/slide8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53.jpeg"/><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 Id="rId5" Type="http://schemas.openxmlformats.org/officeDocument/2006/relationships/image" Target="../media/image26.jpeg"/><Relationship Id="rId4" Type="http://schemas.openxmlformats.org/officeDocument/2006/relationships/image" Target="../media/image24.jpe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OCF</a:t>
            </a:r>
            <a:r>
              <a:rPr lang="ko-KR" altLang="en-US" dirty="0"/>
              <a:t> </a:t>
            </a:r>
            <a:r>
              <a:rPr lang="en-US" altLang="ko-KR" dirty="0"/>
              <a:t>Core</a:t>
            </a:r>
            <a:r>
              <a:rPr lang="ko-KR" altLang="en-US" dirty="0"/>
              <a:t> </a:t>
            </a:r>
            <a:r>
              <a:rPr lang="en-US" altLang="ko-KR" dirty="0"/>
              <a:t>Framework, aka IoT platform</a:t>
            </a:r>
            <a:br>
              <a:rPr lang="en-US" altLang="ko-KR" dirty="0"/>
            </a:br>
            <a:r>
              <a:rPr lang="en-US" altLang="ko-KR" dirty="0"/>
              <a:t>OCF 1.3 </a:t>
            </a:r>
            <a:endParaRPr lang="en-US" dirty="0"/>
          </a:p>
        </p:txBody>
      </p:sp>
      <p:sp>
        <p:nvSpPr>
          <p:cNvPr id="3" name="Subtitle 2"/>
          <p:cNvSpPr>
            <a:spLocks noGrp="1"/>
          </p:cNvSpPr>
          <p:nvPr>
            <p:ph type="subTitle" idx="1"/>
          </p:nvPr>
        </p:nvSpPr>
        <p:spPr>
          <a:xfrm>
            <a:off x="482600" y="5301574"/>
            <a:ext cx="9050452" cy="1274320"/>
          </a:xfrm>
        </p:spPr>
        <p:txBody>
          <a:bodyPr anchor="b">
            <a:normAutofit/>
          </a:bodyPr>
          <a:lstStyle/>
          <a:p>
            <a:r>
              <a:rPr lang="en-US" dirty="0"/>
              <a:t>October 2017</a:t>
            </a:r>
          </a:p>
          <a:p>
            <a:r>
              <a:rPr lang="en-US" dirty="0" err="1"/>
              <a:t>JinHyeock</a:t>
            </a:r>
            <a:r>
              <a:rPr lang="en-US" dirty="0"/>
              <a:t> Choi,  </a:t>
            </a:r>
            <a:r>
              <a:rPr lang="en-US" dirty="0">
                <a:hlinkClick r:id="rId3"/>
              </a:rPr>
              <a:t>jinchoe@samsung.com</a:t>
            </a:r>
            <a:r>
              <a:rPr lang="en-US"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(conceptual) </a:t>
            </a:r>
            <a:r>
              <a:rPr lang="en-US" altLang="ko-KR" dirty="0" err="1"/>
              <a:t>IoT</a:t>
            </a:r>
            <a:r>
              <a:rPr lang="en-US" altLang="ko-KR" dirty="0"/>
              <a:t> Architecture &amp; Procedures</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9C8A813A-2905-4A10-B938-68A03A45192E}" type="datetime3">
              <a:rPr lang="en-US" altLang="ko-KR" smtClean="0"/>
              <a:t>17 October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10</a:t>
            </a:fld>
            <a:endParaRPr lang="en-US" dirty="0"/>
          </a:p>
        </p:txBody>
      </p:sp>
      <p:pic>
        <p:nvPicPr>
          <p:cNvPr id="7" name="Picture 6" descr="http://www.costcentral.com/product-images-new/cisco-c819hgw-v-a-k9.jpg"/>
          <p:cNvPicPr>
            <a:picLocks noChangeAspect="1" noChangeArrowheads="1"/>
          </p:cNvPicPr>
          <p:nvPr/>
        </p:nvPicPr>
        <p:blipFill>
          <a:blip r:embed="rId2" cstate="print"/>
          <a:srcRect/>
          <a:stretch>
            <a:fillRect/>
          </a:stretch>
        </p:blipFill>
        <p:spPr bwMode="auto">
          <a:xfrm>
            <a:off x="3704655" y="3068627"/>
            <a:ext cx="1656184" cy="1242138"/>
          </a:xfrm>
          <a:prstGeom prst="rect">
            <a:avLst/>
          </a:prstGeom>
          <a:noFill/>
        </p:spPr>
      </p:pic>
      <p:pic>
        <p:nvPicPr>
          <p:cNvPr id="8" name="Picture 4" descr="http://gsdisposals.com/wp-content/uploads/2013/08/bigstock-Row-of-network-servers-in-data-42441367.jpg"/>
          <p:cNvPicPr>
            <a:picLocks noChangeAspect="1" noChangeArrowheads="1"/>
          </p:cNvPicPr>
          <p:nvPr/>
        </p:nvPicPr>
        <p:blipFill>
          <a:blip r:embed="rId3" cstate="print"/>
          <a:srcRect/>
          <a:stretch>
            <a:fillRect/>
          </a:stretch>
        </p:blipFill>
        <p:spPr bwMode="auto">
          <a:xfrm>
            <a:off x="7089031" y="782733"/>
            <a:ext cx="1728192" cy="1439800"/>
          </a:xfrm>
          <a:prstGeom prst="rect">
            <a:avLst/>
          </a:prstGeom>
          <a:noFill/>
        </p:spPr>
      </p:pic>
      <p:pic>
        <p:nvPicPr>
          <p:cNvPr id="9" name="Picture 2" descr="http://www.dallmeier.ru/fileadmin/upload_electronic/Unternehmen/Niederlassungen/Dallmeier_Russland/Planning_icons_single/Shapes/JPG/Symbols/Cloud%20internet.jpg"/>
          <p:cNvPicPr>
            <a:picLocks noChangeAspect="1" noChangeArrowheads="1"/>
          </p:cNvPicPr>
          <p:nvPr/>
        </p:nvPicPr>
        <p:blipFill>
          <a:blip r:embed="rId4" cstate="print"/>
          <a:srcRect/>
          <a:stretch>
            <a:fillRect/>
          </a:stretch>
        </p:blipFill>
        <p:spPr bwMode="auto">
          <a:xfrm>
            <a:off x="5072807" y="2062105"/>
            <a:ext cx="3744416" cy="1960629"/>
          </a:xfrm>
          <a:prstGeom prst="rect">
            <a:avLst/>
          </a:prstGeom>
          <a:noFill/>
        </p:spPr>
      </p:pic>
      <p:pic>
        <p:nvPicPr>
          <p:cNvPr id="10" name="Picture 2"/>
          <p:cNvPicPr>
            <a:picLocks noChangeAspect="1" noChangeArrowheads="1"/>
          </p:cNvPicPr>
          <p:nvPr/>
        </p:nvPicPr>
        <p:blipFill>
          <a:blip r:embed="rId5" cstate="print"/>
          <a:srcRect/>
          <a:stretch>
            <a:fillRect/>
          </a:stretch>
        </p:blipFill>
        <p:spPr bwMode="auto">
          <a:xfrm>
            <a:off x="8651983" y="3950726"/>
            <a:ext cx="669297" cy="1103861"/>
          </a:xfrm>
          <a:prstGeom prst="roundRect">
            <a:avLst/>
          </a:prstGeom>
          <a:noFill/>
          <a:ln w="9525">
            <a:noFill/>
            <a:miter lim="800000"/>
            <a:headEnd/>
            <a:tailEnd/>
          </a:ln>
          <a:effectLst>
            <a:prstShdw prst="shdw17" dist="17961" dir="2700000">
              <a:srgbClr val="CCECFF">
                <a:gamma/>
                <a:shade val="60000"/>
                <a:invGamma/>
                <a:alpha val="50000"/>
              </a:srgbClr>
            </a:prstShdw>
          </a:effectLst>
        </p:spPr>
      </p:pic>
      <p:pic>
        <p:nvPicPr>
          <p:cNvPr id="11" name="Picture 10" descr="http://www.cooking-hacks.com/skin/frontend/default/cooking/images/catalog/documentation/article_waspmote/waspmote.png"/>
          <p:cNvPicPr>
            <a:picLocks noChangeAspect="1" noChangeArrowheads="1"/>
          </p:cNvPicPr>
          <p:nvPr/>
        </p:nvPicPr>
        <p:blipFill>
          <a:blip r:embed="rId6" cstate="print"/>
          <a:srcRect/>
          <a:stretch>
            <a:fillRect/>
          </a:stretch>
        </p:blipFill>
        <p:spPr bwMode="auto">
          <a:xfrm>
            <a:off x="2323979" y="2150525"/>
            <a:ext cx="775585" cy="792088"/>
          </a:xfrm>
          <a:prstGeom prst="rect">
            <a:avLst/>
          </a:prstGeom>
          <a:noFill/>
        </p:spPr>
      </p:pic>
      <p:cxnSp>
        <p:nvCxnSpPr>
          <p:cNvPr id="12" name="직선 연결선 11"/>
          <p:cNvCxnSpPr>
            <a:stCxn id="11" idx="2"/>
            <a:endCxn id="7" idx="1"/>
          </p:cNvCxnSpPr>
          <p:nvPr/>
        </p:nvCxnSpPr>
        <p:spPr>
          <a:xfrm>
            <a:off x="2711771" y="2942614"/>
            <a:ext cx="992884" cy="74708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직선 연결선 12"/>
          <p:cNvCxnSpPr>
            <a:stCxn id="25" idx="0"/>
            <a:endCxn id="7" idx="1"/>
          </p:cNvCxnSpPr>
          <p:nvPr/>
        </p:nvCxnSpPr>
        <p:spPr>
          <a:xfrm flipV="1">
            <a:off x="2020371" y="3689697"/>
            <a:ext cx="1684285" cy="28198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4" name="직선 연결선 13"/>
          <p:cNvCxnSpPr>
            <a:stCxn id="21" idx="0"/>
            <a:endCxn id="7" idx="2"/>
          </p:cNvCxnSpPr>
          <p:nvPr/>
        </p:nvCxnSpPr>
        <p:spPr>
          <a:xfrm flipV="1">
            <a:off x="2940669" y="4310765"/>
            <a:ext cx="1592078" cy="86409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465295" y="4651641"/>
            <a:ext cx="936104" cy="523220"/>
          </a:xfrm>
          <a:prstGeom prst="rect">
            <a:avLst/>
          </a:prstGeom>
          <a:gradFill flip="none" rotWithShape="1">
            <a:gsLst>
              <a:gs pos="0">
                <a:srgbClr val="FF99FF">
                  <a:shade val="30000"/>
                  <a:satMod val="115000"/>
                </a:srgbClr>
              </a:gs>
              <a:gs pos="50000">
                <a:srgbClr val="FF99FF">
                  <a:shade val="67500"/>
                  <a:satMod val="115000"/>
                </a:srgbClr>
              </a:gs>
              <a:gs pos="100000">
                <a:srgbClr val="FF99FF">
                  <a:shade val="100000"/>
                  <a:satMod val="115000"/>
                </a:srgbClr>
              </a:gs>
            </a:gsLst>
            <a:lin ang="8100000" scaled="1"/>
            <a:tileRect/>
          </a:gradFill>
        </p:spPr>
        <p:txBody>
          <a:bodyPr wrap="square" rtlCol="0">
            <a:spAutoFit/>
          </a:bodyPr>
          <a:lstStyle/>
          <a:p>
            <a:pPr algn="ctr"/>
            <a:r>
              <a:rPr lang="en-US" altLang="ko-KR" sz="1400" dirty="0"/>
              <a:t>User</a:t>
            </a:r>
          </a:p>
          <a:p>
            <a:pPr algn="ctr"/>
            <a:r>
              <a:rPr lang="en-US" altLang="ko-KR" sz="1400" dirty="0"/>
              <a:t>Device</a:t>
            </a:r>
            <a:endParaRPr lang="ko-KR" altLang="en-US" sz="1400" dirty="0" err="1"/>
          </a:p>
        </p:txBody>
      </p:sp>
      <p:sp>
        <p:nvSpPr>
          <p:cNvPr id="16" name="TextBox 15"/>
          <p:cNvSpPr txBox="1"/>
          <p:nvPr/>
        </p:nvSpPr>
        <p:spPr>
          <a:xfrm>
            <a:off x="2480520" y="5894942"/>
            <a:ext cx="752129"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Sensor</a:t>
            </a:r>
            <a:endParaRPr lang="ko-KR" altLang="en-US" sz="1400" dirty="0" err="1"/>
          </a:p>
        </p:txBody>
      </p:sp>
      <p:sp>
        <p:nvSpPr>
          <p:cNvPr id="17" name="TextBox 16"/>
          <p:cNvSpPr txBox="1"/>
          <p:nvPr/>
        </p:nvSpPr>
        <p:spPr>
          <a:xfrm>
            <a:off x="1643720" y="4657158"/>
            <a:ext cx="752129"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Sensor</a:t>
            </a:r>
            <a:endParaRPr lang="ko-KR" altLang="en-US" sz="1400" dirty="0" err="1"/>
          </a:p>
        </p:txBody>
      </p:sp>
      <p:sp>
        <p:nvSpPr>
          <p:cNvPr id="18" name="TextBox 17"/>
          <p:cNvSpPr txBox="1"/>
          <p:nvPr/>
        </p:nvSpPr>
        <p:spPr>
          <a:xfrm>
            <a:off x="1254868" y="2582574"/>
            <a:ext cx="1139423"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square" rtlCol="0">
            <a:spAutoFit/>
          </a:bodyPr>
          <a:lstStyle/>
          <a:p>
            <a:r>
              <a:rPr lang="en-US" altLang="ko-KR" sz="1400" dirty="0"/>
              <a:t>Actuator</a:t>
            </a:r>
            <a:endParaRPr lang="ko-KR" altLang="en-US" sz="1400" dirty="0" err="1"/>
          </a:p>
        </p:txBody>
      </p:sp>
      <p:sp>
        <p:nvSpPr>
          <p:cNvPr id="19" name="TextBox 18"/>
          <p:cNvSpPr txBox="1"/>
          <p:nvPr/>
        </p:nvSpPr>
        <p:spPr>
          <a:xfrm>
            <a:off x="4856784" y="4022734"/>
            <a:ext cx="1011815" cy="307777"/>
          </a:xfrm>
          <a:prstGeom prst="rect">
            <a:avLst/>
          </a:pr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2700000" scaled="1"/>
            <a:tileRect/>
          </a:gradFill>
        </p:spPr>
        <p:txBody>
          <a:bodyPr wrap="none" rtlCol="0">
            <a:spAutoFit/>
          </a:bodyPr>
          <a:lstStyle/>
          <a:p>
            <a:r>
              <a:rPr lang="en-US" altLang="ko-KR" sz="1400" dirty="0"/>
              <a:t>Gateway</a:t>
            </a:r>
            <a:endParaRPr lang="ko-KR" altLang="en-US" sz="1400" dirty="0" err="1"/>
          </a:p>
        </p:txBody>
      </p:sp>
      <p:sp>
        <p:nvSpPr>
          <p:cNvPr id="20" name="TextBox 19"/>
          <p:cNvSpPr txBox="1"/>
          <p:nvPr/>
        </p:nvSpPr>
        <p:spPr>
          <a:xfrm>
            <a:off x="8601199" y="1914757"/>
            <a:ext cx="1394934" cy="307777"/>
          </a:xfrm>
          <a:prstGeom prst="rect">
            <a:avLst/>
          </a:prstGeom>
          <a:solidFill>
            <a:srgbClr val="3399FF">
              <a:alpha val="50000"/>
            </a:srgbClr>
          </a:solidFill>
        </p:spPr>
        <p:txBody>
          <a:bodyPr wrap="none" rtlCol="0">
            <a:spAutoFit/>
          </a:bodyPr>
          <a:lstStyle/>
          <a:p>
            <a:r>
              <a:rPr lang="en-US" altLang="ko-KR" sz="1400" dirty="0"/>
              <a:t>Service Server</a:t>
            </a:r>
            <a:endParaRPr lang="ko-KR" altLang="en-US" sz="1400" dirty="0" err="1"/>
          </a:p>
        </p:txBody>
      </p:sp>
      <p:pic>
        <p:nvPicPr>
          <p:cNvPr id="21" name="Picture 5"/>
          <p:cNvPicPr>
            <a:picLocks noChangeAspect="1" noChangeArrowheads="1"/>
          </p:cNvPicPr>
          <p:nvPr/>
        </p:nvPicPr>
        <p:blipFill>
          <a:blip r:embed="rId7" cstate="print"/>
          <a:srcRect/>
          <a:stretch>
            <a:fillRect/>
          </a:stretch>
        </p:blipFill>
        <p:spPr bwMode="auto">
          <a:xfrm>
            <a:off x="2624536" y="5174861"/>
            <a:ext cx="632267" cy="627112"/>
          </a:xfrm>
          <a:prstGeom prst="rect">
            <a:avLst/>
          </a:prstGeom>
          <a:noFill/>
          <a:ln w="9525">
            <a:noFill/>
            <a:miter lim="800000"/>
            <a:headEnd/>
            <a:tailEnd/>
          </a:ln>
        </p:spPr>
      </p:pic>
      <p:pic>
        <p:nvPicPr>
          <p:cNvPr id="22" name="Picture 10" descr="http://www.cooking-hacks.com/skin/frontend/default/cooking/images/catalog/documentation/article_waspmote/waspmote.png"/>
          <p:cNvPicPr>
            <a:picLocks noChangeAspect="1" noChangeArrowheads="1"/>
          </p:cNvPicPr>
          <p:nvPr/>
        </p:nvPicPr>
        <p:blipFill>
          <a:blip r:embed="rId6" cstate="print"/>
          <a:srcRect/>
          <a:stretch>
            <a:fillRect/>
          </a:stretch>
        </p:blipFill>
        <p:spPr bwMode="auto">
          <a:xfrm>
            <a:off x="3920680" y="5390885"/>
            <a:ext cx="775585" cy="792088"/>
          </a:xfrm>
          <a:prstGeom prst="rect">
            <a:avLst/>
          </a:prstGeom>
          <a:noFill/>
        </p:spPr>
      </p:pic>
      <p:sp>
        <p:nvSpPr>
          <p:cNvPr id="23" name="TextBox 22"/>
          <p:cNvSpPr txBox="1"/>
          <p:nvPr/>
        </p:nvSpPr>
        <p:spPr>
          <a:xfrm>
            <a:off x="4723137" y="6034289"/>
            <a:ext cx="958917"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Actuator</a:t>
            </a:r>
            <a:endParaRPr lang="ko-KR" altLang="en-US" sz="1400" dirty="0" err="1"/>
          </a:p>
        </p:txBody>
      </p:sp>
      <p:cxnSp>
        <p:nvCxnSpPr>
          <p:cNvPr id="24" name="직선 연결선 23"/>
          <p:cNvCxnSpPr>
            <a:stCxn id="22" idx="0"/>
            <a:endCxn id="7" idx="2"/>
          </p:cNvCxnSpPr>
          <p:nvPr/>
        </p:nvCxnSpPr>
        <p:spPr>
          <a:xfrm flipV="1">
            <a:off x="4308473" y="4310765"/>
            <a:ext cx="224275" cy="1080120"/>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25" name="Picture 5"/>
          <p:cNvPicPr>
            <a:picLocks noChangeAspect="1" noChangeArrowheads="1"/>
          </p:cNvPicPr>
          <p:nvPr/>
        </p:nvPicPr>
        <p:blipFill>
          <a:blip r:embed="rId8" cstate="print"/>
          <a:srcRect/>
          <a:stretch>
            <a:fillRect/>
          </a:stretch>
        </p:blipFill>
        <p:spPr bwMode="auto">
          <a:xfrm>
            <a:off x="1704237" y="3971685"/>
            <a:ext cx="632267" cy="627112"/>
          </a:xfrm>
          <a:prstGeom prst="rect">
            <a:avLst/>
          </a:prstGeom>
          <a:noFill/>
          <a:ln w="9525">
            <a:noFill/>
            <a:miter lim="800000"/>
            <a:headEnd/>
            <a:tailEnd/>
          </a:ln>
        </p:spPr>
      </p:pic>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89583880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a:extLst>
              <a:ext uri="{FF2B5EF4-FFF2-40B4-BE49-F238E27FC236}">
                <a16:creationId xmlns:a16="http://schemas.microsoft.com/office/drawing/2014/main" id="{C8812159-1CE6-44CD-9246-563AC327FC9F}"/>
              </a:ext>
            </a:extLst>
          </p:cNvPr>
          <p:cNvSpPr>
            <a:spLocks noGrp="1"/>
          </p:cNvSpPr>
          <p:nvPr>
            <p:ph type="dt" sz="half" idx="10"/>
          </p:nvPr>
        </p:nvSpPr>
        <p:spPr/>
        <p:txBody>
          <a:bodyPr/>
          <a:lstStyle/>
          <a:p>
            <a:fld id="{50CAD2E5-CD10-4D83-BA96-A200D4740878}" type="datetime3">
              <a:rPr lang="en-US" altLang="ko-KR" smtClean="0"/>
              <a:t>17 October 2017</a:t>
            </a:fld>
            <a:endParaRPr lang="en-US" dirty="0"/>
          </a:p>
        </p:txBody>
      </p:sp>
      <p:sp>
        <p:nvSpPr>
          <p:cNvPr id="5" name="바닥글 개체 틀 4">
            <a:extLst>
              <a:ext uri="{FF2B5EF4-FFF2-40B4-BE49-F238E27FC236}">
                <a16:creationId xmlns:a16="http://schemas.microsoft.com/office/drawing/2014/main" id="{B24EA140-3565-4896-ABAE-F65E212C9EA4}"/>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015A4C87-4BC4-4520-B773-0C733ECE2D44}"/>
              </a:ext>
            </a:extLst>
          </p:cNvPr>
          <p:cNvSpPr>
            <a:spLocks noGrp="1"/>
          </p:cNvSpPr>
          <p:nvPr>
            <p:ph type="sldNum" sz="quarter" idx="12"/>
          </p:nvPr>
        </p:nvSpPr>
        <p:spPr/>
        <p:txBody>
          <a:bodyPr/>
          <a:lstStyle/>
          <a:p>
            <a:fld id="{17A5C656-E050-4F3D-A0DB-0D19E9E83691}" type="slidenum">
              <a:rPr lang="en-US" smtClean="0"/>
              <a:pPr/>
              <a:t>100</a:t>
            </a:fld>
            <a:endParaRPr lang="en-US" dirty="0"/>
          </a:p>
        </p:txBody>
      </p:sp>
      <p:sp>
        <p:nvSpPr>
          <p:cNvPr id="7" name="제목 2">
            <a:extLst>
              <a:ext uri="{FF2B5EF4-FFF2-40B4-BE49-F238E27FC236}">
                <a16:creationId xmlns:a16="http://schemas.microsoft.com/office/drawing/2014/main" id="{B12AA1DE-A170-462D-92B7-9C68EBE3D6E7}"/>
              </a:ext>
            </a:extLst>
          </p:cNvPr>
          <p:cNvSpPr>
            <a:spLocks noGrp="1"/>
          </p:cNvSpPr>
          <p:nvPr>
            <p:ph type="title"/>
          </p:nvPr>
        </p:nvSpPr>
        <p:spPr>
          <a:xfrm>
            <a:off x="491046" y="94453"/>
            <a:ext cx="10295018" cy="721233"/>
          </a:xfrm>
        </p:spPr>
        <p:txBody>
          <a:bodyPr/>
          <a:lstStyle/>
          <a:p>
            <a:r>
              <a:rPr lang="en-US" altLang="ko-KR" dirty="0"/>
              <a:t>Resource delete</a:t>
            </a:r>
            <a:endParaRPr lang="ko-KR" altLang="en-US" dirty="0"/>
          </a:p>
        </p:txBody>
      </p:sp>
      <p:cxnSp>
        <p:nvCxnSpPr>
          <p:cNvPr id="8" name="직선 화살표 연결선 7">
            <a:extLst>
              <a:ext uri="{FF2B5EF4-FFF2-40B4-BE49-F238E27FC236}">
                <a16:creationId xmlns:a16="http://schemas.microsoft.com/office/drawing/2014/main" id="{D875F717-2C91-45D0-B25A-DAE8C88DD88E}"/>
              </a:ext>
            </a:extLst>
          </p:cNvPr>
          <p:cNvCxnSpPr/>
          <p:nvPr/>
        </p:nvCxnSpPr>
        <p:spPr>
          <a:xfrm flipV="1">
            <a:off x="2886334" y="2249778"/>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12DFC433-5E59-4F55-A3EF-32CB7665A5FD}"/>
              </a:ext>
            </a:extLst>
          </p:cNvPr>
          <p:cNvSpPr txBox="1">
            <a:spLocks/>
          </p:cNvSpPr>
          <p:nvPr/>
        </p:nvSpPr>
        <p:spPr>
          <a:xfrm>
            <a:off x="2651920" y="1752600"/>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err="1">
                <a:latin typeface="Courier New" panose="02070309020205020404" pitchFamily="49" charset="0"/>
                <a:cs typeface="Courier New" panose="02070309020205020404" pitchFamily="49" charset="0"/>
              </a:rPr>
              <a:t>DELETE?ins</a:t>
            </a:r>
            <a:r>
              <a:rPr lang="en-US" altLang="ko-KR" sz="1600" b="1" dirty="0">
                <a:latin typeface="Courier New" panose="02070309020205020404" pitchFamily="49" charset="0"/>
                <a:cs typeface="Courier New" panose="02070309020205020404" pitchFamily="49" charset="0"/>
              </a:rPr>
              <a:t>=11235</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0" name="Content Placeholder 2">
            <a:extLst>
              <a:ext uri="{FF2B5EF4-FFF2-40B4-BE49-F238E27FC236}">
                <a16:creationId xmlns:a16="http://schemas.microsoft.com/office/drawing/2014/main" id="{BC95BBD0-B98C-4220-B9BA-D8766B40E91A}"/>
              </a:ext>
            </a:extLst>
          </p:cNvPr>
          <p:cNvSpPr txBox="1">
            <a:spLocks/>
          </p:cNvSpPr>
          <p:nvPr/>
        </p:nvSpPr>
        <p:spPr>
          <a:xfrm>
            <a:off x="7679636" y="5334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Resource Directory  </a:t>
            </a:r>
            <a:endParaRPr lang="en-US" sz="2000" b="1" dirty="0">
              <a:solidFill>
                <a:srgbClr val="1C3339"/>
              </a:solidFill>
            </a:endParaRPr>
          </a:p>
        </p:txBody>
      </p:sp>
      <p:sp>
        <p:nvSpPr>
          <p:cNvPr id="11" name="직사각형 10">
            <a:extLst>
              <a:ext uri="{FF2B5EF4-FFF2-40B4-BE49-F238E27FC236}">
                <a16:creationId xmlns:a16="http://schemas.microsoft.com/office/drawing/2014/main" id="{505FB4EF-B7E4-4FA4-821A-04B8CE93E0A8}"/>
              </a:ext>
            </a:extLst>
          </p:cNvPr>
          <p:cNvSpPr/>
          <p:nvPr/>
        </p:nvSpPr>
        <p:spPr>
          <a:xfrm>
            <a:off x="6614319" y="1143000"/>
            <a:ext cx="5334000" cy="510540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pic>
        <p:nvPicPr>
          <p:cNvPr id="12" name="Picture 2" descr="https://www.troopsupport.dla.mil/events/images/140122.jpg">
            <a:extLst>
              <a:ext uri="{FF2B5EF4-FFF2-40B4-BE49-F238E27FC236}">
                <a16:creationId xmlns:a16="http://schemas.microsoft.com/office/drawing/2014/main" id="{9EE874DF-2EBC-4DB0-B1CF-9E8BB356D59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5384" y="1447800"/>
            <a:ext cx="1764135" cy="269178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E9531232-86C9-4176-BE54-A7E47C260CC0}"/>
              </a:ext>
            </a:extLst>
          </p:cNvPr>
          <p:cNvSpPr txBox="1"/>
          <p:nvPr/>
        </p:nvSpPr>
        <p:spPr>
          <a:xfrm>
            <a:off x="6634516" y="1282661"/>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/res</a:t>
            </a:r>
            <a:endParaRPr lang="ko-KR" altLang="en-US" sz="1400" b="1" dirty="0" err="1">
              <a:latin typeface="Courier New" pitchFamily="49" charset="0"/>
              <a:cs typeface="Courier New" pitchFamily="49" charset="0"/>
            </a:endParaRPr>
          </a:p>
        </p:txBody>
      </p:sp>
      <p:sp>
        <p:nvSpPr>
          <p:cNvPr id="14" name="TextBox 13">
            <a:extLst>
              <a:ext uri="{FF2B5EF4-FFF2-40B4-BE49-F238E27FC236}">
                <a16:creationId xmlns:a16="http://schemas.microsoft.com/office/drawing/2014/main" id="{AD6BBF0B-9C4F-411B-9107-F5C0624077C5}"/>
              </a:ext>
            </a:extLst>
          </p:cNvPr>
          <p:cNvSpPr txBox="1"/>
          <p:nvPr/>
        </p:nvSpPr>
        <p:spPr>
          <a:xfrm>
            <a:off x="6634516" y="526807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rd</a:t>
            </a:r>
            <a:endParaRPr lang="ko-KR" altLang="en-US" sz="1400" b="1" dirty="0" err="1">
              <a:latin typeface="Courier New" pitchFamily="49" charset="0"/>
              <a:cs typeface="Courier New" pitchFamily="49" charset="0"/>
            </a:endParaRPr>
          </a:p>
        </p:txBody>
      </p:sp>
      <p:sp>
        <p:nvSpPr>
          <p:cNvPr id="15" name="TextBox 14">
            <a:extLst>
              <a:ext uri="{FF2B5EF4-FFF2-40B4-BE49-F238E27FC236}">
                <a16:creationId xmlns:a16="http://schemas.microsoft.com/office/drawing/2014/main" id="{7DC085CC-85FE-437D-A959-08DA6FC40961}"/>
              </a:ext>
            </a:extLst>
          </p:cNvPr>
          <p:cNvSpPr txBox="1"/>
          <p:nvPr/>
        </p:nvSpPr>
        <p:spPr>
          <a:xfrm>
            <a:off x="6985159" y="5619690"/>
            <a:ext cx="4724400" cy="400110"/>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oic.wk.rd</a:t>
            </a:r>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sel</a:t>
            </a:r>
            <a:r>
              <a:rPr lang="en-US" altLang="ko-KR" sz="1000" dirty="0">
                <a:latin typeface="Courier New" pitchFamily="49" charset="0"/>
                <a:cs typeface="Courier New" pitchFamily="49" charset="0"/>
              </a:rPr>
              <a:t>": 50 }</a:t>
            </a:r>
          </a:p>
        </p:txBody>
      </p:sp>
      <p:sp>
        <p:nvSpPr>
          <p:cNvPr id="16" name="Content Placeholder 2">
            <a:extLst>
              <a:ext uri="{FF2B5EF4-FFF2-40B4-BE49-F238E27FC236}">
                <a16:creationId xmlns:a16="http://schemas.microsoft.com/office/drawing/2014/main" id="{070F3B3D-F3DB-4F53-B557-DFB09F413797}"/>
              </a:ext>
            </a:extLst>
          </p:cNvPr>
          <p:cNvSpPr txBox="1">
            <a:spLocks/>
          </p:cNvSpPr>
          <p:nvPr/>
        </p:nvSpPr>
        <p:spPr>
          <a:xfrm>
            <a:off x="301069" y="44196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Publishing </a:t>
            </a:r>
          </a:p>
          <a:p>
            <a:pPr marL="457200" indent="-457200" algn="ctr">
              <a:buNone/>
            </a:pPr>
            <a:r>
              <a:rPr lang="en-US" altLang="ko-KR" sz="2000" b="1" dirty="0"/>
              <a:t>Device </a:t>
            </a:r>
            <a:endParaRPr lang="en-US" sz="2000" b="1" dirty="0">
              <a:solidFill>
                <a:srgbClr val="1C3339"/>
              </a:solidFill>
            </a:endParaRPr>
          </a:p>
        </p:txBody>
      </p:sp>
      <p:sp>
        <p:nvSpPr>
          <p:cNvPr id="17" name="TextBox 16">
            <a:extLst>
              <a:ext uri="{FF2B5EF4-FFF2-40B4-BE49-F238E27FC236}">
                <a16:creationId xmlns:a16="http://schemas.microsoft.com/office/drawing/2014/main" id="{4975C450-A562-4374-BCAF-CFB739C5465A}"/>
              </a:ext>
            </a:extLst>
          </p:cNvPr>
          <p:cNvSpPr txBox="1"/>
          <p:nvPr/>
        </p:nvSpPr>
        <p:spPr>
          <a:xfrm>
            <a:off x="6985159" y="1705213"/>
            <a:ext cx="4724400" cy="2554545"/>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/d",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oic.d.bridge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a:t>
            </a:r>
          </a:p>
          <a:p>
            <a:endParaRPr lang="en-US" altLang="ko-KR" sz="1000" dirty="0">
              <a:latin typeface="Courier New" pitchFamily="49" charset="0"/>
              <a:cs typeface="Courier New" pitchFamily="49" charset="0"/>
            </a:endParaRP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/p",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oic.wk.p</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 },</a:t>
            </a:r>
          </a:p>
          <a:p>
            <a:endParaRPr lang="en-US" altLang="ko-KR" sz="1000" dirty="0">
              <a:latin typeface="Courier New" pitchFamily="49" charset="0"/>
              <a:cs typeface="Courier New" pitchFamily="49" charset="0"/>
            </a:endParaRP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a:t>
            </a:r>
            <a:r>
              <a:rPr lang="en-US" altLang="ko-KR" sz="1000" dirty="0" err="1">
                <a:latin typeface="Courier New" pitchFamily="49" charset="0"/>
                <a:cs typeface="Courier New" pitchFamily="49" charset="0"/>
              </a:rPr>
              <a:t>rd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oic.wk.rd</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 </a:t>
            </a:r>
          </a:p>
          <a:p>
            <a:r>
              <a:rPr lang="en-US" altLang="ko-KR" sz="1000" dirty="0">
                <a:latin typeface="Courier New" pitchFamily="49" charset="0"/>
                <a:cs typeface="Courier New" pitchFamily="49" charset="0"/>
              </a:rPr>
              <a:t>] </a:t>
            </a:r>
          </a:p>
        </p:txBody>
      </p:sp>
      <p:cxnSp>
        <p:nvCxnSpPr>
          <p:cNvPr id="18" name="직선 화살표 연결선 17">
            <a:extLst>
              <a:ext uri="{FF2B5EF4-FFF2-40B4-BE49-F238E27FC236}">
                <a16:creationId xmlns:a16="http://schemas.microsoft.com/office/drawing/2014/main" id="{A62DCA08-0987-4E75-AFDF-9C5A8F968B50}"/>
              </a:ext>
            </a:extLst>
          </p:cNvPr>
          <p:cNvCxnSpPr/>
          <p:nvPr/>
        </p:nvCxnSpPr>
        <p:spPr>
          <a:xfrm flipV="1">
            <a:off x="2886334" y="2686658"/>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Content Placeholder 2">
            <a:extLst>
              <a:ext uri="{FF2B5EF4-FFF2-40B4-BE49-F238E27FC236}">
                <a16:creationId xmlns:a16="http://schemas.microsoft.com/office/drawing/2014/main" id="{5E6DD6C4-A5C7-4C2F-AC25-AE3136A480C4}"/>
              </a:ext>
            </a:extLst>
          </p:cNvPr>
          <p:cNvSpPr txBox="1">
            <a:spLocks/>
          </p:cNvSpPr>
          <p:nvPr/>
        </p:nvSpPr>
        <p:spPr>
          <a:xfrm>
            <a:off x="2651920" y="2829947"/>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DELETE response: success</a:t>
            </a:r>
            <a:endParaRPr lang="en-US" sz="1600" b="1" dirty="0">
              <a:solidFill>
                <a:srgbClr val="1C3339"/>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43226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right)">
                                      <p:cBhvr>
                                        <p:cTn id="7" dur="500"/>
                                        <p:tgtEl>
                                          <p:spTgt spid="18"/>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right)">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a:extLst>
              <a:ext uri="{FF2B5EF4-FFF2-40B4-BE49-F238E27FC236}">
                <a16:creationId xmlns:a16="http://schemas.microsoft.com/office/drawing/2014/main" id="{218AE52F-F13E-4ABD-90D7-AC0870DE4EF6}"/>
              </a:ext>
            </a:extLst>
          </p:cNvPr>
          <p:cNvSpPr>
            <a:spLocks noGrp="1"/>
          </p:cNvSpPr>
          <p:nvPr>
            <p:ph type="dt" sz="half" idx="10"/>
          </p:nvPr>
        </p:nvSpPr>
        <p:spPr/>
        <p:txBody>
          <a:bodyPr/>
          <a:lstStyle/>
          <a:p>
            <a:fld id="{AEF27F6B-C77F-4B9E-9227-C44E67F3A1FB}" type="datetime3">
              <a:rPr lang="en-US" altLang="ko-KR" smtClean="0"/>
              <a:t>17 October 2017</a:t>
            </a:fld>
            <a:endParaRPr lang="en-US" dirty="0"/>
          </a:p>
        </p:txBody>
      </p:sp>
      <p:sp>
        <p:nvSpPr>
          <p:cNvPr id="5" name="바닥글 개체 틀 4">
            <a:extLst>
              <a:ext uri="{FF2B5EF4-FFF2-40B4-BE49-F238E27FC236}">
                <a16:creationId xmlns:a16="http://schemas.microsoft.com/office/drawing/2014/main" id="{4499CD3E-F20C-4555-A922-FB2D61D745AC}"/>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B17E521B-A50E-4E07-BD8C-DB10FA70A6C3}"/>
              </a:ext>
            </a:extLst>
          </p:cNvPr>
          <p:cNvSpPr>
            <a:spLocks noGrp="1"/>
          </p:cNvSpPr>
          <p:nvPr>
            <p:ph type="sldNum" sz="quarter" idx="12"/>
          </p:nvPr>
        </p:nvSpPr>
        <p:spPr/>
        <p:txBody>
          <a:bodyPr/>
          <a:lstStyle/>
          <a:p>
            <a:fld id="{17A5C656-E050-4F3D-A0DB-0D19E9E83691}" type="slidenum">
              <a:rPr lang="en-US" smtClean="0"/>
              <a:pPr/>
              <a:t>101</a:t>
            </a:fld>
            <a:endParaRPr lang="en-US" dirty="0"/>
          </a:p>
        </p:txBody>
      </p:sp>
      <p:sp>
        <p:nvSpPr>
          <p:cNvPr id="7" name="제목 2">
            <a:extLst>
              <a:ext uri="{FF2B5EF4-FFF2-40B4-BE49-F238E27FC236}">
                <a16:creationId xmlns:a16="http://schemas.microsoft.com/office/drawing/2014/main" id="{F9169614-15B5-40F3-A725-957EA56561B8}"/>
              </a:ext>
            </a:extLst>
          </p:cNvPr>
          <p:cNvSpPr>
            <a:spLocks noGrp="1"/>
          </p:cNvSpPr>
          <p:nvPr>
            <p:ph type="title"/>
          </p:nvPr>
        </p:nvSpPr>
        <p:spPr>
          <a:xfrm>
            <a:off x="491046" y="94453"/>
            <a:ext cx="10295018" cy="721233"/>
          </a:xfrm>
        </p:spPr>
        <p:txBody>
          <a:bodyPr/>
          <a:lstStyle/>
          <a:p>
            <a:r>
              <a:rPr lang="en-US" altLang="ko-KR" dirty="0"/>
              <a:t>Resource expose </a:t>
            </a:r>
            <a:endParaRPr lang="ko-KR" altLang="en-US" dirty="0"/>
          </a:p>
        </p:txBody>
      </p:sp>
      <p:cxnSp>
        <p:nvCxnSpPr>
          <p:cNvPr id="8" name="직선 화살표 연결선 7">
            <a:extLst>
              <a:ext uri="{FF2B5EF4-FFF2-40B4-BE49-F238E27FC236}">
                <a16:creationId xmlns:a16="http://schemas.microsoft.com/office/drawing/2014/main" id="{07B6127E-1680-48E2-9E60-167E40CEDBDF}"/>
              </a:ext>
            </a:extLst>
          </p:cNvPr>
          <p:cNvCxnSpPr/>
          <p:nvPr/>
        </p:nvCxnSpPr>
        <p:spPr>
          <a:xfrm flipV="1">
            <a:off x="2886334" y="2249778"/>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FA9CC577-19B2-440F-884F-3BFDBC0B7227}"/>
              </a:ext>
            </a:extLst>
          </p:cNvPr>
          <p:cNvSpPr txBox="1">
            <a:spLocks/>
          </p:cNvSpPr>
          <p:nvPr/>
        </p:nvSpPr>
        <p:spPr>
          <a:xfrm>
            <a:off x="2651920" y="1752600"/>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GET /</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/res</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0" name="Content Placeholder 2">
            <a:extLst>
              <a:ext uri="{FF2B5EF4-FFF2-40B4-BE49-F238E27FC236}">
                <a16:creationId xmlns:a16="http://schemas.microsoft.com/office/drawing/2014/main" id="{3035CE08-A9BE-4FA9-BF09-B4DBC275750A}"/>
              </a:ext>
            </a:extLst>
          </p:cNvPr>
          <p:cNvSpPr txBox="1">
            <a:spLocks/>
          </p:cNvSpPr>
          <p:nvPr/>
        </p:nvSpPr>
        <p:spPr>
          <a:xfrm>
            <a:off x="7679636" y="5334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Resource Directory  </a:t>
            </a:r>
            <a:endParaRPr lang="en-US" sz="2000" b="1" dirty="0">
              <a:solidFill>
                <a:srgbClr val="1C3339"/>
              </a:solidFill>
            </a:endParaRPr>
          </a:p>
        </p:txBody>
      </p:sp>
      <p:sp>
        <p:nvSpPr>
          <p:cNvPr id="11" name="직사각형 10">
            <a:extLst>
              <a:ext uri="{FF2B5EF4-FFF2-40B4-BE49-F238E27FC236}">
                <a16:creationId xmlns:a16="http://schemas.microsoft.com/office/drawing/2014/main" id="{44B4EE2B-6952-4A51-9002-70CA756A7A05}"/>
              </a:ext>
            </a:extLst>
          </p:cNvPr>
          <p:cNvSpPr/>
          <p:nvPr/>
        </p:nvSpPr>
        <p:spPr>
          <a:xfrm>
            <a:off x="6614319" y="1143000"/>
            <a:ext cx="5334000" cy="510540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2" name="TextBox 11">
            <a:extLst>
              <a:ext uri="{FF2B5EF4-FFF2-40B4-BE49-F238E27FC236}">
                <a16:creationId xmlns:a16="http://schemas.microsoft.com/office/drawing/2014/main" id="{A14EC681-B8C2-43A6-B08D-3E499781C366}"/>
              </a:ext>
            </a:extLst>
          </p:cNvPr>
          <p:cNvSpPr txBox="1"/>
          <p:nvPr/>
        </p:nvSpPr>
        <p:spPr>
          <a:xfrm>
            <a:off x="6634516" y="1282661"/>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/res</a:t>
            </a:r>
            <a:endParaRPr lang="ko-KR" altLang="en-US" sz="1400" b="1" dirty="0" err="1">
              <a:latin typeface="Courier New" pitchFamily="49" charset="0"/>
              <a:cs typeface="Courier New" pitchFamily="49" charset="0"/>
            </a:endParaRPr>
          </a:p>
        </p:txBody>
      </p:sp>
      <p:sp>
        <p:nvSpPr>
          <p:cNvPr id="13" name="TextBox 12">
            <a:extLst>
              <a:ext uri="{FF2B5EF4-FFF2-40B4-BE49-F238E27FC236}">
                <a16:creationId xmlns:a16="http://schemas.microsoft.com/office/drawing/2014/main" id="{EE1B799C-5008-4F39-BD9F-3BFA439F7001}"/>
              </a:ext>
            </a:extLst>
          </p:cNvPr>
          <p:cNvSpPr txBox="1"/>
          <p:nvPr/>
        </p:nvSpPr>
        <p:spPr>
          <a:xfrm>
            <a:off x="6634516" y="526807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rd</a:t>
            </a:r>
            <a:endParaRPr lang="ko-KR" altLang="en-US" sz="1400" b="1" dirty="0" err="1">
              <a:latin typeface="Courier New" pitchFamily="49" charset="0"/>
              <a:cs typeface="Courier New" pitchFamily="49" charset="0"/>
            </a:endParaRPr>
          </a:p>
        </p:txBody>
      </p:sp>
      <p:sp>
        <p:nvSpPr>
          <p:cNvPr id="14" name="TextBox 13">
            <a:extLst>
              <a:ext uri="{FF2B5EF4-FFF2-40B4-BE49-F238E27FC236}">
                <a16:creationId xmlns:a16="http://schemas.microsoft.com/office/drawing/2014/main" id="{A5E303D0-361F-4FC1-995F-CD355F62FB6C}"/>
              </a:ext>
            </a:extLst>
          </p:cNvPr>
          <p:cNvSpPr txBox="1"/>
          <p:nvPr/>
        </p:nvSpPr>
        <p:spPr>
          <a:xfrm>
            <a:off x="6985159" y="5619690"/>
            <a:ext cx="4724400" cy="400110"/>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oic.wk.rd</a:t>
            </a:r>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sel</a:t>
            </a:r>
            <a:r>
              <a:rPr lang="en-US" altLang="ko-KR" sz="1000" dirty="0">
                <a:latin typeface="Courier New" pitchFamily="49" charset="0"/>
                <a:cs typeface="Courier New" pitchFamily="49" charset="0"/>
              </a:rPr>
              <a:t>": 50 }</a:t>
            </a:r>
          </a:p>
        </p:txBody>
      </p:sp>
      <p:sp>
        <p:nvSpPr>
          <p:cNvPr id="15" name="Content Placeholder 2">
            <a:extLst>
              <a:ext uri="{FF2B5EF4-FFF2-40B4-BE49-F238E27FC236}">
                <a16:creationId xmlns:a16="http://schemas.microsoft.com/office/drawing/2014/main" id="{033DBE44-C538-4775-BF54-D207CFA28FDB}"/>
              </a:ext>
            </a:extLst>
          </p:cNvPr>
          <p:cNvSpPr txBox="1">
            <a:spLocks/>
          </p:cNvSpPr>
          <p:nvPr/>
        </p:nvSpPr>
        <p:spPr>
          <a:xfrm>
            <a:off x="301069" y="44196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Discovering</a:t>
            </a:r>
          </a:p>
          <a:p>
            <a:pPr marL="457200" indent="-457200" algn="ctr">
              <a:buNone/>
            </a:pPr>
            <a:r>
              <a:rPr lang="en-US" altLang="ko-KR" sz="2000" b="1" dirty="0"/>
              <a:t>Device </a:t>
            </a:r>
            <a:endParaRPr lang="en-US" sz="2000" b="1" dirty="0">
              <a:solidFill>
                <a:srgbClr val="1C3339"/>
              </a:solidFill>
            </a:endParaRPr>
          </a:p>
        </p:txBody>
      </p:sp>
      <p:cxnSp>
        <p:nvCxnSpPr>
          <p:cNvPr id="16" name="직선 화살표 연결선 15">
            <a:extLst>
              <a:ext uri="{FF2B5EF4-FFF2-40B4-BE49-F238E27FC236}">
                <a16:creationId xmlns:a16="http://schemas.microsoft.com/office/drawing/2014/main" id="{F0E69324-A1B3-4CBA-84E8-8E1989DD202E}"/>
              </a:ext>
            </a:extLst>
          </p:cNvPr>
          <p:cNvCxnSpPr/>
          <p:nvPr/>
        </p:nvCxnSpPr>
        <p:spPr>
          <a:xfrm flipV="1">
            <a:off x="2886334" y="2686658"/>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30440C3D-AF1D-4A1B-8FD3-6C36AC1D918C}"/>
              </a:ext>
            </a:extLst>
          </p:cNvPr>
          <p:cNvSpPr txBox="1">
            <a:spLocks/>
          </p:cNvSpPr>
          <p:nvPr/>
        </p:nvSpPr>
        <p:spPr>
          <a:xfrm>
            <a:off x="2651920" y="2829947"/>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/res 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8" name="TextBox 17">
            <a:extLst>
              <a:ext uri="{FF2B5EF4-FFF2-40B4-BE49-F238E27FC236}">
                <a16:creationId xmlns:a16="http://schemas.microsoft.com/office/drawing/2014/main" id="{90C22401-6AE5-4574-BF99-B9C141CCFF6D}"/>
              </a:ext>
            </a:extLst>
          </p:cNvPr>
          <p:cNvSpPr txBox="1"/>
          <p:nvPr/>
        </p:nvSpPr>
        <p:spPr>
          <a:xfrm>
            <a:off x="6985159" y="1705213"/>
            <a:ext cx="4724400" cy="3477875"/>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/d",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oic.d.bridge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a:t>
            </a:r>
          </a:p>
          <a:p>
            <a:endParaRPr lang="en-US" altLang="ko-KR" sz="1000" dirty="0">
              <a:latin typeface="Courier New" pitchFamily="49" charset="0"/>
              <a:cs typeface="Courier New" pitchFamily="49" charset="0"/>
            </a:endParaRP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/p",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oic.wk.p</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 },</a:t>
            </a:r>
          </a:p>
          <a:p>
            <a:endParaRPr lang="en-US" altLang="ko-KR" sz="1000" dirty="0">
              <a:solidFill>
                <a:srgbClr val="0000FF"/>
              </a:solidFill>
              <a:latin typeface="Courier New" pitchFamily="49" charset="0"/>
              <a:cs typeface="Courier New" pitchFamily="49" charset="0"/>
            </a:endParaRPr>
          </a:p>
          <a:p>
            <a:r>
              <a:rPr lang="en-US" altLang="ko-KR" sz="1000" dirty="0">
                <a:solidFill>
                  <a:srgbClr val="0000FF"/>
                </a:solidFill>
                <a:latin typeface="Courier New" pitchFamily="49" charset="0"/>
                <a:cs typeface="Courier New" pitchFamily="49" charset="0"/>
              </a:rPr>
              <a:t>  { "anchor": "</a:t>
            </a:r>
            <a:r>
              <a:rPr lang="en-US" altLang="ko-KR" sz="1000" dirty="0" err="1">
                <a:solidFill>
                  <a:srgbClr val="0000FF"/>
                </a:solidFill>
                <a:latin typeface="Courier New" pitchFamily="49" charset="0"/>
                <a:cs typeface="Courier New" pitchFamily="49" charset="0"/>
              </a:rPr>
              <a:t>ocf</a:t>
            </a:r>
            <a:r>
              <a:rPr lang="en-US" altLang="ko-KR" sz="1000" dirty="0">
                <a:solidFill>
                  <a:srgbClr val="0000FF"/>
                </a:solidFill>
                <a:latin typeface="Courier New" pitchFamily="49" charset="0"/>
                <a:cs typeface="Courier New" pitchFamily="49" charset="0"/>
              </a:rPr>
              <a:t>://e61c3e6b-9c54-4b81-8ce5-f9039c1d04d9",</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href</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a:t>
            </a:r>
            <a:r>
              <a:rPr lang="en-US" altLang="ko-KR" sz="1000" dirty="0">
                <a:solidFill>
                  <a:srgbClr val="0000FF"/>
                </a:solidFill>
                <a:latin typeface="Courier New" pitchFamily="49" charset="0"/>
                <a:cs typeface="Courier New" pitchFamily="49" charset="0"/>
              </a:rPr>
              <a:t>/</a:t>
            </a:r>
            <a:r>
              <a:rPr lang="en-US" altLang="ko-KR" sz="1000" dirty="0" err="1">
                <a:solidFill>
                  <a:srgbClr val="0000FF"/>
                </a:solidFill>
                <a:latin typeface="Courier New" pitchFamily="49" charset="0"/>
                <a:cs typeface="Courier New" pitchFamily="49" charset="0"/>
              </a:rPr>
              <a:t>rd</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rt</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oic.wk.rd</a:t>
            </a:r>
            <a:r>
              <a:rPr lang="en-US" altLang="ko-KR" sz="1000" dirty="0">
                <a:solidFill>
                  <a:srgbClr val="0000FF"/>
                </a:solidFill>
                <a:latin typeface="Courier New" pitchFamily="49" charset="0"/>
                <a:cs typeface="Courier New" pitchFamily="49" charset="0"/>
              </a:rPr>
              <a:t>"],</a:t>
            </a:r>
          </a:p>
          <a:p>
            <a:r>
              <a:rPr lang="en-US" altLang="ko-KR" sz="1000" dirty="0">
                <a:solidFill>
                  <a:srgbClr val="0000FF"/>
                </a:solidFill>
                <a:latin typeface="Courier New" pitchFamily="49" charset="0"/>
                <a:cs typeface="Courier New" pitchFamily="49" charset="0"/>
              </a:rPr>
              <a:t>    "if": ["</a:t>
            </a:r>
            <a:r>
              <a:rPr lang="en-US" altLang="ko-KR" sz="1000" dirty="0" err="1">
                <a:solidFill>
                  <a:srgbClr val="0000FF"/>
                </a:solidFill>
                <a:latin typeface="Courier New" pitchFamily="49" charset="0"/>
                <a:cs typeface="Courier New" pitchFamily="49" charset="0"/>
              </a:rPr>
              <a:t>oic.if.baseline</a:t>
            </a:r>
            <a:r>
              <a:rPr lang="en-US" altLang="ko-KR" sz="1000" dirty="0">
                <a:solidFill>
                  <a:srgbClr val="0000FF"/>
                </a:solidFill>
                <a:latin typeface="Courier New" pitchFamily="49" charset="0"/>
                <a:cs typeface="Courier New" pitchFamily="49" charset="0"/>
              </a:rPr>
              <a:t>"], "p": {"</a:t>
            </a:r>
            <a:r>
              <a:rPr lang="en-US" altLang="ko-KR" sz="1000" dirty="0" err="1">
                <a:solidFill>
                  <a:srgbClr val="0000FF"/>
                </a:solidFill>
                <a:latin typeface="Courier New" pitchFamily="49" charset="0"/>
                <a:cs typeface="Courier New" pitchFamily="49" charset="0"/>
              </a:rPr>
              <a:t>bm</a:t>
            </a:r>
            <a:r>
              <a:rPr lang="en-US" altLang="ko-KR" sz="1000" dirty="0">
                <a:solidFill>
                  <a:srgbClr val="0000FF"/>
                </a:solidFill>
                <a:latin typeface="Courier New" pitchFamily="49" charset="0"/>
                <a:cs typeface="Courier New" pitchFamily="49" charset="0"/>
              </a:rPr>
              <a:t>": 3},</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eps</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coaps</a:t>
            </a:r>
            <a:r>
              <a:rPr lang="en-US" altLang="ko-KR" sz="1000" dirty="0">
                <a:solidFill>
                  <a:srgbClr val="0000FF"/>
                </a:solidFill>
                <a:latin typeface="Courier New" pitchFamily="49" charset="0"/>
                <a:cs typeface="Courier New" pitchFamily="49" charset="0"/>
              </a:rPr>
              <a:t>://[fe80::b1d4]:11111"}]}, </a:t>
            </a:r>
          </a:p>
          <a:p>
            <a:endParaRPr lang="en-US" altLang="ko-KR" sz="1000" dirty="0">
              <a:solidFill>
                <a:srgbClr val="0000FF"/>
              </a:solidFill>
              <a:latin typeface="Courier New" pitchFamily="49" charset="0"/>
              <a:cs typeface="Courier New" pitchFamily="49" charset="0"/>
            </a:endParaRPr>
          </a:p>
          <a:p>
            <a:r>
              <a:rPr lang="en-US" altLang="ko-KR" sz="1000" dirty="0">
                <a:solidFill>
                  <a:srgbClr val="0000FF"/>
                </a:solidFill>
                <a:latin typeface="Courier New" pitchFamily="49" charset="0"/>
                <a:cs typeface="Courier New" pitchFamily="49" charset="0"/>
              </a:rPr>
              <a:t>  </a:t>
            </a:r>
            <a:r>
              <a:rPr lang="en-US" altLang="ko-KR" sz="1000" b="1" dirty="0">
                <a:solidFill>
                  <a:srgbClr val="0000FF"/>
                </a:solidFill>
                <a:latin typeface="Courier New" pitchFamily="49" charset="0"/>
                <a:cs typeface="Courier New" pitchFamily="49" charset="0"/>
              </a:rPr>
              <a:t>{ "anchor": "</a:t>
            </a:r>
            <a:r>
              <a:rPr lang="en-US" altLang="ko-KR" sz="1000" b="1" dirty="0" err="1">
                <a:solidFill>
                  <a:srgbClr val="0000FF"/>
                </a:solidFill>
                <a:latin typeface="Courier New" pitchFamily="49" charset="0"/>
                <a:cs typeface="Courier New" pitchFamily="49" charset="0"/>
              </a:rPr>
              <a:t>ocf</a:t>
            </a:r>
            <a:r>
              <a:rPr lang="en-US" altLang="ko-KR" sz="1000" b="1" dirty="0">
                <a:solidFill>
                  <a:srgbClr val="0000FF"/>
                </a:solidFill>
                <a:latin typeface="Courier New" pitchFamily="49" charset="0"/>
                <a:cs typeface="Courier New" pitchFamily="49" charset="0"/>
              </a:rPr>
              <a:t>://88b7c7f0-4b51-4e0a-9faa-cfb439fd7f49",</a:t>
            </a:r>
          </a:p>
          <a:p>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href</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myLightSwitch</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rt</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oic.r.switch.binary</a:t>
            </a:r>
            <a:r>
              <a:rPr lang="en-US" altLang="ko-KR" sz="1000" b="1" dirty="0">
                <a:solidFill>
                  <a:srgbClr val="0000FF"/>
                </a:solidFill>
                <a:latin typeface="Courier New" pitchFamily="49" charset="0"/>
                <a:cs typeface="Courier New" pitchFamily="49" charset="0"/>
              </a:rPr>
              <a:t>"],</a:t>
            </a:r>
          </a:p>
          <a:p>
            <a:r>
              <a:rPr lang="en-US" altLang="ko-KR" sz="1000" b="1" dirty="0">
                <a:solidFill>
                  <a:srgbClr val="0000FF"/>
                </a:solidFill>
                <a:latin typeface="Courier New" pitchFamily="49" charset="0"/>
                <a:cs typeface="Courier New" pitchFamily="49" charset="0"/>
              </a:rPr>
              <a:t>    "if": ["</a:t>
            </a:r>
            <a:r>
              <a:rPr lang="en-US" altLang="ko-KR" sz="1000" b="1" dirty="0" err="1">
                <a:solidFill>
                  <a:srgbClr val="0000FF"/>
                </a:solidFill>
                <a:latin typeface="Courier New" pitchFamily="49" charset="0"/>
                <a:cs typeface="Courier New" pitchFamily="49" charset="0"/>
              </a:rPr>
              <a:t>oic.if.a</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oic.if.baseline</a:t>
            </a:r>
            <a:r>
              <a:rPr lang="en-US" altLang="ko-KR" sz="1000" b="1" dirty="0">
                <a:solidFill>
                  <a:srgbClr val="0000FF"/>
                </a:solidFill>
                <a:latin typeface="Courier New" pitchFamily="49" charset="0"/>
                <a:cs typeface="Courier New" pitchFamily="49" charset="0"/>
              </a:rPr>
              <a:t>"], "p": {"</a:t>
            </a:r>
            <a:r>
              <a:rPr lang="en-US" altLang="ko-KR" sz="1000" b="1" dirty="0" err="1">
                <a:solidFill>
                  <a:srgbClr val="0000FF"/>
                </a:solidFill>
                <a:latin typeface="Courier New" pitchFamily="49" charset="0"/>
                <a:cs typeface="Courier New" pitchFamily="49" charset="0"/>
              </a:rPr>
              <a:t>bm</a:t>
            </a:r>
            <a:r>
              <a:rPr lang="en-US" altLang="ko-KR" sz="1000" b="1" dirty="0">
                <a:solidFill>
                  <a:srgbClr val="0000FF"/>
                </a:solidFill>
                <a:latin typeface="Courier New" pitchFamily="49" charset="0"/>
                <a:cs typeface="Courier New" pitchFamily="49" charset="0"/>
              </a:rPr>
              <a:t>": 3},</a:t>
            </a:r>
          </a:p>
          <a:p>
            <a:r>
              <a:rPr lang="en-US" altLang="ko-KR" sz="1000" b="1" dirty="0">
                <a:solidFill>
                  <a:srgbClr val="0000FF"/>
                </a:solidFill>
                <a:latin typeface="Courier New" pitchFamily="49" charset="0"/>
                <a:cs typeface="Courier New" pitchFamily="49" charset="0"/>
              </a:rPr>
              <a:t>    "eps": [{"ep": "</a:t>
            </a:r>
            <a:r>
              <a:rPr lang="en-US" altLang="ko-KR" sz="1000" b="1" dirty="0" err="1">
                <a:solidFill>
                  <a:srgbClr val="0000FF"/>
                </a:solidFill>
                <a:latin typeface="Courier New" pitchFamily="49" charset="0"/>
                <a:cs typeface="Courier New" pitchFamily="49" charset="0"/>
              </a:rPr>
              <a:t>coaps</a:t>
            </a:r>
            <a:r>
              <a:rPr lang="en-US" altLang="ko-KR" sz="1000" b="1" dirty="0">
                <a:solidFill>
                  <a:srgbClr val="0000FF"/>
                </a:solidFill>
                <a:latin typeface="Courier New" pitchFamily="49" charset="0"/>
                <a:cs typeface="Courier New" pitchFamily="49" charset="0"/>
              </a:rPr>
              <a:t>://[fe80::b1d6]:1111"}], </a:t>
            </a:r>
          </a:p>
          <a:p>
            <a:r>
              <a:rPr lang="en-US" altLang="ko-KR" sz="1000" b="1" dirty="0">
                <a:solidFill>
                  <a:srgbClr val="0000FF"/>
                </a:solidFill>
                <a:latin typeface="Courier New" pitchFamily="49" charset="0"/>
                <a:cs typeface="Courier New" pitchFamily="49" charset="0"/>
              </a:rPr>
              <a:t>    "ins": 11235 }</a:t>
            </a:r>
          </a:p>
          <a:p>
            <a:r>
              <a:rPr lang="en-US" altLang="ko-KR" sz="1000" dirty="0">
                <a:latin typeface="Courier New" pitchFamily="49" charset="0"/>
                <a:cs typeface="Courier New" pitchFamily="49" charset="0"/>
              </a:rPr>
              <a:t>] </a:t>
            </a:r>
          </a:p>
        </p:txBody>
      </p:sp>
      <p:sp>
        <p:nvSpPr>
          <p:cNvPr id="19" name="TextBox 18">
            <a:extLst>
              <a:ext uri="{FF2B5EF4-FFF2-40B4-BE49-F238E27FC236}">
                <a16:creationId xmlns:a16="http://schemas.microsoft.com/office/drawing/2014/main" id="{782FA0FE-A556-4F33-8F0C-1C558EC1EFCB}"/>
              </a:ext>
            </a:extLst>
          </p:cNvPr>
          <p:cNvSpPr txBox="1"/>
          <p:nvPr/>
        </p:nvSpPr>
        <p:spPr>
          <a:xfrm>
            <a:off x="2870359" y="3365770"/>
            <a:ext cx="3306705" cy="2412460"/>
          </a:xfrm>
          <a:prstGeom prst="rect">
            <a:avLst/>
          </a:prstGeom>
          <a:solidFill>
            <a:srgbClr val="FFCC99"/>
          </a:solidFill>
          <a:ln w="3175">
            <a:solidFill>
              <a:schemeClr val="tx1"/>
            </a:solidFill>
          </a:ln>
        </p:spPr>
        <p:txBody>
          <a:bodyPr wrap="square" rtlCol="0">
            <a:normAutofit fontScale="70000" lnSpcReduction="20000"/>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/d",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oic.d.bridge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a:t>
            </a:r>
          </a:p>
          <a:p>
            <a:endParaRPr lang="en-US" altLang="ko-KR" sz="1000" dirty="0">
              <a:latin typeface="Courier New" pitchFamily="49" charset="0"/>
              <a:cs typeface="Courier New" pitchFamily="49" charset="0"/>
            </a:endParaRP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/p",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oic.wk.p</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 },</a:t>
            </a:r>
          </a:p>
          <a:p>
            <a:endParaRPr lang="en-US" altLang="ko-KR" sz="1000" dirty="0">
              <a:solidFill>
                <a:srgbClr val="0000FF"/>
              </a:solidFill>
              <a:latin typeface="Courier New" pitchFamily="49" charset="0"/>
              <a:cs typeface="Courier New" pitchFamily="49" charset="0"/>
            </a:endParaRPr>
          </a:p>
          <a:p>
            <a:r>
              <a:rPr lang="en-US" altLang="ko-KR" sz="1000" dirty="0">
                <a:solidFill>
                  <a:srgbClr val="0000FF"/>
                </a:solidFill>
                <a:latin typeface="Courier New" pitchFamily="49" charset="0"/>
                <a:cs typeface="Courier New" pitchFamily="49" charset="0"/>
              </a:rPr>
              <a:t>  { "anchor": "</a:t>
            </a:r>
            <a:r>
              <a:rPr lang="en-US" altLang="ko-KR" sz="1000" dirty="0" err="1">
                <a:solidFill>
                  <a:srgbClr val="0000FF"/>
                </a:solidFill>
                <a:latin typeface="Courier New" pitchFamily="49" charset="0"/>
                <a:cs typeface="Courier New" pitchFamily="49" charset="0"/>
              </a:rPr>
              <a:t>ocf</a:t>
            </a:r>
            <a:r>
              <a:rPr lang="en-US" altLang="ko-KR" sz="1000" dirty="0">
                <a:solidFill>
                  <a:srgbClr val="0000FF"/>
                </a:solidFill>
                <a:latin typeface="Courier New" pitchFamily="49" charset="0"/>
                <a:cs typeface="Courier New" pitchFamily="49" charset="0"/>
              </a:rPr>
              <a:t>://e61c3e6b-9c54-4b81-8ce5-f9039c1d04d9",</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href</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a:t>
            </a:r>
            <a:r>
              <a:rPr lang="en-US" altLang="ko-KR" sz="1000" dirty="0">
                <a:solidFill>
                  <a:srgbClr val="0000FF"/>
                </a:solidFill>
                <a:latin typeface="Courier New" pitchFamily="49" charset="0"/>
                <a:cs typeface="Courier New" pitchFamily="49" charset="0"/>
              </a:rPr>
              <a:t>/</a:t>
            </a:r>
            <a:r>
              <a:rPr lang="en-US" altLang="ko-KR" sz="1000" dirty="0" err="1">
                <a:solidFill>
                  <a:srgbClr val="0000FF"/>
                </a:solidFill>
                <a:latin typeface="Courier New" pitchFamily="49" charset="0"/>
                <a:cs typeface="Courier New" pitchFamily="49" charset="0"/>
              </a:rPr>
              <a:t>rd</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rt</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oic.wk.rd</a:t>
            </a:r>
            <a:r>
              <a:rPr lang="en-US" altLang="ko-KR" sz="1000" dirty="0">
                <a:solidFill>
                  <a:srgbClr val="0000FF"/>
                </a:solidFill>
                <a:latin typeface="Courier New" pitchFamily="49" charset="0"/>
                <a:cs typeface="Courier New" pitchFamily="49" charset="0"/>
              </a:rPr>
              <a:t>"],</a:t>
            </a:r>
          </a:p>
          <a:p>
            <a:r>
              <a:rPr lang="en-US" altLang="ko-KR" sz="1000" dirty="0">
                <a:solidFill>
                  <a:srgbClr val="0000FF"/>
                </a:solidFill>
                <a:latin typeface="Courier New" pitchFamily="49" charset="0"/>
                <a:cs typeface="Courier New" pitchFamily="49" charset="0"/>
              </a:rPr>
              <a:t>    "if": ["</a:t>
            </a:r>
            <a:r>
              <a:rPr lang="en-US" altLang="ko-KR" sz="1000" dirty="0" err="1">
                <a:solidFill>
                  <a:srgbClr val="0000FF"/>
                </a:solidFill>
                <a:latin typeface="Courier New" pitchFamily="49" charset="0"/>
                <a:cs typeface="Courier New" pitchFamily="49" charset="0"/>
              </a:rPr>
              <a:t>oic.if.baseline</a:t>
            </a:r>
            <a:r>
              <a:rPr lang="en-US" altLang="ko-KR" sz="1000" dirty="0">
                <a:solidFill>
                  <a:srgbClr val="0000FF"/>
                </a:solidFill>
                <a:latin typeface="Courier New" pitchFamily="49" charset="0"/>
                <a:cs typeface="Courier New" pitchFamily="49" charset="0"/>
              </a:rPr>
              <a:t>"], "p": {"</a:t>
            </a:r>
            <a:r>
              <a:rPr lang="en-US" altLang="ko-KR" sz="1000" dirty="0" err="1">
                <a:solidFill>
                  <a:srgbClr val="0000FF"/>
                </a:solidFill>
                <a:latin typeface="Courier New" pitchFamily="49" charset="0"/>
                <a:cs typeface="Courier New" pitchFamily="49" charset="0"/>
              </a:rPr>
              <a:t>bm</a:t>
            </a:r>
            <a:r>
              <a:rPr lang="en-US" altLang="ko-KR" sz="1000" dirty="0">
                <a:solidFill>
                  <a:srgbClr val="0000FF"/>
                </a:solidFill>
                <a:latin typeface="Courier New" pitchFamily="49" charset="0"/>
                <a:cs typeface="Courier New" pitchFamily="49" charset="0"/>
              </a:rPr>
              <a:t>": 3},</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eps</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coaps</a:t>
            </a:r>
            <a:r>
              <a:rPr lang="en-US" altLang="ko-KR" sz="1000" dirty="0">
                <a:solidFill>
                  <a:srgbClr val="0000FF"/>
                </a:solidFill>
                <a:latin typeface="Courier New" pitchFamily="49" charset="0"/>
                <a:cs typeface="Courier New" pitchFamily="49" charset="0"/>
              </a:rPr>
              <a:t>://[fe80::b1d4]:11111"}]}, </a:t>
            </a:r>
          </a:p>
          <a:p>
            <a:endParaRPr lang="en-US" altLang="ko-KR" sz="1000" dirty="0">
              <a:solidFill>
                <a:srgbClr val="0000FF"/>
              </a:solidFill>
              <a:latin typeface="Courier New" pitchFamily="49" charset="0"/>
              <a:cs typeface="Courier New" pitchFamily="49" charset="0"/>
            </a:endParaRPr>
          </a:p>
          <a:p>
            <a:r>
              <a:rPr lang="en-US" altLang="ko-KR" sz="1000" dirty="0">
                <a:solidFill>
                  <a:srgbClr val="0000FF"/>
                </a:solidFill>
                <a:latin typeface="Courier New" pitchFamily="49" charset="0"/>
                <a:cs typeface="Courier New" pitchFamily="49" charset="0"/>
              </a:rPr>
              <a:t>  </a:t>
            </a:r>
            <a:r>
              <a:rPr lang="en-US" altLang="ko-KR" sz="1000" b="1" dirty="0">
                <a:solidFill>
                  <a:srgbClr val="0000FF"/>
                </a:solidFill>
                <a:latin typeface="Courier New" pitchFamily="49" charset="0"/>
                <a:cs typeface="Courier New" pitchFamily="49" charset="0"/>
              </a:rPr>
              <a:t>{ "anchor": "</a:t>
            </a:r>
            <a:r>
              <a:rPr lang="en-US" altLang="ko-KR" sz="1000" b="1" dirty="0" err="1">
                <a:solidFill>
                  <a:srgbClr val="0000FF"/>
                </a:solidFill>
                <a:latin typeface="Courier New" pitchFamily="49" charset="0"/>
                <a:cs typeface="Courier New" pitchFamily="49" charset="0"/>
              </a:rPr>
              <a:t>ocf</a:t>
            </a:r>
            <a:r>
              <a:rPr lang="en-US" altLang="ko-KR" sz="1000" b="1" dirty="0">
                <a:solidFill>
                  <a:srgbClr val="0000FF"/>
                </a:solidFill>
                <a:latin typeface="Courier New" pitchFamily="49" charset="0"/>
                <a:cs typeface="Courier New" pitchFamily="49" charset="0"/>
              </a:rPr>
              <a:t>://88b7c7f0-4b51-4e0a-9faa-cfb439fd7f49",</a:t>
            </a:r>
          </a:p>
          <a:p>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href</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myLightSwitch</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rt</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oic.r.switch.binary</a:t>
            </a:r>
            <a:r>
              <a:rPr lang="en-US" altLang="ko-KR" sz="1000" b="1" dirty="0">
                <a:solidFill>
                  <a:srgbClr val="0000FF"/>
                </a:solidFill>
                <a:latin typeface="Courier New" pitchFamily="49" charset="0"/>
                <a:cs typeface="Courier New" pitchFamily="49" charset="0"/>
              </a:rPr>
              <a:t>"],</a:t>
            </a:r>
          </a:p>
          <a:p>
            <a:r>
              <a:rPr lang="en-US" altLang="ko-KR" sz="1000" b="1" dirty="0">
                <a:solidFill>
                  <a:srgbClr val="0000FF"/>
                </a:solidFill>
                <a:latin typeface="Courier New" pitchFamily="49" charset="0"/>
                <a:cs typeface="Courier New" pitchFamily="49" charset="0"/>
              </a:rPr>
              <a:t>    "if": ["</a:t>
            </a:r>
            <a:r>
              <a:rPr lang="en-US" altLang="ko-KR" sz="1000" b="1" dirty="0" err="1">
                <a:solidFill>
                  <a:srgbClr val="0000FF"/>
                </a:solidFill>
                <a:latin typeface="Courier New" pitchFamily="49" charset="0"/>
                <a:cs typeface="Courier New" pitchFamily="49" charset="0"/>
              </a:rPr>
              <a:t>oic.if.a</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oic.if.baseline</a:t>
            </a:r>
            <a:r>
              <a:rPr lang="en-US" altLang="ko-KR" sz="1000" b="1" dirty="0">
                <a:solidFill>
                  <a:srgbClr val="0000FF"/>
                </a:solidFill>
                <a:latin typeface="Courier New" pitchFamily="49" charset="0"/>
                <a:cs typeface="Courier New" pitchFamily="49" charset="0"/>
              </a:rPr>
              <a:t>"], "p": {"</a:t>
            </a:r>
            <a:r>
              <a:rPr lang="en-US" altLang="ko-KR" sz="1000" b="1" dirty="0" err="1">
                <a:solidFill>
                  <a:srgbClr val="0000FF"/>
                </a:solidFill>
                <a:latin typeface="Courier New" pitchFamily="49" charset="0"/>
                <a:cs typeface="Courier New" pitchFamily="49" charset="0"/>
              </a:rPr>
              <a:t>bm</a:t>
            </a:r>
            <a:r>
              <a:rPr lang="en-US" altLang="ko-KR" sz="1000" b="1" dirty="0">
                <a:solidFill>
                  <a:srgbClr val="0000FF"/>
                </a:solidFill>
                <a:latin typeface="Courier New" pitchFamily="49" charset="0"/>
                <a:cs typeface="Courier New" pitchFamily="49" charset="0"/>
              </a:rPr>
              <a:t>": 3},</a:t>
            </a:r>
          </a:p>
          <a:p>
            <a:r>
              <a:rPr lang="en-US" altLang="ko-KR" sz="1000" b="1" dirty="0">
                <a:solidFill>
                  <a:srgbClr val="0000FF"/>
                </a:solidFill>
                <a:latin typeface="Courier New" pitchFamily="49" charset="0"/>
                <a:cs typeface="Courier New" pitchFamily="49" charset="0"/>
              </a:rPr>
              <a:t>    "eps": [{"ep": "</a:t>
            </a:r>
            <a:r>
              <a:rPr lang="en-US" altLang="ko-KR" sz="1000" b="1" dirty="0" err="1">
                <a:solidFill>
                  <a:srgbClr val="0000FF"/>
                </a:solidFill>
                <a:latin typeface="Courier New" pitchFamily="49" charset="0"/>
                <a:cs typeface="Courier New" pitchFamily="49" charset="0"/>
              </a:rPr>
              <a:t>coaps</a:t>
            </a:r>
            <a:r>
              <a:rPr lang="en-US" altLang="ko-KR" sz="1000" b="1" dirty="0">
                <a:solidFill>
                  <a:srgbClr val="0000FF"/>
                </a:solidFill>
                <a:latin typeface="Courier New" pitchFamily="49" charset="0"/>
                <a:cs typeface="Courier New" pitchFamily="49" charset="0"/>
              </a:rPr>
              <a:t>://[fe80::b1d6]:1111"}], </a:t>
            </a:r>
          </a:p>
          <a:p>
            <a:r>
              <a:rPr lang="en-US" altLang="ko-KR" sz="1000" b="1" dirty="0">
                <a:solidFill>
                  <a:srgbClr val="0000FF"/>
                </a:solidFill>
                <a:latin typeface="Courier New" pitchFamily="49" charset="0"/>
                <a:cs typeface="Courier New" pitchFamily="49" charset="0"/>
              </a:rPr>
              <a:t>    "ins": 11235 }</a:t>
            </a:r>
          </a:p>
          <a:p>
            <a:r>
              <a:rPr lang="en-US" altLang="ko-KR" sz="1000" dirty="0">
                <a:latin typeface="Courier New" pitchFamily="49" charset="0"/>
                <a:cs typeface="Courier New" pitchFamily="49" charset="0"/>
              </a:rPr>
              <a:t>] </a:t>
            </a:r>
          </a:p>
        </p:txBody>
      </p:sp>
      <p:pic>
        <p:nvPicPr>
          <p:cNvPr id="20" name="Picture 2">
            <a:extLst>
              <a:ext uri="{FF2B5EF4-FFF2-40B4-BE49-F238E27FC236}">
                <a16:creationId xmlns:a16="http://schemas.microsoft.com/office/drawing/2014/main" id="{807C9C71-8CCA-42EA-94ED-7D77120A658E}"/>
              </a:ext>
            </a:extLst>
          </p:cNvPr>
          <p:cNvPicPr>
            <a:picLocks noChangeAspect="1" noChangeArrowheads="1"/>
          </p:cNvPicPr>
          <p:nvPr/>
        </p:nvPicPr>
        <p:blipFill>
          <a:blip r:embed="rId2"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037108" y="1783919"/>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5358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right)">
                                      <p:cBhvr>
                                        <p:cTn id="15" dur="500"/>
                                        <p:tgtEl>
                                          <p:spTgt spid="16"/>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right)">
                                      <p:cBhvr>
                                        <p:cTn id="18" dur="500"/>
                                        <p:tgtEl>
                                          <p:spTgt spid="17"/>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wipe(right)">
                                      <p:cBhvr>
                                        <p:cTn id="2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7" grpId="0"/>
      <p:bldP spid="19"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fontScale="85000" lnSpcReduction="20000"/>
          </a:bodyPr>
          <a:lstStyle/>
          <a:p>
            <a:r>
              <a:rPr lang="en-US" altLang="ko-KR" dirty="0" err="1"/>
              <a:t>IoT</a:t>
            </a:r>
            <a:r>
              <a:rPr lang="en-US" altLang="ko-KR" dirty="0"/>
              <a:t> overview</a:t>
            </a:r>
          </a:p>
          <a:p>
            <a:pPr lvl="1"/>
            <a:r>
              <a:rPr lang="en-US" altLang="ko-KR" dirty="0"/>
              <a:t>Main challenges  </a:t>
            </a:r>
          </a:p>
          <a:p>
            <a:pPr lvl="1"/>
            <a:endParaRPr lang="en-US" altLang="ko-KR" sz="1100" dirty="0"/>
          </a:p>
          <a:p>
            <a:r>
              <a:rPr lang="en-US" altLang="ko-KR" dirty="0"/>
              <a:t>OCF Architecture </a:t>
            </a:r>
          </a:p>
          <a:p>
            <a:pPr lvl="1"/>
            <a:r>
              <a:rPr lang="en-US" altLang="ko-KR" dirty="0"/>
              <a:t>Functional Block Diagram &amp; OCF Framework </a:t>
            </a:r>
          </a:p>
          <a:p>
            <a:pPr lvl="1"/>
            <a:endParaRPr lang="en-US" altLang="ko-KR" sz="1100" dirty="0"/>
          </a:p>
          <a:p>
            <a:r>
              <a:rPr lang="en-US" altLang="ko-KR" dirty="0"/>
              <a:t>Resource model</a:t>
            </a:r>
          </a:p>
          <a:p>
            <a:pPr lvl="1"/>
            <a:r>
              <a:rPr lang="en-US" altLang="ko-KR" dirty="0"/>
              <a:t>Resource, Resource Type, Device  </a:t>
            </a:r>
          </a:p>
          <a:p>
            <a:pPr lvl="1"/>
            <a:endParaRPr lang="en-US" altLang="ko-KR" sz="1100" dirty="0"/>
          </a:p>
          <a:p>
            <a:r>
              <a:rPr lang="en-US" altLang="ko-KR" dirty="0"/>
              <a:t>RESTful Transaction </a:t>
            </a:r>
          </a:p>
          <a:p>
            <a:pPr lvl="1"/>
            <a:r>
              <a:rPr lang="en-US" altLang="ko-KR" dirty="0"/>
              <a:t>CRUDN, Messaging, Discovery</a:t>
            </a:r>
          </a:p>
          <a:p>
            <a:pPr lvl="1"/>
            <a:endParaRPr lang="en-US" altLang="ko-KR" sz="1000" dirty="0"/>
          </a:p>
          <a:p>
            <a:r>
              <a:rPr lang="en-US" altLang="ko-KR" b="1" dirty="0">
                <a:solidFill>
                  <a:srgbClr val="0000FF"/>
                </a:solidFill>
              </a:rPr>
              <a:t>Bridging </a:t>
            </a:r>
          </a:p>
          <a:p>
            <a:pPr lvl="1"/>
            <a:r>
              <a:rPr lang="en-US" altLang="ko-KR" b="1" dirty="0">
                <a:solidFill>
                  <a:srgbClr val="0000FF"/>
                </a:solidFill>
              </a:rPr>
              <a:t>Content-Negotiation, Bridging  </a:t>
            </a:r>
            <a:endParaRPr lang="ko-KR" altLang="en-US" b="1" dirty="0">
              <a:solidFill>
                <a:srgbClr val="0000FF"/>
              </a:solidFill>
            </a:endParaRPr>
          </a:p>
        </p:txBody>
      </p:sp>
      <p:sp>
        <p:nvSpPr>
          <p:cNvPr id="3" name="제목 2"/>
          <p:cNvSpPr>
            <a:spLocks noGrp="1"/>
          </p:cNvSpPr>
          <p:nvPr>
            <p:ph type="title"/>
          </p:nvPr>
        </p:nvSpPr>
        <p:spPr/>
        <p:txBody>
          <a:bodyPr/>
          <a:lstStyle/>
          <a:p>
            <a:r>
              <a:rPr lang="en-US" altLang="ko-KR" dirty="0"/>
              <a:t>Contents</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3801082A-3272-4DBC-BF51-BB6AFB6D371F}" type="datetime3">
              <a:rPr lang="en-US" altLang="ko-KR" smtClean="0"/>
              <a:t>17 October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102</a:t>
            </a:fld>
            <a:endParaRPr lang="en-US" dirty="0"/>
          </a:p>
        </p:txBody>
      </p:sp>
      <p:sp>
        <p:nvSpPr>
          <p:cNvPr id="6" name="바닥글 개체 틀 5"/>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294394076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91046" y="1156996"/>
            <a:ext cx="11200912" cy="2704885"/>
          </a:xfrm>
        </p:spPr>
        <p:txBody>
          <a:bodyPr>
            <a:normAutofit fontScale="70000" lnSpcReduction="20000"/>
          </a:bodyPr>
          <a:lstStyle/>
          <a:p>
            <a:r>
              <a:rPr lang="en-US" altLang="ko-KR" dirty="0"/>
              <a:t>Several IoT standard under development</a:t>
            </a:r>
          </a:p>
          <a:p>
            <a:pPr lvl="1">
              <a:buFontTx/>
              <a:buChar char="-"/>
            </a:pPr>
            <a:r>
              <a:rPr lang="en-US" altLang="ko-KR" dirty="0"/>
              <a:t> Would be better for OCF to be able to interoperate with them</a:t>
            </a:r>
          </a:p>
          <a:p>
            <a:r>
              <a:rPr lang="en-US" altLang="ko-KR" dirty="0"/>
              <a:t>RESTful based  </a:t>
            </a:r>
          </a:p>
          <a:p>
            <a:pPr lvl="1">
              <a:buFontTx/>
              <a:buChar char="-"/>
            </a:pPr>
            <a:r>
              <a:rPr lang="en-US" altLang="ko-KR" dirty="0"/>
              <a:t>  with common transfer &amp; connectivity solution: </a:t>
            </a:r>
            <a:r>
              <a:rPr lang="en-US" altLang="ko-KR" dirty="0" err="1"/>
              <a:t>CoAP</a:t>
            </a:r>
            <a:r>
              <a:rPr lang="en-US" altLang="ko-KR" dirty="0"/>
              <a:t> over IP</a:t>
            </a:r>
          </a:p>
          <a:p>
            <a:pPr lvl="1">
              <a:buFontTx/>
              <a:buChar char="-"/>
            </a:pPr>
            <a:r>
              <a:rPr lang="en-US" altLang="ko-KR" dirty="0"/>
              <a:t>  any Client &amp; Server can exchange Request &amp; Response messages</a:t>
            </a:r>
          </a:p>
          <a:p>
            <a:r>
              <a:rPr lang="en-US" altLang="ko-KR" dirty="0"/>
              <a:t>Different resource models defined: OCF, oneM2M, IPSO  </a:t>
            </a:r>
          </a:p>
          <a:p>
            <a:pPr lvl="1">
              <a:buFontTx/>
              <a:buChar char="-"/>
            </a:pPr>
            <a:r>
              <a:rPr lang="en-US" altLang="ko-KR" dirty="0"/>
              <a:t>Difficulty understanding resource representation in payload </a:t>
            </a:r>
            <a:endParaRPr lang="ko-KR" altLang="en-US" dirty="0"/>
          </a:p>
          <a:p>
            <a:endParaRPr lang="ko-KR" altLang="en-US" dirty="0"/>
          </a:p>
        </p:txBody>
      </p:sp>
      <p:sp>
        <p:nvSpPr>
          <p:cNvPr id="3" name="제목 2"/>
          <p:cNvSpPr>
            <a:spLocks noGrp="1"/>
          </p:cNvSpPr>
          <p:nvPr>
            <p:ph type="title"/>
          </p:nvPr>
        </p:nvSpPr>
        <p:spPr/>
        <p:txBody>
          <a:bodyPr/>
          <a:lstStyle/>
          <a:p>
            <a:r>
              <a:rPr lang="en-US" altLang="ko-KR" dirty="0"/>
              <a:t>multi-Resource model support  </a:t>
            </a:r>
            <a:endParaRPr lang="ko-KR" altLang="en-US" dirty="0"/>
          </a:p>
        </p:txBody>
      </p:sp>
      <p:sp>
        <p:nvSpPr>
          <p:cNvPr id="4" name="날짜 개체 틀 3"/>
          <p:cNvSpPr>
            <a:spLocks noGrp="1"/>
          </p:cNvSpPr>
          <p:nvPr>
            <p:ph type="dt" sz="half" idx="10"/>
          </p:nvPr>
        </p:nvSpPr>
        <p:spPr/>
        <p:txBody>
          <a:bodyPr/>
          <a:lstStyle/>
          <a:p>
            <a:fld id="{6A88650D-9059-40D5-811F-3C3B5490D49A}" type="datetime3">
              <a:rPr lang="en-US" altLang="ko-KR" smtClean="0"/>
              <a:t>17 October 2017</a:t>
            </a:fld>
            <a:endParaRPr lang="en-US" dirty="0"/>
          </a:p>
        </p:txBody>
      </p:sp>
      <p:sp>
        <p:nvSpPr>
          <p:cNvPr id="5" name="바닥글 개체 틀 4"/>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p:cNvSpPr>
            <a:spLocks noGrp="1"/>
          </p:cNvSpPr>
          <p:nvPr>
            <p:ph type="sldNum" sz="quarter" idx="12"/>
          </p:nvPr>
        </p:nvSpPr>
        <p:spPr/>
        <p:txBody>
          <a:bodyPr/>
          <a:lstStyle/>
          <a:p>
            <a:fld id="{17A5C656-E050-4F3D-A0DB-0D19E9E83691}" type="slidenum">
              <a:rPr lang="en-US" smtClean="0"/>
              <a:pPr/>
              <a:t>103</a:t>
            </a:fld>
            <a:endParaRPr lang="en-US" dirty="0"/>
          </a:p>
        </p:txBody>
      </p:sp>
      <p:sp>
        <p:nvSpPr>
          <p:cNvPr id="17" name="모서리가 둥근 직사각형 20">
            <a:extLst>
              <a:ext uri="{FF2B5EF4-FFF2-40B4-BE49-F238E27FC236}">
                <a16:creationId xmlns:a16="http://schemas.microsoft.com/office/drawing/2014/main" id="{1C054550-B0D2-44E9-BC3E-77C8FF688635}"/>
              </a:ext>
            </a:extLst>
          </p:cNvPr>
          <p:cNvSpPr/>
          <p:nvPr/>
        </p:nvSpPr>
        <p:spPr>
          <a:xfrm>
            <a:off x="1644770" y="5707602"/>
            <a:ext cx="2970516" cy="482255"/>
          </a:xfrm>
          <a:prstGeom prst="roundRect">
            <a:avLst/>
          </a:prstGeom>
          <a:solidFill>
            <a:srgbClr val="CCCC00">
              <a:alpha val="25000"/>
            </a:srgbClr>
          </a:solidFill>
          <a:ln w="12700" cap="flat" cmpd="sng" algn="ctr">
            <a:solidFill>
              <a:srgbClr val="4F81BD">
                <a:shade val="50000"/>
              </a:srgbClr>
            </a:solidFill>
            <a:prstDash val="solid"/>
          </a:ln>
          <a:effectLst/>
        </p:spPr>
        <p:txBody>
          <a:bodyPr lIns="121725" tIns="60862" rIns="121725" bIns="60862" rtlCol="0" anchor="ctr"/>
          <a:lstStyle/>
          <a:p>
            <a:pPr algn="ctr" defTabSz="1217249">
              <a:defRPr/>
            </a:pPr>
            <a:r>
              <a:rPr lang="en-US" altLang="ko-KR" kern="0" dirty="0">
                <a:solidFill>
                  <a:sysClr val="windowText" lastClr="000000"/>
                </a:solidFill>
                <a:latin typeface="Arial"/>
                <a:ea typeface="맑은 고딕"/>
              </a:rPr>
              <a:t>Client</a:t>
            </a:r>
            <a:endParaRPr lang="ko-KR" altLang="en-US" kern="0" dirty="0">
              <a:solidFill>
                <a:sysClr val="windowText" lastClr="000000"/>
              </a:solidFill>
              <a:latin typeface="Arial"/>
              <a:ea typeface="맑은 고딕"/>
            </a:endParaRPr>
          </a:p>
        </p:txBody>
      </p:sp>
      <p:sp>
        <p:nvSpPr>
          <p:cNvPr id="18" name="모서리가 둥근 직사각형 21">
            <a:extLst>
              <a:ext uri="{FF2B5EF4-FFF2-40B4-BE49-F238E27FC236}">
                <a16:creationId xmlns:a16="http://schemas.microsoft.com/office/drawing/2014/main" id="{B14EBC8D-EDEB-4705-8916-D4217285295E}"/>
              </a:ext>
            </a:extLst>
          </p:cNvPr>
          <p:cNvSpPr/>
          <p:nvPr/>
        </p:nvSpPr>
        <p:spPr>
          <a:xfrm>
            <a:off x="7458457" y="5707602"/>
            <a:ext cx="2544559" cy="482255"/>
          </a:xfrm>
          <a:prstGeom prst="roundRect">
            <a:avLst/>
          </a:prstGeom>
          <a:solidFill>
            <a:srgbClr val="CCCC00">
              <a:alpha val="25000"/>
            </a:srgbClr>
          </a:solidFill>
          <a:ln w="12700" cap="flat" cmpd="sng" algn="ctr">
            <a:solidFill>
              <a:srgbClr val="4F81BD">
                <a:shade val="50000"/>
              </a:srgbClr>
            </a:solidFill>
            <a:prstDash val="solid"/>
          </a:ln>
          <a:effectLst/>
        </p:spPr>
        <p:txBody>
          <a:bodyPr lIns="121725" tIns="60862" rIns="121725" bIns="60862" rtlCol="0" anchor="ctr"/>
          <a:lstStyle/>
          <a:p>
            <a:pPr algn="ctr" defTabSz="1217249">
              <a:defRPr/>
            </a:pPr>
            <a:r>
              <a:rPr lang="en-US" altLang="ko-KR" kern="0" dirty="0">
                <a:solidFill>
                  <a:sysClr val="windowText" lastClr="000000"/>
                </a:solidFill>
                <a:latin typeface="Arial"/>
                <a:ea typeface="맑은 고딕"/>
              </a:rPr>
              <a:t>Server</a:t>
            </a:r>
            <a:endParaRPr lang="ko-KR" altLang="en-US" kern="0" dirty="0">
              <a:solidFill>
                <a:sysClr val="windowText" lastClr="000000"/>
              </a:solidFill>
              <a:latin typeface="Arial"/>
              <a:ea typeface="맑은 고딕"/>
            </a:endParaRPr>
          </a:p>
        </p:txBody>
      </p:sp>
      <p:cxnSp>
        <p:nvCxnSpPr>
          <p:cNvPr id="19" name="직선 화살표 연결선 18">
            <a:extLst>
              <a:ext uri="{FF2B5EF4-FFF2-40B4-BE49-F238E27FC236}">
                <a16:creationId xmlns:a16="http://schemas.microsoft.com/office/drawing/2014/main" id="{D8D8F87B-7988-4493-8A5B-1AD7A2CF894F}"/>
              </a:ext>
            </a:extLst>
          </p:cNvPr>
          <p:cNvCxnSpPr/>
          <p:nvPr/>
        </p:nvCxnSpPr>
        <p:spPr>
          <a:xfrm>
            <a:off x="3859348" y="4564664"/>
            <a:ext cx="3850646" cy="13623"/>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BEF1D7D-6E19-420B-93B4-99FE72FC9C43}"/>
              </a:ext>
            </a:extLst>
          </p:cNvPr>
          <p:cNvSpPr txBox="1"/>
          <p:nvPr/>
        </p:nvSpPr>
        <p:spPr>
          <a:xfrm>
            <a:off x="3745150" y="4112936"/>
            <a:ext cx="4193086" cy="399912"/>
          </a:xfrm>
          <a:prstGeom prst="rect">
            <a:avLst/>
          </a:prstGeom>
          <a:noFill/>
        </p:spPr>
        <p:txBody>
          <a:bodyPr wrap="square" lIns="121725" tIns="60862" rIns="121725" bIns="60862" rtlCol="0">
            <a:spAutoFit/>
          </a:bodyPr>
          <a:lstStyle/>
          <a:p>
            <a:pPr algn="ctr"/>
            <a:r>
              <a:rPr lang="en-US" altLang="ko-KR" dirty="0">
                <a:latin typeface="+mn-lt"/>
                <a:ea typeface="+mn-ea"/>
              </a:rPr>
              <a:t>Request</a:t>
            </a:r>
            <a:endParaRPr lang="ko-KR" altLang="en-US" dirty="0" err="1">
              <a:latin typeface="+mn-lt"/>
              <a:ea typeface="+mn-ea"/>
            </a:endParaRPr>
          </a:p>
        </p:txBody>
      </p:sp>
      <p:pic>
        <p:nvPicPr>
          <p:cNvPr id="21" name="Picture 2" descr="http://www.ftp-sgpartners.net/tdceu/uploads/uploaded/nest-canada.jpg">
            <a:extLst>
              <a:ext uri="{FF2B5EF4-FFF2-40B4-BE49-F238E27FC236}">
                <a16:creationId xmlns:a16="http://schemas.microsoft.com/office/drawing/2014/main" id="{DD930177-BCFF-4700-9173-3A9FB124D54E}"/>
              </a:ext>
            </a:extLst>
          </p:cNvPr>
          <p:cNvPicPr>
            <a:picLocks noChangeAspect="1" noChangeArrowheads="1"/>
          </p:cNvPicPr>
          <p:nvPr/>
        </p:nvPicPr>
        <p:blipFill>
          <a:blip r:embed="rId2" cstate="print"/>
          <a:srcRect/>
          <a:stretch>
            <a:fillRect/>
          </a:stretch>
        </p:blipFill>
        <p:spPr bwMode="auto">
          <a:xfrm>
            <a:off x="8087978" y="4449154"/>
            <a:ext cx="1287849" cy="848975"/>
          </a:xfrm>
          <a:prstGeom prst="rect">
            <a:avLst/>
          </a:prstGeom>
          <a:noFill/>
        </p:spPr>
      </p:pic>
      <p:grpSp>
        <p:nvGrpSpPr>
          <p:cNvPr id="22" name="그룹 8">
            <a:extLst>
              <a:ext uri="{FF2B5EF4-FFF2-40B4-BE49-F238E27FC236}">
                <a16:creationId xmlns:a16="http://schemas.microsoft.com/office/drawing/2014/main" id="{7227ADC9-8F59-4F52-A4AE-6D62A94FB9ED}"/>
              </a:ext>
            </a:extLst>
          </p:cNvPr>
          <p:cNvGrpSpPr/>
          <p:nvPr/>
        </p:nvGrpSpPr>
        <p:grpSpPr>
          <a:xfrm>
            <a:off x="2787778" y="4241758"/>
            <a:ext cx="684606" cy="1208783"/>
            <a:chOff x="1196257" y="1817677"/>
            <a:chExt cx="1655627" cy="3118166"/>
          </a:xfrm>
        </p:grpSpPr>
        <p:pic>
          <p:nvPicPr>
            <p:cNvPr id="23" name="Picture 2">
              <a:extLst>
                <a:ext uri="{FF2B5EF4-FFF2-40B4-BE49-F238E27FC236}">
                  <a16:creationId xmlns:a16="http://schemas.microsoft.com/office/drawing/2014/main" id="{7B50B563-ABE1-4ECE-8FBB-0E3DF80B05CD}"/>
                </a:ext>
              </a:extLst>
            </p:cNvPr>
            <p:cNvPicPr>
              <a:picLocks noChangeAspect="1" noChangeArrowheads="1"/>
            </p:cNvPicPr>
            <p:nvPr/>
          </p:nvPicPr>
          <p:blipFill>
            <a:blip r:embed="rId3"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196257" y="1817677"/>
              <a:ext cx="1655627" cy="31181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 name="Picture 2">
              <a:extLst>
                <a:ext uri="{FF2B5EF4-FFF2-40B4-BE49-F238E27FC236}">
                  <a16:creationId xmlns:a16="http://schemas.microsoft.com/office/drawing/2014/main" id="{6CC65010-AAC1-4774-910C-119B36E1B42F}"/>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6959" t="11388" r="9204" b="65790"/>
            <a:stretch/>
          </p:blipFill>
          <p:spPr bwMode="auto">
            <a:xfrm>
              <a:off x="1313477" y="2171726"/>
              <a:ext cx="1388002" cy="7116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cxnSp>
        <p:nvCxnSpPr>
          <p:cNvPr id="25" name="직선 화살표 연결선 24">
            <a:extLst>
              <a:ext uri="{FF2B5EF4-FFF2-40B4-BE49-F238E27FC236}">
                <a16:creationId xmlns:a16="http://schemas.microsoft.com/office/drawing/2014/main" id="{E76DD8F6-2A3E-4270-8049-5F4DBFB740F0}"/>
              </a:ext>
            </a:extLst>
          </p:cNvPr>
          <p:cNvCxnSpPr/>
          <p:nvPr/>
        </p:nvCxnSpPr>
        <p:spPr>
          <a:xfrm>
            <a:off x="3859348" y="4883549"/>
            <a:ext cx="3850646" cy="13623"/>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F6900F98-4978-4606-8625-A526E13392D9}"/>
              </a:ext>
            </a:extLst>
          </p:cNvPr>
          <p:cNvSpPr txBox="1"/>
          <p:nvPr/>
        </p:nvSpPr>
        <p:spPr>
          <a:xfrm>
            <a:off x="3859349" y="4971779"/>
            <a:ext cx="4000528" cy="399912"/>
          </a:xfrm>
          <a:prstGeom prst="rect">
            <a:avLst/>
          </a:prstGeom>
          <a:noFill/>
        </p:spPr>
        <p:txBody>
          <a:bodyPr wrap="square" lIns="121725" tIns="60862" rIns="121725" bIns="60862" rtlCol="0">
            <a:spAutoFit/>
          </a:bodyPr>
          <a:lstStyle/>
          <a:p>
            <a:pPr algn="ctr"/>
            <a:r>
              <a:rPr lang="en-US" altLang="ko-KR" dirty="0"/>
              <a:t>Response</a:t>
            </a:r>
            <a:endParaRPr lang="ko-KR" altLang="en-US" dirty="0" err="1">
              <a:latin typeface="+mn-lt"/>
              <a:ea typeface="+mn-ea"/>
            </a:endParaRPr>
          </a:p>
        </p:txBody>
      </p:sp>
    </p:spTree>
    <p:extLst>
      <p:ext uri="{BB962C8B-B14F-4D97-AF65-F5344CB8AC3E}">
        <p14:creationId xmlns:p14="http://schemas.microsoft.com/office/powerpoint/2010/main" val="196153442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072E7ECB-EEE3-4316-A7D7-DF2FE275F186}"/>
              </a:ext>
            </a:extLst>
          </p:cNvPr>
          <p:cNvSpPr>
            <a:spLocks noGrp="1"/>
          </p:cNvSpPr>
          <p:nvPr>
            <p:ph idx="1"/>
          </p:nvPr>
        </p:nvSpPr>
        <p:spPr>
          <a:xfrm>
            <a:off x="491046" y="1156996"/>
            <a:ext cx="11200912" cy="2276867"/>
          </a:xfrm>
        </p:spPr>
        <p:txBody>
          <a:bodyPr>
            <a:normAutofit fontScale="70000" lnSpcReduction="20000"/>
          </a:bodyPr>
          <a:lstStyle/>
          <a:p>
            <a:r>
              <a:rPr lang="en-US" altLang="ko-KR" dirty="0"/>
              <a:t>A way to indicate one’s resource model would help alignment </a:t>
            </a:r>
          </a:p>
          <a:p>
            <a:pPr lvl="1">
              <a:buFontTx/>
              <a:buChar char="-"/>
            </a:pPr>
            <a:r>
              <a:rPr lang="en-US" altLang="ko-KR" dirty="0"/>
              <a:t> Each Client/ Server is able to indicate which resource model it supports. </a:t>
            </a:r>
          </a:p>
          <a:p>
            <a:r>
              <a:rPr lang="en-US" altLang="ko-KR" dirty="0"/>
              <a:t>Versioning: resource model indication     </a:t>
            </a:r>
          </a:p>
          <a:p>
            <a:pPr lvl="1">
              <a:buFontTx/>
              <a:buChar char="-"/>
            </a:pPr>
            <a:r>
              <a:rPr lang="en-US" altLang="ko-KR" dirty="0"/>
              <a:t> a new media type for OIC resource model, for example, </a:t>
            </a:r>
            <a:r>
              <a:rPr lang="en-US" altLang="ko-KR" b="1" dirty="0">
                <a:solidFill>
                  <a:srgbClr val="0000FF"/>
                </a:solidFill>
              </a:rPr>
              <a:t>application/</a:t>
            </a:r>
            <a:r>
              <a:rPr lang="en-US" altLang="ko-KR" b="1" dirty="0" err="1">
                <a:solidFill>
                  <a:srgbClr val="0000FF"/>
                </a:solidFill>
              </a:rPr>
              <a:t>vnd.ocf+cbor</a:t>
            </a:r>
            <a:r>
              <a:rPr lang="ko-KR" altLang="en-US" b="1" dirty="0">
                <a:solidFill>
                  <a:srgbClr val="0000FF"/>
                </a:solidFill>
              </a:rPr>
              <a:t> </a:t>
            </a:r>
            <a:r>
              <a:rPr lang="en-US" altLang="ko-KR" b="1" dirty="0">
                <a:solidFill>
                  <a:srgbClr val="0000FF"/>
                </a:solidFill>
              </a:rPr>
              <a:t>(10,000)</a:t>
            </a:r>
            <a:endParaRPr lang="en-US" altLang="ko-KR" dirty="0"/>
          </a:p>
          <a:p>
            <a:pPr lvl="1">
              <a:buFontTx/>
              <a:buChar char="-"/>
            </a:pPr>
            <a:r>
              <a:rPr lang="en-US" altLang="ko-KR" dirty="0"/>
              <a:t> register the media type in IANA</a:t>
            </a:r>
          </a:p>
          <a:p>
            <a:pPr lvl="1">
              <a:buFontTx/>
              <a:buChar char="-"/>
            </a:pPr>
            <a:r>
              <a:rPr lang="en-US" altLang="ko-KR" dirty="0"/>
              <a:t> Use Accept &amp; Content-Format option to indicate the resource model </a:t>
            </a:r>
            <a:endParaRPr lang="ko-KR" altLang="en-US" dirty="0"/>
          </a:p>
          <a:p>
            <a:endParaRPr lang="ko-KR" altLang="en-US" dirty="0"/>
          </a:p>
        </p:txBody>
      </p:sp>
      <p:sp>
        <p:nvSpPr>
          <p:cNvPr id="3" name="제목 2">
            <a:extLst>
              <a:ext uri="{FF2B5EF4-FFF2-40B4-BE49-F238E27FC236}">
                <a16:creationId xmlns:a16="http://schemas.microsoft.com/office/drawing/2014/main" id="{80059E31-CEC1-4A61-A2ED-2EC5FADFAEE4}"/>
              </a:ext>
            </a:extLst>
          </p:cNvPr>
          <p:cNvSpPr>
            <a:spLocks noGrp="1"/>
          </p:cNvSpPr>
          <p:nvPr>
            <p:ph type="title"/>
          </p:nvPr>
        </p:nvSpPr>
        <p:spPr/>
        <p:txBody>
          <a:bodyPr>
            <a:normAutofit/>
          </a:bodyPr>
          <a:lstStyle/>
          <a:p>
            <a:r>
              <a:rPr lang="en-US" altLang="ko-KR" dirty="0"/>
              <a:t>Versioning: resource model indication </a:t>
            </a:r>
            <a:endParaRPr lang="ko-KR" altLang="en-US" dirty="0"/>
          </a:p>
        </p:txBody>
      </p:sp>
      <p:sp>
        <p:nvSpPr>
          <p:cNvPr id="4" name="날짜 개체 틀 3">
            <a:extLst>
              <a:ext uri="{FF2B5EF4-FFF2-40B4-BE49-F238E27FC236}">
                <a16:creationId xmlns:a16="http://schemas.microsoft.com/office/drawing/2014/main" id="{E0667182-0535-4DA6-905C-C4DA3FD1E1A0}"/>
              </a:ext>
            </a:extLst>
          </p:cNvPr>
          <p:cNvSpPr>
            <a:spLocks noGrp="1"/>
          </p:cNvSpPr>
          <p:nvPr>
            <p:ph type="dt" sz="half" idx="10"/>
          </p:nvPr>
        </p:nvSpPr>
        <p:spPr/>
        <p:txBody>
          <a:bodyPr/>
          <a:lstStyle/>
          <a:p>
            <a:fld id="{65E0DE81-CB9F-498B-BAC3-1DC99154013D}" type="datetime3">
              <a:rPr lang="en-US" altLang="ko-KR" smtClean="0"/>
              <a:t>17 October 2017</a:t>
            </a:fld>
            <a:endParaRPr lang="en-US" dirty="0"/>
          </a:p>
        </p:txBody>
      </p:sp>
      <p:sp>
        <p:nvSpPr>
          <p:cNvPr id="5" name="바닥글 개체 틀 4">
            <a:extLst>
              <a:ext uri="{FF2B5EF4-FFF2-40B4-BE49-F238E27FC236}">
                <a16:creationId xmlns:a16="http://schemas.microsoft.com/office/drawing/2014/main" id="{BC6C21F1-1761-4832-A7A2-EDEE02F1BF77}"/>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D83F91D2-59AC-4D93-A41C-1C2E7E902C36}"/>
              </a:ext>
            </a:extLst>
          </p:cNvPr>
          <p:cNvSpPr>
            <a:spLocks noGrp="1"/>
          </p:cNvSpPr>
          <p:nvPr>
            <p:ph type="sldNum" sz="quarter" idx="12"/>
          </p:nvPr>
        </p:nvSpPr>
        <p:spPr/>
        <p:txBody>
          <a:bodyPr/>
          <a:lstStyle/>
          <a:p>
            <a:fld id="{17A5C656-E050-4F3D-A0DB-0D19E9E83691}" type="slidenum">
              <a:rPr lang="en-US" smtClean="0"/>
              <a:pPr/>
              <a:t>104</a:t>
            </a:fld>
            <a:endParaRPr lang="en-US" dirty="0"/>
          </a:p>
        </p:txBody>
      </p:sp>
      <p:sp>
        <p:nvSpPr>
          <p:cNvPr id="17" name="모서리가 둥근 직사각형 20">
            <a:extLst>
              <a:ext uri="{FF2B5EF4-FFF2-40B4-BE49-F238E27FC236}">
                <a16:creationId xmlns:a16="http://schemas.microsoft.com/office/drawing/2014/main" id="{49548457-E09C-46DA-826C-FA6A205C8E2D}"/>
              </a:ext>
            </a:extLst>
          </p:cNvPr>
          <p:cNvSpPr/>
          <p:nvPr/>
        </p:nvSpPr>
        <p:spPr>
          <a:xfrm>
            <a:off x="1644770" y="5707602"/>
            <a:ext cx="2970516" cy="482255"/>
          </a:xfrm>
          <a:prstGeom prst="roundRect">
            <a:avLst/>
          </a:prstGeom>
          <a:solidFill>
            <a:srgbClr val="CCCC00">
              <a:alpha val="25000"/>
            </a:srgbClr>
          </a:solidFill>
          <a:ln w="12700" cap="flat" cmpd="sng" algn="ctr">
            <a:solidFill>
              <a:srgbClr val="4F81BD">
                <a:shade val="50000"/>
              </a:srgbClr>
            </a:solidFill>
            <a:prstDash val="solid"/>
          </a:ln>
          <a:effectLst/>
        </p:spPr>
        <p:txBody>
          <a:bodyPr lIns="121725" tIns="60862" rIns="121725" bIns="60862" rtlCol="0" anchor="ctr"/>
          <a:lstStyle/>
          <a:p>
            <a:pPr algn="ctr" defTabSz="1217249">
              <a:defRPr/>
            </a:pPr>
            <a:r>
              <a:rPr lang="en-US" altLang="ko-KR" kern="0" dirty="0">
                <a:solidFill>
                  <a:sysClr val="windowText" lastClr="000000"/>
                </a:solidFill>
                <a:latin typeface="Arial"/>
                <a:ea typeface="맑은 고딕"/>
              </a:rPr>
              <a:t>Client</a:t>
            </a:r>
            <a:endParaRPr lang="ko-KR" altLang="en-US" kern="0" dirty="0">
              <a:solidFill>
                <a:sysClr val="windowText" lastClr="000000"/>
              </a:solidFill>
              <a:latin typeface="Arial"/>
              <a:ea typeface="맑은 고딕"/>
            </a:endParaRPr>
          </a:p>
        </p:txBody>
      </p:sp>
      <p:sp>
        <p:nvSpPr>
          <p:cNvPr id="18" name="모서리가 둥근 직사각형 21">
            <a:extLst>
              <a:ext uri="{FF2B5EF4-FFF2-40B4-BE49-F238E27FC236}">
                <a16:creationId xmlns:a16="http://schemas.microsoft.com/office/drawing/2014/main" id="{3326B7C9-F95C-4D40-BE9A-1DA671EDC4CF}"/>
              </a:ext>
            </a:extLst>
          </p:cNvPr>
          <p:cNvSpPr/>
          <p:nvPr/>
        </p:nvSpPr>
        <p:spPr>
          <a:xfrm>
            <a:off x="7458457" y="5707602"/>
            <a:ext cx="2544559" cy="482255"/>
          </a:xfrm>
          <a:prstGeom prst="roundRect">
            <a:avLst/>
          </a:prstGeom>
          <a:solidFill>
            <a:srgbClr val="CCCC00">
              <a:alpha val="25000"/>
            </a:srgbClr>
          </a:solidFill>
          <a:ln w="12700" cap="flat" cmpd="sng" algn="ctr">
            <a:solidFill>
              <a:srgbClr val="4F81BD">
                <a:shade val="50000"/>
              </a:srgbClr>
            </a:solidFill>
            <a:prstDash val="solid"/>
          </a:ln>
          <a:effectLst/>
        </p:spPr>
        <p:txBody>
          <a:bodyPr lIns="121725" tIns="60862" rIns="121725" bIns="60862" rtlCol="0" anchor="ctr"/>
          <a:lstStyle/>
          <a:p>
            <a:pPr algn="ctr" defTabSz="1217249">
              <a:defRPr/>
            </a:pPr>
            <a:r>
              <a:rPr lang="en-US" altLang="ko-KR" kern="0" dirty="0">
                <a:solidFill>
                  <a:sysClr val="windowText" lastClr="000000"/>
                </a:solidFill>
                <a:latin typeface="Arial"/>
                <a:ea typeface="맑은 고딕"/>
              </a:rPr>
              <a:t>Server</a:t>
            </a:r>
            <a:endParaRPr lang="ko-KR" altLang="en-US" kern="0" dirty="0">
              <a:solidFill>
                <a:sysClr val="windowText" lastClr="000000"/>
              </a:solidFill>
              <a:latin typeface="Arial"/>
              <a:ea typeface="맑은 고딕"/>
            </a:endParaRPr>
          </a:p>
        </p:txBody>
      </p:sp>
      <p:cxnSp>
        <p:nvCxnSpPr>
          <p:cNvPr id="19" name="직선 화살표 연결선 18">
            <a:extLst>
              <a:ext uri="{FF2B5EF4-FFF2-40B4-BE49-F238E27FC236}">
                <a16:creationId xmlns:a16="http://schemas.microsoft.com/office/drawing/2014/main" id="{AFABE132-F908-4508-BAEC-908BC394C981}"/>
              </a:ext>
            </a:extLst>
          </p:cNvPr>
          <p:cNvCxnSpPr/>
          <p:nvPr/>
        </p:nvCxnSpPr>
        <p:spPr>
          <a:xfrm>
            <a:off x="3859348" y="4564664"/>
            <a:ext cx="3850646" cy="13623"/>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D3F1F5D0-642D-43D2-A64E-CFF99EC5F99A}"/>
              </a:ext>
            </a:extLst>
          </p:cNvPr>
          <p:cNvSpPr txBox="1"/>
          <p:nvPr/>
        </p:nvSpPr>
        <p:spPr>
          <a:xfrm>
            <a:off x="3745150" y="3850284"/>
            <a:ext cx="4193086" cy="676911"/>
          </a:xfrm>
          <a:prstGeom prst="rect">
            <a:avLst/>
          </a:prstGeom>
          <a:noFill/>
        </p:spPr>
        <p:txBody>
          <a:bodyPr wrap="square" lIns="121725" tIns="60862" rIns="121725" bIns="60862" rtlCol="0">
            <a:spAutoFit/>
          </a:bodyPr>
          <a:lstStyle/>
          <a:p>
            <a:pPr algn="ctr"/>
            <a:r>
              <a:rPr lang="en-US" altLang="ko-KR" dirty="0" err="1"/>
              <a:t>Req</a:t>
            </a:r>
            <a:r>
              <a:rPr lang="en-US" altLang="ko-KR" dirty="0"/>
              <a:t>: GET /thermostat: Accept (application/</a:t>
            </a:r>
            <a:r>
              <a:rPr lang="en-US" altLang="ko-KR" dirty="0" err="1"/>
              <a:t>vnd.ocf+cbor</a:t>
            </a:r>
            <a:r>
              <a:rPr lang="en-US" altLang="ko-KR" dirty="0"/>
              <a:t>)</a:t>
            </a:r>
            <a:endParaRPr lang="ko-KR" altLang="en-US" dirty="0" err="1">
              <a:latin typeface="+mn-lt"/>
              <a:ea typeface="+mn-ea"/>
            </a:endParaRPr>
          </a:p>
        </p:txBody>
      </p:sp>
      <p:pic>
        <p:nvPicPr>
          <p:cNvPr id="21" name="Picture 2" descr="http://www.ftp-sgpartners.net/tdceu/uploads/uploaded/nest-canada.jpg">
            <a:extLst>
              <a:ext uri="{FF2B5EF4-FFF2-40B4-BE49-F238E27FC236}">
                <a16:creationId xmlns:a16="http://schemas.microsoft.com/office/drawing/2014/main" id="{137B8E64-3C79-40D1-AE9B-48586218AA2F}"/>
              </a:ext>
            </a:extLst>
          </p:cNvPr>
          <p:cNvPicPr>
            <a:picLocks noChangeAspect="1" noChangeArrowheads="1"/>
          </p:cNvPicPr>
          <p:nvPr/>
        </p:nvPicPr>
        <p:blipFill>
          <a:blip r:embed="rId2" cstate="print"/>
          <a:srcRect/>
          <a:stretch>
            <a:fillRect/>
          </a:stretch>
        </p:blipFill>
        <p:spPr bwMode="auto">
          <a:xfrm>
            <a:off x="8087978" y="4449154"/>
            <a:ext cx="1287849" cy="848975"/>
          </a:xfrm>
          <a:prstGeom prst="rect">
            <a:avLst/>
          </a:prstGeom>
          <a:noFill/>
        </p:spPr>
      </p:pic>
      <p:grpSp>
        <p:nvGrpSpPr>
          <p:cNvPr id="22" name="그룹 8">
            <a:extLst>
              <a:ext uri="{FF2B5EF4-FFF2-40B4-BE49-F238E27FC236}">
                <a16:creationId xmlns:a16="http://schemas.microsoft.com/office/drawing/2014/main" id="{F8AF6AB2-460C-4226-B387-658B1FFE8F1A}"/>
              </a:ext>
            </a:extLst>
          </p:cNvPr>
          <p:cNvGrpSpPr/>
          <p:nvPr/>
        </p:nvGrpSpPr>
        <p:grpSpPr>
          <a:xfrm>
            <a:off x="2787778" y="4241758"/>
            <a:ext cx="684606" cy="1208783"/>
            <a:chOff x="1196257" y="1817677"/>
            <a:chExt cx="1655627" cy="3118166"/>
          </a:xfrm>
        </p:grpSpPr>
        <p:pic>
          <p:nvPicPr>
            <p:cNvPr id="23" name="Picture 2">
              <a:extLst>
                <a:ext uri="{FF2B5EF4-FFF2-40B4-BE49-F238E27FC236}">
                  <a16:creationId xmlns:a16="http://schemas.microsoft.com/office/drawing/2014/main" id="{74E17F85-EAE9-4D4E-869F-0F249E186697}"/>
                </a:ext>
              </a:extLst>
            </p:cNvPr>
            <p:cNvPicPr>
              <a:picLocks noChangeAspect="1" noChangeArrowheads="1"/>
            </p:cNvPicPr>
            <p:nvPr/>
          </p:nvPicPr>
          <p:blipFill>
            <a:blip r:embed="rId3"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196257" y="1817677"/>
              <a:ext cx="1655627" cy="31181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 name="Picture 2">
              <a:extLst>
                <a:ext uri="{FF2B5EF4-FFF2-40B4-BE49-F238E27FC236}">
                  <a16:creationId xmlns:a16="http://schemas.microsoft.com/office/drawing/2014/main" id="{2E51A767-33A3-4498-9499-60522F0A8127}"/>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6959" t="11388" r="9204" b="65790"/>
            <a:stretch/>
          </p:blipFill>
          <p:spPr bwMode="auto">
            <a:xfrm>
              <a:off x="1313477" y="2171726"/>
              <a:ext cx="1388002" cy="7116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cxnSp>
        <p:nvCxnSpPr>
          <p:cNvPr id="25" name="직선 화살표 연결선 24">
            <a:extLst>
              <a:ext uri="{FF2B5EF4-FFF2-40B4-BE49-F238E27FC236}">
                <a16:creationId xmlns:a16="http://schemas.microsoft.com/office/drawing/2014/main" id="{9BE4ADE0-23A2-47F2-81E5-531EBE41F40C}"/>
              </a:ext>
            </a:extLst>
          </p:cNvPr>
          <p:cNvCxnSpPr/>
          <p:nvPr/>
        </p:nvCxnSpPr>
        <p:spPr>
          <a:xfrm>
            <a:off x="3859348" y="4883549"/>
            <a:ext cx="3850646" cy="13623"/>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BFBFA7AF-EE9A-416F-B57A-326B987EC017}"/>
              </a:ext>
            </a:extLst>
          </p:cNvPr>
          <p:cNvSpPr txBox="1"/>
          <p:nvPr/>
        </p:nvSpPr>
        <p:spPr>
          <a:xfrm>
            <a:off x="3859349" y="4971779"/>
            <a:ext cx="4000528" cy="676911"/>
          </a:xfrm>
          <a:prstGeom prst="rect">
            <a:avLst/>
          </a:prstGeom>
          <a:noFill/>
        </p:spPr>
        <p:txBody>
          <a:bodyPr wrap="square" lIns="121725" tIns="60862" rIns="121725" bIns="60862" rtlCol="0">
            <a:spAutoFit/>
          </a:bodyPr>
          <a:lstStyle/>
          <a:p>
            <a:pPr algn="ctr"/>
            <a:r>
              <a:rPr lang="en-US" altLang="ko-KR" dirty="0"/>
              <a:t>Res: 2.05 Content-Format (application/</a:t>
            </a:r>
            <a:r>
              <a:rPr lang="en-US" altLang="ko-KR" dirty="0" err="1"/>
              <a:t>vnd.ocf+cbor</a:t>
            </a:r>
            <a:r>
              <a:rPr lang="en-US" altLang="ko-KR" dirty="0"/>
              <a:t>)</a:t>
            </a:r>
            <a:endParaRPr lang="ko-KR" altLang="en-US" dirty="0" err="1">
              <a:latin typeface="+mn-lt"/>
              <a:ea typeface="+mn-ea"/>
            </a:endParaRPr>
          </a:p>
        </p:txBody>
      </p:sp>
    </p:spTree>
    <p:extLst>
      <p:ext uri="{BB962C8B-B14F-4D97-AF65-F5344CB8AC3E}">
        <p14:creationId xmlns:p14="http://schemas.microsoft.com/office/powerpoint/2010/main" val="3979499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left)">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right)">
                                      <p:cBhvr>
                                        <p:cTn id="15" dur="500"/>
                                        <p:tgtEl>
                                          <p:spTgt spid="25"/>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right)">
                                      <p:cBhvr>
                                        <p:cTn id="1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6"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 name="표 47">
            <a:extLst>
              <a:ext uri="{FF2B5EF4-FFF2-40B4-BE49-F238E27FC236}">
                <a16:creationId xmlns:a16="http://schemas.microsoft.com/office/drawing/2014/main" id="{48276ECC-61C9-49F3-9225-2BD20BDFF6FA}"/>
              </a:ext>
            </a:extLst>
          </p:cNvPr>
          <p:cNvGraphicFramePr>
            <a:graphicFrameLocks noGrp="1"/>
          </p:cNvGraphicFramePr>
          <p:nvPr>
            <p:extLst>
              <p:ext uri="{D42A27DB-BD31-4B8C-83A1-F6EECF244321}">
                <p14:modId xmlns:p14="http://schemas.microsoft.com/office/powerpoint/2010/main" val="2674288948"/>
              </p:ext>
            </p:extLst>
          </p:nvPr>
        </p:nvGraphicFramePr>
        <p:xfrm>
          <a:off x="7234814" y="4234404"/>
          <a:ext cx="4491613" cy="1285240"/>
        </p:xfrm>
        <a:graphic>
          <a:graphicData uri="http://schemas.openxmlformats.org/drawingml/2006/table">
            <a:tbl>
              <a:tblPr firstRow="1" bandRow="1">
                <a:tableStyleId>{5C22544A-7EE6-4342-B048-85BDC9FD1C3A}</a:tableStyleId>
              </a:tblPr>
              <a:tblGrid>
                <a:gridCol w="1326382">
                  <a:extLst>
                    <a:ext uri="{9D8B030D-6E8A-4147-A177-3AD203B41FA5}">
                      <a16:colId xmlns:a16="http://schemas.microsoft.com/office/drawing/2014/main" val="1419469634"/>
                    </a:ext>
                  </a:extLst>
                </a:gridCol>
                <a:gridCol w="1557495">
                  <a:extLst>
                    <a:ext uri="{9D8B030D-6E8A-4147-A177-3AD203B41FA5}">
                      <a16:colId xmlns:a16="http://schemas.microsoft.com/office/drawing/2014/main" val="1213784165"/>
                    </a:ext>
                  </a:extLst>
                </a:gridCol>
                <a:gridCol w="653143">
                  <a:extLst>
                    <a:ext uri="{9D8B030D-6E8A-4147-A177-3AD203B41FA5}">
                      <a16:colId xmlns:a16="http://schemas.microsoft.com/office/drawing/2014/main" val="1834568879"/>
                    </a:ext>
                  </a:extLst>
                </a:gridCol>
                <a:gridCol w="954593">
                  <a:extLst>
                    <a:ext uri="{9D8B030D-6E8A-4147-A177-3AD203B41FA5}">
                      <a16:colId xmlns:a16="http://schemas.microsoft.com/office/drawing/2014/main" val="3008881893"/>
                    </a:ext>
                  </a:extLst>
                </a:gridCol>
              </a:tblGrid>
              <a:tr h="370840">
                <a:tc>
                  <a:txBody>
                    <a:bodyPr/>
                    <a:lstStyle/>
                    <a:p>
                      <a:pPr latinLnBrk="1"/>
                      <a:r>
                        <a:rPr lang="en-US" altLang="ko-KR" sz="1200" dirty="0" err="1"/>
                        <a:t>CoAP</a:t>
                      </a:r>
                      <a:r>
                        <a:rPr lang="en-US" altLang="ko-KR" sz="1200" dirty="0"/>
                        <a:t> Option Number</a:t>
                      </a:r>
                      <a:endParaRPr lang="ko-KR" altLang="en-US" sz="1200" dirty="0"/>
                    </a:p>
                  </a:txBody>
                  <a:tcPr/>
                </a:tc>
                <a:tc>
                  <a:txBody>
                    <a:bodyPr/>
                    <a:lstStyle/>
                    <a:p>
                      <a:pPr latinLnBrk="1"/>
                      <a:r>
                        <a:rPr lang="en-US" altLang="ko-KR" sz="1200" dirty="0"/>
                        <a:t>Name</a:t>
                      </a:r>
                      <a:endParaRPr lang="ko-KR" altLang="en-US" sz="1200" dirty="0"/>
                    </a:p>
                  </a:txBody>
                  <a:tcPr/>
                </a:tc>
                <a:tc>
                  <a:txBody>
                    <a:bodyPr/>
                    <a:lstStyle/>
                    <a:p>
                      <a:pPr latinLnBrk="1"/>
                      <a:r>
                        <a:rPr lang="en-US" altLang="ko-KR" sz="1200" dirty="0"/>
                        <a:t>Format</a:t>
                      </a:r>
                      <a:endParaRPr lang="ko-KR" altLang="en-US" sz="1200" dirty="0"/>
                    </a:p>
                  </a:txBody>
                  <a:tcPr/>
                </a:tc>
                <a:tc>
                  <a:txBody>
                    <a:bodyPr/>
                    <a:lstStyle/>
                    <a:p>
                      <a:pPr latinLnBrk="1"/>
                      <a:r>
                        <a:rPr lang="en-US" altLang="ko-KR" sz="1200" dirty="0"/>
                        <a:t>Length (bytes)</a:t>
                      </a:r>
                      <a:endParaRPr lang="ko-KR" altLang="en-US" sz="1200" dirty="0"/>
                    </a:p>
                  </a:txBody>
                  <a:tcPr/>
                </a:tc>
                <a:extLst>
                  <a:ext uri="{0D108BD9-81ED-4DB2-BD59-A6C34878D82A}">
                    <a16:rowId xmlns:a16="http://schemas.microsoft.com/office/drawing/2014/main" val="1087086438"/>
                  </a:ext>
                </a:extLst>
              </a:tr>
              <a:tr h="370840">
                <a:tc>
                  <a:txBody>
                    <a:bodyPr/>
                    <a:lstStyle/>
                    <a:p>
                      <a:pPr latinLnBrk="1"/>
                      <a:r>
                        <a:rPr lang="en-US" altLang="ko-KR" sz="1200" dirty="0"/>
                        <a:t>2049</a:t>
                      </a:r>
                      <a:endParaRPr lang="ko-KR" altLang="en-US" sz="1200" dirty="0"/>
                    </a:p>
                  </a:txBody>
                  <a:tcPr/>
                </a:tc>
                <a:tc>
                  <a:txBody>
                    <a:bodyPr/>
                    <a:lstStyle/>
                    <a:p>
                      <a:pPr latinLnBrk="1"/>
                      <a:r>
                        <a:rPr lang="en-US" altLang="ko-KR" sz="1200" dirty="0"/>
                        <a:t>Accept Version</a:t>
                      </a:r>
                      <a:endParaRPr lang="ko-KR" altLang="en-US" sz="1200" dirty="0"/>
                    </a:p>
                  </a:txBody>
                  <a:tcPr/>
                </a:tc>
                <a:tc>
                  <a:txBody>
                    <a:bodyPr/>
                    <a:lstStyle/>
                    <a:p>
                      <a:pPr latinLnBrk="1"/>
                      <a:r>
                        <a:rPr lang="en-US" altLang="ko-KR" sz="1200" dirty="0"/>
                        <a:t>unit</a:t>
                      </a:r>
                      <a:endParaRPr lang="ko-KR" altLang="en-US" sz="1200" dirty="0"/>
                    </a:p>
                  </a:txBody>
                  <a:tcPr/>
                </a:tc>
                <a:tc>
                  <a:txBody>
                    <a:bodyPr/>
                    <a:lstStyle/>
                    <a:p>
                      <a:pPr latinLnBrk="1"/>
                      <a:r>
                        <a:rPr lang="en-US" altLang="ko-KR" sz="1200" dirty="0"/>
                        <a:t>2</a:t>
                      </a:r>
                      <a:endParaRPr lang="ko-KR" altLang="en-US" sz="1200" dirty="0"/>
                    </a:p>
                  </a:txBody>
                  <a:tcPr/>
                </a:tc>
                <a:extLst>
                  <a:ext uri="{0D108BD9-81ED-4DB2-BD59-A6C34878D82A}">
                    <a16:rowId xmlns:a16="http://schemas.microsoft.com/office/drawing/2014/main" val="4089820694"/>
                  </a:ext>
                </a:extLst>
              </a:tr>
              <a:tr h="370840">
                <a:tc>
                  <a:txBody>
                    <a:bodyPr/>
                    <a:lstStyle/>
                    <a:p>
                      <a:pPr latinLnBrk="1"/>
                      <a:r>
                        <a:rPr lang="en-US" altLang="ko-KR" sz="1200" dirty="0"/>
                        <a:t>2053</a:t>
                      </a:r>
                      <a:endParaRPr lang="ko-KR" altLang="en-US" sz="1200" dirty="0"/>
                    </a:p>
                  </a:txBody>
                  <a:tcPr/>
                </a:tc>
                <a:tc>
                  <a:txBody>
                    <a:bodyPr/>
                    <a:lstStyle/>
                    <a:p>
                      <a:pPr latinLnBrk="1"/>
                      <a:r>
                        <a:rPr lang="en-US" altLang="ko-KR" sz="1200" dirty="0"/>
                        <a:t>Content-Format Version</a:t>
                      </a:r>
                      <a:endParaRPr lang="ko-KR" altLang="en-US" sz="1200" dirty="0"/>
                    </a:p>
                  </a:txBody>
                  <a:tcPr/>
                </a:tc>
                <a:tc>
                  <a:txBody>
                    <a:bodyPr/>
                    <a:lstStyle/>
                    <a:p>
                      <a:pPr latinLnBrk="1"/>
                      <a:r>
                        <a:rPr lang="en-US" altLang="ko-KR" sz="1200" dirty="0"/>
                        <a:t>unit</a:t>
                      </a:r>
                      <a:endParaRPr lang="ko-KR" altLang="en-US" sz="1200" dirty="0"/>
                    </a:p>
                  </a:txBody>
                  <a:tcPr/>
                </a:tc>
                <a:tc>
                  <a:txBody>
                    <a:bodyPr/>
                    <a:lstStyle/>
                    <a:p>
                      <a:pPr latinLnBrk="1"/>
                      <a:r>
                        <a:rPr lang="en-US" altLang="ko-KR" sz="1200" dirty="0"/>
                        <a:t>2</a:t>
                      </a:r>
                      <a:endParaRPr lang="ko-KR" altLang="en-US" sz="1200" dirty="0"/>
                    </a:p>
                  </a:txBody>
                  <a:tcPr/>
                </a:tc>
                <a:extLst>
                  <a:ext uri="{0D108BD9-81ED-4DB2-BD59-A6C34878D82A}">
                    <a16:rowId xmlns:a16="http://schemas.microsoft.com/office/drawing/2014/main" val="2428380645"/>
                  </a:ext>
                </a:extLst>
              </a:tr>
            </a:tbl>
          </a:graphicData>
        </a:graphic>
      </p:graphicFrame>
      <p:sp>
        <p:nvSpPr>
          <p:cNvPr id="2" name="내용 개체 틀 1">
            <a:extLst>
              <a:ext uri="{FF2B5EF4-FFF2-40B4-BE49-F238E27FC236}">
                <a16:creationId xmlns:a16="http://schemas.microsoft.com/office/drawing/2014/main" id="{072E7ECB-EEE3-4316-A7D7-DF2FE275F186}"/>
              </a:ext>
            </a:extLst>
          </p:cNvPr>
          <p:cNvSpPr>
            <a:spLocks noGrp="1"/>
          </p:cNvSpPr>
          <p:nvPr>
            <p:ph idx="1"/>
          </p:nvPr>
        </p:nvSpPr>
        <p:spPr>
          <a:xfrm>
            <a:off x="491045" y="1169542"/>
            <a:ext cx="11200912" cy="2276867"/>
          </a:xfrm>
        </p:spPr>
        <p:txBody>
          <a:bodyPr>
            <a:normAutofit fontScale="70000" lnSpcReduction="20000"/>
          </a:bodyPr>
          <a:lstStyle/>
          <a:p>
            <a:r>
              <a:rPr lang="en-US" altLang="ko-KR" dirty="0"/>
              <a:t>A way to indicate one’s resource model would help alignment </a:t>
            </a:r>
          </a:p>
          <a:p>
            <a:pPr lvl="1">
              <a:buFontTx/>
              <a:buChar char="-"/>
            </a:pPr>
            <a:r>
              <a:rPr lang="en-US" altLang="ko-KR" dirty="0"/>
              <a:t> Each Client/ Server is able to indicate which resource model it supports. </a:t>
            </a:r>
          </a:p>
          <a:p>
            <a:r>
              <a:rPr lang="en-US" altLang="ko-KR" dirty="0"/>
              <a:t>Versioning: resource model indication     </a:t>
            </a:r>
          </a:p>
          <a:p>
            <a:pPr lvl="1">
              <a:buFontTx/>
              <a:buChar char="-"/>
            </a:pPr>
            <a:r>
              <a:rPr lang="en-US" altLang="ko-KR" dirty="0"/>
              <a:t> a new media type for OIC resource model, for example, </a:t>
            </a:r>
            <a:r>
              <a:rPr lang="en-US" altLang="ko-KR" b="1" dirty="0">
                <a:solidFill>
                  <a:srgbClr val="0000FF"/>
                </a:solidFill>
              </a:rPr>
              <a:t>application/</a:t>
            </a:r>
            <a:r>
              <a:rPr lang="en-US" altLang="ko-KR" b="1" dirty="0" err="1">
                <a:solidFill>
                  <a:srgbClr val="0000FF"/>
                </a:solidFill>
              </a:rPr>
              <a:t>vnd.ocf+cbor</a:t>
            </a:r>
            <a:r>
              <a:rPr lang="ko-KR" altLang="en-US" b="1" dirty="0">
                <a:solidFill>
                  <a:srgbClr val="0000FF"/>
                </a:solidFill>
              </a:rPr>
              <a:t> </a:t>
            </a:r>
            <a:r>
              <a:rPr lang="en-US" altLang="ko-KR" b="1" dirty="0">
                <a:solidFill>
                  <a:srgbClr val="0000FF"/>
                </a:solidFill>
              </a:rPr>
              <a:t>(10,000)</a:t>
            </a:r>
            <a:endParaRPr lang="en-US" altLang="ko-KR" dirty="0"/>
          </a:p>
          <a:p>
            <a:pPr lvl="1">
              <a:buFontTx/>
              <a:buChar char="-"/>
            </a:pPr>
            <a:r>
              <a:rPr lang="en-US" altLang="ko-KR" dirty="0"/>
              <a:t> register the media type in IANA</a:t>
            </a:r>
          </a:p>
          <a:p>
            <a:pPr lvl="1">
              <a:buFontTx/>
              <a:buChar char="-"/>
            </a:pPr>
            <a:r>
              <a:rPr lang="en-US" altLang="ko-KR" dirty="0"/>
              <a:t> Use Accept &amp; Content-Format option to indicate the resource model </a:t>
            </a:r>
            <a:endParaRPr lang="ko-KR" altLang="en-US" dirty="0"/>
          </a:p>
          <a:p>
            <a:endParaRPr lang="ko-KR" altLang="en-US" dirty="0"/>
          </a:p>
        </p:txBody>
      </p:sp>
      <p:sp>
        <p:nvSpPr>
          <p:cNvPr id="3" name="제목 2">
            <a:extLst>
              <a:ext uri="{FF2B5EF4-FFF2-40B4-BE49-F238E27FC236}">
                <a16:creationId xmlns:a16="http://schemas.microsoft.com/office/drawing/2014/main" id="{80059E31-CEC1-4A61-A2ED-2EC5FADFAEE4}"/>
              </a:ext>
            </a:extLst>
          </p:cNvPr>
          <p:cNvSpPr>
            <a:spLocks noGrp="1"/>
          </p:cNvSpPr>
          <p:nvPr>
            <p:ph type="title"/>
          </p:nvPr>
        </p:nvSpPr>
        <p:spPr/>
        <p:txBody>
          <a:bodyPr>
            <a:normAutofit/>
          </a:bodyPr>
          <a:lstStyle/>
          <a:p>
            <a:r>
              <a:rPr lang="en-US" altLang="ko-KR" dirty="0"/>
              <a:t>Versioning: resource model indication </a:t>
            </a:r>
            <a:endParaRPr lang="ko-KR" altLang="en-US" dirty="0"/>
          </a:p>
        </p:txBody>
      </p:sp>
      <p:sp>
        <p:nvSpPr>
          <p:cNvPr id="4" name="날짜 개체 틀 3">
            <a:extLst>
              <a:ext uri="{FF2B5EF4-FFF2-40B4-BE49-F238E27FC236}">
                <a16:creationId xmlns:a16="http://schemas.microsoft.com/office/drawing/2014/main" id="{E0667182-0535-4DA6-905C-C4DA3FD1E1A0}"/>
              </a:ext>
            </a:extLst>
          </p:cNvPr>
          <p:cNvSpPr>
            <a:spLocks noGrp="1"/>
          </p:cNvSpPr>
          <p:nvPr>
            <p:ph type="dt" sz="half" idx="10"/>
          </p:nvPr>
        </p:nvSpPr>
        <p:spPr/>
        <p:txBody>
          <a:bodyPr/>
          <a:lstStyle/>
          <a:p>
            <a:fld id="{D7516321-6075-428F-A137-89FCE94A1B1D}" type="datetime3">
              <a:rPr lang="en-US" altLang="ko-KR" smtClean="0"/>
              <a:t>17 October 2017</a:t>
            </a:fld>
            <a:endParaRPr lang="en-US" dirty="0"/>
          </a:p>
        </p:txBody>
      </p:sp>
      <p:sp>
        <p:nvSpPr>
          <p:cNvPr id="6" name="슬라이드 번호 개체 틀 5">
            <a:extLst>
              <a:ext uri="{FF2B5EF4-FFF2-40B4-BE49-F238E27FC236}">
                <a16:creationId xmlns:a16="http://schemas.microsoft.com/office/drawing/2014/main" id="{D83F91D2-59AC-4D93-A41C-1C2E7E902C36}"/>
              </a:ext>
            </a:extLst>
          </p:cNvPr>
          <p:cNvSpPr>
            <a:spLocks noGrp="1"/>
          </p:cNvSpPr>
          <p:nvPr>
            <p:ph type="sldNum" sz="quarter" idx="12"/>
          </p:nvPr>
        </p:nvSpPr>
        <p:spPr/>
        <p:txBody>
          <a:bodyPr/>
          <a:lstStyle/>
          <a:p>
            <a:fld id="{17A5C656-E050-4F3D-A0DB-0D19E9E83691}" type="slidenum">
              <a:rPr lang="en-US" smtClean="0"/>
              <a:pPr/>
              <a:t>105</a:t>
            </a:fld>
            <a:endParaRPr lang="en-US" dirty="0"/>
          </a:p>
        </p:txBody>
      </p:sp>
      <p:sp>
        <p:nvSpPr>
          <p:cNvPr id="44" name="TextBox 43">
            <a:extLst>
              <a:ext uri="{FF2B5EF4-FFF2-40B4-BE49-F238E27FC236}">
                <a16:creationId xmlns:a16="http://schemas.microsoft.com/office/drawing/2014/main" id="{CFCE8974-B9A6-4F7B-9339-919C17F8C567}"/>
              </a:ext>
            </a:extLst>
          </p:cNvPr>
          <p:cNvSpPr txBox="1"/>
          <p:nvPr/>
        </p:nvSpPr>
        <p:spPr>
          <a:xfrm>
            <a:off x="8419079" y="3812181"/>
            <a:ext cx="2071401" cy="338554"/>
          </a:xfrm>
          <a:prstGeom prst="rect">
            <a:avLst/>
          </a:prstGeom>
          <a:noFill/>
        </p:spPr>
        <p:txBody>
          <a:bodyPr wrap="none" rtlCol="0">
            <a:spAutoFit/>
          </a:bodyPr>
          <a:lstStyle/>
          <a:p>
            <a:r>
              <a:rPr lang="en-US" sz="1600" b="1" dirty="0"/>
              <a:t>New </a:t>
            </a:r>
            <a:r>
              <a:rPr lang="en-US" sz="1600" b="1" dirty="0" err="1"/>
              <a:t>CoAP</a:t>
            </a:r>
            <a:r>
              <a:rPr lang="en-US" sz="1600" b="1" dirty="0"/>
              <a:t> Options</a:t>
            </a:r>
          </a:p>
        </p:txBody>
      </p:sp>
      <p:graphicFrame>
        <p:nvGraphicFramePr>
          <p:cNvPr id="8" name="표 7">
            <a:extLst>
              <a:ext uri="{FF2B5EF4-FFF2-40B4-BE49-F238E27FC236}">
                <a16:creationId xmlns:a16="http://schemas.microsoft.com/office/drawing/2014/main" id="{EAF4EA0C-FE3D-4417-B78E-3DB471F55B30}"/>
              </a:ext>
            </a:extLst>
          </p:cNvPr>
          <p:cNvGraphicFramePr>
            <a:graphicFrameLocks noGrp="1"/>
          </p:cNvGraphicFramePr>
          <p:nvPr>
            <p:extLst>
              <p:ext uri="{D42A27DB-BD31-4B8C-83A1-F6EECF244321}">
                <p14:modId xmlns:p14="http://schemas.microsoft.com/office/powerpoint/2010/main" val="2397976949"/>
              </p:ext>
            </p:extLst>
          </p:nvPr>
        </p:nvGraphicFramePr>
        <p:xfrm>
          <a:off x="307269" y="4233042"/>
          <a:ext cx="6616045" cy="1473200"/>
        </p:xfrm>
        <a:graphic>
          <a:graphicData uri="http://schemas.openxmlformats.org/drawingml/2006/table">
            <a:tbl>
              <a:tblPr firstRow="1" bandRow="1">
                <a:tableStyleId>{5C22544A-7EE6-4342-B048-85BDC9FD1C3A}</a:tableStyleId>
              </a:tblPr>
              <a:tblGrid>
                <a:gridCol w="1061900">
                  <a:extLst>
                    <a:ext uri="{9D8B030D-6E8A-4147-A177-3AD203B41FA5}">
                      <a16:colId xmlns:a16="http://schemas.microsoft.com/office/drawing/2014/main" val="2781657637"/>
                    </a:ext>
                  </a:extLst>
                </a:gridCol>
                <a:gridCol w="2650172">
                  <a:extLst>
                    <a:ext uri="{9D8B030D-6E8A-4147-A177-3AD203B41FA5}">
                      <a16:colId xmlns:a16="http://schemas.microsoft.com/office/drawing/2014/main" val="2027287373"/>
                    </a:ext>
                  </a:extLst>
                </a:gridCol>
                <a:gridCol w="783772">
                  <a:extLst>
                    <a:ext uri="{9D8B030D-6E8A-4147-A177-3AD203B41FA5}">
                      <a16:colId xmlns:a16="http://schemas.microsoft.com/office/drawing/2014/main" val="1017269961"/>
                    </a:ext>
                  </a:extLst>
                </a:gridCol>
                <a:gridCol w="1331435">
                  <a:extLst>
                    <a:ext uri="{9D8B030D-6E8A-4147-A177-3AD203B41FA5}">
                      <a16:colId xmlns:a16="http://schemas.microsoft.com/office/drawing/2014/main" val="2400677744"/>
                    </a:ext>
                  </a:extLst>
                </a:gridCol>
                <a:gridCol w="788766">
                  <a:extLst>
                    <a:ext uri="{9D8B030D-6E8A-4147-A177-3AD203B41FA5}">
                      <a16:colId xmlns:a16="http://schemas.microsoft.com/office/drawing/2014/main" val="37373080"/>
                    </a:ext>
                  </a:extLst>
                </a:gridCol>
              </a:tblGrid>
              <a:tr h="185420">
                <a:tc rowSpan="2">
                  <a:txBody>
                    <a:bodyPr/>
                    <a:lstStyle/>
                    <a:p>
                      <a:pPr latinLnBrk="1"/>
                      <a:r>
                        <a:rPr lang="en-US" altLang="ko-KR" sz="1200" dirty="0"/>
                        <a:t>version</a:t>
                      </a:r>
                      <a:endParaRPr lang="ko-KR" altLang="en-US" sz="1200" dirty="0"/>
                    </a:p>
                  </a:txBody>
                  <a:tcPr anchor="ctr"/>
                </a:tc>
                <a:tc gridSpan="2">
                  <a:txBody>
                    <a:bodyPr/>
                    <a:lstStyle/>
                    <a:p>
                      <a:pPr latinLnBrk="1"/>
                      <a:r>
                        <a:rPr lang="en-US" altLang="ko-KR" sz="1200" dirty="0"/>
                        <a:t>Accept or Content-Format Option</a:t>
                      </a:r>
                      <a:endParaRPr lang="ko-KR" altLang="en-US" sz="1200" dirty="0"/>
                    </a:p>
                  </a:txBody>
                  <a:tcPr anchor="ctr"/>
                </a:tc>
                <a:tc hMerge="1">
                  <a:txBody>
                    <a:bodyPr/>
                    <a:lstStyle/>
                    <a:p>
                      <a:pPr latinLnBrk="1"/>
                      <a:endParaRPr lang="ko-KR" altLang="en-US" dirty="0"/>
                    </a:p>
                  </a:txBody>
                  <a:tcPr/>
                </a:tc>
                <a:tc gridSpan="2">
                  <a:txBody>
                    <a:bodyPr/>
                    <a:lstStyle/>
                    <a:p>
                      <a:pPr latinLnBrk="1"/>
                      <a:r>
                        <a:rPr lang="en-US" altLang="ko-KR" sz="1200" dirty="0"/>
                        <a:t>Accept or Content-Format Version Option</a:t>
                      </a:r>
                      <a:endParaRPr lang="ko-KR" altLang="en-US" sz="1200" dirty="0"/>
                    </a:p>
                  </a:txBody>
                  <a:tcPr anchor="ctr"/>
                </a:tc>
                <a:tc hMerge="1">
                  <a:txBody>
                    <a:bodyPr/>
                    <a:lstStyle/>
                    <a:p>
                      <a:pPr latinLnBrk="1"/>
                      <a:endParaRPr lang="ko-KR" altLang="en-US" dirty="0"/>
                    </a:p>
                  </a:txBody>
                  <a:tcPr/>
                </a:tc>
                <a:extLst>
                  <a:ext uri="{0D108BD9-81ED-4DB2-BD59-A6C34878D82A}">
                    <a16:rowId xmlns:a16="http://schemas.microsoft.com/office/drawing/2014/main" val="3801727743"/>
                  </a:ext>
                </a:extLst>
              </a:tr>
              <a:tr h="185420">
                <a:tc vMerge="1">
                  <a:txBody>
                    <a:bodyPr/>
                    <a:lstStyle/>
                    <a:p>
                      <a:pPr latinLnBrk="1"/>
                      <a:endParaRPr lang="ko-KR" altLang="en-US"/>
                    </a:p>
                  </a:txBody>
                  <a:tcPr/>
                </a:tc>
                <a:tc>
                  <a:txBody>
                    <a:bodyPr/>
                    <a:lstStyle/>
                    <a:p>
                      <a:pPr latinLnBrk="1"/>
                      <a:r>
                        <a:rPr lang="en-US" altLang="ko-KR" sz="1200" dirty="0"/>
                        <a:t>Media Type</a:t>
                      </a:r>
                      <a:endParaRPr lang="ko-KR" altLang="en-US" sz="1200" dirty="0"/>
                    </a:p>
                  </a:txBody>
                  <a:tcPr anchor="ctr"/>
                </a:tc>
                <a:tc>
                  <a:txBody>
                    <a:bodyPr/>
                    <a:lstStyle/>
                    <a:p>
                      <a:pPr latinLnBrk="1"/>
                      <a:r>
                        <a:rPr lang="en-US" altLang="ko-KR" sz="1200" dirty="0"/>
                        <a:t>ID</a:t>
                      </a:r>
                      <a:endParaRPr lang="ko-KR" altLang="en-US" sz="1200" dirty="0"/>
                    </a:p>
                  </a:txBody>
                  <a:tcPr anchor="ctr"/>
                </a:tc>
                <a:tc>
                  <a:txBody>
                    <a:bodyPr/>
                    <a:lstStyle/>
                    <a:p>
                      <a:pPr latinLnBrk="1"/>
                      <a:r>
                        <a:rPr lang="en-US" altLang="ko-KR" sz="1200" dirty="0"/>
                        <a:t>OCF version</a:t>
                      </a:r>
                      <a:endParaRPr lang="ko-KR" altLang="en-US" sz="1200" dirty="0"/>
                    </a:p>
                  </a:txBody>
                  <a:tcPr anchor="ctr"/>
                </a:tc>
                <a:tc>
                  <a:txBody>
                    <a:bodyPr/>
                    <a:lstStyle/>
                    <a:p>
                      <a:pPr latinLnBrk="1"/>
                      <a:endParaRPr lang="ko-KR" altLang="en-US" sz="1200" dirty="0"/>
                    </a:p>
                  </a:txBody>
                  <a:tcPr anchor="ctr"/>
                </a:tc>
                <a:extLst>
                  <a:ext uri="{0D108BD9-81ED-4DB2-BD59-A6C34878D82A}">
                    <a16:rowId xmlns:a16="http://schemas.microsoft.com/office/drawing/2014/main" val="2594601624"/>
                  </a:ext>
                </a:extLst>
              </a:tr>
              <a:tr h="370840">
                <a:tc>
                  <a:txBody>
                    <a:bodyPr/>
                    <a:lstStyle/>
                    <a:p>
                      <a:pPr latinLnBrk="1"/>
                      <a:r>
                        <a:rPr lang="en-US" altLang="ko-KR" sz="1200" dirty="0"/>
                        <a:t>OIC 1.1</a:t>
                      </a:r>
                      <a:endParaRPr lang="ko-KR" altLang="en-US" sz="1200" dirty="0"/>
                    </a:p>
                  </a:txBody>
                  <a:tcPr anchor="ctr"/>
                </a:tc>
                <a:tc>
                  <a:txBody>
                    <a:bodyPr/>
                    <a:lstStyle/>
                    <a:p>
                      <a:pPr latinLnBrk="1"/>
                      <a:r>
                        <a:rPr lang="en-US" altLang="ko-KR" sz="1200" dirty="0"/>
                        <a:t>application/</a:t>
                      </a:r>
                      <a:r>
                        <a:rPr lang="en-US" altLang="ko-KR" sz="1200" dirty="0" err="1"/>
                        <a:t>cbor</a:t>
                      </a:r>
                      <a:endParaRPr lang="ko-KR" altLang="en-US" sz="1200" dirty="0"/>
                    </a:p>
                  </a:txBody>
                  <a:tcPr anchor="ctr"/>
                </a:tc>
                <a:tc>
                  <a:txBody>
                    <a:bodyPr/>
                    <a:lstStyle/>
                    <a:p>
                      <a:pPr latinLnBrk="1"/>
                      <a:r>
                        <a:rPr lang="en-US" altLang="ko-KR" sz="1200" dirty="0"/>
                        <a:t>60</a:t>
                      </a:r>
                      <a:endParaRPr lang="ko-KR" altLang="en-US" sz="1200" dirty="0"/>
                    </a:p>
                  </a:txBody>
                  <a:tcPr anchor="ctr"/>
                </a:tc>
                <a:tc>
                  <a:txBody>
                    <a:bodyPr/>
                    <a:lstStyle/>
                    <a:p>
                      <a:pPr latinLnBrk="1"/>
                      <a:endParaRPr lang="ko-KR" altLang="en-US" sz="1200" dirty="0"/>
                    </a:p>
                  </a:txBody>
                  <a:tcPr anchor="ctr"/>
                </a:tc>
                <a:tc>
                  <a:txBody>
                    <a:bodyPr/>
                    <a:lstStyle/>
                    <a:p>
                      <a:pPr latinLnBrk="1"/>
                      <a:endParaRPr lang="ko-KR" altLang="en-US" sz="1200" dirty="0"/>
                    </a:p>
                  </a:txBody>
                  <a:tcPr anchor="ctr"/>
                </a:tc>
                <a:extLst>
                  <a:ext uri="{0D108BD9-81ED-4DB2-BD59-A6C34878D82A}">
                    <a16:rowId xmlns:a16="http://schemas.microsoft.com/office/drawing/2014/main" val="1504892601"/>
                  </a:ext>
                </a:extLst>
              </a:tr>
              <a:tr h="370840">
                <a:tc>
                  <a:txBody>
                    <a:bodyPr/>
                    <a:lstStyle/>
                    <a:p>
                      <a:pPr latinLnBrk="1"/>
                      <a:r>
                        <a:rPr lang="en-US" altLang="ko-KR" sz="1200" dirty="0"/>
                        <a:t>OCF 1.0</a:t>
                      </a:r>
                      <a:endParaRPr lang="ko-KR" altLang="en-US" sz="1200" dirty="0"/>
                    </a:p>
                  </a:txBody>
                  <a:tcPr anchor="ctr"/>
                </a:tc>
                <a:tc>
                  <a:txBody>
                    <a:bodyPr/>
                    <a:lstStyle/>
                    <a:p>
                      <a:pPr latinLnBrk="1"/>
                      <a:r>
                        <a:rPr lang="en-US" altLang="ko-KR" sz="1200" dirty="0"/>
                        <a:t>application/</a:t>
                      </a:r>
                      <a:r>
                        <a:rPr lang="en-US" altLang="ko-KR" sz="1200" dirty="0" err="1"/>
                        <a:t>vnd.ocf+cbor</a:t>
                      </a:r>
                      <a:endParaRPr lang="ko-KR" altLang="en-US" sz="1200" dirty="0"/>
                    </a:p>
                  </a:txBody>
                  <a:tcPr anchor="ctr"/>
                </a:tc>
                <a:tc>
                  <a:txBody>
                    <a:bodyPr/>
                    <a:lstStyle/>
                    <a:p>
                      <a:pPr latinLnBrk="1"/>
                      <a:r>
                        <a:rPr lang="en-US" altLang="ko-KR" sz="1200" dirty="0"/>
                        <a:t>10000</a:t>
                      </a:r>
                      <a:endParaRPr lang="ko-KR" altLang="en-US" sz="1200" dirty="0"/>
                    </a:p>
                  </a:txBody>
                  <a:tcPr anchor="ctr"/>
                </a:tc>
                <a:tc>
                  <a:txBody>
                    <a:bodyPr/>
                    <a:lstStyle/>
                    <a:p>
                      <a:pPr latinLnBrk="1"/>
                      <a:r>
                        <a:rPr lang="en-US" altLang="ko-KR" sz="1200" dirty="0"/>
                        <a:t>1.0.0</a:t>
                      </a:r>
                      <a:endParaRPr lang="ko-KR" altLang="en-US" sz="1200" dirty="0"/>
                    </a:p>
                  </a:txBody>
                  <a:tcPr anchor="ctr"/>
                </a:tc>
                <a:tc>
                  <a:txBody>
                    <a:bodyPr/>
                    <a:lstStyle/>
                    <a:p>
                      <a:pPr latinLnBrk="1"/>
                      <a:r>
                        <a:rPr lang="en-US" altLang="ko-KR" sz="1200" dirty="0"/>
                        <a:t>2048</a:t>
                      </a:r>
                      <a:endParaRPr lang="ko-KR" altLang="en-US" sz="1200" dirty="0"/>
                    </a:p>
                  </a:txBody>
                  <a:tcPr anchor="ctr"/>
                </a:tc>
                <a:extLst>
                  <a:ext uri="{0D108BD9-81ED-4DB2-BD59-A6C34878D82A}">
                    <a16:rowId xmlns:a16="http://schemas.microsoft.com/office/drawing/2014/main" val="2970340182"/>
                  </a:ext>
                </a:extLst>
              </a:tr>
            </a:tbl>
          </a:graphicData>
        </a:graphic>
      </p:graphicFrame>
      <p:sp>
        <p:nvSpPr>
          <p:cNvPr id="47" name="TextBox 46">
            <a:extLst>
              <a:ext uri="{FF2B5EF4-FFF2-40B4-BE49-F238E27FC236}">
                <a16:creationId xmlns:a16="http://schemas.microsoft.com/office/drawing/2014/main" id="{E337CE5E-6401-4EC0-98BA-73704FB06C0C}"/>
              </a:ext>
            </a:extLst>
          </p:cNvPr>
          <p:cNvSpPr txBox="1"/>
          <p:nvPr/>
        </p:nvSpPr>
        <p:spPr>
          <a:xfrm>
            <a:off x="2369699" y="3783083"/>
            <a:ext cx="2776561" cy="338554"/>
          </a:xfrm>
          <a:prstGeom prst="rect">
            <a:avLst/>
          </a:prstGeom>
          <a:noFill/>
        </p:spPr>
        <p:txBody>
          <a:bodyPr wrap="square" rtlCol="0">
            <a:spAutoFit/>
          </a:bodyPr>
          <a:lstStyle/>
          <a:p>
            <a:r>
              <a:rPr lang="en-US" sz="1600" b="1" dirty="0"/>
              <a:t>OCF Content-Format</a:t>
            </a:r>
          </a:p>
        </p:txBody>
      </p:sp>
      <p:sp>
        <p:nvSpPr>
          <p:cNvPr id="5" name="바닥글 개체 틀 4">
            <a:extLst>
              <a:ext uri="{FF2B5EF4-FFF2-40B4-BE49-F238E27FC236}">
                <a16:creationId xmlns:a16="http://schemas.microsoft.com/office/drawing/2014/main" id="{71349412-276B-4A52-BD22-BB56F441C973}"/>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148554714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 descr="Image result for galaxy s8+">
            <a:extLst>
              <a:ext uri="{FF2B5EF4-FFF2-40B4-BE49-F238E27FC236}">
                <a16:creationId xmlns:a16="http://schemas.microsoft.com/office/drawing/2014/main" id="{8122F49C-19D1-406F-BF3C-CD74A08BD3A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1558" y="2908578"/>
            <a:ext cx="2746722" cy="2436518"/>
          </a:xfrm>
          <a:prstGeom prst="rect">
            <a:avLst/>
          </a:prstGeom>
          <a:noFill/>
          <a:extLst>
            <a:ext uri="{909E8E84-426E-40DD-AFC4-6F175D3DCCD1}">
              <a14:hiddenFill xmlns:a14="http://schemas.microsoft.com/office/drawing/2010/main">
                <a:solidFill>
                  <a:srgbClr val="FFFFFF"/>
                </a:solidFill>
              </a14:hiddenFill>
            </a:ext>
          </a:extLst>
        </p:spPr>
      </p:pic>
      <p:sp>
        <p:nvSpPr>
          <p:cNvPr id="2" name="내용 개체 틀 1">
            <a:extLst>
              <a:ext uri="{FF2B5EF4-FFF2-40B4-BE49-F238E27FC236}">
                <a16:creationId xmlns:a16="http://schemas.microsoft.com/office/drawing/2014/main" id="{B7702FB9-E719-41FC-9B25-DDD9E08ABFD5}"/>
              </a:ext>
            </a:extLst>
          </p:cNvPr>
          <p:cNvSpPr>
            <a:spLocks noGrp="1"/>
          </p:cNvSpPr>
          <p:nvPr>
            <p:ph idx="1"/>
          </p:nvPr>
        </p:nvSpPr>
        <p:spPr>
          <a:xfrm>
            <a:off x="491046" y="1156996"/>
            <a:ext cx="11200912" cy="788067"/>
          </a:xfrm>
        </p:spPr>
        <p:txBody>
          <a:bodyPr>
            <a:normAutofit fontScale="92500" lnSpcReduction="20000"/>
          </a:bodyPr>
          <a:lstStyle/>
          <a:p>
            <a:r>
              <a:rPr lang="en-US" altLang="ko-KR" dirty="0"/>
              <a:t>In case of multiple Content-Format support, a server sends back a response in proper resource model.  </a:t>
            </a:r>
            <a:endParaRPr lang="ko-KR" altLang="en-US" dirty="0"/>
          </a:p>
        </p:txBody>
      </p:sp>
      <p:sp>
        <p:nvSpPr>
          <p:cNvPr id="3" name="제목 2">
            <a:extLst>
              <a:ext uri="{FF2B5EF4-FFF2-40B4-BE49-F238E27FC236}">
                <a16:creationId xmlns:a16="http://schemas.microsoft.com/office/drawing/2014/main" id="{C9BAD59D-EEC5-4BFD-971D-B4B4D72877DD}"/>
              </a:ext>
            </a:extLst>
          </p:cNvPr>
          <p:cNvSpPr>
            <a:spLocks noGrp="1"/>
          </p:cNvSpPr>
          <p:nvPr>
            <p:ph type="title"/>
          </p:nvPr>
        </p:nvSpPr>
        <p:spPr/>
        <p:txBody>
          <a:bodyPr/>
          <a:lstStyle/>
          <a:p>
            <a:r>
              <a:rPr lang="en-US" altLang="ko-KR" dirty="0"/>
              <a:t>Versioning: Differentiated responses</a:t>
            </a:r>
            <a:endParaRPr lang="ko-KR" altLang="en-US" dirty="0"/>
          </a:p>
        </p:txBody>
      </p:sp>
      <p:sp>
        <p:nvSpPr>
          <p:cNvPr id="4" name="날짜 개체 틀 3">
            <a:extLst>
              <a:ext uri="{FF2B5EF4-FFF2-40B4-BE49-F238E27FC236}">
                <a16:creationId xmlns:a16="http://schemas.microsoft.com/office/drawing/2014/main" id="{982C81D7-C0CC-4160-A226-E6F0B420BBBA}"/>
              </a:ext>
            </a:extLst>
          </p:cNvPr>
          <p:cNvSpPr>
            <a:spLocks noGrp="1"/>
          </p:cNvSpPr>
          <p:nvPr>
            <p:ph type="dt" sz="half" idx="10"/>
          </p:nvPr>
        </p:nvSpPr>
        <p:spPr/>
        <p:txBody>
          <a:bodyPr/>
          <a:lstStyle/>
          <a:p>
            <a:fld id="{8A816642-FD99-4646-B8F4-354650CE0272}" type="datetime3">
              <a:rPr lang="en-US" altLang="ko-KR" smtClean="0"/>
              <a:t>17 October 2017</a:t>
            </a:fld>
            <a:endParaRPr lang="en-US" dirty="0"/>
          </a:p>
        </p:txBody>
      </p:sp>
      <p:sp>
        <p:nvSpPr>
          <p:cNvPr id="5" name="바닥글 개체 틀 4">
            <a:extLst>
              <a:ext uri="{FF2B5EF4-FFF2-40B4-BE49-F238E27FC236}">
                <a16:creationId xmlns:a16="http://schemas.microsoft.com/office/drawing/2014/main" id="{43C56559-DF70-43DC-97EE-24163291B4D9}"/>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4956A730-D134-4F24-BEA5-464580995A3D}"/>
              </a:ext>
            </a:extLst>
          </p:cNvPr>
          <p:cNvSpPr>
            <a:spLocks noGrp="1"/>
          </p:cNvSpPr>
          <p:nvPr>
            <p:ph type="sldNum" sz="quarter" idx="12"/>
          </p:nvPr>
        </p:nvSpPr>
        <p:spPr/>
        <p:txBody>
          <a:bodyPr/>
          <a:lstStyle/>
          <a:p>
            <a:fld id="{17A5C656-E050-4F3D-A0DB-0D19E9E83691}" type="slidenum">
              <a:rPr lang="en-US" smtClean="0"/>
              <a:pPr/>
              <a:t>106</a:t>
            </a:fld>
            <a:endParaRPr lang="en-US" dirty="0"/>
          </a:p>
        </p:txBody>
      </p:sp>
      <p:cxnSp>
        <p:nvCxnSpPr>
          <p:cNvPr id="9" name="직선 화살표 연결선 8">
            <a:extLst>
              <a:ext uri="{FF2B5EF4-FFF2-40B4-BE49-F238E27FC236}">
                <a16:creationId xmlns:a16="http://schemas.microsoft.com/office/drawing/2014/main" id="{F67B5172-E9B2-4CA3-B540-C4072CA26ACA}"/>
              </a:ext>
            </a:extLst>
          </p:cNvPr>
          <p:cNvCxnSpPr/>
          <p:nvPr/>
        </p:nvCxnSpPr>
        <p:spPr>
          <a:xfrm flipV="1">
            <a:off x="3087284" y="3419878"/>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직선 화살표 연결선 9">
            <a:extLst>
              <a:ext uri="{FF2B5EF4-FFF2-40B4-BE49-F238E27FC236}">
                <a16:creationId xmlns:a16="http://schemas.microsoft.com/office/drawing/2014/main" id="{C8E2916C-C607-4FD3-BF09-742FBCBD4AB0}"/>
              </a:ext>
            </a:extLst>
          </p:cNvPr>
          <p:cNvCxnSpPr/>
          <p:nvPr/>
        </p:nvCxnSpPr>
        <p:spPr>
          <a:xfrm flipV="1">
            <a:off x="3087284" y="3831795"/>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8634DC84-1A35-422A-BFC2-F7D8F20FB393}"/>
              </a:ext>
            </a:extLst>
          </p:cNvPr>
          <p:cNvSpPr txBox="1">
            <a:spLocks/>
          </p:cNvSpPr>
          <p:nvPr/>
        </p:nvSpPr>
        <p:spPr>
          <a:xfrm>
            <a:off x="2198452" y="2305829"/>
            <a:ext cx="4484452" cy="78897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GET /collection </a:t>
            </a:r>
            <a:r>
              <a:rPr lang="en-US" altLang="ko-KR" sz="1600" b="1" dirty="0" err="1">
                <a:latin typeface="Courier New" panose="02070309020205020404" pitchFamily="49" charset="0"/>
                <a:cs typeface="Courier New" panose="02070309020205020404" pitchFamily="49" charset="0"/>
              </a:rPr>
              <a:t>Accept:application</a:t>
            </a: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vnd.ocf+cbor</a:t>
            </a:r>
            <a:r>
              <a:rPr lang="en-US" altLang="ko-KR" sz="1600" b="1" dirty="0">
                <a:latin typeface="Courier New" panose="02070309020205020404" pitchFamily="49" charset="0"/>
                <a:cs typeface="Courier New" panose="02070309020205020404" pitchFamily="49" charset="0"/>
              </a:rPr>
              <a:t> (10000)</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2" name="Content Placeholder 2">
            <a:extLst>
              <a:ext uri="{FF2B5EF4-FFF2-40B4-BE49-F238E27FC236}">
                <a16:creationId xmlns:a16="http://schemas.microsoft.com/office/drawing/2014/main" id="{87941D98-D19B-41BD-B1CB-7E45E15A3B88}"/>
              </a:ext>
            </a:extLst>
          </p:cNvPr>
          <p:cNvSpPr txBox="1">
            <a:spLocks/>
          </p:cNvSpPr>
          <p:nvPr/>
        </p:nvSpPr>
        <p:spPr>
          <a:xfrm>
            <a:off x="3087284" y="3871753"/>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3" name="TextBox 12">
            <a:extLst>
              <a:ext uri="{FF2B5EF4-FFF2-40B4-BE49-F238E27FC236}">
                <a16:creationId xmlns:a16="http://schemas.microsoft.com/office/drawing/2014/main" id="{0BD294D1-3CE9-4CBA-B4C8-40260054EC6C}"/>
              </a:ext>
            </a:extLst>
          </p:cNvPr>
          <p:cNvSpPr txBox="1"/>
          <p:nvPr/>
        </p:nvSpPr>
        <p:spPr>
          <a:xfrm>
            <a:off x="2765194" y="4330090"/>
            <a:ext cx="3859343" cy="1944254"/>
          </a:xfrm>
          <a:prstGeom prst="rect">
            <a:avLst/>
          </a:prstGeom>
          <a:solidFill>
            <a:schemeClr val="accent5">
              <a:lumMod val="20000"/>
              <a:lumOff val="80000"/>
            </a:schemeClr>
          </a:solidFill>
          <a:ln w="3175">
            <a:solidFill>
              <a:schemeClr val="tx1"/>
            </a:solidFill>
          </a:ln>
        </p:spPr>
        <p:txBody>
          <a:bodyPr wrap="square" rtlCol="0">
            <a:normAutofit fontScale="77500" lnSpcReduction="20000"/>
          </a:bodyPr>
          <a:lstStyle/>
          <a:p>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 </a:t>
            </a:r>
          </a:p>
          <a:p>
            <a:r>
              <a:rPr lang="en-US" altLang="ko-KR" sz="1000" dirty="0">
                <a:latin typeface="Courier New" panose="02070309020205020404" pitchFamily="49" charset="0"/>
                <a:cs typeface="Courier New" panose="02070309020205020404" pitchFamily="49" charset="0"/>
              </a:rPr>
              <a:t>      "anchor": "</a:t>
            </a:r>
            <a:r>
              <a:rPr lang="en-US" altLang="ko-KR" sz="1000" dirty="0" err="1">
                <a:latin typeface="Courier New" panose="02070309020205020404" pitchFamily="49" charset="0"/>
                <a:cs typeface="Courier New" panose="02070309020205020404" pitchFamily="49" charset="0"/>
              </a:rPr>
              <a:t>ocf</a:t>
            </a:r>
            <a:r>
              <a:rPr lang="en-US" altLang="ko-KR" sz="1000" dirty="0">
                <a:latin typeface="Courier New" panose="02070309020205020404" pitchFamily="49" charset="0"/>
                <a:cs typeface="Courier New" panose="02070309020205020404" pitchFamily="49" charset="0"/>
              </a:rPr>
              <a:t>://dc70373c-1e8d-4fb3-962e-017eaa863989",</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href</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myLightSwitch</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rt</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oic.r.switch.binary</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"if": ["</a:t>
            </a:r>
            <a:r>
              <a:rPr lang="en-US" altLang="ko-KR" sz="1000" dirty="0" err="1">
                <a:latin typeface="Courier New" panose="02070309020205020404" pitchFamily="49" charset="0"/>
                <a:cs typeface="Courier New" panose="02070309020205020404" pitchFamily="49" charset="0"/>
              </a:rPr>
              <a:t>oic.if.a</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oic.if.baseline</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"p": {"</a:t>
            </a:r>
            <a:r>
              <a:rPr lang="en-US" altLang="ko-KR" sz="1000" dirty="0" err="1">
                <a:latin typeface="Courier New" panose="02070309020205020404" pitchFamily="49" charset="0"/>
                <a:cs typeface="Courier New" panose="02070309020205020404" pitchFamily="49" charset="0"/>
              </a:rPr>
              <a:t>bm</a:t>
            </a:r>
            <a:r>
              <a:rPr lang="en-US" altLang="ko-KR" sz="1000" dirty="0">
                <a:latin typeface="Courier New" panose="02070309020205020404" pitchFamily="49" charset="0"/>
                <a:cs typeface="Courier New" panose="02070309020205020404" pitchFamily="49" charset="0"/>
              </a:rPr>
              <a:t>": 3},</a:t>
            </a:r>
          </a:p>
          <a:p>
            <a:r>
              <a:rPr lang="en-US" altLang="ko-KR" sz="1000" dirty="0">
                <a:latin typeface="Courier New" panose="02070309020205020404" pitchFamily="49" charset="0"/>
                <a:cs typeface="Courier New" panose="02070309020205020404" pitchFamily="49" charset="0"/>
              </a:rPr>
              <a:t>      "eps": [{"ep": "</a:t>
            </a:r>
            <a:r>
              <a:rPr lang="en-US" altLang="ko-KR" sz="1000" dirty="0" err="1">
                <a:latin typeface="Courier New" panose="02070309020205020404" pitchFamily="49" charset="0"/>
                <a:cs typeface="Courier New" panose="02070309020205020404" pitchFamily="49" charset="0"/>
              </a:rPr>
              <a:t>coaps</a:t>
            </a:r>
            <a:r>
              <a:rPr lang="en-US" altLang="ko-KR" sz="1000" dirty="0">
                <a:latin typeface="Courier New" panose="02070309020205020404" pitchFamily="49" charset="0"/>
                <a:cs typeface="Courier New" panose="02070309020205020404" pitchFamily="49" charset="0"/>
              </a:rPr>
              <a:t>://[2001:db8:b::c2e5]:22222"}]</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      "anchor": "</a:t>
            </a:r>
            <a:r>
              <a:rPr lang="en-US" altLang="ko-KR" sz="1000" dirty="0" err="1">
                <a:latin typeface="Courier New" panose="02070309020205020404" pitchFamily="49" charset="0"/>
                <a:cs typeface="Courier New" panose="02070309020205020404" pitchFamily="49" charset="0"/>
              </a:rPr>
              <a:t>ocf</a:t>
            </a:r>
            <a:r>
              <a:rPr lang="en-US" altLang="ko-KR" sz="1000" dirty="0">
                <a:latin typeface="Courier New" panose="02070309020205020404" pitchFamily="49" charset="0"/>
                <a:cs typeface="Courier New" panose="02070309020205020404" pitchFamily="49" charset="0"/>
              </a:rPr>
              <a:t>://dc70373c-1e8d-4fb3-962e-017eaa863989",</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href</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myFanSwitch</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rt</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oic.r.switch.binary</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"if": ["</a:t>
            </a:r>
            <a:r>
              <a:rPr lang="en-US" altLang="ko-KR" sz="1000" dirty="0" err="1">
                <a:latin typeface="Courier New" panose="02070309020205020404" pitchFamily="49" charset="0"/>
                <a:cs typeface="Courier New" panose="02070309020205020404" pitchFamily="49" charset="0"/>
              </a:rPr>
              <a:t>oic.if.a</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oic.if.baseline</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"p": {"</a:t>
            </a:r>
            <a:r>
              <a:rPr lang="en-US" altLang="ko-KR" sz="1000" dirty="0" err="1">
                <a:latin typeface="Courier New" panose="02070309020205020404" pitchFamily="49" charset="0"/>
                <a:cs typeface="Courier New" panose="02070309020205020404" pitchFamily="49" charset="0"/>
              </a:rPr>
              <a:t>bm</a:t>
            </a:r>
            <a:r>
              <a:rPr lang="en-US" altLang="ko-KR" sz="1000" dirty="0">
                <a:latin typeface="Courier New" panose="02070309020205020404" pitchFamily="49" charset="0"/>
                <a:cs typeface="Courier New" panose="02070309020205020404" pitchFamily="49" charset="0"/>
              </a:rPr>
              <a:t>": 3},</a:t>
            </a:r>
          </a:p>
          <a:p>
            <a:r>
              <a:rPr lang="en-US" altLang="ko-KR" sz="1000" dirty="0">
                <a:latin typeface="Courier New" panose="02070309020205020404" pitchFamily="49" charset="0"/>
                <a:cs typeface="Courier New" panose="02070309020205020404" pitchFamily="49" charset="0"/>
              </a:rPr>
              <a:t>      "eps": [{"ep": "</a:t>
            </a:r>
            <a:r>
              <a:rPr lang="en-US" altLang="ko-KR" sz="1000" dirty="0" err="1">
                <a:latin typeface="Courier New" panose="02070309020205020404" pitchFamily="49" charset="0"/>
                <a:cs typeface="Courier New" panose="02070309020205020404" pitchFamily="49" charset="0"/>
              </a:rPr>
              <a:t>coaps</a:t>
            </a:r>
            <a:r>
              <a:rPr lang="en-US" altLang="ko-KR" sz="1000" dirty="0">
                <a:latin typeface="Courier New" panose="02070309020205020404" pitchFamily="49" charset="0"/>
                <a:cs typeface="Courier New" panose="02070309020205020404" pitchFamily="49" charset="0"/>
              </a:rPr>
              <a:t>://[2001:db8:b::c2e5]:22222"}]</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a:t>
            </a:r>
          </a:p>
        </p:txBody>
      </p:sp>
      <p:sp>
        <p:nvSpPr>
          <p:cNvPr id="15" name="Content Placeholder 2">
            <a:extLst>
              <a:ext uri="{FF2B5EF4-FFF2-40B4-BE49-F238E27FC236}">
                <a16:creationId xmlns:a16="http://schemas.microsoft.com/office/drawing/2014/main" id="{F4725662-99D6-4968-ADCF-506EFC7C1EA7}"/>
              </a:ext>
            </a:extLst>
          </p:cNvPr>
          <p:cNvSpPr txBox="1">
            <a:spLocks/>
          </p:cNvSpPr>
          <p:nvPr/>
        </p:nvSpPr>
        <p:spPr>
          <a:xfrm>
            <a:off x="3087284" y="3115308"/>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REQUEST</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6" name="직사각형 15">
            <a:extLst>
              <a:ext uri="{FF2B5EF4-FFF2-40B4-BE49-F238E27FC236}">
                <a16:creationId xmlns:a16="http://schemas.microsoft.com/office/drawing/2014/main" id="{EF9B11F3-DB0A-4CFA-8211-4B7B62773F81}"/>
              </a:ext>
            </a:extLst>
          </p:cNvPr>
          <p:cNvSpPr/>
          <p:nvPr/>
        </p:nvSpPr>
        <p:spPr>
          <a:xfrm>
            <a:off x="6978542" y="2198454"/>
            <a:ext cx="5053520" cy="407589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7" name="TextBox 16">
            <a:extLst>
              <a:ext uri="{FF2B5EF4-FFF2-40B4-BE49-F238E27FC236}">
                <a16:creationId xmlns:a16="http://schemas.microsoft.com/office/drawing/2014/main" id="{FCA1193B-8ED0-4154-B9D3-D33CFCD78DDB}"/>
              </a:ext>
            </a:extLst>
          </p:cNvPr>
          <p:cNvSpPr txBox="1"/>
          <p:nvPr/>
        </p:nvSpPr>
        <p:spPr>
          <a:xfrm>
            <a:off x="7053984" y="2216522"/>
            <a:ext cx="1625848"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/collection</a:t>
            </a:r>
            <a:endParaRPr lang="ko-KR" altLang="en-US" sz="1400" b="1" dirty="0" err="1">
              <a:latin typeface="Courier New" pitchFamily="49" charset="0"/>
              <a:cs typeface="Courier New" pitchFamily="49" charset="0"/>
            </a:endParaRPr>
          </a:p>
        </p:txBody>
      </p:sp>
      <p:sp>
        <p:nvSpPr>
          <p:cNvPr id="18" name="TextBox 17">
            <a:extLst>
              <a:ext uri="{FF2B5EF4-FFF2-40B4-BE49-F238E27FC236}">
                <a16:creationId xmlns:a16="http://schemas.microsoft.com/office/drawing/2014/main" id="{A1B2CF7D-6B21-4B90-90E3-248D5FB39328}"/>
              </a:ext>
            </a:extLst>
          </p:cNvPr>
          <p:cNvSpPr txBox="1"/>
          <p:nvPr/>
        </p:nvSpPr>
        <p:spPr>
          <a:xfrm>
            <a:off x="7122202" y="2639074"/>
            <a:ext cx="4772189" cy="3477875"/>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rt</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oic.wk.col</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"if": ["</a:t>
            </a:r>
            <a:r>
              <a:rPr lang="en-US" altLang="ko-KR" sz="1000" dirty="0" err="1">
                <a:latin typeface="Courier New" panose="02070309020205020404" pitchFamily="49" charset="0"/>
                <a:cs typeface="Courier New" panose="02070309020205020404" pitchFamily="49" charset="0"/>
              </a:rPr>
              <a:t>oic.if.ll</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oic.if.baseline</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oic.if.b</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"links": [</a:t>
            </a:r>
          </a:p>
          <a:p>
            <a:r>
              <a:rPr lang="en-US" altLang="ko-KR" sz="1000" dirty="0">
                <a:latin typeface="Courier New" panose="02070309020205020404" pitchFamily="49" charset="0"/>
                <a:cs typeface="Courier New" panose="02070309020205020404" pitchFamily="49" charset="0"/>
              </a:rPr>
              <a:t>    { </a:t>
            </a:r>
          </a:p>
          <a:p>
            <a:r>
              <a:rPr lang="en-US" altLang="ko-KR" sz="1000" dirty="0">
                <a:latin typeface="Courier New" panose="02070309020205020404" pitchFamily="49" charset="0"/>
                <a:cs typeface="Courier New" panose="02070309020205020404" pitchFamily="49" charset="0"/>
              </a:rPr>
              <a:t>      "anchor": "</a:t>
            </a:r>
            <a:r>
              <a:rPr lang="en-US" altLang="ko-KR" sz="1000" dirty="0" err="1">
                <a:latin typeface="Courier New" panose="02070309020205020404" pitchFamily="49" charset="0"/>
                <a:cs typeface="Courier New" panose="02070309020205020404" pitchFamily="49" charset="0"/>
              </a:rPr>
              <a:t>ocf</a:t>
            </a:r>
            <a:r>
              <a:rPr lang="en-US" altLang="ko-KR" sz="1000" dirty="0">
                <a:latin typeface="Courier New" panose="02070309020205020404" pitchFamily="49" charset="0"/>
                <a:cs typeface="Courier New" panose="02070309020205020404" pitchFamily="49" charset="0"/>
              </a:rPr>
              <a:t>://dc70373c-1e8d-4fb3-962e-017eaa863989",</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href</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myLightSwitch</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rt</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oic.r.switch.binary</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"if": ["</a:t>
            </a:r>
            <a:r>
              <a:rPr lang="en-US" altLang="ko-KR" sz="1000" dirty="0" err="1">
                <a:latin typeface="Courier New" panose="02070309020205020404" pitchFamily="49" charset="0"/>
                <a:cs typeface="Courier New" panose="02070309020205020404" pitchFamily="49" charset="0"/>
              </a:rPr>
              <a:t>oic.if.a</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oic.if.baseline</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"p": {"</a:t>
            </a:r>
            <a:r>
              <a:rPr lang="en-US" altLang="ko-KR" sz="1000" dirty="0" err="1">
                <a:latin typeface="Courier New" panose="02070309020205020404" pitchFamily="49" charset="0"/>
                <a:cs typeface="Courier New" panose="02070309020205020404" pitchFamily="49" charset="0"/>
              </a:rPr>
              <a:t>bm</a:t>
            </a:r>
            <a:r>
              <a:rPr lang="en-US" altLang="ko-KR" sz="1000" dirty="0">
                <a:latin typeface="Courier New" panose="02070309020205020404" pitchFamily="49" charset="0"/>
                <a:cs typeface="Courier New" panose="02070309020205020404" pitchFamily="49" charset="0"/>
              </a:rPr>
              <a:t>": 3},</a:t>
            </a:r>
          </a:p>
          <a:p>
            <a:r>
              <a:rPr lang="en-US" altLang="ko-KR" sz="1000" dirty="0">
                <a:latin typeface="Courier New" panose="02070309020205020404" pitchFamily="49" charset="0"/>
                <a:cs typeface="Courier New" panose="02070309020205020404" pitchFamily="49" charset="0"/>
              </a:rPr>
              <a:t>      "eps": [{"ep": "</a:t>
            </a:r>
            <a:r>
              <a:rPr lang="en-US" altLang="ko-KR" sz="1000" dirty="0" err="1">
                <a:latin typeface="Courier New" panose="02070309020205020404" pitchFamily="49" charset="0"/>
                <a:cs typeface="Courier New" panose="02070309020205020404" pitchFamily="49" charset="0"/>
              </a:rPr>
              <a:t>coaps</a:t>
            </a:r>
            <a:r>
              <a:rPr lang="en-US" altLang="ko-KR" sz="1000" dirty="0">
                <a:latin typeface="Courier New" panose="02070309020205020404" pitchFamily="49" charset="0"/>
                <a:cs typeface="Courier New" panose="02070309020205020404" pitchFamily="49" charset="0"/>
              </a:rPr>
              <a:t>://[2001:db8:b::c2e5]:22222"}]</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      "anchor": "</a:t>
            </a:r>
            <a:r>
              <a:rPr lang="en-US" altLang="ko-KR" sz="1000" dirty="0" err="1">
                <a:latin typeface="Courier New" panose="02070309020205020404" pitchFamily="49" charset="0"/>
                <a:cs typeface="Courier New" panose="02070309020205020404" pitchFamily="49" charset="0"/>
              </a:rPr>
              <a:t>ocf</a:t>
            </a:r>
            <a:r>
              <a:rPr lang="en-US" altLang="ko-KR" sz="1000" dirty="0">
                <a:latin typeface="Courier New" panose="02070309020205020404" pitchFamily="49" charset="0"/>
                <a:cs typeface="Courier New" panose="02070309020205020404" pitchFamily="49" charset="0"/>
              </a:rPr>
              <a:t>://dc70373c-1e8d-4fb3-962e-017eaa863989",</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href</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myFanSwitch</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rt</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oic.r.switch.binary</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"if": ["</a:t>
            </a:r>
            <a:r>
              <a:rPr lang="en-US" altLang="ko-KR" sz="1000" dirty="0" err="1">
                <a:latin typeface="Courier New" panose="02070309020205020404" pitchFamily="49" charset="0"/>
                <a:cs typeface="Courier New" panose="02070309020205020404" pitchFamily="49" charset="0"/>
              </a:rPr>
              <a:t>oic.if.a</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oic.if.baseline</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"p": {"</a:t>
            </a:r>
            <a:r>
              <a:rPr lang="en-US" altLang="ko-KR" sz="1000" dirty="0" err="1">
                <a:latin typeface="Courier New" panose="02070309020205020404" pitchFamily="49" charset="0"/>
                <a:cs typeface="Courier New" panose="02070309020205020404" pitchFamily="49" charset="0"/>
              </a:rPr>
              <a:t>bm</a:t>
            </a:r>
            <a:r>
              <a:rPr lang="en-US" altLang="ko-KR" sz="1000" dirty="0">
                <a:latin typeface="Courier New" panose="02070309020205020404" pitchFamily="49" charset="0"/>
                <a:cs typeface="Courier New" panose="02070309020205020404" pitchFamily="49" charset="0"/>
              </a:rPr>
              <a:t>": 3},</a:t>
            </a:r>
          </a:p>
          <a:p>
            <a:r>
              <a:rPr lang="en-US" altLang="ko-KR" sz="1000" dirty="0">
                <a:latin typeface="Courier New" panose="02070309020205020404" pitchFamily="49" charset="0"/>
                <a:cs typeface="Courier New" panose="02070309020205020404" pitchFamily="49" charset="0"/>
              </a:rPr>
              <a:t>      "eps": [{"ep": "</a:t>
            </a:r>
            <a:r>
              <a:rPr lang="en-US" altLang="ko-KR" sz="1000" dirty="0" err="1">
                <a:latin typeface="Courier New" panose="02070309020205020404" pitchFamily="49" charset="0"/>
                <a:cs typeface="Courier New" panose="02070309020205020404" pitchFamily="49" charset="0"/>
              </a:rPr>
              <a:t>coaps</a:t>
            </a:r>
            <a:r>
              <a:rPr lang="en-US" altLang="ko-KR" sz="1000" dirty="0">
                <a:latin typeface="Courier New" panose="02070309020205020404" pitchFamily="49" charset="0"/>
                <a:cs typeface="Courier New" panose="02070309020205020404" pitchFamily="49" charset="0"/>
              </a:rPr>
              <a:t>://[2001:db8:b::c2e5]:22222"}]</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a:t>
            </a:r>
            <a:endParaRPr lang="ko-KR" altLang="en-US" sz="1000" dirty="0">
              <a:latin typeface="Courier New" panose="02070309020205020404" pitchFamily="49" charset="0"/>
              <a:cs typeface="Courier New" panose="02070309020205020404" pitchFamily="49" charset="0"/>
            </a:endParaRPr>
          </a:p>
        </p:txBody>
      </p:sp>
      <p:sp>
        <p:nvSpPr>
          <p:cNvPr id="19" name="Content Placeholder 2">
            <a:extLst>
              <a:ext uri="{FF2B5EF4-FFF2-40B4-BE49-F238E27FC236}">
                <a16:creationId xmlns:a16="http://schemas.microsoft.com/office/drawing/2014/main" id="{AD25D9E3-6CFD-4165-8169-A8EB8B7CC037}"/>
              </a:ext>
            </a:extLst>
          </p:cNvPr>
          <p:cNvSpPr txBox="1">
            <a:spLocks/>
          </p:cNvSpPr>
          <p:nvPr/>
        </p:nvSpPr>
        <p:spPr>
          <a:xfrm>
            <a:off x="8107654" y="1768814"/>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OCF 1.0 Server</a:t>
            </a:r>
            <a:endParaRPr lang="en-US" sz="2000" b="1" dirty="0">
              <a:solidFill>
                <a:srgbClr val="1C3339"/>
              </a:solidFill>
            </a:endParaRPr>
          </a:p>
        </p:txBody>
      </p:sp>
      <p:sp>
        <p:nvSpPr>
          <p:cNvPr id="20" name="Content Placeholder 2">
            <a:extLst>
              <a:ext uri="{FF2B5EF4-FFF2-40B4-BE49-F238E27FC236}">
                <a16:creationId xmlns:a16="http://schemas.microsoft.com/office/drawing/2014/main" id="{84C1E842-F94E-4192-893C-564AE6A74219}"/>
              </a:ext>
            </a:extLst>
          </p:cNvPr>
          <p:cNvSpPr txBox="1">
            <a:spLocks/>
          </p:cNvSpPr>
          <p:nvPr/>
        </p:nvSpPr>
        <p:spPr>
          <a:xfrm>
            <a:off x="169886" y="5494516"/>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OCF 1.0 Client</a:t>
            </a:r>
            <a:endParaRPr lang="en-US" sz="2000" b="1" dirty="0">
              <a:solidFill>
                <a:srgbClr val="1C3339"/>
              </a:solidFill>
            </a:endParaRPr>
          </a:p>
        </p:txBody>
      </p:sp>
    </p:spTree>
    <p:extLst>
      <p:ext uri="{BB962C8B-B14F-4D97-AF65-F5344CB8AC3E}">
        <p14:creationId xmlns:p14="http://schemas.microsoft.com/office/powerpoint/2010/main" val="3355138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right)">
                                      <p:cBhvr>
                                        <p:cTn id="18" dur="500"/>
                                        <p:tgtEl>
                                          <p:spTgt spid="10"/>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right)">
                                      <p:cBhvr>
                                        <p:cTn id="21" dur="500"/>
                                        <p:tgtEl>
                                          <p:spTgt spid="12"/>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right)">
                                      <p:cBhvr>
                                        <p:cTn id="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animBg="1"/>
      <p:bldP spid="15"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B7702FB9-E719-41FC-9B25-DDD9E08ABFD5}"/>
              </a:ext>
            </a:extLst>
          </p:cNvPr>
          <p:cNvSpPr>
            <a:spLocks noGrp="1"/>
          </p:cNvSpPr>
          <p:nvPr>
            <p:ph idx="1"/>
          </p:nvPr>
        </p:nvSpPr>
        <p:spPr>
          <a:xfrm>
            <a:off x="491046" y="1156996"/>
            <a:ext cx="11200912" cy="788067"/>
          </a:xfrm>
        </p:spPr>
        <p:txBody>
          <a:bodyPr>
            <a:normAutofit fontScale="92500" lnSpcReduction="20000"/>
          </a:bodyPr>
          <a:lstStyle/>
          <a:p>
            <a:r>
              <a:rPr lang="en-US" altLang="ko-KR" dirty="0"/>
              <a:t>In case of multiple Content-Format support, a server sends back a response in proper resource model.  </a:t>
            </a:r>
            <a:endParaRPr lang="ko-KR" altLang="en-US" dirty="0"/>
          </a:p>
        </p:txBody>
      </p:sp>
      <p:sp>
        <p:nvSpPr>
          <p:cNvPr id="3" name="제목 2">
            <a:extLst>
              <a:ext uri="{FF2B5EF4-FFF2-40B4-BE49-F238E27FC236}">
                <a16:creationId xmlns:a16="http://schemas.microsoft.com/office/drawing/2014/main" id="{C9BAD59D-EEC5-4BFD-971D-B4B4D72877DD}"/>
              </a:ext>
            </a:extLst>
          </p:cNvPr>
          <p:cNvSpPr>
            <a:spLocks noGrp="1"/>
          </p:cNvSpPr>
          <p:nvPr>
            <p:ph type="title"/>
          </p:nvPr>
        </p:nvSpPr>
        <p:spPr/>
        <p:txBody>
          <a:bodyPr/>
          <a:lstStyle/>
          <a:p>
            <a:r>
              <a:rPr lang="en-US" altLang="ko-KR" dirty="0"/>
              <a:t>Versioning: Differentiated responses</a:t>
            </a:r>
            <a:endParaRPr lang="ko-KR" altLang="en-US" dirty="0"/>
          </a:p>
        </p:txBody>
      </p:sp>
      <p:sp>
        <p:nvSpPr>
          <p:cNvPr id="4" name="날짜 개체 틀 3">
            <a:extLst>
              <a:ext uri="{FF2B5EF4-FFF2-40B4-BE49-F238E27FC236}">
                <a16:creationId xmlns:a16="http://schemas.microsoft.com/office/drawing/2014/main" id="{982C81D7-C0CC-4160-A226-E6F0B420BBBA}"/>
              </a:ext>
            </a:extLst>
          </p:cNvPr>
          <p:cNvSpPr>
            <a:spLocks noGrp="1"/>
          </p:cNvSpPr>
          <p:nvPr>
            <p:ph type="dt" sz="half" idx="10"/>
          </p:nvPr>
        </p:nvSpPr>
        <p:spPr/>
        <p:txBody>
          <a:bodyPr/>
          <a:lstStyle/>
          <a:p>
            <a:fld id="{7E0D4654-E479-41D0-B429-4164632C74F4}" type="datetime3">
              <a:rPr lang="en-US" altLang="ko-KR" smtClean="0"/>
              <a:t>17 October 2017</a:t>
            </a:fld>
            <a:endParaRPr lang="en-US" dirty="0"/>
          </a:p>
        </p:txBody>
      </p:sp>
      <p:sp>
        <p:nvSpPr>
          <p:cNvPr id="5" name="바닥글 개체 틀 4">
            <a:extLst>
              <a:ext uri="{FF2B5EF4-FFF2-40B4-BE49-F238E27FC236}">
                <a16:creationId xmlns:a16="http://schemas.microsoft.com/office/drawing/2014/main" id="{43C56559-DF70-43DC-97EE-24163291B4D9}"/>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4956A730-D134-4F24-BEA5-464580995A3D}"/>
              </a:ext>
            </a:extLst>
          </p:cNvPr>
          <p:cNvSpPr>
            <a:spLocks noGrp="1"/>
          </p:cNvSpPr>
          <p:nvPr>
            <p:ph type="sldNum" sz="quarter" idx="12"/>
          </p:nvPr>
        </p:nvSpPr>
        <p:spPr/>
        <p:txBody>
          <a:bodyPr/>
          <a:lstStyle/>
          <a:p>
            <a:fld id="{17A5C656-E050-4F3D-A0DB-0D19E9E83691}" type="slidenum">
              <a:rPr lang="en-US" smtClean="0"/>
              <a:pPr/>
              <a:t>107</a:t>
            </a:fld>
            <a:endParaRPr lang="en-US" dirty="0"/>
          </a:p>
        </p:txBody>
      </p:sp>
      <p:pic>
        <p:nvPicPr>
          <p:cNvPr id="8" name="Picture 2">
            <a:extLst>
              <a:ext uri="{FF2B5EF4-FFF2-40B4-BE49-F238E27FC236}">
                <a16:creationId xmlns:a16="http://schemas.microsoft.com/office/drawing/2014/main" id="{1FF88F30-C7C5-48C0-B17F-A89969E3A9E8}"/>
              </a:ext>
            </a:extLst>
          </p:cNvPr>
          <p:cNvPicPr>
            <a:picLocks noChangeAspect="1" noChangeArrowheads="1"/>
          </p:cNvPicPr>
          <p:nvPr/>
        </p:nvPicPr>
        <p:blipFill>
          <a:blip r:embed="rId2"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067720" y="3075563"/>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직선 화살표 연결선 8">
            <a:extLst>
              <a:ext uri="{FF2B5EF4-FFF2-40B4-BE49-F238E27FC236}">
                <a16:creationId xmlns:a16="http://schemas.microsoft.com/office/drawing/2014/main" id="{F67B5172-E9B2-4CA3-B540-C4072CA26ACA}"/>
              </a:ext>
            </a:extLst>
          </p:cNvPr>
          <p:cNvCxnSpPr/>
          <p:nvPr/>
        </p:nvCxnSpPr>
        <p:spPr>
          <a:xfrm flipV="1">
            <a:off x="3087284" y="3419878"/>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직선 화살표 연결선 9">
            <a:extLst>
              <a:ext uri="{FF2B5EF4-FFF2-40B4-BE49-F238E27FC236}">
                <a16:creationId xmlns:a16="http://schemas.microsoft.com/office/drawing/2014/main" id="{C8E2916C-C607-4FD3-BF09-742FBCBD4AB0}"/>
              </a:ext>
            </a:extLst>
          </p:cNvPr>
          <p:cNvCxnSpPr/>
          <p:nvPr/>
        </p:nvCxnSpPr>
        <p:spPr>
          <a:xfrm flipV="1">
            <a:off x="3087284" y="3831795"/>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8634DC84-1A35-422A-BFC2-F7D8F20FB393}"/>
              </a:ext>
            </a:extLst>
          </p:cNvPr>
          <p:cNvSpPr txBox="1">
            <a:spLocks/>
          </p:cNvSpPr>
          <p:nvPr/>
        </p:nvSpPr>
        <p:spPr>
          <a:xfrm>
            <a:off x="2765194" y="2475691"/>
            <a:ext cx="3859343" cy="54441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GET /collection</a:t>
            </a:r>
          </a:p>
          <a:p>
            <a:pPr marL="457200" indent="-457200" algn="ctr">
              <a:buNone/>
            </a:pPr>
            <a:r>
              <a:rPr lang="en-US" altLang="ko-KR" sz="1600" b="1" dirty="0">
                <a:latin typeface="Courier New" panose="02070309020205020404" pitchFamily="49" charset="0"/>
                <a:cs typeface="Courier New" panose="02070309020205020404" pitchFamily="49" charset="0"/>
              </a:rPr>
              <a:t>Accept: application/</a:t>
            </a:r>
            <a:r>
              <a:rPr lang="en-US" altLang="ko-KR" sz="1600" b="1" dirty="0" err="1">
                <a:latin typeface="Courier New" panose="02070309020205020404" pitchFamily="49" charset="0"/>
                <a:cs typeface="Courier New" panose="02070309020205020404" pitchFamily="49" charset="0"/>
              </a:rPr>
              <a:t>cbor</a:t>
            </a:r>
            <a:r>
              <a:rPr lang="en-US" altLang="ko-KR" sz="1600" b="1" dirty="0">
                <a:latin typeface="Courier New" panose="02070309020205020404" pitchFamily="49" charset="0"/>
                <a:cs typeface="Courier New" panose="02070309020205020404" pitchFamily="49" charset="0"/>
              </a:rPr>
              <a:t> (60)</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2" name="Content Placeholder 2">
            <a:extLst>
              <a:ext uri="{FF2B5EF4-FFF2-40B4-BE49-F238E27FC236}">
                <a16:creationId xmlns:a16="http://schemas.microsoft.com/office/drawing/2014/main" id="{87941D98-D19B-41BD-B1CB-7E45E15A3B88}"/>
              </a:ext>
            </a:extLst>
          </p:cNvPr>
          <p:cNvSpPr txBox="1">
            <a:spLocks/>
          </p:cNvSpPr>
          <p:nvPr/>
        </p:nvSpPr>
        <p:spPr>
          <a:xfrm>
            <a:off x="3087284" y="3871753"/>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3" name="TextBox 12">
            <a:extLst>
              <a:ext uri="{FF2B5EF4-FFF2-40B4-BE49-F238E27FC236}">
                <a16:creationId xmlns:a16="http://schemas.microsoft.com/office/drawing/2014/main" id="{0BD294D1-3CE9-4CBA-B4C8-40260054EC6C}"/>
              </a:ext>
            </a:extLst>
          </p:cNvPr>
          <p:cNvSpPr txBox="1"/>
          <p:nvPr/>
        </p:nvSpPr>
        <p:spPr>
          <a:xfrm>
            <a:off x="2765194" y="4330090"/>
            <a:ext cx="3859343" cy="1944254"/>
          </a:xfrm>
          <a:prstGeom prst="rect">
            <a:avLst/>
          </a:prstGeom>
          <a:solidFill>
            <a:schemeClr val="accent5">
              <a:lumMod val="20000"/>
              <a:lumOff val="80000"/>
            </a:schemeClr>
          </a:solidFill>
          <a:ln w="3175">
            <a:solidFill>
              <a:schemeClr val="tx1"/>
            </a:solidFill>
          </a:ln>
        </p:spPr>
        <p:txBody>
          <a:bodyPr wrap="square" rtlCol="0">
            <a:normAutofit fontScale="85000" lnSpcReduction="20000"/>
          </a:bodyPr>
          <a:lstStyle/>
          <a:p>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"links": [</a:t>
            </a:r>
          </a:p>
          <a:p>
            <a:r>
              <a:rPr lang="en-US" altLang="ko-KR" sz="1000" dirty="0">
                <a:latin typeface="Courier New" panose="02070309020205020404" pitchFamily="49" charset="0"/>
                <a:cs typeface="Courier New" panose="02070309020205020404" pitchFamily="49" charset="0"/>
              </a:rPr>
              <a:t>    { </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href</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myLightSwitch</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rt</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oic.r.switch.binary</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"if": ["</a:t>
            </a:r>
            <a:r>
              <a:rPr lang="en-US" altLang="ko-KR" sz="1000" dirty="0" err="1">
                <a:latin typeface="Courier New" panose="02070309020205020404" pitchFamily="49" charset="0"/>
                <a:cs typeface="Courier New" panose="02070309020205020404" pitchFamily="49" charset="0"/>
              </a:rPr>
              <a:t>oic.if.a</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oic.if.baseline</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"p": {"</a:t>
            </a:r>
            <a:r>
              <a:rPr lang="en-US" altLang="ko-KR" sz="1000" dirty="0" err="1">
                <a:latin typeface="Courier New" panose="02070309020205020404" pitchFamily="49" charset="0"/>
                <a:cs typeface="Courier New" panose="02070309020205020404" pitchFamily="49" charset="0"/>
              </a:rPr>
              <a:t>bm</a:t>
            </a:r>
            <a:r>
              <a:rPr lang="en-US" altLang="ko-KR" sz="1000" dirty="0">
                <a:latin typeface="Courier New" panose="02070309020205020404" pitchFamily="49" charset="0"/>
                <a:cs typeface="Courier New" panose="02070309020205020404" pitchFamily="49" charset="0"/>
              </a:rPr>
              <a:t>": 3, "sec": true, "port": 22222}, </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href</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myFanSwitch</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rt</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oic.r.switch.binary</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"if": ["</a:t>
            </a:r>
            <a:r>
              <a:rPr lang="en-US" altLang="ko-KR" sz="1000" dirty="0" err="1">
                <a:latin typeface="Courier New" panose="02070309020205020404" pitchFamily="49" charset="0"/>
                <a:cs typeface="Courier New" panose="02070309020205020404" pitchFamily="49" charset="0"/>
              </a:rPr>
              <a:t>oic.if.a</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oic.if.baseline</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"p": {"</a:t>
            </a:r>
            <a:r>
              <a:rPr lang="en-US" altLang="ko-KR" sz="1000" dirty="0" err="1">
                <a:latin typeface="Courier New" panose="02070309020205020404" pitchFamily="49" charset="0"/>
                <a:cs typeface="Courier New" panose="02070309020205020404" pitchFamily="49" charset="0"/>
              </a:rPr>
              <a:t>bm</a:t>
            </a:r>
            <a:r>
              <a:rPr lang="en-US" altLang="ko-KR" sz="1000" dirty="0">
                <a:latin typeface="Courier New" panose="02070309020205020404" pitchFamily="49" charset="0"/>
                <a:cs typeface="Courier New" panose="02070309020205020404" pitchFamily="49" charset="0"/>
              </a:rPr>
              <a:t>": 3, "sec": true, "port": 22222},</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a:t>
            </a:r>
          </a:p>
        </p:txBody>
      </p:sp>
      <p:sp>
        <p:nvSpPr>
          <p:cNvPr id="15" name="Content Placeholder 2">
            <a:extLst>
              <a:ext uri="{FF2B5EF4-FFF2-40B4-BE49-F238E27FC236}">
                <a16:creationId xmlns:a16="http://schemas.microsoft.com/office/drawing/2014/main" id="{F4725662-99D6-4968-ADCF-506EFC7C1EA7}"/>
              </a:ext>
            </a:extLst>
          </p:cNvPr>
          <p:cNvSpPr txBox="1">
            <a:spLocks/>
          </p:cNvSpPr>
          <p:nvPr/>
        </p:nvSpPr>
        <p:spPr>
          <a:xfrm>
            <a:off x="3087284" y="3115308"/>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REQUEST</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6" name="직사각형 15">
            <a:extLst>
              <a:ext uri="{FF2B5EF4-FFF2-40B4-BE49-F238E27FC236}">
                <a16:creationId xmlns:a16="http://schemas.microsoft.com/office/drawing/2014/main" id="{EF9B11F3-DB0A-4CFA-8211-4B7B62773F81}"/>
              </a:ext>
            </a:extLst>
          </p:cNvPr>
          <p:cNvSpPr/>
          <p:nvPr/>
        </p:nvSpPr>
        <p:spPr>
          <a:xfrm>
            <a:off x="6978542" y="2198454"/>
            <a:ext cx="5053520" cy="407589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7" name="TextBox 16">
            <a:extLst>
              <a:ext uri="{FF2B5EF4-FFF2-40B4-BE49-F238E27FC236}">
                <a16:creationId xmlns:a16="http://schemas.microsoft.com/office/drawing/2014/main" id="{FCA1193B-8ED0-4154-B9D3-D33CFCD78DDB}"/>
              </a:ext>
            </a:extLst>
          </p:cNvPr>
          <p:cNvSpPr txBox="1"/>
          <p:nvPr/>
        </p:nvSpPr>
        <p:spPr>
          <a:xfrm>
            <a:off x="7053984" y="2216522"/>
            <a:ext cx="1625848"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/collection</a:t>
            </a:r>
            <a:endParaRPr lang="ko-KR" altLang="en-US" sz="1400" b="1" dirty="0" err="1">
              <a:latin typeface="Courier New" pitchFamily="49" charset="0"/>
              <a:cs typeface="Courier New" pitchFamily="49" charset="0"/>
            </a:endParaRPr>
          </a:p>
        </p:txBody>
      </p:sp>
      <p:sp>
        <p:nvSpPr>
          <p:cNvPr id="18" name="TextBox 17">
            <a:extLst>
              <a:ext uri="{FF2B5EF4-FFF2-40B4-BE49-F238E27FC236}">
                <a16:creationId xmlns:a16="http://schemas.microsoft.com/office/drawing/2014/main" id="{A1B2CF7D-6B21-4B90-90E3-248D5FB39328}"/>
              </a:ext>
            </a:extLst>
          </p:cNvPr>
          <p:cNvSpPr txBox="1"/>
          <p:nvPr/>
        </p:nvSpPr>
        <p:spPr>
          <a:xfrm>
            <a:off x="7122202" y="2639074"/>
            <a:ext cx="4772189" cy="3477875"/>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rt</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oic.wk.col</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"if": ["</a:t>
            </a:r>
            <a:r>
              <a:rPr lang="en-US" altLang="ko-KR" sz="1000" dirty="0" err="1">
                <a:latin typeface="Courier New" panose="02070309020205020404" pitchFamily="49" charset="0"/>
                <a:cs typeface="Courier New" panose="02070309020205020404" pitchFamily="49" charset="0"/>
              </a:rPr>
              <a:t>oic.if.ll</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oic.if.baseline</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oic.if.b</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"links": [</a:t>
            </a:r>
          </a:p>
          <a:p>
            <a:r>
              <a:rPr lang="en-US" altLang="ko-KR" sz="1000" dirty="0">
                <a:latin typeface="Courier New" panose="02070309020205020404" pitchFamily="49" charset="0"/>
                <a:cs typeface="Courier New" panose="02070309020205020404" pitchFamily="49" charset="0"/>
              </a:rPr>
              <a:t>    { </a:t>
            </a:r>
          </a:p>
          <a:p>
            <a:r>
              <a:rPr lang="en-US" altLang="ko-KR" sz="1000" dirty="0">
                <a:latin typeface="Courier New" panose="02070309020205020404" pitchFamily="49" charset="0"/>
                <a:cs typeface="Courier New" panose="02070309020205020404" pitchFamily="49" charset="0"/>
              </a:rPr>
              <a:t>      "anchor": "</a:t>
            </a:r>
            <a:r>
              <a:rPr lang="en-US" altLang="ko-KR" sz="1000" dirty="0" err="1">
                <a:latin typeface="Courier New" panose="02070309020205020404" pitchFamily="49" charset="0"/>
                <a:cs typeface="Courier New" panose="02070309020205020404" pitchFamily="49" charset="0"/>
              </a:rPr>
              <a:t>ocf</a:t>
            </a:r>
            <a:r>
              <a:rPr lang="en-US" altLang="ko-KR" sz="1000" dirty="0">
                <a:latin typeface="Courier New" panose="02070309020205020404" pitchFamily="49" charset="0"/>
                <a:cs typeface="Courier New" panose="02070309020205020404" pitchFamily="49" charset="0"/>
              </a:rPr>
              <a:t>://dc70373c-1e8d-4fb3-962e-017eaa863989",</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href</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myLightSwitch</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rt</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oic.r.switch.binary</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"if": ["</a:t>
            </a:r>
            <a:r>
              <a:rPr lang="en-US" altLang="ko-KR" sz="1000" dirty="0" err="1">
                <a:latin typeface="Courier New" panose="02070309020205020404" pitchFamily="49" charset="0"/>
                <a:cs typeface="Courier New" panose="02070309020205020404" pitchFamily="49" charset="0"/>
              </a:rPr>
              <a:t>oic.if.a</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oic.if.baseline</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"p": {"</a:t>
            </a:r>
            <a:r>
              <a:rPr lang="en-US" altLang="ko-KR" sz="1000" dirty="0" err="1">
                <a:latin typeface="Courier New" panose="02070309020205020404" pitchFamily="49" charset="0"/>
                <a:cs typeface="Courier New" panose="02070309020205020404" pitchFamily="49" charset="0"/>
              </a:rPr>
              <a:t>bm</a:t>
            </a:r>
            <a:r>
              <a:rPr lang="en-US" altLang="ko-KR" sz="1000" dirty="0">
                <a:latin typeface="Courier New" panose="02070309020205020404" pitchFamily="49" charset="0"/>
                <a:cs typeface="Courier New" panose="02070309020205020404" pitchFamily="49" charset="0"/>
              </a:rPr>
              <a:t>": 3},</a:t>
            </a:r>
          </a:p>
          <a:p>
            <a:r>
              <a:rPr lang="en-US" altLang="ko-KR" sz="1000" dirty="0">
                <a:latin typeface="Courier New" panose="02070309020205020404" pitchFamily="49" charset="0"/>
                <a:cs typeface="Courier New" panose="02070309020205020404" pitchFamily="49" charset="0"/>
              </a:rPr>
              <a:t>      "eps": [{"ep": "</a:t>
            </a:r>
            <a:r>
              <a:rPr lang="en-US" altLang="ko-KR" sz="1000" dirty="0" err="1">
                <a:latin typeface="Courier New" panose="02070309020205020404" pitchFamily="49" charset="0"/>
                <a:cs typeface="Courier New" panose="02070309020205020404" pitchFamily="49" charset="0"/>
              </a:rPr>
              <a:t>coaps</a:t>
            </a:r>
            <a:r>
              <a:rPr lang="en-US" altLang="ko-KR" sz="1000" dirty="0">
                <a:latin typeface="Courier New" panose="02070309020205020404" pitchFamily="49" charset="0"/>
                <a:cs typeface="Courier New" panose="02070309020205020404" pitchFamily="49" charset="0"/>
              </a:rPr>
              <a:t>://[2001:db8:b::c2e5]:22222"}]</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      "anchor": "</a:t>
            </a:r>
            <a:r>
              <a:rPr lang="en-US" altLang="ko-KR" sz="1000" dirty="0" err="1">
                <a:latin typeface="Courier New" panose="02070309020205020404" pitchFamily="49" charset="0"/>
                <a:cs typeface="Courier New" panose="02070309020205020404" pitchFamily="49" charset="0"/>
              </a:rPr>
              <a:t>ocf</a:t>
            </a:r>
            <a:r>
              <a:rPr lang="en-US" altLang="ko-KR" sz="1000" dirty="0">
                <a:latin typeface="Courier New" panose="02070309020205020404" pitchFamily="49" charset="0"/>
                <a:cs typeface="Courier New" panose="02070309020205020404" pitchFamily="49" charset="0"/>
              </a:rPr>
              <a:t>://dc70373c-1e8d-4fb3-962e-017eaa863989",</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href</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myFanSwitch</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rt</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oic.r.switch.binary</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"if": ["</a:t>
            </a:r>
            <a:r>
              <a:rPr lang="en-US" altLang="ko-KR" sz="1000" dirty="0" err="1">
                <a:latin typeface="Courier New" panose="02070309020205020404" pitchFamily="49" charset="0"/>
                <a:cs typeface="Courier New" panose="02070309020205020404" pitchFamily="49" charset="0"/>
              </a:rPr>
              <a:t>oic.if.a</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oic.if.baseline</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"p": {"</a:t>
            </a:r>
            <a:r>
              <a:rPr lang="en-US" altLang="ko-KR" sz="1000" dirty="0" err="1">
                <a:latin typeface="Courier New" panose="02070309020205020404" pitchFamily="49" charset="0"/>
                <a:cs typeface="Courier New" panose="02070309020205020404" pitchFamily="49" charset="0"/>
              </a:rPr>
              <a:t>bm</a:t>
            </a:r>
            <a:r>
              <a:rPr lang="en-US" altLang="ko-KR" sz="1000" dirty="0">
                <a:latin typeface="Courier New" panose="02070309020205020404" pitchFamily="49" charset="0"/>
                <a:cs typeface="Courier New" panose="02070309020205020404" pitchFamily="49" charset="0"/>
              </a:rPr>
              <a:t>": 3},</a:t>
            </a:r>
          </a:p>
          <a:p>
            <a:r>
              <a:rPr lang="en-US" altLang="ko-KR" sz="1000" dirty="0">
                <a:latin typeface="Courier New" panose="02070309020205020404" pitchFamily="49" charset="0"/>
                <a:cs typeface="Courier New" panose="02070309020205020404" pitchFamily="49" charset="0"/>
              </a:rPr>
              <a:t>      "eps": [{"ep": "</a:t>
            </a:r>
            <a:r>
              <a:rPr lang="en-US" altLang="ko-KR" sz="1000" dirty="0" err="1">
                <a:latin typeface="Courier New" panose="02070309020205020404" pitchFamily="49" charset="0"/>
                <a:cs typeface="Courier New" panose="02070309020205020404" pitchFamily="49" charset="0"/>
              </a:rPr>
              <a:t>coaps</a:t>
            </a:r>
            <a:r>
              <a:rPr lang="en-US" altLang="ko-KR" sz="1000" dirty="0">
                <a:latin typeface="Courier New" panose="02070309020205020404" pitchFamily="49" charset="0"/>
                <a:cs typeface="Courier New" panose="02070309020205020404" pitchFamily="49" charset="0"/>
              </a:rPr>
              <a:t>://[2001:db8:b::c2e5]:22222"}]</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a:t>
            </a:r>
            <a:endParaRPr lang="ko-KR" altLang="en-US" sz="1000" dirty="0">
              <a:latin typeface="Courier New" panose="02070309020205020404" pitchFamily="49" charset="0"/>
              <a:cs typeface="Courier New" panose="02070309020205020404" pitchFamily="49" charset="0"/>
            </a:endParaRPr>
          </a:p>
        </p:txBody>
      </p:sp>
      <p:sp>
        <p:nvSpPr>
          <p:cNvPr id="19" name="Content Placeholder 2">
            <a:extLst>
              <a:ext uri="{FF2B5EF4-FFF2-40B4-BE49-F238E27FC236}">
                <a16:creationId xmlns:a16="http://schemas.microsoft.com/office/drawing/2014/main" id="{AD25D9E3-6CFD-4165-8169-A8EB8B7CC037}"/>
              </a:ext>
            </a:extLst>
          </p:cNvPr>
          <p:cNvSpPr txBox="1">
            <a:spLocks/>
          </p:cNvSpPr>
          <p:nvPr/>
        </p:nvSpPr>
        <p:spPr>
          <a:xfrm>
            <a:off x="8107654" y="1768814"/>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OCF 1.0 Server</a:t>
            </a:r>
            <a:endParaRPr lang="en-US" sz="2000" b="1" dirty="0">
              <a:solidFill>
                <a:srgbClr val="1C3339"/>
              </a:solidFill>
            </a:endParaRPr>
          </a:p>
        </p:txBody>
      </p:sp>
      <p:sp>
        <p:nvSpPr>
          <p:cNvPr id="20" name="Content Placeholder 2">
            <a:extLst>
              <a:ext uri="{FF2B5EF4-FFF2-40B4-BE49-F238E27FC236}">
                <a16:creationId xmlns:a16="http://schemas.microsoft.com/office/drawing/2014/main" id="{84C1E842-F94E-4192-893C-564AE6A74219}"/>
              </a:ext>
            </a:extLst>
          </p:cNvPr>
          <p:cNvSpPr txBox="1">
            <a:spLocks/>
          </p:cNvSpPr>
          <p:nvPr/>
        </p:nvSpPr>
        <p:spPr>
          <a:xfrm>
            <a:off x="169886" y="5494516"/>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OIC 1.1 Client</a:t>
            </a:r>
            <a:endParaRPr lang="en-US" sz="2000" b="1" dirty="0">
              <a:solidFill>
                <a:srgbClr val="1C3339"/>
              </a:solidFill>
            </a:endParaRPr>
          </a:p>
        </p:txBody>
      </p:sp>
    </p:spTree>
    <p:extLst>
      <p:ext uri="{BB962C8B-B14F-4D97-AF65-F5344CB8AC3E}">
        <p14:creationId xmlns:p14="http://schemas.microsoft.com/office/powerpoint/2010/main" val="2690754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right)">
                                      <p:cBhvr>
                                        <p:cTn id="18" dur="500"/>
                                        <p:tgtEl>
                                          <p:spTgt spid="10"/>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right)">
                                      <p:cBhvr>
                                        <p:cTn id="21" dur="500"/>
                                        <p:tgtEl>
                                          <p:spTgt spid="12"/>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right)">
                                      <p:cBhvr>
                                        <p:cTn id="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animBg="1"/>
      <p:bldP spid="15"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내용 개체 틀 2"/>
          <p:cNvSpPr>
            <a:spLocks noGrp="1"/>
          </p:cNvSpPr>
          <p:nvPr>
            <p:ph idx="1"/>
          </p:nvPr>
        </p:nvSpPr>
        <p:spPr>
          <a:xfrm>
            <a:off x="442118" y="1447800"/>
            <a:ext cx="5530665" cy="5137826"/>
          </a:xfrm>
        </p:spPr>
        <p:txBody>
          <a:bodyPr>
            <a:normAutofit fontScale="62500" lnSpcReduction="20000"/>
          </a:bodyPr>
          <a:lstStyle/>
          <a:p>
            <a:pPr lvl="1"/>
            <a:r>
              <a:rPr lang="en-GB" dirty="0"/>
              <a:t>There are many different IoT standards out there</a:t>
            </a:r>
          </a:p>
          <a:p>
            <a:pPr lvl="1"/>
            <a:r>
              <a:rPr lang="en-GB" dirty="0"/>
              <a:t>There are many different vendor solutions out there</a:t>
            </a:r>
          </a:p>
          <a:p>
            <a:r>
              <a:rPr lang="en-GB" dirty="0"/>
              <a:t>Hence it would be good for OCF if OCF could use these devices and create a (vendor defined) bridge to these non-OCF devices.</a:t>
            </a:r>
          </a:p>
          <a:p>
            <a:r>
              <a:rPr lang="en-GB" dirty="0"/>
              <a:t>Goal: </a:t>
            </a:r>
          </a:p>
          <a:p>
            <a:pPr lvl="1"/>
            <a:r>
              <a:rPr lang="en-GB" dirty="0"/>
              <a:t>To represent non OCF devices by means of a bridge as an OCF server on the network. </a:t>
            </a:r>
          </a:p>
          <a:p>
            <a:r>
              <a:rPr lang="en-GB" dirty="0"/>
              <a:t>Conceptual:</a:t>
            </a:r>
          </a:p>
          <a:p>
            <a:pPr lvl="1"/>
            <a:r>
              <a:rPr lang="en-GB" dirty="0"/>
              <a:t>Bridge establishes an OCF standardized north bridge so that all OCF clients can use the bridged devices. </a:t>
            </a:r>
          </a:p>
          <a:p>
            <a:pPr lvl="1"/>
            <a:r>
              <a:rPr lang="en-GB" dirty="0"/>
              <a:t>The south bridge will be vendor/implementation specific: it uses the protocol defined by the bridged device.</a:t>
            </a:r>
          </a:p>
          <a:p>
            <a:pPr marL="274320" lvl="1" indent="0">
              <a:buNone/>
            </a:pPr>
            <a:r>
              <a:rPr lang="en-GB" dirty="0"/>
              <a:t>(for example: it needs to realize Philips Hue APIs if a Hue light is bridged)</a:t>
            </a:r>
          </a:p>
          <a:p>
            <a:endParaRPr lang="en-US" dirty="0"/>
          </a:p>
        </p:txBody>
      </p:sp>
      <p:sp>
        <p:nvSpPr>
          <p:cNvPr id="2" name="제목 1"/>
          <p:cNvSpPr>
            <a:spLocks noGrp="1"/>
          </p:cNvSpPr>
          <p:nvPr>
            <p:ph type="title"/>
          </p:nvPr>
        </p:nvSpPr>
        <p:spPr/>
        <p:txBody>
          <a:bodyPr/>
          <a:lstStyle/>
          <a:p>
            <a:r>
              <a:rPr lang="en-US" altLang="ko-KR"/>
              <a:t>OCF Bridge - Background &amp; technical need</a:t>
            </a:r>
            <a:endParaRPr lang="ko-KR" altLang="en-US" dirty="0"/>
          </a:p>
        </p:txBody>
      </p:sp>
      <p:sp>
        <p:nvSpPr>
          <p:cNvPr id="7" name="Date Placeholder 6"/>
          <p:cNvSpPr>
            <a:spLocks noGrp="1"/>
          </p:cNvSpPr>
          <p:nvPr>
            <p:ph type="dt" sz="half" idx="10"/>
          </p:nvPr>
        </p:nvSpPr>
        <p:spPr/>
        <p:txBody>
          <a:bodyPr/>
          <a:lstStyle/>
          <a:p>
            <a:fld id="{CEC049EA-4AB4-4015-943B-880F0C4767A0}" type="datetime3">
              <a:rPr lang="en-US" altLang="ko-KR" smtClean="0"/>
              <a:t>17 October 2017</a:t>
            </a:fld>
            <a:endParaRPr lang="en-US" dirty="0"/>
          </a:p>
        </p:txBody>
      </p:sp>
      <p:sp>
        <p:nvSpPr>
          <p:cNvPr id="9" name="Slide Number Placeholder 8"/>
          <p:cNvSpPr>
            <a:spLocks noGrp="1"/>
          </p:cNvSpPr>
          <p:nvPr>
            <p:ph type="sldNum" sz="quarter" idx="11"/>
          </p:nvPr>
        </p:nvSpPr>
        <p:spPr/>
        <p:txBody>
          <a:bodyPr/>
          <a:lstStyle/>
          <a:p>
            <a:fld id="{17A5C656-E050-4F3D-A0DB-0D19E9E83691}" type="slidenum">
              <a:rPr lang="en-US" smtClean="0"/>
              <a:pPr/>
              <a:t>108</a:t>
            </a:fld>
            <a:endParaRPr lang="en-US" dirty="0"/>
          </a:p>
        </p:txBody>
      </p:sp>
      <p:sp>
        <p:nvSpPr>
          <p:cNvPr id="3" name="Rectangle 2"/>
          <p:cNvSpPr>
            <a:spLocks noChangeArrowheads="1"/>
          </p:cNvSpPr>
          <p:nvPr/>
        </p:nvSpPr>
        <p:spPr bwMode="auto">
          <a:xfrm>
            <a:off x="5773279" y="2209800"/>
            <a:ext cx="121618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4257252775"/>
              </p:ext>
            </p:extLst>
          </p:nvPr>
        </p:nvGraphicFramePr>
        <p:xfrm>
          <a:off x="6109708" y="2608635"/>
          <a:ext cx="5951538" cy="2416175"/>
        </p:xfrm>
        <a:graphic>
          <a:graphicData uri="http://schemas.openxmlformats.org/presentationml/2006/ole">
            <mc:AlternateContent xmlns:mc="http://schemas.openxmlformats.org/markup-compatibility/2006">
              <mc:Choice xmlns:v="urn:schemas-microsoft-com:vml" Requires="v">
                <p:oleObj spid="_x0000_s5147" r:id="rId4" imgW="6546788" imgH="2660431" progId="Visio.Drawing.15">
                  <p:embed/>
                </p:oleObj>
              </mc:Choice>
              <mc:Fallback>
                <p:oleObj r:id="rId4" imgW="6546788" imgH="2660431" progId="Visio.Drawing.15">
                  <p:embed/>
                  <p:pic>
                    <p:nvPicPr>
                      <p:cNvPr id="5"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09708" y="2608635"/>
                        <a:ext cx="5951538" cy="2416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Footer Placeholder 3"/>
          <p:cNvSpPr>
            <a:spLocks noGrp="1"/>
          </p:cNvSpPr>
          <p:nvPr>
            <p:ph type="ftr" sz="quarter" idx="12"/>
          </p:nvPr>
        </p:nvSpPr>
        <p:spPr/>
        <p:txBody>
          <a:bodyPr/>
          <a:lstStyle/>
          <a:p>
            <a:r>
              <a:rPr lang="en-US"/>
              <a:t>Open Connectivity Foundation Public Information - No NDA</a:t>
            </a:r>
            <a:endParaRPr lang="en-US" dirty="0"/>
          </a:p>
        </p:txBody>
      </p:sp>
    </p:spTree>
    <p:extLst>
      <p:ext uri="{BB962C8B-B14F-4D97-AF65-F5344CB8AC3E}">
        <p14:creationId xmlns:p14="http://schemas.microsoft.com/office/powerpoint/2010/main" val="283888559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p:cNvSpPr>
            <a:spLocks noGrp="1"/>
          </p:cNvSpPr>
          <p:nvPr>
            <p:ph type="dt" sz="half" idx="10"/>
          </p:nvPr>
        </p:nvSpPr>
        <p:spPr/>
        <p:txBody>
          <a:bodyPr/>
          <a:lstStyle/>
          <a:p>
            <a:fld id="{88FDA21F-CFB8-4940-A8C8-A44CEC6B2D7E}" type="datetime3">
              <a:rPr lang="en-US" altLang="ko-KR" smtClean="0"/>
              <a:t>17 October 2017</a:t>
            </a:fld>
            <a:endParaRPr lang="en-US" dirty="0"/>
          </a:p>
        </p:txBody>
      </p:sp>
      <p:sp>
        <p:nvSpPr>
          <p:cNvPr id="5" name="슬라이드 번호 개체 틀 4"/>
          <p:cNvSpPr>
            <a:spLocks noGrp="1"/>
          </p:cNvSpPr>
          <p:nvPr>
            <p:ph type="sldNum" sz="quarter" idx="11"/>
          </p:nvPr>
        </p:nvSpPr>
        <p:spPr/>
        <p:txBody>
          <a:bodyPr/>
          <a:lstStyle/>
          <a:p>
            <a:fld id="{17A5C656-E050-4F3D-A0DB-0D19E9E83691}" type="slidenum">
              <a:rPr lang="en-US" smtClean="0"/>
              <a:pPr/>
              <a:t>109</a:t>
            </a:fld>
            <a:endParaRPr lang="en-US" dirty="0"/>
          </a:p>
        </p:txBody>
      </p:sp>
      <p:sp>
        <p:nvSpPr>
          <p:cNvPr id="6" name="바닥글 개체 틀 5"/>
          <p:cNvSpPr>
            <a:spLocks noGrp="1"/>
          </p:cNvSpPr>
          <p:nvPr>
            <p:ph type="ftr" sz="quarter" idx="12"/>
          </p:nvPr>
        </p:nvSpPr>
        <p:spPr/>
        <p:txBody>
          <a:bodyPr/>
          <a:lstStyle/>
          <a:p>
            <a:r>
              <a:rPr lang="en-US"/>
              <a:t>Open Connectivity Foundation Public Information - No NDA</a:t>
            </a:r>
            <a:endParaRPr lang="en-US" dirty="0"/>
          </a:p>
        </p:txBody>
      </p:sp>
      <p:sp>
        <p:nvSpPr>
          <p:cNvPr id="7" name="제목 1"/>
          <p:cNvSpPr>
            <a:spLocks noGrp="1"/>
          </p:cNvSpPr>
          <p:nvPr>
            <p:ph type="title"/>
          </p:nvPr>
        </p:nvSpPr>
        <p:spPr>
          <a:xfrm>
            <a:off x="442118" y="152400"/>
            <a:ext cx="10363201" cy="609600"/>
          </a:xfrm>
        </p:spPr>
        <p:txBody>
          <a:bodyPr>
            <a:normAutofit/>
          </a:bodyPr>
          <a:lstStyle/>
          <a:p>
            <a:r>
              <a:rPr lang="en-US" altLang="ko-KR" dirty="0"/>
              <a:t>OCF Bridge: technical approach</a:t>
            </a:r>
            <a:endParaRPr lang="ko-KR" altLang="en-US" dirty="0"/>
          </a:p>
        </p:txBody>
      </p:sp>
      <p:pic>
        <p:nvPicPr>
          <p:cNvPr id="8" name="Picture 2" descr="https://www.troopsupport.dla.mil/events/images/14012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91744" y="3447447"/>
            <a:ext cx="896610" cy="136808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ecx.images-amazon.com/images/I/71AUfJSC0fL._SL1500_.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64586" y="5522614"/>
            <a:ext cx="1020014" cy="1246961"/>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직선 화살표 연결선 9"/>
          <p:cNvCxnSpPr/>
          <p:nvPr/>
        </p:nvCxnSpPr>
        <p:spPr>
          <a:xfrm flipV="1">
            <a:off x="2811891" y="4888872"/>
            <a:ext cx="2258052" cy="21880"/>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직선 화살표 연결선 10"/>
          <p:cNvCxnSpPr/>
          <p:nvPr/>
        </p:nvCxnSpPr>
        <p:spPr>
          <a:xfrm flipV="1">
            <a:off x="2811891" y="5385971"/>
            <a:ext cx="2258052" cy="21880"/>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직선 화살표 연결선 11"/>
          <p:cNvCxnSpPr/>
          <p:nvPr/>
        </p:nvCxnSpPr>
        <p:spPr>
          <a:xfrm flipV="1">
            <a:off x="7261125" y="4028794"/>
            <a:ext cx="1285346" cy="746163"/>
          </a:xfrm>
          <a:prstGeom prst="straightConnector1">
            <a:avLst/>
          </a:prstGeom>
          <a:ln w="38100">
            <a:solidFill>
              <a:srgbClr val="7030A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직선 화살표 연결선 12"/>
          <p:cNvCxnSpPr/>
          <p:nvPr/>
        </p:nvCxnSpPr>
        <p:spPr>
          <a:xfrm flipV="1">
            <a:off x="7261125" y="4250044"/>
            <a:ext cx="1285346" cy="746163"/>
          </a:xfrm>
          <a:prstGeom prst="straightConnector1">
            <a:avLst/>
          </a:prstGeom>
          <a:ln w="38100">
            <a:solidFill>
              <a:srgbClr val="7030A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직선 화살표 연결선 13"/>
          <p:cNvCxnSpPr/>
          <p:nvPr/>
        </p:nvCxnSpPr>
        <p:spPr>
          <a:xfrm flipH="1" flipV="1">
            <a:off x="7261125" y="5350890"/>
            <a:ext cx="1285346" cy="746163"/>
          </a:xfrm>
          <a:prstGeom prst="straightConnector1">
            <a:avLst/>
          </a:prstGeom>
          <a:ln w="38100">
            <a:solidFill>
              <a:srgbClr val="7030A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직선 화살표 연결선 14"/>
          <p:cNvCxnSpPr/>
          <p:nvPr/>
        </p:nvCxnSpPr>
        <p:spPr>
          <a:xfrm flipH="1" flipV="1">
            <a:off x="7261125" y="5572140"/>
            <a:ext cx="1285346" cy="746163"/>
          </a:xfrm>
          <a:prstGeom prst="straightConnector1">
            <a:avLst/>
          </a:prstGeom>
          <a:ln w="38100">
            <a:solidFill>
              <a:srgbClr val="7030A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모서리가 둥근 직사각형 15"/>
          <p:cNvSpPr/>
          <p:nvPr/>
        </p:nvSpPr>
        <p:spPr>
          <a:xfrm>
            <a:off x="5124261" y="4164588"/>
            <a:ext cx="2073242" cy="1964600"/>
          </a:xfrm>
          <a:prstGeom prst="roundRect">
            <a:avLst/>
          </a:prstGeom>
          <a:solidFill>
            <a:schemeClr val="bg1"/>
          </a:solidFill>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모서리가 둥근 직사각형 16"/>
          <p:cNvSpPr/>
          <p:nvPr/>
        </p:nvSpPr>
        <p:spPr>
          <a:xfrm>
            <a:off x="5341544" y="4807385"/>
            <a:ext cx="1638677" cy="479838"/>
          </a:xfrm>
          <a:prstGeom prst="roundRect">
            <a:avLst/>
          </a:prstGeom>
          <a:noFill/>
          <a:ln>
            <a:solidFill>
              <a:srgbClr val="FF0000"/>
            </a:solidFill>
          </a:ln>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모서리가 둥근 직사각형 17"/>
          <p:cNvSpPr/>
          <p:nvPr/>
        </p:nvSpPr>
        <p:spPr>
          <a:xfrm>
            <a:off x="5341544" y="5466464"/>
            <a:ext cx="1638677" cy="479838"/>
          </a:xfrm>
          <a:prstGeom prst="roundRect">
            <a:avLst/>
          </a:prstGeom>
          <a:noFill/>
          <a:ln>
            <a:solidFill>
              <a:srgbClr val="FF0000"/>
            </a:solidFill>
          </a:ln>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Content Placeholder 2"/>
          <p:cNvSpPr txBox="1">
            <a:spLocks/>
          </p:cNvSpPr>
          <p:nvPr/>
        </p:nvSpPr>
        <p:spPr>
          <a:xfrm>
            <a:off x="1242771" y="3832232"/>
            <a:ext cx="2007426"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400" b="1" dirty="0"/>
              <a:t>OIC device (client)</a:t>
            </a:r>
            <a:endParaRPr lang="en-US" sz="1400" b="1" dirty="0">
              <a:solidFill>
                <a:srgbClr val="1C3339"/>
              </a:solidFill>
            </a:endParaRPr>
          </a:p>
        </p:txBody>
      </p:sp>
      <p:sp>
        <p:nvSpPr>
          <p:cNvPr id="20" name="Content Placeholder 2"/>
          <p:cNvSpPr txBox="1">
            <a:spLocks/>
          </p:cNvSpPr>
          <p:nvPr/>
        </p:nvSpPr>
        <p:spPr>
          <a:xfrm>
            <a:off x="5106151" y="4242963"/>
            <a:ext cx="212691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400" b="1" dirty="0"/>
              <a:t>OCF Bridge Device</a:t>
            </a:r>
            <a:endParaRPr lang="en-US" sz="1400" b="1" dirty="0">
              <a:solidFill>
                <a:srgbClr val="1C3339"/>
              </a:solidFill>
            </a:endParaRPr>
          </a:p>
        </p:txBody>
      </p:sp>
      <p:sp>
        <p:nvSpPr>
          <p:cNvPr id="21" name="Content Placeholder 2"/>
          <p:cNvSpPr txBox="1">
            <a:spLocks/>
          </p:cNvSpPr>
          <p:nvPr/>
        </p:nvSpPr>
        <p:spPr>
          <a:xfrm>
            <a:off x="5106151" y="4870757"/>
            <a:ext cx="212691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400" b="1" dirty="0"/>
              <a:t>OCF Light Device</a:t>
            </a:r>
            <a:endParaRPr lang="en-US" sz="1400" b="1" dirty="0">
              <a:solidFill>
                <a:srgbClr val="1C3339"/>
              </a:solidFill>
            </a:endParaRPr>
          </a:p>
        </p:txBody>
      </p:sp>
      <p:sp>
        <p:nvSpPr>
          <p:cNvPr id="22" name="Content Placeholder 2"/>
          <p:cNvSpPr txBox="1">
            <a:spLocks/>
          </p:cNvSpPr>
          <p:nvPr/>
        </p:nvSpPr>
        <p:spPr>
          <a:xfrm>
            <a:off x="5106151" y="5538886"/>
            <a:ext cx="212691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400" b="1" dirty="0"/>
              <a:t>OCF Fan Device</a:t>
            </a:r>
            <a:endParaRPr lang="en-US" sz="1400" b="1" dirty="0">
              <a:solidFill>
                <a:srgbClr val="1C3339"/>
              </a:solidFill>
            </a:endParaRPr>
          </a:p>
        </p:txBody>
      </p:sp>
      <p:sp>
        <p:nvSpPr>
          <p:cNvPr id="23" name="Content Placeholder 2"/>
          <p:cNvSpPr txBox="1">
            <a:spLocks/>
          </p:cNvSpPr>
          <p:nvPr/>
        </p:nvSpPr>
        <p:spPr>
          <a:xfrm>
            <a:off x="8038518" y="3189469"/>
            <a:ext cx="2007426"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400" b="1" dirty="0"/>
              <a:t>Entity</a:t>
            </a:r>
            <a:endParaRPr lang="en-US" sz="1400" b="1" dirty="0">
              <a:solidFill>
                <a:srgbClr val="1C3339"/>
              </a:solidFill>
            </a:endParaRPr>
          </a:p>
        </p:txBody>
      </p:sp>
      <p:sp>
        <p:nvSpPr>
          <p:cNvPr id="24" name="Content Placeholder 2"/>
          <p:cNvSpPr txBox="1">
            <a:spLocks/>
          </p:cNvSpPr>
          <p:nvPr/>
        </p:nvSpPr>
        <p:spPr>
          <a:xfrm>
            <a:off x="8038518" y="5224989"/>
            <a:ext cx="2007426"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400" b="1" dirty="0"/>
              <a:t>Entity</a:t>
            </a:r>
            <a:endParaRPr lang="en-US" sz="1400" b="1" dirty="0">
              <a:solidFill>
                <a:srgbClr val="1C3339"/>
              </a:solidFill>
            </a:endParaRPr>
          </a:p>
        </p:txBody>
      </p:sp>
      <p:sp>
        <p:nvSpPr>
          <p:cNvPr id="25" name="내용 개체 틀 2"/>
          <p:cNvSpPr>
            <a:spLocks noGrp="1"/>
          </p:cNvSpPr>
          <p:nvPr>
            <p:ph idx="1"/>
          </p:nvPr>
        </p:nvSpPr>
        <p:spPr>
          <a:xfrm>
            <a:off x="657519" y="1079816"/>
            <a:ext cx="10945654" cy="2134163"/>
          </a:xfrm>
        </p:spPr>
        <p:txBody>
          <a:bodyPr>
            <a:normAutofit fontScale="70000" lnSpcReduction="20000"/>
          </a:bodyPr>
          <a:lstStyle/>
          <a:p>
            <a:r>
              <a:rPr lang="en-US" altLang="ko-KR" dirty="0"/>
              <a:t>An approach would be to represent </a:t>
            </a:r>
          </a:p>
          <a:p>
            <a:pPr lvl="1">
              <a:buNone/>
            </a:pPr>
            <a:r>
              <a:rPr lang="en-US" altLang="ko-KR" dirty="0"/>
              <a:t>① the hub device as OCF bridge device &amp; </a:t>
            </a:r>
          </a:p>
          <a:p>
            <a:pPr lvl="1">
              <a:buNone/>
            </a:pPr>
            <a:r>
              <a:rPr lang="en-US" altLang="ko-KR" dirty="0"/>
              <a:t>② non- OCF bridged devices as OCF virtual devices.   </a:t>
            </a:r>
          </a:p>
          <a:p>
            <a:r>
              <a:rPr lang="en-US" altLang="ko-KR" dirty="0"/>
              <a:t>The non-OCF devices are manipulated by interacting with the corresponding OCF virtual devices within OCF bridge device.   </a:t>
            </a:r>
          </a:p>
          <a:p>
            <a:pPr lvl="1"/>
            <a:r>
              <a:rPr lang="en-US" altLang="ko-KR" dirty="0"/>
              <a:t> Entity handlers ensure that virtual OIC devices &amp; physical devices are synchronized. </a:t>
            </a:r>
          </a:p>
        </p:txBody>
      </p:sp>
      <p:pic>
        <p:nvPicPr>
          <p:cNvPr id="26" name="Picture 2" descr="e:\250x270_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11583" y="4191002"/>
            <a:ext cx="1841078" cy="1988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1284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(conceptual) </a:t>
            </a:r>
            <a:r>
              <a:rPr lang="en-US" altLang="ko-KR" dirty="0" err="1"/>
              <a:t>IoT</a:t>
            </a:r>
            <a:r>
              <a:rPr lang="en-US" altLang="ko-KR" dirty="0"/>
              <a:t> Architecture &amp; Procedures</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7FD262D3-77BC-4226-A3FC-F494395230C6}" type="datetime3">
              <a:rPr lang="en-US" altLang="ko-KR" smtClean="0"/>
              <a:t>17 October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11</a:t>
            </a:fld>
            <a:endParaRPr lang="en-US" dirty="0"/>
          </a:p>
        </p:txBody>
      </p:sp>
      <p:pic>
        <p:nvPicPr>
          <p:cNvPr id="7" name="Picture 6" descr="http://www.costcentral.com/product-images-new/cisco-c819hgw-v-a-k9.jpg"/>
          <p:cNvPicPr>
            <a:picLocks noChangeAspect="1" noChangeArrowheads="1"/>
          </p:cNvPicPr>
          <p:nvPr/>
        </p:nvPicPr>
        <p:blipFill>
          <a:blip r:embed="rId2" cstate="print"/>
          <a:srcRect/>
          <a:stretch>
            <a:fillRect/>
          </a:stretch>
        </p:blipFill>
        <p:spPr bwMode="auto">
          <a:xfrm>
            <a:off x="3704655" y="3068627"/>
            <a:ext cx="1656184" cy="1242138"/>
          </a:xfrm>
          <a:prstGeom prst="rect">
            <a:avLst/>
          </a:prstGeom>
          <a:noFill/>
        </p:spPr>
      </p:pic>
      <p:pic>
        <p:nvPicPr>
          <p:cNvPr id="8" name="Picture 4" descr="http://gsdisposals.com/wp-content/uploads/2013/08/bigstock-Row-of-network-servers-in-data-42441367.jpg"/>
          <p:cNvPicPr>
            <a:picLocks noChangeAspect="1" noChangeArrowheads="1"/>
          </p:cNvPicPr>
          <p:nvPr/>
        </p:nvPicPr>
        <p:blipFill>
          <a:blip r:embed="rId3" cstate="print"/>
          <a:srcRect/>
          <a:stretch>
            <a:fillRect/>
          </a:stretch>
        </p:blipFill>
        <p:spPr bwMode="auto">
          <a:xfrm>
            <a:off x="7089031" y="782733"/>
            <a:ext cx="1728192" cy="1439800"/>
          </a:xfrm>
          <a:prstGeom prst="rect">
            <a:avLst/>
          </a:prstGeom>
          <a:noFill/>
        </p:spPr>
      </p:pic>
      <p:pic>
        <p:nvPicPr>
          <p:cNvPr id="9" name="Picture 2" descr="http://www.dallmeier.ru/fileadmin/upload_electronic/Unternehmen/Niederlassungen/Dallmeier_Russland/Planning_icons_single/Shapes/JPG/Symbols/Cloud%20internet.jpg"/>
          <p:cNvPicPr>
            <a:picLocks noChangeAspect="1" noChangeArrowheads="1"/>
          </p:cNvPicPr>
          <p:nvPr/>
        </p:nvPicPr>
        <p:blipFill>
          <a:blip r:embed="rId4" cstate="print"/>
          <a:srcRect/>
          <a:stretch>
            <a:fillRect/>
          </a:stretch>
        </p:blipFill>
        <p:spPr bwMode="auto">
          <a:xfrm>
            <a:off x="5072807" y="2062105"/>
            <a:ext cx="3744416" cy="1960629"/>
          </a:xfrm>
          <a:prstGeom prst="rect">
            <a:avLst/>
          </a:prstGeom>
          <a:noFill/>
        </p:spPr>
      </p:pic>
      <p:pic>
        <p:nvPicPr>
          <p:cNvPr id="10" name="Picture 2"/>
          <p:cNvPicPr>
            <a:picLocks noChangeAspect="1" noChangeArrowheads="1"/>
          </p:cNvPicPr>
          <p:nvPr/>
        </p:nvPicPr>
        <p:blipFill>
          <a:blip r:embed="rId5" cstate="print"/>
          <a:srcRect/>
          <a:stretch>
            <a:fillRect/>
          </a:stretch>
        </p:blipFill>
        <p:spPr bwMode="auto">
          <a:xfrm>
            <a:off x="8651983" y="3950726"/>
            <a:ext cx="669297" cy="1103861"/>
          </a:xfrm>
          <a:prstGeom prst="roundRect">
            <a:avLst/>
          </a:prstGeom>
          <a:noFill/>
          <a:ln w="9525">
            <a:noFill/>
            <a:miter lim="800000"/>
            <a:headEnd/>
            <a:tailEnd/>
          </a:ln>
          <a:effectLst>
            <a:prstShdw prst="shdw17" dist="17961" dir="2700000">
              <a:srgbClr val="CCECFF">
                <a:gamma/>
                <a:shade val="60000"/>
                <a:invGamma/>
                <a:alpha val="50000"/>
              </a:srgbClr>
            </a:prstShdw>
          </a:effectLst>
        </p:spPr>
      </p:pic>
      <p:pic>
        <p:nvPicPr>
          <p:cNvPr id="11" name="Picture 10" descr="http://www.cooking-hacks.com/skin/frontend/default/cooking/images/catalog/documentation/article_waspmote/waspmote.png"/>
          <p:cNvPicPr>
            <a:picLocks noChangeAspect="1" noChangeArrowheads="1"/>
          </p:cNvPicPr>
          <p:nvPr/>
        </p:nvPicPr>
        <p:blipFill>
          <a:blip r:embed="rId6" cstate="print"/>
          <a:srcRect/>
          <a:stretch>
            <a:fillRect/>
          </a:stretch>
        </p:blipFill>
        <p:spPr bwMode="auto">
          <a:xfrm>
            <a:off x="2323979" y="2150525"/>
            <a:ext cx="775585" cy="792088"/>
          </a:xfrm>
          <a:prstGeom prst="rect">
            <a:avLst/>
          </a:prstGeom>
          <a:noFill/>
        </p:spPr>
      </p:pic>
      <p:cxnSp>
        <p:nvCxnSpPr>
          <p:cNvPr id="12" name="직선 연결선 11"/>
          <p:cNvCxnSpPr>
            <a:stCxn id="11" idx="2"/>
            <a:endCxn id="7" idx="1"/>
          </p:cNvCxnSpPr>
          <p:nvPr/>
        </p:nvCxnSpPr>
        <p:spPr>
          <a:xfrm>
            <a:off x="2711771" y="2942614"/>
            <a:ext cx="992884" cy="74708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직선 연결선 12"/>
          <p:cNvCxnSpPr>
            <a:stCxn id="25" idx="0"/>
            <a:endCxn id="7" idx="1"/>
          </p:cNvCxnSpPr>
          <p:nvPr/>
        </p:nvCxnSpPr>
        <p:spPr>
          <a:xfrm flipV="1">
            <a:off x="2020371" y="3689697"/>
            <a:ext cx="1684285" cy="28198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4" name="직선 연결선 13"/>
          <p:cNvCxnSpPr>
            <a:stCxn id="21" idx="0"/>
            <a:endCxn id="7" idx="2"/>
          </p:cNvCxnSpPr>
          <p:nvPr/>
        </p:nvCxnSpPr>
        <p:spPr>
          <a:xfrm flipV="1">
            <a:off x="2940669" y="4310765"/>
            <a:ext cx="1592078" cy="86409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465295" y="4651641"/>
            <a:ext cx="936104" cy="523220"/>
          </a:xfrm>
          <a:prstGeom prst="rect">
            <a:avLst/>
          </a:prstGeom>
          <a:gradFill flip="none" rotWithShape="1">
            <a:gsLst>
              <a:gs pos="0">
                <a:srgbClr val="FF99FF">
                  <a:shade val="30000"/>
                  <a:satMod val="115000"/>
                </a:srgbClr>
              </a:gs>
              <a:gs pos="50000">
                <a:srgbClr val="FF99FF">
                  <a:shade val="67500"/>
                  <a:satMod val="115000"/>
                </a:srgbClr>
              </a:gs>
              <a:gs pos="100000">
                <a:srgbClr val="FF99FF">
                  <a:shade val="100000"/>
                  <a:satMod val="115000"/>
                </a:srgbClr>
              </a:gs>
            </a:gsLst>
            <a:lin ang="8100000" scaled="1"/>
            <a:tileRect/>
          </a:gradFill>
        </p:spPr>
        <p:txBody>
          <a:bodyPr wrap="square" rtlCol="0">
            <a:spAutoFit/>
          </a:bodyPr>
          <a:lstStyle/>
          <a:p>
            <a:pPr algn="ctr"/>
            <a:r>
              <a:rPr lang="en-US" altLang="ko-KR" sz="1400" dirty="0"/>
              <a:t>User</a:t>
            </a:r>
          </a:p>
          <a:p>
            <a:pPr algn="ctr"/>
            <a:r>
              <a:rPr lang="en-US" altLang="ko-KR" sz="1400" dirty="0"/>
              <a:t>Device</a:t>
            </a:r>
            <a:endParaRPr lang="ko-KR" altLang="en-US" sz="1400" dirty="0" err="1"/>
          </a:p>
        </p:txBody>
      </p:sp>
      <p:sp>
        <p:nvSpPr>
          <p:cNvPr id="16" name="TextBox 15"/>
          <p:cNvSpPr txBox="1"/>
          <p:nvPr/>
        </p:nvSpPr>
        <p:spPr>
          <a:xfrm>
            <a:off x="2480520" y="5894942"/>
            <a:ext cx="752129"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Sensor</a:t>
            </a:r>
            <a:endParaRPr lang="ko-KR" altLang="en-US" sz="1400" dirty="0" err="1"/>
          </a:p>
        </p:txBody>
      </p:sp>
      <p:sp>
        <p:nvSpPr>
          <p:cNvPr id="17" name="TextBox 16"/>
          <p:cNvSpPr txBox="1"/>
          <p:nvPr/>
        </p:nvSpPr>
        <p:spPr>
          <a:xfrm>
            <a:off x="1643720" y="4657158"/>
            <a:ext cx="752129"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Sensor</a:t>
            </a:r>
            <a:endParaRPr lang="ko-KR" altLang="en-US" sz="1400" dirty="0" err="1"/>
          </a:p>
        </p:txBody>
      </p:sp>
      <p:sp>
        <p:nvSpPr>
          <p:cNvPr id="18" name="TextBox 17"/>
          <p:cNvSpPr txBox="1"/>
          <p:nvPr/>
        </p:nvSpPr>
        <p:spPr>
          <a:xfrm>
            <a:off x="1254868" y="2582574"/>
            <a:ext cx="1139423"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square" rtlCol="0">
            <a:spAutoFit/>
          </a:bodyPr>
          <a:lstStyle/>
          <a:p>
            <a:r>
              <a:rPr lang="en-US" altLang="ko-KR" sz="1400" dirty="0"/>
              <a:t>Actuator</a:t>
            </a:r>
            <a:endParaRPr lang="ko-KR" altLang="en-US" sz="1400" dirty="0" err="1"/>
          </a:p>
        </p:txBody>
      </p:sp>
      <p:sp>
        <p:nvSpPr>
          <p:cNvPr id="19" name="TextBox 18"/>
          <p:cNvSpPr txBox="1"/>
          <p:nvPr/>
        </p:nvSpPr>
        <p:spPr>
          <a:xfrm>
            <a:off x="4856784" y="4022734"/>
            <a:ext cx="1011815" cy="307777"/>
          </a:xfrm>
          <a:prstGeom prst="rect">
            <a:avLst/>
          </a:pr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2700000" scaled="1"/>
            <a:tileRect/>
          </a:gradFill>
        </p:spPr>
        <p:txBody>
          <a:bodyPr wrap="none" rtlCol="0">
            <a:spAutoFit/>
          </a:bodyPr>
          <a:lstStyle/>
          <a:p>
            <a:r>
              <a:rPr lang="en-US" altLang="ko-KR" sz="1400" dirty="0"/>
              <a:t>Gateway</a:t>
            </a:r>
            <a:endParaRPr lang="ko-KR" altLang="en-US" sz="1400" dirty="0" err="1"/>
          </a:p>
        </p:txBody>
      </p:sp>
      <p:sp>
        <p:nvSpPr>
          <p:cNvPr id="20" name="TextBox 19"/>
          <p:cNvSpPr txBox="1"/>
          <p:nvPr/>
        </p:nvSpPr>
        <p:spPr>
          <a:xfrm>
            <a:off x="8601199" y="1914757"/>
            <a:ext cx="1394934" cy="307777"/>
          </a:xfrm>
          <a:prstGeom prst="rect">
            <a:avLst/>
          </a:prstGeom>
          <a:solidFill>
            <a:srgbClr val="3399FF">
              <a:alpha val="50000"/>
            </a:srgbClr>
          </a:solidFill>
        </p:spPr>
        <p:txBody>
          <a:bodyPr wrap="none" rtlCol="0">
            <a:spAutoFit/>
          </a:bodyPr>
          <a:lstStyle/>
          <a:p>
            <a:r>
              <a:rPr lang="en-US" altLang="ko-KR" sz="1400" dirty="0"/>
              <a:t>Service Server</a:t>
            </a:r>
            <a:endParaRPr lang="ko-KR" altLang="en-US" sz="1400" dirty="0" err="1"/>
          </a:p>
        </p:txBody>
      </p:sp>
      <p:pic>
        <p:nvPicPr>
          <p:cNvPr id="21" name="Picture 5"/>
          <p:cNvPicPr>
            <a:picLocks noChangeAspect="1" noChangeArrowheads="1"/>
          </p:cNvPicPr>
          <p:nvPr/>
        </p:nvPicPr>
        <p:blipFill>
          <a:blip r:embed="rId7" cstate="print"/>
          <a:srcRect/>
          <a:stretch>
            <a:fillRect/>
          </a:stretch>
        </p:blipFill>
        <p:spPr bwMode="auto">
          <a:xfrm>
            <a:off x="2624536" y="5174861"/>
            <a:ext cx="632267" cy="627112"/>
          </a:xfrm>
          <a:prstGeom prst="rect">
            <a:avLst/>
          </a:prstGeom>
          <a:noFill/>
          <a:ln w="9525">
            <a:noFill/>
            <a:miter lim="800000"/>
            <a:headEnd/>
            <a:tailEnd/>
          </a:ln>
        </p:spPr>
      </p:pic>
      <p:pic>
        <p:nvPicPr>
          <p:cNvPr id="22" name="Picture 10" descr="http://www.cooking-hacks.com/skin/frontend/default/cooking/images/catalog/documentation/article_waspmote/waspmote.png"/>
          <p:cNvPicPr>
            <a:picLocks noChangeAspect="1" noChangeArrowheads="1"/>
          </p:cNvPicPr>
          <p:nvPr/>
        </p:nvPicPr>
        <p:blipFill>
          <a:blip r:embed="rId6" cstate="print"/>
          <a:srcRect/>
          <a:stretch>
            <a:fillRect/>
          </a:stretch>
        </p:blipFill>
        <p:spPr bwMode="auto">
          <a:xfrm>
            <a:off x="3920680" y="5390885"/>
            <a:ext cx="775585" cy="792088"/>
          </a:xfrm>
          <a:prstGeom prst="rect">
            <a:avLst/>
          </a:prstGeom>
          <a:noFill/>
        </p:spPr>
      </p:pic>
      <p:sp>
        <p:nvSpPr>
          <p:cNvPr id="23" name="TextBox 22"/>
          <p:cNvSpPr txBox="1"/>
          <p:nvPr/>
        </p:nvSpPr>
        <p:spPr>
          <a:xfrm>
            <a:off x="4723137" y="6034289"/>
            <a:ext cx="958917"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Actuator</a:t>
            </a:r>
            <a:endParaRPr lang="ko-KR" altLang="en-US" sz="1400" dirty="0" err="1"/>
          </a:p>
        </p:txBody>
      </p:sp>
      <p:cxnSp>
        <p:nvCxnSpPr>
          <p:cNvPr id="24" name="직선 연결선 23"/>
          <p:cNvCxnSpPr>
            <a:stCxn id="22" idx="0"/>
            <a:endCxn id="7" idx="2"/>
          </p:cNvCxnSpPr>
          <p:nvPr/>
        </p:nvCxnSpPr>
        <p:spPr>
          <a:xfrm flipV="1">
            <a:off x="4308473" y="4310765"/>
            <a:ext cx="224275" cy="1080120"/>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25" name="Picture 5"/>
          <p:cNvPicPr>
            <a:picLocks noChangeAspect="1" noChangeArrowheads="1"/>
          </p:cNvPicPr>
          <p:nvPr/>
        </p:nvPicPr>
        <p:blipFill>
          <a:blip r:embed="rId8" cstate="print"/>
          <a:srcRect/>
          <a:stretch>
            <a:fillRect/>
          </a:stretch>
        </p:blipFill>
        <p:spPr bwMode="auto">
          <a:xfrm>
            <a:off x="1704237" y="3971685"/>
            <a:ext cx="632267" cy="627112"/>
          </a:xfrm>
          <a:prstGeom prst="rect">
            <a:avLst/>
          </a:prstGeom>
          <a:noFill/>
          <a:ln w="9525">
            <a:noFill/>
            <a:miter lim="800000"/>
            <a:headEnd/>
            <a:tailEnd/>
          </a:ln>
        </p:spPr>
      </p:pic>
      <p:sp>
        <p:nvSpPr>
          <p:cNvPr id="26" name="TextBox 25"/>
          <p:cNvSpPr txBox="1"/>
          <p:nvPr/>
        </p:nvSpPr>
        <p:spPr>
          <a:xfrm>
            <a:off x="3272607" y="854972"/>
            <a:ext cx="2952328" cy="369332"/>
          </a:xfrm>
          <a:prstGeom prst="rect">
            <a:avLst/>
          </a:prstGeom>
          <a:noFill/>
        </p:spPr>
        <p:txBody>
          <a:bodyPr wrap="square" rtlCol="0">
            <a:spAutoFit/>
          </a:bodyPr>
          <a:lstStyle/>
          <a:p>
            <a:r>
              <a:rPr lang="en-US" altLang="ko-KR" b="1" dirty="0"/>
              <a:t>Monitoring with sensors </a:t>
            </a:r>
          </a:p>
        </p:txBody>
      </p:sp>
      <p:sp>
        <p:nvSpPr>
          <p:cNvPr id="27" name="TextBox 26"/>
          <p:cNvSpPr txBox="1"/>
          <p:nvPr/>
        </p:nvSpPr>
        <p:spPr>
          <a:xfrm>
            <a:off x="3272607" y="1274484"/>
            <a:ext cx="3384376"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0. Event occurrence</a:t>
            </a:r>
          </a:p>
        </p:txBody>
      </p:sp>
      <p:sp>
        <p:nvSpPr>
          <p:cNvPr id="28" name="TextBox 27"/>
          <p:cNvSpPr txBox="1"/>
          <p:nvPr/>
        </p:nvSpPr>
        <p:spPr>
          <a:xfrm>
            <a:off x="3272607" y="1583047"/>
            <a:ext cx="3384376"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 Request sensor for data</a:t>
            </a:r>
          </a:p>
        </p:txBody>
      </p:sp>
      <p:sp>
        <p:nvSpPr>
          <p:cNvPr id="29" name="TextBox 28"/>
          <p:cNvSpPr txBox="1"/>
          <p:nvPr/>
        </p:nvSpPr>
        <p:spPr>
          <a:xfrm>
            <a:off x="3272607" y="1910295"/>
            <a:ext cx="3384376"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2. Response with data</a:t>
            </a:r>
          </a:p>
        </p:txBody>
      </p:sp>
      <p:grpSp>
        <p:nvGrpSpPr>
          <p:cNvPr id="30" name="그룹 5"/>
          <p:cNvGrpSpPr/>
          <p:nvPr/>
        </p:nvGrpSpPr>
        <p:grpSpPr>
          <a:xfrm>
            <a:off x="2089490" y="2140852"/>
            <a:ext cx="6807201" cy="3062512"/>
            <a:chOff x="580570" y="2598059"/>
            <a:chExt cx="6807201" cy="3062512"/>
          </a:xfrm>
        </p:grpSpPr>
        <p:sp>
          <p:nvSpPr>
            <p:cNvPr id="31" name="자유형 66"/>
            <p:cNvSpPr/>
            <p:nvPr/>
          </p:nvSpPr>
          <p:spPr>
            <a:xfrm>
              <a:off x="580570" y="2598059"/>
              <a:ext cx="6081486" cy="1872342"/>
            </a:xfrm>
            <a:custGeom>
              <a:avLst/>
              <a:gdLst>
                <a:gd name="connsiteX0" fmla="*/ 5950857 w 6081486"/>
                <a:gd name="connsiteY0" fmla="*/ 0 h 1872342"/>
                <a:gd name="connsiteX1" fmla="*/ 5849257 w 6081486"/>
                <a:gd name="connsiteY1" fmla="*/ 595085 h 1872342"/>
                <a:gd name="connsiteX2" fmla="*/ 4557485 w 6081486"/>
                <a:gd name="connsiteY2" fmla="*/ 885371 h 1872342"/>
                <a:gd name="connsiteX3" fmla="*/ 2743200 w 6081486"/>
                <a:gd name="connsiteY3" fmla="*/ 1190171 h 1872342"/>
                <a:gd name="connsiteX4" fmla="*/ 2481943 w 6081486"/>
                <a:gd name="connsiteY4" fmla="*/ 1625600 h 1872342"/>
                <a:gd name="connsiteX5" fmla="*/ 1669143 w 6081486"/>
                <a:gd name="connsiteY5" fmla="*/ 1669142 h 1872342"/>
                <a:gd name="connsiteX6" fmla="*/ 580571 w 6081486"/>
                <a:gd name="connsiteY6" fmla="*/ 1465942 h 1872342"/>
                <a:gd name="connsiteX7" fmla="*/ 0 w 6081486"/>
                <a:gd name="connsiteY7" fmla="*/ 1872342 h 1872342"/>
                <a:gd name="connsiteX8" fmla="*/ 0 w 6081486"/>
                <a:gd name="connsiteY8" fmla="*/ 1872342 h 1872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81486" h="1872342">
                  <a:moveTo>
                    <a:pt x="5950857" y="0"/>
                  </a:moveTo>
                  <a:cubicBezTo>
                    <a:pt x="6016171" y="223761"/>
                    <a:pt x="6081486" y="447523"/>
                    <a:pt x="5849257" y="595085"/>
                  </a:cubicBezTo>
                  <a:cubicBezTo>
                    <a:pt x="5617028" y="742647"/>
                    <a:pt x="5075161" y="786190"/>
                    <a:pt x="4557485" y="885371"/>
                  </a:cubicBezTo>
                  <a:cubicBezTo>
                    <a:pt x="4039809" y="984552"/>
                    <a:pt x="3089124" y="1066800"/>
                    <a:pt x="2743200" y="1190171"/>
                  </a:cubicBezTo>
                  <a:cubicBezTo>
                    <a:pt x="2397276" y="1313542"/>
                    <a:pt x="2660953" y="1545771"/>
                    <a:pt x="2481943" y="1625600"/>
                  </a:cubicBezTo>
                  <a:cubicBezTo>
                    <a:pt x="2302933" y="1705429"/>
                    <a:pt x="1986038" y="1695752"/>
                    <a:pt x="1669143" y="1669142"/>
                  </a:cubicBezTo>
                  <a:cubicBezTo>
                    <a:pt x="1352248" y="1642532"/>
                    <a:pt x="858761" y="1432075"/>
                    <a:pt x="580571" y="1465942"/>
                  </a:cubicBezTo>
                  <a:cubicBezTo>
                    <a:pt x="302381" y="1499809"/>
                    <a:pt x="0" y="1872342"/>
                    <a:pt x="0" y="1872342"/>
                  </a:cubicBezTo>
                  <a:lnTo>
                    <a:pt x="0" y="1872342"/>
                  </a:lnTo>
                </a:path>
              </a:pathLst>
            </a:custGeom>
            <a:ln w="28575">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2" name="자유형 67"/>
            <p:cNvSpPr/>
            <p:nvPr/>
          </p:nvSpPr>
          <p:spPr>
            <a:xfrm>
              <a:off x="1376438" y="3560838"/>
              <a:ext cx="6011333" cy="2099733"/>
            </a:xfrm>
            <a:custGeom>
              <a:avLst/>
              <a:gdLst>
                <a:gd name="connsiteX0" fmla="*/ 6011333 w 6011333"/>
                <a:gd name="connsiteY0" fmla="*/ 836991 h 2099733"/>
                <a:gd name="connsiteX1" fmla="*/ 5488819 w 6011333"/>
                <a:gd name="connsiteY1" fmla="*/ 299962 h 2099733"/>
                <a:gd name="connsiteX2" fmla="*/ 4037391 w 6011333"/>
                <a:gd name="connsiteY2" fmla="*/ 38705 h 2099733"/>
                <a:gd name="connsiteX3" fmla="*/ 1831219 w 6011333"/>
                <a:gd name="connsiteY3" fmla="*/ 532191 h 2099733"/>
                <a:gd name="connsiteX4" fmla="*/ 1511905 w 6011333"/>
                <a:gd name="connsiteY4" fmla="*/ 1025676 h 2099733"/>
                <a:gd name="connsiteX5" fmla="*/ 713619 w 6011333"/>
                <a:gd name="connsiteY5" fmla="*/ 1359505 h 2099733"/>
                <a:gd name="connsiteX6" fmla="*/ 118533 w 6011333"/>
                <a:gd name="connsiteY6" fmla="*/ 1562705 h 2099733"/>
                <a:gd name="connsiteX7" fmla="*/ 2419 w 6011333"/>
                <a:gd name="connsiteY7" fmla="*/ 2099733 h 2099733"/>
                <a:gd name="connsiteX8" fmla="*/ 2419 w 6011333"/>
                <a:gd name="connsiteY8" fmla="*/ 2099733 h 209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11333" h="2099733">
                  <a:moveTo>
                    <a:pt x="6011333" y="836991"/>
                  </a:moveTo>
                  <a:cubicBezTo>
                    <a:pt x="5914571" y="635000"/>
                    <a:pt x="5817809" y="433010"/>
                    <a:pt x="5488819" y="299962"/>
                  </a:cubicBezTo>
                  <a:cubicBezTo>
                    <a:pt x="5159829" y="166914"/>
                    <a:pt x="4646991" y="0"/>
                    <a:pt x="4037391" y="38705"/>
                  </a:cubicBezTo>
                  <a:cubicBezTo>
                    <a:pt x="3427791" y="77410"/>
                    <a:pt x="2252133" y="367696"/>
                    <a:pt x="1831219" y="532191"/>
                  </a:cubicBezTo>
                  <a:cubicBezTo>
                    <a:pt x="1410305" y="696686"/>
                    <a:pt x="1698172" y="887790"/>
                    <a:pt x="1511905" y="1025676"/>
                  </a:cubicBezTo>
                  <a:cubicBezTo>
                    <a:pt x="1325638" y="1163562"/>
                    <a:pt x="945848" y="1270000"/>
                    <a:pt x="713619" y="1359505"/>
                  </a:cubicBezTo>
                  <a:cubicBezTo>
                    <a:pt x="481390" y="1449010"/>
                    <a:pt x="237066" y="1439334"/>
                    <a:pt x="118533" y="1562705"/>
                  </a:cubicBezTo>
                  <a:cubicBezTo>
                    <a:pt x="0" y="1686076"/>
                    <a:pt x="2419" y="2099733"/>
                    <a:pt x="2419" y="2099733"/>
                  </a:cubicBezTo>
                  <a:lnTo>
                    <a:pt x="2419" y="2099733"/>
                  </a:lnTo>
                </a:path>
              </a:pathLst>
            </a:custGeom>
            <a:ln w="28575">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grpSp>
        <p:nvGrpSpPr>
          <p:cNvPr id="33" name="그룹 32"/>
          <p:cNvGrpSpPr/>
          <p:nvPr/>
        </p:nvGrpSpPr>
        <p:grpSpPr>
          <a:xfrm>
            <a:off x="1991539" y="2035690"/>
            <a:ext cx="7113716" cy="3208881"/>
            <a:chOff x="482620" y="2492896"/>
            <a:chExt cx="7113716" cy="3208881"/>
          </a:xfrm>
        </p:grpSpPr>
        <p:sp>
          <p:nvSpPr>
            <p:cNvPr id="34" name="자유형 69"/>
            <p:cNvSpPr/>
            <p:nvPr/>
          </p:nvSpPr>
          <p:spPr>
            <a:xfrm>
              <a:off x="1585003" y="3602044"/>
              <a:ext cx="6011333" cy="2099733"/>
            </a:xfrm>
            <a:custGeom>
              <a:avLst/>
              <a:gdLst>
                <a:gd name="connsiteX0" fmla="*/ 6011333 w 6011333"/>
                <a:gd name="connsiteY0" fmla="*/ 836991 h 2099733"/>
                <a:gd name="connsiteX1" fmla="*/ 5488819 w 6011333"/>
                <a:gd name="connsiteY1" fmla="*/ 299962 h 2099733"/>
                <a:gd name="connsiteX2" fmla="*/ 4037391 w 6011333"/>
                <a:gd name="connsiteY2" fmla="*/ 38705 h 2099733"/>
                <a:gd name="connsiteX3" fmla="*/ 1831219 w 6011333"/>
                <a:gd name="connsiteY3" fmla="*/ 532191 h 2099733"/>
                <a:gd name="connsiteX4" fmla="*/ 1511905 w 6011333"/>
                <a:gd name="connsiteY4" fmla="*/ 1025676 h 2099733"/>
                <a:gd name="connsiteX5" fmla="*/ 713619 w 6011333"/>
                <a:gd name="connsiteY5" fmla="*/ 1359505 h 2099733"/>
                <a:gd name="connsiteX6" fmla="*/ 118533 w 6011333"/>
                <a:gd name="connsiteY6" fmla="*/ 1562705 h 2099733"/>
                <a:gd name="connsiteX7" fmla="*/ 2419 w 6011333"/>
                <a:gd name="connsiteY7" fmla="*/ 2099733 h 2099733"/>
                <a:gd name="connsiteX8" fmla="*/ 2419 w 6011333"/>
                <a:gd name="connsiteY8" fmla="*/ 2099733 h 209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11333" h="2099733">
                  <a:moveTo>
                    <a:pt x="6011333" y="836991"/>
                  </a:moveTo>
                  <a:cubicBezTo>
                    <a:pt x="5914571" y="635000"/>
                    <a:pt x="5817809" y="433010"/>
                    <a:pt x="5488819" y="299962"/>
                  </a:cubicBezTo>
                  <a:cubicBezTo>
                    <a:pt x="5159829" y="166914"/>
                    <a:pt x="4646991" y="0"/>
                    <a:pt x="4037391" y="38705"/>
                  </a:cubicBezTo>
                  <a:cubicBezTo>
                    <a:pt x="3427791" y="77410"/>
                    <a:pt x="2252133" y="367696"/>
                    <a:pt x="1831219" y="532191"/>
                  </a:cubicBezTo>
                  <a:cubicBezTo>
                    <a:pt x="1410305" y="696686"/>
                    <a:pt x="1698172" y="887790"/>
                    <a:pt x="1511905" y="1025676"/>
                  </a:cubicBezTo>
                  <a:cubicBezTo>
                    <a:pt x="1325638" y="1163562"/>
                    <a:pt x="945848" y="1270000"/>
                    <a:pt x="713619" y="1359505"/>
                  </a:cubicBezTo>
                  <a:cubicBezTo>
                    <a:pt x="481390" y="1449010"/>
                    <a:pt x="237066" y="1439334"/>
                    <a:pt x="118533" y="1562705"/>
                  </a:cubicBezTo>
                  <a:cubicBezTo>
                    <a:pt x="0" y="1686076"/>
                    <a:pt x="2419" y="2099733"/>
                    <a:pt x="2419" y="2099733"/>
                  </a:cubicBezTo>
                  <a:lnTo>
                    <a:pt x="2419" y="2099733"/>
                  </a:lnTo>
                </a:path>
              </a:pathLst>
            </a:custGeom>
            <a:ln w="28575">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5" name="자유형 70"/>
            <p:cNvSpPr/>
            <p:nvPr/>
          </p:nvSpPr>
          <p:spPr>
            <a:xfrm>
              <a:off x="482620" y="2492896"/>
              <a:ext cx="6081486" cy="1872342"/>
            </a:xfrm>
            <a:custGeom>
              <a:avLst/>
              <a:gdLst>
                <a:gd name="connsiteX0" fmla="*/ 5950857 w 6081486"/>
                <a:gd name="connsiteY0" fmla="*/ 0 h 1872342"/>
                <a:gd name="connsiteX1" fmla="*/ 5849257 w 6081486"/>
                <a:gd name="connsiteY1" fmla="*/ 595085 h 1872342"/>
                <a:gd name="connsiteX2" fmla="*/ 4557485 w 6081486"/>
                <a:gd name="connsiteY2" fmla="*/ 885371 h 1872342"/>
                <a:gd name="connsiteX3" fmla="*/ 2743200 w 6081486"/>
                <a:gd name="connsiteY3" fmla="*/ 1190171 h 1872342"/>
                <a:gd name="connsiteX4" fmla="*/ 2481943 w 6081486"/>
                <a:gd name="connsiteY4" fmla="*/ 1625600 h 1872342"/>
                <a:gd name="connsiteX5" fmla="*/ 1669143 w 6081486"/>
                <a:gd name="connsiteY5" fmla="*/ 1669142 h 1872342"/>
                <a:gd name="connsiteX6" fmla="*/ 580571 w 6081486"/>
                <a:gd name="connsiteY6" fmla="*/ 1465942 h 1872342"/>
                <a:gd name="connsiteX7" fmla="*/ 0 w 6081486"/>
                <a:gd name="connsiteY7" fmla="*/ 1872342 h 1872342"/>
                <a:gd name="connsiteX8" fmla="*/ 0 w 6081486"/>
                <a:gd name="connsiteY8" fmla="*/ 1872342 h 1872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81486" h="1872342">
                  <a:moveTo>
                    <a:pt x="5950857" y="0"/>
                  </a:moveTo>
                  <a:cubicBezTo>
                    <a:pt x="6016171" y="223761"/>
                    <a:pt x="6081486" y="447523"/>
                    <a:pt x="5849257" y="595085"/>
                  </a:cubicBezTo>
                  <a:cubicBezTo>
                    <a:pt x="5617028" y="742647"/>
                    <a:pt x="5075161" y="786190"/>
                    <a:pt x="4557485" y="885371"/>
                  </a:cubicBezTo>
                  <a:cubicBezTo>
                    <a:pt x="4039809" y="984552"/>
                    <a:pt x="3089124" y="1066800"/>
                    <a:pt x="2743200" y="1190171"/>
                  </a:cubicBezTo>
                  <a:cubicBezTo>
                    <a:pt x="2397276" y="1313542"/>
                    <a:pt x="2660953" y="1545771"/>
                    <a:pt x="2481943" y="1625600"/>
                  </a:cubicBezTo>
                  <a:cubicBezTo>
                    <a:pt x="2302933" y="1705429"/>
                    <a:pt x="1986038" y="1695752"/>
                    <a:pt x="1669143" y="1669142"/>
                  </a:cubicBezTo>
                  <a:cubicBezTo>
                    <a:pt x="1352248" y="1642532"/>
                    <a:pt x="858761" y="1432075"/>
                    <a:pt x="580571" y="1465942"/>
                  </a:cubicBezTo>
                  <a:cubicBezTo>
                    <a:pt x="302381" y="1499809"/>
                    <a:pt x="0" y="1872342"/>
                    <a:pt x="0" y="1872342"/>
                  </a:cubicBezTo>
                  <a:lnTo>
                    <a:pt x="0" y="1872342"/>
                  </a:lnTo>
                </a:path>
              </a:pathLst>
            </a:custGeom>
            <a:ln w="28575">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4155264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right)">
                                      <p:cBhvr>
                                        <p:cTn id="15" dur="1000"/>
                                        <p:tgtEl>
                                          <p:spTgt spid="30"/>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wipe(left)">
                                      <p:cBhvr>
                                        <p:cTn id="24" dur="1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B024C174-88C0-47C0-8D8F-E4ECAC805F51}"/>
              </a:ext>
            </a:extLst>
          </p:cNvPr>
          <p:cNvSpPr>
            <a:spLocks noGrp="1"/>
          </p:cNvSpPr>
          <p:nvPr>
            <p:ph idx="1"/>
          </p:nvPr>
        </p:nvSpPr>
        <p:spPr>
          <a:xfrm>
            <a:off x="491046" y="1156997"/>
            <a:ext cx="11200912" cy="1897488"/>
          </a:xfrm>
        </p:spPr>
        <p:txBody>
          <a:bodyPr>
            <a:normAutofit fontScale="77500" lnSpcReduction="20000"/>
          </a:bodyPr>
          <a:lstStyle/>
          <a:p>
            <a:r>
              <a:rPr lang="en-US" altLang="ko-KR" dirty="0"/>
              <a:t>Bridge in between </a:t>
            </a:r>
          </a:p>
          <a:p>
            <a:pPr lvl="1"/>
            <a:r>
              <a:rPr lang="en-US" altLang="ko-KR" dirty="0"/>
              <a:t> which plays the role of both OCF &amp; oneM2M entities. </a:t>
            </a:r>
          </a:p>
          <a:p>
            <a:r>
              <a:rPr lang="en-US" altLang="ko-KR" dirty="0"/>
              <a:t>Separation of OCF &amp; oneM2M operation </a:t>
            </a:r>
          </a:p>
          <a:p>
            <a:pPr lvl="1"/>
            <a:r>
              <a:rPr lang="en-US" altLang="ko-KR" dirty="0"/>
              <a:t>The intermediary, i.e., Bridge, interact with OIC (&amp; oneM2M) devices with OIC (&amp; oneM2M) procedures respectively. </a:t>
            </a:r>
          </a:p>
          <a:p>
            <a:endParaRPr lang="ko-KR" altLang="en-US" dirty="0"/>
          </a:p>
        </p:txBody>
      </p:sp>
      <p:sp>
        <p:nvSpPr>
          <p:cNvPr id="3" name="제목 2">
            <a:extLst>
              <a:ext uri="{FF2B5EF4-FFF2-40B4-BE49-F238E27FC236}">
                <a16:creationId xmlns:a16="http://schemas.microsoft.com/office/drawing/2014/main" id="{3ECF485B-8BF3-4E29-9DC3-185E7E1AECDF}"/>
              </a:ext>
            </a:extLst>
          </p:cNvPr>
          <p:cNvSpPr>
            <a:spLocks noGrp="1"/>
          </p:cNvSpPr>
          <p:nvPr>
            <p:ph type="title"/>
          </p:nvPr>
        </p:nvSpPr>
        <p:spPr/>
        <p:txBody>
          <a:bodyPr/>
          <a:lstStyle/>
          <a:p>
            <a:r>
              <a:rPr lang="en-US" altLang="ko-KR" dirty="0"/>
              <a:t>OCF Bridge: operation sketch with OCF &amp; oneM2M</a:t>
            </a:r>
            <a:endParaRPr lang="ko-KR" altLang="en-US" dirty="0"/>
          </a:p>
        </p:txBody>
      </p:sp>
      <p:sp>
        <p:nvSpPr>
          <p:cNvPr id="4" name="날짜 개체 틀 3">
            <a:extLst>
              <a:ext uri="{FF2B5EF4-FFF2-40B4-BE49-F238E27FC236}">
                <a16:creationId xmlns:a16="http://schemas.microsoft.com/office/drawing/2014/main" id="{2C6FB323-ED10-439A-AFEE-A1E636EFB1B1}"/>
              </a:ext>
            </a:extLst>
          </p:cNvPr>
          <p:cNvSpPr>
            <a:spLocks noGrp="1"/>
          </p:cNvSpPr>
          <p:nvPr>
            <p:ph type="dt" sz="half" idx="10"/>
          </p:nvPr>
        </p:nvSpPr>
        <p:spPr/>
        <p:txBody>
          <a:bodyPr/>
          <a:lstStyle/>
          <a:p>
            <a:fld id="{0205C97B-4A02-4349-897D-A045728B325D}" type="datetime3">
              <a:rPr lang="en-US" altLang="ko-KR" smtClean="0"/>
              <a:t>17 October 2017</a:t>
            </a:fld>
            <a:endParaRPr lang="en-US" dirty="0"/>
          </a:p>
        </p:txBody>
      </p:sp>
      <p:sp>
        <p:nvSpPr>
          <p:cNvPr id="5" name="바닥글 개체 틀 4">
            <a:extLst>
              <a:ext uri="{FF2B5EF4-FFF2-40B4-BE49-F238E27FC236}">
                <a16:creationId xmlns:a16="http://schemas.microsoft.com/office/drawing/2014/main" id="{51AFC6C8-6AA5-4AA8-B7E9-086589B1B2FB}"/>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173967A3-1D96-422E-A01C-5B4B71955858}"/>
              </a:ext>
            </a:extLst>
          </p:cNvPr>
          <p:cNvSpPr>
            <a:spLocks noGrp="1"/>
          </p:cNvSpPr>
          <p:nvPr>
            <p:ph type="sldNum" sz="quarter" idx="12"/>
          </p:nvPr>
        </p:nvSpPr>
        <p:spPr/>
        <p:txBody>
          <a:bodyPr/>
          <a:lstStyle/>
          <a:p>
            <a:fld id="{17A5C656-E050-4F3D-A0DB-0D19E9E83691}" type="slidenum">
              <a:rPr lang="en-US" smtClean="0"/>
              <a:pPr/>
              <a:t>110</a:t>
            </a:fld>
            <a:endParaRPr lang="en-US" dirty="0"/>
          </a:p>
        </p:txBody>
      </p:sp>
      <p:pic>
        <p:nvPicPr>
          <p:cNvPr id="7" name="Picture 4" descr="http://www.broadbandbuyer.com/images/products/cisco%20systems/air-oeap602i-e-k9-1.jpg">
            <a:extLst>
              <a:ext uri="{FF2B5EF4-FFF2-40B4-BE49-F238E27FC236}">
                <a16:creationId xmlns:a16="http://schemas.microsoft.com/office/drawing/2014/main" id="{0C080C31-E029-41F5-8A29-A514996B4D9B}"/>
              </a:ext>
            </a:extLst>
          </p:cNvPr>
          <p:cNvPicPr>
            <a:picLocks noChangeAspect="1" noChangeArrowheads="1"/>
          </p:cNvPicPr>
          <p:nvPr/>
        </p:nvPicPr>
        <p:blipFill>
          <a:blip r:embed="rId5" cstate="print"/>
          <a:srcRect/>
          <a:stretch>
            <a:fillRect/>
          </a:stretch>
        </p:blipFill>
        <p:spPr bwMode="auto">
          <a:xfrm>
            <a:off x="5078120" y="3440347"/>
            <a:ext cx="2382997" cy="2382997"/>
          </a:xfrm>
          <a:prstGeom prst="rect">
            <a:avLst/>
          </a:prstGeom>
          <a:noFill/>
        </p:spPr>
      </p:pic>
      <p:pic>
        <p:nvPicPr>
          <p:cNvPr id="8" name="Picture 2" descr="https://www.troopsupport.dla.mil/events/images/140122.jpg">
            <a:extLst>
              <a:ext uri="{FF2B5EF4-FFF2-40B4-BE49-F238E27FC236}">
                <a16:creationId xmlns:a16="http://schemas.microsoft.com/office/drawing/2014/main" id="{4F4F1E31-98D2-493A-9BE6-4E78A66EB4B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550943" y="3777938"/>
            <a:ext cx="1110572" cy="1694556"/>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a:extLst>
              <a:ext uri="{FF2B5EF4-FFF2-40B4-BE49-F238E27FC236}">
                <a16:creationId xmlns:a16="http://schemas.microsoft.com/office/drawing/2014/main" id="{EEEFBC59-15B6-4A3F-9EBD-9ACFC8EC5D4D}"/>
              </a:ext>
            </a:extLst>
          </p:cNvPr>
          <p:cNvSpPr txBox="1">
            <a:spLocks/>
          </p:cNvSpPr>
          <p:nvPr/>
        </p:nvSpPr>
        <p:spPr>
          <a:xfrm>
            <a:off x="1147864" y="3109786"/>
            <a:ext cx="2277896" cy="556881"/>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solidFill>
                  <a:schemeClr val="tx1"/>
                </a:solidFill>
              </a:rPr>
              <a:t>OCF device</a:t>
            </a:r>
          </a:p>
          <a:p>
            <a:pPr marL="457200" indent="-457200" algn="ctr">
              <a:buNone/>
            </a:pPr>
            <a:r>
              <a:rPr lang="en-US" altLang="ko-KR" sz="1600" b="1" dirty="0">
                <a:solidFill>
                  <a:schemeClr val="tx1"/>
                </a:solidFill>
              </a:rPr>
              <a:t>(controller)</a:t>
            </a:r>
            <a:endParaRPr lang="en-US" sz="1600" b="1" dirty="0">
              <a:solidFill>
                <a:schemeClr val="tx1"/>
              </a:solidFill>
            </a:endParaRPr>
          </a:p>
        </p:txBody>
      </p:sp>
      <p:pic>
        <p:nvPicPr>
          <p:cNvPr id="11" name="Picture 2" descr="https://www.troopsupport.dla.mil/events/images/140122.jpg">
            <a:extLst>
              <a:ext uri="{FF2B5EF4-FFF2-40B4-BE49-F238E27FC236}">
                <a16:creationId xmlns:a16="http://schemas.microsoft.com/office/drawing/2014/main" id="{DD5DDF0E-5DC4-4BDD-94E8-5387773AC64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301229" y="4186552"/>
            <a:ext cx="499547" cy="762229"/>
          </a:xfrm>
          <a:prstGeom prst="rect">
            <a:avLst/>
          </a:prstGeom>
          <a:noFill/>
          <a:ln w="38100">
            <a:solidFill>
              <a:srgbClr val="FF0000"/>
            </a:solidFill>
          </a:ln>
          <a:effectLst/>
          <a:extLst>
            <a:ext uri="{909E8E84-426E-40DD-AFC4-6F175D3DCCD1}">
              <a14:hiddenFill xmlns:a14="http://schemas.microsoft.com/office/drawing/2010/main">
                <a:solidFill>
                  <a:srgbClr val="FFFFFF"/>
                </a:solidFill>
              </a14:hiddenFill>
            </a:ext>
          </a:extLst>
        </p:spPr>
      </p:pic>
      <p:cxnSp>
        <p:nvCxnSpPr>
          <p:cNvPr id="12" name="직선 화살표 연결선 11">
            <a:extLst>
              <a:ext uri="{FF2B5EF4-FFF2-40B4-BE49-F238E27FC236}">
                <a16:creationId xmlns:a16="http://schemas.microsoft.com/office/drawing/2014/main" id="{036996AF-873A-4CEB-A2BE-78774CA15E4E}"/>
              </a:ext>
            </a:extLst>
          </p:cNvPr>
          <p:cNvCxnSpPr/>
          <p:nvPr/>
        </p:nvCxnSpPr>
        <p:spPr>
          <a:xfrm>
            <a:off x="3111493" y="4379639"/>
            <a:ext cx="1677444" cy="1577"/>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직선 화살표 연결선 12">
            <a:extLst>
              <a:ext uri="{FF2B5EF4-FFF2-40B4-BE49-F238E27FC236}">
                <a16:creationId xmlns:a16="http://schemas.microsoft.com/office/drawing/2014/main" id="{6A2E8143-DC45-4404-8C3F-E13C63F83A19}"/>
              </a:ext>
            </a:extLst>
          </p:cNvPr>
          <p:cNvCxnSpPr/>
          <p:nvPr/>
        </p:nvCxnSpPr>
        <p:spPr>
          <a:xfrm>
            <a:off x="3111493" y="4734639"/>
            <a:ext cx="1677444" cy="1577"/>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 name="Picture 2">
            <a:extLst>
              <a:ext uri="{FF2B5EF4-FFF2-40B4-BE49-F238E27FC236}">
                <a16:creationId xmlns:a16="http://schemas.microsoft.com/office/drawing/2014/main" id="{32D77596-EDE5-4313-A171-FAC38780636D}"/>
              </a:ext>
            </a:extLst>
          </p:cNvPr>
          <p:cNvPicPr>
            <a:picLocks noChangeAspect="1" noChangeArrowheads="1"/>
          </p:cNvPicPr>
          <p:nvPr/>
        </p:nvPicPr>
        <p:blipFill>
          <a:blip r:embed="rId8"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6614680" y="3759565"/>
            <a:ext cx="457199" cy="867833"/>
          </a:xfrm>
          <a:prstGeom prst="rect">
            <a:avLst/>
          </a:prstGeom>
          <a:noFill/>
          <a:ln w="38100">
            <a:solidFill>
              <a:srgbClr val="0033CC"/>
            </a:solidFill>
            <a:miter lim="800000"/>
            <a:headEnd/>
            <a:tailEnd/>
          </a:ln>
          <a:effectLst/>
          <a:extLst>
            <a:ext uri="{909E8E84-426E-40DD-AFC4-6F175D3DCCD1}">
              <a14:hiddenFill xmlns:a14="http://schemas.microsoft.com/office/drawing/2010/main">
                <a:solidFill>
                  <a:schemeClr val="accent1"/>
                </a:solidFill>
              </a14:hiddenFill>
            </a:ext>
          </a:extLst>
        </p:spPr>
      </p:pic>
      <p:cxnSp>
        <p:nvCxnSpPr>
          <p:cNvPr id="15" name="직선 화살표 연결선 14">
            <a:extLst>
              <a:ext uri="{FF2B5EF4-FFF2-40B4-BE49-F238E27FC236}">
                <a16:creationId xmlns:a16="http://schemas.microsoft.com/office/drawing/2014/main" id="{1A50DADC-757E-416F-8173-B5134D9B297F}"/>
              </a:ext>
            </a:extLst>
          </p:cNvPr>
          <p:cNvCxnSpPr/>
          <p:nvPr/>
        </p:nvCxnSpPr>
        <p:spPr>
          <a:xfrm>
            <a:off x="6013317" y="4424429"/>
            <a:ext cx="384421" cy="6518"/>
          </a:xfrm>
          <a:prstGeom prst="straightConnector1">
            <a:avLst/>
          </a:prstGeom>
          <a:ln w="38100">
            <a:solidFill>
              <a:srgbClr val="CC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95BF26B0-7F65-4823-8809-EE3EE2C2A176}"/>
              </a:ext>
            </a:extLst>
          </p:cNvPr>
          <p:cNvCxnSpPr/>
          <p:nvPr/>
        </p:nvCxnSpPr>
        <p:spPr>
          <a:xfrm>
            <a:off x="6013317" y="4729229"/>
            <a:ext cx="384421" cy="6518"/>
          </a:xfrm>
          <a:prstGeom prst="straightConnector1">
            <a:avLst/>
          </a:prstGeom>
          <a:ln w="38100">
            <a:solidFill>
              <a:srgbClr val="CC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FD0FADE-16FB-40D5-ABDD-1504889BBC24}"/>
              </a:ext>
            </a:extLst>
          </p:cNvPr>
          <p:cNvSpPr txBox="1"/>
          <p:nvPr/>
        </p:nvSpPr>
        <p:spPr>
          <a:xfrm>
            <a:off x="2965317" y="4032214"/>
            <a:ext cx="1730948" cy="307777"/>
          </a:xfrm>
          <a:prstGeom prst="rect">
            <a:avLst/>
          </a:prstGeom>
          <a:noFill/>
          <a:ln w="28575">
            <a:noFill/>
          </a:ln>
        </p:spPr>
        <p:txBody>
          <a:bodyPr wrap="square" rtlCol="0">
            <a:spAutoFit/>
          </a:bodyPr>
          <a:lstStyle/>
          <a:p>
            <a:pPr algn="ctr"/>
            <a:r>
              <a:rPr lang="en-US" altLang="ko-KR" sz="1400" dirty="0">
                <a:latin typeface="맑은 고딕"/>
                <a:ea typeface="맑은 고딕"/>
              </a:rPr>
              <a:t>① OCF REQ</a:t>
            </a:r>
            <a:endParaRPr lang="ko-KR" altLang="en-US" sz="1400" dirty="0">
              <a:latin typeface="+mn-lt"/>
              <a:ea typeface="+mn-ea"/>
            </a:endParaRPr>
          </a:p>
        </p:txBody>
      </p:sp>
      <p:sp>
        <p:nvSpPr>
          <p:cNvPr id="18" name="Content Placeholder 2">
            <a:extLst>
              <a:ext uri="{FF2B5EF4-FFF2-40B4-BE49-F238E27FC236}">
                <a16:creationId xmlns:a16="http://schemas.microsoft.com/office/drawing/2014/main" id="{AB25B537-1363-44A0-8374-329B14D55F78}"/>
              </a:ext>
            </a:extLst>
          </p:cNvPr>
          <p:cNvSpPr txBox="1">
            <a:spLocks/>
          </p:cNvSpPr>
          <p:nvPr/>
        </p:nvSpPr>
        <p:spPr>
          <a:xfrm>
            <a:off x="8782455" y="3002782"/>
            <a:ext cx="2521083" cy="556881"/>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solidFill>
                  <a:schemeClr val="tx1"/>
                </a:solidFill>
              </a:rPr>
              <a:t>oneM2M device</a:t>
            </a:r>
          </a:p>
          <a:p>
            <a:pPr marL="457200" indent="-457200" algn="ctr">
              <a:buNone/>
            </a:pPr>
            <a:r>
              <a:rPr lang="en-US" altLang="ko-KR" sz="1600" b="1" dirty="0">
                <a:solidFill>
                  <a:schemeClr val="tx1"/>
                </a:solidFill>
              </a:rPr>
              <a:t>(sensor &amp; actuator)</a:t>
            </a:r>
            <a:endParaRPr lang="en-US" sz="1600" b="1" dirty="0">
              <a:solidFill>
                <a:schemeClr val="tx1"/>
              </a:solidFill>
            </a:endParaRPr>
          </a:p>
        </p:txBody>
      </p:sp>
      <p:cxnSp>
        <p:nvCxnSpPr>
          <p:cNvPr id="19" name="직선 화살표 연결선 18">
            <a:extLst>
              <a:ext uri="{FF2B5EF4-FFF2-40B4-BE49-F238E27FC236}">
                <a16:creationId xmlns:a16="http://schemas.microsoft.com/office/drawing/2014/main" id="{607A34B1-27E5-4CE7-A69A-EC3A75FBBBB6}"/>
              </a:ext>
            </a:extLst>
          </p:cNvPr>
          <p:cNvCxnSpPr/>
          <p:nvPr/>
        </p:nvCxnSpPr>
        <p:spPr>
          <a:xfrm>
            <a:off x="7617590" y="4379639"/>
            <a:ext cx="1677444" cy="1577"/>
          </a:xfrm>
          <a:prstGeom prst="straightConnector1">
            <a:avLst/>
          </a:prstGeom>
          <a:ln w="38100">
            <a:solidFill>
              <a:srgbClr val="0033CC"/>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직선 화살표 연결선 19">
            <a:extLst>
              <a:ext uri="{FF2B5EF4-FFF2-40B4-BE49-F238E27FC236}">
                <a16:creationId xmlns:a16="http://schemas.microsoft.com/office/drawing/2014/main" id="{B752ED3D-7FA9-4D2B-A1BD-E7F71D1524BE}"/>
              </a:ext>
            </a:extLst>
          </p:cNvPr>
          <p:cNvCxnSpPr/>
          <p:nvPr/>
        </p:nvCxnSpPr>
        <p:spPr>
          <a:xfrm>
            <a:off x="7617590" y="4734639"/>
            <a:ext cx="1677444" cy="1577"/>
          </a:xfrm>
          <a:prstGeom prst="straightConnector1">
            <a:avLst/>
          </a:prstGeom>
          <a:ln w="38100">
            <a:solidFill>
              <a:srgbClr val="0033CC"/>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Content Placeholder 2">
            <a:extLst>
              <a:ext uri="{FF2B5EF4-FFF2-40B4-BE49-F238E27FC236}">
                <a16:creationId xmlns:a16="http://schemas.microsoft.com/office/drawing/2014/main" id="{E1ECE6C1-5507-4B26-833C-41D1B60D5CC1}"/>
              </a:ext>
            </a:extLst>
          </p:cNvPr>
          <p:cNvSpPr txBox="1">
            <a:spLocks/>
          </p:cNvSpPr>
          <p:nvPr/>
        </p:nvSpPr>
        <p:spPr>
          <a:xfrm>
            <a:off x="5517367" y="2983326"/>
            <a:ext cx="1640834" cy="556881"/>
          </a:xfrm>
          <a:prstGeom prst="rect">
            <a:avLst/>
          </a:prstGeom>
        </p:spPr>
        <p:txBody>
          <a:bodyPr anchor="ct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800" b="1" dirty="0">
                <a:solidFill>
                  <a:schemeClr val="tx1"/>
                </a:solidFill>
              </a:rPr>
              <a:t>Bridge</a:t>
            </a:r>
          </a:p>
        </p:txBody>
      </p:sp>
      <p:sp>
        <p:nvSpPr>
          <p:cNvPr id="22" name="TextBox 21">
            <a:extLst>
              <a:ext uri="{FF2B5EF4-FFF2-40B4-BE49-F238E27FC236}">
                <a16:creationId xmlns:a16="http://schemas.microsoft.com/office/drawing/2014/main" id="{AD364A42-C1EB-431A-B914-781D86910BCE}"/>
              </a:ext>
            </a:extLst>
          </p:cNvPr>
          <p:cNvSpPr txBox="1"/>
          <p:nvPr/>
        </p:nvSpPr>
        <p:spPr>
          <a:xfrm>
            <a:off x="7537317" y="4032214"/>
            <a:ext cx="1730948" cy="307777"/>
          </a:xfrm>
          <a:prstGeom prst="rect">
            <a:avLst/>
          </a:prstGeom>
          <a:noFill/>
          <a:ln w="28575">
            <a:noFill/>
          </a:ln>
        </p:spPr>
        <p:txBody>
          <a:bodyPr wrap="square" rtlCol="0">
            <a:spAutoFit/>
          </a:bodyPr>
          <a:lstStyle/>
          <a:p>
            <a:pPr algn="ctr"/>
            <a:r>
              <a:rPr lang="en-US" altLang="ko-KR" sz="1400" dirty="0">
                <a:latin typeface="맑은 고딕"/>
              </a:rPr>
              <a:t>② oneM2M REQ</a:t>
            </a:r>
            <a:endParaRPr lang="ko-KR" altLang="en-US" sz="1400" dirty="0">
              <a:latin typeface="+mn-lt"/>
              <a:ea typeface="+mn-ea"/>
            </a:endParaRPr>
          </a:p>
        </p:txBody>
      </p:sp>
      <p:sp>
        <p:nvSpPr>
          <p:cNvPr id="23" name="TextBox 22">
            <a:extLst>
              <a:ext uri="{FF2B5EF4-FFF2-40B4-BE49-F238E27FC236}">
                <a16:creationId xmlns:a16="http://schemas.microsoft.com/office/drawing/2014/main" id="{6BCADD04-0034-44DF-AF8C-0462C3149130}"/>
              </a:ext>
            </a:extLst>
          </p:cNvPr>
          <p:cNvSpPr txBox="1"/>
          <p:nvPr/>
        </p:nvSpPr>
        <p:spPr>
          <a:xfrm>
            <a:off x="7537317" y="4794893"/>
            <a:ext cx="1730948" cy="307777"/>
          </a:xfrm>
          <a:prstGeom prst="rect">
            <a:avLst/>
          </a:prstGeom>
          <a:noFill/>
          <a:ln w="28575">
            <a:noFill/>
          </a:ln>
        </p:spPr>
        <p:txBody>
          <a:bodyPr wrap="square" rtlCol="0">
            <a:spAutoFit/>
          </a:bodyPr>
          <a:lstStyle/>
          <a:p>
            <a:pPr algn="ctr"/>
            <a:r>
              <a:rPr lang="en-US" altLang="ko-KR" sz="1400" dirty="0">
                <a:latin typeface="맑은 고딕"/>
              </a:rPr>
              <a:t>③ oneM2M RES</a:t>
            </a:r>
            <a:endParaRPr lang="ko-KR" altLang="en-US" sz="1400" dirty="0">
              <a:latin typeface="+mn-lt"/>
              <a:ea typeface="+mn-ea"/>
            </a:endParaRPr>
          </a:p>
        </p:txBody>
      </p:sp>
      <p:sp>
        <p:nvSpPr>
          <p:cNvPr id="24" name="TextBox 23">
            <a:extLst>
              <a:ext uri="{FF2B5EF4-FFF2-40B4-BE49-F238E27FC236}">
                <a16:creationId xmlns:a16="http://schemas.microsoft.com/office/drawing/2014/main" id="{41C3AA2B-804D-4E4C-8BAD-636049C0B5B2}"/>
              </a:ext>
            </a:extLst>
          </p:cNvPr>
          <p:cNvSpPr txBox="1"/>
          <p:nvPr/>
        </p:nvSpPr>
        <p:spPr>
          <a:xfrm>
            <a:off x="2965317" y="4794893"/>
            <a:ext cx="1730948" cy="307777"/>
          </a:xfrm>
          <a:prstGeom prst="rect">
            <a:avLst/>
          </a:prstGeom>
          <a:noFill/>
          <a:ln w="28575">
            <a:noFill/>
          </a:ln>
        </p:spPr>
        <p:txBody>
          <a:bodyPr wrap="square" rtlCol="0">
            <a:spAutoFit/>
          </a:bodyPr>
          <a:lstStyle/>
          <a:p>
            <a:pPr algn="ctr"/>
            <a:r>
              <a:rPr lang="en-US" altLang="ko-KR" sz="1400" dirty="0">
                <a:latin typeface="맑은 고딕"/>
              </a:rPr>
              <a:t>④ OCF</a:t>
            </a:r>
            <a:r>
              <a:rPr lang="en-US" altLang="ko-KR" sz="1400" dirty="0">
                <a:latin typeface="맑은 고딕"/>
                <a:ea typeface="맑은 고딕"/>
              </a:rPr>
              <a:t> RES</a:t>
            </a:r>
            <a:endParaRPr lang="ko-KR" altLang="en-US" sz="1400" dirty="0">
              <a:latin typeface="+mn-lt"/>
              <a:ea typeface="+mn-ea"/>
            </a:endParaRPr>
          </a:p>
        </p:txBody>
      </p:sp>
      <p:sp>
        <p:nvSpPr>
          <p:cNvPr id="25" name="Line 35">
            <a:extLst>
              <a:ext uri="{FF2B5EF4-FFF2-40B4-BE49-F238E27FC236}">
                <a16:creationId xmlns:a16="http://schemas.microsoft.com/office/drawing/2014/main" id="{DECF26F1-D6E2-4B04-8D4D-CCC37267D295}"/>
              </a:ext>
            </a:extLst>
          </p:cNvPr>
          <p:cNvSpPr>
            <a:spLocks noChangeShapeType="1"/>
          </p:cNvSpPr>
          <p:nvPr>
            <p:custDataLst>
              <p:tags r:id="rId1"/>
            </p:custDataLst>
          </p:nvPr>
        </p:nvSpPr>
        <p:spPr bwMode="auto">
          <a:xfrm flipH="1" flipV="1">
            <a:off x="4762779" y="3537015"/>
            <a:ext cx="538450" cy="649086"/>
          </a:xfrm>
          <a:prstGeom prst="line">
            <a:avLst/>
          </a:prstGeom>
          <a:noFill/>
          <a:ln w="3810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pic>
        <p:nvPicPr>
          <p:cNvPr id="26" name="Picture 2" descr="https://www.troopsupport.dla.mil/events/images/140122.jpg">
            <a:extLst>
              <a:ext uri="{FF2B5EF4-FFF2-40B4-BE49-F238E27FC236}">
                <a16:creationId xmlns:a16="http://schemas.microsoft.com/office/drawing/2014/main" id="{E316B9E8-737B-4868-854D-E6172BA8785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594569" y="4727280"/>
            <a:ext cx="499547" cy="762229"/>
          </a:xfrm>
          <a:prstGeom prst="rect">
            <a:avLst/>
          </a:prstGeom>
          <a:noFill/>
          <a:ln w="38100">
            <a:solidFill>
              <a:srgbClr val="0033CC"/>
            </a:solidFill>
          </a:ln>
          <a:effectLst/>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789ED350-0AA3-4C82-8AD4-E168FC9C6D47}"/>
              </a:ext>
            </a:extLst>
          </p:cNvPr>
          <p:cNvSpPr txBox="1"/>
          <p:nvPr/>
        </p:nvSpPr>
        <p:spPr>
          <a:xfrm>
            <a:off x="3338633" y="3145727"/>
            <a:ext cx="1684084" cy="523220"/>
          </a:xfrm>
          <a:prstGeom prst="rect">
            <a:avLst/>
          </a:prstGeom>
          <a:solidFill>
            <a:srgbClr val="FFCC00"/>
          </a:solidFill>
          <a:ln w="28575">
            <a:noFill/>
          </a:ln>
        </p:spPr>
        <p:txBody>
          <a:bodyPr wrap="square" rtlCol="0">
            <a:spAutoFit/>
          </a:bodyPr>
          <a:lstStyle/>
          <a:p>
            <a:pPr algn="ctr"/>
            <a:r>
              <a:rPr lang="en-US" altLang="ko-KR" sz="1400" dirty="0"/>
              <a:t>(virtual) </a:t>
            </a:r>
          </a:p>
          <a:p>
            <a:pPr algn="ctr"/>
            <a:r>
              <a:rPr lang="en-US" altLang="ko-KR" sz="1400" dirty="0"/>
              <a:t>OCF device</a:t>
            </a:r>
            <a:endParaRPr lang="ko-KR" altLang="en-US" sz="1400" dirty="0">
              <a:latin typeface="+mn-lt"/>
              <a:ea typeface="+mn-ea"/>
            </a:endParaRPr>
          </a:p>
        </p:txBody>
      </p:sp>
      <p:sp>
        <p:nvSpPr>
          <p:cNvPr id="28" name="TextBox 27">
            <a:extLst>
              <a:ext uri="{FF2B5EF4-FFF2-40B4-BE49-F238E27FC236}">
                <a16:creationId xmlns:a16="http://schemas.microsoft.com/office/drawing/2014/main" id="{A9E3F93B-C367-4A24-8F80-42CE5A752BD5}"/>
              </a:ext>
            </a:extLst>
          </p:cNvPr>
          <p:cNvSpPr txBox="1"/>
          <p:nvPr/>
        </p:nvSpPr>
        <p:spPr>
          <a:xfrm>
            <a:off x="7537317" y="5720521"/>
            <a:ext cx="1730948" cy="523220"/>
          </a:xfrm>
          <a:prstGeom prst="rect">
            <a:avLst/>
          </a:prstGeom>
          <a:solidFill>
            <a:srgbClr val="FFCC00"/>
          </a:solidFill>
          <a:ln w="28575">
            <a:noFill/>
          </a:ln>
        </p:spPr>
        <p:txBody>
          <a:bodyPr wrap="square" rtlCol="0">
            <a:spAutoFit/>
          </a:bodyPr>
          <a:lstStyle/>
          <a:p>
            <a:pPr algn="ctr"/>
            <a:r>
              <a:rPr lang="en-US" altLang="ko-KR" sz="1400" dirty="0"/>
              <a:t>(virtual) </a:t>
            </a:r>
          </a:p>
          <a:p>
            <a:pPr algn="ctr"/>
            <a:r>
              <a:rPr lang="en-US" altLang="ko-KR" sz="1400" dirty="0"/>
              <a:t>oneM2M device</a:t>
            </a:r>
            <a:endParaRPr lang="ko-KR" altLang="en-US" sz="1400" dirty="0">
              <a:latin typeface="+mn-lt"/>
              <a:ea typeface="+mn-ea"/>
            </a:endParaRPr>
          </a:p>
        </p:txBody>
      </p:sp>
      <p:sp>
        <p:nvSpPr>
          <p:cNvPr id="29" name="Line 35">
            <a:extLst>
              <a:ext uri="{FF2B5EF4-FFF2-40B4-BE49-F238E27FC236}">
                <a16:creationId xmlns:a16="http://schemas.microsoft.com/office/drawing/2014/main" id="{7F1F41E3-9F9C-4738-B16B-2481E76A9F5C}"/>
              </a:ext>
            </a:extLst>
          </p:cNvPr>
          <p:cNvSpPr>
            <a:spLocks noChangeShapeType="1"/>
          </p:cNvSpPr>
          <p:nvPr>
            <p:custDataLst>
              <p:tags r:id="rId2"/>
            </p:custDataLst>
          </p:nvPr>
        </p:nvSpPr>
        <p:spPr bwMode="auto">
          <a:xfrm flipV="1">
            <a:off x="5490058" y="4888147"/>
            <a:ext cx="771322" cy="960475"/>
          </a:xfrm>
          <a:prstGeom prst="line">
            <a:avLst/>
          </a:prstGeom>
          <a:noFill/>
          <a:ln w="3810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30" name="TextBox 29">
            <a:extLst>
              <a:ext uri="{FF2B5EF4-FFF2-40B4-BE49-F238E27FC236}">
                <a16:creationId xmlns:a16="http://schemas.microsoft.com/office/drawing/2014/main" id="{CC998AE9-5757-44C5-B08A-CFB97323D879}"/>
              </a:ext>
            </a:extLst>
          </p:cNvPr>
          <p:cNvSpPr txBox="1"/>
          <p:nvPr/>
        </p:nvSpPr>
        <p:spPr>
          <a:xfrm>
            <a:off x="4163437" y="5766936"/>
            <a:ext cx="2430558" cy="523220"/>
          </a:xfrm>
          <a:prstGeom prst="rect">
            <a:avLst/>
          </a:prstGeom>
          <a:solidFill>
            <a:srgbClr val="FFCC00"/>
          </a:solidFill>
          <a:ln w="28575">
            <a:noFill/>
          </a:ln>
        </p:spPr>
        <p:txBody>
          <a:bodyPr wrap="square" rtlCol="0">
            <a:spAutoFit/>
          </a:bodyPr>
          <a:lstStyle/>
          <a:p>
            <a:pPr algn="ctr"/>
            <a:r>
              <a:rPr lang="en-US" altLang="ko-KR" sz="1400" dirty="0"/>
              <a:t>OCF and oneM2M  resource translation</a:t>
            </a:r>
            <a:endParaRPr lang="ko-KR" altLang="en-US" sz="1400" dirty="0">
              <a:latin typeface="+mn-lt"/>
              <a:ea typeface="+mn-ea"/>
            </a:endParaRPr>
          </a:p>
        </p:txBody>
      </p:sp>
      <p:sp>
        <p:nvSpPr>
          <p:cNvPr id="31" name="Line 35">
            <a:extLst>
              <a:ext uri="{FF2B5EF4-FFF2-40B4-BE49-F238E27FC236}">
                <a16:creationId xmlns:a16="http://schemas.microsoft.com/office/drawing/2014/main" id="{883DD410-055D-4528-B0C8-F463400649BF}"/>
              </a:ext>
            </a:extLst>
          </p:cNvPr>
          <p:cNvSpPr>
            <a:spLocks noChangeShapeType="1"/>
          </p:cNvSpPr>
          <p:nvPr>
            <p:custDataLst>
              <p:tags r:id="rId3"/>
            </p:custDataLst>
          </p:nvPr>
        </p:nvSpPr>
        <p:spPr bwMode="auto">
          <a:xfrm flipH="1" flipV="1">
            <a:off x="7094115" y="5489509"/>
            <a:ext cx="671801" cy="333835"/>
          </a:xfrm>
          <a:prstGeom prst="line">
            <a:avLst/>
          </a:prstGeom>
          <a:noFill/>
          <a:ln w="3810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pic>
        <p:nvPicPr>
          <p:cNvPr id="32" name="Picture 2" descr="e:\250x270_1.png">
            <a:extLst>
              <a:ext uri="{FF2B5EF4-FFF2-40B4-BE49-F238E27FC236}">
                <a16:creationId xmlns:a16="http://schemas.microsoft.com/office/drawing/2014/main" id="{7269C931-774F-4777-9B95-9151FB73C98E}"/>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379679" y="3860258"/>
            <a:ext cx="1841078" cy="1988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8455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left)">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left)">
                                      <p:cBhvr>
                                        <p:cTn id="20" dur="500"/>
                                        <p:tgtEl>
                                          <p:spTgt spid="19"/>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left)">
                                      <p:cBhvr>
                                        <p:cTn id="23" dur="500"/>
                                        <p:tgtEl>
                                          <p:spTgt spid="2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right)">
                                      <p:cBhvr>
                                        <p:cTn id="28" dur="500"/>
                                        <p:tgtEl>
                                          <p:spTgt spid="20"/>
                                        </p:tgtEl>
                                      </p:cBhvr>
                                    </p:animEffect>
                                  </p:childTnLst>
                                </p:cTn>
                              </p:par>
                              <p:par>
                                <p:cTn id="29" presetID="22" presetClass="entr" presetSubtype="2"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right)">
                                      <p:cBhvr>
                                        <p:cTn id="31" dur="500"/>
                                        <p:tgtEl>
                                          <p:spTgt spid="2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right)">
                                      <p:cBhvr>
                                        <p:cTn id="36" dur="500"/>
                                        <p:tgtEl>
                                          <p:spTgt spid="1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wipe(right)">
                                      <p:cBhvr>
                                        <p:cTn id="41" dur="500"/>
                                        <p:tgtEl>
                                          <p:spTgt spid="13"/>
                                        </p:tgtEl>
                                      </p:cBhvr>
                                    </p:animEffect>
                                  </p:childTnLst>
                                </p:cTn>
                              </p:par>
                              <p:par>
                                <p:cTn id="42" presetID="22" presetClass="entr" presetSubtype="2" fill="hold" grpId="0"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wipe(right)">
                                      <p:cBhvr>
                                        <p:cTn id="44" dur="500"/>
                                        <p:tgtEl>
                                          <p:spTgt spid="24"/>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2" grpId="0"/>
      <p:bldP spid="23" grpId="0"/>
      <p:bldP spid="24" grpId="0"/>
      <p:bldP spid="25" grpId="0" animBg="1"/>
      <p:bldP spid="27" grpId="0" animBg="1"/>
      <p:bldP spid="28" grpId="0" animBg="1"/>
      <p:bldP spid="29" grpId="0" animBg="1"/>
      <p:bldP spid="30" grpId="0" animBg="1"/>
      <p:bldP spid="31"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p:cNvSpPr>
            <a:spLocks noGrp="1"/>
          </p:cNvSpPr>
          <p:nvPr>
            <p:ph type="dt" sz="half" idx="10"/>
          </p:nvPr>
        </p:nvSpPr>
        <p:spPr/>
        <p:txBody>
          <a:bodyPr/>
          <a:lstStyle/>
          <a:p>
            <a:fld id="{EEDE3887-E502-4128-8F39-DFD8F2BFD8F8}" type="datetime3">
              <a:rPr lang="en-US" altLang="ko-KR" smtClean="0"/>
              <a:t>17 October 2017</a:t>
            </a:fld>
            <a:endParaRPr lang="en-US" dirty="0"/>
          </a:p>
        </p:txBody>
      </p:sp>
      <p:sp>
        <p:nvSpPr>
          <p:cNvPr id="5" name="슬라이드 번호 개체 틀 4"/>
          <p:cNvSpPr>
            <a:spLocks noGrp="1"/>
          </p:cNvSpPr>
          <p:nvPr>
            <p:ph type="sldNum" sz="quarter" idx="11"/>
          </p:nvPr>
        </p:nvSpPr>
        <p:spPr/>
        <p:txBody>
          <a:bodyPr/>
          <a:lstStyle/>
          <a:p>
            <a:fld id="{17A5C656-E050-4F3D-A0DB-0D19E9E83691}" type="slidenum">
              <a:rPr lang="en-US" smtClean="0"/>
              <a:pPr/>
              <a:t>111</a:t>
            </a:fld>
            <a:endParaRPr lang="en-US" dirty="0"/>
          </a:p>
        </p:txBody>
      </p:sp>
      <p:sp>
        <p:nvSpPr>
          <p:cNvPr id="6" name="바닥글 개체 틀 5"/>
          <p:cNvSpPr>
            <a:spLocks noGrp="1"/>
          </p:cNvSpPr>
          <p:nvPr>
            <p:ph type="ftr" sz="quarter" idx="12"/>
          </p:nvPr>
        </p:nvSpPr>
        <p:spPr/>
        <p:txBody>
          <a:bodyPr/>
          <a:lstStyle/>
          <a:p>
            <a:r>
              <a:rPr lang="en-US"/>
              <a:t>Open Connectivity Foundation Public Information - No NDA</a:t>
            </a:r>
            <a:endParaRPr lang="en-US" dirty="0"/>
          </a:p>
        </p:txBody>
      </p:sp>
      <p:pic>
        <p:nvPicPr>
          <p:cNvPr id="7" name="Picture 4" descr="http://www.broadbandbuyer.com/images/products/cisco%20systems/air-oeap602i-e-k9-1.jpg"/>
          <p:cNvPicPr>
            <a:picLocks noChangeAspect="1" noChangeArrowheads="1"/>
          </p:cNvPicPr>
          <p:nvPr/>
        </p:nvPicPr>
        <p:blipFill>
          <a:blip r:embed="rId2" cstate="print"/>
          <a:srcRect/>
          <a:stretch>
            <a:fillRect/>
          </a:stretch>
        </p:blipFill>
        <p:spPr bwMode="auto">
          <a:xfrm>
            <a:off x="2803994" y="1066800"/>
            <a:ext cx="5323439" cy="5323439"/>
          </a:xfrm>
          <a:prstGeom prst="rect">
            <a:avLst/>
          </a:prstGeom>
          <a:noFill/>
        </p:spPr>
      </p:pic>
      <p:pic>
        <p:nvPicPr>
          <p:cNvPr id="8" name="Picture 2" descr="http://ecx.images-amazon.com/images/I/71AUfJSC0fL._SL1500_.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59636" y="4744090"/>
            <a:ext cx="1242131" cy="151849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s://www.troopsupport.dla.mil/events/images/14012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750583" y="1492981"/>
            <a:ext cx="1204428" cy="1837765"/>
          </a:xfrm>
          <a:prstGeom prst="rect">
            <a:avLst/>
          </a:prstGeom>
          <a:noFill/>
          <a:extLst>
            <a:ext uri="{909E8E84-426E-40DD-AFC4-6F175D3DCCD1}">
              <a14:hiddenFill xmlns:a14="http://schemas.microsoft.com/office/drawing/2010/main">
                <a:solidFill>
                  <a:srgbClr val="FFFFFF"/>
                </a:solidFill>
              </a14:hiddenFill>
            </a:ext>
          </a:extLst>
        </p:spPr>
      </p:pic>
      <p:sp>
        <p:nvSpPr>
          <p:cNvPr id="10" name="제목 1"/>
          <p:cNvSpPr>
            <a:spLocks noGrp="1"/>
          </p:cNvSpPr>
          <p:nvPr>
            <p:ph type="title"/>
          </p:nvPr>
        </p:nvSpPr>
        <p:spPr>
          <a:xfrm>
            <a:off x="442118" y="152400"/>
            <a:ext cx="10363201" cy="609600"/>
          </a:xfrm>
        </p:spPr>
        <p:txBody>
          <a:bodyPr>
            <a:normAutofit/>
          </a:bodyPr>
          <a:lstStyle/>
          <a:p>
            <a:r>
              <a:rPr lang="en-US" altLang="ko-KR" dirty="0"/>
              <a:t>Bridge Device example: bridge (</a:t>
            </a:r>
            <a:r>
              <a:rPr lang="en-US" altLang="ko-KR" dirty="0" err="1"/>
              <a:t>oic.d.bridge</a:t>
            </a:r>
            <a:r>
              <a:rPr lang="en-US" altLang="ko-KR" dirty="0"/>
              <a:t>)  </a:t>
            </a:r>
            <a:endParaRPr lang="ko-KR" altLang="en-US" dirty="0"/>
          </a:p>
        </p:txBody>
      </p:sp>
      <p:cxnSp>
        <p:nvCxnSpPr>
          <p:cNvPr id="11" name="꺾인 연결선 10"/>
          <p:cNvCxnSpPr/>
          <p:nvPr/>
        </p:nvCxnSpPr>
        <p:spPr>
          <a:xfrm>
            <a:off x="7582213" y="4674119"/>
            <a:ext cx="2177423" cy="1117081"/>
          </a:xfrm>
          <a:prstGeom prst="bentConnector3">
            <a:avLst>
              <a:gd name="adj1" fmla="val 50000"/>
            </a:avLst>
          </a:prstGeom>
          <a:ln w="57150">
            <a:solidFill>
              <a:schemeClr val="accent6"/>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2" name="꺾인 연결선 11"/>
          <p:cNvCxnSpPr/>
          <p:nvPr/>
        </p:nvCxnSpPr>
        <p:spPr>
          <a:xfrm flipV="1">
            <a:off x="7616983" y="2411864"/>
            <a:ext cx="2273936" cy="433454"/>
          </a:xfrm>
          <a:prstGeom prst="bentConnector3">
            <a:avLst>
              <a:gd name="adj1" fmla="val 50000"/>
            </a:avLst>
          </a:prstGeom>
          <a:ln w="57150">
            <a:solidFill>
              <a:schemeClr val="accent6"/>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3" name="내용 개체 틀 1"/>
          <p:cNvSpPr>
            <a:spLocks noGrp="1"/>
          </p:cNvSpPr>
          <p:nvPr>
            <p:ph idx="1"/>
          </p:nvPr>
        </p:nvSpPr>
        <p:spPr>
          <a:xfrm>
            <a:off x="442119" y="838200"/>
            <a:ext cx="11277600" cy="533400"/>
          </a:xfrm>
        </p:spPr>
        <p:txBody>
          <a:bodyPr>
            <a:normAutofit fontScale="92500" lnSpcReduction="10000"/>
          </a:bodyPr>
          <a:lstStyle/>
          <a:p>
            <a:r>
              <a:rPr lang="en-US" altLang="ko-KR" dirty="0">
                <a:solidFill>
                  <a:srgbClr val="0000FF"/>
                </a:solidFill>
              </a:rPr>
              <a:t>Single Endpoint (EP) between Bridge &amp; Bridged Devices </a:t>
            </a:r>
            <a:endParaRPr lang="en-US" altLang="ko-KR" dirty="0"/>
          </a:p>
          <a:p>
            <a:endParaRPr lang="ko-KR" altLang="en-US" dirty="0"/>
          </a:p>
        </p:txBody>
      </p:sp>
    </p:spTree>
    <p:extLst>
      <p:ext uri="{BB962C8B-B14F-4D97-AF65-F5344CB8AC3E}">
        <p14:creationId xmlns:p14="http://schemas.microsoft.com/office/powerpoint/2010/main" val="270205693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p:cNvSpPr>
            <a:spLocks noGrp="1"/>
          </p:cNvSpPr>
          <p:nvPr>
            <p:ph type="dt" sz="half" idx="10"/>
          </p:nvPr>
        </p:nvSpPr>
        <p:spPr/>
        <p:txBody>
          <a:bodyPr/>
          <a:lstStyle/>
          <a:p>
            <a:fld id="{CFEC3ACD-35DB-4D76-8DBF-4664C91A4DA3}" type="datetime3">
              <a:rPr lang="en-US" altLang="ko-KR" smtClean="0"/>
              <a:t>17 October 2017</a:t>
            </a:fld>
            <a:endParaRPr lang="en-US" dirty="0"/>
          </a:p>
        </p:txBody>
      </p:sp>
      <p:sp>
        <p:nvSpPr>
          <p:cNvPr id="5" name="슬라이드 번호 개체 틀 4"/>
          <p:cNvSpPr>
            <a:spLocks noGrp="1"/>
          </p:cNvSpPr>
          <p:nvPr>
            <p:ph type="sldNum" sz="quarter" idx="11"/>
          </p:nvPr>
        </p:nvSpPr>
        <p:spPr/>
        <p:txBody>
          <a:bodyPr/>
          <a:lstStyle/>
          <a:p>
            <a:fld id="{17A5C656-E050-4F3D-A0DB-0D19E9E83691}" type="slidenum">
              <a:rPr lang="en-US" smtClean="0"/>
              <a:pPr/>
              <a:t>112</a:t>
            </a:fld>
            <a:endParaRPr lang="en-US" dirty="0"/>
          </a:p>
        </p:txBody>
      </p:sp>
      <p:sp>
        <p:nvSpPr>
          <p:cNvPr id="6" name="바닥글 개체 틀 5"/>
          <p:cNvSpPr>
            <a:spLocks noGrp="1"/>
          </p:cNvSpPr>
          <p:nvPr>
            <p:ph type="ftr" sz="quarter" idx="12"/>
          </p:nvPr>
        </p:nvSpPr>
        <p:spPr/>
        <p:txBody>
          <a:bodyPr/>
          <a:lstStyle/>
          <a:p>
            <a:r>
              <a:rPr lang="en-US"/>
              <a:t>Open Connectivity Foundation Public Information - No NDA</a:t>
            </a:r>
            <a:endParaRPr lang="en-US" dirty="0"/>
          </a:p>
        </p:txBody>
      </p:sp>
      <p:pic>
        <p:nvPicPr>
          <p:cNvPr id="7" name="Picture 4" descr="http://www.broadbandbuyer.com/images/products/cisco%20systems/air-oeap602i-e-k9-1.jpg"/>
          <p:cNvPicPr>
            <a:picLocks noChangeAspect="1" noChangeArrowheads="1"/>
          </p:cNvPicPr>
          <p:nvPr/>
        </p:nvPicPr>
        <p:blipFill>
          <a:blip r:embed="rId2" cstate="print"/>
          <a:srcRect/>
          <a:stretch>
            <a:fillRect/>
          </a:stretch>
        </p:blipFill>
        <p:spPr bwMode="auto">
          <a:xfrm>
            <a:off x="2803994" y="1066800"/>
            <a:ext cx="5323439" cy="5323439"/>
          </a:xfrm>
          <a:prstGeom prst="rect">
            <a:avLst/>
          </a:prstGeom>
          <a:noFill/>
        </p:spPr>
      </p:pic>
      <p:pic>
        <p:nvPicPr>
          <p:cNvPr id="8" name="Picture 2" descr="http://ecx.images-amazon.com/images/I/71AUfJSC0fL._SL1500_.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59636" y="4744090"/>
            <a:ext cx="1242131" cy="151849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s://www.troopsupport.dla.mil/events/images/14012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750583" y="1492981"/>
            <a:ext cx="1204428" cy="1837765"/>
          </a:xfrm>
          <a:prstGeom prst="rect">
            <a:avLst/>
          </a:prstGeom>
          <a:noFill/>
          <a:extLst>
            <a:ext uri="{909E8E84-426E-40DD-AFC4-6F175D3DCCD1}">
              <a14:hiddenFill xmlns:a14="http://schemas.microsoft.com/office/drawing/2010/main">
                <a:solidFill>
                  <a:srgbClr val="FFFFFF"/>
                </a:solidFill>
              </a14:hiddenFill>
            </a:ext>
          </a:extLst>
        </p:spPr>
      </p:pic>
      <p:sp>
        <p:nvSpPr>
          <p:cNvPr id="10" name="제목 1"/>
          <p:cNvSpPr>
            <a:spLocks noGrp="1"/>
          </p:cNvSpPr>
          <p:nvPr>
            <p:ph type="title"/>
          </p:nvPr>
        </p:nvSpPr>
        <p:spPr>
          <a:xfrm>
            <a:off x="442118" y="152400"/>
            <a:ext cx="10363201" cy="609600"/>
          </a:xfrm>
        </p:spPr>
        <p:txBody>
          <a:bodyPr>
            <a:normAutofit/>
          </a:bodyPr>
          <a:lstStyle/>
          <a:p>
            <a:r>
              <a:rPr lang="en-US" altLang="ko-KR" dirty="0"/>
              <a:t>Bridge Device example: bridge (</a:t>
            </a:r>
            <a:r>
              <a:rPr lang="en-US" altLang="ko-KR" dirty="0" err="1"/>
              <a:t>oic.d.bridge</a:t>
            </a:r>
            <a:r>
              <a:rPr lang="en-US" altLang="ko-KR" dirty="0"/>
              <a:t>)  </a:t>
            </a:r>
            <a:endParaRPr lang="ko-KR" altLang="en-US" dirty="0"/>
          </a:p>
        </p:txBody>
      </p:sp>
      <p:sp>
        <p:nvSpPr>
          <p:cNvPr id="11" name="모서리가 둥근 직사각형 10"/>
          <p:cNvSpPr/>
          <p:nvPr/>
        </p:nvSpPr>
        <p:spPr>
          <a:xfrm>
            <a:off x="2934949" y="2209800"/>
            <a:ext cx="5029200" cy="3505200"/>
          </a:xfrm>
          <a:prstGeom prst="roundRect">
            <a:avLst>
              <a:gd name="adj" fmla="val 8689"/>
            </a:avLst>
          </a:prstGeom>
          <a:solidFill>
            <a:schemeClr val="lt1">
              <a:alpha val="8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ko-KR" altLang="en-US" dirty="0"/>
          </a:p>
        </p:txBody>
      </p:sp>
      <p:sp>
        <p:nvSpPr>
          <p:cNvPr id="12" name="모서리가 둥근 직사각형 11"/>
          <p:cNvSpPr/>
          <p:nvPr/>
        </p:nvSpPr>
        <p:spPr>
          <a:xfrm>
            <a:off x="5108710" y="2327224"/>
            <a:ext cx="2626840" cy="1449836"/>
          </a:xfrm>
          <a:prstGeom prst="roundRect">
            <a:avLst>
              <a:gd name="adj" fmla="val 7102"/>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ko-KR" altLang="en-US"/>
          </a:p>
        </p:txBody>
      </p:sp>
      <p:sp>
        <p:nvSpPr>
          <p:cNvPr id="13" name="TextBox 12"/>
          <p:cNvSpPr txBox="1"/>
          <p:nvPr/>
        </p:nvSpPr>
        <p:spPr>
          <a:xfrm>
            <a:off x="5261862" y="2691430"/>
            <a:ext cx="2321287" cy="307777"/>
          </a:xfrm>
          <a:prstGeom prst="rect">
            <a:avLst/>
          </a:prstGeom>
          <a:solidFill>
            <a:schemeClr val="accent6">
              <a:lumMod val="20000"/>
              <a:lumOff val="80000"/>
            </a:schemeClr>
          </a:solidFill>
          <a:ln w="3175">
            <a:solidFill>
              <a:schemeClr val="tx1"/>
            </a:solidFill>
          </a:ln>
        </p:spPr>
        <p:txBody>
          <a:bodyPr wrap="square" rtlCol="0">
            <a:spAutoFit/>
          </a:bodyPr>
          <a:lstStyle/>
          <a:p>
            <a:r>
              <a:rPr lang="en-US" altLang="ko-KR" sz="1400" b="1" dirty="0">
                <a:solidFill>
                  <a:srgbClr val="0000FF"/>
                </a:solidFill>
                <a:latin typeface="Courier New" pitchFamily="49" charset="0"/>
                <a:cs typeface="Courier New" pitchFamily="49" charset="0"/>
              </a:rPr>
              <a:t>  /</a:t>
            </a:r>
            <a:r>
              <a:rPr lang="en-US" altLang="ko-KR" sz="1400" b="1" dirty="0" err="1">
                <a:solidFill>
                  <a:srgbClr val="0000FF"/>
                </a:solidFill>
                <a:latin typeface="Courier New" pitchFamily="49" charset="0"/>
                <a:cs typeface="Courier New" pitchFamily="49" charset="0"/>
              </a:rPr>
              <a:t>myLight</a:t>
            </a:r>
            <a:r>
              <a:rPr lang="en-US" altLang="ko-KR" sz="1400" b="1" dirty="0">
                <a:solidFill>
                  <a:srgbClr val="0000FF"/>
                </a:solidFill>
                <a:latin typeface="Courier New" pitchFamily="49" charset="0"/>
                <a:cs typeface="Courier New" pitchFamily="49" charset="0"/>
              </a:rPr>
              <a:t>/d</a:t>
            </a:r>
          </a:p>
        </p:txBody>
      </p:sp>
      <p:sp>
        <p:nvSpPr>
          <p:cNvPr id="14" name="TextBox 13"/>
          <p:cNvSpPr txBox="1"/>
          <p:nvPr/>
        </p:nvSpPr>
        <p:spPr>
          <a:xfrm>
            <a:off x="5261862" y="3036267"/>
            <a:ext cx="2321287" cy="307777"/>
          </a:xfrm>
          <a:prstGeom prst="rect">
            <a:avLst/>
          </a:prstGeom>
          <a:solidFill>
            <a:schemeClr val="accent6">
              <a:lumMod val="20000"/>
              <a:lumOff val="80000"/>
            </a:schemeClr>
          </a:solidFill>
          <a:ln w="3175">
            <a:solidFill>
              <a:schemeClr val="tx1"/>
            </a:solidFill>
          </a:ln>
        </p:spPr>
        <p:txBody>
          <a:bodyPr wrap="square" rtlCol="0">
            <a:spAutoFit/>
          </a:bodyPr>
          <a:lstStyle/>
          <a:p>
            <a:r>
              <a:rPr lang="en-US" altLang="ko-KR" sz="1400" b="1" dirty="0">
                <a:solidFill>
                  <a:srgbClr val="0000FF"/>
                </a:solidFill>
                <a:latin typeface="Courier New" pitchFamily="49" charset="0"/>
                <a:cs typeface="Courier New" pitchFamily="49" charset="0"/>
              </a:rPr>
              <a:t>  /</a:t>
            </a:r>
            <a:r>
              <a:rPr lang="en-US" altLang="ko-KR" sz="1400" b="1" dirty="0" err="1">
                <a:solidFill>
                  <a:srgbClr val="0000FF"/>
                </a:solidFill>
                <a:latin typeface="Courier New" pitchFamily="49" charset="0"/>
                <a:cs typeface="Courier New" pitchFamily="49" charset="0"/>
              </a:rPr>
              <a:t>myLight</a:t>
            </a:r>
            <a:r>
              <a:rPr lang="en-US" altLang="ko-KR" sz="1400" b="1" dirty="0">
                <a:solidFill>
                  <a:srgbClr val="0000FF"/>
                </a:solidFill>
                <a:latin typeface="Courier New" pitchFamily="49" charset="0"/>
                <a:cs typeface="Courier New" pitchFamily="49" charset="0"/>
              </a:rPr>
              <a:t>/p </a:t>
            </a:r>
          </a:p>
        </p:txBody>
      </p:sp>
      <p:sp>
        <p:nvSpPr>
          <p:cNvPr id="15" name="TextBox 14"/>
          <p:cNvSpPr txBox="1"/>
          <p:nvPr/>
        </p:nvSpPr>
        <p:spPr>
          <a:xfrm>
            <a:off x="5261862" y="3371593"/>
            <a:ext cx="2321287" cy="307777"/>
          </a:xfrm>
          <a:prstGeom prst="rect">
            <a:avLst/>
          </a:prstGeom>
          <a:solidFill>
            <a:schemeClr val="accent6">
              <a:lumMod val="20000"/>
              <a:lumOff val="80000"/>
            </a:schemeClr>
          </a:solidFill>
          <a:ln w="3175">
            <a:solidFill>
              <a:schemeClr val="tx1"/>
            </a:solidFill>
          </a:ln>
        </p:spPr>
        <p:txBody>
          <a:bodyPr wrap="square" rtlCol="0">
            <a:spAutoFit/>
          </a:bodyPr>
          <a:lstStyle/>
          <a:p>
            <a:r>
              <a:rPr lang="en-US" altLang="ko-KR" sz="1400" b="1" dirty="0">
                <a:solidFill>
                  <a:srgbClr val="0000FF"/>
                </a:solidFill>
                <a:latin typeface="Courier New" pitchFamily="49" charset="0"/>
                <a:cs typeface="Courier New" pitchFamily="49" charset="0"/>
              </a:rPr>
              <a:t>  /</a:t>
            </a:r>
            <a:r>
              <a:rPr lang="en-US" altLang="ko-KR" sz="1400" b="1" dirty="0" err="1">
                <a:solidFill>
                  <a:srgbClr val="0000FF"/>
                </a:solidFill>
                <a:latin typeface="Courier New" pitchFamily="49" charset="0"/>
                <a:cs typeface="Courier New" pitchFamily="49" charset="0"/>
              </a:rPr>
              <a:t>myLightSwitch</a:t>
            </a:r>
            <a:endParaRPr lang="en-US" altLang="ko-KR" sz="1400" b="1" dirty="0">
              <a:solidFill>
                <a:srgbClr val="0000FF"/>
              </a:solidFill>
              <a:latin typeface="Courier New" pitchFamily="49" charset="0"/>
              <a:cs typeface="Courier New" pitchFamily="49" charset="0"/>
            </a:endParaRPr>
          </a:p>
        </p:txBody>
      </p:sp>
      <p:sp>
        <p:nvSpPr>
          <p:cNvPr id="16" name="Content Placeholder 2"/>
          <p:cNvSpPr txBox="1">
            <a:spLocks/>
          </p:cNvSpPr>
          <p:nvPr/>
        </p:nvSpPr>
        <p:spPr>
          <a:xfrm>
            <a:off x="5140098" y="2360005"/>
            <a:ext cx="2782351" cy="30627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buNone/>
            </a:pPr>
            <a:r>
              <a:rPr lang="en-US" altLang="ko-KR" sz="1400" b="1" dirty="0"/>
              <a:t>Virtual Bridged Light Device </a:t>
            </a:r>
            <a:endParaRPr lang="en-US" sz="1400" b="1" dirty="0">
              <a:solidFill>
                <a:srgbClr val="1C3339"/>
              </a:solidFill>
            </a:endParaRPr>
          </a:p>
        </p:txBody>
      </p:sp>
      <p:sp>
        <p:nvSpPr>
          <p:cNvPr id="17" name="TextBox 16"/>
          <p:cNvSpPr txBox="1"/>
          <p:nvPr/>
        </p:nvSpPr>
        <p:spPr>
          <a:xfrm>
            <a:off x="3163549" y="2819400"/>
            <a:ext cx="1394306" cy="307777"/>
          </a:xfrm>
          <a:prstGeom prst="rect">
            <a:avLst/>
          </a:prstGeom>
          <a:solidFill>
            <a:schemeClr val="bg1">
              <a:lumMod val="95000"/>
            </a:schemeClr>
          </a:solidFill>
          <a:ln w="3175">
            <a:solidFill>
              <a:schemeClr val="tx1"/>
            </a:solidFill>
          </a:ln>
        </p:spPr>
        <p:txBody>
          <a:bodyPr wrap="square" rtlCol="0">
            <a:spAutoFit/>
          </a:bodyPr>
          <a:lstStyle/>
          <a:p>
            <a:r>
              <a:rPr lang="en-US" altLang="ko-KR" sz="1400" b="1" dirty="0">
                <a:solidFill>
                  <a:srgbClr val="0000FF"/>
                </a:solidFill>
                <a:latin typeface="Courier New" pitchFamily="49" charset="0"/>
                <a:cs typeface="Courier New" pitchFamily="49" charset="0"/>
              </a:rPr>
              <a:t>  /</a:t>
            </a:r>
            <a:r>
              <a:rPr lang="en-US" altLang="ko-KR" sz="1400" b="1" dirty="0" err="1">
                <a:solidFill>
                  <a:srgbClr val="0000FF"/>
                </a:solidFill>
                <a:latin typeface="Courier New" pitchFamily="49" charset="0"/>
                <a:cs typeface="Courier New" pitchFamily="49" charset="0"/>
              </a:rPr>
              <a:t>oic</a:t>
            </a:r>
            <a:r>
              <a:rPr lang="en-US" altLang="ko-KR" sz="1400" b="1" dirty="0">
                <a:solidFill>
                  <a:srgbClr val="0000FF"/>
                </a:solidFill>
                <a:latin typeface="Courier New" pitchFamily="49" charset="0"/>
                <a:cs typeface="Courier New" pitchFamily="49" charset="0"/>
              </a:rPr>
              <a:t>/res  </a:t>
            </a:r>
          </a:p>
        </p:txBody>
      </p:sp>
      <p:sp>
        <p:nvSpPr>
          <p:cNvPr id="18" name="TextBox 17"/>
          <p:cNvSpPr txBox="1"/>
          <p:nvPr/>
        </p:nvSpPr>
        <p:spPr>
          <a:xfrm>
            <a:off x="3163549" y="3164237"/>
            <a:ext cx="1394306" cy="307777"/>
          </a:xfrm>
          <a:prstGeom prst="rect">
            <a:avLst/>
          </a:prstGeom>
          <a:solidFill>
            <a:schemeClr val="bg1">
              <a:lumMod val="95000"/>
            </a:schemeClr>
          </a:solidFill>
          <a:ln w="3175">
            <a:solidFill>
              <a:schemeClr val="tx1"/>
            </a:solidFill>
          </a:ln>
        </p:spPr>
        <p:txBody>
          <a:bodyPr wrap="square" rtlCol="0">
            <a:spAutoFit/>
          </a:bodyPr>
          <a:lstStyle/>
          <a:p>
            <a:r>
              <a:rPr lang="en-US" altLang="ko-KR" sz="1400" b="1" dirty="0">
                <a:solidFill>
                  <a:srgbClr val="0000FF"/>
                </a:solidFill>
                <a:latin typeface="Courier New" pitchFamily="49" charset="0"/>
                <a:cs typeface="Courier New" pitchFamily="49" charset="0"/>
              </a:rPr>
              <a:t>  /</a:t>
            </a:r>
            <a:r>
              <a:rPr lang="en-US" altLang="ko-KR" sz="1400" b="1" dirty="0" err="1">
                <a:solidFill>
                  <a:srgbClr val="0000FF"/>
                </a:solidFill>
                <a:latin typeface="Courier New" pitchFamily="49" charset="0"/>
                <a:cs typeface="Courier New" pitchFamily="49" charset="0"/>
              </a:rPr>
              <a:t>oic</a:t>
            </a:r>
            <a:r>
              <a:rPr lang="en-US" altLang="ko-KR" sz="1400" b="1" dirty="0">
                <a:solidFill>
                  <a:srgbClr val="0000FF"/>
                </a:solidFill>
                <a:latin typeface="Courier New" pitchFamily="49" charset="0"/>
                <a:cs typeface="Courier New" pitchFamily="49" charset="0"/>
              </a:rPr>
              <a:t>/d  </a:t>
            </a:r>
          </a:p>
        </p:txBody>
      </p:sp>
      <p:sp>
        <p:nvSpPr>
          <p:cNvPr id="19" name="Content Placeholder 2"/>
          <p:cNvSpPr txBox="1">
            <a:spLocks/>
          </p:cNvSpPr>
          <p:nvPr/>
        </p:nvSpPr>
        <p:spPr>
          <a:xfrm>
            <a:off x="3204308" y="2362200"/>
            <a:ext cx="1711840" cy="30627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buNone/>
            </a:pPr>
            <a:r>
              <a:rPr lang="en-US" altLang="ko-KR" sz="1400" b="1" dirty="0"/>
              <a:t>OCF Bridge  </a:t>
            </a:r>
            <a:endParaRPr lang="en-US" sz="1400" b="1" dirty="0">
              <a:solidFill>
                <a:srgbClr val="1C3339"/>
              </a:solidFill>
            </a:endParaRPr>
          </a:p>
        </p:txBody>
      </p:sp>
      <p:sp>
        <p:nvSpPr>
          <p:cNvPr id="20" name="TextBox 19"/>
          <p:cNvSpPr txBox="1"/>
          <p:nvPr/>
        </p:nvSpPr>
        <p:spPr>
          <a:xfrm>
            <a:off x="3163549" y="3534350"/>
            <a:ext cx="1394306" cy="307777"/>
          </a:xfrm>
          <a:prstGeom prst="rect">
            <a:avLst/>
          </a:prstGeom>
          <a:solidFill>
            <a:schemeClr val="bg1">
              <a:lumMod val="95000"/>
            </a:schemeClr>
          </a:solidFill>
          <a:ln w="3175">
            <a:solidFill>
              <a:schemeClr val="tx1"/>
            </a:solidFill>
          </a:ln>
        </p:spPr>
        <p:txBody>
          <a:bodyPr wrap="square" rtlCol="0">
            <a:spAutoFit/>
          </a:bodyPr>
          <a:lstStyle/>
          <a:p>
            <a:r>
              <a:rPr lang="en-US" altLang="ko-KR" sz="1400" b="1" dirty="0">
                <a:solidFill>
                  <a:srgbClr val="0000FF"/>
                </a:solidFill>
                <a:latin typeface="Courier New" pitchFamily="49" charset="0"/>
                <a:cs typeface="Courier New" pitchFamily="49" charset="0"/>
              </a:rPr>
              <a:t>  /</a:t>
            </a:r>
            <a:r>
              <a:rPr lang="en-US" altLang="ko-KR" sz="1400" b="1" dirty="0" err="1">
                <a:solidFill>
                  <a:srgbClr val="0000FF"/>
                </a:solidFill>
                <a:latin typeface="Courier New" pitchFamily="49" charset="0"/>
                <a:cs typeface="Courier New" pitchFamily="49" charset="0"/>
              </a:rPr>
              <a:t>oic</a:t>
            </a:r>
            <a:r>
              <a:rPr lang="en-US" altLang="ko-KR" sz="1400" b="1" dirty="0">
                <a:solidFill>
                  <a:srgbClr val="0000FF"/>
                </a:solidFill>
                <a:latin typeface="Courier New" pitchFamily="49" charset="0"/>
                <a:cs typeface="Courier New" pitchFamily="49" charset="0"/>
              </a:rPr>
              <a:t>/p  </a:t>
            </a:r>
          </a:p>
        </p:txBody>
      </p:sp>
      <p:sp>
        <p:nvSpPr>
          <p:cNvPr id="21" name="모서리가 둥근 직사각형 20"/>
          <p:cNvSpPr/>
          <p:nvPr/>
        </p:nvSpPr>
        <p:spPr>
          <a:xfrm>
            <a:off x="5108709" y="4156024"/>
            <a:ext cx="2626841" cy="1449836"/>
          </a:xfrm>
          <a:prstGeom prst="roundRect">
            <a:avLst>
              <a:gd name="adj" fmla="val 7102"/>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ko-KR" altLang="en-US"/>
          </a:p>
        </p:txBody>
      </p:sp>
      <p:sp>
        <p:nvSpPr>
          <p:cNvPr id="22" name="TextBox 21"/>
          <p:cNvSpPr txBox="1"/>
          <p:nvPr/>
        </p:nvSpPr>
        <p:spPr>
          <a:xfrm>
            <a:off x="5261862" y="4520230"/>
            <a:ext cx="2321287" cy="307777"/>
          </a:xfrm>
          <a:prstGeom prst="rect">
            <a:avLst/>
          </a:prstGeom>
          <a:solidFill>
            <a:schemeClr val="accent4">
              <a:lumMod val="20000"/>
              <a:lumOff val="80000"/>
            </a:schemeClr>
          </a:solidFill>
          <a:ln w="3175">
            <a:solidFill>
              <a:schemeClr val="tx1"/>
            </a:solidFill>
          </a:ln>
        </p:spPr>
        <p:txBody>
          <a:bodyPr wrap="square" rtlCol="0">
            <a:spAutoFit/>
          </a:bodyPr>
          <a:lstStyle/>
          <a:p>
            <a:r>
              <a:rPr lang="en-US" altLang="ko-KR" sz="1400" b="1" dirty="0">
                <a:solidFill>
                  <a:srgbClr val="0000FF"/>
                </a:solidFill>
                <a:latin typeface="Courier New" pitchFamily="49" charset="0"/>
                <a:cs typeface="Courier New" pitchFamily="49" charset="0"/>
              </a:rPr>
              <a:t>  /</a:t>
            </a:r>
            <a:r>
              <a:rPr lang="en-US" altLang="ko-KR" sz="1400" b="1" dirty="0" err="1">
                <a:solidFill>
                  <a:srgbClr val="0000FF"/>
                </a:solidFill>
                <a:latin typeface="Courier New" pitchFamily="49" charset="0"/>
                <a:cs typeface="Courier New" pitchFamily="49" charset="0"/>
              </a:rPr>
              <a:t>myFan</a:t>
            </a:r>
            <a:r>
              <a:rPr lang="en-US" altLang="ko-KR" sz="1400" b="1" dirty="0">
                <a:solidFill>
                  <a:srgbClr val="0000FF"/>
                </a:solidFill>
                <a:latin typeface="Courier New" pitchFamily="49" charset="0"/>
                <a:cs typeface="Courier New" pitchFamily="49" charset="0"/>
              </a:rPr>
              <a:t>/d</a:t>
            </a:r>
          </a:p>
        </p:txBody>
      </p:sp>
      <p:sp>
        <p:nvSpPr>
          <p:cNvPr id="23" name="TextBox 22"/>
          <p:cNvSpPr txBox="1"/>
          <p:nvPr/>
        </p:nvSpPr>
        <p:spPr>
          <a:xfrm>
            <a:off x="5261862" y="4865067"/>
            <a:ext cx="2321287" cy="307777"/>
          </a:xfrm>
          <a:prstGeom prst="rect">
            <a:avLst/>
          </a:prstGeom>
          <a:solidFill>
            <a:schemeClr val="accent4">
              <a:lumMod val="20000"/>
              <a:lumOff val="80000"/>
            </a:schemeClr>
          </a:solidFill>
          <a:ln w="3175">
            <a:solidFill>
              <a:schemeClr val="tx1"/>
            </a:solidFill>
          </a:ln>
        </p:spPr>
        <p:txBody>
          <a:bodyPr wrap="square" rtlCol="0">
            <a:spAutoFit/>
          </a:bodyPr>
          <a:lstStyle/>
          <a:p>
            <a:r>
              <a:rPr lang="en-US" altLang="ko-KR" sz="1400" b="1" dirty="0">
                <a:solidFill>
                  <a:srgbClr val="0000FF"/>
                </a:solidFill>
                <a:latin typeface="Courier New" pitchFamily="49" charset="0"/>
                <a:cs typeface="Courier New" pitchFamily="49" charset="0"/>
              </a:rPr>
              <a:t>  /</a:t>
            </a:r>
            <a:r>
              <a:rPr lang="en-US" altLang="ko-KR" sz="1400" b="1" dirty="0" err="1">
                <a:solidFill>
                  <a:srgbClr val="0000FF"/>
                </a:solidFill>
                <a:latin typeface="Courier New" pitchFamily="49" charset="0"/>
                <a:cs typeface="Courier New" pitchFamily="49" charset="0"/>
              </a:rPr>
              <a:t>myFan</a:t>
            </a:r>
            <a:r>
              <a:rPr lang="en-US" altLang="ko-KR" sz="1400" b="1" dirty="0">
                <a:solidFill>
                  <a:srgbClr val="0000FF"/>
                </a:solidFill>
                <a:latin typeface="Courier New" pitchFamily="49" charset="0"/>
                <a:cs typeface="Courier New" pitchFamily="49" charset="0"/>
              </a:rPr>
              <a:t>/p </a:t>
            </a:r>
          </a:p>
        </p:txBody>
      </p:sp>
      <p:sp>
        <p:nvSpPr>
          <p:cNvPr id="24" name="TextBox 23"/>
          <p:cNvSpPr txBox="1"/>
          <p:nvPr/>
        </p:nvSpPr>
        <p:spPr>
          <a:xfrm>
            <a:off x="5261862" y="5200393"/>
            <a:ext cx="2321287" cy="307777"/>
          </a:xfrm>
          <a:prstGeom prst="rect">
            <a:avLst/>
          </a:prstGeom>
          <a:solidFill>
            <a:schemeClr val="accent4">
              <a:lumMod val="20000"/>
              <a:lumOff val="80000"/>
            </a:schemeClr>
          </a:solidFill>
          <a:ln w="3175">
            <a:solidFill>
              <a:schemeClr val="tx1"/>
            </a:solidFill>
          </a:ln>
        </p:spPr>
        <p:txBody>
          <a:bodyPr wrap="square" rtlCol="0">
            <a:spAutoFit/>
          </a:bodyPr>
          <a:lstStyle/>
          <a:p>
            <a:r>
              <a:rPr lang="en-US" altLang="ko-KR" sz="1400" b="1" dirty="0">
                <a:solidFill>
                  <a:srgbClr val="0000FF"/>
                </a:solidFill>
                <a:latin typeface="Courier New" pitchFamily="49" charset="0"/>
                <a:cs typeface="Courier New" pitchFamily="49" charset="0"/>
              </a:rPr>
              <a:t>  /</a:t>
            </a:r>
            <a:r>
              <a:rPr lang="en-US" altLang="ko-KR" sz="1400" b="1" dirty="0" err="1">
                <a:solidFill>
                  <a:srgbClr val="0000FF"/>
                </a:solidFill>
                <a:latin typeface="Courier New" pitchFamily="49" charset="0"/>
                <a:cs typeface="Courier New" pitchFamily="49" charset="0"/>
              </a:rPr>
              <a:t>myFanSwitch</a:t>
            </a:r>
            <a:endParaRPr lang="en-US" altLang="ko-KR" sz="1400" b="1" dirty="0">
              <a:solidFill>
                <a:srgbClr val="0000FF"/>
              </a:solidFill>
              <a:latin typeface="Courier New" pitchFamily="49" charset="0"/>
              <a:cs typeface="Courier New" pitchFamily="49" charset="0"/>
            </a:endParaRPr>
          </a:p>
        </p:txBody>
      </p:sp>
      <p:sp>
        <p:nvSpPr>
          <p:cNvPr id="25" name="Content Placeholder 2"/>
          <p:cNvSpPr txBox="1">
            <a:spLocks/>
          </p:cNvSpPr>
          <p:nvPr/>
        </p:nvSpPr>
        <p:spPr>
          <a:xfrm>
            <a:off x="5140098" y="4188805"/>
            <a:ext cx="2782351" cy="30627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buNone/>
            </a:pPr>
            <a:r>
              <a:rPr lang="en-US" altLang="ko-KR" sz="1400" b="1" dirty="0"/>
              <a:t>Virtual Bridged Fan Device </a:t>
            </a:r>
            <a:endParaRPr lang="en-US" sz="1400" b="1" dirty="0">
              <a:solidFill>
                <a:srgbClr val="1C3339"/>
              </a:solidFill>
            </a:endParaRPr>
          </a:p>
        </p:txBody>
      </p:sp>
      <p:cxnSp>
        <p:nvCxnSpPr>
          <p:cNvPr id="26" name="꺾인 연결선 25"/>
          <p:cNvCxnSpPr/>
          <p:nvPr/>
        </p:nvCxnSpPr>
        <p:spPr>
          <a:xfrm>
            <a:off x="7582213" y="4674119"/>
            <a:ext cx="2177423" cy="1117081"/>
          </a:xfrm>
          <a:prstGeom prst="bentConnector3">
            <a:avLst>
              <a:gd name="adj1" fmla="val 50000"/>
            </a:avLst>
          </a:prstGeom>
          <a:ln w="57150">
            <a:solidFill>
              <a:schemeClr val="accent6"/>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7" name="꺾인 연결선 26"/>
          <p:cNvCxnSpPr/>
          <p:nvPr/>
        </p:nvCxnSpPr>
        <p:spPr>
          <a:xfrm flipV="1">
            <a:off x="7616983" y="2411864"/>
            <a:ext cx="2273936" cy="433454"/>
          </a:xfrm>
          <a:prstGeom prst="bentConnector3">
            <a:avLst>
              <a:gd name="adj1" fmla="val 50000"/>
            </a:avLst>
          </a:prstGeom>
          <a:ln w="57150">
            <a:solidFill>
              <a:schemeClr val="accent6"/>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490119" y="1548825"/>
            <a:ext cx="3744558" cy="584775"/>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effectLst/>
                <a:uLnTx/>
                <a:uFillTx/>
              </a:rPr>
              <a:t>Single</a:t>
            </a:r>
            <a:r>
              <a:rPr kumimoji="0" lang="en-US" b="0" i="0" u="none" strike="noStrike" kern="0" cap="none" spc="0" normalizeH="0" noProof="0" dirty="0">
                <a:ln>
                  <a:noFill/>
                </a:ln>
                <a:effectLst/>
                <a:uLnTx/>
                <a:uFillTx/>
              </a:rPr>
              <a:t> Endpoint with “</a:t>
            </a:r>
            <a:r>
              <a:rPr kumimoji="0" lang="en-US" b="0" i="0" u="none" strike="noStrike" kern="0" cap="none" spc="0" normalizeH="0" noProof="0" dirty="0" err="1">
                <a:ln>
                  <a:noFill/>
                </a:ln>
                <a:effectLst/>
                <a:uLnTx/>
                <a:uFillTx/>
              </a:rPr>
              <a:t>epl</a:t>
            </a:r>
            <a:r>
              <a:rPr kumimoji="0" lang="en-US" b="0" i="0" u="none" strike="noStrike" kern="0" cap="none" spc="0" normalizeH="0" noProof="0" dirty="0">
                <a:ln>
                  <a:noFill/>
                </a:ln>
                <a:effectLst/>
                <a:uLnTx/>
                <a:uFillTx/>
              </a:rPr>
              <a:t>” </a:t>
            </a:r>
            <a:endParaRPr lang="en-US" altLang="ko-KR" sz="1100" b="1" dirty="0">
              <a:solidFill>
                <a:srgbClr val="000000"/>
              </a:solidFill>
              <a:latin typeface="Courier New" panose="02070309020205020404" pitchFamily="49" charset="0"/>
              <a:cs typeface="Courier New" panose="02070309020205020404" pitchFamily="49" charset="0"/>
            </a:endParaRPr>
          </a:p>
          <a:p>
            <a:pPr lvl="0" algn="ctr"/>
            <a:r>
              <a:rPr lang="en-US" altLang="ko-KR" sz="1400" b="1" dirty="0">
                <a:solidFill>
                  <a:srgbClr val="FF0000"/>
                </a:solidFill>
                <a:latin typeface="Courier New" panose="02070309020205020404" pitchFamily="49" charset="0"/>
                <a:cs typeface="Courier New" panose="02070309020205020404" pitchFamily="49" charset="0"/>
              </a:rPr>
              <a:t>[2001:db8:a::123]:1111</a:t>
            </a:r>
            <a:r>
              <a:rPr kumimoji="0" lang="en-US" sz="1400" b="0" i="0" u="none" strike="noStrike" kern="0" cap="none" spc="0" normalizeH="0" noProof="0" dirty="0">
                <a:ln>
                  <a:noFill/>
                </a:ln>
                <a:solidFill>
                  <a:srgbClr val="FF0000"/>
                </a:solidFill>
                <a:effectLst/>
                <a:uLnTx/>
                <a:uFillTx/>
              </a:rPr>
              <a:t> </a:t>
            </a:r>
            <a:endParaRPr lang="en-US" sz="1400" kern="0" dirty="0">
              <a:solidFill>
                <a:srgbClr val="FF0000"/>
              </a:solidFill>
            </a:endParaRPr>
          </a:p>
        </p:txBody>
      </p:sp>
      <p:sp>
        <p:nvSpPr>
          <p:cNvPr id="29" name="내용 개체 틀 1"/>
          <p:cNvSpPr>
            <a:spLocks noGrp="1"/>
          </p:cNvSpPr>
          <p:nvPr>
            <p:ph idx="1"/>
          </p:nvPr>
        </p:nvSpPr>
        <p:spPr>
          <a:xfrm>
            <a:off x="442119" y="838200"/>
            <a:ext cx="9829800" cy="533400"/>
          </a:xfrm>
        </p:spPr>
        <p:txBody>
          <a:bodyPr>
            <a:normAutofit fontScale="92500" lnSpcReduction="10000"/>
          </a:bodyPr>
          <a:lstStyle/>
          <a:p>
            <a:r>
              <a:rPr lang="en-US" altLang="ko-KR" dirty="0">
                <a:solidFill>
                  <a:srgbClr val="0000FF"/>
                </a:solidFill>
              </a:rPr>
              <a:t>Single Endpoint (EP) between Bridge &amp; Bridged Devices </a:t>
            </a:r>
            <a:endParaRPr lang="en-US" altLang="ko-KR" dirty="0"/>
          </a:p>
          <a:p>
            <a:endParaRPr lang="ko-KR" altLang="en-US" dirty="0"/>
          </a:p>
        </p:txBody>
      </p:sp>
    </p:spTree>
    <p:extLst>
      <p:ext uri="{BB962C8B-B14F-4D97-AF65-F5344CB8AC3E}">
        <p14:creationId xmlns:p14="http://schemas.microsoft.com/office/powerpoint/2010/main" val="50375914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0820400" y="6493026"/>
            <a:ext cx="1221390" cy="348441"/>
          </a:xfrm>
        </p:spPr>
        <p:txBody>
          <a:bodyPr/>
          <a:lstStyle/>
          <a:p>
            <a:fld id="{17A5C656-E050-4F3D-A0DB-0D19E9E83691}" type="slidenum">
              <a:rPr lang="en-US" smtClean="0"/>
              <a:pPr/>
              <a:t>113</a:t>
            </a:fld>
            <a:endParaRPr lang="en-US" dirty="0"/>
          </a:p>
        </p:txBody>
      </p:sp>
      <p:sp>
        <p:nvSpPr>
          <p:cNvPr id="6" name="Footer Placeholder 5"/>
          <p:cNvSpPr>
            <a:spLocks noGrp="1"/>
          </p:cNvSpPr>
          <p:nvPr>
            <p:ph type="ftr" sz="quarter" idx="11"/>
          </p:nvPr>
        </p:nvSpPr>
        <p:spPr>
          <a:xfrm>
            <a:off x="2988604" y="6493026"/>
            <a:ext cx="5723220" cy="256546"/>
          </a:xfrm>
        </p:spPr>
        <p:txBody>
          <a:bodyPr/>
          <a:lstStyle/>
          <a:p>
            <a:r>
              <a:rPr lang="en-US"/>
              <a:t>Open Connectivity Foundation Public Information - No NDA</a:t>
            </a:r>
            <a:endParaRPr lang="en-US" dirty="0"/>
          </a:p>
        </p:txBody>
      </p:sp>
      <p:sp>
        <p:nvSpPr>
          <p:cNvPr id="7" name="Date Placeholder 6"/>
          <p:cNvSpPr>
            <a:spLocks noGrp="1"/>
          </p:cNvSpPr>
          <p:nvPr>
            <p:ph type="dt" sz="half" idx="10"/>
          </p:nvPr>
        </p:nvSpPr>
        <p:spPr>
          <a:xfrm>
            <a:off x="442119" y="6477000"/>
            <a:ext cx="1981200" cy="304801"/>
          </a:xfrm>
        </p:spPr>
        <p:txBody>
          <a:bodyPr/>
          <a:lstStyle/>
          <a:p>
            <a:fld id="{F827F86F-137E-4653-BE42-C0428625AD7F}" type="datetime3">
              <a:rPr lang="en-US" altLang="ko-KR" smtClean="0"/>
              <a:t>17 October 2017</a:t>
            </a:fld>
            <a:endParaRPr lang="en-US" dirty="0"/>
          </a:p>
        </p:txBody>
      </p:sp>
      <p:graphicFrame>
        <p:nvGraphicFramePr>
          <p:cNvPr id="8" name="표 7"/>
          <p:cNvGraphicFramePr>
            <a:graphicFrameLocks noGrp="1"/>
          </p:cNvGraphicFramePr>
          <p:nvPr>
            <p:extLst>
              <p:ext uri="{D42A27DB-BD31-4B8C-83A1-F6EECF244321}">
                <p14:modId xmlns:p14="http://schemas.microsoft.com/office/powerpoint/2010/main" val="3995710868"/>
              </p:ext>
            </p:extLst>
          </p:nvPr>
        </p:nvGraphicFramePr>
        <p:xfrm>
          <a:off x="1147372" y="784048"/>
          <a:ext cx="9707514" cy="55778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219200">
                  <a:extLst>
                    <a:ext uri="{9D8B030D-6E8A-4147-A177-3AD203B41FA5}">
                      <a16:colId xmlns:a16="http://schemas.microsoft.com/office/drawing/2014/main" val="20000"/>
                    </a:ext>
                  </a:extLst>
                </a:gridCol>
                <a:gridCol w="3583939">
                  <a:extLst>
                    <a:ext uri="{9D8B030D-6E8A-4147-A177-3AD203B41FA5}">
                      <a16:colId xmlns:a16="http://schemas.microsoft.com/office/drawing/2014/main" val="20001"/>
                    </a:ext>
                  </a:extLst>
                </a:gridCol>
                <a:gridCol w="4904375">
                  <a:extLst>
                    <a:ext uri="{9D8B030D-6E8A-4147-A177-3AD203B41FA5}">
                      <a16:colId xmlns:a16="http://schemas.microsoft.com/office/drawing/2014/main" val="20004"/>
                    </a:ext>
                  </a:extLst>
                </a:gridCol>
              </a:tblGrid>
              <a:tr h="245918">
                <a:tc>
                  <a:txBody>
                    <a:bodyPr/>
                    <a:lstStyle/>
                    <a:p>
                      <a:pPr latinLnBrk="1"/>
                      <a:r>
                        <a:rPr lang="en-US" altLang="ko-KR" sz="1200" baseline="0" dirty="0">
                          <a:solidFill>
                            <a:sysClr val="windowText" lastClr="000000"/>
                          </a:solidFill>
                        </a:rPr>
                        <a:t>Spec items </a:t>
                      </a:r>
                      <a:endParaRPr lang="ko-KR"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a:solidFill>
                            <a:sysClr val="windowText" lastClr="000000"/>
                          </a:solidFill>
                        </a:rPr>
                        <a:t>Sub items</a:t>
                      </a:r>
                      <a:endParaRPr lang="ko-KR"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latinLnBrk="1"/>
                      <a:r>
                        <a:rPr lang="en-US" altLang="ko-KR" sz="1200" dirty="0">
                          <a:solidFill>
                            <a:sysClr val="windowText" lastClr="000000"/>
                          </a:solidFill>
                        </a:rPr>
                        <a:t>Issues</a:t>
                      </a:r>
                      <a:endParaRPr lang="ko-KR"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extLst>
                  <a:ext uri="{0D108BD9-81ED-4DB2-BD59-A6C34878D82A}">
                    <a16:rowId xmlns:a16="http://schemas.microsoft.com/office/drawing/2014/main" val="10000"/>
                  </a:ext>
                </a:extLst>
              </a:tr>
              <a:tr h="193762">
                <a:tc rowSpan="5">
                  <a:txBody>
                    <a:bodyPr/>
                    <a:lstStyle/>
                    <a:p>
                      <a:pPr latinLnBrk="1"/>
                      <a:r>
                        <a:rPr lang="en-US" altLang="ko-KR" sz="1200" dirty="0">
                          <a:solidFill>
                            <a:sysClr val="windowText" lastClr="000000"/>
                          </a:solidFill>
                        </a:rPr>
                        <a:t>Resource model</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a:solidFill>
                            <a:sysClr val="windowText" lastClr="000000"/>
                          </a:solidFill>
                        </a:rPr>
                        <a:t>Interface </a:t>
                      </a:r>
                      <a:r>
                        <a:rPr lang="en-US" altLang="ko-KR" sz="1200" b="1" dirty="0">
                          <a:solidFill>
                            <a:srgbClr val="0000FF"/>
                          </a:solidFill>
                        </a:rPr>
                        <a:t>(1059)</a:t>
                      </a:r>
                      <a:endParaRPr lang="ko-KR" altLang="en-US" sz="1200" b="1" dirty="0">
                        <a:solidFill>
                          <a:srgbClr val="0000FF"/>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5">
                  <a:txBody>
                    <a:bodyPr/>
                    <a:lstStyle/>
                    <a:p>
                      <a:pPr marL="285750" indent="-285750" latinLnBrk="1">
                        <a:buAutoNum type="romanLcParenR"/>
                      </a:pPr>
                      <a:r>
                        <a:rPr lang="en-US" altLang="ko-KR" sz="1200" baseline="0" dirty="0">
                          <a:solidFill>
                            <a:sysClr val="windowText" lastClr="000000"/>
                          </a:solidFill>
                        </a:rPr>
                        <a:t>Interface as a filter</a:t>
                      </a:r>
                    </a:p>
                    <a:p>
                      <a:pPr marL="285750" indent="-285750" latinLnBrk="1">
                        <a:buAutoNum type="romanLcParenR"/>
                      </a:pPr>
                      <a:r>
                        <a:rPr lang="en-US" altLang="ko-KR" sz="1200" baseline="0" dirty="0">
                          <a:solidFill>
                            <a:sysClr val="windowText" lastClr="000000"/>
                          </a:solidFill>
                        </a:rPr>
                        <a:t>Collection (CRUDN) </a:t>
                      </a:r>
                    </a:p>
                    <a:p>
                      <a:pPr marL="285750" indent="-285750" latinLnBrk="1">
                        <a:buAutoNum type="romanLcParenR"/>
                      </a:pPr>
                      <a:r>
                        <a:rPr lang="en-US" altLang="ko-KR" sz="1200" baseline="0" dirty="0">
                          <a:solidFill>
                            <a:sysClr val="windowText" lastClr="000000"/>
                          </a:solidFill>
                        </a:rPr>
                        <a:t>“</a:t>
                      </a:r>
                      <a:r>
                        <a:rPr lang="en-US" altLang="ko-KR" sz="1200" baseline="0" dirty="0" err="1">
                          <a:solidFill>
                            <a:sysClr val="windowText" lastClr="000000"/>
                          </a:solidFill>
                        </a:rPr>
                        <a:t>rt</a:t>
                      </a:r>
                      <a:r>
                        <a:rPr lang="en-US" altLang="ko-KR" sz="1200" baseline="0" dirty="0">
                          <a:solidFill>
                            <a:sysClr val="windowText" lastClr="000000"/>
                          </a:solidFill>
                        </a:rPr>
                        <a:t>” query, query extension (“di”, “ins”), multi-query  </a:t>
                      </a:r>
                    </a:p>
                    <a:p>
                      <a:pPr marL="285750" marR="0" indent="-285750" algn="l" defTabSz="914400" rtl="0" eaLnBrk="1" fontAlgn="auto" latinLnBrk="1" hangingPunct="1">
                        <a:lnSpc>
                          <a:spcPct val="100000"/>
                        </a:lnSpc>
                        <a:spcBef>
                          <a:spcPts val="0"/>
                        </a:spcBef>
                        <a:spcAft>
                          <a:spcPts val="0"/>
                        </a:spcAft>
                        <a:buClrTx/>
                        <a:buSzTx/>
                        <a:buFontTx/>
                        <a:buAutoNum type="romanLcParenR"/>
                        <a:tabLst/>
                        <a:defRPr/>
                      </a:pPr>
                      <a:r>
                        <a:rPr lang="en-US" altLang="ko-KR" sz="1200" baseline="0" dirty="0">
                          <a:solidFill>
                            <a:sysClr val="windowText" lastClr="000000"/>
                          </a:solidFill>
                        </a:rPr>
                        <a:t>Representing complicated devices with Collection (Car) </a:t>
                      </a:r>
                    </a:p>
                    <a:p>
                      <a:pPr marL="285750" marR="0" indent="-285750" algn="l" defTabSz="914400" rtl="0" eaLnBrk="1" fontAlgn="auto" latinLnBrk="1" hangingPunct="1">
                        <a:lnSpc>
                          <a:spcPct val="100000"/>
                        </a:lnSpc>
                        <a:spcBef>
                          <a:spcPts val="0"/>
                        </a:spcBef>
                        <a:spcAft>
                          <a:spcPts val="0"/>
                        </a:spcAft>
                        <a:buClrTx/>
                        <a:buSzTx/>
                        <a:buFontTx/>
                        <a:buAutoNum type="romanLcParenR"/>
                        <a:tabLst/>
                        <a:defRPr/>
                      </a:pPr>
                      <a:r>
                        <a:rPr lang="en-US" altLang="ko-KR" sz="1200" baseline="0" dirty="0">
                          <a:solidFill>
                            <a:sysClr val="windowText" lastClr="000000"/>
                          </a:solidFill>
                        </a:rPr>
                        <a:t>More elaborate actuation scheme (?form)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48042">
                <a:tc vMerge="1">
                  <a:txBody>
                    <a:bodyPr/>
                    <a:lstStyle/>
                    <a:p>
                      <a:pPr latinLnBrk="1"/>
                      <a:endParaRPr lang="ko-KR" altLang="en-US"/>
                    </a:p>
                  </a:txBody>
                  <a:tcPr/>
                </a:tc>
                <a:tc>
                  <a:txBody>
                    <a:bodyPr/>
                    <a:lstStyle/>
                    <a:p>
                      <a:pPr algn="ctr" latinLnBrk="1"/>
                      <a:r>
                        <a:rPr lang="en-US" altLang="ko-KR" sz="1200" dirty="0">
                          <a:solidFill>
                            <a:sysClr val="windowText" lastClr="000000"/>
                          </a:solidFill>
                        </a:rPr>
                        <a:t>Collection </a:t>
                      </a:r>
                      <a:r>
                        <a:rPr lang="en-US" altLang="ko-KR" sz="1200" b="1" dirty="0">
                          <a:solidFill>
                            <a:srgbClr val="0000FF"/>
                          </a:solidFill>
                        </a:rPr>
                        <a:t>(1058)</a:t>
                      </a:r>
                      <a:endParaRPr lang="ko-KR" altLang="en-US" sz="1200" b="1" dirty="0">
                        <a:solidFill>
                          <a:srgbClr val="0000FF"/>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latinLnBrk="1"/>
                      <a:endParaRPr lang="ko-KR" altLang="en-US"/>
                    </a:p>
                  </a:txBody>
                  <a:tcPr/>
                </a:tc>
                <a:extLst>
                  <a:ext uri="{0D108BD9-81ED-4DB2-BD59-A6C34878D82A}">
                    <a16:rowId xmlns:a16="http://schemas.microsoft.com/office/drawing/2014/main" val="10002"/>
                  </a:ext>
                </a:extLst>
              </a:tr>
              <a:tr h="0">
                <a:tc vMerge="1">
                  <a:txBody>
                    <a:bodyPr/>
                    <a:lstStyle/>
                    <a:p>
                      <a:pP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ysClr val="windowText" lastClr="000000"/>
                          </a:solidFill>
                        </a:rPr>
                        <a:t>Query </a:t>
                      </a:r>
                      <a:r>
                        <a:rPr lang="en-US" altLang="ko-KR" sz="1200" b="1" dirty="0">
                          <a:solidFill>
                            <a:srgbClr val="0000FF"/>
                          </a:solidFill>
                        </a:rPr>
                        <a:t>(1316, 1317)</a:t>
                      </a:r>
                      <a:endParaRPr lang="ko-KR" altLang="en-US" sz="1200" b="1" dirty="0">
                        <a:solidFill>
                          <a:srgbClr val="0000FF"/>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285750" indent="-285750" latinLnBrk="1">
                        <a:buAutoNum type="romanLcParenR"/>
                      </a:pPr>
                      <a:endParaRPr lang="en-US" altLang="ko-KR" sz="1200" baseline="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32802">
                <a:tc vMerge="1">
                  <a:txBody>
                    <a:bodyPr/>
                    <a:lstStyle/>
                    <a:p>
                      <a:pPr latinLnBrk="1"/>
                      <a:endParaRPr lang="ko-KR" altLang="en-US"/>
                    </a:p>
                  </a:txBody>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ysClr val="windowText" lastClr="000000"/>
                          </a:solidFill>
                        </a:rPr>
                        <a:t>Composite device </a:t>
                      </a:r>
                      <a:r>
                        <a:rPr lang="en-US" altLang="ko-KR" sz="1200" b="1" dirty="0">
                          <a:solidFill>
                            <a:srgbClr val="0000FF"/>
                          </a:solidFill>
                        </a:rPr>
                        <a:t>(1057)</a:t>
                      </a:r>
                      <a:endParaRPr lang="ko-KR" altLang="en-US" sz="1200" b="1" dirty="0">
                        <a:solidFill>
                          <a:srgbClr val="0000FF"/>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latinLnBrk="1"/>
                      <a:endParaRPr lang="ko-KR" altLang="en-US"/>
                    </a:p>
                  </a:txBody>
                  <a:tcPr/>
                </a:tc>
                <a:extLst>
                  <a:ext uri="{0D108BD9-81ED-4DB2-BD59-A6C34878D82A}">
                    <a16:rowId xmlns:a16="http://schemas.microsoft.com/office/drawing/2014/main" val="10004"/>
                  </a:ext>
                </a:extLst>
              </a:tr>
              <a:tr h="132802">
                <a:tc vMerge="1">
                  <a:txBody>
                    <a:bodyPr/>
                    <a:lstStyle/>
                    <a:p>
                      <a:pP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ysClr val="windowText" lastClr="000000"/>
                          </a:solidFill>
                        </a:rPr>
                        <a:t>Actuation pattern </a:t>
                      </a:r>
                      <a:r>
                        <a:rPr lang="en-US" altLang="ko-KR" sz="1200" b="1" dirty="0">
                          <a:solidFill>
                            <a:srgbClr val="0000FF"/>
                          </a:solidFill>
                        </a:rPr>
                        <a:t>(1213)</a:t>
                      </a:r>
                      <a:endParaRPr lang="ko-KR" altLang="en-US" sz="1200" b="1" dirty="0">
                        <a:solidFill>
                          <a:srgbClr val="0000FF"/>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285750" indent="-285750" latinLnBrk="1">
                        <a:buAutoNum type="romanLcParenR"/>
                      </a:pPr>
                      <a:endParaRPr lang="en-US" altLang="ko-KR" sz="1200" baseline="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45918">
                <a:tc rowSpan="3">
                  <a:txBody>
                    <a:bodyPr/>
                    <a:lstStyle/>
                    <a:p>
                      <a:pPr latinLnBrk="1"/>
                      <a:r>
                        <a:rPr lang="en-US" altLang="ko-KR" sz="1200" dirty="0">
                          <a:solidFill>
                            <a:sysClr val="windowText" lastClr="000000"/>
                          </a:solidFill>
                        </a:rPr>
                        <a:t>Discovery</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a:solidFill>
                            <a:sysClr val="windowText" lastClr="000000"/>
                          </a:solidFill>
                        </a:rPr>
                        <a:t>Resource directory</a:t>
                      </a:r>
                      <a:r>
                        <a:rPr lang="en-US" altLang="ko-KR" sz="1200" baseline="0" dirty="0">
                          <a:solidFill>
                            <a:sysClr val="windowText" lastClr="000000"/>
                          </a:solidFill>
                        </a:rPr>
                        <a:t> </a:t>
                      </a:r>
                      <a:r>
                        <a:rPr lang="en-US" altLang="ko-KR" sz="1200" b="1" baseline="0" dirty="0">
                          <a:solidFill>
                            <a:srgbClr val="0000FF"/>
                          </a:solidFill>
                        </a:rPr>
                        <a:t>(1060)</a:t>
                      </a:r>
                      <a:endParaRPr lang="en-US" altLang="ko-KR" sz="1200" b="1" dirty="0">
                        <a:solidFill>
                          <a:srgbClr val="0000FF"/>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285750" indent="-285750" latinLnBrk="1">
                        <a:buAutoNum type="romanLcParenR"/>
                      </a:pPr>
                      <a:r>
                        <a:rPr lang="en-US" altLang="ko-KR" sz="1200" dirty="0">
                          <a:solidFill>
                            <a:sysClr val="windowText" lastClr="000000"/>
                          </a:solidFill>
                        </a:rPr>
                        <a:t>RD selection</a:t>
                      </a:r>
                      <a:r>
                        <a:rPr lang="en-US" altLang="ko-KR" sz="1200" baseline="0" dirty="0">
                          <a:solidFill>
                            <a:sysClr val="windowText" lastClr="000000"/>
                          </a:solidFill>
                        </a:rPr>
                        <a:t>, Resource publish/update/delete (PATCH?)</a:t>
                      </a:r>
                    </a:p>
                    <a:p>
                      <a:pPr marL="285750" indent="-285750" latinLnBrk="1">
                        <a:buAutoNum type="romanLcParenR"/>
                      </a:pPr>
                      <a:r>
                        <a:rPr lang="en-US" altLang="ko-KR" sz="1200" baseline="0" dirty="0">
                          <a:solidFill>
                            <a:sysClr val="windowText" lastClr="000000"/>
                          </a:solidFill>
                        </a:rPr>
                        <a:t>Resolution scheme with </a:t>
                      </a:r>
                      <a:r>
                        <a:rPr lang="en-US" altLang="ko-KR" sz="1200" baseline="0" dirty="0" err="1">
                          <a:solidFill>
                            <a:sysClr val="windowText" lastClr="000000"/>
                          </a:solidFill>
                        </a:rPr>
                        <a:t>mDNS</a:t>
                      </a:r>
                      <a:r>
                        <a:rPr lang="en-US" altLang="ko-KR" sz="1200" baseline="0" dirty="0">
                          <a:solidFill>
                            <a:sysClr val="windowText" lastClr="000000"/>
                          </a:solidFill>
                        </a:rPr>
                        <a:t>(?) </a:t>
                      </a:r>
                    </a:p>
                    <a:p>
                      <a:pPr marL="285750" indent="-285750" latinLnBrk="1">
                        <a:buAutoNum type="romanLcParenR"/>
                      </a:pPr>
                      <a:r>
                        <a:rPr lang="en-US" altLang="ko-KR" sz="1200" baseline="0" dirty="0">
                          <a:solidFill>
                            <a:sysClr val="windowText" lastClr="000000"/>
                          </a:solidFill>
                        </a:rPr>
                        <a:t>Periodic </a:t>
                      </a:r>
                      <a:r>
                        <a:rPr lang="en-US" altLang="ko-KR" sz="1200" baseline="0" dirty="0" err="1">
                          <a:solidFill>
                            <a:sysClr val="windowText" lastClr="000000"/>
                          </a:solidFill>
                        </a:rPr>
                        <a:t>CoAP</a:t>
                      </a:r>
                      <a:r>
                        <a:rPr lang="en-US" altLang="ko-KR" sz="1200" baseline="0" dirty="0">
                          <a:solidFill>
                            <a:sysClr val="windowText" lastClr="000000"/>
                          </a:solidFill>
                        </a:rPr>
                        <a:t> multicast(?)</a:t>
                      </a:r>
                      <a:endParaRPr lang="en-US" altLang="ko-KR"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117562">
                <a:tc vMerge="1">
                  <a:txBody>
                    <a:bodyPr/>
                    <a:lstStyle/>
                    <a:p>
                      <a:pPr latinLnBrk="1"/>
                      <a:endParaRPr lang="ko-KR" altLang="en-US"/>
                    </a:p>
                  </a:txBody>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ysClr val="windowText" lastClr="000000"/>
                          </a:solidFill>
                        </a:rPr>
                        <a:t>Periodic</a:t>
                      </a:r>
                      <a:r>
                        <a:rPr lang="en-US" altLang="ko-KR" sz="1200" baseline="0" dirty="0">
                          <a:solidFill>
                            <a:sysClr val="windowText" lastClr="000000"/>
                          </a:solidFill>
                        </a:rPr>
                        <a:t>ity of </a:t>
                      </a:r>
                      <a:r>
                        <a:rPr lang="en-US" altLang="ko-KR" sz="1200" baseline="0" dirty="0" err="1">
                          <a:solidFill>
                            <a:sysClr val="windowText" lastClr="000000"/>
                          </a:solidFill>
                        </a:rPr>
                        <a:t>CoAP</a:t>
                      </a:r>
                      <a:r>
                        <a:rPr lang="en-US" altLang="ko-KR" sz="1200" baseline="0" dirty="0">
                          <a:solidFill>
                            <a:sysClr val="windowText" lastClr="000000"/>
                          </a:solidFill>
                        </a:rPr>
                        <a:t> multicast discovery </a:t>
                      </a:r>
                      <a:r>
                        <a:rPr lang="en-US" altLang="ko-KR" sz="1200" b="1" baseline="0" dirty="0">
                          <a:solidFill>
                            <a:srgbClr val="0000FF"/>
                          </a:solidFill>
                        </a:rPr>
                        <a:t>(1274)</a:t>
                      </a:r>
                      <a:endParaRPr lang="ko-KR" altLang="en-US" sz="1200" b="1" dirty="0">
                        <a:solidFill>
                          <a:srgbClr val="0000FF"/>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latinLnBrk="1"/>
                      <a:endParaRPr lang="ko-KR" altLang="en-US"/>
                    </a:p>
                  </a:txBody>
                  <a:tcPr/>
                </a:tc>
                <a:extLst>
                  <a:ext uri="{0D108BD9-81ED-4DB2-BD59-A6C34878D82A}">
                    <a16:rowId xmlns:a16="http://schemas.microsoft.com/office/drawing/2014/main" val="10007"/>
                  </a:ext>
                </a:extLst>
              </a:tr>
              <a:tr h="117562">
                <a:tc vMerge="1">
                  <a:txBody>
                    <a:bodyPr/>
                    <a:lstStyle/>
                    <a:p>
                      <a:pPr latinLnBrk="1"/>
                      <a:endParaRPr lang="ko-KR" altLang="en-US"/>
                    </a:p>
                  </a:txBody>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ysClr val="windowText" lastClr="000000"/>
                          </a:solidFill>
                        </a:rPr>
                        <a:t> </a:t>
                      </a:r>
                      <a:r>
                        <a:rPr lang="en-US" altLang="ko-KR" sz="1200" dirty="0" err="1">
                          <a:solidFill>
                            <a:sysClr val="windowText" lastClr="000000"/>
                          </a:solidFill>
                        </a:rPr>
                        <a:t>mDNS</a:t>
                      </a:r>
                      <a:r>
                        <a:rPr lang="en-US" altLang="ko-KR" sz="1200" dirty="0">
                          <a:solidFill>
                            <a:sysClr val="windowText" lastClr="000000"/>
                          </a:solidFill>
                        </a:rPr>
                        <a:t> based discovery</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285750" indent="-285750" latinLnBrk="1">
                        <a:buAutoNum type="romanLcParenR"/>
                      </a:pP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45918">
                <a:tc rowSpan="4">
                  <a:txBody>
                    <a:bodyPr/>
                    <a:lstStyle/>
                    <a:p>
                      <a:pPr latinLnBrk="1"/>
                      <a:r>
                        <a:rPr lang="en-US" altLang="ko-KR" sz="1200" dirty="0">
                          <a:solidFill>
                            <a:sysClr val="windowText" lastClr="000000"/>
                          </a:solidFill>
                        </a:rPr>
                        <a:t>Messaging</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err="1">
                          <a:solidFill>
                            <a:sysClr val="windowText" lastClr="000000"/>
                          </a:solidFill>
                        </a:rPr>
                        <a:t>Pubsub</a:t>
                      </a:r>
                      <a:r>
                        <a:rPr lang="en-US" altLang="ko-KR" sz="1200" dirty="0">
                          <a:solidFill>
                            <a:sysClr val="windowText" lastClr="000000"/>
                          </a:solidFill>
                        </a:rPr>
                        <a:t> </a:t>
                      </a:r>
                      <a:r>
                        <a:rPr lang="en-US" altLang="ko-KR" sz="1200" b="1" dirty="0">
                          <a:solidFill>
                            <a:srgbClr val="0000FF"/>
                          </a:solidFill>
                        </a:rPr>
                        <a:t>(1537)</a:t>
                      </a:r>
                      <a:endParaRPr lang="ko-KR" altLang="en-US" sz="1200" b="1" dirty="0">
                        <a:solidFill>
                          <a:srgbClr val="0000FF"/>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4">
                  <a:txBody>
                    <a:bodyPr/>
                    <a:lstStyle/>
                    <a:p>
                      <a:pPr marL="285750" marR="0" indent="-285750" algn="l" defTabSz="914400" rtl="0" eaLnBrk="1" fontAlgn="auto" latinLnBrk="1" hangingPunct="1">
                        <a:lnSpc>
                          <a:spcPct val="100000"/>
                        </a:lnSpc>
                        <a:spcBef>
                          <a:spcPts val="0"/>
                        </a:spcBef>
                        <a:spcAft>
                          <a:spcPts val="0"/>
                        </a:spcAft>
                        <a:buClrTx/>
                        <a:buSzTx/>
                        <a:buFontTx/>
                        <a:buAutoNum type="romanLcParenR"/>
                        <a:tabLst/>
                        <a:defRPr/>
                      </a:pPr>
                      <a:r>
                        <a:rPr lang="en-US" altLang="ko-KR" sz="1200" dirty="0" err="1">
                          <a:solidFill>
                            <a:sysClr val="windowText" lastClr="000000"/>
                          </a:solidFill>
                        </a:rPr>
                        <a:t>Pubsub</a:t>
                      </a:r>
                      <a:r>
                        <a:rPr lang="en-US" altLang="ko-KR" sz="1200" baseline="0" dirty="0">
                          <a:solidFill>
                            <a:sysClr val="windowText" lastClr="000000"/>
                          </a:solidFill>
                        </a:rPr>
                        <a:t> with IETF standard  </a:t>
                      </a:r>
                    </a:p>
                    <a:p>
                      <a:pPr marL="285750" marR="0" indent="-285750" algn="l" defTabSz="914400" rtl="0" eaLnBrk="1" fontAlgn="auto" latinLnBrk="1" hangingPunct="1">
                        <a:lnSpc>
                          <a:spcPct val="100000"/>
                        </a:lnSpc>
                        <a:spcBef>
                          <a:spcPts val="0"/>
                        </a:spcBef>
                        <a:spcAft>
                          <a:spcPts val="0"/>
                        </a:spcAft>
                        <a:buClrTx/>
                        <a:buSzTx/>
                        <a:buFontTx/>
                        <a:buAutoNum type="romanLcParenR"/>
                        <a:tabLst/>
                        <a:defRPr/>
                      </a:pPr>
                      <a:r>
                        <a:rPr lang="en-US" altLang="ko-KR" sz="1200" baseline="0" dirty="0" err="1">
                          <a:solidFill>
                            <a:sysClr val="windowText" lastClr="000000"/>
                          </a:solidFill>
                        </a:rPr>
                        <a:t>CoAP</a:t>
                      </a:r>
                      <a:r>
                        <a:rPr lang="en-US" altLang="ko-KR" sz="1200" baseline="0" dirty="0">
                          <a:solidFill>
                            <a:sysClr val="windowText" lastClr="000000"/>
                          </a:solidFill>
                        </a:rPr>
                        <a:t> over TCP with IETF standard</a:t>
                      </a:r>
                    </a:p>
                    <a:p>
                      <a:pPr marL="285750" marR="0" indent="-285750" algn="l" defTabSz="914400" rtl="0" eaLnBrk="1" fontAlgn="auto" latinLnBrk="1" hangingPunct="1">
                        <a:lnSpc>
                          <a:spcPct val="100000"/>
                        </a:lnSpc>
                        <a:spcBef>
                          <a:spcPts val="0"/>
                        </a:spcBef>
                        <a:spcAft>
                          <a:spcPts val="0"/>
                        </a:spcAft>
                        <a:buClrTx/>
                        <a:buSzTx/>
                        <a:buFontTx/>
                        <a:buAutoNum type="romanLcParenR"/>
                        <a:tabLst/>
                        <a:defRPr/>
                      </a:pPr>
                      <a:r>
                        <a:rPr lang="en-US" altLang="ko-KR" sz="1200" baseline="0" dirty="0">
                          <a:solidFill>
                            <a:sysClr val="windowText" lastClr="000000"/>
                          </a:solidFill>
                        </a:rPr>
                        <a:t>PATCH with IETF standard  </a:t>
                      </a:r>
                      <a:r>
                        <a:rPr lang="en-US" altLang="ko-KR" sz="1200" dirty="0">
                          <a:solidFill>
                            <a:sysClr val="windowText" lastClr="000000"/>
                          </a:solidFill>
                        </a:rPr>
                        <a:t>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327891">
                <a:tc vMerge="1">
                  <a:txBody>
                    <a:bodyPr/>
                    <a:lstStyle/>
                    <a:p>
                      <a:pP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ysClr val="windowText" lastClr="000000"/>
                          </a:solidFill>
                        </a:rPr>
                        <a:t>Keep</a:t>
                      </a:r>
                      <a:r>
                        <a:rPr lang="en-US" altLang="ko-KR" sz="1200" baseline="0" dirty="0">
                          <a:solidFill>
                            <a:sysClr val="windowText" lastClr="000000"/>
                          </a:solidFill>
                        </a:rPr>
                        <a:t> alive </a:t>
                      </a:r>
                      <a:r>
                        <a:rPr lang="en-US" altLang="ko-KR" sz="1200" b="1" baseline="0" dirty="0">
                          <a:solidFill>
                            <a:srgbClr val="0000FF"/>
                          </a:solidFill>
                        </a:rPr>
                        <a:t>(1506)</a:t>
                      </a:r>
                      <a:endParaRPr lang="ko-KR" altLang="en-US" sz="1200" b="1" dirty="0">
                        <a:solidFill>
                          <a:srgbClr val="0000FF"/>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285750" indent="-285750" latinLnBrk="1">
                        <a:buAutoNum type="romanLcParenR"/>
                      </a:pP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190269">
                <a:tc vMerge="1">
                  <a:txBody>
                    <a:bodyPr/>
                    <a:lstStyle/>
                    <a:p>
                      <a:pPr latinLnBrk="1"/>
                      <a:endParaRPr lang="ko-KR" altLang="en-US"/>
                    </a:p>
                  </a:txBody>
                  <a:tcPr/>
                </a:tc>
                <a:tc>
                  <a:txBody>
                    <a:bodyPr/>
                    <a:lstStyle/>
                    <a:p>
                      <a:pPr algn="ctr" latinLnBrk="1"/>
                      <a:r>
                        <a:rPr lang="en-US" altLang="ko-KR" sz="1200" dirty="0" err="1">
                          <a:solidFill>
                            <a:sysClr val="windowText" lastClr="000000"/>
                          </a:solidFill>
                        </a:rPr>
                        <a:t>CoAP</a:t>
                      </a:r>
                      <a:r>
                        <a:rPr lang="en-US" altLang="ko-KR" sz="1200" dirty="0">
                          <a:solidFill>
                            <a:sysClr val="windowText" lastClr="000000"/>
                          </a:solidFill>
                        </a:rPr>
                        <a:t> over TCP </a:t>
                      </a:r>
                      <a:r>
                        <a:rPr lang="en-US" altLang="ko-KR" sz="1200" b="1" dirty="0">
                          <a:solidFill>
                            <a:srgbClr val="0000FF"/>
                          </a:solidFill>
                        </a:rPr>
                        <a:t>(1545)</a:t>
                      </a:r>
                      <a:endParaRPr lang="ko-KR" altLang="en-US" sz="1200" b="1" dirty="0">
                        <a:solidFill>
                          <a:srgbClr val="0000FF"/>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latinLnBrk="1"/>
                      <a:endParaRPr lang="ko-KR" altLang="en-US"/>
                    </a:p>
                  </a:txBody>
                  <a:tcPr/>
                </a:tc>
                <a:extLst>
                  <a:ext uri="{0D108BD9-81ED-4DB2-BD59-A6C34878D82A}">
                    <a16:rowId xmlns:a16="http://schemas.microsoft.com/office/drawing/2014/main" val="10011"/>
                  </a:ext>
                </a:extLst>
              </a:tr>
              <a:tr h="190269">
                <a:tc vMerge="1">
                  <a:txBody>
                    <a:bodyPr/>
                    <a:lstStyle/>
                    <a:p>
                      <a:pP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a:solidFill>
                            <a:sysClr val="windowText" lastClr="000000"/>
                          </a:solidFill>
                        </a:rPr>
                        <a:t>PATCH </a:t>
                      </a:r>
                      <a:r>
                        <a:rPr lang="en-US" altLang="ko-KR" sz="1200" b="1" dirty="0">
                          <a:solidFill>
                            <a:srgbClr val="0000FF"/>
                          </a:solidFill>
                        </a:rPr>
                        <a:t>(1140) </a:t>
                      </a:r>
                      <a:endParaRPr lang="ko-KR" altLang="en-US" sz="1200" b="1" dirty="0">
                        <a:solidFill>
                          <a:srgbClr val="0000FF"/>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285750" indent="-285750" latinLnBrk="1">
                        <a:buAutoNum type="romanLcParenR"/>
                      </a:pP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2"/>
                  </a:ext>
                </a:extLst>
              </a:tr>
              <a:tr h="24591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a:solidFill>
                            <a:sysClr val="windowText" lastClr="000000"/>
                          </a:solidFill>
                        </a:rPr>
                        <a:t>Streaming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err="1">
                          <a:solidFill>
                            <a:sysClr val="windowText" lastClr="000000"/>
                          </a:solidFill>
                        </a:rPr>
                        <a:t>Uni</a:t>
                      </a:r>
                      <a:r>
                        <a:rPr lang="en-US" altLang="ko-KR" sz="1200" dirty="0">
                          <a:solidFill>
                            <a:sysClr val="windowText" lastClr="000000"/>
                          </a:solidFill>
                        </a:rPr>
                        <a:t>-directional</a:t>
                      </a:r>
                      <a:r>
                        <a:rPr lang="en-US" altLang="ko-KR" sz="1200" baseline="0" dirty="0">
                          <a:solidFill>
                            <a:sysClr val="windowText" lastClr="000000"/>
                          </a:solidFill>
                        </a:rPr>
                        <a:t> streaming(?) </a:t>
                      </a:r>
                      <a:r>
                        <a:rPr lang="en-US" altLang="ko-KR" sz="1200" dirty="0">
                          <a:solidFill>
                            <a:sysClr val="windowText" lastClr="000000"/>
                          </a:solidFill>
                        </a:rPr>
                        <a:t>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latinLnBrk="1">
                        <a:buAutoNum type="romanLcParenR"/>
                      </a:pPr>
                      <a:r>
                        <a:rPr lang="en-US" altLang="ko-KR" sz="1200" dirty="0">
                          <a:solidFill>
                            <a:sysClr val="windowText" lastClr="000000"/>
                          </a:solidFill>
                        </a:rPr>
                        <a:t>Streaming with</a:t>
                      </a:r>
                      <a:r>
                        <a:rPr lang="en-US" altLang="ko-KR" sz="1200" baseline="0" dirty="0">
                          <a:solidFill>
                            <a:sysClr val="windowText" lastClr="000000"/>
                          </a:solidFill>
                        </a:rPr>
                        <a:t> REST model, </a:t>
                      </a:r>
                      <a:r>
                        <a:rPr lang="sv-SE" altLang="ko-KR" sz="1200" baseline="0" dirty="0">
                          <a:solidFill>
                            <a:sysClr val="windowText" lastClr="000000"/>
                          </a:solidFill>
                        </a:rPr>
                        <a:t>AV solutions (from UPnP WG)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3"/>
                  </a:ext>
                </a:extLst>
              </a:tr>
              <a:tr h="312189">
                <a:tc>
                  <a:txBody>
                    <a:bodyPr/>
                    <a:lstStyle/>
                    <a:p>
                      <a:pPr latinLnBrk="1"/>
                      <a:r>
                        <a:rPr lang="en-US" altLang="ko-KR" sz="1200" dirty="0">
                          <a:solidFill>
                            <a:sysClr val="windowText" lastClr="000000"/>
                          </a:solidFill>
                        </a:rPr>
                        <a:t>Device mgmt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marL="0" indent="0" algn="ctr" latinLnBrk="1">
                        <a:buNone/>
                      </a:pPr>
                      <a:r>
                        <a:rPr lang="en-US" altLang="ko-KR" sz="1200" dirty="0">
                          <a:solidFill>
                            <a:sysClr val="windowText" lastClr="000000"/>
                          </a:solidFill>
                        </a:rPr>
                        <a:t>Filed</a:t>
                      </a:r>
                      <a:r>
                        <a:rPr lang="en-US" altLang="ko-KR" sz="1200" baseline="0" dirty="0">
                          <a:solidFill>
                            <a:sysClr val="windowText" lastClr="000000"/>
                          </a:solidFill>
                        </a:rPr>
                        <a:t> updatability </a:t>
                      </a:r>
                      <a:r>
                        <a:rPr lang="en-US" altLang="ko-KR" sz="1200" b="1" baseline="0" dirty="0">
                          <a:solidFill>
                            <a:srgbClr val="0000FF"/>
                          </a:solidFill>
                        </a:rPr>
                        <a:t>(1332)</a:t>
                      </a:r>
                      <a:endParaRPr lang="ko-KR" altLang="en-US" sz="1200" b="1" dirty="0">
                        <a:solidFill>
                          <a:srgbClr val="0000FF"/>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latinLnBrk="1">
                        <a:buNone/>
                      </a:pPr>
                      <a:endParaRPr lang="en-US" altLang="ko-KR" sz="1200" baseline="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4"/>
                  </a:ext>
                </a:extLst>
              </a:tr>
              <a:tr h="24591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a:solidFill>
                            <a:sysClr val="windowText" lastClr="000000"/>
                          </a:solidFill>
                        </a:rPr>
                        <a:t>Group</a:t>
                      </a:r>
                      <a:r>
                        <a:rPr lang="en-US" altLang="ko-KR" sz="1200" baseline="0" dirty="0">
                          <a:solidFill>
                            <a:sysClr val="windowText" lastClr="000000"/>
                          </a:solidFill>
                        </a:rPr>
                        <a:t> mgmt</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a:solidFill>
                            <a:sysClr val="windowText" lastClr="000000"/>
                          </a:solidFill>
                        </a:rPr>
                        <a:t>Scene/ Script/ Rule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latinLnBrk="1">
                        <a:buAutoNum type="romanLcParenR"/>
                      </a:pPr>
                      <a:r>
                        <a:rPr lang="en-US" altLang="ko-KR" sz="1200" dirty="0">
                          <a:solidFill>
                            <a:sysClr val="windowText" lastClr="000000"/>
                          </a:solidFill>
                        </a:rPr>
                        <a:t>Smart</a:t>
                      </a:r>
                      <a:r>
                        <a:rPr lang="en-US" altLang="ko-KR" sz="1200" baseline="0" dirty="0">
                          <a:solidFill>
                            <a:sysClr val="windowText" lastClr="000000"/>
                          </a:solidFill>
                        </a:rPr>
                        <a:t> Home Project(?)</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5"/>
                  </a:ext>
                </a:extLst>
              </a:tr>
              <a:tr h="245918">
                <a:tc row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a:solidFill>
                            <a:sysClr val="windowText" lastClr="000000"/>
                          </a:solidFill>
                        </a:rPr>
                        <a:t>Bridging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a:solidFill>
                            <a:sysClr val="windowText" lastClr="000000"/>
                          </a:solidFill>
                        </a:rPr>
                        <a:t>Intermediary</a:t>
                      </a:r>
                      <a:r>
                        <a:rPr lang="en-US" altLang="ko-KR" sz="1200" baseline="0" dirty="0">
                          <a:solidFill>
                            <a:sysClr val="windowText" lastClr="000000"/>
                          </a:solidFill>
                        </a:rPr>
                        <a:t>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latinLnBrk="1">
                        <a:buNone/>
                      </a:pP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6"/>
                  </a:ext>
                </a:extLst>
              </a:tr>
              <a:tr h="245918">
                <a:tc v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err="1">
                          <a:solidFill>
                            <a:sysClr val="windowText" lastClr="000000"/>
                          </a:solidFill>
                        </a:rPr>
                        <a:t>AllJoyn</a:t>
                      </a:r>
                      <a:r>
                        <a:rPr lang="en-US" altLang="ko-KR" sz="1200" dirty="0">
                          <a:solidFill>
                            <a:sysClr val="windowText" lastClr="000000"/>
                          </a:solidFill>
                        </a:rPr>
                        <a:t> Notification Interface </a:t>
                      </a:r>
                      <a:r>
                        <a:rPr lang="en-US" altLang="ko-KR" sz="1200" b="1" dirty="0">
                          <a:solidFill>
                            <a:srgbClr val="0000FF"/>
                          </a:solidFill>
                        </a:rPr>
                        <a:t>(1173)</a:t>
                      </a:r>
                      <a:endParaRPr lang="ko-KR" altLang="en-US" sz="1200" b="1" dirty="0">
                        <a:solidFill>
                          <a:srgbClr val="0000FF"/>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latinLnBrk="1">
                        <a:buAutoNum type="romanLcParenR"/>
                      </a:pP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7"/>
                  </a:ext>
                </a:extLst>
              </a:tr>
              <a:tr h="245918">
                <a:tc v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err="1">
                          <a:solidFill>
                            <a:sysClr val="windowText" lastClr="000000"/>
                          </a:solidFill>
                        </a:rPr>
                        <a:t>AllJoyn</a:t>
                      </a:r>
                      <a:r>
                        <a:rPr lang="en-US" altLang="ko-KR" sz="1200" dirty="0">
                          <a:solidFill>
                            <a:sysClr val="windowText" lastClr="000000"/>
                          </a:solidFill>
                        </a:rPr>
                        <a:t> </a:t>
                      </a:r>
                      <a:r>
                        <a:rPr lang="en-US" altLang="ko-KR" sz="1200" dirty="0" err="1">
                          <a:solidFill>
                            <a:sysClr val="windowText" lastClr="000000"/>
                          </a:solidFill>
                        </a:rPr>
                        <a:t>ControlPanel</a:t>
                      </a:r>
                      <a:r>
                        <a:rPr lang="en-US" altLang="ko-KR" sz="1200" dirty="0">
                          <a:solidFill>
                            <a:sysClr val="windowText" lastClr="000000"/>
                          </a:solidFill>
                        </a:rPr>
                        <a:t> Interface </a:t>
                      </a:r>
                      <a:r>
                        <a:rPr lang="en-US" altLang="ko-KR" sz="1200" b="1" dirty="0">
                          <a:solidFill>
                            <a:srgbClr val="0000FF"/>
                          </a:solidFill>
                        </a:rPr>
                        <a:t>(1174)</a:t>
                      </a:r>
                      <a:endParaRPr lang="ko-KR" altLang="en-US" sz="1200" b="1" dirty="0">
                        <a:solidFill>
                          <a:srgbClr val="0000FF"/>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latinLnBrk="1">
                        <a:buAutoNum type="romanLcParenR"/>
                      </a:pP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8"/>
                  </a:ext>
                </a:extLst>
              </a:tr>
              <a:tr h="245918">
                <a:tc>
                  <a:txBody>
                    <a:bodyPr/>
                    <a:lstStyle/>
                    <a:p>
                      <a:pPr latinLnBrk="1"/>
                      <a:r>
                        <a:rPr lang="en-US" altLang="ko-KR" sz="1200" dirty="0">
                          <a:solidFill>
                            <a:sysClr val="windowText" lastClr="000000"/>
                          </a:solidFill>
                        </a:rPr>
                        <a:t>Security</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a:solidFill>
                            <a:sysClr val="windowText" lastClr="000000"/>
                          </a:solidFill>
                        </a:rPr>
                        <a:t>Privacy </a:t>
                      </a:r>
                      <a:r>
                        <a:rPr lang="en-US" altLang="ko-KR" sz="1200" b="1" dirty="0">
                          <a:solidFill>
                            <a:srgbClr val="0000FF"/>
                          </a:solidFill>
                        </a:rPr>
                        <a:t>(1050)</a:t>
                      </a:r>
                      <a:endParaRPr lang="ko-KR" altLang="en-US" sz="1200" b="1" dirty="0">
                        <a:solidFill>
                          <a:srgbClr val="0000FF"/>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indent="-285750" algn="l" defTabSz="914400" rtl="0" eaLnBrk="1" fontAlgn="auto" latinLnBrk="1" hangingPunct="1">
                        <a:lnSpc>
                          <a:spcPct val="100000"/>
                        </a:lnSpc>
                        <a:spcBef>
                          <a:spcPts val="0"/>
                        </a:spcBef>
                        <a:spcAft>
                          <a:spcPts val="0"/>
                        </a:spcAft>
                        <a:buClrTx/>
                        <a:buSzTx/>
                        <a:buFontTx/>
                        <a:buAutoNum type="romanLcParenR"/>
                        <a:tabLst/>
                        <a:defRPr/>
                      </a:pPr>
                      <a:r>
                        <a:rPr lang="en-US" altLang="ko-KR" sz="1200" dirty="0">
                          <a:solidFill>
                            <a:sysClr val="windowText" lastClr="000000"/>
                          </a:solidFill>
                        </a:rPr>
                        <a:t>New </a:t>
                      </a:r>
                      <a:r>
                        <a:rPr lang="en-US" altLang="ko-KR" sz="1200" dirty="0" err="1">
                          <a:solidFill>
                            <a:sysClr val="windowText" lastClr="000000"/>
                          </a:solidFill>
                        </a:rPr>
                        <a:t>Auth</a:t>
                      </a:r>
                      <a:r>
                        <a:rPr lang="en-US" altLang="ko-KR" sz="1200" dirty="0">
                          <a:solidFill>
                            <a:sysClr val="windowText" lastClr="000000"/>
                          </a:solidFill>
                        </a:rPr>
                        <a:t> scheme &amp; Re-direct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9"/>
                  </a:ext>
                </a:extLst>
              </a:tr>
            </a:tbl>
          </a:graphicData>
        </a:graphic>
      </p:graphicFrame>
      <p:sp>
        <p:nvSpPr>
          <p:cNvPr id="10" name="제목 2"/>
          <p:cNvSpPr>
            <a:spLocks noGrp="1"/>
          </p:cNvSpPr>
          <p:nvPr>
            <p:ph type="title"/>
          </p:nvPr>
        </p:nvSpPr>
        <p:spPr>
          <a:xfrm>
            <a:off x="442118" y="-76200"/>
            <a:ext cx="10363201" cy="1066800"/>
          </a:xfrm>
        </p:spPr>
        <p:txBody>
          <a:bodyPr/>
          <a:lstStyle/>
          <a:p>
            <a:r>
              <a:rPr lang="en-US" altLang="ko-KR" dirty="0"/>
              <a:t>Spec items – OCF Amsterdam </a:t>
            </a:r>
            <a:endParaRPr lang="ko-KR" altLang="en-US" dirty="0"/>
          </a:p>
        </p:txBody>
      </p:sp>
    </p:spTree>
    <p:extLst>
      <p:ext uri="{BB962C8B-B14F-4D97-AF65-F5344CB8AC3E}">
        <p14:creationId xmlns:p14="http://schemas.microsoft.com/office/powerpoint/2010/main" val="425969811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normAutofit/>
          </a:bodyPr>
          <a:lstStyle/>
          <a:p>
            <a:r>
              <a:rPr lang="en-US" altLang="ko-KR" dirty="0"/>
              <a:t>Follow through</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5FABF6E3-C0AB-4F59-905A-769224741E70}" type="datetime3">
              <a:rPr lang="en-US" altLang="ko-KR" smtClean="0"/>
              <a:t>17 October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114</a:t>
            </a:fld>
            <a:endParaRPr lang="en-US" dirty="0"/>
          </a:p>
        </p:txBody>
      </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39" name="내용 개체 틀 38">
            <a:extLst>
              <a:ext uri="{FF2B5EF4-FFF2-40B4-BE49-F238E27FC236}">
                <a16:creationId xmlns:a16="http://schemas.microsoft.com/office/drawing/2014/main" id="{6B8999A1-8234-42C5-B90F-72B0C7CA7854}"/>
              </a:ext>
            </a:extLst>
          </p:cNvPr>
          <p:cNvSpPr>
            <a:spLocks noGrp="1"/>
          </p:cNvSpPr>
          <p:nvPr>
            <p:ph idx="1"/>
          </p:nvPr>
        </p:nvSpPr>
        <p:spPr/>
        <p:txBody>
          <a:bodyPr/>
          <a:lstStyle/>
          <a:p>
            <a:r>
              <a:rPr lang="en-US" altLang="ko-KR" dirty="0"/>
              <a:t>What is missing? What would make IoT take off? </a:t>
            </a:r>
            <a:endParaRPr lang="ko-KR" altLang="en-US" dirty="0"/>
          </a:p>
        </p:txBody>
      </p:sp>
    </p:spTree>
    <p:extLst>
      <p:ext uri="{BB962C8B-B14F-4D97-AF65-F5344CB8AC3E}">
        <p14:creationId xmlns:p14="http://schemas.microsoft.com/office/powerpoint/2010/main" val="168631704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8292" name="Picture 4" descr="http://gsdisposals.com/wp-content/uploads/2013/08/bigstock-Row-of-network-servers-in-data-42441367.jpg"/>
          <p:cNvPicPr>
            <a:picLocks noChangeAspect="1" noChangeArrowheads="1"/>
          </p:cNvPicPr>
          <p:nvPr/>
        </p:nvPicPr>
        <p:blipFill>
          <a:blip r:embed="rId3" cstate="print"/>
          <a:srcRect/>
          <a:stretch>
            <a:fillRect/>
          </a:stretch>
        </p:blipFill>
        <p:spPr bwMode="auto">
          <a:xfrm>
            <a:off x="7089031" y="1269120"/>
            <a:ext cx="1728192" cy="1439800"/>
          </a:xfrm>
          <a:prstGeom prst="rect">
            <a:avLst/>
          </a:prstGeom>
          <a:noFill/>
        </p:spPr>
      </p:pic>
      <p:pic>
        <p:nvPicPr>
          <p:cNvPr id="268294" name="Picture 6" descr="http://www.costcentral.com/product-images-new/cisco-c819hgw-v-a-k9.jpg"/>
          <p:cNvPicPr>
            <a:picLocks noChangeAspect="1" noChangeArrowheads="1"/>
          </p:cNvPicPr>
          <p:nvPr/>
        </p:nvPicPr>
        <p:blipFill>
          <a:blip r:embed="rId4" cstate="print"/>
          <a:srcRect/>
          <a:stretch>
            <a:fillRect/>
          </a:stretch>
        </p:blipFill>
        <p:spPr bwMode="auto">
          <a:xfrm>
            <a:off x="3704655" y="3555014"/>
            <a:ext cx="1656184" cy="1242138"/>
          </a:xfrm>
          <a:prstGeom prst="rect">
            <a:avLst/>
          </a:prstGeom>
          <a:noFill/>
        </p:spPr>
      </p:pic>
      <p:pic>
        <p:nvPicPr>
          <p:cNvPr id="268290" name="Picture 2" descr="http://www.dallmeier.ru/fileadmin/upload_electronic/Unternehmen/Niederlassungen/Dallmeier_Russland/Planning_icons_single/Shapes/JPG/Symbols/Cloud%20internet.jpg"/>
          <p:cNvPicPr>
            <a:picLocks noChangeAspect="1" noChangeArrowheads="1"/>
          </p:cNvPicPr>
          <p:nvPr/>
        </p:nvPicPr>
        <p:blipFill>
          <a:blip r:embed="rId5" cstate="print"/>
          <a:srcRect/>
          <a:stretch>
            <a:fillRect/>
          </a:stretch>
        </p:blipFill>
        <p:spPr bwMode="auto">
          <a:xfrm>
            <a:off x="5072807" y="2548492"/>
            <a:ext cx="3744416" cy="1960629"/>
          </a:xfrm>
          <a:prstGeom prst="rect">
            <a:avLst/>
          </a:prstGeom>
          <a:noFill/>
        </p:spPr>
      </p:pic>
      <p:cxnSp>
        <p:nvCxnSpPr>
          <p:cNvPr id="14" name="직선 연결선 13"/>
          <p:cNvCxnSpPr>
            <a:endCxn id="268294" idx="1"/>
          </p:cNvCxnSpPr>
          <p:nvPr/>
        </p:nvCxnSpPr>
        <p:spPr>
          <a:xfrm>
            <a:off x="2668791" y="3429001"/>
            <a:ext cx="1035864" cy="74708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9" name="직선 연결선 18"/>
          <p:cNvCxnSpPr>
            <a:stCxn id="45" idx="0"/>
            <a:endCxn id="268294" idx="1"/>
          </p:cNvCxnSpPr>
          <p:nvPr/>
        </p:nvCxnSpPr>
        <p:spPr>
          <a:xfrm flipV="1">
            <a:off x="2020371" y="4176084"/>
            <a:ext cx="1684285" cy="28198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2" name="직선 연결선 21"/>
          <p:cNvCxnSpPr>
            <a:stCxn id="49" idx="0"/>
            <a:endCxn id="268294" idx="2"/>
          </p:cNvCxnSpPr>
          <p:nvPr/>
        </p:nvCxnSpPr>
        <p:spPr>
          <a:xfrm flipV="1">
            <a:off x="2940669" y="4797152"/>
            <a:ext cx="1592078" cy="86409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9" name="직선 화살표 연결선 38"/>
          <p:cNvCxnSpPr>
            <a:stCxn id="29" idx="2"/>
          </p:cNvCxnSpPr>
          <p:nvPr/>
        </p:nvCxnSpPr>
        <p:spPr>
          <a:xfrm flipH="1">
            <a:off x="2668792" y="2553292"/>
            <a:ext cx="78496" cy="8362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789921" y="1722295"/>
            <a:ext cx="1914734" cy="830997"/>
          </a:xfrm>
          <a:prstGeom prst="rect">
            <a:avLst/>
          </a:prstGeom>
          <a:solidFill>
            <a:srgbClr val="FFCC00"/>
          </a:solidFill>
          <a:ln w="28575">
            <a:solidFill>
              <a:srgbClr val="0000FF"/>
            </a:solidFill>
          </a:ln>
        </p:spPr>
        <p:txBody>
          <a:bodyPr wrap="square" rtlCol="0">
            <a:spAutoFit/>
          </a:bodyPr>
          <a:lstStyle/>
          <a:p>
            <a:pPr algn="ctr"/>
            <a:r>
              <a:rPr lang="en-US" altLang="ko-KR" sz="1600" dirty="0"/>
              <a:t>Networked Embedded Device</a:t>
            </a:r>
            <a:endParaRPr lang="ko-KR" altLang="en-US" sz="1600" dirty="0"/>
          </a:p>
        </p:txBody>
      </p:sp>
      <p:cxnSp>
        <p:nvCxnSpPr>
          <p:cNvPr id="69" name="직선 화살표 연결선 68"/>
          <p:cNvCxnSpPr>
            <a:stCxn id="68" idx="0"/>
          </p:cNvCxnSpPr>
          <p:nvPr/>
        </p:nvCxnSpPr>
        <p:spPr>
          <a:xfrm flipH="1" flipV="1">
            <a:off x="3560639" y="5351722"/>
            <a:ext cx="1008112" cy="144016"/>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2" name="직선 화살표 연결선 71"/>
          <p:cNvCxnSpPr>
            <a:stCxn id="68" idx="0"/>
          </p:cNvCxnSpPr>
          <p:nvPr/>
        </p:nvCxnSpPr>
        <p:spPr>
          <a:xfrm flipH="1" flipV="1">
            <a:off x="3128591" y="3789040"/>
            <a:ext cx="1440160" cy="1706698"/>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직선 화살표 연결선 74"/>
          <p:cNvCxnSpPr>
            <a:stCxn id="68" idx="0"/>
          </p:cNvCxnSpPr>
          <p:nvPr/>
        </p:nvCxnSpPr>
        <p:spPr>
          <a:xfrm flipH="1" flipV="1">
            <a:off x="2768551" y="4293096"/>
            <a:ext cx="1800200" cy="1202642"/>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8241159" y="764704"/>
            <a:ext cx="2232248" cy="338554"/>
          </a:xfrm>
          <a:prstGeom prst="rect">
            <a:avLst/>
          </a:prstGeom>
          <a:solidFill>
            <a:srgbClr val="FFCC00"/>
          </a:solidFill>
          <a:ln w="28575">
            <a:solidFill>
              <a:srgbClr val="0000FF"/>
            </a:solidFill>
          </a:ln>
        </p:spPr>
        <p:txBody>
          <a:bodyPr wrap="square" rtlCol="0">
            <a:spAutoFit/>
          </a:bodyPr>
          <a:lstStyle/>
          <a:p>
            <a:pPr algn="ctr"/>
            <a:r>
              <a:rPr lang="en-US" altLang="ko-KR" sz="1600" dirty="0"/>
              <a:t>Big Data Analysis </a:t>
            </a:r>
            <a:endParaRPr lang="ko-KR" altLang="en-US" sz="1600" dirty="0"/>
          </a:p>
        </p:txBody>
      </p:sp>
      <p:cxnSp>
        <p:nvCxnSpPr>
          <p:cNvPr id="80" name="직선 화살표 연결선 79"/>
          <p:cNvCxnSpPr>
            <a:stCxn id="79" idx="2"/>
            <a:endCxn id="268292" idx="3"/>
          </p:cNvCxnSpPr>
          <p:nvPr/>
        </p:nvCxnSpPr>
        <p:spPr>
          <a:xfrm flipH="1">
            <a:off x="8817223" y="1103258"/>
            <a:ext cx="540060" cy="885762"/>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4798727" y="908158"/>
            <a:ext cx="1872208" cy="338554"/>
          </a:xfrm>
          <a:prstGeom prst="rect">
            <a:avLst/>
          </a:prstGeom>
          <a:solidFill>
            <a:srgbClr val="FFCC00"/>
          </a:solidFill>
          <a:ln w="28575">
            <a:solidFill>
              <a:srgbClr val="0000FF"/>
            </a:solidFill>
          </a:ln>
        </p:spPr>
        <p:txBody>
          <a:bodyPr wrap="square" rtlCol="0">
            <a:spAutoFit/>
          </a:bodyPr>
          <a:lstStyle/>
          <a:p>
            <a:pPr algn="ctr"/>
            <a:r>
              <a:rPr lang="en-US" altLang="ko-KR" sz="1600" dirty="0" err="1"/>
              <a:t>IoT</a:t>
            </a:r>
            <a:r>
              <a:rPr lang="en-US" altLang="ko-KR" sz="1600" dirty="0"/>
              <a:t> Network</a:t>
            </a:r>
            <a:endParaRPr lang="ko-KR" altLang="en-US" sz="1600" dirty="0"/>
          </a:p>
        </p:txBody>
      </p:sp>
      <p:cxnSp>
        <p:nvCxnSpPr>
          <p:cNvPr id="89" name="직선 화살표 연결선 88"/>
          <p:cNvCxnSpPr>
            <a:stCxn id="88" idx="2"/>
            <a:endCxn id="268294" idx="0"/>
          </p:cNvCxnSpPr>
          <p:nvPr/>
        </p:nvCxnSpPr>
        <p:spPr>
          <a:xfrm flipH="1">
            <a:off x="4532747" y="1246712"/>
            <a:ext cx="1202084" cy="2308302"/>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직선 화살표 연결선 91"/>
          <p:cNvCxnSpPr>
            <a:stCxn id="88" idx="2"/>
            <a:endCxn id="65" idx="1"/>
          </p:cNvCxnSpPr>
          <p:nvPr/>
        </p:nvCxnSpPr>
        <p:spPr>
          <a:xfrm>
            <a:off x="5734832" y="1246713"/>
            <a:ext cx="2917151" cy="374233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3" name="직선 화살표 연결선 102"/>
          <p:cNvCxnSpPr>
            <a:stCxn id="88" idx="2"/>
          </p:cNvCxnSpPr>
          <p:nvPr/>
        </p:nvCxnSpPr>
        <p:spPr>
          <a:xfrm flipH="1">
            <a:off x="3056583" y="1246712"/>
            <a:ext cx="2678248" cy="1786244"/>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7" name="직선 화살표 연결선 106"/>
          <p:cNvCxnSpPr>
            <a:stCxn id="88" idx="2"/>
          </p:cNvCxnSpPr>
          <p:nvPr/>
        </p:nvCxnSpPr>
        <p:spPr>
          <a:xfrm>
            <a:off x="5734831" y="1246712"/>
            <a:ext cx="504056" cy="1461646"/>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9242241" y="3882534"/>
            <a:ext cx="1087150" cy="338554"/>
          </a:xfrm>
          <a:prstGeom prst="rect">
            <a:avLst/>
          </a:prstGeom>
          <a:solidFill>
            <a:srgbClr val="FFCC00"/>
          </a:solidFill>
          <a:ln w="28575">
            <a:solidFill>
              <a:srgbClr val="0000FF"/>
            </a:solidFill>
          </a:ln>
        </p:spPr>
        <p:txBody>
          <a:bodyPr wrap="square" rtlCol="0">
            <a:spAutoFit/>
          </a:bodyPr>
          <a:lstStyle/>
          <a:p>
            <a:pPr algn="ctr"/>
            <a:r>
              <a:rPr lang="en-US" altLang="ko-KR" sz="1600" dirty="0"/>
              <a:t>UX</a:t>
            </a:r>
            <a:endParaRPr lang="ko-KR" altLang="en-US" sz="1600" dirty="0"/>
          </a:p>
        </p:txBody>
      </p:sp>
      <p:cxnSp>
        <p:nvCxnSpPr>
          <p:cNvPr id="121" name="직선 화살표 연결선 120"/>
          <p:cNvCxnSpPr>
            <a:stCxn id="111" idx="2"/>
            <a:endCxn id="65" idx="3"/>
          </p:cNvCxnSpPr>
          <p:nvPr/>
        </p:nvCxnSpPr>
        <p:spPr>
          <a:xfrm flipH="1">
            <a:off x="9321280" y="4221089"/>
            <a:ext cx="464537" cy="767955"/>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0" name="TextBox 129"/>
          <p:cNvSpPr txBox="1"/>
          <p:nvPr/>
        </p:nvSpPr>
        <p:spPr>
          <a:xfrm>
            <a:off x="5720879" y="4869160"/>
            <a:ext cx="2520280" cy="338554"/>
          </a:xfrm>
          <a:prstGeom prst="rect">
            <a:avLst/>
          </a:prstGeom>
          <a:solidFill>
            <a:srgbClr val="FFCC00"/>
          </a:solidFill>
          <a:ln w="28575">
            <a:solidFill>
              <a:srgbClr val="0000FF"/>
            </a:solidFill>
          </a:ln>
        </p:spPr>
        <p:txBody>
          <a:bodyPr wrap="square" rtlCol="0">
            <a:spAutoFit/>
          </a:bodyPr>
          <a:lstStyle/>
          <a:p>
            <a:pPr algn="ctr"/>
            <a:r>
              <a:rPr lang="en-US" altLang="ko-KR" sz="1600" dirty="0" err="1"/>
              <a:t>IoT</a:t>
            </a:r>
            <a:r>
              <a:rPr lang="en-US" altLang="ko-KR" sz="1600" dirty="0"/>
              <a:t> Core Framework</a:t>
            </a:r>
            <a:endParaRPr lang="ko-KR" altLang="en-US" sz="1600" dirty="0"/>
          </a:p>
        </p:txBody>
      </p:sp>
      <p:cxnSp>
        <p:nvCxnSpPr>
          <p:cNvPr id="131" name="직선 화살표 연결선 130"/>
          <p:cNvCxnSpPr>
            <a:stCxn id="130" idx="1"/>
          </p:cNvCxnSpPr>
          <p:nvPr/>
        </p:nvCxnSpPr>
        <p:spPr>
          <a:xfrm flipH="1" flipV="1">
            <a:off x="2464017" y="4689155"/>
            <a:ext cx="3256862" cy="349283"/>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9" name="직선 화살표 연결선 138"/>
          <p:cNvCxnSpPr>
            <a:stCxn id="130" idx="3"/>
            <a:endCxn id="65" idx="1"/>
          </p:cNvCxnSpPr>
          <p:nvPr/>
        </p:nvCxnSpPr>
        <p:spPr>
          <a:xfrm flipV="1">
            <a:off x="8241160" y="4989043"/>
            <a:ext cx="410823" cy="49394"/>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5" name="TextBox 144"/>
          <p:cNvSpPr txBox="1"/>
          <p:nvPr/>
        </p:nvSpPr>
        <p:spPr>
          <a:xfrm>
            <a:off x="1803981" y="836712"/>
            <a:ext cx="1872208" cy="338554"/>
          </a:xfrm>
          <a:prstGeom prst="rect">
            <a:avLst/>
          </a:prstGeom>
          <a:solidFill>
            <a:srgbClr val="FFCC00"/>
          </a:solidFill>
          <a:ln w="28575">
            <a:solidFill>
              <a:srgbClr val="0000FF"/>
            </a:solidFill>
          </a:ln>
        </p:spPr>
        <p:txBody>
          <a:bodyPr wrap="square" rtlCol="0">
            <a:spAutoFit/>
          </a:bodyPr>
          <a:lstStyle/>
          <a:p>
            <a:pPr algn="ctr"/>
            <a:r>
              <a:rPr lang="en-US" altLang="ko-KR" sz="1600" dirty="0" err="1"/>
              <a:t>IoT</a:t>
            </a:r>
            <a:r>
              <a:rPr lang="en-US" altLang="ko-KR" sz="1600" dirty="0"/>
              <a:t> Standard </a:t>
            </a:r>
            <a:endParaRPr lang="ko-KR" altLang="en-US" sz="1600" dirty="0"/>
          </a:p>
        </p:txBody>
      </p:sp>
      <p:sp>
        <p:nvSpPr>
          <p:cNvPr id="146" name="TextBox 145"/>
          <p:cNvSpPr txBox="1"/>
          <p:nvPr/>
        </p:nvSpPr>
        <p:spPr>
          <a:xfrm>
            <a:off x="6080919" y="6186791"/>
            <a:ext cx="1728192" cy="584775"/>
          </a:xfrm>
          <a:prstGeom prst="rect">
            <a:avLst/>
          </a:prstGeom>
          <a:solidFill>
            <a:srgbClr val="FFCC00"/>
          </a:solidFill>
          <a:ln w="28575">
            <a:solidFill>
              <a:srgbClr val="0000FF"/>
            </a:solidFill>
          </a:ln>
        </p:spPr>
        <p:txBody>
          <a:bodyPr wrap="square" rtlCol="0">
            <a:spAutoFit/>
          </a:bodyPr>
          <a:lstStyle/>
          <a:p>
            <a:pPr algn="ctr"/>
            <a:r>
              <a:rPr lang="en-US" altLang="ko-KR" sz="1600" dirty="0" err="1"/>
              <a:t>IoT</a:t>
            </a:r>
            <a:r>
              <a:rPr lang="en-US" altLang="ko-KR" sz="1600" dirty="0"/>
              <a:t> Security </a:t>
            </a:r>
            <a:r>
              <a:rPr lang="ko-KR" altLang="en-US" sz="1600" dirty="0"/>
              <a:t>기술</a:t>
            </a:r>
          </a:p>
        </p:txBody>
      </p:sp>
      <p:sp>
        <p:nvSpPr>
          <p:cNvPr id="44" name="TextBox 43"/>
          <p:cNvSpPr txBox="1"/>
          <p:nvPr/>
        </p:nvSpPr>
        <p:spPr>
          <a:xfrm>
            <a:off x="1643720" y="5143545"/>
            <a:ext cx="752129"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Sensor</a:t>
            </a:r>
            <a:endParaRPr lang="ko-KR" altLang="en-US" sz="1400" dirty="0" err="1"/>
          </a:p>
        </p:txBody>
      </p:sp>
      <p:pic>
        <p:nvPicPr>
          <p:cNvPr id="45" name="Picture 5"/>
          <p:cNvPicPr>
            <a:picLocks noChangeAspect="1" noChangeArrowheads="1"/>
          </p:cNvPicPr>
          <p:nvPr/>
        </p:nvPicPr>
        <p:blipFill>
          <a:blip r:embed="rId6" cstate="print"/>
          <a:srcRect/>
          <a:stretch>
            <a:fillRect/>
          </a:stretch>
        </p:blipFill>
        <p:spPr bwMode="auto">
          <a:xfrm>
            <a:off x="1704237" y="4458072"/>
            <a:ext cx="632267" cy="627112"/>
          </a:xfrm>
          <a:prstGeom prst="rect">
            <a:avLst/>
          </a:prstGeom>
          <a:noFill/>
          <a:ln w="9525">
            <a:noFill/>
            <a:miter lim="800000"/>
            <a:headEnd/>
            <a:tailEnd/>
          </a:ln>
        </p:spPr>
      </p:pic>
      <p:sp>
        <p:nvSpPr>
          <p:cNvPr id="48" name="TextBox 47"/>
          <p:cNvSpPr txBox="1"/>
          <p:nvPr/>
        </p:nvSpPr>
        <p:spPr>
          <a:xfrm>
            <a:off x="2480520" y="6381329"/>
            <a:ext cx="752129"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Sensor</a:t>
            </a:r>
            <a:endParaRPr lang="ko-KR" altLang="en-US" sz="1400" dirty="0" err="1"/>
          </a:p>
        </p:txBody>
      </p:sp>
      <p:pic>
        <p:nvPicPr>
          <p:cNvPr id="49" name="Picture 5"/>
          <p:cNvPicPr>
            <a:picLocks noChangeAspect="1" noChangeArrowheads="1"/>
          </p:cNvPicPr>
          <p:nvPr/>
        </p:nvPicPr>
        <p:blipFill>
          <a:blip r:embed="rId7" cstate="print"/>
          <a:srcRect/>
          <a:stretch>
            <a:fillRect/>
          </a:stretch>
        </p:blipFill>
        <p:spPr bwMode="auto">
          <a:xfrm>
            <a:off x="2624536" y="5661248"/>
            <a:ext cx="632267" cy="627112"/>
          </a:xfrm>
          <a:prstGeom prst="rect">
            <a:avLst/>
          </a:prstGeom>
          <a:noFill/>
          <a:ln w="9525">
            <a:noFill/>
            <a:miter lim="800000"/>
            <a:headEnd/>
            <a:tailEnd/>
          </a:ln>
        </p:spPr>
      </p:pic>
      <p:sp>
        <p:nvSpPr>
          <p:cNvPr id="54" name="TextBox 53"/>
          <p:cNvSpPr txBox="1"/>
          <p:nvPr/>
        </p:nvSpPr>
        <p:spPr>
          <a:xfrm>
            <a:off x="8601199" y="2401144"/>
            <a:ext cx="1394934" cy="307777"/>
          </a:xfrm>
          <a:prstGeom prst="rect">
            <a:avLst/>
          </a:prstGeom>
          <a:solidFill>
            <a:srgbClr val="3399FF">
              <a:alpha val="50000"/>
            </a:srgbClr>
          </a:solidFill>
        </p:spPr>
        <p:txBody>
          <a:bodyPr wrap="none" rtlCol="0">
            <a:spAutoFit/>
          </a:bodyPr>
          <a:lstStyle/>
          <a:p>
            <a:r>
              <a:rPr lang="en-US" altLang="ko-KR" sz="1400" dirty="0"/>
              <a:t>Service Server</a:t>
            </a:r>
            <a:endParaRPr lang="ko-KR" altLang="en-US" sz="1400" dirty="0" err="1"/>
          </a:p>
        </p:txBody>
      </p:sp>
      <p:sp>
        <p:nvSpPr>
          <p:cNvPr id="55" name="TextBox 54"/>
          <p:cNvSpPr txBox="1"/>
          <p:nvPr/>
        </p:nvSpPr>
        <p:spPr>
          <a:xfrm>
            <a:off x="4856784" y="4509121"/>
            <a:ext cx="1011815" cy="307777"/>
          </a:xfrm>
          <a:prstGeom prst="rect">
            <a:avLst/>
          </a:pr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2700000" scaled="1"/>
            <a:tileRect/>
          </a:gradFill>
        </p:spPr>
        <p:txBody>
          <a:bodyPr wrap="none" rtlCol="0">
            <a:spAutoFit/>
          </a:bodyPr>
          <a:lstStyle/>
          <a:p>
            <a:r>
              <a:rPr lang="en-US" altLang="ko-KR" sz="1400" dirty="0"/>
              <a:t>Gateway</a:t>
            </a:r>
            <a:endParaRPr lang="ko-KR" altLang="en-US" sz="1400" dirty="0" err="1"/>
          </a:p>
        </p:txBody>
      </p:sp>
      <p:cxnSp>
        <p:nvCxnSpPr>
          <p:cNvPr id="134" name="직선 화살표 연결선 133"/>
          <p:cNvCxnSpPr>
            <a:stCxn id="130" idx="1"/>
          </p:cNvCxnSpPr>
          <p:nvPr/>
        </p:nvCxnSpPr>
        <p:spPr>
          <a:xfrm flipH="1" flipV="1">
            <a:off x="4856783" y="4437127"/>
            <a:ext cx="864096" cy="60131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57" name="Picture 10" descr="http://www.cooking-hacks.com/skin/frontend/default/cooking/images/catalog/documentation/article_waspmote/waspmote.png"/>
          <p:cNvPicPr>
            <a:picLocks noChangeAspect="1" noChangeArrowheads="1"/>
          </p:cNvPicPr>
          <p:nvPr/>
        </p:nvPicPr>
        <p:blipFill>
          <a:blip r:embed="rId8" cstate="print"/>
          <a:srcRect/>
          <a:stretch>
            <a:fillRect/>
          </a:stretch>
        </p:blipFill>
        <p:spPr bwMode="auto">
          <a:xfrm>
            <a:off x="2323979" y="2636912"/>
            <a:ext cx="775585" cy="792088"/>
          </a:xfrm>
          <a:prstGeom prst="rect">
            <a:avLst/>
          </a:prstGeom>
          <a:noFill/>
        </p:spPr>
      </p:pic>
      <p:sp>
        <p:nvSpPr>
          <p:cNvPr id="58" name="TextBox 57"/>
          <p:cNvSpPr txBox="1"/>
          <p:nvPr/>
        </p:nvSpPr>
        <p:spPr>
          <a:xfrm>
            <a:off x="1529902" y="3068961"/>
            <a:ext cx="864389" cy="523220"/>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square" rtlCol="0">
            <a:spAutoFit/>
          </a:bodyPr>
          <a:lstStyle/>
          <a:p>
            <a:r>
              <a:rPr lang="en-US" altLang="ko-KR" sz="1400" dirty="0"/>
              <a:t>Actuator</a:t>
            </a:r>
            <a:endParaRPr lang="ko-KR" altLang="en-US" sz="1400" dirty="0" err="1"/>
          </a:p>
        </p:txBody>
      </p:sp>
      <p:cxnSp>
        <p:nvCxnSpPr>
          <p:cNvPr id="42" name="직선 화살표 연결선 41"/>
          <p:cNvCxnSpPr>
            <a:stCxn id="29" idx="2"/>
            <a:endCxn id="45" idx="0"/>
          </p:cNvCxnSpPr>
          <p:nvPr/>
        </p:nvCxnSpPr>
        <p:spPr>
          <a:xfrm flipH="1">
            <a:off x="2020370" y="2553292"/>
            <a:ext cx="726918" cy="190478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직선 화살표 연결선 20"/>
          <p:cNvCxnSpPr>
            <a:stCxn id="29" idx="2"/>
            <a:endCxn id="49" idx="0"/>
          </p:cNvCxnSpPr>
          <p:nvPr/>
        </p:nvCxnSpPr>
        <p:spPr>
          <a:xfrm>
            <a:off x="2747289" y="2553292"/>
            <a:ext cx="193381" cy="3107957"/>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59" name="Picture 10" descr="http://www.cooking-hacks.com/skin/frontend/default/cooking/images/catalog/documentation/article_waspmote/waspmote.png"/>
          <p:cNvPicPr>
            <a:picLocks noChangeAspect="1" noChangeArrowheads="1"/>
          </p:cNvPicPr>
          <p:nvPr/>
        </p:nvPicPr>
        <p:blipFill>
          <a:blip r:embed="rId8" cstate="print"/>
          <a:srcRect/>
          <a:stretch>
            <a:fillRect/>
          </a:stretch>
        </p:blipFill>
        <p:spPr bwMode="auto">
          <a:xfrm>
            <a:off x="3920680" y="5877272"/>
            <a:ext cx="775585" cy="792088"/>
          </a:xfrm>
          <a:prstGeom prst="rect">
            <a:avLst/>
          </a:prstGeom>
          <a:noFill/>
        </p:spPr>
      </p:pic>
      <p:sp>
        <p:nvSpPr>
          <p:cNvPr id="60" name="TextBox 59"/>
          <p:cNvSpPr txBox="1"/>
          <p:nvPr/>
        </p:nvSpPr>
        <p:spPr>
          <a:xfrm>
            <a:off x="4723137" y="6520676"/>
            <a:ext cx="958917"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Actuator</a:t>
            </a:r>
            <a:endParaRPr lang="ko-KR" altLang="en-US" sz="1400" dirty="0" err="1"/>
          </a:p>
        </p:txBody>
      </p:sp>
      <p:cxnSp>
        <p:nvCxnSpPr>
          <p:cNvPr id="61" name="직선 화살표 연결선 60"/>
          <p:cNvCxnSpPr>
            <a:stCxn id="29" idx="2"/>
            <a:endCxn id="59" idx="0"/>
          </p:cNvCxnSpPr>
          <p:nvPr/>
        </p:nvCxnSpPr>
        <p:spPr>
          <a:xfrm>
            <a:off x="2747288" y="2553292"/>
            <a:ext cx="1561184" cy="332398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직선 연결선 63"/>
          <p:cNvCxnSpPr/>
          <p:nvPr/>
        </p:nvCxnSpPr>
        <p:spPr>
          <a:xfrm flipV="1">
            <a:off x="4308473" y="4797152"/>
            <a:ext cx="224275" cy="108012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3632647" y="5495738"/>
            <a:ext cx="1872208" cy="338554"/>
          </a:xfrm>
          <a:prstGeom prst="rect">
            <a:avLst/>
          </a:prstGeom>
          <a:solidFill>
            <a:srgbClr val="FFCC00"/>
          </a:solidFill>
          <a:ln w="28575">
            <a:solidFill>
              <a:srgbClr val="0000FF"/>
            </a:solidFill>
          </a:ln>
        </p:spPr>
        <p:txBody>
          <a:bodyPr wrap="square" rtlCol="0">
            <a:spAutoFit/>
          </a:bodyPr>
          <a:lstStyle/>
          <a:p>
            <a:pPr algn="ctr"/>
            <a:r>
              <a:rPr lang="en-US" altLang="ko-KR" sz="1600" dirty="0"/>
              <a:t>Connectivity</a:t>
            </a:r>
            <a:endParaRPr lang="ko-KR" altLang="en-US" sz="1600" dirty="0"/>
          </a:p>
        </p:txBody>
      </p:sp>
      <p:pic>
        <p:nvPicPr>
          <p:cNvPr id="65" name="Picture 2"/>
          <p:cNvPicPr>
            <a:picLocks noChangeAspect="1" noChangeArrowheads="1"/>
          </p:cNvPicPr>
          <p:nvPr/>
        </p:nvPicPr>
        <p:blipFill>
          <a:blip r:embed="rId9" cstate="print"/>
          <a:srcRect/>
          <a:stretch>
            <a:fillRect/>
          </a:stretch>
        </p:blipFill>
        <p:spPr bwMode="auto">
          <a:xfrm>
            <a:off x="8651983" y="4437113"/>
            <a:ext cx="669297" cy="1103861"/>
          </a:xfrm>
          <a:prstGeom prst="roundRect">
            <a:avLst/>
          </a:prstGeom>
          <a:noFill/>
          <a:ln w="9525">
            <a:noFill/>
            <a:miter lim="800000"/>
            <a:headEnd/>
            <a:tailEnd/>
          </a:ln>
          <a:effectLst>
            <a:prstShdw prst="shdw17" dist="17961" dir="2700000">
              <a:srgbClr val="CCECFF">
                <a:gamma/>
                <a:shade val="60000"/>
                <a:invGamma/>
                <a:alpha val="50000"/>
              </a:srgbClr>
            </a:prstShdw>
          </a:effectLst>
        </p:spPr>
      </p:pic>
      <p:sp>
        <p:nvSpPr>
          <p:cNvPr id="66" name="TextBox 65"/>
          <p:cNvSpPr txBox="1"/>
          <p:nvPr/>
        </p:nvSpPr>
        <p:spPr>
          <a:xfrm>
            <a:off x="9465295" y="5138028"/>
            <a:ext cx="936104" cy="523220"/>
          </a:xfrm>
          <a:prstGeom prst="rect">
            <a:avLst/>
          </a:prstGeom>
          <a:gradFill flip="none" rotWithShape="1">
            <a:gsLst>
              <a:gs pos="0">
                <a:srgbClr val="FF99FF">
                  <a:shade val="30000"/>
                  <a:satMod val="115000"/>
                </a:srgbClr>
              </a:gs>
              <a:gs pos="50000">
                <a:srgbClr val="FF99FF">
                  <a:shade val="67500"/>
                  <a:satMod val="115000"/>
                </a:srgbClr>
              </a:gs>
              <a:gs pos="100000">
                <a:srgbClr val="FF99FF">
                  <a:shade val="100000"/>
                  <a:satMod val="115000"/>
                </a:srgbClr>
              </a:gs>
            </a:gsLst>
            <a:lin ang="8100000" scaled="1"/>
            <a:tileRect/>
          </a:gradFill>
        </p:spPr>
        <p:txBody>
          <a:bodyPr wrap="square" rtlCol="0">
            <a:spAutoFit/>
          </a:bodyPr>
          <a:lstStyle/>
          <a:p>
            <a:pPr algn="ctr"/>
            <a:r>
              <a:rPr lang="en-US" altLang="ko-KR" sz="1400" dirty="0"/>
              <a:t>User</a:t>
            </a:r>
          </a:p>
          <a:p>
            <a:pPr algn="ctr"/>
            <a:r>
              <a:rPr lang="en-US" altLang="ko-KR" sz="1400" dirty="0"/>
              <a:t>Device</a:t>
            </a:r>
            <a:endParaRPr lang="ko-KR" altLang="en-US" sz="1400" dirty="0" err="1"/>
          </a:p>
        </p:txBody>
      </p:sp>
      <p:cxnSp>
        <p:nvCxnSpPr>
          <p:cNvPr id="47" name="직선 화살표 연결선 46"/>
          <p:cNvCxnSpPr>
            <a:stCxn id="130" idx="0"/>
            <a:endCxn id="268292" idx="2"/>
          </p:cNvCxnSpPr>
          <p:nvPr/>
        </p:nvCxnSpPr>
        <p:spPr>
          <a:xfrm flipV="1">
            <a:off x="6981019" y="2708920"/>
            <a:ext cx="972108" cy="2160240"/>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1" name="제목 1"/>
          <p:cNvSpPr>
            <a:spLocks noGrp="1"/>
          </p:cNvSpPr>
          <p:nvPr>
            <p:ph type="title"/>
          </p:nvPr>
        </p:nvSpPr>
        <p:spPr>
          <a:xfrm>
            <a:off x="1688431" y="44624"/>
            <a:ext cx="8784976" cy="582594"/>
          </a:xfrm>
          <a:prstGeom prst="rect">
            <a:avLst/>
          </a:prstGeom>
        </p:spPr>
        <p:txBody>
          <a:bodyPr>
            <a:noAutofit/>
          </a:bodyPr>
          <a:lstStyle/>
          <a:p>
            <a:r>
              <a:rPr lang="en-US" altLang="ko-KR" sz="3200" dirty="0"/>
              <a:t>Main </a:t>
            </a:r>
            <a:r>
              <a:rPr lang="en-US" altLang="ko-KR" sz="3200" dirty="0" err="1"/>
              <a:t>IoT</a:t>
            </a:r>
            <a:r>
              <a:rPr lang="en-US" altLang="ko-KR" sz="3200" dirty="0"/>
              <a:t> Technical Challenges </a:t>
            </a:r>
            <a:r>
              <a:rPr lang="en-US" altLang="ko-KR" sz="3200" dirty="0" err="1"/>
              <a:t>vs</a:t>
            </a:r>
            <a:r>
              <a:rPr lang="en-US" altLang="ko-KR" sz="3200" dirty="0"/>
              <a:t> Internet</a:t>
            </a:r>
            <a:endParaRPr lang="ko-KR" altLang="en-US" sz="3200" dirty="0"/>
          </a:p>
        </p:txBody>
      </p:sp>
    </p:spTree>
    <p:extLst>
      <p:ext uri="{BB962C8B-B14F-4D97-AF65-F5344CB8AC3E}">
        <p14:creationId xmlns:p14="http://schemas.microsoft.com/office/powerpoint/2010/main" val="590048608"/>
      </p:ext>
    </p:extLst>
  </p:cSld>
  <p:clrMapOvr>
    <a:masterClrMapping/>
  </p:clrMapOvr>
  <p:transition advClick="0"/>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8292" name="Picture 4" descr="http://gsdisposals.com/wp-content/uploads/2013/08/bigstock-Row-of-network-servers-in-data-42441367.jpg"/>
          <p:cNvPicPr>
            <a:picLocks noChangeAspect="1" noChangeArrowheads="1"/>
          </p:cNvPicPr>
          <p:nvPr/>
        </p:nvPicPr>
        <p:blipFill>
          <a:blip r:embed="rId3" cstate="print"/>
          <a:srcRect/>
          <a:stretch>
            <a:fillRect/>
          </a:stretch>
        </p:blipFill>
        <p:spPr bwMode="auto">
          <a:xfrm>
            <a:off x="7089031" y="1269120"/>
            <a:ext cx="1728192" cy="1439800"/>
          </a:xfrm>
          <a:prstGeom prst="rect">
            <a:avLst/>
          </a:prstGeom>
          <a:noFill/>
        </p:spPr>
      </p:pic>
      <p:pic>
        <p:nvPicPr>
          <p:cNvPr id="268294" name="Picture 6" descr="http://www.costcentral.com/product-images-new/cisco-c819hgw-v-a-k9.jpg"/>
          <p:cNvPicPr>
            <a:picLocks noChangeAspect="1" noChangeArrowheads="1"/>
          </p:cNvPicPr>
          <p:nvPr/>
        </p:nvPicPr>
        <p:blipFill>
          <a:blip r:embed="rId4" cstate="print"/>
          <a:srcRect/>
          <a:stretch>
            <a:fillRect/>
          </a:stretch>
        </p:blipFill>
        <p:spPr bwMode="auto">
          <a:xfrm>
            <a:off x="3704655" y="3555014"/>
            <a:ext cx="1656184" cy="1242138"/>
          </a:xfrm>
          <a:prstGeom prst="rect">
            <a:avLst/>
          </a:prstGeom>
          <a:noFill/>
        </p:spPr>
      </p:pic>
      <p:pic>
        <p:nvPicPr>
          <p:cNvPr id="268290" name="Picture 2" descr="http://www.dallmeier.ru/fileadmin/upload_electronic/Unternehmen/Niederlassungen/Dallmeier_Russland/Planning_icons_single/Shapes/JPG/Symbols/Cloud%20internet.jpg"/>
          <p:cNvPicPr>
            <a:picLocks noChangeAspect="1" noChangeArrowheads="1"/>
          </p:cNvPicPr>
          <p:nvPr/>
        </p:nvPicPr>
        <p:blipFill>
          <a:blip r:embed="rId5" cstate="print"/>
          <a:srcRect/>
          <a:stretch>
            <a:fillRect/>
          </a:stretch>
        </p:blipFill>
        <p:spPr bwMode="auto">
          <a:xfrm>
            <a:off x="5072807" y="2548492"/>
            <a:ext cx="3744416" cy="1960629"/>
          </a:xfrm>
          <a:prstGeom prst="rect">
            <a:avLst/>
          </a:prstGeom>
          <a:noFill/>
        </p:spPr>
      </p:pic>
      <p:cxnSp>
        <p:nvCxnSpPr>
          <p:cNvPr id="14" name="직선 연결선 13"/>
          <p:cNvCxnSpPr>
            <a:endCxn id="268294" idx="1"/>
          </p:cNvCxnSpPr>
          <p:nvPr/>
        </p:nvCxnSpPr>
        <p:spPr>
          <a:xfrm>
            <a:off x="2668791" y="3429001"/>
            <a:ext cx="1035864" cy="74708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9" name="직선 연결선 18"/>
          <p:cNvCxnSpPr>
            <a:stCxn id="45" idx="0"/>
            <a:endCxn id="268294" idx="1"/>
          </p:cNvCxnSpPr>
          <p:nvPr/>
        </p:nvCxnSpPr>
        <p:spPr>
          <a:xfrm flipV="1">
            <a:off x="2020371" y="4176084"/>
            <a:ext cx="1684285" cy="28198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2" name="직선 연결선 21"/>
          <p:cNvCxnSpPr>
            <a:stCxn id="49" idx="0"/>
            <a:endCxn id="268294" idx="2"/>
          </p:cNvCxnSpPr>
          <p:nvPr/>
        </p:nvCxnSpPr>
        <p:spPr>
          <a:xfrm flipV="1">
            <a:off x="2940669" y="4797152"/>
            <a:ext cx="1592078" cy="86409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9" name="직선 화살표 연결선 38"/>
          <p:cNvCxnSpPr>
            <a:stCxn id="29" idx="2"/>
          </p:cNvCxnSpPr>
          <p:nvPr/>
        </p:nvCxnSpPr>
        <p:spPr>
          <a:xfrm flipH="1">
            <a:off x="2668792" y="2553292"/>
            <a:ext cx="78496" cy="8362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789921" y="1722295"/>
            <a:ext cx="1914734" cy="830997"/>
          </a:xfrm>
          <a:prstGeom prst="rect">
            <a:avLst/>
          </a:prstGeom>
          <a:solidFill>
            <a:srgbClr val="FFCC00"/>
          </a:solidFill>
          <a:ln w="28575">
            <a:solidFill>
              <a:srgbClr val="0000FF"/>
            </a:solidFill>
          </a:ln>
        </p:spPr>
        <p:txBody>
          <a:bodyPr wrap="square" rtlCol="0">
            <a:spAutoFit/>
          </a:bodyPr>
          <a:lstStyle/>
          <a:p>
            <a:pPr algn="ctr"/>
            <a:r>
              <a:rPr lang="en-US" altLang="ko-KR" sz="1600" dirty="0"/>
              <a:t>Networked Embedded Device</a:t>
            </a:r>
            <a:endParaRPr lang="ko-KR" altLang="en-US" sz="1600" dirty="0"/>
          </a:p>
        </p:txBody>
      </p:sp>
      <p:cxnSp>
        <p:nvCxnSpPr>
          <p:cNvPr id="69" name="직선 화살표 연결선 68"/>
          <p:cNvCxnSpPr>
            <a:stCxn id="68" idx="0"/>
          </p:cNvCxnSpPr>
          <p:nvPr/>
        </p:nvCxnSpPr>
        <p:spPr>
          <a:xfrm flipH="1" flipV="1">
            <a:off x="3560639" y="5351722"/>
            <a:ext cx="1008112" cy="144016"/>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2" name="직선 화살표 연결선 71"/>
          <p:cNvCxnSpPr>
            <a:stCxn id="68" idx="0"/>
          </p:cNvCxnSpPr>
          <p:nvPr/>
        </p:nvCxnSpPr>
        <p:spPr>
          <a:xfrm flipH="1" flipV="1">
            <a:off x="3128591" y="3789040"/>
            <a:ext cx="1440160" cy="1706698"/>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직선 화살표 연결선 74"/>
          <p:cNvCxnSpPr>
            <a:stCxn id="68" idx="0"/>
          </p:cNvCxnSpPr>
          <p:nvPr/>
        </p:nvCxnSpPr>
        <p:spPr>
          <a:xfrm flipH="1" flipV="1">
            <a:off x="2768551" y="4293096"/>
            <a:ext cx="1800200" cy="1202642"/>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8241159" y="764704"/>
            <a:ext cx="2232248" cy="338554"/>
          </a:xfrm>
          <a:prstGeom prst="rect">
            <a:avLst/>
          </a:prstGeom>
          <a:solidFill>
            <a:srgbClr val="FFCC00"/>
          </a:solidFill>
          <a:ln w="28575">
            <a:solidFill>
              <a:srgbClr val="0000FF"/>
            </a:solidFill>
          </a:ln>
        </p:spPr>
        <p:txBody>
          <a:bodyPr wrap="square" rtlCol="0">
            <a:spAutoFit/>
          </a:bodyPr>
          <a:lstStyle/>
          <a:p>
            <a:pPr algn="ctr"/>
            <a:r>
              <a:rPr lang="en-US" altLang="ko-KR" sz="1600" dirty="0"/>
              <a:t>Big Data Analysis </a:t>
            </a:r>
            <a:endParaRPr lang="ko-KR" altLang="en-US" sz="1600" dirty="0"/>
          </a:p>
        </p:txBody>
      </p:sp>
      <p:cxnSp>
        <p:nvCxnSpPr>
          <p:cNvPr id="80" name="직선 화살표 연결선 79"/>
          <p:cNvCxnSpPr>
            <a:stCxn id="79" idx="2"/>
            <a:endCxn id="268292" idx="3"/>
          </p:cNvCxnSpPr>
          <p:nvPr/>
        </p:nvCxnSpPr>
        <p:spPr>
          <a:xfrm flipH="1">
            <a:off x="8817223" y="1103258"/>
            <a:ext cx="540060" cy="885762"/>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4798727" y="908158"/>
            <a:ext cx="1872208" cy="338554"/>
          </a:xfrm>
          <a:prstGeom prst="rect">
            <a:avLst/>
          </a:prstGeom>
          <a:solidFill>
            <a:srgbClr val="FFCC00"/>
          </a:solidFill>
          <a:ln w="28575">
            <a:solidFill>
              <a:srgbClr val="0000FF"/>
            </a:solidFill>
          </a:ln>
        </p:spPr>
        <p:txBody>
          <a:bodyPr wrap="square" rtlCol="0">
            <a:spAutoFit/>
          </a:bodyPr>
          <a:lstStyle/>
          <a:p>
            <a:pPr algn="ctr"/>
            <a:r>
              <a:rPr lang="en-US" altLang="ko-KR" sz="1600" dirty="0" err="1"/>
              <a:t>IoT</a:t>
            </a:r>
            <a:r>
              <a:rPr lang="en-US" altLang="ko-KR" sz="1600" dirty="0"/>
              <a:t> Network</a:t>
            </a:r>
            <a:endParaRPr lang="ko-KR" altLang="en-US" sz="1600" dirty="0"/>
          </a:p>
        </p:txBody>
      </p:sp>
      <p:cxnSp>
        <p:nvCxnSpPr>
          <p:cNvPr id="89" name="직선 화살표 연결선 88"/>
          <p:cNvCxnSpPr>
            <a:stCxn id="88" idx="2"/>
            <a:endCxn id="268294" idx="0"/>
          </p:cNvCxnSpPr>
          <p:nvPr/>
        </p:nvCxnSpPr>
        <p:spPr>
          <a:xfrm flipH="1">
            <a:off x="4532747" y="1246712"/>
            <a:ext cx="1202084" cy="2308302"/>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직선 화살표 연결선 91"/>
          <p:cNvCxnSpPr>
            <a:stCxn id="88" idx="2"/>
            <a:endCxn id="65" idx="1"/>
          </p:cNvCxnSpPr>
          <p:nvPr/>
        </p:nvCxnSpPr>
        <p:spPr>
          <a:xfrm>
            <a:off x="5734832" y="1246713"/>
            <a:ext cx="2917151" cy="374233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3" name="직선 화살표 연결선 102"/>
          <p:cNvCxnSpPr>
            <a:stCxn id="88" idx="2"/>
          </p:cNvCxnSpPr>
          <p:nvPr/>
        </p:nvCxnSpPr>
        <p:spPr>
          <a:xfrm flipH="1">
            <a:off x="3056583" y="1246712"/>
            <a:ext cx="2678248" cy="1786244"/>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7" name="직선 화살표 연결선 106"/>
          <p:cNvCxnSpPr>
            <a:stCxn id="88" idx="2"/>
          </p:cNvCxnSpPr>
          <p:nvPr/>
        </p:nvCxnSpPr>
        <p:spPr>
          <a:xfrm>
            <a:off x="5734831" y="1246712"/>
            <a:ext cx="504056" cy="1461646"/>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9242241" y="3882534"/>
            <a:ext cx="1087150" cy="338554"/>
          </a:xfrm>
          <a:prstGeom prst="rect">
            <a:avLst/>
          </a:prstGeom>
          <a:solidFill>
            <a:srgbClr val="FFCC00"/>
          </a:solidFill>
          <a:ln w="28575">
            <a:solidFill>
              <a:srgbClr val="0000FF"/>
            </a:solidFill>
          </a:ln>
        </p:spPr>
        <p:txBody>
          <a:bodyPr wrap="square" rtlCol="0">
            <a:spAutoFit/>
          </a:bodyPr>
          <a:lstStyle/>
          <a:p>
            <a:pPr algn="ctr"/>
            <a:r>
              <a:rPr lang="en-US" altLang="ko-KR" sz="1600" dirty="0"/>
              <a:t>UX</a:t>
            </a:r>
            <a:endParaRPr lang="ko-KR" altLang="en-US" sz="1600" dirty="0"/>
          </a:p>
        </p:txBody>
      </p:sp>
      <p:cxnSp>
        <p:nvCxnSpPr>
          <p:cNvPr id="121" name="직선 화살표 연결선 120"/>
          <p:cNvCxnSpPr>
            <a:stCxn id="111" idx="2"/>
            <a:endCxn id="65" idx="3"/>
          </p:cNvCxnSpPr>
          <p:nvPr/>
        </p:nvCxnSpPr>
        <p:spPr>
          <a:xfrm flipH="1">
            <a:off x="9321280" y="4221089"/>
            <a:ext cx="464537" cy="767955"/>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0" name="TextBox 129"/>
          <p:cNvSpPr txBox="1"/>
          <p:nvPr/>
        </p:nvSpPr>
        <p:spPr>
          <a:xfrm>
            <a:off x="5720879" y="4869160"/>
            <a:ext cx="2520280" cy="338554"/>
          </a:xfrm>
          <a:prstGeom prst="rect">
            <a:avLst/>
          </a:prstGeom>
          <a:solidFill>
            <a:srgbClr val="FFCC00"/>
          </a:solidFill>
          <a:ln w="28575">
            <a:solidFill>
              <a:srgbClr val="0000FF"/>
            </a:solidFill>
          </a:ln>
        </p:spPr>
        <p:txBody>
          <a:bodyPr wrap="square" rtlCol="0">
            <a:spAutoFit/>
          </a:bodyPr>
          <a:lstStyle/>
          <a:p>
            <a:pPr algn="ctr"/>
            <a:r>
              <a:rPr lang="en-US" altLang="ko-KR" sz="1600" dirty="0" err="1"/>
              <a:t>IoT</a:t>
            </a:r>
            <a:r>
              <a:rPr lang="en-US" altLang="ko-KR" sz="1600" dirty="0"/>
              <a:t> Core Framework</a:t>
            </a:r>
            <a:endParaRPr lang="ko-KR" altLang="en-US" sz="1600" dirty="0"/>
          </a:p>
        </p:txBody>
      </p:sp>
      <p:cxnSp>
        <p:nvCxnSpPr>
          <p:cNvPr id="131" name="직선 화살표 연결선 130"/>
          <p:cNvCxnSpPr>
            <a:stCxn id="130" idx="1"/>
          </p:cNvCxnSpPr>
          <p:nvPr/>
        </p:nvCxnSpPr>
        <p:spPr>
          <a:xfrm flipH="1" flipV="1">
            <a:off x="2464017" y="4689155"/>
            <a:ext cx="3256862" cy="349283"/>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9" name="직선 화살표 연결선 138"/>
          <p:cNvCxnSpPr>
            <a:stCxn id="130" idx="3"/>
            <a:endCxn id="65" idx="1"/>
          </p:cNvCxnSpPr>
          <p:nvPr/>
        </p:nvCxnSpPr>
        <p:spPr>
          <a:xfrm flipV="1">
            <a:off x="8241160" y="4989043"/>
            <a:ext cx="410823" cy="49394"/>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5" name="TextBox 144"/>
          <p:cNvSpPr txBox="1"/>
          <p:nvPr/>
        </p:nvSpPr>
        <p:spPr>
          <a:xfrm>
            <a:off x="1803981" y="836712"/>
            <a:ext cx="1872208" cy="338554"/>
          </a:xfrm>
          <a:prstGeom prst="rect">
            <a:avLst/>
          </a:prstGeom>
          <a:solidFill>
            <a:srgbClr val="FFCC00"/>
          </a:solidFill>
          <a:ln w="28575">
            <a:solidFill>
              <a:srgbClr val="0000FF"/>
            </a:solidFill>
          </a:ln>
        </p:spPr>
        <p:txBody>
          <a:bodyPr wrap="square" rtlCol="0">
            <a:spAutoFit/>
          </a:bodyPr>
          <a:lstStyle/>
          <a:p>
            <a:pPr algn="ctr"/>
            <a:r>
              <a:rPr lang="en-US" altLang="ko-KR" sz="1600" dirty="0" err="1"/>
              <a:t>IoT</a:t>
            </a:r>
            <a:r>
              <a:rPr lang="en-US" altLang="ko-KR" sz="1600" dirty="0"/>
              <a:t> Standard </a:t>
            </a:r>
            <a:endParaRPr lang="ko-KR" altLang="en-US" sz="1600" dirty="0"/>
          </a:p>
        </p:txBody>
      </p:sp>
      <p:sp>
        <p:nvSpPr>
          <p:cNvPr id="146" name="TextBox 145"/>
          <p:cNvSpPr txBox="1"/>
          <p:nvPr/>
        </p:nvSpPr>
        <p:spPr>
          <a:xfrm>
            <a:off x="6080919" y="6186791"/>
            <a:ext cx="1728192" cy="584775"/>
          </a:xfrm>
          <a:prstGeom prst="rect">
            <a:avLst/>
          </a:prstGeom>
          <a:solidFill>
            <a:srgbClr val="FFCC00"/>
          </a:solidFill>
          <a:ln w="28575">
            <a:solidFill>
              <a:srgbClr val="0000FF"/>
            </a:solidFill>
          </a:ln>
        </p:spPr>
        <p:txBody>
          <a:bodyPr wrap="square" rtlCol="0">
            <a:spAutoFit/>
          </a:bodyPr>
          <a:lstStyle/>
          <a:p>
            <a:pPr algn="ctr"/>
            <a:r>
              <a:rPr lang="en-US" altLang="ko-KR" sz="1600" dirty="0" err="1"/>
              <a:t>IoT</a:t>
            </a:r>
            <a:r>
              <a:rPr lang="en-US" altLang="ko-KR" sz="1600" dirty="0"/>
              <a:t> Security </a:t>
            </a:r>
            <a:r>
              <a:rPr lang="ko-KR" altLang="en-US" sz="1600" dirty="0"/>
              <a:t>기술</a:t>
            </a:r>
          </a:p>
        </p:txBody>
      </p:sp>
      <p:sp>
        <p:nvSpPr>
          <p:cNvPr id="44" name="TextBox 43"/>
          <p:cNvSpPr txBox="1"/>
          <p:nvPr/>
        </p:nvSpPr>
        <p:spPr>
          <a:xfrm>
            <a:off x="1643720" y="5143545"/>
            <a:ext cx="752129"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Sensor</a:t>
            </a:r>
            <a:endParaRPr lang="ko-KR" altLang="en-US" sz="1400" dirty="0" err="1"/>
          </a:p>
        </p:txBody>
      </p:sp>
      <p:pic>
        <p:nvPicPr>
          <p:cNvPr id="45" name="Picture 5"/>
          <p:cNvPicPr>
            <a:picLocks noChangeAspect="1" noChangeArrowheads="1"/>
          </p:cNvPicPr>
          <p:nvPr/>
        </p:nvPicPr>
        <p:blipFill>
          <a:blip r:embed="rId6" cstate="print"/>
          <a:srcRect/>
          <a:stretch>
            <a:fillRect/>
          </a:stretch>
        </p:blipFill>
        <p:spPr bwMode="auto">
          <a:xfrm>
            <a:off x="1704237" y="4458072"/>
            <a:ext cx="632267" cy="627112"/>
          </a:xfrm>
          <a:prstGeom prst="rect">
            <a:avLst/>
          </a:prstGeom>
          <a:noFill/>
          <a:ln w="9525">
            <a:noFill/>
            <a:miter lim="800000"/>
            <a:headEnd/>
            <a:tailEnd/>
          </a:ln>
        </p:spPr>
      </p:pic>
      <p:sp>
        <p:nvSpPr>
          <p:cNvPr id="48" name="TextBox 47"/>
          <p:cNvSpPr txBox="1"/>
          <p:nvPr/>
        </p:nvSpPr>
        <p:spPr>
          <a:xfrm>
            <a:off x="2480520" y="6381329"/>
            <a:ext cx="752129"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Sensor</a:t>
            </a:r>
            <a:endParaRPr lang="ko-KR" altLang="en-US" sz="1400" dirty="0" err="1"/>
          </a:p>
        </p:txBody>
      </p:sp>
      <p:pic>
        <p:nvPicPr>
          <p:cNvPr id="49" name="Picture 5"/>
          <p:cNvPicPr>
            <a:picLocks noChangeAspect="1" noChangeArrowheads="1"/>
          </p:cNvPicPr>
          <p:nvPr/>
        </p:nvPicPr>
        <p:blipFill>
          <a:blip r:embed="rId7" cstate="print"/>
          <a:srcRect/>
          <a:stretch>
            <a:fillRect/>
          </a:stretch>
        </p:blipFill>
        <p:spPr bwMode="auto">
          <a:xfrm>
            <a:off x="2624536" y="5661248"/>
            <a:ext cx="632267" cy="627112"/>
          </a:xfrm>
          <a:prstGeom prst="rect">
            <a:avLst/>
          </a:prstGeom>
          <a:noFill/>
          <a:ln w="9525">
            <a:noFill/>
            <a:miter lim="800000"/>
            <a:headEnd/>
            <a:tailEnd/>
          </a:ln>
        </p:spPr>
      </p:pic>
      <p:sp>
        <p:nvSpPr>
          <p:cNvPr id="54" name="TextBox 53"/>
          <p:cNvSpPr txBox="1"/>
          <p:nvPr/>
        </p:nvSpPr>
        <p:spPr>
          <a:xfrm>
            <a:off x="8601199" y="2401144"/>
            <a:ext cx="1394934" cy="307777"/>
          </a:xfrm>
          <a:prstGeom prst="rect">
            <a:avLst/>
          </a:prstGeom>
          <a:solidFill>
            <a:srgbClr val="3399FF">
              <a:alpha val="50000"/>
            </a:srgbClr>
          </a:solidFill>
        </p:spPr>
        <p:txBody>
          <a:bodyPr wrap="none" rtlCol="0">
            <a:spAutoFit/>
          </a:bodyPr>
          <a:lstStyle/>
          <a:p>
            <a:r>
              <a:rPr lang="en-US" altLang="ko-KR" sz="1400" dirty="0"/>
              <a:t>Service Server</a:t>
            </a:r>
            <a:endParaRPr lang="ko-KR" altLang="en-US" sz="1400" dirty="0" err="1"/>
          </a:p>
        </p:txBody>
      </p:sp>
      <p:sp>
        <p:nvSpPr>
          <p:cNvPr id="55" name="TextBox 54"/>
          <p:cNvSpPr txBox="1"/>
          <p:nvPr/>
        </p:nvSpPr>
        <p:spPr>
          <a:xfrm>
            <a:off x="4856784" y="4509121"/>
            <a:ext cx="1011815" cy="307777"/>
          </a:xfrm>
          <a:prstGeom prst="rect">
            <a:avLst/>
          </a:pr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2700000" scaled="1"/>
            <a:tileRect/>
          </a:gradFill>
        </p:spPr>
        <p:txBody>
          <a:bodyPr wrap="none" rtlCol="0">
            <a:spAutoFit/>
          </a:bodyPr>
          <a:lstStyle/>
          <a:p>
            <a:r>
              <a:rPr lang="en-US" altLang="ko-KR" sz="1400" dirty="0"/>
              <a:t>Gateway</a:t>
            </a:r>
            <a:endParaRPr lang="ko-KR" altLang="en-US" sz="1400" dirty="0" err="1"/>
          </a:p>
        </p:txBody>
      </p:sp>
      <p:cxnSp>
        <p:nvCxnSpPr>
          <p:cNvPr id="134" name="직선 화살표 연결선 133"/>
          <p:cNvCxnSpPr>
            <a:stCxn id="130" idx="1"/>
          </p:cNvCxnSpPr>
          <p:nvPr/>
        </p:nvCxnSpPr>
        <p:spPr>
          <a:xfrm flipH="1" flipV="1">
            <a:off x="4856783" y="4437127"/>
            <a:ext cx="864096" cy="60131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57" name="Picture 10" descr="http://www.cooking-hacks.com/skin/frontend/default/cooking/images/catalog/documentation/article_waspmote/waspmote.png"/>
          <p:cNvPicPr>
            <a:picLocks noChangeAspect="1" noChangeArrowheads="1"/>
          </p:cNvPicPr>
          <p:nvPr/>
        </p:nvPicPr>
        <p:blipFill>
          <a:blip r:embed="rId8" cstate="print"/>
          <a:srcRect/>
          <a:stretch>
            <a:fillRect/>
          </a:stretch>
        </p:blipFill>
        <p:spPr bwMode="auto">
          <a:xfrm>
            <a:off x="2323979" y="2636912"/>
            <a:ext cx="775585" cy="792088"/>
          </a:xfrm>
          <a:prstGeom prst="rect">
            <a:avLst/>
          </a:prstGeom>
          <a:noFill/>
        </p:spPr>
      </p:pic>
      <p:sp>
        <p:nvSpPr>
          <p:cNvPr id="58" name="TextBox 57"/>
          <p:cNvSpPr txBox="1"/>
          <p:nvPr/>
        </p:nvSpPr>
        <p:spPr>
          <a:xfrm>
            <a:off x="1529902" y="3068961"/>
            <a:ext cx="864389" cy="523220"/>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square" rtlCol="0">
            <a:spAutoFit/>
          </a:bodyPr>
          <a:lstStyle/>
          <a:p>
            <a:r>
              <a:rPr lang="en-US" altLang="ko-KR" sz="1400" dirty="0"/>
              <a:t>Actuator</a:t>
            </a:r>
            <a:endParaRPr lang="ko-KR" altLang="en-US" sz="1400" dirty="0" err="1"/>
          </a:p>
        </p:txBody>
      </p:sp>
      <p:cxnSp>
        <p:nvCxnSpPr>
          <p:cNvPr id="42" name="직선 화살표 연결선 41"/>
          <p:cNvCxnSpPr>
            <a:stCxn id="29" idx="2"/>
            <a:endCxn id="45" idx="0"/>
          </p:cNvCxnSpPr>
          <p:nvPr/>
        </p:nvCxnSpPr>
        <p:spPr>
          <a:xfrm flipH="1">
            <a:off x="2020370" y="2553292"/>
            <a:ext cx="726918" cy="190478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직선 화살표 연결선 20"/>
          <p:cNvCxnSpPr>
            <a:stCxn id="29" idx="2"/>
            <a:endCxn id="49" idx="0"/>
          </p:cNvCxnSpPr>
          <p:nvPr/>
        </p:nvCxnSpPr>
        <p:spPr>
          <a:xfrm>
            <a:off x="2747289" y="2553292"/>
            <a:ext cx="193381" cy="3107957"/>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59" name="Picture 10" descr="http://www.cooking-hacks.com/skin/frontend/default/cooking/images/catalog/documentation/article_waspmote/waspmote.png"/>
          <p:cNvPicPr>
            <a:picLocks noChangeAspect="1" noChangeArrowheads="1"/>
          </p:cNvPicPr>
          <p:nvPr/>
        </p:nvPicPr>
        <p:blipFill>
          <a:blip r:embed="rId8" cstate="print"/>
          <a:srcRect/>
          <a:stretch>
            <a:fillRect/>
          </a:stretch>
        </p:blipFill>
        <p:spPr bwMode="auto">
          <a:xfrm>
            <a:off x="3920680" y="5877272"/>
            <a:ext cx="775585" cy="792088"/>
          </a:xfrm>
          <a:prstGeom prst="rect">
            <a:avLst/>
          </a:prstGeom>
          <a:noFill/>
        </p:spPr>
      </p:pic>
      <p:sp>
        <p:nvSpPr>
          <p:cNvPr id="60" name="TextBox 59"/>
          <p:cNvSpPr txBox="1"/>
          <p:nvPr/>
        </p:nvSpPr>
        <p:spPr>
          <a:xfrm>
            <a:off x="4723137" y="6520676"/>
            <a:ext cx="958917"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Actuator</a:t>
            </a:r>
            <a:endParaRPr lang="ko-KR" altLang="en-US" sz="1400" dirty="0" err="1"/>
          </a:p>
        </p:txBody>
      </p:sp>
      <p:cxnSp>
        <p:nvCxnSpPr>
          <p:cNvPr id="61" name="직선 화살표 연결선 60"/>
          <p:cNvCxnSpPr>
            <a:stCxn id="29" idx="2"/>
            <a:endCxn id="59" idx="0"/>
          </p:cNvCxnSpPr>
          <p:nvPr/>
        </p:nvCxnSpPr>
        <p:spPr>
          <a:xfrm>
            <a:off x="2747288" y="2553292"/>
            <a:ext cx="1561184" cy="332398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직선 연결선 63"/>
          <p:cNvCxnSpPr/>
          <p:nvPr/>
        </p:nvCxnSpPr>
        <p:spPr>
          <a:xfrm flipV="1">
            <a:off x="4308473" y="4797152"/>
            <a:ext cx="224275" cy="108012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3632647" y="5495738"/>
            <a:ext cx="1872208" cy="338554"/>
          </a:xfrm>
          <a:prstGeom prst="rect">
            <a:avLst/>
          </a:prstGeom>
          <a:solidFill>
            <a:srgbClr val="FFCC00"/>
          </a:solidFill>
          <a:ln w="28575">
            <a:solidFill>
              <a:srgbClr val="0000FF"/>
            </a:solidFill>
          </a:ln>
        </p:spPr>
        <p:txBody>
          <a:bodyPr wrap="square" rtlCol="0">
            <a:spAutoFit/>
          </a:bodyPr>
          <a:lstStyle/>
          <a:p>
            <a:pPr algn="ctr"/>
            <a:r>
              <a:rPr lang="en-US" altLang="ko-KR" sz="1600" dirty="0"/>
              <a:t>Connectivity</a:t>
            </a:r>
            <a:endParaRPr lang="ko-KR" altLang="en-US" sz="1600" dirty="0"/>
          </a:p>
        </p:txBody>
      </p:sp>
      <p:pic>
        <p:nvPicPr>
          <p:cNvPr id="65" name="Picture 2"/>
          <p:cNvPicPr>
            <a:picLocks noChangeAspect="1" noChangeArrowheads="1"/>
          </p:cNvPicPr>
          <p:nvPr/>
        </p:nvPicPr>
        <p:blipFill>
          <a:blip r:embed="rId9" cstate="print"/>
          <a:srcRect/>
          <a:stretch>
            <a:fillRect/>
          </a:stretch>
        </p:blipFill>
        <p:spPr bwMode="auto">
          <a:xfrm>
            <a:off x="8651983" y="4437113"/>
            <a:ext cx="669297" cy="1103861"/>
          </a:xfrm>
          <a:prstGeom prst="roundRect">
            <a:avLst/>
          </a:prstGeom>
          <a:noFill/>
          <a:ln w="9525">
            <a:noFill/>
            <a:miter lim="800000"/>
            <a:headEnd/>
            <a:tailEnd/>
          </a:ln>
          <a:effectLst>
            <a:prstShdw prst="shdw17" dist="17961" dir="2700000">
              <a:srgbClr val="CCECFF">
                <a:gamma/>
                <a:shade val="60000"/>
                <a:invGamma/>
                <a:alpha val="50000"/>
              </a:srgbClr>
            </a:prstShdw>
          </a:effectLst>
        </p:spPr>
      </p:pic>
      <p:sp>
        <p:nvSpPr>
          <p:cNvPr id="66" name="TextBox 65"/>
          <p:cNvSpPr txBox="1"/>
          <p:nvPr/>
        </p:nvSpPr>
        <p:spPr>
          <a:xfrm>
            <a:off x="9465295" y="5138028"/>
            <a:ext cx="936104" cy="523220"/>
          </a:xfrm>
          <a:prstGeom prst="rect">
            <a:avLst/>
          </a:prstGeom>
          <a:gradFill flip="none" rotWithShape="1">
            <a:gsLst>
              <a:gs pos="0">
                <a:srgbClr val="FF99FF">
                  <a:shade val="30000"/>
                  <a:satMod val="115000"/>
                </a:srgbClr>
              </a:gs>
              <a:gs pos="50000">
                <a:srgbClr val="FF99FF">
                  <a:shade val="67500"/>
                  <a:satMod val="115000"/>
                </a:srgbClr>
              </a:gs>
              <a:gs pos="100000">
                <a:srgbClr val="FF99FF">
                  <a:shade val="100000"/>
                  <a:satMod val="115000"/>
                </a:srgbClr>
              </a:gs>
            </a:gsLst>
            <a:lin ang="8100000" scaled="1"/>
            <a:tileRect/>
          </a:gradFill>
        </p:spPr>
        <p:txBody>
          <a:bodyPr wrap="square" rtlCol="0">
            <a:spAutoFit/>
          </a:bodyPr>
          <a:lstStyle/>
          <a:p>
            <a:pPr algn="ctr"/>
            <a:r>
              <a:rPr lang="en-US" altLang="ko-KR" sz="1400" dirty="0"/>
              <a:t>User</a:t>
            </a:r>
          </a:p>
          <a:p>
            <a:pPr algn="ctr"/>
            <a:r>
              <a:rPr lang="en-US" altLang="ko-KR" sz="1400" dirty="0"/>
              <a:t>Device</a:t>
            </a:r>
            <a:endParaRPr lang="ko-KR" altLang="en-US" sz="1400" dirty="0" err="1"/>
          </a:p>
        </p:txBody>
      </p:sp>
      <p:cxnSp>
        <p:nvCxnSpPr>
          <p:cNvPr id="47" name="직선 화살표 연결선 46"/>
          <p:cNvCxnSpPr>
            <a:stCxn id="130" idx="0"/>
            <a:endCxn id="268292" idx="2"/>
          </p:cNvCxnSpPr>
          <p:nvPr/>
        </p:nvCxnSpPr>
        <p:spPr>
          <a:xfrm flipV="1">
            <a:off x="6981019" y="2708920"/>
            <a:ext cx="972108" cy="2160240"/>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1" name="제목 1"/>
          <p:cNvSpPr>
            <a:spLocks noGrp="1"/>
          </p:cNvSpPr>
          <p:nvPr>
            <p:ph type="title"/>
          </p:nvPr>
        </p:nvSpPr>
        <p:spPr>
          <a:xfrm>
            <a:off x="1688431" y="44624"/>
            <a:ext cx="8784976" cy="582594"/>
          </a:xfrm>
          <a:prstGeom prst="rect">
            <a:avLst/>
          </a:prstGeom>
        </p:spPr>
        <p:txBody>
          <a:bodyPr>
            <a:noAutofit/>
          </a:bodyPr>
          <a:lstStyle/>
          <a:p>
            <a:r>
              <a:rPr lang="en-US" altLang="ko-KR" sz="3200" dirty="0"/>
              <a:t>Main </a:t>
            </a:r>
            <a:r>
              <a:rPr lang="en-US" altLang="ko-KR" sz="3200" dirty="0" err="1"/>
              <a:t>IoT</a:t>
            </a:r>
            <a:r>
              <a:rPr lang="en-US" altLang="ko-KR" sz="3200" dirty="0"/>
              <a:t> Technical Challenges </a:t>
            </a:r>
            <a:r>
              <a:rPr lang="en-US" altLang="ko-KR" sz="3200" dirty="0" err="1"/>
              <a:t>vs</a:t>
            </a:r>
            <a:r>
              <a:rPr lang="en-US" altLang="ko-KR" sz="3200" dirty="0"/>
              <a:t> Internet</a:t>
            </a:r>
            <a:endParaRPr lang="ko-KR" altLang="en-US" sz="3200" dirty="0"/>
          </a:p>
        </p:txBody>
      </p:sp>
      <p:sp>
        <p:nvSpPr>
          <p:cNvPr id="81" name="TextBox 80"/>
          <p:cNvSpPr txBox="1"/>
          <p:nvPr/>
        </p:nvSpPr>
        <p:spPr>
          <a:xfrm>
            <a:off x="2912568" y="2204864"/>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Web server</a:t>
            </a:r>
            <a:endParaRPr lang="ko-KR" altLang="en-US" sz="1600" dirty="0"/>
          </a:p>
        </p:txBody>
      </p:sp>
      <p:sp>
        <p:nvSpPr>
          <p:cNvPr id="82" name="TextBox 81"/>
          <p:cNvSpPr txBox="1"/>
          <p:nvPr/>
        </p:nvSpPr>
        <p:spPr>
          <a:xfrm>
            <a:off x="4064696" y="5733256"/>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LAN, WLAN</a:t>
            </a:r>
            <a:endParaRPr lang="ko-KR" altLang="en-US" sz="1600" dirty="0"/>
          </a:p>
        </p:txBody>
      </p:sp>
      <p:sp>
        <p:nvSpPr>
          <p:cNvPr id="83" name="TextBox 82"/>
          <p:cNvSpPr txBox="1"/>
          <p:nvPr/>
        </p:nvSpPr>
        <p:spPr>
          <a:xfrm>
            <a:off x="5421962" y="1218238"/>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TCP/ IP </a:t>
            </a:r>
            <a:endParaRPr lang="ko-KR" altLang="en-US" sz="1600" dirty="0"/>
          </a:p>
        </p:txBody>
      </p:sp>
      <p:sp>
        <p:nvSpPr>
          <p:cNvPr id="84" name="TextBox 83"/>
          <p:cNvSpPr txBox="1"/>
          <p:nvPr/>
        </p:nvSpPr>
        <p:spPr>
          <a:xfrm>
            <a:off x="6311459" y="5157192"/>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WWW </a:t>
            </a:r>
            <a:endParaRPr lang="ko-KR" altLang="en-US" sz="1600" dirty="0"/>
          </a:p>
        </p:txBody>
      </p:sp>
      <p:sp>
        <p:nvSpPr>
          <p:cNvPr id="85" name="TextBox 84"/>
          <p:cNvSpPr txBox="1"/>
          <p:nvPr/>
        </p:nvSpPr>
        <p:spPr>
          <a:xfrm>
            <a:off x="8975755" y="1052736"/>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Search </a:t>
            </a:r>
            <a:r>
              <a:rPr lang="ko-KR" altLang="en-US" sz="1600" dirty="0"/>
              <a:t> </a:t>
            </a:r>
            <a:r>
              <a:rPr lang="en-US" altLang="ko-KR" sz="1600" dirty="0"/>
              <a:t>(?)</a:t>
            </a:r>
            <a:r>
              <a:rPr lang="ko-KR" altLang="en-US" sz="1600" dirty="0"/>
              <a:t> </a:t>
            </a:r>
          </a:p>
        </p:txBody>
      </p:sp>
      <p:sp>
        <p:nvSpPr>
          <p:cNvPr id="86" name="TextBox 85"/>
          <p:cNvSpPr txBox="1"/>
          <p:nvPr/>
        </p:nvSpPr>
        <p:spPr>
          <a:xfrm>
            <a:off x="5864896" y="6402814"/>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IPSec, DES </a:t>
            </a:r>
            <a:endParaRPr lang="ko-KR" altLang="en-US" sz="1600" dirty="0"/>
          </a:p>
        </p:txBody>
      </p:sp>
      <p:sp>
        <p:nvSpPr>
          <p:cNvPr id="87" name="TextBox 86"/>
          <p:cNvSpPr txBox="1"/>
          <p:nvPr/>
        </p:nvSpPr>
        <p:spPr>
          <a:xfrm>
            <a:off x="8975755" y="4149080"/>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Web Browser </a:t>
            </a:r>
            <a:endParaRPr lang="ko-KR" altLang="en-US" sz="1600" dirty="0"/>
          </a:p>
        </p:txBody>
      </p:sp>
      <p:sp>
        <p:nvSpPr>
          <p:cNvPr id="90" name="TextBox 89"/>
          <p:cNvSpPr txBox="1"/>
          <p:nvPr/>
        </p:nvSpPr>
        <p:spPr>
          <a:xfrm>
            <a:off x="2264495" y="980729"/>
            <a:ext cx="1944216" cy="584775"/>
          </a:xfrm>
          <a:prstGeom prst="rect">
            <a:avLst/>
          </a:prstGeom>
          <a:solidFill>
            <a:srgbClr val="CCFFFF"/>
          </a:solidFill>
          <a:ln w="28575">
            <a:solidFill>
              <a:srgbClr val="66FF99"/>
            </a:solidFill>
          </a:ln>
        </p:spPr>
        <p:txBody>
          <a:bodyPr wrap="square" rtlCol="0">
            <a:spAutoFit/>
          </a:bodyPr>
          <a:lstStyle/>
          <a:p>
            <a:pPr algn="ctr"/>
            <a:r>
              <a:rPr lang="en-US" altLang="ko-KR" sz="1600" dirty="0"/>
              <a:t>IETF &amp; W3C &amp; IEEE &amp; 3GPP</a:t>
            </a:r>
            <a:endParaRPr lang="ko-KR" altLang="en-US" sz="1600" dirty="0"/>
          </a:p>
        </p:txBody>
      </p:sp>
    </p:spTree>
    <p:extLst>
      <p:ext uri="{BB962C8B-B14F-4D97-AF65-F5344CB8AC3E}">
        <p14:creationId xmlns:p14="http://schemas.microsoft.com/office/powerpoint/2010/main" val="776540129"/>
      </p:ext>
    </p:extLst>
  </p:cSld>
  <p:clrMapOvr>
    <a:masterClrMapping/>
  </p:clrMapOvr>
  <p:transition advClick="0"/>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8292" name="Picture 4" descr="http://gsdisposals.com/wp-content/uploads/2013/08/bigstock-Row-of-network-servers-in-data-42441367.jpg"/>
          <p:cNvPicPr>
            <a:picLocks noChangeAspect="1" noChangeArrowheads="1"/>
          </p:cNvPicPr>
          <p:nvPr/>
        </p:nvPicPr>
        <p:blipFill>
          <a:blip r:embed="rId3" cstate="print"/>
          <a:srcRect/>
          <a:stretch>
            <a:fillRect/>
          </a:stretch>
        </p:blipFill>
        <p:spPr bwMode="auto">
          <a:xfrm>
            <a:off x="7089031" y="1269120"/>
            <a:ext cx="1728192" cy="1439800"/>
          </a:xfrm>
          <a:prstGeom prst="rect">
            <a:avLst/>
          </a:prstGeom>
          <a:noFill/>
        </p:spPr>
      </p:pic>
      <p:pic>
        <p:nvPicPr>
          <p:cNvPr id="268294" name="Picture 6" descr="http://www.costcentral.com/product-images-new/cisco-c819hgw-v-a-k9.jpg"/>
          <p:cNvPicPr>
            <a:picLocks noChangeAspect="1" noChangeArrowheads="1"/>
          </p:cNvPicPr>
          <p:nvPr/>
        </p:nvPicPr>
        <p:blipFill>
          <a:blip r:embed="rId4" cstate="print"/>
          <a:srcRect/>
          <a:stretch>
            <a:fillRect/>
          </a:stretch>
        </p:blipFill>
        <p:spPr bwMode="auto">
          <a:xfrm>
            <a:off x="3704655" y="3555014"/>
            <a:ext cx="1656184" cy="1242138"/>
          </a:xfrm>
          <a:prstGeom prst="rect">
            <a:avLst/>
          </a:prstGeom>
          <a:noFill/>
        </p:spPr>
      </p:pic>
      <p:pic>
        <p:nvPicPr>
          <p:cNvPr id="268290" name="Picture 2" descr="http://www.dallmeier.ru/fileadmin/upload_electronic/Unternehmen/Niederlassungen/Dallmeier_Russland/Planning_icons_single/Shapes/JPG/Symbols/Cloud%20internet.jpg"/>
          <p:cNvPicPr>
            <a:picLocks noChangeAspect="1" noChangeArrowheads="1"/>
          </p:cNvPicPr>
          <p:nvPr/>
        </p:nvPicPr>
        <p:blipFill>
          <a:blip r:embed="rId5" cstate="print"/>
          <a:srcRect/>
          <a:stretch>
            <a:fillRect/>
          </a:stretch>
        </p:blipFill>
        <p:spPr bwMode="auto">
          <a:xfrm>
            <a:off x="5072807" y="2548492"/>
            <a:ext cx="3744416" cy="1960629"/>
          </a:xfrm>
          <a:prstGeom prst="rect">
            <a:avLst/>
          </a:prstGeom>
          <a:noFill/>
        </p:spPr>
      </p:pic>
      <p:cxnSp>
        <p:nvCxnSpPr>
          <p:cNvPr id="14" name="직선 연결선 13"/>
          <p:cNvCxnSpPr>
            <a:endCxn id="268294" idx="1"/>
          </p:cNvCxnSpPr>
          <p:nvPr/>
        </p:nvCxnSpPr>
        <p:spPr>
          <a:xfrm>
            <a:off x="2668791" y="3429001"/>
            <a:ext cx="1035864" cy="74708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9" name="직선 연결선 18"/>
          <p:cNvCxnSpPr>
            <a:stCxn id="45" idx="0"/>
            <a:endCxn id="268294" idx="1"/>
          </p:cNvCxnSpPr>
          <p:nvPr/>
        </p:nvCxnSpPr>
        <p:spPr>
          <a:xfrm flipV="1">
            <a:off x="2020371" y="4176084"/>
            <a:ext cx="1684285" cy="28198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2" name="직선 연결선 21"/>
          <p:cNvCxnSpPr>
            <a:stCxn id="49" idx="0"/>
            <a:endCxn id="268294" idx="2"/>
          </p:cNvCxnSpPr>
          <p:nvPr/>
        </p:nvCxnSpPr>
        <p:spPr>
          <a:xfrm flipV="1">
            <a:off x="2940669" y="4797152"/>
            <a:ext cx="1592078" cy="86409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9" name="직선 화살표 연결선 38"/>
          <p:cNvCxnSpPr>
            <a:stCxn id="29" idx="2"/>
          </p:cNvCxnSpPr>
          <p:nvPr/>
        </p:nvCxnSpPr>
        <p:spPr>
          <a:xfrm flipH="1">
            <a:off x="2668792" y="2553292"/>
            <a:ext cx="78496" cy="8362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789921" y="1722295"/>
            <a:ext cx="1914734" cy="830997"/>
          </a:xfrm>
          <a:prstGeom prst="rect">
            <a:avLst/>
          </a:prstGeom>
          <a:solidFill>
            <a:srgbClr val="FFCC00"/>
          </a:solidFill>
          <a:ln w="28575">
            <a:solidFill>
              <a:srgbClr val="0000FF"/>
            </a:solidFill>
          </a:ln>
        </p:spPr>
        <p:txBody>
          <a:bodyPr wrap="square" rtlCol="0">
            <a:spAutoFit/>
          </a:bodyPr>
          <a:lstStyle/>
          <a:p>
            <a:pPr algn="ctr"/>
            <a:r>
              <a:rPr lang="en-US" altLang="ko-KR" sz="1600" dirty="0"/>
              <a:t>Networked Embedded Device</a:t>
            </a:r>
            <a:endParaRPr lang="ko-KR" altLang="en-US" sz="1600" dirty="0"/>
          </a:p>
        </p:txBody>
      </p:sp>
      <p:cxnSp>
        <p:nvCxnSpPr>
          <p:cNvPr id="69" name="직선 화살표 연결선 68"/>
          <p:cNvCxnSpPr>
            <a:stCxn id="68" idx="0"/>
          </p:cNvCxnSpPr>
          <p:nvPr/>
        </p:nvCxnSpPr>
        <p:spPr>
          <a:xfrm flipH="1" flipV="1">
            <a:off x="3560639" y="5351722"/>
            <a:ext cx="1008112" cy="144016"/>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2" name="직선 화살표 연결선 71"/>
          <p:cNvCxnSpPr>
            <a:stCxn id="68" idx="0"/>
          </p:cNvCxnSpPr>
          <p:nvPr/>
        </p:nvCxnSpPr>
        <p:spPr>
          <a:xfrm flipH="1" flipV="1">
            <a:off x="3128591" y="3789040"/>
            <a:ext cx="1440160" cy="1706698"/>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직선 화살표 연결선 74"/>
          <p:cNvCxnSpPr>
            <a:stCxn id="68" idx="0"/>
          </p:cNvCxnSpPr>
          <p:nvPr/>
        </p:nvCxnSpPr>
        <p:spPr>
          <a:xfrm flipH="1" flipV="1">
            <a:off x="2768551" y="4293096"/>
            <a:ext cx="1800200" cy="1202642"/>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8241159" y="764704"/>
            <a:ext cx="2232248" cy="338554"/>
          </a:xfrm>
          <a:prstGeom prst="rect">
            <a:avLst/>
          </a:prstGeom>
          <a:solidFill>
            <a:srgbClr val="FFCC00"/>
          </a:solidFill>
          <a:ln w="28575">
            <a:solidFill>
              <a:srgbClr val="0000FF"/>
            </a:solidFill>
          </a:ln>
        </p:spPr>
        <p:txBody>
          <a:bodyPr wrap="square" rtlCol="0">
            <a:spAutoFit/>
          </a:bodyPr>
          <a:lstStyle/>
          <a:p>
            <a:pPr algn="ctr"/>
            <a:r>
              <a:rPr lang="en-US" altLang="ko-KR" sz="1600" dirty="0"/>
              <a:t>Big Data Analysis </a:t>
            </a:r>
            <a:endParaRPr lang="ko-KR" altLang="en-US" sz="1600" dirty="0"/>
          </a:p>
        </p:txBody>
      </p:sp>
      <p:cxnSp>
        <p:nvCxnSpPr>
          <p:cNvPr id="80" name="직선 화살표 연결선 79"/>
          <p:cNvCxnSpPr>
            <a:stCxn id="79" idx="2"/>
            <a:endCxn id="268292" idx="3"/>
          </p:cNvCxnSpPr>
          <p:nvPr/>
        </p:nvCxnSpPr>
        <p:spPr>
          <a:xfrm flipH="1">
            <a:off x="8817223" y="1103258"/>
            <a:ext cx="540060" cy="885762"/>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4798727" y="908158"/>
            <a:ext cx="1872208" cy="338554"/>
          </a:xfrm>
          <a:prstGeom prst="rect">
            <a:avLst/>
          </a:prstGeom>
          <a:solidFill>
            <a:srgbClr val="FFCC00"/>
          </a:solidFill>
          <a:ln w="28575">
            <a:solidFill>
              <a:srgbClr val="0000FF"/>
            </a:solidFill>
          </a:ln>
        </p:spPr>
        <p:txBody>
          <a:bodyPr wrap="square" rtlCol="0">
            <a:spAutoFit/>
          </a:bodyPr>
          <a:lstStyle/>
          <a:p>
            <a:pPr algn="ctr"/>
            <a:r>
              <a:rPr lang="en-US" altLang="ko-KR" sz="1600" dirty="0" err="1"/>
              <a:t>IoT</a:t>
            </a:r>
            <a:r>
              <a:rPr lang="en-US" altLang="ko-KR" sz="1600" dirty="0"/>
              <a:t> Network</a:t>
            </a:r>
            <a:endParaRPr lang="ko-KR" altLang="en-US" sz="1600" dirty="0"/>
          </a:p>
        </p:txBody>
      </p:sp>
      <p:cxnSp>
        <p:nvCxnSpPr>
          <p:cNvPr id="89" name="직선 화살표 연결선 88"/>
          <p:cNvCxnSpPr>
            <a:stCxn id="88" idx="2"/>
            <a:endCxn id="268294" idx="0"/>
          </p:cNvCxnSpPr>
          <p:nvPr/>
        </p:nvCxnSpPr>
        <p:spPr>
          <a:xfrm flipH="1">
            <a:off x="4532747" y="1246712"/>
            <a:ext cx="1202084" cy="2308302"/>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직선 화살표 연결선 91"/>
          <p:cNvCxnSpPr>
            <a:stCxn id="88" idx="2"/>
            <a:endCxn id="65" idx="1"/>
          </p:cNvCxnSpPr>
          <p:nvPr/>
        </p:nvCxnSpPr>
        <p:spPr>
          <a:xfrm>
            <a:off x="5734832" y="1246713"/>
            <a:ext cx="2917151" cy="374233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3" name="직선 화살표 연결선 102"/>
          <p:cNvCxnSpPr>
            <a:stCxn id="88" idx="2"/>
          </p:cNvCxnSpPr>
          <p:nvPr/>
        </p:nvCxnSpPr>
        <p:spPr>
          <a:xfrm flipH="1">
            <a:off x="3056583" y="1246712"/>
            <a:ext cx="2678248" cy="1786244"/>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7" name="직선 화살표 연결선 106"/>
          <p:cNvCxnSpPr>
            <a:stCxn id="88" idx="2"/>
          </p:cNvCxnSpPr>
          <p:nvPr/>
        </p:nvCxnSpPr>
        <p:spPr>
          <a:xfrm>
            <a:off x="5734831" y="1246712"/>
            <a:ext cx="504056" cy="1461646"/>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9242241" y="3882534"/>
            <a:ext cx="1087150" cy="338554"/>
          </a:xfrm>
          <a:prstGeom prst="rect">
            <a:avLst/>
          </a:prstGeom>
          <a:solidFill>
            <a:srgbClr val="FFCC00"/>
          </a:solidFill>
          <a:ln w="28575">
            <a:solidFill>
              <a:srgbClr val="0000FF"/>
            </a:solidFill>
          </a:ln>
        </p:spPr>
        <p:txBody>
          <a:bodyPr wrap="square" rtlCol="0">
            <a:spAutoFit/>
          </a:bodyPr>
          <a:lstStyle/>
          <a:p>
            <a:pPr algn="ctr"/>
            <a:r>
              <a:rPr lang="en-US" altLang="ko-KR" sz="1600" dirty="0"/>
              <a:t>UX</a:t>
            </a:r>
            <a:endParaRPr lang="ko-KR" altLang="en-US" sz="1600" dirty="0"/>
          </a:p>
        </p:txBody>
      </p:sp>
      <p:cxnSp>
        <p:nvCxnSpPr>
          <p:cNvPr id="121" name="직선 화살표 연결선 120"/>
          <p:cNvCxnSpPr>
            <a:stCxn id="111" idx="2"/>
            <a:endCxn id="65" idx="3"/>
          </p:cNvCxnSpPr>
          <p:nvPr/>
        </p:nvCxnSpPr>
        <p:spPr>
          <a:xfrm flipH="1">
            <a:off x="9321280" y="4221089"/>
            <a:ext cx="464537" cy="767955"/>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0" name="TextBox 129"/>
          <p:cNvSpPr txBox="1"/>
          <p:nvPr/>
        </p:nvSpPr>
        <p:spPr>
          <a:xfrm>
            <a:off x="5720879" y="4869160"/>
            <a:ext cx="2520280" cy="338554"/>
          </a:xfrm>
          <a:prstGeom prst="rect">
            <a:avLst/>
          </a:prstGeom>
          <a:solidFill>
            <a:srgbClr val="FFCC00"/>
          </a:solidFill>
          <a:ln w="28575">
            <a:solidFill>
              <a:srgbClr val="0000FF"/>
            </a:solidFill>
          </a:ln>
        </p:spPr>
        <p:txBody>
          <a:bodyPr wrap="square" rtlCol="0">
            <a:spAutoFit/>
          </a:bodyPr>
          <a:lstStyle/>
          <a:p>
            <a:pPr algn="ctr"/>
            <a:r>
              <a:rPr lang="en-US" altLang="ko-KR" sz="1600" dirty="0" err="1"/>
              <a:t>IoT</a:t>
            </a:r>
            <a:r>
              <a:rPr lang="en-US" altLang="ko-KR" sz="1600" dirty="0"/>
              <a:t> Core Framework</a:t>
            </a:r>
            <a:endParaRPr lang="ko-KR" altLang="en-US" sz="1600" dirty="0"/>
          </a:p>
        </p:txBody>
      </p:sp>
      <p:cxnSp>
        <p:nvCxnSpPr>
          <p:cNvPr id="131" name="직선 화살표 연결선 130"/>
          <p:cNvCxnSpPr>
            <a:stCxn id="130" idx="1"/>
          </p:cNvCxnSpPr>
          <p:nvPr/>
        </p:nvCxnSpPr>
        <p:spPr>
          <a:xfrm flipH="1" flipV="1">
            <a:off x="2464017" y="4689155"/>
            <a:ext cx="3256862" cy="349283"/>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9" name="직선 화살표 연결선 138"/>
          <p:cNvCxnSpPr>
            <a:stCxn id="130" idx="3"/>
            <a:endCxn id="65" idx="1"/>
          </p:cNvCxnSpPr>
          <p:nvPr/>
        </p:nvCxnSpPr>
        <p:spPr>
          <a:xfrm flipV="1">
            <a:off x="8241160" y="4989043"/>
            <a:ext cx="410823" cy="49394"/>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5" name="TextBox 144"/>
          <p:cNvSpPr txBox="1"/>
          <p:nvPr/>
        </p:nvSpPr>
        <p:spPr>
          <a:xfrm>
            <a:off x="1803981" y="836712"/>
            <a:ext cx="1872208" cy="338554"/>
          </a:xfrm>
          <a:prstGeom prst="rect">
            <a:avLst/>
          </a:prstGeom>
          <a:solidFill>
            <a:srgbClr val="FFCC00"/>
          </a:solidFill>
          <a:ln w="28575">
            <a:solidFill>
              <a:srgbClr val="0000FF"/>
            </a:solidFill>
          </a:ln>
        </p:spPr>
        <p:txBody>
          <a:bodyPr wrap="square" rtlCol="0">
            <a:spAutoFit/>
          </a:bodyPr>
          <a:lstStyle/>
          <a:p>
            <a:pPr algn="ctr"/>
            <a:r>
              <a:rPr lang="en-US" altLang="ko-KR" sz="1600" dirty="0" err="1"/>
              <a:t>IoT</a:t>
            </a:r>
            <a:r>
              <a:rPr lang="en-US" altLang="ko-KR" sz="1600" dirty="0"/>
              <a:t> Standard </a:t>
            </a:r>
            <a:endParaRPr lang="ko-KR" altLang="en-US" sz="1600" dirty="0"/>
          </a:p>
        </p:txBody>
      </p:sp>
      <p:sp>
        <p:nvSpPr>
          <p:cNvPr id="146" name="TextBox 145"/>
          <p:cNvSpPr txBox="1"/>
          <p:nvPr/>
        </p:nvSpPr>
        <p:spPr>
          <a:xfrm>
            <a:off x="6080919" y="6186791"/>
            <a:ext cx="1728192" cy="584775"/>
          </a:xfrm>
          <a:prstGeom prst="rect">
            <a:avLst/>
          </a:prstGeom>
          <a:solidFill>
            <a:srgbClr val="FFCC00"/>
          </a:solidFill>
          <a:ln w="28575">
            <a:solidFill>
              <a:srgbClr val="0000FF"/>
            </a:solidFill>
          </a:ln>
        </p:spPr>
        <p:txBody>
          <a:bodyPr wrap="square" rtlCol="0">
            <a:spAutoFit/>
          </a:bodyPr>
          <a:lstStyle/>
          <a:p>
            <a:pPr algn="ctr"/>
            <a:r>
              <a:rPr lang="en-US" altLang="ko-KR" sz="1600" dirty="0" err="1"/>
              <a:t>IoT</a:t>
            </a:r>
            <a:r>
              <a:rPr lang="en-US" altLang="ko-KR" sz="1600" dirty="0"/>
              <a:t> Security </a:t>
            </a:r>
            <a:r>
              <a:rPr lang="ko-KR" altLang="en-US" sz="1600" dirty="0"/>
              <a:t>기술</a:t>
            </a:r>
          </a:p>
        </p:txBody>
      </p:sp>
      <p:sp>
        <p:nvSpPr>
          <p:cNvPr id="44" name="TextBox 43"/>
          <p:cNvSpPr txBox="1"/>
          <p:nvPr/>
        </p:nvSpPr>
        <p:spPr>
          <a:xfrm>
            <a:off x="1643720" y="5143545"/>
            <a:ext cx="752129"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Sensor</a:t>
            </a:r>
            <a:endParaRPr lang="ko-KR" altLang="en-US" sz="1400" dirty="0" err="1"/>
          </a:p>
        </p:txBody>
      </p:sp>
      <p:pic>
        <p:nvPicPr>
          <p:cNvPr id="45" name="Picture 5"/>
          <p:cNvPicPr>
            <a:picLocks noChangeAspect="1" noChangeArrowheads="1"/>
          </p:cNvPicPr>
          <p:nvPr/>
        </p:nvPicPr>
        <p:blipFill>
          <a:blip r:embed="rId6" cstate="print"/>
          <a:srcRect/>
          <a:stretch>
            <a:fillRect/>
          </a:stretch>
        </p:blipFill>
        <p:spPr bwMode="auto">
          <a:xfrm>
            <a:off x="1704237" y="4458072"/>
            <a:ext cx="632267" cy="627112"/>
          </a:xfrm>
          <a:prstGeom prst="rect">
            <a:avLst/>
          </a:prstGeom>
          <a:noFill/>
          <a:ln w="9525">
            <a:noFill/>
            <a:miter lim="800000"/>
            <a:headEnd/>
            <a:tailEnd/>
          </a:ln>
        </p:spPr>
      </p:pic>
      <p:sp>
        <p:nvSpPr>
          <p:cNvPr id="48" name="TextBox 47"/>
          <p:cNvSpPr txBox="1"/>
          <p:nvPr/>
        </p:nvSpPr>
        <p:spPr>
          <a:xfrm>
            <a:off x="2480520" y="6381329"/>
            <a:ext cx="752129"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Sensor</a:t>
            </a:r>
            <a:endParaRPr lang="ko-KR" altLang="en-US" sz="1400" dirty="0" err="1"/>
          </a:p>
        </p:txBody>
      </p:sp>
      <p:pic>
        <p:nvPicPr>
          <p:cNvPr id="49" name="Picture 5"/>
          <p:cNvPicPr>
            <a:picLocks noChangeAspect="1" noChangeArrowheads="1"/>
          </p:cNvPicPr>
          <p:nvPr/>
        </p:nvPicPr>
        <p:blipFill>
          <a:blip r:embed="rId7" cstate="print"/>
          <a:srcRect/>
          <a:stretch>
            <a:fillRect/>
          </a:stretch>
        </p:blipFill>
        <p:spPr bwMode="auto">
          <a:xfrm>
            <a:off x="2624536" y="5661248"/>
            <a:ext cx="632267" cy="627112"/>
          </a:xfrm>
          <a:prstGeom prst="rect">
            <a:avLst/>
          </a:prstGeom>
          <a:noFill/>
          <a:ln w="9525">
            <a:noFill/>
            <a:miter lim="800000"/>
            <a:headEnd/>
            <a:tailEnd/>
          </a:ln>
        </p:spPr>
      </p:pic>
      <p:sp>
        <p:nvSpPr>
          <p:cNvPr id="54" name="TextBox 53"/>
          <p:cNvSpPr txBox="1"/>
          <p:nvPr/>
        </p:nvSpPr>
        <p:spPr>
          <a:xfrm>
            <a:off x="8601199" y="2401144"/>
            <a:ext cx="1394934" cy="307777"/>
          </a:xfrm>
          <a:prstGeom prst="rect">
            <a:avLst/>
          </a:prstGeom>
          <a:solidFill>
            <a:srgbClr val="3399FF">
              <a:alpha val="50000"/>
            </a:srgbClr>
          </a:solidFill>
        </p:spPr>
        <p:txBody>
          <a:bodyPr wrap="none" rtlCol="0">
            <a:spAutoFit/>
          </a:bodyPr>
          <a:lstStyle/>
          <a:p>
            <a:r>
              <a:rPr lang="en-US" altLang="ko-KR" sz="1400" dirty="0"/>
              <a:t>Service Server</a:t>
            </a:r>
            <a:endParaRPr lang="ko-KR" altLang="en-US" sz="1400" dirty="0" err="1"/>
          </a:p>
        </p:txBody>
      </p:sp>
      <p:sp>
        <p:nvSpPr>
          <p:cNvPr id="55" name="TextBox 54"/>
          <p:cNvSpPr txBox="1"/>
          <p:nvPr/>
        </p:nvSpPr>
        <p:spPr>
          <a:xfrm>
            <a:off x="4856784" y="4509121"/>
            <a:ext cx="1011815" cy="307777"/>
          </a:xfrm>
          <a:prstGeom prst="rect">
            <a:avLst/>
          </a:pr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2700000" scaled="1"/>
            <a:tileRect/>
          </a:gradFill>
        </p:spPr>
        <p:txBody>
          <a:bodyPr wrap="none" rtlCol="0">
            <a:spAutoFit/>
          </a:bodyPr>
          <a:lstStyle/>
          <a:p>
            <a:r>
              <a:rPr lang="en-US" altLang="ko-KR" sz="1400" dirty="0"/>
              <a:t>Gateway</a:t>
            </a:r>
            <a:endParaRPr lang="ko-KR" altLang="en-US" sz="1400" dirty="0" err="1"/>
          </a:p>
        </p:txBody>
      </p:sp>
      <p:cxnSp>
        <p:nvCxnSpPr>
          <p:cNvPr id="134" name="직선 화살표 연결선 133"/>
          <p:cNvCxnSpPr>
            <a:stCxn id="130" idx="1"/>
          </p:cNvCxnSpPr>
          <p:nvPr/>
        </p:nvCxnSpPr>
        <p:spPr>
          <a:xfrm flipH="1" flipV="1">
            <a:off x="4856783" y="4437127"/>
            <a:ext cx="864096" cy="60131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57" name="Picture 10" descr="http://www.cooking-hacks.com/skin/frontend/default/cooking/images/catalog/documentation/article_waspmote/waspmote.png"/>
          <p:cNvPicPr>
            <a:picLocks noChangeAspect="1" noChangeArrowheads="1"/>
          </p:cNvPicPr>
          <p:nvPr/>
        </p:nvPicPr>
        <p:blipFill>
          <a:blip r:embed="rId8" cstate="print"/>
          <a:srcRect/>
          <a:stretch>
            <a:fillRect/>
          </a:stretch>
        </p:blipFill>
        <p:spPr bwMode="auto">
          <a:xfrm>
            <a:off x="2323979" y="2636912"/>
            <a:ext cx="775585" cy="792088"/>
          </a:xfrm>
          <a:prstGeom prst="rect">
            <a:avLst/>
          </a:prstGeom>
          <a:noFill/>
        </p:spPr>
      </p:pic>
      <p:sp>
        <p:nvSpPr>
          <p:cNvPr id="58" name="TextBox 57"/>
          <p:cNvSpPr txBox="1"/>
          <p:nvPr/>
        </p:nvSpPr>
        <p:spPr>
          <a:xfrm>
            <a:off x="1529902" y="3068961"/>
            <a:ext cx="864389" cy="523220"/>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square" rtlCol="0">
            <a:spAutoFit/>
          </a:bodyPr>
          <a:lstStyle/>
          <a:p>
            <a:r>
              <a:rPr lang="en-US" altLang="ko-KR" sz="1400" dirty="0"/>
              <a:t>Actuator</a:t>
            </a:r>
            <a:endParaRPr lang="ko-KR" altLang="en-US" sz="1400" dirty="0" err="1"/>
          </a:p>
        </p:txBody>
      </p:sp>
      <p:cxnSp>
        <p:nvCxnSpPr>
          <p:cNvPr id="42" name="직선 화살표 연결선 41"/>
          <p:cNvCxnSpPr>
            <a:stCxn id="29" idx="2"/>
            <a:endCxn id="45" idx="0"/>
          </p:cNvCxnSpPr>
          <p:nvPr/>
        </p:nvCxnSpPr>
        <p:spPr>
          <a:xfrm flipH="1">
            <a:off x="2020370" y="2553292"/>
            <a:ext cx="726918" cy="190478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직선 화살표 연결선 20"/>
          <p:cNvCxnSpPr>
            <a:stCxn id="29" idx="2"/>
            <a:endCxn id="49" idx="0"/>
          </p:cNvCxnSpPr>
          <p:nvPr/>
        </p:nvCxnSpPr>
        <p:spPr>
          <a:xfrm>
            <a:off x="2747289" y="2553292"/>
            <a:ext cx="193381" cy="3107957"/>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59" name="Picture 10" descr="http://www.cooking-hacks.com/skin/frontend/default/cooking/images/catalog/documentation/article_waspmote/waspmote.png"/>
          <p:cNvPicPr>
            <a:picLocks noChangeAspect="1" noChangeArrowheads="1"/>
          </p:cNvPicPr>
          <p:nvPr/>
        </p:nvPicPr>
        <p:blipFill>
          <a:blip r:embed="rId8" cstate="print"/>
          <a:srcRect/>
          <a:stretch>
            <a:fillRect/>
          </a:stretch>
        </p:blipFill>
        <p:spPr bwMode="auto">
          <a:xfrm>
            <a:off x="3920680" y="5877272"/>
            <a:ext cx="775585" cy="792088"/>
          </a:xfrm>
          <a:prstGeom prst="rect">
            <a:avLst/>
          </a:prstGeom>
          <a:noFill/>
        </p:spPr>
      </p:pic>
      <p:sp>
        <p:nvSpPr>
          <p:cNvPr id="60" name="TextBox 59"/>
          <p:cNvSpPr txBox="1"/>
          <p:nvPr/>
        </p:nvSpPr>
        <p:spPr>
          <a:xfrm>
            <a:off x="4723137" y="6520676"/>
            <a:ext cx="958917"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Actuator</a:t>
            </a:r>
            <a:endParaRPr lang="ko-KR" altLang="en-US" sz="1400" dirty="0" err="1"/>
          </a:p>
        </p:txBody>
      </p:sp>
      <p:cxnSp>
        <p:nvCxnSpPr>
          <p:cNvPr id="61" name="직선 화살표 연결선 60"/>
          <p:cNvCxnSpPr>
            <a:stCxn id="29" idx="2"/>
            <a:endCxn id="59" idx="0"/>
          </p:cNvCxnSpPr>
          <p:nvPr/>
        </p:nvCxnSpPr>
        <p:spPr>
          <a:xfrm>
            <a:off x="2747288" y="2553292"/>
            <a:ext cx="1561184" cy="332398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직선 연결선 63"/>
          <p:cNvCxnSpPr/>
          <p:nvPr/>
        </p:nvCxnSpPr>
        <p:spPr>
          <a:xfrm flipV="1">
            <a:off x="4308473" y="4797152"/>
            <a:ext cx="224275" cy="108012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3632647" y="5495738"/>
            <a:ext cx="1872208" cy="338554"/>
          </a:xfrm>
          <a:prstGeom prst="rect">
            <a:avLst/>
          </a:prstGeom>
          <a:solidFill>
            <a:srgbClr val="FFCC00"/>
          </a:solidFill>
          <a:ln w="28575">
            <a:solidFill>
              <a:srgbClr val="0000FF"/>
            </a:solidFill>
          </a:ln>
        </p:spPr>
        <p:txBody>
          <a:bodyPr wrap="square" rtlCol="0">
            <a:spAutoFit/>
          </a:bodyPr>
          <a:lstStyle/>
          <a:p>
            <a:pPr algn="ctr"/>
            <a:r>
              <a:rPr lang="en-US" altLang="ko-KR" sz="1600" dirty="0"/>
              <a:t>Connectivity</a:t>
            </a:r>
            <a:endParaRPr lang="ko-KR" altLang="en-US" sz="1600" dirty="0"/>
          </a:p>
        </p:txBody>
      </p:sp>
      <p:pic>
        <p:nvPicPr>
          <p:cNvPr id="65" name="Picture 2"/>
          <p:cNvPicPr>
            <a:picLocks noChangeAspect="1" noChangeArrowheads="1"/>
          </p:cNvPicPr>
          <p:nvPr/>
        </p:nvPicPr>
        <p:blipFill>
          <a:blip r:embed="rId9" cstate="print"/>
          <a:srcRect/>
          <a:stretch>
            <a:fillRect/>
          </a:stretch>
        </p:blipFill>
        <p:spPr bwMode="auto">
          <a:xfrm>
            <a:off x="8651983" y="4437113"/>
            <a:ext cx="669297" cy="1103861"/>
          </a:xfrm>
          <a:prstGeom prst="roundRect">
            <a:avLst/>
          </a:prstGeom>
          <a:noFill/>
          <a:ln w="9525">
            <a:noFill/>
            <a:miter lim="800000"/>
            <a:headEnd/>
            <a:tailEnd/>
          </a:ln>
          <a:effectLst>
            <a:prstShdw prst="shdw17" dist="17961" dir="2700000">
              <a:srgbClr val="CCECFF">
                <a:gamma/>
                <a:shade val="60000"/>
                <a:invGamma/>
                <a:alpha val="50000"/>
              </a:srgbClr>
            </a:prstShdw>
          </a:effectLst>
        </p:spPr>
      </p:pic>
      <p:sp>
        <p:nvSpPr>
          <p:cNvPr id="66" name="TextBox 65"/>
          <p:cNvSpPr txBox="1"/>
          <p:nvPr/>
        </p:nvSpPr>
        <p:spPr>
          <a:xfrm>
            <a:off x="9465295" y="5138028"/>
            <a:ext cx="936104" cy="523220"/>
          </a:xfrm>
          <a:prstGeom prst="rect">
            <a:avLst/>
          </a:prstGeom>
          <a:gradFill flip="none" rotWithShape="1">
            <a:gsLst>
              <a:gs pos="0">
                <a:srgbClr val="FF99FF">
                  <a:shade val="30000"/>
                  <a:satMod val="115000"/>
                </a:srgbClr>
              </a:gs>
              <a:gs pos="50000">
                <a:srgbClr val="FF99FF">
                  <a:shade val="67500"/>
                  <a:satMod val="115000"/>
                </a:srgbClr>
              </a:gs>
              <a:gs pos="100000">
                <a:srgbClr val="FF99FF">
                  <a:shade val="100000"/>
                  <a:satMod val="115000"/>
                </a:srgbClr>
              </a:gs>
            </a:gsLst>
            <a:lin ang="8100000" scaled="1"/>
            <a:tileRect/>
          </a:gradFill>
        </p:spPr>
        <p:txBody>
          <a:bodyPr wrap="square" rtlCol="0">
            <a:spAutoFit/>
          </a:bodyPr>
          <a:lstStyle/>
          <a:p>
            <a:pPr algn="ctr"/>
            <a:r>
              <a:rPr lang="en-US" altLang="ko-KR" sz="1400" dirty="0"/>
              <a:t>User</a:t>
            </a:r>
          </a:p>
          <a:p>
            <a:pPr algn="ctr"/>
            <a:r>
              <a:rPr lang="en-US" altLang="ko-KR" sz="1400" dirty="0"/>
              <a:t>Device</a:t>
            </a:r>
            <a:endParaRPr lang="ko-KR" altLang="en-US" sz="1400" dirty="0" err="1"/>
          </a:p>
        </p:txBody>
      </p:sp>
      <p:cxnSp>
        <p:nvCxnSpPr>
          <p:cNvPr id="47" name="직선 화살표 연결선 46"/>
          <p:cNvCxnSpPr>
            <a:stCxn id="130" idx="0"/>
            <a:endCxn id="268292" idx="2"/>
          </p:cNvCxnSpPr>
          <p:nvPr/>
        </p:nvCxnSpPr>
        <p:spPr>
          <a:xfrm flipV="1">
            <a:off x="6981019" y="2708920"/>
            <a:ext cx="972108" cy="2160240"/>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1" name="제목 1"/>
          <p:cNvSpPr>
            <a:spLocks noGrp="1"/>
          </p:cNvSpPr>
          <p:nvPr>
            <p:ph type="title"/>
          </p:nvPr>
        </p:nvSpPr>
        <p:spPr>
          <a:xfrm>
            <a:off x="1688431" y="44624"/>
            <a:ext cx="8784976" cy="582594"/>
          </a:xfrm>
          <a:prstGeom prst="rect">
            <a:avLst/>
          </a:prstGeom>
        </p:spPr>
        <p:txBody>
          <a:bodyPr>
            <a:noAutofit/>
          </a:bodyPr>
          <a:lstStyle/>
          <a:p>
            <a:r>
              <a:rPr lang="en-US" altLang="ko-KR" sz="3200" dirty="0"/>
              <a:t>Main </a:t>
            </a:r>
            <a:r>
              <a:rPr lang="en-US" altLang="ko-KR" sz="3200" dirty="0" err="1"/>
              <a:t>IoT</a:t>
            </a:r>
            <a:r>
              <a:rPr lang="en-US" altLang="ko-KR" sz="3200" dirty="0"/>
              <a:t> Technical Challenges </a:t>
            </a:r>
            <a:r>
              <a:rPr lang="en-US" altLang="ko-KR" sz="3200" dirty="0" err="1"/>
              <a:t>vs</a:t>
            </a:r>
            <a:r>
              <a:rPr lang="en-US" altLang="ko-KR" sz="3200" dirty="0"/>
              <a:t> Internet</a:t>
            </a:r>
            <a:endParaRPr lang="ko-KR" altLang="en-US" sz="3200" dirty="0"/>
          </a:p>
        </p:txBody>
      </p:sp>
      <p:sp>
        <p:nvSpPr>
          <p:cNvPr id="81" name="TextBox 80"/>
          <p:cNvSpPr txBox="1"/>
          <p:nvPr/>
        </p:nvSpPr>
        <p:spPr>
          <a:xfrm>
            <a:off x="2912568" y="2204864"/>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Web server</a:t>
            </a:r>
            <a:endParaRPr lang="ko-KR" altLang="en-US" sz="1600" dirty="0"/>
          </a:p>
        </p:txBody>
      </p:sp>
      <p:sp>
        <p:nvSpPr>
          <p:cNvPr id="82" name="TextBox 81"/>
          <p:cNvSpPr txBox="1"/>
          <p:nvPr/>
        </p:nvSpPr>
        <p:spPr>
          <a:xfrm>
            <a:off x="4064696" y="5733256"/>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LAN, WLAN</a:t>
            </a:r>
            <a:endParaRPr lang="ko-KR" altLang="en-US" sz="1600" dirty="0"/>
          </a:p>
        </p:txBody>
      </p:sp>
      <p:sp>
        <p:nvSpPr>
          <p:cNvPr id="83" name="TextBox 82"/>
          <p:cNvSpPr txBox="1"/>
          <p:nvPr/>
        </p:nvSpPr>
        <p:spPr>
          <a:xfrm>
            <a:off x="5421962" y="1218238"/>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TCP/ IP </a:t>
            </a:r>
            <a:endParaRPr lang="ko-KR" altLang="en-US" sz="1600" dirty="0"/>
          </a:p>
        </p:txBody>
      </p:sp>
      <p:sp>
        <p:nvSpPr>
          <p:cNvPr id="84" name="TextBox 83"/>
          <p:cNvSpPr txBox="1"/>
          <p:nvPr/>
        </p:nvSpPr>
        <p:spPr>
          <a:xfrm>
            <a:off x="6311459" y="5157192"/>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WWW </a:t>
            </a:r>
            <a:endParaRPr lang="ko-KR" altLang="en-US" sz="1600" dirty="0"/>
          </a:p>
        </p:txBody>
      </p:sp>
      <p:sp>
        <p:nvSpPr>
          <p:cNvPr id="85" name="TextBox 84"/>
          <p:cNvSpPr txBox="1"/>
          <p:nvPr/>
        </p:nvSpPr>
        <p:spPr>
          <a:xfrm>
            <a:off x="8975755" y="1052736"/>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Search </a:t>
            </a:r>
            <a:r>
              <a:rPr lang="ko-KR" altLang="en-US" sz="1600" dirty="0"/>
              <a:t> </a:t>
            </a:r>
            <a:r>
              <a:rPr lang="en-US" altLang="ko-KR" sz="1600" dirty="0"/>
              <a:t>(?)</a:t>
            </a:r>
            <a:r>
              <a:rPr lang="ko-KR" altLang="en-US" sz="1600" dirty="0"/>
              <a:t> </a:t>
            </a:r>
          </a:p>
        </p:txBody>
      </p:sp>
      <p:sp>
        <p:nvSpPr>
          <p:cNvPr id="86" name="TextBox 85"/>
          <p:cNvSpPr txBox="1"/>
          <p:nvPr/>
        </p:nvSpPr>
        <p:spPr>
          <a:xfrm>
            <a:off x="5864896" y="6402814"/>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IPSec, DES </a:t>
            </a:r>
            <a:endParaRPr lang="ko-KR" altLang="en-US" sz="1600" dirty="0"/>
          </a:p>
        </p:txBody>
      </p:sp>
      <p:sp>
        <p:nvSpPr>
          <p:cNvPr id="87" name="TextBox 86"/>
          <p:cNvSpPr txBox="1"/>
          <p:nvPr/>
        </p:nvSpPr>
        <p:spPr>
          <a:xfrm>
            <a:off x="8975755" y="4149080"/>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Web Browser </a:t>
            </a:r>
            <a:endParaRPr lang="ko-KR" altLang="en-US" sz="1600" dirty="0"/>
          </a:p>
        </p:txBody>
      </p:sp>
      <p:sp>
        <p:nvSpPr>
          <p:cNvPr id="90" name="TextBox 89"/>
          <p:cNvSpPr txBox="1"/>
          <p:nvPr/>
        </p:nvSpPr>
        <p:spPr>
          <a:xfrm>
            <a:off x="2264495" y="980729"/>
            <a:ext cx="1944216" cy="584775"/>
          </a:xfrm>
          <a:prstGeom prst="rect">
            <a:avLst/>
          </a:prstGeom>
          <a:solidFill>
            <a:srgbClr val="CCFFFF"/>
          </a:solidFill>
          <a:ln w="28575">
            <a:solidFill>
              <a:srgbClr val="66FF99"/>
            </a:solidFill>
          </a:ln>
        </p:spPr>
        <p:txBody>
          <a:bodyPr wrap="square" rtlCol="0">
            <a:spAutoFit/>
          </a:bodyPr>
          <a:lstStyle/>
          <a:p>
            <a:pPr algn="ctr"/>
            <a:r>
              <a:rPr lang="en-US" altLang="ko-KR" sz="1600" dirty="0"/>
              <a:t>IETF &amp; W3C &amp; IEEE &amp; 3GPP</a:t>
            </a:r>
            <a:endParaRPr lang="ko-KR" altLang="en-US" sz="1600" dirty="0"/>
          </a:p>
        </p:txBody>
      </p:sp>
      <p:sp>
        <p:nvSpPr>
          <p:cNvPr id="91" name="TextBox 90"/>
          <p:cNvSpPr txBox="1"/>
          <p:nvPr/>
        </p:nvSpPr>
        <p:spPr>
          <a:xfrm>
            <a:off x="3200600" y="2525554"/>
            <a:ext cx="1836711" cy="338554"/>
          </a:xfrm>
          <a:prstGeom prst="rect">
            <a:avLst/>
          </a:prstGeom>
          <a:solidFill>
            <a:srgbClr val="FF99FF"/>
          </a:solidFill>
          <a:ln w="28575">
            <a:solidFill>
              <a:schemeClr val="accent6">
                <a:lumMod val="75000"/>
              </a:schemeClr>
            </a:solidFill>
          </a:ln>
        </p:spPr>
        <p:txBody>
          <a:bodyPr wrap="square" rtlCol="0">
            <a:spAutoFit/>
          </a:bodyPr>
          <a:lstStyle/>
          <a:p>
            <a:r>
              <a:rPr lang="en-US" altLang="ko-KR" sz="1600" dirty="0"/>
              <a:t>    SUN</a:t>
            </a:r>
            <a:endParaRPr lang="ko-KR" altLang="en-US" sz="1600" dirty="0"/>
          </a:p>
        </p:txBody>
      </p:sp>
      <p:pic>
        <p:nvPicPr>
          <p:cNvPr id="93" name="Picture 2" descr="http://goodlogo.com/images/logos/sun_microsystems_logo_2385.gif"/>
          <p:cNvPicPr>
            <a:picLocks noChangeAspect="1" noChangeArrowheads="1"/>
          </p:cNvPicPr>
          <p:nvPr/>
        </p:nvPicPr>
        <p:blipFill>
          <a:blip r:embed="rId10" cstate="print"/>
          <a:srcRect/>
          <a:stretch>
            <a:fillRect/>
          </a:stretch>
        </p:blipFill>
        <p:spPr bwMode="auto">
          <a:xfrm>
            <a:off x="4192765" y="2566278"/>
            <a:ext cx="592010" cy="259004"/>
          </a:xfrm>
          <a:prstGeom prst="rect">
            <a:avLst/>
          </a:prstGeom>
          <a:noFill/>
        </p:spPr>
      </p:pic>
      <p:sp>
        <p:nvSpPr>
          <p:cNvPr id="94" name="TextBox 93"/>
          <p:cNvSpPr txBox="1"/>
          <p:nvPr/>
        </p:nvSpPr>
        <p:spPr>
          <a:xfrm>
            <a:off x="3200600" y="6060638"/>
            <a:ext cx="1836711" cy="338554"/>
          </a:xfrm>
          <a:prstGeom prst="rect">
            <a:avLst/>
          </a:prstGeom>
          <a:solidFill>
            <a:srgbClr val="FF99FF"/>
          </a:solidFill>
          <a:ln w="28575">
            <a:solidFill>
              <a:schemeClr val="accent6">
                <a:lumMod val="75000"/>
              </a:schemeClr>
            </a:solidFill>
          </a:ln>
        </p:spPr>
        <p:txBody>
          <a:bodyPr wrap="square" rtlCol="0">
            <a:spAutoFit/>
          </a:bodyPr>
          <a:lstStyle/>
          <a:p>
            <a:r>
              <a:rPr lang="en-US" altLang="ko-KR" sz="1600" dirty="0"/>
              <a:t>    3Com</a:t>
            </a:r>
            <a:endParaRPr lang="ko-KR" altLang="en-US" sz="1600" dirty="0"/>
          </a:p>
        </p:txBody>
      </p:sp>
      <p:pic>
        <p:nvPicPr>
          <p:cNvPr id="95" name="Picture 4" descr="http://upload.wikimedia.org/wikipedia/en/thumb/a/a1/3com_logo.svg/227px-3com_logo.svg.png"/>
          <p:cNvPicPr>
            <a:picLocks noChangeAspect="1" noChangeArrowheads="1"/>
          </p:cNvPicPr>
          <p:nvPr/>
        </p:nvPicPr>
        <p:blipFill>
          <a:blip r:embed="rId11" cstate="print"/>
          <a:srcRect/>
          <a:stretch>
            <a:fillRect/>
          </a:stretch>
        </p:blipFill>
        <p:spPr bwMode="auto">
          <a:xfrm>
            <a:off x="4280719" y="6095164"/>
            <a:ext cx="432048" cy="258848"/>
          </a:xfrm>
          <a:prstGeom prst="rect">
            <a:avLst/>
          </a:prstGeom>
          <a:solidFill>
            <a:schemeClr val="bg1"/>
          </a:solidFill>
        </p:spPr>
      </p:pic>
      <p:sp>
        <p:nvSpPr>
          <p:cNvPr id="96" name="TextBox 95"/>
          <p:cNvSpPr txBox="1"/>
          <p:nvPr/>
        </p:nvSpPr>
        <p:spPr>
          <a:xfrm>
            <a:off x="4712768" y="1545906"/>
            <a:ext cx="1836711" cy="338554"/>
          </a:xfrm>
          <a:prstGeom prst="rect">
            <a:avLst/>
          </a:prstGeom>
          <a:solidFill>
            <a:srgbClr val="FF99FF"/>
          </a:solidFill>
          <a:ln w="28575">
            <a:solidFill>
              <a:schemeClr val="accent6">
                <a:lumMod val="75000"/>
              </a:schemeClr>
            </a:solidFill>
          </a:ln>
        </p:spPr>
        <p:txBody>
          <a:bodyPr wrap="square" rtlCol="0">
            <a:spAutoFit/>
          </a:bodyPr>
          <a:lstStyle/>
          <a:p>
            <a:r>
              <a:rPr lang="en-US" altLang="ko-KR" sz="1600" dirty="0"/>
              <a:t>    Cisco</a:t>
            </a:r>
            <a:endParaRPr lang="ko-KR" altLang="en-US" sz="1600" dirty="0"/>
          </a:p>
        </p:txBody>
      </p:sp>
      <p:pic>
        <p:nvPicPr>
          <p:cNvPr id="97" name="Picture 6" descr="http://origin.arstechnica.com/journals/apple.media/thumb/200/200/cisco_logo.jpg"/>
          <p:cNvPicPr>
            <a:picLocks noChangeAspect="1" noChangeArrowheads="1"/>
          </p:cNvPicPr>
          <p:nvPr/>
        </p:nvPicPr>
        <p:blipFill>
          <a:blip r:embed="rId12" cstate="print"/>
          <a:srcRect/>
          <a:stretch>
            <a:fillRect/>
          </a:stretch>
        </p:blipFill>
        <p:spPr bwMode="auto">
          <a:xfrm>
            <a:off x="5817501" y="1603263"/>
            <a:ext cx="469509" cy="254249"/>
          </a:xfrm>
          <a:prstGeom prst="rect">
            <a:avLst/>
          </a:prstGeom>
          <a:noFill/>
        </p:spPr>
      </p:pic>
      <p:sp>
        <p:nvSpPr>
          <p:cNvPr id="98" name="TextBox 97"/>
          <p:cNvSpPr txBox="1"/>
          <p:nvPr/>
        </p:nvSpPr>
        <p:spPr>
          <a:xfrm>
            <a:off x="5803774" y="5477596"/>
            <a:ext cx="1836711" cy="338554"/>
          </a:xfrm>
          <a:prstGeom prst="rect">
            <a:avLst/>
          </a:prstGeom>
          <a:solidFill>
            <a:srgbClr val="FF99FF"/>
          </a:solidFill>
          <a:ln w="28575">
            <a:solidFill>
              <a:schemeClr val="accent6">
                <a:lumMod val="75000"/>
              </a:schemeClr>
            </a:solidFill>
          </a:ln>
        </p:spPr>
        <p:txBody>
          <a:bodyPr wrap="square" rtlCol="0">
            <a:spAutoFit/>
          </a:bodyPr>
          <a:lstStyle/>
          <a:p>
            <a:r>
              <a:rPr lang="en-US" altLang="ko-KR" sz="1600" dirty="0"/>
              <a:t>NETSCAPE</a:t>
            </a:r>
            <a:endParaRPr lang="ko-KR" altLang="en-US" sz="1600" dirty="0"/>
          </a:p>
        </p:txBody>
      </p:sp>
      <p:pic>
        <p:nvPicPr>
          <p:cNvPr id="99" name="Picture 8" descr="http://upload.wikimedia.org/wikipedia/en/7/75/Netscape_classic_logo.png"/>
          <p:cNvPicPr>
            <a:picLocks noChangeAspect="1" noChangeArrowheads="1"/>
          </p:cNvPicPr>
          <p:nvPr/>
        </p:nvPicPr>
        <p:blipFill>
          <a:blip r:embed="rId13" cstate="print"/>
          <a:srcRect/>
          <a:stretch>
            <a:fillRect/>
          </a:stretch>
        </p:blipFill>
        <p:spPr bwMode="auto">
          <a:xfrm>
            <a:off x="7114431" y="5513677"/>
            <a:ext cx="262654" cy="262654"/>
          </a:xfrm>
          <a:prstGeom prst="rect">
            <a:avLst/>
          </a:prstGeom>
          <a:noFill/>
        </p:spPr>
      </p:pic>
      <p:sp>
        <p:nvSpPr>
          <p:cNvPr id="100" name="TextBox 99"/>
          <p:cNvSpPr txBox="1"/>
          <p:nvPr/>
        </p:nvSpPr>
        <p:spPr>
          <a:xfrm>
            <a:off x="8745216" y="1373426"/>
            <a:ext cx="1836711" cy="338554"/>
          </a:xfrm>
          <a:prstGeom prst="rect">
            <a:avLst/>
          </a:prstGeom>
          <a:solidFill>
            <a:srgbClr val="FF99FF"/>
          </a:solidFill>
          <a:ln w="28575">
            <a:solidFill>
              <a:schemeClr val="accent6">
                <a:lumMod val="75000"/>
              </a:schemeClr>
            </a:solidFill>
          </a:ln>
        </p:spPr>
        <p:txBody>
          <a:bodyPr wrap="square" rtlCol="0">
            <a:spAutoFit/>
          </a:bodyPr>
          <a:lstStyle/>
          <a:p>
            <a:r>
              <a:rPr lang="en-US" altLang="ko-KR" sz="1600" dirty="0"/>
              <a:t> Google</a:t>
            </a:r>
            <a:endParaRPr lang="ko-KR" altLang="en-US" sz="1600" dirty="0"/>
          </a:p>
        </p:txBody>
      </p:sp>
      <p:pic>
        <p:nvPicPr>
          <p:cNvPr id="101" name="Picture 12" descr="http://www.seomofo.com/downloads/new-google-logo-knockoff.png"/>
          <p:cNvPicPr>
            <a:picLocks noChangeAspect="1" noChangeArrowheads="1"/>
          </p:cNvPicPr>
          <p:nvPr/>
        </p:nvPicPr>
        <p:blipFill>
          <a:blip r:embed="rId14" cstate="print"/>
          <a:srcRect/>
          <a:stretch>
            <a:fillRect/>
          </a:stretch>
        </p:blipFill>
        <p:spPr bwMode="auto">
          <a:xfrm>
            <a:off x="9784041" y="1422039"/>
            <a:ext cx="655168" cy="254788"/>
          </a:xfrm>
          <a:prstGeom prst="rect">
            <a:avLst/>
          </a:prstGeom>
          <a:solidFill>
            <a:schemeClr val="bg1"/>
          </a:solidFill>
        </p:spPr>
      </p:pic>
      <p:sp>
        <p:nvSpPr>
          <p:cNvPr id="102" name="TextBox 101"/>
          <p:cNvSpPr txBox="1"/>
          <p:nvPr/>
        </p:nvSpPr>
        <p:spPr>
          <a:xfrm>
            <a:off x="7233048" y="6402814"/>
            <a:ext cx="1836711" cy="338554"/>
          </a:xfrm>
          <a:prstGeom prst="rect">
            <a:avLst/>
          </a:prstGeom>
          <a:solidFill>
            <a:srgbClr val="FF99FF"/>
          </a:solidFill>
          <a:ln w="28575">
            <a:solidFill>
              <a:schemeClr val="accent6">
                <a:lumMod val="75000"/>
              </a:schemeClr>
            </a:solidFill>
          </a:ln>
        </p:spPr>
        <p:txBody>
          <a:bodyPr wrap="square" rtlCol="0">
            <a:spAutoFit/>
          </a:bodyPr>
          <a:lstStyle/>
          <a:p>
            <a:r>
              <a:rPr lang="en-US" altLang="ko-KR" sz="1600" dirty="0"/>
              <a:t>     RSA</a:t>
            </a:r>
            <a:endParaRPr lang="ko-KR" altLang="en-US" sz="1600" dirty="0"/>
          </a:p>
        </p:txBody>
      </p:sp>
      <p:pic>
        <p:nvPicPr>
          <p:cNvPr id="104" name="Picture 10" descr="http://www.securitybsides.com/f/1359755138/rsa%20logo.gif"/>
          <p:cNvPicPr>
            <a:picLocks noChangeAspect="1" noChangeArrowheads="1"/>
          </p:cNvPicPr>
          <p:nvPr/>
        </p:nvPicPr>
        <p:blipFill>
          <a:blip r:embed="rId15" cstate="print"/>
          <a:srcRect/>
          <a:stretch>
            <a:fillRect/>
          </a:stretch>
        </p:blipFill>
        <p:spPr bwMode="auto">
          <a:xfrm>
            <a:off x="8428717" y="6433126"/>
            <a:ext cx="360040" cy="257785"/>
          </a:xfrm>
          <a:prstGeom prst="rect">
            <a:avLst/>
          </a:prstGeom>
          <a:noFill/>
        </p:spPr>
      </p:pic>
      <p:sp>
        <p:nvSpPr>
          <p:cNvPr id="105" name="TextBox 104"/>
          <p:cNvSpPr txBox="1"/>
          <p:nvPr/>
        </p:nvSpPr>
        <p:spPr>
          <a:xfrm>
            <a:off x="8708705" y="4458884"/>
            <a:ext cx="1836711" cy="338554"/>
          </a:xfrm>
          <a:prstGeom prst="rect">
            <a:avLst/>
          </a:prstGeom>
          <a:solidFill>
            <a:srgbClr val="FF99FF"/>
          </a:solidFill>
          <a:ln w="28575">
            <a:solidFill>
              <a:schemeClr val="accent6">
                <a:lumMod val="75000"/>
              </a:schemeClr>
            </a:solidFill>
          </a:ln>
        </p:spPr>
        <p:txBody>
          <a:bodyPr wrap="square" rtlCol="0">
            <a:spAutoFit/>
          </a:bodyPr>
          <a:lstStyle/>
          <a:p>
            <a:r>
              <a:rPr lang="en-US" altLang="ko-KR" sz="1600" dirty="0"/>
              <a:t>      Apple</a:t>
            </a:r>
            <a:endParaRPr lang="ko-KR" altLang="en-US" sz="1600" dirty="0"/>
          </a:p>
        </p:txBody>
      </p:sp>
      <p:pic>
        <p:nvPicPr>
          <p:cNvPr id="106" name="Picture 31" descr="http://upload.wikimedia.org/wikipedia/sh/archive/a/ab/20111007103044!Apple-logo.png"/>
          <p:cNvPicPr>
            <a:picLocks noChangeAspect="1" noChangeArrowheads="1"/>
          </p:cNvPicPr>
          <p:nvPr/>
        </p:nvPicPr>
        <p:blipFill>
          <a:blip r:embed="rId16" cstate="print"/>
          <a:srcRect/>
          <a:stretch>
            <a:fillRect/>
          </a:stretch>
        </p:blipFill>
        <p:spPr bwMode="auto">
          <a:xfrm>
            <a:off x="9914000" y="4470872"/>
            <a:ext cx="288032" cy="321396"/>
          </a:xfrm>
          <a:prstGeom prst="rect">
            <a:avLst/>
          </a:prstGeom>
          <a:noFill/>
        </p:spPr>
      </p:pic>
    </p:spTree>
    <p:extLst>
      <p:ext uri="{BB962C8B-B14F-4D97-AF65-F5344CB8AC3E}">
        <p14:creationId xmlns:p14="http://schemas.microsoft.com/office/powerpoint/2010/main" val="3302418823"/>
      </p:ext>
    </p:extLst>
  </p:cSld>
  <p:clrMapOvr>
    <a:masterClrMapping/>
  </p:clrMapOvr>
  <p:transition advClick="0"/>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normAutofit/>
          </a:bodyPr>
          <a:lstStyle/>
          <a:p>
            <a:r>
              <a:rPr lang="en-US" altLang="ko-KR" dirty="0"/>
              <a:t>Follow through</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5FABF6E3-C0AB-4F59-905A-769224741E70}" type="datetime3">
              <a:rPr lang="en-US" altLang="ko-KR" smtClean="0"/>
              <a:t>17 October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118</a:t>
            </a:fld>
            <a:endParaRPr lang="en-US" dirty="0"/>
          </a:p>
        </p:txBody>
      </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39" name="내용 개체 틀 38">
            <a:extLst>
              <a:ext uri="{FF2B5EF4-FFF2-40B4-BE49-F238E27FC236}">
                <a16:creationId xmlns:a16="http://schemas.microsoft.com/office/drawing/2014/main" id="{6B8999A1-8234-42C5-B90F-72B0C7CA7854}"/>
              </a:ext>
            </a:extLst>
          </p:cNvPr>
          <p:cNvSpPr>
            <a:spLocks noGrp="1"/>
          </p:cNvSpPr>
          <p:nvPr>
            <p:ph idx="1"/>
          </p:nvPr>
        </p:nvSpPr>
        <p:spPr/>
        <p:txBody>
          <a:bodyPr/>
          <a:lstStyle/>
          <a:p>
            <a:r>
              <a:rPr lang="en-US" altLang="ko-KR" dirty="0"/>
              <a:t>What is missing? What would make IoT take off?</a:t>
            </a:r>
          </a:p>
          <a:p>
            <a:pPr lvl="1"/>
            <a:r>
              <a:rPr lang="en-US" altLang="ko-KR" dirty="0"/>
              <a:t>Something Unexpected? </a:t>
            </a:r>
          </a:p>
          <a:p>
            <a:pPr lvl="1"/>
            <a:r>
              <a:rPr lang="en-US" altLang="ko-KR" dirty="0"/>
              <a:t>Try &amp; See? </a:t>
            </a:r>
          </a:p>
          <a:p>
            <a:pPr marL="0" indent="0">
              <a:buNone/>
            </a:pPr>
            <a:r>
              <a:rPr lang="en-US" altLang="ko-KR" dirty="0"/>
              <a:t> </a:t>
            </a:r>
          </a:p>
          <a:p>
            <a:endParaRPr lang="ko-KR" altLang="en-US" dirty="0"/>
          </a:p>
        </p:txBody>
      </p:sp>
    </p:spTree>
    <p:extLst>
      <p:ext uri="{BB962C8B-B14F-4D97-AF65-F5344CB8AC3E}">
        <p14:creationId xmlns:p14="http://schemas.microsoft.com/office/powerpoint/2010/main" val="400779710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69F25F69-6405-451F-A151-7E213700A298}"/>
              </a:ext>
            </a:extLst>
          </p:cNvPr>
          <p:cNvSpPr>
            <a:spLocks noGrp="1"/>
          </p:cNvSpPr>
          <p:nvPr>
            <p:ph idx="1"/>
          </p:nvPr>
        </p:nvSpPr>
        <p:spPr>
          <a:xfrm>
            <a:off x="491046" y="1156996"/>
            <a:ext cx="11200912" cy="5088161"/>
          </a:xfrm>
        </p:spPr>
        <p:txBody>
          <a:bodyPr>
            <a:normAutofit fontScale="70000" lnSpcReduction="20000"/>
          </a:bodyPr>
          <a:lstStyle/>
          <a:p>
            <a:r>
              <a:rPr lang="en-US" altLang="ko-KR" dirty="0"/>
              <a:t>OCF Specifications: OCF 1.0 </a:t>
            </a:r>
          </a:p>
          <a:p>
            <a:pPr lvl="1"/>
            <a:r>
              <a:rPr lang="en-US" altLang="ko-KR" dirty="0">
                <a:hlinkClick r:id="rId2"/>
              </a:rPr>
              <a:t>https://openconnectivity.org/developer/specifications</a:t>
            </a:r>
            <a:endParaRPr lang="en-US" altLang="ko-KR" dirty="0"/>
          </a:p>
          <a:p>
            <a:endParaRPr lang="en-US" altLang="ko-KR" dirty="0"/>
          </a:p>
          <a:p>
            <a:r>
              <a:rPr lang="en-US" altLang="ko-KR" dirty="0"/>
              <a:t>Resource Type Definitions</a:t>
            </a:r>
          </a:p>
          <a:p>
            <a:pPr lvl="1"/>
            <a:r>
              <a:rPr lang="en-US" altLang="ko-KR" dirty="0"/>
              <a:t>Core Resources: </a:t>
            </a:r>
          </a:p>
          <a:p>
            <a:pPr lvl="2"/>
            <a:r>
              <a:rPr lang="en-US" altLang="ko-KR" dirty="0">
                <a:hlinkClick r:id="rId3"/>
              </a:rPr>
              <a:t>https://github.com/openconnectivityfoundation/core</a:t>
            </a:r>
            <a:endParaRPr lang="en-US" altLang="ko-KR" dirty="0"/>
          </a:p>
          <a:p>
            <a:pPr lvl="1"/>
            <a:r>
              <a:rPr lang="en-US" altLang="ko-KR" dirty="0"/>
              <a:t>Bridging Resources: </a:t>
            </a:r>
          </a:p>
          <a:p>
            <a:pPr lvl="2"/>
            <a:r>
              <a:rPr lang="en-US" altLang="ko-KR" dirty="0">
                <a:hlinkClick r:id="rId4"/>
              </a:rPr>
              <a:t>https://github.com/openconnectivityfoundation/bridging</a:t>
            </a:r>
            <a:r>
              <a:rPr lang="en-US" altLang="ko-KR" dirty="0"/>
              <a:t> </a:t>
            </a:r>
          </a:p>
          <a:p>
            <a:pPr lvl="1"/>
            <a:r>
              <a:rPr lang="en-US" altLang="ko-KR" dirty="0"/>
              <a:t>Security Resources: </a:t>
            </a:r>
          </a:p>
          <a:p>
            <a:pPr lvl="2"/>
            <a:r>
              <a:rPr lang="en-US" altLang="ko-KR" dirty="0">
                <a:hlinkClick r:id="rId5"/>
              </a:rPr>
              <a:t>https://github.com/openconnectivityfoundation/security-models</a:t>
            </a:r>
            <a:r>
              <a:rPr lang="en-US" altLang="ko-KR" dirty="0"/>
              <a:t> </a:t>
            </a:r>
          </a:p>
          <a:p>
            <a:pPr lvl="1"/>
            <a:r>
              <a:rPr lang="en-US" altLang="ko-KR" dirty="0"/>
              <a:t>Vertical Resources and Derived Models:</a:t>
            </a:r>
          </a:p>
          <a:p>
            <a:pPr lvl="2"/>
            <a:r>
              <a:rPr lang="en-US" altLang="ko-KR" dirty="0">
                <a:hlinkClick r:id="rId6"/>
              </a:rPr>
              <a:t>https://oneiota.org</a:t>
            </a:r>
            <a:endParaRPr lang="en-US" altLang="ko-KR" dirty="0"/>
          </a:p>
          <a:p>
            <a:pPr lvl="2"/>
            <a:endParaRPr lang="en-US" altLang="ko-KR" dirty="0"/>
          </a:p>
          <a:p>
            <a:r>
              <a:rPr lang="en-US" altLang="ko-KR" dirty="0"/>
              <a:t>Presentation</a:t>
            </a:r>
          </a:p>
          <a:p>
            <a:pPr lvl="1"/>
            <a:r>
              <a:rPr lang="en-US" altLang="ko-KR" dirty="0">
                <a:hlinkClick r:id="rId7"/>
              </a:rPr>
              <a:t>https://github.com/jinchoe/presentation/blob/master/OCF_Core_Tech_KRnet2017.pptx</a:t>
            </a:r>
            <a:endParaRPr lang="en-US" altLang="ko-KR" dirty="0"/>
          </a:p>
          <a:p>
            <a:pPr lvl="1"/>
            <a:endParaRPr lang="ko-KR" altLang="en-US" dirty="0"/>
          </a:p>
        </p:txBody>
      </p:sp>
      <p:sp>
        <p:nvSpPr>
          <p:cNvPr id="3" name="제목 2">
            <a:extLst>
              <a:ext uri="{FF2B5EF4-FFF2-40B4-BE49-F238E27FC236}">
                <a16:creationId xmlns:a16="http://schemas.microsoft.com/office/drawing/2014/main" id="{D3843678-B80D-4750-AC77-A7D2CD2E012F}"/>
              </a:ext>
            </a:extLst>
          </p:cNvPr>
          <p:cNvSpPr>
            <a:spLocks noGrp="1"/>
          </p:cNvSpPr>
          <p:nvPr>
            <p:ph type="title"/>
          </p:nvPr>
        </p:nvSpPr>
        <p:spPr/>
        <p:txBody>
          <a:bodyPr/>
          <a:lstStyle/>
          <a:p>
            <a:r>
              <a:rPr lang="en-US" altLang="ko-KR" dirty="0"/>
              <a:t>Specification &amp; Presentation location </a:t>
            </a:r>
            <a:endParaRPr lang="ko-KR" altLang="en-US" dirty="0"/>
          </a:p>
        </p:txBody>
      </p:sp>
      <p:sp>
        <p:nvSpPr>
          <p:cNvPr id="4" name="날짜 개체 틀 3">
            <a:extLst>
              <a:ext uri="{FF2B5EF4-FFF2-40B4-BE49-F238E27FC236}">
                <a16:creationId xmlns:a16="http://schemas.microsoft.com/office/drawing/2014/main" id="{69912A3E-68CD-4DE7-A416-345E9452EADC}"/>
              </a:ext>
            </a:extLst>
          </p:cNvPr>
          <p:cNvSpPr>
            <a:spLocks noGrp="1"/>
          </p:cNvSpPr>
          <p:nvPr>
            <p:ph type="dt" sz="half" idx="10"/>
          </p:nvPr>
        </p:nvSpPr>
        <p:spPr/>
        <p:txBody>
          <a:bodyPr/>
          <a:lstStyle/>
          <a:p>
            <a:fld id="{8A792CF0-0134-4E1C-864C-908BA4EA5AC1}" type="datetime3">
              <a:rPr lang="en-US" altLang="ko-KR" smtClean="0"/>
              <a:t>17 October 2017</a:t>
            </a:fld>
            <a:endParaRPr lang="en-US" dirty="0"/>
          </a:p>
        </p:txBody>
      </p:sp>
      <p:sp>
        <p:nvSpPr>
          <p:cNvPr id="5" name="바닥글 개체 틀 4">
            <a:extLst>
              <a:ext uri="{FF2B5EF4-FFF2-40B4-BE49-F238E27FC236}">
                <a16:creationId xmlns:a16="http://schemas.microsoft.com/office/drawing/2014/main" id="{BC12A4E0-A2B4-4F5D-8394-3D565090FF81}"/>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BCF74B17-65E9-4C4B-A73A-36EF47C53091}"/>
              </a:ext>
            </a:extLst>
          </p:cNvPr>
          <p:cNvSpPr>
            <a:spLocks noGrp="1"/>
          </p:cNvSpPr>
          <p:nvPr>
            <p:ph type="sldNum" sz="quarter" idx="12"/>
          </p:nvPr>
        </p:nvSpPr>
        <p:spPr/>
        <p:txBody>
          <a:bodyPr/>
          <a:lstStyle/>
          <a:p>
            <a:fld id="{17A5C656-E050-4F3D-A0DB-0D19E9E83691}" type="slidenum">
              <a:rPr lang="en-US" smtClean="0"/>
              <a:pPr/>
              <a:t>119</a:t>
            </a:fld>
            <a:endParaRPr lang="en-US" dirty="0"/>
          </a:p>
        </p:txBody>
      </p:sp>
    </p:spTree>
    <p:extLst>
      <p:ext uri="{BB962C8B-B14F-4D97-AF65-F5344CB8AC3E}">
        <p14:creationId xmlns:p14="http://schemas.microsoft.com/office/powerpoint/2010/main" val="42594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(conceptual) </a:t>
            </a:r>
            <a:r>
              <a:rPr lang="en-US" altLang="ko-KR" dirty="0" err="1"/>
              <a:t>IoT</a:t>
            </a:r>
            <a:r>
              <a:rPr lang="en-US" altLang="ko-KR" dirty="0"/>
              <a:t> Architecture &amp; Procedures</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09919CA7-2EF6-4A22-8CF6-164EE05F4A65}" type="datetime3">
              <a:rPr lang="en-US" altLang="ko-KR" smtClean="0"/>
              <a:t>17 October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12</a:t>
            </a:fld>
            <a:endParaRPr lang="en-US" dirty="0"/>
          </a:p>
        </p:txBody>
      </p:sp>
      <p:pic>
        <p:nvPicPr>
          <p:cNvPr id="7" name="Picture 6" descr="http://www.costcentral.com/product-images-new/cisco-c819hgw-v-a-k9.jpg"/>
          <p:cNvPicPr>
            <a:picLocks noChangeAspect="1" noChangeArrowheads="1"/>
          </p:cNvPicPr>
          <p:nvPr/>
        </p:nvPicPr>
        <p:blipFill>
          <a:blip r:embed="rId2" cstate="print"/>
          <a:srcRect/>
          <a:stretch>
            <a:fillRect/>
          </a:stretch>
        </p:blipFill>
        <p:spPr bwMode="auto">
          <a:xfrm>
            <a:off x="3704655" y="3068627"/>
            <a:ext cx="1656184" cy="1242138"/>
          </a:xfrm>
          <a:prstGeom prst="rect">
            <a:avLst/>
          </a:prstGeom>
          <a:noFill/>
        </p:spPr>
      </p:pic>
      <p:pic>
        <p:nvPicPr>
          <p:cNvPr id="8" name="Picture 4" descr="http://gsdisposals.com/wp-content/uploads/2013/08/bigstock-Row-of-network-servers-in-data-42441367.jpg"/>
          <p:cNvPicPr>
            <a:picLocks noChangeAspect="1" noChangeArrowheads="1"/>
          </p:cNvPicPr>
          <p:nvPr/>
        </p:nvPicPr>
        <p:blipFill>
          <a:blip r:embed="rId3" cstate="print"/>
          <a:srcRect/>
          <a:stretch>
            <a:fillRect/>
          </a:stretch>
        </p:blipFill>
        <p:spPr bwMode="auto">
          <a:xfrm>
            <a:off x="7089031" y="782733"/>
            <a:ext cx="1728192" cy="1439800"/>
          </a:xfrm>
          <a:prstGeom prst="rect">
            <a:avLst/>
          </a:prstGeom>
          <a:noFill/>
        </p:spPr>
      </p:pic>
      <p:pic>
        <p:nvPicPr>
          <p:cNvPr id="9" name="Picture 2" descr="http://www.dallmeier.ru/fileadmin/upload_electronic/Unternehmen/Niederlassungen/Dallmeier_Russland/Planning_icons_single/Shapes/JPG/Symbols/Cloud%20internet.jpg"/>
          <p:cNvPicPr>
            <a:picLocks noChangeAspect="1" noChangeArrowheads="1"/>
          </p:cNvPicPr>
          <p:nvPr/>
        </p:nvPicPr>
        <p:blipFill>
          <a:blip r:embed="rId4" cstate="print"/>
          <a:srcRect/>
          <a:stretch>
            <a:fillRect/>
          </a:stretch>
        </p:blipFill>
        <p:spPr bwMode="auto">
          <a:xfrm>
            <a:off x="5072807" y="2062105"/>
            <a:ext cx="3744416" cy="1960629"/>
          </a:xfrm>
          <a:prstGeom prst="rect">
            <a:avLst/>
          </a:prstGeom>
          <a:noFill/>
        </p:spPr>
      </p:pic>
      <p:pic>
        <p:nvPicPr>
          <p:cNvPr id="10" name="Picture 2"/>
          <p:cNvPicPr>
            <a:picLocks noChangeAspect="1" noChangeArrowheads="1"/>
          </p:cNvPicPr>
          <p:nvPr/>
        </p:nvPicPr>
        <p:blipFill>
          <a:blip r:embed="rId5" cstate="print"/>
          <a:srcRect/>
          <a:stretch>
            <a:fillRect/>
          </a:stretch>
        </p:blipFill>
        <p:spPr bwMode="auto">
          <a:xfrm>
            <a:off x="8651983" y="3950726"/>
            <a:ext cx="669297" cy="1103861"/>
          </a:xfrm>
          <a:prstGeom prst="roundRect">
            <a:avLst/>
          </a:prstGeom>
          <a:noFill/>
          <a:ln w="9525">
            <a:noFill/>
            <a:miter lim="800000"/>
            <a:headEnd/>
            <a:tailEnd/>
          </a:ln>
          <a:effectLst>
            <a:prstShdw prst="shdw17" dist="17961" dir="2700000">
              <a:srgbClr val="CCECFF">
                <a:gamma/>
                <a:shade val="60000"/>
                <a:invGamma/>
                <a:alpha val="50000"/>
              </a:srgbClr>
            </a:prstShdw>
          </a:effectLst>
        </p:spPr>
      </p:pic>
      <p:pic>
        <p:nvPicPr>
          <p:cNvPr id="11" name="Picture 10" descr="http://www.cooking-hacks.com/skin/frontend/default/cooking/images/catalog/documentation/article_waspmote/waspmote.png"/>
          <p:cNvPicPr>
            <a:picLocks noChangeAspect="1" noChangeArrowheads="1"/>
          </p:cNvPicPr>
          <p:nvPr/>
        </p:nvPicPr>
        <p:blipFill>
          <a:blip r:embed="rId6" cstate="print"/>
          <a:srcRect/>
          <a:stretch>
            <a:fillRect/>
          </a:stretch>
        </p:blipFill>
        <p:spPr bwMode="auto">
          <a:xfrm>
            <a:off x="2323979" y="2150525"/>
            <a:ext cx="775585" cy="792088"/>
          </a:xfrm>
          <a:prstGeom prst="rect">
            <a:avLst/>
          </a:prstGeom>
          <a:noFill/>
        </p:spPr>
      </p:pic>
      <p:cxnSp>
        <p:nvCxnSpPr>
          <p:cNvPr id="12" name="직선 연결선 11"/>
          <p:cNvCxnSpPr>
            <a:stCxn id="11" idx="2"/>
            <a:endCxn id="7" idx="1"/>
          </p:cNvCxnSpPr>
          <p:nvPr/>
        </p:nvCxnSpPr>
        <p:spPr>
          <a:xfrm>
            <a:off x="2711771" y="2942614"/>
            <a:ext cx="992884" cy="74708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직선 연결선 12"/>
          <p:cNvCxnSpPr>
            <a:stCxn id="25" idx="0"/>
            <a:endCxn id="7" idx="1"/>
          </p:cNvCxnSpPr>
          <p:nvPr/>
        </p:nvCxnSpPr>
        <p:spPr>
          <a:xfrm flipV="1">
            <a:off x="2020371" y="3689697"/>
            <a:ext cx="1684285" cy="28198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4" name="직선 연결선 13"/>
          <p:cNvCxnSpPr>
            <a:stCxn id="21" idx="0"/>
            <a:endCxn id="7" idx="2"/>
          </p:cNvCxnSpPr>
          <p:nvPr/>
        </p:nvCxnSpPr>
        <p:spPr>
          <a:xfrm flipV="1">
            <a:off x="2940669" y="4310765"/>
            <a:ext cx="1592078" cy="86409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465295" y="4651641"/>
            <a:ext cx="936104" cy="523220"/>
          </a:xfrm>
          <a:prstGeom prst="rect">
            <a:avLst/>
          </a:prstGeom>
          <a:gradFill flip="none" rotWithShape="1">
            <a:gsLst>
              <a:gs pos="0">
                <a:srgbClr val="FF99FF">
                  <a:shade val="30000"/>
                  <a:satMod val="115000"/>
                </a:srgbClr>
              </a:gs>
              <a:gs pos="50000">
                <a:srgbClr val="FF99FF">
                  <a:shade val="67500"/>
                  <a:satMod val="115000"/>
                </a:srgbClr>
              </a:gs>
              <a:gs pos="100000">
                <a:srgbClr val="FF99FF">
                  <a:shade val="100000"/>
                  <a:satMod val="115000"/>
                </a:srgbClr>
              </a:gs>
            </a:gsLst>
            <a:lin ang="8100000" scaled="1"/>
            <a:tileRect/>
          </a:gradFill>
        </p:spPr>
        <p:txBody>
          <a:bodyPr wrap="square" rtlCol="0">
            <a:spAutoFit/>
          </a:bodyPr>
          <a:lstStyle/>
          <a:p>
            <a:pPr algn="ctr"/>
            <a:r>
              <a:rPr lang="en-US" altLang="ko-KR" sz="1400" dirty="0"/>
              <a:t>User</a:t>
            </a:r>
          </a:p>
          <a:p>
            <a:pPr algn="ctr"/>
            <a:r>
              <a:rPr lang="en-US" altLang="ko-KR" sz="1400" dirty="0"/>
              <a:t>Device</a:t>
            </a:r>
            <a:endParaRPr lang="ko-KR" altLang="en-US" sz="1400" dirty="0" err="1"/>
          </a:p>
        </p:txBody>
      </p:sp>
      <p:sp>
        <p:nvSpPr>
          <p:cNvPr id="16" name="TextBox 15"/>
          <p:cNvSpPr txBox="1"/>
          <p:nvPr/>
        </p:nvSpPr>
        <p:spPr>
          <a:xfrm>
            <a:off x="2480520" y="5894942"/>
            <a:ext cx="752129"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Sensor</a:t>
            </a:r>
            <a:endParaRPr lang="ko-KR" altLang="en-US" sz="1400" dirty="0" err="1"/>
          </a:p>
        </p:txBody>
      </p:sp>
      <p:sp>
        <p:nvSpPr>
          <p:cNvPr id="17" name="TextBox 16"/>
          <p:cNvSpPr txBox="1"/>
          <p:nvPr/>
        </p:nvSpPr>
        <p:spPr>
          <a:xfrm>
            <a:off x="1643720" y="4657158"/>
            <a:ext cx="752129"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Sensor</a:t>
            </a:r>
            <a:endParaRPr lang="ko-KR" altLang="en-US" sz="1400" dirty="0" err="1"/>
          </a:p>
        </p:txBody>
      </p:sp>
      <p:sp>
        <p:nvSpPr>
          <p:cNvPr id="18" name="TextBox 17"/>
          <p:cNvSpPr txBox="1"/>
          <p:nvPr/>
        </p:nvSpPr>
        <p:spPr>
          <a:xfrm>
            <a:off x="1254868" y="2582574"/>
            <a:ext cx="1139423"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square" rtlCol="0">
            <a:spAutoFit/>
          </a:bodyPr>
          <a:lstStyle/>
          <a:p>
            <a:r>
              <a:rPr lang="en-US" altLang="ko-KR" sz="1400" dirty="0"/>
              <a:t>Actuator</a:t>
            </a:r>
            <a:endParaRPr lang="ko-KR" altLang="en-US" sz="1400" dirty="0" err="1"/>
          </a:p>
        </p:txBody>
      </p:sp>
      <p:sp>
        <p:nvSpPr>
          <p:cNvPr id="19" name="TextBox 18"/>
          <p:cNvSpPr txBox="1"/>
          <p:nvPr/>
        </p:nvSpPr>
        <p:spPr>
          <a:xfrm>
            <a:off x="4856784" y="4022734"/>
            <a:ext cx="1011815" cy="307777"/>
          </a:xfrm>
          <a:prstGeom prst="rect">
            <a:avLst/>
          </a:pr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2700000" scaled="1"/>
            <a:tileRect/>
          </a:gradFill>
        </p:spPr>
        <p:txBody>
          <a:bodyPr wrap="none" rtlCol="0">
            <a:spAutoFit/>
          </a:bodyPr>
          <a:lstStyle/>
          <a:p>
            <a:r>
              <a:rPr lang="en-US" altLang="ko-KR" sz="1400" dirty="0"/>
              <a:t>Gateway</a:t>
            </a:r>
            <a:endParaRPr lang="ko-KR" altLang="en-US" sz="1400" dirty="0" err="1"/>
          </a:p>
        </p:txBody>
      </p:sp>
      <p:sp>
        <p:nvSpPr>
          <p:cNvPr id="20" name="TextBox 19"/>
          <p:cNvSpPr txBox="1"/>
          <p:nvPr/>
        </p:nvSpPr>
        <p:spPr>
          <a:xfrm>
            <a:off x="8601199" y="1914757"/>
            <a:ext cx="1394934" cy="307777"/>
          </a:xfrm>
          <a:prstGeom prst="rect">
            <a:avLst/>
          </a:prstGeom>
          <a:solidFill>
            <a:srgbClr val="3399FF">
              <a:alpha val="50000"/>
            </a:srgbClr>
          </a:solidFill>
        </p:spPr>
        <p:txBody>
          <a:bodyPr wrap="none" rtlCol="0">
            <a:spAutoFit/>
          </a:bodyPr>
          <a:lstStyle/>
          <a:p>
            <a:r>
              <a:rPr lang="en-US" altLang="ko-KR" sz="1400" dirty="0"/>
              <a:t>Service Server</a:t>
            </a:r>
            <a:endParaRPr lang="ko-KR" altLang="en-US" sz="1400" dirty="0" err="1"/>
          </a:p>
        </p:txBody>
      </p:sp>
      <p:pic>
        <p:nvPicPr>
          <p:cNvPr id="21" name="Picture 5"/>
          <p:cNvPicPr>
            <a:picLocks noChangeAspect="1" noChangeArrowheads="1"/>
          </p:cNvPicPr>
          <p:nvPr/>
        </p:nvPicPr>
        <p:blipFill>
          <a:blip r:embed="rId7" cstate="print"/>
          <a:srcRect/>
          <a:stretch>
            <a:fillRect/>
          </a:stretch>
        </p:blipFill>
        <p:spPr bwMode="auto">
          <a:xfrm>
            <a:off x="2624536" y="5174861"/>
            <a:ext cx="632267" cy="627112"/>
          </a:xfrm>
          <a:prstGeom prst="rect">
            <a:avLst/>
          </a:prstGeom>
          <a:noFill/>
          <a:ln w="9525">
            <a:noFill/>
            <a:miter lim="800000"/>
            <a:headEnd/>
            <a:tailEnd/>
          </a:ln>
        </p:spPr>
      </p:pic>
      <p:pic>
        <p:nvPicPr>
          <p:cNvPr id="22" name="Picture 10" descr="http://www.cooking-hacks.com/skin/frontend/default/cooking/images/catalog/documentation/article_waspmote/waspmote.png"/>
          <p:cNvPicPr>
            <a:picLocks noChangeAspect="1" noChangeArrowheads="1"/>
          </p:cNvPicPr>
          <p:nvPr/>
        </p:nvPicPr>
        <p:blipFill>
          <a:blip r:embed="rId6" cstate="print"/>
          <a:srcRect/>
          <a:stretch>
            <a:fillRect/>
          </a:stretch>
        </p:blipFill>
        <p:spPr bwMode="auto">
          <a:xfrm>
            <a:off x="3920680" y="5390885"/>
            <a:ext cx="775585" cy="792088"/>
          </a:xfrm>
          <a:prstGeom prst="rect">
            <a:avLst/>
          </a:prstGeom>
          <a:noFill/>
        </p:spPr>
      </p:pic>
      <p:sp>
        <p:nvSpPr>
          <p:cNvPr id="23" name="TextBox 22"/>
          <p:cNvSpPr txBox="1"/>
          <p:nvPr/>
        </p:nvSpPr>
        <p:spPr>
          <a:xfrm>
            <a:off x="4723137" y="6034289"/>
            <a:ext cx="958917"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Actuator</a:t>
            </a:r>
            <a:endParaRPr lang="ko-KR" altLang="en-US" sz="1400" dirty="0" err="1"/>
          </a:p>
        </p:txBody>
      </p:sp>
      <p:cxnSp>
        <p:nvCxnSpPr>
          <p:cNvPr id="24" name="직선 연결선 23"/>
          <p:cNvCxnSpPr>
            <a:stCxn id="22" idx="0"/>
            <a:endCxn id="7" idx="2"/>
          </p:cNvCxnSpPr>
          <p:nvPr/>
        </p:nvCxnSpPr>
        <p:spPr>
          <a:xfrm flipV="1">
            <a:off x="4308473" y="4310765"/>
            <a:ext cx="224275" cy="1080120"/>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25" name="Picture 5"/>
          <p:cNvPicPr>
            <a:picLocks noChangeAspect="1" noChangeArrowheads="1"/>
          </p:cNvPicPr>
          <p:nvPr/>
        </p:nvPicPr>
        <p:blipFill>
          <a:blip r:embed="rId8" cstate="print"/>
          <a:srcRect/>
          <a:stretch>
            <a:fillRect/>
          </a:stretch>
        </p:blipFill>
        <p:spPr bwMode="auto">
          <a:xfrm>
            <a:off x="1704237" y="3971685"/>
            <a:ext cx="632267" cy="627112"/>
          </a:xfrm>
          <a:prstGeom prst="rect">
            <a:avLst/>
          </a:prstGeom>
          <a:noFill/>
          <a:ln w="9525">
            <a:noFill/>
            <a:miter lim="800000"/>
            <a:headEnd/>
            <a:tailEnd/>
          </a:ln>
        </p:spPr>
      </p:pic>
      <p:sp>
        <p:nvSpPr>
          <p:cNvPr id="26" name="TextBox 25"/>
          <p:cNvSpPr txBox="1"/>
          <p:nvPr/>
        </p:nvSpPr>
        <p:spPr>
          <a:xfrm>
            <a:off x="3272607" y="854972"/>
            <a:ext cx="2952328" cy="369332"/>
          </a:xfrm>
          <a:prstGeom prst="rect">
            <a:avLst/>
          </a:prstGeom>
          <a:noFill/>
        </p:spPr>
        <p:txBody>
          <a:bodyPr wrap="square" rtlCol="0">
            <a:spAutoFit/>
          </a:bodyPr>
          <a:lstStyle/>
          <a:p>
            <a:r>
              <a:rPr lang="en-US" altLang="ko-KR" b="1" dirty="0"/>
              <a:t>Monitoring with sensors </a:t>
            </a:r>
          </a:p>
        </p:txBody>
      </p:sp>
      <p:sp>
        <p:nvSpPr>
          <p:cNvPr id="27" name="TextBox 26"/>
          <p:cNvSpPr txBox="1"/>
          <p:nvPr/>
        </p:nvSpPr>
        <p:spPr>
          <a:xfrm>
            <a:off x="3272607" y="1274484"/>
            <a:ext cx="3384376"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0. Event occurrence</a:t>
            </a:r>
          </a:p>
        </p:txBody>
      </p:sp>
      <p:sp>
        <p:nvSpPr>
          <p:cNvPr id="28" name="TextBox 27"/>
          <p:cNvSpPr txBox="1"/>
          <p:nvPr/>
        </p:nvSpPr>
        <p:spPr>
          <a:xfrm>
            <a:off x="3272607" y="1583047"/>
            <a:ext cx="3384376"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 Request sensor for data</a:t>
            </a:r>
          </a:p>
        </p:txBody>
      </p:sp>
      <p:sp>
        <p:nvSpPr>
          <p:cNvPr id="29" name="TextBox 28"/>
          <p:cNvSpPr txBox="1"/>
          <p:nvPr/>
        </p:nvSpPr>
        <p:spPr>
          <a:xfrm>
            <a:off x="3272607" y="1910295"/>
            <a:ext cx="3384376"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2. Response with data</a:t>
            </a:r>
          </a:p>
        </p:txBody>
      </p:sp>
      <p:sp>
        <p:nvSpPr>
          <p:cNvPr id="36" name="TextBox 35"/>
          <p:cNvSpPr txBox="1"/>
          <p:nvPr/>
        </p:nvSpPr>
        <p:spPr>
          <a:xfrm>
            <a:off x="3272607" y="2242614"/>
            <a:ext cx="3384376"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3. Notify without Request</a:t>
            </a:r>
          </a:p>
        </p:txBody>
      </p:sp>
      <p:grpSp>
        <p:nvGrpSpPr>
          <p:cNvPr id="37" name="그룹 68"/>
          <p:cNvGrpSpPr/>
          <p:nvPr/>
        </p:nvGrpSpPr>
        <p:grpSpPr>
          <a:xfrm>
            <a:off x="1923443" y="2025966"/>
            <a:ext cx="7113716" cy="3208881"/>
            <a:chOff x="482620" y="2492896"/>
            <a:chExt cx="7113716" cy="3208881"/>
          </a:xfrm>
        </p:grpSpPr>
        <p:sp>
          <p:nvSpPr>
            <p:cNvPr id="38" name="자유형 69"/>
            <p:cNvSpPr/>
            <p:nvPr/>
          </p:nvSpPr>
          <p:spPr>
            <a:xfrm>
              <a:off x="1585003" y="3602044"/>
              <a:ext cx="6011333" cy="2099733"/>
            </a:xfrm>
            <a:custGeom>
              <a:avLst/>
              <a:gdLst>
                <a:gd name="connsiteX0" fmla="*/ 6011333 w 6011333"/>
                <a:gd name="connsiteY0" fmla="*/ 836991 h 2099733"/>
                <a:gd name="connsiteX1" fmla="*/ 5488819 w 6011333"/>
                <a:gd name="connsiteY1" fmla="*/ 299962 h 2099733"/>
                <a:gd name="connsiteX2" fmla="*/ 4037391 w 6011333"/>
                <a:gd name="connsiteY2" fmla="*/ 38705 h 2099733"/>
                <a:gd name="connsiteX3" fmla="*/ 1831219 w 6011333"/>
                <a:gd name="connsiteY3" fmla="*/ 532191 h 2099733"/>
                <a:gd name="connsiteX4" fmla="*/ 1511905 w 6011333"/>
                <a:gd name="connsiteY4" fmla="*/ 1025676 h 2099733"/>
                <a:gd name="connsiteX5" fmla="*/ 713619 w 6011333"/>
                <a:gd name="connsiteY5" fmla="*/ 1359505 h 2099733"/>
                <a:gd name="connsiteX6" fmla="*/ 118533 w 6011333"/>
                <a:gd name="connsiteY6" fmla="*/ 1562705 h 2099733"/>
                <a:gd name="connsiteX7" fmla="*/ 2419 w 6011333"/>
                <a:gd name="connsiteY7" fmla="*/ 2099733 h 2099733"/>
                <a:gd name="connsiteX8" fmla="*/ 2419 w 6011333"/>
                <a:gd name="connsiteY8" fmla="*/ 2099733 h 209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11333" h="2099733">
                  <a:moveTo>
                    <a:pt x="6011333" y="836991"/>
                  </a:moveTo>
                  <a:cubicBezTo>
                    <a:pt x="5914571" y="635000"/>
                    <a:pt x="5817809" y="433010"/>
                    <a:pt x="5488819" y="299962"/>
                  </a:cubicBezTo>
                  <a:cubicBezTo>
                    <a:pt x="5159829" y="166914"/>
                    <a:pt x="4646991" y="0"/>
                    <a:pt x="4037391" y="38705"/>
                  </a:cubicBezTo>
                  <a:cubicBezTo>
                    <a:pt x="3427791" y="77410"/>
                    <a:pt x="2252133" y="367696"/>
                    <a:pt x="1831219" y="532191"/>
                  </a:cubicBezTo>
                  <a:cubicBezTo>
                    <a:pt x="1410305" y="696686"/>
                    <a:pt x="1698172" y="887790"/>
                    <a:pt x="1511905" y="1025676"/>
                  </a:cubicBezTo>
                  <a:cubicBezTo>
                    <a:pt x="1325638" y="1163562"/>
                    <a:pt x="945848" y="1270000"/>
                    <a:pt x="713619" y="1359505"/>
                  </a:cubicBezTo>
                  <a:cubicBezTo>
                    <a:pt x="481390" y="1449010"/>
                    <a:pt x="237066" y="1439334"/>
                    <a:pt x="118533" y="1562705"/>
                  </a:cubicBezTo>
                  <a:cubicBezTo>
                    <a:pt x="0" y="1686076"/>
                    <a:pt x="2419" y="2099733"/>
                    <a:pt x="2419" y="2099733"/>
                  </a:cubicBezTo>
                  <a:lnTo>
                    <a:pt x="2419" y="2099733"/>
                  </a:lnTo>
                </a:path>
              </a:pathLst>
            </a:custGeom>
            <a:ln w="28575">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9" name="자유형 70"/>
            <p:cNvSpPr/>
            <p:nvPr/>
          </p:nvSpPr>
          <p:spPr>
            <a:xfrm>
              <a:off x="482620" y="2492896"/>
              <a:ext cx="6081486" cy="1872342"/>
            </a:xfrm>
            <a:custGeom>
              <a:avLst/>
              <a:gdLst>
                <a:gd name="connsiteX0" fmla="*/ 5950857 w 6081486"/>
                <a:gd name="connsiteY0" fmla="*/ 0 h 1872342"/>
                <a:gd name="connsiteX1" fmla="*/ 5849257 w 6081486"/>
                <a:gd name="connsiteY1" fmla="*/ 595085 h 1872342"/>
                <a:gd name="connsiteX2" fmla="*/ 4557485 w 6081486"/>
                <a:gd name="connsiteY2" fmla="*/ 885371 h 1872342"/>
                <a:gd name="connsiteX3" fmla="*/ 2743200 w 6081486"/>
                <a:gd name="connsiteY3" fmla="*/ 1190171 h 1872342"/>
                <a:gd name="connsiteX4" fmla="*/ 2481943 w 6081486"/>
                <a:gd name="connsiteY4" fmla="*/ 1625600 h 1872342"/>
                <a:gd name="connsiteX5" fmla="*/ 1669143 w 6081486"/>
                <a:gd name="connsiteY5" fmla="*/ 1669142 h 1872342"/>
                <a:gd name="connsiteX6" fmla="*/ 580571 w 6081486"/>
                <a:gd name="connsiteY6" fmla="*/ 1465942 h 1872342"/>
                <a:gd name="connsiteX7" fmla="*/ 0 w 6081486"/>
                <a:gd name="connsiteY7" fmla="*/ 1872342 h 1872342"/>
                <a:gd name="connsiteX8" fmla="*/ 0 w 6081486"/>
                <a:gd name="connsiteY8" fmla="*/ 1872342 h 1872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81486" h="1872342">
                  <a:moveTo>
                    <a:pt x="5950857" y="0"/>
                  </a:moveTo>
                  <a:cubicBezTo>
                    <a:pt x="6016171" y="223761"/>
                    <a:pt x="6081486" y="447523"/>
                    <a:pt x="5849257" y="595085"/>
                  </a:cubicBezTo>
                  <a:cubicBezTo>
                    <a:pt x="5617028" y="742647"/>
                    <a:pt x="5075161" y="786190"/>
                    <a:pt x="4557485" y="885371"/>
                  </a:cubicBezTo>
                  <a:cubicBezTo>
                    <a:pt x="4039809" y="984552"/>
                    <a:pt x="3089124" y="1066800"/>
                    <a:pt x="2743200" y="1190171"/>
                  </a:cubicBezTo>
                  <a:cubicBezTo>
                    <a:pt x="2397276" y="1313542"/>
                    <a:pt x="2660953" y="1545771"/>
                    <a:pt x="2481943" y="1625600"/>
                  </a:cubicBezTo>
                  <a:cubicBezTo>
                    <a:pt x="2302933" y="1705429"/>
                    <a:pt x="1986038" y="1695752"/>
                    <a:pt x="1669143" y="1669142"/>
                  </a:cubicBezTo>
                  <a:cubicBezTo>
                    <a:pt x="1352248" y="1642532"/>
                    <a:pt x="858761" y="1432075"/>
                    <a:pt x="580571" y="1465942"/>
                  </a:cubicBezTo>
                  <a:cubicBezTo>
                    <a:pt x="302381" y="1499809"/>
                    <a:pt x="0" y="1872342"/>
                    <a:pt x="0" y="1872342"/>
                  </a:cubicBezTo>
                  <a:lnTo>
                    <a:pt x="0" y="1872342"/>
                  </a:lnTo>
                </a:path>
              </a:pathLst>
            </a:custGeom>
            <a:ln w="28575">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408618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down)">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endParaRPr lang="ko-KR" altLang="en-US"/>
          </a:p>
        </p:txBody>
      </p:sp>
      <p:sp>
        <p:nvSpPr>
          <p:cNvPr id="3" name="제목 2"/>
          <p:cNvSpPr>
            <a:spLocks noGrp="1"/>
          </p:cNvSpPr>
          <p:nvPr>
            <p:ph type="title"/>
          </p:nvPr>
        </p:nvSpPr>
        <p:spPr/>
        <p:txBody>
          <a:bodyPr/>
          <a:lstStyle/>
          <a:p>
            <a:r>
              <a:rPr lang="en-US" altLang="ko-KR" dirty="0"/>
              <a:t>Appendix</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896D4DA8-C6B8-4B73-AFA8-F294FE616CBB}" type="datetime3">
              <a:rPr lang="en-US" altLang="ko-KR" smtClean="0"/>
              <a:t>17 October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120</a:t>
            </a:fld>
            <a:endParaRPr lang="en-US" dirty="0"/>
          </a:p>
        </p:txBody>
      </p:sp>
      <p:sp>
        <p:nvSpPr>
          <p:cNvPr id="6" name="바닥글 개체 틀 5"/>
          <p:cNvSpPr>
            <a:spLocks noGrp="1"/>
          </p:cNvSpPr>
          <p:nvPr>
            <p:ph type="ftr" sz="quarter" idx="11"/>
          </p:nvPr>
        </p:nvSpPr>
        <p:spPr>
          <a:xfrm>
            <a:off x="2988604" y="6493026"/>
            <a:ext cx="5723220" cy="256546"/>
          </a:xfrm>
        </p:spPr>
        <p:txBody>
          <a:bodyPr/>
          <a:lstStyle/>
          <a:p>
            <a:r>
              <a:rPr lang="en-US"/>
              <a:t>Open Connectivity Foundation Public Information - No NDA</a:t>
            </a:r>
            <a:endParaRPr lang="en-US" dirty="0"/>
          </a:p>
        </p:txBody>
      </p:sp>
    </p:spTree>
    <p:extLst>
      <p:ext uri="{BB962C8B-B14F-4D97-AF65-F5344CB8AC3E}">
        <p14:creationId xmlns:p14="http://schemas.microsoft.com/office/powerpoint/2010/main" val="157527274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8292" name="Picture 4" descr="http://gsdisposals.com/wp-content/uploads/2013/08/bigstock-Row-of-network-servers-in-data-42441367.jpg"/>
          <p:cNvPicPr>
            <a:picLocks noChangeAspect="1" noChangeArrowheads="1"/>
          </p:cNvPicPr>
          <p:nvPr/>
        </p:nvPicPr>
        <p:blipFill>
          <a:blip r:embed="rId3" cstate="print"/>
          <a:srcRect/>
          <a:stretch>
            <a:fillRect/>
          </a:stretch>
        </p:blipFill>
        <p:spPr bwMode="auto">
          <a:xfrm>
            <a:off x="7089031" y="1269120"/>
            <a:ext cx="1728192" cy="1439800"/>
          </a:xfrm>
          <a:prstGeom prst="rect">
            <a:avLst/>
          </a:prstGeom>
          <a:noFill/>
        </p:spPr>
      </p:pic>
      <p:pic>
        <p:nvPicPr>
          <p:cNvPr id="268294" name="Picture 6" descr="http://www.costcentral.com/product-images-new/cisco-c819hgw-v-a-k9.jpg"/>
          <p:cNvPicPr>
            <a:picLocks noChangeAspect="1" noChangeArrowheads="1"/>
          </p:cNvPicPr>
          <p:nvPr/>
        </p:nvPicPr>
        <p:blipFill>
          <a:blip r:embed="rId4" cstate="print"/>
          <a:srcRect/>
          <a:stretch>
            <a:fillRect/>
          </a:stretch>
        </p:blipFill>
        <p:spPr bwMode="auto">
          <a:xfrm>
            <a:off x="3704655" y="3555014"/>
            <a:ext cx="1656184" cy="1242138"/>
          </a:xfrm>
          <a:prstGeom prst="rect">
            <a:avLst/>
          </a:prstGeom>
          <a:noFill/>
        </p:spPr>
      </p:pic>
      <p:pic>
        <p:nvPicPr>
          <p:cNvPr id="268290" name="Picture 2" descr="http://www.dallmeier.ru/fileadmin/upload_electronic/Unternehmen/Niederlassungen/Dallmeier_Russland/Planning_icons_single/Shapes/JPG/Symbols/Cloud%20internet.jpg"/>
          <p:cNvPicPr>
            <a:picLocks noChangeAspect="1" noChangeArrowheads="1"/>
          </p:cNvPicPr>
          <p:nvPr/>
        </p:nvPicPr>
        <p:blipFill>
          <a:blip r:embed="rId5" cstate="print"/>
          <a:srcRect/>
          <a:stretch>
            <a:fillRect/>
          </a:stretch>
        </p:blipFill>
        <p:spPr bwMode="auto">
          <a:xfrm>
            <a:off x="5072807" y="2548492"/>
            <a:ext cx="3744416" cy="1960629"/>
          </a:xfrm>
          <a:prstGeom prst="rect">
            <a:avLst/>
          </a:prstGeom>
          <a:noFill/>
        </p:spPr>
      </p:pic>
      <p:cxnSp>
        <p:nvCxnSpPr>
          <p:cNvPr id="14" name="직선 연결선 13"/>
          <p:cNvCxnSpPr>
            <a:endCxn id="268294" idx="1"/>
          </p:cNvCxnSpPr>
          <p:nvPr/>
        </p:nvCxnSpPr>
        <p:spPr>
          <a:xfrm>
            <a:off x="2668791" y="3429001"/>
            <a:ext cx="1035864" cy="74708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9" name="직선 연결선 18"/>
          <p:cNvCxnSpPr>
            <a:stCxn id="45" idx="0"/>
            <a:endCxn id="268294" idx="1"/>
          </p:cNvCxnSpPr>
          <p:nvPr/>
        </p:nvCxnSpPr>
        <p:spPr>
          <a:xfrm flipV="1">
            <a:off x="2020371" y="4176084"/>
            <a:ext cx="1684285" cy="28198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2" name="직선 연결선 21"/>
          <p:cNvCxnSpPr>
            <a:stCxn id="49" idx="0"/>
            <a:endCxn id="268294" idx="2"/>
          </p:cNvCxnSpPr>
          <p:nvPr/>
        </p:nvCxnSpPr>
        <p:spPr>
          <a:xfrm flipV="1">
            <a:off x="2940669" y="4797152"/>
            <a:ext cx="1592078" cy="86409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9" name="직선 화살표 연결선 38"/>
          <p:cNvCxnSpPr>
            <a:stCxn id="29" idx="2"/>
          </p:cNvCxnSpPr>
          <p:nvPr/>
        </p:nvCxnSpPr>
        <p:spPr>
          <a:xfrm flipH="1">
            <a:off x="2668792" y="2553292"/>
            <a:ext cx="78496" cy="8362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789921" y="1722295"/>
            <a:ext cx="1914734" cy="830997"/>
          </a:xfrm>
          <a:prstGeom prst="rect">
            <a:avLst/>
          </a:prstGeom>
          <a:solidFill>
            <a:srgbClr val="FFCC00"/>
          </a:solidFill>
          <a:ln w="28575">
            <a:solidFill>
              <a:srgbClr val="0000FF"/>
            </a:solidFill>
          </a:ln>
        </p:spPr>
        <p:txBody>
          <a:bodyPr wrap="square" rtlCol="0">
            <a:spAutoFit/>
          </a:bodyPr>
          <a:lstStyle/>
          <a:p>
            <a:pPr algn="ctr"/>
            <a:r>
              <a:rPr lang="en-US" altLang="ko-KR" sz="1600" dirty="0"/>
              <a:t>Networked Embedded Device</a:t>
            </a:r>
            <a:endParaRPr lang="ko-KR" altLang="en-US" sz="1600" dirty="0"/>
          </a:p>
        </p:txBody>
      </p:sp>
      <p:cxnSp>
        <p:nvCxnSpPr>
          <p:cNvPr id="69" name="직선 화살표 연결선 68"/>
          <p:cNvCxnSpPr>
            <a:stCxn id="68" idx="0"/>
          </p:cNvCxnSpPr>
          <p:nvPr/>
        </p:nvCxnSpPr>
        <p:spPr>
          <a:xfrm flipH="1" flipV="1">
            <a:off x="3560639" y="5351722"/>
            <a:ext cx="1008112" cy="144016"/>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2" name="직선 화살표 연결선 71"/>
          <p:cNvCxnSpPr>
            <a:stCxn id="68" idx="0"/>
          </p:cNvCxnSpPr>
          <p:nvPr/>
        </p:nvCxnSpPr>
        <p:spPr>
          <a:xfrm flipH="1" flipV="1">
            <a:off x="3128591" y="3789040"/>
            <a:ext cx="1440160" cy="1706698"/>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직선 화살표 연결선 74"/>
          <p:cNvCxnSpPr>
            <a:stCxn id="68" idx="0"/>
          </p:cNvCxnSpPr>
          <p:nvPr/>
        </p:nvCxnSpPr>
        <p:spPr>
          <a:xfrm flipH="1" flipV="1">
            <a:off x="2768551" y="4293096"/>
            <a:ext cx="1800200" cy="1202642"/>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8241159" y="764704"/>
            <a:ext cx="2232248" cy="338554"/>
          </a:xfrm>
          <a:prstGeom prst="rect">
            <a:avLst/>
          </a:prstGeom>
          <a:solidFill>
            <a:srgbClr val="FFCC00"/>
          </a:solidFill>
          <a:ln w="28575">
            <a:solidFill>
              <a:srgbClr val="0000FF"/>
            </a:solidFill>
          </a:ln>
        </p:spPr>
        <p:txBody>
          <a:bodyPr wrap="square" rtlCol="0">
            <a:spAutoFit/>
          </a:bodyPr>
          <a:lstStyle/>
          <a:p>
            <a:pPr algn="ctr"/>
            <a:r>
              <a:rPr lang="en-US" altLang="ko-KR" sz="1600" dirty="0"/>
              <a:t>Big Data Analysis </a:t>
            </a:r>
            <a:endParaRPr lang="ko-KR" altLang="en-US" sz="1600" dirty="0"/>
          </a:p>
        </p:txBody>
      </p:sp>
      <p:cxnSp>
        <p:nvCxnSpPr>
          <p:cNvPr id="80" name="직선 화살표 연결선 79"/>
          <p:cNvCxnSpPr>
            <a:stCxn id="79" idx="2"/>
            <a:endCxn id="268292" idx="3"/>
          </p:cNvCxnSpPr>
          <p:nvPr/>
        </p:nvCxnSpPr>
        <p:spPr>
          <a:xfrm flipH="1">
            <a:off x="8817223" y="1103258"/>
            <a:ext cx="540060" cy="885762"/>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4798727" y="908158"/>
            <a:ext cx="1872208" cy="338554"/>
          </a:xfrm>
          <a:prstGeom prst="rect">
            <a:avLst/>
          </a:prstGeom>
          <a:solidFill>
            <a:srgbClr val="FFCC00"/>
          </a:solidFill>
          <a:ln w="28575">
            <a:solidFill>
              <a:srgbClr val="0000FF"/>
            </a:solidFill>
          </a:ln>
        </p:spPr>
        <p:txBody>
          <a:bodyPr wrap="square" rtlCol="0">
            <a:spAutoFit/>
          </a:bodyPr>
          <a:lstStyle/>
          <a:p>
            <a:pPr algn="ctr"/>
            <a:r>
              <a:rPr lang="en-US" altLang="ko-KR" sz="1600" dirty="0" err="1"/>
              <a:t>IoT</a:t>
            </a:r>
            <a:r>
              <a:rPr lang="en-US" altLang="ko-KR" sz="1600" dirty="0"/>
              <a:t> Network</a:t>
            </a:r>
            <a:endParaRPr lang="ko-KR" altLang="en-US" sz="1600" dirty="0"/>
          </a:p>
        </p:txBody>
      </p:sp>
      <p:cxnSp>
        <p:nvCxnSpPr>
          <p:cNvPr id="89" name="직선 화살표 연결선 88"/>
          <p:cNvCxnSpPr>
            <a:stCxn id="88" idx="2"/>
            <a:endCxn id="268294" idx="0"/>
          </p:cNvCxnSpPr>
          <p:nvPr/>
        </p:nvCxnSpPr>
        <p:spPr>
          <a:xfrm flipH="1">
            <a:off x="4532747" y="1246712"/>
            <a:ext cx="1202084" cy="2308302"/>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직선 화살표 연결선 91"/>
          <p:cNvCxnSpPr>
            <a:stCxn id="88" idx="2"/>
            <a:endCxn id="65" idx="1"/>
          </p:cNvCxnSpPr>
          <p:nvPr/>
        </p:nvCxnSpPr>
        <p:spPr>
          <a:xfrm>
            <a:off x="5734832" y="1246713"/>
            <a:ext cx="2917151" cy="374233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3" name="직선 화살표 연결선 102"/>
          <p:cNvCxnSpPr>
            <a:stCxn id="88" idx="2"/>
          </p:cNvCxnSpPr>
          <p:nvPr/>
        </p:nvCxnSpPr>
        <p:spPr>
          <a:xfrm flipH="1">
            <a:off x="3056583" y="1246712"/>
            <a:ext cx="2678248" cy="1786244"/>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7" name="직선 화살표 연결선 106"/>
          <p:cNvCxnSpPr>
            <a:stCxn id="88" idx="2"/>
          </p:cNvCxnSpPr>
          <p:nvPr/>
        </p:nvCxnSpPr>
        <p:spPr>
          <a:xfrm>
            <a:off x="5734831" y="1246712"/>
            <a:ext cx="504056" cy="1461646"/>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9242241" y="3882534"/>
            <a:ext cx="1087150" cy="338554"/>
          </a:xfrm>
          <a:prstGeom prst="rect">
            <a:avLst/>
          </a:prstGeom>
          <a:solidFill>
            <a:srgbClr val="FFCC00"/>
          </a:solidFill>
          <a:ln w="28575">
            <a:solidFill>
              <a:srgbClr val="0000FF"/>
            </a:solidFill>
          </a:ln>
        </p:spPr>
        <p:txBody>
          <a:bodyPr wrap="square" rtlCol="0">
            <a:spAutoFit/>
          </a:bodyPr>
          <a:lstStyle/>
          <a:p>
            <a:pPr algn="ctr"/>
            <a:r>
              <a:rPr lang="en-US" altLang="ko-KR" sz="1600" dirty="0"/>
              <a:t>UX</a:t>
            </a:r>
            <a:endParaRPr lang="ko-KR" altLang="en-US" sz="1600" dirty="0"/>
          </a:p>
        </p:txBody>
      </p:sp>
      <p:cxnSp>
        <p:nvCxnSpPr>
          <p:cNvPr id="121" name="직선 화살표 연결선 120"/>
          <p:cNvCxnSpPr>
            <a:stCxn id="111" idx="2"/>
            <a:endCxn id="65" idx="3"/>
          </p:cNvCxnSpPr>
          <p:nvPr/>
        </p:nvCxnSpPr>
        <p:spPr>
          <a:xfrm flipH="1">
            <a:off x="9321280" y="4221089"/>
            <a:ext cx="464537" cy="767955"/>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0" name="TextBox 129"/>
          <p:cNvSpPr txBox="1"/>
          <p:nvPr/>
        </p:nvSpPr>
        <p:spPr>
          <a:xfrm>
            <a:off x="5720879" y="4869160"/>
            <a:ext cx="2520280" cy="338554"/>
          </a:xfrm>
          <a:prstGeom prst="rect">
            <a:avLst/>
          </a:prstGeom>
          <a:solidFill>
            <a:srgbClr val="FFCC00"/>
          </a:solidFill>
          <a:ln w="28575">
            <a:solidFill>
              <a:srgbClr val="0000FF"/>
            </a:solidFill>
          </a:ln>
        </p:spPr>
        <p:txBody>
          <a:bodyPr wrap="square" rtlCol="0">
            <a:spAutoFit/>
          </a:bodyPr>
          <a:lstStyle/>
          <a:p>
            <a:pPr algn="ctr"/>
            <a:r>
              <a:rPr lang="en-US" altLang="ko-KR" sz="1600" dirty="0" err="1"/>
              <a:t>IoT</a:t>
            </a:r>
            <a:r>
              <a:rPr lang="en-US" altLang="ko-KR" sz="1600" dirty="0"/>
              <a:t> Core Framework</a:t>
            </a:r>
            <a:endParaRPr lang="ko-KR" altLang="en-US" sz="1600" dirty="0"/>
          </a:p>
        </p:txBody>
      </p:sp>
      <p:cxnSp>
        <p:nvCxnSpPr>
          <p:cNvPr id="131" name="직선 화살표 연결선 130"/>
          <p:cNvCxnSpPr>
            <a:stCxn id="130" idx="1"/>
          </p:cNvCxnSpPr>
          <p:nvPr/>
        </p:nvCxnSpPr>
        <p:spPr>
          <a:xfrm flipH="1" flipV="1">
            <a:off x="2464017" y="4689155"/>
            <a:ext cx="3256862" cy="349283"/>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9" name="직선 화살표 연결선 138"/>
          <p:cNvCxnSpPr>
            <a:stCxn id="130" idx="3"/>
            <a:endCxn id="65" idx="1"/>
          </p:cNvCxnSpPr>
          <p:nvPr/>
        </p:nvCxnSpPr>
        <p:spPr>
          <a:xfrm flipV="1">
            <a:off x="8241160" y="4989043"/>
            <a:ext cx="410823" cy="49394"/>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5" name="TextBox 144"/>
          <p:cNvSpPr txBox="1"/>
          <p:nvPr/>
        </p:nvSpPr>
        <p:spPr>
          <a:xfrm>
            <a:off x="1803981" y="836712"/>
            <a:ext cx="1872208" cy="338554"/>
          </a:xfrm>
          <a:prstGeom prst="rect">
            <a:avLst/>
          </a:prstGeom>
          <a:solidFill>
            <a:srgbClr val="FFCC00"/>
          </a:solidFill>
          <a:ln w="28575">
            <a:solidFill>
              <a:srgbClr val="0000FF"/>
            </a:solidFill>
          </a:ln>
        </p:spPr>
        <p:txBody>
          <a:bodyPr wrap="square" rtlCol="0">
            <a:spAutoFit/>
          </a:bodyPr>
          <a:lstStyle/>
          <a:p>
            <a:pPr algn="ctr"/>
            <a:r>
              <a:rPr lang="en-US" altLang="ko-KR" sz="1600" dirty="0" err="1"/>
              <a:t>IoT</a:t>
            </a:r>
            <a:r>
              <a:rPr lang="en-US" altLang="ko-KR" sz="1600" dirty="0"/>
              <a:t> Standard </a:t>
            </a:r>
            <a:endParaRPr lang="ko-KR" altLang="en-US" sz="1600" dirty="0"/>
          </a:p>
        </p:txBody>
      </p:sp>
      <p:sp>
        <p:nvSpPr>
          <p:cNvPr id="146" name="TextBox 145"/>
          <p:cNvSpPr txBox="1"/>
          <p:nvPr/>
        </p:nvSpPr>
        <p:spPr>
          <a:xfrm>
            <a:off x="6080919" y="6186791"/>
            <a:ext cx="1728192" cy="584775"/>
          </a:xfrm>
          <a:prstGeom prst="rect">
            <a:avLst/>
          </a:prstGeom>
          <a:solidFill>
            <a:srgbClr val="FFCC00"/>
          </a:solidFill>
          <a:ln w="28575">
            <a:solidFill>
              <a:srgbClr val="0000FF"/>
            </a:solidFill>
          </a:ln>
        </p:spPr>
        <p:txBody>
          <a:bodyPr wrap="square" rtlCol="0">
            <a:spAutoFit/>
          </a:bodyPr>
          <a:lstStyle/>
          <a:p>
            <a:pPr algn="ctr"/>
            <a:r>
              <a:rPr lang="en-US" altLang="ko-KR" sz="1600" dirty="0" err="1"/>
              <a:t>IoT</a:t>
            </a:r>
            <a:r>
              <a:rPr lang="en-US" altLang="ko-KR" sz="1600" dirty="0"/>
              <a:t> Security </a:t>
            </a:r>
            <a:r>
              <a:rPr lang="ko-KR" altLang="en-US" sz="1600" dirty="0"/>
              <a:t>기술</a:t>
            </a:r>
          </a:p>
        </p:txBody>
      </p:sp>
      <p:sp>
        <p:nvSpPr>
          <p:cNvPr id="44" name="TextBox 43"/>
          <p:cNvSpPr txBox="1"/>
          <p:nvPr/>
        </p:nvSpPr>
        <p:spPr>
          <a:xfrm>
            <a:off x="1643720" y="5143545"/>
            <a:ext cx="752129"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Sensor</a:t>
            </a:r>
            <a:endParaRPr lang="ko-KR" altLang="en-US" sz="1400" dirty="0" err="1"/>
          </a:p>
        </p:txBody>
      </p:sp>
      <p:pic>
        <p:nvPicPr>
          <p:cNvPr id="45" name="Picture 5"/>
          <p:cNvPicPr>
            <a:picLocks noChangeAspect="1" noChangeArrowheads="1"/>
          </p:cNvPicPr>
          <p:nvPr/>
        </p:nvPicPr>
        <p:blipFill>
          <a:blip r:embed="rId6" cstate="print"/>
          <a:srcRect/>
          <a:stretch>
            <a:fillRect/>
          </a:stretch>
        </p:blipFill>
        <p:spPr bwMode="auto">
          <a:xfrm>
            <a:off x="1704237" y="4458072"/>
            <a:ext cx="632267" cy="627112"/>
          </a:xfrm>
          <a:prstGeom prst="rect">
            <a:avLst/>
          </a:prstGeom>
          <a:noFill/>
          <a:ln w="9525">
            <a:noFill/>
            <a:miter lim="800000"/>
            <a:headEnd/>
            <a:tailEnd/>
          </a:ln>
        </p:spPr>
      </p:pic>
      <p:sp>
        <p:nvSpPr>
          <p:cNvPr id="48" name="TextBox 47"/>
          <p:cNvSpPr txBox="1"/>
          <p:nvPr/>
        </p:nvSpPr>
        <p:spPr>
          <a:xfrm>
            <a:off x="2480520" y="6381329"/>
            <a:ext cx="752129"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Sensor</a:t>
            </a:r>
            <a:endParaRPr lang="ko-KR" altLang="en-US" sz="1400" dirty="0" err="1"/>
          </a:p>
        </p:txBody>
      </p:sp>
      <p:pic>
        <p:nvPicPr>
          <p:cNvPr id="49" name="Picture 5"/>
          <p:cNvPicPr>
            <a:picLocks noChangeAspect="1" noChangeArrowheads="1"/>
          </p:cNvPicPr>
          <p:nvPr/>
        </p:nvPicPr>
        <p:blipFill>
          <a:blip r:embed="rId7" cstate="print"/>
          <a:srcRect/>
          <a:stretch>
            <a:fillRect/>
          </a:stretch>
        </p:blipFill>
        <p:spPr bwMode="auto">
          <a:xfrm>
            <a:off x="2624536" y="5661248"/>
            <a:ext cx="632267" cy="627112"/>
          </a:xfrm>
          <a:prstGeom prst="rect">
            <a:avLst/>
          </a:prstGeom>
          <a:noFill/>
          <a:ln w="9525">
            <a:noFill/>
            <a:miter lim="800000"/>
            <a:headEnd/>
            <a:tailEnd/>
          </a:ln>
        </p:spPr>
      </p:pic>
      <p:sp>
        <p:nvSpPr>
          <p:cNvPr id="54" name="TextBox 53"/>
          <p:cNvSpPr txBox="1"/>
          <p:nvPr/>
        </p:nvSpPr>
        <p:spPr>
          <a:xfrm>
            <a:off x="8601199" y="2401144"/>
            <a:ext cx="1394934" cy="307777"/>
          </a:xfrm>
          <a:prstGeom prst="rect">
            <a:avLst/>
          </a:prstGeom>
          <a:solidFill>
            <a:srgbClr val="3399FF">
              <a:alpha val="50000"/>
            </a:srgbClr>
          </a:solidFill>
        </p:spPr>
        <p:txBody>
          <a:bodyPr wrap="none" rtlCol="0">
            <a:spAutoFit/>
          </a:bodyPr>
          <a:lstStyle/>
          <a:p>
            <a:r>
              <a:rPr lang="en-US" altLang="ko-KR" sz="1400" dirty="0"/>
              <a:t>Service Server</a:t>
            </a:r>
            <a:endParaRPr lang="ko-KR" altLang="en-US" sz="1400" dirty="0" err="1"/>
          </a:p>
        </p:txBody>
      </p:sp>
      <p:sp>
        <p:nvSpPr>
          <p:cNvPr id="55" name="TextBox 54"/>
          <p:cNvSpPr txBox="1"/>
          <p:nvPr/>
        </p:nvSpPr>
        <p:spPr>
          <a:xfrm>
            <a:off x="4856784" y="4509121"/>
            <a:ext cx="1011815" cy="307777"/>
          </a:xfrm>
          <a:prstGeom prst="rect">
            <a:avLst/>
          </a:pr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2700000" scaled="1"/>
            <a:tileRect/>
          </a:gradFill>
        </p:spPr>
        <p:txBody>
          <a:bodyPr wrap="none" rtlCol="0">
            <a:spAutoFit/>
          </a:bodyPr>
          <a:lstStyle/>
          <a:p>
            <a:r>
              <a:rPr lang="en-US" altLang="ko-KR" sz="1400" dirty="0"/>
              <a:t>Gateway</a:t>
            </a:r>
            <a:endParaRPr lang="ko-KR" altLang="en-US" sz="1400" dirty="0" err="1"/>
          </a:p>
        </p:txBody>
      </p:sp>
      <p:cxnSp>
        <p:nvCxnSpPr>
          <p:cNvPr id="134" name="직선 화살표 연결선 133"/>
          <p:cNvCxnSpPr>
            <a:stCxn id="130" idx="1"/>
          </p:cNvCxnSpPr>
          <p:nvPr/>
        </p:nvCxnSpPr>
        <p:spPr>
          <a:xfrm flipH="1" flipV="1">
            <a:off x="4856783" y="4437127"/>
            <a:ext cx="864096" cy="60131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57" name="Picture 10" descr="http://www.cooking-hacks.com/skin/frontend/default/cooking/images/catalog/documentation/article_waspmote/waspmote.png"/>
          <p:cNvPicPr>
            <a:picLocks noChangeAspect="1" noChangeArrowheads="1"/>
          </p:cNvPicPr>
          <p:nvPr/>
        </p:nvPicPr>
        <p:blipFill>
          <a:blip r:embed="rId8" cstate="print"/>
          <a:srcRect/>
          <a:stretch>
            <a:fillRect/>
          </a:stretch>
        </p:blipFill>
        <p:spPr bwMode="auto">
          <a:xfrm>
            <a:off x="2323979" y="2636912"/>
            <a:ext cx="775585" cy="792088"/>
          </a:xfrm>
          <a:prstGeom prst="rect">
            <a:avLst/>
          </a:prstGeom>
          <a:noFill/>
        </p:spPr>
      </p:pic>
      <p:sp>
        <p:nvSpPr>
          <p:cNvPr id="58" name="TextBox 57"/>
          <p:cNvSpPr txBox="1"/>
          <p:nvPr/>
        </p:nvSpPr>
        <p:spPr>
          <a:xfrm>
            <a:off x="1529902" y="3068961"/>
            <a:ext cx="864389" cy="523220"/>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square" rtlCol="0">
            <a:spAutoFit/>
          </a:bodyPr>
          <a:lstStyle/>
          <a:p>
            <a:r>
              <a:rPr lang="en-US" altLang="ko-KR" sz="1400" dirty="0"/>
              <a:t>Actuator</a:t>
            </a:r>
            <a:endParaRPr lang="ko-KR" altLang="en-US" sz="1400" dirty="0" err="1"/>
          </a:p>
        </p:txBody>
      </p:sp>
      <p:cxnSp>
        <p:nvCxnSpPr>
          <p:cNvPr id="42" name="직선 화살표 연결선 41"/>
          <p:cNvCxnSpPr>
            <a:stCxn id="29" idx="2"/>
            <a:endCxn id="45" idx="0"/>
          </p:cNvCxnSpPr>
          <p:nvPr/>
        </p:nvCxnSpPr>
        <p:spPr>
          <a:xfrm flipH="1">
            <a:off x="2020370" y="2553292"/>
            <a:ext cx="726918" cy="190478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직선 화살표 연결선 20"/>
          <p:cNvCxnSpPr>
            <a:stCxn id="29" idx="2"/>
            <a:endCxn id="49" idx="0"/>
          </p:cNvCxnSpPr>
          <p:nvPr/>
        </p:nvCxnSpPr>
        <p:spPr>
          <a:xfrm>
            <a:off x="2747289" y="2553292"/>
            <a:ext cx="193381" cy="3107957"/>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59" name="Picture 10" descr="http://www.cooking-hacks.com/skin/frontend/default/cooking/images/catalog/documentation/article_waspmote/waspmote.png"/>
          <p:cNvPicPr>
            <a:picLocks noChangeAspect="1" noChangeArrowheads="1"/>
          </p:cNvPicPr>
          <p:nvPr/>
        </p:nvPicPr>
        <p:blipFill>
          <a:blip r:embed="rId8" cstate="print"/>
          <a:srcRect/>
          <a:stretch>
            <a:fillRect/>
          </a:stretch>
        </p:blipFill>
        <p:spPr bwMode="auto">
          <a:xfrm>
            <a:off x="3920680" y="5877272"/>
            <a:ext cx="775585" cy="792088"/>
          </a:xfrm>
          <a:prstGeom prst="rect">
            <a:avLst/>
          </a:prstGeom>
          <a:noFill/>
        </p:spPr>
      </p:pic>
      <p:sp>
        <p:nvSpPr>
          <p:cNvPr id="60" name="TextBox 59"/>
          <p:cNvSpPr txBox="1"/>
          <p:nvPr/>
        </p:nvSpPr>
        <p:spPr>
          <a:xfrm>
            <a:off x="4723137" y="6520676"/>
            <a:ext cx="958917"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Actuator</a:t>
            </a:r>
            <a:endParaRPr lang="ko-KR" altLang="en-US" sz="1400" dirty="0" err="1"/>
          </a:p>
        </p:txBody>
      </p:sp>
      <p:cxnSp>
        <p:nvCxnSpPr>
          <p:cNvPr id="61" name="직선 화살표 연결선 60"/>
          <p:cNvCxnSpPr>
            <a:stCxn id="29" idx="2"/>
            <a:endCxn id="59" idx="0"/>
          </p:cNvCxnSpPr>
          <p:nvPr/>
        </p:nvCxnSpPr>
        <p:spPr>
          <a:xfrm>
            <a:off x="2747288" y="2553292"/>
            <a:ext cx="1561184" cy="332398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직선 연결선 63"/>
          <p:cNvCxnSpPr/>
          <p:nvPr/>
        </p:nvCxnSpPr>
        <p:spPr>
          <a:xfrm flipV="1">
            <a:off x="4308473" y="4797152"/>
            <a:ext cx="224275" cy="108012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3632647" y="5495738"/>
            <a:ext cx="1872208" cy="338554"/>
          </a:xfrm>
          <a:prstGeom prst="rect">
            <a:avLst/>
          </a:prstGeom>
          <a:solidFill>
            <a:srgbClr val="FFCC00"/>
          </a:solidFill>
          <a:ln w="28575">
            <a:solidFill>
              <a:srgbClr val="0000FF"/>
            </a:solidFill>
          </a:ln>
        </p:spPr>
        <p:txBody>
          <a:bodyPr wrap="square" rtlCol="0">
            <a:spAutoFit/>
          </a:bodyPr>
          <a:lstStyle/>
          <a:p>
            <a:pPr algn="ctr"/>
            <a:r>
              <a:rPr lang="en-US" altLang="ko-KR" sz="1600" dirty="0"/>
              <a:t>Connectivity</a:t>
            </a:r>
            <a:endParaRPr lang="ko-KR" altLang="en-US" sz="1600" dirty="0"/>
          </a:p>
        </p:txBody>
      </p:sp>
      <p:pic>
        <p:nvPicPr>
          <p:cNvPr id="65" name="Picture 2"/>
          <p:cNvPicPr>
            <a:picLocks noChangeAspect="1" noChangeArrowheads="1"/>
          </p:cNvPicPr>
          <p:nvPr/>
        </p:nvPicPr>
        <p:blipFill>
          <a:blip r:embed="rId9" cstate="print"/>
          <a:srcRect/>
          <a:stretch>
            <a:fillRect/>
          </a:stretch>
        </p:blipFill>
        <p:spPr bwMode="auto">
          <a:xfrm>
            <a:off x="8651983" y="4437113"/>
            <a:ext cx="669297" cy="1103861"/>
          </a:xfrm>
          <a:prstGeom prst="roundRect">
            <a:avLst/>
          </a:prstGeom>
          <a:noFill/>
          <a:ln w="9525">
            <a:noFill/>
            <a:miter lim="800000"/>
            <a:headEnd/>
            <a:tailEnd/>
          </a:ln>
          <a:effectLst>
            <a:prstShdw prst="shdw17" dist="17961" dir="2700000">
              <a:srgbClr val="CCECFF">
                <a:gamma/>
                <a:shade val="60000"/>
                <a:invGamma/>
                <a:alpha val="50000"/>
              </a:srgbClr>
            </a:prstShdw>
          </a:effectLst>
        </p:spPr>
      </p:pic>
      <p:sp>
        <p:nvSpPr>
          <p:cNvPr id="66" name="TextBox 65"/>
          <p:cNvSpPr txBox="1"/>
          <p:nvPr/>
        </p:nvSpPr>
        <p:spPr>
          <a:xfrm>
            <a:off x="9465295" y="5138028"/>
            <a:ext cx="936104" cy="523220"/>
          </a:xfrm>
          <a:prstGeom prst="rect">
            <a:avLst/>
          </a:prstGeom>
          <a:gradFill flip="none" rotWithShape="1">
            <a:gsLst>
              <a:gs pos="0">
                <a:srgbClr val="FF99FF">
                  <a:shade val="30000"/>
                  <a:satMod val="115000"/>
                </a:srgbClr>
              </a:gs>
              <a:gs pos="50000">
                <a:srgbClr val="FF99FF">
                  <a:shade val="67500"/>
                  <a:satMod val="115000"/>
                </a:srgbClr>
              </a:gs>
              <a:gs pos="100000">
                <a:srgbClr val="FF99FF">
                  <a:shade val="100000"/>
                  <a:satMod val="115000"/>
                </a:srgbClr>
              </a:gs>
            </a:gsLst>
            <a:lin ang="8100000" scaled="1"/>
            <a:tileRect/>
          </a:gradFill>
        </p:spPr>
        <p:txBody>
          <a:bodyPr wrap="square" rtlCol="0">
            <a:spAutoFit/>
          </a:bodyPr>
          <a:lstStyle/>
          <a:p>
            <a:pPr algn="ctr"/>
            <a:r>
              <a:rPr lang="en-US" altLang="ko-KR" sz="1400" dirty="0"/>
              <a:t>User</a:t>
            </a:r>
          </a:p>
          <a:p>
            <a:pPr algn="ctr"/>
            <a:r>
              <a:rPr lang="en-US" altLang="ko-KR" sz="1400" dirty="0"/>
              <a:t>Device</a:t>
            </a:r>
            <a:endParaRPr lang="ko-KR" altLang="en-US" sz="1400" dirty="0" err="1"/>
          </a:p>
        </p:txBody>
      </p:sp>
      <p:cxnSp>
        <p:nvCxnSpPr>
          <p:cNvPr id="47" name="직선 화살표 연결선 46"/>
          <p:cNvCxnSpPr>
            <a:stCxn id="130" idx="0"/>
            <a:endCxn id="268292" idx="2"/>
          </p:cNvCxnSpPr>
          <p:nvPr/>
        </p:nvCxnSpPr>
        <p:spPr>
          <a:xfrm flipV="1">
            <a:off x="6981019" y="2708920"/>
            <a:ext cx="972108" cy="2160240"/>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1" name="제목 1"/>
          <p:cNvSpPr>
            <a:spLocks noGrp="1"/>
          </p:cNvSpPr>
          <p:nvPr>
            <p:ph type="title"/>
          </p:nvPr>
        </p:nvSpPr>
        <p:spPr>
          <a:xfrm>
            <a:off x="1688431" y="44624"/>
            <a:ext cx="8784976" cy="582594"/>
          </a:xfrm>
          <a:prstGeom prst="rect">
            <a:avLst/>
          </a:prstGeom>
        </p:spPr>
        <p:txBody>
          <a:bodyPr>
            <a:noAutofit/>
          </a:bodyPr>
          <a:lstStyle/>
          <a:p>
            <a:r>
              <a:rPr lang="en-US" altLang="ko-KR" sz="3200" dirty="0"/>
              <a:t>Main </a:t>
            </a:r>
            <a:r>
              <a:rPr lang="en-US" altLang="ko-KR" sz="3200" dirty="0" err="1"/>
              <a:t>IoT</a:t>
            </a:r>
            <a:r>
              <a:rPr lang="en-US" altLang="ko-KR" sz="3200" dirty="0"/>
              <a:t> Technical Challenges </a:t>
            </a:r>
            <a:r>
              <a:rPr lang="en-US" altLang="ko-KR" sz="3200" dirty="0" err="1"/>
              <a:t>vs</a:t>
            </a:r>
            <a:r>
              <a:rPr lang="en-US" altLang="ko-KR" sz="3200" dirty="0"/>
              <a:t> Internet</a:t>
            </a:r>
            <a:endParaRPr lang="ko-KR" altLang="en-US" sz="3200" dirty="0"/>
          </a:p>
        </p:txBody>
      </p:sp>
      <p:sp>
        <p:nvSpPr>
          <p:cNvPr id="81" name="TextBox 80"/>
          <p:cNvSpPr txBox="1"/>
          <p:nvPr/>
        </p:nvSpPr>
        <p:spPr>
          <a:xfrm>
            <a:off x="2912568" y="2204864"/>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Web server</a:t>
            </a:r>
            <a:endParaRPr lang="ko-KR" altLang="en-US" sz="1600" dirty="0"/>
          </a:p>
        </p:txBody>
      </p:sp>
      <p:sp>
        <p:nvSpPr>
          <p:cNvPr id="82" name="TextBox 81"/>
          <p:cNvSpPr txBox="1"/>
          <p:nvPr/>
        </p:nvSpPr>
        <p:spPr>
          <a:xfrm>
            <a:off x="4064696" y="5733256"/>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LAN, WLAN</a:t>
            </a:r>
            <a:endParaRPr lang="ko-KR" altLang="en-US" sz="1600" dirty="0"/>
          </a:p>
        </p:txBody>
      </p:sp>
      <p:sp>
        <p:nvSpPr>
          <p:cNvPr id="83" name="TextBox 82"/>
          <p:cNvSpPr txBox="1"/>
          <p:nvPr/>
        </p:nvSpPr>
        <p:spPr>
          <a:xfrm>
            <a:off x="5421962" y="1218238"/>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TCP/ IP </a:t>
            </a:r>
            <a:endParaRPr lang="ko-KR" altLang="en-US" sz="1600" dirty="0"/>
          </a:p>
        </p:txBody>
      </p:sp>
      <p:sp>
        <p:nvSpPr>
          <p:cNvPr id="84" name="TextBox 83"/>
          <p:cNvSpPr txBox="1"/>
          <p:nvPr/>
        </p:nvSpPr>
        <p:spPr>
          <a:xfrm>
            <a:off x="6311459" y="5157192"/>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WWW </a:t>
            </a:r>
            <a:endParaRPr lang="ko-KR" altLang="en-US" sz="1600" dirty="0"/>
          </a:p>
        </p:txBody>
      </p:sp>
      <p:sp>
        <p:nvSpPr>
          <p:cNvPr id="85" name="TextBox 84"/>
          <p:cNvSpPr txBox="1"/>
          <p:nvPr/>
        </p:nvSpPr>
        <p:spPr>
          <a:xfrm>
            <a:off x="8975755" y="1052736"/>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Search </a:t>
            </a:r>
            <a:r>
              <a:rPr lang="ko-KR" altLang="en-US" sz="1600" dirty="0"/>
              <a:t> </a:t>
            </a:r>
            <a:r>
              <a:rPr lang="en-US" altLang="ko-KR" sz="1600" dirty="0"/>
              <a:t>(?)</a:t>
            </a:r>
            <a:r>
              <a:rPr lang="ko-KR" altLang="en-US" sz="1600" dirty="0"/>
              <a:t> </a:t>
            </a:r>
          </a:p>
        </p:txBody>
      </p:sp>
      <p:sp>
        <p:nvSpPr>
          <p:cNvPr id="86" name="TextBox 85"/>
          <p:cNvSpPr txBox="1"/>
          <p:nvPr/>
        </p:nvSpPr>
        <p:spPr>
          <a:xfrm>
            <a:off x="5864896" y="6402814"/>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IPSec, DES </a:t>
            </a:r>
            <a:endParaRPr lang="ko-KR" altLang="en-US" sz="1600" dirty="0"/>
          </a:p>
        </p:txBody>
      </p:sp>
      <p:sp>
        <p:nvSpPr>
          <p:cNvPr id="87" name="TextBox 86"/>
          <p:cNvSpPr txBox="1"/>
          <p:nvPr/>
        </p:nvSpPr>
        <p:spPr>
          <a:xfrm>
            <a:off x="8975755" y="4149080"/>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Web Browser </a:t>
            </a:r>
            <a:endParaRPr lang="ko-KR" altLang="en-US" sz="1600" dirty="0"/>
          </a:p>
        </p:txBody>
      </p:sp>
      <p:sp>
        <p:nvSpPr>
          <p:cNvPr id="90" name="TextBox 89"/>
          <p:cNvSpPr txBox="1"/>
          <p:nvPr/>
        </p:nvSpPr>
        <p:spPr>
          <a:xfrm>
            <a:off x="2264495" y="980729"/>
            <a:ext cx="1944216" cy="584775"/>
          </a:xfrm>
          <a:prstGeom prst="rect">
            <a:avLst/>
          </a:prstGeom>
          <a:solidFill>
            <a:srgbClr val="CCFFFF"/>
          </a:solidFill>
          <a:ln w="28575">
            <a:solidFill>
              <a:srgbClr val="66FF99"/>
            </a:solidFill>
          </a:ln>
        </p:spPr>
        <p:txBody>
          <a:bodyPr wrap="square" rtlCol="0">
            <a:spAutoFit/>
          </a:bodyPr>
          <a:lstStyle/>
          <a:p>
            <a:pPr algn="ctr"/>
            <a:r>
              <a:rPr lang="en-US" altLang="ko-KR" sz="1600" dirty="0"/>
              <a:t>IETF &amp; W3C &amp; IEEE &amp; 3GPP</a:t>
            </a:r>
            <a:endParaRPr lang="ko-KR" altLang="en-US" sz="1600" dirty="0"/>
          </a:p>
        </p:txBody>
      </p:sp>
    </p:spTree>
    <p:extLst>
      <p:ext uri="{BB962C8B-B14F-4D97-AF65-F5344CB8AC3E}">
        <p14:creationId xmlns:p14="http://schemas.microsoft.com/office/powerpoint/2010/main" val="3140657815"/>
      </p:ext>
    </p:extLst>
  </p:cSld>
  <p:clrMapOvr>
    <a:masterClrMapping/>
  </p:clrMapOvr>
  <p:transition advClick="0"/>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8292" name="Picture 4" descr="http://gsdisposals.com/wp-content/uploads/2013/08/bigstock-Row-of-network-servers-in-data-42441367.jpg"/>
          <p:cNvPicPr>
            <a:picLocks noChangeAspect="1" noChangeArrowheads="1"/>
          </p:cNvPicPr>
          <p:nvPr/>
        </p:nvPicPr>
        <p:blipFill>
          <a:blip r:embed="rId3" cstate="print"/>
          <a:srcRect/>
          <a:stretch>
            <a:fillRect/>
          </a:stretch>
        </p:blipFill>
        <p:spPr bwMode="auto">
          <a:xfrm>
            <a:off x="7089031" y="1269120"/>
            <a:ext cx="1728192" cy="1439800"/>
          </a:xfrm>
          <a:prstGeom prst="rect">
            <a:avLst/>
          </a:prstGeom>
          <a:noFill/>
        </p:spPr>
      </p:pic>
      <p:pic>
        <p:nvPicPr>
          <p:cNvPr id="268294" name="Picture 6" descr="http://www.costcentral.com/product-images-new/cisco-c819hgw-v-a-k9.jpg"/>
          <p:cNvPicPr>
            <a:picLocks noChangeAspect="1" noChangeArrowheads="1"/>
          </p:cNvPicPr>
          <p:nvPr/>
        </p:nvPicPr>
        <p:blipFill>
          <a:blip r:embed="rId4" cstate="print"/>
          <a:srcRect/>
          <a:stretch>
            <a:fillRect/>
          </a:stretch>
        </p:blipFill>
        <p:spPr bwMode="auto">
          <a:xfrm>
            <a:off x="3704655" y="3555014"/>
            <a:ext cx="1656184" cy="1242138"/>
          </a:xfrm>
          <a:prstGeom prst="rect">
            <a:avLst/>
          </a:prstGeom>
          <a:noFill/>
        </p:spPr>
      </p:pic>
      <p:pic>
        <p:nvPicPr>
          <p:cNvPr id="268290" name="Picture 2" descr="http://www.dallmeier.ru/fileadmin/upload_electronic/Unternehmen/Niederlassungen/Dallmeier_Russland/Planning_icons_single/Shapes/JPG/Symbols/Cloud%20internet.jpg"/>
          <p:cNvPicPr>
            <a:picLocks noChangeAspect="1" noChangeArrowheads="1"/>
          </p:cNvPicPr>
          <p:nvPr/>
        </p:nvPicPr>
        <p:blipFill>
          <a:blip r:embed="rId5" cstate="print"/>
          <a:srcRect/>
          <a:stretch>
            <a:fillRect/>
          </a:stretch>
        </p:blipFill>
        <p:spPr bwMode="auto">
          <a:xfrm>
            <a:off x="5072807" y="2548492"/>
            <a:ext cx="3744416" cy="1960629"/>
          </a:xfrm>
          <a:prstGeom prst="rect">
            <a:avLst/>
          </a:prstGeom>
          <a:noFill/>
        </p:spPr>
      </p:pic>
      <p:cxnSp>
        <p:nvCxnSpPr>
          <p:cNvPr id="14" name="직선 연결선 13"/>
          <p:cNvCxnSpPr>
            <a:endCxn id="268294" idx="1"/>
          </p:cNvCxnSpPr>
          <p:nvPr/>
        </p:nvCxnSpPr>
        <p:spPr>
          <a:xfrm>
            <a:off x="2668791" y="3429001"/>
            <a:ext cx="1035864" cy="74708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9" name="직선 연결선 18"/>
          <p:cNvCxnSpPr>
            <a:stCxn id="45" idx="0"/>
            <a:endCxn id="268294" idx="1"/>
          </p:cNvCxnSpPr>
          <p:nvPr/>
        </p:nvCxnSpPr>
        <p:spPr>
          <a:xfrm flipV="1">
            <a:off x="2020371" y="4176084"/>
            <a:ext cx="1684285" cy="28198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2" name="직선 연결선 21"/>
          <p:cNvCxnSpPr>
            <a:stCxn id="49" idx="0"/>
            <a:endCxn id="268294" idx="2"/>
          </p:cNvCxnSpPr>
          <p:nvPr/>
        </p:nvCxnSpPr>
        <p:spPr>
          <a:xfrm flipV="1">
            <a:off x="2940669" y="4797152"/>
            <a:ext cx="1592078" cy="86409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9" name="직선 화살표 연결선 38"/>
          <p:cNvCxnSpPr>
            <a:stCxn id="29" idx="2"/>
          </p:cNvCxnSpPr>
          <p:nvPr/>
        </p:nvCxnSpPr>
        <p:spPr>
          <a:xfrm flipH="1">
            <a:off x="2668792" y="2553292"/>
            <a:ext cx="78496" cy="8362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789921" y="1722295"/>
            <a:ext cx="1914734" cy="830997"/>
          </a:xfrm>
          <a:prstGeom prst="rect">
            <a:avLst/>
          </a:prstGeom>
          <a:solidFill>
            <a:srgbClr val="FFCC00"/>
          </a:solidFill>
          <a:ln w="28575">
            <a:solidFill>
              <a:srgbClr val="0000FF"/>
            </a:solidFill>
          </a:ln>
        </p:spPr>
        <p:txBody>
          <a:bodyPr wrap="square" rtlCol="0">
            <a:spAutoFit/>
          </a:bodyPr>
          <a:lstStyle/>
          <a:p>
            <a:pPr algn="ctr"/>
            <a:r>
              <a:rPr lang="en-US" altLang="ko-KR" sz="1600" dirty="0"/>
              <a:t>Networked Embedded Device</a:t>
            </a:r>
            <a:endParaRPr lang="ko-KR" altLang="en-US" sz="1600" dirty="0"/>
          </a:p>
        </p:txBody>
      </p:sp>
      <p:cxnSp>
        <p:nvCxnSpPr>
          <p:cNvPr id="69" name="직선 화살표 연결선 68"/>
          <p:cNvCxnSpPr>
            <a:stCxn id="68" idx="0"/>
          </p:cNvCxnSpPr>
          <p:nvPr/>
        </p:nvCxnSpPr>
        <p:spPr>
          <a:xfrm flipH="1" flipV="1">
            <a:off x="3560639" y="5351722"/>
            <a:ext cx="1008112" cy="144016"/>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2" name="직선 화살표 연결선 71"/>
          <p:cNvCxnSpPr>
            <a:stCxn id="68" idx="0"/>
          </p:cNvCxnSpPr>
          <p:nvPr/>
        </p:nvCxnSpPr>
        <p:spPr>
          <a:xfrm flipH="1" flipV="1">
            <a:off x="3128591" y="3789040"/>
            <a:ext cx="1440160" cy="1706698"/>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직선 화살표 연결선 74"/>
          <p:cNvCxnSpPr>
            <a:stCxn id="68" idx="0"/>
          </p:cNvCxnSpPr>
          <p:nvPr/>
        </p:nvCxnSpPr>
        <p:spPr>
          <a:xfrm flipH="1" flipV="1">
            <a:off x="2768551" y="4293096"/>
            <a:ext cx="1800200" cy="1202642"/>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8241159" y="764704"/>
            <a:ext cx="2232248" cy="338554"/>
          </a:xfrm>
          <a:prstGeom prst="rect">
            <a:avLst/>
          </a:prstGeom>
          <a:solidFill>
            <a:srgbClr val="FFCC00"/>
          </a:solidFill>
          <a:ln w="28575">
            <a:solidFill>
              <a:srgbClr val="0000FF"/>
            </a:solidFill>
          </a:ln>
        </p:spPr>
        <p:txBody>
          <a:bodyPr wrap="square" rtlCol="0">
            <a:spAutoFit/>
          </a:bodyPr>
          <a:lstStyle/>
          <a:p>
            <a:pPr algn="ctr"/>
            <a:r>
              <a:rPr lang="en-US" altLang="ko-KR" sz="1600" dirty="0"/>
              <a:t>Big Data Analysis </a:t>
            </a:r>
            <a:endParaRPr lang="ko-KR" altLang="en-US" sz="1600" dirty="0"/>
          </a:p>
        </p:txBody>
      </p:sp>
      <p:cxnSp>
        <p:nvCxnSpPr>
          <p:cNvPr id="80" name="직선 화살표 연결선 79"/>
          <p:cNvCxnSpPr>
            <a:stCxn id="79" idx="2"/>
            <a:endCxn id="268292" idx="3"/>
          </p:cNvCxnSpPr>
          <p:nvPr/>
        </p:nvCxnSpPr>
        <p:spPr>
          <a:xfrm flipH="1">
            <a:off x="8817223" y="1103258"/>
            <a:ext cx="540060" cy="885762"/>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4798727" y="908158"/>
            <a:ext cx="1872208" cy="338554"/>
          </a:xfrm>
          <a:prstGeom prst="rect">
            <a:avLst/>
          </a:prstGeom>
          <a:solidFill>
            <a:srgbClr val="FFCC00"/>
          </a:solidFill>
          <a:ln w="28575">
            <a:solidFill>
              <a:srgbClr val="0000FF"/>
            </a:solidFill>
          </a:ln>
        </p:spPr>
        <p:txBody>
          <a:bodyPr wrap="square" rtlCol="0">
            <a:spAutoFit/>
          </a:bodyPr>
          <a:lstStyle/>
          <a:p>
            <a:pPr algn="ctr"/>
            <a:r>
              <a:rPr lang="en-US" altLang="ko-KR" sz="1600" dirty="0" err="1"/>
              <a:t>IoT</a:t>
            </a:r>
            <a:r>
              <a:rPr lang="en-US" altLang="ko-KR" sz="1600" dirty="0"/>
              <a:t> Network</a:t>
            </a:r>
            <a:endParaRPr lang="ko-KR" altLang="en-US" sz="1600" dirty="0"/>
          </a:p>
        </p:txBody>
      </p:sp>
      <p:cxnSp>
        <p:nvCxnSpPr>
          <p:cNvPr id="89" name="직선 화살표 연결선 88"/>
          <p:cNvCxnSpPr>
            <a:stCxn id="88" idx="2"/>
            <a:endCxn id="268294" idx="0"/>
          </p:cNvCxnSpPr>
          <p:nvPr/>
        </p:nvCxnSpPr>
        <p:spPr>
          <a:xfrm flipH="1">
            <a:off x="4532747" y="1246712"/>
            <a:ext cx="1202084" cy="2308302"/>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직선 화살표 연결선 91"/>
          <p:cNvCxnSpPr>
            <a:stCxn id="88" idx="2"/>
            <a:endCxn id="65" idx="1"/>
          </p:cNvCxnSpPr>
          <p:nvPr/>
        </p:nvCxnSpPr>
        <p:spPr>
          <a:xfrm>
            <a:off x="5734832" y="1246713"/>
            <a:ext cx="2917151" cy="374233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3" name="직선 화살표 연결선 102"/>
          <p:cNvCxnSpPr>
            <a:stCxn id="88" idx="2"/>
          </p:cNvCxnSpPr>
          <p:nvPr/>
        </p:nvCxnSpPr>
        <p:spPr>
          <a:xfrm flipH="1">
            <a:off x="3056583" y="1246712"/>
            <a:ext cx="2678248" cy="1786244"/>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7" name="직선 화살표 연결선 106"/>
          <p:cNvCxnSpPr>
            <a:stCxn id="88" idx="2"/>
          </p:cNvCxnSpPr>
          <p:nvPr/>
        </p:nvCxnSpPr>
        <p:spPr>
          <a:xfrm>
            <a:off x="5734831" y="1246712"/>
            <a:ext cx="504056" cy="1461646"/>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9242241" y="3882534"/>
            <a:ext cx="1087150" cy="338554"/>
          </a:xfrm>
          <a:prstGeom prst="rect">
            <a:avLst/>
          </a:prstGeom>
          <a:solidFill>
            <a:srgbClr val="FFCC00"/>
          </a:solidFill>
          <a:ln w="28575">
            <a:solidFill>
              <a:srgbClr val="0000FF"/>
            </a:solidFill>
          </a:ln>
        </p:spPr>
        <p:txBody>
          <a:bodyPr wrap="square" rtlCol="0">
            <a:spAutoFit/>
          </a:bodyPr>
          <a:lstStyle/>
          <a:p>
            <a:pPr algn="ctr"/>
            <a:r>
              <a:rPr lang="en-US" altLang="ko-KR" sz="1600" dirty="0"/>
              <a:t>UX</a:t>
            </a:r>
            <a:endParaRPr lang="ko-KR" altLang="en-US" sz="1600" dirty="0"/>
          </a:p>
        </p:txBody>
      </p:sp>
      <p:cxnSp>
        <p:nvCxnSpPr>
          <p:cNvPr id="121" name="직선 화살표 연결선 120"/>
          <p:cNvCxnSpPr>
            <a:stCxn id="111" idx="2"/>
            <a:endCxn id="65" idx="3"/>
          </p:cNvCxnSpPr>
          <p:nvPr/>
        </p:nvCxnSpPr>
        <p:spPr>
          <a:xfrm flipH="1">
            <a:off x="9321280" y="4221089"/>
            <a:ext cx="464537" cy="767955"/>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0" name="TextBox 129"/>
          <p:cNvSpPr txBox="1"/>
          <p:nvPr/>
        </p:nvSpPr>
        <p:spPr>
          <a:xfrm>
            <a:off x="5720879" y="4869160"/>
            <a:ext cx="2520280" cy="338554"/>
          </a:xfrm>
          <a:prstGeom prst="rect">
            <a:avLst/>
          </a:prstGeom>
          <a:solidFill>
            <a:srgbClr val="FFCC00"/>
          </a:solidFill>
          <a:ln w="28575">
            <a:solidFill>
              <a:srgbClr val="0000FF"/>
            </a:solidFill>
          </a:ln>
        </p:spPr>
        <p:txBody>
          <a:bodyPr wrap="square" rtlCol="0">
            <a:spAutoFit/>
          </a:bodyPr>
          <a:lstStyle/>
          <a:p>
            <a:pPr algn="ctr"/>
            <a:r>
              <a:rPr lang="en-US" altLang="ko-KR" sz="1600" dirty="0" err="1"/>
              <a:t>IoT</a:t>
            </a:r>
            <a:r>
              <a:rPr lang="en-US" altLang="ko-KR" sz="1600" dirty="0"/>
              <a:t> Core Framework</a:t>
            </a:r>
            <a:endParaRPr lang="ko-KR" altLang="en-US" sz="1600" dirty="0"/>
          </a:p>
        </p:txBody>
      </p:sp>
      <p:cxnSp>
        <p:nvCxnSpPr>
          <p:cNvPr id="131" name="직선 화살표 연결선 130"/>
          <p:cNvCxnSpPr>
            <a:stCxn id="130" idx="1"/>
          </p:cNvCxnSpPr>
          <p:nvPr/>
        </p:nvCxnSpPr>
        <p:spPr>
          <a:xfrm flipH="1" flipV="1">
            <a:off x="2464017" y="4689155"/>
            <a:ext cx="3256862" cy="349283"/>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9" name="직선 화살표 연결선 138"/>
          <p:cNvCxnSpPr>
            <a:stCxn id="130" idx="3"/>
            <a:endCxn id="65" idx="1"/>
          </p:cNvCxnSpPr>
          <p:nvPr/>
        </p:nvCxnSpPr>
        <p:spPr>
          <a:xfrm flipV="1">
            <a:off x="8241160" y="4989043"/>
            <a:ext cx="410823" cy="49394"/>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5" name="TextBox 144"/>
          <p:cNvSpPr txBox="1"/>
          <p:nvPr/>
        </p:nvSpPr>
        <p:spPr>
          <a:xfrm>
            <a:off x="1803981" y="836712"/>
            <a:ext cx="1872208" cy="338554"/>
          </a:xfrm>
          <a:prstGeom prst="rect">
            <a:avLst/>
          </a:prstGeom>
          <a:solidFill>
            <a:srgbClr val="FFCC00"/>
          </a:solidFill>
          <a:ln w="28575">
            <a:solidFill>
              <a:srgbClr val="0000FF"/>
            </a:solidFill>
          </a:ln>
        </p:spPr>
        <p:txBody>
          <a:bodyPr wrap="square" rtlCol="0">
            <a:spAutoFit/>
          </a:bodyPr>
          <a:lstStyle/>
          <a:p>
            <a:pPr algn="ctr"/>
            <a:r>
              <a:rPr lang="en-US" altLang="ko-KR" sz="1600" dirty="0" err="1"/>
              <a:t>IoT</a:t>
            </a:r>
            <a:r>
              <a:rPr lang="en-US" altLang="ko-KR" sz="1600" dirty="0"/>
              <a:t> Standard </a:t>
            </a:r>
            <a:endParaRPr lang="ko-KR" altLang="en-US" sz="1600" dirty="0"/>
          </a:p>
        </p:txBody>
      </p:sp>
      <p:sp>
        <p:nvSpPr>
          <p:cNvPr id="146" name="TextBox 145"/>
          <p:cNvSpPr txBox="1"/>
          <p:nvPr/>
        </p:nvSpPr>
        <p:spPr>
          <a:xfrm>
            <a:off x="6080919" y="6186791"/>
            <a:ext cx="1728192" cy="584775"/>
          </a:xfrm>
          <a:prstGeom prst="rect">
            <a:avLst/>
          </a:prstGeom>
          <a:solidFill>
            <a:srgbClr val="FFCC00"/>
          </a:solidFill>
          <a:ln w="28575">
            <a:solidFill>
              <a:srgbClr val="0000FF"/>
            </a:solidFill>
          </a:ln>
        </p:spPr>
        <p:txBody>
          <a:bodyPr wrap="square" rtlCol="0">
            <a:spAutoFit/>
          </a:bodyPr>
          <a:lstStyle/>
          <a:p>
            <a:pPr algn="ctr"/>
            <a:r>
              <a:rPr lang="en-US" altLang="ko-KR" sz="1600" dirty="0" err="1"/>
              <a:t>IoT</a:t>
            </a:r>
            <a:r>
              <a:rPr lang="en-US" altLang="ko-KR" sz="1600" dirty="0"/>
              <a:t> Security </a:t>
            </a:r>
            <a:r>
              <a:rPr lang="ko-KR" altLang="en-US" sz="1600" dirty="0"/>
              <a:t>기술</a:t>
            </a:r>
          </a:p>
        </p:txBody>
      </p:sp>
      <p:sp>
        <p:nvSpPr>
          <p:cNvPr id="44" name="TextBox 43"/>
          <p:cNvSpPr txBox="1"/>
          <p:nvPr/>
        </p:nvSpPr>
        <p:spPr>
          <a:xfrm>
            <a:off x="1643720" y="5143545"/>
            <a:ext cx="752129"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Sensor</a:t>
            </a:r>
            <a:endParaRPr lang="ko-KR" altLang="en-US" sz="1400" dirty="0" err="1"/>
          </a:p>
        </p:txBody>
      </p:sp>
      <p:pic>
        <p:nvPicPr>
          <p:cNvPr id="45" name="Picture 5"/>
          <p:cNvPicPr>
            <a:picLocks noChangeAspect="1" noChangeArrowheads="1"/>
          </p:cNvPicPr>
          <p:nvPr/>
        </p:nvPicPr>
        <p:blipFill>
          <a:blip r:embed="rId6" cstate="print"/>
          <a:srcRect/>
          <a:stretch>
            <a:fillRect/>
          </a:stretch>
        </p:blipFill>
        <p:spPr bwMode="auto">
          <a:xfrm>
            <a:off x="1704237" y="4458072"/>
            <a:ext cx="632267" cy="627112"/>
          </a:xfrm>
          <a:prstGeom prst="rect">
            <a:avLst/>
          </a:prstGeom>
          <a:noFill/>
          <a:ln w="9525">
            <a:noFill/>
            <a:miter lim="800000"/>
            <a:headEnd/>
            <a:tailEnd/>
          </a:ln>
        </p:spPr>
      </p:pic>
      <p:sp>
        <p:nvSpPr>
          <p:cNvPr id="48" name="TextBox 47"/>
          <p:cNvSpPr txBox="1"/>
          <p:nvPr/>
        </p:nvSpPr>
        <p:spPr>
          <a:xfrm>
            <a:off x="2480520" y="6381329"/>
            <a:ext cx="752129"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Sensor</a:t>
            </a:r>
            <a:endParaRPr lang="ko-KR" altLang="en-US" sz="1400" dirty="0" err="1"/>
          </a:p>
        </p:txBody>
      </p:sp>
      <p:pic>
        <p:nvPicPr>
          <p:cNvPr id="49" name="Picture 5"/>
          <p:cNvPicPr>
            <a:picLocks noChangeAspect="1" noChangeArrowheads="1"/>
          </p:cNvPicPr>
          <p:nvPr/>
        </p:nvPicPr>
        <p:blipFill>
          <a:blip r:embed="rId7" cstate="print"/>
          <a:srcRect/>
          <a:stretch>
            <a:fillRect/>
          </a:stretch>
        </p:blipFill>
        <p:spPr bwMode="auto">
          <a:xfrm>
            <a:off x="2624536" y="5661248"/>
            <a:ext cx="632267" cy="627112"/>
          </a:xfrm>
          <a:prstGeom prst="rect">
            <a:avLst/>
          </a:prstGeom>
          <a:noFill/>
          <a:ln w="9525">
            <a:noFill/>
            <a:miter lim="800000"/>
            <a:headEnd/>
            <a:tailEnd/>
          </a:ln>
        </p:spPr>
      </p:pic>
      <p:sp>
        <p:nvSpPr>
          <p:cNvPr id="54" name="TextBox 53"/>
          <p:cNvSpPr txBox="1"/>
          <p:nvPr/>
        </p:nvSpPr>
        <p:spPr>
          <a:xfrm>
            <a:off x="8601199" y="2401144"/>
            <a:ext cx="1394934" cy="307777"/>
          </a:xfrm>
          <a:prstGeom prst="rect">
            <a:avLst/>
          </a:prstGeom>
          <a:solidFill>
            <a:srgbClr val="3399FF">
              <a:alpha val="50000"/>
            </a:srgbClr>
          </a:solidFill>
        </p:spPr>
        <p:txBody>
          <a:bodyPr wrap="none" rtlCol="0">
            <a:spAutoFit/>
          </a:bodyPr>
          <a:lstStyle/>
          <a:p>
            <a:r>
              <a:rPr lang="en-US" altLang="ko-KR" sz="1400" dirty="0"/>
              <a:t>Service Server</a:t>
            </a:r>
            <a:endParaRPr lang="ko-KR" altLang="en-US" sz="1400" dirty="0" err="1"/>
          </a:p>
        </p:txBody>
      </p:sp>
      <p:sp>
        <p:nvSpPr>
          <p:cNvPr id="55" name="TextBox 54"/>
          <p:cNvSpPr txBox="1"/>
          <p:nvPr/>
        </p:nvSpPr>
        <p:spPr>
          <a:xfrm>
            <a:off x="4856784" y="4509121"/>
            <a:ext cx="1011815" cy="307777"/>
          </a:xfrm>
          <a:prstGeom prst="rect">
            <a:avLst/>
          </a:pr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2700000" scaled="1"/>
            <a:tileRect/>
          </a:gradFill>
        </p:spPr>
        <p:txBody>
          <a:bodyPr wrap="none" rtlCol="0">
            <a:spAutoFit/>
          </a:bodyPr>
          <a:lstStyle/>
          <a:p>
            <a:r>
              <a:rPr lang="en-US" altLang="ko-KR" sz="1400" dirty="0"/>
              <a:t>Gateway</a:t>
            </a:r>
            <a:endParaRPr lang="ko-KR" altLang="en-US" sz="1400" dirty="0" err="1"/>
          </a:p>
        </p:txBody>
      </p:sp>
      <p:cxnSp>
        <p:nvCxnSpPr>
          <p:cNvPr id="134" name="직선 화살표 연결선 133"/>
          <p:cNvCxnSpPr>
            <a:stCxn id="130" idx="1"/>
          </p:cNvCxnSpPr>
          <p:nvPr/>
        </p:nvCxnSpPr>
        <p:spPr>
          <a:xfrm flipH="1" flipV="1">
            <a:off x="4856783" y="4437127"/>
            <a:ext cx="864096" cy="60131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57" name="Picture 10" descr="http://www.cooking-hacks.com/skin/frontend/default/cooking/images/catalog/documentation/article_waspmote/waspmote.png"/>
          <p:cNvPicPr>
            <a:picLocks noChangeAspect="1" noChangeArrowheads="1"/>
          </p:cNvPicPr>
          <p:nvPr/>
        </p:nvPicPr>
        <p:blipFill>
          <a:blip r:embed="rId8" cstate="print"/>
          <a:srcRect/>
          <a:stretch>
            <a:fillRect/>
          </a:stretch>
        </p:blipFill>
        <p:spPr bwMode="auto">
          <a:xfrm>
            <a:off x="2323979" y="2636912"/>
            <a:ext cx="775585" cy="792088"/>
          </a:xfrm>
          <a:prstGeom prst="rect">
            <a:avLst/>
          </a:prstGeom>
          <a:noFill/>
        </p:spPr>
      </p:pic>
      <p:sp>
        <p:nvSpPr>
          <p:cNvPr id="58" name="TextBox 57"/>
          <p:cNvSpPr txBox="1"/>
          <p:nvPr/>
        </p:nvSpPr>
        <p:spPr>
          <a:xfrm>
            <a:off x="1529902" y="3068961"/>
            <a:ext cx="864389" cy="523220"/>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square" rtlCol="0">
            <a:spAutoFit/>
          </a:bodyPr>
          <a:lstStyle/>
          <a:p>
            <a:r>
              <a:rPr lang="en-US" altLang="ko-KR" sz="1400" dirty="0"/>
              <a:t>Actuator</a:t>
            </a:r>
            <a:endParaRPr lang="ko-KR" altLang="en-US" sz="1400" dirty="0" err="1"/>
          </a:p>
        </p:txBody>
      </p:sp>
      <p:cxnSp>
        <p:nvCxnSpPr>
          <p:cNvPr id="42" name="직선 화살표 연결선 41"/>
          <p:cNvCxnSpPr>
            <a:stCxn id="29" idx="2"/>
            <a:endCxn id="45" idx="0"/>
          </p:cNvCxnSpPr>
          <p:nvPr/>
        </p:nvCxnSpPr>
        <p:spPr>
          <a:xfrm flipH="1">
            <a:off x="2020370" y="2553292"/>
            <a:ext cx="726918" cy="190478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직선 화살표 연결선 20"/>
          <p:cNvCxnSpPr>
            <a:stCxn id="29" idx="2"/>
            <a:endCxn id="49" idx="0"/>
          </p:cNvCxnSpPr>
          <p:nvPr/>
        </p:nvCxnSpPr>
        <p:spPr>
          <a:xfrm>
            <a:off x="2747289" y="2553292"/>
            <a:ext cx="193381" cy="3107957"/>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59" name="Picture 10" descr="http://www.cooking-hacks.com/skin/frontend/default/cooking/images/catalog/documentation/article_waspmote/waspmote.png"/>
          <p:cNvPicPr>
            <a:picLocks noChangeAspect="1" noChangeArrowheads="1"/>
          </p:cNvPicPr>
          <p:nvPr/>
        </p:nvPicPr>
        <p:blipFill>
          <a:blip r:embed="rId8" cstate="print"/>
          <a:srcRect/>
          <a:stretch>
            <a:fillRect/>
          </a:stretch>
        </p:blipFill>
        <p:spPr bwMode="auto">
          <a:xfrm>
            <a:off x="3920680" y="5877272"/>
            <a:ext cx="775585" cy="792088"/>
          </a:xfrm>
          <a:prstGeom prst="rect">
            <a:avLst/>
          </a:prstGeom>
          <a:noFill/>
        </p:spPr>
      </p:pic>
      <p:sp>
        <p:nvSpPr>
          <p:cNvPr id="60" name="TextBox 59"/>
          <p:cNvSpPr txBox="1"/>
          <p:nvPr/>
        </p:nvSpPr>
        <p:spPr>
          <a:xfrm>
            <a:off x="4723137" y="6520676"/>
            <a:ext cx="958917"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Actuator</a:t>
            </a:r>
            <a:endParaRPr lang="ko-KR" altLang="en-US" sz="1400" dirty="0" err="1"/>
          </a:p>
        </p:txBody>
      </p:sp>
      <p:cxnSp>
        <p:nvCxnSpPr>
          <p:cNvPr id="61" name="직선 화살표 연결선 60"/>
          <p:cNvCxnSpPr>
            <a:stCxn id="29" idx="2"/>
            <a:endCxn id="59" idx="0"/>
          </p:cNvCxnSpPr>
          <p:nvPr/>
        </p:nvCxnSpPr>
        <p:spPr>
          <a:xfrm>
            <a:off x="2747288" y="2553292"/>
            <a:ext cx="1561184" cy="332398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직선 연결선 63"/>
          <p:cNvCxnSpPr/>
          <p:nvPr/>
        </p:nvCxnSpPr>
        <p:spPr>
          <a:xfrm flipV="1">
            <a:off x="4308473" y="4797152"/>
            <a:ext cx="224275" cy="108012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3632647" y="5495738"/>
            <a:ext cx="1872208" cy="338554"/>
          </a:xfrm>
          <a:prstGeom prst="rect">
            <a:avLst/>
          </a:prstGeom>
          <a:solidFill>
            <a:srgbClr val="FFCC00"/>
          </a:solidFill>
          <a:ln w="28575">
            <a:solidFill>
              <a:srgbClr val="0000FF"/>
            </a:solidFill>
          </a:ln>
        </p:spPr>
        <p:txBody>
          <a:bodyPr wrap="square" rtlCol="0">
            <a:spAutoFit/>
          </a:bodyPr>
          <a:lstStyle/>
          <a:p>
            <a:pPr algn="ctr"/>
            <a:r>
              <a:rPr lang="en-US" altLang="ko-KR" sz="1600" dirty="0"/>
              <a:t>Connectivity</a:t>
            </a:r>
            <a:endParaRPr lang="ko-KR" altLang="en-US" sz="1600" dirty="0"/>
          </a:p>
        </p:txBody>
      </p:sp>
      <p:pic>
        <p:nvPicPr>
          <p:cNvPr id="65" name="Picture 2"/>
          <p:cNvPicPr>
            <a:picLocks noChangeAspect="1" noChangeArrowheads="1"/>
          </p:cNvPicPr>
          <p:nvPr/>
        </p:nvPicPr>
        <p:blipFill>
          <a:blip r:embed="rId9" cstate="print"/>
          <a:srcRect/>
          <a:stretch>
            <a:fillRect/>
          </a:stretch>
        </p:blipFill>
        <p:spPr bwMode="auto">
          <a:xfrm>
            <a:off x="8651983" y="4437113"/>
            <a:ext cx="669297" cy="1103861"/>
          </a:xfrm>
          <a:prstGeom prst="roundRect">
            <a:avLst/>
          </a:prstGeom>
          <a:noFill/>
          <a:ln w="9525">
            <a:noFill/>
            <a:miter lim="800000"/>
            <a:headEnd/>
            <a:tailEnd/>
          </a:ln>
          <a:effectLst>
            <a:prstShdw prst="shdw17" dist="17961" dir="2700000">
              <a:srgbClr val="CCECFF">
                <a:gamma/>
                <a:shade val="60000"/>
                <a:invGamma/>
                <a:alpha val="50000"/>
              </a:srgbClr>
            </a:prstShdw>
          </a:effectLst>
        </p:spPr>
      </p:pic>
      <p:sp>
        <p:nvSpPr>
          <p:cNvPr id="66" name="TextBox 65"/>
          <p:cNvSpPr txBox="1"/>
          <p:nvPr/>
        </p:nvSpPr>
        <p:spPr>
          <a:xfrm>
            <a:off x="9465295" y="5138028"/>
            <a:ext cx="936104" cy="523220"/>
          </a:xfrm>
          <a:prstGeom prst="rect">
            <a:avLst/>
          </a:prstGeom>
          <a:gradFill flip="none" rotWithShape="1">
            <a:gsLst>
              <a:gs pos="0">
                <a:srgbClr val="FF99FF">
                  <a:shade val="30000"/>
                  <a:satMod val="115000"/>
                </a:srgbClr>
              </a:gs>
              <a:gs pos="50000">
                <a:srgbClr val="FF99FF">
                  <a:shade val="67500"/>
                  <a:satMod val="115000"/>
                </a:srgbClr>
              </a:gs>
              <a:gs pos="100000">
                <a:srgbClr val="FF99FF">
                  <a:shade val="100000"/>
                  <a:satMod val="115000"/>
                </a:srgbClr>
              </a:gs>
            </a:gsLst>
            <a:lin ang="8100000" scaled="1"/>
            <a:tileRect/>
          </a:gradFill>
        </p:spPr>
        <p:txBody>
          <a:bodyPr wrap="square" rtlCol="0">
            <a:spAutoFit/>
          </a:bodyPr>
          <a:lstStyle/>
          <a:p>
            <a:pPr algn="ctr"/>
            <a:r>
              <a:rPr lang="en-US" altLang="ko-KR" sz="1400" dirty="0"/>
              <a:t>User</a:t>
            </a:r>
          </a:p>
          <a:p>
            <a:pPr algn="ctr"/>
            <a:r>
              <a:rPr lang="en-US" altLang="ko-KR" sz="1400" dirty="0"/>
              <a:t>Device</a:t>
            </a:r>
            <a:endParaRPr lang="ko-KR" altLang="en-US" sz="1400" dirty="0" err="1"/>
          </a:p>
        </p:txBody>
      </p:sp>
      <p:cxnSp>
        <p:nvCxnSpPr>
          <p:cNvPr id="47" name="직선 화살표 연결선 46"/>
          <p:cNvCxnSpPr>
            <a:stCxn id="130" idx="0"/>
            <a:endCxn id="268292" idx="2"/>
          </p:cNvCxnSpPr>
          <p:nvPr/>
        </p:nvCxnSpPr>
        <p:spPr>
          <a:xfrm flipV="1">
            <a:off x="6981019" y="2708920"/>
            <a:ext cx="972108" cy="2160240"/>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1" name="제목 1"/>
          <p:cNvSpPr>
            <a:spLocks noGrp="1"/>
          </p:cNvSpPr>
          <p:nvPr>
            <p:ph type="title"/>
          </p:nvPr>
        </p:nvSpPr>
        <p:spPr>
          <a:xfrm>
            <a:off x="1688431" y="44624"/>
            <a:ext cx="8784976" cy="582594"/>
          </a:xfrm>
          <a:prstGeom prst="rect">
            <a:avLst/>
          </a:prstGeom>
        </p:spPr>
        <p:txBody>
          <a:bodyPr>
            <a:noAutofit/>
          </a:bodyPr>
          <a:lstStyle/>
          <a:p>
            <a:r>
              <a:rPr lang="en-US" altLang="ko-KR" sz="3200" dirty="0"/>
              <a:t>Main </a:t>
            </a:r>
            <a:r>
              <a:rPr lang="en-US" altLang="ko-KR" sz="3200" dirty="0" err="1"/>
              <a:t>IoT</a:t>
            </a:r>
            <a:r>
              <a:rPr lang="en-US" altLang="ko-KR" sz="3200" dirty="0"/>
              <a:t> Technical Challenges </a:t>
            </a:r>
            <a:r>
              <a:rPr lang="en-US" altLang="ko-KR" sz="3200" dirty="0" err="1"/>
              <a:t>vs</a:t>
            </a:r>
            <a:r>
              <a:rPr lang="en-US" altLang="ko-KR" sz="3200" dirty="0"/>
              <a:t> Internet</a:t>
            </a:r>
            <a:endParaRPr lang="ko-KR" altLang="en-US" sz="3200" dirty="0"/>
          </a:p>
        </p:txBody>
      </p:sp>
      <p:sp>
        <p:nvSpPr>
          <p:cNvPr id="81" name="TextBox 80"/>
          <p:cNvSpPr txBox="1"/>
          <p:nvPr/>
        </p:nvSpPr>
        <p:spPr>
          <a:xfrm>
            <a:off x="2912568" y="2204864"/>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Web server</a:t>
            </a:r>
            <a:endParaRPr lang="ko-KR" altLang="en-US" sz="1600" dirty="0"/>
          </a:p>
        </p:txBody>
      </p:sp>
      <p:sp>
        <p:nvSpPr>
          <p:cNvPr id="82" name="TextBox 81"/>
          <p:cNvSpPr txBox="1"/>
          <p:nvPr/>
        </p:nvSpPr>
        <p:spPr>
          <a:xfrm>
            <a:off x="4064696" y="5733256"/>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LAN, WLAN</a:t>
            </a:r>
            <a:endParaRPr lang="ko-KR" altLang="en-US" sz="1600" dirty="0"/>
          </a:p>
        </p:txBody>
      </p:sp>
      <p:sp>
        <p:nvSpPr>
          <p:cNvPr id="83" name="TextBox 82"/>
          <p:cNvSpPr txBox="1"/>
          <p:nvPr/>
        </p:nvSpPr>
        <p:spPr>
          <a:xfrm>
            <a:off x="5421962" y="1218238"/>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TCP/ IP </a:t>
            </a:r>
            <a:endParaRPr lang="ko-KR" altLang="en-US" sz="1600" dirty="0"/>
          </a:p>
        </p:txBody>
      </p:sp>
      <p:sp>
        <p:nvSpPr>
          <p:cNvPr id="84" name="TextBox 83"/>
          <p:cNvSpPr txBox="1"/>
          <p:nvPr/>
        </p:nvSpPr>
        <p:spPr>
          <a:xfrm>
            <a:off x="6311459" y="5157192"/>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WWW </a:t>
            </a:r>
            <a:endParaRPr lang="ko-KR" altLang="en-US" sz="1600" dirty="0"/>
          </a:p>
        </p:txBody>
      </p:sp>
      <p:sp>
        <p:nvSpPr>
          <p:cNvPr id="85" name="TextBox 84"/>
          <p:cNvSpPr txBox="1"/>
          <p:nvPr/>
        </p:nvSpPr>
        <p:spPr>
          <a:xfrm>
            <a:off x="8975755" y="1052736"/>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Search </a:t>
            </a:r>
            <a:r>
              <a:rPr lang="ko-KR" altLang="en-US" sz="1600" dirty="0"/>
              <a:t> </a:t>
            </a:r>
            <a:r>
              <a:rPr lang="en-US" altLang="ko-KR" sz="1600" dirty="0"/>
              <a:t>(?)</a:t>
            </a:r>
            <a:r>
              <a:rPr lang="ko-KR" altLang="en-US" sz="1600" dirty="0"/>
              <a:t> </a:t>
            </a:r>
          </a:p>
        </p:txBody>
      </p:sp>
      <p:sp>
        <p:nvSpPr>
          <p:cNvPr id="86" name="TextBox 85"/>
          <p:cNvSpPr txBox="1"/>
          <p:nvPr/>
        </p:nvSpPr>
        <p:spPr>
          <a:xfrm>
            <a:off x="5864896" y="6402814"/>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IPSec, DES </a:t>
            </a:r>
            <a:endParaRPr lang="ko-KR" altLang="en-US" sz="1600" dirty="0"/>
          </a:p>
        </p:txBody>
      </p:sp>
      <p:sp>
        <p:nvSpPr>
          <p:cNvPr id="87" name="TextBox 86"/>
          <p:cNvSpPr txBox="1"/>
          <p:nvPr/>
        </p:nvSpPr>
        <p:spPr>
          <a:xfrm>
            <a:off x="8975755" y="4149080"/>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Web Browser </a:t>
            </a:r>
            <a:endParaRPr lang="ko-KR" altLang="en-US" sz="1600" dirty="0"/>
          </a:p>
        </p:txBody>
      </p:sp>
      <p:sp>
        <p:nvSpPr>
          <p:cNvPr id="90" name="TextBox 89"/>
          <p:cNvSpPr txBox="1"/>
          <p:nvPr/>
        </p:nvSpPr>
        <p:spPr>
          <a:xfrm>
            <a:off x="2264495" y="980729"/>
            <a:ext cx="1944216" cy="584775"/>
          </a:xfrm>
          <a:prstGeom prst="rect">
            <a:avLst/>
          </a:prstGeom>
          <a:solidFill>
            <a:srgbClr val="CCFFFF"/>
          </a:solidFill>
          <a:ln w="28575">
            <a:solidFill>
              <a:srgbClr val="66FF99"/>
            </a:solidFill>
          </a:ln>
        </p:spPr>
        <p:txBody>
          <a:bodyPr wrap="square" rtlCol="0">
            <a:spAutoFit/>
          </a:bodyPr>
          <a:lstStyle/>
          <a:p>
            <a:pPr algn="ctr"/>
            <a:r>
              <a:rPr lang="en-US" altLang="ko-KR" sz="1600" dirty="0"/>
              <a:t>IETF &amp; W3C &amp; IEEE &amp; 3GPP</a:t>
            </a:r>
            <a:endParaRPr lang="ko-KR" altLang="en-US" sz="1600" dirty="0"/>
          </a:p>
        </p:txBody>
      </p:sp>
      <p:sp>
        <p:nvSpPr>
          <p:cNvPr id="91" name="TextBox 90"/>
          <p:cNvSpPr txBox="1"/>
          <p:nvPr/>
        </p:nvSpPr>
        <p:spPr>
          <a:xfrm>
            <a:off x="3200600" y="2525554"/>
            <a:ext cx="1836711" cy="338554"/>
          </a:xfrm>
          <a:prstGeom prst="rect">
            <a:avLst/>
          </a:prstGeom>
          <a:solidFill>
            <a:srgbClr val="FF99FF"/>
          </a:solidFill>
          <a:ln w="28575">
            <a:solidFill>
              <a:schemeClr val="accent6">
                <a:lumMod val="75000"/>
              </a:schemeClr>
            </a:solidFill>
          </a:ln>
        </p:spPr>
        <p:txBody>
          <a:bodyPr wrap="square" rtlCol="0">
            <a:spAutoFit/>
          </a:bodyPr>
          <a:lstStyle/>
          <a:p>
            <a:r>
              <a:rPr lang="en-US" altLang="ko-KR" sz="1600" dirty="0"/>
              <a:t>    SUN</a:t>
            </a:r>
            <a:endParaRPr lang="ko-KR" altLang="en-US" sz="1600" dirty="0"/>
          </a:p>
        </p:txBody>
      </p:sp>
      <p:pic>
        <p:nvPicPr>
          <p:cNvPr id="93" name="Picture 2" descr="http://goodlogo.com/images/logos/sun_microsystems_logo_2385.gif"/>
          <p:cNvPicPr>
            <a:picLocks noChangeAspect="1" noChangeArrowheads="1"/>
          </p:cNvPicPr>
          <p:nvPr/>
        </p:nvPicPr>
        <p:blipFill>
          <a:blip r:embed="rId10" cstate="print"/>
          <a:srcRect/>
          <a:stretch>
            <a:fillRect/>
          </a:stretch>
        </p:blipFill>
        <p:spPr bwMode="auto">
          <a:xfrm>
            <a:off x="4192765" y="2566278"/>
            <a:ext cx="592010" cy="259004"/>
          </a:xfrm>
          <a:prstGeom prst="rect">
            <a:avLst/>
          </a:prstGeom>
          <a:noFill/>
        </p:spPr>
      </p:pic>
      <p:sp>
        <p:nvSpPr>
          <p:cNvPr id="94" name="TextBox 93"/>
          <p:cNvSpPr txBox="1"/>
          <p:nvPr/>
        </p:nvSpPr>
        <p:spPr>
          <a:xfrm>
            <a:off x="3200600" y="6060638"/>
            <a:ext cx="1836711" cy="338554"/>
          </a:xfrm>
          <a:prstGeom prst="rect">
            <a:avLst/>
          </a:prstGeom>
          <a:solidFill>
            <a:srgbClr val="FF99FF"/>
          </a:solidFill>
          <a:ln w="28575">
            <a:solidFill>
              <a:schemeClr val="accent6">
                <a:lumMod val="75000"/>
              </a:schemeClr>
            </a:solidFill>
          </a:ln>
        </p:spPr>
        <p:txBody>
          <a:bodyPr wrap="square" rtlCol="0">
            <a:spAutoFit/>
          </a:bodyPr>
          <a:lstStyle/>
          <a:p>
            <a:r>
              <a:rPr lang="en-US" altLang="ko-KR" sz="1600" dirty="0"/>
              <a:t>    3Com</a:t>
            </a:r>
            <a:endParaRPr lang="ko-KR" altLang="en-US" sz="1600" dirty="0"/>
          </a:p>
        </p:txBody>
      </p:sp>
      <p:pic>
        <p:nvPicPr>
          <p:cNvPr id="95" name="Picture 4" descr="http://upload.wikimedia.org/wikipedia/en/thumb/a/a1/3com_logo.svg/227px-3com_logo.svg.png"/>
          <p:cNvPicPr>
            <a:picLocks noChangeAspect="1" noChangeArrowheads="1"/>
          </p:cNvPicPr>
          <p:nvPr/>
        </p:nvPicPr>
        <p:blipFill>
          <a:blip r:embed="rId11" cstate="print"/>
          <a:srcRect/>
          <a:stretch>
            <a:fillRect/>
          </a:stretch>
        </p:blipFill>
        <p:spPr bwMode="auto">
          <a:xfrm>
            <a:off x="4280719" y="6095164"/>
            <a:ext cx="432048" cy="258848"/>
          </a:xfrm>
          <a:prstGeom prst="rect">
            <a:avLst/>
          </a:prstGeom>
          <a:solidFill>
            <a:schemeClr val="bg1"/>
          </a:solidFill>
        </p:spPr>
      </p:pic>
      <p:sp>
        <p:nvSpPr>
          <p:cNvPr id="96" name="TextBox 95"/>
          <p:cNvSpPr txBox="1"/>
          <p:nvPr/>
        </p:nvSpPr>
        <p:spPr>
          <a:xfrm>
            <a:off x="4712768" y="1545906"/>
            <a:ext cx="1836711" cy="338554"/>
          </a:xfrm>
          <a:prstGeom prst="rect">
            <a:avLst/>
          </a:prstGeom>
          <a:solidFill>
            <a:srgbClr val="FF99FF"/>
          </a:solidFill>
          <a:ln w="28575">
            <a:solidFill>
              <a:schemeClr val="accent6">
                <a:lumMod val="75000"/>
              </a:schemeClr>
            </a:solidFill>
          </a:ln>
        </p:spPr>
        <p:txBody>
          <a:bodyPr wrap="square" rtlCol="0">
            <a:spAutoFit/>
          </a:bodyPr>
          <a:lstStyle/>
          <a:p>
            <a:r>
              <a:rPr lang="en-US" altLang="ko-KR" sz="1600" dirty="0"/>
              <a:t>    Cisco</a:t>
            </a:r>
            <a:endParaRPr lang="ko-KR" altLang="en-US" sz="1600" dirty="0"/>
          </a:p>
        </p:txBody>
      </p:sp>
      <p:pic>
        <p:nvPicPr>
          <p:cNvPr id="97" name="Picture 6" descr="http://origin.arstechnica.com/journals/apple.media/thumb/200/200/cisco_logo.jpg"/>
          <p:cNvPicPr>
            <a:picLocks noChangeAspect="1" noChangeArrowheads="1"/>
          </p:cNvPicPr>
          <p:nvPr/>
        </p:nvPicPr>
        <p:blipFill>
          <a:blip r:embed="rId12" cstate="print"/>
          <a:srcRect/>
          <a:stretch>
            <a:fillRect/>
          </a:stretch>
        </p:blipFill>
        <p:spPr bwMode="auto">
          <a:xfrm>
            <a:off x="5817501" y="1603263"/>
            <a:ext cx="469509" cy="254249"/>
          </a:xfrm>
          <a:prstGeom prst="rect">
            <a:avLst/>
          </a:prstGeom>
          <a:noFill/>
        </p:spPr>
      </p:pic>
      <p:sp>
        <p:nvSpPr>
          <p:cNvPr id="98" name="TextBox 97"/>
          <p:cNvSpPr txBox="1"/>
          <p:nvPr/>
        </p:nvSpPr>
        <p:spPr>
          <a:xfrm>
            <a:off x="5803774" y="5477596"/>
            <a:ext cx="1836711" cy="338554"/>
          </a:xfrm>
          <a:prstGeom prst="rect">
            <a:avLst/>
          </a:prstGeom>
          <a:solidFill>
            <a:srgbClr val="FF99FF"/>
          </a:solidFill>
          <a:ln w="28575">
            <a:solidFill>
              <a:schemeClr val="accent6">
                <a:lumMod val="75000"/>
              </a:schemeClr>
            </a:solidFill>
          </a:ln>
        </p:spPr>
        <p:txBody>
          <a:bodyPr wrap="square" rtlCol="0">
            <a:spAutoFit/>
          </a:bodyPr>
          <a:lstStyle/>
          <a:p>
            <a:r>
              <a:rPr lang="en-US" altLang="ko-KR" sz="1600" dirty="0"/>
              <a:t>NETSCAPE</a:t>
            </a:r>
            <a:endParaRPr lang="ko-KR" altLang="en-US" sz="1600" dirty="0"/>
          </a:p>
        </p:txBody>
      </p:sp>
      <p:pic>
        <p:nvPicPr>
          <p:cNvPr id="99" name="Picture 8" descr="http://upload.wikimedia.org/wikipedia/en/7/75/Netscape_classic_logo.png"/>
          <p:cNvPicPr>
            <a:picLocks noChangeAspect="1" noChangeArrowheads="1"/>
          </p:cNvPicPr>
          <p:nvPr/>
        </p:nvPicPr>
        <p:blipFill>
          <a:blip r:embed="rId13" cstate="print"/>
          <a:srcRect/>
          <a:stretch>
            <a:fillRect/>
          </a:stretch>
        </p:blipFill>
        <p:spPr bwMode="auto">
          <a:xfrm>
            <a:off x="7114431" y="5513677"/>
            <a:ext cx="262654" cy="262654"/>
          </a:xfrm>
          <a:prstGeom prst="rect">
            <a:avLst/>
          </a:prstGeom>
          <a:noFill/>
        </p:spPr>
      </p:pic>
      <p:sp>
        <p:nvSpPr>
          <p:cNvPr id="100" name="TextBox 99"/>
          <p:cNvSpPr txBox="1"/>
          <p:nvPr/>
        </p:nvSpPr>
        <p:spPr>
          <a:xfrm>
            <a:off x="8745216" y="1373426"/>
            <a:ext cx="1836711" cy="338554"/>
          </a:xfrm>
          <a:prstGeom prst="rect">
            <a:avLst/>
          </a:prstGeom>
          <a:solidFill>
            <a:srgbClr val="FF99FF"/>
          </a:solidFill>
          <a:ln w="28575">
            <a:solidFill>
              <a:schemeClr val="accent6">
                <a:lumMod val="75000"/>
              </a:schemeClr>
            </a:solidFill>
          </a:ln>
        </p:spPr>
        <p:txBody>
          <a:bodyPr wrap="square" rtlCol="0">
            <a:spAutoFit/>
          </a:bodyPr>
          <a:lstStyle/>
          <a:p>
            <a:r>
              <a:rPr lang="en-US" altLang="ko-KR" sz="1600" dirty="0"/>
              <a:t> Google</a:t>
            </a:r>
            <a:endParaRPr lang="ko-KR" altLang="en-US" sz="1600" dirty="0"/>
          </a:p>
        </p:txBody>
      </p:sp>
      <p:pic>
        <p:nvPicPr>
          <p:cNvPr id="101" name="Picture 12" descr="http://www.seomofo.com/downloads/new-google-logo-knockoff.png"/>
          <p:cNvPicPr>
            <a:picLocks noChangeAspect="1" noChangeArrowheads="1"/>
          </p:cNvPicPr>
          <p:nvPr/>
        </p:nvPicPr>
        <p:blipFill>
          <a:blip r:embed="rId14" cstate="print"/>
          <a:srcRect/>
          <a:stretch>
            <a:fillRect/>
          </a:stretch>
        </p:blipFill>
        <p:spPr bwMode="auto">
          <a:xfrm>
            <a:off x="9784041" y="1422039"/>
            <a:ext cx="655168" cy="254788"/>
          </a:xfrm>
          <a:prstGeom prst="rect">
            <a:avLst/>
          </a:prstGeom>
          <a:solidFill>
            <a:schemeClr val="bg1"/>
          </a:solidFill>
        </p:spPr>
      </p:pic>
      <p:sp>
        <p:nvSpPr>
          <p:cNvPr id="102" name="TextBox 101"/>
          <p:cNvSpPr txBox="1"/>
          <p:nvPr/>
        </p:nvSpPr>
        <p:spPr>
          <a:xfrm>
            <a:off x="7233048" y="6402814"/>
            <a:ext cx="1836711" cy="338554"/>
          </a:xfrm>
          <a:prstGeom prst="rect">
            <a:avLst/>
          </a:prstGeom>
          <a:solidFill>
            <a:srgbClr val="FF99FF"/>
          </a:solidFill>
          <a:ln w="28575">
            <a:solidFill>
              <a:schemeClr val="accent6">
                <a:lumMod val="75000"/>
              </a:schemeClr>
            </a:solidFill>
          </a:ln>
        </p:spPr>
        <p:txBody>
          <a:bodyPr wrap="square" rtlCol="0">
            <a:spAutoFit/>
          </a:bodyPr>
          <a:lstStyle/>
          <a:p>
            <a:r>
              <a:rPr lang="en-US" altLang="ko-KR" sz="1600" dirty="0"/>
              <a:t>     RSA</a:t>
            </a:r>
            <a:endParaRPr lang="ko-KR" altLang="en-US" sz="1600" dirty="0"/>
          </a:p>
        </p:txBody>
      </p:sp>
      <p:pic>
        <p:nvPicPr>
          <p:cNvPr id="104" name="Picture 10" descr="http://www.securitybsides.com/f/1359755138/rsa%20logo.gif"/>
          <p:cNvPicPr>
            <a:picLocks noChangeAspect="1" noChangeArrowheads="1"/>
          </p:cNvPicPr>
          <p:nvPr/>
        </p:nvPicPr>
        <p:blipFill>
          <a:blip r:embed="rId15" cstate="print"/>
          <a:srcRect/>
          <a:stretch>
            <a:fillRect/>
          </a:stretch>
        </p:blipFill>
        <p:spPr bwMode="auto">
          <a:xfrm>
            <a:off x="8428717" y="6433126"/>
            <a:ext cx="360040" cy="257785"/>
          </a:xfrm>
          <a:prstGeom prst="rect">
            <a:avLst/>
          </a:prstGeom>
          <a:noFill/>
        </p:spPr>
      </p:pic>
      <p:sp>
        <p:nvSpPr>
          <p:cNvPr id="105" name="TextBox 104"/>
          <p:cNvSpPr txBox="1"/>
          <p:nvPr/>
        </p:nvSpPr>
        <p:spPr>
          <a:xfrm>
            <a:off x="8708705" y="4458884"/>
            <a:ext cx="1836711" cy="338554"/>
          </a:xfrm>
          <a:prstGeom prst="rect">
            <a:avLst/>
          </a:prstGeom>
          <a:solidFill>
            <a:srgbClr val="FF99FF"/>
          </a:solidFill>
          <a:ln w="28575">
            <a:solidFill>
              <a:schemeClr val="accent6">
                <a:lumMod val="75000"/>
              </a:schemeClr>
            </a:solidFill>
          </a:ln>
        </p:spPr>
        <p:txBody>
          <a:bodyPr wrap="square" rtlCol="0">
            <a:spAutoFit/>
          </a:bodyPr>
          <a:lstStyle/>
          <a:p>
            <a:r>
              <a:rPr lang="en-US" altLang="ko-KR" sz="1600" dirty="0"/>
              <a:t>      Apple</a:t>
            </a:r>
            <a:endParaRPr lang="ko-KR" altLang="en-US" sz="1600" dirty="0"/>
          </a:p>
        </p:txBody>
      </p:sp>
      <p:pic>
        <p:nvPicPr>
          <p:cNvPr id="106" name="Picture 31" descr="http://upload.wikimedia.org/wikipedia/sh/archive/a/ab/20111007103044!Apple-logo.png"/>
          <p:cNvPicPr>
            <a:picLocks noChangeAspect="1" noChangeArrowheads="1"/>
          </p:cNvPicPr>
          <p:nvPr/>
        </p:nvPicPr>
        <p:blipFill>
          <a:blip r:embed="rId16" cstate="print"/>
          <a:srcRect/>
          <a:stretch>
            <a:fillRect/>
          </a:stretch>
        </p:blipFill>
        <p:spPr bwMode="auto">
          <a:xfrm>
            <a:off x="9914000" y="4470872"/>
            <a:ext cx="288032" cy="321396"/>
          </a:xfrm>
          <a:prstGeom prst="rect">
            <a:avLst/>
          </a:prstGeom>
          <a:noFill/>
        </p:spPr>
      </p:pic>
    </p:spTree>
    <p:extLst>
      <p:ext uri="{BB962C8B-B14F-4D97-AF65-F5344CB8AC3E}">
        <p14:creationId xmlns:p14="http://schemas.microsoft.com/office/powerpoint/2010/main" val="1075278012"/>
      </p:ext>
    </p:extLst>
  </p:cSld>
  <p:clrMapOvr>
    <a:masterClrMapping/>
  </p:clrMapOvr>
  <p:transition advClick="0"/>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(Example) NEST Operations with Protocols</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23B8ED3A-91C2-471E-88A7-1FA131E03D9F}" type="datetime3">
              <a:rPr lang="en-US" altLang="ko-KR" smtClean="0"/>
              <a:t>17 October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123</a:t>
            </a:fld>
            <a:endParaRPr lang="en-US" dirty="0"/>
          </a:p>
        </p:txBody>
      </p:sp>
      <p:pic>
        <p:nvPicPr>
          <p:cNvPr id="7" name="Picture 6" descr="http://www.costcentral.com/product-images-new/cisco-c819hgw-v-a-k9.jpg"/>
          <p:cNvPicPr>
            <a:picLocks noChangeAspect="1" noChangeArrowheads="1"/>
          </p:cNvPicPr>
          <p:nvPr/>
        </p:nvPicPr>
        <p:blipFill>
          <a:blip r:embed="rId2" cstate="print"/>
          <a:srcRect/>
          <a:stretch>
            <a:fillRect/>
          </a:stretch>
        </p:blipFill>
        <p:spPr bwMode="auto">
          <a:xfrm>
            <a:off x="3704655" y="3555014"/>
            <a:ext cx="1656184" cy="1242138"/>
          </a:xfrm>
          <a:prstGeom prst="rect">
            <a:avLst/>
          </a:prstGeom>
          <a:noFill/>
        </p:spPr>
      </p:pic>
      <p:pic>
        <p:nvPicPr>
          <p:cNvPr id="8" name="Picture 4" descr="http://gsdisposals.com/wp-content/uploads/2013/08/bigstock-Row-of-network-servers-in-data-42441367.jpg"/>
          <p:cNvPicPr>
            <a:picLocks noChangeAspect="1" noChangeArrowheads="1"/>
          </p:cNvPicPr>
          <p:nvPr/>
        </p:nvPicPr>
        <p:blipFill>
          <a:blip r:embed="rId3" cstate="print"/>
          <a:srcRect/>
          <a:stretch>
            <a:fillRect/>
          </a:stretch>
        </p:blipFill>
        <p:spPr bwMode="auto">
          <a:xfrm>
            <a:off x="7089031" y="1269120"/>
            <a:ext cx="1728192" cy="1439800"/>
          </a:xfrm>
          <a:prstGeom prst="rect">
            <a:avLst/>
          </a:prstGeom>
          <a:noFill/>
        </p:spPr>
      </p:pic>
      <p:pic>
        <p:nvPicPr>
          <p:cNvPr id="9" name="Picture 2" descr="http://www.dallmeier.ru/fileadmin/upload_electronic/Unternehmen/Niederlassungen/Dallmeier_Russland/Planning_icons_single/Shapes/JPG/Symbols/Cloud%20internet.jpg"/>
          <p:cNvPicPr>
            <a:picLocks noChangeAspect="1" noChangeArrowheads="1"/>
          </p:cNvPicPr>
          <p:nvPr/>
        </p:nvPicPr>
        <p:blipFill>
          <a:blip r:embed="rId4" cstate="print"/>
          <a:srcRect/>
          <a:stretch>
            <a:fillRect/>
          </a:stretch>
        </p:blipFill>
        <p:spPr bwMode="auto">
          <a:xfrm>
            <a:off x="5072807" y="2548492"/>
            <a:ext cx="3744416" cy="1960629"/>
          </a:xfrm>
          <a:prstGeom prst="rect">
            <a:avLst/>
          </a:prstGeom>
          <a:noFill/>
        </p:spPr>
      </p:pic>
      <p:pic>
        <p:nvPicPr>
          <p:cNvPr id="10" name="Picture 2"/>
          <p:cNvPicPr>
            <a:picLocks noChangeAspect="1" noChangeArrowheads="1"/>
          </p:cNvPicPr>
          <p:nvPr/>
        </p:nvPicPr>
        <p:blipFill>
          <a:blip r:embed="rId5" cstate="print"/>
          <a:srcRect/>
          <a:stretch>
            <a:fillRect/>
          </a:stretch>
        </p:blipFill>
        <p:spPr bwMode="auto">
          <a:xfrm>
            <a:off x="8651983" y="4437113"/>
            <a:ext cx="669297" cy="1103861"/>
          </a:xfrm>
          <a:prstGeom prst="roundRect">
            <a:avLst/>
          </a:prstGeom>
          <a:noFill/>
          <a:ln w="9525">
            <a:noFill/>
            <a:miter lim="800000"/>
            <a:headEnd/>
            <a:tailEnd/>
          </a:ln>
          <a:effectLst>
            <a:prstShdw prst="shdw17" dist="17961" dir="2700000">
              <a:srgbClr val="CCECFF">
                <a:gamma/>
                <a:shade val="60000"/>
                <a:invGamma/>
                <a:alpha val="50000"/>
              </a:srgbClr>
            </a:prstShdw>
          </a:effectLst>
        </p:spPr>
      </p:pic>
      <p:cxnSp>
        <p:nvCxnSpPr>
          <p:cNvPr id="11" name="직선 연결선 10"/>
          <p:cNvCxnSpPr/>
          <p:nvPr/>
        </p:nvCxnSpPr>
        <p:spPr>
          <a:xfrm flipV="1">
            <a:off x="3416623" y="4437112"/>
            <a:ext cx="720080" cy="36004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211556" y="5445224"/>
            <a:ext cx="1882247" cy="523220"/>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pPr algn="ctr"/>
            <a:r>
              <a:rPr lang="en-US" altLang="ko-KR" sz="1400" dirty="0"/>
              <a:t>NEST Thermostat </a:t>
            </a:r>
          </a:p>
          <a:p>
            <a:pPr algn="ctr"/>
            <a:r>
              <a:rPr lang="en-US" altLang="ko-KR" sz="1400" dirty="0"/>
              <a:t>(Sensor &amp; Actuator)</a:t>
            </a:r>
            <a:endParaRPr lang="ko-KR" altLang="en-US" sz="1400" dirty="0" err="1"/>
          </a:p>
        </p:txBody>
      </p:sp>
      <p:sp>
        <p:nvSpPr>
          <p:cNvPr id="13" name="TextBox 12"/>
          <p:cNvSpPr txBox="1"/>
          <p:nvPr/>
        </p:nvSpPr>
        <p:spPr>
          <a:xfrm>
            <a:off x="8583566" y="2401143"/>
            <a:ext cx="1394934" cy="523220"/>
          </a:xfrm>
          <a:prstGeom prst="rect">
            <a:avLst/>
          </a:prstGeom>
          <a:solidFill>
            <a:srgbClr val="3399FF">
              <a:alpha val="50000"/>
            </a:srgbClr>
          </a:solidFill>
        </p:spPr>
        <p:txBody>
          <a:bodyPr wrap="none" rtlCol="0">
            <a:spAutoFit/>
          </a:bodyPr>
          <a:lstStyle/>
          <a:p>
            <a:pPr algn="ctr"/>
            <a:r>
              <a:rPr lang="en-US" altLang="ko-KR" sz="1400" dirty="0"/>
              <a:t>NEST </a:t>
            </a:r>
          </a:p>
          <a:p>
            <a:pPr algn="ctr"/>
            <a:r>
              <a:rPr lang="en-US" altLang="ko-KR" sz="1400" dirty="0"/>
              <a:t>Service Server</a:t>
            </a:r>
            <a:endParaRPr lang="ko-KR" altLang="en-US" sz="1400" dirty="0" err="1"/>
          </a:p>
        </p:txBody>
      </p:sp>
      <p:sp>
        <p:nvSpPr>
          <p:cNvPr id="14" name="TextBox 13"/>
          <p:cNvSpPr txBox="1"/>
          <p:nvPr/>
        </p:nvSpPr>
        <p:spPr>
          <a:xfrm>
            <a:off x="4856784" y="4509121"/>
            <a:ext cx="1011815" cy="307777"/>
          </a:xfrm>
          <a:prstGeom prst="rect">
            <a:avLst/>
          </a:pr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2700000" scaled="1"/>
            <a:tileRect/>
          </a:gradFill>
        </p:spPr>
        <p:txBody>
          <a:bodyPr wrap="none" rtlCol="0">
            <a:spAutoFit/>
          </a:bodyPr>
          <a:lstStyle/>
          <a:p>
            <a:r>
              <a:rPr lang="en-US" altLang="ko-KR" sz="1400" dirty="0"/>
              <a:t>Gateway</a:t>
            </a:r>
            <a:endParaRPr lang="ko-KR" altLang="en-US" sz="1400" dirty="0" err="1"/>
          </a:p>
        </p:txBody>
      </p:sp>
      <p:pic>
        <p:nvPicPr>
          <p:cNvPr id="15" name="Picture 2" descr="http://gigaom2.files.wordpress.com/2012/04/airwave.png?w=297&amp;h=300"/>
          <p:cNvPicPr>
            <a:picLocks noChangeAspect="1" noChangeArrowheads="1"/>
          </p:cNvPicPr>
          <p:nvPr/>
        </p:nvPicPr>
        <p:blipFill>
          <a:blip r:embed="rId6" cstate="print"/>
          <a:srcRect/>
          <a:stretch>
            <a:fillRect/>
          </a:stretch>
        </p:blipFill>
        <p:spPr bwMode="auto">
          <a:xfrm>
            <a:off x="2768552" y="4653136"/>
            <a:ext cx="712879" cy="720080"/>
          </a:xfrm>
          <a:prstGeom prst="rect">
            <a:avLst/>
          </a:prstGeom>
          <a:noFill/>
        </p:spPr>
      </p:pic>
      <p:pic>
        <p:nvPicPr>
          <p:cNvPr id="16" name="Picture 2" descr="https://cdn.shopify.com/s/files/1/0102/2252/products/img_nest-nest2-the-pack-11.jpg?507"/>
          <p:cNvPicPr>
            <a:picLocks noChangeAspect="1" noChangeArrowheads="1"/>
          </p:cNvPicPr>
          <p:nvPr/>
        </p:nvPicPr>
        <p:blipFill>
          <a:blip r:embed="rId7" cstate="print"/>
          <a:srcRect/>
          <a:stretch>
            <a:fillRect/>
          </a:stretch>
        </p:blipFill>
        <p:spPr bwMode="auto">
          <a:xfrm>
            <a:off x="1741149" y="4547886"/>
            <a:ext cx="883387" cy="883387"/>
          </a:xfrm>
          <a:prstGeom prst="rect">
            <a:avLst/>
          </a:prstGeom>
          <a:noFill/>
        </p:spPr>
      </p:pic>
      <p:sp>
        <p:nvSpPr>
          <p:cNvPr id="17" name="TextBox 16"/>
          <p:cNvSpPr txBox="1"/>
          <p:nvPr/>
        </p:nvSpPr>
        <p:spPr>
          <a:xfrm>
            <a:off x="2120479" y="854972"/>
            <a:ext cx="5976664" cy="369332"/>
          </a:xfrm>
          <a:prstGeom prst="rect">
            <a:avLst/>
          </a:prstGeom>
          <a:noFill/>
        </p:spPr>
        <p:txBody>
          <a:bodyPr wrap="square" rtlCol="0">
            <a:spAutoFit/>
          </a:bodyPr>
          <a:lstStyle/>
          <a:p>
            <a:r>
              <a:rPr lang="en-US" altLang="ko-KR" b="1" dirty="0"/>
              <a:t>Monitoring with NEST thermostat (by Smartphone) </a:t>
            </a:r>
          </a:p>
        </p:txBody>
      </p:sp>
      <p:sp>
        <p:nvSpPr>
          <p:cNvPr id="18" name="TextBox 17"/>
          <p:cNvSpPr txBox="1"/>
          <p:nvPr/>
        </p:nvSpPr>
        <p:spPr>
          <a:xfrm>
            <a:off x="9465295" y="5138028"/>
            <a:ext cx="936104" cy="523220"/>
          </a:xfrm>
          <a:prstGeom prst="rect">
            <a:avLst/>
          </a:prstGeom>
          <a:gradFill flip="none" rotWithShape="1">
            <a:gsLst>
              <a:gs pos="0">
                <a:srgbClr val="FF99FF">
                  <a:shade val="30000"/>
                  <a:satMod val="115000"/>
                </a:srgbClr>
              </a:gs>
              <a:gs pos="50000">
                <a:srgbClr val="FF99FF">
                  <a:shade val="67500"/>
                  <a:satMod val="115000"/>
                </a:srgbClr>
              </a:gs>
              <a:gs pos="100000">
                <a:srgbClr val="FF99FF">
                  <a:shade val="100000"/>
                  <a:satMod val="115000"/>
                </a:srgbClr>
              </a:gs>
            </a:gsLst>
            <a:lin ang="8100000" scaled="1"/>
            <a:tileRect/>
          </a:gradFill>
        </p:spPr>
        <p:txBody>
          <a:bodyPr wrap="square" rtlCol="0">
            <a:spAutoFit/>
          </a:bodyPr>
          <a:lstStyle/>
          <a:p>
            <a:pPr algn="ctr"/>
            <a:r>
              <a:rPr lang="en-US" altLang="ko-KR" sz="1400" dirty="0"/>
              <a:t>Smart Phone</a:t>
            </a:r>
            <a:endParaRPr lang="ko-KR" altLang="en-US" sz="1400" dirty="0" err="1"/>
          </a:p>
        </p:txBody>
      </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773038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(Example) NEST Operations with Protocols</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7D44F5EB-AFC7-472B-8E00-8420D7937B70}" type="datetime3">
              <a:rPr lang="en-US" altLang="ko-KR" smtClean="0"/>
              <a:t>17 October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124</a:t>
            </a:fld>
            <a:endParaRPr lang="en-US" dirty="0"/>
          </a:p>
        </p:txBody>
      </p:sp>
      <p:pic>
        <p:nvPicPr>
          <p:cNvPr id="19" name="Picture 6" descr="http://www.costcentral.com/product-images-new/cisco-c819hgw-v-a-k9.jpg"/>
          <p:cNvPicPr>
            <a:picLocks noChangeAspect="1" noChangeArrowheads="1"/>
          </p:cNvPicPr>
          <p:nvPr/>
        </p:nvPicPr>
        <p:blipFill>
          <a:blip r:embed="rId2" cstate="print"/>
          <a:srcRect/>
          <a:stretch>
            <a:fillRect/>
          </a:stretch>
        </p:blipFill>
        <p:spPr bwMode="auto">
          <a:xfrm>
            <a:off x="3704655" y="3555014"/>
            <a:ext cx="1656184" cy="1242138"/>
          </a:xfrm>
          <a:prstGeom prst="rect">
            <a:avLst/>
          </a:prstGeom>
          <a:noFill/>
        </p:spPr>
      </p:pic>
      <p:pic>
        <p:nvPicPr>
          <p:cNvPr id="20" name="Picture 4" descr="http://gsdisposals.com/wp-content/uploads/2013/08/bigstock-Row-of-network-servers-in-data-42441367.jpg"/>
          <p:cNvPicPr>
            <a:picLocks noChangeAspect="1" noChangeArrowheads="1"/>
          </p:cNvPicPr>
          <p:nvPr/>
        </p:nvPicPr>
        <p:blipFill>
          <a:blip r:embed="rId3" cstate="print"/>
          <a:srcRect/>
          <a:stretch>
            <a:fillRect/>
          </a:stretch>
        </p:blipFill>
        <p:spPr bwMode="auto">
          <a:xfrm>
            <a:off x="7089031" y="1269120"/>
            <a:ext cx="1728192" cy="1439800"/>
          </a:xfrm>
          <a:prstGeom prst="rect">
            <a:avLst/>
          </a:prstGeom>
          <a:noFill/>
        </p:spPr>
      </p:pic>
      <p:pic>
        <p:nvPicPr>
          <p:cNvPr id="21" name="Picture 2" descr="http://www.dallmeier.ru/fileadmin/upload_electronic/Unternehmen/Niederlassungen/Dallmeier_Russland/Planning_icons_single/Shapes/JPG/Symbols/Cloud%20internet.jpg"/>
          <p:cNvPicPr>
            <a:picLocks noChangeAspect="1" noChangeArrowheads="1"/>
          </p:cNvPicPr>
          <p:nvPr/>
        </p:nvPicPr>
        <p:blipFill>
          <a:blip r:embed="rId4" cstate="print"/>
          <a:srcRect/>
          <a:stretch>
            <a:fillRect/>
          </a:stretch>
        </p:blipFill>
        <p:spPr bwMode="auto">
          <a:xfrm>
            <a:off x="5072807" y="2548492"/>
            <a:ext cx="3744416" cy="1960629"/>
          </a:xfrm>
          <a:prstGeom prst="rect">
            <a:avLst/>
          </a:prstGeom>
          <a:noFill/>
        </p:spPr>
      </p:pic>
      <p:pic>
        <p:nvPicPr>
          <p:cNvPr id="22" name="Picture 2"/>
          <p:cNvPicPr>
            <a:picLocks noChangeAspect="1" noChangeArrowheads="1"/>
          </p:cNvPicPr>
          <p:nvPr/>
        </p:nvPicPr>
        <p:blipFill>
          <a:blip r:embed="rId5" cstate="print"/>
          <a:srcRect/>
          <a:stretch>
            <a:fillRect/>
          </a:stretch>
        </p:blipFill>
        <p:spPr bwMode="auto">
          <a:xfrm>
            <a:off x="8651983" y="4437113"/>
            <a:ext cx="669297" cy="1103861"/>
          </a:xfrm>
          <a:prstGeom prst="roundRect">
            <a:avLst/>
          </a:prstGeom>
          <a:noFill/>
          <a:ln w="9525">
            <a:noFill/>
            <a:miter lim="800000"/>
            <a:headEnd/>
            <a:tailEnd/>
          </a:ln>
          <a:effectLst>
            <a:prstShdw prst="shdw17" dist="17961" dir="2700000">
              <a:srgbClr val="CCECFF">
                <a:gamma/>
                <a:shade val="60000"/>
                <a:invGamma/>
                <a:alpha val="50000"/>
              </a:srgbClr>
            </a:prstShdw>
          </a:effectLst>
        </p:spPr>
      </p:pic>
      <p:cxnSp>
        <p:nvCxnSpPr>
          <p:cNvPr id="23" name="직선 연결선 22"/>
          <p:cNvCxnSpPr/>
          <p:nvPr/>
        </p:nvCxnSpPr>
        <p:spPr>
          <a:xfrm flipV="1">
            <a:off x="3416623" y="4437112"/>
            <a:ext cx="720080" cy="36004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9465295" y="5138028"/>
            <a:ext cx="936104" cy="523220"/>
          </a:xfrm>
          <a:prstGeom prst="rect">
            <a:avLst/>
          </a:prstGeom>
          <a:gradFill flip="none" rotWithShape="1">
            <a:gsLst>
              <a:gs pos="0">
                <a:srgbClr val="FF99FF">
                  <a:shade val="30000"/>
                  <a:satMod val="115000"/>
                </a:srgbClr>
              </a:gs>
              <a:gs pos="50000">
                <a:srgbClr val="FF99FF">
                  <a:shade val="67500"/>
                  <a:satMod val="115000"/>
                </a:srgbClr>
              </a:gs>
              <a:gs pos="100000">
                <a:srgbClr val="FF99FF">
                  <a:shade val="100000"/>
                  <a:satMod val="115000"/>
                </a:srgbClr>
              </a:gs>
            </a:gsLst>
            <a:lin ang="8100000" scaled="1"/>
            <a:tileRect/>
          </a:gradFill>
        </p:spPr>
        <p:txBody>
          <a:bodyPr wrap="square" rtlCol="0">
            <a:spAutoFit/>
          </a:bodyPr>
          <a:lstStyle/>
          <a:p>
            <a:pPr algn="ctr"/>
            <a:r>
              <a:rPr lang="en-US" altLang="ko-KR" sz="1400" dirty="0"/>
              <a:t>Smart Phone</a:t>
            </a:r>
            <a:endParaRPr lang="ko-KR" altLang="en-US" sz="1400" dirty="0" err="1"/>
          </a:p>
        </p:txBody>
      </p:sp>
      <p:sp>
        <p:nvSpPr>
          <p:cNvPr id="25" name="TextBox 24"/>
          <p:cNvSpPr txBox="1"/>
          <p:nvPr/>
        </p:nvSpPr>
        <p:spPr>
          <a:xfrm>
            <a:off x="2211556" y="5445224"/>
            <a:ext cx="1882247" cy="523220"/>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pPr algn="ctr"/>
            <a:r>
              <a:rPr lang="en-US" altLang="ko-KR" sz="1400" dirty="0"/>
              <a:t>NEST Thermostat </a:t>
            </a:r>
          </a:p>
          <a:p>
            <a:pPr algn="ctr"/>
            <a:r>
              <a:rPr lang="en-US" altLang="ko-KR" sz="1400" dirty="0"/>
              <a:t>(Sensor &amp; Actuator)</a:t>
            </a:r>
            <a:endParaRPr lang="ko-KR" altLang="en-US" sz="1400" dirty="0" err="1"/>
          </a:p>
        </p:txBody>
      </p:sp>
      <p:sp>
        <p:nvSpPr>
          <p:cNvPr id="26" name="TextBox 25"/>
          <p:cNvSpPr txBox="1"/>
          <p:nvPr/>
        </p:nvSpPr>
        <p:spPr>
          <a:xfrm>
            <a:off x="8583566" y="2401143"/>
            <a:ext cx="1394934" cy="523220"/>
          </a:xfrm>
          <a:prstGeom prst="rect">
            <a:avLst/>
          </a:prstGeom>
          <a:solidFill>
            <a:srgbClr val="3399FF">
              <a:alpha val="50000"/>
            </a:srgbClr>
          </a:solidFill>
        </p:spPr>
        <p:txBody>
          <a:bodyPr wrap="none" rtlCol="0">
            <a:spAutoFit/>
          </a:bodyPr>
          <a:lstStyle/>
          <a:p>
            <a:pPr algn="ctr"/>
            <a:r>
              <a:rPr lang="en-US" altLang="ko-KR" sz="1400" dirty="0"/>
              <a:t>NEST </a:t>
            </a:r>
          </a:p>
          <a:p>
            <a:pPr algn="ctr"/>
            <a:r>
              <a:rPr lang="en-US" altLang="ko-KR" sz="1400" dirty="0"/>
              <a:t>Service Server</a:t>
            </a:r>
            <a:endParaRPr lang="ko-KR" altLang="en-US" sz="1400" dirty="0" err="1"/>
          </a:p>
        </p:txBody>
      </p:sp>
      <p:sp>
        <p:nvSpPr>
          <p:cNvPr id="27" name="TextBox 26"/>
          <p:cNvSpPr txBox="1"/>
          <p:nvPr/>
        </p:nvSpPr>
        <p:spPr>
          <a:xfrm>
            <a:off x="4856784" y="4509121"/>
            <a:ext cx="1011815" cy="307777"/>
          </a:xfrm>
          <a:prstGeom prst="rect">
            <a:avLst/>
          </a:pr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2700000" scaled="1"/>
            <a:tileRect/>
          </a:gradFill>
        </p:spPr>
        <p:txBody>
          <a:bodyPr wrap="none" rtlCol="0">
            <a:spAutoFit/>
          </a:bodyPr>
          <a:lstStyle/>
          <a:p>
            <a:r>
              <a:rPr lang="en-US" altLang="ko-KR" sz="1400" dirty="0"/>
              <a:t>Gateway</a:t>
            </a:r>
            <a:endParaRPr lang="ko-KR" altLang="en-US" sz="1400" dirty="0" err="1"/>
          </a:p>
        </p:txBody>
      </p:sp>
      <p:pic>
        <p:nvPicPr>
          <p:cNvPr id="28" name="Picture 2" descr="http://gigaom2.files.wordpress.com/2012/04/airwave.png?w=297&amp;h=300"/>
          <p:cNvPicPr>
            <a:picLocks noChangeAspect="1" noChangeArrowheads="1"/>
          </p:cNvPicPr>
          <p:nvPr/>
        </p:nvPicPr>
        <p:blipFill>
          <a:blip r:embed="rId6" cstate="print"/>
          <a:srcRect/>
          <a:stretch>
            <a:fillRect/>
          </a:stretch>
        </p:blipFill>
        <p:spPr bwMode="auto">
          <a:xfrm>
            <a:off x="2768552" y="4653136"/>
            <a:ext cx="712879" cy="720080"/>
          </a:xfrm>
          <a:prstGeom prst="rect">
            <a:avLst/>
          </a:prstGeom>
          <a:noFill/>
        </p:spPr>
      </p:pic>
      <p:pic>
        <p:nvPicPr>
          <p:cNvPr id="29" name="Picture 2" descr="https://cdn.shopify.com/s/files/1/0102/2252/products/img_nest-nest2-the-pack-11.jpg?507"/>
          <p:cNvPicPr>
            <a:picLocks noChangeAspect="1" noChangeArrowheads="1"/>
          </p:cNvPicPr>
          <p:nvPr/>
        </p:nvPicPr>
        <p:blipFill>
          <a:blip r:embed="rId7" cstate="print"/>
          <a:srcRect/>
          <a:stretch>
            <a:fillRect/>
          </a:stretch>
        </p:blipFill>
        <p:spPr bwMode="auto">
          <a:xfrm>
            <a:off x="1741149" y="4547886"/>
            <a:ext cx="883387" cy="883387"/>
          </a:xfrm>
          <a:prstGeom prst="rect">
            <a:avLst/>
          </a:prstGeom>
          <a:noFill/>
        </p:spPr>
      </p:pic>
      <p:sp>
        <p:nvSpPr>
          <p:cNvPr id="30" name="TextBox 29"/>
          <p:cNvSpPr txBox="1"/>
          <p:nvPr/>
        </p:nvSpPr>
        <p:spPr>
          <a:xfrm>
            <a:off x="2120479" y="854972"/>
            <a:ext cx="5760640" cy="369332"/>
          </a:xfrm>
          <a:prstGeom prst="rect">
            <a:avLst/>
          </a:prstGeom>
          <a:noFill/>
        </p:spPr>
        <p:txBody>
          <a:bodyPr wrap="square" rtlCol="0">
            <a:spAutoFit/>
          </a:bodyPr>
          <a:lstStyle/>
          <a:p>
            <a:r>
              <a:rPr lang="en-US" altLang="ko-KR" b="1" dirty="0"/>
              <a:t>Monitoring with NEST thermostat (by Smartphone) </a:t>
            </a:r>
          </a:p>
        </p:txBody>
      </p:sp>
      <p:sp>
        <p:nvSpPr>
          <p:cNvPr id="31" name="TextBox 30"/>
          <p:cNvSpPr txBox="1"/>
          <p:nvPr/>
        </p:nvSpPr>
        <p:spPr>
          <a:xfrm>
            <a:off x="2120479" y="1274484"/>
            <a:ext cx="3384376"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0. Event occurrence</a:t>
            </a:r>
          </a:p>
        </p:txBody>
      </p:sp>
      <p:sp>
        <p:nvSpPr>
          <p:cNvPr id="32" name="TextBox 31"/>
          <p:cNvSpPr txBox="1"/>
          <p:nvPr/>
        </p:nvSpPr>
        <p:spPr>
          <a:xfrm>
            <a:off x="2120479" y="1583047"/>
            <a:ext cx="4104456"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 Request NEST for temperature</a:t>
            </a:r>
          </a:p>
        </p:txBody>
      </p:sp>
      <p:sp>
        <p:nvSpPr>
          <p:cNvPr id="33" name="TextBox 32"/>
          <p:cNvSpPr txBox="1"/>
          <p:nvPr/>
        </p:nvSpPr>
        <p:spPr>
          <a:xfrm>
            <a:off x="2480519" y="1910295"/>
            <a:ext cx="3384376"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1.1. data format with </a:t>
            </a:r>
            <a:r>
              <a:rPr lang="en-US" altLang="zh-CN" sz="1400" dirty="0">
                <a:solidFill>
                  <a:srgbClr val="FF0000"/>
                </a:solidFill>
                <a:latin typeface="Courier New" pitchFamily="49" charset="0"/>
                <a:ea typeface="MS PGothic" pitchFamily="34" charset="-128"/>
                <a:cs typeface="Courier New" pitchFamily="49" charset="0"/>
              </a:rPr>
              <a:t>JSON</a:t>
            </a:r>
          </a:p>
        </p:txBody>
      </p:sp>
      <p:sp>
        <p:nvSpPr>
          <p:cNvPr id="34" name="TextBox 33"/>
          <p:cNvSpPr txBox="1"/>
          <p:nvPr/>
        </p:nvSpPr>
        <p:spPr>
          <a:xfrm>
            <a:off x="2480519" y="2214149"/>
            <a:ext cx="4032448"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1.2. message &amp; method with </a:t>
            </a:r>
            <a:r>
              <a:rPr lang="en-US" altLang="zh-CN" sz="1400" dirty="0">
                <a:solidFill>
                  <a:srgbClr val="FF0000"/>
                </a:solidFill>
                <a:latin typeface="Courier New" pitchFamily="49" charset="0"/>
                <a:ea typeface="MS PGothic" pitchFamily="34" charset="-128"/>
                <a:cs typeface="Courier New" pitchFamily="49" charset="0"/>
              </a:rPr>
              <a:t>HTTP GET</a:t>
            </a:r>
          </a:p>
        </p:txBody>
      </p:sp>
      <p:sp>
        <p:nvSpPr>
          <p:cNvPr id="35" name="TextBox 34"/>
          <p:cNvSpPr txBox="1"/>
          <p:nvPr/>
        </p:nvSpPr>
        <p:spPr>
          <a:xfrm>
            <a:off x="2480519" y="2534771"/>
            <a:ext cx="3528392"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1.3. delivery with </a:t>
            </a:r>
            <a:r>
              <a:rPr lang="en-US" altLang="zh-CN" sz="1400" dirty="0">
                <a:solidFill>
                  <a:srgbClr val="FF0000"/>
                </a:solidFill>
                <a:latin typeface="Courier New" pitchFamily="49" charset="0"/>
                <a:ea typeface="MS PGothic" pitchFamily="34" charset="-128"/>
                <a:cs typeface="Courier New" pitchFamily="49" charset="0"/>
              </a:rPr>
              <a:t>TCP/IP</a:t>
            </a:r>
          </a:p>
        </p:txBody>
      </p:sp>
      <p:sp>
        <p:nvSpPr>
          <p:cNvPr id="36" name="TextBox 35"/>
          <p:cNvSpPr txBox="1"/>
          <p:nvPr/>
        </p:nvSpPr>
        <p:spPr>
          <a:xfrm>
            <a:off x="2480519" y="2843696"/>
            <a:ext cx="3528392"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1.4. over the air with </a:t>
            </a:r>
            <a:r>
              <a:rPr lang="en-US" altLang="zh-CN" sz="1400" dirty="0" err="1">
                <a:solidFill>
                  <a:srgbClr val="FF0000"/>
                </a:solidFill>
                <a:latin typeface="Courier New" pitchFamily="49" charset="0"/>
                <a:ea typeface="MS PGothic" pitchFamily="34" charset="-128"/>
                <a:cs typeface="Courier New" pitchFamily="49" charset="0"/>
              </a:rPr>
              <a:t>WiFi</a:t>
            </a:r>
            <a:endParaRPr lang="en-US" altLang="zh-CN" sz="1400" dirty="0">
              <a:solidFill>
                <a:srgbClr val="FF0000"/>
              </a:solidFill>
              <a:latin typeface="Courier New" pitchFamily="49" charset="0"/>
              <a:ea typeface="MS PGothic" pitchFamily="34" charset="-128"/>
              <a:cs typeface="Courier New" pitchFamily="49" charset="0"/>
            </a:endParaRPr>
          </a:p>
        </p:txBody>
      </p:sp>
      <p:sp>
        <p:nvSpPr>
          <p:cNvPr id="37" name="자유형 73"/>
          <p:cNvSpPr/>
          <p:nvPr/>
        </p:nvSpPr>
        <p:spPr>
          <a:xfrm>
            <a:off x="3410291" y="3519716"/>
            <a:ext cx="5529943" cy="1269999"/>
          </a:xfrm>
          <a:custGeom>
            <a:avLst/>
            <a:gdLst>
              <a:gd name="connsiteX0" fmla="*/ 5529943 w 5529943"/>
              <a:gd name="connsiteY0" fmla="*/ 907142 h 1269999"/>
              <a:gd name="connsiteX1" fmla="*/ 4905829 w 5529943"/>
              <a:gd name="connsiteY1" fmla="*/ 312056 h 1269999"/>
              <a:gd name="connsiteX2" fmla="*/ 3802743 w 5529943"/>
              <a:gd name="connsiteY2" fmla="*/ 21771 h 1269999"/>
              <a:gd name="connsiteX3" fmla="*/ 2699658 w 5529943"/>
              <a:gd name="connsiteY3" fmla="*/ 181428 h 1269999"/>
              <a:gd name="connsiteX4" fmla="*/ 2104572 w 5529943"/>
              <a:gd name="connsiteY4" fmla="*/ 645885 h 1269999"/>
              <a:gd name="connsiteX5" fmla="*/ 1030515 w 5529943"/>
              <a:gd name="connsiteY5" fmla="*/ 834571 h 1269999"/>
              <a:gd name="connsiteX6" fmla="*/ 377372 w 5529943"/>
              <a:gd name="connsiteY6" fmla="*/ 820056 h 1269999"/>
              <a:gd name="connsiteX7" fmla="*/ 0 w 5529943"/>
              <a:gd name="connsiteY7" fmla="*/ 1269999 h 1269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29943" h="1269999">
                <a:moveTo>
                  <a:pt x="5529943" y="907142"/>
                </a:moveTo>
                <a:cubicBezTo>
                  <a:pt x="5361819" y="683380"/>
                  <a:pt x="5193696" y="459618"/>
                  <a:pt x="4905829" y="312056"/>
                </a:cubicBezTo>
                <a:cubicBezTo>
                  <a:pt x="4617962" y="164494"/>
                  <a:pt x="4170438" y="43542"/>
                  <a:pt x="3802743" y="21771"/>
                </a:cubicBezTo>
                <a:cubicBezTo>
                  <a:pt x="3435048" y="0"/>
                  <a:pt x="2982686" y="77409"/>
                  <a:pt x="2699658" y="181428"/>
                </a:cubicBezTo>
                <a:cubicBezTo>
                  <a:pt x="2416630" y="285447"/>
                  <a:pt x="2382762" y="537028"/>
                  <a:pt x="2104572" y="645885"/>
                </a:cubicBezTo>
                <a:cubicBezTo>
                  <a:pt x="1826382" y="754742"/>
                  <a:pt x="1318382" y="805543"/>
                  <a:pt x="1030515" y="834571"/>
                </a:cubicBezTo>
                <a:cubicBezTo>
                  <a:pt x="742648" y="863599"/>
                  <a:pt x="549125" y="747485"/>
                  <a:pt x="377372" y="820056"/>
                </a:cubicBezTo>
                <a:cubicBezTo>
                  <a:pt x="205619" y="892627"/>
                  <a:pt x="102809" y="1081313"/>
                  <a:pt x="0" y="1269999"/>
                </a:cubicBezTo>
              </a:path>
            </a:pathLst>
          </a:custGeom>
          <a:ln w="28575">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pic>
        <p:nvPicPr>
          <p:cNvPr id="38" name="Picture 33" descr="MC900432599[1]"/>
          <p:cNvPicPr>
            <a:picLocks noChangeAspect="1" noChangeArrowheads="1"/>
          </p:cNvPicPr>
          <p:nvPr/>
        </p:nvPicPr>
        <p:blipFill>
          <a:blip r:embed="rId8" cstate="print"/>
          <a:srcRect/>
          <a:stretch>
            <a:fillRect/>
          </a:stretch>
        </p:blipFill>
        <p:spPr bwMode="auto">
          <a:xfrm>
            <a:off x="9609333" y="4437112"/>
            <a:ext cx="576064" cy="576064"/>
          </a:xfrm>
          <a:prstGeom prst="rect">
            <a:avLst/>
          </a:prstGeom>
          <a:noFill/>
          <a:ln w="9525">
            <a:noFill/>
            <a:miter lim="800000"/>
            <a:headEnd/>
            <a:tailEnd/>
          </a:ln>
        </p:spPr>
      </p:pic>
      <p:pic>
        <p:nvPicPr>
          <p:cNvPr id="39" name="Picture 2"/>
          <p:cNvPicPr>
            <a:picLocks noChangeAspect="1" noChangeArrowheads="1"/>
          </p:cNvPicPr>
          <p:nvPr/>
        </p:nvPicPr>
        <p:blipFill>
          <a:blip r:embed="rId9" cstate="print"/>
          <a:srcRect/>
          <a:stretch>
            <a:fillRect/>
          </a:stretch>
        </p:blipFill>
        <p:spPr bwMode="auto">
          <a:xfrm>
            <a:off x="9517609" y="4263876"/>
            <a:ext cx="739775" cy="749300"/>
          </a:xfrm>
          <a:prstGeom prst="rect">
            <a:avLst/>
          </a:prstGeom>
          <a:noFill/>
          <a:ln w="9525">
            <a:noFill/>
            <a:miter lim="800000"/>
            <a:headEnd/>
            <a:tailEnd/>
          </a:ln>
        </p:spPr>
      </p:pic>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3845766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0" presetClass="path" presetSubtype="0" accel="50000" decel="50000" fill="hold" nodeType="clickEffect">
                                  <p:stCondLst>
                                    <p:cond delay="0"/>
                                  </p:stCondLst>
                                  <p:childTnLst>
                                    <p:animMotion origin="layout" path="M -0.04705 -0.07329 C -0.06614 -0.05942 -0.08524 -0.04532 -0.10226 -0.05225 C -0.11927 -0.05919 -0.12986 -0.09757 -0.14948 -0.11514 C -0.1691 -0.13271 -0.20069 -0.14844 -0.22048 -0.15722 C -0.2401 -0.16601 -0.25208 -0.16416 -0.26771 -0.16763 C -0.28351 -0.1711 -0.29913 -0.18011 -0.31493 -0.17826 C -0.33073 -0.17641 -0.34531 -0.16254 -0.36215 -0.15722 C -0.37917 -0.15191 -0.39878 -0.15907 -0.41719 -0.14682 C -0.43559 -0.13456 -0.45538 -0.09757 -0.47239 -0.0837 C -0.48941 -0.06982 -0.5026 -0.06982 -0.51962 -0.06289 C -0.53663 -0.05595 -0.55521 -0.0437 -0.57483 -0.04185 C -0.59444 -0.04 -0.62066 -0.05225 -0.63767 -0.05225 C -0.65469 -0.05225 -0.66528 -0.05063 -0.67708 -0.04185 C -0.68889 -0.03306 -0.70347 -0.00693 -0.70868 -2.48555E-6 " pathEditMode="relative" rAng="0" ptsTypes="aaaaaaaaaaaaaA">
                                      <p:cBhvr>
                                        <p:cTn id="36" dur="2000" fill="hold"/>
                                        <p:tgtEl>
                                          <p:spTgt spid="38"/>
                                        </p:tgtEl>
                                        <p:attrNameLst>
                                          <p:attrName>ppt_x</p:attrName>
                                          <p:attrName>ppt_y</p:attrName>
                                        </p:attrNameLst>
                                      </p:cBhvr>
                                      <p:rCtr x="-33100" y="-1700"/>
                                    </p:animMotion>
                                  </p:childTnLst>
                                </p:cTn>
                              </p:par>
                              <p:par>
                                <p:cTn id="37" presetID="0" presetClass="path" presetSubtype="0" accel="50000" decel="50000" fill="hold" nodeType="withEffect">
                                  <p:stCondLst>
                                    <p:cond delay="0"/>
                                  </p:stCondLst>
                                  <p:childTnLst>
                                    <p:animMotion origin="layout" path="M -0.04601 -0.05896 C -0.0651 -0.04509 -0.0842 -0.03099 -0.10122 -0.03792 C -0.11823 -0.04486 -0.12882 -0.08324 -0.14844 -0.10081 C -0.16806 -0.11838 -0.19965 -0.13411 -0.21944 -0.14289 C -0.23906 -0.15168 -0.25104 -0.14983 -0.26667 -0.1533 C -0.28247 -0.15677 -0.29809 -0.16578 -0.31389 -0.16393 C -0.32969 -0.16208 -0.34427 -0.14821 -0.36111 -0.14289 C -0.37813 -0.13758 -0.39774 -0.14474 -0.41615 -0.13249 C -0.43455 -0.12023 -0.45434 -0.08324 -0.47135 -0.06937 C -0.48837 -0.05549 -0.50156 -0.05549 -0.51858 -0.04856 C -0.53559 -0.04162 -0.55417 -0.02937 -0.57379 -0.02752 C -0.5934 -0.02567 -0.61962 -0.03792 -0.63663 -0.03792 C -0.65365 -0.03792 -0.66424 -0.0363 -0.67604 -0.02752 C -0.68785 -0.01873 -0.70243 0.0074 -0.70764 0.01433 " pathEditMode="relative" rAng="0" ptsTypes="aaaaaaaaaaaaaA">
                                      <p:cBhvr>
                                        <p:cTn id="38" dur="2000" fill="hold"/>
                                        <p:tgtEl>
                                          <p:spTgt spid="39"/>
                                        </p:tgtEl>
                                        <p:attrNameLst>
                                          <p:attrName>ppt_x</p:attrName>
                                          <p:attrName>ppt_y</p:attrName>
                                        </p:attrNameLst>
                                      </p:cBhvr>
                                      <p:rCtr x="-33100" y="-17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35" grpId="0"/>
      <p:bldP spid="36" grpId="0"/>
      <p:bldP spid="37" grpId="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(Example) NEST Operations with Protocols</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76D1861C-A3DB-418B-8C8A-7FCD37229F5C}" type="datetime3">
              <a:rPr lang="en-US" altLang="ko-KR" smtClean="0"/>
              <a:t>17 October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125</a:t>
            </a:fld>
            <a:endParaRPr lang="en-US" dirty="0"/>
          </a:p>
        </p:txBody>
      </p:sp>
      <p:pic>
        <p:nvPicPr>
          <p:cNvPr id="40" name="Picture 6" descr="http://www.costcentral.com/product-images-new/cisco-c819hgw-v-a-k9.jpg"/>
          <p:cNvPicPr>
            <a:picLocks noChangeAspect="1" noChangeArrowheads="1"/>
          </p:cNvPicPr>
          <p:nvPr/>
        </p:nvPicPr>
        <p:blipFill>
          <a:blip r:embed="rId2" cstate="print"/>
          <a:srcRect/>
          <a:stretch>
            <a:fillRect/>
          </a:stretch>
        </p:blipFill>
        <p:spPr bwMode="auto">
          <a:xfrm>
            <a:off x="3704655" y="3555014"/>
            <a:ext cx="1656184" cy="1242138"/>
          </a:xfrm>
          <a:prstGeom prst="rect">
            <a:avLst/>
          </a:prstGeom>
          <a:noFill/>
        </p:spPr>
      </p:pic>
      <p:pic>
        <p:nvPicPr>
          <p:cNvPr id="41" name="Picture 4" descr="http://gsdisposals.com/wp-content/uploads/2013/08/bigstock-Row-of-network-servers-in-data-42441367.jpg"/>
          <p:cNvPicPr>
            <a:picLocks noChangeAspect="1" noChangeArrowheads="1"/>
          </p:cNvPicPr>
          <p:nvPr/>
        </p:nvPicPr>
        <p:blipFill>
          <a:blip r:embed="rId3" cstate="print"/>
          <a:srcRect/>
          <a:stretch>
            <a:fillRect/>
          </a:stretch>
        </p:blipFill>
        <p:spPr bwMode="auto">
          <a:xfrm>
            <a:off x="7089031" y="1269120"/>
            <a:ext cx="1728192" cy="1439800"/>
          </a:xfrm>
          <a:prstGeom prst="rect">
            <a:avLst/>
          </a:prstGeom>
          <a:noFill/>
        </p:spPr>
      </p:pic>
      <p:pic>
        <p:nvPicPr>
          <p:cNvPr id="42" name="Picture 2" descr="http://www.dallmeier.ru/fileadmin/upload_electronic/Unternehmen/Niederlassungen/Dallmeier_Russland/Planning_icons_single/Shapes/JPG/Symbols/Cloud%20internet.jpg"/>
          <p:cNvPicPr>
            <a:picLocks noChangeAspect="1" noChangeArrowheads="1"/>
          </p:cNvPicPr>
          <p:nvPr/>
        </p:nvPicPr>
        <p:blipFill>
          <a:blip r:embed="rId4" cstate="print"/>
          <a:srcRect/>
          <a:stretch>
            <a:fillRect/>
          </a:stretch>
        </p:blipFill>
        <p:spPr bwMode="auto">
          <a:xfrm>
            <a:off x="5072807" y="2548492"/>
            <a:ext cx="3744416" cy="1960629"/>
          </a:xfrm>
          <a:prstGeom prst="rect">
            <a:avLst/>
          </a:prstGeom>
          <a:noFill/>
        </p:spPr>
      </p:pic>
      <p:pic>
        <p:nvPicPr>
          <p:cNvPr id="43" name="Picture 2"/>
          <p:cNvPicPr>
            <a:picLocks noChangeAspect="1" noChangeArrowheads="1"/>
          </p:cNvPicPr>
          <p:nvPr/>
        </p:nvPicPr>
        <p:blipFill>
          <a:blip r:embed="rId5" cstate="print"/>
          <a:srcRect/>
          <a:stretch>
            <a:fillRect/>
          </a:stretch>
        </p:blipFill>
        <p:spPr bwMode="auto">
          <a:xfrm>
            <a:off x="8651983" y="4437113"/>
            <a:ext cx="669297" cy="1103861"/>
          </a:xfrm>
          <a:prstGeom prst="roundRect">
            <a:avLst/>
          </a:prstGeom>
          <a:noFill/>
          <a:ln w="9525">
            <a:noFill/>
            <a:miter lim="800000"/>
            <a:headEnd/>
            <a:tailEnd/>
          </a:ln>
          <a:effectLst>
            <a:prstShdw prst="shdw17" dist="17961" dir="2700000">
              <a:srgbClr val="CCECFF">
                <a:gamma/>
                <a:shade val="60000"/>
                <a:invGamma/>
                <a:alpha val="50000"/>
              </a:srgbClr>
            </a:prstShdw>
          </a:effectLst>
        </p:spPr>
      </p:pic>
      <p:cxnSp>
        <p:nvCxnSpPr>
          <p:cNvPr id="44" name="직선 연결선 43"/>
          <p:cNvCxnSpPr/>
          <p:nvPr/>
        </p:nvCxnSpPr>
        <p:spPr>
          <a:xfrm flipV="1">
            <a:off x="3416623" y="4437112"/>
            <a:ext cx="720080" cy="36004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9465295" y="5138028"/>
            <a:ext cx="936104" cy="523220"/>
          </a:xfrm>
          <a:prstGeom prst="rect">
            <a:avLst/>
          </a:prstGeom>
          <a:gradFill flip="none" rotWithShape="1">
            <a:gsLst>
              <a:gs pos="0">
                <a:srgbClr val="FF99FF">
                  <a:shade val="30000"/>
                  <a:satMod val="115000"/>
                </a:srgbClr>
              </a:gs>
              <a:gs pos="50000">
                <a:srgbClr val="FF99FF">
                  <a:shade val="67500"/>
                  <a:satMod val="115000"/>
                </a:srgbClr>
              </a:gs>
              <a:gs pos="100000">
                <a:srgbClr val="FF99FF">
                  <a:shade val="100000"/>
                  <a:satMod val="115000"/>
                </a:srgbClr>
              </a:gs>
            </a:gsLst>
            <a:lin ang="8100000" scaled="1"/>
            <a:tileRect/>
          </a:gradFill>
        </p:spPr>
        <p:txBody>
          <a:bodyPr wrap="square" rtlCol="0">
            <a:spAutoFit/>
          </a:bodyPr>
          <a:lstStyle/>
          <a:p>
            <a:pPr algn="ctr"/>
            <a:r>
              <a:rPr lang="en-US" altLang="ko-KR" sz="1400" dirty="0"/>
              <a:t>Smart Phone</a:t>
            </a:r>
            <a:endParaRPr lang="ko-KR" altLang="en-US" sz="1400" dirty="0" err="1"/>
          </a:p>
        </p:txBody>
      </p:sp>
      <p:sp>
        <p:nvSpPr>
          <p:cNvPr id="46" name="TextBox 45"/>
          <p:cNvSpPr txBox="1"/>
          <p:nvPr/>
        </p:nvSpPr>
        <p:spPr>
          <a:xfrm>
            <a:off x="2211556" y="5445224"/>
            <a:ext cx="1882247" cy="523220"/>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pPr algn="ctr"/>
            <a:r>
              <a:rPr lang="en-US" altLang="ko-KR" sz="1400" dirty="0"/>
              <a:t>NEST Thermostat </a:t>
            </a:r>
          </a:p>
          <a:p>
            <a:pPr algn="ctr"/>
            <a:r>
              <a:rPr lang="en-US" altLang="ko-KR" sz="1400" dirty="0"/>
              <a:t>(Sensor &amp; Actuator)</a:t>
            </a:r>
            <a:endParaRPr lang="ko-KR" altLang="en-US" sz="1400" dirty="0" err="1"/>
          </a:p>
        </p:txBody>
      </p:sp>
      <p:sp>
        <p:nvSpPr>
          <p:cNvPr id="47" name="TextBox 46"/>
          <p:cNvSpPr txBox="1"/>
          <p:nvPr/>
        </p:nvSpPr>
        <p:spPr>
          <a:xfrm>
            <a:off x="8583566" y="2401143"/>
            <a:ext cx="1394934" cy="523220"/>
          </a:xfrm>
          <a:prstGeom prst="rect">
            <a:avLst/>
          </a:prstGeom>
          <a:solidFill>
            <a:srgbClr val="3399FF">
              <a:alpha val="50000"/>
            </a:srgbClr>
          </a:solidFill>
        </p:spPr>
        <p:txBody>
          <a:bodyPr wrap="none" rtlCol="0">
            <a:spAutoFit/>
          </a:bodyPr>
          <a:lstStyle/>
          <a:p>
            <a:pPr algn="ctr"/>
            <a:r>
              <a:rPr lang="en-US" altLang="ko-KR" sz="1400" dirty="0"/>
              <a:t>NEST </a:t>
            </a:r>
          </a:p>
          <a:p>
            <a:pPr algn="ctr"/>
            <a:r>
              <a:rPr lang="en-US" altLang="ko-KR" sz="1400" dirty="0"/>
              <a:t>Service Server</a:t>
            </a:r>
            <a:endParaRPr lang="ko-KR" altLang="en-US" sz="1400" dirty="0" err="1"/>
          </a:p>
        </p:txBody>
      </p:sp>
      <p:sp>
        <p:nvSpPr>
          <p:cNvPr id="48" name="TextBox 47"/>
          <p:cNvSpPr txBox="1"/>
          <p:nvPr/>
        </p:nvSpPr>
        <p:spPr>
          <a:xfrm>
            <a:off x="4856784" y="4509121"/>
            <a:ext cx="1011815" cy="307777"/>
          </a:xfrm>
          <a:prstGeom prst="rect">
            <a:avLst/>
          </a:pr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2700000" scaled="1"/>
            <a:tileRect/>
          </a:gradFill>
        </p:spPr>
        <p:txBody>
          <a:bodyPr wrap="none" rtlCol="0">
            <a:spAutoFit/>
          </a:bodyPr>
          <a:lstStyle/>
          <a:p>
            <a:r>
              <a:rPr lang="en-US" altLang="ko-KR" sz="1400" dirty="0"/>
              <a:t>Gateway</a:t>
            </a:r>
            <a:endParaRPr lang="ko-KR" altLang="en-US" sz="1400" dirty="0" err="1"/>
          </a:p>
        </p:txBody>
      </p:sp>
      <p:pic>
        <p:nvPicPr>
          <p:cNvPr id="49" name="Picture 2" descr="http://gigaom2.files.wordpress.com/2012/04/airwave.png?w=297&amp;h=300"/>
          <p:cNvPicPr>
            <a:picLocks noChangeAspect="1" noChangeArrowheads="1"/>
          </p:cNvPicPr>
          <p:nvPr/>
        </p:nvPicPr>
        <p:blipFill>
          <a:blip r:embed="rId6" cstate="print"/>
          <a:srcRect/>
          <a:stretch>
            <a:fillRect/>
          </a:stretch>
        </p:blipFill>
        <p:spPr bwMode="auto">
          <a:xfrm>
            <a:off x="2768552" y="4653136"/>
            <a:ext cx="712879" cy="720080"/>
          </a:xfrm>
          <a:prstGeom prst="rect">
            <a:avLst/>
          </a:prstGeom>
          <a:noFill/>
        </p:spPr>
      </p:pic>
      <p:pic>
        <p:nvPicPr>
          <p:cNvPr id="50" name="Picture 2" descr="https://cdn.shopify.com/s/files/1/0102/2252/products/img_nest-nest2-the-pack-11.jpg?507"/>
          <p:cNvPicPr>
            <a:picLocks noChangeAspect="1" noChangeArrowheads="1"/>
          </p:cNvPicPr>
          <p:nvPr/>
        </p:nvPicPr>
        <p:blipFill>
          <a:blip r:embed="rId7" cstate="print"/>
          <a:srcRect/>
          <a:stretch>
            <a:fillRect/>
          </a:stretch>
        </p:blipFill>
        <p:spPr bwMode="auto">
          <a:xfrm>
            <a:off x="1741149" y="4547886"/>
            <a:ext cx="883387" cy="883387"/>
          </a:xfrm>
          <a:prstGeom prst="rect">
            <a:avLst/>
          </a:prstGeom>
          <a:noFill/>
        </p:spPr>
      </p:pic>
      <p:sp>
        <p:nvSpPr>
          <p:cNvPr id="51" name="TextBox 50"/>
          <p:cNvSpPr txBox="1"/>
          <p:nvPr/>
        </p:nvSpPr>
        <p:spPr>
          <a:xfrm>
            <a:off x="2120479" y="1274484"/>
            <a:ext cx="3384376"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0. Event occurrence</a:t>
            </a:r>
          </a:p>
        </p:txBody>
      </p:sp>
      <p:sp>
        <p:nvSpPr>
          <p:cNvPr id="52" name="TextBox 51"/>
          <p:cNvSpPr txBox="1"/>
          <p:nvPr/>
        </p:nvSpPr>
        <p:spPr>
          <a:xfrm>
            <a:off x="2120479" y="1583047"/>
            <a:ext cx="4104456"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 Request NEST for temperature</a:t>
            </a:r>
          </a:p>
        </p:txBody>
      </p:sp>
      <p:sp>
        <p:nvSpPr>
          <p:cNvPr id="53" name="TextBox 52"/>
          <p:cNvSpPr txBox="1"/>
          <p:nvPr/>
        </p:nvSpPr>
        <p:spPr>
          <a:xfrm>
            <a:off x="2480519" y="1910295"/>
            <a:ext cx="3384376"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1.1. data format with </a:t>
            </a:r>
            <a:r>
              <a:rPr lang="en-US" altLang="zh-CN" sz="1400" dirty="0">
                <a:solidFill>
                  <a:srgbClr val="FF0000"/>
                </a:solidFill>
                <a:latin typeface="Courier New" pitchFamily="49" charset="0"/>
                <a:ea typeface="MS PGothic" pitchFamily="34" charset="-128"/>
                <a:cs typeface="Courier New" pitchFamily="49" charset="0"/>
              </a:rPr>
              <a:t>JSON</a:t>
            </a:r>
          </a:p>
        </p:txBody>
      </p:sp>
      <p:sp>
        <p:nvSpPr>
          <p:cNvPr id="54" name="TextBox 53"/>
          <p:cNvSpPr txBox="1"/>
          <p:nvPr/>
        </p:nvSpPr>
        <p:spPr>
          <a:xfrm>
            <a:off x="2480519" y="2214149"/>
            <a:ext cx="4032448"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1.2. message &amp; method with </a:t>
            </a:r>
            <a:r>
              <a:rPr lang="en-US" altLang="zh-CN" sz="1400" dirty="0">
                <a:solidFill>
                  <a:srgbClr val="FF0000"/>
                </a:solidFill>
                <a:latin typeface="Courier New" pitchFamily="49" charset="0"/>
                <a:ea typeface="MS PGothic" pitchFamily="34" charset="-128"/>
                <a:cs typeface="Courier New" pitchFamily="49" charset="0"/>
              </a:rPr>
              <a:t>HTTP GET</a:t>
            </a:r>
          </a:p>
        </p:txBody>
      </p:sp>
      <p:sp>
        <p:nvSpPr>
          <p:cNvPr id="55" name="TextBox 54"/>
          <p:cNvSpPr txBox="1"/>
          <p:nvPr/>
        </p:nvSpPr>
        <p:spPr>
          <a:xfrm>
            <a:off x="2480519" y="2534771"/>
            <a:ext cx="3528392"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1.3. delivery with </a:t>
            </a:r>
            <a:r>
              <a:rPr lang="en-US" altLang="zh-CN" sz="1400" dirty="0">
                <a:solidFill>
                  <a:srgbClr val="FF0000"/>
                </a:solidFill>
                <a:latin typeface="Courier New" pitchFamily="49" charset="0"/>
                <a:ea typeface="MS PGothic" pitchFamily="34" charset="-128"/>
                <a:cs typeface="Courier New" pitchFamily="49" charset="0"/>
              </a:rPr>
              <a:t>TCP/IP</a:t>
            </a:r>
          </a:p>
        </p:txBody>
      </p:sp>
      <p:sp>
        <p:nvSpPr>
          <p:cNvPr id="56" name="TextBox 55"/>
          <p:cNvSpPr txBox="1"/>
          <p:nvPr/>
        </p:nvSpPr>
        <p:spPr>
          <a:xfrm>
            <a:off x="2120479" y="3178630"/>
            <a:ext cx="3384376"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2. Response with temperature </a:t>
            </a:r>
          </a:p>
        </p:txBody>
      </p:sp>
      <p:sp>
        <p:nvSpPr>
          <p:cNvPr id="57" name="TextBox 56"/>
          <p:cNvSpPr txBox="1"/>
          <p:nvPr/>
        </p:nvSpPr>
        <p:spPr>
          <a:xfrm>
            <a:off x="2480519" y="2843696"/>
            <a:ext cx="3528392"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1.4. over the air with </a:t>
            </a:r>
            <a:r>
              <a:rPr lang="en-US" altLang="zh-CN" sz="1400" dirty="0" err="1">
                <a:solidFill>
                  <a:srgbClr val="FF0000"/>
                </a:solidFill>
                <a:latin typeface="Courier New" pitchFamily="49" charset="0"/>
                <a:ea typeface="MS PGothic" pitchFamily="34" charset="-128"/>
                <a:cs typeface="Courier New" pitchFamily="49" charset="0"/>
              </a:rPr>
              <a:t>WiFi</a:t>
            </a:r>
            <a:endParaRPr lang="en-US" altLang="zh-CN" sz="1400" dirty="0">
              <a:solidFill>
                <a:srgbClr val="FF0000"/>
              </a:solidFill>
              <a:latin typeface="Courier New" pitchFamily="49" charset="0"/>
              <a:ea typeface="MS PGothic" pitchFamily="34" charset="-128"/>
              <a:cs typeface="Courier New" pitchFamily="49" charset="0"/>
            </a:endParaRPr>
          </a:p>
        </p:txBody>
      </p:sp>
      <p:sp>
        <p:nvSpPr>
          <p:cNvPr id="58" name="자유형 73"/>
          <p:cNvSpPr/>
          <p:nvPr/>
        </p:nvSpPr>
        <p:spPr>
          <a:xfrm>
            <a:off x="3410291" y="3519716"/>
            <a:ext cx="5529943" cy="1269999"/>
          </a:xfrm>
          <a:custGeom>
            <a:avLst/>
            <a:gdLst>
              <a:gd name="connsiteX0" fmla="*/ 5529943 w 5529943"/>
              <a:gd name="connsiteY0" fmla="*/ 907142 h 1269999"/>
              <a:gd name="connsiteX1" fmla="*/ 4905829 w 5529943"/>
              <a:gd name="connsiteY1" fmla="*/ 312056 h 1269999"/>
              <a:gd name="connsiteX2" fmla="*/ 3802743 w 5529943"/>
              <a:gd name="connsiteY2" fmla="*/ 21771 h 1269999"/>
              <a:gd name="connsiteX3" fmla="*/ 2699658 w 5529943"/>
              <a:gd name="connsiteY3" fmla="*/ 181428 h 1269999"/>
              <a:gd name="connsiteX4" fmla="*/ 2104572 w 5529943"/>
              <a:gd name="connsiteY4" fmla="*/ 645885 h 1269999"/>
              <a:gd name="connsiteX5" fmla="*/ 1030515 w 5529943"/>
              <a:gd name="connsiteY5" fmla="*/ 834571 h 1269999"/>
              <a:gd name="connsiteX6" fmla="*/ 377372 w 5529943"/>
              <a:gd name="connsiteY6" fmla="*/ 820056 h 1269999"/>
              <a:gd name="connsiteX7" fmla="*/ 0 w 5529943"/>
              <a:gd name="connsiteY7" fmla="*/ 1269999 h 1269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29943" h="1269999">
                <a:moveTo>
                  <a:pt x="5529943" y="907142"/>
                </a:moveTo>
                <a:cubicBezTo>
                  <a:pt x="5361819" y="683380"/>
                  <a:pt x="5193696" y="459618"/>
                  <a:pt x="4905829" y="312056"/>
                </a:cubicBezTo>
                <a:cubicBezTo>
                  <a:pt x="4617962" y="164494"/>
                  <a:pt x="4170438" y="43542"/>
                  <a:pt x="3802743" y="21771"/>
                </a:cubicBezTo>
                <a:cubicBezTo>
                  <a:pt x="3435048" y="0"/>
                  <a:pt x="2982686" y="77409"/>
                  <a:pt x="2699658" y="181428"/>
                </a:cubicBezTo>
                <a:cubicBezTo>
                  <a:pt x="2416630" y="285447"/>
                  <a:pt x="2382762" y="537028"/>
                  <a:pt x="2104572" y="645885"/>
                </a:cubicBezTo>
                <a:cubicBezTo>
                  <a:pt x="1826382" y="754742"/>
                  <a:pt x="1318382" y="805543"/>
                  <a:pt x="1030515" y="834571"/>
                </a:cubicBezTo>
                <a:cubicBezTo>
                  <a:pt x="742648" y="863599"/>
                  <a:pt x="549125" y="747485"/>
                  <a:pt x="377372" y="820056"/>
                </a:cubicBezTo>
                <a:cubicBezTo>
                  <a:pt x="205619" y="892627"/>
                  <a:pt x="102809" y="1081313"/>
                  <a:pt x="0" y="1269999"/>
                </a:cubicBezTo>
              </a:path>
            </a:pathLst>
          </a:custGeom>
          <a:ln w="28575">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pic>
        <p:nvPicPr>
          <p:cNvPr id="59" name="Picture 33" descr="MC900432599[1]"/>
          <p:cNvPicPr>
            <a:picLocks noChangeAspect="1" noChangeArrowheads="1"/>
          </p:cNvPicPr>
          <p:nvPr/>
        </p:nvPicPr>
        <p:blipFill>
          <a:blip r:embed="rId8" cstate="print"/>
          <a:srcRect/>
          <a:stretch>
            <a:fillRect/>
          </a:stretch>
        </p:blipFill>
        <p:spPr bwMode="auto">
          <a:xfrm>
            <a:off x="2696543" y="4005064"/>
            <a:ext cx="576064" cy="576064"/>
          </a:xfrm>
          <a:prstGeom prst="rect">
            <a:avLst/>
          </a:prstGeom>
          <a:noFill/>
          <a:ln w="9525">
            <a:noFill/>
            <a:miter lim="800000"/>
            <a:headEnd/>
            <a:tailEnd/>
          </a:ln>
        </p:spPr>
      </p:pic>
      <p:pic>
        <p:nvPicPr>
          <p:cNvPr id="60" name="Picture 2"/>
          <p:cNvPicPr>
            <a:picLocks noChangeAspect="1" noChangeArrowheads="1"/>
          </p:cNvPicPr>
          <p:nvPr/>
        </p:nvPicPr>
        <p:blipFill>
          <a:blip r:embed="rId9" cstate="print"/>
          <a:srcRect/>
          <a:stretch>
            <a:fillRect/>
          </a:stretch>
        </p:blipFill>
        <p:spPr bwMode="auto">
          <a:xfrm>
            <a:off x="2624536" y="3861048"/>
            <a:ext cx="739775" cy="749300"/>
          </a:xfrm>
          <a:prstGeom prst="rect">
            <a:avLst/>
          </a:prstGeom>
          <a:noFill/>
          <a:ln w="9525">
            <a:noFill/>
            <a:miter lim="800000"/>
            <a:headEnd/>
            <a:tailEnd/>
          </a:ln>
        </p:spPr>
      </p:pic>
      <p:sp>
        <p:nvSpPr>
          <p:cNvPr id="61" name="TextBox 60"/>
          <p:cNvSpPr txBox="1"/>
          <p:nvPr/>
        </p:nvSpPr>
        <p:spPr>
          <a:xfrm>
            <a:off x="2120479" y="854972"/>
            <a:ext cx="5760640" cy="369332"/>
          </a:xfrm>
          <a:prstGeom prst="rect">
            <a:avLst/>
          </a:prstGeom>
          <a:noFill/>
        </p:spPr>
        <p:txBody>
          <a:bodyPr wrap="square" rtlCol="0">
            <a:spAutoFit/>
          </a:bodyPr>
          <a:lstStyle/>
          <a:p>
            <a:r>
              <a:rPr lang="en-US" altLang="ko-KR" b="1" dirty="0"/>
              <a:t>Monitoring with NEST thermostat (by Smartphone) </a:t>
            </a:r>
          </a:p>
        </p:txBody>
      </p:sp>
      <p:sp>
        <p:nvSpPr>
          <p:cNvPr id="62" name="TextBox 61"/>
          <p:cNvSpPr txBox="1"/>
          <p:nvPr/>
        </p:nvSpPr>
        <p:spPr>
          <a:xfrm>
            <a:off x="4064695" y="5301208"/>
            <a:ext cx="4608512" cy="369332"/>
          </a:xfrm>
          <a:prstGeom prst="rect">
            <a:avLst/>
          </a:prstGeom>
          <a:noFill/>
        </p:spPr>
        <p:txBody>
          <a:bodyPr wrap="square" rtlCol="0">
            <a:spAutoFit/>
          </a:bodyPr>
          <a:lstStyle/>
          <a:p>
            <a:r>
              <a:rPr lang="en-US" altLang="ko-KR" b="1" dirty="0"/>
              <a:t>Simplified &amp; further procedures needed </a:t>
            </a:r>
          </a:p>
        </p:txBody>
      </p:sp>
      <p:sp>
        <p:nvSpPr>
          <p:cNvPr id="63" name="TextBox 62"/>
          <p:cNvSpPr txBox="1"/>
          <p:nvPr/>
        </p:nvSpPr>
        <p:spPr>
          <a:xfrm>
            <a:off x="4280719" y="5661249"/>
            <a:ext cx="3960440" cy="954107"/>
          </a:xfrm>
          <a:prstGeom prst="rect">
            <a:avLst/>
          </a:prstGeom>
          <a:noFill/>
        </p:spPr>
        <p:txBody>
          <a:bodyPr wrap="square" rtlCol="0">
            <a:spAutoFit/>
          </a:bodyPr>
          <a:lstStyle/>
          <a:p>
            <a:pPr fontAlgn="base" latinLnBrk="0">
              <a:spcBef>
                <a:spcPct val="0"/>
              </a:spcBef>
              <a:spcAft>
                <a:spcPct val="0"/>
              </a:spcAft>
              <a:buFont typeface="Arial" pitchFamily="34" charset="0"/>
              <a:buChar char="•"/>
            </a:pPr>
            <a:r>
              <a:rPr lang="en-US" altLang="zh-CN" sz="1400" dirty="0">
                <a:solidFill>
                  <a:srgbClr val="000000"/>
                </a:solidFill>
                <a:latin typeface="Courier New" pitchFamily="49" charset="0"/>
                <a:ea typeface="MS PGothic" pitchFamily="34" charset="-128"/>
                <a:cs typeface="Courier New" pitchFamily="49" charset="0"/>
              </a:rPr>
              <a:t> service discovery &amp; ID resolution</a:t>
            </a:r>
          </a:p>
          <a:p>
            <a:pPr fontAlgn="base" latinLnBrk="0">
              <a:spcBef>
                <a:spcPct val="0"/>
              </a:spcBef>
              <a:spcAft>
                <a:spcPct val="0"/>
              </a:spcAft>
              <a:buFont typeface="Arial" pitchFamily="34" charset="0"/>
              <a:buChar char="•"/>
            </a:pPr>
            <a:r>
              <a:rPr lang="en-US" altLang="zh-CN" sz="1400" dirty="0">
                <a:solidFill>
                  <a:srgbClr val="000000"/>
                </a:solidFill>
                <a:latin typeface="Courier New" pitchFamily="49" charset="0"/>
                <a:ea typeface="MS PGothic" pitchFamily="34" charset="-128"/>
                <a:cs typeface="Courier New" pitchFamily="49" charset="0"/>
              </a:rPr>
              <a:t> lightweight network protocol</a:t>
            </a:r>
          </a:p>
          <a:p>
            <a:pPr fontAlgn="base" latinLnBrk="0">
              <a:spcBef>
                <a:spcPct val="0"/>
              </a:spcBef>
              <a:spcAft>
                <a:spcPct val="0"/>
              </a:spcAft>
              <a:buFont typeface="Arial" pitchFamily="34" charset="0"/>
              <a:buChar char="•"/>
            </a:pPr>
            <a:r>
              <a:rPr lang="en-US" altLang="zh-CN" sz="1400" dirty="0">
                <a:solidFill>
                  <a:srgbClr val="000000"/>
                </a:solidFill>
                <a:latin typeface="Courier New" pitchFamily="49" charset="0"/>
                <a:ea typeface="MS PGothic" pitchFamily="34" charset="-128"/>
                <a:cs typeface="Courier New" pitchFamily="49" charset="0"/>
              </a:rPr>
              <a:t> access control &amp; security  </a:t>
            </a:r>
          </a:p>
          <a:p>
            <a:pPr fontAlgn="base" latinLnBrk="0">
              <a:spcBef>
                <a:spcPct val="0"/>
              </a:spcBef>
              <a:spcAft>
                <a:spcPct val="0"/>
              </a:spcAft>
              <a:buFont typeface="Arial" pitchFamily="34" charset="0"/>
              <a:buChar char="•"/>
            </a:pPr>
            <a:r>
              <a:rPr lang="en-US" altLang="zh-CN" sz="1400" dirty="0">
                <a:solidFill>
                  <a:srgbClr val="000000"/>
                </a:solidFill>
                <a:latin typeface="Courier New" pitchFamily="49" charset="0"/>
                <a:ea typeface="MS PGothic" pitchFamily="34" charset="-128"/>
                <a:cs typeface="Courier New" pitchFamily="49" charset="0"/>
              </a:rPr>
              <a:t> et </a:t>
            </a:r>
            <a:r>
              <a:rPr lang="en-US" altLang="zh-CN" sz="1400" dirty="0" err="1">
                <a:solidFill>
                  <a:srgbClr val="000000"/>
                </a:solidFill>
                <a:latin typeface="Courier New" pitchFamily="49" charset="0"/>
                <a:ea typeface="MS PGothic" pitchFamily="34" charset="-128"/>
                <a:cs typeface="Courier New" pitchFamily="49" charset="0"/>
              </a:rPr>
              <a:t>cetra</a:t>
            </a:r>
            <a:r>
              <a:rPr lang="en-US" altLang="zh-CN" sz="1400" dirty="0">
                <a:solidFill>
                  <a:srgbClr val="000000"/>
                </a:solidFill>
                <a:latin typeface="Courier New" pitchFamily="49" charset="0"/>
                <a:ea typeface="MS PGothic" pitchFamily="34" charset="-128"/>
                <a:cs typeface="Courier New" pitchFamily="49" charset="0"/>
              </a:rPr>
              <a:t>… </a:t>
            </a:r>
          </a:p>
        </p:txBody>
      </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3041205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nodeType="clickEffect">
                                  <p:stCondLst>
                                    <p:cond delay="0"/>
                                  </p:stCondLst>
                                  <p:childTnLst>
                                    <p:animMotion origin="layout" path="M 0.03941 0.03145 C 0.0533 0.01295 0.06719 -0.00532 0.08681 -0.01063 C 0.10643 -0.01595 0.12622 0.00162 0.15764 -2.31214E-6 C 0.18907 -0.00162 0.24688 -0.00878 0.2757 -0.02104 C 0.30452 -0.03329 0.3007 -0.0578 0.33091 -0.07352 C 0.36112 -0.08925 0.42275 -0.11006 0.45678 -0.11537 C 0.4908 -0.12069 0.51459 -0.11191 0.53542 -0.10497 C 0.55625 -0.09803 0.56667 -0.08393 0.58264 -0.07352 C 0.59862 -0.06312 0.61823 -0.05433 0.63004 -0.04208 C 0.64185 -0.02982 0.64966 -0.00878 0.65365 -2.31214E-6 " pathEditMode="relative" rAng="0" ptsTypes="aaaaaaaaaA">
                                      <p:cBhvr>
                                        <p:cTn id="14" dur="2000" fill="hold"/>
                                        <p:tgtEl>
                                          <p:spTgt spid="59"/>
                                        </p:tgtEl>
                                        <p:attrNameLst>
                                          <p:attrName>ppt_x</p:attrName>
                                          <p:attrName>ppt_y</p:attrName>
                                        </p:attrNameLst>
                                      </p:cBhvr>
                                      <p:rCtr x="30700" y="-7600"/>
                                    </p:animMotion>
                                  </p:childTnLst>
                                </p:cTn>
                              </p:par>
                              <p:par>
                                <p:cTn id="15" presetID="0" presetClass="path" presetSubtype="0" accel="50000" decel="50000" fill="hold" nodeType="withEffect">
                                  <p:stCondLst>
                                    <p:cond delay="0"/>
                                  </p:stCondLst>
                                  <p:childTnLst>
                                    <p:animMotion origin="layout" path="M 0.03819 0.03977 C 0.05208 0.02127 0.06597 0.003 0.08559 -0.00231 C 0.10521 -0.00763 0.125 0.00994 0.15642 0.00832 C 0.18785 0.0067 0.24566 -0.00046 0.27448 -0.01272 C 0.3033 -0.02497 0.29948 -0.04948 0.32969 -0.0652 C 0.3599 -0.08093 0.42153 -0.10174 0.45556 -0.10705 C 0.48958 -0.11237 0.51337 -0.10359 0.5342 -0.09665 C 0.55503 -0.08971 0.56545 -0.07561 0.58142 -0.0652 C 0.5974 -0.0548 0.61701 -0.04601 0.62882 -0.03376 C 0.64063 -0.0215 0.64844 -0.00046 0.65243 0.00832 " pathEditMode="relative" rAng="0" ptsTypes="aaaaaaaaaA">
                                      <p:cBhvr>
                                        <p:cTn id="16" dur="2000" fill="hold"/>
                                        <p:tgtEl>
                                          <p:spTgt spid="60"/>
                                        </p:tgtEl>
                                        <p:attrNameLst>
                                          <p:attrName>ppt_x</p:attrName>
                                          <p:attrName>ppt_y</p:attrName>
                                        </p:attrNameLst>
                                      </p:cBhvr>
                                      <p:rCtr x="30700" y="-7600"/>
                                    </p:animMotion>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3"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(Example) NEST Operations with Protocols</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F95153F5-1681-4BB3-BBD6-4843C08D1E9C}" type="datetime3">
              <a:rPr lang="en-US" altLang="ko-KR" smtClean="0"/>
              <a:t>17 October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126</a:t>
            </a:fld>
            <a:endParaRPr lang="en-US" dirty="0"/>
          </a:p>
        </p:txBody>
      </p:sp>
      <p:pic>
        <p:nvPicPr>
          <p:cNvPr id="7" name="Picture 4" descr="http://gsdisposals.com/wp-content/uploads/2013/08/bigstock-Row-of-network-servers-in-data-42441367.jpg"/>
          <p:cNvPicPr>
            <a:picLocks noChangeAspect="1" noChangeArrowheads="1"/>
          </p:cNvPicPr>
          <p:nvPr/>
        </p:nvPicPr>
        <p:blipFill>
          <a:blip r:embed="rId2" cstate="print"/>
          <a:srcRect/>
          <a:stretch>
            <a:fillRect/>
          </a:stretch>
        </p:blipFill>
        <p:spPr bwMode="auto">
          <a:xfrm>
            <a:off x="7089031" y="1269120"/>
            <a:ext cx="1728192" cy="1439800"/>
          </a:xfrm>
          <a:prstGeom prst="rect">
            <a:avLst/>
          </a:prstGeom>
          <a:noFill/>
        </p:spPr>
      </p:pic>
      <p:pic>
        <p:nvPicPr>
          <p:cNvPr id="8" name="Picture 6" descr="http://www.costcentral.com/product-images-new/cisco-c819hgw-v-a-k9.jpg"/>
          <p:cNvPicPr>
            <a:picLocks noChangeAspect="1" noChangeArrowheads="1"/>
          </p:cNvPicPr>
          <p:nvPr/>
        </p:nvPicPr>
        <p:blipFill>
          <a:blip r:embed="rId3" cstate="print"/>
          <a:srcRect/>
          <a:stretch>
            <a:fillRect/>
          </a:stretch>
        </p:blipFill>
        <p:spPr bwMode="auto">
          <a:xfrm>
            <a:off x="3704655" y="3555014"/>
            <a:ext cx="1656184" cy="1242138"/>
          </a:xfrm>
          <a:prstGeom prst="rect">
            <a:avLst/>
          </a:prstGeom>
          <a:noFill/>
        </p:spPr>
      </p:pic>
      <p:pic>
        <p:nvPicPr>
          <p:cNvPr id="9" name="Picture 2" descr="http://www.dallmeier.ru/fileadmin/upload_electronic/Unternehmen/Niederlassungen/Dallmeier_Russland/Planning_icons_single/Shapes/JPG/Symbols/Cloud%20internet.jpg"/>
          <p:cNvPicPr>
            <a:picLocks noChangeAspect="1" noChangeArrowheads="1"/>
          </p:cNvPicPr>
          <p:nvPr/>
        </p:nvPicPr>
        <p:blipFill>
          <a:blip r:embed="rId4" cstate="print"/>
          <a:srcRect/>
          <a:stretch>
            <a:fillRect/>
          </a:stretch>
        </p:blipFill>
        <p:spPr bwMode="auto">
          <a:xfrm>
            <a:off x="5072807" y="2548492"/>
            <a:ext cx="3744416" cy="1960629"/>
          </a:xfrm>
          <a:prstGeom prst="rect">
            <a:avLst/>
          </a:prstGeom>
          <a:noFill/>
        </p:spPr>
      </p:pic>
      <p:pic>
        <p:nvPicPr>
          <p:cNvPr id="10" name="Picture 2"/>
          <p:cNvPicPr>
            <a:picLocks noChangeAspect="1" noChangeArrowheads="1"/>
          </p:cNvPicPr>
          <p:nvPr/>
        </p:nvPicPr>
        <p:blipFill>
          <a:blip r:embed="rId5" cstate="print"/>
          <a:srcRect/>
          <a:stretch>
            <a:fillRect/>
          </a:stretch>
        </p:blipFill>
        <p:spPr bwMode="auto">
          <a:xfrm>
            <a:off x="8651983" y="4437113"/>
            <a:ext cx="669297" cy="1103861"/>
          </a:xfrm>
          <a:prstGeom prst="roundRect">
            <a:avLst/>
          </a:prstGeom>
          <a:noFill/>
          <a:ln w="9525">
            <a:noFill/>
            <a:miter lim="800000"/>
            <a:headEnd/>
            <a:tailEnd/>
          </a:ln>
          <a:effectLst>
            <a:prstShdw prst="shdw17" dist="17961" dir="2700000">
              <a:srgbClr val="CCECFF">
                <a:gamma/>
                <a:shade val="60000"/>
                <a:invGamma/>
                <a:alpha val="50000"/>
              </a:srgbClr>
            </a:prstShdw>
          </a:effectLst>
        </p:spPr>
      </p:pic>
      <p:cxnSp>
        <p:nvCxnSpPr>
          <p:cNvPr id="11" name="직선 연결선 10"/>
          <p:cNvCxnSpPr/>
          <p:nvPr/>
        </p:nvCxnSpPr>
        <p:spPr>
          <a:xfrm flipV="1">
            <a:off x="3416623" y="4437112"/>
            <a:ext cx="720080" cy="36004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9465295" y="5138028"/>
            <a:ext cx="936104" cy="523220"/>
          </a:xfrm>
          <a:prstGeom prst="rect">
            <a:avLst/>
          </a:prstGeom>
          <a:gradFill flip="none" rotWithShape="1">
            <a:gsLst>
              <a:gs pos="0">
                <a:srgbClr val="FF99FF">
                  <a:shade val="30000"/>
                  <a:satMod val="115000"/>
                </a:srgbClr>
              </a:gs>
              <a:gs pos="50000">
                <a:srgbClr val="FF99FF">
                  <a:shade val="67500"/>
                  <a:satMod val="115000"/>
                </a:srgbClr>
              </a:gs>
              <a:gs pos="100000">
                <a:srgbClr val="FF99FF">
                  <a:shade val="100000"/>
                  <a:satMod val="115000"/>
                </a:srgbClr>
              </a:gs>
            </a:gsLst>
            <a:lin ang="8100000" scaled="1"/>
            <a:tileRect/>
          </a:gradFill>
        </p:spPr>
        <p:txBody>
          <a:bodyPr wrap="square" rtlCol="0">
            <a:spAutoFit/>
          </a:bodyPr>
          <a:lstStyle/>
          <a:p>
            <a:pPr algn="ctr"/>
            <a:r>
              <a:rPr lang="en-US" altLang="ko-KR" sz="1400" dirty="0"/>
              <a:t>Smart Phone</a:t>
            </a:r>
            <a:endParaRPr lang="ko-KR" altLang="en-US" sz="1400" dirty="0" err="1"/>
          </a:p>
        </p:txBody>
      </p:sp>
      <p:sp>
        <p:nvSpPr>
          <p:cNvPr id="13" name="TextBox 12"/>
          <p:cNvSpPr txBox="1"/>
          <p:nvPr/>
        </p:nvSpPr>
        <p:spPr>
          <a:xfrm>
            <a:off x="2211556" y="5445224"/>
            <a:ext cx="1882247" cy="523220"/>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pPr algn="ctr"/>
            <a:r>
              <a:rPr lang="en-US" altLang="ko-KR" sz="1400" dirty="0"/>
              <a:t>NEST Thermostat </a:t>
            </a:r>
          </a:p>
          <a:p>
            <a:pPr algn="ctr"/>
            <a:r>
              <a:rPr lang="en-US" altLang="ko-KR" sz="1400" dirty="0"/>
              <a:t>(Sensor &amp; Actuator)</a:t>
            </a:r>
            <a:endParaRPr lang="ko-KR" altLang="en-US" sz="1400" dirty="0" err="1"/>
          </a:p>
        </p:txBody>
      </p:sp>
      <p:sp>
        <p:nvSpPr>
          <p:cNvPr id="14" name="TextBox 13"/>
          <p:cNvSpPr txBox="1"/>
          <p:nvPr/>
        </p:nvSpPr>
        <p:spPr>
          <a:xfrm>
            <a:off x="4856784" y="4509121"/>
            <a:ext cx="1011815" cy="307777"/>
          </a:xfrm>
          <a:prstGeom prst="rect">
            <a:avLst/>
          </a:pr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2700000" scaled="1"/>
            <a:tileRect/>
          </a:gradFill>
        </p:spPr>
        <p:txBody>
          <a:bodyPr wrap="none" rtlCol="0">
            <a:spAutoFit/>
          </a:bodyPr>
          <a:lstStyle/>
          <a:p>
            <a:r>
              <a:rPr lang="en-US" altLang="ko-KR" sz="1400" dirty="0"/>
              <a:t>Gateway</a:t>
            </a:r>
            <a:endParaRPr lang="ko-KR" altLang="en-US" sz="1400" dirty="0" err="1"/>
          </a:p>
        </p:txBody>
      </p:sp>
      <p:pic>
        <p:nvPicPr>
          <p:cNvPr id="15" name="Picture 2" descr="http://gigaom2.files.wordpress.com/2012/04/airwave.png?w=297&amp;h=300"/>
          <p:cNvPicPr>
            <a:picLocks noChangeAspect="1" noChangeArrowheads="1"/>
          </p:cNvPicPr>
          <p:nvPr/>
        </p:nvPicPr>
        <p:blipFill>
          <a:blip r:embed="rId6" cstate="print"/>
          <a:srcRect/>
          <a:stretch>
            <a:fillRect/>
          </a:stretch>
        </p:blipFill>
        <p:spPr bwMode="auto">
          <a:xfrm>
            <a:off x="2768552" y="4653136"/>
            <a:ext cx="712879" cy="720080"/>
          </a:xfrm>
          <a:prstGeom prst="rect">
            <a:avLst/>
          </a:prstGeom>
          <a:noFill/>
        </p:spPr>
      </p:pic>
      <p:pic>
        <p:nvPicPr>
          <p:cNvPr id="16" name="Picture 2" descr="https://cdn.shopify.com/s/files/1/0102/2252/products/img_nest-nest2-the-pack-11.jpg?507"/>
          <p:cNvPicPr>
            <a:picLocks noChangeAspect="1" noChangeArrowheads="1"/>
          </p:cNvPicPr>
          <p:nvPr/>
        </p:nvPicPr>
        <p:blipFill>
          <a:blip r:embed="rId7" cstate="print"/>
          <a:srcRect/>
          <a:stretch>
            <a:fillRect/>
          </a:stretch>
        </p:blipFill>
        <p:spPr bwMode="auto">
          <a:xfrm>
            <a:off x="1741149" y="4547886"/>
            <a:ext cx="883387" cy="883387"/>
          </a:xfrm>
          <a:prstGeom prst="rect">
            <a:avLst/>
          </a:prstGeom>
          <a:noFill/>
        </p:spPr>
      </p:pic>
      <p:sp>
        <p:nvSpPr>
          <p:cNvPr id="17" name="TextBox 16"/>
          <p:cNvSpPr txBox="1"/>
          <p:nvPr/>
        </p:nvSpPr>
        <p:spPr>
          <a:xfrm>
            <a:off x="1832447" y="854972"/>
            <a:ext cx="7704856" cy="369332"/>
          </a:xfrm>
          <a:prstGeom prst="rect">
            <a:avLst/>
          </a:prstGeom>
          <a:noFill/>
        </p:spPr>
        <p:txBody>
          <a:bodyPr wrap="square" rtlCol="0">
            <a:spAutoFit/>
          </a:bodyPr>
          <a:lstStyle/>
          <a:p>
            <a:r>
              <a:rPr lang="en-US" altLang="ko-KR" b="1" dirty="0"/>
              <a:t>Controlling with NEST thermostat (by NEST Service Server)  </a:t>
            </a:r>
          </a:p>
        </p:txBody>
      </p:sp>
      <p:sp>
        <p:nvSpPr>
          <p:cNvPr id="18" name="TextBox 17"/>
          <p:cNvSpPr txBox="1"/>
          <p:nvPr/>
        </p:nvSpPr>
        <p:spPr>
          <a:xfrm>
            <a:off x="1832447" y="1274484"/>
            <a:ext cx="3384376"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0. Event occurrence</a:t>
            </a:r>
          </a:p>
        </p:txBody>
      </p:sp>
      <p:sp>
        <p:nvSpPr>
          <p:cNvPr id="19" name="TextBox 18"/>
          <p:cNvSpPr txBox="1"/>
          <p:nvPr/>
        </p:nvSpPr>
        <p:spPr>
          <a:xfrm>
            <a:off x="8583566" y="2401143"/>
            <a:ext cx="1394934" cy="523220"/>
          </a:xfrm>
          <a:prstGeom prst="rect">
            <a:avLst/>
          </a:prstGeom>
          <a:solidFill>
            <a:srgbClr val="3399FF">
              <a:alpha val="50000"/>
            </a:srgbClr>
          </a:solidFill>
        </p:spPr>
        <p:txBody>
          <a:bodyPr wrap="none" rtlCol="0">
            <a:spAutoFit/>
          </a:bodyPr>
          <a:lstStyle/>
          <a:p>
            <a:pPr algn="ctr"/>
            <a:r>
              <a:rPr lang="en-US" altLang="ko-KR" sz="1400" dirty="0"/>
              <a:t>NEST </a:t>
            </a:r>
          </a:p>
          <a:p>
            <a:pPr algn="ctr"/>
            <a:r>
              <a:rPr lang="en-US" altLang="ko-KR" sz="1400" dirty="0"/>
              <a:t>Service Server</a:t>
            </a:r>
            <a:endParaRPr lang="ko-KR" altLang="en-US" sz="1400" dirty="0" err="1"/>
          </a:p>
        </p:txBody>
      </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1454664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(Example) NEST Operations with Protocols</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F69752B7-0E4B-42CB-A759-1359FAB0FAA4}" type="datetime3">
              <a:rPr lang="en-US" altLang="ko-KR" smtClean="0"/>
              <a:t>17 October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127</a:t>
            </a:fld>
            <a:endParaRPr lang="en-US" dirty="0"/>
          </a:p>
        </p:txBody>
      </p:sp>
      <p:pic>
        <p:nvPicPr>
          <p:cNvPr id="7" name="Picture 4" descr="http://gsdisposals.com/wp-content/uploads/2013/08/bigstock-Row-of-network-servers-in-data-42441367.jpg"/>
          <p:cNvPicPr>
            <a:picLocks noChangeAspect="1" noChangeArrowheads="1"/>
          </p:cNvPicPr>
          <p:nvPr/>
        </p:nvPicPr>
        <p:blipFill>
          <a:blip r:embed="rId2" cstate="print"/>
          <a:srcRect/>
          <a:stretch>
            <a:fillRect/>
          </a:stretch>
        </p:blipFill>
        <p:spPr bwMode="auto">
          <a:xfrm>
            <a:off x="7089031" y="1269120"/>
            <a:ext cx="1728192" cy="1439800"/>
          </a:xfrm>
          <a:prstGeom prst="rect">
            <a:avLst/>
          </a:prstGeom>
          <a:noFill/>
        </p:spPr>
      </p:pic>
      <p:pic>
        <p:nvPicPr>
          <p:cNvPr id="8" name="Picture 6" descr="http://www.costcentral.com/product-images-new/cisco-c819hgw-v-a-k9.jpg"/>
          <p:cNvPicPr>
            <a:picLocks noChangeAspect="1" noChangeArrowheads="1"/>
          </p:cNvPicPr>
          <p:nvPr/>
        </p:nvPicPr>
        <p:blipFill>
          <a:blip r:embed="rId3" cstate="print"/>
          <a:srcRect/>
          <a:stretch>
            <a:fillRect/>
          </a:stretch>
        </p:blipFill>
        <p:spPr bwMode="auto">
          <a:xfrm>
            <a:off x="3704655" y="3555014"/>
            <a:ext cx="1656184" cy="1242138"/>
          </a:xfrm>
          <a:prstGeom prst="rect">
            <a:avLst/>
          </a:prstGeom>
          <a:noFill/>
        </p:spPr>
      </p:pic>
      <p:pic>
        <p:nvPicPr>
          <p:cNvPr id="9" name="Picture 2" descr="http://www.dallmeier.ru/fileadmin/upload_electronic/Unternehmen/Niederlassungen/Dallmeier_Russland/Planning_icons_single/Shapes/JPG/Symbols/Cloud%20internet.jpg"/>
          <p:cNvPicPr>
            <a:picLocks noChangeAspect="1" noChangeArrowheads="1"/>
          </p:cNvPicPr>
          <p:nvPr/>
        </p:nvPicPr>
        <p:blipFill>
          <a:blip r:embed="rId4" cstate="print"/>
          <a:srcRect/>
          <a:stretch>
            <a:fillRect/>
          </a:stretch>
        </p:blipFill>
        <p:spPr bwMode="auto">
          <a:xfrm>
            <a:off x="5072807" y="2548492"/>
            <a:ext cx="3744416" cy="1960629"/>
          </a:xfrm>
          <a:prstGeom prst="rect">
            <a:avLst/>
          </a:prstGeom>
          <a:noFill/>
        </p:spPr>
      </p:pic>
      <p:pic>
        <p:nvPicPr>
          <p:cNvPr id="10" name="Picture 2"/>
          <p:cNvPicPr>
            <a:picLocks noChangeAspect="1" noChangeArrowheads="1"/>
          </p:cNvPicPr>
          <p:nvPr/>
        </p:nvPicPr>
        <p:blipFill>
          <a:blip r:embed="rId5" cstate="print"/>
          <a:srcRect/>
          <a:stretch>
            <a:fillRect/>
          </a:stretch>
        </p:blipFill>
        <p:spPr bwMode="auto">
          <a:xfrm>
            <a:off x="8651983" y="4437113"/>
            <a:ext cx="669297" cy="1103861"/>
          </a:xfrm>
          <a:prstGeom prst="roundRect">
            <a:avLst/>
          </a:prstGeom>
          <a:noFill/>
          <a:ln w="9525">
            <a:noFill/>
            <a:miter lim="800000"/>
            <a:headEnd/>
            <a:tailEnd/>
          </a:ln>
          <a:effectLst>
            <a:prstShdw prst="shdw17" dist="17961" dir="2700000">
              <a:srgbClr val="CCECFF">
                <a:gamma/>
                <a:shade val="60000"/>
                <a:invGamma/>
                <a:alpha val="50000"/>
              </a:srgbClr>
            </a:prstShdw>
          </a:effectLst>
        </p:spPr>
      </p:pic>
      <p:cxnSp>
        <p:nvCxnSpPr>
          <p:cNvPr id="11" name="직선 연결선 10"/>
          <p:cNvCxnSpPr/>
          <p:nvPr/>
        </p:nvCxnSpPr>
        <p:spPr>
          <a:xfrm flipV="1">
            <a:off x="3416623" y="4437112"/>
            <a:ext cx="720080" cy="36004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9465295" y="5138028"/>
            <a:ext cx="936104" cy="523220"/>
          </a:xfrm>
          <a:prstGeom prst="rect">
            <a:avLst/>
          </a:prstGeom>
          <a:gradFill flip="none" rotWithShape="1">
            <a:gsLst>
              <a:gs pos="0">
                <a:srgbClr val="FF99FF">
                  <a:shade val="30000"/>
                  <a:satMod val="115000"/>
                </a:srgbClr>
              </a:gs>
              <a:gs pos="50000">
                <a:srgbClr val="FF99FF">
                  <a:shade val="67500"/>
                  <a:satMod val="115000"/>
                </a:srgbClr>
              </a:gs>
              <a:gs pos="100000">
                <a:srgbClr val="FF99FF">
                  <a:shade val="100000"/>
                  <a:satMod val="115000"/>
                </a:srgbClr>
              </a:gs>
            </a:gsLst>
            <a:lin ang="8100000" scaled="1"/>
            <a:tileRect/>
          </a:gradFill>
        </p:spPr>
        <p:txBody>
          <a:bodyPr wrap="square" rtlCol="0">
            <a:spAutoFit/>
          </a:bodyPr>
          <a:lstStyle/>
          <a:p>
            <a:pPr algn="ctr"/>
            <a:r>
              <a:rPr lang="en-US" altLang="ko-KR" sz="1400" dirty="0"/>
              <a:t>Smart Phone</a:t>
            </a:r>
            <a:endParaRPr lang="ko-KR" altLang="en-US" sz="1400" dirty="0" err="1"/>
          </a:p>
        </p:txBody>
      </p:sp>
      <p:sp>
        <p:nvSpPr>
          <p:cNvPr id="13" name="TextBox 12"/>
          <p:cNvSpPr txBox="1"/>
          <p:nvPr/>
        </p:nvSpPr>
        <p:spPr>
          <a:xfrm>
            <a:off x="2211556" y="5445224"/>
            <a:ext cx="1882247" cy="523220"/>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pPr algn="ctr"/>
            <a:r>
              <a:rPr lang="en-US" altLang="ko-KR" sz="1400" dirty="0"/>
              <a:t>NEST Thermostat </a:t>
            </a:r>
          </a:p>
          <a:p>
            <a:pPr algn="ctr"/>
            <a:r>
              <a:rPr lang="en-US" altLang="ko-KR" sz="1400" dirty="0"/>
              <a:t>(Sensor &amp; Actuator)</a:t>
            </a:r>
            <a:endParaRPr lang="ko-KR" altLang="en-US" sz="1400" dirty="0" err="1"/>
          </a:p>
        </p:txBody>
      </p:sp>
      <p:sp>
        <p:nvSpPr>
          <p:cNvPr id="14" name="TextBox 13"/>
          <p:cNvSpPr txBox="1"/>
          <p:nvPr/>
        </p:nvSpPr>
        <p:spPr>
          <a:xfrm>
            <a:off x="8583566" y="2401143"/>
            <a:ext cx="1394934" cy="523220"/>
          </a:xfrm>
          <a:prstGeom prst="rect">
            <a:avLst/>
          </a:prstGeom>
          <a:solidFill>
            <a:srgbClr val="3399FF">
              <a:alpha val="50000"/>
            </a:srgbClr>
          </a:solidFill>
        </p:spPr>
        <p:txBody>
          <a:bodyPr wrap="none" rtlCol="0">
            <a:spAutoFit/>
          </a:bodyPr>
          <a:lstStyle/>
          <a:p>
            <a:pPr algn="ctr"/>
            <a:r>
              <a:rPr lang="en-US" altLang="ko-KR" sz="1400" dirty="0"/>
              <a:t>NEST </a:t>
            </a:r>
          </a:p>
          <a:p>
            <a:pPr algn="ctr"/>
            <a:r>
              <a:rPr lang="en-US" altLang="ko-KR" sz="1400" dirty="0"/>
              <a:t>Service Server</a:t>
            </a:r>
            <a:endParaRPr lang="ko-KR" altLang="en-US" sz="1400" dirty="0" err="1"/>
          </a:p>
        </p:txBody>
      </p:sp>
      <p:sp>
        <p:nvSpPr>
          <p:cNvPr id="15" name="TextBox 14"/>
          <p:cNvSpPr txBox="1"/>
          <p:nvPr/>
        </p:nvSpPr>
        <p:spPr>
          <a:xfrm>
            <a:off x="4856784" y="4509121"/>
            <a:ext cx="1011815" cy="307777"/>
          </a:xfrm>
          <a:prstGeom prst="rect">
            <a:avLst/>
          </a:pr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2700000" scaled="1"/>
            <a:tileRect/>
          </a:gradFill>
        </p:spPr>
        <p:txBody>
          <a:bodyPr wrap="none" rtlCol="0">
            <a:spAutoFit/>
          </a:bodyPr>
          <a:lstStyle/>
          <a:p>
            <a:r>
              <a:rPr lang="en-US" altLang="ko-KR" sz="1400" dirty="0"/>
              <a:t>Gateway</a:t>
            </a:r>
            <a:endParaRPr lang="ko-KR" altLang="en-US" sz="1400" dirty="0" err="1"/>
          </a:p>
        </p:txBody>
      </p:sp>
      <p:pic>
        <p:nvPicPr>
          <p:cNvPr id="16" name="Picture 2" descr="http://gigaom2.files.wordpress.com/2012/04/airwave.png?w=297&amp;h=300"/>
          <p:cNvPicPr>
            <a:picLocks noChangeAspect="1" noChangeArrowheads="1"/>
          </p:cNvPicPr>
          <p:nvPr/>
        </p:nvPicPr>
        <p:blipFill>
          <a:blip r:embed="rId6" cstate="print"/>
          <a:srcRect/>
          <a:stretch>
            <a:fillRect/>
          </a:stretch>
        </p:blipFill>
        <p:spPr bwMode="auto">
          <a:xfrm>
            <a:off x="2768552" y="4653136"/>
            <a:ext cx="712879" cy="720080"/>
          </a:xfrm>
          <a:prstGeom prst="rect">
            <a:avLst/>
          </a:prstGeom>
          <a:noFill/>
        </p:spPr>
      </p:pic>
      <p:pic>
        <p:nvPicPr>
          <p:cNvPr id="17" name="Picture 2" descr="https://cdn.shopify.com/s/files/1/0102/2252/products/img_nest-nest2-the-pack-11.jpg?507"/>
          <p:cNvPicPr>
            <a:picLocks noChangeAspect="1" noChangeArrowheads="1"/>
          </p:cNvPicPr>
          <p:nvPr/>
        </p:nvPicPr>
        <p:blipFill>
          <a:blip r:embed="rId7" cstate="print"/>
          <a:srcRect/>
          <a:stretch>
            <a:fillRect/>
          </a:stretch>
        </p:blipFill>
        <p:spPr bwMode="auto">
          <a:xfrm>
            <a:off x="1741149" y="4547886"/>
            <a:ext cx="883387" cy="883387"/>
          </a:xfrm>
          <a:prstGeom prst="rect">
            <a:avLst/>
          </a:prstGeom>
          <a:noFill/>
        </p:spPr>
      </p:pic>
      <p:sp>
        <p:nvSpPr>
          <p:cNvPr id="18" name="TextBox 17"/>
          <p:cNvSpPr txBox="1"/>
          <p:nvPr/>
        </p:nvSpPr>
        <p:spPr>
          <a:xfrm>
            <a:off x="1832447" y="854972"/>
            <a:ext cx="7704856" cy="369332"/>
          </a:xfrm>
          <a:prstGeom prst="rect">
            <a:avLst/>
          </a:prstGeom>
          <a:noFill/>
        </p:spPr>
        <p:txBody>
          <a:bodyPr wrap="square" rtlCol="0">
            <a:spAutoFit/>
          </a:bodyPr>
          <a:lstStyle/>
          <a:p>
            <a:r>
              <a:rPr lang="en-US" altLang="ko-KR" b="1" dirty="0"/>
              <a:t>Controlling with NEST thermostat (by NEST Service Server)  </a:t>
            </a:r>
          </a:p>
        </p:txBody>
      </p:sp>
      <p:sp>
        <p:nvSpPr>
          <p:cNvPr id="19" name="TextBox 18"/>
          <p:cNvSpPr txBox="1"/>
          <p:nvPr/>
        </p:nvSpPr>
        <p:spPr>
          <a:xfrm>
            <a:off x="1832447" y="1274484"/>
            <a:ext cx="3384376"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0. Event occurrence</a:t>
            </a:r>
          </a:p>
        </p:txBody>
      </p:sp>
      <p:sp>
        <p:nvSpPr>
          <p:cNvPr id="20" name="TextBox 19"/>
          <p:cNvSpPr txBox="1"/>
          <p:nvPr/>
        </p:nvSpPr>
        <p:spPr>
          <a:xfrm>
            <a:off x="1832447" y="1583047"/>
            <a:ext cx="4392488"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 Request NEST for temperature change</a:t>
            </a:r>
          </a:p>
        </p:txBody>
      </p:sp>
      <p:sp>
        <p:nvSpPr>
          <p:cNvPr id="21" name="TextBox 20"/>
          <p:cNvSpPr txBox="1"/>
          <p:nvPr/>
        </p:nvSpPr>
        <p:spPr>
          <a:xfrm>
            <a:off x="2192487" y="1910295"/>
            <a:ext cx="3384376"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1.1. data format with </a:t>
            </a:r>
            <a:r>
              <a:rPr lang="en-US" altLang="zh-CN" sz="1400" dirty="0">
                <a:solidFill>
                  <a:srgbClr val="FF0000"/>
                </a:solidFill>
                <a:latin typeface="Courier New" pitchFamily="49" charset="0"/>
                <a:ea typeface="MS PGothic" pitchFamily="34" charset="-128"/>
                <a:cs typeface="Courier New" pitchFamily="49" charset="0"/>
              </a:rPr>
              <a:t>JSON</a:t>
            </a:r>
          </a:p>
        </p:txBody>
      </p:sp>
      <p:sp>
        <p:nvSpPr>
          <p:cNvPr id="22" name="TextBox 21"/>
          <p:cNvSpPr txBox="1"/>
          <p:nvPr/>
        </p:nvSpPr>
        <p:spPr>
          <a:xfrm>
            <a:off x="2192487" y="2214149"/>
            <a:ext cx="4032448"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1.2. message &amp; method with </a:t>
            </a:r>
            <a:r>
              <a:rPr lang="en-US" altLang="zh-CN" sz="1400" dirty="0">
                <a:solidFill>
                  <a:srgbClr val="FF0000"/>
                </a:solidFill>
                <a:latin typeface="Courier New" pitchFamily="49" charset="0"/>
                <a:ea typeface="MS PGothic" pitchFamily="34" charset="-128"/>
                <a:cs typeface="Courier New" pitchFamily="49" charset="0"/>
              </a:rPr>
              <a:t>HTTP PUT</a:t>
            </a:r>
          </a:p>
        </p:txBody>
      </p:sp>
      <p:sp>
        <p:nvSpPr>
          <p:cNvPr id="23" name="TextBox 22"/>
          <p:cNvSpPr txBox="1"/>
          <p:nvPr/>
        </p:nvSpPr>
        <p:spPr>
          <a:xfrm>
            <a:off x="2192487" y="2534771"/>
            <a:ext cx="3528392"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1.3. delivery with </a:t>
            </a:r>
            <a:r>
              <a:rPr lang="en-US" altLang="zh-CN" sz="1400" dirty="0">
                <a:solidFill>
                  <a:srgbClr val="FF0000"/>
                </a:solidFill>
                <a:latin typeface="Courier New" pitchFamily="49" charset="0"/>
                <a:ea typeface="MS PGothic" pitchFamily="34" charset="-128"/>
                <a:cs typeface="Courier New" pitchFamily="49" charset="0"/>
              </a:rPr>
              <a:t>TCP/IP</a:t>
            </a:r>
          </a:p>
        </p:txBody>
      </p:sp>
      <p:sp>
        <p:nvSpPr>
          <p:cNvPr id="24" name="TextBox 23"/>
          <p:cNvSpPr txBox="1"/>
          <p:nvPr/>
        </p:nvSpPr>
        <p:spPr>
          <a:xfrm>
            <a:off x="1832447" y="3178630"/>
            <a:ext cx="3672408"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2. Change temperature with HVAC </a:t>
            </a:r>
          </a:p>
        </p:txBody>
      </p:sp>
      <p:sp>
        <p:nvSpPr>
          <p:cNvPr id="25" name="TextBox 24"/>
          <p:cNvSpPr txBox="1"/>
          <p:nvPr/>
        </p:nvSpPr>
        <p:spPr>
          <a:xfrm>
            <a:off x="2192487" y="2843696"/>
            <a:ext cx="3528392"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1.4. over the air with </a:t>
            </a:r>
            <a:r>
              <a:rPr lang="en-US" altLang="zh-CN" sz="1400" dirty="0" err="1">
                <a:solidFill>
                  <a:srgbClr val="FF0000"/>
                </a:solidFill>
                <a:latin typeface="Courier New" pitchFamily="49" charset="0"/>
                <a:ea typeface="MS PGothic" pitchFamily="34" charset="-128"/>
                <a:cs typeface="Courier New" pitchFamily="49" charset="0"/>
              </a:rPr>
              <a:t>WiFi</a:t>
            </a:r>
            <a:endParaRPr lang="en-US" altLang="zh-CN" sz="1400" dirty="0">
              <a:solidFill>
                <a:srgbClr val="FF0000"/>
              </a:solidFill>
              <a:latin typeface="Courier New" pitchFamily="49" charset="0"/>
              <a:ea typeface="MS PGothic" pitchFamily="34" charset="-128"/>
              <a:cs typeface="Courier New" pitchFamily="49" charset="0"/>
            </a:endParaRPr>
          </a:p>
        </p:txBody>
      </p:sp>
      <p:pic>
        <p:nvPicPr>
          <p:cNvPr id="26" name="Picture 33" descr="MC900432599[1]"/>
          <p:cNvPicPr>
            <a:picLocks noChangeAspect="1" noChangeArrowheads="1"/>
          </p:cNvPicPr>
          <p:nvPr/>
        </p:nvPicPr>
        <p:blipFill>
          <a:blip r:embed="rId8" cstate="print"/>
          <a:srcRect/>
          <a:stretch>
            <a:fillRect/>
          </a:stretch>
        </p:blipFill>
        <p:spPr bwMode="auto">
          <a:xfrm>
            <a:off x="9105255" y="1556792"/>
            <a:ext cx="576064" cy="576064"/>
          </a:xfrm>
          <a:prstGeom prst="rect">
            <a:avLst/>
          </a:prstGeom>
          <a:noFill/>
          <a:ln w="9525">
            <a:noFill/>
            <a:miter lim="800000"/>
            <a:headEnd/>
            <a:tailEnd/>
          </a:ln>
        </p:spPr>
      </p:pic>
      <p:sp>
        <p:nvSpPr>
          <p:cNvPr id="27" name="자유형 28"/>
          <p:cNvSpPr/>
          <p:nvPr/>
        </p:nvSpPr>
        <p:spPr>
          <a:xfrm>
            <a:off x="3410291" y="2554515"/>
            <a:ext cx="4419601" cy="2264229"/>
          </a:xfrm>
          <a:custGeom>
            <a:avLst/>
            <a:gdLst>
              <a:gd name="connsiteX0" fmla="*/ 4412343 w 4419601"/>
              <a:gd name="connsiteY0" fmla="*/ 0 h 2264229"/>
              <a:gd name="connsiteX1" fmla="*/ 4281715 w 4419601"/>
              <a:gd name="connsiteY1" fmla="*/ 595086 h 2264229"/>
              <a:gd name="connsiteX2" fmla="*/ 3585029 w 4419601"/>
              <a:gd name="connsiteY2" fmla="*/ 1248229 h 2264229"/>
              <a:gd name="connsiteX3" fmla="*/ 2336800 w 4419601"/>
              <a:gd name="connsiteY3" fmla="*/ 1320800 h 2264229"/>
              <a:gd name="connsiteX4" fmla="*/ 1262743 w 4419601"/>
              <a:gd name="connsiteY4" fmla="*/ 1567543 h 2264229"/>
              <a:gd name="connsiteX5" fmla="*/ 493486 w 4419601"/>
              <a:gd name="connsiteY5" fmla="*/ 2119086 h 2264229"/>
              <a:gd name="connsiteX6" fmla="*/ 0 w 4419601"/>
              <a:gd name="connsiteY6" fmla="*/ 2264229 h 2264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9601" h="2264229">
                <a:moveTo>
                  <a:pt x="4412343" y="0"/>
                </a:moveTo>
                <a:cubicBezTo>
                  <a:pt x="4415972" y="193524"/>
                  <a:pt x="4419601" y="387048"/>
                  <a:pt x="4281715" y="595086"/>
                </a:cubicBezTo>
                <a:cubicBezTo>
                  <a:pt x="4143829" y="803124"/>
                  <a:pt x="3909182" y="1127277"/>
                  <a:pt x="3585029" y="1248229"/>
                </a:cubicBezTo>
                <a:cubicBezTo>
                  <a:pt x="3260877" y="1369181"/>
                  <a:pt x="2723848" y="1267581"/>
                  <a:pt x="2336800" y="1320800"/>
                </a:cubicBezTo>
                <a:cubicBezTo>
                  <a:pt x="1949752" y="1374019"/>
                  <a:pt x="1569962" y="1434495"/>
                  <a:pt x="1262743" y="1567543"/>
                </a:cubicBezTo>
                <a:cubicBezTo>
                  <a:pt x="955524" y="1700591"/>
                  <a:pt x="703943" y="2002972"/>
                  <a:pt x="493486" y="2119086"/>
                </a:cubicBezTo>
                <a:cubicBezTo>
                  <a:pt x="283029" y="2235200"/>
                  <a:pt x="141514" y="2249714"/>
                  <a:pt x="0" y="2264229"/>
                </a:cubicBezTo>
              </a:path>
            </a:pathLst>
          </a:cu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28" name="직선 화살표 연결선 27"/>
          <p:cNvCxnSpPr>
            <a:stCxn id="16" idx="1"/>
          </p:cNvCxnSpPr>
          <p:nvPr/>
        </p:nvCxnSpPr>
        <p:spPr>
          <a:xfrm flipH="1">
            <a:off x="2480519" y="5013176"/>
            <a:ext cx="288032" cy="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9" name="Picture 2"/>
          <p:cNvPicPr>
            <a:picLocks noChangeAspect="1" noChangeArrowheads="1"/>
          </p:cNvPicPr>
          <p:nvPr/>
        </p:nvPicPr>
        <p:blipFill>
          <a:blip r:embed="rId9" cstate="print"/>
          <a:srcRect/>
          <a:stretch>
            <a:fillRect/>
          </a:stretch>
        </p:blipFill>
        <p:spPr bwMode="auto">
          <a:xfrm>
            <a:off x="9033248" y="1340768"/>
            <a:ext cx="739775" cy="749300"/>
          </a:xfrm>
          <a:prstGeom prst="rect">
            <a:avLst/>
          </a:prstGeom>
          <a:noFill/>
          <a:ln w="9525">
            <a:noFill/>
            <a:miter lim="800000"/>
            <a:headEnd/>
            <a:tailEnd/>
          </a:ln>
        </p:spPr>
      </p:pic>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4098913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nodeType="clickEffect">
                                  <p:stCondLst>
                                    <p:cond delay="0"/>
                                  </p:stCondLst>
                                  <p:childTnLst>
                                    <p:animMotion origin="layout" path="M -0.14965 0.08393 C -0.15295 0.11815 -0.15607 0.15237 -0.16527 0.1785 C -0.17448 0.20462 -0.19149 0.22405 -0.20468 0.24139 C -0.21788 0.25873 -0.22448 0.27283 -0.24409 0.28324 C -0.26371 0.29364 -0.29531 0.30243 -0.32291 0.30428 C -0.35052 0.30613 -0.38732 0.29387 -0.40955 0.29387 C -0.43177 0.29387 -0.43837 0.30081 -0.45677 0.30428 C -0.47517 0.30775 -0.50399 0.30936 -0.51979 0.31468 C -0.53559 0.32 -0.54462 0.32694 -0.55121 0.33572 C -0.55781 0.34451 -0.55243 0.35491 -0.55902 0.36717 C -0.56562 0.37942 -0.58021 0.39861 -0.59062 0.40902 C -0.60104 0.41942 -0.61284 0.42821 -0.62205 0.43006 C -0.63125 0.43191 -0.63854 0.42567 -0.64566 0.41965 " pathEditMode="relative" rAng="0" ptsTypes="aaaaaaaaaaaaA">
                                      <p:cBhvr>
                                        <p:cTn id="38" dur="2000" fill="hold"/>
                                        <p:tgtEl>
                                          <p:spTgt spid="26"/>
                                        </p:tgtEl>
                                        <p:attrNameLst>
                                          <p:attrName>ppt_x</p:attrName>
                                          <p:attrName>ppt_y</p:attrName>
                                        </p:attrNameLst>
                                      </p:cBhvr>
                                      <p:rCtr x="-24800" y="17400"/>
                                    </p:animMotion>
                                  </p:childTnLst>
                                </p:cTn>
                              </p:par>
                              <p:par>
                                <p:cTn id="39" presetID="0" presetClass="path" presetSubtype="0" accel="50000" decel="50000" fill="hold" nodeType="withEffect">
                                  <p:stCondLst>
                                    <p:cond delay="0"/>
                                  </p:stCondLst>
                                  <p:childTnLst>
                                    <p:animMotion origin="layout" path="M -0.15087 0.10081 C -0.15417 0.13503 -0.15729 0.16925 -0.16649 0.19538 C -0.1757 0.22151 -0.19271 0.24093 -0.2059 0.25827 C -0.2191 0.27561 -0.2257 0.28971 -0.24531 0.30012 C -0.26493 0.31052 -0.29653 0.31931 -0.32413 0.32116 C -0.35174 0.32301 -0.38854 0.31075 -0.41077 0.31075 C -0.43299 0.31075 -0.43959 0.31769 -0.45799 0.32116 C -0.47639 0.32463 -0.50521 0.32624 -0.52101 0.33156 C -0.53681 0.33688 -0.54584 0.34382 -0.55243 0.3526 C -0.55903 0.36139 -0.55365 0.37179 -0.56024 0.38405 C -0.56684 0.3963 -0.58143 0.41549 -0.59184 0.4259 C -0.60226 0.4363 -0.61406 0.44509 -0.62327 0.44694 C -0.63247 0.44879 -0.63976 0.44255 -0.64688 0.43653 " pathEditMode="relative" rAng="0" ptsTypes="aaaaaaaaaaaaA">
                                      <p:cBhvr>
                                        <p:cTn id="40" dur="2000" fill="hold"/>
                                        <p:tgtEl>
                                          <p:spTgt spid="29"/>
                                        </p:tgtEl>
                                        <p:attrNameLst>
                                          <p:attrName>ppt_x</p:attrName>
                                          <p:attrName>ppt_y</p:attrName>
                                        </p:attrNameLst>
                                      </p:cBhvr>
                                      <p:rCtr x="-24800" y="17400"/>
                                    </p:animMotion>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P spid="25" grpId="0"/>
      <p:bldP spid="27" grpId="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(Example) NEST Operations with Protocols</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11D15B02-5CEA-4349-9133-09B2FCFB0B3D}" type="datetime3">
              <a:rPr lang="en-US" altLang="ko-KR" smtClean="0"/>
              <a:t>17 October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128</a:t>
            </a:fld>
            <a:endParaRPr lang="en-US" dirty="0"/>
          </a:p>
        </p:txBody>
      </p:sp>
      <p:pic>
        <p:nvPicPr>
          <p:cNvPr id="7" name="Picture 4" descr="http://gsdisposals.com/wp-content/uploads/2013/08/bigstock-Row-of-network-servers-in-data-42441367.jpg"/>
          <p:cNvPicPr>
            <a:picLocks noChangeAspect="1" noChangeArrowheads="1"/>
          </p:cNvPicPr>
          <p:nvPr/>
        </p:nvPicPr>
        <p:blipFill>
          <a:blip r:embed="rId2" cstate="print"/>
          <a:srcRect/>
          <a:stretch>
            <a:fillRect/>
          </a:stretch>
        </p:blipFill>
        <p:spPr bwMode="auto">
          <a:xfrm>
            <a:off x="7089031" y="1269120"/>
            <a:ext cx="1728192" cy="1439800"/>
          </a:xfrm>
          <a:prstGeom prst="rect">
            <a:avLst/>
          </a:prstGeom>
          <a:noFill/>
        </p:spPr>
      </p:pic>
      <p:pic>
        <p:nvPicPr>
          <p:cNvPr id="8" name="Picture 6" descr="http://www.costcentral.com/product-images-new/cisco-c819hgw-v-a-k9.jpg"/>
          <p:cNvPicPr>
            <a:picLocks noChangeAspect="1" noChangeArrowheads="1"/>
          </p:cNvPicPr>
          <p:nvPr/>
        </p:nvPicPr>
        <p:blipFill>
          <a:blip r:embed="rId3" cstate="print"/>
          <a:srcRect/>
          <a:stretch>
            <a:fillRect/>
          </a:stretch>
        </p:blipFill>
        <p:spPr bwMode="auto">
          <a:xfrm>
            <a:off x="3704655" y="3555014"/>
            <a:ext cx="1656184" cy="1242138"/>
          </a:xfrm>
          <a:prstGeom prst="rect">
            <a:avLst/>
          </a:prstGeom>
          <a:noFill/>
        </p:spPr>
      </p:pic>
      <p:pic>
        <p:nvPicPr>
          <p:cNvPr id="9" name="Picture 2" descr="http://www.dallmeier.ru/fileadmin/upload_electronic/Unternehmen/Niederlassungen/Dallmeier_Russland/Planning_icons_single/Shapes/JPG/Symbols/Cloud%20internet.jpg"/>
          <p:cNvPicPr>
            <a:picLocks noChangeAspect="1" noChangeArrowheads="1"/>
          </p:cNvPicPr>
          <p:nvPr/>
        </p:nvPicPr>
        <p:blipFill>
          <a:blip r:embed="rId4" cstate="print"/>
          <a:srcRect/>
          <a:stretch>
            <a:fillRect/>
          </a:stretch>
        </p:blipFill>
        <p:spPr bwMode="auto">
          <a:xfrm>
            <a:off x="5072807" y="2548492"/>
            <a:ext cx="3744416" cy="1960629"/>
          </a:xfrm>
          <a:prstGeom prst="rect">
            <a:avLst/>
          </a:prstGeom>
          <a:noFill/>
        </p:spPr>
      </p:pic>
      <p:pic>
        <p:nvPicPr>
          <p:cNvPr id="10" name="Picture 2"/>
          <p:cNvPicPr>
            <a:picLocks noChangeAspect="1" noChangeArrowheads="1"/>
          </p:cNvPicPr>
          <p:nvPr/>
        </p:nvPicPr>
        <p:blipFill>
          <a:blip r:embed="rId5" cstate="print"/>
          <a:srcRect/>
          <a:stretch>
            <a:fillRect/>
          </a:stretch>
        </p:blipFill>
        <p:spPr bwMode="auto">
          <a:xfrm>
            <a:off x="8651983" y="4437113"/>
            <a:ext cx="669297" cy="1103861"/>
          </a:xfrm>
          <a:prstGeom prst="roundRect">
            <a:avLst/>
          </a:prstGeom>
          <a:noFill/>
          <a:ln w="9525">
            <a:noFill/>
            <a:miter lim="800000"/>
            <a:headEnd/>
            <a:tailEnd/>
          </a:ln>
          <a:effectLst>
            <a:prstShdw prst="shdw17" dist="17961" dir="2700000">
              <a:srgbClr val="CCECFF">
                <a:gamma/>
                <a:shade val="60000"/>
                <a:invGamma/>
                <a:alpha val="50000"/>
              </a:srgbClr>
            </a:prstShdw>
          </a:effectLst>
        </p:spPr>
      </p:pic>
      <p:cxnSp>
        <p:nvCxnSpPr>
          <p:cNvPr id="11" name="직선 연결선 10"/>
          <p:cNvCxnSpPr/>
          <p:nvPr/>
        </p:nvCxnSpPr>
        <p:spPr>
          <a:xfrm flipV="1">
            <a:off x="3416623" y="4437112"/>
            <a:ext cx="720080" cy="36004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9465295" y="5138028"/>
            <a:ext cx="936104" cy="523220"/>
          </a:xfrm>
          <a:prstGeom prst="rect">
            <a:avLst/>
          </a:prstGeom>
          <a:gradFill flip="none" rotWithShape="1">
            <a:gsLst>
              <a:gs pos="0">
                <a:srgbClr val="FF99FF">
                  <a:shade val="30000"/>
                  <a:satMod val="115000"/>
                </a:srgbClr>
              </a:gs>
              <a:gs pos="50000">
                <a:srgbClr val="FF99FF">
                  <a:shade val="67500"/>
                  <a:satMod val="115000"/>
                </a:srgbClr>
              </a:gs>
              <a:gs pos="100000">
                <a:srgbClr val="FF99FF">
                  <a:shade val="100000"/>
                  <a:satMod val="115000"/>
                </a:srgbClr>
              </a:gs>
            </a:gsLst>
            <a:lin ang="8100000" scaled="1"/>
            <a:tileRect/>
          </a:gradFill>
        </p:spPr>
        <p:txBody>
          <a:bodyPr wrap="square" rtlCol="0">
            <a:spAutoFit/>
          </a:bodyPr>
          <a:lstStyle/>
          <a:p>
            <a:pPr algn="ctr"/>
            <a:r>
              <a:rPr lang="en-US" altLang="ko-KR" sz="1400" dirty="0"/>
              <a:t>Smart Phone</a:t>
            </a:r>
            <a:endParaRPr lang="ko-KR" altLang="en-US" sz="1400" dirty="0" err="1"/>
          </a:p>
        </p:txBody>
      </p:sp>
      <p:sp>
        <p:nvSpPr>
          <p:cNvPr id="13" name="TextBox 12"/>
          <p:cNvSpPr txBox="1"/>
          <p:nvPr/>
        </p:nvSpPr>
        <p:spPr>
          <a:xfrm>
            <a:off x="2211556" y="5445224"/>
            <a:ext cx="1882247" cy="523220"/>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pPr algn="ctr"/>
            <a:r>
              <a:rPr lang="en-US" altLang="ko-KR" sz="1400" dirty="0"/>
              <a:t>NEST Thermostat </a:t>
            </a:r>
          </a:p>
          <a:p>
            <a:pPr algn="ctr"/>
            <a:r>
              <a:rPr lang="en-US" altLang="ko-KR" sz="1400" dirty="0"/>
              <a:t>(Sensor &amp; Actuator)</a:t>
            </a:r>
            <a:endParaRPr lang="ko-KR" altLang="en-US" sz="1400" dirty="0" err="1"/>
          </a:p>
        </p:txBody>
      </p:sp>
      <p:sp>
        <p:nvSpPr>
          <p:cNvPr id="14" name="TextBox 13"/>
          <p:cNvSpPr txBox="1"/>
          <p:nvPr/>
        </p:nvSpPr>
        <p:spPr>
          <a:xfrm>
            <a:off x="8583566" y="2401143"/>
            <a:ext cx="1394934" cy="523220"/>
          </a:xfrm>
          <a:prstGeom prst="rect">
            <a:avLst/>
          </a:prstGeom>
          <a:solidFill>
            <a:srgbClr val="3399FF">
              <a:alpha val="50000"/>
            </a:srgbClr>
          </a:solidFill>
        </p:spPr>
        <p:txBody>
          <a:bodyPr wrap="none" rtlCol="0">
            <a:spAutoFit/>
          </a:bodyPr>
          <a:lstStyle/>
          <a:p>
            <a:pPr algn="ctr"/>
            <a:r>
              <a:rPr lang="en-US" altLang="ko-KR" sz="1400" dirty="0"/>
              <a:t>NEST </a:t>
            </a:r>
          </a:p>
          <a:p>
            <a:pPr algn="ctr"/>
            <a:r>
              <a:rPr lang="en-US" altLang="ko-KR" sz="1400" dirty="0"/>
              <a:t>Service Server</a:t>
            </a:r>
            <a:endParaRPr lang="ko-KR" altLang="en-US" sz="1400" dirty="0" err="1"/>
          </a:p>
        </p:txBody>
      </p:sp>
      <p:sp>
        <p:nvSpPr>
          <p:cNvPr id="15" name="TextBox 14"/>
          <p:cNvSpPr txBox="1"/>
          <p:nvPr/>
        </p:nvSpPr>
        <p:spPr>
          <a:xfrm>
            <a:off x="4856784" y="4509121"/>
            <a:ext cx="1011815" cy="307777"/>
          </a:xfrm>
          <a:prstGeom prst="rect">
            <a:avLst/>
          </a:pr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2700000" scaled="1"/>
            <a:tileRect/>
          </a:gradFill>
        </p:spPr>
        <p:txBody>
          <a:bodyPr wrap="none" rtlCol="0">
            <a:spAutoFit/>
          </a:bodyPr>
          <a:lstStyle/>
          <a:p>
            <a:r>
              <a:rPr lang="en-US" altLang="ko-KR" sz="1400" dirty="0"/>
              <a:t>Gateway</a:t>
            </a:r>
            <a:endParaRPr lang="ko-KR" altLang="en-US" sz="1400" dirty="0" err="1"/>
          </a:p>
        </p:txBody>
      </p:sp>
      <p:pic>
        <p:nvPicPr>
          <p:cNvPr id="16" name="Picture 2" descr="http://gigaom2.files.wordpress.com/2012/04/airwave.png?w=297&amp;h=300"/>
          <p:cNvPicPr>
            <a:picLocks noChangeAspect="1" noChangeArrowheads="1"/>
          </p:cNvPicPr>
          <p:nvPr/>
        </p:nvPicPr>
        <p:blipFill>
          <a:blip r:embed="rId6" cstate="print"/>
          <a:srcRect/>
          <a:stretch>
            <a:fillRect/>
          </a:stretch>
        </p:blipFill>
        <p:spPr bwMode="auto">
          <a:xfrm>
            <a:off x="2768552" y="4653136"/>
            <a:ext cx="712879" cy="720080"/>
          </a:xfrm>
          <a:prstGeom prst="rect">
            <a:avLst/>
          </a:prstGeom>
          <a:noFill/>
        </p:spPr>
      </p:pic>
      <p:pic>
        <p:nvPicPr>
          <p:cNvPr id="17" name="Picture 2" descr="https://cdn.shopify.com/s/files/1/0102/2252/products/img_nest-nest2-the-pack-11.jpg?507"/>
          <p:cNvPicPr>
            <a:picLocks noChangeAspect="1" noChangeArrowheads="1"/>
          </p:cNvPicPr>
          <p:nvPr/>
        </p:nvPicPr>
        <p:blipFill>
          <a:blip r:embed="rId7" cstate="print"/>
          <a:srcRect/>
          <a:stretch>
            <a:fillRect/>
          </a:stretch>
        </p:blipFill>
        <p:spPr bwMode="auto">
          <a:xfrm>
            <a:off x="1741149" y="4547886"/>
            <a:ext cx="883387" cy="883387"/>
          </a:xfrm>
          <a:prstGeom prst="rect">
            <a:avLst/>
          </a:prstGeom>
          <a:noFill/>
        </p:spPr>
      </p:pic>
      <p:sp>
        <p:nvSpPr>
          <p:cNvPr id="18" name="TextBox 17"/>
          <p:cNvSpPr txBox="1"/>
          <p:nvPr/>
        </p:nvSpPr>
        <p:spPr>
          <a:xfrm>
            <a:off x="1832447" y="854972"/>
            <a:ext cx="7704856" cy="369332"/>
          </a:xfrm>
          <a:prstGeom prst="rect">
            <a:avLst/>
          </a:prstGeom>
          <a:noFill/>
        </p:spPr>
        <p:txBody>
          <a:bodyPr wrap="square" rtlCol="0">
            <a:spAutoFit/>
          </a:bodyPr>
          <a:lstStyle/>
          <a:p>
            <a:r>
              <a:rPr lang="en-US" altLang="ko-KR" b="1" dirty="0"/>
              <a:t>Controlling with NEST thermostat (by NEST Service Server)  </a:t>
            </a:r>
          </a:p>
        </p:txBody>
      </p:sp>
      <p:sp>
        <p:nvSpPr>
          <p:cNvPr id="19" name="TextBox 18"/>
          <p:cNvSpPr txBox="1"/>
          <p:nvPr/>
        </p:nvSpPr>
        <p:spPr>
          <a:xfrm>
            <a:off x="1832447" y="1274484"/>
            <a:ext cx="3384376"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0. Event occurrence</a:t>
            </a:r>
          </a:p>
        </p:txBody>
      </p:sp>
      <p:sp>
        <p:nvSpPr>
          <p:cNvPr id="20" name="TextBox 19"/>
          <p:cNvSpPr txBox="1"/>
          <p:nvPr/>
        </p:nvSpPr>
        <p:spPr>
          <a:xfrm>
            <a:off x="1832447" y="1583047"/>
            <a:ext cx="4392488"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 Request NEST for temperature change</a:t>
            </a:r>
          </a:p>
        </p:txBody>
      </p:sp>
      <p:sp>
        <p:nvSpPr>
          <p:cNvPr id="21" name="TextBox 20"/>
          <p:cNvSpPr txBox="1"/>
          <p:nvPr/>
        </p:nvSpPr>
        <p:spPr>
          <a:xfrm>
            <a:off x="2192487" y="1910295"/>
            <a:ext cx="3384376"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1.1. data format with </a:t>
            </a:r>
            <a:r>
              <a:rPr lang="en-US" altLang="zh-CN" sz="1400" dirty="0">
                <a:solidFill>
                  <a:srgbClr val="FF0000"/>
                </a:solidFill>
                <a:latin typeface="Courier New" pitchFamily="49" charset="0"/>
                <a:ea typeface="MS PGothic" pitchFamily="34" charset="-128"/>
                <a:cs typeface="Courier New" pitchFamily="49" charset="0"/>
              </a:rPr>
              <a:t>JSON</a:t>
            </a:r>
          </a:p>
        </p:txBody>
      </p:sp>
      <p:sp>
        <p:nvSpPr>
          <p:cNvPr id="22" name="TextBox 21"/>
          <p:cNvSpPr txBox="1"/>
          <p:nvPr/>
        </p:nvSpPr>
        <p:spPr>
          <a:xfrm>
            <a:off x="2192487" y="2214149"/>
            <a:ext cx="4032448"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1.2. message &amp; method with </a:t>
            </a:r>
            <a:r>
              <a:rPr lang="en-US" altLang="zh-CN" sz="1400" dirty="0">
                <a:solidFill>
                  <a:srgbClr val="FF0000"/>
                </a:solidFill>
                <a:latin typeface="Courier New" pitchFamily="49" charset="0"/>
                <a:ea typeface="MS PGothic" pitchFamily="34" charset="-128"/>
                <a:cs typeface="Courier New" pitchFamily="49" charset="0"/>
              </a:rPr>
              <a:t>HTTP PUT</a:t>
            </a:r>
          </a:p>
        </p:txBody>
      </p:sp>
      <p:sp>
        <p:nvSpPr>
          <p:cNvPr id="23" name="TextBox 22"/>
          <p:cNvSpPr txBox="1"/>
          <p:nvPr/>
        </p:nvSpPr>
        <p:spPr>
          <a:xfrm>
            <a:off x="2192487" y="2534771"/>
            <a:ext cx="3528392"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1.3. delivery with </a:t>
            </a:r>
            <a:r>
              <a:rPr lang="en-US" altLang="zh-CN" sz="1400" dirty="0">
                <a:solidFill>
                  <a:srgbClr val="FF0000"/>
                </a:solidFill>
                <a:latin typeface="Courier New" pitchFamily="49" charset="0"/>
                <a:ea typeface="MS PGothic" pitchFamily="34" charset="-128"/>
                <a:cs typeface="Courier New" pitchFamily="49" charset="0"/>
              </a:rPr>
              <a:t>TCP/IP</a:t>
            </a:r>
          </a:p>
        </p:txBody>
      </p:sp>
      <p:sp>
        <p:nvSpPr>
          <p:cNvPr id="24" name="TextBox 23"/>
          <p:cNvSpPr txBox="1"/>
          <p:nvPr/>
        </p:nvSpPr>
        <p:spPr>
          <a:xfrm>
            <a:off x="1832447" y="3178630"/>
            <a:ext cx="3672408"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2. Change temperature with HVAC </a:t>
            </a:r>
          </a:p>
        </p:txBody>
      </p:sp>
      <p:sp>
        <p:nvSpPr>
          <p:cNvPr id="25" name="TextBox 24"/>
          <p:cNvSpPr txBox="1"/>
          <p:nvPr/>
        </p:nvSpPr>
        <p:spPr>
          <a:xfrm>
            <a:off x="2192487" y="2843696"/>
            <a:ext cx="3528392"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1.4. over the air with </a:t>
            </a:r>
            <a:r>
              <a:rPr lang="en-US" altLang="zh-CN" sz="1400" dirty="0" err="1">
                <a:solidFill>
                  <a:srgbClr val="FF0000"/>
                </a:solidFill>
                <a:latin typeface="Courier New" pitchFamily="49" charset="0"/>
                <a:ea typeface="MS PGothic" pitchFamily="34" charset="-128"/>
                <a:cs typeface="Courier New" pitchFamily="49" charset="0"/>
              </a:rPr>
              <a:t>WiFi</a:t>
            </a:r>
            <a:endParaRPr lang="en-US" altLang="zh-CN" sz="1400" dirty="0">
              <a:solidFill>
                <a:srgbClr val="FF0000"/>
              </a:solidFill>
              <a:latin typeface="Courier New" pitchFamily="49" charset="0"/>
              <a:ea typeface="MS PGothic" pitchFamily="34" charset="-128"/>
              <a:cs typeface="Courier New" pitchFamily="49" charset="0"/>
            </a:endParaRPr>
          </a:p>
        </p:txBody>
      </p:sp>
      <p:pic>
        <p:nvPicPr>
          <p:cNvPr id="26" name="Picture 33" descr="MC900432599[1]"/>
          <p:cNvPicPr>
            <a:picLocks noChangeAspect="1" noChangeArrowheads="1"/>
          </p:cNvPicPr>
          <p:nvPr/>
        </p:nvPicPr>
        <p:blipFill>
          <a:blip r:embed="rId8" cstate="print"/>
          <a:srcRect/>
          <a:stretch>
            <a:fillRect/>
          </a:stretch>
        </p:blipFill>
        <p:spPr bwMode="auto">
          <a:xfrm>
            <a:off x="2768551" y="4005064"/>
            <a:ext cx="576064" cy="576064"/>
          </a:xfrm>
          <a:prstGeom prst="rect">
            <a:avLst/>
          </a:prstGeom>
          <a:noFill/>
          <a:ln w="9525">
            <a:noFill/>
            <a:miter lim="800000"/>
            <a:headEnd/>
            <a:tailEnd/>
          </a:ln>
        </p:spPr>
      </p:pic>
      <p:sp>
        <p:nvSpPr>
          <p:cNvPr id="27" name="TextBox 26"/>
          <p:cNvSpPr txBox="1"/>
          <p:nvPr/>
        </p:nvSpPr>
        <p:spPr>
          <a:xfrm>
            <a:off x="1832447" y="3492625"/>
            <a:ext cx="3384376"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3. Response with state info</a:t>
            </a:r>
          </a:p>
        </p:txBody>
      </p:sp>
      <p:sp>
        <p:nvSpPr>
          <p:cNvPr id="28" name="자유형 28"/>
          <p:cNvSpPr/>
          <p:nvPr/>
        </p:nvSpPr>
        <p:spPr>
          <a:xfrm>
            <a:off x="3410291" y="2564905"/>
            <a:ext cx="4419601" cy="2264229"/>
          </a:xfrm>
          <a:custGeom>
            <a:avLst/>
            <a:gdLst>
              <a:gd name="connsiteX0" fmla="*/ 4412343 w 4419601"/>
              <a:gd name="connsiteY0" fmla="*/ 0 h 2264229"/>
              <a:gd name="connsiteX1" fmla="*/ 4281715 w 4419601"/>
              <a:gd name="connsiteY1" fmla="*/ 595086 h 2264229"/>
              <a:gd name="connsiteX2" fmla="*/ 3585029 w 4419601"/>
              <a:gd name="connsiteY2" fmla="*/ 1248229 h 2264229"/>
              <a:gd name="connsiteX3" fmla="*/ 2336800 w 4419601"/>
              <a:gd name="connsiteY3" fmla="*/ 1320800 h 2264229"/>
              <a:gd name="connsiteX4" fmla="*/ 1262743 w 4419601"/>
              <a:gd name="connsiteY4" fmla="*/ 1567543 h 2264229"/>
              <a:gd name="connsiteX5" fmla="*/ 493486 w 4419601"/>
              <a:gd name="connsiteY5" fmla="*/ 2119086 h 2264229"/>
              <a:gd name="connsiteX6" fmla="*/ 0 w 4419601"/>
              <a:gd name="connsiteY6" fmla="*/ 2264229 h 2264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9601" h="2264229">
                <a:moveTo>
                  <a:pt x="4412343" y="0"/>
                </a:moveTo>
                <a:cubicBezTo>
                  <a:pt x="4415972" y="193524"/>
                  <a:pt x="4419601" y="387048"/>
                  <a:pt x="4281715" y="595086"/>
                </a:cubicBezTo>
                <a:cubicBezTo>
                  <a:pt x="4143829" y="803124"/>
                  <a:pt x="3909182" y="1127277"/>
                  <a:pt x="3585029" y="1248229"/>
                </a:cubicBezTo>
                <a:cubicBezTo>
                  <a:pt x="3260877" y="1369181"/>
                  <a:pt x="2723848" y="1267581"/>
                  <a:pt x="2336800" y="1320800"/>
                </a:cubicBezTo>
                <a:cubicBezTo>
                  <a:pt x="1949752" y="1374019"/>
                  <a:pt x="1569962" y="1434495"/>
                  <a:pt x="1262743" y="1567543"/>
                </a:cubicBezTo>
                <a:cubicBezTo>
                  <a:pt x="955524" y="1700591"/>
                  <a:pt x="703943" y="2002972"/>
                  <a:pt x="493486" y="2119086"/>
                </a:cubicBezTo>
                <a:cubicBezTo>
                  <a:pt x="283029" y="2235200"/>
                  <a:pt x="141514" y="2249714"/>
                  <a:pt x="0" y="2264229"/>
                </a:cubicBezTo>
              </a:path>
            </a:pathLst>
          </a:cu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pic>
        <p:nvPicPr>
          <p:cNvPr id="29" name="Picture 2"/>
          <p:cNvPicPr>
            <a:picLocks noChangeAspect="1" noChangeArrowheads="1"/>
          </p:cNvPicPr>
          <p:nvPr/>
        </p:nvPicPr>
        <p:blipFill>
          <a:blip r:embed="rId9" cstate="print"/>
          <a:srcRect/>
          <a:stretch>
            <a:fillRect/>
          </a:stretch>
        </p:blipFill>
        <p:spPr bwMode="auto">
          <a:xfrm>
            <a:off x="2696544" y="3861048"/>
            <a:ext cx="739775" cy="749300"/>
          </a:xfrm>
          <a:prstGeom prst="rect">
            <a:avLst/>
          </a:prstGeom>
          <a:noFill/>
          <a:ln w="9525">
            <a:noFill/>
            <a:miter lim="800000"/>
            <a:headEnd/>
            <a:tailEnd/>
          </a:ln>
        </p:spPr>
      </p:pic>
      <p:sp>
        <p:nvSpPr>
          <p:cNvPr id="30" name="TextBox 29"/>
          <p:cNvSpPr txBox="1"/>
          <p:nvPr/>
        </p:nvSpPr>
        <p:spPr>
          <a:xfrm>
            <a:off x="4064695" y="5301208"/>
            <a:ext cx="4608512" cy="369332"/>
          </a:xfrm>
          <a:prstGeom prst="rect">
            <a:avLst/>
          </a:prstGeom>
          <a:noFill/>
        </p:spPr>
        <p:txBody>
          <a:bodyPr wrap="square" rtlCol="0">
            <a:spAutoFit/>
          </a:bodyPr>
          <a:lstStyle/>
          <a:p>
            <a:r>
              <a:rPr lang="en-US" altLang="ko-KR" b="1" dirty="0"/>
              <a:t>Simplified &amp; further procedures needed </a:t>
            </a:r>
          </a:p>
        </p:txBody>
      </p:sp>
      <p:sp>
        <p:nvSpPr>
          <p:cNvPr id="31" name="TextBox 30"/>
          <p:cNvSpPr txBox="1"/>
          <p:nvPr/>
        </p:nvSpPr>
        <p:spPr>
          <a:xfrm>
            <a:off x="4280719" y="5661249"/>
            <a:ext cx="3960440" cy="954107"/>
          </a:xfrm>
          <a:prstGeom prst="rect">
            <a:avLst/>
          </a:prstGeom>
          <a:noFill/>
        </p:spPr>
        <p:txBody>
          <a:bodyPr wrap="square" rtlCol="0">
            <a:spAutoFit/>
          </a:bodyPr>
          <a:lstStyle/>
          <a:p>
            <a:pPr fontAlgn="base" latinLnBrk="0">
              <a:spcBef>
                <a:spcPct val="0"/>
              </a:spcBef>
              <a:spcAft>
                <a:spcPct val="0"/>
              </a:spcAft>
              <a:buFont typeface="Arial" pitchFamily="34" charset="0"/>
              <a:buChar char="•"/>
            </a:pPr>
            <a:r>
              <a:rPr lang="en-US" altLang="zh-CN" sz="1400" dirty="0">
                <a:solidFill>
                  <a:srgbClr val="000000"/>
                </a:solidFill>
                <a:latin typeface="Courier New" pitchFamily="49" charset="0"/>
                <a:ea typeface="MS PGothic" pitchFamily="34" charset="-128"/>
                <a:cs typeface="Courier New" pitchFamily="49" charset="0"/>
              </a:rPr>
              <a:t> service discovery &amp; ID resolution</a:t>
            </a:r>
          </a:p>
          <a:p>
            <a:pPr fontAlgn="base" latinLnBrk="0">
              <a:spcBef>
                <a:spcPct val="0"/>
              </a:spcBef>
              <a:spcAft>
                <a:spcPct val="0"/>
              </a:spcAft>
              <a:buFont typeface="Arial" pitchFamily="34" charset="0"/>
              <a:buChar char="•"/>
            </a:pPr>
            <a:r>
              <a:rPr lang="en-US" altLang="zh-CN" sz="1400" dirty="0">
                <a:solidFill>
                  <a:srgbClr val="000000"/>
                </a:solidFill>
                <a:latin typeface="Courier New" pitchFamily="49" charset="0"/>
                <a:ea typeface="MS PGothic" pitchFamily="34" charset="-128"/>
                <a:cs typeface="Courier New" pitchFamily="49" charset="0"/>
              </a:rPr>
              <a:t> lightweight network protocol</a:t>
            </a:r>
          </a:p>
          <a:p>
            <a:pPr fontAlgn="base" latinLnBrk="0">
              <a:spcBef>
                <a:spcPct val="0"/>
              </a:spcBef>
              <a:spcAft>
                <a:spcPct val="0"/>
              </a:spcAft>
              <a:buFont typeface="Arial" pitchFamily="34" charset="0"/>
              <a:buChar char="•"/>
            </a:pPr>
            <a:r>
              <a:rPr lang="en-US" altLang="zh-CN" sz="1400" dirty="0">
                <a:solidFill>
                  <a:srgbClr val="000000"/>
                </a:solidFill>
                <a:latin typeface="Courier New" pitchFamily="49" charset="0"/>
                <a:ea typeface="MS PGothic" pitchFamily="34" charset="-128"/>
                <a:cs typeface="Courier New" pitchFamily="49" charset="0"/>
              </a:rPr>
              <a:t> access control &amp; security  </a:t>
            </a:r>
          </a:p>
          <a:p>
            <a:pPr fontAlgn="base" latinLnBrk="0">
              <a:spcBef>
                <a:spcPct val="0"/>
              </a:spcBef>
              <a:spcAft>
                <a:spcPct val="0"/>
              </a:spcAft>
              <a:buFont typeface="Arial" pitchFamily="34" charset="0"/>
              <a:buChar char="•"/>
            </a:pPr>
            <a:r>
              <a:rPr lang="en-US" altLang="zh-CN" sz="1400" dirty="0">
                <a:solidFill>
                  <a:srgbClr val="000000"/>
                </a:solidFill>
                <a:latin typeface="Courier New" pitchFamily="49" charset="0"/>
                <a:ea typeface="MS PGothic" pitchFamily="34" charset="-128"/>
                <a:cs typeface="Courier New" pitchFamily="49" charset="0"/>
              </a:rPr>
              <a:t> et </a:t>
            </a:r>
            <a:r>
              <a:rPr lang="en-US" altLang="zh-CN" sz="1400" dirty="0" err="1">
                <a:solidFill>
                  <a:srgbClr val="000000"/>
                </a:solidFill>
                <a:latin typeface="Courier New" pitchFamily="49" charset="0"/>
                <a:ea typeface="MS PGothic" pitchFamily="34" charset="-128"/>
                <a:cs typeface="Courier New" pitchFamily="49" charset="0"/>
              </a:rPr>
              <a:t>cetra</a:t>
            </a:r>
            <a:r>
              <a:rPr lang="en-US" altLang="zh-CN" sz="1400" dirty="0">
                <a:solidFill>
                  <a:srgbClr val="000000"/>
                </a:solidFill>
                <a:latin typeface="Courier New" pitchFamily="49" charset="0"/>
                <a:ea typeface="MS PGothic" pitchFamily="34" charset="-128"/>
                <a:cs typeface="Courier New" pitchFamily="49" charset="0"/>
              </a:rPr>
              <a:t>… </a:t>
            </a:r>
          </a:p>
        </p:txBody>
      </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1316623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nodeType="clickEffect">
                                  <p:stCondLst>
                                    <p:cond delay="0"/>
                                  </p:stCondLst>
                                  <p:childTnLst>
                                    <p:animMotion origin="layout" path="M 0.03194 0.09457 C 0.06753 0.06752 0.10312 0.04046 0.12083 0.02289 C 0.13854 0.00532 0.11805 0.00185 0.13819 -0.0111 C 0.15833 -0.02404 0.20278 -0.04717 0.24132 -0.05549 C 0.27986 -0.06381 0.34062 -0.05896 0.36996 -0.06173 C 0.3993 -0.06451 0.40243 -0.0652 0.41753 -0.07237 C 0.43264 -0.07954 0.44826 -0.09063 0.46024 -0.10404 C 0.47257 -0.11745 0.48142 -0.13318 0.49062 -0.1526 C 0.49982 -0.17202 0.51198 -0.2037 0.51597 -0.22034 C 0.51996 -0.23699 0.51458 -0.2467 0.51441 -0.25202 " pathEditMode="relative" rAng="0" ptsTypes="aaaaaaaaaA">
                                      <p:cBhvr>
                                        <p:cTn id="18" dur="2000" fill="hold"/>
                                        <p:tgtEl>
                                          <p:spTgt spid="26"/>
                                        </p:tgtEl>
                                        <p:attrNameLst>
                                          <p:attrName>ppt_x</p:attrName>
                                          <p:attrName>ppt_y</p:attrName>
                                        </p:attrNameLst>
                                      </p:cBhvr>
                                      <p:rCtr x="24400" y="-17300"/>
                                    </p:animMotion>
                                  </p:childTnLst>
                                </p:cTn>
                              </p:par>
                              <p:par>
                                <p:cTn id="19" presetID="0" presetClass="path" presetSubtype="0" accel="50000" decel="50000" fill="hold" nodeType="withEffect">
                                  <p:stCondLst>
                                    <p:cond delay="0"/>
                                  </p:stCondLst>
                                  <p:childTnLst>
                                    <p:animMotion origin="layout" path="M 0.03038 0.10289 C 0.06597 0.07584 0.10157 0.04878 0.11927 0.03121 C 0.13698 0.01364 0.1165 0.01017 0.13663 -0.00278 C 0.15677 -0.01572 0.20122 -0.03885 0.23976 -0.04717 C 0.2783 -0.05549 0.33907 -0.05064 0.36841 -0.05341 C 0.39775 -0.05619 0.40087 -0.05688 0.41597 -0.06405 C 0.43108 -0.07122 0.4467 -0.08231 0.45868 -0.09572 C 0.47101 -0.10913 0.47986 -0.12486 0.48907 -0.14428 C 0.49827 -0.1637 0.51042 -0.19538 0.51441 -0.21202 C 0.51841 -0.22867 0.51302 -0.23838 0.51285 -0.2437 " pathEditMode="relative" rAng="0" ptsTypes="aaaaaaaaaA">
                                      <p:cBhvr>
                                        <p:cTn id="20" dur="2000" fill="hold"/>
                                        <p:tgtEl>
                                          <p:spTgt spid="29"/>
                                        </p:tgtEl>
                                        <p:attrNameLst>
                                          <p:attrName>ppt_x</p:attrName>
                                          <p:attrName>ppt_y</p:attrName>
                                        </p:attrNameLst>
                                      </p:cBhvr>
                                      <p:rCtr x="24400" y="-17300"/>
                                    </p:animMotion>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0" grpId="0"/>
      <p:bldP spid="31"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0820400" y="6493026"/>
            <a:ext cx="1221390" cy="348441"/>
          </a:xfrm>
        </p:spPr>
        <p:txBody>
          <a:bodyPr/>
          <a:lstStyle/>
          <a:p>
            <a:fld id="{17A5C656-E050-4F3D-A0DB-0D19E9E83691}" type="slidenum">
              <a:rPr lang="en-US" smtClean="0"/>
              <a:pPr/>
              <a:t>129</a:t>
            </a:fld>
            <a:endParaRPr lang="en-US" dirty="0"/>
          </a:p>
        </p:txBody>
      </p:sp>
      <p:sp>
        <p:nvSpPr>
          <p:cNvPr id="6" name="Footer Placeholder 5"/>
          <p:cNvSpPr>
            <a:spLocks noGrp="1"/>
          </p:cNvSpPr>
          <p:nvPr>
            <p:ph type="ftr" sz="quarter" idx="11"/>
          </p:nvPr>
        </p:nvSpPr>
        <p:spPr>
          <a:xfrm>
            <a:off x="2988604" y="6493026"/>
            <a:ext cx="5723220" cy="256546"/>
          </a:xfrm>
        </p:spPr>
        <p:txBody>
          <a:bodyPr/>
          <a:lstStyle/>
          <a:p>
            <a:r>
              <a:rPr lang="en-US"/>
              <a:t>Open Connectivity Foundation Public Information - No NDA</a:t>
            </a:r>
            <a:endParaRPr lang="en-US" dirty="0"/>
          </a:p>
        </p:txBody>
      </p:sp>
      <p:sp>
        <p:nvSpPr>
          <p:cNvPr id="7" name="Date Placeholder 6"/>
          <p:cNvSpPr>
            <a:spLocks noGrp="1"/>
          </p:cNvSpPr>
          <p:nvPr>
            <p:ph type="dt" sz="half" idx="10"/>
          </p:nvPr>
        </p:nvSpPr>
        <p:spPr>
          <a:xfrm>
            <a:off x="442119" y="6477000"/>
            <a:ext cx="1981200" cy="304801"/>
          </a:xfrm>
        </p:spPr>
        <p:txBody>
          <a:bodyPr/>
          <a:lstStyle/>
          <a:p>
            <a:fld id="{96425BBF-D2E3-415B-BB66-A849498B21FD}" type="datetime3">
              <a:rPr lang="en-US" altLang="ko-KR" smtClean="0"/>
              <a:t>17 October 2017</a:t>
            </a:fld>
            <a:endParaRPr lang="en-US" dirty="0"/>
          </a:p>
        </p:txBody>
      </p:sp>
      <p:graphicFrame>
        <p:nvGraphicFramePr>
          <p:cNvPr id="8" name="표 7"/>
          <p:cNvGraphicFramePr>
            <a:graphicFrameLocks noGrp="1"/>
          </p:cNvGraphicFramePr>
          <p:nvPr>
            <p:extLst/>
          </p:nvPr>
        </p:nvGraphicFramePr>
        <p:xfrm>
          <a:off x="213519" y="822960"/>
          <a:ext cx="11810999" cy="55778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219200">
                  <a:extLst>
                    <a:ext uri="{9D8B030D-6E8A-4147-A177-3AD203B41FA5}">
                      <a16:colId xmlns:a16="http://schemas.microsoft.com/office/drawing/2014/main" val="20000"/>
                    </a:ext>
                  </a:extLst>
                </a:gridCol>
                <a:gridCol w="3583939">
                  <a:extLst>
                    <a:ext uri="{9D8B030D-6E8A-4147-A177-3AD203B41FA5}">
                      <a16:colId xmlns:a16="http://schemas.microsoft.com/office/drawing/2014/main" val="20001"/>
                    </a:ext>
                  </a:extLst>
                </a:gridCol>
                <a:gridCol w="686165">
                  <a:extLst>
                    <a:ext uri="{9D8B030D-6E8A-4147-A177-3AD203B41FA5}">
                      <a16:colId xmlns:a16="http://schemas.microsoft.com/office/drawing/2014/main" val="20002"/>
                    </a:ext>
                  </a:extLst>
                </a:gridCol>
                <a:gridCol w="1417320">
                  <a:extLst>
                    <a:ext uri="{9D8B030D-6E8A-4147-A177-3AD203B41FA5}">
                      <a16:colId xmlns:a16="http://schemas.microsoft.com/office/drawing/2014/main" val="20003"/>
                    </a:ext>
                  </a:extLst>
                </a:gridCol>
                <a:gridCol w="4904375">
                  <a:extLst>
                    <a:ext uri="{9D8B030D-6E8A-4147-A177-3AD203B41FA5}">
                      <a16:colId xmlns:a16="http://schemas.microsoft.com/office/drawing/2014/main" val="20004"/>
                    </a:ext>
                  </a:extLst>
                </a:gridCol>
              </a:tblGrid>
              <a:tr h="245918">
                <a:tc>
                  <a:txBody>
                    <a:bodyPr/>
                    <a:lstStyle/>
                    <a:p>
                      <a:pPr latinLnBrk="1"/>
                      <a:r>
                        <a:rPr lang="en-US" altLang="ko-KR" sz="1200" baseline="0" dirty="0">
                          <a:solidFill>
                            <a:sysClr val="windowText" lastClr="000000"/>
                          </a:solidFill>
                        </a:rPr>
                        <a:t>Spec items </a:t>
                      </a:r>
                      <a:endParaRPr lang="ko-KR"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a:solidFill>
                            <a:sysClr val="windowText" lastClr="000000"/>
                          </a:solidFill>
                        </a:rPr>
                        <a:t>Sub items</a:t>
                      </a:r>
                      <a:endParaRPr lang="ko-KR"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a:solidFill>
                            <a:sysClr val="windowText" lastClr="000000"/>
                          </a:solidFill>
                        </a:rPr>
                        <a:t>Needs</a:t>
                      </a:r>
                      <a:endParaRPr lang="ko-KR"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a:solidFill>
                            <a:sysClr val="windowText" lastClr="000000"/>
                          </a:solidFill>
                        </a:rPr>
                        <a:t>Person</a:t>
                      </a:r>
                      <a:endParaRPr lang="ko-KR"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latinLnBrk="1"/>
                      <a:r>
                        <a:rPr lang="en-US" altLang="ko-KR" sz="1200" dirty="0">
                          <a:solidFill>
                            <a:sysClr val="windowText" lastClr="000000"/>
                          </a:solidFill>
                        </a:rPr>
                        <a:t>Issues</a:t>
                      </a:r>
                      <a:endParaRPr lang="ko-KR"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extLst>
                  <a:ext uri="{0D108BD9-81ED-4DB2-BD59-A6C34878D82A}">
                    <a16:rowId xmlns:a16="http://schemas.microsoft.com/office/drawing/2014/main" val="10000"/>
                  </a:ext>
                </a:extLst>
              </a:tr>
              <a:tr h="193762">
                <a:tc rowSpan="5">
                  <a:txBody>
                    <a:bodyPr/>
                    <a:lstStyle/>
                    <a:p>
                      <a:pPr latinLnBrk="1"/>
                      <a:r>
                        <a:rPr lang="en-US" altLang="ko-KR" sz="1200" dirty="0">
                          <a:solidFill>
                            <a:sysClr val="windowText" lastClr="000000"/>
                          </a:solidFill>
                        </a:rPr>
                        <a:t>Resource model</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a:solidFill>
                            <a:sysClr val="windowText" lastClr="000000"/>
                          </a:solidFill>
                        </a:rPr>
                        <a:t>Interface </a:t>
                      </a:r>
                      <a:r>
                        <a:rPr lang="en-US" altLang="ko-KR" sz="1200" b="1" dirty="0">
                          <a:solidFill>
                            <a:srgbClr val="0000FF"/>
                          </a:solidFill>
                        </a:rPr>
                        <a:t>(1059)</a:t>
                      </a:r>
                      <a:endParaRPr lang="ko-KR" altLang="en-US" sz="1200" b="1" dirty="0">
                        <a:solidFill>
                          <a:srgbClr val="0000FF"/>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200" dirty="0">
                          <a:solidFill>
                            <a:sysClr val="windowText" lastClr="000000"/>
                          </a:solidFill>
                        </a:rPr>
                        <a:t>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200" dirty="0">
                          <a:solidFill>
                            <a:sysClr val="windowText" lastClr="000000"/>
                          </a:solidFill>
                        </a:rPr>
                        <a:t>Michael</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5">
                  <a:txBody>
                    <a:bodyPr/>
                    <a:lstStyle/>
                    <a:p>
                      <a:pPr marL="285750" indent="-285750" latinLnBrk="1">
                        <a:buAutoNum type="romanLcParenR"/>
                      </a:pPr>
                      <a:r>
                        <a:rPr lang="en-US" altLang="ko-KR" sz="1200" baseline="0" dirty="0">
                          <a:solidFill>
                            <a:sysClr val="windowText" lastClr="000000"/>
                          </a:solidFill>
                        </a:rPr>
                        <a:t>Interface as a filter</a:t>
                      </a:r>
                    </a:p>
                    <a:p>
                      <a:pPr marL="285750" indent="-285750" latinLnBrk="1">
                        <a:buAutoNum type="romanLcParenR"/>
                      </a:pPr>
                      <a:r>
                        <a:rPr lang="en-US" altLang="ko-KR" sz="1200" baseline="0" dirty="0">
                          <a:solidFill>
                            <a:sysClr val="windowText" lastClr="000000"/>
                          </a:solidFill>
                        </a:rPr>
                        <a:t>Collection (CRUDN) </a:t>
                      </a:r>
                    </a:p>
                    <a:p>
                      <a:pPr marL="285750" indent="-285750" latinLnBrk="1">
                        <a:buAutoNum type="romanLcParenR"/>
                      </a:pPr>
                      <a:r>
                        <a:rPr lang="en-US" altLang="ko-KR" sz="1200" baseline="0" dirty="0">
                          <a:solidFill>
                            <a:sysClr val="windowText" lastClr="000000"/>
                          </a:solidFill>
                        </a:rPr>
                        <a:t>“</a:t>
                      </a:r>
                      <a:r>
                        <a:rPr lang="en-US" altLang="ko-KR" sz="1200" baseline="0" dirty="0" err="1">
                          <a:solidFill>
                            <a:sysClr val="windowText" lastClr="000000"/>
                          </a:solidFill>
                        </a:rPr>
                        <a:t>rt</a:t>
                      </a:r>
                      <a:r>
                        <a:rPr lang="en-US" altLang="ko-KR" sz="1200" baseline="0" dirty="0">
                          <a:solidFill>
                            <a:sysClr val="windowText" lastClr="000000"/>
                          </a:solidFill>
                        </a:rPr>
                        <a:t>” query, query extension (“di”, “ins”), multi-query  </a:t>
                      </a:r>
                    </a:p>
                    <a:p>
                      <a:pPr marL="285750" marR="0" indent="-285750" algn="l" defTabSz="914400" rtl="0" eaLnBrk="1" fontAlgn="auto" latinLnBrk="1" hangingPunct="1">
                        <a:lnSpc>
                          <a:spcPct val="100000"/>
                        </a:lnSpc>
                        <a:spcBef>
                          <a:spcPts val="0"/>
                        </a:spcBef>
                        <a:spcAft>
                          <a:spcPts val="0"/>
                        </a:spcAft>
                        <a:buClrTx/>
                        <a:buSzTx/>
                        <a:buFontTx/>
                        <a:buAutoNum type="romanLcParenR"/>
                        <a:tabLst/>
                        <a:defRPr/>
                      </a:pPr>
                      <a:r>
                        <a:rPr lang="en-US" altLang="ko-KR" sz="1200" baseline="0" dirty="0">
                          <a:solidFill>
                            <a:sysClr val="windowText" lastClr="000000"/>
                          </a:solidFill>
                        </a:rPr>
                        <a:t>Representing complicated devices with Collection (Car) </a:t>
                      </a:r>
                    </a:p>
                    <a:p>
                      <a:pPr marL="285750" marR="0" indent="-285750" algn="l" defTabSz="914400" rtl="0" eaLnBrk="1" fontAlgn="auto" latinLnBrk="1" hangingPunct="1">
                        <a:lnSpc>
                          <a:spcPct val="100000"/>
                        </a:lnSpc>
                        <a:spcBef>
                          <a:spcPts val="0"/>
                        </a:spcBef>
                        <a:spcAft>
                          <a:spcPts val="0"/>
                        </a:spcAft>
                        <a:buClrTx/>
                        <a:buSzTx/>
                        <a:buFontTx/>
                        <a:buAutoNum type="romanLcParenR"/>
                        <a:tabLst/>
                        <a:defRPr/>
                      </a:pPr>
                      <a:r>
                        <a:rPr lang="en-US" altLang="ko-KR" sz="1200" baseline="0" dirty="0">
                          <a:solidFill>
                            <a:sysClr val="windowText" lastClr="000000"/>
                          </a:solidFill>
                        </a:rPr>
                        <a:t>More elaborate actuation scheme (?form)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48042">
                <a:tc vMerge="1">
                  <a:txBody>
                    <a:bodyPr/>
                    <a:lstStyle/>
                    <a:p>
                      <a:pPr latinLnBrk="1"/>
                      <a:endParaRPr lang="ko-KR" altLang="en-US"/>
                    </a:p>
                  </a:txBody>
                  <a:tcPr/>
                </a:tc>
                <a:tc>
                  <a:txBody>
                    <a:bodyPr/>
                    <a:lstStyle/>
                    <a:p>
                      <a:pPr algn="ctr" latinLnBrk="1"/>
                      <a:r>
                        <a:rPr lang="en-US" altLang="ko-KR" sz="1200" dirty="0">
                          <a:solidFill>
                            <a:sysClr val="windowText" lastClr="000000"/>
                          </a:solidFill>
                        </a:rPr>
                        <a:t>Collection </a:t>
                      </a:r>
                      <a:r>
                        <a:rPr lang="en-US" altLang="ko-KR" sz="1200" b="1" dirty="0">
                          <a:solidFill>
                            <a:srgbClr val="0000FF"/>
                          </a:solidFill>
                        </a:rPr>
                        <a:t>(1058)</a:t>
                      </a:r>
                      <a:endParaRPr lang="ko-KR" altLang="en-US" sz="1200" b="1" dirty="0">
                        <a:solidFill>
                          <a:srgbClr val="0000FF"/>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200" dirty="0">
                          <a:solidFill>
                            <a:sysClr val="windowText" lastClr="000000"/>
                          </a:solidFill>
                        </a:rPr>
                        <a:t>Michael</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latinLnBrk="1"/>
                      <a:endParaRPr lang="ko-KR" altLang="en-US"/>
                    </a:p>
                  </a:txBody>
                  <a:tcPr/>
                </a:tc>
                <a:extLst>
                  <a:ext uri="{0D108BD9-81ED-4DB2-BD59-A6C34878D82A}">
                    <a16:rowId xmlns:a16="http://schemas.microsoft.com/office/drawing/2014/main" val="10002"/>
                  </a:ext>
                </a:extLst>
              </a:tr>
              <a:tr h="0">
                <a:tc vMerge="1">
                  <a:txBody>
                    <a:bodyPr/>
                    <a:lstStyle/>
                    <a:p>
                      <a:pP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ysClr val="windowText" lastClr="000000"/>
                          </a:solidFill>
                        </a:rPr>
                        <a:t>Query </a:t>
                      </a:r>
                      <a:r>
                        <a:rPr lang="en-US" altLang="ko-KR" sz="1200" b="1" dirty="0">
                          <a:solidFill>
                            <a:srgbClr val="0000FF"/>
                          </a:solidFill>
                        </a:rPr>
                        <a:t>(1316, 1317)</a:t>
                      </a:r>
                      <a:endParaRPr lang="ko-KR" altLang="en-US" sz="1200" b="1" dirty="0">
                        <a:solidFill>
                          <a:srgbClr val="0000FF"/>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200" dirty="0">
                          <a:solidFill>
                            <a:sysClr val="windowText" lastClr="000000"/>
                          </a:solidFill>
                        </a:rPr>
                        <a:t>Michael/Jin</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285750" indent="-285750" latinLnBrk="1">
                        <a:buAutoNum type="romanLcParenR"/>
                      </a:pPr>
                      <a:endParaRPr lang="en-US" altLang="ko-KR" sz="1200" baseline="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32802">
                <a:tc vMerge="1">
                  <a:txBody>
                    <a:bodyPr/>
                    <a:lstStyle/>
                    <a:p>
                      <a:pPr latinLnBrk="1"/>
                      <a:endParaRPr lang="ko-KR" altLang="en-US"/>
                    </a:p>
                  </a:txBody>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ysClr val="windowText" lastClr="000000"/>
                          </a:solidFill>
                        </a:rPr>
                        <a:t>Composite device </a:t>
                      </a:r>
                      <a:r>
                        <a:rPr lang="en-US" altLang="ko-KR" sz="1200" b="1" dirty="0">
                          <a:solidFill>
                            <a:srgbClr val="0000FF"/>
                          </a:solidFill>
                        </a:rPr>
                        <a:t>(1057)</a:t>
                      </a:r>
                      <a:endParaRPr lang="ko-KR" altLang="en-US" sz="1200" b="1" dirty="0">
                        <a:solidFill>
                          <a:srgbClr val="0000FF"/>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200" dirty="0">
                          <a:solidFill>
                            <a:sysClr val="windowText" lastClr="000000"/>
                          </a:solidFill>
                        </a:rPr>
                        <a:t>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200" dirty="0">
                          <a:solidFill>
                            <a:sysClr val="windowText" lastClr="000000"/>
                          </a:solidFill>
                        </a:rPr>
                        <a:t>Michael</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latinLnBrk="1"/>
                      <a:endParaRPr lang="ko-KR" altLang="en-US"/>
                    </a:p>
                  </a:txBody>
                  <a:tcPr/>
                </a:tc>
                <a:extLst>
                  <a:ext uri="{0D108BD9-81ED-4DB2-BD59-A6C34878D82A}">
                    <a16:rowId xmlns:a16="http://schemas.microsoft.com/office/drawing/2014/main" val="10004"/>
                  </a:ext>
                </a:extLst>
              </a:tr>
              <a:tr h="132802">
                <a:tc vMerge="1">
                  <a:txBody>
                    <a:bodyPr/>
                    <a:lstStyle/>
                    <a:p>
                      <a:pP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ysClr val="windowText" lastClr="000000"/>
                          </a:solidFill>
                        </a:rPr>
                        <a:t>Actuation pattern </a:t>
                      </a:r>
                      <a:r>
                        <a:rPr lang="en-US" altLang="ko-KR" sz="1200" b="1" dirty="0">
                          <a:solidFill>
                            <a:srgbClr val="0000FF"/>
                          </a:solidFill>
                        </a:rPr>
                        <a:t>(1213)</a:t>
                      </a:r>
                      <a:endParaRPr lang="ko-KR" altLang="en-US" sz="1200" b="1" dirty="0">
                        <a:solidFill>
                          <a:srgbClr val="0000FF"/>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200" dirty="0">
                          <a:solidFill>
                            <a:sysClr val="windowText" lastClr="000000"/>
                          </a:solidFill>
                        </a:rPr>
                        <a:t>Michael</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285750" indent="-285750" latinLnBrk="1">
                        <a:buAutoNum type="romanLcParenR"/>
                      </a:pPr>
                      <a:endParaRPr lang="en-US" altLang="ko-KR" sz="1200" baseline="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45918">
                <a:tc rowSpan="3">
                  <a:txBody>
                    <a:bodyPr/>
                    <a:lstStyle/>
                    <a:p>
                      <a:pPr latinLnBrk="1"/>
                      <a:r>
                        <a:rPr lang="en-US" altLang="ko-KR" sz="1200" dirty="0">
                          <a:solidFill>
                            <a:sysClr val="windowText" lastClr="000000"/>
                          </a:solidFill>
                        </a:rPr>
                        <a:t>Discovery</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a:solidFill>
                            <a:sysClr val="windowText" lastClr="000000"/>
                          </a:solidFill>
                        </a:rPr>
                        <a:t>Resource directory</a:t>
                      </a:r>
                      <a:r>
                        <a:rPr lang="en-US" altLang="ko-KR" sz="1200" baseline="0" dirty="0">
                          <a:solidFill>
                            <a:sysClr val="windowText" lastClr="000000"/>
                          </a:solidFill>
                        </a:rPr>
                        <a:t> </a:t>
                      </a:r>
                      <a:r>
                        <a:rPr lang="en-US" altLang="ko-KR" sz="1200" b="1" baseline="0" dirty="0">
                          <a:solidFill>
                            <a:srgbClr val="0000FF"/>
                          </a:solidFill>
                        </a:rPr>
                        <a:t>(1060)</a:t>
                      </a:r>
                      <a:endParaRPr lang="en-US" altLang="ko-KR" sz="1200" b="1" dirty="0">
                        <a:solidFill>
                          <a:srgbClr val="0000FF"/>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200" dirty="0">
                          <a:solidFill>
                            <a:sysClr val="windowText" lastClr="000000"/>
                          </a:solidFill>
                        </a:rPr>
                        <a:t>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200" dirty="0">
                          <a:solidFill>
                            <a:sysClr val="windowText" lastClr="000000"/>
                          </a:solidFill>
                        </a:rPr>
                        <a:t>Jin</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285750" indent="-285750" latinLnBrk="1">
                        <a:buAutoNum type="romanLcParenR"/>
                      </a:pPr>
                      <a:r>
                        <a:rPr lang="en-US" altLang="ko-KR" sz="1200" dirty="0">
                          <a:solidFill>
                            <a:sysClr val="windowText" lastClr="000000"/>
                          </a:solidFill>
                        </a:rPr>
                        <a:t>RD selection</a:t>
                      </a:r>
                      <a:r>
                        <a:rPr lang="en-US" altLang="ko-KR" sz="1200" baseline="0" dirty="0">
                          <a:solidFill>
                            <a:sysClr val="windowText" lastClr="000000"/>
                          </a:solidFill>
                        </a:rPr>
                        <a:t>, Resource publish/update/delete (PATCH?)</a:t>
                      </a:r>
                    </a:p>
                    <a:p>
                      <a:pPr marL="285750" indent="-285750" latinLnBrk="1">
                        <a:buAutoNum type="romanLcParenR"/>
                      </a:pPr>
                      <a:r>
                        <a:rPr lang="en-US" altLang="ko-KR" sz="1200" baseline="0" dirty="0">
                          <a:solidFill>
                            <a:sysClr val="windowText" lastClr="000000"/>
                          </a:solidFill>
                        </a:rPr>
                        <a:t>Resolution scheme with </a:t>
                      </a:r>
                      <a:r>
                        <a:rPr lang="en-US" altLang="ko-KR" sz="1200" baseline="0" dirty="0" err="1">
                          <a:solidFill>
                            <a:sysClr val="windowText" lastClr="000000"/>
                          </a:solidFill>
                        </a:rPr>
                        <a:t>mDNS</a:t>
                      </a:r>
                      <a:r>
                        <a:rPr lang="en-US" altLang="ko-KR" sz="1200" baseline="0" dirty="0">
                          <a:solidFill>
                            <a:sysClr val="windowText" lastClr="000000"/>
                          </a:solidFill>
                        </a:rPr>
                        <a:t>(?) </a:t>
                      </a:r>
                    </a:p>
                    <a:p>
                      <a:pPr marL="285750" indent="-285750" latinLnBrk="1">
                        <a:buAutoNum type="romanLcParenR"/>
                      </a:pPr>
                      <a:r>
                        <a:rPr lang="en-US" altLang="ko-KR" sz="1200" baseline="0" dirty="0">
                          <a:solidFill>
                            <a:sysClr val="windowText" lastClr="000000"/>
                          </a:solidFill>
                        </a:rPr>
                        <a:t>Periodic </a:t>
                      </a:r>
                      <a:r>
                        <a:rPr lang="en-US" altLang="ko-KR" sz="1200" baseline="0" dirty="0" err="1">
                          <a:solidFill>
                            <a:sysClr val="windowText" lastClr="000000"/>
                          </a:solidFill>
                        </a:rPr>
                        <a:t>CoAP</a:t>
                      </a:r>
                      <a:r>
                        <a:rPr lang="en-US" altLang="ko-KR" sz="1200" baseline="0" dirty="0">
                          <a:solidFill>
                            <a:sysClr val="windowText" lastClr="000000"/>
                          </a:solidFill>
                        </a:rPr>
                        <a:t> multicast(?)</a:t>
                      </a:r>
                      <a:endParaRPr lang="en-US" altLang="ko-KR"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117562">
                <a:tc vMerge="1">
                  <a:txBody>
                    <a:bodyPr/>
                    <a:lstStyle/>
                    <a:p>
                      <a:pPr latinLnBrk="1"/>
                      <a:endParaRPr lang="ko-KR" altLang="en-US"/>
                    </a:p>
                  </a:txBody>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ysClr val="windowText" lastClr="000000"/>
                          </a:solidFill>
                        </a:rPr>
                        <a:t>Periodic</a:t>
                      </a:r>
                      <a:r>
                        <a:rPr lang="en-US" altLang="ko-KR" sz="1200" baseline="0" dirty="0">
                          <a:solidFill>
                            <a:sysClr val="windowText" lastClr="000000"/>
                          </a:solidFill>
                        </a:rPr>
                        <a:t>ity of </a:t>
                      </a:r>
                      <a:r>
                        <a:rPr lang="en-US" altLang="ko-KR" sz="1200" baseline="0" dirty="0" err="1">
                          <a:solidFill>
                            <a:sysClr val="windowText" lastClr="000000"/>
                          </a:solidFill>
                        </a:rPr>
                        <a:t>CoAP</a:t>
                      </a:r>
                      <a:r>
                        <a:rPr lang="en-US" altLang="ko-KR" sz="1200" baseline="0" dirty="0">
                          <a:solidFill>
                            <a:sysClr val="windowText" lastClr="000000"/>
                          </a:solidFill>
                        </a:rPr>
                        <a:t> multicast discovery </a:t>
                      </a:r>
                      <a:r>
                        <a:rPr lang="en-US" altLang="ko-KR" sz="1200" b="1" baseline="0" dirty="0">
                          <a:solidFill>
                            <a:srgbClr val="0000FF"/>
                          </a:solidFill>
                        </a:rPr>
                        <a:t>(1274)</a:t>
                      </a:r>
                      <a:endParaRPr lang="ko-KR" altLang="en-US" sz="1200" b="1" dirty="0">
                        <a:solidFill>
                          <a:srgbClr val="0000FF"/>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200" dirty="0" err="1">
                          <a:solidFill>
                            <a:sysClr val="windowText" lastClr="000000"/>
                          </a:solidFill>
                        </a:rPr>
                        <a:t>Ricahrd</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latinLnBrk="1"/>
                      <a:endParaRPr lang="ko-KR" altLang="en-US"/>
                    </a:p>
                  </a:txBody>
                  <a:tcPr/>
                </a:tc>
                <a:extLst>
                  <a:ext uri="{0D108BD9-81ED-4DB2-BD59-A6C34878D82A}">
                    <a16:rowId xmlns:a16="http://schemas.microsoft.com/office/drawing/2014/main" val="10007"/>
                  </a:ext>
                </a:extLst>
              </a:tr>
              <a:tr h="117562">
                <a:tc vMerge="1">
                  <a:txBody>
                    <a:bodyPr/>
                    <a:lstStyle/>
                    <a:p>
                      <a:pPr latinLnBrk="1"/>
                      <a:endParaRPr lang="ko-KR" altLang="en-US"/>
                    </a:p>
                  </a:txBody>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ysClr val="windowText" lastClr="000000"/>
                          </a:solidFill>
                        </a:rPr>
                        <a:t> </a:t>
                      </a:r>
                      <a:r>
                        <a:rPr lang="en-US" altLang="ko-KR" sz="1200" dirty="0" err="1">
                          <a:solidFill>
                            <a:sysClr val="windowText" lastClr="000000"/>
                          </a:solidFill>
                        </a:rPr>
                        <a:t>mDNS</a:t>
                      </a:r>
                      <a:r>
                        <a:rPr lang="en-US" altLang="ko-KR" sz="1200" dirty="0">
                          <a:solidFill>
                            <a:sysClr val="windowText" lastClr="000000"/>
                          </a:solidFill>
                        </a:rPr>
                        <a:t> based discovery</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200" dirty="0">
                          <a:solidFill>
                            <a:sysClr val="windowText" lastClr="000000"/>
                          </a:solidFill>
                        </a:rPr>
                        <a:t>Ram(?)</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285750" indent="-285750" latinLnBrk="1">
                        <a:buAutoNum type="romanLcParenR"/>
                      </a:pP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45918">
                <a:tc rowSpan="4">
                  <a:txBody>
                    <a:bodyPr/>
                    <a:lstStyle/>
                    <a:p>
                      <a:pPr latinLnBrk="1"/>
                      <a:r>
                        <a:rPr lang="en-US" altLang="ko-KR" sz="1200" dirty="0">
                          <a:solidFill>
                            <a:sysClr val="windowText" lastClr="000000"/>
                          </a:solidFill>
                        </a:rPr>
                        <a:t>Messaging</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err="1">
                          <a:solidFill>
                            <a:sysClr val="windowText" lastClr="000000"/>
                          </a:solidFill>
                        </a:rPr>
                        <a:t>Pubsub</a:t>
                      </a:r>
                      <a:r>
                        <a:rPr lang="en-US" altLang="ko-KR" sz="1200" dirty="0">
                          <a:solidFill>
                            <a:sysClr val="windowText" lastClr="000000"/>
                          </a:solidFill>
                        </a:rPr>
                        <a:t> </a:t>
                      </a:r>
                      <a:r>
                        <a:rPr lang="en-US" altLang="ko-KR" sz="1200" b="1" dirty="0">
                          <a:solidFill>
                            <a:srgbClr val="0000FF"/>
                          </a:solidFill>
                        </a:rPr>
                        <a:t>(1537)</a:t>
                      </a:r>
                      <a:endParaRPr lang="ko-KR" altLang="en-US" sz="1200" b="1" dirty="0">
                        <a:solidFill>
                          <a:srgbClr val="0000FF"/>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200" dirty="0">
                          <a:solidFill>
                            <a:sysClr val="windowText" lastClr="000000"/>
                          </a:solidFill>
                        </a:rPr>
                        <a:t>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200" dirty="0" err="1">
                          <a:solidFill>
                            <a:sysClr val="windowText" lastClr="000000"/>
                          </a:solidFill>
                        </a:rPr>
                        <a:t>Jieun</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4">
                  <a:txBody>
                    <a:bodyPr/>
                    <a:lstStyle/>
                    <a:p>
                      <a:pPr marL="285750" marR="0" indent="-285750" algn="l" defTabSz="914400" rtl="0" eaLnBrk="1" fontAlgn="auto" latinLnBrk="1" hangingPunct="1">
                        <a:lnSpc>
                          <a:spcPct val="100000"/>
                        </a:lnSpc>
                        <a:spcBef>
                          <a:spcPts val="0"/>
                        </a:spcBef>
                        <a:spcAft>
                          <a:spcPts val="0"/>
                        </a:spcAft>
                        <a:buClrTx/>
                        <a:buSzTx/>
                        <a:buFontTx/>
                        <a:buAutoNum type="romanLcParenR"/>
                        <a:tabLst/>
                        <a:defRPr/>
                      </a:pPr>
                      <a:r>
                        <a:rPr lang="en-US" altLang="ko-KR" sz="1200" dirty="0" err="1">
                          <a:solidFill>
                            <a:sysClr val="windowText" lastClr="000000"/>
                          </a:solidFill>
                        </a:rPr>
                        <a:t>Pubsub</a:t>
                      </a:r>
                      <a:r>
                        <a:rPr lang="en-US" altLang="ko-KR" sz="1200" baseline="0" dirty="0">
                          <a:solidFill>
                            <a:sysClr val="windowText" lastClr="000000"/>
                          </a:solidFill>
                        </a:rPr>
                        <a:t> with IETF standard  </a:t>
                      </a:r>
                    </a:p>
                    <a:p>
                      <a:pPr marL="285750" marR="0" indent="-285750" algn="l" defTabSz="914400" rtl="0" eaLnBrk="1" fontAlgn="auto" latinLnBrk="1" hangingPunct="1">
                        <a:lnSpc>
                          <a:spcPct val="100000"/>
                        </a:lnSpc>
                        <a:spcBef>
                          <a:spcPts val="0"/>
                        </a:spcBef>
                        <a:spcAft>
                          <a:spcPts val="0"/>
                        </a:spcAft>
                        <a:buClrTx/>
                        <a:buSzTx/>
                        <a:buFontTx/>
                        <a:buAutoNum type="romanLcParenR"/>
                        <a:tabLst/>
                        <a:defRPr/>
                      </a:pPr>
                      <a:r>
                        <a:rPr lang="en-US" altLang="ko-KR" sz="1200" baseline="0" dirty="0" err="1">
                          <a:solidFill>
                            <a:sysClr val="windowText" lastClr="000000"/>
                          </a:solidFill>
                        </a:rPr>
                        <a:t>CoAP</a:t>
                      </a:r>
                      <a:r>
                        <a:rPr lang="en-US" altLang="ko-KR" sz="1200" baseline="0" dirty="0">
                          <a:solidFill>
                            <a:sysClr val="windowText" lastClr="000000"/>
                          </a:solidFill>
                        </a:rPr>
                        <a:t> over TCP with IETF standard</a:t>
                      </a:r>
                    </a:p>
                    <a:p>
                      <a:pPr marL="285750" marR="0" indent="-285750" algn="l" defTabSz="914400" rtl="0" eaLnBrk="1" fontAlgn="auto" latinLnBrk="1" hangingPunct="1">
                        <a:lnSpc>
                          <a:spcPct val="100000"/>
                        </a:lnSpc>
                        <a:spcBef>
                          <a:spcPts val="0"/>
                        </a:spcBef>
                        <a:spcAft>
                          <a:spcPts val="0"/>
                        </a:spcAft>
                        <a:buClrTx/>
                        <a:buSzTx/>
                        <a:buFontTx/>
                        <a:buAutoNum type="romanLcParenR"/>
                        <a:tabLst/>
                        <a:defRPr/>
                      </a:pPr>
                      <a:r>
                        <a:rPr lang="en-US" altLang="ko-KR" sz="1200" baseline="0" dirty="0">
                          <a:solidFill>
                            <a:sysClr val="windowText" lastClr="000000"/>
                          </a:solidFill>
                        </a:rPr>
                        <a:t>PATCH with IETF standard  </a:t>
                      </a:r>
                      <a:r>
                        <a:rPr lang="en-US" altLang="ko-KR" sz="1200" dirty="0">
                          <a:solidFill>
                            <a:sysClr val="windowText" lastClr="000000"/>
                          </a:solidFill>
                        </a:rPr>
                        <a:t>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327891">
                <a:tc vMerge="1">
                  <a:txBody>
                    <a:bodyPr/>
                    <a:lstStyle/>
                    <a:p>
                      <a:pP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ysClr val="windowText" lastClr="000000"/>
                          </a:solidFill>
                        </a:rPr>
                        <a:t>Keep</a:t>
                      </a:r>
                      <a:r>
                        <a:rPr lang="en-US" altLang="ko-KR" sz="1200" baseline="0" dirty="0">
                          <a:solidFill>
                            <a:sysClr val="windowText" lastClr="000000"/>
                          </a:solidFill>
                        </a:rPr>
                        <a:t> alive </a:t>
                      </a:r>
                      <a:r>
                        <a:rPr lang="en-US" altLang="ko-KR" sz="1200" b="1" baseline="0" dirty="0">
                          <a:solidFill>
                            <a:srgbClr val="0000FF"/>
                          </a:solidFill>
                        </a:rPr>
                        <a:t>(1506)</a:t>
                      </a:r>
                      <a:endParaRPr lang="ko-KR" altLang="en-US" sz="1200" b="1" dirty="0">
                        <a:solidFill>
                          <a:srgbClr val="0000FF"/>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200" dirty="0">
                          <a:solidFill>
                            <a:sysClr val="windowText" lastClr="000000"/>
                          </a:solidFill>
                        </a:rPr>
                        <a:t>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200" dirty="0" err="1">
                          <a:solidFill>
                            <a:sysClr val="windowText" lastClr="000000"/>
                          </a:solidFill>
                        </a:rPr>
                        <a:t>Jieun</a:t>
                      </a:r>
                      <a:r>
                        <a:rPr lang="en-US" altLang="ko-KR" sz="1200" dirty="0">
                          <a:solidFill>
                            <a:sysClr val="windowText" lastClr="000000"/>
                          </a:solidFill>
                        </a:rPr>
                        <a:t>/Richard</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285750" indent="-285750" latinLnBrk="1">
                        <a:buAutoNum type="romanLcParenR"/>
                      </a:pP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190269">
                <a:tc vMerge="1">
                  <a:txBody>
                    <a:bodyPr/>
                    <a:lstStyle/>
                    <a:p>
                      <a:pPr latinLnBrk="1"/>
                      <a:endParaRPr lang="ko-KR" altLang="en-US"/>
                    </a:p>
                  </a:txBody>
                  <a:tcPr/>
                </a:tc>
                <a:tc>
                  <a:txBody>
                    <a:bodyPr/>
                    <a:lstStyle/>
                    <a:p>
                      <a:pPr algn="ctr" latinLnBrk="1"/>
                      <a:r>
                        <a:rPr lang="en-US" altLang="ko-KR" sz="1200" dirty="0" err="1">
                          <a:solidFill>
                            <a:sysClr val="windowText" lastClr="000000"/>
                          </a:solidFill>
                        </a:rPr>
                        <a:t>CoAP</a:t>
                      </a:r>
                      <a:r>
                        <a:rPr lang="en-US" altLang="ko-KR" sz="1200" dirty="0">
                          <a:solidFill>
                            <a:sysClr val="windowText" lastClr="000000"/>
                          </a:solidFill>
                        </a:rPr>
                        <a:t> over TCP </a:t>
                      </a:r>
                      <a:r>
                        <a:rPr lang="en-US" altLang="ko-KR" sz="1200" b="1" dirty="0">
                          <a:solidFill>
                            <a:srgbClr val="0000FF"/>
                          </a:solidFill>
                        </a:rPr>
                        <a:t>(1545)</a:t>
                      </a:r>
                      <a:endParaRPr lang="ko-KR" altLang="en-US" sz="1200" b="1" dirty="0">
                        <a:solidFill>
                          <a:srgbClr val="0000FF"/>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200" dirty="0">
                          <a:solidFill>
                            <a:sysClr val="windowText" lastClr="000000"/>
                          </a:solidFill>
                        </a:rPr>
                        <a:t>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err="1">
                          <a:solidFill>
                            <a:sysClr val="windowText" lastClr="000000"/>
                          </a:solidFill>
                        </a:rPr>
                        <a:t>Jieun</a:t>
                      </a:r>
                      <a:r>
                        <a:rPr lang="en-US" altLang="ko-KR" sz="1200" dirty="0">
                          <a:solidFill>
                            <a:sysClr val="windowText" lastClr="000000"/>
                          </a:solidFill>
                        </a:rPr>
                        <a:t>/Richard</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latinLnBrk="1"/>
                      <a:endParaRPr lang="ko-KR" altLang="en-US"/>
                    </a:p>
                  </a:txBody>
                  <a:tcPr/>
                </a:tc>
                <a:extLst>
                  <a:ext uri="{0D108BD9-81ED-4DB2-BD59-A6C34878D82A}">
                    <a16:rowId xmlns:a16="http://schemas.microsoft.com/office/drawing/2014/main" val="10011"/>
                  </a:ext>
                </a:extLst>
              </a:tr>
              <a:tr h="190269">
                <a:tc vMerge="1">
                  <a:txBody>
                    <a:bodyPr/>
                    <a:lstStyle/>
                    <a:p>
                      <a:pP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a:solidFill>
                            <a:sysClr val="windowText" lastClr="000000"/>
                          </a:solidFill>
                        </a:rPr>
                        <a:t>PATCH </a:t>
                      </a:r>
                      <a:r>
                        <a:rPr lang="en-US" altLang="ko-KR" sz="1200" b="1" dirty="0">
                          <a:solidFill>
                            <a:srgbClr val="0000FF"/>
                          </a:solidFill>
                        </a:rPr>
                        <a:t>(1140) </a:t>
                      </a:r>
                      <a:endParaRPr lang="ko-KR" altLang="en-US" sz="1200" b="1" dirty="0">
                        <a:solidFill>
                          <a:srgbClr val="0000FF"/>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200" dirty="0">
                          <a:solidFill>
                            <a:sysClr val="windowText" lastClr="000000"/>
                          </a:solidFill>
                        </a:rPr>
                        <a:t>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200" dirty="0">
                          <a:solidFill>
                            <a:sysClr val="windowText" lastClr="000000"/>
                          </a:solidFill>
                        </a:rPr>
                        <a:t>Mark</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285750" indent="-285750" latinLnBrk="1">
                        <a:buAutoNum type="romanLcParenR"/>
                      </a:pP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2"/>
                  </a:ext>
                </a:extLst>
              </a:tr>
              <a:tr h="24591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a:solidFill>
                            <a:sysClr val="windowText" lastClr="000000"/>
                          </a:solidFill>
                        </a:rPr>
                        <a:t>Streaming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err="1">
                          <a:solidFill>
                            <a:sysClr val="windowText" lastClr="000000"/>
                          </a:solidFill>
                        </a:rPr>
                        <a:t>Uni</a:t>
                      </a:r>
                      <a:r>
                        <a:rPr lang="en-US" altLang="ko-KR" sz="1200" dirty="0">
                          <a:solidFill>
                            <a:sysClr val="windowText" lastClr="000000"/>
                          </a:solidFill>
                        </a:rPr>
                        <a:t>-directional</a:t>
                      </a:r>
                      <a:r>
                        <a:rPr lang="en-US" altLang="ko-KR" sz="1200" baseline="0" dirty="0">
                          <a:solidFill>
                            <a:sysClr val="windowText" lastClr="000000"/>
                          </a:solidFill>
                        </a:rPr>
                        <a:t> streaming(?) </a:t>
                      </a:r>
                      <a:r>
                        <a:rPr lang="en-US" altLang="ko-KR" sz="1200" dirty="0">
                          <a:solidFill>
                            <a:sysClr val="windowText" lastClr="000000"/>
                          </a:solidFill>
                        </a:rPr>
                        <a:t>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200" dirty="0">
                          <a:solidFill>
                            <a:sysClr val="windowText" lastClr="000000"/>
                          </a:solidFill>
                        </a:rPr>
                        <a:t>?</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latinLnBrk="1">
                        <a:buAutoNum type="romanLcParenR"/>
                      </a:pPr>
                      <a:r>
                        <a:rPr lang="en-US" altLang="ko-KR" sz="1200" dirty="0">
                          <a:solidFill>
                            <a:sysClr val="windowText" lastClr="000000"/>
                          </a:solidFill>
                        </a:rPr>
                        <a:t>Streaming with</a:t>
                      </a:r>
                      <a:r>
                        <a:rPr lang="en-US" altLang="ko-KR" sz="1200" baseline="0" dirty="0">
                          <a:solidFill>
                            <a:sysClr val="windowText" lastClr="000000"/>
                          </a:solidFill>
                        </a:rPr>
                        <a:t> REST model, </a:t>
                      </a:r>
                      <a:r>
                        <a:rPr lang="sv-SE" altLang="ko-KR" sz="1200" baseline="0" dirty="0">
                          <a:solidFill>
                            <a:sysClr val="windowText" lastClr="000000"/>
                          </a:solidFill>
                        </a:rPr>
                        <a:t>AV solutions (from UPnP WG)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3"/>
                  </a:ext>
                </a:extLst>
              </a:tr>
              <a:tr h="312189">
                <a:tc>
                  <a:txBody>
                    <a:bodyPr/>
                    <a:lstStyle/>
                    <a:p>
                      <a:pPr latinLnBrk="1"/>
                      <a:r>
                        <a:rPr lang="en-US" altLang="ko-KR" sz="1200" dirty="0">
                          <a:solidFill>
                            <a:sysClr val="windowText" lastClr="000000"/>
                          </a:solidFill>
                        </a:rPr>
                        <a:t>Device mgmt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marL="0" indent="0" algn="ctr" latinLnBrk="1">
                        <a:buNone/>
                      </a:pPr>
                      <a:r>
                        <a:rPr lang="en-US" altLang="ko-KR" sz="1200" dirty="0">
                          <a:solidFill>
                            <a:sysClr val="windowText" lastClr="000000"/>
                          </a:solidFill>
                        </a:rPr>
                        <a:t>Filed</a:t>
                      </a:r>
                      <a:r>
                        <a:rPr lang="en-US" altLang="ko-KR" sz="1200" baseline="0" dirty="0">
                          <a:solidFill>
                            <a:sysClr val="windowText" lastClr="000000"/>
                          </a:solidFill>
                        </a:rPr>
                        <a:t> updatability </a:t>
                      </a:r>
                      <a:r>
                        <a:rPr lang="en-US" altLang="ko-KR" sz="1200" b="1" baseline="0" dirty="0">
                          <a:solidFill>
                            <a:srgbClr val="0000FF"/>
                          </a:solidFill>
                        </a:rPr>
                        <a:t>(1332)</a:t>
                      </a:r>
                      <a:endParaRPr lang="ko-KR" altLang="en-US" sz="1200" b="1" dirty="0">
                        <a:solidFill>
                          <a:srgbClr val="0000FF"/>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200" dirty="0">
                          <a:solidFill>
                            <a:sysClr val="windowText" lastClr="000000"/>
                          </a:solidFill>
                        </a:rPr>
                        <a:t>Richard</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latinLnBrk="1">
                        <a:buNone/>
                      </a:pPr>
                      <a:endParaRPr lang="en-US" altLang="ko-KR" sz="1200" baseline="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4"/>
                  </a:ext>
                </a:extLst>
              </a:tr>
              <a:tr h="24591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a:solidFill>
                            <a:sysClr val="windowText" lastClr="000000"/>
                          </a:solidFill>
                        </a:rPr>
                        <a:t>Group</a:t>
                      </a:r>
                      <a:r>
                        <a:rPr lang="en-US" altLang="ko-KR" sz="1200" baseline="0" dirty="0">
                          <a:solidFill>
                            <a:sysClr val="windowText" lastClr="000000"/>
                          </a:solidFill>
                        </a:rPr>
                        <a:t> mgmt</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a:solidFill>
                            <a:sysClr val="windowText" lastClr="000000"/>
                          </a:solidFill>
                        </a:rPr>
                        <a:t>Scene/ Script/ Rule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200" dirty="0">
                          <a:solidFill>
                            <a:sysClr val="windowText" lastClr="000000"/>
                          </a:solidFill>
                        </a:rPr>
                        <a:t>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200" dirty="0">
                          <a:solidFill>
                            <a:sysClr val="windowText" lastClr="000000"/>
                          </a:solidFill>
                        </a:rPr>
                        <a:t>Mark/Clarke</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latinLnBrk="1">
                        <a:buAutoNum type="romanLcParenR"/>
                      </a:pPr>
                      <a:r>
                        <a:rPr lang="en-US" altLang="ko-KR" sz="1200" dirty="0">
                          <a:solidFill>
                            <a:sysClr val="windowText" lastClr="000000"/>
                          </a:solidFill>
                        </a:rPr>
                        <a:t>Smart</a:t>
                      </a:r>
                      <a:r>
                        <a:rPr lang="en-US" altLang="ko-KR" sz="1200" baseline="0" dirty="0">
                          <a:solidFill>
                            <a:sysClr val="windowText" lastClr="000000"/>
                          </a:solidFill>
                        </a:rPr>
                        <a:t> Home Project(?)</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5"/>
                  </a:ext>
                </a:extLst>
              </a:tr>
              <a:tr h="245918">
                <a:tc row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a:solidFill>
                            <a:sysClr val="windowText" lastClr="000000"/>
                          </a:solidFill>
                        </a:rPr>
                        <a:t>Bridging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a:solidFill>
                            <a:sysClr val="windowText" lastClr="000000"/>
                          </a:solidFill>
                        </a:rPr>
                        <a:t>Intermediary</a:t>
                      </a:r>
                      <a:r>
                        <a:rPr lang="en-US" altLang="ko-KR" sz="1200" baseline="0" dirty="0">
                          <a:solidFill>
                            <a:sysClr val="windowText" lastClr="000000"/>
                          </a:solidFill>
                        </a:rPr>
                        <a:t>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200" dirty="0">
                          <a:solidFill>
                            <a:sysClr val="windowText" lastClr="000000"/>
                          </a:solidFill>
                        </a:rPr>
                        <a:t>?</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latinLnBrk="1">
                        <a:buNone/>
                      </a:pP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6"/>
                  </a:ext>
                </a:extLst>
              </a:tr>
              <a:tr h="245918">
                <a:tc v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err="1">
                          <a:solidFill>
                            <a:sysClr val="windowText" lastClr="000000"/>
                          </a:solidFill>
                        </a:rPr>
                        <a:t>AllJoyn</a:t>
                      </a:r>
                      <a:r>
                        <a:rPr lang="en-US" altLang="ko-KR" sz="1200" dirty="0">
                          <a:solidFill>
                            <a:sysClr val="windowText" lastClr="000000"/>
                          </a:solidFill>
                        </a:rPr>
                        <a:t> Notification Interface </a:t>
                      </a:r>
                      <a:r>
                        <a:rPr lang="en-US" altLang="ko-KR" sz="1200" b="1" dirty="0">
                          <a:solidFill>
                            <a:srgbClr val="0000FF"/>
                          </a:solidFill>
                        </a:rPr>
                        <a:t>(1173)</a:t>
                      </a:r>
                      <a:endParaRPr lang="ko-KR" altLang="en-US" sz="1200" b="1" dirty="0">
                        <a:solidFill>
                          <a:srgbClr val="0000FF"/>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200" dirty="0">
                          <a:solidFill>
                            <a:sysClr val="windowText" lastClr="000000"/>
                          </a:solidFill>
                        </a:rPr>
                        <a:t>Michael</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latinLnBrk="1">
                        <a:buAutoNum type="romanLcParenR"/>
                      </a:pP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7"/>
                  </a:ext>
                </a:extLst>
              </a:tr>
              <a:tr h="245918">
                <a:tc v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err="1">
                          <a:solidFill>
                            <a:sysClr val="windowText" lastClr="000000"/>
                          </a:solidFill>
                        </a:rPr>
                        <a:t>AllJoyn</a:t>
                      </a:r>
                      <a:r>
                        <a:rPr lang="en-US" altLang="ko-KR" sz="1200" dirty="0">
                          <a:solidFill>
                            <a:sysClr val="windowText" lastClr="000000"/>
                          </a:solidFill>
                        </a:rPr>
                        <a:t> </a:t>
                      </a:r>
                      <a:r>
                        <a:rPr lang="en-US" altLang="ko-KR" sz="1200" dirty="0" err="1">
                          <a:solidFill>
                            <a:sysClr val="windowText" lastClr="000000"/>
                          </a:solidFill>
                        </a:rPr>
                        <a:t>ControlPanel</a:t>
                      </a:r>
                      <a:r>
                        <a:rPr lang="en-US" altLang="ko-KR" sz="1200" dirty="0">
                          <a:solidFill>
                            <a:sysClr val="windowText" lastClr="000000"/>
                          </a:solidFill>
                        </a:rPr>
                        <a:t> Interface </a:t>
                      </a:r>
                      <a:r>
                        <a:rPr lang="en-US" altLang="ko-KR" sz="1200" b="1" dirty="0">
                          <a:solidFill>
                            <a:srgbClr val="0000FF"/>
                          </a:solidFill>
                        </a:rPr>
                        <a:t>(1174)</a:t>
                      </a:r>
                      <a:endParaRPr lang="ko-KR" altLang="en-US" sz="1200" b="1" dirty="0">
                        <a:solidFill>
                          <a:srgbClr val="0000FF"/>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200" dirty="0">
                          <a:solidFill>
                            <a:sysClr val="windowText" lastClr="000000"/>
                          </a:solidFill>
                        </a:rPr>
                        <a:t>Michael</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latinLnBrk="1">
                        <a:buAutoNum type="romanLcParenR"/>
                      </a:pP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8"/>
                  </a:ext>
                </a:extLst>
              </a:tr>
              <a:tr h="245918">
                <a:tc>
                  <a:txBody>
                    <a:bodyPr/>
                    <a:lstStyle/>
                    <a:p>
                      <a:pPr latinLnBrk="1"/>
                      <a:r>
                        <a:rPr lang="en-US" altLang="ko-KR" sz="1200" dirty="0">
                          <a:solidFill>
                            <a:sysClr val="windowText" lastClr="000000"/>
                          </a:solidFill>
                        </a:rPr>
                        <a:t>Security</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a:solidFill>
                            <a:sysClr val="windowText" lastClr="000000"/>
                          </a:solidFill>
                        </a:rPr>
                        <a:t>Privacy </a:t>
                      </a:r>
                      <a:r>
                        <a:rPr lang="en-US" altLang="ko-KR" sz="1200" b="1" dirty="0">
                          <a:solidFill>
                            <a:srgbClr val="0000FF"/>
                          </a:solidFill>
                        </a:rPr>
                        <a:t>(1050)</a:t>
                      </a:r>
                      <a:endParaRPr lang="ko-KR" altLang="en-US" sz="1200" b="1" dirty="0">
                        <a:solidFill>
                          <a:srgbClr val="0000FF"/>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200" dirty="0">
                          <a:solidFill>
                            <a:sysClr val="windowText" lastClr="000000"/>
                          </a:solidFill>
                        </a:rPr>
                        <a:t>Dave</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indent="-285750" algn="l" defTabSz="914400" rtl="0" eaLnBrk="1" fontAlgn="auto" latinLnBrk="1" hangingPunct="1">
                        <a:lnSpc>
                          <a:spcPct val="100000"/>
                        </a:lnSpc>
                        <a:spcBef>
                          <a:spcPts val="0"/>
                        </a:spcBef>
                        <a:spcAft>
                          <a:spcPts val="0"/>
                        </a:spcAft>
                        <a:buClrTx/>
                        <a:buSzTx/>
                        <a:buFontTx/>
                        <a:buAutoNum type="romanLcParenR"/>
                        <a:tabLst/>
                        <a:defRPr/>
                      </a:pPr>
                      <a:r>
                        <a:rPr lang="en-US" altLang="ko-KR" sz="1200" dirty="0">
                          <a:solidFill>
                            <a:sysClr val="windowText" lastClr="000000"/>
                          </a:solidFill>
                        </a:rPr>
                        <a:t>New </a:t>
                      </a:r>
                      <a:r>
                        <a:rPr lang="en-US" altLang="ko-KR" sz="1200" dirty="0" err="1">
                          <a:solidFill>
                            <a:sysClr val="windowText" lastClr="000000"/>
                          </a:solidFill>
                        </a:rPr>
                        <a:t>Auth</a:t>
                      </a:r>
                      <a:r>
                        <a:rPr lang="en-US" altLang="ko-KR" sz="1200" dirty="0">
                          <a:solidFill>
                            <a:sysClr val="windowText" lastClr="000000"/>
                          </a:solidFill>
                        </a:rPr>
                        <a:t> scheme &amp; Re-direct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9"/>
                  </a:ext>
                </a:extLst>
              </a:tr>
            </a:tbl>
          </a:graphicData>
        </a:graphic>
      </p:graphicFrame>
      <p:sp>
        <p:nvSpPr>
          <p:cNvPr id="10" name="제목 2"/>
          <p:cNvSpPr>
            <a:spLocks noGrp="1"/>
          </p:cNvSpPr>
          <p:nvPr>
            <p:ph type="title"/>
          </p:nvPr>
        </p:nvSpPr>
        <p:spPr>
          <a:xfrm>
            <a:off x="442118" y="-76200"/>
            <a:ext cx="10363201" cy="1066800"/>
          </a:xfrm>
        </p:spPr>
        <p:txBody>
          <a:bodyPr/>
          <a:lstStyle/>
          <a:p>
            <a:r>
              <a:rPr lang="en-US" altLang="ko-KR" dirty="0"/>
              <a:t>Spec items – OCF Amsterdam </a:t>
            </a:r>
            <a:endParaRPr lang="ko-KR" altLang="en-US" dirty="0"/>
          </a:p>
        </p:txBody>
      </p:sp>
      <p:sp>
        <p:nvSpPr>
          <p:cNvPr id="52" name="TextBox 51"/>
          <p:cNvSpPr txBox="1"/>
          <p:nvPr/>
        </p:nvSpPr>
        <p:spPr>
          <a:xfrm>
            <a:off x="6919119" y="152400"/>
            <a:ext cx="4038600" cy="523220"/>
          </a:xfrm>
          <a:prstGeom prst="rect">
            <a:avLst/>
          </a:prstGeom>
          <a:noFill/>
          <a:ln>
            <a:solidFill>
              <a:srgbClr val="000000"/>
            </a:solidFill>
          </a:ln>
        </p:spPr>
        <p:txBody>
          <a:bodyPr wrap="square" rtlCol="0">
            <a:spAutoFit/>
          </a:bodyPr>
          <a:lstStyle/>
          <a:p>
            <a:r>
              <a:rPr lang="en-US" altLang="ko-KR" sz="1400" dirty="0"/>
              <a:t>Needs indicates the existence of the requirement from product implementation.  </a:t>
            </a:r>
            <a:endParaRPr lang="ko-KR" altLang="en-US" sz="800" dirty="0"/>
          </a:p>
        </p:txBody>
      </p:sp>
      <p:sp>
        <p:nvSpPr>
          <p:cNvPr id="9" name="타원 8"/>
          <p:cNvSpPr/>
          <p:nvPr/>
        </p:nvSpPr>
        <p:spPr>
          <a:xfrm>
            <a:off x="5264235" y="1132242"/>
            <a:ext cx="216024" cy="216024"/>
          </a:xfrm>
          <a:prstGeom prst="ellipse">
            <a:avLst/>
          </a:prstGeom>
          <a:solidFill>
            <a:schemeClr val="tx2">
              <a:lumMod val="40000"/>
              <a:lumOff val="6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11" name="타원 10"/>
          <p:cNvSpPr/>
          <p:nvPr/>
        </p:nvSpPr>
        <p:spPr>
          <a:xfrm>
            <a:off x="5264235" y="1960582"/>
            <a:ext cx="216024" cy="216024"/>
          </a:xfrm>
          <a:prstGeom prst="ellipse">
            <a:avLst/>
          </a:prstGeom>
          <a:solidFill>
            <a:schemeClr val="tx2">
              <a:lumMod val="40000"/>
              <a:lumOff val="6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12" name="타원 11"/>
          <p:cNvSpPr/>
          <p:nvPr/>
        </p:nvSpPr>
        <p:spPr>
          <a:xfrm>
            <a:off x="5264235" y="2229522"/>
            <a:ext cx="216024" cy="216024"/>
          </a:xfrm>
          <a:prstGeom prst="ellipse">
            <a:avLst/>
          </a:prstGeom>
          <a:solidFill>
            <a:schemeClr val="tx2">
              <a:lumMod val="40000"/>
              <a:lumOff val="6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13" name="타원 12"/>
          <p:cNvSpPr/>
          <p:nvPr/>
        </p:nvSpPr>
        <p:spPr>
          <a:xfrm>
            <a:off x="5264235" y="2498462"/>
            <a:ext cx="216024" cy="216024"/>
          </a:xfrm>
          <a:prstGeom prst="ellipse">
            <a:avLst/>
          </a:prstGeom>
          <a:solidFill>
            <a:schemeClr val="tx2">
              <a:lumMod val="40000"/>
              <a:lumOff val="6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14" name="타원 13"/>
          <p:cNvSpPr/>
          <p:nvPr/>
        </p:nvSpPr>
        <p:spPr>
          <a:xfrm>
            <a:off x="5264235" y="2778186"/>
            <a:ext cx="216024" cy="216024"/>
          </a:xfrm>
          <a:prstGeom prst="ellipse">
            <a:avLst/>
          </a:prstGeom>
          <a:solidFill>
            <a:schemeClr val="tx2">
              <a:lumMod val="40000"/>
              <a:lumOff val="6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15" name="타원 14"/>
          <p:cNvSpPr/>
          <p:nvPr/>
        </p:nvSpPr>
        <p:spPr>
          <a:xfrm>
            <a:off x="5264235" y="3322344"/>
            <a:ext cx="216024" cy="216024"/>
          </a:xfrm>
          <a:prstGeom prst="ellipse">
            <a:avLst/>
          </a:prstGeom>
          <a:solidFill>
            <a:schemeClr val="tx2">
              <a:lumMod val="40000"/>
              <a:lumOff val="6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16" name="타원 15"/>
          <p:cNvSpPr/>
          <p:nvPr/>
        </p:nvSpPr>
        <p:spPr>
          <a:xfrm>
            <a:off x="5264235" y="3634316"/>
            <a:ext cx="216024" cy="216024"/>
          </a:xfrm>
          <a:prstGeom prst="ellipse">
            <a:avLst/>
          </a:prstGeom>
          <a:solidFill>
            <a:schemeClr val="tx2">
              <a:lumMod val="40000"/>
              <a:lumOff val="6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17" name="타원 16"/>
          <p:cNvSpPr/>
          <p:nvPr/>
        </p:nvSpPr>
        <p:spPr>
          <a:xfrm>
            <a:off x="5264235" y="3930126"/>
            <a:ext cx="216024" cy="216024"/>
          </a:xfrm>
          <a:prstGeom prst="ellipse">
            <a:avLst/>
          </a:prstGeom>
          <a:solidFill>
            <a:schemeClr val="tx2">
              <a:lumMod val="40000"/>
              <a:lumOff val="6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18" name="타원 17"/>
          <p:cNvSpPr/>
          <p:nvPr/>
        </p:nvSpPr>
        <p:spPr>
          <a:xfrm>
            <a:off x="5264235" y="4214334"/>
            <a:ext cx="216024" cy="216024"/>
          </a:xfrm>
          <a:prstGeom prst="ellipse">
            <a:avLst/>
          </a:prstGeom>
          <a:solidFill>
            <a:schemeClr val="tx2">
              <a:lumMod val="40000"/>
              <a:lumOff val="6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19" name="타원 18"/>
          <p:cNvSpPr/>
          <p:nvPr/>
        </p:nvSpPr>
        <p:spPr>
          <a:xfrm>
            <a:off x="5264235" y="5053432"/>
            <a:ext cx="216024" cy="216024"/>
          </a:xfrm>
          <a:prstGeom prst="ellipse">
            <a:avLst/>
          </a:prstGeom>
          <a:solidFill>
            <a:schemeClr val="tx2">
              <a:lumMod val="40000"/>
              <a:lumOff val="6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Tree>
    <p:extLst>
      <p:ext uri="{BB962C8B-B14F-4D97-AF65-F5344CB8AC3E}">
        <p14:creationId xmlns:p14="http://schemas.microsoft.com/office/powerpoint/2010/main" val="925127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(conceptual) </a:t>
            </a:r>
            <a:r>
              <a:rPr lang="en-US" altLang="ko-KR" dirty="0" err="1"/>
              <a:t>IoT</a:t>
            </a:r>
            <a:r>
              <a:rPr lang="en-US" altLang="ko-KR" dirty="0"/>
              <a:t> Architecture &amp; Procedures</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D52989E0-5FF6-4A8A-9D9E-CD34F04C754E}" type="datetime3">
              <a:rPr lang="en-US" altLang="ko-KR" smtClean="0"/>
              <a:t>17 October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13</a:t>
            </a:fld>
            <a:endParaRPr lang="en-US" dirty="0"/>
          </a:p>
        </p:txBody>
      </p:sp>
      <p:pic>
        <p:nvPicPr>
          <p:cNvPr id="7" name="Picture 6" descr="http://www.costcentral.com/product-images-new/cisco-c819hgw-v-a-k9.jpg"/>
          <p:cNvPicPr>
            <a:picLocks noChangeAspect="1" noChangeArrowheads="1"/>
          </p:cNvPicPr>
          <p:nvPr/>
        </p:nvPicPr>
        <p:blipFill>
          <a:blip r:embed="rId2" cstate="print"/>
          <a:srcRect/>
          <a:stretch>
            <a:fillRect/>
          </a:stretch>
        </p:blipFill>
        <p:spPr bwMode="auto">
          <a:xfrm>
            <a:off x="3704655" y="3068627"/>
            <a:ext cx="1656184" cy="1242138"/>
          </a:xfrm>
          <a:prstGeom prst="rect">
            <a:avLst/>
          </a:prstGeom>
          <a:noFill/>
        </p:spPr>
      </p:pic>
      <p:pic>
        <p:nvPicPr>
          <p:cNvPr id="8" name="Picture 4" descr="http://gsdisposals.com/wp-content/uploads/2013/08/bigstock-Row-of-network-servers-in-data-42441367.jpg"/>
          <p:cNvPicPr>
            <a:picLocks noChangeAspect="1" noChangeArrowheads="1"/>
          </p:cNvPicPr>
          <p:nvPr/>
        </p:nvPicPr>
        <p:blipFill>
          <a:blip r:embed="rId3" cstate="print"/>
          <a:srcRect/>
          <a:stretch>
            <a:fillRect/>
          </a:stretch>
        </p:blipFill>
        <p:spPr bwMode="auto">
          <a:xfrm>
            <a:off x="7089031" y="782733"/>
            <a:ext cx="1728192" cy="1439800"/>
          </a:xfrm>
          <a:prstGeom prst="rect">
            <a:avLst/>
          </a:prstGeom>
          <a:noFill/>
        </p:spPr>
      </p:pic>
      <p:pic>
        <p:nvPicPr>
          <p:cNvPr id="9" name="Picture 2" descr="http://www.dallmeier.ru/fileadmin/upload_electronic/Unternehmen/Niederlassungen/Dallmeier_Russland/Planning_icons_single/Shapes/JPG/Symbols/Cloud%20internet.jpg"/>
          <p:cNvPicPr>
            <a:picLocks noChangeAspect="1" noChangeArrowheads="1"/>
          </p:cNvPicPr>
          <p:nvPr/>
        </p:nvPicPr>
        <p:blipFill>
          <a:blip r:embed="rId4" cstate="print"/>
          <a:srcRect/>
          <a:stretch>
            <a:fillRect/>
          </a:stretch>
        </p:blipFill>
        <p:spPr bwMode="auto">
          <a:xfrm>
            <a:off x="5072807" y="2062105"/>
            <a:ext cx="3744416" cy="1960629"/>
          </a:xfrm>
          <a:prstGeom prst="rect">
            <a:avLst/>
          </a:prstGeom>
          <a:noFill/>
        </p:spPr>
      </p:pic>
      <p:pic>
        <p:nvPicPr>
          <p:cNvPr id="10" name="Picture 2"/>
          <p:cNvPicPr>
            <a:picLocks noChangeAspect="1" noChangeArrowheads="1"/>
          </p:cNvPicPr>
          <p:nvPr/>
        </p:nvPicPr>
        <p:blipFill>
          <a:blip r:embed="rId5" cstate="print"/>
          <a:srcRect/>
          <a:stretch>
            <a:fillRect/>
          </a:stretch>
        </p:blipFill>
        <p:spPr bwMode="auto">
          <a:xfrm>
            <a:off x="8651983" y="3950726"/>
            <a:ext cx="669297" cy="1103861"/>
          </a:xfrm>
          <a:prstGeom prst="roundRect">
            <a:avLst/>
          </a:prstGeom>
          <a:noFill/>
          <a:ln w="9525">
            <a:noFill/>
            <a:miter lim="800000"/>
            <a:headEnd/>
            <a:tailEnd/>
          </a:ln>
          <a:effectLst>
            <a:prstShdw prst="shdw17" dist="17961" dir="2700000">
              <a:srgbClr val="CCECFF">
                <a:gamma/>
                <a:shade val="60000"/>
                <a:invGamma/>
                <a:alpha val="50000"/>
              </a:srgbClr>
            </a:prstShdw>
          </a:effectLst>
        </p:spPr>
      </p:pic>
      <p:pic>
        <p:nvPicPr>
          <p:cNvPr id="11" name="Picture 10" descr="http://www.cooking-hacks.com/skin/frontend/default/cooking/images/catalog/documentation/article_waspmote/waspmote.png"/>
          <p:cNvPicPr>
            <a:picLocks noChangeAspect="1" noChangeArrowheads="1"/>
          </p:cNvPicPr>
          <p:nvPr/>
        </p:nvPicPr>
        <p:blipFill>
          <a:blip r:embed="rId6" cstate="print"/>
          <a:srcRect/>
          <a:stretch>
            <a:fillRect/>
          </a:stretch>
        </p:blipFill>
        <p:spPr bwMode="auto">
          <a:xfrm>
            <a:off x="2323979" y="2150525"/>
            <a:ext cx="775585" cy="792088"/>
          </a:xfrm>
          <a:prstGeom prst="rect">
            <a:avLst/>
          </a:prstGeom>
          <a:noFill/>
        </p:spPr>
      </p:pic>
      <p:cxnSp>
        <p:nvCxnSpPr>
          <p:cNvPr id="12" name="직선 연결선 11"/>
          <p:cNvCxnSpPr>
            <a:stCxn id="11" idx="2"/>
            <a:endCxn id="7" idx="1"/>
          </p:cNvCxnSpPr>
          <p:nvPr/>
        </p:nvCxnSpPr>
        <p:spPr>
          <a:xfrm>
            <a:off x="2711771" y="2942614"/>
            <a:ext cx="992884" cy="74708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직선 연결선 12"/>
          <p:cNvCxnSpPr>
            <a:stCxn id="25" idx="0"/>
            <a:endCxn id="7" idx="1"/>
          </p:cNvCxnSpPr>
          <p:nvPr/>
        </p:nvCxnSpPr>
        <p:spPr>
          <a:xfrm flipV="1">
            <a:off x="2020371" y="3689697"/>
            <a:ext cx="1684285" cy="28198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4" name="직선 연결선 13"/>
          <p:cNvCxnSpPr>
            <a:stCxn id="21" idx="0"/>
            <a:endCxn id="7" idx="2"/>
          </p:cNvCxnSpPr>
          <p:nvPr/>
        </p:nvCxnSpPr>
        <p:spPr>
          <a:xfrm flipV="1">
            <a:off x="2940669" y="4310765"/>
            <a:ext cx="1592078" cy="86409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465295" y="4651641"/>
            <a:ext cx="936104" cy="523220"/>
          </a:xfrm>
          <a:prstGeom prst="rect">
            <a:avLst/>
          </a:prstGeom>
          <a:gradFill flip="none" rotWithShape="1">
            <a:gsLst>
              <a:gs pos="0">
                <a:srgbClr val="FF99FF">
                  <a:shade val="30000"/>
                  <a:satMod val="115000"/>
                </a:srgbClr>
              </a:gs>
              <a:gs pos="50000">
                <a:srgbClr val="FF99FF">
                  <a:shade val="67500"/>
                  <a:satMod val="115000"/>
                </a:srgbClr>
              </a:gs>
              <a:gs pos="100000">
                <a:srgbClr val="FF99FF">
                  <a:shade val="100000"/>
                  <a:satMod val="115000"/>
                </a:srgbClr>
              </a:gs>
            </a:gsLst>
            <a:lin ang="8100000" scaled="1"/>
            <a:tileRect/>
          </a:gradFill>
        </p:spPr>
        <p:txBody>
          <a:bodyPr wrap="square" rtlCol="0">
            <a:spAutoFit/>
          </a:bodyPr>
          <a:lstStyle/>
          <a:p>
            <a:pPr algn="ctr"/>
            <a:r>
              <a:rPr lang="en-US" altLang="ko-KR" sz="1400" dirty="0"/>
              <a:t>User</a:t>
            </a:r>
          </a:p>
          <a:p>
            <a:pPr algn="ctr"/>
            <a:r>
              <a:rPr lang="en-US" altLang="ko-KR" sz="1400" dirty="0"/>
              <a:t>Device</a:t>
            </a:r>
            <a:endParaRPr lang="ko-KR" altLang="en-US" sz="1400" dirty="0" err="1"/>
          </a:p>
        </p:txBody>
      </p:sp>
      <p:sp>
        <p:nvSpPr>
          <p:cNvPr id="16" name="TextBox 15"/>
          <p:cNvSpPr txBox="1"/>
          <p:nvPr/>
        </p:nvSpPr>
        <p:spPr>
          <a:xfrm>
            <a:off x="2480520" y="5894942"/>
            <a:ext cx="752129"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Sensor</a:t>
            </a:r>
            <a:endParaRPr lang="ko-KR" altLang="en-US" sz="1400" dirty="0" err="1"/>
          </a:p>
        </p:txBody>
      </p:sp>
      <p:sp>
        <p:nvSpPr>
          <p:cNvPr id="17" name="TextBox 16"/>
          <p:cNvSpPr txBox="1"/>
          <p:nvPr/>
        </p:nvSpPr>
        <p:spPr>
          <a:xfrm>
            <a:off x="1643720" y="4657158"/>
            <a:ext cx="752129"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Sensor</a:t>
            </a:r>
            <a:endParaRPr lang="ko-KR" altLang="en-US" sz="1400" dirty="0" err="1"/>
          </a:p>
        </p:txBody>
      </p:sp>
      <p:sp>
        <p:nvSpPr>
          <p:cNvPr id="18" name="TextBox 17"/>
          <p:cNvSpPr txBox="1"/>
          <p:nvPr/>
        </p:nvSpPr>
        <p:spPr>
          <a:xfrm>
            <a:off x="1254868" y="2582574"/>
            <a:ext cx="1139423"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square" rtlCol="0">
            <a:spAutoFit/>
          </a:bodyPr>
          <a:lstStyle/>
          <a:p>
            <a:r>
              <a:rPr lang="en-US" altLang="ko-KR" sz="1400" dirty="0"/>
              <a:t>Actuator</a:t>
            </a:r>
            <a:endParaRPr lang="ko-KR" altLang="en-US" sz="1400" dirty="0" err="1"/>
          </a:p>
        </p:txBody>
      </p:sp>
      <p:sp>
        <p:nvSpPr>
          <p:cNvPr id="19" name="TextBox 18"/>
          <p:cNvSpPr txBox="1"/>
          <p:nvPr/>
        </p:nvSpPr>
        <p:spPr>
          <a:xfrm>
            <a:off x="4856784" y="4022734"/>
            <a:ext cx="1011815" cy="307777"/>
          </a:xfrm>
          <a:prstGeom prst="rect">
            <a:avLst/>
          </a:pr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2700000" scaled="1"/>
            <a:tileRect/>
          </a:gradFill>
        </p:spPr>
        <p:txBody>
          <a:bodyPr wrap="none" rtlCol="0">
            <a:spAutoFit/>
          </a:bodyPr>
          <a:lstStyle/>
          <a:p>
            <a:r>
              <a:rPr lang="en-US" altLang="ko-KR" sz="1400" dirty="0"/>
              <a:t>Gateway</a:t>
            </a:r>
            <a:endParaRPr lang="ko-KR" altLang="en-US" sz="1400" dirty="0" err="1"/>
          </a:p>
        </p:txBody>
      </p:sp>
      <p:sp>
        <p:nvSpPr>
          <p:cNvPr id="20" name="TextBox 19"/>
          <p:cNvSpPr txBox="1"/>
          <p:nvPr/>
        </p:nvSpPr>
        <p:spPr>
          <a:xfrm>
            <a:off x="8601199" y="1914757"/>
            <a:ext cx="1394934" cy="307777"/>
          </a:xfrm>
          <a:prstGeom prst="rect">
            <a:avLst/>
          </a:prstGeom>
          <a:solidFill>
            <a:srgbClr val="3399FF">
              <a:alpha val="50000"/>
            </a:srgbClr>
          </a:solidFill>
        </p:spPr>
        <p:txBody>
          <a:bodyPr wrap="none" rtlCol="0">
            <a:spAutoFit/>
          </a:bodyPr>
          <a:lstStyle/>
          <a:p>
            <a:r>
              <a:rPr lang="en-US" altLang="ko-KR" sz="1400" dirty="0"/>
              <a:t>Service Server</a:t>
            </a:r>
            <a:endParaRPr lang="ko-KR" altLang="en-US" sz="1400" dirty="0" err="1"/>
          </a:p>
        </p:txBody>
      </p:sp>
      <p:pic>
        <p:nvPicPr>
          <p:cNvPr id="21" name="Picture 5"/>
          <p:cNvPicPr>
            <a:picLocks noChangeAspect="1" noChangeArrowheads="1"/>
          </p:cNvPicPr>
          <p:nvPr/>
        </p:nvPicPr>
        <p:blipFill>
          <a:blip r:embed="rId7" cstate="print"/>
          <a:srcRect/>
          <a:stretch>
            <a:fillRect/>
          </a:stretch>
        </p:blipFill>
        <p:spPr bwMode="auto">
          <a:xfrm>
            <a:off x="2624536" y="5174861"/>
            <a:ext cx="632267" cy="627112"/>
          </a:xfrm>
          <a:prstGeom prst="rect">
            <a:avLst/>
          </a:prstGeom>
          <a:noFill/>
          <a:ln w="9525">
            <a:noFill/>
            <a:miter lim="800000"/>
            <a:headEnd/>
            <a:tailEnd/>
          </a:ln>
        </p:spPr>
      </p:pic>
      <p:pic>
        <p:nvPicPr>
          <p:cNvPr id="22" name="Picture 10" descr="http://www.cooking-hacks.com/skin/frontend/default/cooking/images/catalog/documentation/article_waspmote/waspmote.png"/>
          <p:cNvPicPr>
            <a:picLocks noChangeAspect="1" noChangeArrowheads="1"/>
          </p:cNvPicPr>
          <p:nvPr/>
        </p:nvPicPr>
        <p:blipFill>
          <a:blip r:embed="rId6" cstate="print"/>
          <a:srcRect/>
          <a:stretch>
            <a:fillRect/>
          </a:stretch>
        </p:blipFill>
        <p:spPr bwMode="auto">
          <a:xfrm>
            <a:off x="3920680" y="5390885"/>
            <a:ext cx="775585" cy="792088"/>
          </a:xfrm>
          <a:prstGeom prst="rect">
            <a:avLst/>
          </a:prstGeom>
          <a:noFill/>
        </p:spPr>
      </p:pic>
      <p:sp>
        <p:nvSpPr>
          <p:cNvPr id="23" name="TextBox 22"/>
          <p:cNvSpPr txBox="1"/>
          <p:nvPr/>
        </p:nvSpPr>
        <p:spPr>
          <a:xfrm>
            <a:off x="4723137" y="6034289"/>
            <a:ext cx="958917"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Actuator</a:t>
            </a:r>
            <a:endParaRPr lang="ko-KR" altLang="en-US" sz="1400" dirty="0" err="1"/>
          </a:p>
        </p:txBody>
      </p:sp>
      <p:cxnSp>
        <p:nvCxnSpPr>
          <p:cNvPr id="24" name="직선 연결선 23"/>
          <p:cNvCxnSpPr>
            <a:stCxn id="22" idx="0"/>
            <a:endCxn id="7" idx="2"/>
          </p:cNvCxnSpPr>
          <p:nvPr/>
        </p:nvCxnSpPr>
        <p:spPr>
          <a:xfrm flipV="1">
            <a:off x="4308473" y="4310765"/>
            <a:ext cx="224275" cy="1080120"/>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25" name="Picture 5"/>
          <p:cNvPicPr>
            <a:picLocks noChangeAspect="1" noChangeArrowheads="1"/>
          </p:cNvPicPr>
          <p:nvPr/>
        </p:nvPicPr>
        <p:blipFill>
          <a:blip r:embed="rId8" cstate="print"/>
          <a:srcRect/>
          <a:stretch>
            <a:fillRect/>
          </a:stretch>
        </p:blipFill>
        <p:spPr bwMode="auto">
          <a:xfrm>
            <a:off x="1704237" y="3971685"/>
            <a:ext cx="632267" cy="627112"/>
          </a:xfrm>
          <a:prstGeom prst="rect">
            <a:avLst/>
          </a:prstGeom>
          <a:noFill/>
          <a:ln w="9525">
            <a:noFill/>
            <a:miter lim="800000"/>
            <a:headEnd/>
            <a:tailEnd/>
          </a:ln>
        </p:spPr>
      </p:pic>
      <p:sp>
        <p:nvSpPr>
          <p:cNvPr id="26" name="TextBox 25"/>
          <p:cNvSpPr txBox="1"/>
          <p:nvPr/>
        </p:nvSpPr>
        <p:spPr>
          <a:xfrm>
            <a:off x="2912567" y="854972"/>
            <a:ext cx="3240360" cy="369332"/>
          </a:xfrm>
          <a:prstGeom prst="rect">
            <a:avLst/>
          </a:prstGeom>
          <a:noFill/>
        </p:spPr>
        <p:txBody>
          <a:bodyPr wrap="square" rtlCol="0">
            <a:spAutoFit/>
          </a:bodyPr>
          <a:lstStyle/>
          <a:p>
            <a:r>
              <a:rPr lang="en-US" altLang="ko-KR" b="1" dirty="0"/>
              <a:t>Controlling with actuators</a:t>
            </a:r>
          </a:p>
        </p:txBody>
      </p:sp>
      <p:sp>
        <p:nvSpPr>
          <p:cNvPr id="27" name="TextBox 26"/>
          <p:cNvSpPr txBox="1"/>
          <p:nvPr/>
        </p:nvSpPr>
        <p:spPr>
          <a:xfrm>
            <a:off x="2912567" y="1274484"/>
            <a:ext cx="3384376"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0. Event occurrence</a:t>
            </a:r>
          </a:p>
        </p:txBody>
      </p:sp>
      <p:sp>
        <p:nvSpPr>
          <p:cNvPr id="28" name="TextBox 27"/>
          <p:cNvSpPr txBox="1"/>
          <p:nvPr/>
        </p:nvSpPr>
        <p:spPr>
          <a:xfrm>
            <a:off x="2912567" y="1583047"/>
            <a:ext cx="4464496"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 Request actuators for state transfer</a:t>
            </a:r>
          </a:p>
        </p:txBody>
      </p:sp>
      <p:sp>
        <p:nvSpPr>
          <p:cNvPr id="29" name="TextBox 28"/>
          <p:cNvSpPr txBox="1"/>
          <p:nvPr/>
        </p:nvSpPr>
        <p:spPr>
          <a:xfrm>
            <a:off x="2912567" y="1910295"/>
            <a:ext cx="3384376"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2. Actuator action</a:t>
            </a:r>
          </a:p>
        </p:txBody>
      </p:sp>
      <p:sp>
        <p:nvSpPr>
          <p:cNvPr id="30" name="TextBox 29"/>
          <p:cNvSpPr txBox="1"/>
          <p:nvPr/>
        </p:nvSpPr>
        <p:spPr>
          <a:xfrm>
            <a:off x="2912567" y="2242614"/>
            <a:ext cx="3888432"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3. Response with state information</a:t>
            </a:r>
          </a:p>
        </p:txBody>
      </p:sp>
      <p:grpSp>
        <p:nvGrpSpPr>
          <p:cNvPr id="31" name="그룹 30"/>
          <p:cNvGrpSpPr/>
          <p:nvPr/>
        </p:nvGrpSpPr>
        <p:grpSpPr>
          <a:xfrm>
            <a:off x="2840559" y="2140793"/>
            <a:ext cx="6070646" cy="3241374"/>
            <a:chOff x="1331640" y="2636912"/>
            <a:chExt cx="6070646" cy="3241374"/>
          </a:xfrm>
        </p:grpSpPr>
        <p:sp>
          <p:nvSpPr>
            <p:cNvPr id="32" name="자유형 34"/>
            <p:cNvSpPr/>
            <p:nvPr/>
          </p:nvSpPr>
          <p:spPr>
            <a:xfrm>
              <a:off x="1331640" y="2636912"/>
              <a:ext cx="5041296" cy="1641501"/>
            </a:xfrm>
            <a:custGeom>
              <a:avLst/>
              <a:gdLst>
                <a:gd name="connsiteX0" fmla="*/ 5007429 w 5041296"/>
                <a:gd name="connsiteY0" fmla="*/ 0 h 1637696"/>
                <a:gd name="connsiteX1" fmla="*/ 4905829 w 5041296"/>
                <a:gd name="connsiteY1" fmla="*/ 377371 h 1637696"/>
                <a:gd name="connsiteX2" fmla="*/ 4194629 w 5041296"/>
                <a:gd name="connsiteY2" fmla="*/ 1117600 h 1637696"/>
                <a:gd name="connsiteX3" fmla="*/ 3628572 w 5041296"/>
                <a:gd name="connsiteY3" fmla="*/ 1190171 h 1637696"/>
                <a:gd name="connsiteX4" fmla="*/ 2743200 w 5041296"/>
                <a:gd name="connsiteY4" fmla="*/ 1016000 h 1637696"/>
                <a:gd name="connsiteX5" fmla="*/ 1799772 w 5041296"/>
                <a:gd name="connsiteY5" fmla="*/ 1204686 h 1637696"/>
                <a:gd name="connsiteX6" fmla="*/ 1436915 w 5041296"/>
                <a:gd name="connsiteY6" fmla="*/ 1582057 h 1637696"/>
                <a:gd name="connsiteX7" fmla="*/ 667658 w 5041296"/>
                <a:gd name="connsiteY7" fmla="*/ 1509486 h 1637696"/>
                <a:gd name="connsiteX8" fmla="*/ 232229 w 5041296"/>
                <a:gd name="connsiteY8" fmla="*/ 812800 h 1637696"/>
                <a:gd name="connsiteX9" fmla="*/ 0 w 5041296"/>
                <a:gd name="connsiteY9" fmla="*/ 682171 h 1637696"/>
                <a:gd name="connsiteX0" fmla="*/ 5007429 w 5041296"/>
                <a:gd name="connsiteY0" fmla="*/ 0 h 1641147"/>
                <a:gd name="connsiteX1" fmla="*/ 4905829 w 5041296"/>
                <a:gd name="connsiteY1" fmla="*/ 377371 h 1641147"/>
                <a:gd name="connsiteX2" fmla="*/ 4194629 w 5041296"/>
                <a:gd name="connsiteY2" fmla="*/ 1117600 h 1641147"/>
                <a:gd name="connsiteX3" fmla="*/ 3628572 w 5041296"/>
                <a:gd name="connsiteY3" fmla="*/ 1190171 h 1641147"/>
                <a:gd name="connsiteX4" fmla="*/ 2743200 w 5041296"/>
                <a:gd name="connsiteY4" fmla="*/ 1016000 h 1641147"/>
                <a:gd name="connsiteX5" fmla="*/ 1799772 w 5041296"/>
                <a:gd name="connsiteY5" fmla="*/ 1204686 h 1641147"/>
                <a:gd name="connsiteX6" fmla="*/ 1436915 w 5041296"/>
                <a:gd name="connsiteY6" fmla="*/ 1582057 h 1641147"/>
                <a:gd name="connsiteX7" fmla="*/ 667658 w 5041296"/>
                <a:gd name="connsiteY7" fmla="*/ 1509486 h 1641147"/>
                <a:gd name="connsiteX8" fmla="*/ 360040 w 5041296"/>
                <a:gd name="connsiteY8" fmla="*/ 792088 h 1641147"/>
                <a:gd name="connsiteX9" fmla="*/ 0 w 5041296"/>
                <a:gd name="connsiteY9" fmla="*/ 682171 h 1641147"/>
                <a:gd name="connsiteX0" fmla="*/ 5007429 w 5041296"/>
                <a:gd name="connsiteY0" fmla="*/ 0 h 1641501"/>
                <a:gd name="connsiteX1" fmla="*/ 4905829 w 5041296"/>
                <a:gd name="connsiteY1" fmla="*/ 377371 h 1641501"/>
                <a:gd name="connsiteX2" fmla="*/ 4194629 w 5041296"/>
                <a:gd name="connsiteY2" fmla="*/ 1117600 h 1641501"/>
                <a:gd name="connsiteX3" fmla="*/ 3628572 w 5041296"/>
                <a:gd name="connsiteY3" fmla="*/ 1190171 h 1641501"/>
                <a:gd name="connsiteX4" fmla="*/ 2743200 w 5041296"/>
                <a:gd name="connsiteY4" fmla="*/ 1016000 h 1641501"/>
                <a:gd name="connsiteX5" fmla="*/ 1799772 w 5041296"/>
                <a:gd name="connsiteY5" fmla="*/ 1204686 h 1641501"/>
                <a:gd name="connsiteX6" fmla="*/ 1368152 w 5041296"/>
                <a:gd name="connsiteY6" fmla="*/ 1584176 h 1641501"/>
                <a:gd name="connsiteX7" fmla="*/ 667658 w 5041296"/>
                <a:gd name="connsiteY7" fmla="*/ 1509486 h 1641501"/>
                <a:gd name="connsiteX8" fmla="*/ 360040 w 5041296"/>
                <a:gd name="connsiteY8" fmla="*/ 792088 h 1641501"/>
                <a:gd name="connsiteX9" fmla="*/ 0 w 5041296"/>
                <a:gd name="connsiteY9" fmla="*/ 682171 h 1641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1296" h="1641501">
                  <a:moveTo>
                    <a:pt x="5007429" y="0"/>
                  </a:moveTo>
                  <a:cubicBezTo>
                    <a:pt x="5024362" y="95552"/>
                    <a:pt x="5041296" y="191104"/>
                    <a:pt x="4905829" y="377371"/>
                  </a:cubicBezTo>
                  <a:cubicBezTo>
                    <a:pt x="4770362" y="563638"/>
                    <a:pt x="4407505" y="982133"/>
                    <a:pt x="4194629" y="1117600"/>
                  </a:cubicBezTo>
                  <a:cubicBezTo>
                    <a:pt x="3981753" y="1253067"/>
                    <a:pt x="3870477" y="1207104"/>
                    <a:pt x="3628572" y="1190171"/>
                  </a:cubicBezTo>
                  <a:cubicBezTo>
                    <a:pt x="3386667" y="1173238"/>
                    <a:pt x="3048000" y="1013581"/>
                    <a:pt x="2743200" y="1016000"/>
                  </a:cubicBezTo>
                  <a:cubicBezTo>
                    <a:pt x="2438400" y="1018419"/>
                    <a:pt x="2028947" y="1109990"/>
                    <a:pt x="1799772" y="1204686"/>
                  </a:cubicBezTo>
                  <a:cubicBezTo>
                    <a:pt x="1570597" y="1299382"/>
                    <a:pt x="1556838" y="1533376"/>
                    <a:pt x="1368152" y="1584176"/>
                  </a:cubicBezTo>
                  <a:cubicBezTo>
                    <a:pt x="1179466" y="1634976"/>
                    <a:pt x="835677" y="1641501"/>
                    <a:pt x="667658" y="1509486"/>
                  </a:cubicBezTo>
                  <a:cubicBezTo>
                    <a:pt x="499639" y="1377471"/>
                    <a:pt x="471316" y="929974"/>
                    <a:pt x="360040" y="792088"/>
                  </a:cubicBezTo>
                  <a:cubicBezTo>
                    <a:pt x="248764" y="654202"/>
                    <a:pt x="60476" y="678542"/>
                    <a:pt x="0" y="682171"/>
                  </a:cubicBezTo>
                </a:path>
              </a:pathLst>
            </a:cu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3" name="자유형 41"/>
            <p:cNvSpPr/>
            <p:nvPr/>
          </p:nvSpPr>
          <p:spPr>
            <a:xfrm>
              <a:off x="2494038" y="3843867"/>
              <a:ext cx="4908248" cy="2034419"/>
            </a:xfrm>
            <a:custGeom>
              <a:avLst/>
              <a:gdLst>
                <a:gd name="connsiteX0" fmla="*/ 4908248 w 4908248"/>
                <a:gd name="connsiteY0" fmla="*/ 553962 h 2034419"/>
                <a:gd name="connsiteX1" fmla="*/ 4661505 w 4908248"/>
                <a:gd name="connsiteY1" fmla="*/ 162076 h 2034419"/>
                <a:gd name="connsiteX2" fmla="*/ 3863219 w 4908248"/>
                <a:gd name="connsiteY2" fmla="*/ 45962 h 2034419"/>
                <a:gd name="connsiteX3" fmla="*/ 2905276 w 4908248"/>
                <a:gd name="connsiteY3" fmla="*/ 437847 h 2034419"/>
                <a:gd name="connsiteX4" fmla="*/ 1642533 w 4908248"/>
                <a:gd name="connsiteY4" fmla="*/ 205619 h 2034419"/>
                <a:gd name="connsiteX5" fmla="*/ 916819 w 4908248"/>
                <a:gd name="connsiteY5" fmla="*/ 249162 h 2034419"/>
                <a:gd name="connsiteX6" fmla="*/ 408819 w 4908248"/>
                <a:gd name="connsiteY6" fmla="*/ 641047 h 2034419"/>
                <a:gd name="connsiteX7" fmla="*/ 31448 w 4908248"/>
                <a:gd name="connsiteY7" fmla="*/ 1410304 h 2034419"/>
                <a:gd name="connsiteX8" fmla="*/ 220133 w 4908248"/>
                <a:gd name="connsiteY8" fmla="*/ 2034419 h 2034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08248" h="2034419">
                  <a:moveTo>
                    <a:pt x="4908248" y="553962"/>
                  </a:moveTo>
                  <a:cubicBezTo>
                    <a:pt x="4871962" y="400352"/>
                    <a:pt x="4835676" y="246743"/>
                    <a:pt x="4661505" y="162076"/>
                  </a:cubicBezTo>
                  <a:cubicBezTo>
                    <a:pt x="4487334" y="77409"/>
                    <a:pt x="4155924" y="0"/>
                    <a:pt x="3863219" y="45962"/>
                  </a:cubicBezTo>
                  <a:cubicBezTo>
                    <a:pt x="3570514" y="91924"/>
                    <a:pt x="3275390" y="411238"/>
                    <a:pt x="2905276" y="437847"/>
                  </a:cubicBezTo>
                  <a:cubicBezTo>
                    <a:pt x="2535162" y="464456"/>
                    <a:pt x="1973943" y="237067"/>
                    <a:pt x="1642533" y="205619"/>
                  </a:cubicBezTo>
                  <a:cubicBezTo>
                    <a:pt x="1311124" y="174172"/>
                    <a:pt x="1122438" y="176591"/>
                    <a:pt x="916819" y="249162"/>
                  </a:cubicBezTo>
                  <a:cubicBezTo>
                    <a:pt x="711200" y="321733"/>
                    <a:pt x="556381" y="447523"/>
                    <a:pt x="408819" y="641047"/>
                  </a:cubicBezTo>
                  <a:cubicBezTo>
                    <a:pt x="261257" y="834571"/>
                    <a:pt x="62896" y="1178075"/>
                    <a:pt x="31448" y="1410304"/>
                  </a:cubicBezTo>
                  <a:cubicBezTo>
                    <a:pt x="0" y="1642533"/>
                    <a:pt x="110066" y="1838476"/>
                    <a:pt x="220133" y="2034419"/>
                  </a:cubicBezTo>
                </a:path>
              </a:pathLst>
            </a:cu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grpSp>
        <p:nvGrpSpPr>
          <p:cNvPr id="34" name="그룹 33"/>
          <p:cNvGrpSpPr/>
          <p:nvPr/>
        </p:nvGrpSpPr>
        <p:grpSpPr>
          <a:xfrm>
            <a:off x="3003891" y="2097157"/>
            <a:ext cx="6077677" cy="3294743"/>
            <a:chOff x="1494971" y="2583543"/>
            <a:chExt cx="6077677" cy="3294743"/>
          </a:xfrm>
        </p:grpSpPr>
        <p:sp>
          <p:nvSpPr>
            <p:cNvPr id="35" name="자유형 43"/>
            <p:cNvSpPr/>
            <p:nvPr/>
          </p:nvSpPr>
          <p:spPr>
            <a:xfrm>
              <a:off x="1494971" y="2583543"/>
              <a:ext cx="5041296" cy="1640204"/>
            </a:xfrm>
            <a:custGeom>
              <a:avLst/>
              <a:gdLst>
                <a:gd name="connsiteX0" fmla="*/ 5007429 w 5041296"/>
                <a:gd name="connsiteY0" fmla="*/ 0 h 1637696"/>
                <a:gd name="connsiteX1" fmla="*/ 4905829 w 5041296"/>
                <a:gd name="connsiteY1" fmla="*/ 377371 h 1637696"/>
                <a:gd name="connsiteX2" fmla="*/ 4194629 w 5041296"/>
                <a:gd name="connsiteY2" fmla="*/ 1117600 h 1637696"/>
                <a:gd name="connsiteX3" fmla="*/ 3628572 w 5041296"/>
                <a:gd name="connsiteY3" fmla="*/ 1190171 h 1637696"/>
                <a:gd name="connsiteX4" fmla="*/ 2743200 w 5041296"/>
                <a:gd name="connsiteY4" fmla="*/ 1016000 h 1637696"/>
                <a:gd name="connsiteX5" fmla="*/ 1799772 w 5041296"/>
                <a:gd name="connsiteY5" fmla="*/ 1204686 h 1637696"/>
                <a:gd name="connsiteX6" fmla="*/ 1436915 w 5041296"/>
                <a:gd name="connsiteY6" fmla="*/ 1582057 h 1637696"/>
                <a:gd name="connsiteX7" fmla="*/ 667658 w 5041296"/>
                <a:gd name="connsiteY7" fmla="*/ 1509486 h 1637696"/>
                <a:gd name="connsiteX8" fmla="*/ 232229 w 5041296"/>
                <a:gd name="connsiteY8" fmla="*/ 812800 h 1637696"/>
                <a:gd name="connsiteX9" fmla="*/ 0 w 5041296"/>
                <a:gd name="connsiteY9" fmla="*/ 682171 h 1637696"/>
                <a:gd name="connsiteX0" fmla="*/ 5007429 w 5041296"/>
                <a:gd name="connsiteY0" fmla="*/ 0 h 1634942"/>
                <a:gd name="connsiteX1" fmla="*/ 4905829 w 5041296"/>
                <a:gd name="connsiteY1" fmla="*/ 377371 h 1634942"/>
                <a:gd name="connsiteX2" fmla="*/ 4194629 w 5041296"/>
                <a:gd name="connsiteY2" fmla="*/ 1117600 h 1634942"/>
                <a:gd name="connsiteX3" fmla="*/ 3628572 w 5041296"/>
                <a:gd name="connsiteY3" fmla="*/ 1190171 h 1634942"/>
                <a:gd name="connsiteX4" fmla="*/ 2743200 w 5041296"/>
                <a:gd name="connsiteY4" fmla="*/ 1016000 h 1634942"/>
                <a:gd name="connsiteX5" fmla="*/ 1799772 w 5041296"/>
                <a:gd name="connsiteY5" fmla="*/ 1204686 h 1634942"/>
                <a:gd name="connsiteX6" fmla="*/ 1348837 w 5041296"/>
                <a:gd name="connsiteY6" fmla="*/ 1565537 h 1634942"/>
                <a:gd name="connsiteX7" fmla="*/ 667658 w 5041296"/>
                <a:gd name="connsiteY7" fmla="*/ 1509486 h 1634942"/>
                <a:gd name="connsiteX8" fmla="*/ 232229 w 5041296"/>
                <a:gd name="connsiteY8" fmla="*/ 812800 h 1634942"/>
                <a:gd name="connsiteX9" fmla="*/ 0 w 5041296"/>
                <a:gd name="connsiteY9" fmla="*/ 682171 h 1634942"/>
                <a:gd name="connsiteX0" fmla="*/ 5007429 w 5041296"/>
                <a:gd name="connsiteY0" fmla="*/ 0 h 1640204"/>
                <a:gd name="connsiteX1" fmla="*/ 4905829 w 5041296"/>
                <a:gd name="connsiteY1" fmla="*/ 377371 h 1640204"/>
                <a:gd name="connsiteX2" fmla="*/ 4194629 w 5041296"/>
                <a:gd name="connsiteY2" fmla="*/ 1117600 h 1640204"/>
                <a:gd name="connsiteX3" fmla="*/ 3628572 w 5041296"/>
                <a:gd name="connsiteY3" fmla="*/ 1190171 h 1640204"/>
                <a:gd name="connsiteX4" fmla="*/ 2743200 w 5041296"/>
                <a:gd name="connsiteY4" fmla="*/ 1016000 h 1640204"/>
                <a:gd name="connsiteX5" fmla="*/ 1924901 w 5041296"/>
                <a:gd name="connsiteY5" fmla="*/ 1061481 h 1640204"/>
                <a:gd name="connsiteX6" fmla="*/ 1348837 w 5041296"/>
                <a:gd name="connsiteY6" fmla="*/ 1565537 h 1640204"/>
                <a:gd name="connsiteX7" fmla="*/ 667658 w 5041296"/>
                <a:gd name="connsiteY7" fmla="*/ 1509486 h 1640204"/>
                <a:gd name="connsiteX8" fmla="*/ 232229 w 5041296"/>
                <a:gd name="connsiteY8" fmla="*/ 812800 h 1640204"/>
                <a:gd name="connsiteX9" fmla="*/ 0 w 5041296"/>
                <a:gd name="connsiteY9" fmla="*/ 682171 h 1640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1296" h="1640204">
                  <a:moveTo>
                    <a:pt x="5007429" y="0"/>
                  </a:moveTo>
                  <a:cubicBezTo>
                    <a:pt x="5024362" y="95552"/>
                    <a:pt x="5041296" y="191104"/>
                    <a:pt x="4905829" y="377371"/>
                  </a:cubicBezTo>
                  <a:cubicBezTo>
                    <a:pt x="4770362" y="563638"/>
                    <a:pt x="4407505" y="982133"/>
                    <a:pt x="4194629" y="1117600"/>
                  </a:cubicBezTo>
                  <a:cubicBezTo>
                    <a:pt x="3981753" y="1253067"/>
                    <a:pt x="3870477" y="1207104"/>
                    <a:pt x="3628572" y="1190171"/>
                  </a:cubicBezTo>
                  <a:cubicBezTo>
                    <a:pt x="3386667" y="1173238"/>
                    <a:pt x="3027145" y="1037448"/>
                    <a:pt x="2743200" y="1016000"/>
                  </a:cubicBezTo>
                  <a:cubicBezTo>
                    <a:pt x="2459255" y="994552"/>
                    <a:pt x="2157295" y="969892"/>
                    <a:pt x="1924901" y="1061481"/>
                  </a:cubicBezTo>
                  <a:cubicBezTo>
                    <a:pt x="1692507" y="1153071"/>
                    <a:pt x="1558377" y="1490870"/>
                    <a:pt x="1348837" y="1565537"/>
                  </a:cubicBezTo>
                  <a:cubicBezTo>
                    <a:pt x="1139297" y="1640204"/>
                    <a:pt x="853759" y="1634942"/>
                    <a:pt x="667658" y="1509486"/>
                  </a:cubicBezTo>
                  <a:cubicBezTo>
                    <a:pt x="481557" y="1384030"/>
                    <a:pt x="343505" y="950686"/>
                    <a:pt x="232229" y="812800"/>
                  </a:cubicBezTo>
                  <a:cubicBezTo>
                    <a:pt x="120953" y="674914"/>
                    <a:pt x="60476" y="678542"/>
                    <a:pt x="0" y="682171"/>
                  </a:cubicBezTo>
                </a:path>
              </a:pathLst>
            </a:cu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6" name="자유형 44"/>
            <p:cNvSpPr/>
            <p:nvPr/>
          </p:nvSpPr>
          <p:spPr>
            <a:xfrm>
              <a:off x="2664400" y="3843867"/>
              <a:ext cx="4908248" cy="2034419"/>
            </a:xfrm>
            <a:custGeom>
              <a:avLst/>
              <a:gdLst>
                <a:gd name="connsiteX0" fmla="*/ 4908248 w 4908248"/>
                <a:gd name="connsiteY0" fmla="*/ 553962 h 2034419"/>
                <a:gd name="connsiteX1" fmla="*/ 4661505 w 4908248"/>
                <a:gd name="connsiteY1" fmla="*/ 162076 h 2034419"/>
                <a:gd name="connsiteX2" fmla="*/ 3863219 w 4908248"/>
                <a:gd name="connsiteY2" fmla="*/ 45962 h 2034419"/>
                <a:gd name="connsiteX3" fmla="*/ 2905276 w 4908248"/>
                <a:gd name="connsiteY3" fmla="*/ 437847 h 2034419"/>
                <a:gd name="connsiteX4" fmla="*/ 1642533 w 4908248"/>
                <a:gd name="connsiteY4" fmla="*/ 205619 h 2034419"/>
                <a:gd name="connsiteX5" fmla="*/ 916819 w 4908248"/>
                <a:gd name="connsiteY5" fmla="*/ 249162 h 2034419"/>
                <a:gd name="connsiteX6" fmla="*/ 408819 w 4908248"/>
                <a:gd name="connsiteY6" fmla="*/ 641047 h 2034419"/>
                <a:gd name="connsiteX7" fmla="*/ 31448 w 4908248"/>
                <a:gd name="connsiteY7" fmla="*/ 1410304 h 2034419"/>
                <a:gd name="connsiteX8" fmla="*/ 220133 w 4908248"/>
                <a:gd name="connsiteY8" fmla="*/ 2034419 h 2034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08248" h="2034419">
                  <a:moveTo>
                    <a:pt x="4908248" y="553962"/>
                  </a:moveTo>
                  <a:cubicBezTo>
                    <a:pt x="4871962" y="400352"/>
                    <a:pt x="4835676" y="246743"/>
                    <a:pt x="4661505" y="162076"/>
                  </a:cubicBezTo>
                  <a:cubicBezTo>
                    <a:pt x="4487334" y="77409"/>
                    <a:pt x="4155924" y="0"/>
                    <a:pt x="3863219" y="45962"/>
                  </a:cubicBezTo>
                  <a:cubicBezTo>
                    <a:pt x="3570514" y="91924"/>
                    <a:pt x="3275390" y="411238"/>
                    <a:pt x="2905276" y="437847"/>
                  </a:cubicBezTo>
                  <a:cubicBezTo>
                    <a:pt x="2535162" y="464456"/>
                    <a:pt x="1973943" y="237067"/>
                    <a:pt x="1642533" y="205619"/>
                  </a:cubicBezTo>
                  <a:cubicBezTo>
                    <a:pt x="1311124" y="174172"/>
                    <a:pt x="1122438" y="176591"/>
                    <a:pt x="916819" y="249162"/>
                  </a:cubicBezTo>
                  <a:cubicBezTo>
                    <a:pt x="711200" y="321733"/>
                    <a:pt x="556381" y="447523"/>
                    <a:pt x="408819" y="641047"/>
                  </a:cubicBezTo>
                  <a:cubicBezTo>
                    <a:pt x="261257" y="834571"/>
                    <a:pt x="62896" y="1178075"/>
                    <a:pt x="31448" y="1410304"/>
                  </a:cubicBezTo>
                  <a:cubicBezTo>
                    <a:pt x="0" y="1642533"/>
                    <a:pt x="110066" y="1838476"/>
                    <a:pt x="220133" y="2034419"/>
                  </a:cubicBezTo>
                </a:path>
              </a:pathLst>
            </a:cu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3153748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wipe(right)">
                                      <p:cBhvr>
                                        <p:cTn id="15" dur="1000"/>
                                        <p:tgtEl>
                                          <p:spTgt spid="3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wipe(left)">
                                      <p:cBhvr>
                                        <p:cTn id="28"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P spid="30"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491046" y="94453"/>
            <a:ext cx="10295018" cy="721233"/>
          </a:xfrm>
        </p:spPr>
        <p:txBody>
          <a:bodyPr/>
          <a:lstStyle/>
          <a:p>
            <a:r>
              <a:rPr lang="en-US" altLang="ko-KR" dirty="0"/>
              <a:t>OCF Framework: </a:t>
            </a:r>
            <a:r>
              <a:rPr lang="en-US" altLang="ko-KR" dirty="0" err="1"/>
              <a:t>IoT</a:t>
            </a:r>
            <a:r>
              <a:rPr lang="en-US" altLang="ko-KR" dirty="0"/>
              <a:t> Platform</a:t>
            </a:r>
            <a:endParaRPr lang="ko-KR" altLang="en-US" dirty="0"/>
          </a:p>
        </p:txBody>
      </p:sp>
      <p:sp>
        <p:nvSpPr>
          <p:cNvPr id="4" name="슬라이드 번호 개체 틀 3"/>
          <p:cNvSpPr>
            <a:spLocks noGrp="1"/>
          </p:cNvSpPr>
          <p:nvPr>
            <p:ph type="sldNum" sz="quarter" idx="12"/>
          </p:nvPr>
        </p:nvSpPr>
        <p:spPr>
          <a:xfrm>
            <a:off x="10820400" y="6493026"/>
            <a:ext cx="1221390" cy="348441"/>
          </a:xfrm>
        </p:spPr>
        <p:txBody>
          <a:bodyPr/>
          <a:lstStyle/>
          <a:p>
            <a:fld id="{17A5C656-E050-4F3D-A0DB-0D19E9E83691}" type="slidenum">
              <a:rPr lang="en-US" smtClean="0"/>
              <a:pPr/>
              <a:t>130</a:t>
            </a:fld>
            <a:endParaRPr lang="en-US" dirty="0"/>
          </a:p>
        </p:txBody>
      </p:sp>
      <p:sp>
        <p:nvSpPr>
          <p:cNvPr id="5" name="날짜 개체 틀 4"/>
          <p:cNvSpPr>
            <a:spLocks noGrp="1"/>
          </p:cNvSpPr>
          <p:nvPr>
            <p:ph type="dt" sz="half" idx="10"/>
          </p:nvPr>
        </p:nvSpPr>
        <p:spPr>
          <a:xfrm>
            <a:off x="442119" y="6477000"/>
            <a:ext cx="1981200" cy="304801"/>
          </a:xfrm>
        </p:spPr>
        <p:txBody>
          <a:bodyPr/>
          <a:lstStyle/>
          <a:p>
            <a:fld id="{B995F500-3424-42C3-A16D-6E8E23C8C901}" type="datetime3">
              <a:rPr lang="en-US" altLang="ko-KR" smtClean="0"/>
              <a:t>17 October 2017</a:t>
            </a:fld>
            <a:endParaRPr lang="en-US" dirty="0"/>
          </a:p>
        </p:txBody>
      </p:sp>
      <p:sp>
        <p:nvSpPr>
          <p:cNvPr id="22" name="직사각형 21"/>
          <p:cNvSpPr/>
          <p:nvPr/>
        </p:nvSpPr>
        <p:spPr>
          <a:xfrm>
            <a:off x="2499520" y="4101154"/>
            <a:ext cx="6916960" cy="648072"/>
          </a:xfrm>
          <a:prstGeom prst="rect">
            <a:avLst/>
          </a:prstGeom>
          <a:solidFill>
            <a:sysClr val="window" lastClr="FFFFFF"/>
          </a:solidFill>
          <a:ln w="25400" cap="flat" cmpd="sng" algn="ctr">
            <a:solidFill>
              <a:srgbClr val="4BACC6"/>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Transport</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3" name="직사각형 22"/>
          <p:cNvSpPr/>
          <p:nvPr/>
        </p:nvSpPr>
        <p:spPr>
          <a:xfrm>
            <a:off x="2499520" y="4859334"/>
            <a:ext cx="6916960" cy="648072"/>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Networking</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4" name="직사각형 23"/>
          <p:cNvSpPr/>
          <p:nvPr/>
        </p:nvSpPr>
        <p:spPr>
          <a:xfrm>
            <a:off x="2499520" y="5604814"/>
            <a:ext cx="6916960" cy="648072"/>
          </a:xfrm>
          <a:prstGeom prst="rect">
            <a:avLst/>
          </a:prstGeom>
          <a:solidFill>
            <a:sysClr val="window" lastClr="FFFFFF"/>
          </a:solidFill>
          <a:ln w="25400" cap="flat" cmpd="sng" algn="ctr">
            <a:solidFill>
              <a:srgbClr val="8064A2"/>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L2 Connectivity</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5" name="직사각형 24"/>
          <p:cNvSpPr/>
          <p:nvPr/>
        </p:nvSpPr>
        <p:spPr>
          <a:xfrm>
            <a:off x="2499520" y="1066800"/>
            <a:ext cx="6900068" cy="831800"/>
          </a:xfrm>
          <a:prstGeom prst="rect">
            <a:avLst/>
          </a:prstGeom>
          <a:solidFill>
            <a:sysClr val="window" lastClr="FFFFFF"/>
          </a:solidFill>
          <a:ln w="25400" cap="flat" cmpd="sng" algn="ctr">
            <a:solidFill>
              <a:srgbClr val="F79646"/>
            </a:solidFill>
            <a:prstDash val="solid"/>
          </a:ln>
          <a:effectLst/>
        </p:spPr>
        <p:txBody>
          <a:bodyPr rtlCol="0" anchor="ctr"/>
          <a:lstStyle/>
          <a:p>
            <a:pPr marL="0" marR="0" lvl="0" indent="0"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Application profiles</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6" name="직사각형 25"/>
          <p:cNvSpPr/>
          <p:nvPr/>
        </p:nvSpPr>
        <p:spPr>
          <a:xfrm>
            <a:off x="5608564"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Connected Health</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7" name="직사각형 26"/>
          <p:cNvSpPr/>
          <p:nvPr/>
        </p:nvSpPr>
        <p:spPr>
          <a:xfrm>
            <a:off x="4371728"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Smart Home</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8" name="직사각형 27"/>
          <p:cNvSpPr/>
          <p:nvPr/>
        </p:nvSpPr>
        <p:spPr>
          <a:xfrm>
            <a:off x="8056836"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Automotive</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9" name="직사각형 28"/>
          <p:cNvSpPr/>
          <p:nvPr/>
        </p:nvSpPr>
        <p:spPr>
          <a:xfrm>
            <a:off x="6832700"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Retail</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0" name="L 도형 29"/>
          <p:cNvSpPr/>
          <p:nvPr/>
        </p:nvSpPr>
        <p:spPr>
          <a:xfrm rot="16200000" flipH="1">
            <a:off x="4969658" y="-479936"/>
            <a:ext cx="1976683" cy="6916960"/>
          </a:xfrm>
          <a:prstGeom prst="corner">
            <a:avLst>
              <a:gd name="adj1" fmla="val 42906"/>
              <a:gd name="adj2" fmla="val 100000"/>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vert="eaVert" rtlCol="0" anchor="t" anchorCtr="1"/>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OCF Framework</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1" name="직사각형 30"/>
          <p:cNvSpPr/>
          <p:nvPr/>
        </p:nvSpPr>
        <p:spPr>
          <a:xfrm>
            <a:off x="2902291"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ID &amp; Addressing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2" name="직사각형 31"/>
          <p:cNvSpPr/>
          <p:nvPr/>
        </p:nvSpPr>
        <p:spPr>
          <a:xfrm>
            <a:off x="4513377"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Resource</a:t>
            </a:r>
            <a:r>
              <a:rPr kumimoji="0" lang="en-US" altLang="ko-KR" sz="1200" b="0" i="0" u="none" strike="noStrike" kern="0" cap="none" spc="0" normalizeH="0" noProof="0" dirty="0">
                <a:ln>
                  <a:noFill/>
                </a:ln>
                <a:solidFill>
                  <a:prstClr val="black"/>
                </a:solidFill>
                <a:effectLst/>
                <a:uLnTx/>
                <a:uFillTx/>
                <a:latin typeface="Arial"/>
                <a:ea typeface="Arial Unicode MS" pitchFamily="50" charset="-127"/>
                <a:cs typeface="Arial Unicode MS" pitchFamily="50" charset="-127"/>
              </a:rPr>
              <a:t> model</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3" name="직사각형 32"/>
          <p:cNvSpPr/>
          <p:nvPr/>
        </p:nvSpPr>
        <p:spPr>
          <a:xfrm>
            <a:off x="6146235"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CRUDN</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4" name="직사각형 33"/>
          <p:cNvSpPr/>
          <p:nvPr/>
        </p:nvSpPr>
        <p:spPr>
          <a:xfrm>
            <a:off x="7756720"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Messaging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5" name="직사각형 34"/>
          <p:cNvSpPr/>
          <p:nvPr/>
        </p:nvSpPr>
        <p:spPr>
          <a:xfrm>
            <a:off x="2902291"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Discovery</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6" name="직사각형 35"/>
          <p:cNvSpPr/>
          <p:nvPr/>
        </p:nvSpPr>
        <p:spPr>
          <a:xfrm>
            <a:off x="4513377"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Device management</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7" name="직사각형 36"/>
          <p:cNvSpPr/>
          <p:nvPr/>
        </p:nvSpPr>
        <p:spPr>
          <a:xfrm>
            <a:off x="6146235"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Security</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8" name="직사각형 37"/>
          <p:cNvSpPr/>
          <p:nvPr/>
        </p:nvSpPr>
        <p:spPr>
          <a:xfrm>
            <a:off x="2902291" y="3461658"/>
            <a:ext cx="1296000" cy="428833"/>
          </a:xfrm>
          <a:prstGeom prst="rect">
            <a:avLst/>
          </a:prstGeom>
          <a:solidFill>
            <a:schemeClr val="accent6">
              <a:lumMod val="20000"/>
              <a:lumOff val="80000"/>
            </a:schemeClr>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Group management</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9" name="직사각형 38"/>
          <p:cNvSpPr/>
          <p:nvPr/>
        </p:nvSpPr>
        <p:spPr>
          <a:xfrm>
            <a:off x="4513377" y="3461658"/>
            <a:ext cx="1296000" cy="428833"/>
          </a:xfrm>
          <a:prstGeom prst="rect">
            <a:avLst/>
          </a:prstGeom>
          <a:solidFill>
            <a:schemeClr val="accent6">
              <a:lumMod val="20000"/>
              <a:lumOff val="80000"/>
            </a:schemeClr>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Bridging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40" name="직사각형 39"/>
          <p:cNvSpPr/>
          <p:nvPr/>
        </p:nvSpPr>
        <p:spPr>
          <a:xfrm>
            <a:off x="6146235" y="3461658"/>
            <a:ext cx="1296000" cy="428833"/>
          </a:xfrm>
          <a:prstGeom prst="rect">
            <a:avLst/>
          </a:prstGeom>
          <a:solidFill>
            <a:schemeClr val="accent5">
              <a:lumMod val="60000"/>
              <a:lumOff val="40000"/>
            </a:schemeClr>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Streaming(?)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41" name="직사각형 40"/>
          <p:cNvSpPr/>
          <p:nvPr/>
        </p:nvSpPr>
        <p:spPr>
          <a:xfrm>
            <a:off x="7757320" y="3461658"/>
            <a:ext cx="1296000" cy="428833"/>
          </a:xfrm>
          <a:prstGeom prst="rect">
            <a:avLst/>
          </a:prstGeom>
          <a:solidFill>
            <a:schemeClr val="accent5">
              <a:lumMod val="60000"/>
              <a:lumOff val="40000"/>
            </a:schemeClr>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Cloud support (?)</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357086595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2119" y="1447799"/>
            <a:ext cx="11277600" cy="5215647"/>
          </a:xfrm>
        </p:spPr>
        <p:txBody>
          <a:bodyPr>
            <a:normAutofit fontScale="85000" lnSpcReduction="20000"/>
          </a:bodyPr>
          <a:lstStyle/>
          <a:p>
            <a:pPr marL="457200" indent="-457200"/>
            <a:r>
              <a:rPr lang="en-US" altLang="ko-KR" dirty="0"/>
              <a:t>PATCH REQUEST contains "Patch document“ which instructs how the target resource (referred by Request URI) should be modified to produce a new version.  </a:t>
            </a:r>
          </a:p>
          <a:p>
            <a:pPr marL="731520" lvl="1" indent="-457200"/>
            <a:endParaRPr lang="en-US" altLang="ko-KR" dirty="0"/>
          </a:p>
          <a:p>
            <a:pPr marL="731520" lvl="1" indent="-457200"/>
            <a:endParaRPr lang="en-US" altLang="ko-KR" dirty="0"/>
          </a:p>
          <a:p>
            <a:pPr marL="731520" lvl="1" indent="-457200"/>
            <a:endParaRPr lang="en-US" altLang="ko-KR" dirty="0"/>
          </a:p>
          <a:p>
            <a:pPr marL="731520" lvl="1" indent="-457200"/>
            <a:endParaRPr lang="en-US" altLang="ko-KR" dirty="0"/>
          </a:p>
          <a:p>
            <a:pPr marL="731520" lvl="1" indent="-457200"/>
            <a:endParaRPr lang="en-US" altLang="ko-KR" dirty="0"/>
          </a:p>
          <a:p>
            <a:pPr marL="731520" lvl="1" indent="-457200"/>
            <a:endParaRPr lang="en-US" altLang="ko-KR" dirty="0"/>
          </a:p>
          <a:p>
            <a:pPr marL="731520" lvl="1" indent="-457200"/>
            <a:endParaRPr lang="en-US" altLang="ko-KR" dirty="0"/>
          </a:p>
          <a:p>
            <a:pPr marL="731520" lvl="1" indent="-457200"/>
            <a:r>
              <a:rPr lang="en-US" altLang="ko-KR" dirty="0"/>
              <a:t>op: the operation to perform (add, replace, remove, copy(?), move(?))  </a:t>
            </a:r>
          </a:p>
          <a:p>
            <a:pPr marL="731520" lvl="1" indent="-457200"/>
            <a:r>
              <a:rPr lang="en-US" altLang="ko-KR" dirty="0"/>
              <a:t>path:  the target to operate.  </a:t>
            </a:r>
          </a:p>
          <a:p>
            <a:pPr marL="731520" lvl="1" indent="-457200"/>
            <a:r>
              <a:rPr lang="en-US" altLang="ko-KR" dirty="0"/>
              <a:t>value:  the value to be incorporated </a:t>
            </a:r>
          </a:p>
          <a:p>
            <a:pPr marL="731520" lvl="1" indent="-457200"/>
            <a:endParaRPr lang="en-US" altLang="ko-KR" dirty="0"/>
          </a:p>
        </p:txBody>
      </p:sp>
      <p:sp>
        <p:nvSpPr>
          <p:cNvPr id="3" name="Title 2"/>
          <p:cNvSpPr>
            <a:spLocks noGrp="1"/>
          </p:cNvSpPr>
          <p:nvPr>
            <p:ph type="title"/>
          </p:nvPr>
        </p:nvSpPr>
        <p:spPr/>
        <p:txBody>
          <a:bodyPr/>
          <a:lstStyle/>
          <a:p>
            <a:r>
              <a:rPr lang="en-US" dirty="0"/>
              <a:t>PATCH </a:t>
            </a:r>
          </a:p>
        </p:txBody>
      </p:sp>
      <p:sp>
        <p:nvSpPr>
          <p:cNvPr id="5" name="Slide Number Placeholder 4"/>
          <p:cNvSpPr>
            <a:spLocks noGrp="1"/>
          </p:cNvSpPr>
          <p:nvPr>
            <p:ph type="sldNum" sz="quarter" idx="11"/>
          </p:nvPr>
        </p:nvSpPr>
        <p:spPr/>
        <p:txBody>
          <a:bodyPr/>
          <a:lstStyle/>
          <a:p>
            <a:fld id="{17A5C656-E050-4F3D-A0DB-0D19E9E83691}" type="slidenum">
              <a:rPr lang="en-US" smtClean="0"/>
              <a:pPr/>
              <a:t>131</a:t>
            </a:fld>
            <a:endParaRPr lang="en-US" dirty="0"/>
          </a:p>
        </p:txBody>
      </p:sp>
      <p:sp>
        <p:nvSpPr>
          <p:cNvPr id="6" name="Footer Placeholder 5"/>
          <p:cNvSpPr>
            <a:spLocks noGrp="1"/>
          </p:cNvSpPr>
          <p:nvPr>
            <p:ph type="ftr" sz="quarter" idx="12"/>
          </p:nvPr>
        </p:nvSpPr>
        <p:spPr/>
        <p:txBody>
          <a:bodyPr/>
          <a:lstStyle/>
          <a:p>
            <a:r>
              <a:rPr lang="en-US"/>
              <a:t>Open Connectivity Foundation Public Information - No NDA</a:t>
            </a:r>
            <a:endParaRPr lang="en-US" dirty="0"/>
          </a:p>
        </p:txBody>
      </p:sp>
      <p:sp>
        <p:nvSpPr>
          <p:cNvPr id="7" name="Date Placeholder 6"/>
          <p:cNvSpPr>
            <a:spLocks noGrp="1"/>
          </p:cNvSpPr>
          <p:nvPr>
            <p:ph type="dt" sz="half" idx="10"/>
          </p:nvPr>
        </p:nvSpPr>
        <p:spPr>
          <a:xfrm>
            <a:off x="442119" y="6477000"/>
            <a:ext cx="1981200" cy="304801"/>
          </a:xfrm>
        </p:spPr>
        <p:txBody>
          <a:bodyPr/>
          <a:lstStyle/>
          <a:p>
            <a:fld id="{A5E822DB-5C21-429A-A591-959D392B292D}" type="datetime3">
              <a:rPr lang="en-US" altLang="ko-KR" smtClean="0"/>
              <a:t>17 October 2017</a:t>
            </a:fld>
            <a:endParaRPr lang="en-US" dirty="0"/>
          </a:p>
        </p:txBody>
      </p:sp>
      <p:sp>
        <p:nvSpPr>
          <p:cNvPr id="8" name="직사각형 7"/>
          <p:cNvSpPr/>
          <p:nvPr/>
        </p:nvSpPr>
        <p:spPr>
          <a:xfrm>
            <a:off x="1661319" y="2681296"/>
            <a:ext cx="8763000" cy="209984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직사각형 8"/>
          <p:cNvSpPr/>
          <p:nvPr/>
        </p:nvSpPr>
        <p:spPr>
          <a:xfrm>
            <a:off x="1889919" y="2742530"/>
            <a:ext cx="8305800" cy="1984182"/>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spcBef>
                <a:spcPts val="1800"/>
              </a:spcBef>
              <a:buClr>
                <a:srgbClr val="68B953"/>
              </a:buClr>
            </a:pPr>
            <a:r>
              <a:rPr lang="en-US" altLang="ko-KR" dirty="0">
                <a:solidFill>
                  <a:srgbClr val="000000"/>
                </a:solidFill>
                <a:latin typeface="Courier New" panose="02070309020205020404" pitchFamily="49" charset="0"/>
                <a:cs typeface="Courier New" panose="02070309020205020404" pitchFamily="49" charset="0"/>
              </a:rPr>
              <a:t> [</a:t>
            </a:r>
          </a:p>
          <a:p>
            <a:pPr lvl="0">
              <a:spcBef>
                <a:spcPts val="1800"/>
              </a:spcBef>
              <a:buClr>
                <a:srgbClr val="68B953"/>
              </a:buClr>
            </a:pPr>
            <a:r>
              <a:rPr lang="en-US" altLang="ko-KR" dirty="0">
                <a:solidFill>
                  <a:srgbClr val="000000"/>
                </a:solidFill>
                <a:latin typeface="Courier New" panose="02070309020205020404" pitchFamily="49" charset="0"/>
                <a:cs typeface="Courier New" panose="02070309020205020404" pitchFamily="49" charset="0"/>
              </a:rPr>
              <a:t>     { "op":"</a:t>
            </a:r>
            <a:r>
              <a:rPr lang="en-US" altLang="ko-KR" dirty="0" err="1">
                <a:solidFill>
                  <a:srgbClr val="000000"/>
                </a:solidFill>
                <a:latin typeface="Courier New" panose="02070309020205020404" pitchFamily="49" charset="0"/>
                <a:cs typeface="Courier New" panose="02070309020205020404" pitchFamily="49" charset="0"/>
              </a:rPr>
              <a:t>replace","path</a:t>
            </a:r>
            <a:r>
              <a:rPr lang="en-US" altLang="ko-KR" dirty="0">
                <a:solidFill>
                  <a:srgbClr val="000000"/>
                </a:solidFill>
                <a:latin typeface="Courier New" panose="02070309020205020404" pitchFamily="49" charset="0"/>
                <a:cs typeface="Courier New" panose="02070309020205020404" pitchFamily="49" charset="0"/>
              </a:rPr>
              <a:t>":"</a:t>
            </a:r>
            <a:r>
              <a:rPr lang="en-US" altLang="ko-KR" dirty="0" err="1">
                <a:solidFill>
                  <a:srgbClr val="000000"/>
                </a:solidFill>
                <a:latin typeface="Courier New" panose="02070309020205020404" pitchFamily="49" charset="0"/>
                <a:cs typeface="Courier New" panose="02070309020205020404" pitchFamily="49" charset="0"/>
              </a:rPr>
              <a:t>foo</a:t>
            </a:r>
            <a:r>
              <a:rPr lang="en-US" altLang="ko-KR" dirty="0">
                <a:solidFill>
                  <a:srgbClr val="000000"/>
                </a:solidFill>
                <a:latin typeface="Courier New" panose="02070309020205020404" pitchFamily="49" charset="0"/>
                <a:cs typeface="Courier New" panose="02070309020205020404" pitchFamily="49" charset="0"/>
              </a:rPr>
              <a:t>/1","value":{"A":5}}</a:t>
            </a:r>
          </a:p>
          <a:p>
            <a:pPr lvl="0">
              <a:spcBef>
                <a:spcPts val="1800"/>
              </a:spcBef>
              <a:buClr>
                <a:srgbClr val="68B953"/>
              </a:buClr>
            </a:pPr>
            <a:r>
              <a:rPr lang="en-US" altLang="ko-KR" dirty="0">
                <a:solidFill>
                  <a:srgbClr val="000000"/>
                </a:solidFill>
                <a:latin typeface="Courier New" panose="02070309020205020404" pitchFamily="49" charset="0"/>
                <a:cs typeface="Courier New" panose="02070309020205020404" pitchFamily="49" charset="0"/>
              </a:rPr>
              <a:t>     { "op":"</a:t>
            </a:r>
            <a:r>
              <a:rPr lang="en-US" altLang="ko-KR" dirty="0" err="1">
                <a:solidFill>
                  <a:srgbClr val="000000"/>
                </a:solidFill>
                <a:latin typeface="Courier New" panose="02070309020205020404" pitchFamily="49" charset="0"/>
                <a:cs typeface="Courier New" panose="02070309020205020404" pitchFamily="49" charset="0"/>
              </a:rPr>
              <a:t>add","path</a:t>
            </a:r>
            <a:r>
              <a:rPr lang="en-US" altLang="ko-KR" dirty="0">
                <a:solidFill>
                  <a:srgbClr val="000000"/>
                </a:solidFill>
                <a:latin typeface="Courier New" panose="02070309020205020404" pitchFamily="49" charset="0"/>
                <a:cs typeface="Courier New" panose="02070309020205020404" pitchFamily="49" charset="0"/>
              </a:rPr>
              <a:t>":"bar/1","value":{"E":6}}</a:t>
            </a:r>
          </a:p>
          <a:p>
            <a:pPr lvl="0">
              <a:spcBef>
                <a:spcPts val="1800"/>
              </a:spcBef>
              <a:buClr>
                <a:srgbClr val="68B953"/>
              </a:buClr>
            </a:pPr>
            <a:r>
              <a:rPr lang="en-US" altLang="ko-KR" dirty="0">
                <a:solidFill>
                  <a:srgbClr val="000000"/>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99830353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16192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(conceptual) </a:t>
            </a:r>
            <a:r>
              <a:rPr lang="en-US" altLang="ko-KR" dirty="0" err="1"/>
              <a:t>IoT</a:t>
            </a:r>
            <a:r>
              <a:rPr lang="en-US" altLang="ko-KR" dirty="0"/>
              <a:t> Architecture &amp; Procedures</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5ECAC5B8-C5A8-4E5C-A345-6175B9EF997A}" type="datetime3">
              <a:rPr lang="en-US" altLang="ko-KR" smtClean="0"/>
              <a:t>17 October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14</a:t>
            </a:fld>
            <a:endParaRPr lang="en-US" dirty="0"/>
          </a:p>
        </p:txBody>
      </p:sp>
      <p:pic>
        <p:nvPicPr>
          <p:cNvPr id="7" name="Picture 6" descr="http://www.costcentral.com/product-images-new/cisco-c819hgw-v-a-k9.jpg"/>
          <p:cNvPicPr>
            <a:picLocks noChangeAspect="1" noChangeArrowheads="1"/>
          </p:cNvPicPr>
          <p:nvPr/>
        </p:nvPicPr>
        <p:blipFill>
          <a:blip r:embed="rId2" cstate="print"/>
          <a:srcRect/>
          <a:stretch>
            <a:fillRect/>
          </a:stretch>
        </p:blipFill>
        <p:spPr bwMode="auto">
          <a:xfrm>
            <a:off x="3704655" y="3068627"/>
            <a:ext cx="1656184" cy="1242138"/>
          </a:xfrm>
          <a:prstGeom prst="rect">
            <a:avLst/>
          </a:prstGeom>
          <a:noFill/>
        </p:spPr>
      </p:pic>
      <p:pic>
        <p:nvPicPr>
          <p:cNvPr id="8" name="Picture 4" descr="http://gsdisposals.com/wp-content/uploads/2013/08/bigstock-Row-of-network-servers-in-data-42441367.jpg"/>
          <p:cNvPicPr>
            <a:picLocks noChangeAspect="1" noChangeArrowheads="1"/>
          </p:cNvPicPr>
          <p:nvPr/>
        </p:nvPicPr>
        <p:blipFill>
          <a:blip r:embed="rId3" cstate="print"/>
          <a:srcRect/>
          <a:stretch>
            <a:fillRect/>
          </a:stretch>
        </p:blipFill>
        <p:spPr bwMode="auto">
          <a:xfrm>
            <a:off x="7089031" y="782733"/>
            <a:ext cx="1728192" cy="1439800"/>
          </a:xfrm>
          <a:prstGeom prst="rect">
            <a:avLst/>
          </a:prstGeom>
          <a:noFill/>
        </p:spPr>
      </p:pic>
      <p:pic>
        <p:nvPicPr>
          <p:cNvPr id="9" name="Picture 2" descr="http://www.dallmeier.ru/fileadmin/upload_electronic/Unternehmen/Niederlassungen/Dallmeier_Russland/Planning_icons_single/Shapes/JPG/Symbols/Cloud%20internet.jpg"/>
          <p:cNvPicPr>
            <a:picLocks noChangeAspect="1" noChangeArrowheads="1"/>
          </p:cNvPicPr>
          <p:nvPr/>
        </p:nvPicPr>
        <p:blipFill>
          <a:blip r:embed="rId4" cstate="print"/>
          <a:srcRect/>
          <a:stretch>
            <a:fillRect/>
          </a:stretch>
        </p:blipFill>
        <p:spPr bwMode="auto">
          <a:xfrm>
            <a:off x="5072807" y="2062105"/>
            <a:ext cx="3744416" cy="1960629"/>
          </a:xfrm>
          <a:prstGeom prst="rect">
            <a:avLst/>
          </a:prstGeom>
          <a:noFill/>
        </p:spPr>
      </p:pic>
      <p:pic>
        <p:nvPicPr>
          <p:cNvPr id="10" name="Picture 2"/>
          <p:cNvPicPr>
            <a:picLocks noChangeAspect="1" noChangeArrowheads="1"/>
          </p:cNvPicPr>
          <p:nvPr/>
        </p:nvPicPr>
        <p:blipFill>
          <a:blip r:embed="rId5" cstate="print"/>
          <a:srcRect/>
          <a:stretch>
            <a:fillRect/>
          </a:stretch>
        </p:blipFill>
        <p:spPr bwMode="auto">
          <a:xfrm>
            <a:off x="8651983" y="3950726"/>
            <a:ext cx="669297" cy="1103861"/>
          </a:xfrm>
          <a:prstGeom prst="roundRect">
            <a:avLst/>
          </a:prstGeom>
          <a:noFill/>
          <a:ln w="9525">
            <a:noFill/>
            <a:miter lim="800000"/>
            <a:headEnd/>
            <a:tailEnd/>
          </a:ln>
          <a:effectLst>
            <a:prstShdw prst="shdw17" dist="17961" dir="2700000">
              <a:srgbClr val="CCECFF">
                <a:gamma/>
                <a:shade val="60000"/>
                <a:invGamma/>
                <a:alpha val="50000"/>
              </a:srgbClr>
            </a:prstShdw>
          </a:effectLst>
        </p:spPr>
      </p:pic>
      <p:pic>
        <p:nvPicPr>
          <p:cNvPr id="11" name="Picture 10" descr="http://www.cooking-hacks.com/skin/frontend/default/cooking/images/catalog/documentation/article_waspmote/waspmote.png"/>
          <p:cNvPicPr>
            <a:picLocks noChangeAspect="1" noChangeArrowheads="1"/>
          </p:cNvPicPr>
          <p:nvPr/>
        </p:nvPicPr>
        <p:blipFill>
          <a:blip r:embed="rId6" cstate="print"/>
          <a:srcRect/>
          <a:stretch>
            <a:fillRect/>
          </a:stretch>
        </p:blipFill>
        <p:spPr bwMode="auto">
          <a:xfrm>
            <a:off x="2323979" y="2150525"/>
            <a:ext cx="775585" cy="792088"/>
          </a:xfrm>
          <a:prstGeom prst="rect">
            <a:avLst/>
          </a:prstGeom>
          <a:noFill/>
        </p:spPr>
      </p:pic>
      <p:cxnSp>
        <p:nvCxnSpPr>
          <p:cNvPr id="12" name="직선 연결선 11"/>
          <p:cNvCxnSpPr>
            <a:stCxn id="11" idx="2"/>
            <a:endCxn id="7" idx="1"/>
          </p:cNvCxnSpPr>
          <p:nvPr/>
        </p:nvCxnSpPr>
        <p:spPr>
          <a:xfrm>
            <a:off x="2711771" y="2942614"/>
            <a:ext cx="992884" cy="74708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직선 연결선 12"/>
          <p:cNvCxnSpPr>
            <a:stCxn id="25" idx="0"/>
            <a:endCxn id="7" idx="1"/>
          </p:cNvCxnSpPr>
          <p:nvPr/>
        </p:nvCxnSpPr>
        <p:spPr>
          <a:xfrm flipV="1">
            <a:off x="2020371" y="3689697"/>
            <a:ext cx="1684285" cy="28198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4" name="직선 연결선 13"/>
          <p:cNvCxnSpPr>
            <a:stCxn id="21" idx="0"/>
            <a:endCxn id="7" idx="2"/>
          </p:cNvCxnSpPr>
          <p:nvPr/>
        </p:nvCxnSpPr>
        <p:spPr>
          <a:xfrm flipV="1">
            <a:off x="2940669" y="4310765"/>
            <a:ext cx="1592078" cy="86409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465295" y="4651641"/>
            <a:ext cx="936104" cy="523220"/>
          </a:xfrm>
          <a:prstGeom prst="rect">
            <a:avLst/>
          </a:prstGeom>
          <a:gradFill flip="none" rotWithShape="1">
            <a:gsLst>
              <a:gs pos="0">
                <a:srgbClr val="FF99FF">
                  <a:shade val="30000"/>
                  <a:satMod val="115000"/>
                </a:srgbClr>
              </a:gs>
              <a:gs pos="50000">
                <a:srgbClr val="FF99FF">
                  <a:shade val="67500"/>
                  <a:satMod val="115000"/>
                </a:srgbClr>
              </a:gs>
              <a:gs pos="100000">
                <a:srgbClr val="FF99FF">
                  <a:shade val="100000"/>
                  <a:satMod val="115000"/>
                </a:srgbClr>
              </a:gs>
            </a:gsLst>
            <a:lin ang="8100000" scaled="1"/>
            <a:tileRect/>
          </a:gradFill>
        </p:spPr>
        <p:txBody>
          <a:bodyPr wrap="square" rtlCol="0">
            <a:spAutoFit/>
          </a:bodyPr>
          <a:lstStyle/>
          <a:p>
            <a:pPr algn="ctr"/>
            <a:r>
              <a:rPr lang="en-US" altLang="ko-KR" sz="1400" dirty="0"/>
              <a:t>User</a:t>
            </a:r>
          </a:p>
          <a:p>
            <a:pPr algn="ctr"/>
            <a:r>
              <a:rPr lang="en-US" altLang="ko-KR" sz="1400" dirty="0"/>
              <a:t>Device</a:t>
            </a:r>
            <a:endParaRPr lang="ko-KR" altLang="en-US" sz="1400" dirty="0" err="1"/>
          </a:p>
        </p:txBody>
      </p:sp>
      <p:sp>
        <p:nvSpPr>
          <p:cNvPr id="16" name="TextBox 15"/>
          <p:cNvSpPr txBox="1"/>
          <p:nvPr/>
        </p:nvSpPr>
        <p:spPr>
          <a:xfrm>
            <a:off x="2480520" y="5894942"/>
            <a:ext cx="752129"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Sensor</a:t>
            </a:r>
            <a:endParaRPr lang="ko-KR" altLang="en-US" sz="1400" dirty="0" err="1"/>
          </a:p>
        </p:txBody>
      </p:sp>
      <p:sp>
        <p:nvSpPr>
          <p:cNvPr id="17" name="TextBox 16"/>
          <p:cNvSpPr txBox="1"/>
          <p:nvPr/>
        </p:nvSpPr>
        <p:spPr>
          <a:xfrm>
            <a:off x="1643720" y="4657158"/>
            <a:ext cx="752129"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Sensor</a:t>
            </a:r>
            <a:endParaRPr lang="ko-KR" altLang="en-US" sz="1400" dirty="0" err="1"/>
          </a:p>
        </p:txBody>
      </p:sp>
      <p:sp>
        <p:nvSpPr>
          <p:cNvPr id="18" name="TextBox 17"/>
          <p:cNvSpPr txBox="1"/>
          <p:nvPr/>
        </p:nvSpPr>
        <p:spPr>
          <a:xfrm>
            <a:off x="1254868" y="2582574"/>
            <a:ext cx="1139423"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square" rtlCol="0">
            <a:spAutoFit/>
          </a:bodyPr>
          <a:lstStyle/>
          <a:p>
            <a:r>
              <a:rPr lang="en-US" altLang="ko-KR" sz="1400" dirty="0"/>
              <a:t>Actuator</a:t>
            </a:r>
            <a:endParaRPr lang="ko-KR" altLang="en-US" sz="1400" dirty="0" err="1"/>
          </a:p>
        </p:txBody>
      </p:sp>
      <p:sp>
        <p:nvSpPr>
          <p:cNvPr id="19" name="TextBox 18"/>
          <p:cNvSpPr txBox="1"/>
          <p:nvPr/>
        </p:nvSpPr>
        <p:spPr>
          <a:xfrm>
            <a:off x="4856784" y="4022734"/>
            <a:ext cx="1011815" cy="307777"/>
          </a:xfrm>
          <a:prstGeom prst="rect">
            <a:avLst/>
          </a:pr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2700000" scaled="1"/>
            <a:tileRect/>
          </a:gradFill>
        </p:spPr>
        <p:txBody>
          <a:bodyPr wrap="none" rtlCol="0">
            <a:spAutoFit/>
          </a:bodyPr>
          <a:lstStyle/>
          <a:p>
            <a:r>
              <a:rPr lang="en-US" altLang="ko-KR" sz="1400" dirty="0"/>
              <a:t>Gateway</a:t>
            </a:r>
            <a:endParaRPr lang="ko-KR" altLang="en-US" sz="1400" dirty="0" err="1"/>
          </a:p>
        </p:txBody>
      </p:sp>
      <p:sp>
        <p:nvSpPr>
          <p:cNvPr id="20" name="TextBox 19"/>
          <p:cNvSpPr txBox="1"/>
          <p:nvPr/>
        </p:nvSpPr>
        <p:spPr>
          <a:xfrm>
            <a:off x="8601199" y="1914757"/>
            <a:ext cx="1394934" cy="307777"/>
          </a:xfrm>
          <a:prstGeom prst="rect">
            <a:avLst/>
          </a:prstGeom>
          <a:solidFill>
            <a:srgbClr val="3399FF">
              <a:alpha val="50000"/>
            </a:srgbClr>
          </a:solidFill>
        </p:spPr>
        <p:txBody>
          <a:bodyPr wrap="none" rtlCol="0">
            <a:spAutoFit/>
          </a:bodyPr>
          <a:lstStyle/>
          <a:p>
            <a:r>
              <a:rPr lang="en-US" altLang="ko-KR" sz="1400" dirty="0"/>
              <a:t>Service Server</a:t>
            </a:r>
            <a:endParaRPr lang="ko-KR" altLang="en-US" sz="1400" dirty="0" err="1"/>
          </a:p>
        </p:txBody>
      </p:sp>
      <p:pic>
        <p:nvPicPr>
          <p:cNvPr id="21" name="Picture 5"/>
          <p:cNvPicPr>
            <a:picLocks noChangeAspect="1" noChangeArrowheads="1"/>
          </p:cNvPicPr>
          <p:nvPr/>
        </p:nvPicPr>
        <p:blipFill>
          <a:blip r:embed="rId7" cstate="print"/>
          <a:srcRect/>
          <a:stretch>
            <a:fillRect/>
          </a:stretch>
        </p:blipFill>
        <p:spPr bwMode="auto">
          <a:xfrm>
            <a:off x="2624536" y="5174861"/>
            <a:ext cx="632267" cy="627112"/>
          </a:xfrm>
          <a:prstGeom prst="rect">
            <a:avLst/>
          </a:prstGeom>
          <a:noFill/>
          <a:ln w="9525">
            <a:noFill/>
            <a:miter lim="800000"/>
            <a:headEnd/>
            <a:tailEnd/>
          </a:ln>
        </p:spPr>
      </p:pic>
      <p:pic>
        <p:nvPicPr>
          <p:cNvPr id="22" name="Picture 10" descr="http://www.cooking-hacks.com/skin/frontend/default/cooking/images/catalog/documentation/article_waspmote/waspmote.png"/>
          <p:cNvPicPr>
            <a:picLocks noChangeAspect="1" noChangeArrowheads="1"/>
          </p:cNvPicPr>
          <p:nvPr/>
        </p:nvPicPr>
        <p:blipFill>
          <a:blip r:embed="rId6" cstate="print"/>
          <a:srcRect/>
          <a:stretch>
            <a:fillRect/>
          </a:stretch>
        </p:blipFill>
        <p:spPr bwMode="auto">
          <a:xfrm>
            <a:off x="3920680" y="5390885"/>
            <a:ext cx="775585" cy="792088"/>
          </a:xfrm>
          <a:prstGeom prst="rect">
            <a:avLst/>
          </a:prstGeom>
          <a:noFill/>
        </p:spPr>
      </p:pic>
      <p:sp>
        <p:nvSpPr>
          <p:cNvPr id="23" name="TextBox 22"/>
          <p:cNvSpPr txBox="1"/>
          <p:nvPr/>
        </p:nvSpPr>
        <p:spPr>
          <a:xfrm>
            <a:off x="4723137" y="6034289"/>
            <a:ext cx="958917"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Actuator</a:t>
            </a:r>
            <a:endParaRPr lang="ko-KR" altLang="en-US" sz="1400" dirty="0" err="1"/>
          </a:p>
        </p:txBody>
      </p:sp>
      <p:cxnSp>
        <p:nvCxnSpPr>
          <p:cNvPr id="24" name="직선 연결선 23"/>
          <p:cNvCxnSpPr>
            <a:stCxn id="22" idx="0"/>
            <a:endCxn id="7" idx="2"/>
          </p:cNvCxnSpPr>
          <p:nvPr/>
        </p:nvCxnSpPr>
        <p:spPr>
          <a:xfrm flipV="1">
            <a:off x="4308473" y="4310765"/>
            <a:ext cx="224275" cy="1080120"/>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25" name="Picture 5"/>
          <p:cNvPicPr>
            <a:picLocks noChangeAspect="1" noChangeArrowheads="1"/>
          </p:cNvPicPr>
          <p:nvPr/>
        </p:nvPicPr>
        <p:blipFill>
          <a:blip r:embed="rId8" cstate="print"/>
          <a:srcRect/>
          <a:stretch>
            <a:fillRect/>
          </a:stretch>
        </p:blipFill>
        <p:spPr bwMode="auto">
          <a:xfrm>
            <a:off x="1704237" y="3971685"/>
            <a:ext cx="632267" cy="627112"/>
          </a:xfrm>
          <a:prstGeom prst="rect">
            <a:avLst/>
          </a:prstGeom>
          <a:noFill/>
          <a:ln w="9525">
            <a:noFill/>
            <a:miter lim="800000"/>
            <a:headEnd/>
            <a:tailEnd/>
          </a:ln>
        </p:spPr>
      </p:pic>
      <p:grpSp>
        <p:nvGrpSpPr>
          <p:cNvPr id="26" name="그룹 33"/>
          <p:cNvGrpSpPr/>
          <p:nvPr/>
        </p:nvGrpSpPr>
        <p:grpSpPr>
          <a:xfrm>
            <a:off x="2840559" y="2131067"/>
            <a:ext cx="6070646" cy="3241374"/>
            <a:chOff x="1331640" y="2636912"/>
            <a:chExt cx="6070646" cy="3241374"/>
          </a:xfrm>
        </p:grpSpPr>
        <p:sp>
          <p:nvSpPr>
            <p:cNvPr id="27" name="자유형 34"/>
            <p:cNvSpPr/>
            <p:nvPr/>
          </p:nvSpPr>
          <p:spPr>
            <a:xfrm>
              <a:off x="1331640" y="2636912"/>
              <a:ext cx="5041296" cy="1641501"/>
            </a:xfrm>
            <a:custGeom>
              <a:avLst/>
              <a:gdLst>
                <a:gd name="connsiteX0" fmla="*/ 5007429 w 5041296"/>
                <a:gd name="connsiteY0" fmla="*/ 0 h 1637696"/>
                <a:gd name="connsiteX1" fmla="*/ 4905829 w 5041296"/>
                <a:gd name="connsiteY1" fmla="*/ 377371 h 1637696"/>
                <a:gd name="connsiteX2" fmla="*/ 4194629 w 5041296"/>
                <a:gd name="connsiteY2" fmla="*/ 1117600 h 1637696"/>
                <a:gd name="connsiteX3" fmla="*/ 3628572 w 5041296"/>
                <a:gd name="connsiteY3" fmla="*/ 1190171 h 1637696"/>
                <a:gd name="connsiteX4" fmla="*/ 2743200 w 5041296"/>
                <a:gd name="connsiteY4" fmla="*/ 1016000 h 1637696"/>
                <a:gd name="connsiteX5" fmla="*/ 1799772 w 5041296"/>
                <a:gd name="connsiteY5" fmla="*/ 1204686 h 1637696"/>
                <a:gd name="connsiteX6" fmla="*/ 1436915 w 5041296"/>
                <a:gd name="connsiteY6" fmla="*/ 1582057 h 1637696"/>
                <a:gd name="connsiteX7" fmla="*/ 667658 w 5041296"/>
                <a:gd name="connsiteY7" fmla="*/ 1509486 h 1637696"/>
                <a:gd name="connsiteX8" fmla="*/ 232229 w 5041296"/>
                <a:gd name="connsiteY8" fmla="*/ 812800 h 1637696"/>
                <a:gd name="connsiteX9" fmla="*/ 0 w 5041296"/>
                <a:gd name="connsiteY9" fmla="*/ 682171 h 1637696"/>
                <a:gd name="connsiteX0" fmla="*/ 5007429 w 5041296"/>
                <a:gd name="connsiteY0" fmla="*/ 0 h 1641147"/>
                <a:gd name="connsiteX1" fmla="*/ 4905829 w 5041296"/>
                <a:gd name="connsiteY1" fmla="*/ 377371 h 1641147"/>
                <a:gd name="connsiteX2" fmla="*/ 4194629 w 5041296"/>
                <a:gd name="connsiteY2" fmla="*/ 1117600 h 1641147"/>
                <a:gd name="connsiteX3" fmla="*/ 3628572 w 5041296"/>
                <a:gd name="connsiteY3" fmla="*/ 1190171 h 1641147"/>
                <a:gd name="connsiteX4" fmla="*/ 2743200 w 5041296"/>
                <a:gd name="connsiteY4" fmla="*/ 1016000 h 1641147"/>
                <a:gd name="connsiteX5" fmla="*/ 1799772 w 5041296"/>
                <a:gd name="connsiteY5" fmla="*/ 1204686 h 1641147"/>
                <a:gd name="connsiteX6" fmla="*/ 1436915 w 5041296"/>
                <a:gd name="connsiteY6" fmla="*/ 1582057 h 1641147"/>
                <a:gd name="connsiteX7" fmla="*/ 667658 w 5041296"/>
                <a:gd name="connsiteY7" fmla="*/ 1509486 h 1641147"/>
                <a:gd name="connsiteX8" fmla="*/ 360040 w 5041296"/>
                <a:gd name="connsiteY8" fmla="*/ 792088 h 1641147"/>
                <a:gd name="connsiteX9" fmla="*/ 0 w 5041296"/>
                <a:gd name="connsiteY9" fmla="*/ 682171 h 1641147"/>
                <a:gd name="connsiteX0" fmla="*/ 5007429 w 5041296"/>
                <a:gd name="connsiteY0" fmla="*/ 0 h 1641501"/>
                <a:gd name="connsiteX1" fmla="*/ 4905829 w 5041296"/>
                <a:gd name="connsiteY1" fmla="*/ 377371 h 1641501"/>
                <a:gd name="connsiteX2" fmla="*/ 4194629 w 5041296"/>
                <a:gd name="connsiteY2" fmla="*/ 1117600 h 1641501"/>
                <a:gd name="connsiteX3" fmla="*/ 3628572 w 5041296"/>
                <a:gd name="connsiteY3" fmla="*/ 1190171 h 1641501"/>
                <a:gd name="connsiteX4" fmla="*/ 2743200 w 5041296"/>
                <a:gd name="connsiteY4" fmla="*/ 1016000 h 1641501"/>
                <a:gd name="connsiteX5" fmla="*/ 1799772 w 5041296"/>
                <a:gd name="connsiteY5" fmla="*/ 1204686 h 1641501"/>
                <a:gd name="connsiteX6" fmla="*/ 1368152 w 5041296"/>
                <a:gd name="connsiteY6" fmla="*/ 1584176 h 1641501"/>
                <a:gd name="connsiteX7" fmla="*/ 667658 w 5041296"/>
                <a:gd name="connsiteY7" fmla="*/ 1509486 h 1641501"/>
                <a:gd name="connsiteX8" fmla="*/ 360040 w 5041296"/>
                <a:gd name="connsiteY8" fmla="*/ 792088 h 1641501"/>
                <a:gd name="connsiteX9" fmla="*/ 0 w 5041296"/>
                <a:gd name="connsiteY9" fmla="*/ 682171 h 1641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1296" h="1641501">
                  <a:moveTo>
                    <a:pt x="5007429" y="0"/>
                  </a:moveTo>
                  <a:cubicBezTo>
                    <a:pt x="5024362" y="95552"/>
                    <a:pt x="5041296" y="191104"/>
                    <a:pt x="4905829" y="377371"/>
                  </a:cubicBezTo>
                  <a:cubicBezTo>
                    <a:pt x="4770362" y="563638"/>
                    <a:pt x="4407505" y="982133"/>
                    <a:pt x="4194629" y="1117600"/>
                  </a:cubicBezTo>
                  <a:cubicBezTo>
                    <a:pt x="3981753" y="1253067"/>
                    <a:pt x="3870477" y="1207104"/>
                    <a:pt x="3628572" y="1190171"/>
                  </a:cubicBezTo>
                  <a:cubicBezTo>
                    <a:pt x="3386667" y="1173238"/>
                    <a:pt x="3048000" y="1013581"/>
                    <a:pt x="2743200" y="1016000"/>
                  </a:cubicBezTo>
                  <a:cubicBezTo>
                    <a:pt x="2438400" y="1018419"/>
                    <a:pt x="2028947" y="1109990"/>
                    <a:pt x="1799772" y="1204686"/>
                  </a:cubicBezTo>
                  <a:cubicBezTo>
                    <a:pt x="1570597" y="1299382"/>
                    <a:pt x="1556838" y="1533376"/>
                    <a:pt x="1368152" y="1584176"/>
                  </a:cubicBezTo>
                  <a:cubicBezTo>
                    <a:pt x="1179466" y="1634976"/>
                    <a:pt x="835677" y="1641501"/>
                    <a:pt x="667658" y="1509486"/>
                  </a:cubicBezTo>
                  <a:cubicBezTo>
                    <a:pt x="499639" y="1377471"/>
                    <a:pt x="471316" y="929974"/>
                    <a:pt x="360040" y="792088"/>
                  </a:cubicBezTo>
                  <a:cubicBezTo>
                    <a:pt x="248764" y="654202"/>
                    <a:pt x="60476" y="678542"/>
                    <a:pt x="0" y="682171"/>
                  </a:cubicBezTo>
                </a:path>
              </a:pathLst>
            </a:cu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8" name="자유형 41"/>
            <p:cNvSpPr/>
            <p:nvPr/>
          </p:nvSpPr>
          <p:spPr>
            <a:xfrm>
              <a:off x="2494038" y="3843867"/>
              <a:ext cx="4908248" cy="2034419"/>
            </a:xfrm>
            <a:custGeom>
              <a:avLst/>
              <a:gdLst>
                <a:gd name="connsiteX0" fmla="*/ 4908248 w 4908248"/>
                <a:gd name="connsiteY0" fmla="*/ 553962 h 2034419"/>
                <a:gd name="connsiteX1" fmla="*/ 4661505 w 4908248"/>
                <a:gd name="connsiteY1" fmla="*/ 162076 h 2034419"/>
                <a:gd name="connsiteX2" fmla="*/ 3863219 w 4908248"/>
                <a:gd name="connsiteY2" fmla="*/ 45962 h 2034419"/>
                <a:gd name="connsiteX3" fmla="*/ 2905276 w 4908248"/>
                <a:gd name="connsiteY3" fmla="*/ 437847 h 2034419"/>
                <a:gd name="connsiteX4" fmla="*/ 1642533 w 4908248"/>
                <a:gd name="connsiteY4" fmla="*/ 205619 h 2034419"/>
                <a:gd name="connsiteX5" fmla="*/ 916819 w 4908248"/>
                <a:gd name="connsiteY5" fmla="*/ 249162 h 2034419"/>
                <a:gd name="connsiteX6" fmla="*/ 408819 w 4908248"/>
                <a:gd name="connsiteY6" fmla="*/ 641047 h 2034419"/>
                <a:gd name="connsiteX7" fmla="*/ 31448 w 4908248"/>
                <a:gd name="connsiteY7" fmla="*/ 1410304 h 2034419"/>
                <a:gd name="connsiteX8" fmla="*/ 220133 w 4908248"/>
                <a:gd name="connsiteY8" fmla="*/ 2034419 h 2034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08248" h="2034419">
                  <a:moveTo>
                    <a:pt x="4908248" y="553962"/>
                  </a:moveTo>
                  <a:cubicBezTo>
                    <a:pt x="4871962" y="400352"/>
                    <a:pt x="4835676" y="246743"/>
                    <a:pt x="4661505" y="162076"/>
                  </a:cubicBezTo>
                  <a:cubicBezTo>
                    <a:pt x="4487334" y="77409"/>
                    <a:pt x="4155924" y="0"/>
                    <a:pt x="3863219" y="45962"/>
                  </a:cubicBezTo>
                  <a:cubicBezTo>
                    <a:pt x="3570514" y="91924"/>
                    <a:pt x="3275390" y="411238"/>
                    <a:pt x="2905276" y="437847"/>
                  </a:cubicBezTo>
                  <a:cubicBezTo>
                    <a:pt x="2535162" y="464456"/>
                    <a:pt x="1973943" y="237067"/>
                    <a:pt x="1642533" y="205619"/>
                  </a:cubicBezTo>
                  <a:cubicBezTo>
                    <a:pt x="1311124" y="174172"/>
                    <a:pt x="1122438" y="176591"/>
                    <a:pt x="916819" y="249162"/>
                  </a:cubicBezTo>
                  <a:cubicBezTo>
                    <a:pt x="711200" y="321733"/>
                    <a:pt x="556381" y="447523"/>
                    <a:pt x="408819" y="641047"/>
                  </a:cubicBezTo>
                  <a:cubicBezTo>
                    <a:pt x="261257" y="834571"/>
                    <a:pt x="62896" y="1178075"/>
                    <a:pt x="31448" y="1410304"/>
                  </a:cubicBezTo>
                  <a:cubicBezTo>
                    <a:pt x="0" y="1642533"/>
                    <a:pt x="110066" y="1838476"/>
                    <a:pt x="220133" y="2034419"/>
                  </a:cubicBezTo>
                </a:path>
              </a:pathLst>
            </a:cu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grpSp>
        <p:nvGrpSpPr>
          <p:cNvPr id="29" name="그룹 42"/>
          <p:cNvGrpSpPr/>
          <p:nvPr/>
        </p:nvGrpSpPr>
        <p:grpSpPr>
          <a:xfrm>
            <a:off x="3003891" y="2077699"/>
            <a:ext cx="6077677" cy="3294743"/>
            <a:chOff x="1494971" y="2583543"/>
            <a:chExt cx="6077677" cy="3294743"/>
          </a:xfrm>
        </p:grpSpPr>
        <p:sp>
          <p:nvSpPr>
            <p:cNvPr id="30" name="자유형 43"/>
            <p:cNvSpPr/>
            <p:nvPr/>
          </p:nvSpPr>
          <p:spPr>
            <a:xfrm>
              <a:off x="1494971" y="2583543"/>
              <a:ext cx="5041296" cy="1640204"/>
            </a:xfrm>
            <a:custGeom>
              <a:avLst/>
              <a:gdLst>
                <a:gd name="connsiteX0" fmla="*/ 5007429 w 5041296"/>
                <a:gd name="connsiteY0" fmla="*/ 0 h 1637696"/>
                <a:gd name="connsiteX1" fmla="*/ 4905829 w 5041296"/>
                <a:gd name="connsiteY1" fmla="*/ 377371 h 1637696"/>
                <a:gd name="connsiteX2" fmla="*/ 4194629 w 5041296"/>
                <a:gd name="connsiteY2" fmla="*/ 1117600 h 1637696"/>
                <a:gd name="connsiteX3" fmla="*/ 3628572 w 5041296"/>
                <a:gd name="connsiteY3" fmla="*/ 1190171 h 1637696"/>
                <a:gd name="connsiteX4" fmla="*/ 2743200 w 5041296"/>
                <a:gd name="connsiteY4" fmla="*/ 1016000 h 1637696"/>
                <a:gd name="connsiteX5" fmla="*/ 1799772 w 5041296"/>
                <a:gd name="connsiteY5" fmla="*/ 1204686 h 1637696"/>
                <a:gd name="connsiteX6" fmla="*/ 1436915 w 5041296"/>
                <a:gd name="connsiteY6" fmla="*/ 1582057 h 1637696"/>
                <a:gd name="connsiteX7" fmla="*/ 667658 w 5041296"/>
                <a:gd name="connsiteY7" fmla="*/ 1509486 h 1637696"/>
                <a:gd name="connsiteX8" fmla="*/ 232229 w 5041296"/>
                <a:gd name="connsiteY8" fmla="*/ 812800 h 1637696"/>
                <a:gd name="connsiteX9" fmla="*/ 0 w 5041296"/>
                <a:gd name="connsiteY9" fmla="*/ 682171 h 1637696"/>
                <a:gd name="connsiteX0" fmla="*/ 5007429 w 5041296"/>
                <a:gd name="connsiteY0" fmla="*/ 0 h 1634942"/>
                <a:gd name="connsiteX1" fmla="*/ 4905829 w 5041296"/>
                <a:gd name="connsiteY1" fmla="*/ 377371 h 1634942"/>
                <a:gd name="connsiteX2" fmla="*/ 4194629 w 5041296"/>
                <a:gd name="connsiteY2" fmla="*/ 1117600 h 1634942"/>
                <a:gd name="connsiteX3" fmla="*/ 3628572 w 5041296"/>
                <a:gd name="connsiteY3" fmla="*/ 1190171 h 1634942"/>
                <a:gd name="connsiteX4" fmla="*/ 2743200 w 5041296"/>
                <a:gd name="connsiteY4" fmla="*/ 1016000 h 1634942"/>
                <a:gd name="connsiteX5" fmla="*/ 1799772 w 5041296"/>
                <a:gd name="connsiteY5" fmla="*/ 1204686 h 1634942"/>
                <a:gd name="connsiteX6" fmla="*/ 1348837 w 5041296"/>
                <a:gd name="connsiteY6" fmla="*/ 1565537 h 1634942"/>
                <a:gd name="connsiteX7" fmla="*/ 667658 w 5041296"/>
                <a:gd name="connsiteY7" fmla="*/ 1509486 h 1634942"/>
                <a:gd name="connsiteX8" fmla="*/ 232229 w 5041296"/>
                <a:gd name="connsiteY8" fmla="*/ 812800 h 1634942"/>
                <a:gd name="connsiteX9" fmla="*/ 0 w 5041296"/>
                <a:gd name="connsiteY9" fmla="*/ 682171 h 1634942"/>
                <a:gd name="connsiteX0" fmla="*/ 5007429 w 5041296"/>
                <a:gd name="connsiteY0" fmla="*/ 0 h 1640204"/>
                <a:gd name="connsiteX1" fmla="*/ 4905829 w 5041296"/>
                <a:gd name="connsiteY1" fmla="*/ 377371 h 1640204"/>
                <a:gd name="connsiteX2" fmla="*/ 4194629 w 5041296"/>
                <a:gd name="connsiteY2" fmla="*/ 1117600 h 1640204"/>
                <a:gd name="connsiteX3" fmla="*/ 3628572 w 5041296"/>
                <a:gd name="connsiteY3" fmla="*/ 1190171 h 1640204"/>
                <a:gd name="connsiteX4" fmla="*/ 2743200 w 5041296"/>
                <a:gd name="connsiteY4" fmla="*/ 1016000 h 1640204"/>
                <a:gd name="connsiteX5" fmla="*/ 1924901 w 5041296"/>
                <a:gd name="connsiteY5" fmla="*/ 1061481 h 1640204"/>
                <a:gd name="connsiteX6" fmla="*/ 1348837 w 5041296"/>
                <a:gd name="connsiteY6" fmla="*/ 1565537 h 1640204"/>
                <a:gd name="connsiteX7" fmla="*/ 667658 w 5041296"/>
                <a:gd name="connsiteY7" fmla="*/ 1509486 h 1640204"/>
                <a:gd name="connsiteX8" fmla="*/ 232229 w 5041296"/>
                <a:gd name="connsiteY8" fmla="*/ 812800 h 1640204"/>
                <a:gd name="connsiteX9" fmla="*/ 0 w 5041296"/>
                <a:gd name="connsiteY9" fmla="*/ 682171 h 1640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1296" h="1640204">
                  <a:moveTo>
                    <a:pt x="5007429" y="0"/>
                  </a:moveTo>
                  <a:cubicBezTo>
                    <a:pt x="5024362" y="95552"/>
                    <a:pt x="5041296" y="191104"/>
                    <a:pt x="4905829" y="377371"/>
                  </a:cubicBezTo>
                  <a:cubicBezTo>
                    <a:pt x="4770362" y="563638"/>
                    <a:pt x="4407505" y="982133"/>
                    <a:pt x="4194629" y="1117600"/>
                  </a:cubicBezTo>
                  <a:cubicBezTo>
                    <a:pt x="3981753" y="1253067"/>
                    <a:pt x="3870477" y="1207104"/>
                    <a:pt x="3628572" y="1190171"/>
                  </a:cubicBezTo>
                  <a:cubicBezTo>
                    <a:pt x="3386667" y="1173238"/>
                    <a:pt x="3027145" y="1037448"/>
                    <a:pt x="2743200" y="1016000"/>
                  </a:cubicBezTo>
                  <a:cubicBezTo>
                    <a:pt x="2459255" y="994552"/>
                    <a:pt x="2157295" y="969892"/>
                    <a:pt x="1924901" y="1061481"/>
                  </a:cubicBezTo>
                  <a:cubicBezTo>
                    <a:pt x="1692507" y="1153071"/>
                    <a:pt x="1558377" y="1490870"/>
                    <a:pt x="1348837" y="1565537"/>
                  </a:cubicBezTo>
                  <a:cubicBezTo>
                    <a:pt x="1139297" y="1640204"/>
                    <a:pt x="853759" y="1634942"/>
                    <a:pt x="667658" y="1509486"/>
                  </a:cubicBezTo>
                  <a:cubicBezTo>
                    <a:pt x="481557" y="1384030"/>
                    <a:pt x="343505" y="950686"/>
                    <a:pt x="232229" y="812800"/>
                  </a:cubicBezTo>
                  <a:cubicBezTo>
                    <a:pt x="120953" y="674914"/>
                    <a:pt x="60476" y="678542"/>
                    <a:pt x="0" y="682171"/>
                  </a:cubicBezTo>
                </a:path>
              </a:pathLst>
            </a:cu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1" name="자유형 44"/>
            <p:cNvSpPr/>
            <p:nvPr/>
          </p:nvSpPr>
          <p:spPr>
            <a:xfrm>
              <a:off x="2664400" y="3843867"/>
              <a:ext cx="4908248" cy="2034419"/>
            </a:xfrm>
            <a:custGeom>
              <a:avLst/>
              <a:gdLst>
                <a:gd name="connsiteX0" fmla="*/ 4908248 w 4908248"/>
                <a:gd name="connsiteY0" fmla="*/ 553962 h 2034419"/>
                <a:gd name="connsiteX1" fmla="*/ 4661505 w 4908248"/>
                <a:gd name="connsiteY1" fmla="*/ 162076 h 2034419"/>
                <a:gd name="connsiteX2" fmla="*/ 3863219 w 4908248"/>
                <a:gd name="connsiteY2" fmla="*/ 45962 h 2034419"/>
                <a:gd name="connsiteX3" fmla="*/ 2905276 w 4908248"/>
                <a:gd name="connsiteY3" fmla="*/ 437847 h 2034419"/>
                <a:gd name="connsiteX4" fmla="*/ 1642533 w 4908248"/>
                <a:gd name="connsiteY4" fmla="*/ 205619 h 2034419"/>
                <a:gd name="connsiteX5" fmla="*/ 916819 w 4908248"/>
                <a:gd name="connsiteY5" fmla="*/ 249162 h 2034419"/>
                <a:gd name="connsiteX6" fmla="*/ 408819 w 4908248"/>
                <a:gd name="connsiteY6" fmla="*/ 641047 h 2034419"/>
                <a:gd name="connsiteX7" fmla="*/ 31448 w 4908248"/>
                <a:gd name="connsiteY7" fmla="*/ 1410304 h 2034419"/>
                <a:gd name="connsiteX8" fmla="*/ 220133 w 4908248"/>
                <a:gd name="connsiteY8" fmla="*/ 2034419 h 2034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08248" h="2034419">
                  <a:moveTo>
                    <a:pt x="4908248" y="553962"/>
                  </a:moveTo>
                  <a:cubicBezTo>
                    <a:pt x="4871962" y="400352"/>
                    <a:pt x="4835676" y="246743"/>
                    <a:pt x="4661505" y="162076"/>
                  </a:cubicBezTo>
                  <a:cubicBezTo>
                    <a:pt x="4487334" y="77409"/>
                    <a:pt x="4155924" y="0"/>
                    <a:pt x="3863219" y="45962"/>
                  </a:cubicBezTo>
                  <a:cubicBezTo>
                    <a:pt x="3570514" y="91924"/>
                    <a:pt x="3275390" y="411238"/>
                    <a:pt x="2905276" y="437847"/>
                  </a:cubicBezTo>
                  <a:cubicBezTo>
                    <a:pt x="2535162" y="464456"/>
                    <a:pt x="1973943" y="237067"/>
                    <a:pt x="1642533" y="205619"/>
                  </a:cubicBezTo>
                  <a:cubicBezTo>
                    <a:pt x="1311124" y="174172"/>
                    <a:pt x="1122438" y="176591"/>
                    <a:pt x="916819" y="249162"/>
                  </a:cubicBezTo>
                  <a:cubicBezTo>
                    <a:pt x="711200" y="321733"/>
                    <a:pt x="556381" y="447523"/>
                    <a:pt x="408819" y="641047"/>
                  </a:cubicBezTo>
                  <a:cubicBezTo>
                    <a:pt x="261257" y="834571"/>
                    <a:pt x="62896" y="1178075"/>
                    <a:pt x="31448" y="1410304"/>
                  </a:cubicBezTo>
                  <a:cubicBezTo>
                    <a:pt x="0" y="1642533"/>
                    <a:pt x="110066" y="1838476"/>
                    <a:pt x="220133" y="2034419"/>
                  </a:cubicBezTo>
                </a:path>
              </a:pathLst>
            </a:cu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grpSp>
        <p:nvGrpSpPr>
          <p:cNvPr id="32" name="그룹 31"/>
          <p:cNvGrpSpPr/>
          <p:nvPr/>
        </p:nvGrpSpPr>
        <p:grpSpPr>
          <a:xfrm>
            <a:off x="1991539" y="1987052"/>
            <a:ext cx="7113716" cy="3208881"/>
            <a:chOff x="482620" y="2492896"/>
            <a:chExt cx="7113716" cy="3208881"/>
          </a:xfrm>
        </p:grpSpPr>
        <p:sp>
          <p:nvSpPr>
            <p:cNvPr id="33" name="자유형 47"/>
            <p:cNvSpPr/>
            <p:nvPr/>
          </p:nvSpPr>
          <p:spPr>
            <a:xfrm>
              <a:off x="1585003" y="3602044"/>
              <a:ext cx="6011333" cy="2099733"/>
            </a:xfrm>
            <a:custGeom>
              <a:avLst/>
              <a:gdLst>
                <a:gd name="connsiteX0" fmla="*/ 6011333 w 6011333"/>
                <a:gd name="connsiteY0" fmla="*/ 836991 h 2099733"/>
                <a:gd name="connsiteX1" fmla="*/ 5488819 w 6011333"/>
                <a:gd name="connsiteY1" fmla="*/ 299962 h 2099733"/>
                <a:gd name="connsiteX2" fmla="*/ 4037391 w 6011333"/>
                <a:gd name="connsiteY2" fmla="*/ 38705 h 2099733"/>
                <a:gd name="connsiteX3" fmla="*/ 1831219 w 6011333"/>
                <a:gd name="connsiteY3" fmla="*/ 532191 h 2099733"/>
                <a:gd name="connsiteX4" fmla="*/ 1511905 w 6011333"/>
                <a:gd name="connsiteY4" fmla="*/ 1025676 h 2099733"/>
                <a:gd name="connsiteX5" fmla="*/ 713619 w 6011333"/>
                <a:gd name="connsiteY5" fmla="*/ 1359505 h 2099733"/>
                <a:gd name="connsiteX6" fmla="*/ 118533 w 6011333"/>
                <a:gd name="connsiteY6" fmla="*/ 1562705 h 2099733"/>
                <a:gd name="connsiteX7" fmla="*/ 2419 w 6011333"/>
                <a:gd name="connsiteY7" fmla="*/ 2099733 h 2099733"/>
                <a:gd name="connsiteX8" fmla="*/ 2419 w 6011333"/>
                <a:gd name="connsiteY8" fmla="*/ 2099733 h 209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11333" h="2099733">
                  <a:moveTo>
                    <a:pt x="6011333" y="836991"/>
                  </a:moveTo>
                  <a:cubicBezTo>
                    <a:pt x="5914571" y="635000"/>
                    <a:pt x="5817809" y="433010"/>
                    <a:pt x="5488819" y="299962"/>
                  </a:cubicBezTo>
                  <a:cubicBezTo>
                    <a:pt x="5159829" y="166914"/>
                    <a:pt x="4646991" y="0"/>
                    <a:pt x="4037391" y="38705"/>
                  </a:cubicBezTo>
                  <a:cubicBezTo>
                    <a:pt x="3427791" y="77410"/>
                    <a:pt x="2252133" y="367696"/>
                    <a:pt x="1831219" y="532191"/>
                  </a:cubicBezTo>
                  <a:cubicBezTo>
                    <a:pt x="1410305" y="696686"/>
                    <a:pt x="1698172" y="887790"/>
                    <a:pt x="1511905" y="1025676"/>
                  </a:cubicBezTo>
                  <a:cubicBezTo>
                    <a:pt x="1325638" y="1163562"/>
                    <a:pt x="945848" y="1270000"/>
                    <a:pt x="713619" y="1359505"/>
                  </a:cubicBezTo>
                  <a:cubicBezTo>
                    <a:pt x="481390" y="1449010"/>
                    <a:pt x="237066" y="1439334"/>
                    <a:pt x="118533" y="1562705"/>
                  </a:cubicBezTo>
                  <a:cubicBezTo>
                    <a:pt x="0" y="1686076"/>
                    <a:pt x="2419" y="2099733"/>
                    <a:pt x="2419" y="2099733"/>
                  </a:cubicBezTo>
                  <a:lnTo>
                    <a:pt x="2419" y="2099733"/>
                  </a:lnTo>
                </a:path>
              </a:pathLst>
            </a:custGeom>
            <a:ln w="28575">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4" name="자유형 48"/>
            <p:cNvSpPr/>
            <p:nvPr/>
          </p:nvSpPr>
          <p:spPr>
            <a:xfrm>
              <a:off x="482620" y="2492896"/>
              <a:ext cx="6081486" cy="1872342"/>
            </a:xfrm>
            <a:custGeom>
              <a:avLst/>
              <a:gdLst>
                <a:gd name="connsiteX0" fmla="*/ 5950857 w 6081486"/>
                <a:gd name="connsiteY0" fmla="*/ 0 h 1872342"/>
                <a:gd name="connsiteX1" fmla="*/ 5849257 w 6081486"/>
                <a:gd name="connsiteY1" fmla="*/ 595085 h 1872342"/>
                <a:gd name="connsiteX2" fmla="*/ 4557485 w 6081486"/>
                <a:gd name="connsiteY2" fmla="*/ 885371 h 1872342"/>
                <a:gd name="connsiteX3" fmla="*/ 2743200 w 6081486"/>
                <a:gd name="connsiteY3" fmla="*/ 1190171 h 1872342"/>
                <a:gd name="connsiteX4" fmla="*/ 2481943 w 6081486"/>
                <a:gd name="connsiteY4" fmla="*/ 1625600 h 1872342"/>
                <a:gd name="connsiteX5" fmla="*/ 1669143 w 6081486"/>
                <a:gd name="connsiteY5" fmla="*/ 1669142 h 1872342"/>
                <a:gd name="connsiteX6" fmla="*/ 580571 w 6081486"/>
                <a:gd name="connsiteY6" fmla="*/ 1465942 h 1872342"/>
                <a:gd name="connsiteX7" fmla="*/ 0 w 6081486"/>
                <a:gd name="connsiteY7" fmla="*/ 1872342 h 1872342"/>
                <a:gd name="connsiteX8" fmla="*/ 0 w 6081486"/>
                <a:gd name="connsiteY8" fmla="*/ 1872342 h 1872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81486" h="1872342">
                  <a:moveTo>
                    <a:pt x="5950857" y="0"/>
                  </a:moveTo>
                  <a:cubicBezTo>
                    <a:pt x="6016171" y="223761"/>
                    <a:pt x="6081486" y="447523"/>
                    <a:pt x="5849257" y="595085"/>
                  </a:cubicBezTo>
                  <a:cubicBezTo>
                    <a:pt x="5617028" y="742647"/>
                    <a:pt x="5075161" y="786190"/>
                    <a:pt x="4557485" y="885371"/>
                  </a:cubicBezTo>
                  <a:cubicBezTo>
                    <a:pt x="4039809" y="984552"/>
                    <a:pt x="3089124" y="1066800"/>
                    <a:pt x="2743200" y="1190171"/>
                  </a:cubicBezTo>
                  <a:cubicBezTo>
                    <a:pt x="2397276" y="1313542"/>
                    <a:pt x="2660953" y="1545771"/>
                    <a:pt x="2481943" y="1625600"/>
                  </a:cubicBezTo>
                  <a:cubicBezTo>
                    <a:pt x="2302933" y="1705429"/>
                    <a:pt x="1986038" y="1695752"/>
                    <a:pt x="1669143" y="1669142"/>
                  </a:cubicBezTo>
                  <a:cubicBezTo>
                    <a:pt x="1352248" y="1642532"/>
                    <a:pt x="858761" y="1432075"/>
                    <a:pt x="580571" y="1465942"/>
                  </a:cubicBezTo>
                  <a:cubicBezTo>
                    <a:pt x="302381" y="1499809"/>
                    <a:pt x="0" y="1872342"/>
                    <a:pt x="0" y="1872342"/>
                  </a:cubicBezTo>
                  <a:lnTo>
                    <a:pt x="0" y="1872342"/>
                  </a:lnTo>
                </a:path>
              </a:pathLst>
            </a:custGeom>
            <a:ln w="28575">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sp>
        <p:nvSpPr>
          <p:cNvPr id="35" name="TextBox 34"/>
          <p:cNvSpPr txBox="1"/>
          <p:nvPr/>
        </p:nvSpPr>
        <p:spPr>
          <a:xfrm>
            <a:off x="2696543" y="1208340"/>
            <a:ext cx="3528392" cy="646331"/>
          </a:xfrm>
          <a:prstGeom prst="rect">
            <a:avLst/>
          </a:prstGeom>
          <a:noFill/>
        </p:spPr>
        <p:txBody>
          <a:bodyPr wrap="square" rtlCol="0">
            <a:spAutoFit/>
          </a:bodyPr>
          <a:lstStyle/>
          <a:p>
            <a:pPr algn="ctr"/>
            <a:r>
              <a:rPr lang="en-US" altLang="ko-KR" b="1" dirty="0"/>
              <a:t>Controlling &amp; Monitoring </a:t>
            </a:r>
          </a:p>
          <a:p>
            <a:pPr algn="ctr"/>
            <a:r>
              <a:rPr lang="en-US" altLang="ko-KR" b="1" dirty="0"/>
              <a:t>with sensor &amp; actuator</a:t>
            </a:r>
          </a:p>
        </p:txBody>
      </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2842298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Main </a:t>
            </a:r>
            <a:r>
              <a:rPr lang="en-US" altLang="ko-KR" dirty="0" err="1"/>
              <a:t>IoT</a:t>
            </a:r>
            <a:r>
              <a:rPr lang="en-US" altLang="ko-KR" dirty="0"/>
              <a:t> challenges</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5FABF6E3-C0AB-4F59-905A-769224741E70}" type="datetime3">
              <a:rPr lang="en-US" altLang="ko-KR" smtClean="0"/>
              <a:t>17 October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15</a:t>
            </a:fld>
            <a:endParaRPr lang="en-US" dirty="0"/>
          </a:p>
        </p:txBody>
      </p:sp>
      <p:pic>
        <p:nvPicPr>
          <p:cNvPr id="7" name="Picture 6" descr="http://www.costcentral.com/product-images-new/cisco-c819hgw-v-a-k9.jpg"/>
          <p:cNvPicPr>
            <a:picLocks noChangeAspect="1" noChangeArrowheads="1"/>
          </p:cNvPicPr>
          <p:nvPr/>
        </p:nvPicPr>
        <p:blipFill>
          <a:blip r:embed="rId2" cstate="print"/>
          <a:srcRect/>
          <a:stretch>
            <a:fillRect/>
          </a:stretch>
        </p:blipFill>
        <p:spPr bwMode="auto">
          <a:xfrm>
            <a:off x="3704655" y="3068627"/>
            <a:ext cx="1656184" cy="1242138"/>
          </a:xfrm>
          <a:prstGeom prst="rect">
            <a:avLst/>
          </a:prstGeom>
          <a:noFill/>
        </p:spPr>
      </p:pic>
      <p:pic>
        <p:nvPicPr>
          <p:cNvPr id="8" name="Picture 4" descr="http://gsdisposals.com/wp-content/uploads/2013/08/bigstock-Row-of-network-servers-in-data-42441367.jpg"/>
          <p:cNvPicPr>
            <a:picLocks noChangeAspect="1" noChangeArrowheads="1"/>
          </p:cNvPicPr>
          <p:nvPr/>
        </p:nvPicPr>
        <p:blipFill>
          <a:blip r:embed="rId3" cstate="print"/>
          <a:srcRect/>
          <a:stretch>
            <a:fillRect/>
          </a:stretch>
        </p:blipFill>
        <p:spPr bwMode="auto">
          <a:xfrm>
            <a:off x="7089031" y="782733"/>
            <a:ext cx="1728192" cy="1439800"/>
          </a:xfrm>
          <a:prstGeom prst="rect">
            <a:avLst/>
          </a:prstGeom>
          <a:noFill/>
        </p:spPr>
      </p:pic>
      <p:pic>
        <p:nvPicPr>
          <p:cNvPr id="9" name="Picture 2" descr="http://www.dallmeier.ru/fileadmin/upload_electronic/Unternehmen/Niederlassungen/Dallmeier_Russland/Planning_icons_single/Shapes/JPG/Symbols/Cloud%20internet.jpg"/>
          <p:cNvPicPr>
            <a:picLocks noChangeAspect="1" noChangeArrowheads="1"/>
          </p:cNvPicPr>
          <p:nvPr/>
        </p:nvPicPr>
        <p:blipFill>
          <a:blip r:embed="rId4" cstate="print"/>
          <a:srcRect/>
          <a:stretch>
            <a:fillRect/>
          </a:stretch>
        </p:blipFill>
        <p:spPr bwMode="auto">
          <a:xfrm>
            <a:off x="5072807" y="2062105"/>
            <a:ext cx="3744416" cy="1960629"/>
          </a:xfrm>
          <a:prstGeom prst="rect">
            <a:avLst/>
          </a:prstGeom>
          <a:noFill/>
        </p:spPr>
      </p:pic>
      <p:pic>
        <p:nvPicPr>
          <p:cNvPr id="10" name="Picture 2"/>
          <p:cNvPicPr>
            <a:picLocks noChangeAspect="1" noChangeArrowheads="1"/>
          </p:cNvPicPr>
          <p:nvPr/>
        </p:nvPicPr>
        <p:blipFill>
          <a:blip r:embed="rId5" cstate="print"/>
          <a:srcRect/>
          <a:stretch>
            <a:fillRect/>
          </a:stretch>
        </p:blipFill>
        <p:spPr bwMode="auto">
          <a:xfrm>
            <a:off x="8651983" y="3950726"/>
            <a:ext cx="669297" cy="1103861"/>
          </a:xfrm>
          <a:prstGeom prst="roundRect">
            <a:avLst/>
          </a:prstGeom>
          <a:noFill/>
          <a:ln w="9525">
            <a:noFill/>
            <a:miter lim="800000"/>
            <a:headEnd/>
            <a:tailEnd/>
          </a:ln>
          <a:effectLst>
            <a:prstShdw prst="shdw17" dist="17961" dir="2700000">
              <a:srgbClr val="CCECFF">
                <a:gamma/>
                <a:shade val="60000"/>
                <a:invGamma/>
                <a:alpha val="50000"/>
              </a:srgbClr>
            </a:prstShdw>
          </a:effectLst>
        </p:spPr>
      </p:pic>
      <p:pic>
        <p:nvPicPr>
          <p:cNvPr id="11" name="Picture 10" descr="http://www.cooking-hacks.com/skin/frontend/default/cooking/images/catalog/documentation/article_waspmote/waspmote.png"/>
          <p:cNvPicPr>
            <a:picLocks noChangeAspect="1" noChangeArrowheads="1"/>
          </p:cNvPicPr>
          <p:nvPr/>
        </p:nvPicPr>
        <p:blipFill>
          <a:blip r:embed="rId6" cstate="print"/>
          <a:srcRect/>
          <a:stretch>
            <a:fillRect/>
          </a:stretch>
        </p:blipFill>
        <p:spPr bwMode="auto">
          <a:xfrm>
            <a:off x="2323979" y="2150525"/>
            <a:ext cx="775585" cy="792088"/>
          </a:xfrm>
          <a:prstGeom prst="rect">
            <a:avLst/>
          </a:prstGeom>
          <a:noFill/>
        </p:spPr>
      </p:pic>
      <p:cxnSp>
        <p:nvCxnSpPr>
          <p:cNvPr id="12" name="직선 연결선 11"/>
          <p:cNvCxnSpPr>
            <a:stCxn id="11" idx="2"/>
            <a:endCxn id="7" idx="1"/>
          </p:cNvCxnSpPr>
          <p:nvPr/>
        </p:nvCxnSpPr>
        <p:spPr>
          <a:xfrm>
            <a:off x="2711771" y="2942614"/>
            <a:ext cx="992884" cy="74708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직선 연결선 12"/>
          <p:cNvCxnSpPr>
            <a:stCxn id="25" idx="0"/>
            <a:endCxn id="7" idx="1"/>
          </p:cNvCxnSpPr>
          <p:nvPr/>
        </p:nvCxnSpPr>
        <p:spPr>
          <a:xfrm flipV="1">
            <a:off x="2020371" y="3689697"/>
            <a:ext cx="1684285" cy="28198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4" name="직선 연결선 13"/>
          <p:cNvCxnSpPr>
            <a:stCxn id="21" idx="0"/>
            <a:endCxn id="7" idx="2"/>
          </p:cNvCxnSpPr>
          <p:nvPr/>
        </p:nvCxnSpPr>
        <p:spPr>
          <a:xfrm flipV="1">
            <a:off x="2940669" y="4310765"/>
            <a:ext cx="1592078" cy="86409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465295" y="4651641"/>
            <a:ext cx="936104" cy="523220"/>
          </a:xfrm>
          <a:prstGeom prst="rect">
            <a:avLst/>
          </a:prstGeom>
          <a:gradFill flip="none" rotWithShape="1">
            <a:gsLst>
              <a:gs pos="0">
                <a:srgbClr val="FF99FF">
                  <a:shade val="30000"/>
                  <a:satMod val="115000"/>
                </a:srgbClr>
              </a:gs>
              <a:gs pos="50000">
                <a:srgbClr val="FF99FF">
                  <a:shade val="67500"/>
                  <a:satMod val="115000"/>
                </a:srgbClr>
              </a:gs>
              <a:gs pos="100000">
                <a:srgbClr val="FF99FF">
                  <a:shade val="100000"/>
                  <a:satMod val="115000"/>
                </a:srgbClr>
              </a:gs>
            </a:gsLst>
            <a:lin ang="8100000" scaled="1"/>
            <a:tileRect/>
          </a:gradFill>
        </p:spPr>
        <p:txBody>
          <a:bodyPr wrap="square" rtlCol="0">
            <a:spAutoFit/>
          </a:bodyPr>
          <a:lstStyle/>
          <a:p>
            <a:pPr algn="ctr"/>
            <a:r>
              <a:rPr lang="en-US" altLang="ko-KR" sz="1400" dirty="0"/>
              <a:t>User</a:t>
            </a:r>
          </a:p>
          <a:p>
            <a:pPr algn="ctr"/>
            <a:r>
              <a:rPr lang="en-US" altLang="ko-KR" sz="1400" dirty="0"/>
              <a:t>Device</a:t>
            </a:r>
            <a:endParaRPr lang="ko-KR" altLang="en-US" sz="1400" dirty="0" err="1"/>
          </a:p>
        </p:txBody>
      </p:sp>
      <p:sp>
        <p:nvSpPr>
          <p:cNvPr id="16" name="TextBox 15"/>
          <p:cNvSpPr txBox="1"/>
          <p:nvPr/>
        </p:nvSpPr>
        <p:spPr>
          <a:xfrm>
            <a:off x="2480520" y="5894942"/>
            <a:ext cx="752129"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Sensor</a:t>
            </a:r>
            <a:endParaRPr lang="ko-KR" altLang="en-US" sz="1400" dirty="0" err="1"/>
          </a:p>
        </p:txBody>
      </p:sp>
      <p:sp>
        <p:nvSpPr>
          <p:cNvPr id="17" name="TextBox 16"/>
          <p:cNvSpPr txBox="1"/>
          <p:nvPr/>
        </p:nvSpPr>
        <p:spPr>
          <a:xfrm>
            <a:off x="1643720" y="4657158"/>
            <a:ext cx="752129"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Sensor</a:t>
            </a:r>
            <a:endParaRPr lang="ko-KR" altLang="en-US" sz="1400" dirty="0" err="1"/>
          </a:p>
        </p:txBody>
      </p:sp>
      <p:sp>
        <p:nvSpPr>
          <p:cNvPr id="18" name="TextBox 17"/>
          <p:cNvSpPr txBox="1"/>
          <p:nvPr/>
        </p:nvSpPr>
        <p:spPr>
          <a:xfrm>
            <a:off x="1254868" y="2582574"/>
            <a:ext cx="1139423"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square" rtlCol="0">
            <a:spAutoFit/>
          </a:bodyPr>
          <a:lstStyle/>
          <a:p>
            <a:r>
              <a:rPr lang="en-US" altLang="ko-KR" sz="1400" dirty="0"/>
              <a:t>Actuator</a:t>
            </a:r>
            <a:endParaRPr lang="ko-KR" altLang="en-US" sz="1400" dirty="0" err="1"/>
          </a:p>
        </p:txBody>
      </p:sp>
      <p:sp>
        <p:nvSpPr>
          <p:cNvPr id="19" name="TextBox 18"/>
          <p:cNvSpPr txBox="1"/>
          <p:nvPr/>
        </p:nvSpPr>
        <p:spPr>
          <a:xfrm>
            <a:off x="4856784" y="4022734"/>
            <a:ext cx="1011815" cy="307777"/>
          </a:xfrm>
          <a:prstGeom prst="rect">
            <a:avLst/>
          </a:pr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2700000" scaled="1"/>
            <a:tileRect/>
          </a:gradFill>
        </p:spPr>
        <p:txBody>
          <a:bodyPr wrap="none" rtlCol="0">
            <a:spAutoFit/>
          </a:bodyPr>
          <a:lstStyle/>
          <a:p>
            <a:r>
              <a:rPr lang="en-US" altLang="ko-KR" sz="1400" dirty="0"/>
              <a:t>Gateway</a:t>
            </a:r>
            <a:endParaRPr lang="ko-KR" altLang="en-US" sz="1400" dirty="0" err="1"/>
          </a:p>
        </p:txBody>
      </p:sp>
      <p:sp>
        <p:nvSpPr>
          <p:cNvPr id="20" name="TextBox 19"/>
          <p:cNvSpPr txBox="1"/>
          <p:nvPr/>
        </p:nvSpPr>
        <p:spPr>
          <a:xfrm>
            <a:off x="8601199" y="1914757"/>
            <a:ext cx="1394934" cy="307777"/>
          </a:xfrm>
          <a:prstGeom prst="rect">
            <a:avLst/>
          </a:prstGeom>
          <a:solidFill>
            <a:srgbClr val="3399FF">
              <a:alpha val="50000"/>
            </a:srgbClr>
          </a:solidFill>
        </p:spPr>
        <p:txBody>
          <a:bodyPr wrap="none" rtlCol="0">
            <a:spAutoFit/>
          </a:bodyPr>
          <a:lstStyle/>
          <a:p>
            <a:r>
              <a:rPr lang="en-US" altLang="ko-KR" sz="1400" dirty="0"/>
              <a:t>Service Server</a:t>
            </a:r>
            <a:endParaRPr lang="ko-KR" altLang="en-US" sz="1400" dirty="0" err="1"/>
          </a:p>
        </p:txBody>
      </p:sp>
      <p:pic>
        <p:nvPicPr>
          <p:cNvPr id="21" name="Picture 5"/>
          <p:cNvPicPr>
            <a:picLocks noChangeAspect="1" noChangeArrowheads="1"/>
          </p:cNvPicPr>
          <p:nvPr/>
        </p:nvPicPr>
        <p:blipFill>
          <a:blip r:embed="rId7" cstate="print"/>
          <a:srcRect/>
          <a:stretch>
            <a:fillRect/>
          </a:stretch>
        </p:blipFill>
        <p:spPr bwMode="auto">
          <a:xfrm>
            <a:off x="2624536" y="5174861"/>
            <a:ext cx="632267" cy="627112"/>
          </a:xfrm>
          <a:prstGeom prst="rect">
            <a:avLst/>
          </a:prstGeom>
          <a:noFill/>
          <a:ln w="9525">
            <a:noFill/>
            <a:miter lim="800000"/>
            <a:headEnd/>
            <a:tailEnd/>
          </a:ln>
        </p:spPr>
      </p:pic>
      <p:pic>
        <p:nvPicPr>
          <p:cNvPr id="22" name="Picture 10" descr="http://www.cooking-hacks.com/skin/frontend/default/cooking/images/catalog/documentation/article_waspmote/waspmote.png"/>
          <p:cNvPicPr>
            <a:picLocks noChangeAspect="1" noChangeArrowheads="1"/>
          </p:cNvPicPr>
          <p:nvPr/>
        </p:nvPicPr>
        <p:blipFill>
          <a:blip r:embed="rId6" cstate="print"/>
          <a:srcRect/>
          <a:stretch>
            <a:fillRect/>
          </a:stretch>
        </p:blipFill>
        <p:spPr bwMode="auto">
          <a:xfrm>
            <a:off x="3920680" y="5390885"/>
            <a:ext cx="775585" cy="792088"/>
          </a:xfrm>
          <a:prstGeom prst="rect">
            <a:avLst/>
          </a:prstGeom>
          <a:noFill/>
        </p:spPr>
      </p:pic>
      <p:sp>
        <p:nvSpPr>
          <p:cNvPr id="23" name="TextBox 22"/>
          <p:cNvSpPr txBox="1"/>
          <p:nvPr/>
        </p:nvSpPr>
        <p:spPr>
          <a:xfrm>
            <a:off x="4723137" y="6034289"/>
            <a:ext cx="958917"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Actuator</a:t>
            </a:r>
            <a:endParaRPr lang="ko-KR" altLang="en-US" sz="1400" dirty="0" err="1"/>
          </a:p>
        </p:txBody>
      </p:sp>
      <p:cxnSp>
        <p:nvCxnSpPr>
          <p:cNvPr id="24" name="직선 연결선 23"/>
          <p:cNvCxnSpPr>
            <a:stCxn id="22" idx="0"/>
            <a:endCxn id="7" idx="2"/>
          </p:cNvCxnSpPr>
          <p:nvPr/>
        </p:nvCxnSpPr>
        <p:spPr>
          <a:xfrm flipV="1">
            <a:off x="4308473" y="4310765"/>
            <a:ext cx="224275" cy="1080120"/>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25" name="Picture 5"/>
          <p:cNvPicPr>
            <a:picLocks noChangeAspect="1" noChangeArrowheads="1"/>
          </p:cNvPicPr>
          <p:nvPr/>
        </p:nvPicPr>
        <p:blipFill>
          <a:blip r:embed="rId8" cstate="print"/>
          <a:srcRect/>
          <a:stretch>
            <a:fillRect/>
          </a:stretch>
        </p:blipFill>
        <p:spPr bwMode="auto">
          <a:xfrm>
            <a:off x="1704237" y="3971685"/>
            <a:ext cx="632267" cy="627112"/>
          </a:xfrm>
          <a:prstGeom prst="rect">
            <a:avLst/>
          </a:prstGeom>
          <a:noFill/>
          <a:ln w="9525">
            <a:noFill/>
            <a:miter lim="800000"/>
            <a:headEnd/>
            <a:tailEnd/>
          </a:ln>
        </p:spPr>
      </p:pic>
      <p:sp>
        <p:nvSpPr>
          <p:cNvPr id="26" name="TextBox 25"/>
          <p:cNvSpPr txBox="1"/>
          <p:nvPr/>
        </p:nvSpPr>
        <p:spPr>
          <a:xfrm>
            <a:off x="1789921" y="1070542"/>
            <a:ext cx="1914734" cy="830997"/>
          </a:xfrm>
          <a:prstGeom prst="rect">
            <a:avLst/>
          </a:prstGeom>
          <a:solidFill>
            <a:srgbClr val="FFCC00"/>
          </a:solidFill>
          <a:ln w="28575">
            <a:solidFill>
              <a:srgbClr val="0000FF"/>
            </a:solidFill>
          </a:ln>
        </p:spPr>
        <p:txBody>
          <a:bodyPr wrap="square" rtlCol="0">
            <a:spAutoFit/>
          </a:bodyPr>
          <a:lstStyle/>
          <a:p>
            <a:pPr algn="ctr"/>
            <a:r>
              <a:rPr lang="en-US" altLang="ko-KR" sz="1600" dirty="0"/>
              <a:t>Networked Embedded Device </a:t>
            </a:r>
            <a:endParaRPr lang="ko-KR" altLang="en-US" sz="1600" dirty="0"/>
          </a:p>
        </p:txBody>
      </p:sp>
      <p:cxnSp>
        <p:nvCxnSpPr>
          <p:cNvPr id="27" name="직선 화살표 연결선 26"/>
          <p:cNvCxnSpPr>
            <a:cxnSpLocks/>
            <a:stCxn id="26" idx="2"/>
          </p:cNvCxnSpPr>
          <p:nvPr/>
        </p:nvCxnSpPr>
        <p:spPr>
          <a:xfrm flipH="1">
            <a:off x="2020370" y="1901539"/>
            <a:ext cx="726918" cy="190478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직선 화살표 연결선 27"/>
          <p:cNvCxnSpPr>
            <a:cxnSpLocks/>
            <a:stCxn id="26" idx="2"/>
          </p:cNvCxnSpPr>
          <p:nvPr/>
        </p:nvCxnSpPr>
        <p:spPr>
          <a:xfrm>
            <a:off x="2747289" y="1901539"/>
            <a:ext cx="193381" cy="3107957"/>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직선 화살표 연결선 28"/>
          <p:cNvCxnSpPr>
            <a:cxnSpLocks/>
            <a:stCxn id="26" idx="2"/>
          </p:cNvCxnSpPr>
          <p:nvPr/>
        </p:nvCxnSpPr>
        <p:spPr>
          <a:xfrm>
            <a:off x="2747288" y="1901539"/>
            <a:ext cx="1561184" cy="332398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직선 화살표 연결선 29"/>
          <p:cNvCxnSpPr>
            <a:stCxn id="33" idx="0"/>
          </p:cNvCxnSpPr>
          <p:nvPr/>
        </p:nvCxnSpPr>
        <p:spPr>
          <a:xfrm flipH="1" flipV="1">
            <a:off x="3609277" y="4836145"/>
            <a:ext cx="1008112" cy="144016"/>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직선 화살표 연결선 30"/>
          <p:cNvCxnSpPr>
            <a:stCxn id="33" idx="0"/>
          </p:cNvCxnSpPr>
          <p:nvPr/>
        </p:nvCxnSpPr>
        <p:spPr>
          <a:xfrm flipH="1" flipV="1">
            <a:off x="3177229" y="3273463"/>
            <a:ext cx="1440160" cy="1706698"/>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직선 화살표 연결선 31"/>
          <p:cNvCxnSpPr>
            <a:stCxn id="33" idx="0"/>
          </p:cNvCxnSpPr>
          <p:nvPr/>
        </p:nvCxnSpPr>
        <p:spPr>
          <a:xfrm flipH="1" flipV="1">
            <a:off x="2817189" y="3777519"/>
            <a:ext cx="1800200" cy="1202642"/>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681285" y="4980161"/>
            <a:ext cx="1872208" cy="338554"/>
          </a:xfrm>
          <a:prstGeom prst="rect">
            <a:avLst/>
          </a:prstGeom>
          <a:solidFill>
            <a:srgbClr val="FFCC00"/>
          </a:solidFill>
          <a:ln w="28575">
            <a:solidFill>
              <a:srgbClr val="0000FF"/>
            </a:solidFill>
          </a:ln>
        </p:spPr>
        <p:txBody>
          <a:bodyPr wrap="square" rtlCol="0">
            <a:spAutoFit/>
          </a:bodyPr>
          <a:lstStyle/>
          <a:p>
            <a:pPr algn="ctr"/>
            <a:r>
              <a:rPr lang="en-US" altLang="ko-KR" sz="1600" dirty="0"/>
              <a:t>Connectivity</a:t>
            </a:r>
            <a:endParaRPr lang="ko-KR" altLang="en-US" sz="1600" dirty="0"/>
          </a:p>
        </p:txBody>
      </p:sp>
      <p:sp>
        <p:nvSpPr>
          <p:cNvPr id="34" name="TextBox 33"/>
          <p:cNvSpPr txBox="1"/>
          <p:nvPr/>
        </p:nvSpPr>
        <p:spPr>
          <a:xfrm>
            <a:off x="4915458" y="956792"/>
            <a:ext cx="1872208" cy="338554"/>
          </a:xfrm>
          <a:prstGeom prst="rect">
            <a:avLst/>
          </a:prstGeom>
          <a:solidFill>
            <a:srgbClr val="FFCC00"/>
          </a:solidFill>
          <a:ln w="28575">
            <a:solidFill>
              <a:srgbClr val="0000FF"/>
            </a:solidFill>
          </a:ln>
        </p:spPr>
        <p:txBody>
          <a:bodyPr wrap="square" rtlCol="0">
            <a:spAutoFit/>
          </a:bodyPr>
          <a:lstStyle/>
          <a:p>
            <a:pPr algn="ctr"/>
            <a:r>
              <a:rPr lang="en-US" altLang="ko-KR" sz="1600" dirty="0" err="1"/>
              <a:t>IoT</a:t>
            </a:r>
            <a:r>
              <a:rPr lang="en-US" altLang="ko-KR" sz="1600" dirty="0"/>
              <a:t> Network</a:t>
            </a:r>
            <a:endParaRPr lang="ko-KR" altLang="en-US" sz="1600" dirty="0"/>
          </a:p>
        </p:txBody>
      </p:sp>
      <p:cxnSp>
        <p:nvCxnSpPr>
          <p:cNvPr id="35" name="직선 화살표 연결선 34"/>
          <p:cNvCxnSpPr>
            <a:cxnSpLocks/>
            <a:stCxn id="34" idx="2"/>
          </p:cNvCxnSpPr>
          <p:nvPr/>
        </p:nvCxnSpPr>
        <p:spPr>
          <a:xfrm flipH="1">
            <a:off x="4649478" y="1295346"/>
            <a:ext cx="1202084" cy="2308302"/>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직선 화살표 연결선 35"/>
          <p:cNvCxnSpPr>
            <a:cxnSpLocks/>
            <a:stCxn id="34" idx="2"/>
            <a:endCxn id="10" idx="1"/>
          </p:cNvCxnSpPr>
          <p:nvPr/>
        </p:nvCxnSpPr>
        <p:spPr>
          <a:xfrm>
            <a:off x="5851562" y="1295346"/>
            <a:ext cx="2800421" cy="320731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직선 화살표 연결선 36"/>
          <p:cNvCxnSpPr>
            <a:cxnSpLocks/>
            <a:stCxn id="34" idx="2"/>
          </p:cNvCxnSpPr>
          <p:nvPr/>
        </p:nvCxnSpPr>
        <p:spPr>
          <a:xfrm flipH="1">
            <a:off x="2940669" y="1295346"/>
            <a:ext cx="2910893" cy="1287228"/>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직선 화살표 연결선 37"/>
          <p:cNvCxnSpPr>
            <a:stCxn id="34" idx="2"/>
          </p:cNvCxnSpPr>
          <p:nvPr/>
        </p:nvCxnSpPr>
        <p:spPr>
          <a:xfrm>
            <a:off x="5851562" y="1295346"/>
            <a:ext cx="504056" cy="1461646"/>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직선 화살표 연결선 53"/>
          <p:cNvCxnSpPr>
            <a:cxnSpLocks/>
            <a:stCxn id="55" idx="3"/>
            <a:endCxn id="10" idx="1"/>
          </p:cNvCxnSpPr>
          <p:nvPr/>
        </p:nvCxnSpPr>
        <p:spPr>
          <a:xfrm flipV="1">
            <a:off x="8211980" y="4502657"/>
            <a:ext cx="440003" cy="98032"/>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5691700" y="4431412"/>
            <a:ext cx="2520280" cy="338554"/>
          </a:xfrm>
          <a:prstGeom prst="rect">
            <a:avLst/>
          </a:prstGeom>
          <a:solidFill>
            <a:srgbClr val="FFCC00"/>
          </a:solidFill>
          <a:ln w="28575">
            <a:solidFill>
              <a:srgbClr val="0000FF"/>
            </a:solidFill>
          </a:ln>
        </p:spPr>
        <p:txBody>
          <a:bodyPr wrap="square" rtlCol="0">
            <a:spAutoFit/>
          </a:bodyPr>
          <a:lstStyle/>
          <a:p>
            <a:pPr algn="ctr"/>
            <a:r>
              <a:rPr lang="en-US" altLang="ko-KR" sz="1600" dirty="0" err="1"/>
              <a:t>IoT</a:t>
            </a:r>
            <a:r>
              <a:rPr lang="en-US" altLang="ko-KR" sz="1600" dirty="0"/>
              <a:t> Core Framework</a:t>
            </a:r>
            <a:endParaRPr lang="ko-KR" altLang="en-US" sz="1600" dirty="0"/>
          </a:p>
        </p:txBody>
      </p:sp>
      <p:cxnSp>
        <p:nvCxnSpPr>
          <p:cNvPr id="56" name="직선 화살표 연결선 55"/>
          <p:cNvCxnSpPr>
            <a:stCxn id="55" idx="1"/>
          </p:cNvCxnSpPr>
          <p:nvPr/>
        </p:nvCxnSpPr>
        <p:spPr>
          <a:xfrm flipH="1" flipV="1">
            <a:off x="2434838" y="4251405"/>
            <a:ext cx="3256862" cy="349285"/>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직선 화살표 연결선 56"/>
          <p:cNvCxnSpPr>
            <a:stCxn id="55" idx="1"/>
          </p:cNvCxnSpPr>
          <p:nvPr/>
        </p:nvCxnSpPr>
        <p:spPr>
          <a:xfrm flipH="1" flipV="1">
            <a:off x="4827604" y="3999377"/>
            <a:ext cx="864096" cy="601313"/>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직선 화살표 연결선 57"/>
          <p:cNvCxnSpPr>
            <a:cxnSpLocks/>
            <a:stCxn id="55" idx="0"/>
          </p:cNvCxnSpPr>
          <p:nvPr/>
        </p:nvCxnSpPr>
        <p:spPr>
          <a:xfrm flipV="1">
            <a:off x="6951840" y="2062105"/>
            <a:ext cx="966475" cy="2369307"/>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8396802" y="365871"/>
            <a:ext cx="2232248" cy="338554"/>
          </a:xfrm>
          <a:prstGeom prst="rect">
            <a:avLst/>
          </a:prstGeom>
          <a:solidFill>
            <a:srgbClr val="FFCC00"/>
          </a:solidFill>
          <a:ln w="28575">
            <a:solidFill>
              <a:srgbClr val="0000FF"/>
            </a:solidFill>
          </a:ln>
        </p:spPr>
        <p:txBody>
          <a:bodyPr wrap="square" rtlCol="0">
            <a:spAutoFit/>
          </a:bodyPr>
          <a:lstStyle/>
          <a:p>
            <a:pPr algn="ctr"/>
            <a:r>
              <a:rPr lang="en-US" altLang="ko-KR" sz="1600" dirty="0"/>
              <a:t>Big Data Analysis </a:t>
            </a:r>
            <a:endParaRPr lang="ko-KR" altLang="en-US" sz="1600" dirty="0"/>
          </a:p>
        </p:txBody>
      </p:sp>
      <p:cxnSp>
        <p:nvCxnSpPr>
          <p:cNvPr id="62" name="직선 화살표 연결선 61"/>
          <p:cNvCxnSpPr>
            <a:cxnSpLocks/>
            <a:stCxn id="61" idx="2"/>
          </p:cNvCxnSpPr>
          <p:nvPr/>
        </p:nvCxnSpPr>
        <p:spPr>
          <a:xfrm flipH="1">
            <a:off x="8651983" y="704425"/>
            <a:ext cx="860943" cy="735269"/>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9251969" y="3318329"/>
            <a:ext cx="1087150" cy="338554"/>
          </a:xfrm>
          <a:prstGeom prst="rect">
            <a:avLst/>
          </a:prstGeom>
          <a:solidFill>
            <a:srgbClr val="FFCC00"/>
          </a:solidFill>
          <a:ln w="28575">
            <a:solidFill>
              <a:srgbClr val="0000FF"/>
            </a:solidFill>
          </a:ln>
        </p:spPr>
        <p:txBody>
          <a:bodyPr wrap="square" rtlCol="0">
            <a:spAutoFit/>
          </a:bodyPr>
          <a:lstStyle/>
          <a:p>
            <a:pPr algn="ctr"/>
            <a:r>
              <a:rPr lang="en-US" altLang="ko-KR" sz="1600" dirty="0"/>
              <a:t>UX</a:t>
            </a:r>
            <a:endParaRPr lang="ko-KR" altLang="en-US" sz="1600" dirty="0"/>
          </a:p>
        </p:txBody>
      </p:sp>
      <p:cxnSp>
        <p:nvCxnSpPr>
          <p:cNvPr id="64" name="직선 화살표 연결선 63"/>
          <p:cNvCxnSpPr>
            <a:cxnSpLocks/>
            <a:stCxn id="63" idx="2"/>
          </p:cNvCxnSpPr>
          <p:nvPr/>
        </p:nvCxnSpPr>
        <p:spPr>
          <a:xfrm flipH="1">
            <a:off x="9331008" y="3656884"/>
            <a:ext cx="464537" cy="767955"/>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7063414" y="5651768"/>
            <a:ext cx="1728192" cy="338554"/>
          </a:xfrm>
          <a:prstGeom prst="rect">
            <a:avLst/>
          </a:prstGeom>
          <a:solidFill>
            <a:srgbClr val="FFCC00"/>
          </a:solidFill>
          <a:ln w="28575">
            <a:solidFill>
              <a:srgbClr val="0000FF"/>
            </a:solidFill>
          </a:ln>
        </p:spPr>
        <p:txBody>
          <a:bodyPr wrap="square" rtlCol="0">
            <a:spAutoFit/>
          </a:bodyPr>
          <a:lstStyle/>
          <a:p>
            <a:pPr algn="ctr"/>
            <a:r>
              <a:rPr lang="en-US" altLang="ko-KR" sz="1600" dirty="0" err="1"/>
              <a:t>IoT</a:t>
            </a:r>
            <a:r>
              <a:rPr lang="en-US" altLang="ko-KR" sz="1600" dirty="0"/>
              <a:t> Security</a:t>
            </a:r>
            <a:endParaRPr lang="ko-KR" altLang="en-US" sz="1600" dirty="0"/>
          </a:p>
        </p:txBody>
      </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3172736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3" grpId="0" animBg="1"/>
      <p:bldP spid="34" grpId="0" animBg="1"/>
      <p:bldP spid="55" grpId="0" animBg="1"/>
      <p:bldP spid="61" grpId="0" animBg="1"/>
      <p:bldP spid="63" grpId="0" animBg="1"/>
      <p:bldP spid="6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fontScale="85000" lnSpcReduction="20000"/>
          </a:bodyPr>
          <a:lstStyle/>
          <a:p>
            <a:r>
              <a:rPr lang="en-US" altLang="ko-KR" dirty="0" err="1"/>
              <a:t>IoT</a:t>
            </a:r>
            <a:r>
              <a:rPr lang="en-US" altLang="ko-KR" dirty="0"/>
              <a:t> overview</a:t>
            </a:r>
          </a:p>
          <a:p>
            <a:pPr lvl="1"/>
            <a:r>
              <a:rPr lang="en-US" altLang="ko-KR" dirty="0"/>
              <a:t>Main challenges  </a:t>
            </a:r>
          </a:p>
          <a:p>
            <a:pPr lvl="1"/>
            <a:endParaRPr lang="en-US" altLang="ko-KR" sz="1100" dirty="0"/>
          </a:p>
          <a:p>
            <a:r>
              <a:rPr lang="en-US" altLang="ko-KR" b="1" dirty="0">
                <a:solidFill>
                  <a:srgbClr val="0000FF"/>
                </a:solidFill>
              </a:rPr>
              <a:t>OCF Architecture </a:t>
            </a:r>
          </a:p>
          <a:p>
            <a:pPr lvl="1"/>
            <a:r>
              <a:rPr lang="en-US" altLang="ko-KR" b="1" dirty="0">
                <a:solidFill>
                  <a:srgbClr val="0000FF"/>
                </a:solidFill>
              </a:rPr>
              <a:t>Functional Block Diagram &amp; OCF Framework </a:t>
            </a:r>
          </a:p>
          <a:p>
            <a:pPr lvl="1"/>
            <a:endParaRPr lang="en-US" altLang="ko-KR" sz="1100" dirty="0"/>
          </a:p>
          <a:p>
            <a:r>
              <a:rPr lang="en-US" altLang="ko-KR" dirty="0"/>
              <a:t>Resource model</a:t>
            </a:r>
          </a:p>
          <a:p>
            <a:pPr lvl="1"/>
            <a:r>
              <a:rPr lang="en-US" altLang="ko-KR" dirty="0"/>
              <a:t>Resource, Resource Type, Device  </a:t>
            </a:r>
          </a:p>
          <a:p>
            <a:pPr lvl="1"/>
            <a:endParaRPr lang="en-US" altLang="ko-KR" sz="1100" dirty="0"/>
          </a:p>
          <a:p>
            <a:r>
              <a:rPr lang="en-US" altLang="ko-KR" dirty="0"/>
              <a:t>RESTful Transaction </a:t>
            </a:r>
          </a:p>
          <a:p>
            <a:pPr lvl="1"/>
            <a:r>
              <a:rPr lang="en-US" altLang="ko-KR" dirty="0"/>
              <a:t>CRUDN, Messaging, Discovery</a:t>
            </a:r>
          </a:p>
          <a:p>
            <a:pPr lvl="1"/>
            <a:endParaRPr lang="en-US" altLang="ko-KR" sz="1000" dirty="0"/>
          </a:p>
          <a:p>
            <a:r>
              <a:rPr lang="en-US" altLang="ko-KR" dirty="0"/>
              <a:t>Bridging </a:t>
            </a:r>
          </a:p>
          <a:p>
            <a:pPr lvl="1"/>
            <a:r>
              <a:rPr lang="en-US" altLang="ko-KR" dirty="0"/>
              <a:t>Content-Negotiation, Bridging  </a:t>
            </a:r>
            <a:endParaRPr lang="ko-KR" altLang="en-US" dirty="0"/>
          </a:p>
        </p:txBody>
      </p:sp>
      <p:sp>
        <p:nvSpPr>
          <p:cNvPr id="3" name="제목 2"/>
          <p:cNvSpPr>
            <a:spLocks noGrp="1"/>
          </p:cNvSpPr>
          <p:nvPr>
            <p:ph type="title"/>
          </p:nvPr>
        </p:nvSpPr>
        <p:spPr/>
        <p:txBody>
          <a:bodyPr/>
          <a:lstStyle/>
          <a:p>
            <a:r>
              <a:rPr lang="en-US" altLang="ko-KR" dirty="0"/>
              <a:t>Contents</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9BB7DE52-C0EA-4E9C-81F7-33A6B7D58F50}" type="datetime3">
              <a:rPr lang="en-US" altLang="ko-KR" smtClean="0"/>
              <a:t>17 October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16</a:t>
            </a:fld>
            <a:endParaRPr lang="en-US" dirty="0"/>
          </a:p>
        </p:txBody>
      </p:sp>
      <p:sp>
        <p:nvSpPr>
          <p:cNvPr id="6" name="바닥글 개체 틀 5"/>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3276567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p:cNvSpPr>
            <a:spLocks noGrp="1"/>
          </p:cNvSpPr>
          <p:nvPr>
            <p:ph type="dt" sz="half" idx="10"/>
          </p:nvPr>
        </p:nvSpPr>
        <p:spPr>
          <a:xfrm>
            <a:off x="491045" y="6492875"/>
            <a:ext cx="2319766" cy="263525"/>
          </a:xfrm>
        </p:spPr>
        <p:txBody>
          <a:bodyPr/>
          <a:lstStyle/>
          <a:p>
            <a:fld id="{CD1E0ABF-A5ED-4060-9776-E16F44CFC9CD}" type="datetime3">
              <a:rPr lang="en-US" altLang="ko-KR" smtClean="0"/>
              <a:t>17 October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17</a:t>
            </a:fld>
            <a:endParaRPr lang="en-US" dirty="0"/>
          </a:p>
        </p:txBody>
      </p:sp>
      <p:sp>
        <p:nvSpPr>
          <p:cNvPr id="7" name="제목 1"/>
          <p:cNvSpPr>
            <a:spLocks noGrp="1"/>
          </p:cNvSpPr>
          <p:nvPr>
            <p:ph type="title"/>
          </p:nvPr>
        </p:nvSpPr>
        <p:spPr>
          <a:xfrm>
            <a:off x="709441" y="26308"/>
            <a:ext cx="10945654" cy="627038"/>
          </a:xfrm>
        </p:spPr>
        <p:txBody>
          <a:bodyPr>
            <a:normAutofit fontScale="90000"/>
          </a:bodyPr>
          <a:lstStyle/>
          <a:p>
            <a:r>
              <a:rPr lang="en-US" altLang="ko-KR" sz="3600" dirty="0" err="1"/>
              <a:t>RESTful</a:t>
            </a:r>
            <a:r>
              <a:rPr lang="en-US" altLang="ko-KR" sz="3600" dirty="0"/>
              <a:t> Architecture Style </a:t>
            </a:r>
            <a:endParaRPr lang="ko-KR" altLang="en-US" sz="3600" dirty="0"/>
          </a:p>
        </p:txBody>
      </p:sp>
      <p:sp>
        <p:nvSpPr>
          <p:cNvPr id="8" name="모서리가 둥근 직사각형 3"/>
          <p:cNvSpPr/>
          <p:nvPr/>
        </p:nvSpPr>
        <p:spPr>
          <a:xfrm>
            <a:off x="2537312" y="2177568"/>
            <a:ext cx="2970516" cy="675368"/>
          </a:xfrm>
          <a:prstGeom prst="roundRect">
            <a:avLst/>
          </a:prstGeom>
          <a:solidFill>
            <a:srgbClr val="CCCC00">
              <a:alpha val="25000"/>
            </a:srgbClr>
          </a:solidFill>
          <a:ln w="127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ko-KR" sz="1600" kern="0" dirty="0">
                <a:solidFill>
                  <a:sysClr val="windowText" lastClr="000000"/>
                </a:solidFill>
                <a:latin typeface="Arial"/>
                <a:ea typeface="맑은 고딕"/>
              </a:rPr>
              <a:t>Client</a:t>
            </a:r>
            <a:endParaRPr kumimoji="0" lang="ko-KR" altLang="en-US" sz="1600" b="0" i="0" u="none" strike="noStrike" kern="0" cap="none" spc="0" normalizeH="0" baseline="0" noProof="0" dirty="0">
              <a:ln>
                <a:noFill/>
              </a:ln>
              <a:solidFill>
                <a:sysClr val="windowText" lastClr="000000"/>
              </a:solidFill>
              <a:effectLst/>
              <a:uLnTx/>
              <a:uFillTx/>
              <a:latin typeface="Arial"/>
              <a:ea typeface="맑은 고딕"/>
              <a:cs typeface="+mn-cs"/>
            </a:endParaRPr>
          </a:p>
        </p:txBody>
      </p:sp>
      <p:sp>
        <p:nvSpPr>
          <p:cNvPr id="9" name="모서리가 둥근 직사각형 4"/>
          <p:cNvSpPr/>
          <p:nvPr/>
        </p:nvSpPr>
        <p:spPr>
          <a:xfrm>
            <a:off x="6942877" y="2177568"/>
            <a:ext cx="2544559" cy="675368"/>
          </a:xfrm>
          <a:prstGeom prst="roundRect">
            <a:avLst/>
          </a:prstGeom>
          <a:solidFill>
            <a:srgbClr val="CCCC00">
              <a:alpha val="25000"/>
            </a:srgbClr>
          </a:solidFill>
          <a:ln w="127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ko-KR" sz="1600" kern="0" dirty="0">
                <a:solidFill>
                  <a:sysClr val="windowText" lastClr="000000"/>
                </a:solidFill>
                <a:latin typeface="Arial"/>
                <a:ea typeface="맑은 고딕"/>
              </a:rPr>
              <a:t>Server</a:t>
            </a:r>
            <a:endParaRPr kumimoji="0" lang="ko-KR" altLang="en-US" sz="1600" b="0" i="0" u="none" strike="noStrike" kern="0" cap="none" spc="0" normalizeH="0" baseline="0" noProof="0" dirty="0">
              <a:ln>
                <a:noFill/>
              </a:ln>
              <a:solidFill>
                <a:sysClr val="windowText" lastClr="000000"/>
              </a:solidFill>
              <a:effectLst/>
              <a:uLnTx/>
              <a:uFillTx/>
              <a:latin typeface="Arial"/>
              <a:ea typeface="맑은 고딕"/>
              <a:cs typeface="+mn-cs"/>
            </a:endParaRPr>
          </a:p>
        </p:txBody>
      </p:sp>
      <p:cxnSp>
        <p:nvCxnSpPr>
          <p:cNvPr id="10" name="직선 연결선 9"/>
          <p:cNvCxnSpPr>
            <a:stCxn id="8" idx="2"/>
          </p:cNvCxnSpPr>
          <p:nvPr/>
        </p:nvCxnSpPr>
        <p:spPr>
          <a:xfrm>
            <a:off x="4022571" y="2852936"/>
            <a:ext cx="25325" cy="208755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직선 화살표 연결선 10"/>
          <p:cNvCxnSpPr/>
          <p:nvPr/>
        </p:nvCxnSpPr>
        <p:spPr>
          <a:xfrm>
            <a:off x="4069683" y="3429000"/>
            <a:ext cx="4136398" cy="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직선 화살표 연결선 11"/>
          <p:cNvCxnSpPr/>
          <p:nvPr/>
        </p:nvCxnSpPr>
        <p:spPr>
          <a:xfrm>
            <a:off x="4069683" y="4217158"/>
            <a:ext cx="4136398"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직선 연결선 12"/>
          <p:cNvCxnSpPr/>
          <p:nvPr/>
        </p:nvCxnSpPr>
        <p:spPr>
          <a:xfrm>
            <a:off x="8230199" y="2852937"/>
            <a:ext cx="10809" cy="212849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506280" y="2987660"/>
            <a:ext cx="1091966" cy="369332"/>
          </a:xfrm>
          <a:prstGeom prst="rect">
            <a:avLst/>
          </a:prstGeom>
          <a:noFill/>
        </p:spPr>
        <p:txBody>
          <a:bodyPr wrap="none" rtlCol="0">
            <a:spAutoFit/>
          </a:bodyPr>
          <a:lstStyle/>
          <a:p>
            <a:r>
              <a:rPr lang="en-US" altLang="ko-KR" dirty="0">
                <a:latin typeface="+mn-lt"/>
                <a:ea typeface="+mn-ea"/>
              </a:rPr>
              <a:t>Request</a:t>
            </a:r>
            <a:endParaRPr lang="ko-KR" altLang="en-US" dirty="0" err="1">
              <a:latin typeface="+mn-lt"/>
              <a:ea typeface="+mn-ea"/>
            </a:endParaRPr>
          </a:p>
        </p:txBody>
      </p:sp>
      <p:sp>
        <p:nvSpPr>
          <p:cNvPr id="15" name="TextBox 14"/>
          <p:cNvSpPr txBox="1"/>
          <p:nvPr/>
        </p:nvSpPr>
        <p:spPr>
          <a:xfrm>
            <a:off x="5488128" y="3774907"/>
            <a:ext cx="1253869" cy="369332"/>
          </a:xfrm>
          <a:prstGeom prst="rect">
            <a:avLst/>
          </a:prstGeom>
          <a:noFill/>
        </p:spPr>
        <p:txBody>
          <a:bodyPr wrap="none" rtlCol="0">
            <a:spAutoFit/>
          </a:bodyPr>
          <a:lstStyle/>
          <a:p>
            <a:r>
              <a:rPr lang="en-US" altLang="ko-KR" dirty="0">
                <a:latin typeface="+mn-lt"/>
                <a:ea typeface="+mn-ea"/>
              </a:rPr>
              <a:t>Response</a:t>
            </a:r>
            <a:endParaRPr lang="ko-KR" altLang="en-US" dirty="0" err="1">
              <a:latin typeface="+mn-lt"/>
              <a:ea typeface="+mn-ea"/>
            </a:endParaRPr>
          </a:p>
        </p:txBody>
      </p:sp>
      <p:sp>
        <p:nvSpPr>
          <p:cNvPr id="16" name="TextBox 15"/>
          <p:cNvSpPr txBox="1"/>
          <p:nvPr/>
        </p:nvSpPr>
        <p:spPr>
          <a:xfrm>
            <a:off x="4740095" y="4509120"/>
            <a:ext cx="2473754" cy="369332"/>
          </a:xfrm>
          <a:prstGeom prst="rect">
            <a:avLst/>
          </a:prstGeom>
          <a:noFill/>
        </p:spPr>
        <p:txBody>
          <a:bodyPr wrap="none" rtlCol="0">
            <a:spAutoFit/>
          </a:bodyPr>
          <a:lstStyle/>
          <a:p>
            <a:r>
              <a:rPr lang="en-US" altLang="ko-KR" dirty="0">
                <a:latin typeface="+mn-lt"/>
                <a:ea typeface="+mn-ea"/>
              </a:rPr>
              <a:t>CRUD &amp; N operation</a:t>
            </a:r>
            <a:endParaRPr lang="ko-KR" altLang="en-US" dirty="0" err="1">
              <a:latin typeface="+mn-lt"/>
              <a:ea typeface="+mn-ea"/>
            </a:endParaRPr>
          </a:p>
        </p:txBody>
      </p:sp>
      <p:sp>
        <p:nvSpPr>
          <p:cNvPr id="17" name="TextBox 16"/>
          <p:cNvSpPr txBox="1"/>
          <p:nvPr/>
        </p:nvSpPr>
        <p:spPr>
          <a:xfrm>
            <a:off x="611827" y="4849416"/>
            <a:ext cx="2440092" cy="307777"/>
          </a:xfrm>
          <a:prstGeom prst="rect">
            <a:avLst/>
          </a:prstGeom>
          <a:noFill/>
          <a:ln>
            <a:noFill/>
          </a:ln>
        </p:spPr>
        <p:txBody>
          <a:bodyPr wrap="none" rtlCol="0">
            <a:spAutoFit/>
          </a:bodyPr>
          <a:lstStyle/>
          <a:p>
            <a:r>
              <a:rPr lang="en-US" altLang="ko-KR" sz="1400" dirty="0">
                <a:latin typeface="+mn-lt"/>
                <a:ea typeface="+mn-ea"/>
              </a:rPr>
              <a:t>Resourc</a:t>
            </a:r>
            <a:r>
              <a:rPr lang="en-US" altLang="ko-KR" sz="1400" dirty="0"/>
              <a:t>e (representation)</a:t>
            </a:r>
            <a:endParaRPr lang="ko-KR" altLang="en-US" sz="1400" dirty="0" err="1">
              <a:latin typeface="+mn-lt"/>
              <a:ea typeface="+mn-ea"/>
            </a:endParaRPr>
          </a:p>
        </p:txBody>
      </p:sp>
      <p:sp>
        <p:nvSpPr>
          <p:cNvPr id="18" name="TextBox 17"/>
          <p:cNvSpPr txBox="1"/>
          <p:nvPr/>
        </p:nvSpPr>
        <p:spPr>
          <a:xfrm>
            <a:off x="8814721" y="4797153"/>
            <a:ext cx="2440092" cy="307777"/>
          </a:xfrm>
          <a:prstGeom prst="rect">
            <a:avLst/>
          </a:prstGeom>
          <a:noFill/>
          <a:ln>
            <a:noFill/>
          </a:ln>
        </p:spPr>
        <p:txBody>
          <a:bodyPr wrap="none" rtlCol="0">
            <a:spAutoFit/>
          </a:bodyPr>
          <a:lstStyle/>
          <a:p>
            <a:r>
              <a:rPr lang="en-US" altLang="ko-KR" sz="1400" dirty="0">
                <a:latin typeface="+mn-lt"/>
                <a:ea typeface="+mn-ea"/>
              </a:rPr>
              <a:t>Resourc</a:t>
            </a:r>
            <a:r>
              <a:rPr lang="en-US" altLang="ko-KR" sz="1400" dirty="0"/>
              <a:t>e (representation)</a:t>
            </a:r>
            <a:endParaRPr lang="ko-KR" altLang="en-US" sz="1400" dirty="0" err="1">
              <a:latin typeface="+mn-lt"/>
              <a:ea typeface="+mn-ea"/>
            </a:endParaRPr>
          </a:p>
        </p:txBody>
      </p:sp>
      <p:sp>
        <p:nvSpPr>
          <p:cNvPr id="19" name="TextBox 18"/>
          <p:cNvSpPr txBox="1"/>
          <p:nvPr/>
        </p:nvSpPr>
        <p:spPr>
          <a:xfrm>
            <a:off x="790232" y="3412158"/>
            <a:ext cx="2777421" cy="1200329"/>
          </a:xfrm>
          <a:prstGeom prst="rect">
            <a:avLst/>
          </a:prstGeom>
          <a:noFill/>
          <a:ln>
            <a:solidFill>
              <a:srgbClr val="FFCC66"/>
            </a:solidFill>
          </a:ln>
        </p:spPr>
        <p:txBody>
          <a:bodyPr wrap="square" rtlCol="0">
            <a:spAutoFit/>
          </a:bodyPr>
          <a:lstStyle/>
          <a:p>
            <a:pPr>
              <a:buFont typeface="Arial" pitchFamily="34" charset="0"/>
              <a:buChar char="•"/>
            </a:pPr>
            <a:r>
              <a:rPr lang="en-US" altLang="ko-KR" sz="1200" dirty="0"/>
              <a:t>Addressable resources</a:t>
            </a:r>
          </a:p>
          <a:p>
            <a:pPr>
              <a:buFont typeface="Arial" pitchFamily="34" charset="0"/>
              <a:buChar char="•"/>
            </a:pPr>
            <a:r>
              <a:rPr lang="en-US" altLang="ko-KR" sz="1200" dirty="0"/>
              <a:t>A uniform, constrained interface</a:t>
            </a:r>
          </a:p>
          <a:p>
            <a:pPr>
              <a:buFont typeface="Arial" pitchFamily="34" charset="0"/>
              <a:buChar char="•"/>
            </a:pPr>
            <a:r>
              <a:rPr lang="en-US" altLang="ko-KR" sz="1200" dirty="0"/>
              <a:t>Representation based manipulation </a:t>
            </a:r>
          </a:p>
          <a:p>
            <a:pPr>
              <a:buFont typeface="Arial" pitchFamily="34" charset="0"/>
              <a:buChar char="•"/>
            </a:pPr>
            <a:r>
              <a:rPr lang="en-US" altLang="ko-KR" sz="1200" dirty="0"/>
              <a:t>Communicate </a:t>
            </a:r>
            <a:r>
              <a:rPr lang="en-US" altLang="ko-KR" sz="1200" dirty="0" err="1"/>
              <a:t>statelessly</a:t>
            </a:r>
            <a:r>
              <a:rPr lang="en-US" altLang="ko-KR" sz="1200" dirty="0"/>
              <a:t> </a:t>
            </a:r>
          </a:p>
          <a:p>
            <a:pPr>
              <a:buFont typeface="Arial" pitchFamily="34" charset="0"/>
              <a:buChar char="•"/>
            </a:pPr>
            <a:r>
              <a:rPr lang="en-US" altLang="ko-KR" sz="1200" dirty="0"/>
              <a:t>Hypermedia State Engine</a:t>
            </a:r>
            <a:endParaRPr lang="ko-KR" altLang="en-US" sz="1200" dirty="0" err="1">
              <a:latin typeface="+mn-lt"/>
              <a:ea typeface="+mn-ea"/>
            </a:endParaRPr>
          </a:p>
        </p:txBody>
      </p:sp>
      <p:sp>
        <p:nvSpPr>
          <p:cNvPr id="20" name="TextBox 19"/>
          <p:cNvSpPr txBox="1"/>
          <p:nvPr/>
        </p:nvSpPr>
        <p:spPr>
          <a:xfrm>
            <a:off x="725342" y="3068961"/>
            <a:ext cx="2186817" cy="307777"/>
          </a:xfrm>
          <a:prstGeom prst="rect">
            <a:avLst/>
          </a:prstGeom>
          <a:noFill/>
          <a:ln>
            <a:solidFill>
              <a:srgbClr val="FFCC66"/>
            </a:solidFill>
          </a:ln>
        </p:spPr>
        <p:txBody>
          <a:bodyPr wrap="none" rtlCol="0">
            <a:spAutoFit/>
          </a:bodyPr>
          <a:lstStyle/>
          <a:p>
            <a:r>
              <a:rPr lang="en-US" altLang="ko-KR" sz="1400" dirty="0">
                <a:latin typeface="+mn-lt"/>
                <a:ea typeface="+mn-ea"/>
              </a:rPr>
              <a:t>REST Architecture Style </a:t>
            </a:r>
            <a:endParaRPr lang="ko-KR" altLang="en-US" sz="1400" dirty="0" err="1">
              <a:latin typeface="+mn-lt"/>
              <a:ea typeface="+mn-ea"/>
            </a:endParaRPr>
          </a:p>
        </p:txBody>
      </p:sp>
      <p:pic>
        <p:nvPicPr>
          <p:cNvPr id="21" name="Picture 2" descr="http://www.ftp-sgpartners.net/tdceu/uploads/uploaded/nest-canada.jpg"/>
          <p:cNvPicPr>
            <a:picLocks noChangeAspect="1" noChangeArrowheads="1"/>
          </p:cNvPicPr>
          <p:nvPr/>
        </p:nvPicPr>
        <p:blipFill>
          <a:blip r:embed="rId2" cstate="print"/>
          <a:srcRect/>
          <a:stretch>
            <a:fillRect/>
          </a:stretch>
        </p:blipFill>
        <p:spPr bwMode="auto">
          <a:xfrm>
            <a:off x="7733489" y="1067858"/>
            <a:ext cx="1316398" cy="848974"/>
          </a:xfrm>
          <a:prstGeom prst="rect">
            <a:avLst/>
          </a:prstGeom>
          <a:noFill/>
        </p:spPr>
      </p:pic>
      <p:pic>
        <p:nvPicPr>
          <p:cNvPr id="25" name="Picture 2" descr="https://cdn.shopify.com/s/files/1/0102/2252/products/img_nest-nest2-the-pack-11.jpg?507"/>
          <p:cNvPicPr>
            <a:picLocks noChangeAspect="1" noChangeArrowheads="1"/>
          </p:cNvPicPr>
          <p:nvPr/>
        </p:nvPicPr>
        <p:blipFill>
          <a:blip r:embed="rId3" cstate="print"/>
          <a:srcRect/>
          <a:stretch>
            <a:fillRect/>
          </a:stretch>
        </p:blipFill>
        <p:spPr bwMode="auto">
          <a:xfrm>
            <a:off x="9145661" y="998472"/>
            <a:ext cx="1078110" cy="955395"/>
          </a:xfrm>
          <a:prstGeom prst="rect">
            <a:avLst/>
          </a:prstGeom>
          <a:noFill/>
        </p:spPr>
      </p:pic>
      <p:cxnSp>
        <p:nvCxnSpPr>
          <p:cNvPr id="26" name="직선 화살표 연결선 25"/>
          <p:cNvCxnSpPr/>
          <p:nvPr/>
        </p:nvCxnSpPr>
        <p:spPr>
          <a:xfrm flipH="1">
            <a:off x="10103391" y="1487850"/>
            <a:ext cx="383093" cy="0"/>
          </a:xfrm>
          <a:prstGeom prst="straightConnector1">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7" name="Picture 4" descr="https://s-media-cache-ak0.pinimg.com/236x/93/c4/48/93c448569b3b89589ae400639cf844c9.jpg"/>
          <p:cNvPicPr>
            <a:picLocks noChangeAspect="1" noChangeArrowheads="1"/>
          </p:cNvPicPr>
          <p:nvPr/>
        </p:nvPicPr>
        <p:blipFill>
          <a:blip r:embed="rId4" cstate="print"/>
          <a:srcRect/>
          <a:stretch>
            <a:fillRect/>
          </a:stretch>
        </p:blipFill>
        <p:spPr bwMode="auto">
          <a:xfrm>
            <a:off x="10582257" y="858484"/>
            <a:ext cx="1196600" cy="1296144"/>
          </a:xfrm>
          <a:prstGeom prst="rect">
            <a:avLst/>
          </a:prstGeom>
          <a:noFill/>
        </p:spPr>
      </p:pic>
      <p:cxnSp>
        <p:nvCxnSpPr>
          <p:cNvPr id="28" name="직선 화살표 연결선 27"/>
          <p:cNvCxnSpPr/>
          <p:nvPr/>
        </p:nvCxnSpPr>
        <p:spPr>
          <a:xfrm flipH="1">
            <a:off x="8776145" y="1487850"/>
            <a:ext cx="383093" cy="0"/>
          </a:xfrm>
          <a:prstGeom prst="straightConnector1">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355643" y="2981704"/>
            <a:ext cx="3733801" cy="1754326"/>
          </a:xfrm>
          <a:prstGeom prst="rect">
            <a:avLst/>
          </a:prstGeom>
          <a:solidFill>
            <a:schemeClr val="accent6">
              <a:lumMod val="40000"/>
              <a:lumOff val="60000"/>
            </a:schemeClr>
          </a:solidFill>
        </p:spPr>
        <p:txBody>
          <a:bodyPr wrap="square" rtlCol="0">
            <a:spAutoFit/>
          </a:bodyPr>
          <a:lstStyle/>
          <a:p>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"n": "</a:t>
            </a:r>
            <a:r>
              <a:rPr lang="en-US" altLang="ko-KR" sz="1200" dirty="0" err="1">
                <a:latin typeface="Courier New" pitchFamily="49" charset="0"/>
                <a:cs typeface="Courier New" pitchFamily="49" charset="0"/>
              </a:rPr>
              <a:t>myRoomTemperature</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rt</a:t>
            </a:r>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oic.r.temperature</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"if": "</a:t>
            </a:r>
            <a:r>
              <a:rPr lang="en-US" altLang="ko-KR" sz="1200" dirty="0" err="1">
                <a:latin typeface="Courier New" pitchFamily="49" charset="0"/>
                <a:cs typeface="Courier New" pitchFamily="49" charset="0"/>
              </a:rPr>
              <a:t>oic.if.a</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"id": "</a:t>
            </a:r>
            <a:r>
              <a:rPr lang="en-US" altLang="ko-KR" sz="1200" dirty="0" err="1">
                <a:latin typeface="Courier New" pitchFamily="49" charset="0"/>
                <a:cs typeface="Courier New" pitchFamily="49" charset="0"/>
              </a:rPr>
              <a:t>example_id_xyz</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"temperature": 23,</a:t>
            </a:r>
          </a:p>
          <a:p>
            <a:r>
              <a:rPr lang="en-US" altLang="ko-KR" sz="1200" dirty="0">
                <a:latin typeface="Courier New" pitchFamily="49" charset="0"/>
                <a:cs typeface="Courier New" pitchFamily="49" charset="0"/>
              </a:rPr>
              <a:t>  "units": "C",</a:t>
            </a:r>
          </a:p>
          <a:p>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setValue</a:t>
            </a:r>
            <a:r>
              <a:rPr lang="en-US" altLang="ko-KR" sz="1200" dirty="0">
                <a:latin typeface="Courier New" pitchFamily="49" charset="0"/>
                <a:cs typeface="Courier New" pitchFamily="49" charset="0"/>
              </a:rPr>
              <a:t>": 25</a:t>
            </a:r>
          </a:p>
          <a:p>
            <a:r>
              <a:rPr lang="en-US" altLang="ko-KR" sz="1200" dirty="0">
                <a:latin typeface="Courier New" pitchFamily="49" charset="0"/>
                <a:cs typeface="Courier New" pitchFamily="49" charset="0"/>
              </a:rPr>
              <a:t>}</a:t>
            </a:r>
            <a:endParaRPr lang="ko-KR" altLang="en-US" sz="1200" dirty="0" err="1">
              <a:latin typeface="Courier New" pitchFamily="49" charset="0"/>
              <a:cs typeface="Courier New" pitchFamily="49" charset="0"/>
            </a:endParaRPr>
          </a:p>
        </p:txBody>
      </p:sp>
      <p:sp>
        <p:nvSpPr>
          <p:cNvPr id="30" name="TextBox 29"/>
          <p:cNvSpPr txBox="1"/>
          <p:nvPr/>
        </p:nvSpPr>
        <p:spPr>
          <a:xfrm>
            <a:off x="10294937" y="2204865"/>
            <a:ext cx="1402948" cy="307777"/>
          </a:xfrm>
          <a:prstGeom prst="rect">
            <a:avLst/>
          </a:prstGeom>
          <a:noFill/>
        </p:spPr>
        <p:txBody>
          <a:bodyPr wrap="none" rtlCol="0">
            <a:spAutoFit/>
          </a:bodyPr>
          <a:lstStyle/>
          <a:p>
            <a:r>
              <a:rPr lang="en-US" altLang="ko-KR" sz="1400" dirty="0">
                <a:latin typeface="+mn-lt"/>
                <a:ea typeface="+mn-ea"/>
              </a:rPr>
              <a:t>Physical entity</a:t>
            </a:r>
            <a:endParaRPr lang="ko-KR" altLang="en-US" sz="1400" dirty="0" err="1">
              <a:latin typeface="+mn-lt"/>
              <a:ea typeface="+mn-ea"/>
            </a:endParaRPr>
          </a:p>
        </p:txBody>
      </p:sp>
      <p:sp>
        <p:nvSpPr>
          <p:cNvPr id="31" name="TextBox 30"/>
          <p:cNvSpPr txBox="1"/>
          <p:nvPr/>
        </p:nvSpPr>
        <p:spPr>
          <a:xfrm>
            <a:off x="8799161" y="1844825"/>
            <a:ext cx="1364476" cy="307777"/>
          </a:xfrm>
          <a:prstGeom prst="rect">
            <a:avLst/>
          </a:prstGeom>
          <a:noFill/>
        </p:spPr>
        <p:txBody>
          <a:bodyPr wrap="none" rtlCol="0">
            <a:spAutoFit/>
          </a:bodyPr>
          <a:lstStyle/>
          <a:p>
            <a:r>
              <a:rPr lang="en-US" altLang="ko-KR" sz="1400" dirty="0">
                <a:latin typeface="+mn-lt"/>
                <a:ea typeface="+mn-ea"/>
              </a:rPr>
              <a:t>Entity handler</a:t>
            </a:r>
            <a:endParaRPr lang="ko-KR" altLang="en-US" sz="1400" dirty="0" err="1">
              <a:latin typeface="+mn-lt"/>
              <a:ea typeface="+mn-ea"/>
            </a:endParaRPr>
          </a:p>
        </p:txBody>
      </p:sp>
      <p:sp>
        <p:nvSpPr>
          <p:cNvPr id="32" name="AutoShape 4"/>
          <p:cNvSpPr>
            <a:spLocks noChangeArrowheads="1"/>
          </p:cNvSpPr>
          <p:nvPr/>
        </p:nvSpPr>
        <p:spPr bwMode="auto">
          <a:xfrm>
            <a:off x="290453" y="5241734"/>
            <a:ext cx="11536855" cy="1441275"/>
          </a:xfrm>
          <a:prstGeom prst="roundRect">
            <a:avLst>
              <a:gd name="adj" fmla="val 3269"/>
            </a:avLst>
          </a:prstGeom>
          <a:solidFill>
            <a:schemeClr val="bg1"/>
          </a:solidFill>
          <a:ln w="19050" algn="ctr">
            <a:solidFill>
              <a:srgbClr val="B2B2B2"/>
            </a:solidFill>
            <a:round/>
            <a:headEnd/>
            <a:tailEnd/>
          </a:ln>
          <a:effectLst/>
        </p:spPr>
        <p:txBody>
          <a:bodyPr lIns="108000" tIns="36000" rIns="36000" bIns="36000" anchor="ctr"/>
          <a:lstStyle/>
          <a:p>
            <a:pPr>
              <a:spcBef>
                <a:spcPct val="30000"/>
              </a:spcBef>
              <a:buFontTx/>
              <a:buBlip>
                <a:blip r:embed="rId5"/>
              </a:buBlip>
            </a:pPr>
            <a:r>
              <a:rPr kumimoji="1" lang="en-US" altLang="ko-KR" sz="2000" dirty="0">
                <a:solidFill>
                  <a:prstClr val="black"/>
                </a:solidFill>
                <a:latin typeface="맑은 고딕"/>
                <a:sym typeface="Wingdings" pitchFamily="2" charset="2"/>
              </a:rPr>
              <a:t> </a:t>
            </a:r>
            <a:r>
              <a:rPr kumimoji="1" lang="en-US" altLang="ko-KR" sz="2000" dirty="0" err="1">
                <a:solidFill>
                  <a:prstClr val="black"/>
                </a:solidFill>
                <a:latin typeface="맑은 고딕"/>
                <a:sym typeface="Wingdings" pitchFamily="2" charset="2"/>
              </a:rPr>
              <a:t>RESTful</a:t>
            </a:r>
            <a:r>
              <a:rPr kumimoji="1" lang="en-US" altLang="ko-KR" sz="2000" dirty="0">
                <a:solidFill>
                  <a:prstClr val="black"/>
                </a:solidFill>
                <a:latin typeface="맑은 고딕"/>
                <a:sym typeface="Wingdings" pitchFamily="2" charset="2"/>
              </a:rPr>
              <a:t> Architecture (Representational State Transfer)</a:t>
            </a:r>
            <a:endParaRPr kumimoji="1" lang="ko-KR" altLang="en-US" sz="2000" dirty="0">
              <a:solidFill>
                <a:srgbClr val="C0504D"/>
              </a:solidFill>
              <a:latin typeface="맑은 고딕"/>
              <a:sym typeface="Wingdings" pitchFamily="2" charset="2"/>
            </a:endParaRPr>
          </a:p>
          <a:p>
            <a:pPr marL="360363" lvl="1" indent="-174625">
              <a:spcBef>
                <a:spcPct val="30000"/>
              </a:spcBef>
              <a:buFont typeface="Wingdings" pitchFamily="2" charset="2"/>
              <a:buChar char="§"/>
            </a:pPr>
            <a:r>
              <a:rPr kumimoji="1" lang="en-US" altLang="ko-KR" dirty="0">
                <a:latin typeface="맑은 고딕"/>
                <a:sym typeface="Wingdings" pitchFamily="2" charset="2"/>
              </a:rPr>
              <a:t>Resource based operation</a:t>
            </a:r>
          </a:p>
          <a:p>
            <a:pPr marL="817563" lvl="2" indent="-174625">
              <a:spcBef>
                <a:spcPct val="30000"/>
              </a:spcBef>
              <a:buFont typeface="Wingdings" pitchFamily="2" charset="2"/>
              <a:buChar char="§"/>
            </a:pPr>
            <a:r>
              <a:rPr kumimoji="1" lang="en-US" altLang="ko-KR" dirty="0">
                <a:latin typeface="맑은 고딕"/>
                <a:sym typeface="Wingdings" pitchFamily="2" charset="2"/>
              </a:rPr>
              <a:t>Real world ‘entity’ is represented as ‘Resource’</a:t>
            </a:r>
            <a:r>
              <a:rPr kumimoji="1" lang="ko-KR" altLang="en-US" dirty="0">
                <a:latin typeface="맑은 고딕"/>
                <a:sym typeface="Wingdings" pitchFamily="2" charset="2"/>
              </a:rPr>
              <a:t>  </a:t>
            </a:r>
            <a:endParaRPr kumimoji="1" lang="en-US" altLang="ko-KR" dirty="0">
              <a:latin typeface="맑은 고딕"/>
              <a:sym typeface="Wingdings" pitchFamily="2" charset="2"/>
            </a:endParaRPr>
          </a:p>
          <a:p>
            <a:pPr marL="360363" lvl="1" indent="-174625">
              <a:spcBef>
                <a:spcPct val="30000"/>
              </a:spcBef>
              <a:buFont typeface="Wingdings" pitchFamily="2" charset="2"/>
              <a:buChar char="§"/>
            </a:pPr>
            <a:r>
              <a:rPr kumimoji="1" lang="en-US" altLang="ko-KR" dirty="0">
                <a:latin typeface="맑은 고딕"/>
                <a:sym typeface="Wingdings" pitchFamily="2" charset="2"/>
              </a:rPr>
              <a:t>Resource manipulation via Request/ Response: CRUDN </a:t>
            </a:r>
          </a:p>
        </p:txBody>
      </p:sp>
      <p:pic>
        <p:nvPicPr>
          <p:cNvPr id="33" name="Picture 2"/>
          <p:cNvPicPr>
            <a:picLocks noChangeAspect="1" noChangeArrowheads="1"/>
          </p:cNvPicPr>
          <p:nvPr/>
        </p:nvPicPr>
        <p:blipFill>
          <a:blip r:embed="rId6"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3689285" y="773317"/>
            <a:ext cx="666569" cy="1265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3448360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6456DDAA-F1A0-42F2-B114-31FC910B7217}"/>
              </a:ext>
            </a:extLst>
          </p:cNvPr>
          <p:cNvSpPr>
            <a:spLocks noGrp="1"/>
          </p:cNvSpPr>
          <p:nvPr>
            <p:ph idx="1"/>
          </p:nvPr>
        </p:nvSpPr>
        <p:spPr>
          <a:xfrm>
            <a:off x="491046" y="1156998"/>
            <a:ext cx="11200912" cy="3152356"/>
          </a:xfrm>
        </p:spPr>
        <p:txBody>
          <a:bodyPr>
            <a:normAutofit fontScale="70000" lnSpcReduction="20000"/>
          </a:bodyPr>
          <a:lstStyle/>
          <a:p>
            <a:r>
              <a:rPr lang="en-US" altLang="ko-KR" dirty="0"/>
              <a:t>OCF Device </a:t>
            </a:r>
          </a:p>
          <a:p>
            <a:pPr lvl="1"/>
            <a:r>
              <a:rPr lang="en-US" altLang="ko-KR" dirty="0"/>
              <a:t>a logical entity that assumes one or more Roles (e.g., Client, Server)</a:t>
            </a:r>
          </a:p>
          <a:p>
            <a:r>
              <a:rPr lang="en-US" altLang="ko-KR" dirty="0"/>
              <a:t>Roles </a:t>
            </a:r>
          </a:p>
          <a:p>
            <a:pPr lvl="1"/>
            <a:r>
              <a:rPr lang="en-US" altLang="ko-KR" dirty="0"/>
              <a:t>Client: </a:t>
            </a:r>
          </a:p>
          <a:p>
            <a:pPr lvl="2"/>
            <a:r>
              <a:rPr lang="en-US" altLang="ko-KR" dirty="0"/>
              <a:t>initiate an transaction (send a request) &amp; access a server to get a service </a:t>
            </a:r>
          </a:p>
          <a:p>
            <a:pPr lvl="1"/>
            <a:r>
              <a:rPr lang="en-US" altLang="ko-KR" dirty="0"/>
              <a:t>Server: </a:t>
            </a:r>
          </a:p>
          <a:p>
            <a:pPr lvl="2"/>
            <a:r>
              <a:rPr lang="en-US" altLang="ko-KR" dirty="0"/>
              <a:t>host resources &amp; send a response &amp; provide service </a:t>
            </a:r>
          </a:p>
          <a:p>
            <a:pPr lvl="1"/>
            <a:r>
              <a:rPr lang="en-US" altLang="ko-KR" dirty="0"/>
              <a:t>Intermediary: </a:t>
            </a:r>
          </a:p>
          <a:p>
            <a:pPr lvl="2"/>
            <a:r>
              <a:rPr lang="en-US" altLang="ko-KR" dirty="0"/>
              <a:t>Process a REST message &amp; Provide support to deliver messages between Client &amp; Server (?).</a:t>
            </a:r>
          </a:p>
        </p:txBody>
      </p:sp>
      <p:sp>
        <p:nvSpPr>
          <p:cNvPr id="3" name="제목 2">
            <a:extLst>
              <a:ext uri="{FF2B5EF4-FFF2-40B4-BE49-F238E27FC236}">
                <a16:creationId xmlns:a16="http://schemas.microsoft.com/office/drawing/2014/main" id="{E81704DE-D663-419B-BBC2-0350E9CB79E1}"/>
              </a:ext>
            </a:extLst>
          </p:cNvPr>
          <p:cNvSpPr>
            <a:spLocks noGrp="1"/>
          </p:cNvSpPr>
          <p:nvPr>
            <p:ph type="title"/>
          </p:nvPr>
        </p:nvSpPr>
        <p:spPr/>
        <p:txBody>
          <a:bodyPr/>
          <a:lstStyle/>
          <a:p>
            <a:r>
              <a:rPr lang="en-US" altLang="ko-KR" dirty="0"/>
              <a:t>OCF Device: Roles  </a:t>
            </a:r>
            <a:endParaRPr lang="ko-KR" altLang="en-US" dirty="0"/>
          </a:p>
        </p:txBody>
      </p:sp>
      <p:sp>
        <p:nvSpPr>
          <p:cNvPr id="4" name="날짜 개체 틀 3">
            <a:extLst>
              <a:ext uri="{FF2B5EF4-FFF2-40B4-BE49-F238E27FC236}">
                <a16:creationId xmlns:a16="http://schemas.microsoft.com/office/drawing/2014/main" id="{D43655B1-0FE2-4B9E-8439-5245B6D56529}"/>
              </a:ext>
            </a:extLst>
          </p:cNvPr>
          <p:cNvSpPr>
            <a:spLocks noGrp="1"/>
          </p:cNvSpPr>
          <p:nvPr>
            <p:ph type="dt" sz="half" idx="10"/>
          </p:nvPr>
        </p:nvSpPr>
        <p:spPr/>
        <p:txBody>
          <a:bodyPr/>
          <a:lstStyle/>
          <a:p>
            <a:fld id="{099096B9-6115-48D8-B2A4-044EDF62971E}" type="datetime3">
              <a:rPr lang="en-US" altLang="ko-KR" smtClean="0"/>
              <a:t>17 October 2017</a:t>
            </a:fld>
            <a:endParaRPr lang="en-US" dirty="0"/>
          </a:p>
        </p:txBody>
      </p:sp>
      <p:sp>
        <p:nvSpPr>
          <p:cNvPr id="5" name="바닥글 개체 틀 4">
            <a:extLst>
              <a:ext uri="{FF2B5EF4-FFF2-40B4-BE49-F238E27FC236}">
                <a16:creationId xmlns:a16="http://schemas.microsoft.com/office/drawing/2014/main" id="{59186E37-3CCB-4CEF-B596-D2572B4ECBD4}"/>
              </a:ext>
            </a:extLst>
          </p:cNvPr>
          <p:cNvSpPr>
            <a:spLocks noGrp="1"/>
          </p:cNvSpPr>
          <p:nvPr>
            <p:ph type="ftr" sz="quarter" idx="11"/>
          </p:nvPr>
        </p:nvSpPr>
        <p:spPr>
          <a:xfrm>
            <a:off x="2988604" y="6493026"/>
            <a:ext cx="5723220" cy="256546"/>
          </a:xfrm>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0837C90E-9354-490B-A84A-CB34D36AB6A5}"/>
              </a:ext>
            </a:extLst>
          </p:cNvPr>
          <p:cNvSpPr>
            <a:spLocks noGrp="1"/>
          </p:cNvSpPr>
          <p:nvPr>
            <p:ph type="sldNum" sz="quarter" idx="12"/>
          </p:nvPr>
        </p:nvSpPr>
        <p:spPr/>
        <p:txBody>
          <a:bodyPr/>
          <a:lstStyle/>
          <a:p>
            <a:fld id="{17A5C656-E050-4F3D-A0DB-0D19E9E83691}" type="slidenum">
              <a:rPr lang="en-US" smtClean="0"/>
              <a:pPr/>
              <a:t>18</a:t>
            </a:fld>
            <a:endParaRPr lang="en-US" dirty="0"/>
          </a:p>
        </p:txBody>
      </p:sp>
      <p:sp>
        <p:nvSpPr>
          <p:cNvPr id="7" name="직사각형 6">
            <a:extLst>
              <a:ext uri="{FF2B5EF4-FFF2-40B4-BE49-F238E27FC236}">
                <a16:creationId xmlns:a16="http://schemas.microsoft.com/office/drawing/2014/main" id="{FE036410-B459-489B-AC97-0F2250ECF11B}"/>
              </a:ext>
            </a:extLst>
          </p:cNvPr>
          <p:cNvSpPr/>
          <p:nvPr/>
        </p:nvSpPr>
        <p:spPr>
          <a:xfrm>
            <a:off x="8606232" y="5087565"/>
            <a:ext cx="1274440" cy="379382"/>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altLang="ko-KR" sz="1600" dirty="0">
                <a:solidFill>
                  <a:prstClr val="black"/>
                </a:solidFill>
                <a:cs typeface="Arial Unicode MS" pitchFamily="50" charset="-127"/>
              </a:rPr>
              <a:t>Server</a:t>
            </a:r>
          </a:p>
        </p:txBody>
      </p:sp>
      <p:sp>
        <p:nvSpPr>
          <p:cNvPr id="8" name="직사각형 7">
            <a:extLst>
              <a:ext uri="{FF2B5EF4-FFF2-40B4-BE49-F238E27FC236}">
                <a16:creationId xmlns:a16="http://schemas.microsoft.com/office/drawing/2014/main" id="{460CE84D-107E-4B75-9C5D-437F22D3E999}"/>
              </a:ext>
            </a:extLst>
          </p:cNvPr>
          <p:cNvSpPr/>
          <p:nvPr/>
        </p:nvSpPr>
        <p:spPr>
          <a:xfrm>
            <a:off x="2175816" y="5087565"/>
            <a:ext cx="1274440" cy="379382"/>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altLang="ko-KR" sz="1600" dirty="0">
                <a:solidFill>
                  <a:prstClr val="black"/>
                </a:solidFill>
                <a:cs typeface="Arial Unicode MS" pitchFamily="50" charset="-127"/>
              </a:rPr>
              <a:t>Client</a:t>
            </a:r>
          </a:p>
        </p:txBody>
      </p:sp>
      <p:cxnSp>
        <p:nvCxnSpPr>
          <p:cNvPr id="12" name="직선 연결선 11">
            <a:extLst>
              <a:ext uri="{FF2B5EF4-FFF2-40B4-BE49-F238E27FC236}">
                <a16:creationId xmlns:a16="http://schemas.microsoft.com/office/drawing/2014/main" id="{97453C18-A799-45A3-9EDA-676FF075602F}"/>
              </a:ext>
            </a:extLst>
          </p:cNvPr>
          <p:cNvCxnSpPr>
            <a:cxnSpLocks/>
            <a:stCxn id="8" idx="3"/>
            <a:endCxn id="7" idx="1"/>
          </p:cNvCxnSpPr>
          <p:nvPr/>
        </p:nvCxnSpPr>
        <p:spPr>
          <a:xfrm>
            <a:off x="3450256" y="5277256"/>
            <a:ext cx="5155976" cy="0"/>
          </a:xfrm>
          <a:prstGeom prst="line">
            <a:avLst/>
          </a:prstGeom>
          <a:ln w="28575">
            <a:solidFill>
              <a:srgbClr val="33CC33"/>
            </a:solidFill>
          </a:ln>
        </p:spPr>
        <p:style>
          <a:lnRef idx="1">
            <a:schemeClr val="accent1"/>
          </a:lnRef>
          <a:fillRef idx="0">
            <a:schemeClr val="accent1"/>
          </a:fillRef>
          <a:effectRef idx="0">
            <a:schemeClr val="accent1"/>
          </a:effectRef>
          <a:fontRef idx="minor">
            <a:schemeClr val="tx1"/>
          </a:fontRef>
        </p:style>
      </p:cxnSp>
      <p:sp>
        <p:nvSpPr>
          <p:cNvPr id="14" name="직사각형 13">
            <a:extLst>
              <a:ext uri="{FF2B5EF4-FFF2-40B4-BE49-F238E27FC236}">
                <a16:creationId xmlns:a16="http://schemas.microsoft.com/office/drawing/2014/main" id="{9512A170-78CA-49F1-A401-144ED62970AB}"/>
              </a:ext>
            </a:extLst>
          </p:cNvPr>
          <p:cNvSpPr/>
          <p:nvPr/>
        </p:nvSpPr>
        <p:spPr>
          <a:xfrm>
            <a:off x="1981263" y="4591453"/>
            <a:ext cx="1695792" cy="1478604"/>
          </a:xfrm>
          <a:prstGeom prst="rect">
            <a:avLst/>
          </a:prstGeom>
          <a:noFill/>
          <a:ln w="12700"/>
        </p:spPr>
        <p:style>
          <a:lnRef idx="1">
            <a:schemeClr val="accent2"/>
          </a:lnRef>
          <a:fillRef idx="2">
            <a:schemeClr val="accent2"/>
          </a:fillRef>
          <a:effectRef idx="1">
            <a:schemeClr val="accent2"/>
          </a:effectRef>
          <a:fontRef idx="minor">
            <a:schemeClr val="dk1"/>
          </a:fontRef>
        </p:style>
        <p:txBody>
          <a:bodyPr rtlCol="0" anchor="t"/>
          <a:lstStyle/>
          <a:p>
            <a:pPr algn="ctr"/>
            <a:r>
              <a:rPr lang="en-US" altLang="ko-KR" sz="1600" dirty="0">
                <a:solidFill>
                  <a:prstClr val="black"/>
                </a:solidFill>
                <a:cs typeface="Arial Unicode MS" pitchFamily="50" charset="-127"/>
              </a:rPr>
              <a:t>OCF Device</a:t>
            </a:r>
          </a:p>
        </p:txBody>
      </p:sp>
      <p:sp>
        <p:nvSpPr>
          <p:cNvPr id="17" name="직사각형 16">
            <a:extLst>
              <a:ext uri="{FF2B5EF4-FFF2-40B4-BE49-F238E27FC236}">
                <a16:creationId xmlns:a16="http://schemas.microsoft.com/office/drawing/2014/main" id="{5B47999F-391C-47C1-B73E-AE7F1C04D0B0}"/>
              </a:ext>
            </a:extLst>
          </p:cNvPr>
          <p:cNvSpPr/>
          <p:nvPr/>
        </p:nvSpPr>
        <p:spPr>
          <a:xfrm>
            <a:off x="8391790" y="4591453"/>
            <a:ext cx="1695792" cy="1478604"/>
          </a:xfrm>
          <a:prstGeom prst="rect">
            <a:avLst/>
          </a:prstGeom>
          <a:noFill/>
          <a:ln w="12700"/>
        </p:spPr>
        <p:style>
          <a:lnRef idx="1">
            <a:schemeClr val="accent2"/>
          </a:lnRef>
          <a:fillRef idx="2">
            <a:schemeClr val="accent2"/>
          </a:fillRef>
          <a:effectRef idx="1">
            <a:schemeClr val="accent2"/>
          </a:effectRef>
          <a:fontRef idx="minor">
            <a:schemeClr val="dk1"/>
          </a:fontRef>
        </p:style>
        <p:txBody>
          <a:bodyPr rtlCol="0" anchor="t"/>
          <a:lstStyle/>
          <a:p>
            <a:pPr algn="ctr"/>
            <a:r>
              <a:rPr lang="en-US" altLang="ko-KR" sz="1600" dirty="0">
                <a:solidFill>
                  <a:prstClr val="black"/>
                </a:solidFill>
                <a:cs typeface="Arial Unicode MS" pitchFamily="50" charset="-127"/>
              </a:rPr>
              <a:t>OCF Device</a:t>
            </a:r>
          </a:p>
        </p:txBody>
      </p:sp>
      <p:sp>
        <p:nvSpPr>
          <p:cNvPr id="22" name="직사각형 21">
            <a:extLst>
              <a:ext uri="{FF2B5EF4-FFF2-40B4-BE49-F238E27FC236}">
                <a16:creationId xmlns:a16="http://schemas.microsoft.com/office/drawing/2014/main" id="{100DF8AA-0466-4EFE-B6A6-1E814AD7AB8A}"/>
              </a:ext>
            </a:extLst>
          </p:cNvPr>
          <p:cNvSpPr/>
          <p:nvPr/>
        </p:nvSpPr>
        <p:spPr>
          <a:xfrm>
            <a:off x="2175816" y="5573948"/>
            <a:ext cx="1274440" cy="379382"/>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altLang="ko-KR" sz="1600" dirty="0">
                <a:solidFill>
                  <a:prstClr val="black"/>
                </a:solidFill>
                <a:cs typeface="Arial Unicode MS" pitchFamily="50" charset="-127"/>
              </a:rPr>
              <a:t>Server</a:t>
            </a:r>
          </a:p>
        </p:txBody>
      </p:sp>
      <p:cxnSp>
        <p:nvCxnSpPr>
          <p:cNvPr id="18" name="직선 화살표 연결선 17">
            <a:extLst>
              <a:ext uri="{FF2B5EF4-FFF2-40B4-BE49-F238E27FC236}">
                <a16:creationId xmlns:a16="http://schemas.microsoft.com/office/drawing/2014/main" id="{B66D4DA5-187E-45FC-AD59-DA0A9724EC8E}"/>
              </a:ext>
            </a:extLst>
          </p:cNvPr>
          <p:cNvCxnSpPr/>
          <p:nvPr/>
        </p:nvCxnSpPr>
        <p:spPr>
          <a:xfrm>
            <a:off x="3981195" y="5011998"/>
            <a:ext cx="4136398" cy="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580BBBE-1502-4469-9E45-FB629AB0FEF4}"/>
              </a:ext>
            </a:extLst>
          </p:cNvPr>
          <p:cNvSpPr txBox="1"/>
          <p:nvPr/>
        </p:nvSpPr>
        <p:spPr>
          <a:xfrm>
            <a:off x="5506284" y="4550994"/>
            <a:ext cx="1091966" cy="369332"/>
          </a:xfrm>
          <a:prstGeom prst="rect">
            <a:avLst/>
          </a:prstGeom>
          <a:noFill/>
        </p:spPr>
        <p:txBody>
          <a:bodyPr wrap="square" rtlCol="0">
            <a:spAutoFit/>
          </a:bodyPr>
          <a:lstStyle/>
          <a:p>
            <a:r>
              <a:rPr lang="en-US" altLang="ko-KR" dirty="0">
                <a:latin typeface="+mn-lt"/>
                <a:ea typeface="+mn-ea"/>
              </a:rPr>
              <a:t>Request</a:t>
            </a:r>
            <a:endParaRPr lang="ko-KR" altLang="en-US" dirty="0" err="1">
              <a:latin typeface="+mn-lt"/>
              <a:ea typeface="+mn-ea"/>
            </a:endParaRPr>
          </a:p>
        </p:txBody>
      </p:sp>
      <p:cxnSp>
        <p:nvCxnSpPr>
          <p:cNvPr id="20" name="직선 화살표 연결선 19">
            <a:extLst>
              <a:ext uri="{FF2B5EF4-FFF2-40B4-BE49-F238E27FC236}">
                <a16:creationId xmlns:a16="http://schemas.microsoft.com/office/drawing/2014/main" id="{93C39946-59E3-4FE0-A6E8-F085D662CE96}"/>
              </a:ext>
            </a:extLst>
          </p:cNvPr>
          <p:cNvCxnSpPr/>
          <p:nvPr/>
        </p:nvCxnSpPr>
        <p:spPr>
          <a:xfrm>
            <a:off x="3932031" y="5564185"/>
            <a:ext cx="4136398"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7B6D0FC-5782-4FA9-AF4B-3AAC593229C6}"/>
              </a:ext>
            </a:extLst>
          </p:cNvPr>
          <p:cNvSpPr txBox="1"/>
          <p:nvPr/>
        </p:nvSpPr>
        <p:spPr>
          <a:xfrm>
            <a:off x="5527459" y="5643045"/>
            <a:ext cx="1256801" cy="369332"/>
          </a:xfrm>
          <a:prstGeom prst="rect">
            <a:avLst/>
          </a:prstGeom>
          <a:noFill/>
        </p:spPr>
        <p:txBody>
          <a:bodyPr wrap="square" rtlCol="0">
            <a:spAutoFit/>
          </a:bodyPr>
          <a:lstStyle/>
          <a:p>
            <a:r>
              <a:rPr lang="en-US" altLang="ko-KR" dirty="0">
                <a:latin typeface="+mn-lt"/>
                <a:ea typeface="+mn-ea"/>
              </a:rPr>
              <a:t>Response</a:t>
            </a:r>
            <a:endParaRPr lang="ko-KR" altLang="en-US" dirty="0" err="1">
              <a:latin typeface="+mn-lt"/>
              <a:ea typeface="+mn-ea"/>
            </a:endParaRPr>
          </a:p>
        </p:txBody>
      </p:sp>
    </p:spTree>
    <p:extLst>
      <p:ext uri="{BB962C8B-B14F-4D97-AF65-F5344CB8AC3E}">
        <p14:creationId xmlns:p14="http://schemas.microsoft.com/office/powerpoint/2010/main" val="3766018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left)">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wipe(right)">
                                      <p:cBhvr>
                                        <p:cTn id="1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6456DDAA-F1A0-42F2-B114-31FC910B7217}"/>
              </a:ext>
            </a:extLst>
          </p:cNvPr>
          <p:cNvSpPr>
            <a:spLocks noGrp="1"/>
          </p:cNvSpPr>
          <p:nvPr>
            <p:ph idx="1"/>
          </p:nvPr>
        </p:nvSpPr>
        <p:spPr>
          <a:xfrm>
            <a:off x="491046" y="1156998"/>
            <a:ext cx="11200912" cy="3011486"/>
          </a:xfrm>
        </p:spPr>
        <p:txBody>
          <a:bodyPr>
            <a:normAutofit fontScale="70000" lnSpcReduction="20000"/>
          </a:bodyPr>
          <a:lstStyle/>
          <a:p>
            <a:r>
              <a:rPr lang="en-US" altLang="ko-KR" dirty="0"/>
              <a:t>OCF Device </a:t>
            </a:r>
          </a:p>
          <a:p>
            <a:pPr lvl="1"/>
            <a:r>
              <a:rPr lang="en-US" altLang="ko-KR" dirty="0"/>
              <a:t>a logical entity that assumes one or more Roles (e.g., Client, Server)</a:t>
            </a:r>
          </a:p>
          <a:p>
            <a:r>
              <a:rPr lang="en-US" altLang="ko-KR" dirty="0"/>
              <a:t>Roles </a:t>
            </a:r>
          </a:p>
          <a:p>
            <a:pPr lvl="1"/>
            <a:r>
              <a:rPr lang="en-US" altLang="ko-KR" dirty="0"/>
              <a:t>Client: </a:t>
            </a:r>
          </a:p>
          <a:p>
            <a:pPr lvl="2"/>
            <a:r>
              <a:rPr lang="en-US" altLang="ko-KR" dirty="0"/>
              <a:t>initiate an transaction (send a request) &amp; access a server to get a service </a:t>
            </a:r>
          </a:p>
          <a:p>
            <a:pPr lvl="1"/>
            <a:r>
              <a:rPr lang="en-US" altLang="ko-KR" dirty="0"/>
              <a:t>Server: </a:t>
            </a:r>
          </a:p>
          <a:p>
            <a:pPr lvl="2"/>
            <a:r>
              <a:rPr lang="en-US" altLang="ko-KR" dirty="0"/>
              <a:t>host resources &amp; send a response &amp; provide service </a:t>
            </a:r>
          </a:p>
          <a:p>
            <a:pPr lvl="1"/>
            <a:r>
              <a:rPr lang="en-US" altLang="ko-KR" dirty="0"/>
              <a:t>Intermediary: </a:t>
            </a:r>
          </a:p>
          <a:p>
            <a:pPr lvl="2"/>
            <a:r>
              <a:rPr lang="en-US" altLang="ko-KR" dirty="0"/>
              <a:t>Process a REST message &amp; Provide support to deliver messages between Client &amp; Server (?).</a:t>
            </a:r>
          </a:p>
        </p:txBody>
      </p:sp>
      <p:sp>
        <p:nvSpPr>
          <p:cNvPr id="3" name="제목 2">
            <a:extLst>
              <a:ext uri="{FF2B5EF4-FFF2-40B4-BE49-F238E27FC236}">
                <a16:creationId xmlns:a16="http://schemas.microsoft.com/office/drawing/2014/main" id="{E81704DE-D663-419B-BBC2-0350E9CB79E1}"/>
              </a:ext>
            </a:extLst>
          </p:cNvPr>
          <p:cNvSpPr>
            <a:spLocks noGrp="1"/>
          </p:cNvSpPr>
          <p:nvPr>
            <p:ph type="title"/>
          </p:nvPr>
        </p:nvSpPr>
        <p:spPr/>
        <p:txBody>
          <a:bodyPr/>
          <a:lstStyle/>
          <a:p>
            <a:r>
              <a:rPr lang="en-US" altLang="ko-KR" dirty="0"/>
              <a:t>OCF Device: Roles  </a:t>
            </a:r>
            <a:endParaRPr lang="ko-KR" altLang="en-US" dirty="0"/>
          </a:p>
        </p:txBody>
      </p:sp>
      <p:sp>
        <p:nvSpPr>
          <p:cNvPr id="4" name="날짜 개체 틀 3">
            <a:extLst>
              <a:ext uri="{FF2B5EF4-FFF2-40B4-BE49-F238E27FC236}">
                <a16:creationId xmlns:a16="http://schemas.microsoft.com/office/drawing/2014/main" id="{D43655B1-0FE2-4B9E-8439-5245B6D56529}"/>
              </a:ext>
            </a:extLst>
          </p:cNvPr>
          <p:cNvSpPr>
            <a:spLocks noGrp="1"/>
          </p:cNvSpPr>
          <p:nvPr>
            <p:ph type="dt" sz="half" idx="10"/>
          </p:nvPr>
        </p:nvSpPr>
        <p:spPr/>
        <p:txBody>
          <a:bodyPr/>
          <a:lstStyle/>
          <a:p>
            <a:fld id="{099096B9-6115-48D8-B2A4-044EDF62971E}" type="datetime3">
              <a:rPr lang="en-US" altLang="ko-KR" smtClean="0"/>
              <a:t>17 October 2017</a:t>
            </a:fld>
            <a:endParaRPr lang="en-US" dirty="0"/>
          </a:p>
        </p:txBody>
      </p:sp>
      <p:sp>
        <p:nvSpPr>
          <p:cNvPr id="5" name="바닥글 개체 틀 4">
            <a:extLst>
              <a:ext uri="{FF2B5EF4-FFF2-40B4-BE49-F238E27FC236}">
                <a16:creationId xmlns:a16="http://schemas.microsoft.com/office/drawing/2014/main" id="{59186E37-3CCB-4CEF-B596-D2572B4ECBD4}"/>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0837C90E-9354-490B-A84A-CB34D36AB6A5}"/>
              </a:ext>
            </a:extLst>
          </p:cNvPr>
          <p:cNvSpPr>
            <a:spLocks noGrp="1"/>
          </p:cNvSpPr>
          <p:nvPr>
            <p:ph type="sldNum" sz="quarter" idx="12"/>
          </p:nvPr>
        </p:nvSpPr>
        <p:spPr/>
        <p:txBody>
          <a:bodyPr/>
          <a:lstStyle/>
          <a:p>
            <a:fld id="{17A5C656-E050-4F3D-A0DB-0D19E9E83691}" type="slidenum">
              <a:rPr lang="en-US" smtClean="0"/>
              <a:pPr/>
              <a:t>19</a:t>
            </a:fld>
            <a:endParaRPr lang="en-US" dirty="0"/>
          </a:p>
        </p:txBody>
      </p:sp>
      <p:sp>
        <p:nvSpPr>
          <p:cNvPr id="7" name="직사각형 6">
            <a:extLst>
              <a:ext uri="{FF2B5EF4-FFF2-40B4-BE49-F238E27FC236}">
                <a16:creationId xmlns:a16="http://schemas.microsoft.com/office/drawing/2014/main" id="{FE036410-B459-489B-AC97-0F2250ECF11B}"/>
              </a:ext>
            </a:extLst>
          </p:cNvPr>
          <p:cNvSpPr/>
          <p:nvPr/>
        </p:nvSpPr>
        <p:spPr>
          <a:xfrm>
            <a:off x="8606232" y="5087565"/>
            <a:ext cx="1274440" cy="379382"/>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altLang="ko-KR" sz="1600" dirty="0">
                <a:solidFill>
                  <a:prstClr val="black"/>
                </a:solidFill>
                <a:cs typeface="Arial Unicode MS" pitchFamily="50" charset="-127"/>
              </a:rPr>
              <a:t>Server</a:t>
            </a:r>
          </a:p>
        </p:txBody>
      </p:sp>
      <p:sp>
        <p:nvSpPr>
          <p:cNvPr id="8" name="직사각형 7">
            <a:extLst>
              <a:ext uri="{FF2B5EF4-FFF2-40B4-BE49-F238E27FC236}">
                <a16:creationId xmlns:a16="http://schemas.microsoft.com/office/drawing/2014/main" id="{460CE84D-107E-4B75-9C5D-437F22D3E999}"/>
              </a:ext>
            </a:extLst>
          </p:cNvPr>
          <p:cNvSpPr/>
          <p:nvPr/>
        </p:nvSpPr>
        <p:spPr>
          <a:xfrm>
            <a:off x="2175816" y="5087565"/>
            <a:ext cx="1274440" cy="379382"/>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altLang="ko-KR" sz="1600" dirty="0">
                <a:solidFill>
                  <a:prstClr val="black"/>
                </a:solidFill>
                <a:cs typeface="Arial Unicode MS" pitchFamily="50" charset="-127"/>
              </a:rPr>
              <a:t>Client</a:t>
            </a:r>
          </a:p>
        </p:txBody>
      </p:sp>
      <p:sp>
        <p:nvSpPr>
          <p:cNvPr id="9" name="직사각형 8">
            <a:extLst>
              <a:ext uri="{FF2B5EF4-FFF2-40B4-BE49-F238E27FC236}">
                <a16:creationId xmlns:a16="http://schemas.microsoft.com/office/drawing/2014/main" id="{E18E5900-7298-4755-ACEF-0B72B7FABAF5}"/>
              </a:ext>
            </a:extLst>
          </p:cNvPr>
          <p:cNvSpPr/>
          <p:nvPr/>
        </p:nvSpPr>
        <p:spPr>
          <a:xfrm>
            <a:off x="5370009" y="5087565"/>
            <a:ext cx="1578749" cy="379382"/>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altLang="ko-KR" sz="1600" dirty="0">
                <a:solidFill>
                  <a:prstClr val="black"/>
                </a:solidFill>
                <a:cs typeface="Arial Unicode MS" pitchFamily="50" charset="-127"/>
              </a:rPr>
              <a:t>Intermediary</a:t>
            </a:r>
            <a:endParaRPr lang="ko-KR" altLang="en-US" sz="1600" dirty="0">
              <a:solidFill>
                <a:prstClr val="black"/>
              </a:solidFill>
              <a:cs typeface="Arial Unicode MS" pitchFamily="50" charset="-127"/>
            </a:endParaRPr>
          </a:p>
        </p:txBody>
      </p:sp>
      <p:cxnSp>
        <p:nvCxnSpPr>
          <p:cNvPr id="11" name="직선 연결선 10">
            <a:extLst>
              <a:ext uri="{FF2B5EF4-FFF2-40B4-BE49-F238E27FC236}">
                <a16:creationId xmlns:a16="http://schemas.microsoft.com/office/drawing/2014/main" id="{7A1729CB-27DE-4A91-9F01-F46EA9F7EB91}"/>
              </a:ext>
            </a:extLst>
          </p:cNvPr>
          <p:cNvCxnSpPr>
            <a:cxnSpLocks/>
            <a:stCxn id="9" idx="3"/>
            <a:endCxn id="7" idx="1"/>
          </p:cNvCxnSpPr>
          <p:nvPr/>
        </p:nvCxnSpPr>
        <p:spPr>
          <a:xfrm>
            <a:off x="6948758" y="5277256"/>
            <a:ext cx="1657474" cy="0"/>
          </a:xfrm>
          <a:prstGeom prst="line">
            <a:avLst/>
          </a:prstGeom>
          <a:ln w="28575">
            <a:solidFill>
              <a:srgbClr val="33CC33"/>
            </a:solidFill>
          </a:ln>
        </p:spPr>
        <p:style>
          <a:lnRef idx="1">
            <a:schemeClr val="accent1"/>
          </a:lnRef>
          <a:fillRef idx="0">
            <a:schemeClr val="accent1"/>
          </a:fillRef>
          <a:effectRef idx="0">
            <a:schemeClr val="accent1"/>
          </a:effectRef>
          <a:fontRef idx="minor">
            <a:schemeClr val="tx1"/>
          </a:fontRef>
        </p:style>
      </p:cxnSp>
      <p:cxnSp>
        <p:nvCxnSpPr>
          <p:cNvPr id="12" name="직선 연결선 11">
            <a:extLst>
              <a:ext uri="{FF2B5EF4-FFF2-40B4-BE49-F238E27FC236}">
                <a16:creationId xmlns:a16="http://schemas.microsoft.com/office/drawing/2014/main" id="{97453C18-A799-45A3-9EDA-676FF075602F}"/>
              </a:ext>
            </a:extLst>
          </p:cNvPr>
          <p:cNvCxnSpPr>
            <a:cxnSpLocks/>
            <a:stCxn id="8" idx="3"/>
            <a:endCxn id="9" idx="1"/>
          </p:cNvCxnSpPr>
          <p:nvPr/>
        </p:nvCxnSpPr>
        <p:spPr>
          <a:xfrm>
            <a:off x="3450256" y="5277256"/>
            <a:ext cx="1919753" cy="0"/>
          </a:xfrm>
          <a:prstGeom prst="line">
            <a:avLst/>
          </a:prstGeom>
          <a:ln w="28575">
            <a:solidFill>
              <a:srgbClr val="33CC33"/>
            </a:solidFill>
          </a:ln>
        </p:spPr>
        <p:style>
          <a:lnRef idx="1">
            <a:schemeClr val="accent1"/>
          </a:lnRef>
          <a:fillRef idx="0">
            <a:schemeClr val="accent1"/>
          </a:fillRef>
          <a:effectRef idx="0">
            <a:schemeClr val="accent1"/>
          </a:effectRef>
          <a:fontRef idx="minor">
            <a:schemeClr val="tx1"/>
          </a:fontRef>
        </p:style>
      </p:cxnSp>
      <p:sp>
        <p:nvSpPr>
          <p:cNvPr id="14" name="직사각형 13">
            <a:extLst>
              <a:ext uri="{FF2B5EF4-FFF2-40B4-BE49-F238E27FC236}">
                <a16:creationId xmlns:a16="http://schemas.microsoft.com/office/drawing/2014/main" id="{9512A170-78CA-49F1-A401-144ED62970AB}"/>
              </a:ext>
            </a:extLst>
          </p:cNvPr>
          <p:cNvSpPr/>
          <p:nvPr/>
        </p:nvSpPr>
        <p:spPr>
          <a:xfrm>
            <a:off x="1981263" y="4591453"/>
            <a:ext cx="1695792" cy="1478604"/>
          </a:xfrm>
          <a:prstGeom prst="rect">
            <a:avLst/>
          </a:prstGeom>
          <a:noFill/>
          <a:ln w="12700"/>
        </p:spPr>
        <p:style>
          <a:lnRef idx="1">
            <a:schemeClr val="accent2"/>
          </a:lnRef>
          <a:fillRef idx="2">
            <a:schemeClr val="accent2"/>
          </a:fillRef>
          <a:effectRef idx="1">
            <a:schemeClr val="accent2"/>
          </a:effectRef>
          <a:fontRef idx="minor">
            <a:schemeClr val="dk1"/>
          </a:fontRef>
        </p:style>
        <p:txBody>
          <a:bodyPr rtlCol="0" anchor="t"/>
          <a:lstStyle/>
          <a:p>
            <a:pPr algn="ctr"/>
            <a:r>
              <a:rPr lang="en-US" altLang="ko-KR" sz="1600" dirty="0">
                <a:solidFill>
                  <a:prstClr val="black"/>
                </a:solidFill>
                <a:cs typeface="Arial Unicode MS" pitchFamily="50" charset="-127"/>
              </a:rPr>
              <a:t>OCF Device</a:t>
            </a:r>
          </a:p>
        </p:txBody>
      </p:sp>
      <p:sp>
        <p:nvSpPr>
          <p:cNvPr id="16" name="직사각형 15">
            <a:extLst>
              <a:ext uri="{FF2B5EF4-FFF2-40B4-BE49-F238E27FC236}">
                <a16:creationId xmlns:a16="http://schemas.microsoft.com/office/drawing/2014/main" id="{C7803BB7-B0CB-4E37-B141-C4E00DD524D2}"/>
              </a:ext>
            </a:extLst>
          </p:cNvPr>
          <p:cNvSpPr/>
          <p:nvPr/>
        </p:nvSpPr>
        <p:spPr>
          <a:xfrm>
            <a:off x="5119682" y="4591453"/>
            <a:ext cx="1984444" cy="1478604"/>
          </a:xfrm>
          <a:prstGeom prst="rect">
            <a:avLst/>
          </a:prstGeom>
          <a:noFill/>
          <a:ln w="12700"/>
        </p:spPr>
        <p:style>
          <a:lnRef idx="1">
            <a:schemeClr val="accent2"/>
          </a:lnRef>
          <a:fillRef idx="2">
            <a:schemeClr val="accent2"/>
          </a:fillRef>
          <a:effectRef idx="1">
            <a:schemeClr val="accent2"/>
          </a:effectRef>
          <a:fontRef idx="minor">
            <a:schemeClr val="dk1"/>
          </a:fontRef>
        </p:style>
        <p:txBody>
          <a:bodyPr rtlCol="0" anchor="t"/>
          <a:lstStyle/>
          <a:p>
            <a:pPr algn="ctr"/>
            <a:r>
              <a:rPr lang="en-US" altLang="ko-KR" sz="1600" dirty="0">
                <a:solidFill>
                  <a:prstClr val="black"/>
                </a:solidFill>
                <a:cs typeface="Arial Unicode MS" pitchFamily="50" charset="-127"/>
              </a:rPr>
              <a:t>OCF Device</a:t>
            </a:r>
          </a:p>
        </p:txBody>
      </p:sp>
      <p:sp>
        <p:nvSpPr>
          <p:cNvPr id="17" name="직사각형 16">
            <a:extLst>
              <a:ext uri="{FF2B5EF4-FFF2-40B4-BE49-F238E27FC236}">
                <a16:creationId xmlns:a16="http://schemas.microsoft.com/office/drawing/2014/main" id="{5B47999F-391C-47C1-B73E-AE7F1C04D0B0}"/>
              </a:ext>
            </a:extLst>
          </p:cNvPr>
          <p:cNvSpPr/>
          <p:nvPr/>
        </p:nvSpPr>
        <p:spPr>
          <a:xfrm>
            <a:off x="8391790" y="4591453"/>
            <a:ext cx="1695792" cy="1478604"/>
          </a:xfrm>
          <a:prstGeom prst="rect">
            <a:avLst/>
          </a:prstGeom>
          <a:noFill/>
          <a:ln w="12700"/>
        </p:spPr>
        <p:style>
          <a:lnRef idx="1">
            <a:schemeClr val="accent2"/>
          </a:lnRef>
          <a:fillRef idx="2">
            <a:schemeClr val="accent2"/>
          </a:fillRef>
          <a:effectRef idx="1">
            <a:schemeClr val="accent2"/>
          </a:effectRef>
          <a:fontRef idx="minor">
            <a:schemeClr val="dk1"/>
          </a:fontRef>
        </p:style>
        <p:txBody>
          <a:bodyPr rtlCol="0" anchor="t"/>
          <a:lstStyle/>
          <a:p>
            <a:pPr algn="ctr"/>
            <a:r>
              <a:rPr lang="en-US" altLang="ko-KR" sz="1600" dirty="0">
                <a:solidFill>
                  <a:prstClr val="black"/>
                </a:solidFill>
                <a:cs typeface="Arial Unicode MS" pitchFamily="50" charset="-127"/>
              </a:rPr>
              <a:t>OCF Device</a:t>
            </a:r>
          </a:p>
        </p:txBody>
      </p:sp>
      <p:sp>
        <p:nvSpPr>
          <p:cNvPr id="22" name="직사각형 21">
            <a:extLst>
              <a:ext uri="{FF2B5EF4-FFF2-40B4-BE49-F238E27FC236}">
                <a16:creationId xmlns:a16="http://schemas.microsoft.com/office/drawing/2014/main" id="{100DF8AA-0466-4EFE-B6A6-1E814AD7AB8A}"/>
              </a:ext>
            </a:extLst>
          </p:cNvPr>
          <p:cNvSpPr/>
          <p:nvPr/>
        </p:nvSpPr>
        <p:spPr>
          <a:xfrm>
            <a:off x="2175816" y="5573948"/>
            <a:ext cx="1274440" cy="379382"/>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altLang="ko-KR" sz="1600" dirty="0">
                <a:solidFill>
                  <a:prstClr val="black"/>
                </a:solidFill>
                <a:cs typeface="Arial Unicode MS" pitchFamily="50" charset="-127"/>
              </a:rPr>
              <a:t>Server</a:t>
            </a:r>
          </a:p>
        </p:txBody>
      </p:sp>
      <p:cxnSp>
        <p:nvCxnSpPr>
          <p:cNvPr id="18" name="직선 화살표 연결선 17">
            <a:extLst>
              <a:ext uri="{FF2B5EF4-FFF2-40B4-BE49-F238E27FC236}">
                <a16:creationId xmlns:a16="http://schemas.microsoft.com/office/drawing/2014/main" id="{B66D4DA5-187E-45FC-AD59-DA0A9724EC8E}"/>
              </a:ext>
            </a:extLst>
          </p:cNvPr>
          <p:cNvCxnSpPr>
            <a:cxnSpLocks/>
          </p:cNvCxnSpPr>
          <p:nvPr/>
        </p:nvCxnSpPr>
        <p:spPr>
          <a:xfrm>
            <a:off x="3981195" y="5011998"/>
            <a:ext cx="1083220" cy="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580BBBE-1502-4469-9E45-FB629AB0FEF4}"/>
              </a:ext>
            </a:extLst>
          </p:cNvPr>
          <p:cNvSpPr txBox="1"/>
          <p:nvPr/>
        </p:nvSpPr>
        <p:spPr>
          <a:xfrm>
            <a:off x="3972449" y="4550994"/>
            <a:ext cx="1091966" cy="369332"/>
          </a:xfrm>
          <a:prstGeom prst="rect">
            <a:avLst/>
          </a:prstGeom>
          <a:noFill/>
        </p:spPr>
        <p:txBody>
          <a:bodyPr wrap="square" rtlCol="0">
            <a:spAutoFit/>
          </a:bodyPr>
          <a:lstStyle/>
          <a:p>
            <a:r>
              <a:rPr lang="en-US" altLang="ko-KR" dirty="0">
                <a:latin typeface="+mn-lt"/>
                <a:ea typeface="+mn-ea"/>
              </a:rPr>
              <a:t>Request</a:t>
            </a:r>
            <a:endParaRPr lang="ko-KR" altLang="en-US" dirty="0" err="1">
              <a:latin typeface="+mn-lt"/>
              <a:ea typeface="+mn-ea"/>
            </a:endParaRPr>
          </a:p>
        </p:txBody>
      </p:sp>
      <p:cxnSp>
        <p:nvCxnSpPr>
          <p:cNvPr id="20" name="직선 화살표 연결선 19">
            <a:extLst>
              <a:ext uri="{FF2B5EF4-FFF2-40B4-BE49-F238E27FC236}">
                <a16:creationId xmlns:a16="http://schemas.microsoft.com/office/drawing/2014/main" id="{93C39946-59E3-4FE0-A6E8-F085D662CE96}"/>
              </a:ext>
            </a:extLst>
          </p:cNvPr>
          <p:cNvCxnSpPr>
            <a:cxnSpLocks/>
          </p:cNvCxnSpPr>
          <p:nvPr/>
        </p:nvCxnSpPr>
        <p:spPr>
          <a:xfrm>
            <a:off x="7198943" y="5564185"/>
            <a:ext cx="961831"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7B6D0FC-5782-4FA9-AF4B-3AAC593229C6}"/>
              </a:ext>
            </a:extLst>
          </p:cNvPr>
          <p:cNvSpPr txBox="1"/>
          <p:nvPr/>
        </p:nvSpPr>
        <p:spPr>
          <a:xfrm>
            <a:off x="7198943" y="5643045"/>
            <a:ext cx="1256801" cy="369332"/>
          </a:xfrm>
          <a:prstGeom prst="rect">
            <a:avLst/>
          </a:prstGeom>
          <a:noFill/>
        </p:spPr>
        <p:txBody>
          <a:bodyPr wrap="square" rtlCol="0">
            <a:spAutoFit/>
          </a:bodyPr>
          <a:lstStyle/>
          <a:p>
            <a:r>
              <a:rPr lang="en-US" altLang="ko-KR" dirty="0">
                <a:latin typeface="+mn-lt"/>
                <a:ea typeface="+mn-ea"/>
              </a:rPr>
              <a:t>Response</a:t>
            </a:r>
            <a:endParaRPr lang="ko-KR" altLang="en-US" dirty="0" err="1">
              <a:latin typeface="+mn-lt"/>
              <a:ea typeface="+mn-ea"/>
            </a:endParaRPr>
          </a:p>
        </p:txBody>
      </p:sp>
      <p:cxnSp>
        <p:nvCxnSpPr>
          <p:cNvPr id="29" name="직선 화살표 연결선 28">
            <a:extLst>
              <a:ext uri="{FF2B5EF4-FFF2-40B4-BE49-F238E27FC236}">
                <a16:creationId xmlns:a16="http://schemas.microsoft.com/office/drawing/2014/main" id="{33C4FE89-BD72-4D34-B087-3ED4892FCD0D}"/>
              </a:ext>
            </a:extLst>
          </p:cNvPr>
          <p:cNvCxnSpPr>
            <a:cxnSpLocks/>
          </p:cNvCxnSpPr>
          <p:nvPr/>
        </p:nvCxnSpPr>
        <p:spPr>
          <a:xfrm>
            <a:off x="7235673" y="5011998"/>
            <a:ext cx="1083220" cy="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75A840E4-BE97-4B3B-B384-E7A80DEEEA76}"/>
              </a:ext>
            </a:extLst>
          </p:cNvPr>
          <p:cNvSpPr txBox="1"/>
          <p:nvPr/>
        </p:nvSpPr>
        <p:spPr>
          <a:xfrm>
            <a:off x="7226927" y="4550994"/>
            <a:ext cx="1091966" cy="369332"/>
          </a:xfrm>
          <a:prstGeom prst="rect">
            <a:avLst/>
          </a:prstGeom>
          <a:noFill/>
        </p:spPr>
        <p:txBody>
          <a:bodyPr wrap="square" rtlCol="0">
            <a:spAutoFit/>
          </a:bodyPr>
          <a:lstStyle/>
          <a:p>
            <a:r>
              <a:rPr lang="en-US" altLang="ko-KR" dirty="0">
                <a:latin typeface="+mn-lt"/>
                <a:ea typeface="+mn-ea"/>
              </a:rPr>
              <a:t>Request</a:t>
            </a:r>
            <a:endParaRPr lang="ko-KR" altLang="en-US" dirty="0" err="1">
              <a:latin typeface="+mn-lt"/>
              <a:ea typeface="+mn-ea"/>
            </a:endParaRPr>
          </a:p>
        </p:txBody>
      </p:sp>
      <p:cxnSp>
        <p:nvCxnSpPr>
          <p:cNvPr id="31" name="직선 화살표 연결선 30">
            <a:extLst>
              <a:ext uri="{FF2B5EF4-FFF2-40B4-BE49-F238E27FC236}">
                <a16:creationId xmlns:a16="http://schemas.microsoft.com/office/drawing/2014/main" id="{386ED867-44C9-4D93-9594-9E52F0A737BB}"/>
              </a:ext>
            </a:extLst>
          </p:cNvPr>
          <p:cNvCxnSpPr>
            <a:cxnSpLocks/>
          </p:cNvCxnSpPr>
          <p:nvPr/>
        </p:nvCxnSpPr>
        <p:spPr>
          <a:xfrm>
            <a:off x="3993626" y="5564185"/>
            <a:ext cx="961831"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80F6AC37-C125-4D5A-9322-31AC0DAEB668}"/>
              </a:ext>
            </a:extLst>
          </p:cNvPr>
          <p:cNvSpPr txBox="1"/>
          <p:nvPr/>
        </p:nvSpPr>
        <p:spPr>
          <a:xfrm>
            <a:off x="3993626" y="5643045"/>
            <a:ext cx="1256801" cy="369332"/>
          </a:xfrm>
          <a:prstGeom prst="rect">
            <a:avLst/>
          </a:prstGeom>
          <a:noFill/>
        </p:spPr>
        <p:txBody>
          <a:bodyPr wrap="square" rtlCol="0">
            <a:spAutoFit/>
          </a:bodyPr>
          <a:lstStyle/>
          <a:p>
            <a:r>
              <a:rPr lang="en-US" altLang="ko-KR" dirty="0">
                <a:latin typeface="+mn-lt"/>
                <a:ea typeface="+mn-ea"/>
              </a:rPr>
              <a:t>Response</a:t>
            </a:r>
            <a:endParaRPr lang="ko-KR" altLang="en-US" dirty="0" err="1">
              <a:latin typeface="+mn-lt"/>
              <a:ea typeface="+mn-ea"/>
            </a:endParaRPr>
          </a:p>
        </p:txBody>
      </p:sp>
    </p:spTree>
    <p:extLst>
      <p:ext uri="{BB962C8B-B14F-4D97-AF65-F5344CB8AC3E}">
        <p14:creationId xmlns:p14="http://schemas.microsoft.com/office/powerpoint/2010/main" val="258784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left)">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left)">
                                      <p:cBhvr>
                                        <p:cTn id="15" dur="500"/>
                                        <p:tgtEl>
                                          <p:spTgt spid="29"/>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wipe(left)">
                                      <p:cBhvr>
                                        <p:cTn id="18" dur="500"/>
                                        <p:tgtEl>
                                          <p:spTgt spid="3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right)">
                                      <p:cBhvr>
                                        <p:cTn id="23" dur="500"/>
                                        <p:tgtEl>
                                          <p:spTgt spid="20"/>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right)">
                                      <p:cBhvr>
                                        <p:cTn id="26" dur="500"/>
                                        <p:tgtEl>
                                          <p:spTgt spid="2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wipe(right)">
                                      <p:cBhvr>
                                        <p:cTn id="31" dur="500"/>
                                        <p:tgtEl>
                                          <p:spTgt spid="31"/>
                                        </p:tgtEl>
                                      </p:cBhvr>
                                    </p:animEffect>
                                  </p:childTnLst>
                                </p:cTn>
                              </p:par>
                              <p:par>
                                <p:cTn id="32" presetID="22" presetClass="entr" presetSubtype="2"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wipe(right)">
                                      <p:cBhvr>
                                        <p:cTn id="34"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fontScale="85000" lnSpcReduction="20000"/>
          </a:bodyPr>
          <a:lstStyle/>
          <a:p>
            <a:r>
              <a:rPr lang="en-US" altLang="ko-KR" dirty="0" err="1"/>
              <a:t>IoT</a:t>
            </a:r>
            <a:r>
              <a:rPr lang="en-US" altLang="ko-KR" dirty="0"/>
              <a:t> overview</a:t>
            </a:r>
          </a:p>
          <a:p>
            <a:pPr lvl="1"/>
            <a:r>
              <a:rPr lang="en-US" altLang="ko-KR" dirty="0"/>
              <a:t>Main challenges  </a:t>
            </a:r>
          </a:p>
          <a:p>
            <a:pPr lvl="1"/>
            <a:endParaRPr lang="en-US" altLang="ko-KR" sz="1100" dirty="0"/>
          </a:p>
          <a:p>
            <a:r>
              <a:rPr lang="en-US" altLang="ko-KR" dirty="0"/>
              <a:t>OCF Architecture </a:t>
            </a:r>
          </a:p>
          <a:p>
            <a:pPr lvl="1"/>
            <a:r>
              <a:rPr lang="en-US" altLang="ko-KR" dirty="0"/>
              <a:t>Functional Block Diagram &amp; OCF Framework </a:t>
            </a:r>
          </a:p>
          <a:p>
            <a:pPr lvl="1"/>
            <a:endParaRPr lang="en-US" altLang="ko-KR" sz="1100" dirty="0"/>
          </a:p>
          <a:p>
            <a:r>
              <a:rPr lang="en-US" altLang="ko-KR" dirty="0"/>
              <a:t>Resource model</a:t>
            </a:r>
          </a:p>
          <a:p>
            <a:pPr lvl="1"/>
            <a:r>
              <a:rPr lang="en-US" altLang="ko-KR" dirty="0"/>
              <a:t>Resource, Resource Type, Device  </a:t>
            </a:r>
          </a:p>
          <a:p>
            <a:pPr lvl="1"/>
            <a:endParaRPr lang="en-US" altLang="ko-KR" sz="1100" dirty="0"/>
          </a:p>
          <a:p>
            <a:r>
              <a:rPr lang="en-US" altLang="ko-KR" dirty="0"/>
              <a:t>RESTful Transaction </a:t>
            </a:r>
          </a:p>
          <a:p>
            <a:pPr lvl="1"/>
            <a:r>
              <a:rPr lang="en-US" altLang="ko-KR" dirty="0"/>
              <a:t>CRUDN, Messaging, Discovery</a:t>
            </a:r>
          </a:p>
          <a:p>
            <a:pPr lvl="1"/>
            <a:endParaRPr lang="en-US" altLang="ko-KR" sz="1000" dirty="0"/>
          </a:p>
          <a:p>
            <a:r>
              <a:rPr lang="en-US" altLang="ko-KR" dirty="0"/>
              <a:t>Bridging </a:t>
            </a:r>
          </a:p>
          <a:p>
            <a:pPr lvl="1"/>
            <a:r>
              <a:rPr lang="en-US" altLang="ko-KR" dirty="0"/>
              <a:t>Content-Negotiation, Bridging  </a:t>
            </a:r>
            <a:endParaRPr lang="ko-KR" altLang="en-US" dirty="0"/>
          </a:p>
        </p:txBody>
      </p:sp>
      <p:sp>
        <p:nvSpPr>
          <p:cNvPr id="3" name="제목 2"/>
          <p:cNvSpPr>
            <a:spLocks noGrp="1"/>
          </p:cNvSpPr>
          <p:nvPr>
            <p:ph type="title"/>
          </p:nvPr>
        </p:nvSpPr>
        <p:spPr/>
        <p:txBody>
          <a:bodyPr/>
          <a:lstStyle/>
          <a:p>
            <a:r>
              <a:rPr lang="en-US" altLang="ko-KR" dirty="0"/>
              <a:t>Contents</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EF548D6E-98BC-4071-A52D-6D3CBA0E31C2}" type="datetime3">
              <a:rPr lang="en-US" altLang="ko-KR" smtClean="0"/>
              <a:t>17 October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2</a:t>
            </a:fld>
            <a:endParaRPr lang="en-US" dirty="0"/>
          </a:p>
        </p:txBody>
      </p:sp>
      <p:sp>
        <p:nvSpPr>
          <p:cNvPr id="6" name="바닥글 개체 틀 5"/>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12215738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p:cNvSpPr>
            <a:spLocks noGrp="1"/>
          </p:cNvSpPr>
          <p:nvPr>
            <p:ph type="dt" sz="half" idx="10"/>
          </p:nvPr>
        </p:nvSpPr>
        <p:spPr>
          <a:xfrm>
            <a:off x="491045" y="6492875"/>
            <a:ext cx="2319766" cy="263525"/>
          </a:xfrm>
        </p:spPr>
        <p:txBody>
          <a:bodyPr/>
          <a:lstStyle/>
          <a:p>
            <a:fld id="{D84E2176-32FE-4449-AD28-26C7B016EE82}" type="datetime3">
              <a:rPr lang="en-US" altLang="ko-KR" smtClean="0"/>
              <a:t>17 October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20</a:t>
            </a:fld>
            <a:endParaRPr lang="en-US" dirty="0"/>
          </a:p>
        </p:txBody>
      </p:sp>
      <p:sp>
        <p:nvSpPr>
          <p:cNvPr id="7" name="제목 1"/>
          <p:cNvSpPr>
            <a:spLocks noGrp="1"/>
          </p:cNvSpPr>
          <p:nvPr>
            <p:ph type="title"/>
          </p:nvPr>
        </p:nvSpPr>
        <p:spPr>
          <a:xfrm>
            <a:off x="334531" y="26308"/>
            <a:ext cx="11452397" cy="627038"/>
          </a:xfrm>
        </p:spPr>
        <p:txBody>
          <a:bodyPr>
            <a:normAutofit fontScale="90000"/>
          </a:bodyPr>
          <a:lstStyle/>
          <a:p>
            <a:r>
              <a:rPr lang="en-US" altLang="ko-KR" sz="3600" dirty="0"/>
              <a:t>Logical organization: 3 part approach</a:t>
            </a:r>
            <a:endParaRPr lang="ko-KR" altLang="en-US" sz="3600" dirty="0"/>
          </a:p>
        </p:txBody>
      </p:sp>
      <p:sp>
        <p:nvSpPr>
          <p:cNvPr id="9" name="Rectangle 8"/>
          <p:cNvSpPr/>
          <p:nvPr/>
        </p:nvSpPr>
        <p:spPr>
          <a:xfrm>
            <a:off x="8969128" y="5166909"/>
            <a:ext cx="2923662" cy="899949"/>
          </a:xfrm>
          <a:prstGeom prst="rect">
            <a:avLst/>
          </a:prstGeom>
          <a:solidFill>
            <a:srgbClr val="A6CE39">
              <a:lumMod val="60000"/>
              <a:lumOff val="40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err="1">
              <a:ln>
                <a:noFill/>
              </a:ln>
              <a:solidFill>
                <a:sysClr val="window" lastClr="FFFFFF"/>
              </a:solidFill>
              <a:effectLst/>
              <a:uLnTx/>
              <a:uFillTx/>
              <a:latin typeface="Verdana"/>
              <a:ea typeface="+mn-ea"/>
              <a:cs typeface="+mn-cs"/>
            </a:endParaRPr>
          </a:p>
        </p:txBody>
      </p:sp>
      <p:pic>
        <p:nvPicPr>
          <p:cNvPr id="20" name="Picture 6"/>
          <p:cNvPicPr>
            <a:picLocks noChangeAspect="1"/>
          </p:cNvPicPr>
          <p:nvPr/>
        </p:nvPicPr>
        <p:blipFill rotWithShape="1">
          <a:blip r:embed="rId2" cstate="screen">
            <a:clrChange>
              <a:clrFrom>
                <a:srgbClr val="FFFFFF"/>
              </a:clrFrom>
              <a:clrTo>
                <a:srgbClr val="FFFFFF">
                  <a:alpha val="0"/>
                </a:srgbClr>
              </a:clrTo>
            </a:clrChange>
            <a:extLst>
              <a:ext uri="{28A0092B-C50C-407E-A947-70E740481C1C}">
                <a14:useLocalDpi xmlns:a14="http://schemas.microsoft.com/office/drawing/2010/main" val="0"/>
              </a:ext>
            </a:extLst>
          </a:blip>
          <a:srcRect l="7850" t="7250" r="8000" b="4551"/>
          <a:stretch/>
        </p:blipFill>
        <p:spPr>
          <a:xfrm>
            <a:off x="9341137" y="5506771"/>
            <a:ext cx="710728" cy="560087"/>
          </a:xfrm>
          <a:prstGeom prst="rect">
            <a:avLst/>
          </a:prstGeom>
        </p:spPr>
      </p:pic>
      <p:sp>
        <p:nvSpPr>
          <p:cNvPr id="22" name="Rectangle 13"/>
          <p:cNvSpPr/>
          <p:nvPr/>
        </p:nvSpPr>
        <p:spPr>
          <a:xfrm>
            <a:off x="9238400" y="5212786"/>
            <a:ext cx="710728" cy="134945"/>
          </a:xfrm>
          <a:prstGeom prst="rect">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sp>
        <p:nvSpPr>
          <p:cNvPr id="23" name="TextBox 22"/>
          <p:cNvSpPr txBox="1"/>
          <p:nvPr/>
        </p:nvSpPr>
        <p:spPr>
          <a:xfrm>
            <a:off x="10115756" y="5187743"/>
            <a:ext cx="869149" cy="215444"/>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Entity Handler</a:t>
            </a:r>
          </a:p>
        </p:txBody>
      </p:sp>
      <p:sp>
        <p:nvSpPr>
          <p:cNvPr id="24" name="TextBox 23"/>
          <p:cNvSpPr txBox="1"/>
          <p:nvPr/>
        </p:nvSpPr>
        <p:spPr>
          <a:xfrm>
            <a:off x="10154173" y="5698638"/>
            <a:ext cx="1292341" cy="215444"/>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Entity (e.g. HW Sensor)</a:t>
            </a:r>
          </a:p>
        </p:txBody>
      </p:sp>
      <p:sp>
        <p:nvSpPr>
          <p:cNvPr id="25" name="Rectangle 16"/>
          <p:cNvSpPr/>
          <p:nvPr/>
        </p:nvSpPr>
        <p:spPr>
          <a:xfrm rot="16200000">
            <a:off x="8817173" y="5578792"/>
            <a:ext cx="534368" cy="179482"/>
          </a:xfrm>
          <a:prstGeom prst="rect">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grpSp>
        <p:nvGrpSpPr>
          <p:cNvPr id="26" name="Group 20"/>
          <p:cNvGrpSpPr/>
          <p:nvPr/>
        </p:nvGrpSpPr>
        <p:grpSpPr>
          <a:xfrm>
            <a:off x="8551141" y="5655673"/>
            <a:ext cx="487889" cy="118502"/>
            <a:chOff x="5553075" y="2974195"/>
            <a:chExt cx="542925" cy="166659"/>
          </a:xfrm>
        </p:grpSpPr>
        <p:cxnSp>
          <p:nvCxnSpPr>
            <p:cNvPr id="27" name="Straight Connector 18"/>
            <p:cNvCxnSpPr/>
            <p:nvPr/>
          </p:nvCxnSpPr>
          <p:spPr>
            <a:xfrm>
              <a:off x="5553075" y="3057525"/>
              <a:ext cx="542925" cy="0"/>
            </a:xfrm>
            <a:prstGeom prst="line">
              <a:avLst/>
            </a:prstGeom>
            <a:noFill/>
            <a:ln w="38100" cap="flat" cmpd="sng" algn="ctr">
              <a:solidFill>
                <a:srgbClr val="0071C5">
                  <a:shade val="95000"/>
                  <a:satMod val="105000"/>
                </a:srgbClr>
              </a:solidFill>
              <a:prstDash val="solid"/>
            </a:ln>
            <a:effectLst/>
          </p:spPr>
        </p:cxnSp>
        <p:sp>
          <p:nvSpPr>
            <p:cNvPr id="28" name="Oval 19"/>
            <p:cNvSpPr>
              <a:spLocks noChangeAspect="1"/>
            </p:cNvSpPr>
            <p:nvPr/>
          </p:nvSpPr>
          <p:spPr>
            <a:xfrm>
              <a:off x="5743574" y="2974195"/>
              <a:ext cx="161925" cy="166659"/>
            </a:xfrm>
            <a:prstGeom prst="ellipse">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grpSp>
      <p:grpSp>
        <p:nvGrpSpPr>
          <p:cNvPr id="29" name="Group 24"/>
          <p:cNvGrpSpPr/>
          <p:nvPr/>
        </p:nvGrpSpPr>
        <p:grpSpPr>
          <a:xfrm>
            <a:off x="9514956" y="4936336"/>
            <a:ext cx="157612" cy="366824"/>
            <a:chOff x="6696477" y="4382685"/>
            <a:chExt cx="158002" cy="489098"/>
          </a:xfrm>
        </p:grpSpPr>
        <p:cxnSp>
          <p:nvCxnSpPr>
            <p:cNvPr id="30" name="Straight Connector 22"/>
            <p:cNvCxnSpPr/>
            <p:nvPr/>
          </p:nvCxnSpPr>
          <p:spPr>
            <a:xfrm rot="5400000">
              <a:off x="6540453" y="4627234"/>
              <a:ext cx="489098" cy="0"/>
            </a:xfrm>
            <a:prstGeom prst="line">
              <a:avLst/>
            </a:prstGeom>
            <a:noFill/>
            <a:ln w="38100" cap="flat" cmpd="sng" algn="ctr">
              <a:solidFill>
                <a:srgbClr val="0071C5">
                  <a:shade val="95000"/>
                  <a:satMod val="105000"/>
                </a:srgbClr>
              </a:solidFill>
              <a:prstDash val="solid"/>
            </a:ln>
            <a:effectLst/>
          </p:spPr>
        </p:cxnSp>
        <p:sp>
          <p:nvSpPr>
            <p:cNvPr id="31" name="Oval 23"/>
            <p:cNvSpPr>
              <a:spLocks noChangeAspect="1"/>
            </p:cNvSpPr>
            <p:nvPr/>
          </p:nvSpPr>
          <p:spPr>
            <a:xfrm rot="5400000">
              <a:off x="6702542" y="4548232"/>
              <a:ext cx="145871" cy="158002"/>
            </a:xfrm>
            <a:prstGeom prst="ellipse">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grpSp>
      <p:cxnSp>
        <p:nvCxnSpPr>
          <p:cNvPr id="40" name="Straight Arrow Connector 34"/>
          <p:cNvCxnSpPr/>
          <p:nvPr/>
        </p:nvCxnSpPr>
        <p:spPr>
          <a:xfrm flipH="1">
            <a:off x="9973817" y="5289960"/>
            <a:ext cx="209032" cy="0"/>
          </a:xfrm>
          <a:prstGeom prst="straightConnector1">
            <a:avLst/>
          </a:prstGeom>
          <a:noFill/>
          <a:ln w="28575" cap="flat" cmpd="sng" algn="ctr">
            <a:solidFill>
              <a:srgbClr val="7030A0"/>
            </a:solidFill>
            <a:prstDash val="solid"/>
            <a:tailEnd type="triangle"/>
          </a:ln>
          <a:effectLst/>
        </p:spPr>
      </p:cxnSp>
      <p:cxnSp>
        <p:nvCxnSpPr>
          <p:cNvPr id="41" name="Straight Arrow Connector 35"/>
          <p:cNvCxnSpPr/>
          <p:nvPr/>
        </p:nvCxnSpPr>
        <p:spPr>
          <a:xfrm flipH="1">
            <a:off x="10009459" y="5799671"/>
            <a:ext cx="209032" cy="0"/>
          </a:xfrm>
          <a:prstGeom prst="straightConnector1">
            <a:avLst/>
          </a:prstGeom>
          <a:noFill/>
          <a:ln w="28575" cap="flat" cmpd="sng" algn="ctr">
            <a:solidFill>
              <a:srgbClr val="7030A0"/>
            </a:solidFill>
            <a:prstDash val="solid"/>
            <a:tailEnd type="triangle"/>
          </a:ln>
          <a:effectLst/>
        </p:spPr>
      </p:cxnSp>
      <p:sp>
        <p:nvSpPr>
          <p:cNvPr id="79" name="TextBox 78"/>
          <p:cNvSpPr txBox="1"/>
          <p:nvPr/>
        </p:nvSpPr>
        <p:spPr>
          <a:xfrm>
            <a:off x="10728795" y="6072828"/>
            <a:ext cx="1146148" cy="246221"/>
          </a:xfrm>
          <a:prstGeom prst="rect">
            <a:avLst/>
          </a:prstGeom>
          <a:noFill/>
        </p:spPr>
        <p:txBody>
          <a:bodyPr wrap="none" lIns="0" tIns="0" rIns="0" bIns="0" rtlCol="0">
            <a:spAutoFit/>
          </a:bodyPr>
          <a:lstStyle/>
          <a:p>
            <a:r>
              <a:rPr lang="en-US" altLang="ko-KR" sz="1600" b="1" dirty="0">
                <a:solidFill>
                  <a:srgbClr val="C00000"/>
                </a:solidFill>
                <a:cs typeface="Neo Sans Intel"/>
              </a:rPr>
              <a:t>Abstraction</a:t>
            </a:r>
          </a:p>
        </p:txBody>
      </p:sp>
      <p:sp>
        <p:nvSpPr>
          <p:cNvPr id="80" name="TextBox 79"/>
          <p:cNvSpPr txBox="1"/>
          <p:nvPr/>
        </p:nvSpPr>
        <p:spPr>
          <a:xfrm>
            <a:off x="3195483" y="6453771"/>
            <a:ext cx="5922471" cy="379647"/>
          </a:xfrm>
          <a:prstGeom prst="rect">
            <a:avLst/>
          </a:prstGeom>
          <a:noFill/>
        </p:spPr>
        <p:txBody>
          <a:bodyPr wrap="square" rtlCol="0">
            <a:spAutoFit/>
          </a:bodyPr>
          <a:lstStyle/>
          <a:p>
            <a:r>
              <a:rPr lang="en-US" altLang="ko-KR" dirty="0">
                <a:solidFill>
                  <a:schemeClr val="bg1"/>
                </a:solidFill>
                <a:latin typeface="Calibri" pitchFamily="34" charset="0"/>
              </a:rPr>
              <a:t>[OIC Concepts &amp; Architecture Review, </a:t>
            </a:r>
            <a:r>
              <a:rPr lang="en-US" altLang="ko-KR" dirty="0">
                <a:solidFill>
                  <a:schemeClr val="bg1"/>
                </a:solidFill>
              </a:rPr>
              <a:t>Ravi </a:t>
            </a:r>
            <a:r>
              <a:rPr lang="en-US" altLang="ko-KR" dirty="0" err="1">
                <a:solidFill>
                  <a:schemeClr val="bg1"/>
                </a:solidFill>
              </a:rPr>
              <a:t>Subramaniam</a:t>
            </a:r>
            <a:r>
              <a:rPr lang="en-US" altLang="ko-KR" dirty="0">
                <a:solidFill>
                  <a:schemeClr val="bg1"/>
                </a:solidFill>
              </a:rPr>
              <a:t>]</a:t>
            </a:r>
            <a:endParaRPr lang="ko-KR" altLang="en-US" dirty="0">
              <a:solidFill>
                <a:schemeClr val="bg1"/>
              </a:solidFill>
              <a:latin typeface="Calibri" pitchFamily="34" charset="0"/>
            </a:endParaRPr>
          </a:p>
        </p:txBody>
      </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102" name="Rectangle 5"/>
          <p:cNvSpPr/>
          <p:nvPr/>
        </p:nvSpPr>
        <p:spPr>
          <a:xfrm>
            <a:off x="3399333" y="1895398"/>
            <a:ext cx="777560" cy="110177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err="1"/>
          </a:p>
        </p:txBody>
      </p:sp>
      <p:sp>
        <p:nvSpPr>
          <p:cNvPr id="103" name="Rectangle 6"/>
          <p:cNvSpPr/>
          <p:nvPr/>
        </p:nvSpPr>
        <p:spPr>
          <a:xfrm>
            <a:off x="4266612" y="1895398"/>
            <a:ext cx="777560" cy="1101777"/>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err="1"/>
          </a:p>
        </p:txBody>
      </p:sp>
      <p:sp>
        <p:nvSpPr>
          <p:cNvPr id="104" name="Rectangle 7"/>
          <p:cNvSpPr/>
          <p:nvPr/>
        </p:nvSpPr>
        <p:spPr>
          <a:xfrm>
            <a:off x="5133890" y="1895397"/>
            <a:ext cx="777560" cy="1101777"/>
          </a:xfrm>
          <a:prstGeom prst="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err="1"/>
          </a:p>
        </p:txBody>
      </p:sp>
      <p:sp>
        <p:nvSpPr>
          <p:cNvPr id="105" name="TextBox 104"/>
          <p:cNvSpPr txBox="1"/>
          <p:nvPr/>
        </p:nvSpPr>
        <p:spPr>
          <a:xfrm>
            <a:off x="462616" y="1985813"/>
            <a:ext cx="2902797" cy="754053"/>
          </a:xfrm>
          <a:prstGeom prst="rect">
            <a:avLst/>
          </a:prstGeom>
          <a:noFill/>
        </p:spPr>
        <p:txBody>
          <a:bodyPr wrap="square" lIns="0" tIns="0" rIns="0" bIns="0" rtlCol="0">
            <a:spAutoFit/>
          </a:bodyPr>
          <a:lstStyle/>
          <a:p>
            <a:pPr algn="ctr"/>
            <a:r>
              <a:rPr lang="en-US" sz="1400" b="1" dirty="0">
                <a:solidFill>
                  <a:schemeClr val="tx2"/>
                </a:solidFill>
                <a:cs typeface="Neo Sans Intel"/>
              </a:rPr>
              <a:t>Communication and Interoperability</a:t>
            </a:r>
          </a:p>
          <a:p>
            <a:pPr algn="ctr"/>
            <a:r>
              <a:rPr lang="en-US" sz="1050" b="1" i="1" dirty="0">
                <a:solidFill>
                  <a:schemeClr val="tx2"/>
                </a:solidFill>
                <a:cs typeface="Neo Sans Intel"/>
              </a:rPr>
              <a:t>(Protocol processing</a:t>
            </a:r>
          </a:p>
          <a:p>
            <a:pPr algn="ctr"/>
            <a:r>
              <a:rPr lang="en-US" sz="1050" b="1" i="1" dirty="0">
                <a:solidFill>
                  <a:schemeClr val="tx2"/>
                </a:solidFill>
                <a:cs typeface="Neo Sans Intel"/>
              </a:rPr>
              <a:t>&amp; Messaging) </a:t>
            </a:r>
          </a:p>
        </p:txBody>
      </p:sp>
      <p:sp>
        <p:nvSpPr>
          <p:cNvPr id="106" name="TextBox 105"/>
          <p:cNvSpPr txBox="1"/>
          <p:nvPr/>
        </p:nvSpPr>
        <p:spPr>
          <a:xfrm>
            <a:off x="3167334" y="1151913"/>
            <a:ext cx="2997615" cy="384721"/>
          </a:xfrm>
          <a:prstGeom prst="rect">
            <a:avLst/>
          </a:prstGeom>
          <a:noFill/>
        </p:spPr>
        <p:txBody>
          <a:bodyPr wrap="none" lIns="0" tIns="0" rIns="0" bIns="0" rtlCol="0">
            <a:spAutoFit/>
          </a:bodyPr>
          <a:lstStyle/>
          <a:p>
            <a:pPr algn="ctr"/>
            <a:r>
              <a:rPr lang="en-US" sz="1400" b="1" dirty="0">
                <a:solidFill>
                  <a:schemeClr val="accent5"/>
                </a:solidFill>
                <a:cs typeface="Neo Sans Intel"/>
              </a:rPr>
              <a:t>Resource model and organization </a:t>
            </a:r>
          </a:p>
          <a:p>
            <a:pPr algn="ctr"/>
            <a:r>
              <a:rPr lang="en-US" sz="1100" b="1" i="1" dirty="0">
                <a:solidFill>
                  <a:schemeClr val="accent5"/>
                </a:solidFill>
                <a:cs typeface="Neo Sans Intel"/>
              </a:rPr>
              <a:t>(Declarative)</a:t>
            </a:r>
          </a:p>
        </p:txBody>
      </p:sp>
      <p:sp>
        <p:nvSpPr>
          <p:cNvPr id="107" name="TextBox 106"/>
          <p:cNvSpPr txBox="1"/>
          <p:nvPr/>
        </p:nvSpPr>
        <p:spPr>
          <a:xfrm>
            <a:off x="6239061" y="2256718"/>
            <a:ext cx="3082574" cy="384721"/>
          </a:xfrm>
          <a:prstGeom prst="rect">
            <a:avLst/>
          </a:prstGeom>
          <a:noFill/>
        </p:spPr>
        <p:txBody>
          <a:bodyPr wrap="none" lIns="0" tIns="0" rIns="0" bIns="0" rtlCol="0">
            <a:spAutoFit/>
          </a:bodyPr>
          <a:lstStyle/>
          <a:p>
            <a:pPr algn="ctr"/>
            <a:r>
              <a:rPr lang="en-US" sz="1400" b="1" dirty="0">
                <a:solidFill>
                  <a:srgbClr val="00B050"/>
                </a:solidFill>
                <a:cs typeface="Neo Sans Intel"/>
              </a:rPr>
              <a:t>Device abstraction (entity handler) </a:t>
            </a:r>
          </a:p>
          <a:p>
            <a:pPr algn="ctr"/>
            <a:r>
              <a:rPr lang="en-US" sz="1100" b="1" i="1" dirty="0">
                <a:solidFill>
                  <a:srgbClr val="00B050"/>
                </a:solidFill>
                <a:cs typeface="Neo Sans Intel"/>
              </a:rPr>
              <a:t>(Imperative)</a:t>
            </a:r>
          </a:p>
        </p:txBody>
      </p:sp>
      <p:sp>
        <p:nvSpPr>
          <p:cNvPr id="108" name="Rounded Rectangle 11"/>
          <p:cNvSpPr/>
          <p:nvPr/>
        </p:nvSpPr>
        <p:spPr>
          <a:xfrm>
            <a:off x="3230872" y="1753601"/>
            <a:ext cx="2850048" cy="1394691"/>
          </a:xfrm>
          <a:prstGeom prst="roundRect">
            <a:avLst/>
          </a:prstGeom>
          <a:noFill/>
          <a:ln w="19050">
            <a:solidFill>
              <a:srgbClr val="0070C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err="1"/>
          </a:p>
        </p:txBody>
      </p:sp>
      <p:sp>
        <p:nvSpPr>
          <p:cNvPr id="109" name="TextBox 108"/>
          <p:cNvSpPr txBox="1"/>
          <p:nvPr/>
        </p:nvSpPr>
        <p:spPr>
          <a:xfrm>
            <a:off x="1020279" y="1693975"/>
            <a:ext cx="1817805" cy="246221"/>
          </a:xfrm>
          <a:prstGeom prst="rect">
            <a:avLst/>
          </a:prstGeom>
          <a:noFill/>
        </p:spPr>
        <p:txBody>
          <a:bodyPr wrap="none" lIns="0" tIns="0" rIns="0" bIns="0" rtlCol="0">
            <a:spAutoFit/>
          </a:bodyPr>
          <a:lstStyle/>
          <a:p>
            <a:r>
              <a:rPr lang="en-US" sz="1600" b="1" dirty="0" err="1">
                <a:solidFill>
                  <a:srgbClr val="C00000"/>
                </a:solidFill>
                <a:cs typeface="Neo Sans Intel"/>
              </a:rPr>
              <a:t>RESTful</a:t>
            </a:r>
            <a:r>
              <a:rPr lang="en-US" sz="1600" b="1" dirty="0">
                <a:solidFill>
                  <a:srgbClr val="C00000"/>
                </a:solidFill>
                <a:cs typeface="Neo Sans Intel"/>
              </a:rPr>
              <a:t> transaction</a:t>
            </a:r>
          </a:p>
        </p:txBody>
      </p:sp>
      <p:sp>
        <p:nvSpPr>
          <p:cNvPr id="110" name="TextBox 109"/>
          <p:cNvSpPr txBox="1"/>
          <p:nvPr/>
        </p:nvSpPr>
        <p:spPr>
          <a:xfrm>
            <a:off x="7112661" y="1952997"/>
            <a:ext cx="1138132" cy="246221"/>
          </a:xfrm>
          <a:prstGeom prst="rect">
            <a:avLst/>
          </a:prstGeom>
          <a:noFill/>
        </p:spPr>
        <p:txBody>
          <a:bodyPr wrap="none" lIns="0" tIns="0" rIns="0" bIns="0" rtlCol="0">
            <a:spAutoFit/>
          </a:bodyPr>
          <a:lstStyle/>
          <a:p>
            <a:r>
              <a:rPr lang="en-US" sz="1600" b="1" dirty="0">
                <a:solidFill>
                  <a:srgbClr val="C00000"/>
                </a:solidFill>
                <a:cs typeface="Neo Sans Intel"/>
              </a:rPr>
              <a:t>Abstraction</a:t>
            </a:r>
          </a:p>
        </p:txBody>
      </p:sp>
      <p:sp>
        <p:nvSpPr>
          <p:cNvPr id="111" name="TextBox 110"/>
          <p:cNvSpPr txBox="1"/>
          <p:nvPr/>
        </p:nvSpPr>
        <p:spPr>
          <a:xfrm>
            <a:off x="3804830" y="869493"/>
            <a:ext cx="1420261" cy="215444"/>
          </a:xfrm>
          <a:prstGeom prst="rect">
            <a:avLst/>
          </a:prstGeom>
          <a:noFill/>
        </p:spPr>
        <p:txBody>
          <a:bodyPr wrap="none" lIns="0" tIns="0" rIns="0" bIns="0" rtlCol="0">
            <a:spAutoFit/>
          </a:bodyPr>
          <a:lstStyle/>
          <a:p>
            <a:r>
              <a:rPr lang="en-US" sz="1400" b="1" dirty="0">
                <a:solidFill>
                  <a:srgbClr val="C00000"/>
                </a:solidFill>
                <a:cs typeface="Neo Sans Intel"/>
              </a:rPr>
              <a:t>Resource model</a:t>
            </a:r>
          </a:p>
        </p:txBody>
      </p:sp>
    </p:spTree>
    <p:extLst>
      <p:ext uri="{BB962C8B-B14F-4D97-AF65-F5344CB8AC3E}">
        <p14:creationId xmlns:p14="http://schemas.microsoft.com/office/powerpoint/2010/main" val="955109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2" grpId="0" animBg="1"/>
      <p:bldP spid="23" grpId="0" animBg="1"/>
      <p:bldP spid="24" grpId="0" animBg="1"/>
      <p:bldP spid="25" grpId="0" animBg="1"/>
      <p:bldP spid="7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p:cNvSpPr>
            <a:spLocks noGrp="1"/>
          </p:cNvSpPr>
          <p:nvPr>
            <p:ph type="dt" sz="half" idx="10"/>
          </p:nvPr>
        </p:nvSpPr>
        <p:spPr>
          <a:xfrm>
            <a:off x="491045" y="6492875"/>
            <a:ext cx="2319766" cy="263525"/>
          </a:xfrm>
        </p:spPr>
        <p:txBody>
          <a:bodyPr/>
          <a:lstStyle/>
          <a:p>
            <a:fld id="{0F0361DC-7AA7-4499-8361-D0D81766300D}" type="datetime3">
              <a:rPr lang="en-US" altLang="ko-KR" smtClean="0"/>
              <a:t>17 October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21</a:t>
            </a:fld>
            <a:endParaRPr lang="en-US" dirty="0"/>
          </a:p>
        </p:txBody>
      </p:sp>
      <p:sp>
        <p:nvSpPr>
          <p:cNvPr id="7" name="제목 1"/>
          <p:cNvSpPr>
            <a:spLocks noGrp="1"/>
          </p:cNvSpPr>
          <p:nvPr>
            <p:ph type="title"/>
          </p:nvPr>
        </p:nvSpPr>
        <p:spPr>
          <a:xfrm>
            <a:off x="334531" y="26308"/>
            <a:ext cx="11452397" cy="627038"/>
          </a:xfrm>
        </p:spPr>
        <p:txBody>
          <a:bodyPr>
            <a:normAutofit fontScale="90000"/>
          </a:bodyPr>
          <a:lstStyle/>
          <a:p>
            <a:r>
              <a:rPr lang="en-US" altLang="ko-KR" sz="3600" dirty="0"/>
              <a:t>Logical organization: 3 part approach</a:t>
            </a:r>
            <a:endParaRPr lang="ko-KR" altLang="en-US" sz="3600" dirty="0"/>
          </a:p>
        </p:txBody>
      </p:sp>
      <p:sp>
        <p:nvSpPr>
          <p:cNvPr id="80" name="TextBox 79"/>
          <p:cNvSpPr txBox="1"/>
          <p:nvPr/>
        </p:nvSpPr>
        <p:spPr>
          <a:xfrm>
            <a:off x="3177739" y="6453772"/>
            <a:ext cx="5940216" cy="369332"/>
          </a:xfrm>
          <a:prstGeom prst="rect">
            <a:avLst/>
          </a:prstGeom>
          <a:noFill/>
        </p:spPr>
        <p:txBody>
          <a:bodyPr wrap="none" rtlCol="0">
            <a:spAutoFit/>
          </a:bodyPr>
          <a:lstStyle/>
          <a:p>
            <a:r>
              <a:rPr lang="en-US" altLang="ko-KR" dirty="0">
                <a:solidFill>
                  <a:schemeClr val="bg1"/>
                </a:solidFill>
                <a:latin typeface="Calibri" pitchFamily="34" charset="0"/>
              </a:rPr>
              <a:t>[OIC Concepts &amp; Architecture Review, </a:t>
            </a:r>
            <a:r>
              <a:rPr lang="en-US" altLang="ko-KR" dirty="0">
                <a:solidFill>
                  <a:schemeClr val="bg1"/>
                </a:solidFill>
              </a:rPr>
              <a:t>Ravi </a:t>
            </a:r>
            <a:r>
              <a:rPr lang="en-US" altLang="ko-KR" dirty="0" err="1">
                <a:solidFill>
                  <a:schemeClr val="bg1"/>
                </a:solidFill>
              </a:rPr>
              <a:t>Subramaniam</a:t>
            </a:r>
            <a:r>
              <a:rPr lang="en-US" altLang="ko-KR" dirty="0">
                <a:solidFill>
                  <a:schemeClr val="bg1"/>
                </a:solidFill>
              </a:rPr>
              <a:t>]</a:t>
            </a:r>
            <a:endParaRPr lang="ko-KR" altLang="en-US" dirty="0">
              <a:solidFill>
                <a:schemeClr val="bg1"/>
              </a:solidFill>
              <a:latin typeface="Calibri" pitchFamily="34" charset="0"/>
            </a:endParaRPr>
          </a:p>
        </p:txBody>
      </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76" name="Rectangle 5"/>
          <p:cNvSpPr/>
          <p:nvPr/>
        </p:nvSpPr>
        <p:spPr>
          <a:xfrm>
            <a:off x="6716602" y="3862729"/>
            <a:ext cx="5176188" cy="2204128"/>
          </a:xfrm>
          <a:prstGeom prst="rect">
            <a:avLst/>
          </a:prstGeom>
          <a:solidFill>
            <a:srgbClr val="FDB813">
              <a:lumMod val="40000"/>
              <a:lumOff val="60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err="1">
              <a:ln>
                <a:noFill/>
              </a:ln>
              <a:solidFill>
                <a:sysClr val="window" lastClr="FFFFFF"/>
              </a:solidFill>
              <a:effectLst/>
              <a:uLnTx/>
              <a:uFillTx/>
              <a:latin typeface="Verdana"/>
              <a:ea typeface="+mn-ea"/>
              <a:cs typeface="+mn-cs"/>
            </a:endParaRPr>
          </a:p>
        </p:txBody>
      </p:sp>
      <p:sp>
        <p:nvSpPr>
          <p:cNvPr id="77" name="TextBox 76"/>
          <p:cNvSpPr txBox="1"/>
          <p:nvPr/>
        </p:nvSpPr>
        <p:spPr>
          <a:xfrm>
            <a:off x="7154866" y="4286359"/>
            <a:ext cx="904909" cy="21544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Resource Type</a:t>
            </a:r>
          </a:p>
        </p:txBody>
      </p:sp>
      <p:sp>
        <p:nvSpPr>
          <p:cNvPr id="92" name="Rectangle 13"/>
          <p:cNvSpPr/>
          <p:nvPr/>
        </p:nvSpPr>
        <p:spPr>
          <a:xfrm>
            <a:off x="9238400" y="5212786"/>
            <a:ext cx="710728" cy="134945"/>
          </a:xfrm>
          <a:prstGeom prst="rect">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sp>
        <p:nvSpPr>
          <p:cNvPr id="93" name="Rectangle 16"/>
          <p:cNvSpPr/>
          <p:nvPr/>
        </p:nvSpPr>
        <p:spPr>
          <a:xfrm rot="16200000">
            <a:off x="8817173" y="5578792"/>
            <a:ext cx="534368" cy="179482"/>
          </a:xfrm>
          <a:prstGeom prst="rect">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grpSp>
        <p:nvGrpSpPr>
          <p:cNvPr id="94" name="Group 20"/>
          <p:cNvGrpSpPr/>
          <p:nvPr/>
        </p:nvGrpSpPr>
        <p:grpSpPr>
          <a:xfrm>
            <a:off x="8551141" y="5655673"/>
            <a:ext cx="487889" cy="118502"/>
            <a:chOff x="5553075" y="2974195"/>
            <a:chExt cx="542925" cy="166659"/>
          </a:xfrm>
        </p:grpSpPr>
        <p:cxnSp>
          <p:nvCxnSpPr>
            <p:cNvPr id="95" name="Straight Connector 18"/>
            <p:cNvCxnSpPr/>
            <p:nvPr/>
          </p:nvCxnSpPr>
          <p:spPr>
            <a:xfrm>
              <a:off x="5553075" y="3057525"/>
              <a:ext cx="542925" cy="0"/>
            </a:xfrm>
            <a:prstGeom prst="line">
              <a:avLst/>
            </a:prstGeom>
            <a:noFill/>
            <a:ln w="38100" cap="flat" cmpd="sng" algn="ctr">
              <a:solidFill>
                <a:srgbClr val="0071C5">
                  <a:shade val="95000"/>
                  <a:satMod val="105000"/>
                </a:srgbClr>
              </a:solidFill>
              <a:prstDash val="solid"/>
            </a:ln>
            <a:effectLst/>
          </p:spPr>
        </p:cxnSp>
        <p:sp>
          <p:nvSpPr>
            <p:cNvPr id="96" name="Oval 19"/>
            <p:cNvSpPr>
              <a:spLocks noChangeAspect="1"/>
            </p:cNvSpPr>
            <p:nvPr/>
          </p:nvSpPr>
          <p:spPr>
            <a:xfrm>
              <a:off x="5743574" y="2974195"/>
              <a:ext cx="161925" cy="166659"/>
            </a:xfrm>
            <a:prstGeom prst="ellipse">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grpSp>
      <p:grpSp>
        <p:nvGrpSpPr>
          <p:cNvPr id="97" name="Group 24"/>
          <p:cNvGrpSpPr/>
          <p:nvPr/>
        </p:nvGrpSpPr>
        <p:grpSpPr>
          <a:xfrm>
            <a:off x="9514956" y="4936336"/>
            <a:ext cx="157612" cy="366824"/>
            <a:chOff x="6696477" y="4382685"/>
            <a:chExt cx="158002" cy="489098"/>
          </a:xfrm>
        </p:grpSpPr>
        <p:cxnSp>
          <p:nvCxnSpPr>
            <p:cNvPr id="98" name="Straight Connector 22"/>
            <p:cNvCxnSpPr/>
            <p:nvPr/>
          </p:nvCxnSpPr>
          <p:spPr>
            <a:xfrm rot="5400000">
              <a:off x="6540453" y="4627234"/>
              <a:ext cx="489098" cy="0"/>
            </a:xfrm>
            <a:prstGeom prst="line">
              <a:avLst/>
            </a:prstGeom>
            <a:noFill/>
            <a:ln w="38100" cap="flat" cmpd="sng" algn="ctr">
              <a:solidFill>
                <a:srgbClr val="0071C5">
                  <a:shade val="95000"/>
                  <a:satMod val="105000"/>
                </a:srgbClr>
              </a:solidFill>
              <a:prstDash val="solid"/>
            </a:ln>
            <a:effectLst/>
          </p:spPr>
        </p:cxnSp>
        <p:sp>
          <p:nvSpPr>
            <p:cNvPr id="99" name="Oval 23"/>
            <p:cNvSpPr>
              <a:spLocks noChangeAspect="1"/>
            </p:cNvSpPr>
            <p:nvPr/>
          </p:nvSpPr>
          <p:spPr>
            <a:xfrm rot="5400000">
              <a:off x="6702542" y="4548232"/>
              <a:ext cx="145871" cy="158002"/>
            </a:xfrm>
            <a:prstGeom prst="ellipse">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grpSp>
      <p:sp>
        <p:nvSpPr>
          <p:cNvPr id="101" name="TextBox 100"/>
          <p:cNvSpPr txBox="1"/>
          <p:nvPr/>
        </p:nvSpPr>
        <p:spPr>
          <a:xfrm>
            <a:off x="7950559" y="5901741"/>
            <a:ext cx="647934"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Resource</a:t>
            </a:r>
          </a:p>
        </p:txBody>
      </p:sp>
      <p:sp>
        <p:nvSpPr>
          <p:cNvPr id="102" name="TextBox 101"/>
          <p:cNvSpPr txBox="1"/>
          <p:nvPr/>
        </p:nvSpPr>
        <p:spPr>
          <a:xfrm>
            <a:off x="9091174" y="4365297"/>
            <a:ext cx="832279" cy="2308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rPr>
              <a:t>/s/</a:t>
            </a:r>
            <a:r>
              <a:rPr kumimoji="0" lang="en-US" sz="900" b="0" i="0" u="none" strike="noStrike" kern="0" cap="none" spc="0" normalizeH="0" baseline="0" noProof="0" dirty="0" err="1">
                <a:ln>
                  <a:noFill/>
                </a:ln>
                <a:solidFill>
                  <a:sysClr val="windowText" lastClr="000000"/>
                </a:solidFill>
                <a:effectLst/>
                <a:uLnTx/>
                <a:uFillTx/>
              </a:rPr>
              <a:t>hm</a:t>
            </a:r>
            <a:r>
              <a:rPr kumimoji="0" lang="en-US" sz="900" b="0" i="0" u="none" strike="noStrike" kern="0" cap="none" spc="0" normalizeH="0" baseline="0" noProof="0" dirty="0">
                <a:ln>
                  <a:noFill/>
                </a:ln>
                <a:solidFill>
                  <a:sysClr val="windowText" lastClr="000000"/>
                </a:solidFill>
                <a:effectLst/>
                <a:uLnTx/>
                <a:uFillTx/>
              </a:rPr>
              <a:t>/data</a:t>
            </a:r>
          </a:p>
        </p:txBody>
      </p:sp>
      <p:sp>
        <p:nvSpPr>
          <p:cNvPr id="103" name="TextBox 102"/>
          <p:cNvSpPr txBox="1"/>
          <p:nvPr/>
        </p:nvSpPr>
        <p:spPr>
          <a:xfrm>
            <a:off x="9053241" y="4208402"/>
            <a:ext cx="766557"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Relative URI</a:t>
            </a:r>
          </a:p>
        </p:txBody>
      </p:sp>
      <p:sp>
        <p:nvSpPr>
          <p:cNvPr id="104" name="TextBox 103"/>
          <p:cNvSpPr txBox="1"/>
          <p:nvPr/>
        </p:nvSpPr>
        <p:spPr>
          <a:xfrm>
            <a:off x="7068973" y="5364966"/>
            <a:ext cx="1394934"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rPr>
              <a:t>/192.168.1.1/s/</a:t>
            </a:r>
            <a:r>
              <a:rPr kumimoji="0" lang="en-US" sz="800" b="0" i="0" u="none" strike="noStrike" kern="0" cap="none" spc="0" normalizeH="0" baseline="0" noProof="0" dirty="0" err="1">
                <a:ln>
                  <a:noFill/>
                </a:ln>
                <a:solidFill>
                  <a:sysClr val="windowText" lastClr="000000"/>
                </a:solidFill>
                <a:effectLst/>
                <a:uLnTx/>
                <a:uFillTx/>
              </a:rPr>
              <a:t>hm</a:t>
            </a:r>
            <a:r>
              <a:rPr kumimoji="0" lang="en-US" sz="800" b="0" i="0" u="none" strike="noStrike" kern="0" cap="none" spc="0" normalizeH="0" baseline="0" noProof="0" dirty="0">
                <a:ln>
                  <a:noFill/>
                </a:ln>
                <a:solidFill>
                  <a:sysClr val="windowText" lastClr="000000"/>
                </a:solidFill>
                <a:effectLst/>
                <a:uLnTx/>
                <a:uFillTx/>
              </a:rPr>
              <a:t>/</a:t>
            </a:r>
            <a:r>
              <a:rPr kumimoji="0" lang="en-US" sz="800" b="0" i="0" u="none" strike="noStrike" kern="0" cap="none" spc="0" normalizeH="0" baseline="0" noProof="0" dirty="0" err="1">
                <a:ln>
                  <a:noFill/>
                </a:ln>
                <a:solidFill>
                  <a:sysClr val="windowText" lastClr="000000"/>
                </a:solidFill>
                <a:effectLst/>
                <a:uLnTx/>
                <a:uFillTx/>
              </a:rPr>
              <a:t>mgmt</a:t>
            </a:r>
            <a:endParaRPr kumimoji="0" lang="en-US" sz="800" b="0" i="0" u="none" strike="noStrike" kern="0" cap="none" spc="0" normalizeH="0" baseline="0" noProof="0" dirty="0">
              <a:ln>
                <a:noFill/>
              </a:ln>
              <a:solidFill>
                <a:sysClr val="windowText" lastClr="000000"/>
              </a:solidFill>
              <a:effectLst/>
              <a:uLnTx/>
              <a:uFillTx/>
            </a:endParaRPr>
          </a:p>
        </p:txBody>
      </p:sp>
      <p:sp>
        <p:nvSpPr>
          <p:cNvPr id="105" name="TextBox 104"/>
          <p:cNvSpPr txBox="1"/>
          <p:nvPr/>
        </p:nvSpPr>
        <p:spPr>
          <a:xfrm>
            <a:off x="7526354" y="5204805"/>
            <a:ext cx="1043876"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Fully-qualified URI</a:t>
            </a:r>
          </a:p>
        </p:txBody>
      </p:sp>
      <p:cxnSp>
        <p:nvCxnSpPr>
          <p:cNvPr id="109" name="Straight Arrow Connector 36"/>
          <p:cNvCxnSpPr/>
          <p:nvPr/>
        </p:nvCxnSpPr>
        <p:spPr>
          <a:xfrm>
            <a:off x="7950558" y="4497198"/>
            <a:ext cx="209032" cy="0"/>
          </a:xfrm>
          <a:prstGeom prst="straightConnector1">
            <a:avLst/>
          </a:prstGeom>
          <a:noFill/>
          <a:ln w="28575" cap="flat" cmpd="sng" algn="ctr">
            <a:solidFill>
              <a:srgbClr val="7030A0"/>
            </a:solidFill>
            <a:prstDash val="solid"/>
            <a:tailEnd type="triangle"/>
          </a:ln>
          <a:effectLst/>
        </p:spPr>
      </p:cxnSp>
      <p:sp>
        <p:nvSpPr>
          <p:cNvPr id="113" name="Folded Corner 79"/>
          <p:cNvSpPr/>
          <p:nvPr/>
        </p:nvSpPr>
        <p:spPr>
          <a:xfrm>
            <a:off x="7757750" y="4754826"/>
            <a:ext cx="878174" cy="433847"/>
          </a:xfrm>
          <a:prstGeom prst="foldedCorner">
            <a:avLst/>
          </a:prstGeom>
          <a:solidFill>
            <a:sysClr val="window" lastClr="FFFFFF">
              <a:lumMod val="95000"/>
            </a:sysClr>
          </a:solidFill>
          <a:ln w="25400" cap="flat" cmpd="sng" algn="ctr">
            <a:solidFill>
              <a:srgbClr val="0071C5">
                <a:shade val="50000"/>
              </a:srgbClr>
            </a:solidFill>
            <a:prstDash val="solid"/>
          </a:ln>
          <a:effectLst/>
        </p:spPr>
        <p:txBody>
          <a:bodyPr wrap="squar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Verdana"/>
                <a:ea typeface="+mn-ea"/>
                <a:cs typeface="+mn-cs"/>
              </a:rPr>
              <a:t>Resolution: I</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Verdana"/>
                <a:ea typeface="+mn-ea"/>
                <a:cs typeface="+mn-cs"/>
              </a:rPr>
              <a:t>Range: I</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Verdana"/>
                <a:ea typeface="+mn-ea"/>
                <a:cs typeface="+mn-cs"/>
              </a:rPr>
              <a:t>Name: S</a:t>
            </a:r>
          </a:p>
        </p:txBody>
      </p:sp>
      <p:sp>
        <p:nvSpPr>
          <p:cNvPr id="114" name="Folded Corner 80"/>
          <p:cNvSpPr/>
          <p:nvPr/>
        </p:nvSpPr>
        <p:spPr>
          <a:xfrm>
            <a:off x="8152615" y="4273863"/>
            <a:ext cx="920973" cy="390523"/>
          </a:xfrm>
          <a:prstGeom prst="foldedCorner">
            <a:avLst/>
          </a:prstGeom>
          <a:solidFill>
            <a:sysClr val="window" lastClr="FFFFFF">
              <a:lumMod val="95000"/>
            </a:sysClr>
          </a:solidFill>
          <a:ln w="25400" cap="flat" cmpd="sng" algn="ctr">
            <a:solidFill>
              <a:srgbClr val="0071C5">
                <a:shade val="50000"/>
              </a:srgbClr>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Verdana"/>
                <a:ea typeface="+mn-ea"/>
                <a:cs typeface="+mn-cs"/>
              </a:rPr>
              <a:t>Time: UT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Verdana"/>
                <a:ea typeface="+mn-ea"/>
                <a:cs typeface="+mn-cs"/>
              </a:rPr>
              <a:t>Rate: F</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Verdana"/>
                <a:ea typeface="+mn-ea"/>
                <a:cs typeface="+mn-cs"/>
              </a:rPr>
              <a:t>Name: S</a:t>
            </a:r>
          </a:p>
        </p:txBody>
      </p:sp>
      <p:cxnSp>
        <p:nvCxnSpPr>
          <p:cNvPr id="115" name="Straight Arrow Connector 82"/>
          <p:cNvCxnSpPr/>
          <p:nvPr/>
        </p:nvCxnSpPr>
        <p:spPr>
          <a:xfrm rot="5400000">
            <a:off x="7898889" y="4664383"/>
            <a:ext cx="157163" cy="0"/>
          </a:xfrm>
          <a:prstGeom prst="straightConnector1">
            <a:avLst/>
          </a:prstGeom>
          <a:noFill/>
          <a:ln w="28575" cap="flat" cmpd="sng" algn="ctr">
            <a:solidFill>
              <a:srgbClr val="7030A0"/>
            </a:solidFill>
            <a:prstDash val="solid"/>
            <a:tailEnd type="triangle"/>
          </a:ln>
          <a:effectLst/>
        </p:spPr>
      </p:cxnSp>
      <p:pic>
        <p:nvPicPr>
          <p:cNvPr id="117" name="Picture 2"/>
          <p:cNvPicPr>
            <a:picLocks noChangeAspect="1"/>
          </p:cNvPicPr>
          <p:nvPr/>
        </p:nvPicPr>
        <p:blipFill>
          <a:blip r:embed="rId2" cstate="print"/>
          <a:stretch>
            <a:fillRect/>
          </a:stretch>
        </p:blipFill>
        <p:spPr>
          <a:xfrm>
            <a:off x="8122900" y="5554665"/>
            <a:ext cx="486755" cy="387822"/>
          </a:xfrm>
          <a:prstGeom prst="rect">
            <a:avLst/>
          </a:prstGeom>
        </p:spPr>
      </p:pic>
      <p:pic>
        <p:nvPicPr>
          <p:cNvPr id="118" name="Picture 68"/>
          <p:cNvPicPr>
            <a:picLocks noChangeAspect="1"/>
          </p:cNvPicPr>
          <p:nvPr/>
        </p:nvPicPr>
        <p:blipFill>
          <a:blip r:embed="rId2" cstate="print"/>
          <a:stretch>
            <a:fillRect/>
          </a:stretch>
        </p:blipFill>
        <p:spPr>
          <a:xfrm>
            <a:off x="9350899" y="4621950"/>
            <a:ext cx="486755" cy="387822"/>
          </a:xfrm>
          <a:prstGeom prst="rect">
            <a:avLst/>
          </a:prstGeom>
        </p:spPr>
      </p:pic>
      <p:cxnSp>
        <p:nvCxnSpPr>
          <p:cNvPr id="119" name="Straight Arrow Connector 72"/>
          <p:cNvCxnSpPr/>
          <p:nvPr/>
        </p:nvCxnSpPr>
        <p:spPr>
          <a:xfrm>
            <a:off x="7805692" y="5861014"/>
            <a:ext cx="209032" cy="0"/>
          </a:xfrm>
          <a:prstGeom prst="straightConnector1">
            <a:avLst/>
          </a:prstGeom>
          <a:noFill/>
          <a:ln w="28575" cap="flat" cmpd="sng" algn="ctr">
            <a:solidFill>
              <a:srgbClr val="7030A0"/>
            </a:solidFill>
            <a:prstDash val="solid"/>
            <a:tailEnd type="triangle"/>
          </a:ln>
          <a:effectLst/>
        </p:spPr>
      </p:cxnSp>
      <p:sp>
        <p:nvSpPr>
          <p:cNvPr id="120" name="Oval 74"/>
          <p:cNvSpPr>
            <a:spLocks noChangeAspect="1"/>
          </p:cNvSpPr>
          <p:nvPr/>
        </p:nvSpPr>
        <p:spPr>
          <a:xfrm>
            <a:off x="8033383" y="5594632"/>
            <a:ext cx="182428" cy="137160"/>
          </a:xfrm>
          <a:prstGeom prst="ellipse">
            <a:avLst/>
          </a:prstGeom>
          <a:solidFill>
            <a:srgbClr val="FF00FF"/>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err="1">
              <a:ln>
                <a:noFill/>
              </a:ln>
              <a:solidFill>
                <a:sysClr val="window" lastClr="FFFFFF"/>
              </a:solidFill>
              <a:effectLst/>
              <a:uLnTx/>
              <a:uFillTx/>
              <a:latin typeface="Verdana"/>
              <a:ea typeface="+mn-ea"/>
              <a:cs typeface="+mn-cs"/>
            </a:endParaRPr>
          </a:p>
        </p:txBody>
      </p:sp>
      <p:sp>
        <p:nvSpPr>
          <p:cNvPr id="121" name="Oval 75"/>
          <p:cNvSpPr>
            <a:spLocks noChangeAspect="1"/>
          </p:cNvSpPr>
          <p:nvPr/>
        </p:nvSpPr>
        <p:spPr>
          <a:xfrm>
            <a:off x="8046698" y="5760614"/>
            <a:ext cx="182428" cy="137160"/>
          </a:xfrm>
          <a:prstGeom prst="ellipse">
            <a:avLst/>
          </a:prstGeom>
          <a:solidFill>
            <a:srgbClr val="FF00FF"/>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err="1">
              <a:ln>
                <a:noFill/>
              </a:ln>
              <a:solidFill>
                <a:sysClr val="window" lastClr="FFFFFF"/>
              </a:solidFill>
              <a:effectLst/>
              <a:uLnTx/>
              <a:uFillTx/>
              <a:latin typeface="Verdana"/>
              <a:ea typeface="+mn-ea"/>
              <a:cs typeface="+mn-cs"/>
            </a:endParaRPr>
          </a:p>
        </p:txBody>
      </p:sp>
      <p:sp>
        <p:nvSpPr>
          <p:cNvPr id="122" name="TextBox 121"/>
          <p:cNvSpPr txBox="1"/>
          <p:nvPr/>
        </p:nvSpPr>
        <p:spPr>
          <a:xfrm>
            <a:off x="6340271" y="5751784"/>
            <a:ext cx="1130438"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Resource Interface</a:t>
            </a:r>
          </a:p>
        </p:txBody>
      </p:sp>
      <p:sp>
        <p:nvSpPr>
          <p:cNvPr id="124" name="Rectangle 8"/>
          <p:cNvSpPr/>
          <p:nvPr/>
        </p:nvSpPr>
        <p:spPr>
          <a:xfrm>
            <a:off x="8969128" y="5166909"/>
            <a:ext cx="2923662" cy="899949"/>
          </a:xfrm>
          <a:prstGeom prst="rect">
            <a:avLst/>
          </a:prstGeom>
          <a:solidFill>
            <a:srgbClr val="A6CE39">
              <a:lumMod val="60000"/>
              <a:lumOff val="40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err="1">
              <a:ln>
                <a:noFill/>
              </a:ln>
              <a:solidFill>
                <a:sysClr val="window" lastClr="FFFFFF"/>
              </a:solidFill>
              <a:effectLst/>
              <a:uLnTx/>
              <a:uFillTx/>
              <a:latin typeface="Verdana"/>
              <a:ea typeface="+mn-ea"/>
              <a:cs typeface="+mn-cs"/>
            </a:endParaRPr>
          </a:p>
        </p:txBody>
      </p:sp>
      <p:pic>
        <p:nvPicPr>
          <p:cNvPr id="125" name="Picture 6"/>
          <p:cNvPicPr>
            <a:picLocks noChangeAspect="1"/>
          </p:cNvPicPr>
          <p:nvPr/>
        </p:nvPicPr>
        <p:blipFill rotWithShape="1">
          <a:blip r:embed="rId3" cstate="screen">
            <a:clrChange>
              <a:clrFrom>
                <a:srgbClr val="FFFFFF"/>
              </a:clrFrom>
              <a:clrTo>
                <a:srgbClr val="FFFFFF">
                  <a:alpha val="0"/>
                </a:srgbClr>
              </a:clrTo>
            </a:clrChange>
            <a:extLst>
              <a:ext uri="{28A0092B-C50C-407E-A947-70E740481C1C}">
                <a14:useLocalDpi xmlns:a14="http://schemas.microsoft.com/office/drawing/2010/main" val="0"/>
              </a:ext>
            </a:extLst>
          </a:blip>
          <a:srcRect l="7850" t="7250" r="8000" b="4551"/>
          <a:stretch/>
        </p:blipFill>
        <p:spPr>
          <a:xfrm>
            <a:off x="9341137" y="5506771"/>
            <a:ext cx="710728" cy="560087"/>
          </a:xfrm>
          <a:prstGeom prst="rect">
            <a:avLst/>
          </a:prstGeom>
        </p:spPr>
      </p:pic>
      <p:sp>
        <p:nvSpPr>
          <p:cNvPr id="126" name="Rectangle 13"/>
          <p:cNvSpPr/>
          <p:nvPr/>
        </p:nvSpPr>
        <p:spPr>
          <a:xfrm>
            <a:off x="9238400" y="5212786"/>
            <a:ext cx="710728" cy="134945"/>
          </a:xfrm>
          <a:prstGeom prst="rect">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sp>
        <p:nvSpPr>
          <p:cNvPr id="129" name="Rectangle 16"/>
          <p:cNvSpPr/>
          <p:nvPr/>
        </p:nvSpPr>
        <p:spPr>
          <a:xfrm rot="16200000">
            <a:off x="8817173" y="5578792"/>
            <a:ext cx="534368" cy="179482"/>
          </a:xfrm>
          <a:prstGeom prst="rect">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grpSp>
        <p:nvGrpSpPr>
          <p:cNvPr id="130" name="Group 20"/>
          <p:cNvGrpSpPr/>
          <p:nvPr/>
        </p:nvGrpSpPr>
        <p:grpSpPr>
          <a:xfrm>
            <a:off x="8551141" y="5655673"/>
            <a:ext cx="487889" cy="118502"/>
            <a:chOff x="5553075" y="2974195"/>
            <a:chExt cx="542925" cy="166659"/>
          </a:xfrm>
        </p:grpSpPr>
        <p:cxnSp>
          <p:nvCxnSpPr>
            <p:cNvPr id="131" name="Straight Connector 18"/>
            <p:cNvCxnSpPr/>
            <p:nvPr/>
          </p:nvCxnSpPr>
          <p:spPr>
            <a:xfrm>
              <a:off x="5553075" y="3057525"/>
              <a:ext cx="542925" cy="0"/>
            </a:xfrm>
            <a:prstGeom prst="line">
              <a:avLst/>
            </a:prstGeom>
            <a:noFill/>
            <a:ln w="38100" cap="flat" cmpd="sng" algn="ctr">
              <a:solidFill>
                <a:srgbClr val="0071C5">
                  <a:shade val="95000"/>
                  <a:satMod val="105000"/>
                </a:srgbClr>
              </a:solidFill>
              <a:prstDash val="solid"/>
            </a:ln>
            <a:effectLst/>
          </p:spPr>
        </p:cxnSp>
        <p:sp>
          <p:nvSpPr>
            <p:cNvPr id="132" name="Oval 19"/>
            <p:cNvSpPr>
              <a:spLocks noChangeAspect="1"/>
            </p:cNvSpPr>
            <p:nvPr/>
          </p:nvSpPr>
          <p:spPr>
            <a:xfrm>
              <a:off x="5743574" y="2974195"/>
              <a:ext cx="161925" cy="166659"/>
            </a:xfrm>
            <a:prstGeom prst="ellipse">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grpSp>
      <p:grpSp>
        <p:nvGrpSpPr>
          <p:cNvPr id="133" name="Group 24"/>
          <p:cNvGrpSpPr/>
          <p:nvPr/>
        </p:nvGrpSpPr>
        <p:grpSpPr>
          <a:xfrm>
            <a:off x="9514956" y="4936336"/>
            <a:ext cx="157612" cy="366824"/>
            <a:chOff x="6696477" y="4382685"/>
            <a:chExt cx="158002" cy="489098"/>
          </a:xfrm>
        </p:grpSpPr>
        <p:cxnSp>
          <p:nvCxnSpPr>
            <p:cNvPr id="134" name="Straight Connector 22"/>
            <p:cNvCxnSpPr/>
            <p:nvPr/>
          </p:nvCxnSpPr>
          <p:spPr>
            <a:xfrm rot="5400000">
              <a:off x="6540453" y="4627234"/>
              <a:ext cx="489098" cy="0"/>
            </a:xfrm>
            <a:prstGeom prst="line">
              <a:avLst/>
            </a:prstGeom>
            <a:noFill/>
            <a:ln w="38100" cap="flat" cmpd="sng" algn="ctr">
              <a:solidFill>
                <a:srgbClr val="0071C5">
                  <a:shade val="95000"/>
                  <a:satMod val="105000"/>
                </a:srgbClr>
              </a:solidFill>
              <a:prstDash val="solid"/>
            </a:ln>
            <a:effectLst/>
          </p:spPr>
        </p:cxnSp>
        <p:sp>
          <p:nvSpPr>
            <p:cNvPr id="135" name="Oval 23"/>
            <p:cNvSpPr>
              <a:spLocks noChangeAspect="1"/>
            </p:cNvSpPr>
            <p:nvPr/>
          </p:nvSpPr>
          <p:spPr>
            <a:xfrm rot="5400000">
              <a:off x="6702542" y="4548232"/>
              <a:ext cx="145871" cy="158002"/>
            </a:xfrm>
            <a:prstGeom prst="ellipse">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grpSp>
      <p:grpSp>
        <p:nvGrpSpPr>
          <p:cNvPr id="81" name="Group 59"/>
          <p:cNvGrpSpPr/>
          <p:nvPr/>
        </p:nvGrpSpPr>
        <p:grpSpPr>
          <a:xfrm>
            <a:off x="5731436" y="4114391"/>
            <a:ext cx="4643342" cy="2037961"/>
            <a:chOff x="6176196" y="3246112"/>
            <a:chExt cx="3884043" cy="2717282"/>
          </a:xfrm>
        </p:grpSpPr>
        <p:cxnSp>
          <p:nvCxnSpPr>
            <p:cNvPr id="82" name="Straight Connector 41"/>
            <p:cNvCxnSpPr/>
            <p:nvPr/>
          </p:nvCxnSpPr>
          <p:spPr>
            <a:xfrm>
              <a:off x="9107360" y="5000046"/>
              <a:ext cx="13386" cy="936977"/>
            </a:xfrm>
            <a:prstGeom prst="line">
              <a:avLst/>
            </a:prstGeom>
            <a:noFill/>
            <a:ln w="28575" cap="flat" cmpd="sng" algn="ctr">
              <a:solidFill>
                <a:srgbClr val="0071C5">
                  <a:shade val="95000"/>
                  <a:satMod val="105000"/>
                </a:srgbClr>
              </a:solidFill>
              <a:prstDash val="lgDash"/>
            </a:ln>
            <a:effectLst/>
          </p:spPr>
        </p:cxnSp>
        <p:cxnSp>
          <p:nvCxnSpPr>
            <p:cNvPr id="84" name="Straight Connector 43"/>
            <p:cNvCxnSpPr/>
            <p:nvPr/>
          </p:nvCxnSpPr>
          <p:spPr>
            <a:xfrm rot="16200000">
              <a:off x="9587389" y="4540634"/>
              <a:ext cx="8723" cy="936977"/>
            </a:xfrm>
            <a:prstGeom prst="line">
              <a:avLst/>
            </a:prstGeom>
            <a:noFill/>
            <a:ln w="28575" cap="flat" cmpd="sng" algn="ctr">
              <a:solidFill>
                <a:srgbClr val="0071C5">
                  <a:shade val="95000"/>
                  <a:satMod val="105000"/>
                </a:srgbClr>
              </a:solidFill>
              <a:prstDash val="lgDash"/>
            </a:ln>
            <a:effectLst/>
          </p:spPr>
        </p:cxnSp>
        <p:cxnSp>
          <p:nvCxnSpPr>
            <p:cNvPr id="88" name="Straight Connector 49"/>
            <p:cNvCxnSpPr/>
            <p:nvPr/>
          </p:nvCxnSpPr>
          <p:spPr>
            <a:xfrm flipH="1">
              <a:off x="6176196" y="3253187"/>
              <a:ext cx="12144" cy="2710207"/>
            </a:xfrm>
            <a:prstGeom prst="line">
              <a:avLst/>
            </a:prstGeom>
            <a:noFill/>
            <a:ln w="28575" cap="flat" cmpd="sng" algn="ctr">
              <a:solidFill>
                <a:srgbClr val="0071C5">
                  <a:shade val="95000"/>
                  <a:satMod val="105000"/>
                </a:srgbClr>
              </a:solidFill>
              <a:prstDash val="lgDash"/>
            </a:ln>
            <a:effectLst/>
          </p:spPr>
        </p:cxnSp>
        <p:cxnSp>
          <p:nvCxnSpPr>
            <p:cNvPr id="89" name="Straight Connector 53"/>
            <p:cNvCxnSpPr/>
            <p:nvPr/>
          </p:nvCxnSpPr>
          <p:spPr>
            <a:xfrm>
              <a:off x="6176196" y="3246112"/>
              <a:ext cx="3819832" cy="21309"/>
            </a:xfrm>
            <a:prstGeom prst="line">
              <a:avLst/>
            </a:prstGeom>
            <a:noFill/>
            <a:ln w="28575" cap="flat" cmpd="sng" algn="ctr">
              <a:solidFill>
                <a:srgbClr val="0071C5">
                  <a:shade val="95000"/>
                  <a:satMod val="105000"/>
                </a:srgbClr>
              </a:solidFill>
              <a:prstDash val="lgDash"/>
            </a:ln>
            <a:effectLst/>
          </p:spPr>
        </p:cxnSp>
        <p:cxnSp>
          <p:nvCxnSpPr>
            <p:cNvPr id="91" name="Straight Connector 55"/>
            <p:cNvCxnSpPr/>
            <p:nvPr/>
          </p:nvCxnSpPr>
          <p:spPr>
            <a:xfrm>
              <a:off x="9987944" y="3269262"/>
              <a:ext cx="6970" cy="1739860"/>
            </a:xfrm>
            <a:prstGeom prst="line">
              <a:avLst/>
            </a:prstGeom>
            <a:noFill/>
            <a:ln w="28575" cap="flat" cmpd="sng" algn="ctr">
              <a:solidFill>
                <a:srgbClr val="0071C5">
                  <a:shade val="95000"/>
                  <a:satMod val="105000"/>
                </a:srgbClr>
              </a:solidFill>
              <a:prstDash val="lgDash"/>
            </a:ln>
            <a:effectLst/>
          </p:spPr>
        </p:cxnSp>
      </p:grpSp>
      <p:sp>
        <p:nvSpPr>
          <p:cNvPr id="152" name="Rectangle 5"/>
          <p:cNvSpPr/>
          <p:nvPr/>
        </p:nvSpPr>
        <p:spPr>
          <a:xfrm>
            <a:off x="3399333" y="1895398"/>
            <a:ext cx="777560" cy="110177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err="1"/>
          </a:p>
        </p:txBody>
      </p:sp>
      <p:sp>
        <p:nvSpPr>
          <p:cNvPr id="153" name="Rectangle 6"/>
          <p:cNvSpPr/>
          <p:nvPr/>
        </p:nvSpPr>
        <p:spPr>
          <a:xfrm>
            <a:off x="4266612" y="1895398"/>
            <a:ext cx="777560" cy="1101777"/>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err="1"/>
          </a:p>
        </p:txBody>
      </p:sp>
      <p:sp>
        <p:nvSpPr>
          <p:cNvPr id="154" name="Rectangle 7"/>
          <p:cNvSpPr/>
          <p:nvPr/>
        </p:nvSpPr>
        <p:spPr>
          <a:xfrm>
            <a:off x="5133890" y="1895397"/>
            <a:ext cx="777560" cy="1101777"/>
          </a:xfrm>
          <a:prstGeom prst="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err="1"/>
          </a:p>
        </p:txBody>
      </p:sp>
      <p:sp>
        <p:nvSpPr>
          <p:cNvPr id="155" name="TextBox 154"/>
          <p:cNvSpPr txBox="1"/>
          <p:nvPr/>
        </p:nvSpPr>
        <p:spPr>
          <a:xfrm>
            <a:off x="462616" y="1985813"/>
            <a:ext cx="2902797" cy="754053"/>
          </a:xfrm>
          <a:prstGeom prst="rect">
            <a:avLst/>
          </a:prstGeom>
          <a:noFill/>
        </p:spPr>
        <p:txBody>
          <a:bodyPr wrap="square" lIns="0" tIns="0" rIns="0" bIns="0" rtlCol="0">
            <a:spAutoFit/>
          </a:bodyPr>
          <a:lstStyle/>
          <a:p>
            <a:pPr algn="ctr"/>
            <a:r>
              <a:rPr lang="en-US" sz="1400" b="1" dirty="0">
                <a:solidFill>
                  <a:schemeClr val="tx2"/>
                </a:solidFill>
                <a:cs typeface="Neo Sans Intel"/>
              </a:rPr>
              <a:t>Communication and Interoperability</a:t>
            </a:r>
          </a:p>
          <a:p>
            <a:pPr algn="ctr"/>
            <a:r>
              <a:rPr lang="en-US" sz="1050" b="1" i="1" dirty="0">
                <a:solidFill>
                  <a:schemeClr val="tx2"/>
                </a:solidFill>
                <a:cs typeface="Neo Sans Intel"/>
              </a:rPr>
              <a:t>(Protocol processing</a:t>
            </a:r>
          </a:p>
          <a:p>
            <a:pPr algn="ctr"/>
            <a:r>
              <a:rPr lang="en-US" sz="1050" b="1" i="1" dirty="0">
                <a:solidFill>
                  <a:schemeClr val="tx2"/>
                </a:solidFill>
                <a:cs typeface="Neo Sans Intel"/>
              </a:rPr>
              <a:t>&amp; Messaging) </a:t>
            </a:r>
          </a:p>
        </p:txBody>
      </p:sp>
      <p:sp>
        <p:nvSpPr>
          <p:cNvPr id="156" name="TextBox 155"/>
          <p:cNvSpPr txBox="1"/>
          <p:nvPr/>
        </p:nvSpPr>
        <p:spPr>
          <a:xfrm>
            <a:off x="3167334" y="1151913"/>
            <a:ext cx="2997615" cy="384721"/>
          </a:xfrm>
          <a:prstGeom prst="rect">
            <a:avLst/>
          </a:prstGeom>
          <a:noFill/>
        </p:spPr>
        <p:txBody>
          <a:bodyPr wrap="none" lIns="0" tIns="0" rIns="0" bIns="0" rtlCol="0">
            <a:spAutoFit/>
          </a:bodyPr>
          <a:lstStyle/>
          <a:p>
            <a:pPr algn="ctr"/>
            <a:r>
              <a:rPr lang="en-US" sz="1400" b="1" dirty="0">
                <a:solidFill>
                  <a:schemeClr val="accent5"/>
                </a:solidFill>
                <a:cs typeface="Neo Sans Intel"/>
              </a:rPr>
              <a:t>Resource model and organization </a:t>
            </a:r>
          </a:p>
          <a:p>
            <a:pPr algn="ctr"/>
            <a:r>
              <a:rPr lang="en-US" sz="1100" b="1" i="1" dirty="0">
                <a:solidFill>
                  <a:schemeClr val="accent5"/>
                </a:solidFill>
                <a:cs typeface="Neo Sans Intel"/>
              </a:rPr>
              <a:t>(Declarative)</a:t>
            </a:r>
          </a:p>
        </p:txBody>
      </p:sp>
      <p:sp>
        <p:nvSpPr>
          <p:cNvPr id="157" name="TextBox 156"/>
          <p:cNvSpPr txBox="1"/>
          <p:nvPr/>
        </p:nvSpPr>
        <p:spPr>
          <a:xfrm>
            <a:off x="6239061" y="2256718"/>
            <a:ext cx="3082574" cy="384721"/>
          </a:xfrm>
          <a:prstGeom prst="rect">
            <a:avLst/>
          </a:prstGeom>
          <a:noFill/>
        </p:spPr>
        <p:txBody>
          <a:bodyPr wrap="none" lIns="0" tIns="0" rIns="0" bIns="0" rtlCol="0">
            <a:spAutoFit/>
          </a:bodyPr>
          <a:lstStyle/>
          <a:p>
            <a:pPr algn="ctr"/>
            <a:r>
              <a:rPr lang="en-US" sz="1400" b="1" dirty="0">
                <a:solidFill>
                  <a:srgbClr val="00B050"/>
                </a:solidFill>
                <a:cs typeface="Neo Sans Intel"/>
              </a:rPr>
              <a:t>Device abstraction (entity handler) </a:t>
            </a:r>
          </a:p>
          <a:p>
            <a:pPr algn="ctr"/>
            <a:r>
              <a:rPr lang="en-US" sz="1100" b="1" i="1" dirty="0">
                <a:solidFill>
                  <a:srgbClr val="00B050"/>
                </a:solidFill>
                <a:cs typeface="Neo Sans Intel"/>
              </a:rPr>
              <a:t>(Imperative)</a:t>
            </a:r>
          </a:p>
        </p:txBody>
      </p:sp>
      <p:sp>
        <p:nvSpPr>
          <p:cNvPr id="158" name="Rounded Rectangle 11"/>
          <p:cNvSpPr/>
          <p:nvPr/>
        </p:nvSpPr>
        <p:spPr>
          <a:xfrm>
            <a:off x="3230872" y="1753601"/>
            <a:ext cx="2850048" cy="1394691"/>
          </a:xfrm>
          <a:prstGeom prst="roundRect">
            <a:avLst/>
          </a:prstGeom>
          <a:noFill/>
          <a:ln w="19050">
            <a:solidFill>
              <a:srgbClr val="0070C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err="1"/>
          </a:p>
        </p:txBody>
      </p:sp>
      <p:sp>
        <p:nvSpPr>
          <p:cNvPr id="159" name="TextBox 158"/>
          <p:cNvSpPr txBox="1"/>
          <p:nvPr/>
        </p:nvSpPr>
        <p:spPr>
          <a:xfrm>
            <a:off x="1020279" y="1693975"/>
            <a:ext cx="1817805" cy="246221"/>
          </a:xfrm>
          <a:prstGeom prst="rect">
            <a:avLst/>
          </a:prstGeom>
          <a:noFill/>
        </p:spPr>
        <p:txBody>
          <a:bodyPr wrap="none" lIns="0" tIns="0" rIns="0" bIns="0" rtlCol="0">
            <a:spAutoFit/>
          </a:bodyPr>
          <a:lstStyle/>
          <a:p>
            <a:r>
              <a:rPr lang="en-US" sz="1600" b="1" dirty="0" err="1">
                <a:solidFill>
                  <a:srgbClr val="C00000"/>
                </a:solidFill>
                <a:cs typeface="Neo Sans Intel"/>
              </a:rPr>
              <a:t>RESTful</a:t>
            </a:r>
            <a:r>
              <a:rPr lang="en-US" sz="1600" b="1" dirty="0">
                <a:solidFill>
                  <a:srgbClr val="C00000"/>
                </a:solidFill>
                <a:cs typeface="Neo Sans Intel"/>
              </a:rPr>
              <a:t> transaction</a:t>
            </a:r>
          </a:p>
        </p:txBody>
      </p:sp>
      <p:sp>
        <p:nvSpPr>
          <p:cNvPr id="160" name="TextBox 159"/>
          <p:cNvSpPr txBox="1"/>
          <p:nvPr/>
        </p:nvSpPr>
        <p:spPr>
          <a:xfrm>
            <a:off x="7112661" y="1952997"/>
            <a:ext cx="1138132" cy="246221"/>
          </a:xfrm>
          <a:prstGeom prst="rect">
            <a:avLst/>
          </a:prstGeom>
          <a:noFill/>
        </p:spPr>
        <p:txBody>
          <a:bodyPr wrap="none" lIns="0" tIns="0" rIns="0" bIns="0" rtlCol="0">
            <a:spAutoFit/>
          </a:bodyPr>
          <a:lstStyle/>
          <a:p>
            <a:r>
              <a:rPr lang="en-US" sz="1600" b="1" dirty="0">
                <a:solidFill>
                  <a:srgbClr val="C00000"/>
                </a:solidFill>
                <a:cs typeface="Neo Sans Intel"/>
              </a:rPr>
              <a:t>Abstraction</a:t>
            </a:r>
          </a:p>
        </p:txBody>
      </p:sp>
      <p:sp>
        <p:nvSpPr>
          <p:cNvPr id="161" name="TextBox 160"/>
          <p:cNvSpPr txBox="1"/>
          <p:nvPr/>
        </p:nvSpPr>
        <p:spPr>
          <a:xfrm>
            <a:off x="3804830" y="869493"/>
            <a:ext cx="1420261" cy="215444"/>
          </a:xfrm>
          <a:prstGeom prst="rect">
            <a:avLst/>
          </a:prstGeom>
          <a:noFill/>
        </p:spPr>
        <p:txBody>
          <a:bodyPr wrap="none" lIns="0" tIns="0" rIns="0" bIns="0" rtlCol="0">
            <a:spAutoFit/>
          </a:bodyPr>
          <a:lstStyle/>
          <a:p>
            <a:r>
              <a:rPr lang="en-US" sz="1400" b="1" dirty="0">
                <a:solidFill>
                  <a:srgbClr val="C00000"/>
                </a:solidFill>
                <a:cs typeface="Neo Sans Intel"/>
              </a:rPr>
              <a:t>Resource model</a:t>
            </a:r>
          </a:p>
        </p:txBody>
      </p:sp>
      <p:cxnSp>
        <p:nvCxnSpPr>
          <p:cNvPr id="162" name="Straight Connector 46"/>
          <p:cNvCxnSpPr/>
          <p:nvPr/>
        </p:nvCxnSpPr>
        <p:spPr>
          <a:xfrm>
            <a:off x="5731436" y="6152352"/>
            <a:ext cx="3520186" cy="9061"/>
          </a:xfrm>
          <a:prstGeom prst="line">
            <a:avLst/>
          </a:prstGeom>
          <a:noFill/>
          <a:ln w="28575" cap="flat" cmpd="sng" algn="ctr">
            <a:solidFill>
              <a:srgbClr val="0071C5">
                <a:shade val="95000"/>
                <a:satMod val="105000"/>
              </a:srgbClr>
            </a:solidFill>
            <a:prstDash val="lgDash"/>
          </a:ln>
          <a:effectLst/>
        </p:spPr>
      </p:cxnSp>
      <p:sp>
        <p:nvSpPr>
          <p:cNvPr id="164" name="TextBox 163"/>
          <p:cNvSpPr txBox="1"/>
          <p:nvPr/>
        </p:nvSpPr>
        <p:spPr>
          <a:xfrm>
            <a:off x="6459194" y="6036936"/>
            <a:ext cx="712054" cy="215444"/>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OIC Server</a:t>
            </a:r>
          </a:p>
        </p:txBody>
      </p:sp>
      <p:sp>
        <p:nvSpPr>
          <p:cNvPr id="106" name="TextBox 105"/>
          <p:cNvSpPr txBox="1"/>
          <p:nvPr/>
        </p:nvSpPr>
        <p:spPr>
          <a:xfrm>
            <a:off x="9880577" y="4984133"/>
            <a:ext cx="550151" cy="215444"/>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Binding</a:t>
            </a:r>
          </a:p>
        </p:txBody>
      </p:sp>
      <p:cxnSp>
        <p:nvCxnSpPr>
          <p:cNvPr id="107" name="Straight Arrow Connector 33"/>
          <p:cNvCxnSpPr/>
          <p:nvPr/>
        </p:nvCxnSpPr>
        <p:spPr>
          <a:xfrm flipH="1">
            <a:off x="9726945" y="5099548"/>
            <a:ext cx="209032" cy="0"/>
          </a:xfrm>
          <a:prstGeom prst="straightConnector1">
            <a:avLst/>
          </a:prstGeom>
          <a:noFill/>
          <a:ln w="28575" cap="flat" cmpd="sng" algn="ctr">
            <a:solidFill>
              <a:srgbClr val="7030A0"/>
            </a:solidFill>
            <a:prstDash val="solid"/>
            <a:tailEnd type="triangle"/>
          </a:ln>
          <a:effectLst/>
        </p:spPr>
      </p:cxnSp>
      <p:sp>
        <p:nvSpPr>
          <p:cNvPr id="78" name="Rounded Rectangle 7"/>
          <p:cNvSpPr/>
          <p:nvPr/>
        </p:nvSpPr>
        <p:spPr>
          <a:xfrm>
            <a:off x="5432308" y="3930088"/>
            <a:ext cx="5115042" cy="2371726"/>
          </a:xfrm>
          <a:prstGeom prst="roundRect">
            <a:avLst/>
          </a:prstGeom>
          <a:no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sp>
        <p:nvSpPr>
          <p:cNvPr id="110" name="TextBox 109"/>
          <p:cNvSpPr txBox="1"/>
          <p:nvPr/>
        </p:nvSpPr>
        <p:spPr>
          <a:xfrm>
            <a:off x="10315818" y="4368698"/>
            <a:ext cx="1071127" cy="215444"/>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Resource Address</a:t>
            </a:r>
          </a:p>
        </p:txBody>
      </p:sp>
      <p:cxnSp>
        <p:nvCxnSpPr>
          <p:cNvPr id="111" name="Straight Arrow Connector 38"/>
          <p:cNvCxnSpPr/>
          <p:nvPr/>
        </p:nvCxnSpPr>
        <p:spPr>
          <a:xfrm flipH="1">
            <a:off x="10165747" y="4470914"/>
            <a:ext cx="209032" cy="0"/>
          </a:xfrm>
          <a:prstGeom prst="straightConnector1">
            <a:avLst/>
          </a:prstGeom>
          <a:noFill/>
          <a:ln w="28575" cap="flat" cmpd="sng" algn="ctr">
            <a:solidFill>
              <a:srgbClr val="7030A0"/>
            </a:solidFill>
            <a:prstDash val="solid"/>
            <a:tailEnd type="triangle"/>
          </a:ln>
          <a:effectLst/>
        </p:spPr>
      </p:cxnSp>
      <p:sp>
        <p:nvSpPr>
          <p:cNvPr id="100" name="TextBox 99"/>
          <p:cNvSpPr txBox="1"/>
          <p:nvPr/>
        </p:nvSpPr>
        <p:spPr>
          <a:xfrm>
            <a:off x="9986633" y="4652640"/>
            <a:ext cx="647934" cy="215444"/>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Resource</a:t>
            </a:r>
          </a:p>
        </p:txBody>
      </p:sp>
      <p:cxnSp>
        <p:nvCxnSpPr>
          <p:cNvPr id="116" name="Straight Arrow Connector 66"/>
          <p:cNvCxnSpPr/>
          <p:nvPr/>
        </p:nvCxnSpPr>
        <p:spPr>
          <a:xfrm flipH="1">
            <a:off x="9821693" y="4754856"/>
            <a:ext cx="209032" cy="0"/>
          </a:xfrm>
          <a:prstGeom prst="straightConnector1">
            <a:avLst/>
          </a:prstGeom>
          <a:noFill/>
          <a:ln w="28575" cap="flat" cmpd="sng" algn="ctr">
            <a:solidFill>
              <a:srgbClr val="7030A0"/>
            </a:solidFill>
            <a:prstDash val="solid"/>
            <a:tailEnd type="triangle"/>
          </a:ln>
          <a:effectLst/>
        </p:spPr>
      </p:cxnSp>
      <p:sp>
        <p:nvSpPr>
          <p:cNvPr id="127" name="TextBox 126"/>
          <p:cNvSpPr txBox="1"/>
          <p:nvPr/>
        </p:nvSpPr>
        <p:spPr>
          <a:xfrm>
            <a:off x="10115756" y="5187743"/>
            <a:ext cx="869149" cy="215444"/>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Entity Handler</a:t>
            </a:r>
          </a:p>
        </p:txBody>
      </p:sp>
      <p:cxnSp>
        <p:nvCxnSpPr>
          <p:cNvPr id="73" name="Straight Arrow Connector 34"/>
          <p:cNvCxnSpPr/>
          <p:nvPr/>
        </p:nvCxnSpPr>
        <p:spPr>
          <a:xfrm flipH="1">
            <a:off x="9973817" y="5289960"/>
            <a:ext cx="209032" cy="0"/>
          </a:xfrm>
          <a:prstGeom prst="straightConnector1">
            <a:avLst/>
          </a:prstGeom>
          <a:noFill/>
          <a:ln w="28575" cap="flat" cmpd="sng" algn="ctr">
            <a:solidFill>
              <a:srgbClr val="7030A0"/>
            </a:solidFill>
            <a:prstDash val="solid"/>
            <a:tailEnd type="triangle"/>
          </a:ln>
          <a:effectLst/>
        </p:spPr>
      </p:cxnSp>
      <p:sp>
        <p:nvSpPr>
          <p:cNvPr id="128" name="TextBox 127"/>
          <p:cNvSpPr txBox="1"/>
          <p:nvPr/>
        </p:nvSpPr>
        <p:spPr>
          <a:xfrm>
            <a:off x="10154173" y="5698638"/>
            <a:ext cx="1292341" cy="215444"/>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Entity (e.g. HW Sensor)</a:t>
            </a:r>
          </a:p>
        </p:txBody>
      </p:sp>
      <p:cxnSp>
        <p:nvCxnSpPr>
          <p:cNvPr id="137" name="Straight Arrow Connector 35"/>
          <p:cNvCxnSpPr/>
          <p:nvPr/>
        </p:nvCxnSpPr>
        <p:spPr>
          <a:xfrm flipH="1">
            <a:off x="10009459" y="5799671"/>
            <a:ext cx="209032" cy="0"/>
          </a:xfrm>
          <a:prstGeom prst="straightConnector1">
            <a:avLst/>
          </a:prstGeom>
          <a:noFill/>
          <a:ln w="28575" cap="flat" cmpd="sng" algn="ctr">
            <a:solidFill>
              <a:srgbClr val="7030A0"/>
            </a:solidFill>
            <a:prstDash val="solid"/>
            <a:tailEnd type="triangle"/>
          </a:ln>
          <a:effectLst/>
        </p:spPr>
      </p:cxnSp>
      <p:sp>
        <p:nvSpPr>
          <p:cNvPr id="74" name="TextBox 73">
            <a:extLst>
              <a:ext uri="{FF2B5EF4-FFF2-40B4-BE49-F238E27FC236}">
                <a16:creationId xmlns:a16="http://schemas.microsoft.com/office/drawing/2014/main" id="{93E7FC30-1D01-4CC4-A1B8-60226CE5FD5D}"/>
              </a:ext>
            </a:extLst>
          </p:cNvPr>
          <p:cNvSpPr txBox="1"/>
          <p:nvPr/>
        </p:nvSpPr>
        <p:spPr>
          <a:xfrm>
            <a:off x="10728795" y="6072828"/>
            <a:ext cx="1146148" cy="246221"/>
          </a:xfrm>
          <a:prstGeom prst="rect">
            <a:avLst/>
          </a:prstGeom>
          <a:noFill/>
        </p:spPr>
        <p:txBody>
          <a:bodyPr wrap="none" lIns="0" tIns="0" rIns="0" bIns="0" rtlCol="0">
            <a:spAutoFit/>
          </a:bodyPr>
          <a:lstStyle/>
          <a:p>
            <a:r>
              <a:rPr lang="en-US" altLang="ko-KR" sz="1600" b="1" dirty="0">
                <a:solidFill>
                  <a:srgbClr val="C00000"/>
                </a:solidFill>
                <a:cs typeface="Neo Sans Intel"/>
              </a:rPr>
              <a:t>Abstraction</a:t>
            </a:r>
          </a:p>
        </p:txBody>
      </p:sp>
      <p:sp>
        <p:nvSpPr>
          <p:cNvPr id="75" name="TextBox 74">
            <a:extLst>
              <a:ext uri="{FF2B5EF4-FFF2-40B4-BE49-F238E27FC236}">
                <a16:creationId xmlns:a16="http://schemas.microsoft.com/office/drawing/2014/main" id="{70467BCD-7F8D-42AA-B025-A1B057CE9153}"/>
              </a:ext>
            </a:extLst>
          </p:cNvPr>
          <p:cNvSpPr txBox="1"/>
          <p:nvPr/>
        </p:nvSpPr>
        <p:spPr>
          <a:xfrm>
            <a:off x="10239325" y="3608440"/>
            <a:ext cx="1625445" cy="246221"/>
          </a:xfrm>
          <a:prstGeom prst="rect">
            <a:avLst/>
          </a:prstGeom>
          <a:noFill/>
        </p:spPr>
        <p:txBody>
          <a:bodyPr wrap="none" lIns="0" tIns="0" rIns="0" bIns="0" rtlCol="0">
            <a:spAutoFit/>
          </a:bodyPr>
          <a:lstStyle/>
          <a:p>
            <a:r>
              <a:rPr lang="en-US" sz="1600" b="1" dirty="0">
                <a:solidFill>
                  <a:srgbClr val="C00000"/>
                </a:solidFill>
                <a:cs typeface="Neo Sans Intel"/>
              </a:rPr>
              <a:t>Resource model</a:t>
            </a:r>
          </a:p>
        </p:txBody>
      </p:sp>
    </p:spTree>
    <p:extLst>
      <p:ext uri="{BB962C8B-B14F-4D97-AF65-F5344CB8AC3E}">
        <p14:creationId xmlns:p14="http://schemas.microsoft.com/office/powerpoint/2010/main" val="17159079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p:cNvSpPr>
            <a:spLocks noGrp="1"/>
          </p:cNvSpPr>
          <p:nvPr>
            <p:ph type="dt" sz="half" idx="10"/>
          </p:nvPr>
        </p:nvSpPr>
        <p:spPr>
          <a:xfrm>
            <a:off x="491045" y="6492875"/>
            <a:ext cx="2319766" cy="263525"/>
          </a:xfrm>
        </p:spPr>
        <p:txBody>
          <a:bodyPr/>
          <a:lstStyle/>
          <a:p>
            <a:fld id="{8D2E22E1-9B36-4FBC-988D-06950CC14535}" type="datetime3">
              <a:rPr lang="en-US" altLang="ko-KR" smtClean="0"/>
              <a:t>17 October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22</a:t>
            </a:fld>
            <a:endParaRPr lang="en-US" dirty="0"/>
          </a:p>
        </p:txBody>
      </p:sp>
      <p:sp>
        <p:nvSpPr>
          <p:cNvPr id="7" name="제목 1"/>
          <p:cNvSpPr>
            <a:spLocks noGrp="1"/>
          </p:cNvSpPr>
          <p:nvPr>
            <p:ph type="title"/>
          </p:nvPr>
        </p:nvSpPr>
        <p:spPr>
          <a:xfrm>
            <a:off x="334531" y="26308"/>
            <a:ext cx="11452397" cy="627038"/>
          </a:xfrm>
        </p:spPr>
        <p:txBody>
          <a:bodyPr>
            <a:normAutofit fontScale="90000"/>
          </a:bodyPr>
          <a:lstStyle/>
          <a:p>
            <a:r>
              <a:rPr lang="en-US" altLang="ko-KR" sz="3600" dirty="0"/>
              <a:t>Logical organization: 3 part approach</a:t>
            </a:r>
            <a:endParaRPr lang="ko-KR" altLang="en-US" sz="3600" dirty="0"/>
          </a:p>
        </p:txBody>
      </p:sp>
      <p:sp>
        <p:nvSpPr>
          <p:cNvPr id="80" name="TextBox 79"/>
          <p:cNvSpPr txBox="1"/>
          <p:nvPr/>
        </p:nvSpPr>
        <p:spPr>
          <a:xfrm>
            <a:off x="3177739" y="6453772"/>
            <a:ext cx="5940216" cy="369332"/>
          </a:xfrm>
          <a:prstGeom prst="rect">
            <a:avLst/>
          </a:prstGeom>
          <a:noFill/>
        </p:spPr>
        <p:txBody>
          <a:bodyPr wrap="none" rtlCol="0">
            <a:spAutoFit/>
          </a:bodyPr>
          <a:lstStyle/>
          <a:p>
            <a:r>
              <a:rPr lang="en-US" altLang="ko-KR" dirty="0">
                <a:solidFill>
                  <a:schemeClr val="bg1"/>
                </a:solidFill>
                <a:latin typeface="Calibri" pitchFamily="34" charset="0"/>
              </a:rPr>
              <a:t>[OIC Concepts &amp; Architecture Review, </a:t>
            </a:r>
            <a:r>
              <a:rPr lang="en-US" altLang="ko-KR" dirty="0">
                <a:solidFill>
                  <a:schemeClr val="bg1"/>
                </a:solidFill>
              </a:rPr>
              <a:t>Ravi </a:t>
            </a:r>
            <a:r>
              <a:rPr lang="en-US" altLang="ko-KR" dirty="0" err="1">
                <a:solidFill>
                  <a:schemeClr val="bg1"/>
                </a:solidFill>
              </a:rPr>
              <a:t>Subramaniam</a:t>
            </a:r>
            <a:r>
              <a:rPr lang="en-US" altLang="ko-KR" dirty="0">
                <a:solidFill>
                  <a:schemeClr val="bg1"/>
                </a:solidFill>
              </a:rPr>
              <a:t>]</a:t>
            </a:r>
            <a:endParaRPr lang="ko-KR" altLang="en-US" dirty="0">
              <a:solidFill>
                <a:schemeClr val="bg1"/>
              </a:solidFill>
              <a:latin typeface="Calibri" pitchFamily="34" charset="0"/>
            </a:endParaRPr>
          </a:p>
        </p:txBody>
      </p:sp>
      <p:sp>
        <p:nvSpPr>
          <p:cNvPr id="158" name="Rectangle 4"/>
          <p:cNvSpPr/>
          <p:nvPr/>
        </p:nvSpPr>
        <p:spPr>
          <a:xfrm>
            <a:off x="96526" y="3704549"/>
            <a:ext cx="6559821" cy="2231168"/>
          </a:xfrm>
          <a:prstGeom prst="rect">
            <a:avLst/>
          </a:prstGeom>
          <a:solidFill>
            <a:srgbClr val="004280">
              <a:lumMod val="40000"/>
              <a:lumOff val="60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err="1">
              <a:ln>
                <a:noFill/>
              </a:ln>
              <a:solidFill>
                <a:sysClr val="window" lastClr="FFFFFF"/>
              </a:solidFill>
              <a:effectLst/>
              <a:uLnTx/>
              <a:uFillTx/>
              <a:latin typeface="Verdana"/>
              <a:ea typeface="+mn-ea"/>
              <a:cs typeface="+mn-cs"/>
            </a:endParaRPr>
          </a:p>
        </p:txBody>
      </p:sp>
      <p:pic>
        <p:nvPicPr>
          <p:cNvPr id="159" name="Picture 11"/>
          <p:cNvPicPr>
            <a:picLocks noChangeAspect="1"/>
          </p:cNvPicPr>
          <p:nvPr/>
        </p:nvPicPr>
        <p:blipFill rotWithShape="1">
          <a:blip r:embed="rId3" cstate="screen">
            <a:extLst>
              <a:ext uri="{28A0092B-C50C-407E-A947-70E740481C1C}">
                <a14:useLocalDpi xmlns:a14="http://schemas.microsoft.com/office/drawing/2010/main" val="0"/>
              </a:ext>
            </a:extLst>
          </a:blip>
          <a:srcRect l="12786" t="27904" r="22941" b="27904"/>
          <a:stretch/>
        </p:blipFill>
        <p:spPr>
          <a:xfrm>
            <a:off x="367851" y="4365297"/>
            <a:ext cx="1950936" cy="1028700"/>
          </a:xfrm>
          <a:prstGeom prst="rect">
            <a:avLst/>
          </a:prstGeom>
        </p:spPr>
      </p:pic>
      <p:sp>
        <p:nvSpPr>
          <p:cNvPr id="160" name="TextBox 159"/>
          <p:cNvSpPr txBox="1"/>
          <p:nvPr/>
        </p:nvSpPr>
        <p:spPr>
          <a:xfrm>
            <a:off x="1029374" y="5418576"/>
            <a:ext cx="699230" cy="215444"/>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OIC Client</a:t>
            </a:r>
          </a:p>
        </p:txBody>
      </p:sp>
      <p:sp>
        <p:nvSpPr>
          <p:cNvPr id="161" name="Rectangle 62"/>
          <p:cNvSpPr/>
          <p:nvPr/>
        </p:nvSpPr>
        <p:spPr>
          <a:xfrm>
            <a:off x="5907438" y="4248162"/>
            <a:ext cx="637471" cy="984726"/>
          </a:xfrm>
          <a:prstGeom prst="rect">
            <a:avLst/>
          </a:prstGeom>
          <a:no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cxnSp>
        <p:nvCxnSpPr>
          <p:cNvPr id="162" name="Straight Connector 64"/>
          <p:cNvCxnSpPr/>
          <p:nvPr/>
        </p:nvCxnSpPr>
        <p:spPr>
          <a:xfrm>
            <a:off x="5594299" y="4381923"/>
            <a:ext cx="391881" cy="0"/>
          </a:xfrm>
          <a:prstGeom prst="line">
            <a:avLst/>
          </a:prstGeom>
          <a:noFill/>
          <a:ln w="38100" cap="flat" cmpd="sng" algn="ctr">
            <a:solidFill>
              <a:srgbClr val="0071C5">
                <a:shade val="95000"/>
                <a:satMod val="105000"/>
              </a:srgbClr>
            </a:solidFill>
            <a:prstDash val="solid"/>
          </a:ln>
          <a:effectLst/>
        </p:spPr>
      </p:cxnSp>
      <p:sp>
        <p:nvSpPr>
          <p:cNvPr id="163" name="Oval 65"/>
          <p:cNvSpPr>
            <a:spLocks noChangeAspect="1"/>
          </p:cNvSpPr>
          <p:nvPr/>
        </p:nvSpPr>
        <p:spPr>
          <a:xfrm>
            <a:off x="5521546" y="4322672"/>
            <a:ext cx="145510" cy="118502"/>
          </a:xfrm>
          <a:prstGeom prst="ellipse">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sp>
        <p:nvSpPr>
          <p:cNvPr id="164" name="TextBox 163"/>
          <p:cNvSpPr txBox="1"/>
          <p:nvPr/>
        </p:nvSpPr>
        <p:spPr>
          <a:xfrm>
            <a:off x="5917004" y="4258813"/>
            <a:ext cx="542136" cy="246221"/>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ysClr val="windowText" lastClr="000000"/>
                </a:solidFill>
                <a:effectLst/>
                <a:uLnTx/>
                <a:uFillTx/>
              </a:rPr>
              <a:t>CoAP</a:t>
            </a:r>
          </a:p>
        </p:txBody>
      </p:sp>
      <p:sp>
        <p:nvSpPr>
          <p:cNvPr id="165" name="TextBox 164"/>
          <p:cNvSpPr txBox="1"/>
          <p:nvPr/>
        </p:nvSpPr>
        <p:spPr>
          <a:xfrm>
            <a:off x="673904" y="3799010"/>
            <a:ext cx="1338828" cy="553998"/>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rgbClr val="7030A0"/>
                </a:solidFill>
                <a:effectLst/>
                <a:uLnTx/>
                <a:uFillTx/>
              </a:rPr>
              <a:t>Device</a:t>
            </a:r>
            <a:r>
              <a:rPr kumimoji="0" lang="en-US" sz="1500" b="0" i="0" u="none" strike="noStrike" kern="0" cap="none" spc="0" normalizeH="0" baseline="0" noProof="0" dirty="0">
                <a:ln>
                  <a:noFill/>
                </a:ln>
                <a:solidFill>
                  <a:sysClr val="windowText" lastClr="000000"/>
                </a:solidFill>
                <a:effectLst/>
                <a:uLnTx/>
                <a:uFillTx/>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ysClr val="windowText" lastClr="000000"/>
                </a:solidFill>
                <a:effectLst/>
                <a:uLnTx/>
                <a:uFillTx/>
              </a:rPr>
              <a:t>“Wrist Band”</a:t>
            </a:r>
          </a:p>
        </p:txBody>
      </p:sp>
      <p:cxnSp>
        <p:nvCxnSpPr>
          <p:cNvPr id="166" name="Curved Connector 73"/>
          <p:cNvCxnSpPr>
            <a:endCxn id="163" idx="2"/>
          </p:cNvCxnSpPr>
          <p:nvPr/>
        </p:nvCxnSpPr>
        <p:spPr>
          <a:xfrm flipV="1">
            <a:off x="1781852" y="4381924"/>
            <a:ext cx="3739693" cy="269413"/>
          </a:xfrm>
          <a:prstGeom prst="curvedConnector3">
            <a:avLst/>
          </a:prstGeom>
          <a:noFill/>
          <a:ln w="9525" cap="flat" cmpd="sng" algn="ctr">
            <a:solidFill>
              <a:srgbClr val="0071C5">
                <a:shade val="95000"/>
                <a:satMod val="105000"/>
              </a:srgbClr>
            </a:solidFill>
            <a:prstDash val="solid"/>
            <a:tailEnd type="triangle"/>
          </a:ln>
          <a:effectLst/>
        </p:spPr>
      </p:cxnSp>
      <p:cxnSp>
        <p:nvCxnSpPr>
          <p:cNvPr id="167" name="Curved Connector 76"/>
          <p:cNvCxnSpPr>
            <a:stCxn id="163" idx="4"/>
          </p:cNvCxnSpPr>
          <p:nvPr/>
        </p:nvCxnSpPr>
        <p:spPr>
          <a:xfrm rot="5400000">
            <a:off x="3401705" y="2791537"/>
            <a:ext cx="542959" cy="3842235"/>
          </a:xfrm>
          <a:prstGeom prst="curvedConnector2">
            <a:avLst/>
          </a:prstGeom>
          <a:noFill/>
          <a:ln w="9525" cap="flat" cmpd="sng" algn="ctr">
            <a:solidFill>
              <a:srgbClr val="0071C5">
                <a:shade val="95000"/>
                <a:satMod val="105000"/>
              </a:srgbClr>
            </a:solidFill>
            <a:prstDash val="solid"/>
            <a:tailEnd type="triangle"/>
          </a:ln>
          <a:effectLst/>
        </p:spPr>
      </p:cxnSp>
      <p:sp>
        <p:nvSpPr>
          <p:cNvPr id="168" name="TextBox 167"/>
          <p:cNvSpPr txBox="1"/>
          <p:nvPr/>
        </p:nvSpPr>
        <p:spPr>
          <a:xfrm>
            <a:off x="2647637" y="4445987"/>
            <a:ext cx="579005"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1" u="none" strike="noStrike" kern="0" cap="none" spc="0" normalizeH="0" baseline="0" noProof="0" dirty="0">
                <a:ln>
                  <a:noFill/>
                </a:ln>
                <a:solidFill>
                  <a:srgbClr val="7030A0"/>
                </a:solidFill>
                <a:effectLst/>
                <a:uLnTx/>
                <a:uFillTx/>
              </a:rPr>
              <a:t>Request</a:t>
            </a:r>
          </a:p>
        </p:txBody>
      </p:sp>
      <p:sp>
        <p:nvSpPr>
          <p:cNvPr id="169" name="TextBox 168"/>
          <p:cNvSpPr txBox="1"/>
          <p:nvPr/>
        </p:nvSpPr>
        <p:spPr>
          <a:xfrm>
            <a:off x="2762977" y="4984133"/>
            <a:ext cx="659155"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1" u="none" strike="noStrike" kern="0" cap="none" spc="0" normalizeH="0" baseline="0" noProof="0" dirty="0">
                <a:ln>
                  <a:noFill/>
                </a:ln>
                <a:solidFill>
                  <a:srgbClr val="7030A0"/>
                </a:solidFill>
                <a:effectLst/>
                <a:uLnTx/>
                <a:uFillTx/>
              </a:rPr>
              <a:t>Response</a:t>
            </a:r>
          </a:p>
        </p:txBody>
      </p:sp>
      <p:grpSp>
        <p:nvGrpSpPr>
          <p:cNvPr id="170" name="Group 86"/>
          <p:cNvGrpSpPr/>
          <p:nvPr/>
        </p:nvGrpSpPr>
        <p:grpSpPr>
          <a:xfrm>
            <a:off x="3784103" y="4865703"/>
            <a:ext cx="1117741" cy="606233"/>
            <a:chOff x="4731087" y="4521555"/>
            <a:chExt cx="974023" cy="808311"/>
          </a:xfrm>
        </p:grpSpPr>
        <p:sp>
          <p:nvSpPr>
            <p:cNvPr id="171" name="Rectangle 85"/>
            <p:cNvSpPr/>
            <p:nvPr/>
          </p:nvSpPr>
          <p:spPr>
            <a:xfrm>
              <a:off x="4731087" y="4521555"/>
              <a:ext cx="974023" cy="808311"/>
            </a:xfrm>
            <a:prstGeom prst="rect">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sp>
          <p:nvSpPr>
            <p:cNvPr id="172" name="Folded Corner 83"/>
            <p:cNvSpPr/>
            <p:nvPr/>
          </p:nvSpPr>
          <p:spPr>
            <a:xfrm>
              <a:off x="4750137" y="4772105"/>
              <a:ext cx="923257" cy="520697"/>
            </a:xfrm>
            <a:prstGeom prst="foldedCorner">
              <a:avLst/>
            </a:prstGeom>
            <a:solidFill>
              <a:sysClr val="window" lastClr="FFFFFF">
                <a:lumMod val="95000"/>
              </a:sysClr>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ysClr val="windowText" lastClr="000000"/>
                  </a:solidFill>
                  <a:effectLst/>
                  <a:uLnTx/>
                  <a:uFillTx/>
                  <a:latin typeface="Verdana"/>
                  <a:ea typeface="+mn-ea"/>
                  <a:cs typeface="+mn-cs"/>
                </a:rPr>
                <a:t>Time: 11:30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ysClr val="windowText" lastClr="000000"/>
                  </a:solidFill>
                  <a:effectLst/>
                  <a:uLnTx/>
                  <a:uFillTx/>
                  <a:latin typeface="Verdana"/>
                  <a:ea typeface="+mn-ea"/>
                  <a:cs typeface="+mn-cs"/>
                </a:rPr>
                <a:t>Rate: 80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ysClr val="windowText" lastClr="000000"/>
                  </a:solidFill>
                  <a:effectLst/>
                  <a:uLnTx/>
                  <a:uFillTx/>
                  <a:latin typeface="Verdana"/>
                  <a:ea typeface="+mn-ea"/>
                  <a:cs typeface="+mn-cs"/>
                </a:rPr>
                <a:t>Name: Ravi HR</a:t>
              </a:r>
            </a:p>
          </p:txBody>
        </p:sp>
        <p:sp>
          <p:nvSpPr>
            <p:cNvPr id="173" name="Rectangle 84"/>
            <p:cNvSpPr/>
            <p:nvPr/>
          </p:nvSpPr>
          <p:spPr>
            <a:xfrm>
              <a:off x="4750137" y="4559656"/>
              <a:ext cx="949030" cy="187311"/>
            </a:xfrm>
            <a:prstGeom prst="rect">
              <a:avLst/>
            </a:prstGeom>
            <a:solidFill>
              <a:sysClr val="window" lastClr="FFFFFF">
                <a:lumMod val="85000"/>
              </a:sysClr>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grpSp>
      <p:sp>
        <p:nvSpPr>
          <p:cNvPr id="174" name="TextBox 173"/>
          <p:cNvSpPr txBox="1"/>
          <p:nvPr/>
        </p:nvSpPr>
        <p:spPr>
          <a:xfrm>
            <a:off x="3692216" y="5547951"/>
            <a:ext cx="944489"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Representation</a:t>
            </a:r>
          </a:p>
        </p:txBody>
      </p:sp>
      <p:cxnSp>
        <p:nvCxnSpPr>
          <p:cNvPr id="175" name="Straight Arrow Connector 88"/>
          <p:cNvCxnSpPr/>
          <p:nvPr/>
        </p:nvCxnSpPr>
        <p:spPr>
          <a:xfrm rot="16200000" flipV="1">
            <a:off x="4256161" y="5522717"/>
            <a:ext cx="157163" cy="0"/>
          </a:xfrm>
          <a:prstGeom prst="straightConnector1">
            <a:avLst/>
          </a:prstGeom>
          <a:noFill/>
          <a:ln w="28575" cap="flat" cmpd="sng" algn="ctr">
            <a:solidFill>
              <a:srgbClr val="7030A0"/>
            </a:solidFill>
            <a:prstDash val="solid"/>
            <a:tailEnd type="triangle"/>
          </a:ln>
          <a:effectLst/>
        </p:spPr>
      </p:cxnSp>
      <p:grpSp>
        <p:nvGrpSpPr>
          <p:cNvPr id="176" name="Group 89"/>
          <p:cNvGrpSpPr/>
          <p:nvPr/>
        </p:nvGrpSpPr>
        <p:grpSpPr>
          <a:xfrm>
            <a:off x="3708436" y="3985031"/>
            <a:ext cx="1117741" cy="606233"/>
            <a:chOff x="4731087" y="4521555"/>
            <a:chExt cx="974023" cy="808311"/>
          </a:xfrm>
        </p:grpSpPr>
        <p:sp>
          <p:nvSpPr>
            <p:cNvPr id="177" name="Rectangle 90"/>
            <p:cNvSpPr/>
            <p:nvPr/>
          </p:nvSpPr>
          <p:spPr>
            <a:xfrm>
              <a:off x="4731087" y="4521555"/>
              <a:ext cx="974023" cy="808311"/>
            </a:xfrm>
            <a:prstGeom prst="rect">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sp>
          <p:nvSpPr>
            <p:cNvPr id="178" name="Folded Corner 91"/>
            <p:cNvSpPr/>
            <p:nvPr/>
          </p:nvSpPr>
          <p:spPr>
            <a:xfrm>
              <a:off x="4750137" y="4772105"/>
              <a:ext cx="923257" cy="520697"/>
            </a:xfrm>
            <a:prstGeom prst="foldedCorner">
              <a:avLst/>
            </a:prstGeom>
            <a:solidFill>
              <a:sysClr val="window" lastClr="FFFFFF">
                <a:lumMod val="95000"/>
              </a:sysClr>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88" b="0" i="0" u="none" strike="noStrike" kern="0" cap="none" spc="0" normalizeH="0" baseline="0" noProof="0" dirty="0">
                  <a:ln>
                    <a:noFill/>
                  </a:ln>
                  <a:solidFill>
                    <a:sysClr val="windowText" lastClr="000000"/>
                  </a:solidFill>
                  <a:effectLst/>
                  <a:uLnTx/>
                  <a:uFillTx/>
                  <a:latin typeface="Verdana"/>
                  <a:ea typeface="+mn-ea"/>
                  <a:cs typeface="+mn-cs"/>
                </a:rPr>
                <a:t>URI: /s/</a:t>
              </a:r>
              <a:r>
                <a:rPr kumimoji="0" lang="en-US" sz="788" b="0" i="0" u="none" strike="noStrike" kern="0" cap="none" spc="0" normalizeH="0" baseline="0" noProof="0" dirty="0" err="1">
                  <a:ln>
                    <a:noFill/>
                  </a:ln>
                  <a:solidFill>
                    <a:sysClr val="windowText" lastClr="000000"/>
                  </a:solidFill>
                  <a:effectLst/>
                  <a:uLnTx/>
                  <a:uFillTx/>
                  <a:latin typeface="Verdana"/>
                  <a:ea typeface="+mn-ea"/>
                  <a:cs typeface="+mn-cs"/>
                </a:rPr>
                <a:t>hm</a:t>
              </a:r>
              <a:r>
                <a:rPr kumimoji="0" lang="en-US" sz="788" b="0" i="0" u="none" strike="noStrike" kern="0" cap="none" spc="0" normalizeH="0" baseline="0" noProof="0" dirty="0">
                  <a:ln>
                    <a:noFill/>
                  </a:ln>
                  <a:solidFill>
                    <a:sysClr val="windowText" lastClr="000000"/>
                  </a:solidFill>
                  <a:effectLst/>
                  <a:uLnTx/>
                  <a:uFillTx/>
                  <a:latin typeface="Verdana"/>
                  <a:ea typeface="+mn-ea"/>
                  <a:cs typeface="+mn-cs"/>
                </a:rPr>
                <a:t>/data</a:t>
              </a:r>
            </a:p>
          </p:txBody>
        </p:sp>
        <p:sp>
          <p:nvSpPr>
            <p:cNvPr id="179" name="Rectangle 92"/>
            <p:cNvSpPr/>
            <p:nvPr/>
          </p:nvSpPr>
          <p:spPr>
            <a:xfrm>
              <a:off x="4750137" y="4559656"/>
              <a:ext cx="949030" cy="187311"/>
            </a:xfrm>
            <a:prstGeom prst="rect">
              <a:avLst/>
            </a:prstGeom>
            <a:solidFill>
              <a:sysClr val="window" lastClr="FFFFFF">
                <a:lumMod val="85000"/>
              </a:sysClr>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ysClr val="windowText" lastClr="000000"/>
                  </a:solidFill>
                  <a:effectLst/>
                  <a:uLnTx/>
                  <a:uFillTx/>
                  <a:latin typeface="Verdana"/>
                  <a:ea typeface="+mn-ea"/>
                  <a:cs typeface="+mn-cs"/>
                </a:rPr>
                <a:t>GET</a:t>
              </a:r>
            </a:p>
          </p:txBody>
        </p:sp>
      </p:grpSp>
      <p:sp>
        <p:nvSpPr>
          <p:cNvPr id="180" name="TextBox 179"/>
          <p:cNvSpPr txBox="1"/>
          <p:nvPr/>
        </p:nvSpPr>
        <p:spPr>
          <a:xfrm>
            <a:off x="5927798" y="5238650"/>
            <a:ext cx="599844" cy="338554"/>
          </a:xfrm>
          <a:prstGeom prst="rect">
            <a:avLst/>
          </a:prstGeom>
          <a:solidFill>
            <a:sysClr val="window" lastClr="FFFFFF"/>
          </a:solid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Protocol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Servlet</a:t>
            </a:r>
          </a:p>
        </p:txBody>
      </p:sp>
      <p:sp>
        <p:nvSpPr>
          <p:cNvPr id="182" name="Rectangle 5"/>
          <p:cNvSpPr/>
          <p:nvPr/>
        </p:nvSpPr>
        <p:spPr>
          <a:xfrm>
            <a:off x="6716602" y="3862729"/>
            <a:ext cx="5176188" cy="2204128"/>
          </a:xfrm>
          <a:prstGeom prst="rect">
            <a:avLst/>
          </a:prstGeom>
          <a:solidFill>
            <a:srgbClr val="FDB813">
              <a:lumMod val="40000"/>
              <a:lumOff val="60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err="1">
              <a:ln>
                <a:noFill/>
              </a:ln>
              <a:solidFill>
                <a:sysClr val="window" lastClr="FFFFFF"/>
              </a:solidFill>
              <a:effectLst/>
              <a:uLnTx/>
              <a:uFillTx/>
              <a:latin typeface="Verdana"/>
              <a:ea typeface="+mn-ea"/>
              <a:cs typeface="+mn-cs"/>
            </a:endParaRPr>
          </a:p>
        </p:txBody>
      </p:sp>
      <p:sp>
        <p:nvSpPr>
          <p:cNvPr id="183" name="TextBox 182"/>
          <p:cNvSpPr txBox="1"/>
          <p:nvPr/>
        </p:nvSpPr>
        <p:spPr>
          <a:xfrm>
            <a:off x="7154866" y="4286359"/>
            <a:ext cx="904909" cy="21544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Resource Type</a:t>
            </a:r>
          </a:p>
        </p:txBody>
      </p:sp>
      <p:sp>
        <p:nvSpPr>
          <p:cNvPr id="192" name="Rectangle 13"/>
          <p:cNvSpPr/>
          <p:nvPr/>
        </p:nvSpPr>
        <p:spPr>
          <a:xfrm>
            <a:off x="9238400" y="5212786"/>
            <a:ext cx="710728" cy="134945"/>
          </a:xfrm>
          <a:prstGeom prst="rect">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sp>
        <p:nvSpPr>
          <p:cNvPr id="193" name="Rectangle 16"/>
          <p:cNvSpPr/>
          <p:nvPr/>
        </p:nvSpPr>
        <p:spPr>
          <a:xfrm rot="16200000">
            <a:off x="8817173" y="5578792"/>
            <a:ext cx="534368" cy="179482"/>
          </a:xfrm>
          <a:prstGeom prst="rect">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grpSp>
        <p:nvGrpSpPr>
          <p:cNvPr id="194" name="Group 20"/>
          <p:cNvGrpSpPr/>
          <p:nvPr/>
        </p:nvGrpSpPr>
        <p:grpSpPr>
          <a:xfrm>
            <a:off x="8551141" y="5655673"/>
            <a:ext cx="487889" cy="118502"/>
            <a:chOff x="5553075" y="2974195"/>
            <a:chExt cx="542925" cy="166659"/>
          </a:xfrm>
        </p:grpSpPr>
        <p:cxnSp>
          <p:nvCxnSpPr>
            <p:cNvPr id="195" name="Straight Connector 18"/>
            <p:cNvCxnSpPr/>
            <p:nvPr/>
          </p:nvCxnSpPr>
          <p:spPr>
            <a:xfrm>
              <a:off x="5553075" y="3057525"/>
              <a:ext cx="542925" cy="0"/>
            </a:xfrm>
            <a:prstGeom prst="line">
              <a:avLst/>
            </a:prstGeom>
            <a:noFill/>
            <a:ln w="38100" cap="flat" cmpd="sng" algn="ctr">
              <a:solidFill>
                <a:srgbClr val="0071C5">
                  <a:shade val="95000"/>
                  <a:satMod val="105000"/>
                </a:srgbClr>
              </a:solidFill>
              <a:prstDash val="solid"/>
            </a:ln>
            <a:effectLst/>
          </p:spPr>
        </p:cxnSp>
        <p:sp>
          <p:nvSpPr>
            <p:cNvPr id="196" name="Oval 19"/>
            <p:cNvSpPr>
              <a:spLocks noChangeAspect="1"/>
            </p:cNvSpPr>
            <p:nvPr/>
          </p:nvSpPr>
          <p:spPr>
            <a:xfrm>
              <a:off x="5743574" y="2974195"/>
              <a:ext cx="161925" cy="166659"/>
            </a:xfrm>
            <a:prstGeom prst="ellipse">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grpSp>
      <p:grpSp>
        <p:nvGrpSpPr>
          <p:cNvPr id="197" name="Group 24"/>
          <p:cNvGrpSpPr/>
          <p:nvPr/>
        </p:nvGrpSpPr>
        <p:grpSpPr>
          <a:xfrm>
            <a:off x="9514956" y="4936336"/>
            <a:ext cx="157612" cy="366824"/>
            <a:chOff x="6696477" y="4382685"/>
            <a:chExt cx="158002" cy="489098"/>
          </a:xfrm>
        </p:grpSpPr>
        <p:cxnSp>
          <p:nvCxnSpPr>
            <p:cNvPr id="198" name="Straight Connector 22"/>
            <p:cNvCxnSpPr/>
            <p:nvPr/>
          </p:nvCxnSpPr>
          <p:spPr>
            <a:xfrm rot="5400000">
              <a:off x="6540453" y="4627234"/>
              <a:ext cx="489098" cy="0"/>
            </a:xfrm>
            <a:prstGeom prst="line">
              <a:avLst/>
            </a:prstGeom>
            <a:noFill/>
            <a:ln w="38100" cap="flat" cmpd="sng" algn="ctr">
              <a:solidFill>
                <a:srgbClr val="0071C5">
                  <a:shade val="95000"/>
                  <a:satMod val="105000"/>
                </a:srgbClr>
              </a:solidFill>
              <a:prstDash val="solid"/>
            </a:ln>
            <a:effectLst/>
          </p:spPr>
        </p:cxnSp>
        <p:sp>
          <p:nvSpPr>
            <p:cNvPr id="199" name="Oval 23"/>
            <p:cNvSpPr>
              <a:spLocks noChangeAspect="1"/>
            </p:cNvSpPr>
            <p:nvPr/>
          </p:nvSpPr>
          <p:spPr>
            <a:xfrm rot="5400000">
              <a:off x="6702542" y="4548232"/>
              <a:ext cx="145871" cy="158002"/>
            </a:xfrm>
            <a:prstGeom prst="ellipse">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grpSp>
      <p:sp>
        <p:nvSpPr>
          <p:cNvPr id="201" name="TextBox 200"/>
          <p:cNvSpPr txBox="1"/>
          <p:nvPr/>
        </p:nvSpPr>
        <p:spPr>
          <a:xfrm>
            <a:off x="7950559" y="5901741"/>
            <a:ext cx="647934"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Resource</a:t>
            </a:r>
          </a:p>
        </p:txBody>
      </p:sp>
      <p:sp>
        <p:nvSpPr>
          <p:cNvPr id="202" name="TextBox 201"/>
          <p:cNvSpPr txBox="1"/>
          <p:nvPr/>
        </p:nvSpPr>
        <p:spPr>
          <a:xfrm>
            <a:off x="9091174" y="4365297"/>
            <a:ext cx="832279" cy="2308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rPr>
              <a:t>/s/</a:t>
            </a:r>
            <a:r>
              <a:rPr kumimoji="0" lang="en-US" sz="900" b="0" i="0" u="none" strike="noStrike" kern="0" cap="none" spc="0" normalizeH="0" baseline="0" noProof="0" dirty="0" err="1">
                <a:ln>
                  <a:noFill/>
                </a:ln>
                <a:solidFill>
                  <a:sysClr val="windowText" lastClr="000000"/>
                </a:solidFill>
                <a:effectLst/>
                <a:uLnTx/>
                <a:uFillTx/>
              </a:rPr>
              <a:t>hm</a:t>
            </a:r>
            <a:r>
              <a:rPr kumimoji="0" lang="en-US" sz="900" b="0" i="0" u="none" strike="noStrike" kern="0" cap="none" spc="0" normalizeH="0" baseline="0" noProof="0" dirty="0">
                <a:ln>
                  <a:noFill/>
                </a:ln>
                <a:solidFill>
                  <a:sysClr val="windowText" lastClr="000000"/>
                </a:solidFill>
                <a:effectLst/>
                <a:uLnTx/>
                <a:uFillTx/>
              </a:rPr>
              <a:t>/data</a:t>
            </a:r>
          </a:p>
        </p:txBody>
      </p:sp>
      <p:sp>
        <p:nvSpPr>
          <p:cNvPr id="203" name="TextBox 202"/>
          <p:cNvSpPr txBox="1"/>
          <p:nvPr/>
        </p:nvSpPr>
        <p:spPr>
          <a:xfrm>
            <a:off x="9053241" y="4208402"/>
            <a:ext cx="766557"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Relative URI</a:t>
            </a:r>
          </a:p>
        </p:txBody>
      </p:sp>
      <p:sp>
        <p:nvSpPr>
          <p:cNvPr id="204" name="TextBox 203"/>
          <p:cNvSpPr txBox="1"/>
          <p:nvPr/>
        </p:nvSpPr>
        <p:spPr>
          <a:xfrm>
            <a:off x="7068973" y="5364966"/>
            <a:ext cx="1394934"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rPr>
              <a:t>/192.168.1.1/s/</a:t>
            </a:r>
            <a:r>
              <a:rPr kumimoji="0" lang="en-US" sz="800" b="0" i="0" u="none" strike="noStrike" kern="0" cap="none" spc="0" normalizeH="0" baseline="0" noProof="0" dirty="0" err="1">
                <a:ln>
                  <a:noFill/>
                </a:ln>
                <a:solidFill>
                  <a:sysClr val="windowText" lastClr="000000"/>
                </a:solidFill>
                <a:effectLst/>
                <a:uLnTx/>
                <a:uFillTx/>
              </a:rPr>
              <a:t>hm</a:t>
            </a:r>
            <a:r>
              <a:rPr kumimoji="0" lang="en-US" sz="800" b="0" i="0" u="none" strike="noStrike" kern="0" cap="none" spc="0" normalizeH="0" baseline="0" noProof="0" dirty="0">
                <a:ln>
                  <a:noFill/>
                </a:ln>
                <a:solidFill>
                  <a:sysClr val="windowText" lastClr="000000"/>
                </a:solidFill>
                <a:effectLst/>
                <a:uLnTx/>
                <a:uFillTx/>
              </a:rPr>
              <a:t>/</a:t>
            </a:r>
            <a:r>
              <a:rPr kumimoji="0" lang="en-US" sz="800" b="0" i="0" u="none" strike="noStrike" kern="0" cap="none" spc="0" normalizeH="0" baseline="0" noProof="0" dirty="0" err="1">
                <a:ln>
                  <a:noFill/>
                </a:ln>
                <a:solidFill>
                  <a:sysClr val="windowText" lastClr="000000"/>
                </a:solidFill>
                <a:effectLst/>
                <a:uLnTx/>
                <a:uFillTx/>
              </a:rPr>
              <a:t>mgmt</a:t>
            </a:r>
            <a:endParaRPr kumimoji="0" lang="en-US" sz="800" b="0" i="0" u="none" strike="noStrike" kern="0" cap="none" spc="0" normalizeH="0" baseline="0" noProof="0" dirty="0">
              <a:ln>
                <a:noFill/>
              </a:ln>
              <a:solidFill>
                <a:sysClr val="windowText" lastClr="000000"/>
              </a:solidFill>
              <a:effectLst/>
              <a:uLnTx/>
              <a:uFillTx/>
            </a:endParaRPr>
          </a:p>
        </p:txBody>
      </p:sp>
      <p:sp>
        <p:nvSpPr>
          <p:cNvPr id="205" name="TextBox 204"/>
          <p:cNvSpPr txBox="1"/>
          <p:nvPr/>
        </p:nvSpPr>
        <p:spPr>
          <a:xfrm>
            <a:off x="7526354" y="5204805"/>
            <a:ext cx="1043876"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Fully-qualified URI</a:t>
            </a:r>
          </a:p>
        </p:txBody>
      </p:sp>
      <p:cxnSp>
        <p:nvCxnSpPr>
          <p:cNvPr id="208" name="Straight Arrow Connector 36"/>
          <p:cNvCxnSpPr/>
          <p:nvPr/>
        </p:nvCxnSpPr>
        <p:spPr>
          <a:xfrm>
            <a:off x="7950558" y="4497198"/>
            <a:ext cx="209032" cy="0"/>
          </a:xfrm>
          <a:prstGeom prst="straightConnector1">
            <a:avLst/>
          </a:prstGeom>
          <a:noFill/>
          <a:ln w="28575" cap="flat" cmpd="sng" algn="ctr">
            <a:solidFill>
              <a:srgbClr val="7030A0"/>
            </a:solidFill>
            <a:prstDash val="solid"/>
            <a:tailEnd type="triangle"/>
          </a:ln>
          <a:effectLst/>
        </p:spPr>
      </p:cxnSp>
      <p:sp>
        <p:nvSpPr>
          <p:cNvPr id="212" name="Folded Corner 79"/>
          <p:cNvSpPr/>
          <p:nvPr/>
        </p:nvSpPr>
        <p:spPr>
          <a:xfrm>
            <a:off x="7757750" y="4754826"/>
            <a:ext cx="878174" cy="433847"/>
          </a:xfrm>
          <a:prstGeom prst="foldedCorner">
            <a:avLst/>
          </a:prstGeom>
          <a:solidFill>
            <a:sysClr val="window" lastClr="FFFFFF">
              <a:lumMod val="95000"/>
            </a:sysClr>
          </a:solidFill>
          <a:ln w="25400" cap="flat" cmpd="sng" algn="ctr">
            <a:solidFill>
              <a:srgbClr val="0071C5">
                <a:shade val="50000"/>
              </a:srgbClr>
            </a:solidFill>
            <a:prstDash val="solid"/>
          </a:ln>
          <a:effectLst/>
        </p:spPr>
        <p:txBody>
          <a:bodyPr wrap="squar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Verdana"/>
                <a:ea typeface="+mn-ea"/>
                <a:cs typeface="+mn-cs"/>
              </a:rPr>
              <a:t>Resolution: I</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Verdana"/>
                <a:ea typeface="+mn-ea"/>
                <a:cs typeface="+mn-cs"/>
              </a:rPr>
              <a:t>Range: I</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Verdana"/>
                <a:ea typeface="+mn-ea"/>
                <a:cs typeface="+mn-cs"/>
              </a:rPr>
              <a:t>Name: S</a:t>
            </a:r>
          </a:p>
        </p:txBody>
      </p:sp>
      <p:sp>
        <p:nvSpPr>
          <p:cNvPr id="213" name="Folded Corner 80"/>
          <p:cNvSpPr/>
          <p:nvPr/>
        </p:nvSpPr>
        <p:spPr>
          <a:xfrm>
            <a:off x="8152615" y="4273863"/>
            <a:ext cx="920973" cy="390523"/>
          </a:xfrm>
          <a:prstGeom prst="foldedCorner">
            <a:avLst/>
          </a:prstGeom>
          <a:solidFill>
            <a:sysClr val="window" lastClr="FFFFFF">
              <a:lumMod val="95000"/>
            </a:sysClr>
          </a:solidFill>
          <a:ln w="25400" cap="flat" cmpd="sng" algn="ctr">
            <a:solidFill>
              <a:srgbClr val="0071C5">
                <a:shade val="50000"/>
              </a:srgbClr>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Verdana"/>
                <a:ea typeface="+mn-ea"/>
                <a:cs typeface="+mn-cs"/>
              </a:rPr>
              <a:t>Time: UT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Verdana"/>
                <a:ea typeface="+mn-ea"/>
                <a:cs typeface="+mn-cs"/>
              </a:rPr>
              <a:t>Rate: F</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Verdana"/>
                <a:ea typeface="+mn-ea"/>
                <a:cs typeface="+mn-cs"/>
              </a:rPr>
              <a:t>Name: S</a:t>
            </a:r>
          </a:p>
        </p:txBody>
      </p:sp>
      <p:cxnSp>
        <p:nvCxnSpPr>
          <p:cNvPr id="214" name="Straight Arrow Connector 82"/>
          <p:cNvCxnSpPr/>
          <p:nvPr/>
        </p:nvCxnSpPr>
        <p:spPr>
          <a:xfrm rot="5400000">
            <a:off x="7898889" y="4664383"/>
            <a:ext cx="157163" cy="0"/>
          </a:xfrm>
          <a:prstGeom prst="straightConnector1">
            <a:avLst/>
          </a:prstGeom>
          <a:noFill/>
          <a:ln w="28575" cap="flat" cmpd="sng" algn="ctr">
            <a:solidFill>
              <a:srgbClr val="7030A0"/>
            </a:solidFill>
            <a:prstDash val="solid"/>
            <a:tailEnd type="triangle"/>
          </a:ln>
          <a:effectLst/>
        </p:spPr>
      </p:cxnSp>
      <p:pic>
        <p:nvPicPr>
          <p:cNvPr id="216" name="Picture 2"/>
          <p:cNvPicPr>
            <a:picLocks noChangeAspect="1"/>
          </p:cNvPicPr>
          <p:nvPr/>
        </p:nvPicPr>
        <p:blipFill>
          <a:blip r:embed="rId4" cstate="print"/>
          <a:stretch>
            <a:fillRect/>
          </a:stretch>
        </p:blipFill>
        <p:spPr>
          <a:xfrm>
            <a:off x="8122900" y="5554665"/>
            <a:ext cx="486755" cy="387822"/>
          </a:xfrm>
          <a:prstGeom prst="rect">
            <a:avLst/>
          </a:prstGeom>
        </p:spPr>
      </p:pic>
      <p:pic>
        <p:nvPicPr>
          <p:cNvPr id="217" name="Picture 68"/>
          <p:cNvPicPr>
            <a:picLocks noChangeAspect="1"/>
          </p:cNvPicPr>
          <p:nvPr/>
        </p:nvPicPr>
        <p:blipFill>
          <a:blip r:embed="rId4" cstate="print"/>
          <a:stretch>
            <a:fillRect/>
          </a:stretch>
        </p:blipFill>
        <p:spPr>
          <a:xfrm>
            <a:off x="9350899" y="4621950"/>
            <a:ext cx="486755" cy="387822"/>
          </a:xfrm>
          <a:prstGeom prst="rect">
            <a:avLst/>
          </a:prstGeom>
        </p:spPr>
      </p:pic>
      <p:cxnSp>
        <p:nvCxnSpPr>
          <p:cNvPr id="218" name="Straight Arrow Connector 72"/>
          <p:cNvCxnSpPr/>
          <p:nvPr/>
        </p:nvCxnSpPr>
        <p:spPr>
          <a:xfrm>
            <a:off x="7805692" y="5861014"/>
            <a:ext cx="209032" cy="0"/>
          </a:xfrm>
          <a:prstGeom prst="straightConnector1">
            <a:avLst/>
          </a:prstGeom>
          <a:noFill/>
          <a:ln w="28575" cap="flat" cmpd="sng" algn="ctr">
            <a:solidFill>
              <a:srgbClr val="7030A0"/>
            </a:solidFill>
            <a:prstDash val="solid"/>
            <a:tailEnd type="triangle"/>
          </a:ln>
          <a:effectLst/>
        </p:spPr>
      </p:cxnSp>
      <p:sp>
        <p:nvSpPr>
          <p:cNvPr id="219" name="Oval 74"/>
          <p:cNvSpPr>
            <a:spLocks noChangeAspect="1"/>
          </p:cNvSpPr>
          <p:nvPr/>
        </p:nvSpPr>
        <p:spPr>
          <a:xfrm>
            <a:off x="8033383" y="5594632"/>
            <a:ext cx="182428" cy="137160"/>
          </a:xfrm>
          <a:prstGeom prst="ellipse">
            <a:avLst/>
          </a:prstGeom>
          <a:solidFill>
            <a:srgbClr val="FF00FF"/>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err="1">
              <a:ln>
                <a:noFill/>
              </a:ln>
              <a:solidFill>
                <a:sysClr val="window" lastClr="FFFFFF"/>
              </a:solidFill>
              <a:effectLst/>
              <a:uLnTx/>
              <a:uFillTx/>
              <a:latin typeface="Verdana"/>
              <a:ea typeface="+mn-ea"/>
              <a:cs typeface="+mn-cs"/>
            </a:endParaRPr>
          </a:p>
        </p:txBody>
      </p:sp>
      <p:sp>
        <p:nvSpPr>
          <p:cNvPr id="220" name="Oval 75"/>
          <p:cNvSpPr>
            <a:spLocks noChangeAspect="1"/>
          </p:cNvSpPr>
          <p:nvPr/>
        </p:nvSpPr>
        <p:spPr>
          <a:xfrm>
            <a:off x="8046698" y="5760614"/>
            <a:ext cx="182428" cy="137160"/>
          </a:xfrm>
          <a:prstGeom prst="ellipse">
            <a:avLst/>
          </a:prstGeom>
          <a:solidFill>
            <a:srgbClr val="FF00FF"/>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err="1">
              <a:ln>
                <a:noFill/>
              </a:ln>
              <a:solidFill>
                <a:sysClr val="window" lastClr="FFFFFF"/>
              </a:solidFill>
              <a:effectLst/>
              <a:uLnTx/>
              <a:uFillTx/>
              <a:latin typeface="Verdana"/>
              <a:ea typeface="+mn-ea"/>
              <a:cs typeface="+mn-cs"/>
            </a:endParaRPr>
          </a:p>
        </p:txBody>
      </p:sp>
      <p:sp>
        <p:nvSpPr>
          <p:cNvPr id="221" name="TextBox 220"/>
          <p:cNvSpPr txBox="1"/>
          <p:nvPr/>
        </p:nvSpPr>
        <p:spPr>
          <a:xfrm>
            <a:off x="6340271" y="5751784"/>
            <a:ext cx="1130438"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Resource Interface</a:t>
            </a:r>
          </a:p>
        </p:txBody>
      </p:sp>
      <p:sp>
        <p:nvSpPr>
          <p:cNvPr id="222" name="TextBox 221"/>
          <p:cNvSpPr txBox="1"/>
          <p:nvPr/>
        </p:nvSpPr>
        <p:spPr>
          <a:xfrm>
            <a:off x="10239325" y="3608440"/>
            <a:ext cx="1625445" cy="246221"/>
          </a:xfrm>
          <a:prstGeom prst="rect">
            <a:avLst/>
          </a:prstGeom>
          <a:noFill/>
        </p:spPr>
        <p:txBody>
          <a:bodyPr wrap="none" lIns="0" tIns="0" rIns="0" bIns="0" rtlCol="0">
            <a:spAutoFit/>
          </a:bodyPr>
          <a:lstStyle/>
          <a:p>
            <a:r>
              <a:rPr lang="en-US" sz="1600" b="1" dirty="0">
                <a:solidFill>
                  <a:srgbClr val="C00000"/>
                </a:solidFill>
                <a:cs typeface="Neo Sans Intel"/>
              </a:rPr>
              <a:t>Resource model</a:t>
            </a:r>
          </a:p>
        </p:txBody>
      </p:sp>
      <p:sp>
        <p:nvSpPr>
          <p:cNvPr id="223" name="Rectangle 8"/>
          <p:cNvSpPr/>
          <p:nvPr/>
        </p:nvSpPr>
        <p:spPr>
          <a:xfrm>
            <a:off x="8969128" y="5166909"/>
            <a:ext cx="2923662" cy="899949"/>
          </a:xfrm>
          <a:prstGeom prst="rect">
            <a:avLst/>
          </a:prstGeom>
          <a:solidFill>
            <a:srgbClr val="A6CE39">
              <a:lumMod val="60000"/>
              <a:lumOff val="40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err="1">
              <a:ln>
                <a:noFill/>
              </a:ln>
              <a:solidFill>
                <a:sysClr val="window" lastClr="FFFFFF"/>
              </a:solidFill>
              <a:effectLst/>
              <a:uLnTx/>
              <a:uFillTx/>
              <a:latin typeface="Verdana"/>
              <a:ea typeface="+mn-ea"/>
              <a:cs typeface="+mn-cs"/>
            </a:endParaRPr>
          </a:p>
        </p:txBody>
      </p:sp>
      <p:pic>
        <p:nvPicPr>
          <p:cNvPr id="224" name="Picture 6"/>
          <p:cNvPicPr>
            <a:picLocks noChangeAspect="1"/>
          </p:cNvPicPr>
          <p:nvPr/>
        </p:nvPicPr>
        <p:blipFill rotWithShape="1">
          <a:blip r:embed="rId5" cstate="screen">
            <a:clrChange>
              <a:clrFrom>
                <a:srgbClr val="FFFFFF"/>
              </a:clrFrom>
              <a:clrTo>
                <a:srgbClr val="FFFFFF">
                  <a:alpha val="0"/>
                </a:srgbClr>
              </a:clrTo>
            </a:clrChange>
            <a:extLst>
              <a:ext uri="{28A0092B-C50C-407E-A947-70E740481C1C}">
                <a14:useLocalDpi xmlns:a14="http://schemas.microsoft.com/office/drawing/2010/main" val="0"/>
              </a:ext>
            </a:extLst>
          </a:blip>
          <a:srcRect l="7850" t="7250" r="8000" b="4551"/>
          <a:stretch/>
        </p:blipFill>
        <p:spPr>
          <a:xfrm>
            <a:off x="9341137" y="5506771"/>
            <a:ext cx="710728" cy="560087"/>
          </a:xfrm>
          <a:prstGeom prst="rect">
            <a:avLst/>
          </a:prstGeom>
        </p:spPr>
      </p:pic>
      <p:sp>
        <p:nvSpPr>
          <p:cNvPr id="225" name="Rectangle 13"/>
          <p:cNvSpPr/>
          <p:nvPr/>
        </p:nvSpPr>
        <p:spPr>
          <a:xfrm>
            <a:off x="9238400" y="5212786"/>
            <a:ext cx="710728" cy="134945"/>
          </a:xfrm>
          <a:prstGeom prst="rect">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sp>
        <p:nvSpPr>
          <p:cNvPr id="228" name="Rectangle 16"/>
          <p:cNvSpPr/>
          <p:nvPr/>
        </p:nvSpPr>
        <p:spPr>
          <a:xfrm rot="16200000">
            <a:off x="8817173" y="5578792"/>
            <a:ext cx="534368" cy="179482"/>
          </a:xfrm>
          <a:prstGeom prst="rect">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grpSp>
        <p:nvGrpSpPr>
          <p:cNvPr id="229" name="Group 20"/>
          <p:cNvGrpSpPr/>
          <p:nvPr/>
        </p:nvGrpSpPr>
        <p:grpSpPr>
          <a:xfrm>
            <a:off x="8551141" y="5655673"/>
            <a:ext cx="487889" cy="118502"/>
            <a:chOff x="5553075" y="2974195"/>
            <a:chExt cx="542925" cy="166659"/>
          </a:xfrm>
        </p:grpSpPr>
        <p:cxnSp>
          <p:nvCxnSpPr>
            <p:cNvPr id="230" name="Straight Connector 18"/>
            <p:cNvCxnSpPr/>
            <p:nvPr/>
          </p:nvCxnSpPr>
          <p:spPr>
            <a:xfrm>
              <a:off x="5553075" y="3057525"/>
              <a:ext cx="542925" cy="0"/>
            </a:xfrm>
            <a:prstGeom prst="line">
              <a:avLst/>
            </a:prstGeom>
            <a:noFill/>
            <a:ln w="38100" cap="flat" cmpd="sng" algn="ctr">
              <a:solidFill>
                <a:srgbClr val="0071C5">
                  <a:shade val="95000"/>
                  <a:satMod val="105000"/>
                </a:srgbClr>
              </a:solidFill>
              <a:prstDash val="solid"/>
            </a:ln>
            <a:effectLst/>
          </p:spPr>
        </p:cxnSp>
        <p:sp>
          <p:nvSpPr>
            <p:cNvPr id="231" name="Oval 19"/>
            <p:cNvSpPr>
              <a:spLocks noChangeAspect="1"/>
            </p:cNvSpPr>
            <p:nvPr/>
          </p:nvSpPr>
          <p:spPr>
            <a:xfrm>
              <a:off x="5743574" y="2974195"/>
              <a:ext cx="161925" cy="166659"/>
            </a:xfrm>
            <a:prstGeom prst="ellipse">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grpSp>
      <p:grpSp>
        <p:nvGrpSpPr>
          <p:cNvPr id="232" name="Group 24"/>
          <p:cNvGrpSpPr/>
          <p:nvPr/>
        </p:nvGrpSpPr>
        <p:grpSpPr>
          <a:xfrm>
            <a:off x="9514956" y="4936336"/>
            <a:ext cx="157612" cy="366824"/>
            <a:chOff x="6696477" y="4382685"/>
            <a:chExt cx="158002" cy="489098"/>
          </a:xfrm>
        </p:grpSpPr>
        <p:cxnSp>
          <p:nvCxnSpPr>
            <p:cNvPr id="233" name="Straight Connector 22"/>
            <p:cNvCxnSpPr/>
            <p:nvPr/>
          </p:nvCxnSpPr>
          <p:spPr>
            <a:xfrm rot="5400000">
              <a:off x="6540453" y="4627234"/>
              <a:ext cx="489098" cy="0"/>
            </a:xfrm>
            <a:prstGeom prst="line">
              <a:avLst/>
            </a:prstGeom>
            <a:noFill/>
            <a:ln w="38100" cap="flat" cmpd="sng" algn="ctr">
              <a:solidFill>
                <a:srgbClr val="0071C5">
                  <a:shade val="95000"/>
                  <a:satMod val="105000"/>
                </a:srgbClr>
              </a:solidFill>
              <a:prstDash val="solid"/>
            </a:ln>
            <a:effectLst/>
          </p:spPr>
        </p:cxnSp>
        <p:sp>
          <p:nvSpPr>
            <p:cNvPr id="234" name="Oval 23"/>
            <p:cNvSpPr>
              <a:spLocks noChangeAspect="1"/>
            </p:cNvSpPr>
            <p:nvPr/>
          </p:nvSpPr>
          <p:spPr>
            <a:xfrm rot="5400000">
              <a:off x="6702542" y="4548232"/>
              <a:ext cx="145871" cy="158002"/>
            </a:xfrm>
            <a:prstGeom prst="ellipse">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grpSp>
      <p:sp>
        <p:nvSpPr>
          <p:cNvPr id="251" name="Rectangle 5"/>
          <p:cNvSpPr/>
          <p:nvPr/>
        </p:nvSpPr>
        <p:spPr>
          <a:xfrm>
            <a:off x="3399333" y="1895398"/>
            <a:ext cx="777560" cy="110177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err="1"/>
          </a:p>
        </p:txBody>
      </p:sp>
      <p:sp>
        <p:nvSpPr>
          <p:cNvPr id="252" name="Rectangle 6"/>
          <p:cNvSpPr/>
          <p:nvPr/>
        </p:nvSpPr>
        <p:spPr>
          <a:xfrm>
            <a:off x="4266612" y="1895398"/>
            <a:ext cx="777560" cy="1101777"/>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err="1"/>
          </a:p>
        </p:txBody>
      </p:sp>
      <p:sp>
        <p:nvSpPr>
          <p:cNvPr id="253" name="Rectangle 7"/>
          <p:cNvSpPr/>
          <p:nvPr/>
        </p:nvSpPr>
        <p:spPr>
          <a:xfrm>
            <a:off x="5133890" y="1895397"/>
            <a:ext cx="777560" cy="1101777"/>
          </a:xfrm>
          <a:prstGeom prst="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err="1"/>
          </a:p>
        </p:txBody>
      </p:sp>
      <p:sp>
        <p:nvSpPr>
          <p:cNvPr id="254" name="TextBox 253"/>
          <p:cNvSpPr txBox="1"/>
          <p:nvPr/>
        </p:nvSpPr>
        <p:spPr>
          <a:xfrm>
            <a:off x="462616" y="1985813"/>
            <a:ext cx="2902797" cy="754053"/>
          </a:xfrm>
          <a:prstGeom prst="rect">
            <a:avLst/>
          </a:prstGeom>
          <a:noFill/>
        </p:spPr>
        <p:txBody>
          <a:bodyPr wrap="square" lIns="0" tIns="0" rIns="0" bIns="0" rtlCol="0">
            <a:spAutoFit/>
          </a:bodyPr>
          <a:lstStyle/>
          <a:p>
            <a:pPr algn="ctr"/>
            <a:r>
              <a:rPr lang="en-US" sz="1400" b="1" dirty="0">
                <a:solidFill>
                  <a:schemeClr val="tx2"/>
                </a:solidFill>
                <a:cs typeface="Neo Sans Intel"/>
              </a:rPr>
              <a:t>Communication and Interoperability</a:t>
            </a:r>
          </a:p>
          <a:p>
            <a:pPr algn="ctr"/>
            <a:r>
              <a:rPr lang="en-US" sz="1050" b="1" i="1" dirty="0">
                <a:solidFill>
                  <a:schemeClr val="tx2"/>
                </a:solidFill>
                <a:cs typeface="Neo Sans Intel"/>
              </a:rPr>
              <a:t>(Protocol processing</a:t>
            </a:r>
          </a:p>
          <a:p>
            <a:pPr algn="ctr"/>
            <a:r>
              <a:rPr lang="en-US" sz="1050" b="1" i="1" dirty="0">
                <a:solidFill>
                  <a:schemeClr val="tx2"/>
                </a:solidFill>
                <a:cs typeface="Neo Sans Intel"/>
              </a:rPr>
              <a:t>&amp; Messaging) </a:t>
            </a:r>
          </a:p>
        </p:txBody>
      </p:sp>
      <p:sp>
        <p:nvSpPr>
          <p:cNvPr id="255" name="TextBox 254"/>
          <p:cNvSpPr txBox="1"/>
          <p:nvPr/>
        </p:nvSpPr>
        <p:spPr>
          <a:xfrm>
            <a:off x="3167334" y="1151913"/>
            <a:ext cx="2997615" cy="384721"/>
          </a:xfrm>
          <a:prstGeom prst="rect">
            <a:avLst/>
          </a:prstGeom>
          <a:noFill/>
        </p:spPr>
        <p:txBody>
          <a:bodyPr wrap="none" lIns="0" tIns="0" rIns="0" bIns="0" rtlCol="0">
            <a:spAutoFit/>
          </a:bodyPr>
          <a:lstStyle/>
          <a:p>
            <a:pPr algn="ctr"/>
            <a:r>
              <a:rPr lang="en-US" sz="1400" b="1" dirty="0">
                <a:solidFill>
                  <a:schemeClr val="accent5"/>
                </a:solidFill>
                <a:cs typeface="Neo Sans Intel"/>
              </a:rPr>
              <a:t>Resource model and organization </a:t>
            </a:r>
          </a:p>
          <a:p>
            <a:pPr algn="ctr"/>
            <a:r>
              <a:rPr lang="en-US" sz="1100" b="1" i="1" dirty="0">
                <a:solidFill>
                  <a:schemeClr val="accent5"/>
                </a:solidFill>
                <a:cs typeface="Neo Sans Intel"/>
              </a:rPr>
              <a:t>(Declarative)</a:t>
            </a:r>
          </a:p>
        </p:txBody>
      </p:sp>
      <p:sp>
        <p:nvSpPr>
          <p:cNvPr id="256" name="TextBox 255"/>
          <p:cNvSpPr txBox="1"/>
          <p:nvPr/>
        </p:nvSpPr>
        <p:spPr>
          <a:xfrm>
            <a:off x="6239061" y="2256718"/>
            <a:ext cx="3082574" cy="384721"/>
          </a:xfrm>
          <a:prstGeom prst="rect">
            <a:avLst/>
          </a:prstGeom>
          <a:noFill/>
        </p:spPr>
        <p:txBody>
          <a:bodyPr wrap="none" lIns="0" tIns="0" rIns="0" bIns="0" rtlCol="0">
            <a:spAutoFit/>
          </a:bodyPr>
          <a:lstStyle/>
          <a:p>
            <a:pPr algn="ctr"/>
            <a:r>
              <a:rPr lang="en-US" sz="1400" b="1" dirty="0">
                <a:solidFill>
                  <a:srgbClr val="00B050"/>
                </a:solidFill>
                <a:cs typeface="Neo Sans Intel"/>
              </a:rPr>
              <a:t>Device abstraction (entity handler) </a:t>
            </a:r>
          </a:p>
          <a:p>
            <a:pPr algn="ctr"/>
            <a:r>
              <a:rPr lang="en-US" sz="1100" b="1" i="1" dirty="0">
                <a:solidFill>
                  <a:srgbClr val="00B050"/>
                </a:solidFill>
                <a:cs typeface="Neo Sans Intel"/>
              </a:rPr>
              <a:t>(Imperative)</a:t>
            </a:r>
          </a:p>
        </p:txBody>
      </p:sp>
      <p:sp>
        <p:nvSpPr>
          <p:cNvPr id="257" name="Rounded Rectangle 11"/>
          <p:cNvSpPr/>
          <p:nvPr/>
        </p:nvSpPr>
        <p:spPr>
          <a:xfrm>
            <a:off x="3230872" y="1753601"/>
            <a:ext cx="2850048" cy="1394691"/>
          </a:xfrm>
          <a:prstGeom prst="roundRect">
            <a:avLst/>
          </a:prstGeom>
          <a:noFill/>
          <a:ln w="19050">
            <a:solidFill>
              <a:srgbClr val="0070C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err="1"/>
          </a:p>
        </p:txBody>
      </p:sp>
      <p:sp>
        <p:nvSpPr>
          <p:cNvPr id="258" name="TextBox 257"/>
          <p:cNvSpPr txBox="1"/>
          <p:nvPr/>
        </p:nvSpPr>
        <p:spPr>
          <a:xfrm>
            <a:off x="1020279" y="1693975"/>
            <a:ext cx="1817805" cy="246221"/>
          </a:xfrm>
          <a:prstGeom prst="rect">
            <a:avLst/>
          </a:prstGeom>
          <a:noFill/>
        </p:spPr>
        <p:txBody>
          <a:bodyPr wrap="none" lIns="0" tIns="0" rIns="0" bIns="0" rtlCol="0">
            <a:spAutoFit/>
          </a:bodyPr>
          <a:lstStyle/>
          <a:p>
            <a:r>
              <a:rPr lang="en-US" sz="1600" b="1" dirty="0" err="1">
                <a:solidFill>
                  <a:srgbClr val="C00000"/>
                </a:solidFill>
                <a:cs typeface="Neo Sans Intel"/>
              </a:rPr>
              <a:t>RESTful</a:t>
            </a:r>
            <a:r>
              <a:rPr lang="en-US" sz="1600" b="1" dirty="0">
                <a:solidFill>
                  <a:srgbClr val="C00000"/>
                </a:solidFill>
                <a:cs typeface="Neo Sans Intel"/>
              </a:rPr>
              <a:t> transaction</a:t>
            </a:r>
          </a:p>
        </p:txBody>
      </p:sp>
      <p:sp>
        <p:nvSpPr>
          <p:cNvPr id="259" name="TextBox 258"/>
          <p:cNvSpPr txBox="1"/>
          <p:nvPr/>
        </p:nvSpPr>
        <p:spPr>
          <a:xfrm>
            <a:off x="7112661" y="1952997"/>
            <a:ext cx="1138132" cy="246221"/>
          </a:xfrm>
          <a:prstGeom prst="rect">
            <a:avLst/>
          </a:prstGeom>
          <a:noFill/>
        </p:spPr>
        <p:txBody>
          <a:bodyPr wrap="none" lIns="0" tIns="0" rIns="0" bIns="0" rtlCol="0">
            <a:spAutoFit/>
          </a:bodyPr>
          <a:lstStyle/>
          <a:p>
            <a:r>
              <a:rPr lang="en-US" sz="1600" b="1" dirty="0">
                <a:solidFill>
                  <a:srgbClr val="C00000"/>
                </a:solidFill>
                <a:cs typeface="Neo Sans Intel"/>
              </a:rPr>
              <a:t>Abstraction</a:t>
            </a:r>
          </a:p>
        </p:txBody>
      </p:sp>
      <p:sp>
        <p:nvSpPr>
          <p:cNvPr id="260" name="TextBox 259"/>
          <p:cNvSpPr txBox="1"/>
          <p:nvPr/>
        </p:nvSpPr>
        <p:spPr>
          <a:xfrm>
            <a:off x="3804830" y="869493"/>
            <a:ext cx="1420261" cy="215444"/>
          </a:xfrm>
          <a:prstGeom prst="rect">
            <a:avLst/>
          </a:prstGeom>
          <a:noFill/>
        </p:spPr>
        <p:txBody>
          <a:bodyPr wrap="none" lIns="0" tIns="0" rIns="0" bIns="0" rtlCol="0">
            <a:spAutoFit/>
          </a:bodyPr>
          <a:lstStyle/>
          <a:p>
            <a:r>
              <a:rPr lang="en-US" sz="1400" b="1" dirty="0">
                <a:solidFill>
                  <a:srgbClr val="C00000"/>
                </a:solidFill>
                <a:cs typeface="Neo Sans Intel"/>
              </a:rPr>
              <a:t>Resource model</a:t>
            </a:r>
          </a:p>
        </p:txBody>
      </p:sp>
      <p:grpSp>
        <p:nvGrpSpPr>
          <p:cNvPr id="185" name="Group 59"/>
          <p:cNvGrpSpPr/>
          <p:nvPr/>
        </p:nvGrpSpPr>
        <p:grpSpPr>
          <a:xfrm>
            <a:off x="5731436" y="4114391"/>
            <a:ext cx="4643342" cy="2047022"/>
            <a:chOff x="6176196" y="3246112"/>
            <a:chExt cx="3884043" cy="2729363"/>
          </a:xfrm>
        </p:grpSpPr>
        <p:cxnSp>
          <p:nvCxnSpPr>
            <p:cNvPr id="186" name="Straight Connector 41"/>
            <p:cNvCxnSpPr/>
            <p:nvPr/>
          </p:nvCxnSpPr>
          <p:spPr>
            <a:xfrm>
              <a:off x="9107360" y="5000046"/>
              <a:ext cx="13386" cy="936977"/>
            </a:xfrm>
            <a:prstGeom prst="line">
              <a:avLst/>
            </a:prstGeom>
            <a:noFill/>
            <a:ln w="28575" cap="flat" cmpd="sng" algn="ctr">
              <a:solidFill>
                <a:srgbClr val="0071C5">
                  <a:shade val="95000"/>
                  <a:satMod val="105000"/>
                </a:srgbClr>
              </a:solidFill>
              <a:prstDash val="lgDash"/>
            </a:ln>
            <a:effectLst/>
          </p:spPr>
        </p:cxnSp>
        <p:cxnSp>
          <p:nvCxnSpPr>
            <p:cNvPr id="187" name="Straight Connector 43"/>
            <p:cNvCxnSpPr/>
            <p:nvPr/>
          </p:nvCxnSpPr>
          <p:spPr>
            <a:xfrm rot="16200000">
              <a:off x="9587389" y="4540634"/>
              <a:ext cx="8723" cy="936977"/>
            </a:xfrm>
            <a:prstGeom prst="line">
              <a:avLst/>
            </a:prstGeom>
            <a:noFill/>
            <a:ln w="28575" cap="flat" cmpd="sng" algn="ctr">
              <a:solidFill>
                <a:srgbClr val="0071C5">
                  <a:shade val="95000"/>
                  <a:satMod val="105000"/>
                </a:srgbClr>
              </a:solidFill>
              <a:prstDash val="lgDash"/>
            </a:ln>
            <a:effectLst/>
          </p:spPr>
        </p:cxnSp>
        <p:cxnSp>
          <p:nvCxnSpPr>
            <p:cNvPr id="188" name="Straight Connector 46"/>
            <p:cNvCxnSpPr/>
            <p:nvPr/>
          </p:nvCxnSpPr>
          <p:spPr>
            <a:xfrm>
              <a:off x="6176196" y="5963394"/>
              <a:ext cx="2944550" cy="12081"/>
            </a:xfrm>
            <a:prstGeom prst="line">
              <a:avLst/>
            </a:prstGeom>
            <a:noFill/>
            <a:ln w="28575" cap="flat" cmpd="sng" algn="ctr">
              <a:solidFill>
                <a:srgbClr val="0071C5">
                  <a:shade val="95000"/>
                  <a:satMod val="105000"/>
                </a:srgbClr>
              </a:solidFill>
              <a:prstDash val="lgDash"/>
            </a:ln>
            <a:effectLst/>
          </p:spPr>
        </p:cxnSp>
        <p:cxnSp>
          <p:nvCxnSpPr>
            <p:cNvPr id="189" name="Straight Connector 49"/>
            <p:cNvCxnSpPr/>
            <p:nvPr/>
          </p:nvCxnSpPr>
          <p:spPr>
            <a:xfrm flipH="1">
              <a:off x="6176196" y="3253187"/>
              <a:ext cx="12144" cy="2710207"/>
            </a:xfrm>
            <a:prstGeom prst="line">
              <a:avLst/>
            </a:prstGeom>
            <a:noFill/>
            <a:ln w="28575" cap="flat" cmpd="sng" algn="ctr">
              <a:solidFill>
                <a:srgbClr val="0071C5">
                  <a:shade val="95000"/>
                  <a:satMod val="105000"/>
                </a:srgbClr>
              </a:solidFill>
              <a:prstDash val="lgDash"/>
            </a:ln>
            <a:effectLst/>
          </p:spPr>
        </p:cxnSp>
        <p:cxnSp>
          <p:nvCxnSpPr>
            <p:cNvPr id="190" name="Straight Connector 53"/>
            <p:cNvCxnSpPr/>
            <p:nvPr/>
          </p:nvCxnSpPr>
          <p:spPr>
            <a:xfrm>
              <a:off x="6176196" y="3246112"/>
              <a:ext cx="3819832" cy="21309"/>
            </a:xfrm>
            <a:prstGeom prst="line">
              <a:avLst/>
            </a:prstGeom>
            <a:noFill/>
            <a:ln w="28575" cap="flat" cmpd="sng" algn="ctr">
              <a:solidFill>
                <a:srgbClr val="0071C5">
                  <a:shade val="95000"/>
                  <a:satMod val="105000"/>
                </a:srgbClr>
              </a:solidFill>
              <a:prstDash val="lgDash"/>
            </a:ln>
            <a:effectLst/>
          </p:spPr>
        </p:cxnSp>
        <p:cxnSp>
          <p:nvCxnSpPr>
            <p:cNvPr id="191" name="Straight Connector 55"/>
            <p:cNvCxnSpPr/>
            <p:nvPr/>
          </p:nvCxnSpPr>
          <p:spPr>
            <a:xfrm>
              <a:off x="9987944" y="3269262"/>
              <a:ext cx="6970" cy="1739860"/>
            </a:xfrm>
            <a:prstGeom prst="line">
              <a:avLst/>
            </a:prstGeom>
            <a:noFill/>
            <a:ln w="28575" cap="flat" cmpd="sng" algn="ctr">
              <a:solidFill>
                <a:srgbClr val="0071C5">
                  <a:shade val="95000"/>
                  <a:satMod val="105000"/>
                </a:srgbClr>
              </a:solidFill>
              <a:prstDash val="lgDash"/>
            </a:ln>
            <a:effectLst/>
          </p:spPr>
        </p:cxnSp>
      </p:grpSp>
      <p:sp>
        <p:nvSpPr>
          <p:cNvPr id="261" name="TextBox 260"/>
          <p:cNvSpPr txBox="1"/>
          <p:nvPr/>
        </p:nvSpPr>
        <p:spPr>
          <a:xfrm>
            <a:off x="6459194" y="6036936"/>
            <a:ext cx="712054" cy="215444"/>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OIC Server</a:t>
            </a:r>
          </a:p>
        </p:txBody>
      </p:sp>
      <p:sp>
        <p:nvSpPr>
          <p:cNvPr id="206" name="TextBox 205"/>
          <p:cNvSpPr txBox="1"/>
          <p:nvPr/>
        </p:nvSpPr>
        <p:spPr>
          <a:xfrm>
            <a:off x="9880577" y="4984133"/>
            <a:ext cx="550151" cy="215444"/>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Binding</a:t>
            </a:r>
          </a:p>
        </p:txBody>
      </p:sp>
      <p:cxnSp>
        <p:nvCxnSpPr>
          <p:cNvPr id="207" name="Straight Arrow Connector 33"/>
          <p:cNvCxnSpPr/>
          <p:nvPr/>
        </p:nvCxnSpPr>
        <p:spPr>
          <a:xfrm flipH="1">
            <a:off x="9726945" y="5099548"/>
            <a:ext cx="209032" cy="0"/>
          </a:xfrm>
          <a:prstGeom prst="straightConnector1">
            <a:avLst/>
          </a:prstGeom>
          <a:noFill/>
          <a:ln w="28575" cap="flat" cmpd="sng" algn="ctr">
            <a:solidFill>
              <a:srgbClr val="7030A0"/>
            </a:solidFill>
            <a:prstDash val="solid"/>
            <a:tailEnd type="triangle"/>
          </a:ln>
          <a:effectLst/>
        </p:spPr>
      </p:cxnSp>
      <p:sp>
        <p:nvSpPr>
          <p:cNvPr id="184" name="Rounded Rectangle 7"/>
          <p:cNvSpPr/>
          <p:nvPr/>
        </p:nvSpPr>
        <p:spPr>
          <a:xfrm>
            <a:off x="5432308" y="3930088"/>
            <a:ext cx="5115042" cy="2371726"/>
          </a:xfrm>
          <a:prstGeom prst="roundRect">
            <a:avLst/>
          </a:prstGeom>
          <a:no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sp>
        <p:nvSpPr>
          <p:cNvPr id="209" name="TextBox 208"/>
          <p:cNvSpPr txBox="1"/>
          <p:nvPr/>
        </p:nvSpPr>
        <p:spPr>
          <a:xfrm>
            <a:off x="10315818" y="4368698"/>
            <a:ext cx="1071127" cy="215444"/>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Resource Address</a:t>
            </a:r>
          </a:p>
        </p:txBody>
      </p:sp>
      <p:cxnSp>
        <p:nvCxnSpPr>
          <p:cNvPr id="210" name="Straight Arrow Connector 38"/>
          <p:cNvCxnSpPr/>
          <p:nvPr/>
        </p:nvCxnSpPr>
        <p:spPr>
          <a:xfrm flipH="1">
            <a:off x="10165747" y="4470914"/>
            <a:ext cx="209032" cy="0"/>
          </a:xfrm>
          <a:prstGeom prst="straightConnector1">
            <a:avLst/>
          </a:prstGeom>
          <a:noFill/>
          <a:ln w="28575" cap="flat" cmpd="sng" algn="ctr">
            <a:solidFill>
              <a:srgbClr val="7030A0"/>
            </a:solidFill>
            <a:prstDash val="solid"/>
            <a:tailEnd type="triangle"/>
          </a:ln>
          <a:effectLst/>
        </p:spPr>
      </p:cxnSp>
      <p:sp>
        <p:nvSpPr>
          <p:cNvPr id="200" name="TextBox 199"/>
          <p:cNvSpPr txBox="1"/>
          <p:nvPr/>
        </p:nvSpPr>
        <p:spPr>
          <a:xfrm>
            <a:off x="9986633" y="4652640"/>
            <a:ext cx="647934" cy="215444"/>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Resource</a:t>
            </a:r>
          </a:p>
        </p:txBody>
      </p:sp>
      <p:cxnSp>
        <p:nvCxnSpPr>
          <p:cNvPr id="215" name="Straight Arrow Connector 66"/>
          <p:cNvCxnSpPr/>
          <p:nvPr/>
        </p:nvCxnSpPr>
        <p:spPr>
          <a:xfrm flipH="1">
            <a:off x="9821693" y="4754856"/>
            <a:ext cx="209032" cy="0"/>
          </a:xfrm>
          <a:prstGeom prst="straightConnector1">
            <a:avLst/>
          </a:prstGeom>
          <a:noFill/>
          <a:ln w="28575" cap="flat" cmpd="sng" algn="ctr">
            <a:solidFill>
              <a:srgbClr val="7030A0"/>
            </a:solidFill>
            <a:prstDash val="solid"/>
            <a:tailEnd type="triangle"/>
          </a:ln>
          <a:effectLst/>
        </p:spPr>
      </p:cxnSp>
      <p:sp>
        <p:nvSpPr>
          <p:cNvPr id="226" name="TextBox 225"/>
          <p:cNvSpPr txBox="1"/>
          <p:nvPr/>
        </p:nvSpPr>
        <p:spPr>
          <a:xfrm>
            <a:off x="10115756" y="5187743"/>
            <a:ext cx="869149" cy="215444"/>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Entity Handler</a:t>
            </a:r>
          </a:p>
        </p:txBody>
      </p:sp>
      <p:cxnSp>
        <p:nvCxnSpPr>
          <p:cNvPr id="235" name="Straight Arrow Connector 34"/>
          <p:cNvCxnSpPr/>
          <p:nvPr/>
        </p:nvCxnSpPr>
        <p:spPr>
          <a:xfrm flipH="1">
            <a:off x="9973817" y="5289960"/>
            <a:ext cx="209032" cy="0"/>
          </a:xfrm>
          <a:prstGeom prst="straightConnector1">
            <a:avLst/>
          </a:prstGeom>
          <a:noFill/>
          <a:ln w="28575" cap="flat" cmpd="sng" algn="ctr">
            <a:solidFill>
              <a:srgbClr val="7030A0"/>
            </a:solidFill>
            <a:prstDash val="solid"/>
            <a:tailEnd type="triangle"/>
          </a:ln>
          <a:effectLst/>
        </p:spPr>
      </p:cxnSp>
      <p:sp>
        <p:nvSpPr>
          <p:cNvPr id="227" name="TextBox 226"/>
          <p:cNvSpPr txBox="1"/>
          <p:nvPr/>
        </p:nvSpPr>
        <p:spPr>
          <a:xfrm>
            <a:off x="10154173" y="5698638"/>
            <a:ext cx="1292341" cy="215444"/>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Entity (e.g. HW Sensor)</a:t>
            </a:r>
          </a:p>
        </p:txBody>
      </p:sp>
      <p:cxnSp>
        <p:nvCxnSpPr>
          <p:cNvPr id="236" name="Straight Arrow Connector 35"/>
          <p:cNvCxnSpPr/>
          <p:nvPr/>
        </p:nvCxnSpPr>
        <p:spPr>
          <a:xfrm flipH="1">
            <a:off x="10009459" y="5799671"/>
            <a:ext cx="209032" cy="0"/>
          </a:xfrm>
          <a:prstGeom prst="straightConnector1">
            <a:avLst/>
          </a:prstGeom>
          <a:noFill/>
          <a:ln w="28575" cap="flat" cmpd="sng" algn="ctr">
            <a:solidFill>
              <a:srgbClr val="7030A0"/>
            </a:solidFill>
            <a:prstDash val="solid"/>
            <a:tailEnd type="triangle"/>
          </a:ln>
          <a:effectLst/>
        </p:spPr>
      </p:cxnSp>
      <p:sp>
        <p:nvSpPr>
          <p:cNvPr id="97" name="TextBox 96">
            <a:extLst>
              <a:ext uri="{FF2B5EF4-FFF2-40B4-BE49-F238E27FC236}">
                <a16:creationId xmlns:a16="http://schemas.microsoft.com/office/drawing/2014/main" id="{7A16280B-C48F-4924-A3F6-768CC536DB40}"/>
              </a:ext>
            </a:extLst>
          </p:cNvPr>
          <p:cNvSpPr txBox="1"/>
          <p:nvPr/>
        </p:nvSpPr>
        <p:spPr>
          <a:xfrm>
            <a:off x="94593" y="3442479"/>
            <a:ext cx="1832233" cy="246221"/>
          </a:xfrm>
          <a:prstGeom prst="rect">
            <a:avLst/>
          </a:prstGeom>
          <a:noFill/>
        </p:spPr>
        <p:txBody>
          <a:bodyPr wrap="none" lIns="0" tIns="0" rIns="0" bIns="0" rtlCol="0">
            <a:spAutoFit/>
          </a:bodyPr>
          <a:lstStyle/>
          <a:p>
            <a:r>
              <a:rPr lang="en-US" sz="1600" b="1" dirty="0" err="1">
                <a:solidFill>
                  <a:srgbClr val="C00000"/>
                </a:solidFill>
                <a:cs typeface="Neo Sans Intel"/>
              </a:rPr>
              <a:t>RESTful</a:t>
            </a:r>
            <a:r>
              <a:rPr lang="en-US" sz="1600" b="1" dirty="0">
                <a:solidFill>
                  <a:srgbClr val="C00000"/>
                </a:solidFill>
                <a:cs typeface="Neo Sans Intel"/>
              </a:rPr>
              <a:t> transaction</a:t>
            </a:r>
          </a:p>
        </p:txBody>
      </p:sp>
      <p:sp>
        <p:nvSpPr>
          <p:cNvPr id="98" name="TextBox 97">
            <a:extLst>
              <a:ext uri="{FF2B5EF4-FFF2-40B4-BE49-F238E27FC236}">
                <a16:creationId xmlns:a16="http://schemas.microsoft.com/office/drawing/2014/main" id="{785F52C7-4F4B-4B2B-BBB1-244110AC298D}"/>
              </a:ext>
            </a:extLst>
          </p:cNvPr>
          <p:cNvSpPr txBox="1"/>
          <p:nvPr/>
        </p:nvSpPr>
        <p:spPr>
          <a:xfrm>
            <a:off x="10728795" y="6072828"/>
            <a:ext cx="1146148" cy="246221"/>
          </a:xfrm>
          <a:prstGeom prst="rect">
            <a:avLst/>
          </a:prstGeom>
          <a:noFill/>
        </p:spPr>
        <p:txBody>
          <a:bodyPr wrap="none" lIns="0" tIns="0" rIns="0" bIns="0" rtlCol="0">
            <a:spAutoFit/>
          </a:bodyPr>
          <a:lstStyle/>
          <a:p>
            <a:r>
              <a:rPr lang="en-US" altLang="ko-KR" sz="1600" b="1" dirty="0">
                <a:solidFill>
                  <a:srgbClr val="C00000"/>
                </a:solidFill>
                <a:cs typeface="Neo Sans Intel"/>
              </a:rPr>
              <a:t>Abstraction</a:t>
            </a:r>
          </a:p>
        </p:txBody>
      </p:sp>
      <p:sp>
        <p:nvSpPr>
          <p:cNvPr id="2" name="바닥글 개체 틀 1">
            <a:extLst>
              <a:ext uri="{FF2B5EF4-FFF2-40B4-BE49-F238E27FC236}">
                <a16:creationId xmlns:a16="http://schemas.microsoft.com/office/drawing/2014/main" id="{5B46E9C3-5DDB-48F6-B733-876130B4DEA3}"/>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12924823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p:cNvSpPr>
            <a:spLocks noGrp="1"/>
          </p:cNvSpPr>
          <p:nvPr>
            <p:ph type="dt" sz="half" idx="10"/>
          </p:nvPr>
        </p:nvSpPr>
        <p:spPr>
          <a:xfrm>
            <a:off x="491045" y="6492875"/>
            <a:ext cx="2319766" cy="263525"/>
          </a:xfrm>
        </p:spPr>
        <p:txBody>
          <a:bodyPr/>
          <a:lstStyle/>
          <a:p>
            <a:fld id="{95E1AF2B-2900-42D1-A1AD-91272B15BA45}" type="datetime3">
              <a:rPr lang="en-US" altLang="ko-KR" smtClean="0"/>
              <a:t>17 October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23</a:t>
            </a:fld>
            <a:endParaRPr lang="en-US" dirty="0"/>
          </a:p>
        </p:txBody>
      </p:sp>
      <p:sp>
        <p:nvSpPr>
          <p:cNvPr id="7" name="제목 1"/>
          <p:cNvSpPr>
            <a:spLocks noGrp="1"/>
          </p:cNvSpPr>
          <p:nvPr>
            <p:ph type="title"/>
          </p:nvPr>
        </p:nvSpPr>
        <p:spPr>
          <a:xfrm>
            <a:off x="334531" y="26308"/>
            <a:ext cx="11452397" cy="627038"/>
          </a:xfrm>
        </p:spPr>
        <p:txBody>
          <a:bodyPr>
            <a:normAutofit fontScale="90000"/>
          </a:bodyPr>
          <a:lstStyle/>
          <a:p>
            <a:r>
              <a:rPr lang="en-US" altLang="ko-KR" sz="3600" dirty="0"/>
              <a:t>Logical organization: 3 part approach</a:t>
            </a:r>
            <a:endParaRPr lang="ko-KR" altLang="en-US" sz="3600" dirty="0"/>
          </a:p>
        </p:txBody>
      </p:sp>
      <p:sp>
        <p:nvSpPr>
          <p:cNvPr id="80" name="TextBox 79"/>
          <p:cNvSpPr txBox="1"/>
          <p:nvPr/>
        </p:nvSpPr>
        <p:spPr>
          <a:xfrm>
            <a:off x="3177739" y="6453772"/>
            <a:ext cx="5940216" cy="369332"/>
          </a:xfrm>
          <a:prstGeom prst="rect">
            <a:avLst/>
          </a:prstGeom>
          <a:noFill/>
        </p:spPr>
        <p:txBody>
          <a:bodyPr wrap="none" rtlCol="0">
            <a:spAutoFit/>
          </a:bodyPr>
          <a:lstStyle/>
          <a:p>
            <a:r>
              <a:rPr lang="en-US" altLang="ko-KR" dirty="0">
                <a:solidFill>
                  <a:schemeClr val="bg1"/>
                </a:solidFill>
                <a:latin typeface="Calibri" pitchFamily="34" charset="0"/>
              </a:rPr>
              <a:t>[OIC Concepts &amp; Architecture Review, </a:t>
            </a:r>
            <a:r>
              <a:rPr lang="en-US" altLang="ko-KR" dirty="0">
                <a:solidFill>
                  <a:schemeClr val="bg1"/>
                </a:solidFill>
              </a:rPr>
              <a:t>Ravi </a:t>
            </a:r>
            <a:r>
              <a:rPr lang="en-US" altLang="ko-KR" dirty="0" err="1">
                <a:solidFill>
                  <a:schemeClr val="bg1"/>
                </a:solidFill>
              </a:rPr>
              <a:t>Subramaniam</a:t>
            </a:r>
            <a:r>
              <a:rPr lang="en-US" altLang="ko-KR" dirty="0">
                <a:solidFill>
                  <a:schemeClr val="bg1"/>
                </a:solidFill>
              </a:rPr>
              <a:t>]</a:t>
            </a:r>
            <a:endParaRPr lang="ko-KR" altLang="en-US" dirty="0">
              <a:solidFill>
                <a:schemeClr val="bg1"/>
              </a:solidFill>
              <a:latin typeface="Calibri" pitchFamily="34" charset="0"/>
            </a:endParaRPr>
          </a:p>
        </p:txBody>
      </p:sp>
      <p:sp>
        <p:nvSpPr>
          <p:cNvPr id="158" name="Rectangle 4"/>
          <p:cNvSpPr/>
          <p:nvPr/>
        </p:nvSpPr>
        <p:spPr>
          <a:xfrm>
            <a:off x="96526" y="3704549"/>
            <a:ext cx="6559821" cy="2231168"/>
          </a:xfrm>
          <a:prstGeom prst="rect">
            <a:avLst/>
          </a:prstGeom>
          <a:solidFill>
            <a:srgbClr val="004280">
              <a:lumMod val="40000"/>
              <a:lumOff val="60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err="1">
              <a:ln>
                <a:noFill/>
              </a:ln>
              <a:solidFill>
                <a:sysClr val="window" lastClr="FFFFFF"/>
              </a:solidFill>
              <a:effectLst/>
              <a:uLnTx/>
              <a:uFillTx/>
              <a:latin typeface="Verdana"/>
              <a:ea typeface="+mn-ea"/>
              <a:cs typeface="+mn-cs"/>
            </a:endParaRPr>
          </a:p>
        </p:txBody>
      </p:sp>
      <p:pic>
        <p:nvPicPr>
          <p:cNvPr id="159" name="Picture 11"/>
          <p:cNvPicPr>
            <a:picLocks noChangeAspect="1"/>
          </p:cNvPicPr>
          <p:nvPr/>
        </p:nvPicPr>
        <p:blipFill rotWithShape="1">
          <a:blip r:embed="rId3" cstate="screen">
            <a:extLst>
              <a:ext uri="{28A0092B-C50C-407E-A947-70E740481C1C}">
                <a14:useLocalDpi xmlns:a14="http://schemas.microsoft.com/office/drawing/2010/main" val="0"/>
              </a:ext>
            </a:extLst>
          </a:blip>
          <a:srcRect l="12786" t="27904" r="22941" b="27904"/>
          <a:stretch/>
        </p:blipFill>
        <p:spPr>
          <a:xfrm>
            <a:off x="367851" y="4365297"/>
            <a:ext cx="1950936" cy="1028700"/>
          </a:xfrm>
          <a:prstGeom prst="rect">
            <a:avLst/>
          </a:prstGeom>
        </p:spPr>
      </p:pic>
      <p:sp>
        <p:nvSpPr>
          <p:cNvPr id="160" name="TextBox 159"/>
          <p:cNvSpPr txBox="1"/>
          <p:nvPr/>
        </p:nvSpPr>
        <p:spPr>
          <a:xfrm>
            <a:off x="1029374" y="5418576"/>
            <a:ext cx="699230" cy="215444"/>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OIC Client</a:t>
            </a:r>
          </a:p>
        </p:txBody>
      </p:sp>
      <p:sp>
        <p:nvSpPr>
          <p:cNvPr id="161" name="Rectangle 62"/>
          <p:cNvSpPr/>
          <p:nvPr/>
        </p:nvSpPr>
        <p:spPr>
          <a:xfrm>
            <a:off x="5907438" y="4248162"/>
            <a:ext cx="637471" cy="984726"/>
          </a:xfrm>
          <a:prstGeom prst="rect">
            <a:avLst/>
          </a:prstGeom>
          <a:no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cxnSp>
        <p:nvCxnSpPr>
          <p:cNvPr id="162" name="Straight Connector 64"/>
          <p:cNvCxnSpPr/>
          <p:nvPr/>
        </p:nvCxnSpPr>
        <p:spPr>
          <a:xfrm>
            <a:off x="5594299" y="4381923"/>
            <a:ext cx="391881" cy="0"/>
          </a:xfrm>
          <a:prstGeom prst="line">
            <a:avLst/>
          </a:prstGeom>
          <a:noFill/>
          <a:ln w="38100" cap="flat" cmpd="sng" algn="ctr">
            <a:solidFill>
              <a:srgbClr val="0071C5">
                <a:shade val="95000"/>
                <a:satMod val="105000"/>
              </a:srgbClr>
            </a:solidFill>
            <a:prstDash val="solid"/>
          </a:ln>
          <a:effectLst/>
        </p:spPr>
      </p:cxnSp>
      <p:sp>
        <p:nvSpPr>
          <p:cNvPr id="163" name="Oval 65"/>
          <p:cNvSpPr>
            <a:spLocks noChangeAspect="1"/>
          </p:cNvSpPr>
          <p:nvPr/>
        </p:nvSpPr>
        <p:spPr>
          <a:xfrm>
            <a:off x="5521546" y="4322672"/>
            <a:ext cx="145510" cy="118502"/>
          </a:xfrm>
          <a:prstGeom prst="ellipse">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sp>
        <p:nvSpPr>
          <p:cNvPr id="164" name="TextBox 163"/>
          <p:cNvSpPr txBox="1"/>
          <p:nvPr/>
        </p:nvSpPr>
        <p:spPr>
          <a:xfrm>
            <a:off x="5917004" y="4258813"/>
            <a:ext cx="542136" cy="246221"/>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ysClr val="windowText" lastClr="000000"/>
                </a:solidFill>
                <a:effectLst/>
                <a:uLnTx/>
                <a:uFillTx/>
              </a:rPr>
              <a:t>CoAP</a:t>
            </a:r>
          </a:p>
        </p:txBody>
      </p:sp>
      <p:sp>
        <p:nvSpPr>
          <p:cNvPr id="165" name="TextBox 164"/>
          <p:cNvSpPr txBox="1"/>
          <p:nvPr/>
        </p:nvSpPr>
        <p:spPr>
          <a:xfrm>
            <a:off x="673904" y="3799010"/>
            <a:ext cx="1338828" cy="553998"/>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rgbClr val="7030A0"/>
                </a:solidFill>
                <a:effectLst/>
                <a:uLnTx/>
                <a:uFillTx/>
              </a:rPr>
              <a:t>Device</a:t>
            </a:r>
            <a:r>
              <a:rPr kumimoji="0" lang="en-US" sz="1500" b="0" i="0" u="none" strike="noStrike" kern="0" cap="none" spc="0" normalizeH="0" baseline="0" noProof="0" dirty="0">
                <a:ln>
                  <a:noFill/>
                </a:ln>
                <a:solidFill>
                  <a:sysClr val="windowText" lastClr="000000"/>
                </a:solidFill>
                <a:effectLst/>
                <a:uLnTx/>
                <a:uFillTx/>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ysClr val="windowText" lastClr="000000"/>
                </a:solidFill>
                <a:effectLst/>
                <a:uLnTx/>
                <a:uFillTx/>
              </a:rPr>
              <a:t>“Wrist Band”</a:t>
            </a:r>
          </a:p>
        </p:txBody>
      </p:sp>
      <p:cxnSp>
        <p:nvCxnSpPr>
          <p:cNvPr id="166" name="Curved Connector 73"/>
          <p:cNvCxnSpPr>
            <a:endCxn id="163" idx="2"/>
          </p:cNvCxnSpPr>
          <p:nvPr/>
        </p:nvCxnSpPr>
        <p:spPr>
          <a:xfrm flipV="1">
            <a:off x="1781852" y="4381924"/>
            <a:ext cx="3739693" cy="269413"/>
          </a:xfrm>
          <a:prstGeom prst="curvedConnector3">
            <a:avLst/>
          </a:prstGeom>
          <a:noFill/>
          <a:ln w="9525" cap="flat" cmpd="sng" algn="ctr">
            <a:solidFill>
              <a:srgbClr val="0071C5">
                <a:shade val="95000"/>
                <a:satMod val="105000"/>
              </a:srgbClr>
            </a:solidFill>
            <a:prstDash val="solid"/>
            <a:tailEnd type="triangle"/>
          </a:ln>
          <a:effectLst/>
        </p:spPr>
      </p:cxnSp>
      <p:cxnSp>
        <p:nvCxnSpPr>
          <p:cNvPr id="167" name="Curved Connector 76"/>
          <p:cNvCxnSpPr>
            <a:stCxn id="163" idx="4"/>
          </p:cNvCxnSpPr>
          <p:nvPr/>
        </p:nvCxnSpPr>
        <p:spPr>
          <a:xfrm rot="5400000">
            <a:off x="3401705" y="2791537"/>
            <a:ext cx="542959" cy="3842235"/>
          </a:xfrm>
          <a:prstGeom prst="curvedConnector2">
            <a:avLst/>
          </a:prstGeom>
          <a:noFill/>
          <a:ln w="9525" cap="flat" cmpd="sng" algn="ctr">
            <a:solidFill>
              <a:srgbClr val="0071C5">
                <a:shade val="95000"/>
                <a:satMod val="105000"/>
              </a:srgbClr>
            </a:solidFill>
            <a:prstDash val="solid"/>
            <a:tailEnd type="triangle"/>
          </a:ln>
          <a:effectLst/>
        </p:spPr>
      </p:cxnSp>
      <p:sp>
        <p:nvSpPr>
          <p:cNvPr id="168" name="TextBox 167"/>
          <p:cNvSpPr txBox="1"/>
          <p:nvPr/>
        </p:nvSpPr>
        <p:spPr>
          <a:xfrm>
            <a:off x="2647637" y="4445987"/>
            <a:ext cx="579005"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1" u="none" strike="noStrike" kern="0" cap="none" spc="0" normalizeH="0" baseline="0" noProof="0" dirty="0">
                <a:ln>
                  <a:noFill/>
                </a:ln>
                <a:solidFill>
                  <a:srgbClr val="7030A0"/>
                </a:solidFill>
                <a:effectLst/>
                <a:uLnTx/>
                <a:uFillTx/>
              </a:rPr>
              <a:t>Request</a:t>
            </a:r>
          </a:p>
        </p:txBody>
      </p:sp>
      <p:sp>
        <p:nvSpPr>
          <p:cNvPr id="169" name="TextBox 168"/>
          <p:cNvSpPr txBox="1"/>
          <p:nvPr/>
        </p:nvSpPr>
        <p:spPr>
          <a:xfrm>
            <a:off x="2762977" y="4984133"/>
            <a:ext cx="659155"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1" u="none" strike="noStrike" kern="0" cap="none" spc="0" normalizeH="0" baseline="0" noProof="0" dirty="0">
                <a:ln>
                  <a:noFill/>
                </a:ln>
                <a:solidFill>
                  <a:srgbClr val="7030A0"/>
                </a:solidFill>
                <a:effectLst/>
                <a:uLnTx/>
                <a:uFillTx/>
              </a:rPr>
              <a:t>Response</a:t>
            </a:r>
          </a:p>
        </p:txBody>
      </p:sp>
      <p:grpSp>
        <p:nvGrpSpPr>
          <p:cNvPr id="170" name="Group 86"/>
          <p:cNvGrpSpPr/>
          <p:nvPr/>
        </p:nvGrpSpPr>
        <p:grpSpPr>
          <a:xfrm>
            <a:off x="3784103" y="4865703"/>
            <a:ext cx="1117741" cy="606233"/>
            <a:chOff x="4731087" y="4521555"/>
            <a:chExt cx="974023" cy="808311"/>
          </a:xfrm>
        </p:grpSpPr>
        <p:sp>
          <p:nvSpPr>
            <p:cNvPr id="171" name="Rectangle 85"/>
            <p:cNvSpPr/>
            <p:nvPr/>
          </p:nvSpPr>
          <p:spPr>
            <a:xfrm>
              <a:off x="4731087" y="4521555"/>
              <a:ext cx="974023" cy="808311"/>
            </a:xfrm>
            <a:prstGeom prst="rect">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sp>
          <p:nvSpPr>
            <p:cNvPr id="172" name="Folded Corner 83"/>
            <p:cNvSpPr/>
            <p:nvPr/>
          </p:nvSpPr>
          <p:spPr>
            <a:xfrm>
              <a:off x="4750137" y="4772105"/>
              <a:ext cx="923257" cy="520697"/>
            </a:xfrm>
            <a:prstGeom prst="foldedCorner">
              <a:avLst/>
            </a:prstGeom>
            <a:solidFill>
              <a:sysClr val="window" lastClr="FFFFFF">
                <a:lumMod val="95000"/>
              </a:sysClr>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ysClr val="windowText" lastClr="000000"/>
                  </a:solidFill>
                  <a:effectLst/>
                  <a:uLnTx/>
                  <a:uFillTx/>
                  <a:latin typeface="Verdana"/>
                  <a:ea typeface="+mn-ea"/>
                  <a:cs typeface="+mn-cs"/>
                </a:rPr>
                <a:t>Time: 11:30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ysClr val="windowText" lastClr="000000"/>
                  </a:solidFill>
                  <a:effectLst/>
                  <a:uLnTx/>
                  <a:uFillTx/>
                  <a:latin typeface="Verdana"/>
                  <a:ea typeface="+mn-ea"/>
                  <a:cs typeface="+mn-cs"/>
                </a:rPr>
                <a:t>Rate: 80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ysClr val="windowText" lastClr="000000"/>
                  </a:solidFill>
                  <a:effectLst/>
                  <a:uLnTx/>
                  <a:uFillTx/>
                  <a:latin typeface="Verdana"/>
                  <a:ea typeface="+mn-ea"/>
                  <a:cs typeface="+mn-cs"/>
                </a:rPr>
                <a:t>Name: Ravi HR</a:t>
              </a:r>
            </a:p>
          </p:txBody>
        </p:sp>
        <p:sp>
          <p:nvSpPr>
            <p:cNvPr id="173" name="Rectangle 84"/>
            <p:cNvSpPr/>
            <p:nvPr/>
          </p:nvSpPr>
          <p:spPr>
            <a:xfrm>
              <a:off x="4750137" y="4559656"/>
              <a:ext cx="949030" cy="187311"/>
            </a:xfrm>
            <a:prstGeom prst="rect">
              <a:avLst/>
            </a:prstGeom>
            <a:solidFill>
              <a:sysClr val="window" lastClr="FFFFFF">
                <a:lumMod val="85000"/>
              </a:sysClr>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grpSp>
      <p:sp>
        <p:nvSpPr>
          <p:cNvPr id="174" name="TextBox 173"/>
          <p:cNvSpPr txBox="1"/>
          <p:nvPr/>
        </p:nvSpPr>
        <p:spPr>
          <a:xfrm>
            <a:off x="3692216" y="5547951"/>
            <a:ext cx="944489"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Representation</a:t>
            </a:r>
          </a:p>
        </p:txBody>
      </p:sp>
      <p:cxnSp>
        <p:nvCxnSpPr>
          <p:cNvPr id="175" name="Straight Arrow Connector 88"/>
          <p:cNvCxnSpPr/>
          <p:nvPr/>
        </p:nvCxnSpPr>
        <p:spPr>
          <a:xfrm rot="16200000" flipV="1">
            <a:off x="4256161" y="5522717"/>
            <a:ext cx="157163" cy="0"/>
          </a:xfrm>
          <a:prstGeom prst="straightConnector1">
            <a:avLst/>
          </a:prstGeom>
          <a:noFill/>
          <a:ln w="28575" cap="flat" cmpd="sng" algn="ctr">
            <a:solidFill>
              <a:srgbClr val="7030A0"/>
            </a:solidFill>
            <a:prstDash val="solid"/>
            <a:tailEnd type="triangle"/>
          </a:ln>
          <a:effectLst/>
        </p:spPr>
      </p:cxnSp>
      <p:grpSp>
        <p:nvGrpSpPr>
          <p:cNvPr id="176" name="Group 89"/>
          <p:cNvGrpSpPr/>
          <p:nvPr/>
        </p:nvGrpSpPr>
        <p:grpSpPr>
          <a:xfrm>
            <a:off x="3708436" y="3985031"/>
            <a:ext cx="1117741" cy="606233"/>
            <a:chOff x="4731087" y="4521555"/>
            <a:chExt cx="974023" cy="808311"/>
          </a:xfrm>
        </p:grpSpPr>
        <p:sp>
          <p:nvSpPr>
            <p:cNvPr id="177" name="Rectangle 90"/>
            <p:cNvSpPr/>
            <p:nvPr/>
          </p:nvSpPr>
          <p:spPr>
            <a:xfrm>
              <a:off x="4731087" y="4521555"/>
              <a:ext cx="974023" cy="808311"/>
            </a:xfrm>
            <a:prstGeom prst="rect">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sp>
          <p:nvSpPr>
            <p:cNvPr id="178" name="Folded Corner 91"/>
            <p:cNvSpPr/>
            <p:nvPr/>
          </p:nvSpPr>
          <p:spPr>
            <a:xfrm>
              <a:off x="4750137" y="4772105"/>
              <a:ext cx="923257" cy="520697"/>
            </a:xfrm>
            <a:prstGeom prst="foldedCorner">
              <a:avLst/>
            </a:prstGeom>
            <a:solidFill>
              <a:sysClr val="window" lastClr="FFFFFF">
                <a:lumMod val="95000"/>
              </a:sysClr>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88" b="0" i="0" u="none" strike="noStrike" kern="0" cap="none" spc="0" normalizeH="0" baseline="0" noProof="0" dirty="0">
                  <a:ln>
                    <a:noFill/>
                  </a:ln>
                  <a:solidFill>
                    <a:sysClr val="windowText" lastClr="000000"/>
                  </a:solidFill>
                  <a:effectLst/>
                  <a:uLnTx/>
                  <a:uFillTx/>
                  <a:latin typeface="Verdana"/>
                  <a:ea typeface="+mn-ea"/>
                  <a:cs typeface="+mn-cs"/>
                </a:rPr>
                <a:t>URI: /s/</a:t>
              </a:r>
              <a:r>
                <a:rPr kumimoji="0" lang="en-US" sz="788" b="0" i="0" u="none" strike="noStrike" kern="0" cap="none" spc="0" normalizeH="0" baseline="0" noProof="0" dirty="0" err="1">
                  <a:ln>
                    <a:noFill/>
                  </a:ln>
                  <a:solidFill>
                    <a:sysClr val="windowText" lastClr="000000"/>
                  </a:solidFill>
                  <a:effectLst/>
                  <a:uLnTx/>
                  <a:uFillTx/>
                  <a:latin typeface="Verdana"/>
                  <a:ea typeface="+mn-ea"/>
                  <a:cs typeface="+mn-cs"/>
                </a:rPr>
                <a:t>hm</a:t>
              </a:r>
              <a:r>
                <a:rPr kumimoji="0" lang="en-US" sz="788" b="0" i="0" u="none" strike="noStrike" kern="0" cap="none" spc="0" normalizeH="0" baseline="0" noProof="0" dirty="0">
                  <a:ln>
                    <a:noFill/>
                  </a:ln>
                  <a:solidFill>
                    <a:sysClr val="windowText" lastClr="000000"/>
                  </a:solidFill>
                  <a:effectLst/>
                  <a:uLnTx/>
                  <a:uFillTx/>
                  <a:latin typeface="Verdana"/>
                  <a:ea typeface="+mn-ea"/>
                  <a:cs typeface="+mn-cs"/>
                </a:rPr>
                <a:t>/data</a:t>
              </a:r>
            </a:p>
          </p:txBody>
        </p:sp>
        <p:sp>
          <p:nvSpPr>
            <p:cNvPr id="179" name="Rectangle 92"/>
            <p:cNvSpPr/>
            <p:nvPr/>
          </p:nvSpPr>
          <p:spPr>
            <a:xfrm>
              <a:off x="4750137" y="4559656"/>
              <a:ext cx="949030" cy="187311"/>
            </a:xfrm>
            <a:prstGeom prst="rect">
              <a:avLst/>
            </a:prstGeom>
            <a:solidFill>
              <a:sysClr val="window" lastClr="FFFFFF">
                <a:lumMod val="85000"/>
              </a:sysClr>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ysClr val="windowText" lastClr="000000"/>
                  </a:solidFill>
                  <a:effectLst/>
                  <a:uLnTx/>
                  <a:uFillTx/>
                  <a:latin typeface="Verdana"/>
                  <a:ea typeface="+mn-ea"/>
                  <a:cs typeface="+mn-cs"/>
                </a:rPr>
                <a:t>GET</a:t>
              </a:r>
            </a:p>
          </p:txBody>
        </p:sp>
      </p:grpSp>
      <p:sp>
        <p:nvSpPr>
          <p:cNvPr id="180" name="TextBox 179"/>
          <p:cNvSpPr txBox="1"/>
          <p:nvPr/>
        </p:nvSpPr>
        <p:spPr>
          <a:xfrm>
            <a:off x="5927798" y="5238650"/>
            <a:ext cx="599844" cy="338554"/>
          </a:xfrm>
          <a:prstGeom prst="rect">
            <a:avLst/>
          </a:prstGeom>
          <a:solidFill>
            <a:sysClr val="window" lastClr="FFFFFF"/>
          </a:solid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Protocol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Servlet</a:t>
            </a:r>
          </a:p>
        </p:txBody>
      </p:sp>
      <p:sp>
        <p:nvSpPr>
          <p:cNvPr id="182" name="Rectangle 5"/>
          <p:cNvSpPr/>
          <p:nvPr/>
        </p:nvSpPr>
        <p:spPr>
          <a:xfrm>
            <a:off x="6716602" y="3862729"/>
            <a:ext cx="5176188" cy="2204128"/>
          </a:xfrm>
          <a:prstGeom prst="rect">
            <a:avLst/>
          </a:prstGeom>
          <a:solidFill>
            <a:srgbClr val="FDB813">
              <a:lumMod val="40000"/>
              <a:lumOff val="60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err="1">
              <a:ln>
                <a:noFill/>
              </a:ln>
              <a:solidFill>
                <a:sysClr val="window" lastClr="FFFFFF"/>
              </a:solidFill>
              <a:effectLst/>
              <a:uLnTx/>
              <a:uFillTx/>
              <a:latin typeface="Verdana"/>
              <a:ea typeface="+mn-ea"/>
              <a:cs typeface="+mn-cs"/>
            </a:endParaRPr>
          </a:p>
        </p:txBody>
      </p:sp>
      <p:sp>
        <p:nvSpPr>
          <p:cNvPr id="183" name="TextBox 182"/>
          <p:cNvSpPr txBox="1"/>
          <p:nvPr/>
        </p:nvSpPr>
        <p:spPr>
          <a:xfrm>
            <a:off x="7154866" y="4286359"/>
            <a:ext cx="904909" cy="21544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Resource Type</a:t>
            </a:r>
          </a:p>
        </p:txBody>
      </p:sp>
      <p:sp>
        <p:nvSpPr>
          <p:cNvPr id="192" name="Rectangle 13"/>
          <p:cNvSpPr/>
          <p:nvPr/>
        </p:nvSpPr>
        <p:spPr>
          <a:xfrm>
            <a:off x="9238400" y="5212786"/>
            <a:ext cx="710728" cy="134945"/>
          </a:xfrm>
          <a:prstGeom prst="rect">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sp>
        <p:nvSpPr>
          <p:cNvPr id="193" name="Rectangle 16"/>
          <p:cNvSpPr/>
          <p:nvPr/>
        </p:nvSpPr>
        <p:spPr>
          <a:xfrm rot="16200000">
            <a:off x="8817173" y="5578792"/>
            <a:ext cx="534368" cy="179482"/>
          </a:xfrm>
          <a:prstGeom prst="rect">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grpSp>
        <p:nvGrpSpPr>
          <p:cNvPr id="194" name="Group 20"/>
          <p:cNvGrpSpPr/>
          <p:nvPr/>
        </p:nvGrpSpPr>
        <p:grpSpPr>
          <a:xfrm>
            <a:off x="8551141" y="5655673"/>
            <a:ext cx="487889" cy="118502"/>
            <a:chOff x="5553075" y="2974195"/>
            <a:chExt cx="542925" cy="166659"/>
          </a:xfrm>
        </p:grpSpPr>
        <p:cxnSp>
          <p:nvCxnSpPr>
            <p:cNvPr id="195" name="Straight Connector 18"/>
            <p:cNvCxnSpPr/>
            <p:nvPr/>
          </p:nvCxnSpPr>
          <p:spPr>
            <a:xfrm>
              <a:off x="5553075" y="3057525"/>
              <a:ext cx="542925" cy="0"/>
            </a:xfrm>
            <a:prstGeom prst="line">
              <a:avLst/>
            </a:prstGeom>
            <a:noFill/>
            <a:ln w="38100" cap="flat" cmpd="sng" algn="ctr">
              <a:solidFill>
                <a:srgbClr val="0071C5">
                  <a:shade val="95000"/>
                  <a:satMod val="105000"/>
                </a:srgbClr>
              </a:solidFill>
              <a:prstDash val="solid"/>
            </a:ln>
            <a:effectLst/>
          </p:spPr>
        </p:cxnSp>
        <p:sp>
          <p:nvSpPr>
            <p:cNvPr id="196" name="Oval 19"/>
            <p:cNvSpPr>
              <a:spLocks noChangeAspect="1"/>
            </p:cNvSpPr>
            <p:nvPr/>
          </p:nvSpPr>
          <p:spPr>
            <a:xfrm>
              <a:off x="5743574" y="2974195"/>
              <a:ext cx="161925" cy="166659"/>
            </a:xfrm>
            <a:prstGeom prst="ellipse">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grpSp>
      <p:grpSp>
        <p:nvGrpSpPr>
          <p:cNvPr id="197" name="Group 24"/>
          <p:cNvGrpSpPr/>
          <p:nvPr/>
        </p:nvGrpSpPr>
        <p:grpSpPr>
          <a:xfrm>
            <a:off x="9514956" y="4936336"/>
            <a:ext cx="157612" cy="366824"/>
            <a:chOff x="6696477" y="4382685"/>
            <a:chExt cx="158002" cy="489098"/>
          </a:xfrm>
        </p:grpSpPr>
        <p:cxnSp>
          <p:nvCxnSpPr>
            <p:cNvPr id="198" name="Straight Connector 22"/>
            <p:cNvCxnSpPr/>
            <p:nvPr/>
          </p:nvCxnSpPr>
          <p:spPr>
            <a:xfrm rot="5400000">
              <a:off x="6540453" y="4627234"/>
              <a:ext cx="489098" cy="0"/>
            </a:xfrm>
            <a:prstGeom prst="line">
              <a:avLst/>
            </a:prstGeom>
            <a:noFill/>
            <a:ln w="38100" cap="flat" cmpd="sng" algn="ctr">
              <a:solidFill>
                <a:srgbClr val="0071C5">
                  <a:shade val="95000"/>
                  <a:satMod val="105000"/>
                </a:srgbClr>
              </a:solidFill>
              <a:prstDash val="solid"/>
            </a:ln>
            <a:effectLst/>
          </p:spPr>
        </p:cxnSp>
        <p:sp>
          <p:nvSpPr>
            <p:cNvPr id="199" name="Oval 23"/>
            <p:cNvSpPr>
              <a:spLocks noChangeAspect="1"/>
            </p:cNvSpPr>
            <p:nvPr/>
          </p:nvSpPr>
          <p:spPr>
            <a:xfrm rot="5400000">
              <a:off x="6702542" y="4548232"/>
              <a:ext cx="145871" cy="158002"/>
            </a:xfrm>
            <a:prstGeom prst="ellipse">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grpSp>
      <p:sp>
        <p:nvSpPr>
          <p:cNvPr id="201" name="TextBox 200"/>
          <p:cNvSpPr txBox="1"/>
          <p:nvPr/>
        </p:nvSpPr>
        <p:spPr>
          <a:xfrm>
            <a:off x="7950559" y="5901741"/>
            <a:ext cx="647934"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Resource</a:t>
            </a:r>
          </a:p>
        </p:txBody>
      </p:sp>
      <p:sp>
        <p:nvSpPr>
          <p:cNvPr id="202" name="TextBox 201"/>
          <p:cNvSpPr txBox="1"/>
          <p:nvPr/>
        </p:nvSpPr>
        <p:spPr>
          <a:xfrm>
            <a:off x="9091174" y="4365297"/>
            <a:ext cx="832279" cy="2308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rPr>
              <a:t>/s/</a:t>
            </a:r>
            <a:r>
              <a:rPr kumimoji="0" lang="en-US" sz="900" b="0" i="0" u="none" strike="noStrike" kern="0" cap="none" spc="0" normalizeH="0" baseline="0" noProof="0" dirty="0" err="1">
                <a:ln>
                  <a:noFill/>
                </a:ln>
                <a:solidFill>
                  <a:sysClr val="windowText" lastClr="000000"/>
                </a:solidFill>
                <a:effectLst/>
                <a:uLnTx/>
                <a:uFillTx/>
              </a:rPr>
              <a:t>hm</a:t>
            </a:r>
            <a:r>
              <a:rPr kumimoji="0" lang="en-US" sz="900" b="0" i="0" u="none" strike="noStrike" kern="0" cap="none" spc="0" normalizeH="0" baseline="0" noProof="0" dirty="0">
                <a:ln>
                  <a:noFill/>
                </a:ln>
                <a:solidFill>
                  <a:sysClr val="windowText" lastClr="000000"/>
                </a:solidFill>
                <a:effectLst/>
                <a:uLnTx/>
                <a:uFillTx/>
              </a:rPr>
              <a:t>/data</a:t>
            </a:r>
          </a:p>
        </p:txBody>
      </p:sp>
      <p:sp>
        <p:nvSpPr>
          <p:cNvPr id="203" name="TextBox 202"/>
          <p:cNvSpPr txBox="1"/>
          <p:nvPr/>
        </p:nvSpPr>
        <p:spPr>
          <a:xfrm>
            <a:off x="9053241" y="4208402"/>
            <a:ext cx="766557"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Relative URI</a:t>
            </a:r>
          </a:p>
        </p:txBody>
      </p:sp>
      <p:sp>
        <p:nvSpPr>
          <p:cNvPr id="204" name="TextBox 203"/>
          <p:cNvSpPr txBox="1"/>
          <p:nvPr/>
        </p:nvSpPr>
        <p:spPr>
          <a:xfrm>
            <a:off x="7068973" y="5364966"/>
            <a:ext cx="1394934"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rPr>
              <a:t>/192.168.1.1/s/</a:t>
            </a:r>
            <a:r>
              <a:rPr kumimoji="0" lang="en-US" sz="800" b="0" i="0" u="none" strike="noStrike" kern="0" cap="none" spc="0" normalizeH="0" baseline="0" noProof="0" dirty="0" err="1">
                <a:ln>
                  <a:noFill/>
                </a:ln>
                <a:solidFill>
                  <a:sysClr val="windowText" lastClr="000000"/>
                </a:solidFill>
                <a:effectLst/>
                <a:uLnTx/>
                <a:uFillTx/>
              </a:rPr>
              <a:t>hm</a:t>
            </a:r>
            <a:r>
              <a:rPr kumimoji="0" lang="en-US" sz="800" b="0" i="0" u="none" strike="noStrike" kern="0" cap="none" spc="0" normalizeH="0" baseline="0" noProof="0" dirty="0">
                <a:ln>
                  <a:noFill/>
                </a:ln>
                <a:solidFill>
                  <a:sysClr val="windowText" lastClr="000000"/>
                </a:solidFill>
                <a:effectLst/>
                <a:uLnTx/>
                <a:uFillTx/>
              </a:rPr>
              <a:t>/</a:t>
            </a:r>
            <a:r>
              <a:rPr kumimoji="0" lang="en-US" sz="800" b="0" i="0" u="none" strike="noStrike" kern="0" cap="none" spc="0" normalizeH="0" baseline="0" noProof="0" dirty="0" err="1">
                <a:ln>
                  <a:noFill/>
                </a:ln>
                <a:solidFill>
                  <a:sysClr val="windowText" lastClr="000000"/>
                </a:solidFill>
                <a:effectLst/>
                <a:uLnTx/>
                <a:uFillTx/>
              </a:rPr>
              <a:t>mgmt</a:t>
            </a:r>
            <a:endParaRPr kumimoji="0" lang="en-US" sz="800" b="0" i="0" u="none" strike="noStrike" kern="0" cap="none" spc="0" normalizeH="0" baseline="0" noProof="0" dirty="0">
              <a:ln>
                <a:noFill/>
              </a:ln>
              <a:solidFill>
                <a:sysClr val="windowText" lastClr="000000"/>
              </a:solidFill>
              <a:effectLst/>
              <a:uLnTx/>
              <a:uFillTx/>
            </a:endParaRPr>
          </a:p>
        </p:txBody>
      </p:sp>
      <p:sp>
        <p:nvSpPr>
          <p:cNvPr id="205" name="TextBox 204"/>
          <p:cNvSpPr txBox="1"/>
          <p:nvPr/>
        </p:nvSpPr>
        <p:spPr>
          <a:xfrm>
            <a:off x="7526354" y="5204805"/>
            <a:ext cx="1043876"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Fully-qualified URI</a:t>
            </a:r>
          </a:p>
        </p:txBody>
      </p:sp>
      <p:cxnSp>
        <p:nvCxnSpPr>
          <p:cNvPr id="208" name="Straight Arrow Connector 36"/>
          <p:cNvCxnSpPr/>
          <p:nvPr/>
        </p:nvCxnSpPr>
        <p:spPr>
          <a:xfrm>
            <a:off x="7950558" y="4497198"/>
            <a:ext cx="209032" cy="0"/>
          </a:xfrm>
          <a:prstGeom prst="straightConnector1">
            <a:avLst/>
          </a:prstGeom>
          <a:noFill/>
          <a:ln w="28575" cap="flat" cmpd="sng" algn="ctr">
            <a:solidFill>
              <a:srgbClr val="7030A0"/>
            </a:solidFill>
            <a:prstDash val="solid"/>
            <a:tailEnd type="triangle"/>
          </a:ln>
          <a:effectLst/>
        </p:spPr>
      </p:cxnSp>
      <p:sp>
        <p:nvSpPr>
          <p:cNvPr id="212" name="Folded Corner 79"/>
          <p:cNvSpPr/>
          <p:nvPr/>
        </p:nvSpPr>
        <p:spPr>
          <a:xfrm>
            <a:off x="7757750" y="4754826"/>
            <a:ext cx="878174" cy="433847"/>
          </a:xfrm>
          <a:prstGeom prst="foldedCorner">
            <a:avLst/>
          </a:prstGeom>
          <a:solidFill>
            <a:sysClr val="window" lastClr="FFFFFF">
              <a:lumMod val="95000"/>
            </a:sysClr>
          </a:solidFill>
          <a:ln w="25400" cap="flat" cmpd="sng" algn="ctr">
            <a:solidFill>
              <a:srgbClr val="0071C5">
                <a:shade val="50000"/>
              </a:srgbClr>
            </a:solidFill>
            <a:prstDash val="solid"/>
          </a:ln>
          <a:effectLst/>
        </p:spPr>
        <p:txBody>
          <a:bodyPr wrap="squar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Verdana"/>
                <a:ea typeface="+mn-ea"/>
                <a:cs typeface="+mn-cs"/>
              </a:rPr>
              <a:t>Resolution: I</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Verdana"/>
                <a:ea typeface="+mn-ea"/>
                <a:cs typeface="+mn-cs"/>
              </a:rPr>
              <a:t>Range: I</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Verdana"/>
                <a:ea typeface="+mn-ea"/>
                <a:cs typeface="+mn-cs"/>
              </a:rPr>
              <a:t>Name: S</a:t>
            </a:r>
          </a:p>
        </p:txBody>
      </p:sp>
      <p:sp>
        <p:nvSpPr>
          <p:cNvPr id="213" name="Folded Corner 80"/>
          <p:cNvSpPr/>
          <p:nvPr/>
        </p:nvSpPr>
        <p:spPr>
          <a:xfrm>
            <a:off x="8152615" y="4273863"/>
            <a:ext cx="920973" cy="390523"/>
          </a:xfrm>
          <a:prstGeom prst="foldedCorner">
            <a:avLst/>
          </a:prstGeom>
          <a:solidFill>
            <a:sysClr val="window" lastClr="FFFFFF">
              <a:lumMod val="95000"/>
            </a:sysClr>
          </a:solidFill>
          <a:ln w="25400" cap="flat" cmpd="sng" algn="ctr">
            <a:solidFill>
              <a:srgbClr val="0071C5">
                <a:shade val="50000"/>
              </a:srgbClr>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Verdana"/>
                <a:ea typeface="+mn-ea"/>
                <a:cs typeface="+mn-cs"/>
              </a:rPr>
              <a:t>Time: UT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Verdana"/>
                <a:ea typeface="+mn-ea"/>
                <a:cs typeface="+mn-cs"/>
              </a:rPr>
              <a:t>Rate: F</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Verdana"/>
                <a:ea typeface="+mn-ea"/>
                <a:cs typeface="+mn-cs"/>
              </a:rPr>
              <a:t>Name: S</a:t>
            </a:r>
          </a:p>
        </p:txBody>
      </p:sp>
      <p:cxnSp>
        <p:nvCxnSpPr>
          <p:cNvPr id="214" name="Straight Arrow Connector 82"/>
          <p:cNvCxnSpPr/>
          <p:nvPr/>
        </p:nvCxnSpPr>
        <p:spPr>
          <a:xfrm rot="5400000">
            <a:off x="7898889" y="4664383"/>
            <a:ext cx="157163" cy="0"/>
          </a:xfrm>
          <a:prstGeom prst="straightConnector1">
            <a:avLst/>
          </a:prstGeom>
          <a:noFill/>
          <a:ln w="28575" cap="flat" cmpd="sng" algn="ctr">
            <a:solidFill>
              <a:srgbClr val="7030A0"/>
            </a:solidFill>
            <a:prstDash val="solid"/>
            <a:tailEnd type="triangle"/>
          </a:ln>
          <a:effectLst/>
        </p:spPr>
      </p:cxnSp>
      <p:pic>
        <p:nvPicPr>
          <p:cNvPr id="216" name="Picture 2"/>
          <p:cNvPicPr>
            <a:picLocks noChangeAspect="1"/>
          </p:cNvPicPr>
          <p:nvPr/>
        </p:nvPicPr>
        <p:blipFill>
          <a:blip r:embed="rId4" cstate="print"/>
          <a:stretch>
            <a:fillRect/>
          </a:stretch>
        </p:blipFill>
        <p:spPr>
          <a:xfrm>
            <a:off x="8122900" y="5554665"/>
            <a:ext cx="486755" cy="387822"/>
          </a:xfrm>
          <a:prstGeom prst="rect">
            <a:avLst/>
          </a:prstGeom>
        </p:spPr>
      </p:pic>
      <p:pic>
        <p:nvPicPr>
          <p:cNvPr id="217" name="Picture 68"/>
          <p:cNvPicPr>
            <a:picLocks noChangeAspect="1"/>
          </p:cNvPicPr>
          <p:nvPr/>
        </p:nvPicPr>
        <p:blipFill>
          <a:blip r:embed="rId4" cstate="print"/>
          <a:stretch>
            <a:fillRect/>
          </a:stretch>
        </p:blipFill>
        <p:spPr>
          <a:xfrm>
            <a:off x="9350899" y="4621950"/>
            <a:ext cx="486755" cy="387822"/>
          </a:xfrm>
          <a:prstGeom prst="rect">
            <a:avLst/>
          </a:prstGeom>
        </p:spPr>
      </p:pic>
      <p:cxnSp>
        <p:nvCxnSpPr>
          <p:cNvPr id="218" name="Straight Arrow Connector 72"/>
          <p:cNvCxnSpPr/>
          <p:nvPr/>
        </p:nvCxnSpPr>
        <p:spPr>
          <a:xfrm>
            <a:off x="7805692" y="5861014"/>
            <a:ext cx="209032" cy="0"/>
          </a:xfrm>
          <a:prstGeom prst="straightConnector1">
            <a:avLst/>
          </a:prstGeom>
          <a:noFill/>
          <a:ln w="28575" cap="flat" cmpd="sng" algn="ctr">
            <a:solidFill>
              <a:srgbClr val="7030A0"/>
            </a:solidFill>
            <a:prstDash val="solid"/>
            <a:tailEnd type="triangle"/>
          </a:ln>
          <a:effectLst/>
        </p:spPr>
      </p:cxnSp>
      <p:sp>
        <p:nvSpPr>
          <p:cNvPr id="219" name="Oval 74"/>
          <p:cNvSpPr>
            <a:spLocks noChangeAspect="1"/>
          </p:cNvSpPr>
          <p:nvPr/>
        </p:nvSpPr>
        <p:spPr>
          <a:xfrm>
            <a:off x="8033383" y="5594632"/>
            <a:ext cx="182428" cy="137160"/>
          </a:xfrm>
          <a:prstGeom prst="ellipse">
            <a:avLst/>
          </a:prstGeom>
          <a:solidFill>
            <a:srgbClr val="FF00FF"/>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err="1">
              <a:ln>
                <a:noFill/>
              </a:ln>
              <a:solidFill>
                <a:sysClr val="window" lastClr="FFFFFF"/>
              </a:solidFill>
              <a:effectLst/>
              <a:uLnTx/>
              <a:uFillTx/>
              <a:latin typeface="Verdana"/>
              <a:ea typeface="+mn-ea"/>
              <a:cs typeface="+mn-cs"/>
            </a:endParaRPr>
          </a:p>
        </p:txBody>
      </p:sp>
      <p:sp>
        <p:nvSpPr>
          <p:cNvPr id="220" name="Oval 75"/>
          <p:cNvSpPr>
            <a:spLocks noChangeAspect="1"/>
          </p:cNvSpPr>
          <p:nvPr/>
        </p:nvSpPr>
        <p:spPr>
          <a:xfrm>
            <a:off x="8046698" y="5760614"/>
            <a:ext cx="182428" cy="137160"/>
          </a:xfrm>
          <a:prstGeom prst="ellipse">
            <a:avLst/>
          </a:prstGeom>
          <a:solidFill>
            <a:srgbClr val="FF00FF"/>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err="1">
              <a:ln>
                <a:noFill/>
              </a:ln>
              <a:solidFill>
                <a:sysClr val="window" lastClr="FFFFFF"/>
              </a:solidFill>
              <a:effectLst/>
              <a:uLnTx/>
              <a:uFillTx/>
              <a:latin typeface="Verdana"/>
              <a:ea typeface="+mn-ea"/>
              <a:cs typeface="+mn-cs"/>
            </a:endParaRPr>
          </a:p>
        </p:txBody>
      </p:sp>
      <p:sp>
        <p:nvSpPr>
          <p:cNvPr id="221" name="TextBox 220"/>
          <p:cNvSpPr txBox="1"/>
          <p:nvPr/>
        </p:nvSpPr>
        <p:spPr>
          <a:xfrm>
            <a:off x="6340271" y="5751784"/>
            <a:ext cx="1130438"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Resource Interface</a:t>
            </a:r>
          </a:p>
        </p:txBody>
      </p:sp>
      <p:sp>
        <p:nvSpPr>
          <p:cNvPr id="222" name="TextBox 221"/>
          <p:cNvSpPr txBox="1"/>
          <p:nvPr/>
        </p:nvSpPr>
        <p:spPr>
          <a:xfrm>
            <a:off x="10239325" y="3608440"/>
            <a:ext cx="1625445" cy="246221"/>
          </a:xfrm>
          <a:prstGeom prst="rect">
            <a:avLst/>
          </a:prstGeom>
          <a:noFill/>
        </p:spPr>
        <p:txBody>
          <a:bodyPr wrap="none" lIns="0" tIns="0" rIns="0" bIns="0" rtlCol="0">
            <a:spAutoFit/>
          </a:bodyPr>
          <a:lstStyle/>
          <a:p>
            <a:r>
              <a:rPr lang="en-US" sz="1600" b="1" dirty="0">
                <a:solidFill>
                  <a:srgbClr val="C00000"/>
                </a:solidFill>
                <a:cs typeface="Neo Sans Intel"/>
              </a:rPr>
              <a:t>Resource model</a:t>
            </a:r>
          </a:p>
        </p:txBody>
      </p:sp>
      <p:sp>
        <p:nvSpPr>
          <p:cNvPr id="223" name="Rectangle 8"/>
          <p:cNvSpPr/>
          <p:nvPr/>
        </p:nvSpPr>
        <p:spPr>
          <a:xfrm>
            <a:off x="8969128" y="5166909"/>
            <a:ext cx="2923662" cy="899949"/>
          </a:xfrm>
          <a:prstGeom prst="rect">
            <a:avLst/>
          </a:prstGeom>
          <a:solidFill>
            <a:srgbClr val="A6CE39">
              <a:lumMod val="60000"/>
              <a:lumOff val="40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err="1">
              <a:ln>
                <a:noFill/>
              </a:ln>
              <a:solidFill>
                <a:sysClr val="window" lastClr="FFFFFF"/>
              </a:solidFill>
              <a:effectLst/>
              <a:uLnTx/>
              <a:uFillTx/>
              <a:latin typeface="Verdana"/>
              <a:ea typeface="+mn-ea"/>
              <a:cs typeface="+mn-cs"/>
            </a:endParaRPr>
          </a:p>
        </p:txBody>
      </p:sp>
      <p:pic>
        <p:nvPicPr>
          <p:cNvPr id="224" name="Picture 6"/>
          <p:cNvPicPr>
            <a:picLocks noChangeAspect="1"/>
          </p:cNvPicPr>
          <p:nvPr/>
        </p:nvPicPr>
        <p:blipFill rotWithShape="1">
          <a:blip r:embed="rId5" cstate="screen">
            <a:clrChange>
              <a:clrFrom>
                <a:srgbClr val="FFFFFF"/>
              </a:clrFrom>
              <a:clrTo>
                <a:srgbClr val="FFFFFF">
                  <a:alpha val="0"/>
                </a:srgbClr>
              </a:clrTo>
            </a:clrChange>
            <a:extLst>
              <a:ext uri="{28A0092B-C50C-407E-A947-70E740481C1C}">
                <a14:useLocalDpi xmlns:a14="http://schemas.microsoft.com/office/drawing/2010/main" val="0"/>
              </a:ext>
            </a:extLst>
          </a:blip>
          <a:srcRect l="7850" t="7250" r="8000" b="4551"/>
          <a:stretch/>
        </p:blipFill>
        <p:spPr>
          <a:xfrm>
            <a:off x="9341137" y="5506771"/>
            <a:ext cx="710728" cy="560087"/>
          </a:xfrm>
          <a:prstGeom prst="rect">
            <a:avLst/>
          </a:prstGeom>
        </p:spPr>
      </p:pic>
      <p:sp>
        <p:nvSpPr>
          <p:cNvPr id="225" name="Rectangle 13"/>
          <p:cNvSpPr/>
          <p:nvPr/>
        </p:nvSpPr>
        <p:spPr>
          <a:xfrm>
            <a:off x="9238400" y="5212786"/>
            <a:ext cx="710728" cy="134945"/>
          </a:xfrm>
          <a:prstGeom prst="rect">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sp>
        <p:nvSpPr>
          <p:cNvPr id="228" name="Rectangle 16"/>
          <p:cNvSpPr/>
          <p:nvPr/>
        </p:nvSpPr>
        <p:spPr>
          <a:xfrm rot="16200000">
            <a:off x="8817173" y="5578792"/>
            <a:ext cx="534368" cy="179482"/>
          </a:xfrm>
          <a:prstGeom prst="rect">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grpSp>
        <p:nvGrpSpPr>
          <p:cNvPr id="229" name="Group 20"/>
          <p:cNvGrpSpPr/>
          <p:nvPr/>
        </p:nvGrpSpPr>
        <p:grpSpPr>
          <a:xfrm>
            <a:off x="8551141" y="5655673"/>
            <a:ext cx="487889" cy="118502"/>
            <a:chOff x="5553075" y="2974195"/>
            <a:chExt cx="542925" cy="166659"/>
          </a:xfrm>
        </p:grpSpPr>
        <p:cxnSp>
          <p:nvCxnSpPr>
            <p:cNvPr id="230" name="Straight Connector 18"/>
            <p:cNvCxnSpPr/>
            <p:nvPr/>
          </p:nvCxnSpPr>
          <p:spPr>
            <a:xfrm>
              <a:off x="5553075" y="3057525"/>
              <a:ext cx="542925" cy="0"/>
            </a:xfrm>
            <a:prstGeom prst="line">
              <a:avLst/>
            </a:prstGeom>
            <a:noFill/>
            <a:ln w="38100" cap="flat" cmpd="sng" algn="ctr">
              <a:solidFill>
                <a:srgbClr val="0071C5">
                  <a:shade val="95000"/>
                  <a:satMod val="105000"/>
                </a:srgbClr>
              </a:solidFill>
              <a:prstDash val="solid"/>
            </a:ln>
            <a:effectLst/>
          </p:spPr>
        </p:cxnSp>
        <p:sp>
          <p:nvSpPr>
            <p:cNvPr id="231" name="Oval 19"/>
            <p:cNvSpPr>
              <a:spLocks noChangeAspect="1"/>
            </p:cNvSpPr>
            <p:nvPr/>
          </p:nvSpPr>
          <p:spPr>
            <a:xfrm>
              <a:off x="5743574" y="2974195"/>
              <a:ext cx="161925" cy="166659"/>
            </a:xfrm>
            <a:prstGeom prst="ellipse">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grpSp>
      <p:grpSp>
        <p:nvGrpSpPr>
          <p:cNvPr id="232" name="Group 24"/>
          <p:cNvGrpSpPr/>
          <p:nvPr/>
        </p:nvGrpSpPr>
        <p:grpSpPr>
          <a:xfrm>
            <a:off x="9514956" y="4936336"/>
            <a:ext cx="157612" cy="366824"/>
            <a:chOff x="6696477" y="4382685"/>
            <a:chExt cx="158002" cy="489098"/>
          </a:xfrm>
        </p:grpSpPr>
        <p:cxnSp>
          <p:nvCxnSpPr>
            <p:cNvPr id="233" name="Straight Connector 22"/>
            <p:cNvCxnSpPr/>
            <p:nvPr/>
          </p:nvCxnSpPr>
          <p:spPr>
            <a:xfrm rot="5400000">
              <a:off x="6540453" y="4627234"/>
              <a:ext cx="489098" cy="0"/>
            </a:xfrm>
            <a:prstGeom prst="line">
              <a:avLst/>
            </a:prstGeom>
            <a:noFill/>
            <a:ln w="38100" cap="flat" cmpd="sng" algn="ctr">
              <a:solidFill>
                <a:srgbClr val="0071C5">
                  <a:shade val="95000"/>
                  <a:satMod val="105000"/>
                </a:srgbClr>
              </a:solidFill>
              <a:prstDash val="solid"/>
            </a:ln>
            <a:effectLst/>
          </p:spPr>
        </p:cxnSp>
        <p:sp>
          <p:nvSpPr>
            <p:cNvPr id="234" name="Oval 23"/>
            <p:cNvSpPr>
              <a:spLocks noChangeAspect="1"/>
            </p:cNvSpPr>
            <p:nvPr/>
          </p:nvSpPr>
          <p:spPr>
            <a:xfrm rot="5400000">
              <a:off x="6702542" y="4548232"/>
              <a:ext cx="145871" cy="158002"/>
            </a:xfrm>
            <a:prstGeom prst="ellipse">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grpSp>
      <p:sp>
        <p:nvSpPr>
          <p:cNvPr id="251" name="Rectangle 5"/>
          <p:cNvSpPr/>
          <p:nvPr/>
        </p:nvSpPr>
        <p:spPr>
          <a:xfrm>
            <a:off x="3399333" y="1895398"/>
            <a:ext cx="777560" cy="110177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err="1"/>
          </a:p>
        </p:txBody>
      </p:sp>
      <p:sp>
        <p:nvSpPr>
          <p:cNvPr id="252" name="Rectangle 6"/>
          <p:cNvSpPr/>
          <p:nvPr/>
        </p:nvSpPr>
        <p:spPr>
          <a:xfrm>
            <a:off x="4266612" y="1895398"/>
            <a:ext cx="777560" cy="1101777"/>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err="1"/>
          </a:p>
        </p:txBody>
      </p:sp>
      <p:sp>
        <p:nvSpPr>
          <p:cNvPr id="253" name="Rectangle 7"/>
          <p:cNvSpPr/>
          <p:nvPr/>
        </p:nvSpPr>
        <p:spPr>
          <a:xfrm>
            <a:off x="5133890" y="1895397"/>
            <a:ext cx="777560" cy="1101777"/>
          </a:xfrm>
          <a:prstGeom prst="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err="1"/>
          </a:p>
        </p:txBody>
      </p:sp>
      <p:sp>
        <p:nvSpPr>
          <p:cNvPr id="254" name="TextBox 253"/>
          <p:cNvSpPr txBox="1"/>
          <p:nvPr/>
        </p:nvSpPr>
        <p:spPr>
          <a:xfrm>
            <a:off x="462616" y="1985813"/>
            <a:ext cx="2902797" cy="754053"/>
          </a:xfrm>
          <a:prstGeom prst="rect">
            <a:avLst/>
          </a:prstGeom>
          <a:noFill/>
        </p:spPr>
        <p:txBody>
          <a:bodyPr wrap="square" lIns="0" tIns="0" rIns="0" bIns="0" rtlCol="0">
            <a:spAutoFit/>
          </a:bodyPr>
          <a:lstStyle/>
          <a:p>
            <a:pPr algn="ctr"/>
            <a:r>
              <a:rPr lang="en-US" sz="1400" b="1" dirty="0">
                <a:solidFill>
                  <a:schemeClr val="tx2"/>
                </a:solidFill>
                <a:cs typeface="Neo Sans Intel"/>
              </a:rPr>
              <a:t>Communication and Interoperability</a:t>
            </a:r>
          </a:p>
          <a:p>
            <a:pPr algn="ctr"/>
            <a:r>
              <a:rPr lang="en-US" sz="1050" b="1" i="1" dirty="0">
                <a:solidFill>
                  <a:schemeClr val="tx2"/>
                </a:solidFill>
                <a:cs typeface="Neo Sans Intel"/>
              </a:rPr>
              <a:t>(Protocol processing</a:t>
            </a:r>
          </a:p>
          <a:p>
            <a:pPr algn="ctr"/>
            <a:r>
              <a:rPr lang="en-US" sz="1050" b="1" i="1" dirty="0">
                <a:solidFill>
                  <a:schemeClr val="tx2"/>
                </a:solidFill>
                <a:cs typeface="Neo Sans Intel"/>
              </a:rPr>
              <a:t>&amp; Messaging) </a:t>
            </a:r>
          </a:p>
        </p:txBody>
      </p:sp>
      <p:sp>
        <p:nvSpPr>
          <p:cNvPr id="255" name="TextBox 254"/>
          <p:cNvSpPr txBox="1"/>
          <p:nvPr/>
        </p:nvSpPr>
        <p:spPr>
          <a:xfrm>
            <a:off x="3167334" y="1151913"/>
            <a:ext cx="2997615" cy="384721"/>
          </a:xfrm>
          <a:prstGeom prst="rect">
            <a:avLst/>
          </a:prstGeom>
          <a:noFill/>
        </p:spPr>
        <p:txBody>
          <a:bodyPr wrap="none" lIns="0" tIns="0" rIns="0" bIns="0" rtlCol="0">
            <a:spAutoFit/>
          </a:bodyPr>
          <a:lstStyle/>
          <a:p>
            <a:pPr algn="ctr"/>
            <a:r>
              <a:rPr lang="en-US" sz="1400" b="1" dirty="0">
                <a:solidFill>
                  <a:schemeClr val="accent5"/>
                </a:solidFill>
                <a:cs typeface="Neo Sans Intel"/>
              </a:rPr>
              <a:t>Resource model and organization </a:t>
            </a:r>
          </a:p>
          <a:p>
            <a:pPr algn="ctr"/>
            <a:r>
              <a:rPr lang="en-US" sz="1100" b="1" i="1" dirty="0">
                <a:solidFill>
                  <a:schemeClr val="accent5"/>
                </a:solidFill>
                <a:cs typeface="Neo Sans Intel"/>
              </a:rPr>
              <a:t>(Declarative)</a:t>
            </a:r>
          </a:p>
        </p:txBody>
      </p:sp>
      <p:sp>
        <p:nvSpPr>
          <p:cNvPr id="256" name="TextBox 255"/>
          <p:cNvSpPr txBox="1"/>
          <p:nvPr/>
        </p:nvSpPr>
        <p:spPr>
          <a:xfrm>
            <a:off x="6239061" y="2256718"/>
            <a:ext cx="3082574" cy="384721"/>
          </a:xfrm>
          <a:prstGeom prst="rect">
            <a:avLst/>
          </a:prstGeom>
          <a:noFill/>
        </p:spPr>
        <p:txBody>
          <a:bodyPr wrap="none" lIns="0" tIns="0" rIns="0" bIns="0" rtlCol="0">
            <a:spAutoFit/>
          </a:bodyPr>
          <a:lstStyle/>
          <a:p>
            <a:pPr algn="ctr"/>
            <a:r>
              <a:rPr lang="en-US" sz="1400" b="1" dirty="0">
                <a:solidFill>
                  <a:srgbClr val="00B050"/>
                </a:solidFill>
                <a:cs typeface="Neo Sans Intel"/>
              </a:rPr>
              <a:t>Device abstraction (entity handler) </a:t>
            </a:r>
          </a:p>
          <a:p>
            <a:pPr algn="ctr"/>
            <a:r>
              <a:rPr lang="en-US" sz="1100" b="1" i="1" dirty="0">
                <a:solidFill>
                  <a:srgbClr val="00B050"/>
                </a:solidFill>
                <a:cs typeface="Neo Sans Intel"/>
              </a:rPr>
              <a:t>(Imperative)</a:t>
            </a:r>
          </a:p>
        </p:txBody>
      </p:sp>
      <p:sp>
        <p:nvSpPr>
          <p:cNvPr id="257" name="Rounded Rectangle 11"/>
          <p:cNvSpPr/>
          <p:nvPr/>
        </p:nvSpPr>
        <p:spPr>
          <a:xfrm>
            <a:off x="3230872" y="1753601"/>
            <a:ext cx="2850048" cy="1394691"/>
          </a:xfrm>
          <a:prstGeom prst="roundRect">
            <a:avLst/>
          </a:prstGeom>
          <a:noFill/>
          <a:ln w="19050">
            <a:solidFill>
              <a:srgbClr val="0070C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err="1"/>
          </a:p>
        </p:txBody>
      </p:sp>
      <p:sp>
        <p:nvSpPr>
          <p:cNvPr id="258" name="TextBox 257"/>
          <p:cNvSpPr txBox="1"/>
          <p:nvPr/>
        </p:nvSpPr>
        <p:spPr>
          <a:xfrm>
            <a:off x="1020279" y="1693975"/>
            <a:ext cx="1817805" cy="246221"/>
          </a:xfrm>
          <a:prstGeom prst="rect">
            <a:avLst/>
          </a:prstGeom>
          <a:noFill/>
        </p:spPr>
        <p:txBody>
          <a:bodyPr wrap="none" lIns="0" tIns="0" rIns="0" bIns="0" rtlCol="0">
            <a:spAutoFit/>
          </a:bodyPr>
          <a:lstStyle/>
          <a:p>
            <a:r>
              <a:rPr lang="en-US" sz="1600" b="1" dirty="0" err="1">
                <a:solidFill>
                  <a:srgbClr val="C00000"/>
                </a:solidFill>
                <a:cs typeface="Neo Sans Intel"/>
              </a:rPr>
              <a:t>RESTful</a:t>
            </a:r>
            <a:r>
              <a:rPr lang="en-US" sz="1600" b="1" dirty="0">
                <a:solidFill>
                  <a:srgbClr val="C00000"/>
                </a:solidFill>
                <a:cs typeface="Neo Sans Intel"/>
              </a:rPr>
              <a:t> transaction</a:t>
            </a:r>
          </a:p>
        </p:txBody>
      </p:sp>
      <p:sp>
        <p:nvSpPr>
          <p:cNvPr id="259" name="TextBox 258"/>
          <p:cNvSpPr txBox="1"/>
          <p:nvPr/>
        </p:nvSpPr>
        <p:spPr>
          <a:xfrm>
            <a:off x="7112661" y="1952997"/>
            <a:ext cx="1138132" cy="246221"/>
          </a:xfrm>
          <a:prstGeom prst="rect">
            <a:avLst/>
          </a:prstGeom>
          <a:noFill/>
        </p:spPr>
        <p:txBody>
          <a:bodyPr wrap="none" lIns="0" tIns="0" rIns="0" bIns="0" rtlCol="0">
            <a:spAutoFit/>
          </a:bodyPr>
          <a:lstStyle/>
          <a:p>
            <a:r>
              <a:rPr lang="en-US" sz="1600" b="1" dirty="0">
                <a:solidFill>
                  <a:srgbClr val="C00000"/>
                </a:solidFill>
                <a:cs typeface="Neo Sans Intel"/>
              </a:rPr>
              <a:t>Abstraction</a:t>
            </a:r>
          </a:p>
        </p:txBody>
      </p:sp>
      <p:sp>
        <p:nvSpPr>
          <p:cNvPr id="260" name="TextBox 259"/>
          <p:cNvSpPr txBox="1"/>
          <p:nvPr/>
        </p:nvSpPr>
        <p:spPr>
          <a:xfrm>
            <a:off x="3804830" y="869493"/>
            <a:ext cx="1420261" cy="215444"/>
          </a:xfrm>
          <a:prstGeom prst="rect">
            <a:avLst/>
          </a:prstGeom>
          <a:noFill/>
        </p:spPr>
        <p:txBody>
          <a:bodyPr wrap="none" lIns="0" tIns="0" rIns="0" bIns="0" rtlCol="0">
            <a:spAutoFit/>
          </a:bodyPr>
          <a:lstStyle/>
          <a:p>
            <a:r>
              <a:rPr lang="en-US" sz="1400" b="1" dirty="0">
                <a:solidFill>
                  <a:srgbClr val="C00000"/>
                </a:solidFill>
                <a:cs typeface="Neo Sans Intel"/>
              </a:rPr>
              <a:t>Resource model</a:t>
            </a:r>
          </a:p>
        </p:txBody>
      </p:sp>
      <p:grpSp>
        <p:nvGrpSpPr>
          <p:cNvPr id="185" name="Group 59"/>
          <p:cNvGrpSpPr/>
          <p:nvPr/>
        </p:nvGrpSpPr>
        <p:grpSpPr>
          <a:xfrm>
            <a:off x="5731436" y="4114391"/>
            <a:ext cx="4643342" cy="2047022"/>
            <a:chOff x="6176196" y="3246112"/>
            <a:chExt cx="3884043" cy="2729363"/>
          </a:xfrm>
        </p:grpSpPr>
        <p:cxnSp>
          <p:nvCxnSpPr>
            <p:cNvPr id="186" name="Straight Connector 41"/>
            <p:cNvCxnSpPr/>
            <p:nvPr/>
          </p:nvCxnSpPr>
          <p:spPr>
            <a:xfrm>
              <a:off x="9107360" y="5000046"/>
              <a:ext cx="13386" cy="936977"/>
            </a:xfrm>
            <a:prstGeom prst="line">
              <a:avLst/>
            </a:prstGeom>
            <a:noFill/>
            <a:ln w="28575" cap="flat" cmpd="sng" algn="ctr">
              <a:solidFill>
                <a:srgbClr val="0071C5">
                  <a:shade val="95000"/>
                  <a:satMod val="105000"/>
                </a:srgbClr>
              </a:solidFill>
              <a:prstDash val="lgDash"/>
            </a:ln>
            <a:effectLst/>
          </p:spPr>
        </p:cxnSp>
        <p:cxnSp>
          <p:nvCxnSpPr>
            <p:cNvPr id="187" name="Straight Connector 43"/>
            <p:cNvCxnSpPr/>
            <p:nvPr/>
          </p:nvCxnSpPr>
          <p:spPr>
            <a:xfrm rot="16200000">
              <a:off x="9587389" y="4540634"/>
              <a:ext cx="8723" cy="936977"/>
            </a:xfrm>
            <a:prstGeom prst="line">
              <a:avLst/>
            </a:prstGeom>
            <a:noFill/>
            <a:ln w="28575" cap="flat" cmpd="sng" algn="ctr">
              <a:solidFill>
                <a:srgbClr val="0071C5">
                  <a:shade val="95000"/>
                  <a:satMod val="105000"/>
                </a:srgbClr>
              </a:solidFill>
              <a:prstDash val="lgDash"/>
            </a:ln>
            <a:effectLst/>
          </p:spPr>
        </p:cxnSp>
        <p:cxnSp>
          <p:nvCxnSpPr>
            <p:cNvPr id="188" name="Straight Connector 46"/>
            <p:cNvCxnSpPr/>
            <p:nvPr/>
          </p:nvCxnSpPr>
          <p:spPr>
            <a:xfrm>
              <a:off x="6176196" y="5963394"/>
              <a:ext cx="2944550" cy="12081"/>
            </a:xfrm>
            <a:prstGeom prst="line">
              <a:avLst/>
            </a:prstGeom>
            <a:noFill/>
            <a:ln w="28575" cap="flat" cmpd="sng" algn="ctr">
              <a:solidFill>
                <a:srgbClr val="0071C5">
                  <a:shade val="95000"/>
                  <a:satMod val="105000"/>
                </a:srgbClr>
              </a:solidFill>
              <a:prstDash val="lgDash"/>
            </a:ln>
            <a:effectLst/>
          </p:spPr>
        </p:cxnSp>
        <p:cxnSp>
          <p:nvCxnSpPr>
            <p:cNvPr id="189" name="Straight Connector 49"/>
            <p:cNvCxnSpPr/>
            <p:nvPr/>
          </p:nvCxnSpPr>
          <p:spPr>
            <a:xfrm flipH="1">
              <a:off x="6176196" y="3253187"/>
              <a:ext cx="12144" cy="2710207"/>
            </a:xfrm>
            <a:prstGeom prst="line">
              <a:avLst/>
            </a:prstGeom>
            <a:noFill/>
            <a:ln w="28575" cap="flat" cmpd="sng" algn="ctr">
              <a:solidFill>
                <a:srgbClr val="0071C5">
                  <a:shade val="95000"/>
                  <a:satMod val="105000"/>
                </a:srgbClr>
              </a:solidFill>
              <a:prstDash val="lgDash"/>
            </a:ln>
            <a:effectLst/>
          </p:spPr>
        </p:cxnSp>
        <p:cxnSp>
          <p:nvCxnSpPr>
            <p:cNvPr id="190" name="Straight Connector 53"/>
            <p:cNvCxnSpPr/>
            <p:nvPr/>
          </p:nvCxnSpPr>
          <p:spPr>
            <a:xfrm>
              <a:off x="6176196" y="3246112"/>
              <a:ext cx="3819832" cy="21309"/>
            </a:xfrm>
            <a:prstGeom prst="line">
              <a:avLst/>
            </a:prstGeom>
            <a:noFill/>
            <a:ln w="28575" cap="flat" cmpd="sng" algn="ctr">
              <a:solidFill>
                <a:srgbClr val="0071C5">
                  <a:shade val="95000"/>
                  <a:satMod val="105000"/>
                </a:srgbClr>
              </a:solidFill>
              <a:prstDash val="lgDash"/>
            </a:ln>
            <a:effectLst/>
          </p:spPr>
        </p:cxnSp>
        <p:cxnSp>
          <p:nvCxnSpPr>
            <p:cNvPr id="191" name="Straight Connector 55"/>
            <p:cNvCxnSpPr/>
            <p:nvPr/>
          </p:nvCxnSpPr>
          <p:spPr>
            <a:xfrm>
              <a:off x="9987944" y="3269262"/>
              <a:ext cx="6970" cy="1739860"/>
            </a:xfrm>
            <a:prstGeom prst="line">
              <a:avLst/>
            </a:prstGeom>
            <a:noFill/>
            <a:ln w="28575" cap="flat" cmpd="sng" algn="ctr">
              <a:solidFill>
                <a:srgbClr val="0071C5">
                  <a:shade val="95000"/>
                  <a:satMod val="105000"/>
                </a:srgbClr>
              </a:solidFill>
              <a:prstDash val="lgDash"/>
            </a:ln>
            <a:effectLst/>
          </p:spPr>
        </p:cxnSp>
      </p:grpSp>
      <p:sp>
        <p:nvSpPr>
          <p:cNvPr id="261" name="TextBox 260"/>
          <p:cNvSpPr txBox="1"/>
          <p:nvPr/>
        </p:nvSpPr>
        <p:spPr>
          <a:xfrm>
            <a:off x="6459194" y="6036936"/>
            <a:ext cx="712054" cy="215444"/>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OIC Server</a:t>
            </a:r>
          </a:p>
        </p:txBody>
      </p:sp>
      <p:sp>
        <p:nvSpPr>
          <p:cNvPr id="206" name="TextBox 205"/>
          <p:cNvSpPr txBox="1"/>
          <p:nvPr/>
        </p:nvSpPr>
        <p:spPr>
          <a:xfrm>
            <a:off x="9880577" y="4984133"/>
            <a:ext cx="550151" cy="215444"/>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Binding</a:t>
            </a:r>
          </a:p>
        </p:txBody>
      </p:sp>
      <p:cxnSp>
        <p:nvCxnSpPr>
          <p:cNvPr id="207" name="Straight Arrow Connector 33"/>
          <p:cNvCxnSpPr/>
          <p:nvPr/>
        </p:nvCxnSpPr>
        <p:spPr>
          <a:xfrm flipH="1">
            <a:off x="9726945" y="5099548"/>
            <a:ext cx="209032" cy="0"/>
          </a:xfrm>
          <a:prstGeom prst="straightConnector1">
            <a:avLst/>
          </a:prstGeom>
          <a:noFill/>
          <a:ln w="28575" cap="flat" cmpd="sng" algn="ctr">
            <a:solidFill>
              <a:srgbClr val="7030A0"/>
            </a:solidFill>
            <a:prstDash val="solid"/>
            <a:tailEnd type="triangle"/>
          </a:ln>
          <a:effectLst/>
        </p:spPr>
      </p:cxnSp>
      <p:sp>
        <p:nvSpPr>
          <p:cNvPr id="184" name="Rounded Rectangle 7"/>
          <p:cNvSpPr/>
          <p:nvPr/>
        </p:nvSpPr>
        <p:spPr>
          <a:xfrm>
            <a:off x="5432308" y="3930088"/>
            <a:ext cx="5115042" cy="2371726"/>
          </a:xfrm>
          <a:prstGeom prst="roundRect">
            <a:avLst/>
          </a:prstGeom>
          <a:no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sp>
        <p:nvSpPr>
          <p:cNvPr id="209" name="TextBox 208"/>
          <p:cNvSpPr txBox="1"/>
          <p:nvPr/>
        </p:nvSpPr>
        <p:spPr>
          <a:xfrm>
            <a:off x="10315818" y="4368698"/>
            <a:ext cx="1071127" cy="215444"/>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Resource Address</a:t>
            </a:r>
          </a:p>
        </p:txBody>
      </p:sp>
      <p:cxnSp>
        <p:nvCxnSpPr>
          <p:cNvPr id="210" name="Straight Arrow Connector 38"/>
          <p:cNvCxnSpPr/>
          <p:nvPr/>
        </p:nvCxnSpPr>
        <p:spPr>
          <a:xfrm flipH="1">
            <a:off x="10165747" y="4470914"/>
            <a:ext cx="209032" cy="0"/>
          </a:xfrm>
          <a:prstGeom prst="straightConnector1">
            <a:avLst/>
          </a:prstGeom>
          <a:noFill/>
          <a:ln w="28575" cap="flat" cmpd="sng" algn="ctr">
            <a:solidFill>
              <a:srgbClr val="7030A0"/>
            </a:solidFill>
            <a:prstDash val="solid"/>
            <a:tailEnd type="triangle"/>
          </a:ln>
          <a:effectLst/>
        </p:spPr>
      </p:cxnSp>
      <p:sp>
        <p:nvSpPr>
          <p:cNvPr id="200" name="TextBox 199"/>
          <p:cNvSpPr txBox="1"/>
          <p:nvPr/>
        </p:nvSpPr>
        <p:spPr>
          <a:xfrm>
            <a:off x="9986633" y="4652640"/>
            <a:ext cx="647934" cy="215444"/>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Resource</a:t>
            </a:r>
          </a:p>
        </p:txBody>
      </p:sp>
      <p:cxnSp>
        <p:nvCxnSpPr>
          <p:cNvPr id="215" name="Straight Arrow Connector 66"/>
          <p:cNvCxnSpPr/>
          <p:nvPr/>
        </p:nvCxnSpPr>
        <p:spPr>
          <a:xfrm flipH="1">
            <a:off x="9821693" y="4754856"/>
            <a:ext cx="209032" cy="0"/>
          </a:xfrm>
          <a:prstGeom prst="straightConnector1">
            <a:avLst/>
          </a:prstGeom>
          <a:noFill/>
          <a:ln w="28575" cap="flat" cmpd="sng" algn="ctr">
            <a:solidFill>
              <a:srgbClr val="7030A0"/>
            </a:solidFill>
            <a:prstDash val="solid"/>
            <a:tailEnd type="triangle"/>
          </a:ln>
          <a:effectLst/>
        </p:spPr>
      </p:cxnSp>
      <p:sp>
        <p:nvSpPr>
          <p:cNvPr id="226" name="TextBox 225"/>
          <p:cNvSpPr txBox="1"/>
          <p:nvPr/>
        </p:nvSpPr>
        <p:spPr>
          <a:xfrm>
            <a:off x="10115756" y="5187743"/>
            <a:ext cx="869149" cy="215444"/>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Entity Handler</a:t>
            </a:r>
          </a:p>
        </p:txBody>
      </p:sp>
      <p:cxnSp>
        <p:nvCxnSpPr>
          <p:cNvPr id="235" name="Straight Arrow Connector 34"/>
          <p:cNvCxnSpPr/>
          <p:nvPr/>
        </p:nvCxnSpPr>
        <p:spPr>
          <a:xfrm flipH="1">
            <a:off x="9973817" y="5289960"/>
            <a:ext cx="209032" cy="0"/>
          </a:xfrm>
          <a:prstGeom prst="straightConnector1">
            <a:avLst/>
          </a:prstGeom>
          <a:noFill/>
          <a:ln w="28575" cap="flat" cmpd="sng" algn="ctr">
            <a:solidFill>
              <a:srgbClr val="7030A0"/>
            </a:solidFill>
            <a:prstDash val="solid"/>
            <a:tailEnd type="triangle"/>
          </a:ln>
          <a:effectLst/>
        </p:spPr>
      </p:cxnSp>
      <p:sp>
        <p:nvSpPr>
          <p:cNvPr id="227" name="TextBox 226"/>
          <p:cNvSpPr txBox="1"/>
          <p:nvPr/>
        </p:nvSpPr>
        <p:spPr>
          <a:xfrm>
            <a:off x="10154173" y="5698638"/>
            <a:ext cx="1292341" cy="215444"/>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Entity (e.g. HW Sensor)</a:t>
            </a:r>
          </a:p>
        </p:txBody>
      </p:sp>
      <p:cxnSp>
        <p:nvCxnSpPr>
          <p:cNvPr id="236" name="Straight Arrow Connector 35"/>
          <p:cNvCxnSpPr/>
          <p:nvPr/>
        </p:nvCxnSpPr>
        <p:spPr>
          <a:xfrm flipH="1">
            <a:off x="10009459" y="5799671"/>
            <a:ext cx="209032" cy="0"/>
          </a:xfrm>
          <a:prstGeom prst="straightConnector1">
            <a:avLst/>
          </a:prstGeom>
          <a:noFill/>
          <a:ln w="28575" cap="flat" cmpd="sng" algn="ctr">
            <a:solidFill>
              <a:srgbClr val="7030A0"/>
            </a:solidFill>
            <a:prstDash val="solid"/>
            <a:tailEnd type="triangle"/>
          </a:ln>
          <a:effectLst/>
        </p:spPr>
      </p:cxnSp>
      <p:sp>
        <p:nvSpPr>
          <p:cNvPr id="97" name="TextBox 96">
            <a:extLst>
              <a:ext uri="{FF2B5EF4-FFF2-40B4-BE49-F238E27FC236}">
                <a16:creationId xmlns:a16="http://schemas.microsoft.com/office/drawing/2014/main" id="{7A16280B-C48F-4924-A3F6-768CC536DB40}"/>
              </a:ext>
            </a:extLst>
          </p:cNvPr>
          <p:cNvSpPr txBox="1"/>
          <p:nvPr/>
        </p:nvSpPr>
        <p:spPr>
          <a:xfrm>
            <a:off x="94593" y="3442479"/>
            <a:ext cx="1832233" cy="246221"/>
          </a:xfrm>
          <a:prstGeom prst="rect">
            <a:avLst/>
          </a:prstGeom>
          <a:noFill/>
        </p:spPr>
        <p:txBody>
          <a:bodyPr wrap="none" lIns="0" tIns="0" rIns="0" bIns="0" rtlCol="0">
            <a:spAutoFit/>
          </a:bodyPr>
          <a:lstStyle/>
          <a:p>
            <a:r>
              <a:rPr lang="en-US" sz="1600" b="1" dirty="0" err="1">
                <a:solidFill>
                  <a:srgbClr val="C00000"/>
                </a:solidFill>
                <a:cs typeface="Neo Sans Intel"/>
              </a:rPr>
              <a:t>RESTful</a:t>
            </a:r>
            <a:r>
              <a:rPr lang="en-US" sz="1600" b="1" dirty="0">
                <a:solidFill>
                  <a:srgbClr val="C00000"/>
                </a:solidFill>
                <a:cs typeface="Neo Sans Intel"/>
              </a:rPr>
              <a:t> transaction</a:t>
            </a:r>
          </a:p>
        </p:txBody>
      </p:sp>
      <p:sp>
        <p:nvSpPr>
          <p:cNvPr id="96" name="TextBox 95">
            <a:extLst>
              <a:ext uri="{FF2B5EF4-FFF2-40B4-BE49-F238E27FC236}">
                <a16:creationId xmlns:a16="http://schemas.microsoft.com/office/drawing/2014/main" id="{E7DC038F-915D-4221-B812-8B1D63CB949E}"/>
              </a:ext>
            </a:extLst>
          </p:cNvPr>
          <p:cNvSpPr txBox="1"/>
          <p:nvPr/>
        </p:nvSpPr>
        <p:spPr>
          <a:xfrm>
            <a:off x="10728795" y="6072828"/>
            <a:ext cx="1146148" cy="246221"/>
          </a:xfrm>
          <a:prstGeom prst="rect">
            <a:avLst/>
          </a:prstGeom>
          <a:noFill/>
        </p:spPr>
        <p:txBody>
          <a:bodyPr wrap="none" lIns="0" tIns="0" rIns="0" bIns="0" rtlCol="0">
            <a:spAutoFit/>
          </a:bodyPr>
          <a:lstStyle/>
          <a:p>
            <a:r>
              <a:rPr lang="en-US" altLang="ko-KR" sz="1600" b="1" dirty="0">
                <a:solidFill>
                  <a:srgbClr val="C00000"/>
                </a:solidFill>
                <a:cs typeface="Neo Sans Intel"/>
              </a:rPr>
              <a:t>Abstraction</a:t>
            </a:r>
          </a:p>
        </p:txBody>
      </p:sp>
      <p:sp>
        <p:nvSpPr>
          <p:cNvPr id="2" name="바닥글 개체 틀 1">
            <a:extLst>
              <a:ext uri="{FF2B5EF4-FFF2-40B4-BE49-F238E27FC236}">
                <a16:creationId xmlns:a16="http://schemas.microsoft.com/office/drawing/2014/main" id="{417FA01D-850F-4EB1-B24C-6F04F23D94AF}"/>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5191886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IoT</a:t>
            </a:r>
            <a:r>
              <a:rPr lang="en-US" altLang="ko-KR" dirty="0"/>
              <a:t> Protocol Stacks</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796F0A81-8DC4-4951-A7F3-61E7DCE20A4E}" type="datetime3">
              <a:rPr lang="en-US" altLang="ko-KR" smtClean="0"/>
              <a:t>17 October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24</a:t>
            </a:fld>
            <a:endParaRPr lang="en-US" dirty="0"/>
          </a:p>
        </p:txBody>
      </p:sp>
      <p:sp>
        <p:nvSpPr>
          <p:cNvPr id="83" name="슬라이드 번호 개체 틀 4"/>
          <p:cNvSpPr txBox="1">
            <a:spLocks/>
          </p:cNvSpPr>
          <p:nvPr/>
        </p:nvSpPr>
        <p:spPr>
          <a:xfrm>
            <a:off x="10820400" y="6493026"/>
            <a:ext cx="1221390" cy="348441"/>
          </a:xfrm>
          <a:prstGeom prst="rect">
            <a:avLst/>
          </a:prstGeom>
        </p:spPr>
        <p:txBody>
          <a:bodyPr vert="horz" lIns="91440" tIns="45720" rIns="91440" bIns="45720" rtlCol="0" anchor="t"/>
          <a:lstStyle>
            <a:defPPr>
              <a:defRPr lang="en-US"/>
            </a:defPPr>
            <a:lvl1pPr marL="0" algn="r" defTabSz="914400" rtl="0" eaLnBrk="1" latinLnBrk="0" hangingPunct="1">
              <a:defRPr sz="1200" b="0" i="0" kern="1200">
                <a:solidFill>
                  <a:schemeClr val="bg1"/>
                </a:solidFill>
                <a:latin typeface="Century Gothic"/>
                <a:ea typeface="+mn-ea"/>
                <a:cs typeface="Century Gothic"/>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7A5C656-E050-4F3D-A0DB-0D19E9E83691}" type="slidenum">
              <a:rPr lang="en-US" smtClean="0"/>
              <a:pPr/>
              <a:t>24</a:t>
            </a:fld>
            <a:endParaRPr lang="en-US" dirty="0"/>
          </a:p>
        </p:txBody>
      </p:sp>
      <p:sp>
        <p:nvSpPr>
          <p:cNvPr id="84" name="바닥글 개체 틀 5"/>
          <p:cNvSpPr txBox="1">
            <a:spLocks/>
          </p:cNvSpPr>
          <p:nvPr/>
        </p:nvSpPr>
        <p:spPr>
          <a:xfrm>
            <a:off x="2988604" y="6424930"/>
            <a:ext cx="5723220" cy="256546"/>
          </a:xfrm>
          <a:prstGeom prst="rect">
            <a:avLst/>
          </a:prstGeom>
        </p:spPr>
        <p:txBody>
          <a:bodyPr vert="horz" lIns="91440" tIns="45720" rIns="91440" bIns="45720" rtlCol="0" anchor="t"/>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OPEN CONNECTIVITY FOUNDATION MEMBER CONFIDENTIAL INFORMATION</a:t>
            </a:r>
            <a:endParaRPr lang="en-US" dirty="0"/>
          </a:p>
        </p:txBody>
      </p:sp>
      <p:sp>
        <p:nvSpPr>
          <p:cNvPr id="85" name="바닥글 개체 틀 1"/>
          <p:cNvSpPr txBox="1">
            <a:spLocks/>
          </p:cNvSpPr>
          <p:nvPr/>
        </p:nvSpPr>
        <p:spPr>
          <a:xfrm>
            <a:off x="1508919" y="6436164"/>
            <a:ext cx="3543300" cy="165100"/>
          </a:xfrm>
          <a:prstGeom prst="rect">
            <a:avLst/>
          </a:prstGeom>
        </p:spPr>
        <p:txBody>
          <a:bodyPr vert="horz" lIns="91440" tIns="45720" rIns="91440" bIns="45720" rtlCol="0" anchor="ctr"/>
          <a:lstStyle/>
          <a:p>
            <a:pPr latinLnBrk="1">
              <a:defRPr/>
            </a:pPr>
            <a:r>
              <a:rPr lang="en-US" altLang="ko-KR" sz="1000">
                <a:solidFill>
                  <a:prstClr val="black"/>
                </a:solidFill>
                <a:latin typeface="맑은 고딕"/>
                <a:ea typeface="맑은 고딕"/>
              </a:rPr>
              <a:t>DMC R&amp;D Center ⓒ 2013 SAMSUNG Electronics Co.</a:t>
            </a:r>
            <a:endParaRPr lang="ko-KR" altLang="en-US" sz="1000" dirty="0">
              <a:solidFill>
                <a:prstClr val="black"/>
              </a:solidFill>
              <a:latin typeface="맑은 고딕"/>
              <a:ea typeface="맑은 고딕"/>
            </a:endParaRPr>
          </a:p>
        </p:txBody>
      </p:sp>
      <p:sp>
        <p:nvSpPr>
          <p:cNvPr id="86" name="모서리가 둥근 직사각형 79"/>
          <p:cNvSpPr/>
          <p:nvPr/>
        </p:nvSpPr>
        <p:spPr>
          <a:xfrm>
            <a:off x="1517119" y="832658"/>
            <a:ext cx="9108504" cy="2238232"/>
          </a:xfrm>
          <a:prstGeom prst="roundRect">
            <a:avLst>
              <a:gd name="adj" fmla="val 8375"/>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13500000" scaled="1"/>
            <a:tileRect/>
          </a:gradFill>
          <a:ln w="25400" cap="flat" cmpd="sng" algn="ctr">
            <a:solidFill>
              <a:srgbClr val="FFFF00"/>
            </a:solidFill>
            <a:prstDash val="solid"/>
          </a:ln>
          <a:effectLst/>
        </p:spPr>
        <p:txBody>
          <a:bodyPr rtlCol="0" anchor="ctr"/>
          <a:lstStyle/>
          <a:p>
            <a:pPr algn="ctr">
              <a:defRPr/>
            </a:pPr>
            <a:endParaRPr lang="ko-KR" altLang="en-US" kern="0">
              <a:solidFill>
                <a:sysClr val="window" lastClr="FFFFFF"/>
              </a:solidFill>
              <a:latin typeface="Arial"/>
              <a:ea typeface="맑은 고딕"/>
            </a:endParaRPr>
          </a:p>
        </p:txBody>
      </p:sp>
      <p:sp>
        <p:nvSpPr>
          <p:cNvPr id="87" name="모서리가 둥근 직사각형 80"/>
          <p:cNvSpPr/>
          <p:nvPr/>
        </p:nvSpPr>
        <p:spPr>
          <a:xfrm>
            <a:off x="1517119" y="3166424"/>
            <a:ext cx="9108504" cy="3448488"/>
          </a:xfrm>
          <a:prstGeom prst="roundRect">
            <a:avLst>
              <a:gd name="adj" fmla="val 8375"/>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13500000" scaled="1"/>
            <a:tileRect/>
          </a:gradFill>
          <a:ln w="25400" cap="flat" cmpd="sng" algn="ctr">
            <a:solidFill>
              <a:srgbClr val="FFFF00"/>
            </a:solidFill>
            <a:prstDash val="solid"/>
          </a:ln>
          <a:effectLst/>
        </p:spPr>
        <p:txBody>
          <a:bodyPr rtlCol="0" anchor="ctr"/>
          <a:lstStyle/>
          <a:p>
            <a:pPr algn="ctr">
              <a:defRPr/>
            </a:pPr>
            <a:endParaRPr lang="ko-KR" altLang="en-US" kern="0">
              <a:solidFill>
                <a:sysClr val="window" lastClr="FFFFFF"/>
              </a:solidFill>
              <a:latin typeface="Arial"/>
              <a:ea typeface="맑은 고딕"/>
            </a:endParaRPr>
          </a:p>
        </p:txBody>
      </p:sp>
      <p:sp>
        <p:nvSpPr>
          <p:cNvPr id="88" name="모서리가 둥근 직사각형 81"/>
          <p:cNvSpPr/>
          <p:nvPr/>
        </p:nvSpPr>
        <p:spPr>
          <a:xfrm>
            <a:off x="4322969" y="5282630"/>
            <a:ext cx="911934" cy="373688"/>
          </a:xfrm>
          <a:prstGeom prst="roundRect">
            <a:avLst/>
          </a:prstGeom>
          <a:solidFill>
            <a:srgbClr val="66FF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6loWPAN</a:t>
            </a:r>
            <a:endParaRPr lang="ko-KR" altLang="en-US" sz="1200" kern="0" dirty="0">
              <a:solidFill>
                <a:sysClr val="windowText" lastClr="000000"/>
              </a:solidFill>
              <a:latin typeface="Arial"/>
              <a:ea typeface="맑은 고딕"/>
            </a:endParaRPr>
          </a:p>
        </p:txBody>
      </p:sp>
      <p:sp>
        <p:nvSpPr>
          <p:cNvPr id="89" name="모서리가 둥근 직사각형 82"/>
          <p:cNvSpPr/>
          <p:nvPr/>
        </p:nvSpPr>
        <p:spPr>
          <a:xfrm>
            <a:off x="2440239" y="4202510"/>
            <a:ext cx="8081048" cy="504056"/>
          </a:xfrm>
          <a:prstGeom prst="roundRect">
            <a:avLst/>
          </a:prstGeom>
          <a:solidFill>
            <a:srgbClr val="0000FF"/>
          </a:solidFill>
          <a:ln w="38100" cap="flat" cmpd="sng" algn="ctr">
            <a:solidFill>
              <a:srgbClr val="FF0066"/>
            </a:solidFill>
            <a:prstDash val="solid"/>
          </a:ln>
          <a:effectLst/>
        </p:spPr>
        <p:txBody>
          <a:bodyPr rtlCol="0" anchor="ctr"/>
          <a:lstStyle/>
          <a:p>
            <a:pPr algn="ctr">
              <a:defRPr/>
            </a:pPr>
            <a:r>
              <a:rPr lang="en-US" altLang="ko-KR" sz="2000" b="1" kern="0" dirty="0">
                <a:solidFill>
                  <a:srgbClr val="FFFF00"/>
                </a:solidFill>
                <a:latin typeface="Arial"/>
                <a:ea typeface="맑은 고딕"/>
              </a:rPr>
              <a:t>IPv6</a:t>
            </a:r>
            <a:endParaRPr lang="ko-KR" altLang="en-US" sz="2000" b="1" kern="0" dirty="0">
              <a:solidFill>
                <a:srgbClr val="FFFF00"/>
              </a:solidFill>
              <a:latin typeface="Arial"/>
              <a:ea typeface="맑은 고딕"/>
            </a:endParaRPr>
          </a:p>
        </p:txBody>
      </p:sp>
      <p:sp>
        <p:nvSpPr>
          <p:cNvPr id="90" name="모서리가 둥근 직사각형 83"/>
          <p:cNvSpPr/>
          <p:nvPr/>
        </p:nvSpPr>
        <p:spPr>
          <a:xfrm>
            <a:off x="5260136" y="5282630"/>
            <a:ext cx="692507" cy="373688"/>
          </a:xfrm>
          <a:prstGeom prst="roundRect">
            <a:avLst/>
          </a:prstGeom>
          <a:solidFill>
            <a:srgbClr val="66FF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6tisch</a:t>
            </a:r>
            <a:endParaRPr lang="ko-KR" altLang="en-US" sz="1200" kern="0" dirty="0">
              <a:solidFill>
                <a:sysClr val="windowText" lastClr="000000"/>
              </a:solidFill>
              <a:latin typeface="Arial"/>
              <a:ea typeface="맑은 고딕"/>
            </a:endParaRPr>
          </a:p>
        </p:txBody>
      </p:sp>
      <p:sp>
        <p:nvSpPr>
          <p:cNvPr id="91" name="모서리가 둥근 직사각형 84"/>
          <p:cNvSpPr/>
          <p:nvPr/>
        </p:nvSpPr>
        <p:spPr>
          <a:xfrm>
            <a:off x="5993335" y="5282630"/>
            <a:ext cx="677960" cy="373688"/>
          </a:xfrm>
          <a:prstGeom prst="roundRect">
            <a:avLst/>
          </a:prstGeom>
          <a:solidFill>
            <a:srgbClr val="66FF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6lo</a:t>
            </a:r>
            <a:endParaRPr lang="ko-KR" altLang="en-US" sz="1200" kern="0" dirty="0">
              <a:solidFill>
                <a:sysClr val="windowText" lastClr="000000"/>
              </a:solidFill>
              <a:latin typeface="Arial"/>
              <a:ea typeface="맑은 고딕"/>
            </a:endParaRPr>
          </a:p>
        </p:txBody>
      </p:sp>
      <p:sp>
        <p:nvSpPr>
          <p:cNvPr id="92" name="모서리가 둥근 직사각형 85"/>
          <p:cNvSpPr/>
          <p:nvPr/>
        </p:nvSpPr>
        <p:spPr>
          <a:xfrm>
            <a:off x="3376341" y="5282630"/>
            <a:ext cx="905042" cy="373688"/>
          </a:xfrm>
          <a:prstGeom prst="roundRect">
            <a:avLst/>
          </a:prstGeom>
          <a:solidFill>
            <a:srgbClr val="66FF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RFC 4862</a:t>
            </a:r>
            <a:endParaRPr lang="ko-KR" altLang="en-US" sz="1200" kern="0" dirty="0">
              <a:solidFill>
                <a:sysClr val="windowText" lastClr="000000"/>
              </a:solidFill>
              <a:latin typeface="Arial"/>
              <a:ea typeface="맑은 고딕"/>
            </a:endParaRPr>
          </a:p>
        </p:txBody>
      </p:sp>
      <p:sp>
        <p:nvSpPr>
          <p:cNvPr id="93" name="모서리가 둥근 직사각형 86"/>
          <p:cNvSpPr/>
          <p:nvPr/>
        </p:nvSpPr>
        <p:spPr>
          <a:xfrm>
            <a:off x="2440239" y="5282630"/>
            <a:ext cx="905042" cy="373688"/>
          </a:xfrm>
          <a:prstGeom prst="roundRect">
            <a:avLst/>
          </a:prstGeom>
          <a:solidFill>
            <a:srgbClr val="66FF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RFC 4861</a:t>
            </a:r>
            <a:endParaRPr lang="ko-KR" altLang="en-US" sz="1200" kern="0" dirty="0">
              <a:solidFill>
                <a:sysClr val="windowText" lastClr="000000"/>
              </a:solidFill>
              <a:latin typeface="Arial"/>
              <a:ea typeface="맑은 고딕"/>
            </a:endParaRPr>
          </a:p>
        </p:txBody>
      </p:sp>
      <p:sp>
        <p:nvSpPr>
          <p:cNvPr id="94" name="모서리가 둥근 직사각형 87"/>
          <p:cNvSpPr/>
          <p:nvPr/>
        </p:nvSpPr>
        <p:spPr>
          <a:xfrm>
            <a:off x="6702359" y="5282630"/>
            <a:ext cx="778690" cy="373688"/>
          </a:xfrm>
          <a:prstGeom prst="roundRect">
            <a:avLst/>
          </a:prstGeom>
          <a:solidFill>
            <a:srgbClr val="66FF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16ng</a:t>
            </a:r>
            <a:endParaRPr lang="ko-KR" altLang="en-US" sz="1200" kern="0" dirty="0">
              <a:solidFill>
                <a:sysClr val="windowText" lastClr="000000"/>
              </a:solidFill>
              <a:latin typeface="Arial"/>
              <a:ea typeface="맑은 고딕"/>
            </a:endParaRPr>
          </a:p>
        </p:txBody>
      </p:sp>
      <p:sp>
        <p:nvSpPr>
          <p:cNvPr id="95" name="모서리가 둥근 직사각형 88"/>
          <p:cNvSpPr/>
          <p:nvPr/>
        </p:nvSpPr>
        <p:spPr>
          <a:xfrm>
            <a:off x="7509863" y="5282630"/>
            <a:ext cx="875976" cy="373688"/>
          </a:xfrm>
          <a:prstGeom prst="roundRect">
            <a:avLst/>
          </a:prstGeom>
          <a:solidFill>
            <a:srgbClr val="66FF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RFC 6459</a:t>
            </a:r>
            <a:endParaRPr lang="ko-KR" altLang="en-US" sz="1200" kern="0" dirty="0">
              <a:solidFill>
                <a:sysClr val="windowText" lastClr="000000"/>
              </a:solidFill>
              <a:latin typeface="Arial"/>
              <a:ea typeface="맑은 고딕"/>
            </a:endParaRPr>
          </a:p>
        </p:txBody>
      </p:sp>
      <p:sp>
        <p:nvSpPr>
          <p:cNvPr id="96" name="모서리가 둥근 직사각형 89"/>
          <p:cNvSpPr/>
          <p:nvPr/>
        </p:nvSpPr>
        <p:spPr>
          <a:xfrm>
            <a:off x="8420277" y="5282630"/>
            <a:ext cx="960027" cy="373688"/>
          </a:xfrm>
          <a:prstGeom prst="roundRect">
            <a:avLst/>
          </a:prstGeom>
          <a:solidFill>
            <a:srgbClr val="66FF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ETSI TS102859</a:t>
            </a:r>
            <a:endParaRPr lang="ko-KR" altLang="en-US" sz="1200" kern="0" dirty="0">
              <a:solidFill>
                <a:sysClr val="windowText" lastClr="000000"/>
              </a:solidFill>
              <a:latin typeface="Arial"/>
              <a:ea typeface="맑은 고딕"/>
            </a:endParaRPr>
          </a:p>
        </p:txBody>
      </p:sp>
      <p:sp>
        <p:nvSpPr>
          <p:cNvPr id="97" name="모서리가 둥근 직사각형 90"/>
          <p:cNvSpPr/>
          <p:nvPr/>
        </p:nvSpPr>
        <p:spPr>
          <a:xfrm>
            <a:off x="2440758" y="5715588"/>
            <a:ext cx="830298" cy="746466"/>
          </a:xfrm>
          <a:prstGeom prst="roundRect">
            <a:avLst>
              <a:gd name="adj" fmla="val 9354"/>
            </a:avLst>
          </a:prstGeom>
          <a:solidFill>
            <a:srgbClr val="3399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IEEE 802.3 Ethernet</a:t>
            </a:r>
            <a:endParaRPr lang="ko-KR" altLang="en-US" sz="1200" kern="0" dirty="0">
              <a:solidFill>
                <a:sysClr val="windowText" lastClr="000000"/>
              </a:solidFill>
              <a:latin typeface="Arial"/>
              <a:ea typeface="맑은 고딕"/>
            </a:endParaRPr>
          </a:p>
        </p:txBody>
      </p:sp>
      <p:sp>
        <p:nvSpPr>
          <p:cNvPr id="98" name="모서리가 둥근 직사각형 91"/>
          <p:cNvSpPr/>
          <p:nvPr/>
        </p:nvSpPr>
        <p:spPr>
          <a:xfrm>
            <a:off x="3314215" y="5715588"/>
            <a:ext cx="830298" cy="746466"/>
          </a:xfrm>
          <a:prstGeom prst="roundRect">
            <a:avLst>
              <a:gd name="adj" fmla="val 9354"/>
            </a:avLst>
          </a:prstGeom>
          <a:solidFill>
            <a:srgbClr val="3399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IEEE 802.11 </a:t>
            </a:r>
            <a:r>
              <a:rPr lang="en-US" altLang="ko-KR" sz="1200" kern="0" dirty="0" err="1">
                <a:solidFill>
                  <a:sysClr val="windowText" lastClr="000000"/>
                </a:solidFill>
                <a:latin typeface="Arial"/>
                <a:ea typeface="맑은 고딕"/>
              </a:rPr>
              <a:t>WiFi</a:t>
            </a:r>
            <a:endParaRPr lang="ko-KR" altLang="en-US" sz="1200" kern="0" dirty="0">
              <a:solidFill>
                <a:sysClr val="windowText" lastClr="000000"/>
              </a:solidFill>
              <a:latin typeface="Arial"/>
              <a:ea typeface="맑은 고딕"/>
            </a:endParaRPr>
          </a:p>
        </p:txBody>
      </p:sp>
      <p:sp>
        <p:nvSpPr>
          <p:cNvPr id="99" name="모서리가 둥근 직사각형 92"/>
          <p:cNvSpPr/>
          <p:nvPr/>
        </p:nvSpPr>
        <p:spPr>
          <a:xfrm>
            <a:off x="4184938" y="5715588"/>
            <a:ext cx="878654" cy="746466"/>
          </a:xfrm>
          <a:prstGeom prst="roundRect">
            <a:avLst>
              <a:gd name="adj" fmla="val 9354"/>
            </a:avLst>
          </a:prstGeom>
          <a:solidFill>
            <a:srgbClr val="3399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IEEE 802.15.1 Bluetooth</a:t>
            </a:r>
            <a:endParaRPr lang="ko-KR" altLang="en-US" sz="1200" kern="0" dirty="0">
              <a:solidFill>
                <a:sysClr val="windowText" lastClr="000000"/>
              </a:solidFill>
              <a:latin typeface="Arial"/>
              <a:ea typeface="맑은 고딕"/>
            </a:endParaRPr>
          </a:p>
        </p:txBody>
      </p:sp>
      <p:sp>
        <p:nvSpPr>
          <p:cNvPr id="100" name="모서리가 둥근 직사각형 93"/>
          <p:cNvSpPr/>
          <p:nvPr/>
        </p:nvSpPr>
        <p:spPr>
          <a:xfrm>
            <a:off x="6017506" y="5715588"/>
            <a:ext cx="878654" cy="746466"/>
          </a:xfrm>
          <a:prstGeom prst="roundRect">
            <a:avLst>
              <a:gd name="adj" fmla="val 9354"/>
            </a:avLst>
          </a:prstGeom>
          <a:solidFill>
            <a:srgbClr val="3399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IEEE 802.15.7 VLC</a:t>
            </a:r>
            <a:endParaRPr lang="ko-KR" altLang="en-US" sz="1200" kern="0" dirty="0">
              <a:solidFill>
                <a:sysClr val="windowText" lastClr="000000"/>
              </a:solidFill>
              <a:latin typeface="Arial"/>
              <a:ea typeface="맑은 고딕"/>
            </a:endParaRPr>
          </a:p>
        </p:txBody>
      </p:sp>
      <p:sp>
        <p:nvSpPr>
          <p:cNvPr id="101" name="모서리가 둥근 직사각형 94"/>
          <p:cNvSpPr/>
          <p:nvPr/>
        </p:nvSpPr>
        <p:spPr>
          <a:xfrm>
            <a:off x="5099354" y="5715588"/>
            <a:ext cx="878654" cy="746466"/>
          </a:xfrm>
          <a:prstGeom prst="roundRect">
            <a:avLst>
              <a:gd name="adj" fmla="val 9354"/>
            </a:avLst>
          </a:prstGeom>
          <a:solidFill>
            <a:srgbClr val="3399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IEEE 802.15.4 </a:t>
            </a:r>
            <a:r>
              <a:rPr lang="en-US" altLang="ko-KR" sz="1200" kern="0" dirty="0" err="1">
                <a:solidFill>
                  <a:sysClr val="windowText" lastClr="000000"/>
                </a:solidFill>
                <a:latin typeface="Arial"/>
                <a:ea typeface="맑은 고딕"/>
              </a:rPr>
              <a:t>Zigbee</a:t>
            </a:r>
            <a:endParaRPr lang="ko-KR" altLang="en-US" sz="1200" kern="0" dirty="0">
              <a:solidFill>
                <a:sysClr val="windowText" lastClr="000000"/>
              </a:solidFill>
              <a:latin typeface="Arial"/>
              <a:ea typeface="맑은 고딕"/>
            </a:endParaRPr>
          </a:p>
        </p:txBody>
      </p:sp>
      <p:sp>
        <p:nvSpPr>
          <p:cNvPr id="102" name="모서리가 둥근 직사각형 95"/>
          <p:cNvSpPr/>
          <p:nvPr/>
        </p:nvSpPr>
        <p:spPr>
          <a:xfrm>
            <a:off x="6928530" y="5715588"/>
            <a:ext cx="878654" cy="746466"/>
          </a:xfrm>
          <a:prstGeom prst="roundRect">
            <a:avLst>
              <a:gd name="adj" fmla="val 9354"/>
            </a:avLst>
          </a:prstGeom>
          <a:solidFill>
            <a:srgbClr val="3399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IEEE 1901.2 PLC</a:t>
            </a:r>
            <a:endParaRPr lang="ko-KR" altLang="en-US" sz="1200" kern="0" dirty="0">
              <a:solidFill>
                <a:sysClr val="windowText" lastClr="000000"/>
              </a:solidFill>
              <a:latin typeface="Arial"/>
              <a:ea typeface="맑은 고딕"/>
            </a:endParaRPr>
          </a:p>
        </p:txBody>
      </p:sp>
      <p:sp>
        <p:nvSpPr>
          <p:cNvPr id="103" name="모서리가 둥근 직사각형 96"/>
          <p:cNvSpPr/>
          <p:nvPr/>
        </p:nvSpPr>
        <p:spPr>
          <a:xfrm>
            <a:off x="7842930" y="5715588"/>
            <a:ext cx="878654" cy="746466"/>
          </a:xfrm>
          <a:prstGeom prst="roundRect">
            <a:avLst>
              <a:gd name="adj" fmla="val 9354"/>
            </a:avLst>
          </a:prstGeom>
          <a:solidFill>
            <a:srgbClr val="3399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IEEE 802.11 p C2C-CC</a:t>
            </a:r>
            <a:endParaRPr lang="ko-KR" altLang="en-US" sz="1200" kern="0" dirty="0">
              <a:solidFill>
                <a:sysClr val="windowText" lastClr="000000"/>
              </a:solidFill>
              <a:latin typeface="Arial"/>
              <a:ea typeface="맑은 고딕"/>
            </a:endParaRPr>
          </a:p>
        </p:txBody>
      </p:sp>
      <p:sp>
        <p:nvSpPr>
          <p:cNvPr id="104" name="모서리가 둥근 직사각형 97"/>
          <p:cNvSpPr/>
          <p:nvPr/>
        </p:nvSpPr>
        <p:spPr>
          <a:xfrm>
            <a:off x="8756687" y="5715588"/>
            <a:ext cx="878654" cy="746466"/>
          </a:xfrm>
          <a:prstGeom prst="roundRect">
            <a:avLst>
              <a:gd name="adj" fmla="val 9354"/>
            </a:avLst>
          </a:prstGeom>
          <a:solidFill>
            <a:srgbClr val="3399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IEEE 802.16 </a:t>
            </a:r>
            <a:r>
              <a:rPr lang="en-US" altLang="ko-KR" sz="1200" kern="0" dirty="0" err="1">
                <a:solidFill>
                  <a:sysClr val="windowText" lastClr="000000"/>
                </a:solidFill>
                <a:latin typeface="Arial"/>
                <a:ea typeface="맑은 고딕"/>
              </a:rPr>
              <a:t>WiMAX</a:t>
            </a:r>
            <a:endParaRPr lang="ko-KR" altLang="en-US" sz="1200" kern="0" dirty="0">
              <a:solidFill>
                <a:sysClr val="windowText" lastClr="000000"/>
              </a:solidFill>
              <a:latin typeface="Arial"/>
              <a:ea typeface="맑은 고딕"/>
            </a:endParaRPr>
          </a:p>
        </p:txBody>
      </p:sp>
      <p:sp>
        <p:nvSpPr>
          <p:cNvPr id="105" name="모서리가 둥근 직사각형 98"/>
          <p:cNvSpPr/>
          <p:nvPr/>
        </p:nvSpPr>
        <p:spPr>
          <a:xfrm>
            <a:off x="9673695" y="5715588"/>
            <a:ext cx="878654" cy="746466"/>
          </a:xfrm>
          <a:prstGeom prst="roundRect">
            <a:avLst>
              <a:gd name="adj" fmla="val 9354"/>
            </a:avLst>
          </a:prstGeom>
          <a:solidFill>
            <a:srgbClr val="3399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Cellular 3GPP LTE</a:t>
            </a:r>
            <a:endParaRPr lang="ko-KR" altLang="en-US" sz="1200" kern="0" dirty="0">
              <a:solidFill>
                <a:sysClr val="windowText" lastClr="000000"/>
              </a:solidFill>
              <a:latin typeface="Arial"/>
              <a:ea typeface="맑은 고딕"/>
            </a:endParaRPr>
          </a:p>
        </p:txBody>
      </p:sp>
      <p:sp>
        <p:nvSpPr>
          <p:cNvPr id="106" name="모서리가 둥근 직사각형 99"/>
          <p:cNvSpPr/>
          <p:nvPr/>
        </p:nvSpPr>
        <p:spPr>
          <a:xfrm>
            <a:off x="9425015" y="5282630"/>
            <a:ext cx="1113277" cy="373688"/>
          </a:xfrm>
          <a:prstGeom prst="roundRect">
            <a:avLst/>
          </a:prstGeom>
          <a:solidFill>
            <a:srgbClr val="66FF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IP over </a:t>
            </a:r>
            <a:r>
              <a:rPr lang="en-US" altLang="ko-KR" sz="1200" kern="0" dirty="0" err="1">
                <a:solidFill>
                  <a:sysClr val="windowText" lastClr="000000"/>
                </a:solidFill>
                <a:latin typeface="Arial"/>
                <a:ea typeface="맑은 고딕"/>
              </a:rPr>
              <a:t>Foo</a:t>
            </a:r>
            <a:r>
              <a:rPr lang="en-US" altLang="ko-KR" sz="1200" kern="0" dirty="0">
                <a:solidFill>
                  <a:sysClr val="windowText" lastClr="000000"/>
                </a:solidFill>
                <a:latin typeface="Arial"/>
                <a:ea typeface="맑은 고딕"/>
              </a:rPr>
              <a:t> (PLC, VLC)</a:t>
            </a:r>
            <a:endParaRPr lang="ko-KR" altLang="en-US" sz="1200" kern="0" dirty="0">
              <a:solidFill>
                <a:sysClr val="windowText" lastClr="000000"/>
              </a:solidFill>
              <a:latin typeface="Arial"/>
              <a:ea typeface="맑은 고딕"/>
            </a:endParaRPr>
          </a:p>
        </p:txBody>
      </p:sp>
      <p:sp>
        <p:nvSpPr>
          <p:cNvPr id="107" name="모서리가 둥근 직사각형 100"/>
          <p:cNvSpPr/>
          <p:nvPr/>
        </p:nvSpPr>
        <p:spPr>
          <a:xfrm>
            <a:off x="5712079" y="3716942"/>
            <a:ext cx="1025527" cy="373688"/>
          </a:xfrm>
          <a:prstGeom prst="roundRect">
            <a:avLst/>
          </a:prstGeom>
          <a:solidFill>
            <a:srgbClr val="33CCCC"/>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Geo-Networking</a:t>
            </a:r>
            <a:endParaRPr lang="ko-KR" altLang="en-US" sz="1200" kern="0" dirty="0">
              <a:solidFill>
                <a:sysClr val="windowText" lastClr="000000"/>
              </a:solidFill>
              <a:latin typeface="Arial"/>
              <a:ea typeface="맑은 고딕"/>
            </a:endParaRPr>
          </a:p>
        </p:txBody>
      </p:sp>
      <p:sp>
        <p:nvSpPr>
          <p:cNvPr id="108" name="모서리가 둥근 직사각형 101"/>
          <p:cNvSpPr/>
          <p:nvPr/>
        </p:nvSpPr>
        <p:spPr>
          <a:xfrm>
            <a:off x="9191989" y="3716942"/>
            <a:ext cx="1306312" cy="373688"/>
          </a:xfrm>
          <a:prstGeom prst="roundRect">
            <a:avLst/>
          </a:prstGeom>
          <a:solidFill>
            <a:srgbClr val="33CCCC"/>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Energy Efficient Protocol</a:t>
            </a:r>
            <a:endParaRPr lang="ko-KR" altLang="en-US" sz="1200" kern="0" dirty="0">
              <a:solidFill>
                <a:sysClr val="windowText" lastClr="000000"/>
              </a:solidFill>
              <a:latin typeface="Arial"/>
              <a:ea typeface="맑은 고딕"/>
            </a:endParaRPr>
          </a:p>
        </p:txBody>
      </p:sp>
      <p:sp>
        <p:nvSpPr>
          <p:cNvPr id="109" name="모서리가 둥근 직사각형 102"/>
          <p:cNvSpPr/>
          <p:nvPr/>
        </p:nvSpPr>
        <p:spPr>
          <a:xfrm>
            <a:off x="9102832" y="3225462"/>
            <a:ext cx="1338122" cy="373688"/>
          </a:xfrm>
          <a:prstGeom prst="roundRect">
            <a:avLst/>
          </a:prstGeom>
          <a:solidFill>
            <a:srgbClr val="9966FF"/>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Delay Tolerant Transport</a:t>
            </a:r>
            <a:endParaRPr lang="ko-KR" altLang="en-US" sz="1200" kern="0" dirty="0">
              <a:solidFill>
                <a:sysClr val="windowText" lastClr="000000"/>
              </a:solidFill>
              <a:latin typeface="Arial"/>
              <a:ea typeface="맑은 고딕"/>
            </a:endParaRPr>
          </a:p>
        </p:txBody>
      </p:sp>
      <p:sp>
        <p:nvSpPr>
          <p:cNvPr id="110" name="모서리가 둥근 직사각형 103"/>
          <p:cNvSpPr/>
          <p:nvPr/>
        </p:nvSpPr>
        <p:spPr>
          <a:xfrm>
            <a:off x="4179921" y="3704366"/>
            <a:ext cx="551340" cy="398840"/>
          </a:xfrm>
          <a:prstGeom prst="roundRect">
            <a:avLst/>
          </a:prstGeom>
          <a:solidFill>
            <a:srgbClr val="33CCCC"/>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RPL</a:t>
            </a:r>
            <a:endParaRPr lang="ko-KR" altLang="en-US" sz="1200" kern="0" dirty="0">
              <a:solidFill>
                <a:sysClr val="windowText" lastClr="000000"/>
              </a:solidFill>
              <a:latin typeface="Arial"/>
              <a:ea typeface="맑은 고딕"/>
            </a:endParaRPr>
          </a:p>
        </p:txBody>
      </p:sp>
      <p:sp>
        <p:nvSpPr>
          <p:cNvPr id="111" name="모서리가 둥근 직사각형 104"/>
          <p:cNvSpPr/>
          <p:nvPr/>
        </p:nvSpPr>
        <p:spPr>
          <a:xfrm>
            <a:off x="2485365" y="3716942"/>
            <a:ext cx="712540" cy="373688"/>
          </a:xfrm>
          <a:prstGeom prst="roundRect">
            <a:avLst/>
          </a:prstGeom>
          <a:solidFill>
            <a:srgbClr val="33CCCC"/>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6light</a:t>
            </a:r>
            <a:endParaRPr lang="ko-KR" altLang="en-US" sz="1200" kern="0" dirty="0">
              <a:solidFill>
                <a:sysClr val="windowText" lastClr="000000"/>
              </a:solidFill>
              <a:latin typeface="Arial"/>
              <a:ea typeface="맑은 고딕"/>
            </a:endParaRPr>
          </a:p>
        </p:txBody>
      </p:sp>
      <p:sp>
        <p:nvSpPr>
          <p:cNvPr id="112" name="모서리가 둥근 직사각형 105"/>
          <p:cNvSpPr/>
          <p:nvPr/>
        </p:nvSpPr>
        <p:spPr>
          <a:xfrm>
            <a:off x="3251711" y="3716942"/>
            <a:ext cx="876191" cy="373688"/>
          </a:xfrm>
          <a:prstGeom prst="roundRect">
            <a:avLst/>
          </a:prstGeom>
          <a:solidFill>
            <a:srgbClr val="33CCCC"/>
          </a:solidFill>
          <a:ln w="12700" cap="flat" cmpd="sng" algn="ctr">
            <a:solidFill>
              <a:srgbClr val="4F81BD">
                <a:shade val="50000"/>
              </a:srgbClr>
            </a:solidFill>
            <a:prstDash val="solid"/>
          </a:ln>
          <a:effectLst/>
        </p:spPr>
        <p:txBody>
          <a:bodyPr rtlCol="0" anchor="ctr"/>
          <a:lstStyle/>
          <a:p>
            <a:pPr algn="ctr">
              <a:defRPr/>
            </a:pPr>
            <a:r>
              <a:rPr lang="en-US" altLang="ko-KR" sz="1200" kern="0" dirty="0" err="1">
                <a:solidFill>
                  <a:sysClr val="windowText" lastClr="000000"/>
                </a:solidFill>
                <a:latin typeface="Arial"/>
                <a:ea typeface="맑은 고딕"/>
              </a:rPr>
              <a:t>homenet</a:t>
            </a:r>
            <a:endParaRPr lang="ko-KR" altLang="en-US" sz="1200" kern="0" dirty="0">
              <a:solidFill>
                <a:sysClr val="windowText" lastClr="000000"/>
              </a:solidFill>
              <a:latin typeface="Arial"/>
              <a:ea typeface="맑은 고딕"/>
            </a:endParaRPr>
          </a:p>
        </p:txBody>
      </p:sp>
      <p:sp>
        <p:nvSpPr>
          <p:cNvPr id="113" name="모서리가 둥근 직사각형 106"/>
          <p:cNvSpPr/>
          <p:nvPr/>
        </p:nvSpPr>
        <p:spPr>
          <a:xfrm>
            <a:off x="8448381" y="3704366"/>
            <a:ext cx="684190" cy="398840"/>
          </a:xfrm>
          <a:prstGeom prst="roundRect">
            <a:avLst/>
          </a:prstGeom>
          <a:solidFill>
            <a:srgbClr val="33CCCC"/>
          </a:solidFill>
          <a:ln w="12700" cap="flat" cmpd="sng" algn="ctr">
            <a:solidFill>
              <a:srgbClr val="4F81BD">
                <a:shade val="50000"/>
              </a:srgbClr>
            </a:solidFill>
            <a:prstDash val="solid"/>
          </a:ln>
          <a:effectLst/>
        </p:spPr>
        <p:txBody>
          <a:bodyPr rtlCol="0" anchor="ctr"/>
          <a:lstStyle/>
          <a:p>
            <a:pPr algn="ctr">
              <a:defRPr/>
            </a:pPr>
            <a:r>
              <a:rPr lang="en-US" altLang="ko-KR" sz="1200" kern="0" dirty="0" err="1">
                <a:solidFill>
                  <a:sysClr val="windowText" lastClr="000000"/>
                </a:solidFill>
                <a:latin typeface="Arial"/>
                <a:ea typeface="맑은 고딕"/>
              </a:rPr>
              <a:t>eman</a:t>
            </a:r>
            <a:endParaRPr lang="ko-KR" altLang="en-US" sz="1200" kern="0" dirty="0">
              <a:solidFill>
                <a:sysClr val="windowText" lastClr="000000"/>
              </a:solidFill>
              <a:latin typeface="Arial"/>
              <a:ea typeface="맑은 고딕"/>
            </a:endParaRPr>
          </a:p>
        </p:txBody>
      </p:sp>
      <p:sp>
        <p:nvSpPr>
          <p:cNvPr id="114" name="모서리가 둥근 직사각형 107"/>
          <p:cNvSpPr/>
          <p:nvPr/>
        </p:nvSpPr>
        <p:spPr>
          <a:xfrm>
            <a:off x="4793389" y="3704366"/>
            <a:ext cx="864096" cy="398840"/>
          </a:xfrm>
          <a:prstGeom prst="roundRect">
            <a:avLst/>
          </a:prstGeom>
          <a:solidFill>
            <a:srgbClr val="33CCCC"/>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Ad-hoc VANET</a:t>
            </a:r>
            <a:endParaRPr lang="ko-KR" altLang="en-US" sz="1200" kern="0" dirty="0">
              <a:solidFill>
                <a:sysClr val="windowText" lastClr="000000"/>
              </a:solidFill>
              <a:latin typeface="Arial"/>
              <a:ea typeface="맑은 고딕"/>
            </a:endParaRPr>
          </a:p>
        </p:txBody>
      </p:sp>
      <p:sp>
        <p:nvSpPr>
          <p:cNvPr id="115" name="모서리가 둥근 직사각형 108"/>
          <p:cNvSpPr/>
          <p:nvPr/>
        </p:nvSpPr>
        <p:spPr>
          <a:xfrm>
            <a:off x="6778550" y="3716942"/>
            <a:ext cx="891391" cy="373688"/>
          </a:xfrm>
          <a:prstGeom prst="roundRect">
            <a:avLst/>
          </a:prstGeom>
          <a:solidFill>
            <a:srgbClr val="33CCCC"/>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Proxy/ Gateway</a:t>
            </a:r>
            <a:endParaRPr lang="ko-KR" altLang="en-US" sz="1200" kern="0" dirty="0">
              <a:solidFill>
                <a:sysClr val="windowText" lastClr="000000"/>
              </a:solidFill>
              <a:latin typeface="Arial"/>
              <a:ea typeface="맑은 고딕"/>
            </a:endParaRPr>
          </a:p>
        </p:txBody>
      </p:sp>
      <p:sp>
        <p:nvSpPr>
          <p:cNvPr id="116" name="모서리가 둥근 직사각형 109"/>
          <p:cNvSpPr/>
          <p:nvPr/>
        </p:nvSpPr>
        <p:spPr>
          <a:xfrm>
            <a:off x="7710760" y="3704366"/>
            <a:ext cx="696677" cy="398840"/>
          </a:xfrm>
          <a:prstGeom prst="roundRect">
            <a:avLst/>
          </a:prstGeom>
          <a:solidFill>
            <a:srgbClr val="33CCCC"/>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MIB</a:t>
            </a:r>
            <a:endParaRPr lang="ko-KR" altLang="en-US" sz="1200" kern="0" dirty="0">
              <a:solidFill>
                <a:sysClr val="windowText" lastClr="000000"/>
              </a:solidFill>
              <a:latin typeface="Arial"/>
              <a:ea typeface="맑은 고딕"/>
            </a:endParaRPr>
          </a:p>
        </p:txBody>
      </p:sp>
      <p:sp>
        <p:nvSpPr>
          <p:cNvPr id="117" name="모서리가 둥근 직사각형 110"/>
          <p:cNvSpPr/>
          <p:nvPr/>
        </p:nvSpPr>
        <p:spPr>
          <a:xfrm>
            <a:off x="2485366" y="3225462"/>
            <a:ext cx="1130155" cy="373688"/>
          </a:xfrm>
          <a:prstGeom prst="roundRect">
            <a:avLst/>
          </a:prstGeom>
          <a:solidFill>
            <a:srgbClr val="9966FF"/>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TCP</a:t>
            </a:r>
            <a:endParaRPr lang="ko-KR" altLang="en-US" sz="1200" kern="0" dirty="0">
              <a:solidFill>
                <a:sysClr val="windowText" lastClr="000000"/>
              </a:solidFill>
              <a:latin typeface="Arial"/>
              <a:ea typeface="맑은 고딕"/>
            </a:endParaRPr>
          </a:p>
        </p:txBody>
      </p:sp>
      <p:sp>
        <p:nvSpPr>
          <p:cNvPr id="118" name="모서리가 둥근 직사각형 111"/>
          <p:cNvSpPr/>
          <p:nvPr/>
        </p:nvSpPr>
        <p:spPr>
          <a:xfrm>
            <a:off x="3687529" y="3225462"/>
            <a:ext cx="1224136" cy="373688"/>
          </a:xfrm>
          <a:prstGeom prst="roundRect">
            <a:avLst/>
          </a:prstGeom>
          <a:solidFill>
            <a:srgbClr val="9966FF"/>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UDP</a:t>
            </a:r>
            <a:endParaRPr lang="ko-KR" altLang="en-US" sz="1200" kern="0" dirty="0">
              <a:solidFill>
                <a:sysClr val="windowText" lastClr="000000"/>
              </a:solidFill>
              <a:latin typeface="Arial"/>
              <a:ea typeface="맑은 고딕"/>
            </a:endParaRPr>
          </a:p>
        </p:txBody>
      </p:sp>
      <p:sp>
        <p:nvSpPr>
          <p:cNvPr id="119" name="모서리가 둥근 직사각형 112"/>
          <p:cNvSpPr/>
          <p:nvPr/>
        </p:nvSpPr>
        <p:spPr>
          <a:xfrm>
            <a:off x="7052934" y="3225462"/>
            <a:ext cx="986139" cy="373688"/>
          </a:xfrm>
          <a:prstGeom prst="roundRect">
            <a:avLst/>
          </a:prstGeom>
          <a:solidFill>
            <a:srgbClr val="9966FF"/>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QUIC</a:t>
            </a:r>
            <a:endParaRPr lang="ko-KR" altLang="en-US" sz="1200" kern="0" dirty="0">
              <a:solidFill>
                <a:sysClr val="windowText" lastClr="000000"/>
              </a:solidFill>
              <a:latin typeface="Arial"/>
              <a:ea typeface="맑은 고딕"/>
            </a:endParaRPr>
          </a:p>
        </p:txBody>
      </p:sp>
      <p:sp>
        <p:nvSpPr>
          <p:cNvPr id="120" name="모서리가 둥근 직사각형 113"/>
          <p:cNvSpPr/>
          <p:nvPr/>
        </p:nvSpPr>
        <p:spPr>
          <a:xfrm>
            <a:off x="4983673" y="3225462"/>
            <a:ext cx="986139" cy="373688"/>
          </a:xfrm>
          <a:prstGeom prst="roundRect">
            <a:avLst/>
          </a:prstGeom>
          <a:solidFill>
            <a:srgbClr val="9966FF"/>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SCTP</a:t>
            </a:r>
            <a:endParaRPr lang="ko-KR" altLang="en-US" sz="1200" kern="0" dirty="0">
              <a:solidFill>
                <a:sysClr val="windowText" lastClr="000000"/>
              </a:solidFill>
              <a:latin typeface="Arial"/>
              <a:ea typeface="맑은 고딕"/>
            </a:endParaRPr>
          </a:p>
        </p:txBody>
      </p:sp>
      <p:sp>
        <p:nvSpPr>
          <p:cNvPr id="121" name="모서리가 둥근 직사각형 114"/>
          <p:cNvSpPr/>
          <p:nvPr/>
        </p:nvSpPr>
        <p:spPr>
          <a:xfrm>
            <a:off x="6013758" y="3225462"/>
            <a:ext cx="986139" cy="373688"/>
          </a:xfrm>
          <a:prstGeom prst="roundRect">
            <a:avLst/>
          </a:prstGeom>
          <a:solidFill>
            <a:srgbClr val="9966FF"/>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RTP</a:t>
            </a:r>
            <a:endParaRPr lang="ko-KR" altLang="en-US" sz="1200" kern="0" dirty="0">
              <a:solidFill>
                <a:sysClr val="windowText" lastClr="000000"/>
              </a:solidFill>
              <a:latin typeface="Arial"/>
              <a:ea typeface="맑은 고딕"/>
            </a:endParaRPr>
          </a:p>
        </p:txBody>
      </p:sp>
      <p:sp>
        <p:nvSpPr>
          <p:cNvPr id="122" name="모서리가 둥근 직사각형 115"/>
          <p:cNvSpPr/>
          <p:nvPr/>
        </p:nvSpPr>
        <p:spPr>
          <a:xfrm>
            <a:off x="8076518" y="3225462"/>
            <a:ext cx="986139" cy="373688"/>
          </a:xfrm>
          <a:prstGeom prst="roundRect">
            <a:avLst/>
          </a:prstGeom>
          <a:solidFill>
            <a:srgbClr val="9966FF"/>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ICMP</a:t>
            </a:r>
            <a:endParaRPr lang="ko-KR" altLang="en-US" sz="1200" kern="0" dirty="0">
              <a:solidFill>
                <a:sysClr val="windowText" lastClr="000000"/>
              </a:solidFill>
              <a:latin typeface="Arial"/>
              <a:ea typeface="맑은 고딕"/>
            </a:endParaRPr>
          </a:p>
        </p:txBody>
      </p:sp>
      <p:sp>
        <p:nvSpPr>
          <p:cNvPr id="123" name="모서리가 둥근 직사각형 116"/>
          <p:cNvSpPr/>
          <p:nvPr/>
        </p:nvSpPr>
        <p:spPr>
          <a:xfrm>
            <a:off x="2440757" y="4836934"/>
            <a:ext cx="2088966" cy="373688"/>
          </a:xfrm>
          <a:prstGeom prst="roundRect">
            <a:avLst/>
          </a:prstGeom>
          <a:solidFill>
            <a:srgbClr val="CCCC00"/>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Access Control</a:t>
            </a:r>
            <a:endParaRPr lang="ko-KR" altLang="en-US" sz="1200" kern="0" dirty="0">
              <a:solidFill>
                <a:sysClr val="windowText" lastClr="000000"/>
              </a:solidFill>
              <a:latin typeface="Arial"/>
              <a:ea typeface="맑은 고딕"/>
            </a:endParaRPr>
          </a:p>
        </p:txBody>
      </p:sp>
      <p:sp>
        <p:nvSpPr>
          <p:cNvPr id="124" name="모서리가 둥근 직사각형 117"/>
          <p:cNvSpPr/>
          <p:nvPr/>
        </p:nvSpPr>
        <p:spPr>
          <a:xfrm>
            <a:off x="4600893" y="4836934"/>
            <a:ext cx="1584176" cy="373688"/>
          </a:xfrm>
          <a:prstGeom prst="roundRect">
            <a:avLst/>
          </a:prstGeom>
          <a:solidFill>
            <a:srgbClr val="CCCC00"/>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AAA</a:t>
            </a:r>
            <a:endParaRPr lang="ko-KR" altLang="en-US" sz="1200" kern="0" dirty="0">
              <a:solidFill>
                <a:sysClr val="windowText" lastClr="000000"/>
              </a:solidFill>
              <a:latin typeface="Arial"/>
              <a:ea typeface="맑은 고딕"/>
            </a:endParaRPr>
          </a:p>
        </p:txBody>
      </p:sp>
      <p:sp>
        <p:nvSpPr>
          <p:cNvPr id="125" name="모서리가 둥근 직사각형 118"/>
          <p:cNvSpPr/>
          <p:nvPr/>
        </p:nvSpPr>
        <p:spPr>
          <a:xfrm>
            <a:off x="6253415" y="4836934"/>
            <a:ext cx="1295541" cy="373688"/>
          </a:xfrm>
          <a:prstGeom prst="roundRect">
            <a:avLst/>
          </a:prstGeom>
          <a:solidFill>
            <a:srgbClr val="CCCC00"/>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EAP</a:t>
            </a:r>
            <a:endParaRPr lang="ko-KR" altLang="en-US" sz="1200" kern="0" dirty="0">
              <a:solidFill>
                <a:sysClr val="windowText" lastClr="000000"/>
              </a:solidFill>
              <a:latin typeface="Arial"/>
              <a:ea typeface="맑은 고딕"/>
            </a:endParaRPr>
          </a:p>
        </p:txBody>
      </p:sp>
      <p:sp>
        <p:nvSpPr>
          <p:cNvPr id="126" name="모서리가 둥근 직사각형 119"/>
          <p:cNvSpPr/>
          <p:nvPr/>
        </p:nvSpPr>
        <p:spPr>
          <a:xfrm>
            <a:off x="7607814" y="4836934"/>
            <a:ext cx="1344915" cy="373688"/>
          </a:xfrm>
          <a:prstGeom prst="roundRect">
            <a:avLst/>
          </a:prstGeom>
          <a:solidFill>
            <a:srgbClr val="CCCC00"/>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DIAMETER</a:t>
            </a:r>
            <a:endParaRPr lang="ko-KR" altLang="en-US" sz="1200" kern="0" dirty="0">
              <a:solidFill>
                <a:sysClr val="windowText" lastClr="000000"/>
              </a:solidFill>
              <a:latin typeface="Arial"/>
              <a:ea typeface="맑은 고딕"/>
            </a:endParaRPr>
          </a:p>
        </p:txBody>
      </p:sp>
      <p:sp>
        <p:nvSpPr>
          <p:cNvPr id="127" name="모서리가 둥근 직사각형 120"/>
          <p:cNvSpPr/>
          <p:nvPr/>
        </p:nvSpPr>
        <p:spPr>
          <a:xfrm>
            <a:off x="9024445" y="4836934"/>
            <a:ext cx="1500198" cy="373688"/>
          </a:xfrm>
          <a:prstGeom prst="roundRect">
            <a:avLst/>
          </a:prstGeom>
          <a:solidFill>
            <a:srgbClr val="CCCC00"/>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SSL/TLS</a:t>
            </a:r>
            <a:endParaRPr lang="ko-KR" altLang="en-US" sz="1200" kern="0" dirty="0">
              <a:solidFill>
                <a:sysClr val="windowText" lastClr="000000"/>
              </a:solidFill>
              <a:latin typeface="Arial"/>
              <a:ea typeface="맑은 고딕"/>
            </a:endParaRPr>
          </a:p>
        </p:txBody>
      </p:sp>
      <p:sp>
        <p:nvSpPr>
          <p:cNvPr id="128" name="모서리가 둥근 직사각형 121"/>
          <p:cNvSpPr/>
          <p:nvPr/>
        </p:nvSpPr>
        <p:spPr>
          <a:xfrm>
            <a:off x="2471304" y="2581627"/>
            <a:ext cx="1604993" cy="373688"/>
          </a:xfrm>
          <a:prstGeom prst="roundRect">
            <a:avLst/>
          </a:prstGeom>
          <a:solidFill>
            <a:srgbClr val="00FFFF"/>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HTTP/ HTTPS</a:t>
            </a:r>
            <a:endParaRPr lang="ko-KR" altLang="en-US" sz="1200" kern="0" dirty="0">
              <a:solidFill>
                <a:sysClr val="windowText" lastClr="000000"/>
              </a:solidFill>
              <a:latin typeface="Arial"/>
              <a:ea typeface="맑은 고딕"/>
            </a:endParaRPr>
          </a:p>
        </p:txBody>
      </p:sp>
      <p:sp>
        <p:nvSpPr>
          <p:cNvPr id="129" name="모서리가 둥근 직사각형 122"/>
          <p:cNvSpPr/>
          <p:nvPr/>
        </p:nvSpPr>
        <p:spPr>
          <a:xfrm>
            <a:off x="4103960" y="2581627"/>
            <a:ext cx="952709" cy="373688"/>
          </a:xfrm>
          <a:prstGeom prst="roundRect">
            <a:avLst/>
          </a:prstGeom>
          <a:solidFill>
            <a:srgbClr val="00FFFF"/>
          </a:solidFill>
          <a:ln w="12700" cap="flat" cmpd="sng" algn="ctr">
            <a:solidFill>
              <a:srgbClr val="4F81BD">
                <a:shade val="50000"/>
              </a:srgbClr>
            </a:solidFill>
            <a:prstDash val="solid"/>
          </a:ln>
          <a:effectLst/>
        </p:spPr>
        <p:txBody>
          <a:bodyPr rtlCol="0" anchor="ctr"/>
          <a:lstStyle/>
          <a:p>
            <a:pPr algn="ctr">
              <a:defRPr/>
            </a:pPr>
            <a:r>
              <a:rPr lang="en-US" altLang="ko-KR" sz="1200" kern="0" dirty="0" err="1">
                <a:solidFill>
                  <a:sysClr val="windowText" lastClr="000000"/>
                </a:solidFill>
                <a:latin typeface="Arial"/>
                <a:ea typeface="맑은 고딕"/>
              </a:rPr>
              <a:t>CoAP</a:t>
            </a:r>
            <a:endParaRPr lang="ko-KR" altLang="en-US" sz="1200" kern="0" dirty="0">
              <a:solidFill>
                <a:sysClr val="windowText" lastClr="000000"/>
              </a:solidFill>
              <a:latin typeface="Arial"/>
              <a:ea typeface="맑은 고딕"/>
            </a:endParaRPr>
          </a:p>
        </p:txBody>
      </p:sp>
      <p:sp>
        <p:nvSpPr>
          <p:cNvPr id="130" name="모서리가 둥근 직사각형 123"/>
          <p:cNvSpPr/>
          <p:nvPr/>
        </p:nvSpPr>
        <p:spPr>
          <a:xfrm>
            <a:off x="5073569" y="2581627"/>
            <a:ext cx="952709" cy="373688"/>
          </a:xfrm>
          <a:prstGeom prst="roundRect">
            <a:avLst/>
          </a:prstGeom>
          <a:solidFill>
            <a:srgbClr val="00FFFF"/>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MQTT</a:t>
            </a:r>
            <a:endParaRPr lang="ko-KR" altLang="en-US" sz="1200" kern="0" dirty="0">
              <a:solidFill>
                <a:sysClr val="windowText" lastClr="000000"/>
              </a:solidFill>
              <a:latin typeface="Arial"/>
              <a:ea typeface="맑은 고딕"/>
            </a:endParaRPr>
          </a:p>
        </p:txBody>
      </p:sp>
      <p:sp>
        <p:nvSpPr>
          <p:cNvPr id="131" name="모서리가 둥근 직사각형 124"/>
          <p:cNvSpPr/>
          <p:nvPr/>
        </p:nvSpPr>
        <p:spPr>
          <a:xfrm>
            <a:off x="6048176" y="2581627"/>
            <a:ext cx="952709" cy="373688"/>
          </a:xfrm>
          <a:prstGeom prst="roundRect">
            <a:avLst/>
          </a:prstGeom>
          <a:solidFill>
            <a:srgbClr val="00FFFF"/>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XMPP</a:t>
            </a:r>
            <a:endParaRPr lang="ko-KR" altLang="en-US" sz="1200" kern="0" dirty="0">
              <a:solidFill>
                <a:sysClr val="windowText" lastClr="000000"/>
              </a:solidFill>
              <a:latin typeface="Arial"/>
              <a:ea typeface="맑은 고딕"/>
            </a:endParaRPr>
          </a:p>
        </p:txBody>
      </p:sp>
      <p:sp>
        <p:nvSpPr>
          <p:cNvPr id="132" name="모서리가 둥근 직사각형 125"/>
          <p:cNvSpPr/>
          <p:nvPr/>
        </p:nvSpPr>
        <p:spPr>
          <a:xfrm>
            <a:off x="7011576" y="2581627"/>
            <a:ext cx="877761" cy="373688"/>
          </a:xfrm>
          <a:prstGeom prst="roundRect">
            <a:avLst/>
          </a:prstGeom>
          <a:solidFill>
            <a:srgbClr val="00FFFF"/>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DDS</a:t>
            </a:r>
            <a:endParaRPr lang="ko-KR" altLang="en-US" sz="1200" kern="0" dirty="0">
              <a:solidFill>
                <a:sysClr val="windowText" lastClr="000000"/>
              </a:solidFill>
              <a:latin typeface="Arial"/>
              <a:ea typeface="맑은 고딕"/>
            </a:endParaRPr>
          </a:p>
        </p:txBody>
      </p:sp>
      <p:sp>
        <p:nvSpPr>
          <p:cNvPr id="133" name="모서리가 둥근 직사각형 126"/>
          <p:cNvSpPr/>
          <p:nvPr/>
        </p:nvSpPr>
        <p:spPr>
          <a:xfrm>
            <a:off x="8825423" y="2581627"/>
            <a:ext cx="778440" cy="373688"/>
          </a:xfrm>
          <a:prstGeom prst="roundRect">
            <a:avLst/>
          </a:prstGeom>
          <a:solidFill>
            <a:srgbClr val="00FFFF"/>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DNS</a:t>
            </a:r>
            <a:endParaRPr lang="ko-KR" altLang="en-US" sz="1200" kern="0" dirty="0">
              <a:solidFill>
                <a:sysClr val="windowText" lastClr="000000"/>
              </a:solidFill>
              <a:latin typeface="Arial"/>
              <a:ea typeface="맑은 고딕"/>
            </a:endParaRPr>
          </a:p>
        </p:txBody>
      </p:sp>
      <p:sp>
        <p:nvSpPr>
          <p:cNvPr id="134" name="모서리가 둥근 직사각형 127"/>
          <p:cNvSpPr/>
          <p:nvPr/>
        </p:nvSpPr>
        <p:spPr>
          <a:xfrm>
            <a:off x="2471303" y="1637786"/>
            <a:ext cx="1737408" cy="859022"/>
          </a:xfrm>
          <a:prstGeom prst="roundRect">
            <a:avLst/>
          </a:prstGeom>
          <a:solidFill>
            <a:srgbClr val="FFC000"/>
          </a:solidFill>
          <a:ln w="12700" cap="flat" cmpd="sng" algn="ctr">
            <a:solidFill>
              <a:srgbClr val="EEECE1">
                <a:lumMod val="75000"/>
              </a:srgbClr>
            </a:solidFill>
            <a:prstDash val="solid"/>
          </a:ln>
          <a:effectLst/>
        </p:spPr>
        <p:txBody>
          <a:bodyPr rtlCol="0" anchor="ctr"/>
          <a:lstStyle/>
          <a:p>
            <a:pPr algn="ctr">
              <a:defRPr/>
            </a:pPr>
            <a:endParaRPr lang="ko-KR" altLang="en-US" sz="1200" kern="0" dirty="0">
              <a:solidFill>
                <a:sysClr val="windowText" lastClr="000000"/>
              </a:solidFill>
              <a:latin typeface="Arial"/>
              <a:ea typeface="맑은 고딕"/>
            </a:endParaRPr>
          </a:p>
        </p:txBody>
      </p:sp>
      <p:sp>
        <p:nvSpPr>
          <p:cNvPr id="135" name="TextBox 134"/>
          <p:cNvSpPr txBox="1"/>
          <p:nvPr/>
        </p:nvSpPr>
        <p:spPr>
          <a:xfrm>
            <a:off x="2596350" y="1682499"/>
            <a:ext cx="1647952" cy="307777"/>
          </a:xfrm>
          <a:prstGeom prst="rect">
            <a:avLst/>
          </a:prstGeom>
          <a:noFill/>
          <a:ln>
            <a:noFill/>
          </a:ln>
        </p:spPr>
        <p:txBody>
          <a:bodyPr wrap="none" rtlCol="0">
            <a:spAutoFit/>
          </a:bodyPr>
          <a:lstStyle/>
          <a:p>
            <a:pPr>
              <a:defRPr/>
            </a:pPr>
            <a:r>
              <a:rPr lang="en-US" altLang="ko-KR" sz="1400" kern="0" dirty="0">
                <a:solidFill>
                  <a:sysClr val="windowText" lastClr="000000"/>
                </a:solidFill>
                <a:latin typeface="Arial"/>
                <a:ea typeface="맑은 고딕"/>
              </a:rPr>
              <a:t>Resource Abstract</a:t>
            </a:r>
            <a:endParaRPr lang="ko-KR" altLang="en-US" sz="1400" kern="0" dirty="0" err="1">
              <a:solidFill>
                <a:sysClr val="windowText" lastClr="000000"/>
              </a:solidFill>
              <a:latin typeface="Arial"/>
              <a:ea typeface="맑은 고딕"/>
            </a:endParaRPr>
          </a:p>
        </p:txBody>
      </p:sp>
      <p:sp>
        <p:nvSpPr>
          <p:cNvPr id="136" name="모서리가 둥근 직사각형 129"/>
          <p:cNvSpPr/>
          <p:nvPr/>
        </p:nvSpPr>
        <p:spPr>
          <a:xfrm>
            <a:off x="2508985" y="2064205"/>
            <a:ext cx="669843" cy="373688"/>
          </a:xfrm>
          <a:prstGeom prst="roundRect">
            <a:avLst/>
          </a:prstGeom>
          <a:solidFill>
            <a:srgbClr val="FFCC99"/>
          </a:solidFill>
          <a:ln w="12700" cap="flat" cmpd="sng" algn="ctr">
            <a:solidFill>
              <a:srgbClr val="EEECE1">
                <a:lumMod val="75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URI/ ID</a:t>
            </a:r>
            <a:endParaRPr lang="ko-KR" altLang="en-US" sz="1200" kern="0" dirty="0">
              <a:solidFill>
                <a:sysClr val="windowText" lastClr="000000"/>
              </a:solidFill>
              <a:latin typeface="Arial"/>
              <a:ea typeface="맑은 고딕"/>
            </a:endParaRPr>
          </a:p>
        </p:txBody>
      </p:sp>
      <p:sp>
        <p:nvSpPr>
          <p:cNvPr id="137" name="모서리가 둥근 직사각형 130"/>
          <p:cNvSpPr/>
          <p:nvPr/>
        </p:nvSpPr>
        <p:spPr>
          <a:xfrm>
            <a:off x="3217978" y="2064205"/>
            <a:ext cx="962270" cy="373688"/>
          </a:xfrm>
          <a:prstGeom prst="roundRect">
            <a:avLst/>
          </a:prstGeom>
          <a:solidFill>
            <a:srgbClr val="FFCC99"/>
          </a:solidFill>
          <a:ln w="12700" cap="flat" cmpd="sng" algn="ctr">
            <a:solidFill>
              <a:srgbClr val="EEECE1">
                <a:lumMod val="75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Meta data /Link </a:t>
            </a:r>
            <a:endParaRPr lang="ko-KR" altLang="en-US" sz="1200" kern="0" dirty="0">
              <a:solidFill>
                <a:sysClr val="windowText" lastClr="000000"/>
              </a:solidFill>
              <a:latin typeface="Arial"/>
              <a:ea typeface="맑은 고딕"/>
            </a:endParaRPr>
          </a:p>
        </p:txBody>
      </p:sp>
      <p:sp>
        <p:nvSpPr>
          <p:cNvPr id="138" name="모서리가 둥근 직사각형 131"/>
          <p:cNvSpPr/>
          <p:nvPr/>
        </p:nvSpPr>
        <p:spPr>
          <a:xfrm>
            <a:off x="4248062" y="1637786"/>
            <a:ext cx="2248899" cy="859022"/>
          </a:xfrm>
          <a:prstGeom prst="roundRect">
            <a:avLst/>
          </a:prstGeom>
          <a:solidFill>
            <a:srgbClr val="FFC000"/>
          </a:solidFill>
          <a:ln w="12700" cap="flat" cmpd="sng" algn="ctr">
            <a:solidFill>
              <a:srgbClr val="EEECE1">
                <a:lumMod val="75000"/>
              </a:srgbClr>
            </a:solidFill>
            <a:prstDash val="solid"/>
          </a:ln>
          <a:effectLst/>
        </p:spPr>
        <p:txBody>
          <a:bodyPr rtlCol="0" anchor="ctr"/>
          <a:lstStyle/>
          <a:p>
            <a:pPr algn="ctr">
              <a:defRPr/>
            </a:pPr>
            <a:endParaRPr lang="ko-KR" altLang="en-US" sz="1200" kern="0" dirty="0">
              <a:solidFill>
                <a:sysClr val="windowText" lastClr="000000"/>
              </a:solidFill>
              <a:latin typeface="Arial"/>
              <a:ea typeface="맑은 고딕"/>
            </a:endParaRPr>
          </a:p>
        </p:txBody>
      </p:sp>
      <p:sp>
        <p:nvSpPr>
          <p:cNvPr id="139" name="TextBox 138"/>
          <p:cNvSpPr txBox="1"/>
          <p:nvPr/>
        </p:nvSpPr>
        <p:spPr>
          <a:xfrm>
            <a:off x="4348937" y="1682499"/>
            <a:ext cx="2214068" cy="307777"/>
          </a:xfrm>
          <a:prstGeom prst="rect">
            <a:avLst/>
          </a:prstGeom>
          <a:noFill/>
          <a:ln>
            <a:noFill/>
          </a:ln>
        </p:spPr>
        <p:txBody>
          <a:bodyPr wrap="none" rtlCol="0">
            <a:spAutoFit/>
          </a:bodyPr>
          <a:lstStyle/>
          <a:p>
            <a:pPr>
              <a:defRPr/>
            </a:pPr>
            <a:r>
              <a:rPr lang="en-US" altLang="ko-KR" sz="1400" kern="0" dirty="0">
                <a:solidFill>
                  <a:sysClr val="windowText" lastClr="000000"/>
                </a:solidFill>
                <a:latin typeface="Arial"/>
                <a:ea typeface="맑은 고딕"/>
              </a:rPr>
              <a:t>Resource Representation</a:t>
            </a:r>
            <a:endParaRPr lang="ko-KR" altLang="en-US" sz="1400" kern="0" dirty="0" err="1">
              <a:solidFill>
                <a:sysClr val="windowText" lastClr="000000"/>
              </a:solidFill>
              <a:latin typeface="Arial"/>
              <a:ea typeface="맑은 고딕"/>
            </a:endParaRPr>
          </a:p>
        </p:txBody>
      </p:sp>
      <p:sp>
        <p:nvSpPr>
          <p:cNvPr id="140" name="모서리가 둥근 직사각형 133"/>
          <p:cNvSpPr/>
          <p:nvPr/>
        </p:nvSpPr>
        <p:spPr>
          <a:xfrm>
            <a:off x="4311263" y="2064205"/>
            <a:ext cx="602449" cy="373688"/>
          </a:xfrm>
          <a:prstGeom prst="roundRect">
            <a:avLst/>
          </a:prstGeom>
          <a:solidFill>
            <a:srgbClr val="FFCC99"/>
          </a:solidFill>
          <a:ln w="12700" cap="flat" cmpd="sng" algn="ctr">
            <a:solidFill>
              <a:srgbClr val="EEECE1">
                <a:lumMod val="75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Attributes</a:t>
            </a:r>
            <a:endParaRPr lang="ko-KR" altLang="en-US" sz="1200" kern="0" dirty="0">
              <a:solidFill>
                <a:sysClr val="windowText" lastClr="000000"/>
              </a:solidFill>
              <a:latin typeface="Arial"/>
              <a:ea typeface="맑은 고딕"/>
            </a:endParaRPr>
          </a:p>
        </p:txBody>
      </p:sp>
      <p:sp>
        <p:nvSpPr>
          <p:cNvPr id="141" name="모서리가 둥근 직사각형 135"/>
          <p:cNvSpPr/>
          <p:nvPr/>
        </p:nvSpPr>
        <p:spPr>
          <a:xfrm>
            <a:off x="4942175" y="2064205"/>
            <a:ext cx="706696" cy="373688"/>
          </a:xfrm>
          <a:prstGeom prst="roundRect">
            <a:avLst/>
          </a:prstGeom>
          <a:solidFill>
            <a:srgbClr val="FFCC99"/>
          </a:solidFill>
          <a:ln w="12700" cap="flat" cmpd="sng" algn="ctr">
            <a:solidFill>
              <a:srgbClr val="EEECE1">
                <a:lumMod val="75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Structure/ Org</a:t>
            </a:r>
            <a:endParaRPr lang="ko-KR" altLang="en-US" sz="1200" kern="0" dirty="0">
              <a:solidFill>
                <a:sysClr val="windowText" lastClr="000000"/>
              </a:solidFill>
              <a:latin typeface="Arial"/>
              <a:ea typeface="맑은 고딕"/>
            </a:endParaRPr>
          </a:p>
        </p:txBody>
      </p:sp>
      <p:sp>
        <p:nvSpPr>
          <p:cNvPr id="142" name="모서리가 둥근 직사각형 136"/>
          <p:cNvSpPr/>
          <p:nvPr/>
        </p:nvSpPr>
        <p:spPr>
          <a:xfrm>
            <a:off x="6533263" y="1637786"/>
            <a:ext cx="1997459" cy="859022"/>
          </a:xfrm>
          <a:prstGeom prst="roundRect">
            <a:avLst/>
          </a:prstGeom>
          <a:solidFill>
            <a:srgbClr val="FFC000"/>
          </a:solidFill>
          <a:ln w="12700" cap="flat" cmpd="sng" algn="ctr">
            <a:solidFill>
              <a:srgbClr val="EEECE1">
                <a:lumMod val="75000"/>
              </a:srgbClr>
            </a:solidFill>
            <a:prstDash val="solid"/>
          </a:ln>
          <a:effectLst/>
        </p:spPr>
        <p:txBody>
          <a:bodyPr rtlCol="0" anchor="ctr"/>
          <a:lstStyle/>
          <a:p>
            <a:pPr algn="ctr">
              <a:defRPr/>
            </a:pPr>
            <a:endParaRPr lang="ko-KR" altLang="en-US" sz="1200" kern="0" dirty="0">
              <a:solidFill>
                <a:sysClr val="windowText" lastClr="000000"/>
              </a:solidFill>
              <a:latin typeface="Arial"/>
              <a:ea typeface="맑은 고딕"/>
            </a:endParaRPr>
          </a:p>
        </p:txBody>
      </p:sp>
      <p:sp>
        <p:nvSpPr>
          <p:cNvPr id="143" name="TextBox 142"/>
          <p:cNvSpPr txBox="1"/>
          <p:nvPr/>
        </p:nvSpPr>
        <p:spPr>
          <a:xfrm>
            <a:off x="6527680" y="1682499"/>
            <a:ext cx="1996059" cy="307777"/>
          </a:xfrm>
          <a:prstGeom prst="rect">
            <a:avLst/>
          </a:prstGeom>
          <a:noFill/>
          <a:ln>
            <a:noFill/>
          </a:ln>
        </p:spPr>
        <p:txBody>
          <a:bodyPr wrap="none" rtlCol="0">
            <a:spAutoFit/>
          </a:bodyPr>
          <a:lstStyle/>
          <a:p>
            <a:pPr>
              <a:defRPr/>
            </a:pPr>
            <a:r>
              <a:rPr lang="en-US" altLang="ko-KR" sz="1400" kern="0" dirty="0">
                <a:solidFill>
                  <a:sysClr val="windowText" lastClr="000000"/>
                </a:solidFill>
                <a:latin typeface="Arial"/>
                <a:ea typeface="맑은 고딕"/>
              </a:rPr>
              <a:t>Resource Rendezvous</a:t>
            </a:r>
            <a:endParaRPr lang="ko-KR" altLang="en-US" sz="1400" kern="0" dirty="0" err="1">
              <a:solidFill>
                <a:sysClr val="windowText" lastClr="000000"/>
              </a:solidFill>
              <a:latin typeface="Arial"/>
              <a:ea typeface="맑은 고딕"/>
            </a:endParaRPr>
          </a:p>
        </p:txBody>
      </p:sp>
      <p:sp>
        <p:nvSpPr>
          <p:cNvPr id="144" name="모서리가 둥근 직사각형 138"/>
          <p:cNvSpPr/>
          <p:nvPr/>
        </p:nvSpPr>
        <p:spPr>
          <a:xfrm>
            <a:off x="7666625" y="2064205"/>
            <a:ext cx="764712" cy="373688"/>
          </a:xfrm>
          <a:prstGeom prst="roundRect">
            <a:avLst/>
          </a:prstGeom>
          <a:solidFill>
            <a:srgbClr val="FFCC99"/>
          </a:solidFill>
          <a:ln w="12700" cap="flat" cmpd="sng" algn="ctr">
            <a:solidFill>
              <a:srgbClr val="EEECE1">
                <a:lumMod val="75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Virtual BUS</a:t>
            </a:r>
            <a:endParaRPr lang="ko-KR" altLang="en-US" sz="1200" kern="0" dirty="0">
              <a:solidFill>
                <a:sysClr val="windowText" lastClr="000000"/>
              </a:solidFill>
              <a:latin typeface="Arial"/>
              <a:ea typeface="맑은 고딕"/>
            </a:endParaRPr>
          </a:p>
        </p:txBody>
      </p:sp>
      <p:sp>
        <p:nvSpPr>
          <p:cNvPr id="145" name="모서리가 둥근 직사각형 139"/>
          <p:cNvSpPr/>
          <p:nvPr/>
        </p:nvSpPr>
        <p:spPr>
          <a:xfrm>
            <a:off x="6644246" y="2064205"/>
            <a:ext cx="951924" cy="373688"/>
          </a:xfrm>
          <a:prstGeom prst="roundRect">
            <a:avLst/>
          </a:prstGeom>
          <a:solidFill>
            <a:srgbClr val="FFCC99"/>
          </a:solidFill>
          <a:ln w="12700" cap="flat" cmpd="sng" algn="ctr">
            <a:solidFill>
              <a:srgbClr val="EEECE1">
                <a:lumMod val="75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Service Discovery</a:t>
            </a:r>
            <a:endParaRPr lang="ko-KR" altLang="en-US" sz="1200" kern="0" dirty="0">
              <a:solidFill>
                <a:sysClr val="windowText" lastClr="000000"/>
              </a:solidFill>
              <a:latin typeface="Arial"/>
              <a:ea typeface="맑은 고딕"/>
            </a:endParaRPr>
          </a:p>
        </p:txBody>
      </p:sp>
      <p:sp>
        <p:nvSpPr>
          <p:cNvPr id="146" name="모서리가 둥근 직사각형 140"/>
          <p:cNvSpPr/>
          <p:nvPr/>
        </p:nvSpPr>
        <p:spPr>
          <a:xfrm>
            <a:off x="8549486" y="1637786"/>
            <a:ext cx="1909588" cy="859022"/>
          </a:xfrm>
          <a:prstGeom prst="roundRect">
            <a:avLst/>
          </a:prstGeom>
          <a:solidFill>
            <a:srgbClr val="FFC000"/>
          </a:solidFill>
          <a:ln w="12700" cap="flat" cmpd="sng" algn="ctr">
            <a:solidFill>
              <a:srgbClr val="EEECE1">
                <a:lumMod val="75000"/>
              </a:srgbClr>
            </a:solidFill>
            <a:prstDash val="solid"/>
          </a:ln>
          <a:effectLst/>
        </p:spPr>
        <p:txBody>
          <a:bodyPr rtlCol="0" anchor="ctr"/>
          <a:lstStyle/>
          <a:p>
            <a:pPr algn="ctr">
              <a:defRPr/>
            </a:pPr>
            <a:endParaRPr lang="ko-KR" altLang="en-US" sz="1200" kern="0" dirty="0">
              <a:solidFill>
                <a:sysClr val="windowText" lastClr="000000"/>
              </a:solidFill>
              <a:latin typeface="Arial"/>
              <a:ea typeface="맑은 고딕"/>
            </a:endParaRPr>
          </a:p>
        </p:txBody>
      </p:sp>
      <p:sp>
        <p:nvSpPr>
          <p:cNvPr id="147" name="TextBox 146"/>
          <p:cNvSpPr txBox="1"/>
          <p:nvPr/>
        </p:nvSpPr>
        <p:spPr>
          <a:xfrm>
            <a:off x="8502002" y="1682499"/>
            <a:ext cx="2015295" cy="307777"/>
          </a:xfrm>
          <a:prstGeom prst="rect">
            <a:avLst/>
          </a:prstGeom>
          <a:noFill/>
          <a:ln>
            <a:noFill/>
          </a:ln>
        </p:spPr>
        <p:txBody>
          <a:bodyPr wrap="none" rtlCol="0">
            <a:spAutoFit/>
          </a:bodyPr>
          <a:lstStyle/>
          <a:p>
            <a:pPr>
              <a:defRPr/>
            </a:pPr>
            <a:r>
              <a:rPr lang="en-US" altLang="ko-KR" sz="1400" kern="0" dirty="0">
                <a:solidFill>
                  <a:sysClr val="windowText" lastClr="000000"/>
                </a:solidFill>
                <a:latin typeface="Arial"/>
                <a:ea typeface="맑은 고딕"/>
              </a:rPr>
              <a:t>Resource Manipulation</a:t>
            </a:r>
            <a:endParaRPr lang="ko-KR" altLang="en-US" sz="1400" kern="0" dirty="0" err="1">
              <a:solidFill>
                <a:sysClr val="windowText" lastClr="000000"/>
              </a:solidFill>
              <a:latin typeface="Arial"/>
              <a:ea typeface="맑은 고딕"/>
            </a:endParaRPr>
          </a:p>
        </p:txBody>
      </p:sp>
      <p:sp>
        <p:nvSpPr>
          <p:cNvPr id="148" name="모서리가 둥근 직사각형 142"/>
          <p:cNvSpPr/>
          <p:nvPr/>
        </p:nvSpPr>
        <p:spPr>
          <a:xfrm>
            <a:off x="9594978" y="2064205"/>
            <a:ext cx="806421" cy="373688"/>
          </a:xfrm>
          <a:prstGeom prst="roundRect">
            <a:avLst/>
          </a:prstGeom>
          <a:solidFill>
            <a:srgbClr val="FFCC99"/>
          </a:solidFill>
          <a:ln w="12700" cap="flat" cmpd="sng" algn="ctr">
            <a:solidFill>
              <a:srgbClr val="EEECE1">
                <a:lumMod val="75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CRUDN</a:t>
            </a:r>
            <a:endParaRPr lang="ko-KR" altLang="en-US" sz="1200" kern="0" dirty="0">
              <a:solidFill>
                <a:sysClr val="windowText" lastClr="000000"/>
              </a:solidFill>
              <a:latin typeface="Arial"/>
              <a:ea typeface="맑은 고딕"/>
            </a:endParaRPr>
          </a:p>
        </p:txBody>
      </p:sp>
      <p:sp>
        <p:nvSpPr>
          <p:cNvPr id="149" name="모서리가 둥근 직사각형 143"/>
          <p:cNvSpPr/>
          <p:nvPr/>
        </p:nvSpPr>
        <p:spPr>
          <a:xfrm>
            <a:off x="8715062" y="2064205"/>
            <a:ext cx="807908" cy="373688"/>
          </a:xfrm>
          <a:prstGeom prst="roundRect">
            <a:avLst/>
          </a:prstGeom>
          <a:solidFill>
            <a:srgbClr val="FFCC99"/>
          </a:solidFill>
          <a:ln w="12700" cap="flat" cmpd="sng" algn="ctr">
            <a:solidFill>
              <a:srgbClr val="EEECE1">
                <a:lumMod val="75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Sensing Acting</a:t>
            </a:r>
            <a:endParaRPr lang="ko-KR" altLang="en-US" sz="1200" kern="0" dirty="0">
              <a:solidFill>
                <a:sysClr val="windowText" lastClr="000000"/>
              </a:solidFill>
              <a:latin typeface="Arial"/>
              <a:ea typeface="맑은 고딕"/>
            </a:endParaRPr>
          </a:p>
        </p:txBody>
      </p:sp>
      <p:sp>
        <p:nvSpPr>
          <p:cNvPr id="150" name="모서리가 둥근 직사각형 144"/>
          <p:cNvSpPr/>
          <p:nvPr/>
        </p:nvSpPr>
        <p:spPr>
          <a:xfrm rot="16200000">
            <a:off x="1436961" y="5590448"/>
            <a:ext cx="1080119" cy="700534"/>
          </a:xfrm>
          <a:prstGeom prst="roundRect">
            <a:avLst/>
          </a:prstGeom>
          <a:solidFill>
            <a:srgbClr val="336600"/>
          </a:solidFill>
          <a:ln w="12700" cap="flat" cmpd="sng" algn="ctr">
            <a:solidFill>
              <a:srgbClr val="EEECE1">
                <a:lumMod val="90000"/>
              </a:srgbClr>
            </a:solidFill>
            <a:prstDash val="solid"/>
          </a:ln>
          <a:effectLst/>
        </p:spPr>
        <p:txBody>
          <a:bodyPr rtlCol="0" anchor="ctr"/>
          <a:lstStyle/>
          <a:p>
            <a:pPr algn="ctr">
              <a:defRPr/>
            </a:pPr>
            <a:r>
              <a:rPr lang="en-US" altLang="ko-KR" sz="1600" b="1" kern="0" dirty="0">
                <a:solidFill>
                  <a:sysClr val="windowText" lastClr="000000"/>
                </a:solidFill>
                <a:latin typeface="Arial"/>
                <a:ea typeface="맑은 고딕"/>
              </a:rPr>
              <a:t>Physical</a:t>
            </a:r>
            <a:endParaRPr lang="ko-KR" altLang="en-US" sz="1600" b="1" kern="0" dirty="0">
              <a:solidFill>
                <a:sysClr val="windowText" lastClr="000000"/>
              </a:solidFill>
              <a:latin typeface="Arial"/>
              <a:ea typeface="맑은 고딕"/>
            </a:endParaRPr>
          </a:p>
        </p:txBody>
      </p:sp>
      <p:sp>
        <p:nvSpPr>
          <p:cNvPr id="151" name="모서리가 둥근 직사각형 145"/>
          <p:cNvSpPr/>
          <p:nvPr/>
        </p:nvSpPr>
        <p:spPr>
          <a:xfrm rot="16200000">
            <a:off x="945580" y="3966302"/>
            <a:ext cx="2062882" cy="700534"/>
          </a:xfrm>
          <a:prstGeom prst="roundRect">
            <a:avLst/>
          </a:prstGeom>
          <a:solidFill>
            <a:srgbClr val="6666FF"/>
          </a:solidFill>
          <a:ln w="12700" cap="flat" cmpd="sng" algn="ctr">
            <a:solidFill>
              <a:srgbClr val="EEECE1">
                <a:lumMod val="90000"/>
              </a:srgbClr>
            </a:solidFill>
            <a:prstDash val="solid"/>
          </a:ln>
          <a:effectLst/>
        </p:spPr>
        <p:txBody>
          <a:bodyPr rtlCol="0" anchor="ctr"/>
          <a:lstStyle/>
          <a:p>
            <a:pPr algn="ctr">
              <a:defRPr/>
            </a:pPr>
            <a:r>
              <a:rPr lang="en-US" altLang="ko-KR" sz="1600" b="1" kern="0" dirty="0">
                <a:solidFill>
                  <a:sysClr val="windowText" lastClr="000000"/>
                </a:solidFill>
                <a:latin typeface="Arial"/>
                <a:ea typeface="맑은 고딕"/>
              </a:rPr>
              <a:t>Network</a:t>
            </a:r>
            <a:endParaRPr lang="ko-KR" altLang="en-US" sz="1600" b="1" kern="0" dirty="0">
              <a:solidFill>
                <a:sysClr val="windowText" lastClr="000000"/>
              </a:solidFill>
              <a:latin typeface="Arial"/>
              <a:ea typeface="맑은 고딕"/>
            </a:endParaRPr>
          </a:p>
        </p:txBody>
      </p:sp>
      <p:sp>
        <p:nvSpPr>
          <p:cNvPr id="152" name="모서리가 둥근 직사각형 146"/>
          <p:cNvSpPr/>
          <p:nvPr/>
        </p:nvSpPr>
        <p:spPr>
          <a:xfrm rot="16200000">
            <a:off x="946553" y="1589065"/>
            <a:ext cx="2060936" cy="700534"/>
          </a:xfrm>
          <a:prstGeom prst="roundRect">
            <a:avLst/>
          </a:prstGeom>
          <a:solidFill>
            <a:srgbClr val="FF9966"/>
          </a:solidFill>
          <a:ln w="12700" cap="flat" cmpd="sng" algn="ctr">
            <a:solidFill>
              <a:srgbClr val="EEECE1">
                <a:lumMod val="90000"/>
              </a:srgbClr>
            </a:solidFill>
            <a:prstDash val="solid"/>
          </a:ln>
          <a:effectLst/>
        </p:spPr>
        <p:txBody>
          <a:bodyPr rtlCol="0" anchor="ctr"/>
          <a:lstStyle/>
          <a:p>
            <a:pPr algn="ctr">
              <a:defRPr/>
            </a:pPr>
            <a:r>
              <a:rPr lang="en-US" altLang="ko-KR" sz="1600" b="1" kern="0" dirty="0">
                <a:solidFill>
                  <a:sysClr val="windowText" lastClr="000000"/>
                </a:solidFill>
                <a:latin typeface="Arial"/>
                <a:ea typeface="맑은 고딕"/>
              </a:rPr>
              <a:t>Service </a:t>
            </a:r>
          </a:p>
          <a:p>
            <a:pPr algn="ctr">
              <a:defRPr/>
            </a:pPr>
            <a:r>
              <a:rPr lang="en-US" altLang="ko-KR" sz="1600" b="1" kern="0" dirty="0">
                <a:solidFill>
                  <a:sysClr val="windowText" lastClr="000000"/>
                </a:solidFill>
                <a:latin typeface="Arial"/>
                <a:ea typeface="맑은 고딕"/>
              </a:rPr>
              <a:t>Platform</a:t>
            </a:r>
            <a:endParaRPr lang="ko-KR" altLang="en-US" sz="1600" b="1" kern="0" dirty="0">
              <a:solidFill>
                <a:sysClr val="windowText" lastClr="000000"/>
              </a:solidFill>
              <a:latin typeface="Arial"/>
              <a:ea typeface="맑은 고딕"/>
            </a:endParaRPr>
          </a:p>
        </p:txBody>
      </p:sp>
      <p:sp>
        <p:nvSpPr>
          <p:cNvPr id="153" name="모서리가 둥근 직사각형 147"/>
          <p:cNvSpPr/>
          <p:nvPr/>
        </p:nvSpPr>
        <p:spPr>
          <a:xfrm>
            <a:off x="2497047" y="921904"/>
            <a:ext cx="1515937" cy="630226"/>
          </a:xfrm>
          <a:prstGeom prst="roundRect">
            <a:avLst/>
          </a:prstGeom>
          <a:solidFill>
            <a:srgbClr val="FF66FF"/>
          </a:solidFill>
          <a:ln w="12700" cap="flat" cmpd="sng" algn="ctr">
            <a:solidFill>
              <a:srgbClr val="EEECE1">
                <a:lumMod val="9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Service Profile 1</a:t>
            </a:r>
          </a:p>
          <a:p>
            <a:pPr algn="ctr">
              <a:defRPr/>
            </a:pPr>
            <a:r>
              <a:rPr lang="en-US" altLang="ko-KR" sz="1200" kern="0" dirty="0">
                <a:solidFill>
                  <a:sysClr val="windowText" lastClr="000000"/>
                </a:solidFill>
                <a:latin typeface="Arial"/>
                <a:ea typeface="맑은 고딕"/>
              </a:rPr>
              <a:t>(Connected Health)</a:t>
            </a:r>
            <a:endParaRPr lang="ko-KR" altLang="en-US" sz="1200" kern="0" dirty="0">
              <a:solidFill>
                <a:sysClr val="windowText" lastClr="000000"/>
              </a:solidFill>
              <a:latin typeface="Arial"/>
              <a:ea typeface="맑은 고딕"/>
            </a:endParaRPr>
          </a:p>
        </p:txBody>
      </p:sp>
      <p:sp>
        <p:nvSpPr>
          <p:cNvPr id="154" name="모서리가 둥근 직사각형 148"/>
          <p:cNvSpPr/>
          <p:nvPr/>
        </p:nvSpPr>
        <p:spPr>
          <a:xfrm>
            <a:off x="4108519" y="921904"/>
            <a:ext cx="1515937" cy="630226"/>
          </a:xfrm>
          <a:prstGeom prst="roundRect">
            <a:avLst/>
          </a:prstGeom>
          <a:solidFill>
            <a:srgbClr val="FF66FF"/>
          </a:solidFill>
          <a:ln w="12700" cap="flat" cmpd="sng" algn="ctr">
            <a:solidFill>
              <a:srgbClr val="EEECE1">
                <a:lumMod val="9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Service Profile 2</a:t>
            </a:r>
          </a:p>
          <a:p>
            <a:pPr algn="ctr">
              <a:defRPr/>
            </a:pPr>
            <a:r>
              <a:rPr lang="en-US" altLang="ko-KR" sz="1200" kern="0" dirty="0">
                <a:solidFill>
                  <a:sysClr val="windowText" lastClr="000000"/>
                </a:solidFill>
                <a:latin typeface="Arial"/>
                <a:ea typeface="맑은 고딕"/>
              </a:rPr>
              <a:t>(Connected </a:t>
            </a:r>
            <a:r>
              <a:rPr lang="en-US" altLang="ko-KR" sz="1200" kern="0" dirty="0" err="1">
                <a:solidFill>
                  <a:sysClr val="windowText" lastClr="000000"/>
                </a:solidFill>
                <a:latin typeface="Arial"/>
                <a:ea typeface="맑은 고딕"/>
              </a:rPr>
              <a:t>Edu</a:t>
            </a:r>
            <a:r>
              <a:rPr lang="en-US" altLang="ko-KR" sz="1200" kern="0" dirty="0">
                <a:solidFill>
                  <a:sysClr val="windowText" lastClr="000000"/>
                </a:solidFill>
                <a:latin typeface="Arial"/>
                <a:ea typeface="맑은 고딕"/>
              </a:rPr>
              <a:t>)</a:t>
            </a:r>
            <a:endParaRPr lang="ko-KR" altLang="en-US" sz="1200" kern="0" dirty="0">
              <a:solidFill>
                <a:sysClr val="windowText" lastClr="000000"/>
              </a:solidFill>
              <a:latin typeface="Arial"/>
              <a:ea typeface="맑은 고딕"/>
            </a:endParaRPr>
          </a:p>
        </p:txBody>
      </p:sp>
      <p:sp>
        <p:nvSpPr>
          <p:cNvPr id="155" name="모서리가 둥근 직사각형 149"/>
          <p:cNvSpPr/>
          <p:nvPr/>
        </p:nvSpPr>
        <p:spPr>
          <a:xfrm>
            <a:off x="5720155" y="921904"/>
            <a:ext cx="1515937" cy="630226"/>
          </a:xfrm>
          <a:prstGeom prst="roundRect">
            <a:avLst/>
          </a:prstGeom>
          <a:solidFill>
            <a:srgbClr val="FF66FF"/>
          </a:solidFill>
          <a:ln w="12700" cap="flat" cmpd="sng" algn="ctr">
            <a:solidFill>
              <a:srgbClr val="EEECE1">
                <a:lumMod val="9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Service Profile 3</a:t>
            </a:r>
          </a:p>
          <a:p>
            <a:pPr algn="ctr">
              <a:defRPr/>
            </a:pPr>
            <a:r>
              <a:rPr lang="en-US" altLang="ko-KR" sz="1200" kern="0" dirty="0">
                <a:solidFill>
                  <a:sysClr val="windowText" lastClr="000000"/>
                </a:solidFill>
                <a:latin typeface="Arial"/>
                <a:ea typeface="맑은 고딕"/>
              </a:rPr>
              <a:t>(Connected Car)</a:t>
            </a:r>
            <a:endParaRPr lang="ko-KR" altLang="en-US" sz="1200" kern="0" dirty="0">
              <a:solidFill>
                <a:sysClr val="windowText" lastClr="000000"/>
              </a:solidFill>
              <a:latin typeface="Arial"/>
              <a:ea typeface="맑은 고딕"/>
            </a:endParaRPr>
          </a:p>
        </p:txBody>
      </p:sp>
      <p:sp>
        <p:nvSpPr>
          <p:cNvPr id="156" name="모서리가 둥근 직사각형 150"/>
          <p:cNvSpPr/>
          <p:nvPr/>
        </p:nvSpPr>
        <p:spPr>
          <a:xfrm>
            <a:off x="7321583" y="921904"/>
            <a:ext cx="1515937" cy="630226"/>
          </a:xfrm>
          <a:prstGeom prst="roundRect">
            <a:avLst/>
          </a:prstGeom>
          <a:solidFill>
            <a:srgbClr val="FF66FF"/>
          </a:solidFill>
          <a:ln w="12700" cap="flat" cmpd="sng" algn="ctr">
            <a:solidFill>
              <a:srgbClr val="EEECE1">
                <a:lumMod val="9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Service Profile 4</a:t>
            </a:r>
          </a:p>
          <a:p>
            <a:pPr algn="ctr">
              <a:defRPr/>
            </a:pPr>
            <a:r>
              <a:rPr lang="en-US" altLang="ko-KR" sz="1200" kern="0" dirty="0">
                <a:solidFill>
                  <a:sysClr val="windowText" lastClr="000000"/>
                </a:solidFill>
                <a:latin typeface="Arial"/>
                <a:ea typeface="맑은 고딕"/>
              </a:rPr>
              <a:t>(Connected Retail)</a:t>
            </a:r>
            <a:endParaRPr lang="ko-KR" altLang="en-US" sz="1200" kern="0" dirty="0">
              <a:solidFill>
                <a:sysClr val="windowText" lastClr="000000"/>
              </a:solidFill>
              <a:latin typeface="Arial"/>
              <a:ea typeface="맑은 고딕"/>
            </a:endParaRPr>
          </a:p>
        </p:txBody>
      </p:sp>
      <p:sp>
        <p:nvSpPr>
          <p:cNvPr id="157" name="모서리가 둥근 직사각형 151"/>
          <p:cNvSpPr/>
          <p:nvPr/>
        </p:nvSpPr>
        <p:spPr>
          <a:xfrm>
            <a:off x="8905759" y="921904"/>
            <a:ext cx="1515937" cy="630226"/>
          </a:xfrm>
          <a:prstGeom prst="roundRect">
            <a:avLst/>
          </a:prstGeom>
          <a:solidFill>
            <a:srgbClr val="FF66FF"/>
          </a:solidFill>
          <a:ln w="12700" cap="flat" cmpd="sng" algn="ctr">
            <a:solidFill>
              <a:srgbClr val="EEECE1">
                <a:lumMod val="9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Service Profile 5</a:t>
            </a:r>
          </a:p>
          <a:p>
            <a:pPr algn="ctr">
              <a:defRPr/>
            </a:pPr>
            <a:r>
              <a:rPr lang="en-US" altLang="ko-KR" sz="1200" kern="0" dirty="0">
                <a:solidFill>
                  <a:sysClr val="windowText" lastClr="000000"/>
                </a:solidFill>
                <a:latin typeface="Arial"/>
                <a:ea typeface="맑은 고딕"/>
              </a:rPr>
              <a:t>(Smart City)</a:t>
            </a:r>
            <a:endParaRPr lang="ko-KR" altLang="en-US" sz="1200" kern="0" dirty="0">
              <a:solidFill>
                <a:sysClr val="windowText" lastClr="000000"/>
              </a:solidFill>
              <a:latin typeface="Arial"/>
              <a:ea typeface="맑은 고딕"/>
            </a:endParaRPr>
          </a:p>
        </p:txBody>
      </p:sp>
      <p:sp>
        <p:nvSpPr>
          <p:cNvPr id="158" name="모서리가 둥근 직사각형 152"/>
          <p:cNvSpPr/>
          <p:nvPr/>
        </p:nvSpPr>
        <p:spPr>
          <a:xfrm>
            <a:off x="7920384" y="2581627"/>
            <a:ext cx="877761" cy="373688"/>
          </a:xfrm>
          <a:prstGeom prst="roundRect">
            <a:avLst/>
          </a:prstGeom>
          <a:solidFill>
            <a:srgbClr val="00FFFF"/>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SIP</a:t>
            </a:r>
            <a:endParaRPr lang="ko-KR" altLang="en-US" sz="1200" kern="0" dirty="0">
              <a:solidFill>
                <a:sysClr val="windowText" lastClr="000000"/>
              </a:solidFill>
              <a:latin typeface="Arial"/>
              <a:ea typeface="맑은 고딕"/>
            </a:endParaRPr>
          </a:p>
        </p:txBody>
      </p:sp>
      <p:sp>
        <p:nvSpPr>
          <p:cNvPr id="159" name="모서리가 둥근 직사각형 153"/>
          <p:cNvSpPr/>
          <p:nvPr/>
        </p:nvSpPr>
        <p:spPr>
          <a:xfrm>
            <a:off x="9630910" y="2581627"/>
            <a:ext cx="778440" cy="373688"/>
          </a:xfrm>
          <a:prstGeom prst="roundRect">
            <a:avLst/>
          </a:prstGeom>
          <a:solidFill>
            <a:srgbClr val="00FFFF"/>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SSDP</a:t>
            </a:r>
            <a:endParaRPr lang="ko-KR" altLang="en-US" sz="1200" kern="0" dirty="0">
              <a:solidFill>
                <a:sysClr val="windowText" lastClr="000000"/>
              </a:solidFill>
              <a:latin typeface="Arial"/>
              <a:ea typeface="맑은 고딕"/>
            </a:endParaRPr>
          </a:p>
        </p:txBody>
      </p:sp>
      <p:sp>
        <p:nvSpPr>
          <p:cNvPr id="160" name="모서리가 둥근 직사각형 155"/>
          <p:cNvSpPr/>
          <p:nvPr/>
        </p:nvSpPr>
        <p:spPr>
          <a:xfrm>
            <a:off x="5692415" y="2064205"/>
            <a:ext cx="759430" cy="373688"/>
          </a:xfrm>
          <a:prstGeom prst="roundRect">
            <a:avLst/>
          </a:prstGeom>
          <a:solidFill>
            <a:srgbClr val="FFCC99"/>
          </a:solidFill>
          <a:ln w="12700" cap="flat" cmpd="sng" algn="ctr">
            <a:solidFill>
              <a:srgbClr val="EEECE1">
                <a:lumMod val="75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Model/ JSON</a:t>
            </a:r>
            <a:endParaRPr lang="ko-KR" altLang="en-US" sz="1200" kern="0" dirty="0">
              <a:solidFill>
                <a:sysClr val="windowText" lastClr="000000"/>
              </a:solidFill>
              <a:latin typeface="Arial"/>
              <a:ea typeface="맑은 고딕"/>
            </a:endParaRPr>
          </a:p>
        </p:txBody>
      </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22914062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Internet &amp; </a:t>
            </a:r>
            <a:r>
              <a:rPr lang="en-US" altLang="ko-KR" dirty="0" err="1"/>
              <a:t>IoT</a:t>
            </a:r>
            <a:r>
              <a:rPr lang="en-US" altLang="ko-KR" dirty="0"/>
              <a:t> layer comparison</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E4E754F1-C16D-4D4E-AF5C-4BBD88C8124E}" type="datetime3">
              <a:rPr lang="en-US" altLang="ko-KR" smtClean="0"/>
              <a:t>17 October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25</a:t>
            </a:fld>
            <a:endParaRPr lang="en-US" dirty="0"/>
          </a:p>
        </p:txBody>
      </p:sp>
      <p:grpSp>
        <p:nvGrpSpPr>
          <p:cNvPr id="7" name="Group 22"/>
          <p:cNvGrpSpPr>
            <a:grpSpLocks/>
          </p:cNvGrpSpPr>
          <p:nvPr/>
        </p:nvGrpSpPr>
        <p:grpSpPr bwMode="auto">
          <a:xfrm>
            <a:off x="5432847" y="1346310"/>
            <a:ext cx="2952328" cy="4933826"/>
            <a:chOff x="1872" y="528"/>
            <a:chExt cx="2015" cy="3244"/>
          </a:xfrm>
        </p:grpSpPr>
        <p:grpSp>
          <p:nvGrpSpPr>
            <p:cNvPr id="8" name="Group 2"/>
            <p:cNvGrpSpPr>
              <a:grpSpLocks/>
            </p:cNvGrpSpPr>
            <p:nvPr/>
          </p:nvGrpSpPr>
          <p:grpSpPr bwMode="auto">
            <a:xfrm>
              <a:off x="1968" y="720"/>
              <a:ext cx="1824" cy="2880"/>
              <a:chOff x="1968" y="720"/>
              <a:chExt cx="1824" cy="2880"/>
            </a:xfrm>
          </p:grpSpPr>
          <p:sp>
            <p:nvSpPr>
              <p:cNvPr id="20" name="Rectangle 3"/>
              <p:cNvSpPr>
                <a:spLocks noChangeArrowheads="1"/>
              </p:cNvSpPr>
              <p:nvPr/>
            </p:nvSpPr>
            <p:spPr bwMode="auto">
              <a:xfrm>
                <a:off x="1968" y="2496"/>
                <a:ext cx="1824" cy="336"/>
              </a:xfrm>
              <a:prstGeom prst="rect">
                <a:avLst/>
              </a:prstGeom>
              <a:solidFill>
                <a:srgbClr val="66FFCC"/>
              </a:solidFill>
              <a:ln w="9525">
                <a:solidFill>
                  <a:srgbClr val="003366"/>
                </a:solid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21" name="Rectangle 4"/>
              <p:cNvSpPr>
                <a:spLocks noChangeArrowheads="1"/>
              </p:cNvSpPr>
              <p:nvPr/>
            </p:nvSpPr>
            <p:spPr bwMode="auto">
              <a:xfrm>
                <a:off x="1968" y="2832"/>
                <a:ext cx="1824" cy="336"/>
              </a:xfrm>
              <a:prstGeom prst="rect">
                <a:avLst/>
              </a:prstGeom>
              <a:solidFill>
                <a:srgbClr val="003366"/>
              </a:solidFill>
              <a:ln w="9525">
                <a:solidFill>
                  <a:srgbClr val="003366"/>
                </a:solid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22" name="Rectangle 5"/>
              <p:cNvSpPr>
                <a:spLocks noChangeArrowheads="1"/>
              </p:cNvSpPr>
              <p:nvPr/>
            </p:nvSpPr>
            <p:spPr bwMode="auto">
              <a:xfrm>
                <a:off x="1968" y="3168"/>
                <a:ext cx="1824" cy="432"/>
              </a:xfrm>
              <a:prstGeom prst="rect">
                <a:avLst/>
              </a:prstGeom>
              <a:solidFill>
                <a:srgbClr val="FFFFCC"/>
              </a:solidFill>
              <a:ln w="9525">
                <a:solidFill>
                  <a:srgbClr val="003366"/>
                </a:solid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23" name="Rectangle 6"/>
              <p:cNvSpPr>
                <a:spLocks noChangeArrowheads="1"/>
              </p:cNvSpPr>
              <p:nvPr/>
            </p:nvSpPr>
            <p:spPr bwMode="auto">
              <a:xfrm>
                <a:off x="1968" y="720"/>
                <a:ext cx="1824" cy="384"/>
              </a:xfrm>
              <a:prstGeom prst="rect">
                <a:avLst/>
              </a:prstGeom>
              <a:solidFill>
                <a:srgbClr val="FFFFCC"/>
              </a:solidFill>
              <a:ln w="9525">
                <a:solidFill>
                  <a:srgbClr val="003366"/>
                </a:solid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24" name="Rectangle 7"/>
              <p:cNvSpPr>
                <a:spLocks noChangeArrowheads="1"/>
              </p:cNvSpPr>
              <p:nvPr/>
            </p:nvSpPr>
            <p:spPr bwMode="auto">
              <a:xfrm>
                <a:off x="1968" y="1488"/>
                <a:ext cx="1824" cy="336"/>
              </a:xfrm>
              <a:prstGeom prst="rect">
                <a:avLst/>
              </a:prstGeom>
              <a:solidFill>
                <a:srgbClr val="66FFCC"/>
              </a:solidFill>
              <a:ln w="9525">
                <a:solidFill>
                  <a:srgbClr val="003366"/>
                </a:solid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25" name="Rectangle 8"/>
              <p:cNvSpPr>
                <a:spLocks noChangeArrowheads="1"/>
              </p:cNvSpPr>
              <p:nvPr/>
            </p:nvSpPr>
            <p:spPr bwMode="auto">
              <a:xfrm>
                <a:off x="1968" y="1824"/>
                <a:ext cx="1824" cy="672"/>
              </a:xfrm>
              <a:prstGeom prst="rect">
                <a:avLst/>
              </a:prstGeom>
              <a:solidFill>
                <a:srgbClr val="FFCCFF"/>
              </a:solidFill>
              <a:ln w="9525">
                <a:solidFill>
                  <a:srgbClr val="003366"/>
                </a:solid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26" name="Rectangle 9"/>
              <p:cNvSpPr>
                <a:spLocks noChangeArrowheads="1"/>
              </p:cNvSpPr>
              <p:nvPr/>
            </p:nvSpPr>
            <p:spPr bwMode="auto">
              <a:xfrm>
                <a:off x="1968" y="1104"/>
                <a:ext cx="1824" cy="384"/>
              </a:xfrm>
              <a:prstGeom prst="rect">
                <a:avLst/>
              </a:prstGeom>
              <a:solidFill>
                <a:srgbClr val="003366"/>
              </a:solidFill>
              <a:ln w="9525">
                <a:solidFill>
                  <a:srgbClr val="003366"/>
                </a:solid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grpSp>
        <p:sp>
          <p:nvSpPr>
            <p:cNvPr id="9" name="Text Box 10"/>
            <p:cNvSpPr txBox="1">
              <a:spLocks noChangeArrowheads="1"/>
            </p:cNvSpPr>
            <p:nvPr/>
          </p:nvSpPr>
          <p:spPr bwMode="auto">
            <a:xfrm>
              <a:off x="1920" y="833"/>
              <a:ext cx="1920" cy="2793"/>
            </a:xfrm>
            <a:prstGeom prst="rect">
              <a:avLst/>
            </a:prstGeom>
            <a:noFill/>
            <a:ln w="9525">
              <a:noFill/>
              <a:miter lim="800000"/>
              <a:headEnd/>
              <a:tailEnd/>
            </a:ln>
            <a:effectLst/>
          </p:spPr>
          <p:txBody>
            <a:bodyPr>
              <a:spAutoFit/>
            </a:bodyPr>
            <a:lstStyle/>
            <a:p>
              <a:pPr algn="ctr" latinLnBrk="0">
                <a:lnSpc>
                  <a:spcPct val="125000"/>
                </a:lnSpc>
                <a:spcBef>
                  <a:spcPct val="50000"/>
                </a:spcBef>
                <a:defRPr/>
              </a:pPr>
              <a:r>
                <a:rPr lang="en-US" altLang="en-US" sz="2000" kern="0" dirty="0">
                  <a:solidFill>
                    <a:sysClr val="windowText" lastClr="000000"/>
                  </a:solidFill>
                  <a:latin typeface="Helvetica" charset="0"/>
                  <a:ea typeface="Osaka" charset="-128"/>
                </a:rPr>
                <a:t> sensing, acting</a:t>
              </a:r>
            </a:p>
            <a:p>
              <a:pPr algn="ctr" latinLnBrk="0">
                <a:lnSpc>
                  <a:spcPct val="125000"/>
                </a:lnSpc>
                <a:spcBef>
                  <a:spcPct val="50000"/>
                </a:spcBef>
                <a:defRPr/>
              </a:pPr>
              <a:r>
                <a:rPr lang="en-US" altLang="en-US" sz="2000" kern="0" dirty="0">
                  <a:solidFill>
                    <a:srgbClr val="99CC99"/>
                  </a:solidFill>
                  <a:latin typeface="Helvetica" charset="0"/>
                  <a:ea typeface="Osaka" charset="-128"/>
                </a:rPr>
                <a:t>OCF, oneM2M, </a:t>
              </a:r>
              <a:r>
                <a:rPr lang="en-US" altLang="en-US" sz="2000" kern="0" dirty="0" err="1">
                  <a:solidFill>
                    <a:srgbClr val="99CC99"/>
                  </a:solidFill>
                  <a:latin typeface="Helvetica" charset="0"/>
                  <a:ea typeface="Osaka" charset="-128"/>
                </a:rPr>
                <a:t>CoAP</a:t>
              </a:r>
              <a:endParaRPr lang="en-US" altLang="en-US" sz="2000" kern="0" dirty="0">
                <a:solidFill>
                  <a:srgbClr val="99CC99"/>
                </a:solidFill>
                <a:latin typeface="Helvetica" charset="0"/>
                <a:ea typeface="Osaka" charset="-128"/>
              </a:endParaRPr>
            </a:p>
            <a:p>
              <a:pPr algn="ctr" latinLnBrk="0">
                <a:lnSpc>
                  <a:spcPct val="125000"/>
                </a:lnSpc>
                <a:spcBef>
                  <a:spcPct val="50000"/>
                </a:spcBef>
                <a:defRPr/>
              </a:pPr>
              <a:r>
                <a:rPr lang="en-US" altLang="en-US" sz="2000" kern="0" dirty="0">
                  <a:solidFill>
                    <a:sysClr val="windowText" lastClr="000000"/>
                  </a:solidFill>
                  <a:latin typeface="Helvetica" charset="0"/>
                  <a:ea typeface="Osaka" charset="-128"/>
                </a:rPr>
                <a:t>DTN</a:t>
              </a:r>
            </a:p>
            <a:p>
              <a:pPr algn="ctr" latinLnBrk="0">
                <a:lnSpc>
                  <a:spcPct val="125000"/>
                </a:lnSpc>
                <a:spcBef>
                  <a:spcPct val="50000"/>
                </a:spcBef>
                <a:defRPr/>
              </a:pPr>
              <a:endParaRPr lang="en-US" altLang="en-US" sz="1000" kern="0" dirty="0">
                <a:solidFill>
                  <a:sysClr val="windowText" lastClr="000000"/>
                </a:solidFill>
                <a:latin typeface="Helvetica" charset="0"/>
                <a:ea typeface="Osaka" charset="-128"/>
              </a:endParaRPr>
            </a:p>
            <a:p>
              <a:pPr algn="ctr" latinLnBrk="0">
                <a:lnSpc>
                  <a:spcPct val="125000"/>
                </a:lnSpc>
                <a:spcBef>
                  <a:spcPct val="50000"/>
                </a:spcBef>
                <a:defRPr/>
              </a:pPr>
              <a:r>
                <a:rPr lang="en-US" altLang="en-US" sz="2000" b="1" kern="0" dirty="0">
                  <a:solidFill>
                    <a:sysClr val="windowText" lastClr="000000"/>
                  </a:solidFill>
                  <a:latin typeface="Helvetica" charset="0"/>
                  <a:ea typeface="Osaka" charset="-128"/>
                </a:rPr>
                <a:t>v6</a:t>
              </a:r>
              <a:endParaRPr lang="en-US" altLang="en-US" sz="2000" kern="0" dirty="0">
                <a:solidFill>
                  <a:sysClr val="windowText" lastClr="000000"/>
                </a:solidFill>
                <a:latin typeface="Helvetica" charset="0"/>
                <a:ea typeface="Osaka" charset="-128"/>
              </a:endParaRPr>
            </a:p>
            <a:p>
              <a:pPr algn="ctr" latinLnBrk="0">
                <a:lnSpc>
                  <a:spcPct val="125000"/>
                </a:lnSpc>
                <a:spcBef>
                  <a:spcPct val="50000"/>
                </a:spcBef>
                <a:defRPr/>
              </a:pPr>
              <a:endParaRPr lang="en-US" altLang="en-US" sz="1000" kern="0" dirty="0">
                <a:solidFill>
                  <a:sysClr val="windowText" lastClr="000000"/>
                </a:solidFill>
                <a:latin typeface="Helvetica" charset="0"/>
                <a:ea typeface="Osaka" charset="-128"/>
              </a:endParaRPr>
            </a:p>
            <a:p>
              <a:pPr algn="ctr" latinLnBrk="0">
                <a:lnSpc>
                  <a:spcPct val="125000"/>
                </a:lnSpc>
                <a:spcBef>
                  <a:spcPct val="50000"/>
                </a:spcBef>
                <a:defRPr/>
              </a:pPr>
              <a:r>
                <a:rPr lang="en-US" altLang="en-US" sz="2000" kern="0" dirty="0">
                  <a:solidFill>
                    <a:sysClr val="windowText" lastClr="000000"/>
                  </a:solidFill>
                  <a:latin typeface="Helvetica" charset="0"/>
                  <a:ea typeface="Osaka" charset="-128"/>
                </a:rPr>
                <a:t>  6LowPAN</a:t>
              </a:r>
              <a:r>
                <a:rPr lang="en-US" altLang="en-US" sz="2000" kern="0" dirty="0">
                  <a:solidFill>
                    <a:sysClr val="windowText" lastClr="000000"/>
                  </a:solidFill>
                  <a:latin typeface="Times"/>
                  <a:ea typeface="Osaka" charset="-128"/>
                </a:rPr>
                <a:t>…</a:t>
              </a:r>
              <a:endParaRPr lang="en-US" altLang="en-US" sz="2000" kern="0" dirty="0">
                <a:solidFill>
                  <a:sysClr val="windowText" lastClr="000000"/>
                </a:solidFill>
                <a:latin typeface="Helvetica" charset="0"/>
                <a:ea typeface="Osaka" charset="-128"/>
              </a:endParaRPr>
            </a:p>
            <a:p>
              <a:pPr algn="ctr" latinLnBrk="0">
                <a:lnSpc>
                  <a:spcPct val="125000"/>
                </a:lnSpc>
                <a:spcBef>
                  <a:spcPct val="50000"/>
                </a:spcBef>
                <a:defRPr/>
              </a:pPr>
              <a:r>
                <a:rPr lang="en-US" altLang="en-US" sz="2000" kern="0" dirty="0" err="1">
                  <a:solidFill>
                    <a:srgbClr val="99CC99"/>
                  </a:solidFill>
                  <a:latin typeface="Helvetica" charset="0"/>
                  <a:ea typeface="Osaka" charset="-128"/>
                </a:rPr>
                <a:t>WiFi</a:t>
              </a:r>
              <a:r>
                <a:rPr lang="en-US" altLang="en-US" sz="2000" kern="0" dirty="0">
                  <a:solidFill>
                    <a:srgbClr val="99CC99"/>
                  </a:solidFill>
                  <a:latin typeface="Helvetica" charset="0"/>
                  <a:ea typeface="Osaka" charset="-128"/>
                </a:rPr>
                <a:t>, BLE, VANET...</a:t>
              </a:r>
            </a:p>
            <a:p>
              <a:pPr algn="ctr" latinLnBrk="0">
                <a:lnSpc>
                  <a:spcPct val="125000"/>
                </a:lnSpc>
                <a:spcBef>
                  <a:spcPct val="50000"/>
                </a:spcBef>
                <a:defRPr/>
              </a:pPr>
              <a:r>
                <a:rPr lang="en-US" altLang="en-US" sz="2000" kern="0" dirty="0">
                  <a:solidFill>
                    <a:sysClr val="windowText" lastClr="000000"/>
                  </a:solidFill>
                  <a:latin typeface="Helvetica" charset="0"/>
                  <a:ea typeface="Osaka" charset="-128"/>
                </a:rPr>
                <a:t> fiber, radio, light...</a:t>
              </a:r>
            </a:p>
          </p:txBody>
        </p:sp>
        <p:sp>
          <p:nvSpPr>
            <p:cNvPr id="10" name="Freeform 11"/>
            <p:cNvSpPr>
              <a:spLocks noChangeAspect="1"/>
            </p:cNvSpPr>
            <p:nvPr/>
          </p:nvSpPr>
          <p:spPr bwMode="auto">
            <a:xfrm>
              <a:off x="1967" y="709"/>
              <a:ext cx="799" cy="1440"/>
            </a:xfrm>
            <a:custGeom>
              <a:avLst/>
              <a:gdLst/>
              <a:ahLst/>
              <a:cxnLst>
                <a:cxn ang="0">
                  <a:pos x="107" y="0"/>
                </a:cxn>
                <a:cxn ang="0">
                  <a:pos x="107" y="767"/>
                </a:cxn>
                <a:cxn ang="0">
                  <a:pos x="725" y="1247"/>
                </a:cxn>
                <a:cxn ang="0">
                  <a:pos x="779" y="1439"/>
                </a:cxn>
                <a:cxn ang="0">
                  <a:pos x="0" y="1440"/>
                </a:cxn>
                <a:cxn ang="0">
                  <a:pos x="0" y="0"/>
                </a:cxn>
                <a:cxn ang="0">
                  <a:pos x="107" y="0"/>
                </a:cxn>
              </a:cxnLst>
              <a:rect l="0" t="0" r="r" b="b"/>
              <a:pathLst>
                <a:path w="799" h="1440">
                  <a:moveTo>
                    <a:pt x="107" y="0"/>
                  </a:moveTo>
                  <a:cubicBezTo>
                    <a:pt x="76" y="65"/>
                    <a:pt x="3" y="560"/>
                    <a:pt x="107" y="767"/>
                  </a:cubicBezTo>
                  <a:cubicBezTo>
                    <a:pt x="217" y="973"/>
                    <a:pt x="651" y="1145"/>
                    <a:pt x="725" y="1247"/>
                  </a:cubicBezTo>
                  <a:cubicBezTo>
                    <a:pt x="799" y="1349"/>
                    <a:pt x="779" y="1399"/>
                    <a:pt x="779" y="1439"/>
                  </a:cubicBezTo>
                  <a:lnTo>
                    <a:pt x="0" y="1440"/>
                  </a:lnTo>
                  <a:lnTo>
                    <a:pt x="0" y="0"/>
                  </a:lnTo>
                  <a:lnTo>
                    <a:pt x="107" y="0"/>
                  </a:lnTo>
                  <a:close/>
                </a:path>
              </a:pathLst>
            </a:custGeom>
            <a:solidFill>
              <a:srgbClr val="FFFFFF"/>
            </a:solidFill>
            <a:ln w="28575" cmpd="sng">
              <a:solidFill>
                <a:srgbClr val="003366"/>
              </a:solidFill>
              <a:round/>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11" name="Freeform 12"/>
            <p:cNvSpPr>
              <a:spLocks noChangeAspect="1"/>
            </p:cNvSpPr>
            <p:nvPr/>
          </p:nvSpPr>
          <p:spPr bwMode="auto">
            <a:xfrm flipV="1">
              <a:off x="1967" y="2149"/>
              <a:ext cx="799" cy="1440"/>
            </a:xfrm>
            <a:custGeom>
              <a:avLst/>
              <a:gdLst/>
              <a:ahLst/>
              <a:cxnLst>
                <a:cxn ang="0">
                  <a:pos x="107" y="0"/>
                </a:cxn>
                <a:cxn ang="0">
                  <a:pos x="107" y="767"/>
                </a:cxn>
                <a:cxn ang="0">
                  <a:pos x="725" y="1247"/>
                </a:cxn>
                <a:cxn ang="0">
                  <a:pos x="779" y="1439"/>
                </a:cxn>
                <a:cxn ang="0">
                  <a:pos x="0" y="1440"/>
                </a:cxn>
                <a:cxn ang="0">
                  <a:pos x="0" y="0"/>
                </a:cxn>
                <a:cxn ang="0">
                  <a:pos x="107" y="0"/>
                </a:cxn>
              </a:cxnLst>
              <a:rect l="0" t="0" r="r" b="b"/>
              <a:pathLst>
                <a:path w="799" h="1440">
                  <a:moveTo>
                    <a:pt x="107" y="0"/>
                  </a:moveTo>
                  <a:cubicBezTo>
                    <a:pt x="76" y="65"/>
                    <a:pt x="3" y="560"/>
                    <a:pt x="107" y="767"/>
                  </a:cubicBezTo>
                  <a:cubicBezTo>
                    <a:pt x="217" y="973"/>
                    <a:pt x="651" y="1145"/>
                    <a:pt x="725" y="1247"/>
                  </a:cubicBezTo>
                  <a:cubicBezTo>
                    <a:pt x="799" y="1349"/>
                    <a:pt x="779" y="1399"/>
                    <a:pt x="779" y="1439"/>
                  </a:cubicBezTo>
                  <a:lnTo>
                    <a:pt x="0" y="1440"/>
                  </a:lnTo>
                  <a:lnTo>
                    <a:pt x="0" y="0"/>
                  </a:lnTo>
                  <a:lnTo>
                    <a:pt x="107" y="0"/>
                  </a:lnTo>
                  <a:close/>
                </a:path>
              </a:pathLst>
            </a:custGeom>
            <a:solidFill>
              <a:srgbClr val="FFFFFF"/>
            </a:solidFill>
            <a:ln w="28575" cmpd="sng">
              <a:solidFill>
                <a:srgbClr val="003366"/>
              </a:solidFill>
              <a:round/>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12" name="Freeform 13"/>
            <p:cNvSpPr>
              <a:spLocks noChangeAspect="1"/>
            </p:cNvSpPr>
            <p:nvPr/>
          </p:nvSpPr>
          <p:spPr bwMode="auto">
            <a:xfrm flipH="1">
              <a:off x="2993" y="709"/>
              <a:ext cx="799" cy="1440"/>
            </a:xfrm>
            <a:custGeom>
              <a:avLst/>
              <a:gdLst/>
              <a:ahLst/>
              <a:cxnLst>
                <a:cxn ang="0">
                  <a:pos x="107" y="0"/>
                </a:cxn>
                <a:cxn ang="0">
                  <a:pos x="107" y="767"/>
                </a:cxn>
                <a:cxn ang="0">
                  <a:pos x="725" y="1247"/>
                </a:cxn>
                <a:cxn ang="0">
                  <a:pos x="779" y="1439"/>
                </a:cxn>
                <a:cxn ang="0">
                  <a:pos x="0" y="1440"/>
                </a:cxn>
                <a:cxn ang="0">
                  <a:pos x="0" y="0"/>
                </a:cxn>
                <a:cxn ang="0">
                  <a:pos x="107" y="0"/>
                </a:cxn>
              </a:cxnLst>
              <a:rect l="0" t="0" r="r" b="b"/>
              <a:pathLst>
                <a:path w="799" h="1440">
                  <a:moveTo>
                    <a:pt x="107" y="0"/>
                  </a:moveTo>
                  <a:cubicBezTo>
                    <a:pt x="76" y="65"/>
                    <a:pt x="3" y="560"/>
                    <a:pt x="107" y="767"/>
                  </a:cubicBezTo>
                  <a:cubicBezTo>
                    <a:pt x="217" y="973"/>
                    <a:pt x="651" y="1145"/>
                    <a:pt x="725" y="1247"/>
                  </a:cubicBezTo>
                  <a:cubicBezTo>
                    <a:pt x="799" y="1349"/>
                    <a:pt x="779" y="1399"/>
                    <a:pt x="779" y="1439"/>
                  </a:cubicBezTo>
                  <a:lnTo>
                    <a:pt x="0" y="1440"/>
                  </a:lnTo>
                  <a:lnTo>
                    <a:pt x="0" y="0"/>
                  </a:lnTo>
                  <a:lnTo>
                    <a:pt x="107" y="0"/>
                  </a:lnTo>
                  <a:close/>
                </a:path>
              </a:pathLst>
            </a:custGeom>
            <a:solidFill>
              <a:srgbClr val="FFFFFF"/>
            </a:solidFill>
            <a:ln w="28575" cmpd="sng">
              <a:solidFill>
                <a:srgbClr val="003366"/>
              </a:solidFill>
              <a:round/>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13" name="Freeform 14"/>
            <p:cNvSpPr>
              <a:spLocks noChangeAspect="1"/>
            </p:cNvSpPr>
            <p:nvPr/>
          </p:nvSpPr>
          <p:spPr bwMode="auto">
            <a:xfrm flipH="1" flipV="1">
              <a:off x="2993" y="2149"/>
              <a:ext cx="799" cy="1440"/>
            </a:xfrm>
            <a:custGeom>
              <a:avLst/>
              <a:gdLst/>
              <a:ahLst/>
              <a:cxnLst>
                <a:cxn ang="0">
                  <a:pos x="107" y="0"/>
                </a:cxn>
                <a:cxn ang="0">
                  <a:pos x="107" y="767"/>
                </a:cxn>
                <a:cxn ang="0">
                  <a:pos x="725" y="1247"/>
                </a:cxn>
                <a:cxn ang="0">
                  <a:pos x="779" y="1439"/>
                </a:cxn>
                <a:cxn ang="0">
                  <a:pos x="0" y="1440"/>
                </a:cxn>
                <a:cxn ang="0">
                  <a:pos x="0" y="0"/>
                </a:cxn>
                <a:cxn ang="0">
                  <a:pos x="107" y="0"/>
                </a:cxn>
              </a:cxnLst>
              <a:rect l="0" t="0" r="r" b="b"/>
              <a:pathLst>
                <a:path w="799" h="1440">
                  <a:moveTo>
                    <a:pt x="107" y="0"/>
                  </a:moveTo>
                  <a:cubicBezTo>
                    <a:pt x="76" y="65"/>
                    <a:pt x="3" y="560"/>
                    <a:pt x="107" y="767"/>
                  </a:cubicBezTo>
                  <a:cubicBezTo>
                    <a:pt x="217" y="973"/>
                    <a:pt x="651" y="1145"/>
                    <a:pt x="725" y="1247"/>
                  </a:cubicBezTo>
                  <a:cubicBezTo>
                    <a:pt x="799" y="1349"/>
                    <a:pt x="779" y="1399"/>
                    <a:pt x="779" y="1439"/>
                  </a:cubicBezTo>
                  <a:lnTo>
                    <a:pt x="0" y="1440"/>
                  </a:lnTo>
                  <a:lnTo>
                    <a:pt x="0" y="0"/>
                  </a:lnTo>
                  <a:lnTo>
                    <a:pt x="107" y="0"/>
                  </a:lnTo>
                  <a:close/>
                </a:path>
              </a:pathLst>
            </a:custGeom>
            <a:solidFill>
              <a:srgbClr val="FFFFFF"/>
            </a:solidFill>
            <a:ln w="28575" cmpd="sng">
              <a:solidFill>
                <a:srgbClr val="003366"/>
              </a:solidFill>
              <a:round/>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14" name="Rectangle 15"/>
            <p:cNvSpPr>
              <a:spLocks noChangeArrowheads="1"/>
            </p:cNvSpPr>
            <p:nvPr/>
          </p:nvSpPr>
          <p:spPr bwMode="auto">
            <a:xfrm>
              <a:off x="1933" y="661"/>
              <a:ext cx="48" cy="2976"/>
            </a:xfrm>
            <a:prstGeom prst="rect">
              <a:avLst/>
            </a:prstGeom>
            <a:solidFill>
              <a:srgbClr val="FFFFFF"/>
            </a:solidFill>
            <a:ln w="9525">
              <a:no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15" name="Rectangle 16"/>
            <p:cNvSpPr>
              <a:spLocks noChangeArrowheads="1"/>
            </p:cNvSpPr>
            <p:nvPr/>
          </p:nvSpPr>
          <p:spPr bwMode="auto">
            <a:xfrm>
              <a:off x="3764" y="661"/>
              <a:ext cx="48" cy="2976"/>
            </a:xfrm>
            <a:prstGeom prst="rect">
              <a:avLst/>
            </a:prstGeom>
            <a:solidFill>
              <a:srgbClr val="FFFFFF"/>
            </a:solidFill>
            <a:ln w="9525">
              <a:no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16" name="AutoShape 17" descr="Oak"/>
            <p:cNvSpPr>
              <a:spLocks noChangeAspect="1" noChangeArrowheads="1"/>
            </p:cNvSpPr>
            <p:nvPr/>
          </p:nvSpPr>
          <p:spPr bwMode="auto">
            <a:xfrm>
              <a:off x="1872" y="528"/>
              <a:ext cx="2015" cy="192"/>
            </a:xfrm>
            <a:prstGeom prst="roundRect">
              <a:avLst>
                <a:gd name="adj" fmla="val 50000"/>
              </a:avLst>
            </a:prstGeom>
            <a:blipFill dpi="0" rotWithShape="0">
              <a:blip r:embed="rId2" cstate="print"/>
              <a:srcRect/>
              <a:tile tx="0" ty="0" sx="100000" sy="100000" flip="none" algn="tl"/>
            </a:blipFill>
            <a:ln w="9525">
              <a:noFill/>
              <a:round/>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17" name="AutoShape 18" descr="Oak"/>
            <p:cNvSpPr>
              <a:spLocks noChangeAspect="1" noChangeArrowheads="1"/>
            </p:cNvSpPr>
            <p:nvPr/>
          </p:nvSpPr>
          <p:spPr bwMode="auto">
            <a:xfrm>
              <a:off x="1872" y="3580"/>
              <a:ext cx="2015" cy="192"/>
            </a:xfrm>
            <a:prstGeom prst="roundRect">
              <a:avLst>
                <a:gd name="adj" fmla="val 50000"/>
              </a:avLst>
            </a:prstGeom>
            <a:blipFill dpi="0" rotWithShape="0">
              <a:blip r:embed="rId2" cstate="print"/>
              <a:srcRect/>
              <a:tile tx="0" ty="0" sx="100000" sy="100000" flip="none" algn="tl"/>
            </a:blipFill>
            <a:ln w="9525">
              <a:noFill/>
              <a:round/>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18" name="Rectangle 19"/>
            <p:cNvSpPr>
              <a:spLocks noChangeArrowheads="1"/>
            </p:cNvSpPr>
            <p:nvPr/>
          </p:nvSpPr>
          <p:spPr bwMode="auto">
            <a:xfrm>
              <a:off x="1923" y="2101"/>
              <a:ext cx="816" cy="96"/>
            </a:xfrm>
            <a:prstGeom prst="rect">
              <a:avLst/>
            </a:prstGeom>
            <a:solidFill>
              <a:srgbClr val="FFFFFF"/>
            </a:solidFill>
            <a:ln w="9525">
              <a:no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19" name="Rectangle 20"/>
            <p:cNvSpPr>
              <a:spLocks noChangeArrowheads="1"/>
            </p:cNvSpPr>
            <p:nvPr/>
          </p:nvSpPr>
          <p:spPr bwMode="auto">
            <a:xfrm>
              <a:off x="3024" y="2101"/>
              <a:ext cx="816" cy="96"/>
            </a:xfrm>
            <a:prstGeom prst="rect">
              <a:avLst/>
            </a:prstGeom>
            <a:solidFill>
              <a:srgbClr val="FFFFFF"/>
            </a:solidFill>
            <a:ln w="9525">
              <a:no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grpSp>
      <p:grpSp>
        <p:nvGrpSpPr>
          <p:cNvPr id="27" name="Group 22"/>
          <p:cNvGrpSpPr>
            <a:grpSpLocks/>
          </p:cNvGrpSpPr>
          <p:nvPr/>
        </p:nvGrpSpPr>
        <p:grpSpPr bwMode="auto">
          <a:xfrm>
            <a:off x="2048471" y="1346310"/>
            <a:ext cx="2952328" cy="4933826"/>
            <a:chOff x="1872" y="528"/>
            <a:chExt cx="2015" cy="3244"/>
          </a:xfrm>
        </p:grpSpPr>
        <p:grpSp>
          <p:nvGrpSpPr>
            <p:cNvPr id="28" name="Group 2"/>
            <p:cNvGrpSpPr>
              <a:grpSpLocks/>
            </p:cNvGrpSpPr>
            <p:nvPr/>
          </p:nvGrpSpPr>
          <p:grpSpPr bwMode="auto">
            <a:xfrm>
              <a:off x="1968" y="720"/>
              <a:ext cx="1824" cy="2880"/>
              <a:chOff x="1968" y="720"/>
              <a:chExt cx="1824" cy="2880"/>
            </a:xfrm>
          </p:grpSpPr>
          <p:sp>
            <p:nvSpPr>
              <p:cNvPr id="40" name="Rectangle 3"/>
              <p:cNvSpPr>
                <a:spLocks noChangeArrowheads="1"/>
              </p:cNvSpPr>
              <p:nvPr/>
            </p:nvSpPr>
            <p:spPr bwMode="auto">
              <a:xfrm>
                <a:off x="1968" y="2496"/>
                <a:ext cx="1824" cy="336"/>
              </a:xfrm>
              <a:prstGeom prst="rect">
                <a:avLst/>
              </a:prstGeom>
              <a:solidFill>
                <a:srgbClr val="66FFCC"/>
              </a:solidFill>
              <a:ln w="9525">
                <a:solidFill>
                  <a:srgbClr val="003366"/>
                </a:solid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41" name="Rectangle 4"/>
              <p:cNvSpPr>
                <a:spLocks noChangeArrowheads="1"/>
              </p:cNvSpPr>
              <p:nvPr/>
            </p:nvSpPr>
            <p:spPr bwMode="auto">
              <a:xfrm>
                <a:off x="1968" y="2832"/>
                <a:ext cx="1824" cy="336"/>
              </a:xfrm>
              <a:prstGeom prst="rect">
                <a:avLst/>
              </a:prstGeom>
              <a:solidFill>
                <a:srgbClr val="003366"/>
              </a:solidFill>
              <a:ln w="9525">
                <a:solidFill>
                  <a:srgbClr val="003366"/>
                </a:solid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42" name="Rectangle 5"/>
              <p:cNvSpPr>
                <a:spLocks noChangeArrowheads="1"/>
              </p:cNvSpPr>
              <p:nvPr/>
            </p:nvSpPr>
            <p:spPr bwMode="auto">
              <a:xfrm>
                <a:off x="1968" y="3168"/>
                <a:ext cx="1824" cy="432"/>
              </a:xfrm>
              <a:prstGeom prst="rect">
                <a:avLst/>
              </a:prstGeom>
              <a:solidFill>
                <a:srgbClr val="FFFFCC"/>
              </a:solidFill>
              <a:ln w="9525">
                <a:solidFill>
                  <a:srgbClr val="003366"/>
                </a:solid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43" name="Rectangle 6"/>
              <p:cNvSpPr>
                <a:spLocks noChangeArrowheads="1"/>
              </p:cNvSpPr>
              <p:nvPr/>
            </p:nvSpPr>
            <p:spPr bwMode="auto">
              <a:xfrm>
                <a:off x="1968" y="720"/>
                <a:ext cx="1824" cy="384"/>
              </a:xfrm>
              <a:prstGeom prst="rect">
                <a:avLst/>
              </a:prstGeom>
              <a:solidFill>
                <a:srgbClr val="FFFFCC"/>
              </a:solidFill>
              <a:ln w="9525">
                <a:solidFill>
                  <a:srgbClr val="003366"/>
                </a:solid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44" name="Rectangle 7"/>
              <p:cNvSpPr>
                <a:spLocks noChangeArrowheads="1"/>
              </p:cNvSpPr>
              <p:nvPr/>
            </p:nvSpPr>
            <p:spPr bwMode="auto">
              <a:xfrm>
                <a:off x="1968" y="1488"/>
                <a:ext cx="1824" cy="336"/>
              </a:xfrm>
              <a:prstGeom prst="rect">
                <a:avLst/>
              </a:prstGeom>
              <a:solidFill>
                <a:srgbClr val="66FFCC"/>
              </a:solidFill>
              <a:ln w="9525">
                <a:solidFill>
                  <a:srgbClr val="003366"/>
                </a:solid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45" name="Rectangle 8"/>
              <p:cNvSpPr>
                <a:spLocks noChangeArrowheads="1"/>
              </p:cNvSpPr>
              <p:nvPr/>
            </p:nvSpPr>
            <p:spPr bwMode="auto">
              <a:xfrm>
                <a:off x="1968" y="1824"/>
                <a:ext cx="1824" cy="672"/>
              </a:xfrm>
              <a:prstGeom prst="rect">
                <a:avLst/>
              </a:prstGeom>
              <a:solidFill>
                <a:srgbClr val="FFCCFF"/>
              </a:solidFill>
              <a:ln w="9525">
                <a:solidFill>
                  <a:srgbClr val="003366"/>
                </a:solid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46" name="Rectangle 9"/>
              <p:cNvSpPr>
                <a:spLocks noChangeArrowheads="1"/>
              </p:cNvSpPr>
              <p:nvPr/>
            </p:nvSpPr>
            <p:spPr bwMode="auto">
              <a:xfrm>
                <a:off x="1968" y="1104"/>
                <a:ext cx="1824" cy="384"/>
              </a:xfrm>
              <a:prstGeom prst="rect">
                <a:avLst/>
              </a:prstGeom>
              <a:solidFill>
                <a:srgbClr val="003366"/>
              </a:solidFill>
              <a:ln w="9525">
                <a:solidFill>
                  <a:srgbClr val="003366"/>
                </a:solid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grpSp>
        <p:sp>
          <p:nvSpPr>
            <p:cNvPr id="29" name="Text Box 10"/>
            <p:cNvSpPr txBox="1">
              <a:spLocks noChangeArrowheads="1"/>
            </p:cNvSpPr>
            <p:nvPr/>
          </p:nvSpPr>
          <p:spPr bwMode="auto">
            <a:xfrm>
              <a:off x="1920" y="833"/>
              <a:ext cx="1920" cy="2793"/>
            </a:xfrm>
            <a:prstGeom prst="rect">
              <a:avLst/>
            </a:prstGeom>
            <a:noFill/>
            <a:ln w="9525">
              <a:noFill/>
              <a:miter lim="800000"/>
              <a:headEnd/>
              <a:tailEnd/>
            </a:ln>
            <a:effectLst/>
          </p:spPr>
          <p:txBody>
            <a:bodyPr>
              <a:spAutoFit/>
            </a:bodyPr>
            <a:lstStyle/>
            <a:p>
              <a:pPr algn="ctr" latinLnBrk="0">
                <a:lnSpc>
                  <a:spcPct val="125000"/>
                </a:lnSpc>
                <a:spcBef>
                  <a:spcPct val="50000"/>
                </a:spcBef>
                <a:defRPr/>
              </a:pPr>
              <a:r>
                <a:rPr lang="en-US" altLang="en-US" sz="2000" kern="0" dirty="0">
                  <a:solidFill>
                    <a:sysClr val="windowText" lastClr="000000"/>
                  </a:solidFill>
                  <a:latin typeface="Helvetica" charset="0"/>
                  <a:ea typeface="Osaka" charset="-128"/>
                </a:rPr>
                <a:t> email, web, phone...</a:t>
              </a:r>
            </a:p>
            <a:p>
              <a:pPr algn="ctr" latinLnBrk="0">
                <a:lnSpc>
                  <a:spcPct val="125000"/>
                </a:lnSpc>
                <a:spcBef>
                  <a:spcPct val="50000"/>
                </a:spcBef>
                <a:defRPr/>
              </a:pPr>
              <a:r>
                <a:rPr lang="en-US" altLang="en-US" sz="2000" kern="0" dirty="0">
                  <a:solidFill>
                    <a:srgbClr val="99CC99"/>
                  </a:solidFill>
                  <a:latin typeface="Helvetica" charset="0"/>
                  <a:ea typeface="Osaka" charset="-128"/>
                </a:rPr>
                <a:t>WWW, HTTP, URL</a:t>
              </a:r>
            </a:p>
            <a:p>
              <a:pPr algn="ctr" latinLnBrk="0">
                <a:lnSpc>
                  <a:spcPct val="125000"/>
                </a:lnSpc>
                <a:spcBef>
                  <a:spcPct val="50000"/>
                </a:spcBef>
                <a:defRPr/>
              </a:pPr>
              <a:r>
                <a:rPr lang="en-US" altLang="en-US" sz="2000" kern="0" dirty="0">
                  <a:solidFill>
                    <a:sysClr val="windowText" lastClr="000000"/>
                  </a:solidFill>
                  <a:latin typeface="Helvetica" charset="0"/>
                  <a:ea typeface="Osaka" charset="-128"/>
                </a:rPr>
                <a:t>TCP  UDP</a:t>
              </a:r>
            </a:p>
            <a:p>
              <a:pPr algn="ctr" latinLnBrk="0">
                <a:lnSpc>
                  <a:spcPct val="125000"/>
                </a:lnSpc>
                <a:spcBef>
                  <a:spcPct val="50000"/>
                </a:spcBef>
                <a:defRPr/>
              </a:pPr>
              <a:endParaRPr lang="en-US" altLang="en-US" sz="1000" kern="0" dirty="0">
                <a:solidFill>
                  <a:sysClr val="windowText" lastClr="000000"/>
                </a:solidFill>
                <a:latin typeface="Helvetica" charset="0"/>
                <a:ea typeface="Osaka" charset="-128"/>
              </a:endParaRPr>
            </a:p>
            <a:p>
              <a:pPr algn="ctr" latinLnBrk="0">
                <a:lnSpc>
                  <a:spcPct val="125000"/>
                </a:lnSpc>
                <a:spcBef>
                  <a:spcPct val="50000"/>
                </a:spcBef>
                <a:defRPr/>
              </a:pPr>
              <a:r>
                <a:rPr lang="en-US" altLang="en-US" sz="2000" b="1" kern="0" dirty="0">
                  <a:solidFill>
                    <a:sysClr val="windowText" lastClr="000000"/>
                  </a:solidFill>
                  <a:latin typeface="Helvetica" charset="0"/>
                  <a:ea typeface="Osaka" charset="-128"/>
                </a:rPr>
                <a:t>IP</a:t>
              </a:r>
              <a:endParaRPr lang="en-US" altLang="en-US" sz="2000" kern="0" dirty="0">
                <a:solidFill>
                  <a:sysClr val="windowText" lastClr="000000"/>
                </a:solidFill>
                <a:latin typeface="Helvetica" charset="0"/>
                <a:ea typeface="Osaka" charset="-128"/>
              </a:endParaRPr>
            </a:p>
            <a:p>
              <a:pPr algn="ctr" latinLnBrk="0">
                <a:lnSpc>
                  <a:spcPct val="125000"/>
                </a:lnSpc>
                <a:spcBef>
                  <a:spcPct val="50000"/>
                </a:spcBef>
                <a:defRPr/>
              </a:pPr>
              <a:endParaRPr lang="en-US" altLang="en-US" sz="1000" kern="0" dirty="0">
                <a:solidFill>
                  <a:sysClr val="windowText" lastClr="000000"/>
                </a:solidFill>
                <a:latin typeface="Helvetica" charset="0"/>
                <a:ea typeface="Osaka" charset="-128"/>
              </a:endParaRPr>
            </a:p>
            <a:p>
              <a:pPr algn="ctr" latinLnBrk="0">
                <a:lnSpc>
                  <a:spcPct val="125000"/>
                </a:lnSpc>
                <a:spcBef>
                  <a:spcPct val="50000"/>
                </a:spcBef>
                <a:defRPr/>
              </a:pPr>
              <a:r>
                <a:rPr lang="en-US" altLang="en-US" sz="2000" kern="0" dirty="0">
                  <a:solidFill>
                    <a:sysClr val="windowText" lastClr="000000"/>
                  </a:solidFill>
                  <a:latin typeface="Helvetica" charset="0"/>
                  <a:ea typeface="Osaka" charset="-128"/>
                </a:rPr>
                <a:t>  ND, ARP</a:t>
              </a:r>
              <a:r>
                <a:rPr lang="en-US" altLang="en-US" sz="2000" kern="0" dirty="0">
                  <a:solidFill>
                    <a:sysClr val="windowText" lastClr="000000"/>
                  </a:solidFill>
                  <a:latin typeface="Times"/>
                  <a:ea typeface="Osaka" charset="-128"/>
                </a:rPr>
                <a:t>…</a:t>
              </a:r>
              <a:endParaRPr lang="en-US" altLang="en-US" sz="2000" kern="0" dirty="0">
                <a:solidFill>
                  <a:sysClr val="windowText" lastClr="000000"/>
                </a:solidFill>
                <a:latin typeface="Helvetica" charset="0"/>
                <a:ea typeface="Osaka" charset="-128"/>
              </a:endParaRPr>
            </a:p>
            <a:p>
              <a:pPr algn="ctr" latinLnBrk="0">
                <a:lnSpc>
                  <a:spcPct val="125000"/>
                </a:lnSpc>
                <a:spcBef>
                  <a:spcPct val="50000"/>
                </a:spcBef>
                <a:defRPr/>
              </a:pPr>
              <a:r>
                <a:rPr lang="en-US" altLang="en-US" sz="2000" kern="0" dirty="0">
                  <a:solidFill>
                    <a:srgbClr val="99CC99"/>
                  </a:solidFill>
                  <a:latin typeface="Helvetica" charset="0"/>
                  <a:ea typeface="Osaka" charset="-128"/>
                </a:rPr>
                <a:t>Ethernet, </a:t>
              </a:r>
              <a:r>
                <a:rPr lang="en-US" altLang="en-US" sz="2000" kern="0" dirty="0" err="1">
                  <a:solidFill>
                    <a:srgbClr val="99CC99"/>
                  </a:solidFill>
                  <a:latin typeface="Helvetica" charset="0"/>
                  <a:ea typeface="Osaka" charset="-128"/>
                </a:rPr>
                <a:t>sonet</a:t>
              </a:r>
              <a:r>
                <a:rPr lang="en-US" altLang="en-US" sz="2000" kern="0" dirty="0">
                  <a:solidFill>
                    <a:srgbClr val="99CC99"/>
                  </a:solidFill>
                  <a:latin typeface="Helvetica" charset="0"/>
                  <a:ea typeface="Osaka" charset="-128"/>
                </a:rPr>
                <a:t>...</a:t>
              </a:r>
            </a:p>
            <a:p>
              <a:pPr algn="ctr" latinLnBrk="0">
                <a:lnSpc>
                  <a:spcPct val="125000"/>
                </a:lnSpc>
                <a:spcBef>
                  <a:spcPct val="50000"/>
                </a:spcBef>
                <a:defRPr/>
              </a:pPr>
              <a:r>
                <a:rPr lang="en-US" altLang="en-US" sz="2000" kern="0" dirty="0">
                  <a:solidFill>
                    <a:sysClr val="windowText" lastClr="000000"/>
                  </a:solidFill>
                  <a:latin typeface="Helvetica" charset="0"/>
                  <a:ea typeface="Osaka" charset="-128"/>
                </a:rPr>
                <a:t> copper  fiber  radio...</a:t>
              </a:r>
            </a:p>
          </p:txBody>
        </p:sp>
        <p:sp>
          <p:nvSpPr>
            <p:cNvPr id="30" name="Freeform 11"/>
            <p:cNvSpPr>
              <a:spLocks noChangeAspect="1"/>
            </p:cNvSpPr>
            <p:nvPr/>
          </p:nvSpPr>
          <p:spPr bwMode="auto">
            <a:xfrm>
              <a:off x="1967" y="709"/>
              <a:ext cx="799" cy="1440"/>
            </a:xfrm>
            <a:custGeom>
              <a:avLst/>
              <a:gdLst/>
              <a:ahLst/>
              <a:cxnLst>
                <a:cxn ang="0">
                  <a:pos x="107" y="0"/>
                </a:cxn>
                <a:cxn ang="0">
                  <a:pos x="107" y="767"/>
                </a:cxn>
                <a:cxn ang="0">
                  <a:pos x="725" y="1247"/>
                </a:cxn>
                <a:cxn ang="0">
                  <a:pos x="779" y="1439"/>
                </a:cxn>
                <a:cxn ang="0">
                  <a:pos x="0" y="1440"/>
                </a:cxn>
                <a:cxn ang="0">
                  <a:pos x="0" y="0"/>
                </a:cxn>
                <a:cxn ang="0">
                  <a:pos x="107" y="0"/>
                </a:cxn>
              </a:cxnLst>
              <a:rect l="0" t="0" r="r" b="b"/>
              <a:pathLst>
                <a:path w="799" h="1440">
                  <a:moveTo>
                    <a:pt x="107" y="0"/>
                  </a:moveTo>
                  <a:cubicBezTo>
                    <a:pt x="76" y="65"/>
                    <a:pt x="3" y="560"/>
                    <a:pt x="107" y="767"/>
                  </a:cubicBezTo>
                  <a:cubicBezTo>
                    <a:pt x="217" y="973"/>
                    <a:pt x="651" y="1145"/>
                    <a:pt x="725" y="1247"/>
                  </a:cubicBezTo>
                  <a:cubicBezTo>
                    <a:pt x="799" y="1349"/>
                    <a:pt x="779" y="1399"/>
                    <a:pt x="779" y="1439"/>
                  </a:cubicBezTo>
                  <a:lnTo>
                    <a:pt x="0" y="1440"/>
                  </a:lnTo>
                  <a:lnTo>
                    <a:pt x="0" y="0"/>
                  </a:lnTo>
                  <a:lnTo>
                    <a:pt x="107" y="0"/>
                  </a:lnTo>
                  <a:close/>
                </a:path>
              </a:pathLst>
            </a:custGeom>
            <a:solidFill>
              <a:srgbClr val="FFFFFF"/>
            </a:solidFill>
            <a:ln w="28575" cmpd="sng">
              <a:solidFill>
                <a:srgbClr val="003366"/>
              </a:solidFill>
              <a:round/>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31" name="Freeform 12"/>
            <p:cNvSpPr>
              <a:spLocks noChangeAspect="1"/>
            </p:cNvSpPr>
            <p:nvPr/>
          </p:nvSpPr>
          <p:spPr bwMode="auto">
            <a:xfrm flipV="1">
              <a:off x="1967" y="2149"/>
              <a:ext cx="799" cy="1440"/>
            </a:xfrm>
            <a:custGeom>
              <a:avLst/>
              <a:gdLst/>
              <a:ahLst/>
              <a:cxnLst>
                <a:cxn ang="0">
                  <a:pos x="107" y="0"/>
                </a:cxn>
                <a:cxn ang="0">
                  <a:pos x="107" y="767"/>
                </a:cxn>
                <a:cxn ang="0">
                  <a:pos x="725" y="1247"/>
                </a:cxn>
                <a:cxn ang="0">
                  <a:pos x="779" y="1439"/>
                </a:cxn>
                <a:cxn ang="0">
                  <a:pos x="0" y="1440"/>
                </a:cxn>
                <a:cxn ang="0">
                  <a:pos x="0" y="0"/>
                </a:cxn>
                <a:cxn ang="0">
                  <a:pos x="107" y="0"/>
                </a:cxn>
              </a:cxnLst>
              <a:rect l="0" t="0" r="r" b="b"/>
              <a:pathLst>
                <a:path w="799" h="1440">
                  <a:moveTo>
                    <a:pt x="107" y="0"/>
                  </a:moveTo>
                  <a:cubicBezTo>
                    <a:pt x="76" y="65"/>
                    <a:pt x="3" y="560"/>
                    <a:pt x="107" y="767"/>
                  </a:cubicBezTo>
                  <a:cubicBezTo>
                    <a:pt x="217" y="973"/>
                    <a:pt x="651" y="1145"/>
                    <a:pt x="725" y="1247"/>
                  </a:cubicBezTo>
                  <a:cubicBezTo>
                    <a:pt x="799" y="1349"/>
                    <a:pt x="779" y="1399"/>
                    <a:pt x="779" y="1439"/>
                  </a:cubicBezTo>
                  <a:lnTo>
                    <a:pt x="0" y="1440"/>
                  </a:lnTo>
                  <a:lnTo>
                    <a:pt x="0" y="0"/>
                  </a:lnTo>
                  <a:lnTo>
                    <a:pt x="107" y="0"/>
                  </a:lnTo>
                  <a:close/>
                </a:path>
              </a:pathLst>
            </a:custGeom>
            <a:solidFill>
              <a:srgbClr val="FFFFFF"/>
            </a:solidFill>
            <a:ln w="28575" cmpd="sng">
              <a:solidFill>
                <a:srgbClr val="003366"/>
              </a:solidFill>
              <a:round/>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32" name="Freeform 13"/>
            <p:cNvSpPr>
              <a:spLocks noChangeAspect="1"/>
            </p:cNvSpPr>
            <p:nvPr/>
          </p:nvSpPr>
          <p:spPr bwMode="auto">
            <a:xfrm flipH="1">
              <a:off x="2993" y="709"/>
              <a:ext cx="799" cy="1440"/>
            </a:xfrm>
            <a:custGeom>
              <a:avLst/>
              <a:gdLst/>
              <a:ahLst/>
              <a:cxnLst>
                <a:cxn ang="0">
                  <a:pos x="107" y="0"/>
                </a:cxn>
                <a:cxn ang="0">
                  <a:pos x="107" y="767"/>
                </a:cxn>
                <a:cxn ang="0">
                  <a:pos x="725" y="1247"/>
                </a:cxn>
                <a:cxn ang="0">
                  <a:pos x="779" y="1439"/>
                </a:cxn>
                <a:cxn ang="0">
                  <a:pos x="0" y="1440"/>
                </a:cxn>
                <a:cxn ang="0">
                  <a:pos x="0" y="0"/>
                </a:cxn>
                <a:cxn ang="0">
                  <a:pos x="107" y="0"/>
                </a:cxn>
              </a:cxnLst>
              <a:rect l="0" t="0" r="r" b="b"/>
              <a:pathLst>
                <a:path w="799" h="1440">
                  <a:moveTo>
                    <a:pt x="107" y="0"/>
                  </a:moveTo>
                  <a:cubicBezTo>
                    <a:pt x="76" y="65"/>
                    <a:pt x="3" y="560"/>
                    <a:pt x="107" y="767"/>
                  </a:cubicBezTo>
                  <a:cubicBezTo>
                    <a:pt x="217" y="973"/>
                    <a:pt x="651" y="1145"/>
                    <a:pt x="725" y="1247"/>
                  </a:cubicBezTo>
                  <a:cubicBezTo>
                    <a:pt x="799" y="1349"/>
                    <a:pt x="779" y="1399"/>
                    <a:pt x="779" y="1439"/>
                  </a:cubicBezTo>
                  <a:lnTo>
                    <a:pt x="0" y="1440"/>
                  </a:lnTo>
                  <a:lnTo>
                    <a:pt x="0" y="0"/>
                  </a:lnTo>
                  <a:lnTo>
                    <a:pt x="107" y="0"/>
                  </a:lnTo>
                  <a:close/>
                </a:path>
              </a:pathLst>
            </a:custGeom>
            <a:solidFill>
              <a:srgbClr val="FFFFFF"/>
            </a:solidFill>
            <a:ln w="28575" cmpd="sng">
              <a:solidFill>
                <a:srgbClr val="003366"/>
              </a:solidFill>
              <a:round/>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33" name="Freeform 14"/>
            <p:cNvSpPr>
              <a:spLocks noChangeAspect="1"/>
            </p:cNvSpPr>
            <p:nvPr/>
          </p:nvSpPr>
          <p:spPr bwMode="auto">
            <a:xfrm flipH="1" flipV="1">
              <a:off x="2993" y="2149"/>
              <a:ext cx="799" cy="1440"/>
            </a:xfrm>
            <a:custGeom>
              <a:avLst/>
              <a:gdLst/>
              <a:ahLst/>
              <a:cxnLst>
                <a:cxn ang="0">
                  <a:pos x="107" y="0"/>
                </a:cxn>
                <a:cxn ang="0">
                  <a:pos x="107" y="767"/>
                </a:cxn>
                <a:cxn ang="0">
                  <a:pos x="725" y="1247"/>
                </a:cxn>
                <a:cxn ang="0">
                  <a:pos x="779" y="1439"/>
                </a:cxn>
                <a:cxn ang="0">
                  <a:pos x="0" y="1440"/>
                </a:cxn>
                <a:cxn ang="0">
                  <a:pos x="0" y="0"/>
                </a:cxn>
                <a:cxn ang="0">
                  <a:pos x="107" y="0"/>
                </a:cxn>
              </a:cxnLst>
              <a:rect l="0" t="0" r="r" b="b"/>
              <a:pathLst>
                <a:path w="799" h="1440">
                  <a:moveTo>
                    <a:pt x="107" y="0"/>
                  </a:moveTo>
                  <a:cubicBezTo>
                    <a:pt x="76" y="65"/>
                    <a:pt x="3" y="560"/>
                    <a:pt x="107" y="767"/>
                  </a:cubicBezTo>
                  <a:cubicBezTo>
                    <a:pt x="217" y="973"/>
                    <a:pt x="651" y="1145"/>
                    <a:pt x="725" y="1247"/>
                  </a:cubicBezTo>
                  <a:cubicBezTo>
                    <a:pt x="799" y="1349"/>
                    <a:pt x="779" y="1399"/>
                    <a:pt x="779" y="1439"/>
                  </a:cubicBezTo>
                  <a:lnTo>
                    <a:pt x="0" y="1440"/>
                  </a:lnTo>
                  <a:lnTo>
                    <a:pt x="0" y="0"/>
                  </a:lnTo>
                  <a:lnTo>
                    <a:pt x="107" y="0"/>
                  </a:lnTo>
                  <a:close/>
                </a:path>
              </a:pathLst>
            </a:custGeom>
            <a:solidFill>
              <a:srgbClr val="FFFFFF"/>
            </a:solidFill>
            <a:ln w="28575" cmpd="sng">
              <a:solidFill>
                <a:srgbClr val="003366"/>
              </a:solidFill>
              <a:round/>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34" name="Rectangle 15"/>
            <p:cNvSpPr>
              <a:spLocks noChangeArrowheads="1"/>
            </p:cNvSpPr>
            <p:nvPr/>
          </p:nvSpPr>
          <p:spPr bwMode="auto">
            <a:xfrm>
              <a:off x="1933" y="661"/>
              <a:ext cx="48" cy="2976"/>
            </a:xfrm>
            <a:prstGeom prst="rect">
              <a:avLst/>
            </a:prstGeom>
            <a:solidFill>
              <a:srgbClr val="FFFFFF"/>
            </a:solidFill>
            <a:ln w="9525">
              <a:no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35" name="Rectangle 16"/>
            <p:cNvSpPr>
              <a:spLocks noChangeArrowheads="1"/>
            </p:cNvSpPr>
            <p:nvPr/>
          </p:nvSpPr>
          <p:spPr bwMode="auto">
            <a:xfrm>
              <a:off x="3764" y="661"/>
              <a:ext cx="48" cy="2976"/>
            </a:xfrm>
            <a:prstGeom prst="rect">
              <a:avLst/>
            </a:prstGeom>
            <a:solidFill>
              <a:srgbClr val="FFFFFF"/>
            </a:solidFill>
            <a:ln w="9525">
              <a:no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36" name="AutoShape 17" descr="Oak"/>
            <p:cNvSpPr>
              <a:spLocks noChangeAspect="1" noChangeArrowheads="1"/>
            </p:cNvSpPr>
            <p:nvPr/>
          </p:nvSpPr>
          <p:spPr bwMode="auto">
            <a:xfrm>
              <a:off x="1872" y="528"/>
              <a:ext cx="2015" cy="192"/>
            </a:xfrm>
            <a:prstGeom prst="roundRect">
              <a:avLst>
                <a:gd name="adj" fmla="val 50000"/>
              </a:avLst>
            </a:prstGeom>
            <a:blipFill dpi="0" rotWithShape="0">
              <a:blip r:embed="rId2" cstate="print"/>
              <a:srcRect/>
              <a:tile tx="0" ty="0" sx="100000" sy="100000" flip="none" algn="tl"/>
            </a:blipFill>
            <a:ln w="9525">
              <a:noFill/>
              <a:round/>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37" name="AutoShape 18" descr="Oak"/>
            <p:cNvSpPr>
              <a:spLocks noChangeAspect="1" noChangeArrowheads="1"/>
            </p:cNvSpPr>
            <p:nvPr/>
          </p:nvSpPr>
          <p:spPr bwMode="auto">
            <a:xfrm>
              <a:off x="1872" y="3580"/>
              <a:ext cx="2015" cy="192"/>
            </a:xfrm>
            <a:prstGeom prst="roundRect">
              <a:avLst>
                <a:gd name="adj" fmla="val 50000"/>
              </a:avLst>
            </a:prstGeom>
            <a:blipFill dpi="0" rotWithShape="0">
              <a:blip r:embed="rId2" cstate="print"/>
              <a:srcRect/>
              <a:tile tx="0" ty="0" sx="100000" sy="100000" flip="none" algn="tl"/>
            </a:blipFill>
            <a:ln w="9525">
              <a:noFill/>
              <a:round/>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38" name="Rectangle 19"/>
            <p:cNvSpPr>
              <a:spLocks noChangeArrowheads="1"/>
            </p:cNvSpPr>
            <p:nvPr/>
          </p:nvSpPr>
          <p:spPr bwMode="auto">
            <a:xfrm>
              <a:off x="1923" y="2101"/>
              <a:ext cx="816" cy="96"/>
            </a:xfrm>
            <a:prstGeom prst="rect">
              <a:avLst/>
            </a:prstGeom>
            <a:solidFill>
              <a:srgbClr val="FFFFFF"/>
            </a:solidFill>
            <a:ln w="9525">
              <a:no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39" name="Rectangle 20"/>
            <p:cNvSpPr>
              <a:spLocks noChangeArrowheads="1"/>
            </p:cNvSpPr>
            <p:nvPr/>
          </p:nvSpPr>
          <p:spPr bwMode="auto">
            <a:xfrm>
              <a:off x="3024" y="2101"/>
              <a:ext cx="816" cy="96"/>
            </a:xfrm>
            <a:prstGeom prst="rect">
              <a:avLst/>
            </a:prstGeom>
            <a:solidFill>
              <a:srgbClr val="FFFFFF"/>
            </a:solidFill>
            <a:ln w="9525">
              <a:no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grpSp>
      <p:sp>
        <p:nvSpPr>
          <p:cNvPr id="47" name="Text Box 6"/>
          <p:cNvSpPr txBox="1">
            <a:spLocks noChangeArrowheads="1"/>
          </p:cNvSpPr>
          <p:nvPr/>
        </p:nvSpPr>
        <p:spPr bwMode="auto">
          <a:xfrm>
            <a:off x="1616423" y="879536"/>
            <a:ext cx="3816424" cy="369332"/>
          </a:xfrm>
          <a:prstGeom prst="rect">
            <a:avLst/>
          </a:prstGeom>
          <a:noFill/>
          <a:ln w="9525">
            <a:noFill/>
            <a:miter lim="800000"/>
            <a:headEnd/>
            <a:tailEnd/>
          </a:ln>
        </p:spPr>
        <p:txBody>
          <a:bodyPr wrap="square">
            <a:spAutoFit/>
          </a:bodyPr>
          <a:lstStyle/>
          <a:p>
            <a:pPr algn="ctr" eaLnBrk="0" fontAlgn="base" latinLnBrk="0" hangingPunct="0">
              <a:lnSpc>
                <a:spcPct val="90000"/>
              </a:lnSpc>
              <a:spcBef>
                <a:spcPct val="0"/>
              </a:spcBef>
              <a:spcAft>
                <a:spcPct val="0"/>
              </a:spcAft>
            </a:pPr>
            <a:r>
              <a:rPr lang="en-US" altLang="ko-KR" sz="2000" dirty="0">
                <a:solidFill>
                  <a:srgbClr val="000000"/>
                </a:solidFill>
                <a:latin typeface="Arial" charset="0"/>
                <a:ea typeface="굴림" charset="-127"/>
              </a:rPr>
              <a:t>Internet</a:t>
            </a:r>
          </a:p>
        </p:txBody>
      </p:sp>
      <p:sp>
        <p:nvSpPr>
          <p:cNvPr id="48" name="Text Box 6"/>
          <p:cNvSpPr txBox="1">
            <a:spLocks noChangeArrowheads="1"/>
          </p:cNvSpPr>
          <p:nvPr/>
        </p:nvSpPr>
        <p:spPr bwMode="auto">
          <a:xfrm>
            <a:off x="5072807" y="879536"/>
            <a:ext cx="3816424" cy="369332"/>
          </a:xfrm>
          <a:prstGeom prst="rect">
            <a:avLst/>
          </a:prstGeom>
          <a:noFill/>
          <a:ln w="9525">
            <a:noFill/>
            <a:miter lim="800000"/>
            <a:headEnd/>
            <a:tailEnd/>
          </a:ln>
        </p:spPr>
        <p:txBody>
          <a:bodyPr wrap="square">
            <a:spAutoFit/>
          </a:bodyPr>
          <a:lstStyle/>
          <a:p>
            <a:pPr algn="ctr" eaLnBrk="0" fontAlgn="base" latinLnBrk="0" hangingPunct="0">
              <a:lnSpc>
                <a:spcPct val="90000"/>
              </a:lnSpc>
              <a:spcBef>
                <a:spcPct val="0"/>
              </a:spcBef>
              <a:spcAft>
                <a:spcPct val="0"/>
              </a:spcAft>
            </a:pPr>
            <a:r>
              <a:rPr lang="en-US" altLang="ko-KR" sz="2000" dirty="0" err="1">
                <a:solidFill>
                  <a:srgbClr val="000000"/>
                </a:solidFill>
                <a:latin typeface="Arial" charset="0"/>
                <a:ea typeface="굴림" charset="-127"/>
              </a:rPr>
              <a:t>IoT</a:t>
            </a:r>
            <a:endParaRPr lang="en-US" altLang="ko-KR" sz="2000" dirty="0">
              <a:solidFill>
                <a:srgbClr val="000000"/>
              </a:solidFill>
              <a:latin typeface="Arial" charset="0"/>
              <a:ea typeface="굴림" charset="-127"/>
            </a:endParaRPr>
          </a:p>
        </p:txBody>
      </p:sp>
      <p:sp>
        <p:nvSpPr>
          <p:cNvPr id="51" name="모서리가 둥근 직사각형 47"/>
          <p:cNvSpPr/>
          <p:nvPr/>
        </p:nvSpPr>
        <p:spPr bwMode="auto">
          <a:xfrm>
            <a:off x="1904455" y="2967768"/>
            <a:ext cx="8712968" cy="1800200"/>
          </a:xfrm>
          <a:prstGeom prst="roundRect">
            <a:avLst>
              <a:gd name="adj" fmla="val 10349"/>
            </a:avLst>
          </a:prstGeom>
          <a:solidFill>
            <a:srgbClr val="66FF33">
              <a:alpha val="30000"/>
            </a:srgbClr>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latinLnBrk="0" hangingPunct="0">
              <a:lnSpc>
                <a:spcPct val="90000"/>
              </a:lnSpc>
              <a:spcBef>
                <a:spcPct val="0"/>
              </a:spcBef>
              <a:spcAft>
                <a:spcPct val="0"/>
              </a:spcAft>
            </a:pPr>
            <a:endParaRPr lang="ko-KR" altLang="en-US" sz="1200">
              <a:solidFill>
                <a:srgbClr val="FFFF00"/>
              </a:solidFill>
              <a:latin typeface="Arial" charset="0"/>
              <a:ea typeface="굴림" pitchFamily="50" charset="-127"/>
            </a:endParaRPr>
          </a:p>
        </p:txBody>
      </p:sp>
      <p:sp>
        <p:nvSpPr>
          <p:cNvPr id="52" name="Text Box 6"/>
          <p:cNvSpPr txBox="1">
            <a:spLocks noChangeArrowheads="1"/>
          </p:cNvSpPr>
          <p:nvPr/>
        </p:nvSpPr>
        <p:spPr bwMode="auto">
          <a:xfrm>
            <a:off x="8241159" y="3606548"/>
            <a:ext cx="2304256" cy="369332"/>
          </a:xfrm>
          <a:prstGeom prst="rect">
            <a:avLst/>
          </a:prstGeom>
          <a:noFill/>
          <a:ln w="9525">
            <a:noFill/>
            <a:miter lim="800000"/>
            <a:headEnd/>
            <a:tailEnd/>
          </a:ln>
        </p:spPr>
        <p:txBody>
          <a:bodyPr wrap="square">
            <a:spAutoFit/>
          </a:bodyPr>
          <a:lstStyle/>
          <a:p>
            <a:pPr algn="ctr" eaLnBrk="0" fontAlgn="base" latinLnBrk="0" hangingPunct="0">
              <a:lnSpc>
                <a:spcPct val="90000"/>
              </a:lnSpc>
              <a:spcBef>
                <a:spcPct val="0"/>
              </a:spcBef>
              <a:spcAft>
                <a:spcPct val="0"/>
              </a:spcAft>
            </a:pPr>
            <a:r>
              <a:rPr lang="en-US" altLang="ko-KR" sz="2000" dirty="0">
                <a:solidFill>
                  <a:srgbClr val="000000"/>
                </a:solidFill>
                <a:latin typeface="Franklin Gothic Medium" pitchFamily="34" charset="0"/>
                <a:ea typeface="굴림" charset="-127"/>
              </a:rPr>
              <a:t>Network</a:t>
            </a:r>
            <a:endParaRPr lang="en-US" altLang="ko-KR" sz="800" dirty="0">
              <a:solidFill>
                <a:srgbClr val="000000"/>
              </a:solidFill>
              <a:latin typeface="Franklin Gothic Medium" pitchFamily="34" charset="0"/>
              <a:ea typeface="굴림" charset="-127"/>
            </a:endParaRPr>
          </a:p>
        </p:txBody>
      </p:sp>
      <p:sp>
        <p:nvSpPr>
          <p:cNvPr id="53" name="TextBox 52"/>
          <p:cNvSpPr txBox="1"/>
          <p:nvPr/>
        </p:nvSpPr>
        <p:spPr>
          <a:xfrm>
            <a:off x="8755471" y="5597738"/>
            <a:ext cx="3209554" cy="646331"/>
          </a:xfrm>
          <a:prstGeom prst="rect">
            <a:avLst/>
          </a:prstGeom>
          <a:noFill/>
        </p:spPr>
        <p:txBody>
          <a:bodyPr wrap="square" rtlCol="0">
            <a:spAutoFit/>
          </a:bodyPr>
          <a:lstStyle/>
          <a:p>
            <a:r>
              <a:rPr lang="en-US" altLang="ko-KR" dirty="0">
                <a:latin typeface="Calibri" pitchFamily="34" charset="0"/>
              </a:rPr>
              <a:t>[from Internet Hourglass model </a:t>
            </a:r>
          </a:p>
          <a:p>
            <a:pPr algn="ctr"/>
            <a:r>
              <a:rPr lang="en-US" altLang="ko-KR" dirty="0">
                <a:latin typeface="Calibri" pitchFamily="34" charset="0"/>
              </a:rPr>
              <a:t>by Steve Deering]</a:t>
            </a:r>
            <a:endParaRPr lang="ko-KR" altLang="en-US" dirty="0">
              <a:latin typeface="Calibri" pitchFamily="34" charset="0"/>
            </a:endParaRPr>
          </a:p>
        </p:txBody>
      </p:sp>
      <p:sp>
        <p:nvSpPr>
          <p:cNvPr id="54" name="모서리가 둥근 직사각형 45"/>
          <p:cNvSpPr/>
          <p:nvPr/>
        </p:nvSpPr>
        <p:spPr bwMode="auto">
          <a:xfrm>
            <a:off x="1904455" y="2031665"/>
            <a:ext cx="8712968" cy="864095"/>
          </a:xfrm>
          <a:prstGeom prst="roundRect">
            <a:avLst>
              <a:gd name="adj" fmla="val 10349"/>
            </a:avLst>
          </a:prstGeom>
          <a:solidFill>
            <a:srgbClr val="FF3399">
              <a:alpha val="29000"/>
            </a:srgbClr>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latinLnBrk="0" hangingPunct="0">
              <a:lnSpc>
                <a:spcPct val="90000"/>
              </a:lnSpc>
              <a:spcBef>
                <a:spcPct val="0"/>
              </a:spcBef>
              <a:spcAft>
                <a:spcPct val="0"/>
              </a:spcAft>
            </a:pPr>
            <a:endParaRPr lang="ko-KR" altLang="en-US" sz="1200">
              <a:solidFill>
                <a:srgbClr val="FFFF00"/>
              </a:solidFill>
              <a:latin typeface="Arial" charset="0"/>
              <a:ea typeface="굴림" pitchFamily="50" charset="-127"/>
            </a:endParaRPr>
          </a:p>
        </p:txBody>
      </p:sp>
      <p:sp>
        <p:nvSpPr>
          <p:cNvPr id="55" name="Text Box 6"/>
          <p:cNvSpPr txBox="1">
            <a:spLocks noChangeArrowheads="1"/>
          </p:cNvSpPr>
          <p:nvPr/>
        </p:nvSpPr>
        <p:spPr bwMode="auto">
          <a:xfrm>
            <a:off x="8241158" y="2086785"/>
            <a:ext cx="2332807" cy="757130"/>
          </a:xfrm>
          <a:prstGeom prst="rect">
            <a:avLst/>
          </a:prstGeom>
          <a:noFill/>
          <a:ln w="9525">
            <a:noFill/>
            <a:miter lim="800000"/>
            <a:headEnd/>
            <a:tailEnd/>
          </a:ln>
        </p:spPr>
        <p:txBody>
          <a:bodyPr wrap="square">
            <a:spAutoFit/>
          </a:bodyPr>
          <a:lstStyle/>
          <a:p>
            <a:pPr algn="ctr" eaLnBrk="0" fontAlgn="base" latinLnBrk="0" hangingPunct="0">
              <a:lnSpc>
                <a:spcPct val="90000"/>
              </a:lnSpc>
              <a:spcBef>
                <a:spcPct val="0"/>
              </a:spcBef>
              <a:spcAft>
                <a:spcPct val="0"/>
              </a:spcAft>
            </a:pPr>
            <a:r>
              <a:rPr lang="en-US" altLang="ko-KR" sz="2000" dirty="0">
                <a:solidFill>
                  <a:srgbClr val="000000"/>
                </a:solidFill>
                <a:latin typeface="Franklin Gothic Medium" pitchFamily="34" charset="0"/>
                <a:ea typeface="굴림" charset="-127"/>
              </a:rPr>
              <a:t>Resource/Service layer</a:t>
            </a:r>
          </a:p>
          <a:p>
            <a:pPr algn="ctr" eaLnBrk="0" fontAlgn="base" latinLnBrk="0" hangingPunct="0">
              <a:lnSpc>
                <a:spcPct val="90000"/>
              </a:lnSpc>
              <a:spcBef>
                <a:spcPct val="0"/>
              </a:spcBef>
              <a:spcAft>
                <a:spcPct val="0"/>
              </a:spcAft>
            </a:pPr>
            <a:endParaRPr lang="en-US" altLang="ko-KR" sz="800" dirty="0">
              <a:solidFill>
                <a:srgbClr val="000000"/>
              </a:solidFill>
              <a:latin typeface="Franklin Gothic Medium" pitchFamily="34" charset="0"/>
              <a:ea typeface="굴림" charset="-127"/>
            </a:endParaRPr>
          </a:p>
        </p:txBody>
      </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3449439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8" grpId="0"/>
      <p:bldP spid="51" grpId="0" animBg="1"/>
      <p:bldP spid="52" grpId="0"/>
      <p:bldP spid="54" grpId="0" animBg="1"/>
      <p:bldP spid="5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직사각형 45"/>
          <p:cNvSpPr/>
          <p:nvPr/>
        </p:nvSpPr>
        <p:spPr>
          <a:xfrm>
            <a:off x="133132" y="954828"/>
            <a:ext cx="2088658" cy="1052762"/>
          </a:xfrm>
          <a:prstGeom prst="rect">
            <a:avLst/>
          </a:prstGeom>
          <a:solidFill>
            <a:schemeClr val="bg2">
              <a:lumMod val="95000"/>
            </a:schemeClr>
          </a:solidFill>
          <a:ln w="28575" cap="flat" cmpd="sng" algn="ctr">
            <a:noFill/>
            <a:prstDash val="solid"/>
          </a:ln>
          <a:effectLst>
            <a:outerShdw blurRad="40000" dist="20000" dir="5400000" rotWithShape="0">
              <a:srgbClr val="000000">
                <a:alpha val="38000"/>
              </a:srgbClr>
            </a:outerShdw>
          </a:effectLst>
        </p:spPr>
        <p:txBody>
          <a:bodyPr rtlCol="0" anchor="ctr"/>
          <a:lstStyle/>
          <a:p>
            <a:pPr lvl="0"/>
            <a:r>
              <a:rPr lang="en-US" altLang="ko-KR" sz="800" dirty="0">
                <a:solidFill>
                  <a:srgbClr val="000000"/>
                </a:solidFill>
                <a:latin typeface="Courier New" pitchFamily="49" charset="0"/>
                <a:cs typeface="Courier New" pitchFamily="49" charset="0"/>
              </a:rPr>
              <a:t>{  </a:t>
            </a:r>
          </a:p>
          <a:p>
            <a:pPr lvl="0"/>
            <a:r>
              <a:rPr lang="en-US" altLang="ko-KR" sz="800" dirty="0">
                <a:solidFill>
                  <a:srgbClr val="000000"/>
                </a:solidFill>
                <a:latin typeface="Courier New" pitchFamily="49" charset="0"/>
                <a:cs typeface="Courier New" pitchFamily="49" charset="0"/>
              </a:rPr>
              <a:t>  "n": </a:t>
            </a:r>
            <a:r>
              <a:rPr lang="en-US" altLang="ko-KR" sz="800" dirty="0" err="1">
                <a:solidFill>
                  <a:srgbClr val="000000"/>
                </a:solidFill>
                <a:latin typeface="Courier New" pitchFamily="49" charset="0"/>
                <a:cs typeface="Courier New" pitchFamily="49" charset="0"/>
              </a:rPr>
              <a:t>MyRoomLightSwitch</a:t>
            </a:r>
            <a:r>
              <a:rPr lang="en-US" altLang="ko-KR" sz="800" dirty="0">
                <a:solidFill>
                  <a:srgbClr val="000000"/>
                </a:solidFill>
                <a:latin typeface="Courier New" pitchFamily="49" charset="0"/>
                <a:cs typeface="Courier New" pitchFamily="49" charset="0"/>
              </a:rPr>
              <a:t>", </a:t>
            </a:r>
          </a:p>
          <a:p>
            <a:pPr lvl="0"/>
            <a:r>
              <a:rPr lang="en-US" altLang="ko-KR" sz="800" dirty="0">
                <a:solidFill>
                  <a:srgbClr val="FFFFFF">
                    <a:lumMod val="50000"/>
                  </a:srgbClr>
                </a:solidFill>
                <a:latin typeface="Courier New" pitchFamily="49" charset="0"/>
                <a:cs typeface="Courier New" pitchFamily="49" charset="0"/>
              </a:rPr>
              <a:t>  "</a:t>
            </a:r>
            <a:r>
              <a:rPr lang="en-US" altLang="ko-KR" sz="800" dirty="0" err="1">
                <a:solidFill>
                  <a:srgbClr val="FFFFFF">
                    <a:lumMod val="50000"/>
                  </a:srgbClr>
                </a:solidFill>
                <a:latin typeface="Courier New" pitchFamily="49" charset="0"/>
                <a:cs typeface="Courier New" pitchFamily="49" charset="0"/>
              </a:rPr>
              <a:t>rt</a:t>
            </a:r>
            <a:r>
              <a:rPr lang="en-US" altLang="ko-KR" sz="800" dirty="0">
                <a:solidFill>
                  <a:srgbClr val="FFFFFF">
                    <a:lumMod val="50000"/>
                  </a:srgbClr>
                </a:solidFill>
                <a:latin typeface="Courier New" pitchFamily="49" charset="0"/>
                <a:cs typeface="Courier New" pitchFamily="49" charset="0"/>
              </a:rPr>
              <a:t>": ["</a:t>
            </a:r>
            <a:r>
              <a:rPr lang="en-US" altLang="ko-KR" sz="800" dirty="0" err="1">
                <a:solidFill>
                  <a:srgbClr val="FFFFFF">
                    <a:lumMod val="50000"/>
                  </a:srgbClr>
                </a:solidFill>
                <a:latin typeface="Courier New" pitchFamily="49" charset="0"/>
                <a:cs typeface="Courier New" pitchFamily="49" charset="0"/>
              </a:rPr>
              <a:t>oic.r.switch.binary</a:t>
            </a:r>
            <a:r>
              <a:rPr lang="en-US" altLang="ko-KR" sz="800" dirty="0">
                <a:solidFill>
                  <a:srgbClr val="FFFFFF">
                    <a:lumMod val="50000"/>
                  </a:srgbClr>
                </a:solidFill>
                <a:latin typeface="Courier New" pitchFamily="49" charset="0"/>
                <a:cs typeface="Courier New" pitchFamily="49" charset="0"/>
              </a:rPr>
              <a:t>"],</a:t>
            </a:r>
          </a:p>
          <a:p>
            <a:pPr lvl="0"/>
            <a:r>
              <a:rPr lang="en-US" altLang="ko-KR" sz="800" dirty="0">
                <a:solidFill>
                  <a:srgbClr val="FFFFFF">
                    <a:lumMod val="50000"/>
                  </a:srgbClr>
                </a:solidFill>
                <a:latin typeface="Courier New" pitchFamily="49" charset="0"/>
                <a:cs typeface="Courier New" pitchFamily="49" charset="0"/>
              </a:rPr>
              <a:t>  "if": ["</a:t>
            </a:r>
            <a:r>
              <a:rPr lang="en-US" altLang="ko-KR" sz="800" dirty="0" err="1">
                <a:solidFill>
                  <a:srgbClr val="FFFFFF">
                    <a:lumMod val="50000"/>
                  </a:srgbClr>
                </a:solidFill>
                <a:latin typeface="Courier New" pitchFamily="49" charset="0"/>
                <a:cs typeface="Courier New" pitchFamily="49" charset="0"/>
              </a:rPr>
              <a:t>oic.if.a</a:t>
            </a:r>
            <a:r>
              <a:rPr lang="en-US" altLang="ko-KR" sz="800" dirty="0">
                <a:solidFill>
                  <a:srgbClr val="FFFFFF">
                    <a:lumMod val="50000"/>
                  </a:srgbClr>
                </a:solidFill>
                <a:latin typeface="Courier New" pitchFamily="49" charset="0"/>
                <a:cs typeface="Courier New" pitchFamily="49" charset="0"/>
              </a:rPr>
              <a:t>“], </a:t>
            </a:r>
          </a:p>
          <a:p>
            <a:pPr lvl="0"/>
            <a:r>
              <a:rPr lang="en-US" altLang="ko-KR" sz="800" dirty="0">
                <a:solidFill>
                  <a:srgbClr val="FFFFFF">
                    <a:lumMod val="50000"/>
                  </a:srgbClr>
                </a:solidFill>
                <a:latin typeface="Courier New" pitchFamily="49" charset="0"/>
                <a:cs typeface="Courier New" pitchFamily="49" charset="0"/>
              </a:rPr>
              <a:t>  </a:t>
            </a:r>
            <a:r>
              <a:rPr lang="en-US" altLang="ko-KR" sz="800" dirty="0">
                <a:solidFill>
                  <a:srgbClr val="000000"/>
                </a:solidFill>
                <a:latin typeface="Courier New" pitchFamily="49" charset="0"/>
                <a:cs typeface="Courier New" pitchFamily="49" charset="0"/>
              </a:rPr>
              <a:t>"id": "b.switch_TF38_3", </a:t>
            </a:r>
          </a:p>
          <a:p>
            <a:pPr lvl="0"/>
            <a:r>
              <a:rPr lang="en-US" altLang="ko-KR" sz="800" dirty="0">
                <a:solidFill>
                  <a:srgbClr val="000000"/>
                </a:solidFill>
                <a:latin typeface="Courier New" pitchFamily="49" charset="0"/>
                <a:cs typeface="Courier New" pitchFamily="49" charset="0"/>
              </a:rPr>
              <a:t>  "value": "true" </a:t>
            </a:r>
          </a:p>
          <a:p>
            <a:pPr lvl="0"/>
            <a:r>
              <a:rPr lang="en-US" altLang="ko-KR" sz="800" dirty="0">
                <a:solidFill>
                  <a:srgbClr val="000000"/>
                </a:solidFill>
                <a:latin typeface="Courier New" pitchFamily="49" charset="0"/>
                <a:cs typeface="Courier New" pitchFamily="49" charset="0"/>
              </a:rPr>
              <a:t>}</a:t>
            </a:r>
          </a:p>
        </p:txBody>
      </p:sp>
      <p:sp>
        <p:nvSpPr>
          <p:cNvPr id="3" name="제목 2"/>
          <p:cNvSpPr>
            <a:spLocks noGrp="1"/>
          </p:cNvSpPr>
          <p:nvPr>
            <p:ph type="title"/>
          </p:nvPr>
        </p:nvSpPr>
        <p:spPr>
          <a:xfrm>
            <a:off x="491046" y="94453"/>
            <a:ext cx="10295018" cy="721233"/>
          </a:xfrm>
        </p:spPr>
        <p:txBody>
          <a:bodyPr/>
          <a:lstStyle/>
          <a:p>
            <a:r>
              <a:rPr lang="en-US" altLang="ko-KR" dirty="0"/>
              <a:t>OCF Functional Block Diagram</a:t>
            </a:r>
            <a:endParaRPr lang="ko-KR" altLang="en-US" dirty="0"/>
          </a:p>
        </p:txBody>
      </p:sp>
      <p:sp>
        <p:nvSpPr>
          <p:cNvPr id="4" name="슬라이드 번호 개체 틀 3"/>
          <p:cNvSpPr>
            <a:spLocks noGrp="1"/>
          </p:cNvSpPr>
          <p:nvPr>
            <p:ph type="sldNum" sz="quarter" idx="12"/>
          </p:nvPr>
        </p:nvSpPr>
        <p:spPr>
          <a:xfrm>
            <a:off x="10820400" y="6493026"/>
            <a:ext cx="1221390" cy="348441"/>
          </a:xfrm>
        </p:spPr>
        <p:txBody>
          <a:bodyPr/>
          <a:lstStyle/>
          <a:p>
            <a:fld id="{17A5C656-E050-4F3D-A0DB-0D19E9E83691}" type="slidenum">
              <a:rPr lang="en-US" smtClean="0"/>
              <a:pPr/>
              <a:t>26</a:t>
            </a:fld>
            <a:endParaRPr lang="en-US" dirty="0"/>
          </a:p>
        </p:txBody>
      </p:sp>
      <p:sp>
        <p:nvSpPr>
          <p:cNvPr id="5" name="날짜 개체 틀 4"/>
          <p:cNvSpPr>
            <a:spLocks noGrp="1"/>
          </p:cNvSpPr>
          <p:nvPr>
            <p:ph type="dt" sz="half" idx="10"/>
          </p:nvPr>
        </p:nvSpPr>
        <p:spPr>
          <a:xfrm>
            <a:off x="442119" y="6477000"/>
            <a:ext cx="1981200" cy="304801"/>
          </a:xfrm>
        </p:spPr>
        <p:txBody>
          <a:bodyPr/>
          <a:lstStyle/>
          <a:p>
            <a:fld id="{7ACBB0E3-1B7B-40A3-A8CE-582148515920}" type="datetime3">
              <a:rPr lang="en-US" altLang="ko-KR" smtClean="0"/>
              <a:t>17 October 2017</a:t>
            </a:fld>
            <a:endParaRPr lang="en-US" dirty="0"/>
          </a:p>
        </p:txBody>
      </p:sp>
      <p:sp>
        <p:nvSpPr>
          <p:cNvPr id="22" name="직사각형 21"/>
          <p:cNvSpPr/>
          <p:nvPr/>
        </p:nvSpPr>
        <p:spPr>
          <a:xfrm>
            <a:off x="2742126" y="4101154"/>
            <a:ext cx="6916960" cy="648072"/>
          </a:xfrm>
          <a:prstGeom prst="rect">
            <a:avLst/>
          </a:prstGeom>
          <a:solidFill>
            <a:sysClr val="window" lastClr="FFFFFF"/>
          </a:solidFill>
          <a:ln w="25400" cap="flat" cmpd="sng" algn="ctr">
            <a:solidFill>
              <a:srgbClr val="4BACC6"/>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Transport</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3" name="직사각형 22"/>
          <p:cNvSpPr/>
          <p:nvPr/>
        </p:nvSpPr>
        <p:spPr>
          <a:xfrm>
            <a:off x="2742126" y="4859334"/>
            <a:ext cx="6916960" cy="648072"/>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Networking</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4" name="직사각형 23"/>
          <p:cNvSpPr/>
          <p:nvPr/>
        </p:nvSpPr>
        <p:spPr>
          <a:xfrm>
            <a:off x="2742126" y="5604814"/>
            <a:ext cx="6916960" cy="648072"/>
          </a:xfrm>
          <a:prstGeom prst="rect">
            <a:avLst/>
          </a:prstGeom>
          <a:solidFill>
            <a:sysClr val="window" lastClr="FFFFFF"/>
          </a:solidFill>
          <a:ln w="25400" cap="flat" cmpd="sng" algn="ctr">
            <a:solidFill>
              <a:srgbClr val="8064A2"/>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L2 Connectivity</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5" name="직사각형 24"/>
          <p:cNvSpPr/>
          <p:nvPr/>
        </p:nvSpPr>
        <p:spPr>
          <a:xfrm>
            <a:off x="2742126" y="1066800"/>
            <a:ext cx="6900068" cy="831800"/>
          </a:xfrm>
          <a:prstGeom prst="rect">
            <a:avLst/>
          </a:prstGeom>
          <a:solidFill>
            <a:sysClr val="window" lastClr="FFFFFF"/>
          </a:solidFill>
          <a:ln w="25400" cap="flat" cmpd="sng" algn="ctr">
            <a:solidFill>
              <a:srgbClr val="F79646"/>
            </a:solidFill>
            <a:prstDash val="solid"/>
          </a:ln>
          <a:effectLst/>
        </p:spPr>
        <p:txBody>
          <a:bodyPr rtlCol="0" anchor="ctr"/>
          <a:lstStyle/>
          <a:p>
            <a:pPr marL="0" marR="0" lvl="0" indent="0"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Application profiles</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6" name="직사각형 25"/>
          <p:cNvSpPr/>
          <p:nvPr/>
        </p:nvSpPr>
        <p:spPr>
          <a:xfrm>
            <a:off x="5851170"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Connected Health</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7" name="직사각형 26"/>
          <p:cNvSpPr/>
          <p:nvPr/>
        </p:nvSpPr>
        <p:spPr>
          <a:xfrm>
            <a:off x="4614334"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Smart Home</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8" name="직사각형 27"/>
          <p:cNvSpPr/>
          <p:nvPr/>
        </p:nvSpPr>
        <p:spPr>
          <a:xfrm>
            <a:off x="8299442"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Automotive</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9" name="직사각형 28"/>
          <p:cNvSpPr/>
          <p:nvPr/>
        </p:nvSpPr>
        <p:spPr>
          <a:xfrm>
            <a:off x="7075306"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lang="en-US" altLang="ko-KR" sz="1400" kern="0" dirty="0">
                <a:solidFill>
                  <a:prstClr val="black"/>
                </a:solidFill>
                <a:latin typeface="Arial"/>
                <a:ea typeface="Arial Unicode MS" pitchFamily="50" charset="-127"/>
                <a:cs typeface="Arial Unicode MS" pitchFamily="50" charset="-127"/>
              </a:rPr>
              <a:t>Industry</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0" name="L 도형 29"/>
          <p:cNvSpPr/>
          <p:nvPr/>
        </p:nvSpPr>
        <p:spPr>
          <a:xfrm rot="16200000" flipH="1">
            <a:off x="5212264" y="-479936"/>
            <a:ext cx="1976683" cy="6916960"/>
          </a:xfrm>
          <a:prstGeom prst="corner">
            <a:avLst>
              <a:gd name="adj1" fmla="val 42906"/>
              <a:gd name="adj2" fmla="val 100000"/>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vert="eaVert" rtlCol="0" anchor="t" anchorCtr="1"/>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OCF Framework</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1" name="직사각형 30"/>
          <p:cNvSpPr/>
          <p:nvPr/>
        </p:nvSpPr>
        <p:spPr>
          <a:xfrm>
            <a:off x="3144897"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ID &amp; Addressing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2" name="직사각형 31"/>
          <p:cNvSpPr/>
          <p:nvPr/>
        </p:nvSpPr>
        <p:spPr>
          <a:xfrm>
            <a:off x="4755983"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Resource</a:t>
            </a:r>
            <a:r>
              <a:rPr kumimoji="0" lang="en-US" altLang="ko-KR" sz="1200" b="0" i="0" u="none" strike="noStrike" kern="0" cap="none" spc="0" normalizeH="0" noProof="0" dirty="0">
                <a:ln>
                  <a:noFill/>
                </a:ln>
                <a:solidFill>
                  <a:prstClr val="black"/>
                </a:solidFill>
                <a:effectLst/>
                <a:uLnTx/>
                <a:uFillTx/>
                <a:latin typeface="Arial"/>
                <a:ea typeface="Arial Unicode MS" pitchFamily="50" charset="-127"/>
                <a:cs typeface="Arial Unicode MS" pitchFamily="50" charset="-127"/>
              </a:rPr>
              <a:t> model</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3" name="직사각형 32"/>
          <p:cNvSpPr/>
          <p:nvPr/>
        </p:nvSpPr>
        <p:spPr>
          <a:xfrm>
            <a:off x="6388841"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CRUDN</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4" name="직사각형 33"/>
          <p:cNvSpPr/>
          <p:nvPr/>
        </p:nvSpPr>
        <p:spPr>
          <a:xfrm>
            <a:off x="7999326"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Messaging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5" name="직사각형 34"/>
          <p:cNvSpPr/>
          <p:nvPr/>
        </p:nvSpPr>
        <p:spPr>
          <a:xfrm>
            <a:off x="3144897"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Discovery</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6" name="직사각형 35"/>
          <p:cNvSpPr/>
          <p:nvPr/>
        </p:nvSpPr>
        <p:spPr>
          <a:xfrm>
            <a:off x="4755983"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Device management</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7" name="직사각형 36"/>
          <p:cNvSpPr/>
          <p:nvPr/>
        </p:nvSpPr>
        <p:spPr>
          <a:xfrm>
            <a:off x="6388841"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Security</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8" name="직사각형 37"/>
          <p:cNvSpPr/>
          <p:nvPr/>
        </p:nvSpPr>
        <p:spPr>
          <a:xfrm>
            <a:off x="3144897"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Group management</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9" name="직사각형 38"/>
          <p:cNvSpPr/>
          <p:nvPr/>
        </p:nvSpPr>
        <p:spPr>
          <a:xfrm>
            <a:off x="4755983"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Bridging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40" name="직사각형 39"/>
          <p:cNvSpPr/>
          <p:nvPr/>
        </p:nvSpPr>
        <p:spPr>
          <a:xfrm>
            <a:off x="6388841"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Streaming(?)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 name="바닥글 개체 틀 1"/>
          <p:cNvSpPr>
            <a:spLocks noGrp="1"/>
          </p:cNvSpPr>
          <p:nvPr>
            <p:ph type="ftr" sz="quarter" idx="11"/>
          </p:nvPr>
        </p:nvSpPr>
        <p:spPr>
          <a:xfrm>
            <a:off x="2988604" y="6493026"/>
            <a:ext cx="5723220" cy="256546"/>
          </a:xfrm>
        </p:spPr>
        <p:txBody>
          <a:bodyPr/>
          <a:lstStyle/>
          <a:p>
            <a:r>
              <a:rPr lang="en-US" dirty="0"/>
              <a:t>Open Connectivity Foundation Public Information - No NDA</a:t>
            </a:r>
          </a:p>
        </p:txBody>
      </p:sp>
      <p:sp>
        <p:nvSpPr>
          <p:cNvPr id="6" name="왼쪽 중괄호 5"/>
          <p:cNvSpPr/>
          <p:nvPr/>
        </p:nvSpPr>
        <p:spPr>
          <a:xfrm flipH="1">
            <a:off x="9778801" y="1066800"/>
            <a:ext cx="307910" cy="5186086"/>
          </a:xfrm>
          <a:prstGeom prst="leftBrace">
            <a:avLst>
              <a:gd name="adj1" fmla="val 53787"/>
              <a:gd name="adj2" fmla="val 50000"/>
            </a:avLst>
          </a:prstGeom>
          <a:ln w="12700">
            <a:solidFill>
              <a:srgbClr val="9900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7" name="TextBox 6"/>
          <p:cNvSpPr txBox="1"/>
          <p:nvPr/>
        </p:nvSpPr>
        <p:spPr>
          <a:xfrm>
            <a:off x="10198354" y="3463892"/>
            <a:ext cx="1800820" cy="369332"/>
          </a:xfrm>
          <a:prstGeom prst="rect">
            <a:avLst/>
          </a:prstGeom>
          <a:noFill/>
        </p:spPr>
        <p:txBody>
          <a:bodyPr wrap="square" rtlCol="0">
            <a:spAutoFit/>
          </a:bodyPr>
          <a:lstStyle/>
          <a:p>
            <a:pPr algn="ctr"/>
            <a:r>
              <a:rPr lang="en-US" altLang="ko-KR" dirty="0">
                <a:latin typeface="Arial Unicode MS" panose="020B0604020202020204" pitchFamily="50" charset="-127"/>
                <a:ea typeface="Arial Unicode MS" panose="020B0604020202020204" pitchFamily="50" charset="-127"/>
                <a:cs typeface="Arial Unicode MS" panose="020B0604020202020204" pitchFamily="50" charset="-127"/>
              </a:rPr>
              <a:t>Vertical profile</a:t>
            </a:r>
            <a:endParaRPr lang="ko-KR" altLang="en-US" dirty="0">
              <a:latin typeface="Arial Unicode MS" panose="020B0604020202020204" pitchFamily="50" charset="-127"/>
              <a:ea typeface="Arial Unicode MS" panose="020B0604020202020204" pitchFamily="50" charset="-127"/>
              <a:cs typeface="Arial Unicode MS" panose="020B0604020202020204" pitchFamily="50" charset="-127"/>
            </a:endParaRPr>
          </a:p>
        </p:txBody>
      </p:sp>
      <p:sp>
        <p:nvSpPr>
          <p:cNvPr id="42" name="왼쪽 중괄호 41"/>
          <p:cNvSpPr/>
          <p:nvPr/>
        </p:nvSpPr>
        <p:spPr>
          <a:xfrm flipV="1">
            <a:off x="2284925" y="1066800"/>
            <a:ext cx="307910" cy="831800"/>
          </a:xfrm>
          <a:prstGeom prst="leftBrace">
            <a:avLst>
              <a:gd name="adj1" fmla="val 53787"/>
              <a:gd name="adj2" fmla="val 50000"/>
            </a:avLst>
          </a:prstGeom>
          <a:ln w="12700">
            <a:solidFill>
              <a:srgbClr val="9900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47" name="왼쪽 중괄호 46"/>
          <p:cNvSpPr/>
          <p:nvPr/>
        </p:nvSpPr>
        <p:spPr>
          <a:xfrm flipV="1">
            <a:off x="2284925" y="2009192"/>
            <a:ext cx="307910" cy="1957693"/>
          </a:xfrm>
          <a:prstGeom prst="leftBrace">
            <a:avLst>
              <a:gd name="adj1" fmla="val 53787"/>
              <a:gd name="adj2" fmla="val 50000"/>
            </a:avLst>
          </a:prstGeom>
          <a:ln w="12700">
            <a:solidFill>
              <a:srgbClr val="9900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48" name="TextBox 47"/>
          <p:cNvSpPr txBox="1"/>
          <p:nvPr/>
        </p:nvSpPr>
        <p:spPr>
          <a:xfrm>
            <a:off x="170456" y="2250862"/>
            <a:ext cx="2011841" cy="1477328"/>
          </a:xfrm>
          <a:prstGeom prst="rect">
            <a:avLst/>
          </a:prstGeom>
          <a:noFill/>
        </p:spPr>
        <p:txBody>
          <a:bodyPr wrap="square" rtlCol="0">
            <a:spAutoFit/>
          </a:bodyPr>
          <a:lstStyle/>
          <a:p>
            <a:pPr algn="ctr"/>
            <a:r>
              <a:rPr lang="en-US" altLang="ko-KR" dirty="0">
                <a:latin typeface="Arial Unicode MS" panose="020B0604020202020204" pitchFamily="50" charset="-127"/>
                <a:ea typeface="Arial Unicode MS" panose="020B0604020202020204" pitchFamily="50" charset="-127"/>
                <a:cs typeface="Arial Unicode MS" panose="020B0604020202020204" pitchFamily="50" charset="-127"/>
              </a:rPr>
              <a:t>Common </a:t>
            </a:r>
          </a:p>
          <a:p>
            <a:pPr algn="ctr"/>
            <a:r>
              <a:rPr lang="en-US" altLang="ko-KR" dirty="0" err="1">
                <a:latin typeface="Arial Unicode MS" panose="020B0604020202020204" pitchFamily="50" charset="-127"/>
                <a:ea typeface="Arial Unicode MS" panose="020B0604020202020204" pitchFamily="50" charset="-127"/>
                <a:cs typeface="Arial Unicode MS" panose="020B0604020202020204" pitchFamily="50" charset="-127"/>
              </a:rPr>
              <a:t>IoT</a:t>
            </a:r>
            <a:r>
              <a:rPr lang="en-US" altLang="ko-KR" dirty="0">
                <a:latin typeface="Arial Unicode MS" panose="020B0604020202020204" pitchFamily="50" charset="-127"/>
                <a:ea typeface="Arial Unicode MS" panose="020B0604020202020204" pitchFamily="50" charset="-127"/>
                <a:cs typeface="Arial Unicode MS" panose="020B0604020202020204" pitchFamily="50" charset="-127"/>
              </a:rPr>
              <a:t> functions or </a:t>
            </a:r>
          </a:p>
          <a:p>
            <a:pPr algn="ctr"/>
            <a:r>
              <a:rPr lang="en-US" altLang="ko-KR" dirty="0">
                <a:latin typeface="Arial Unicode MS" panose="020B0604020202020204" pitchFamily="50" charset="-127"/>
                <a:ea typeface="Arial Unicode MS" panose="020B0604020202020204" pitchFamily="50" charset="-127"/>
                <a:cs typeface="Arial Unicode MS" panose="020B0604020202020204" pitchFamily="50" charset="-127"/>
              </a:rPr>
              <a:t>OCF Core features, </a:t>
            </a:r>
          </a:p>
          <a:p>
            <a:pPr algn="ctr"/>
            <a:r>
              <a:rPr lang="en-US" altLang="ko-KR" dirty="0" err="1">
                <a:latin typeface="Arial Unicode MS" panose="020B0604020202020204" pitchFamily="50" charset="-127"/>
                <a:ea typeface="Arial Unicode MS" panose="020B0604020202020204" pitchFamily="50" charset="-127"/>
                <a:cs typeface="Arial Unicode MS" panose="020B0604020202020204" pitchFamily="50" charset="-127"/>
              </a:rPr>
              <a:t>IoT</a:t>
            </a:r>
            <a:r>
              <a:rPr lang="en-US" altLang="ko-KR" dirty="0">
                <a:latin typeface="Arial Unicode MS" panose="020B0604020202020204" pitchFamily="50" charset="-127"/>
                <a:ea typeface="Arial Unicode MS" panose="020B0604020202020204" pitchFamily="50" charset="-127"/>
                <a:cs typeface="Arial Unicode MS" panose="020B0604020202020204" pitchFamily="50" charset="-127"/>
              </a:rPr>
              <a:t> Platform(?)</a:t>
            </a:r>
            <a:endParaRPr lang="ko-KR" altLang="en-US" dirty="0">
              <a:latin typeface="Arial Unicode MS" panose="020B0604020202020204" pitchFamily="50" charset="-127"/>
              <a:ea typeface="Arial Unicode MS" panose="020B0604020202020204" pitchFamily="50" charset="-127"/>
              <a:cs typeface="Arial Unicode MS" panose="020B0604020202020204" pitchFamily="50" charset="-127"/>
            </a:endParaRPr>
          </a:p>
        </p:txBody>
      </p:sp>
    </p:spTree>
    <p:extLst>
      <p:ext uri="{BB962C8B-B14F-4D97-AF65-F5344CB8AC3E}">
        <p14:creationId xmlns:p14="http://schemas.microsoft.com/office/powerpoint/2010/main" val="3938864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6" grpId="0" animBg="1"/>
      <p:bldP spid="7" grpId="0"/>
      <p:bldP spid="42" grpId="0" animBg="1"/>
      <p:bldP spid="47" grpId="0" animBg="1"/>
      <p:bldP spid="4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직사각형 60">
            <a:extLst>
              <a:ext uri="{FF2B5EF4-FFF2-40B4-BE49-F238E27FC236}">
                <a16:creationId xmlns:a16="http://schemas.microsoft.com/office/drawing/2014/main" id="{D5D1C623-70F7-43F6-9AFF-8D0E4848983D}"/>
              </a:ext>
            </a:extLst>
          </p:cNvPr>
          <p:cNvSpPr/>
          <p:nvPr/>
        </p:nvSpPr>
        <p:spPr>
          <a:xfrm>
            <a:off x="2742126" y="4101154"/>
            <a:ext cx="6916960" cy="648072"/>
          </a:xfrm>
          <a:prstGeom prst="rect">
            <a:avLst/>
          </a:prstGeom>
          <a:solidFill>
            <a:sysClr val="window" lastClr="FFFFFF"/>
          </a:solidFill>
          <a:ln w="25400" cap="flat" cmpd="sng" algn="ctr">
            <a:solidFill>
              <a:srgbClr val="4BACC6"/>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Transport</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62" name="직사각형 61">
            <a:extLst>
              <a:ext uri="{FF2B5EF4-FFF2-40B4-BE49-F238E27FC236}">
                <a16:creationId xmlns:a16="http://schemas.microsoft.com/office/drawing/2014/main" id="{D049D95D-D72F-4FDC-9AFB-5394891D7E31}"/>
              </a:ext>
            </a:extLst>
          </p:cNvPr>
          <p:cNvSpPr/>
          <p:nvPr/>
        </p:nvSpPr>
        <p:spPr>
          <a:xfrm>
            <a:off x="2742126" y="4859334"/>
            <a:ext cx="6916960" cy="648072"/>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Networking</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64" name="직사각형 63">
            <a:extLst>
              <a:ext uri="{FF2B5EF4-FFF2-40B4-BE49-F238E27FC236}">
                <a16:creationId xmlns:a16="http://schemas.microsoft.com/office/drawing/2014/main" id="{C2526A3C-3911-4F28-8ACC-DBF9DA3C6F30}"/>
              </a:ext>
            </a:extLst>
          </p:cNvPr>
          <p:cNvSpPr/>
          <p:nvPr/>
        </p:nvSpPr>
        <p:spPr>
          <a:xfrm>
            <a:off x="2742126" y="5604814"/>
            <a:ext cx="6916960" cy="648072"/>
          </a:xfrm>
          <a:prstGeom prst="rect">
            <a:avLst/>
          </a:prstGeom>
          <a:solidFill>
            <a:sysClr val="window" lastClr="FFFFFF"/>
          </a:solidFill>
          <a:ln w="25400" cap="flat" cmpd="sng" algn="ctr">
            <a:solidFill>
              <a:srgbClr val="8064A2"/>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L2 Connectivity</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65" name="직사각형 64">
            <a:extLst>
              <a:ext uri="{FF2B5EF4-FFF2-40B4-BE49-F238E27FC236}">
                <a16:creationId xmlns:a16="http://schemas.microsoft.com/office/drawing/2014/main" id="{F062B4FB-C8E6-4FD8-828D-CE6D8279E4D0}"/>
              </a:ext>
            </a:extLst>
          </p:cNvPr>
          <p:cNvSpPr/>
          <p:nvPr/>
        </p:nvSpPr>
        <p:spPr>
          <a:xfrm>
            <a:off x="2742126" y="1066800"/>
            <a:ext cx="6900068" cy="831800"/>
          </a:xfrm>
          <a:prstGeom prst="rect">
            <a:avLst/>
          </a:prstGeom>
          <a:solidFill>
            <a:sysClr val="window" lastClr="FFFFFF"/>
          </a:solidFill>
          <a:ln w="25400" cap="flat" cmpd="sng" algn="ctr">
            <a:solidFill>
              <a:srgbClr val="F79646"/>
            </a:solidFill>
            <a:prstDash val="solid"/>
          </a:ln>
          <a:effectLst/>
        </p:spPr>
        <p:txBody>
          <a:bodyPr rtlCol="0" anchor="ctr"/>
          <a:lstStyle/>
          <a:p>
            <a:pPr marL="0" marR="0" lvl="0" indent="0"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Application profiles</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66" name="직사각형 65">
            <a:extLst>
              <a:ext uri="{FF2B5EF4-FFF2-40B4-BE49-F238E27FC236}">
                <a16:creationId xmlns:a16="http://schemas.microsoft.com/office/drawing/2014/main" id="{24860CD3-3DEE-409C-8398-C61AE9D15A1D}"/>
              </a:ext>
            </a:extLst>
          </p:cNvPr>
          <p:cNvSpPr/>
          <p:nvPr/>
        </p:nvSpPr>
        <p:spPr>
          <a:xfrm>
            <a:off x="5851170"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Connected Health</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67" name="직사각형 66">
            <a:extLst>
              <a:ext uri="{FF2B5EF4-FFF2-40B4-BE49-F238E27FC236}">
                <a16:creationId xmlns:a16="http://schemas.microsoft.com/office/drawing/2014/main" id="{743C943B-C3DF-424A-9109-73F071D75214}"/>
              </a:ext>
            </a:extLst>
          </p:cNvPr>
          <p:cNvSpPr/>
          <p:nvPr/>
        </p:nvSpPr>
        <p:spPr>
          <a:xfrm>
            <a:off x="4614334"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Smart Home</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68" name="직사각형 67">
            <a:extLst>
              <a:ext uri="{FF2B5EF4-FFF2-40B4-BE49-F238E27FC236}">
                <a16:creationId xmlns:a16="http://schemas.microsoft.com/office/drawing/2014/main" id="{FD0E9474-5963-4559-933A-7E47CC4F5B4B}"/>
              </a:ext>
            </a:extLst>
          </p:cNvPr>
          <p:cNvSpPr/>
          <p:nvPr/>
        </p:nvSpPr>
        <p:spPr>
          <a:xfrm>
            <a:off x="8299442"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Automotive</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69" name="직사각형 68">
            <a:extLst>
              <a:ext uri="{FF2B5EF4-FFF2-40B4-BE49-F238E27FC236}">
                <a16:creationId xmlns:a16="http://schemas.microsoft.com/office/drawing/2014/main" id="{D0454B32-3D96-4BAC-BD1F-6FDF1FCA4557}"/>
              </a:ext>
            </a:extLst>
          </p:cNvPr>
          <p:cNvSpPr/>
          <p:nvPr/>
        </p:nvSpPr>
        <p:spPr>
          <a:xfrm>
            <a:off x="7075306"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lang="en-US" altLang="ko-KR" sz="1400" kern="0" dirty="0">
                <a:solidFill>
                  <a:prstClr val="black"/>
                </a:solidFill>
                <a:latin typeface="Arial"/>
                <a:ea typeface="Arial Unicode MS" pitchFamily="50" charset="-127"/>
                <a:cs typeface="Arial Unicode MS" pitchFamily="50" charset="-127"/>
              </a:rPr>
              <a:t>Industry</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0" name="L 도형 69">
            <a:extLst>
              <a:ext uri="{FF2B5EF4-FFF2-40B4-BE49-F238E27FC236}">
                <a16:creationId xmlns:a16="http://schemas.microsoft.com/office/drawing/2014/main" id="{93CB0230-2CA3-4A06-86B3-0153628FB1E5}"/>
              </a:ext>
            </a:extLst>
          </p:cNvPr>
          <p:cNvSpPr/>
          <p:nvPr/>
        </p:nvSpPr>
        <p:spPr>
          <a:xfrm rot="16200000" flipH="1">
            <a:off x="5212264" y="-479936"/>
            <a:ext cx="1976683" cy="6916960"/>
          </a:xfrm>
          <a:prstGeom prst="corner">
            <a:avLst>
              <a:gd name="adj1" fmla="val 42906"/>
              <a:gd name="adj2" fmla="val 100000"/>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vert="eaVert" rtlCol="0" anchor="t" anchorCtr="1"/>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OCF Framework</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1" name="직사각형 70">
            <a:extLst>
              <a:ext uri="{FF2B5EF4-FFF2-40B4-BE49-F238E27FC236}">
                <a16:creationId xmlns:a16="http://schemas.microsoft.com/office/drawing/2014/main" id="{844176BA-E496-466F-AF34-7434EEB56791}"/>
              </a:ext>
            </a:extLst>
          </p:cNvPr>
          <p:cNvSpPr/>
          <p:nvPr/>
        </p:nvSpPr>
        <p:spPr>
          <a:xfrm>
            <a:off x="3144897"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ID &amp; Addressing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2" name="직사각형 71">
            <a:extLst>
              <a:ext uri="{FF2B5EF4-FFF2-40B4-BE49-F238E27FC236}">
                <a16:creationId xmlns:a16="http://schemas.microsoft.com/office/drawing/2014/main" id="{099E4857-C48F-43A4-9C87-193AF3641599}"/>
              </a:ext>
            </a:extLst>
          </p:cNvPr>
          <p:cNvSpPr/>
          <p:nvPr/>
        </p:nvSpPr>
        <p:spPr>
          <a:xfrm>
            <a:off x="4755983"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Resource</a:t>
            </a:r>
            <a:r>
              <a:rPr kumimoji="0" lang="en-US" altLang="ko-KR" sz="1200" b="0" i="0" u="none" strike="noStrike" kern="0" cap="none" spc="0" normalizeH="0" noProof="0" dirty="0">
                <a:ln>
                  <a:noFill/>
                </a:ln>
                <a:solidFill>
                  <a:prstClr val="black"/>
                </a:solidFill>
                <a:effectLst/>
                <a:uLnTx/>
                <a:uFillTx/>
                <a:latin typeface="Arial"/>
                <a:ea typeface="Arial Unicode MS" pitchFamily="50" charset="-127"/>
                <a:cs typeface="Arial Unicode MS" pitchFamily="50" charset="-127"/>
              </a:rPr>
              <a:t> model</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3" name="직사각형 72">
            <a:extLst>
              <a:ext uri="{FF2B5EF4-FFF2-40B4-BE49-F238E27FC236}">
                <a16:creationId xmlns:a16="http://schemas.microsoft.com/office/drawing/2014/main" id="{87FE2C82-2C03-4CED-BB5B-203D5EFC9916}"/>
              </a:ext>
            </a:extLst>
          </p:cNvPr>
          <p:cNvSpPr/>
          <p:nvPr/>
        </p:nvSpPr>
        <p:spPr>
          <a:xfrm>
            <a:off x="6388841"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CRUDN</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4" name="직사각형 73">
            <a:extLst>
              <a:ext uri="{FF2B5EF4-FFF2-40B4-BE49-F238E27FC236}">
                <a16:creationId xmlns:a16="http://schemas.microsoft.com/office/drawing/2014/main" id="{87834E02-3A88-458B-A7A0-12134DED46E6}"/>
              </a:ext>
            </a:extLst>
          </p:cNvPr>
          <p:cNvSpPr/>
          <p:nvPr/>
        </p:nvSpPr>
        <p:spPr>
          <a:xfrm>
            <a:off x="7999326"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Messaging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5" name="직사각형 74">
            <a:extLst>
              <a:ext uri="{FF2B5EF4-FFF2-40B4-BE49-F238E27FC236}">
                <a16:creationId xmlns:a16="http://schemas.microsoft.com/office/drawing/2014/main" id="{308729D2-2C12-40D0-A49D-C744F536A9D8}"/>
              </a:ext>
            </a:extLst>
          </p:cNvPr>
          <p:cNvSpPr/>
          <p:nvPr/>
        </p:nvSpPr>
        <p:spPr>
          <a:xfrm>
            <a:off x="3144897"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Discovery</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6" name="직사각형 75">
            <a:extLst>
              <a:ext uri="{FF2B5EF4-FFF2-40B4-BE49-F238E27FC236}">
                <a16:creationId xmlns:a16="http://schemas.microsoft.com/office/drawing/2014/main" id="{34CBE82C-9072-4CB5-BB6A-E255DD5DED1A}"/>
              </a:ext>
            </a:extLst>
          </p:cNvPr>
          <p:cNvSpPr/>
          <p:nvPr/>
        </p:nvSpPr>
        <p:spPr>
          <a:xfrm>
            <a:off x="4755983"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Device management</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7" name="직사각형 76">
            <a:extLst>
              <a:ext uri="{FF2B5EF4-FFF2-40B4-BE49-F238E27FC236}">
                <a16:creationId xmlns:a16="http://schemas.microsoft.com/office/drawing/2014/main" id="{5C440A2E-BAF0-465B-A6C0-92C436DECE3A}"/>
              </a:ext>
            </a:extLst>
          </p:cNvPr>
          <p:cNvSpPr/>
          <p:nvPr/>
        </p:nvSpPr>
        <p:spPr>
          <a:xfrm>
            <a:off x="6388841"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Security</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8" name="직사각형 77">
            <a:extLst>
              <a:ext uri="{FF2B5EF4-FFF2-40B4-BE49-F238E27FC236}">
                <a16:creationId xmlns:a16="http://schemas.microsoft.com/office/drawing/2014/main" id="{70E8DFFB-745B-4A75-B495-91E3371D0779}"/>
              </a:ext>
            </a:extLst>
          </p:cNvPr>
          <p:cNvSpPr/>
          <p:nvPr/>
        </p:nvSpPr>
        <p:spPr>
          <a:xfrm>
            <a:off x="3144897"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Group management</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9" name="직사각형 78">
            <a:extLst>
              <a:ext uri="{FF2B5EF4-FFF2-40B4-BE49-F238E27FC236}">
                <a16:creationId xmlns:a16="http://schemas.microsoft.com/office/drawing/2014/main" id="{35E1D67D-08B9-4BD5-ADD7-11A802167735}"/>
              </a:ext>
            </a:extLst>
          </p:cNvPr>
          <p:cNvSpPr/>
          <p:nvPr/>
        </p:nvSpPr>
        <p:spPr>
          <a:xfrm>
            <a:off x="4755983"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Bridging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80" name="직사각형 79">
            <a:extLst>
              <a:ext uri="{FF2B5EF4-FFF2-40B4-BE49-F238E27FC236}">
                <a16:creationId xmlns:a16="http://schemas.microsoft.com/office/drawing/2014/main" id="{2282CC0D-18CF-4649-A2B0-B24FD226BE36}"/>
              </a:ext>
            </a:extLst>
          </p:cNvPr>
          <p:cNvSpPr/>
          <p:nvPr/>
        </p:nvSpPr>
        <p:spPr>
          <a:xfrm>
            <a:off x="6388841"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Streaming(?)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5" name="날짜 개체 틀 4"/>
          <p:cNvSpPr>
            <a:spLocks noGrp="1"/>
          </p:cNvSpPr>
          <p:nvPr>
            <p:ph type="dt" sz="half" idx="10"/>
          </p:nvPr>
        </p:nvSpPr>
        <p:spPr>
          <a:xfrm>
            <a:off x="442119" y="6477000"/>
            <a:ext cx="1981200" cy="304801"/>
          </a:xfrm>
        </p:spPr>
        <p:txBody>
          <a:bodyPr/>
          <a:lstStyle/>
          <a:p>
            <a:fld id="{7FF2F2C6-887A-4B01-9595-F954EE70CBF7}" type="datetime3">
              <a:rPr lang="en-US" altLang="ko-KR" smtClean="0"/>
              <a:t>17 October 2017</a:t>
            </a:fld>
            <a:endParaRPr lang="en-US" dirty="0"/>
          </a:p>
        </p:txBody>
      </p:sp>
      <p:sp>
        <p:nvSpPr>
          <p:cNvPr id="91" name="직사각형 90"/>
          <p:cNvSpPr/>
          <p:nvPr/>
        </p:nvSpPr>
        <p:spPr>
          <a:xfrm>
            <a:off x="571129" y="1913617"/>
            <a:ext cx="1584174" cy="288032"/>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err="1">
                <a:ln>
                  <a:noFill/>
                </a:ln>
                <a:solidFill>
                  <a:prstClr val="black"/>
                </a:solidFill>
                <a:effectLst/>
                <a:uLnTx/>
                <a:uFillTx/>
                <a:latin typeface="Arial"/>
                <a:ea typeface="맑은 고딕"/>
                <a:cs typeface="+mn-cs"/>
              </a:rPr>
              <a:t>CoAP</a:t>
            </a:r>
            <a:r>
              <a:rPr kumimoji="0" lang="en-US" altLang="ko-KR" sz="1200" b="0" i="0" u="none" strike="noStrike" kern="0" cap="none" spc="0" normalizeH="0" baseline="0" noProof="0" dirty="0">
                <a:ln>
                  <a:noFill/>
                </a:ln>
                <a:solidFill>
                  <a:prstClr val="black"/>
                </a:solidFill>
                <a:effectLst/>
                <a:uLnTx/>
                <a:uFillTx/>
                <a:latin typeface="Arial"/>
                <a:ea typeface="맑은 고딕"/>
                <a:cs typeface="+mn-cs"/>
              </a:rPr>
              <a:t>, HTTP</a:t>
            </a:r>
            <a:endParaRPr kumimoji="0" lang="ko-KR" altLang="en-US" sz="1200" b="0" i="0" u="none" strike="noStrike" kern="0" cap="none" spc="0" normalizeH="0" baseline="0" noProof="0" dirty="0">
              <a:ln>
                <a:noFill/>
              </a:ln>
              <a:solidFill>
                <a:prstClr val="black"/>
              </a:solidFill>
              <a:effectLst/>
              <a:uLnTx/>
              <a:uFillTx/>
              <a:latin typeface="Arial"/>
              <a:ea typeface="맑은 고딕"/>
              <a:cs typeface="+mn-cs"/>
            </a:endParaRPr>
          </a:p>
        </p:txBody>
      </p:sp>
      <p:sp>
        <p:nvSpPr>
          <p:cNvPr id="92" name="직사각형 91"/>
          <p:cNvSpPr/>
          <p:nvPr/>
        </p:nvSpPr>
        <p:spPr>
          <a:xfrm>
            <a:off x="571127" y="3492385"/>
            <a:ext cx="1584176" cy="288032"/>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맑은 고딕"/>
                <a:cs typeface="+mn-cs"/>
              </a:rPr>
              <a:t>TCP, UDP, DTN</a:t>
            </a:r>
            <a:endParaRPr kumimoji="0" lang="ko-KR" altLang="en-US" sz="1200" b="0" i="0" u="none" strike="noStrike" kern="0" cap="none" spc="0" normalizeH="0" baseline="0" noProof="0" dirty="0">
              <a:ln>
                <a:noFill/>
              </a:ln>
              <a:solidFill>
                <a:prstClr val="black"/>
              </a:solidFill>
              <a:effectLst/>
              <a:uLnTx/>
              <a:uFillTx/>
              <a:latin typeface="Arial"/>
              <a:ea typeface="맑은 고딕"/>
              <a:cs typeface="+mn-cs"/>
            </a:endParaRPr>
          </a:p>
        </p:txBody>
      </p:sp>
      <p:sp>
        <p:nvSpPr>
          <p:cNvPr id="93" name="직사각형 92"/>
          <p:cNvSpPr/>
          <p:nvPr/>
        </p:nvSpPr>
        <p:spPr>
          <a:xfrm>
            <a:off x="571127" y="4275907"/>
            <a:ext cx="1584176" cy="288032"/>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err="1">
                <a:ln>
                  <a:noFill/>
                </a:ln>
                <a:solidFill>
                  <a:prstClr val="black"/>
                </a:solidFill>
                <a:effectLst/>
                <a:uLnTx/>
                <a:uFillTx/>
                <a:latin typeface="Arial"/>
                <a:ea typeface="맑은 고딕"/>
                <a:cs typeface="+mn-cs"/>
              </a:rPr>
              <a:t>Homenet</a:t>
            </a:r>
            <a:r>
              <a:rPr kumimoji="0" lang="en-US" altLang="ko-KR" sz="1200" b="0" i="0" u="none" strike="noStrike" kern="0" cap="none" spc="0" normalizeH="0" baseline="0" noProof="0" dirty="0">
                <a:ln>
                  <a:noFill/>
                </a:ln>
                <a:solidFill>
                  <a:prstClr val="black"/>
                </a:solidFill>
                <a:effectLst/>
                <a:uLnTx/>
                <a:uFillTx/>
                <a:latin typeface="Arial"/>
                <a:ea typeface="맑은 고딕"/>
                <a:cs typeface="+mn-cs"/>
              </a:rPr>
              <a:t>, Anima</a:t>
            </a:r>
            <a:endParaRPr kumimoji="0" lang="ko-KR" altLang="en-US" sz="1200" b="0" i="0" u="none" strike="noStrike" kern="0" cap="none" spc="0" normalizeH="0" baseline="0" noProof="0" dirty="0">
              <a:ln>
                <a:noFill/>
              </a:ln>
              <a:solidFill>
                <a:prstClr val="black"/>
              </a:solidFill>
              <a:effectLst/>
              <a:uLnTx/>
              <a:uFillTx/>
              <a:latin typeface="Arial"/>
              <a:ea typeface="맑은 고딕"/>
              <a:cs typeface="+mn-cs"/>
            </a:endParaRPr>
          </a:p>
        </p:txBody>
      </p:sp>
      <p:sp>
        <p:nvSpPr>
          <p:cNvPr id="94" name="모서리가 둥근 직사각형 51"/>
          <p:cNvSpPr/>
          <p:nvPr/>
        </p:nvSpPr>
        <p:spPr>
          <a:xfrm>
            <a:off x="407165" y="1772816"/>
            <a:ext cx="1923883" cy="3715731"/>
          </a:xfrm>
          <a:prstGeom prst="roundRect">
            <a:avLst>
              <a:gd name="adj" fmla="val 3754"/>
            </a:avLst>
          </a:prstGeom>
          <a:noFill/>
          <a:ln w="19050"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black"/>
              </a:solidFill>
              <a:effectLst/>
              <a:uLnTx/>
              <a:uFillTx/>
              <a:latin typeface="Arial"/>
              <a:ea typeface="맑은 고딕"/>
              <a:cs typeface="+mn-cs"/>
            </a:endParaRPr>
          </a:p>
        </p:txBody>
      </p:sp>
      <p:pic>
        <p:nvPicPr>
          <p:cNvPr id="95" name="Picture 20" descr="https://encrypted-tbn2.gstatic.com/images?q=tbn:ANd9GcT4EtQs3rm90kDGVcXoLq7yy3-kiye6vgpGEBGDiA_EYSAUAEaFFQ"/>
          <p:cNvPicPr>
            <a:picLocks noChangeAspect="1" noChangeArrowheads="1"/>
          </p:cNvPicPr>
          <p:nvPr/>
        </p:nvPicPr>
        <p:blipFill>
          <a:blip r:embed="rId13" cstate="print"/>
          <a:srcRect/>
          <a:stretch>
            <a:fillRect/>
          </a:stretch>
        </p:blipFill>
        <p:spPr bwMode="auto">
          <a:xfrm>
            <a:off x="841432" y="4720713"/>
            <a:ext cx="1049089" cy="629454"/>
          </a:xfrm>
          <a:prstGeom prst="rect">
            <a:avLst/>
          </a:prstGeom>
          <a:no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pic>
      <p:sp>
        <p:nvSpPr>
          <p:cNvPr id="96" name="직사각형 95"/>
          <p:cNvSpPr/>
          <p:nvPr/>
        </p:nvSpPr>
        <p:spPr>
          <a:xfrm>
            <a:off x="571129" y="2296579"/>
            <a:ext cx="1584174" cy="288032"/>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맑은 고딕"/>
                <a:cs typeface="+mn-cs"/>
              </a:rPr>
              <a:t>URI, UUID, IPv6</a:t>
            </a:r>
            <a:endParaRPr kumimoji="0" lang="ko-KR" altLang="en-US" sz="1200" b="0" i="0" u="none" strike="noStrike" kern="0" cap="none" spc="0" normalizeH="0" baseline="0" noProof="0" dirty="0">
              <a:ln>
                <a:noFill/>
              </a:ln>
              <a:solidFill>
                <a:prstClr val="black"/>
              </a:solidFill>
              <a:effectLst/>
              <a:uLnTx/>
              <a:uFillTx/>
              <a:latin typeface="Arial"/>
              <a:ea typeface="맑은 고딕"/>
              <a:cs typeface="+mn-cs"/>
            </a:endParaRPr>
          </a:p>
        </p:txBody>
      </p:sp>
      <p:sp>
        <p:nvSpPr>
          <p:cNvPr id="97" name="직사각형 96"/>
          <p:cNvSpPr/>
          <p:nvPr/>
        </p:nvSpPr>
        <p:spPr>
          <a:xfrm>
            <a:off x="571127" y="3884046"/>
            <a:ext cx="1584176" cy="288032"/>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맑은 고딕"/>
                <a:cs typeface="+mn-cs"/>
              </a:rPr>
              <a:t>IPv6, 6lo, </a:t>
            </a:r>
            <a:r>
              <a:rPr kumimoji="0" lang="en-US" altLang="ko-KR" sz="1200" b="0" i="0" u="none" strike="noStrike" kern="0" cap="none" spc="0" normalizeH="0" baseline="0" noProof="0" dirty="0" err="1">
                <a:ln>
                  <a:noFill/>
                </a:ln>
                <a:solidFill>
                  <a:prstClr val="black"/>
                </a:solidFill>
                <a:effectLst/>
                <a:uLnTx/>
                <a:uFillTx/>
                <a:latin typeface="Arial"/>
                <a:ea typeface="맑은 고딕"/>
                <a:cs typeface="+mn-cs"/>
              </a:rPr>
              <a:t>geonet</a:t>
            </a:r>
            <a:endParaRPr kumimoji="0" lang="ko-KR" altLang="en-US" sz="1200" b="0" i="0" u="none" strike="noStrike" kern="0" cap="none" spc="0" normalizeH="0" baseline="0" noProof="0" dirty="0">
              <a:ln>
                <a:noFill/>
              </a:ln>
              <a:solidFill>
                <a:prstClr val="black"/>
              </a:solidFill>
              <a:effectLst/>
              <a:uLnTx/>
              <a:uFillTx/>
              <a:latin typeface="Arial"/>
              <a:ea typeface="맑은 고딕"/>
              <a:cs typeface="+mn-cs"/>
            </a:endParaRPr>
          </a:p>
        </p:txBody>
      </p:sp>
      <p:sp>
        <p:nvSpPr>
          <p:cNvPr id="98" name="직사각형 97"/>
          <p:cNvSpPr/>
          <p:nvPr/>
        </p:nvSpPr>
        <p:spPr>
          <a:xfrm>
            <a:off x="571128" y="2686235"/>
            <a:ext cx="1584174" cy="288032"/>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err="1">
                <a:ln>
                  <a:noFill/>
                </a:ln>
                <a:solidFill>
                  <a:prstClr val="black"/>
                </a:solidFill>
                <a:effectLst/>
                <a:uLnTx/>
                <a:uFillTx/>
                <a:latin typeface="Arial"/>
                <a:ea typeface="맑은 고딕"/>
                <a:cs typeface="+mn-cs"/>
              </a:rPr>
              <a:t>mDNS</a:t>
            </a:r>
            <a:r>
              <a:rPr kumimoji="0" lang="en-US" altLang="ko-KR" sz="1200" b="0" i="0" u="none" strike="noStrike" kern="0" cap="none" spc="0" normalizeH="0" baseline="0" noProof="0" dirty="0">
                <a:ln>
                  <a:noFill/>
                </a:ln>
                <a:solidFill>
                  <a:prstClr val="black"/>
                </a:solidFill>
                <a:effectLst/>
                <a:uLnTx/>
                <a:uFillTx/>
                <a:latin typeface="Arial"/>
                <a:ea typeface="맑은 고딕"/>
                <a:cs typeface="+mn-cs"/>
              </a:rPr>
              <a:t>, DNS-SD</a:t>
            </a:r>
            <a:endParaRPr kumimoji="0" lang="ko-KR" altLang="en-US" sz="1200" b="0" i="0" u="none" strike="noStrike" kern="0" cap="none" spc="0" normalizeH="0" baseline="0" noProof="0" dirty="0">
              <a:ln>
                <a:noFill/>
              </a:ln>
              <a:solidFill>
                <a:prstClr val="black"/>
              </a:solidFill>
              <a:effectLst/>
              <a:uLnTx/>
              <a:uFillTx/>
              <a:latin typeface="Arial"/>
              <a:ea typeface="맑은 고딕"/>
              <a:cs typeface="+mn-cs"/>
            </a:endParaRPr>
          </a:p>
        </p:txBody>
      </p:sp>
      <p:sp>
        <p:nvSpPr>
          <p:cNvPr id="99" name="직사각형 98"/>
          <p:cNvSpPr/>
          <p:nvPr/>
        </p:nvSpPr>
        <p:spPr>
          <a:xfrm>
            <a:off x="571127" y="3095911"/>
            <a:ext cx="1584175" cy="288032"/>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lvl="0" algn="ctr" latinLnBrk="1">
              <a:defRPr/>
            </a:pPr>
            <a:r>
              <a:rPr lang="en-US" altLang="ko-KR" sz="1200" kern="0" dirty="0">
                <a:solidFill>
                  <a:prstClr val="black"/>
                </a:solidFill>
                <a:latin typeface="Arial"/>
                <a:ea typeface="맑은 고딕"/>
              </a:rPr>
              <a:t>IBE, DTLS/TLS</a:t>
            </a:r>
            <a:endParaRPr lang="ko-KR" altLang="en-US" sz="1200" kern="0" dirty="0">
              <a:solidFill>
                <a:prstClr val="black"/>
              </a:solidFill>
              <a:latin typeface="Arial"/>
              <a:ea typeface="맑은 고딕"/>
            </a:endParaRPr>
          </a:p>
        </p:txBody>
      </p:sp>
      <p:sp>
        <p:nvSpPr>
          <p:cNvPr id="100" name="모서리가 둥근 직사각형 62"/>
          <p:cNvSpPr/>
          <p:nvPr/>
        </p:nvSpPr>
        <p:spPr>
          <a:xfrm>
            <a:off x="10140962" y="1444090"/>
            <a:ext cx="1656184" cy="1296144"/>
          </a:xfrm>
          <a:prstGeom prst="roundRect">
            <a:avLst>
              <a:gd name="adj" fmla="val 3754"/>
            </a:avLst>
          </a:prstGeom>
          <a:noFill/>
          <a:ln w="19050"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black"/>
              </a:solidFill>
              <a:effectLst/>
              <a:uLnTx/>
              <a:uFillTx/>
              <a:latin typeface="Arial"/>
              <a:ea typeface="맑은 고딕"/>
              <a:cs typeface="+mn-cs"/>
            </a:endParaRPr>
          </a:p>
        </p:txBody>
      </p:sp>
      <p:sp>
        <p:nvSpPr>
          <p:cNvPr id="101" name="직사각형 100"/>
          <p:cNvSpPr/>
          <p:nvPr/>
        </p:nvSpPr>
        <p:spPr>
          <a:xfrm>
            <a:off x="10479794" y="2066762"/>
            <a:ext cx="1008112" cy="576064"/>
          </a:xfrm>
          <a:prstGeom prst="rect">
            <a:avLst/>
          </a:prstGeom>
          <a:no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1" i="0" u="none" strike="noStrike" kern="0" cap="none" spc="0" normalizeH="0" baseline="0" noProof="0" dirty="0">
              <a:ln>
                <a:noFill/>
              </a:ln>
              <a:solidFill>
                <a:prstClr val="black"/>
              </a:solidFill>
              <a:effectLst/>
              <a:uLnTx/>
              <a:uFillTx/>
              <a:latin typeface="Arial"/>
              <a:ea typeface="맑은 고딕"/>
              <a:cs typeface="+mn-cs"/>
            </a:endParaRPr>
          </a:p>
        </p:txBody>
      </p:sp>
      <p:pic>
        <p:nvPicPr>
          <p:cNvPr id="102" name="Picture 12" descr="http://www.ebuzz.co.kr/static/news/news1/__icsFiles/afieldfile/2012/11/30/011_Page.jpg"/>
          <p:cNvPicPr>
            <a:picLocks noChangeAspect="1" noChangeArrowheads="1"/>
          </p:cNvPicPr>
          <p:nvPr/>
        </p:nvPicPr>
        <p:blipFill>
          <a:blip r:embed="rId14" cstate="print"/>
          <a:srcRect/>
          <a:stretch>
            <a:fillRect/>
          </a:stretch>
        </p:blipFill>
        <p:spPr bwMode="auto">
          <a:xfrm>
            <a:off x="10666226" y="2159978"/>
            <a:ext cx="648072" cy="386251"/>
          </a:xfrm>
          <a:prstGeom prst="rect">
            <a:avLst/>
          </a:prstGeom>
          <a:noFill/>
        </p:spPr>
      </p:pic>
      <p:sp>
        <p:nvSpPr>
          <p:cNvPr id="103" name="직사각형 102"/>
          <p:cNvSpPr/>
          <p:nvPr/>
        </p:nvSpPr>
        <p:spPr>
          <a:xfrm>
            <a:off x="10354632" y="1578679"/>
            <a:ext cx="1224136" cy="360040"/>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맑은 고딕"/>
                <a:cs typeface="+mn-cs"/>
              </a:rPr>
              <a:t>oneM2M TS0001, ooo4</a:t>
            </a:r>
            <a:endParaRPr kumimoji="0" lang="ko-KR" altLang="en-US" sz="1200" b="0" i="0" u="none" strike="noStrike" kern="0" cap="none" spc="0" normalizeH="0" baseline="0" noProof="0" dirty="0">
              <a:ln>
                <a:noFill/>
              </a:ln>
              <a:solidFill>
                <a:prstClr val="black"/>
              </a:solidFill>
              <a:effectLst/>
              <a:uLnTx/>
              <a:uFillTx/>
              <a:latin typeface="Arial"/>
              <a:ea typeface="맑은 고딕"/>
              <a:cs typeface="+mn-cs"/>
            </a:endParaRPr>
          </a:p>
        </p:txBody>
      </p:sp>
      <p:sp>
        <p:nvSpPr>
          <p:cNvPr id="104" name="모서리가 둥근 직사각형 66"/>
          <p:cNvSpPr/>
          <p:nvPr/>
        </p:nvSpPr>
        <p:spPr>
          <a:xfrm>
            <a:off x="10130076" y="3002866"/>
            <a:ext cx="1706984" cy="1105520"/>
          </a:xfrm>
          <a:prstGeom prst="roundRect">
            <a:avLst>
              <a:gd name="adj" fmla="val 3754"/>
            </a:avLst>
          </a:prstGeom>
          <a:noFill/>
          <a:ln w="19050"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black"/>
              </a:solidFill>
              <a:effectLst/>
              <a:uLnTx/>
              <a:uFillTx/>
              <a:latin typeface="Arial"/>
              <a:ea typeface="맑은 고딕"/>
              <a:cs typeface="+mn-cs"/>
            </a:endParaRPr>
          </a:p>
        </p:txBody>
      </p:sp>
      <p:sp>
        <p:nvSpPr>
          <p:cNvPr id="105" name="직사각형 104"/>
          <p:cNvSpPr/>
          <p:nvPr/>
        </p:nvSpPr>
        <p:spPr>
          <a:xfrm>
            <a:off x="10358053" y="3694397"/>
            <a:ext cx="1303217" cy="288032"/>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맑은 고딕"/>
                <a:cs typeface="+mn-cs"/>
              </a:rPr>
              <a:t>XMPP, MQTT</a:t>
            </a:r>
            <a:endParaRPr kumimoji="0" lang="ko-KR" altLang="en-US" sz="1200" b="0" i="0" u="none" strike="noStrike" kern="0" cap="none" spc="0" normalizeH="0" baseline="0" noProof="0" dirty="0">
              <a:ln>
                <a:noFill/>
              </a:ln>
              <a:solidFill>
                <a:prstClr val="black"/>
              </a:solidFill>
              <a:effectLst/>
              <a:uLnTx/>
              <a:uFillTx/>
              <a:latin typeface="Arial"/>
              <a:ea typeface="맑은 고딕"/>
              <a:cs typeface="+mn-cs"/>
            </a:endParaRPr>
          </a:p>
        </p:txBody>
      </p:sp>
      <p:pic>
        <p:nvPicPr>
          <p:cNvPr id="106" name="Picture 8" descr="http://brokenbulb.site40.net/blog/wp-content/uploads/2013/02/xmpp-logo.png"/>
          <p:cNvPicPr>
            <a:picLocks noChangeAspect="1" noChangeArrowheads="1"/>
          </p:cNvPicPr>
          <p:nvPr/>
        </p:nvPicPr>
        <p:blipFill>
          <a:blip r:embed="rId15" cstate="print"/>
          <a:srcRect/>
          <a:stretch>
            <a:fillRect/>
          </a:stretch>
        </p:blipFill>
        <p:spPr bwMode="auto">
          <a:xfrm>
            <a:off x="10356001" y="3198969"/>
            <a:ext cx="350139" cy="360040"/>
          </a:xfrm>
          <a:prstGeom prst="rect">
            <a:avLst/>
          </a:prstGeom>
          <a:noFill/>
        </p:spPr>
      </p:pic>
      <p:pic>
        <p:nvPicPr>
          <p:cNvPr id="107" name="Picture 10" descr="https://d9db56472fd41226d193-1e5e0d4b7948acaf6080b0dce0b35ed5.ssl.cf1.rackcdn.com/spectools/images/oasis.gif"/>
          <p:cNvPicPr>
            <a:picLocks noChangeAspect="1" noChangeArrowheads="1"/>
          </p:cNvPicPr>
          <p:nvPr/>
        </p:nvPicPr>
        <p:blipFill>
          <a:blip r:embed="rId16" cstate="print"/>
          <a:srcRect/>
          <a:stretch>
            <a:fillRect/>
          </a:stretch>
        </p:blipFill>
        <p:spPr bwMode="auto">
          <a:xfrm>
            <a:off x="10850155" y="3237069"/>
            <a:ext cx="829067" cy="216024"/>
          </a:xfrm>
          <a:prstGeom prst="rect">
            <a:avLst/>
          </a:prstGeom>
          <a:noFill/>
        </p:spPr>
      </p:pic>
      <p:sp>
        <p:nvSpPr>
          <p:cNvPr id="108" name="직사각형 107"/>
          <p:cNvSpPr/>
          <p:nvPr/>
        </p:nvSpPr>
        <p:spPr>
          <a:xfrm>
            <a:off x="9997489" y="5138793"/>
            <a:ext cx="1872208" cy="41934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200" dirty="0">
                <a:solidFill>
                  <a:prstClr val="black"/>
                </a:solidFill>
              </a:rPr>
              <a:t>BT/ BLE, 802.15.4, 802.11p </a:t>
            </a:r>
            <a:endParaRPr lang="ko-KR" altLang="en-US" sz="1200" dirty="0">
              <a:solidFill>
                <a:prstClr val="black"/>
              </a:solidFill>
            </a:endParaRPr>
          </a:p>
        </p:txBody>
      </p:sp>
      <p:sp>
        <p:nvSpPr>
          <p:cNvPr id="109" name="모서리가 둥근 직사각형 58"/>
          <p:cNvSpPr/>
          <p:nvPr/>
        </p:nvSpPr>
        <p:spPr>
          <a:xfrm>
            <a:off x="9889327" y="5007477"/>
            <a:ext cx="2095155" cy="1296144"/>
          </a:xfrm>
          <a:prstGeom prst="roundRect">
            <a:avLst>
              <a:gd name="adj" fmla="val 3754"/>
            </a:avLst>
          </a:prstGeom>
          <a:noFill/>
          <a:ln w="19050"/>
        </p:spPr>
        <p:style>
          <a:lnRef idx="1">
            <a:schemeClr val="accent5"/>
          </a:lnRef>
          <a:fillRef idx="2">
            <a:schemeClr val="accent5"/>
          </a:fillRef>
          <a:effectRef idx="1">
            <a:schemeClr val="accent5"/>
          </a:effectRef>
          <a:fontRef idx="minor">
            <a:schemeClr val="dk1"/>
          </a:fontRef>
        </p:style>
        <p:txBody>
          <a:bodyPr rtlCol="0" anchor="ctr"/>
          <a:lstStyle/>
          <a:p>
            <a:pPr algn="ctr"/>
            <a:endParaRPr lang="ko-KR" altLang="en-US">
              <a:solidFill>
                <a:prstClr val="black"/>
              </a:solidFill>
            </a:endParaRPr>
          </a:p>
        </p:txBody>
      </p:sp>
      <p:pic>
        <p:nvPicPr>
          <p:cNvPr id="110" name="Picture 8" descr="http://infotooth.com/directory/wp-content/uploads/2001/06/Bluetooth.png"/>
          <p:cNvPicPr>
            <a:picLocks noChangeAspect="1" noChangeArrowheads="1"/>
          </p:cNvPicPr>
          <p:nvPr/>
        </p:nvPicPr>
        <p:blipFill>
          <a:blip r:embed="rId17" cstate="print"/>
          <a:srcRect/>
          <a:stretch>
            <a:fillRect/>
          </a:stretch>
        </p:blipFill>
        <p:spPr bwMode="auto">
          <a:xfrm>
            <a:off x="10065585" y="5702157"/>
            <a:ext cx="432048" cy="432048"/>
          </a:xfrm>
          <a:prstGeom prst="rect">
            <a:avLst/>
          </a:prstGeom>
          <a:noFill/>
        </p:spPr>
      </p:pic>
      <p:pic>
        <p:nvPicPr>
          <p:cNvPr id="111" name="Picture 7"/>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10537739" y="5736065"/>
            <a:ext cx="444494" cy="360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 name="Picture 2" descr="http://www.hughsnews.ca/wp-content/uploads/2011/01/ZigBee-Alliance-Logo.jpg"/>
          <p:cNvPicPr>
            <a:picLocks noChangeAspect="1" noChangeArrowheads="1"/>
          </p:cNvPicPr>
          <p:nvPr/>
        </p:nvPicPr>
        <p:blipFill>
          <a:blip r:embed="rId19" cstate="print"/>
          <a:srcRect/>
          <a:stretch>
            <a:fillRect/>
          </a:stretch>
        </p:blipFill>
        <p:spPr bwMode="auto">
          <a:xfrm>
            <a:off x="11041754" y="5774165"/>
            <a:ext cx="811051" cy="309821"/>
          </a:xfrm>
          <a:prstGeom prst="rect">
            <a:avLst/>
          </a:prstGeom>
          <a:noFill/>
        </p:spPr>
      </p:pic>
      <p:sp>
        <p:nvSpPr>
          <p:cNvPr id="113" name="모서리가 둥근 직사각형 70"/>
          <p:cNvSpPr/>
          <p:nvPr/>
        </p:nvSpPr>
        <p:spPr>
          <a:xfrm>
            <a:off x="7184718" y="165501"/>
            <a:ext cx="2592288" cy="792088"/>
          </a:xfrm>
          <a:prstGeom prst="roundRect">
            <a:avLst>
              <a:gd name="adj" fmla="val 3754"/>
            </a:avLst>
          </a:prstGeom>
          <a:noFill/>
          <a:ln w="19050"/>
        </p:spPr>
        <p:style>
          <a:lnRef idx="1">
            <a:schemeClr val="accent5"/>
          </a:lnRef>
          <a:fillRef idx="2">
            <a:schemeClr val="accent5"/>
          </a:fillRef>
          <a:effectRef idx="1">
            <a:schemeClr val="accent5"/>
          </a:effectRef>
          <a:fontRef idx="minor">
            <a:schemeClr val="dk1"/>
          </a:fontRef>
        </p:style>
        <p:txBody>
          <a:bodyPr rtlCol="0" anchor="ctr"/>
          <a:lstStyle/>
          <a:p>
            <a:pPr algn="ctr"/>
            <a:endParaRPr lang="ko-KR" altLang="en-US">
              <a:solidFill>
                <a:prstClr val="black"/>
              </a:solidFill>
            </a:endParaRPr>
          </a:p>
        </p:txBody>
      </p:sp>
      <p:sp>
        <p:nvSpPr>
          <p:cNvPr id="114" name="직사각형 113"/>
          <p:cNvSpPr/>
          <p:nvPr/>
        </p:nvSpPr>
        <p:spPr>
          <a:xfrm>
            <a:off x="7328734" y="437918"/>
            <a:ext cx="1190659"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ko-KR" sz="1200" dirty="0">
                <a:solidFill>
                  <a:prstClr val="black"/>
                </a:solidFill>
              </a:rPr>
              <a:t>Smart Object</a:t>
            </a:r>
            <a:endParaRPr lang="ko-KR" altLang="en-US" sz="1200" dirty="0">
              <a:solidFill>
                <a:prstClr val="black"/>
              </a:solidFill>
            </a:endParaRPr>
          </a:p>
        </p:txBody>
      </p:sp>
      <p:pic>
        <p:nvPicPr>
          <p:cNvPr id="115" name="Picture 7" descr="C:\160101\0 fremont\다운로드 (1).png"/>
          <p:cNvPicPr>
            <a:picLocks noChangeAspect="1" noChangeArrowheads="1"/>
          </p:cNvPicPr>
          <p:nvPr/>
        </p:nvPicPr>
        <p:blipFill>
          <a:blip r:embed="rId20" cstate="print"/>
          <a:srcRect/>
          <a:stretch>
            <a:fillRect/>
          </a:stretch>
        </p:blipFill>
        <p:spPr bwMode="auto">
          <a:xfrm>
            <a:off x="8768895" y="375984"/>
            <a:ext cx="720080" cy="407166"/>
          </a:xfrm>
          <a:prstGeom prst="rect">
            <a:avLst/>
          </a:prstGeom>
          <a:noFill/>
        </p:spPr>
      </p:pic>
      <p:sp>
        <p:nvSpPr>
          <p:cNvPr id="123" name="Line 35"/>
          <p:cNvSpPr>
            <a:spLocks noChangeShapeType="1"/>
          </p:cNvSpPr>
          <p:nvPr>
            <p:custDataLst>
              <p:tags r:id="rId1"/>
            </p:custDataLst>
          </p:nvPr>
        </p:nvSpPr>
        <p:spPr bwMode="auto">
          <a:xfrm flipH="1">
            <a:off x="5953330" y="2546229"/>
            <a:ext cx="4411220" cy="225586"/>
          </a:xfrm>
          <a:prstGeom prst="line">
            <a:avLst/>
          </a:prstGeom>
          <a:noFill/>
          <a:ln w="57150">
            <a:solidFill>
              <a:srgbClr val="FFCC00"/>
            </a:solidFill>
            <a:round/>
            <a:headEnd type="oval" w="med" len="med"/>
            <a:tailEnd type="oval" w="med" len="med"/>
          </a:ln>
        </p:spPr>
        <p:txBody>
          <a:bodyPr/>
          <a:lstStyle/>
          <a:p>
            <a:endParaRPr lang="en-US" b="1" dirty="0">
              <a:solidFill>
                <a:srgbClr val="000000"/>
              </a:solidFill>
            </a:endParaRPr>
          </a:p>
        </p:txBody>
      </p:sp>
      <p:sp>
        <p:nvSpPr>
          <p:cNvPr id="126" name="Line 35"/>
          <p:cNvSpPr>
            <a:spLocks noChangeShapeType="1"/>
          </p:cNvSpPr>
          <p:nvPr>
            <p:custDataLst>
              <p:tags r:id="rId2"/>
            </p:custDataLst>
          </p:nvPr>
        </p:nvSpPr>
        <p:spPr bwMode="auto">
          <a:xfrm flipH="1">
            <a:off x="5612861" y="882037"/>
            <a:ext cx="1968794" cy="481950"/>
          </a:xfrm>
          <a:prstGeom prst="line">
            <a:avLst/>
          </a:prstGeom>
          <a:noFill/>
          <a:ln w="57150">
            <a:solidFill>
              <a:srgbClr val="FFCC00"/>
            </a:solidFill>
            <a:round/>
            <a:headEnd type="oval" w="med" len="med"/>
            <a:tailEnd type="oval" w="med" len="med"/>
          </a:ln>
        </p:spPr>
        <p:txBody>
          <a:bodyPr/>
          <a:lstStyle/>
          <a:p>
            <a:endParaRPr lang="en-US" b="1" dirty="0">
              <a:solidFill>
                <a:srgbClr val="000000"/>
              </a:solidFill>
            </a:endParaRPr>
          </a:p>
        </p:txBody>
      </p:sp>
      <p:sp>
        <p:nvSpPr>
          <p:cNvPr id="4" name="슬라이드 번호 개체 틀 3"/>
          <p:cNvSpPr>
            <a:spLocks noGrp="1"/>
          </p:cNvSpPr>
          <p:nvPr>
            <p:ph type="sldNum" sz="quarter" idx="12"/>
          </p:nvPr>
        </p:nvSpPr>
        <p:spPr/>
        <p:txBody>
          <a:bodyPr/>
          <a:lstStyle/>
          <a:p>
            <a:fld id="{17A5C656-E050-4F3D-A0DB-0D19E9E83691}" type="slidenum">
              <a:rPr lang="en-US" smtClean="0"/>
              <a:pPr/>
              <a:t>27</a:t>
            </a:fld>
            <a:endParaRPr lang="en-US" dirty="0"/>
          </a:p>
        </p:txBody>
      </p:sp>
      <p:sp>
        <p:nvSpPr>
          <p:cNvPr id="63" name="제목 2"/>
          <p:cNvSpPr>
            <a:spLocks noGrp="1"/>
          </p:cNvSpPr>
          <p:nvPr>
            <p:ph type="title"/>
          </p:nvPr>
        </p:nvSpPr>
        <p:spPr>
          <a:xfrm>
            <a:off x="491046" y="94453"/>
            <a:ext cx="10295018" cy="721233"/>
          </a:xfrm>
        </p:spPr>
        <p:txBody>
          <a:bodyPr/>
          <a:lstStyle/>
          <a:p>
            <a:r>
              <a:rPr lang="en-US" altLang="ko-KR" dirty="0"/>
              <a:t>OCF Functional Block Diagram</a:t>
            </a:r>
            <a:endParaRPr lang="ko-KR" altLang="en-US" dirty="0"/>
          </a:p>
        </p:txBody>
      </p:sp>
      <p:sp>
        <p:nvSpPr>
          <p:cNvPr id="81" name="바닥글 개체 틀 1">
            <a:extLst>
              <a:ext uri="{FF2B5EF4-FFF2-40B4-BE49-F238E27FC236}">
                <a16:creationId xmlns:a16="http://schemas.microsoft.com/office/drawing/2014/main" id="{9F9024DA-DDDD-453E-BCAB-B79A4015B193}"/>
              </a:ext>
            </a:extLst>
          </p:cNvPr>
          <p:cNvSpPr>
            <a:spLocks noGrp="1"/>
          </p:cNvSpPr>
          <p:nvPr>
            <p:ph type="ftr" sz="quarter" idx="11"/>
          </p:nvPr>
        </p:nvSpPr>
        <p:spPr>
          <a:xfrm>
            <a:off x="2988604" y="6493026"/>
            <a:ext cx="5723220" cy="256546"/>
          </a:xfrm>
        </p:spPr>
        <p:txBody>
          <a:bodyPr/>
          <a:lstStyle/>
          <a:p>
            <a:r>
              <a:rPr lang="en-US" dirty="0"/>
              <a:t>Open Connectivity Foundation Public Information - No NDA</a:t>
            </a:r>
          </a:p>
        </p:txBody>
      </p:sp>
      <p:sp>
        <p:nvSpPr>
          <p:cNvPr id="82" name="Line 35">
            <a:extLst>
              <a:ext uri="{FF2B5EF4-FFF2-40B4-BE49-F238E27FC236}">
                <a16:creationId xmlns:a16="http://schemas.microsoft.com/office/drawing/2014/main" id="{230B95EB-EC42-4497-8418-773E2FEE6BD1}"/>
              </a:ext>
            </a:extLst>
          </p:cNvPr>
          <p:cNvSpPr>
            <a:spLocks noChangeShapeType="1"/>
          </p:cNvSpPr>
          <p:nvPr>
            <p:custDataLst>
              <p:tags r:id="rId3"/>
            </p:custDataLst>
          </p:nvPr>
        </p:nvSpPr>
        <p:spPr bwMode="auto">
          <a:xfrm flipH="1">
            <a:off x="9070453" y="5865779"/>
            <a:ext cx="945330" cy="9726"/>
          </a:xfrm>
          <a:prstGeom prst="line">
            <a:avLst/>
          </a:prstGeom>
          <a:noFill/>
          <a:ln w="57150">
            <a:solidFill>
              <a:srgbClr val="FFCC00"/>
            </a:solidFill>
            <a:round/>
            <a:headEnd type="oval" w="med" len="med"/>
            <a:tailEnd type="oval" w="med" len="med"/>
          </a:ln>
        </p:spPr>
        <p:txBody>
          <a:bodyPr/>
          <a:lstStyle/>
          <a:p>
            <a:endParaRPr lang="en-US" b="1" dirty="0">
              <a:solidFill>
                <a:srgbClr val="000000"/>
              </a:solidFill>
            </a:endParaRPr>
          </a:p>
        </p:txBody>
      </p:sp>
      <p:sp>
        <p:nvSpPr>
          <p:cNvPr id="83" name="Line 35">
            <a:extLst>
              <a:ext uri="{FF2B5EF4-FFF2-40B4-BE49-F238E27FC236}">
                <a16:creationId xmlns:a16="http://schemas.microsoft.com/office/drawing/2014/main" id="{91EAE6D5-DDCC-41D7-945C-CD884131881F}"/>
              </a:ext>
            </a:extLst>
          </p:cNvPr>
          <p:cNvSpPr>
            <a:spLocks noChangeShapeType="1"/>
          </p:cNvSpPr>
          <p:nvPr>
            <p:custDataLst>
              <p:tags r:id="rId4"/>
            </p:custDataLst>
          </p:nvPr>
        </p:nvSpPr>
        <p:spPr bwMode="auto">
          <a:xfrm flipH="1" flipV="1">
            <a:off x="2102261" y="4437111"/>
            <a:ext cx="777130" cy="852869"/>
          </a:xfrm>
          <a:prstGeom prst="line">
            <a:avLst/>
          </a:prstGeom>
          <a:noFill/>
          <a:ln w="57150">
            <a:solidFill>
              <a:srgbClr val="FFCC00"/>
            </a:solidFill>
            <a:round/>
            <a:headEnd type="oval" w="med" len="med"/>
            <a:tailEnd type="oval" w="med" len="med"/>
          </a:ln>
        </p:spPr>
        <p:txBody>
          <a:bodyPr/>
          <a:lstStyle/>
          <a:p>
            <a:endParaRPr lang="en-US" b="1" dirty="0">
              <a:solidFill>
                <a:srgbClr val="000000"/>
              </a:solidFill>
            </a:endParaRPr>
          </a:p>
        </p:txBody>
      </p:sp>
      <p:sp>
        <p:nvSpPr>
          <p:cNvPr id="84" name="Line 35">
            <a:extLst>
              <a:ext uri="{FF2B5EF4-FFF2-40B4-BE49-F238E27FC236}">
                <a16:creationId xmlns:a16="http://schemas.microsoft.com/office/drawing/2014/main" id="{2A00D155-6291-4912-BCA2-D6CE7215F933}"/>
              </a:ext>
            </a:extLst>
          </p:cNvPr>
          <p:cNvSpPr>
            <a:spLocks noChangeShapeType="1"/>
          </p:cNvSpPr>
          <p:nvPr>
            <p:custDataLst>
              <p:tags r:id="rId5"/>
            </p:custDataLst>
          </p:nvPr>
        </p:nvSpPr>
        <p:spPr bwMode="auto">
          <a:xfrm flipH="1" flipV="1">
            <a:off x="2092533" y="4028548"/>
            <a:ext cx="923045" cy="1048962"/>
          </a:xfrm>
          <a:prstGeom prst="line">
            <a:avLst/>
          </a:prstGeom>
          <a:noFill/>
          <a:ln w="57150">
            <a:solidFill>
              <a:srgbClr val="FFCC00"/>
            </a:solidFill>
            <a:round/>
            <a:headEnd type="oval" w="med" len="med"/>
            <a:tailEnd type="oval" w="med" len="med"/>
          </a:ln>
        </p:spPr>
        <p:txBody>
          <a:bodyPr/>
          <a:lstStyle/>
          <a:p>
            <a:endParaRPr lang="en-US" b="1" dirty="0">
              <a:solidFill>
                <a:srgbClr val="000000"/>
              </a:solidFill>
            </a:endParaRPr>
          </a:p>
        </p:txBody>
      </p:sp>
      <p:sp>
        <p:nvSpPr>
          <p:cNvPr id="85" name="Line 35">
            <a:extLst>
              <a:ext uri="{FF2B5EF4-FFF2-40B4-BE49-F238E27FC236}">
                <a16:creationId xmlns:a16="http://schemas.microsoft.com/office/drawing/2014/main" id="{7B620B20-5BFE-4016-9E88-91E39E3B5F52}"/>
              </a:ext>
            </a:extLst>
          </p:cNvPr>
          <p:cNvSpPr>
            <a:spLocks noChangeShapeType="1"/>
          </p:cNvSpPr>
          <p:nvPr>
            <p:custDataLst>
              <p:tags r:id="rId6"/>
            </p:custDataLst>
          </p:nvPr>
        </p:nvSpPr>
        <p:spPr bwMode="auto">
          <a:xfrm flipH="1" flipV="1">
            <a:off x="2092531" y="3619986"/>
            <a:ext cx="777131" cy="924514"/>
          </a:xfrm>
          <a:prstGeom prst="line">
            <a:avLst/>
          </a:prstGeom>
          <a:noFill/>
          <a:ln w="57150">
            <a:solidFill>
              <a:srgbClr val="FFCC00"/>
            </a:solidFill>
            <a:round/>
            <a:headEnd type="oval" w="med" len="med"/>
            <a:tailEnd type="oval" w="med" len="med"/>
          </a:ln>
        </p:spPr>
        <p:txBody>
          <a:bodyPr/>
          <a:lstStyle/>
          <a:p>
            <a:endParaRPr lang="en-US" b="1" dirty="0">
              <a:solidFill>
                <a:srgbClr val="000000"/>
              </a:solidFill>
            </a:endParaRPr>
          </a:p>
        </p:txBody>
      </p:sp>
      <p:sp>
        <p:nvSpPr>
          <p:cNvPr id="86" name="Line 35">
            <a:extLst>
              <a:ext uri="{FF2B5EF4-FFF2-40B4-BE49-F238E27FC236}">
                <a16:creationId xmlns:a16="http://schemas.microsoft.com/office/drawing/2014/main" id="{5F8BCCE7-65BE-4EF2-8EB0-E9C714D6522B}"/>
              </a:ext>
            </a:extLst>
          </p:cNvPr>
          <p:cNvSpPr>
            <a:spLocks noChangeShapeType="1"/>
          </p:cNvSpPr>
          <p:nvPr>
            <p:custDataLst>
              <p:tags r:id="rId7"/>
            </p:custDataLst>
          </p:nvPr>
        </p:nvSpPr>
        <p:spPr bwMode="auto">
          <a:xfrm flipH="1" flipV="1">
            <a:off x="2111985" y="3250335"/>
            <a:ext cx="4405550" cy="17812"/>
          </a:xfrm>
          <a:prstGeom prst="line">
            <a:avLst/>
          </a:prstGeom>
          <a:noFill/>
          <a:ln w="57150">
            <a:solidFill>
              <a:srgbClr val="FFCC00"/>
            </a:solidFill>
            <a:round/>
            <a:headEnd type="oval" w="med" len="med"/>
            <a:tailEnd type="oval" w="med" len="med"/>
          </a:ln>
        </p:spPr>
        <p:txBody>
          <a:bodyPr/>
          <a:lstStyle/>
          <a:p>
            <a:endParaRPr lang="en-US" b="1" dirty="0">
              <a:solidFill>
                <a:srgbClr val="000000"/>
              </a:solidFill>
            </a:endParaRPr>
          </a:p>
        </p:txBody>
      </p:sp>
      <p:sp>
        <p:nvSpPr>
          <p:cNvPr id="87" name="Line 35">
            <a:extLst>
              <a:ext uri="{FF2B5EF4-FFF2-40B4-BE49-F238E27FC236}">
                <a16:creationId xmlns:a16="http://schemas.microsoft.com/office/drawing/2014/main" id="{1174BB7B-48FF-401A-9E6D-4C0FF7FFCA94}"/>
              </a:ext>
            </a:extLst>
          </p:cNvPr>
          <p:cNvSpPr>
            <a:spLocks noChangeShapeType="1"/>
          </p:cNvSpPr>
          <p:nvPr>
            <p:custDataLst>
              <p:tags r:id="rId8"/>
            </p:custDataLst>
          </p:nvPr>
        </p:nvSpPr>
        <p:spPr bwMode="auto">
          <a:xfrm flipH="1" flipV="1">
            <a:off x="2121711" y="2861228"/>
            <a:ext cx="1137376" cy="221481"/>
          </a:xfrm>
          <a:prstGeom prst="line">
            <a:avLst/>
          </a:prstGeom>
          <a:noFill/>
          <a:ln w="57150">
            <a:solidFill>
              <a:srgbClr val="FFCC00"/>
            </a:solidFill>
            <a:round/>
            <a:headEnd type="oval" w="med" len="med"/>
            <a:tailEnd type="oval" w="med" len="med"/>
          </a:ln>
        </p:spPr>
        <p:txBody>
          <a:bodyPr/>
          <a:lstStyle/>
          <a:p>
            <a:endParaRPr lang="en-US" b="1" dirty="0">
              <a:solidFill>
                <a:srgbClr val="000000"/>
              </a:solidFill>
            </a:endParaRPr>
          </a:p>
        </p:txBody>
      </p:sp>
      <p:sp>
        <p:nvSpPr>
          <p:cNvPr id="88" name="Line 35">
            <a:extLst>
              <a:ext uri="{FF2B5EF4-FFF2-40B4-BE49-F238E27FC236}">
                <a16:creationId xmlns:a16="http://schemas.microsoft.com/office/drawing/2014/main" id="{41C8F0BB-09DB-402C-8AC0-D8769865BB0A}"/>
              </a:ext>
            </a:extLst>
          </p:cNvPr>
          <p:cNvSpPr>
            <a:spLocks noChangeShapeType="1"/>
          </p:cNvSpPr>
          <p:nvPr>
            <p:custDataLst>
              <p:tags r:id="rId9"/>
            </p:custDataLst>
          </p:nvPr>
        </p:nvSpPr>
        <p:spPr bwMode="auto">
          <a:xfrm flipH="1" flipV="1">
            <a:off x="2121711" y="2452666"/>
            <a:ext cx="1114716" cy="93563"/>
          </a:xfrm>
          <a:prstGeom prst="line">
            <a:avLst/>
          </a:prstGeom>
          <a:noFill/>
          <a:ln w="57150">
            <a:solidFill>
              <a:srgbClr val="FFCC00"/>
            </a:solidFill>
            <a:round/>
            <a:headEnd type="oval" w="med" len="med"/>
            <a:tailEnd type="oval" w="med" len="med"/>
          </a:ln>
        </p:spPr>
        <p:txBody>
          <a:bodyPr/>
          <a:lstStyle/>
          <a:p>
            <a:endParaRPr lang="en-US" b="1" dirty="0">
              <a:solidFill>
                <a:srgbClr val="000000"/>
              </a:solidFill>
            </a:endParaRPr>
          </a:p>
        </p:txBody>
      </p:sp>
      <p:sp>
        <p:nvSpPr>
          <p:cNvPr id="89" name="Line 35">
            <a:extLst>
              <a:ext uri="{FF2B5EF4-FFF2-40B4-BE49-F238E27FC236}">
                <a16:creationId xmlns:a16="http://schemas.microsoft.com/office/drawing/2014/main" id="{E72A5B30-AAA7-4A1B-A22F-ED26FA39AE6A}"/>
              </a:ext>
            </a:extLst>
          </p:cNvPr>
          <p:cNvSpPr>
            <a:spLocks noChangeShapeType="1"/>
          </p:cNvSpPr>
          <p:nvPr>
            <p:custDataLst>
              <p:tags r:id="rId10"/>
            </p:custDataLst>
          </p:nvPr>
        </p:nvSpPr>
        <p:spPr bwMode="auto">
          <a:xfrm flipH="1" flipV="1">
            <a:off x="2121709" y="2043102"/>
            <a:ext cx="5971703" cy="509718"/>
          </a:xfrm>
          <a:prstGeom prst="line">
            <a:avLst/>
          </a:prstGeom>
          <a:noFill/>
          <a:ln w="57150">
            <a:solidFill>
              <a:srgbClr val="FFCC00"/>
            </a:solidFill>
            <a:round/>
            <a:headEnd type="oval" w="med" len="med"/>
            <a:tailEnd type="oval" w="med" len="med"/>
          </a:ln>
        </p:spPr>
        <p:txBody>
          <a:bodyPr/>
          <a:lstStyle/>
          <a:p>
            <a:endParaRPr lang="en-US" b="1" dirty="0">
              <a:solidFill>
                <a:srgbClr val="000000"/>
              </a:solidFill>
            </a:endParaRPr>
          </a:p>
        </p:txBody>
      </p:sp>
      <p:sp>
        <p:nvSpPr>
          <p:cNvPr id="90" name="Line 35">
            <a:extLst>
              <a:ext uri="{FF2B5EF4-FFF2-40B4-BE49-F238E27FC236}">
                <a16:creationId xmlns:a16="http://schemas.microsoft.com/office/drawing/2014/main" id="{FA6DCFD2-1634-4846-A0B3-CD35C296ED41}"/>
              </a:ext>
            </a:extLst>
          </p:cNvPr>
          <p:cNvSpPr>
            <a:spLocks noChangeShapeType="1"/>
          </p:cNvSpPr>
          <p:nvPr>
            <p:custDataLst>
              <p:tags r:id="rId11"/>
            </p:custDataLst>
          </p:nvPr>
        </p:nvSpPr>
        <p:spPr bwMode="auto">
          <a:xfrm flipH="1" flipV="1">
            <a:off x="9075911" y="2782013"/>
            <a:ext cx="1220549" cy="597659"/>
          </a:xfrm>
          <a:prstGeom prst="line">
            <a:avLst/>
          </a:prstGeom>
          <a:noFill/>
          <a:ln w="57150">
            <a:solidFill>
              <a:srgbClr val="FFCC00"/>
            </a:solidFill>
            <a:round/>
            <a:headEnd type="oval" w="med" len="med"/>
            <a:tailEnd type="oval" w="med" len="med"/>
          </a:ln>
        </p:spPr>
        <p:txBody>
          <a:bodyPr/>
          <a:lstStyle/>
          <a:p>
            <a:endParaRPr lang="en-US" b="1" dirty="0">
              <a:solidFill>
                <a:srgbClr val="000000"/>
              </a:solidFill>
            </a:endParaRPr>
          </a:p>
        </p:txBody>
      </p:sp>
    </p:spTree>
    <p:extLst>
      <p:ext uri="{BB962C8B-B14F-4D97-AF65-F5344CB8AC3E}">
        <p14:creationId xmlns:p14="http://schemas.microsoft.com/office/powerpoint/2010/main" val="2195335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1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1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8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8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8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8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9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2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2" grpId="0" animBg="1"/>
      <p:bldP spid="93" grpId="0" animBg="1"/>
      <p:bldP spid="94" grpId="0" animBg="1"/>
      <p:bldP spid="96" grpId="0" animBg="1"/>
      <p:bldP spid="97" grpId="0" animBg="1"/>
      <p:bldP spid="98" grpId="0" animBg="1"/>
      <p:bldP spid="99" grpId="0" animBg="1"/>
      <p:bldP spid="100" grpId="0" animBg="1"/>
      <p:bldP spid="101" grpId="0" animBg="1"/>
      <p:bldP spid="103" grpId="0" animBg="1"/>
      <p:bldP spid="104" grpId="0" animBg="1"/>
      <p:bldP spid="105" grpId="0" animBg="1"/>
      <p:bldP spid="108" grpId="0" animBg="1"/>
      <p:bldP spid="109" grpId="0" animBg="1"/>
      <p:bldP spid="113" grpId="0" animBg="1"/>
      <p:bldP spid="114" grpId="0" animBg="1"/>
      <p:bldP spid="123" grpId="0" animBg="1"/>
      <p:bldP spid="126" grpId="0" animBg="1"/>
      <p:bldP spid="82" grpId="0" animBg="1"/>
      <p:bldP spid="83" grpId="0" animBg="1"/>
      <p:bldP spid="84" grpId="0" animBg="1"/>
      <p:bldP spid="85" grpId="0" animBg="1"/>
      <p:bldP spid="86" grpId="0" animBg="1"/>
      <p:bldP spid="87" grpId="0" animBg="1"/>
      <p:bldP spid="88" grpId="0" animBg="1"/>
      <p:bldP spid="89" grpId="0" animBg="1"/>
      <p:bldP spid="9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491046" y="94453"/>
            <a:ext cx="10295018" cy="721233"/>
          </a:xfrm>
        </p:spPr>
        <p:txBody>
          <a:bodyPr/>
          <a:lstStyle/>
          <a:p>
            <a:r>
              <a:rPr lang="en-US" altLang="ko-KR" dirty="0"/>
              <a:t>OCF Framework: </a:t>
            </a:r>
            <a:r>
              <a:rPr lang="en-US" altLang="ko-KR" dirty="0" err="1"/>
              <a:t>IoT</a:t>
            </a:r>
            <a:r>
              <a:rPr lang="en-US" altLang="ko-KR" dirty="0"/>
              <a:t> Platform(?)</a:t>
            </a:r>
            <a:endParaRPr lang="ko-KR" altLang="en-US" dirty="0"/>
          </a:p>
        </p:txBody>
      </p:sp>
      <p:sp>
        <p:nvSpPr>
          <p:cNvPr id="4" name="슬라이드 번호 개체 틀 3"/>
          <p:cNvSpPr>
            <a:spLocks noGrp="1"/>
          </p:cNvSpPr>
          <p:nvPr>
            <p:ph type="sldNum" sz="quarter" idx="12"/>
          </p:nvPr>
        </p:nvSpPr>
        <p:spPr>
          <a:xfrm>
            <a:off x="10820400" y="6493026"/>
            <a:ext cx="1221390" cy="348441"/>
          </a:xfrm>
        </p:spPr>
        <p:txBody>
          <a:bodyPr/>
          <a:lstStyle/>
          <a:p>
            <a:fld id="{17A5C656-E050-4F3D-A0DB-0D19E9E83691}" type="slidenum">
              <a:rPr lang="en-US" smtClean="0"/>
              <a:pPr/>
              <a:t>28</a:t>
            </a:fld>
            <a:endParaRPr lang="en-US" dirty="0"/>
          </a:p>
        </p:txBody>
      </p:sp>
      <p:sp>
        <p:nvSpPr>
          <p:cNvPr id="5" name="날짜 개체 틀 4"/>
          <p:cNvSpPr>
            <a:spLocks noGrp="1"/>
          </p:cNvSpPr>
          <p:nvPr>
            <p:ph type="dt" sz="half" idx="10"/>
          </p:nvPr>
        </p:nvSpPr>
        <p:spPr>
          <a:xfrm>
            <a:off x="442119" y="6477000"/>
            <a:ext cx="1981200" cy="304801"/>
          </a:xfrm>
        </p:spPr>
        <p:txBody>
          <a:bodyPr/>
          <a:lstStyle/>
          <a:p>
            <a:fld id="{CD26C78D-B668-4FE3-999C-7E612FB37EED}" type="datetime3">
              <a:rPr lang="en-US" altLang="ko-KR" smtClean="0"/>
              <a:t>17 October 2017</a:t>
            </a:fld>
            <a:endParaRPr lang="en-US" dirty="0"/>
          </a:p>
        </p:txBody>
      </p:sp>
      <p:sp>
        <p:nvSpPr>
          <p:cNvPr id="22" name="직사각형 21"/>
          <p:cNvSpPr/>
          <p:nvPr/>
        </p:nvSpPr>
        <p:spPr>
          <a:xfrm>
            <a:off x="2742126" y="4101154"/>
            <a:ext cx="6916960" cy="648072"/>
          </a:xfrm>
          <a:prstGeom prst="rect">
            <a:avLst/>
          </a:prstGeom>
          <a:solidFill>
            <a:sysClr val="window" lastClr="FFFFFF"/>
          </a:solidFill>
          <a:ln w="25400" cap="flat" cmpd="sng" algn="ctr">
            <a:solidFill>
              <a:srgbClr val="4BACC6"/>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Transport</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3" name="직사각형 22"/>
          <p:cNvSpPr/>
          <p:nvPr/>
        </p:nvSpPr>
        <p:spPr>
          <a:xfrm>
            <a:off x="2742126" y="4859334"/>
            <a:ext cx="6916960" cy="648072"/>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Networking</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4" name="직사각형 23"/>
          <p:cNvSpPr/>
          <p:nvPr/>
        </p:nvSpPr>
        <p:spPr>
          <a:xfrm>
            <a:off x="2742126" y="5604814"/>
            <a:ext cx="6916960" cy="648072"/>
          </a:xfrm>
          <a:prstGeom prst="rect">
            <a:avLst/>
          </a:prstGeom>
          <a:solidFill>
            <a:sysClr val="window" lastClr="FFFFFF"/>
          </a:solidFill>
          <a:ln w="25400" cap="flat" cmpd="sng" algn="ctr">
            <a:solidFill>
              <a:srgbClr val="8064A2"/>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L2 Connectivity</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5" name="직사각형 24"/>
          <p:cNvSpPr/>
          <p:nvPr/>
        </p:nvSpPr>
        <p:spPr>
          <a:xfrm>
            <a:off x="2742126" y="1066800"/>
            <a:ext cx="6900068" cy="831800"/>
          </a:xfrm>
          <a:prstGeom prst="rect">
            <a:avLst/>
          </a:prstGeom>
          <a:solidFill>
            <a:sysClr val="window" lastClr="FFFFFF"/>
          </a:solidFill>
          <a:ln w="25400" cap="flat" cmpd="sng" algn="ctr">
            <a:solidFill>
              <a:srgbClr val="F79646"/>
            </a:solidFill>
            <a:prstDash val="solid"/>
          </a:ln>
          <a:effectLst/>
        </p:spPr>
        <p:txBody>
          <a:bodyPr rtlCol="0" anchor="ctr"/>
          <a:lstStyle/>
          <a:p>
            <a:pPr marL="0" marR="0" lvl="0" indent="0"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Application profiles</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6" name="직사각형 25"/>
          <p:cNvSpPr/>
          <p:nvPr/>
        </p:nvSpPr>
        <p:spPr>
          <a:xfrm>
            <a:off x="5851170"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Connected Health</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7" name="직사각형 26"/>
          <p:cNvSpPr/>
          <p:nvPr/>
        </p:nvSpPr>
        <p:spPr>
          <a:xfrm>
            <a:off x="4614334"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Smart Home</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8" name="직사각형 27"/>
          <p:cNvSpPr/>
          <p:nvPr/>
        </p:nvSpPr>
        <p:spPr>
          <a:xfrm>
            <a:off x="8299442"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Automotive</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9" name="직사각형 28"/>
          <p:cNvSpPr/>
          <p:nvPr/>
        </p:nvSpPr>
        <p:spPr>
          <a:xfrm>
            <a:off x="7075306"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Retail</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0" name="L 도형 29"/>
          <p:cNvSpPr/>
          <p:nvPr/>
        </p:nvSpPr>
        <p:spPr>
          <a:xfrm rot="16200000" flipH="1">
            <a:off x="5212264" y="-479936"/>
            <a:ext cx="1976683" cy="6916960"/>
          </a:xfrm>
          <a:prstGeom prst="corner">
            <a:avLst>
              <a:gd name="adj1" fmla="val 42906"/>
              <a:gd name="adj2" fmla="val 100000"/>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vert="eaVert" rtlCol="0" anchor="t" anchorCtr="1"/>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OCF Framework</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1" name="직사각형 30"/>
          <p:cNvSpPr/>
          <p:nvPr/>
        </p:nvSpPr>
        <p:spPr>
          <a:xfrm>
            <a:off x="3144897"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ID &amp; Addressing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2" name="직사각형 31"/>
          <p:cNvSpPr/>
          <p:nvPr/>
        </p:nvSpPr>
        <p:spPr>
          <a:xfrm>
            <a:off x="4755983"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Resource</a:t>
            </a:r>
            <a:r>
              <a:rPr kumimoji="0" lang="en-US" altLang="ko-KR" sz="1200" b="0" i="0" u="none" strike="noStrike" kern="0" cap="none" spc="0" normalizeH="0" noProof="0" dirty="0">
                <a:ln>
                  <a:noFill/>
                </a:ln>
                <a:solidFill>
                  <a:prstClr val="black"/>
                </a:solidFill>
                <a:effectLst/>
                <a:uLnTx/>
                <a:uFillTx/>
                <a:latin typeface="Arial"/>
                <a:ea typeface="Arial Unicode MS" pitchFamily="50" charset="-127"/>
                <a:cs typeface="Arial Unicode MS" pitchFamily="50" charset="-127"/>
              </a:rPr>
              <a:t> model</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3" name="직사각형 32"/>
          <p:cNvSpPr/>
          <p:nvPr/>
        </p:nvSpPr>
        <p:spPr>
          <a:xfrm>
            <a:off x="6388841"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CRUDN</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4" name="직사각형 33"/>
          <p:cNvSpPr/>
          <p:nvPr/>
        </p:nvSpPr>
        <p:spPr>
          <a:xfrm>
            <a:off x="7999326"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Messaging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5" name="직사각형 34"/>
          <p:cNvSpPr/>
          <p:nvPr/>
        </p:nvSpPr>
        <p:spPr>
          <a:xfrm>
            <a:off x="3144897"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Discovery</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6" name="직사각형 35"/>
          <p:cNvSpPr/>
          <p:nvPr/>
        </p:nvSpPr>
        <p:spPr>
          <a:xfrm>
            <a:off x="4755983"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Device management</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7" name="직사각형 36"/>
          <p:cNvSpPr/>
          <p:nvPr/>
        </p:nvSpPr>
        <p:spPr>
          <a:xfrm>
            <a:off x="6388841"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Security</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8" name="직사각형 37"/>
          <p:cNvSpPr/>
          <p:nvPr/>
        </p:nvSpPr>
        <p:spPr>
          <a:xfrm>
            <a:off x="3144897"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Group management</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9" name="직사각형 38"/>
          <p:cNvSpPr/>
          <p:nvPr/>
        </p:nvSpPr>
        <p:spPr>
          <a:xfrm>
            <a:off x="4755983"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Bridging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40" name="직사각형 39"/>
          <p:cNvSpPr/>
          <p:nvPr/>
        </p:nvSpPr>
        <p:spPr>
          <a:xfrm>
            <a:off x="6388841"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Streaming(?)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 name="바닥글 개체 틀 1"/>
          <p:cNvSpPr>
            <a:spLocks noGrp="1"/>
          </p:cNvSpPr>
          <p:nvPr>
            <p:ph type="ftr" sz="quarter" idx="11"/>
          </p:nvPr>
        </p:nvSpPr>
        <p:spPr>
          <a:xfrm>
            <a:off x="2988604" y="6493026"/>
            <a:ext cx="5723220" cy="256546"/>
          </a:xfrm>
        </p:spPr>
        <p:txBody>
          <a:bodyPr/>
          <a:lstStyle/>
          <a:p>
            <a:r>
              <a:rPr lang="en-US"/>
              <a:t>Open Connectivity Foundation Public Information - No NDA</a:t>
            </a:r>
            <a:endParaRPr lang="en-US" dirty="0"/>
          </a:p>
        </p:txBody>
      </p:sp>
    </p:spTree>
    <p:extLst>
      <p:ext uri="{BB962C8B-B14F-4D97-AF65-F5344CB8AC3E}">
        <p14:creationId xmlns:p14="http://schemas.microsoft.com/office/powerpoint/2010/main" val="13963107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2"/>
          </p:nvPr>
        </p:nvSpPr>
        <p:spPr>
          <a:xfrm>
            <a:off x="10820400" y="6493026"/>
            <a:ext cx="1221390" cy="348441"/>
          </a:xfrm>
        </p:spPr>
        <p:txBody>
          <a:bodyPr/>
          <a:lstStyle/>
          <a:p>
            <a:fld id="{17A5C656-E050-4F3D-A0DB-0D19E9E83691}" type="slidenum">
              <a:rPr lang="en-US" smtClean="0"/>
              <a:pPr/>
              <a:t>29</a:t>
            </a:fld>
            <a:endParaRPr lang="en-US" dirty="0"/>
          </a:p>
        </p:txBody>
      </p:sp>
      <p:sp>
        <p:nvSpPr>
          <p:cNvPr id="5" name="날짜 개체 틀 4"/>
          <p:cNvSpPr>
            <a:spLocks noGrp="1"/>
          </p:cNvSpPr>
          <p:nvPr>
            <p:ph type="dt" sz="half" idx="10"/>
          </p:nvPr>
        </p:nvSpPr>
        <p:spPr>
          <a:xfrm>
            <a:off x="442119" y="6477000"/>
            <a:ext cx="1981200" cy="304801"/>
          </a:xfrm>
        </p:spPr>
        <p:txBody>
          <a:bodyPr/>
          <a:lstStyle/>
          <a:p>
            <a:fld id="{60887110-8C3B-43D0-A852-F2BC1D24B249}" type="datetime3">
              <a:rPr lang="en-US" altLang="ko-KR" smtClean="0"/>
              <a:t>17 October 2017</a:t>
            </a:fld>
            <a:endParaRPr lang="en-US" dirty="0"/>
          </a:p>
        </p:txBody>
      </p:sp>
      <p:sp>
        <p:nvSpPr>
          <p:cNvPr id="25" name="L 도형 24"/>
          <p:cNvSpPr/>
          <p:nvPr/>
        </p:nvSpPr>
        <p:spPr>
          <a:xfrm rot="16200000" flipH="1">
            <a:off x="4019155" y="705423"/>
            <a:ext cx="4358920" cy="6916960"/>
          </a:xfrm>
          <a:prstGeom prst="corner">
            <a:avLst>
              <a:gd name="adj1" fmla="val 42906"/>
              <a:gd name="adj2" fmla="val 49311"/>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vert="eaVert" rtlCol="0" anchor="t" anchorCtr="1"/>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OCF Framework</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6" name="직사각형 25"/>
          <p:cNvSpPr/>
          <p:nvPr/>
        </p:nvSpPr>
        <p:spPr>
          <a:xfrm>
            <a:off x="8003243" y="2454927"/>
            <a:ext cx="1522536" cy="648072"/>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Resource model</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7" name="직사각형 26"/>
          <p:cNvSpPr/>
          <p:nvPr/>
        </p:nvSpPr>
        <p:spPr>
          <a:xfrm>
            <a:off x="6308091" y="2454927"/>
            <a:ext cx="1522536" cy="648072"/>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CRUDN</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8" name="직사각형 27"/>
          <p:cNvSpPr/>
          <p:nvPr/>
        </p:nvSpPr>
        <p:spPr>
          <a:xfrm>
            <a:off x="4629235" y="2454927"/>
            <a:ext cx="1522536" cy="648072"/>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Device management</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9" name="직사각형 28"/>
          <p:cNvSpPr/>
          <p:nvPr/>
        </p:nvSpPr>
        <p:spPr>
          <a:xfrm>
            <a:off x="2912875" y="2454927"/>
            <a:ext cx="1522536" cy="648072"/>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Group management</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0" name="직사각형 29"/>
          <p:cNvSpPr/>
          <p:nvPr/>
        </p:nvSpPr>
        <p:spPr>
          <a:xfrm>
            <a:off x="8007558" y="3229627"/>
            <a:ext cx="1522536" cy="648072"/>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lang="en-US" altLang="ko-KR" sz="1400" kern="0" dirty="0">
                <a:solidFill>
                  <a:prstClr val="black"/>
                </a:solidFill>
                <a:latin typeface="Arial"/>
                <a:ea typeface="Arial Unicode MS" pitchFamily="50" charset="-127"/>
                <a:cs typeface="Arial Unicode MS" pitchFamily="50" charset="-127"/>
              </a:rPr>
              <a:t>Bridging</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1" name="직사각형 30"/>
          <p:cNvSpPr/>
          <p:nvPr/>
        </p:nvSpPr>
        <p:spPr>
          <a:xfrm>
            <a:off x="6312936" y="3229627"/>
            <a:ext cx="1522536" cy="648072"/>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Streaming</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2" name="직사각형 31"/>
          <p:cNvSpPr/>
          <p:nvPr/>
        </p:nvSpPr>
        <p:spPr>
          <a:xfrm>
            <a:off x="4628108" y="3229627"/>
            <a:ext cx="1522536" cy="648072"/>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Messaging</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3" name="직사각형 32"/>
          <p:cNvSpPr/>
          <p:nvPr/>
        </p:nvSpPr>
        <p:spPr>
          <a:xfrm>
            <a:off x="8003243" y="4767001"/>
            <a:ext cx="1522536" cy="648072"/>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Security</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4" name="직사각형 33"/>
          <p:cNvSpPr/>
          <p:nvPr/>
        </p:nvSpPr>
        <p:spPr>
          <a:xfrm>
            <a:off x="8003243" y="5525181"/>
            <a:ext cx="1522536" cy="648072"/>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ID &amp; Addressing</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5" name="직사각형 34"/>
          <p:cNvSpPr/>
          <p:nvPr/>
        </p:nvSpPr>
        <p:spPr>
          <a:xfrm>
            <a:off x="2752834" y="4204327"/>
            <a:ext cx="4896544" cy="648072"/>
          </a:xfrm>
          <a:prstGeom prst="rect">
            <a:avLst/>
          </a:prstGeom>
          <a:solidFill>
            <a:sysClr val="window" lastClr="FFFFFF"/>
          </a:solidFill>
          <a:ln w="25400" cap="flat" cmpd="sng" algn="ctr">
            <a:solidFill>
              <a:srgbClr val="4BACC6"/>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Transport</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6" name="직사각형 35"/>
          <p:cNvSpPr/>
          <p:nvPr/>
        </p:nvSpPr>
        <p:spPr>
          <a:xfrm>
            <a:off x="2752834" y="4962507"/>
            <a:ext cx="4896544" cy="648072"/>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Networking</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7" name="직사각형 36"/>
          <p:cNvSpPr/>
          <p:nvPr/>
        </p:nvSpPr>
        <p:spPr>
          <a:xfrm>
            <a:off x="2752834" y="5707987"/>
            <a:ext cx="4896544" cy="648072"/>
          </a:xfrm>
          <a:prstGeom prst="rect">
            <a:avLst/>
          </a:prstGeom>
          <a:solidFill>
            <a:sysClr val="window" lastClr="FFFFFF"/>
          </a:solidFill>
          <a:ln w="25400" cap="flat" cmpd="sng" algn="ctr">
            <a:solidFill>
              <a:srgbClr val="8064A2"/>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L2 Connectivity</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43" name="직사각형 42"/>
          <p:cNvSpPr/>
          <p:nvPr/>
        </p:nvSpPr>
        <p:spPr>
          <a:xfrm>
            <a:off x="8003243" y="3978928"/>
            <a:ext cx="1522536" cy="648072"/>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Discovery</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44" name="직사각형 43"/>
          <p:cNvSpPr/>
          <p:nvPr/>
        </p:nvSpPr>
        <p:spPr>
          <a:xfrm>
            <a:off x="2742126" y="1066800"/>
            <a:ext cx="6900068" cy="831800"/>
          </a:xfrm>
          <a:prstGeom prst="rect">
            <a:avLst/>
          </a:prstGeom>
          <a:solidFill>
            <a:sysClr val="window" lastClr="FFFFFF"/>
          </a:solidFill>
          <a:ln w="25400" cap="flat" cmpd="sng" algn="ctr">
            <a:solidFill>
              <a:srgbClr val="F79646"/>
            </a:solidFill>
            <a:prstDash val="solid"/>
          </a:ln>
          <a:effectLst/>
        </p:spPr>
        <p:txBody>
          <a:bodyPr rtlCol="0" anchor="ctr"/>
          <a:lstStyle/>
          <a:p>
            <a:pPr marL="0" marR="0" lvl="0" indent="0"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Application profiles</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45" name="직사각형 44"/>
          <p:cNvSpPr/>
          <p:nvPr/>
        </p:nvSpPr>
        <p:spPr>
          <a:xfrm>
            <a:off x="5851170"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Connected Health</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46" name="직사각형 45"/>
          <p:cNvSpPr/>
          <p:nvPr/>
        </p:nvSpPr>
        <p:spPr>
          <a:xfrm>
            <a:off x="4614334"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Smart Home</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47" name="직사각형 46"/>
          <p:cNvSpPr/>
          <p:nvPr/>
        </p:nvSpPr>
        <p:spPr>
          <a:xfrm>
            <a:off x="8299442"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Automotive</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48" name="직사각형 47"/>
          <p:cNvSpPr/>
          <p:nvPr/>
        </p:nvSpPr>
        <p:spPr>
          <a:xfrm>
            <a:off x="7075306"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Retail</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8" name="제목 2"/>
          <p:cNvSpPr>
            <a:spLocks noGrp="1"/>
          </p:cNvSpPr>
          <p:nvPr>
            <p:ph type="title"/>
          </p:nvPr>
        </p:nvSpPr>
        <p:spPr>
          <a:xfrm>
            <a:off x="491046" y="94453"/>
            <a:ext cx="10295018" cy="721233"/>
          </a:xfrm>
        </p:spPr>
        <p:txBody>
          <a:bodyPr/>
          <a:lstStyle/>
          <a:p>
            <a:r>
              <a:rPr lang="en-US" altLang="ko-KR" dirty="0"/>
              <a:t>OCF Framework: </a:t>
            </a:r>
            <a:r>
              <a:rPr lang="en-US" altLang="ko-KR" dirty="0" err="1"/>
              <a:t>IoT</a:t>
            </a:r>
            <a:r>
              <a:rPr lang="en-US" altLang="ko-KR" dirty="0"/>
              <a:t> Platform(?)</a:t>
            </a:r>
            <a:endParaRPr lang="ko-KR" altLang="en-US" dirty="0"/>
          </a:p>
        </p:txBody>
      </p:sp>
    </p:spTree>
    <p:extLst>
      <p:ext uri="{BB962C8B-B14F-4D97-AF65-F5344CB8AC3E}">
        <p14:creationId xmlns:p14="http://schemas.microsoft.com/office/powerpoint/2010/main" val="417875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fontScale="85000" lnSpcReduction="20000"/>
          </a:bodyPr>
          <a:lstStyle/>
          <a:p>
            <a:r>
              <a:rPr lang="en-US" altLang="ko-KR" b="1" dirty="0" err="1">
                <a:solidFill>
                  <a:srgbClr val="0000FF"/>
                </a:solidFill>
              </a:rPr>
              <a:t>IoT</a:t>
            </a:r>
            <a:r>
              <a:rPr lang="en-US" altLang="ko-KR" b="1" dirty="0">
                <a:solidFill>
                  <a:srgbClr val="0000FF"/>
                </a:solidFill>
              </a:rPr>
              <a:t> overview</a:t>
            </a:r>
          </a:p>
          <a:p>
            <a:pPr lvl="1"/>
            <a:r>
              <a:rPr lang="en-US" altLang="ko-KR" b="1" dirty="0">
                <a:solidFill>
                  <a:srgbClr val="0000FF"/>
                </a:solidFill>
              </a:rPr>
              <a:t>Main challenges  </a:t>
            </a:r>
          </a:p>
          <a:p>
            <a:pPr lvl="1"/>
            <a:endParaRPr lang="en-US" altLang="ko-KR" sz="1100" dirty="0"/>
          </a:p>
          <a:p>
            <a:r>
              <a:rPr lang="en-US" altLang="ko-KR" dirty="0"/>
              <a:t>OCF Architecture </a:t>
            </a:r>
          </a:p>
          <a:p>
            <a:pPr lvl="1"/>
            <a:r>
              <a:rPr lang="en-US" altLang="ko-KR" dirty="0"/>
              <a:t>Functional Block Diagram &amp; OCF Framework </a:t>
            </a:r>
          </a:p>
          <a:p>
            <a:pPr lvl="1"/>
            <a:endParaRPr lang="en-US" altLang="ko-KR" sz="1100" dirty="0"/>
          </a:p>
          <a:p>
            <a:r>
              <a:rPr lang="en-US" altLang="ko-KR" dirty="0"/>
              <a:t>Resource model</a:t>
            </a:r>
          </a:p>
          <a:p>
            <a:pPr lvl="1"/>
            <a:r>
              <a:rPr lang="en-US" altLang="ko-KR" dirty="0"/>
              <a:t>Resource, Resource Type, Device  </a:t>
            </a:r>
          </a:p>
          <a:p>
            <a:pPr lvl="1"/>
            <a:endParaRPr lang="en-US" altLang="ko-KR" sz="1100" dirty="0"/>
          </a:p>
          <a:p>
            <a:r>
              <a:rPr lang="en-US" altLang="ko-KR" dirty="0"/>
              <a:t>RESTful Transaction </a:t>
            </a:r>
          </a:p>
          <a:p>
            <a:pPr lvl="1"/>
            <a:r>
              <a:rPr lang="en-US" altLang="ko-KR" dirty="0"/>
              <a:t>CRUDN, Messaging, Discovery</a:t>
            </a:r>
          </a:p>
          <a:p>
            <a:pPr lvl="1"/>
            <a:endParaRPr lang="en-US" altLang="ko-KR" sz="1000" dirty="0"/>
          </a:p>
          <a:p>
            <a:r>
              <a:rPr lang="en-US" altLang="ko-KR" dirty="0"/>
              <a:t>Bridging </a:t>
            </a:r>
          </a:p>
          <a:p>
            <a:pPr lvl="1"/>
            <a:r>
              <a:rPr lang="en-US" altLang="ko-KR" dirty="0"/>
              <a:t>Content-Negotiation, Bridging  </a:t>
            </a:r>
            <a:endParaRPr lang="ko-KR" altLang="en-US" dirty="0"/>
          </a:p>
        </p:txBody>
      </p:sp>
      <p:sp>
        <p:nvSpPr>
          <p:cNvPr id="3" name="제목 2"/>
          <p:cNvSpPr>
            <a:spLocks noGrp="1"/>
          </p:cNvSpPr>
          <p:nvPr>
            <p:ph type="title"/>
          </p:nvPr>
        </p:nvSpPr>
        <p:spPr/>
        <p:txBody>
          <a:bodyPr/>
          <a:lstStyle/>
          <a:p>
            <a:r>
              <a:rPr lang="en-US" altLang="ko-KR" dirty="0"/>
              <a:t>Contents</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DFAB212C-C932-4E50-A09D-B4EC3C218073}" type="datetime3">
              <a:rPr lang="en-US" altLang="ko-KR" smtClean="0"/>
              <a:t>17 October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3</a:t>
            </a:fld>
            <a:endParaRPr lang="en-US" dirty="0"/>
          </a:p>
        </p:txBody>
      </p:sp>
      <p:sp>
        <p:nvSpPr>
          <p:cNvPr id="6" name="바닥글 개체 틀 5"/>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37525549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2"/>
          </p:nvPr>
        </p:nvSpPr>
        <p:spPr>
          <a:xfrm>
            <a:off x="10820400" y="6493026"/>
            <a:ext cx="1221390" cy="348441"/>
          </a:xfrm>
        </p:spPr>
        <p:txBody>
          <a:bodyPr/>
          <a:lstStyle/>
          <a:p>
            <a:fld id="{17A5C656-E050-4F3D-A0DB-0D19E9E83691}" type="slidenum">
              <a:rPr lang="en-US" smtClean="0"/>
              <a:pPr/>
              <a:t>30</a:t>
            </a:fld>
            <a:endParaRPr lang="en-US" dirty="0"/>
          </a:p>
        </p:txBody>
      </p:sp>
      <p:sp>
        <p:nvSpPr>
          <p:cNvPr id="5" name="날짜 개체 틀 4"/>
          <p:cNvSpPr>
            <a:spLocks noGrp="1"/>
          </p:cNvSpPr>
          <p:nvPr>
            <p:ph type="dt" sz="half" idx="10"/>
          </p:nvPr>
        </p:nvSpPr>
        <p:spPr>
          <a:xfrm>
            <a:off x="442119" y="6477000"/>
            <a:ext cx="1981200" cy="304801"/>
          </a:xfrm>
        </p:spPr>
        <p:txBody>
          <a:bodyPr/>
          <a:lstStyle/>
          <a:p>
            <a:fld id="{0F63BBA5-C0F5-4EC7-90C7-1D8C27322F84}" type="datetime3">
              <a:rPr lang="en-US" altLang="ko-KR" smtClean="0"/>
              <a:t>17 October 2017</a:t>
            </a:fld>
            <a:endParaRPr lang="en-US" dirty="0"/>
          </a:p>
        </p:txBody>
      </p:sp>
      <p:sp>
        <p:nvSpPr>
          <p:cNvPr id="6" name="바닥글 개체 틀 5"/>
          <p:cNvSpPr>
            <a:spLocks noGrp="1"/>
          </p:cNvSpPr>
          <p:nvPr>
            <p:ph type="ftr" sz="quarter" idx="11"/>
          </p:nvPr>
        </p:nvSpPr>
        <p:spPr>
          <a:xfrm>
            <a:off x="2988604" y="6493026"/>
            <a:ext cx="5723220" cy="256546"/>
          </a:xfrm>
        </p:spPr>
        <p:txBody>
          <a:bodyPr/>
          <a:lstStyle/>
          <a:p>
            <a:r>
              <a:rPr lang="en-US"/>
              <a:t>Open Connectivity Foundation Public Information - No NDA</a:t>
            </a:r>
            <a:endParaRPr lang="en-US" dirty="0"/>
          </a:p>
        </p:txBody>
      </p:sp>
      <p:sp>
        <p:nvSpPr>
          <p:cNvPr id="51" name="L 도형 50"/>
          <p:cNvSpPr/>
          <p:nvPr/>
        </p:nvSpPr>
        <p:spPr>
          <a:xfrm rot="16200000" flipH="1">
            <a:off x="3900669" y="-603447"/>
            <a:ext cx="4680520" cy="8280919"/>
          </a:xfrm>
          <a:prstGeom prst="corner">
            <a:avLst>
              <a:gd name="adj1" fmla="val 42069"/>
              <a:gd name="adj2" fmla="val 100000"/>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vert="eaVert" rtlCol="0" anchor="t" anchorCtr="1"/>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OCF Framework</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52" name="직사각형 51"/>
          <p:cNvSpPr/>
          <p:nvPr/>
        </p:nvSpPr>
        <p:spPr>
          <a:xfrm>
            <a:off x="2324436" y="4872376"/>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Group management</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53" name="직사각형 52"/>
          <p:cNvSpPr/>
          <p:nvPr/>
        </p:nvSpPr>
        <p:spPr>
          <a:xfrm>
            <a:off x="4484592" y="486308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Bridging </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54" name="직사각형 53"/>
          <p:cNvSpPr/>
          <p:nvPr/>
        </p:nvSpPr>
        <p:spPr>
          <a:xfrm>
            <a:off x="6853141" y="485678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1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Streaming </a:t>
            </a:r>
            <a:endParaRPr kumimoji="0" lang="ko-KR" altLang="en-US" sz="11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55" name="직사각형 54"/>
          <p:cNvSpPr/>
          <p:nvPr/>
        </p:nvSpPr>
        <p:spPr>
          <a:xfrm>
            <a:off x="4476733" y="336186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Device management</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56" name="직사각형 55"/>
          <p:cNvSpPr/>
          <p:nvPr/>
        </p:nvSpPr>
        <p:spPr>
          <a:xfrm>
            <a:off x="6780989" y="3367941"/>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Security</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57" name="직사각형 56"/>
          <p:cNvSpPr/>
          <p:nvPr/>
        </p:nvSpPr>
        <p:spPr>
          <a:xfrm>
            <a:off x="2333416" y="336242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Discovery</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58" name="직사각형 57"/>
          <p:cNvSpPr/>
          <p:nvPr/>
        </p:nvSpPr>
        <p:spPr>
          <a:xfrm>
            <a:off x="8797213" y="177547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Messaging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59" name="직사각형 58"/>
          <p:cNvSpPr/>
          <p:nvPr/>
        </p:nvSpPr>
        <p:spPr>
          <a:xfrm>
            <a:off x="2321156" y="1772817"/>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ID &amp; Addressing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60" name="직사각형 59"/>
          <p:cNvSpPr/>
          <p:nvPr/>
        </p:nvSpPr>
        <p:spPr>
          <a:xfrm>
            <a:off x="6790248" y="1772817"/>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CRUDN</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61" name="직사각형 60"/>
          <p:cNvSpPr/>
          <p:nvPr/>
        </p:nvSpPr>
        <p:spPr>
          <a:xfrm>
            <a:off x="4476733" y="1772817"/>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Resource model</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62" name="직사각형 61"/>
          <p:cNvSpPr/>
          <p:nvPr/>
        </p:nvSpPr>
        <p:spPr>
          <a:xfrm>
            <a:off x="1668421" y="2348880"/>
            <a:ext cx="1944216" cy="648072"/>
          </a:xfrm>
          <a:prstGeom prst="rect">
            <a:avLst/>
          </a:prstGeom>
          <a:solidFill>
            <a:srgbClr val="99FF99"/>
          </a:solidFill>
          <a:ln w="25400" cap="flat" cmpd="sng" algn="ctr">
            <a:solidFill>
              <a:srgbClr val="4F81BD">
                <a:shade val="50000"/>
              </a:srgbClr>
            </a:solidFill>
            <a:prstDash val="solid"/>
          </a:ln>
          <a:effectLst/>
        </p:spPr>
        <p:txBody>
          <a:bodyPr rtlCol="0" anchor="ctr"/>
          <a:lstStyle/>
          <a:p>
            <a:pPr marL="0" marR="0" lvl="0" indent="0"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sysClr val="windowText" lastClr="000000"/>
                </a:solidFill>
                <a:effectLst/>
                <a:uLnTx/>
                <a:uFillTx/>
                <a:latin typeface="Arial"/>
                <a:ea typeface="맑은 고딕"/>
                <a:cs typeface="+mn-cs"/>
              </a:rPr>
              <a:t>Identifier &amp; locator for OCF entities with resolution scheme</a:t>
            </a:r>
            <a:endParaRPr kumimoji="0" lang="en-US" altLang="ko-KR" sz="1200" b="0" i="0" u="none" strike="noStrike" kern="0" cap="none" spc="0" normalizeH="0" baseline="0" noProof="0" dirty="0">
              <a:ln>
                <a:noFill/>
              </a:ln>
              <a:solidFill>
                <a:prstClr val="black"/>
              </a:solidFill>
              <a:effectLst/>
              <a:uLnTx/>
              <a:uFillTx/>
              <a:latin typeface="Arial"/>
              <a:ea typeface="맑은 고딕"/>
              <a:cs typeface="+mn-cs"/>
            </a:endParaRPr>
          </a:p>
        </p:txBody>
      </p:sp>
      <p:sp>
        <p:nvSpPr>
          <p:cNvPr id="63" name="직사각형 62"/>
          <p:cNvSpPr/>
          <p:nvPr/>
        </p:nvSpPr>
        <p:spPr>
          <a:xfrm>
            <a:off x="8797213" y="2354094"/>
            <a:ext cx="2263136" cy="656506"/>
          </a:xfrm>
          <a:prstGeom prst="rect">
            <a:avLst/>
          </a:prstGeom>
          <a:solidFill>
            <a:srgbClr val="99FF99"/>
          </a:solidFill>
          <a:ln w="25400" cap="flat" cmpd="sng" algn="ctr">
            <a:solidFill>
              <a:srgbClr val="4F81BD">
                <a:shade val="50000"/>
              </a:srgbClr>
            </a:solidFill>
            <a:prstDash val="solid"/>
          </a:ln>
          <a:effectLst/>
        </p:spPr>
        <p:txBody>
          <a:bodyPr rtlCol="0" anchor="ctr"/>
          <a:lstStyle/>
          <a:p>
            <a:pPr lvl="0" latinLnBrk="1">
              <a:defRPr/>
            </a:pPr>
            <a:r>
              <a:rPr lang="en-US" altLang="ko-KR" sz="1200" kern="0" dirty="0">
                <a:solidFill>
                  <a:prstClr val="black"/>
                </a:solidFill>
                <a:latin typeface="Arial"/>
                <a:ea typeface="맑은 고딕"/>
              </a:rPr>
              <a:t>Realizing CRUDN with transfer protocol (e.g., </a:t>
            </a:r>
            <a:r>
              <a:rPr lang="en-US" altLang="ko-KR" sz="1200" kern="0" dirty="0" err="1">
                <a:solidFill>
                  <a:prstClr val="black"/>
                </a:solidFill>
                <a:latin typeface="Arial"/>
                <a:ea typeface="맑은 고딕"/>
              </a:rPr>
              <a:t>CoAP</a:t>
            </a:r>
            <a:r>
              <a:rPr lang="en-US" altLang="ko-KR" sz="1200" kern="0" dirty="0">
                <a:solidFill>
                  <a:prstClr val="black"/>
                </a:solidFill>
                <a:latin typeface="Arial"/>
                <a:ea typeface="맑은 고딕"/>
              </a:rPr>
              <a:t>, HTTP, MQTT, DDS)</a:t>
            </a:r>
          </a:p>
        </p:txBody>
      </p:sp>
      <p:sp>
        <p:nvSpPr>
          <p:cNvPr id="64" name="직사각형 63"/>
          <p:cNvSpPr/>
          <p:nvPr/>
        </p:nvSpPr>
        <p:spPr>
          <a:xfrm>
            <a:off x="4050500" y="2362528"/>
            <a:ext cx="1944216" cy="648072"/>
          </a:xfrm>
          <a:prstGeom prst="rect">
            <a:avLst/>
          </a:prstGeom>
          <a:solidFill>
            <a:srgbClr val="99FF99"/>
          </a:solidFill>
          <a:ln w="25400" cap="flat" cmpd="sng" algn="ctr">
            <a:solidFill>
              <a:srgbClr val="4F81BD">
                <a:shade val="50000"/>
              </a:srgbClr>
            </a:solidFill>
            <a:prstDash val="solid"/>
          </a:ln>
          <a:effectLst/>
        </p:spPr>
        <p:txBody>
          <a:bodyPr rtlCol="0" anchor="ctr"/>
          <a:lstStyle/>
          <a:p>
            <a:pPr marL="0" marR="0" lvl="0" indent="0" defTabSz="914400" eaLnBrk="1" fontAlgn="auto" latinLnBrk="1" hangingPunct="1">
              <a:lnSpc>
                <a:spcPct val="100000"/>
              </a:lnSpc>
              <a:spcBef>
                <a:spcPts val="0"/>
              </a:spcBef>
              <a:spcAft>
                <a:spcPts val="0"/>
              </a:spcAft>
              <a:buClrTx/>
              <a:buSzTx/>
              <a:buFontTx/>
              <a:buNone/>
              <a:tabLst/>
              <a:defRPr/>
            </a:pPr>
            <a:r>
              <a:rPr lang="en-US" altLang="ko-KR" sz="1200" kern="0" dirty="0">
                <a:solidFill>
                  <a:sysClr val="windowText" lastClr="000000"/>
                </a:solidFill>
                <a:latin typeface="Arial"/>
                <a:ea typeface="맑은 고딕"/>
              </a:rPr>
              <a:t>A way to construct Resource with attributes, Resource Type &amp; Link.  </a:t>
            </a:r>
            <a:endParaRPr kumimoji="0" lang="en-US" altLang="ko-KR" sz="1200" b="0" i="0" u="none" strike="noStrike" kern="0" cap="none" spc="0" normalizeH="0" baseline="0" noProof="0" dirty="0">
              <a:ln>
                <a:noFill/>
              </a:ln>
              <a:solidFill>
                <a:prstClr val="black"/>
              </a:solidFill>
              <a:effectLst/>
              <a:uLnTx/>
              <a:uFillTx/>
              <a:latin typeface="Arial"/>
              <a:ea typeface="맑은 고딕"/>
              <a:cs typeface="+mn-cs"/>
            </a:endParaRPr>
          </a:p>
        </p:txBody>
      </p:sp>
      <p:sp>
        <p:nvSpPr>
          <p:cNvPr id="65" name="직사각형 64"/>
          <p:cNvSpPr/>
          <p:nvPr/>
        </p:nvSpPr>
        <p:spPr>
          <a:xfrm>
            <a:off x="6186792" y="2362528"/>
            <a:ext cx="2428244" cy="648072"/>
          </a:xfrm>
          <a:prstGeom prst="rect">
            <a:avLst/>
          </a:prstGeom>
          <a:solidFill>
            <a:srgbClr val="99FF99"/>
          </a:solidFill>
          <a:ln w="25400" cap="flat" cmpd="sng" algn="ctr">
            <a:solidFill>
              <a:srgbClr val="4F81BD">
                <a:shade val="50000"/>
              </a:srgbClr>
            </a:solidFill>
            <a:prstDash val="solid"/>
          </a:ln>
          <a:effectLst/>
        </p:spPr>
        <p:txBody>
          <a:bodyPr rtlCol="0" anchor="ctr"/>
          <a:lstStyle/>
          <a:p>
            <a:pPr marL="0" marR="0" lvl="0" indent="0"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맑은 고딕"/>
                <a:cs typeface="+mn-cs"/>
              </a:rPr>
              <a:t>Create, Retrieve, Update, Delete &amp; Notification of Resource with generic Request &amp; Response.</a:t>
            </a:r>
          </a:p>
        </p:txBody>
      </p:sp>
      <p:sp>
        <p:nvSpPr>
          <p:cNvPr id="66" name="직사각형 65"/>
          <p:cNvSpPr/>
          <p:nvPr/>
        </p:nvSpPr>
        <p:spPr>
          <a:xfrm>
            <a:off x="3989716" y="3933056"/>
            <a:ext cx="2128982" cy="659898"/>
          </a:xfrm>
          <a:prstGeom prst="rect">
            <a:avLst/>
          </a:prstGeom>
          <a:solidFill>
            <a:srgbClr val="99FF99"/>
          </a:solidFill>
          <a:ln w="25400" cap="flat" cmpd="sng" algn="ctr">
            <a:solidFill>
              <a:srgbClr val="4F81BD">
                <a:shade val="50000"/>
              </a:srgbClr>
            </a:solidFill>
            <a:prstDash val="solid"/>
          </a:ln>
          <a:effectLst/>
        </p:spPr>
        <p:txBody>
          <a:bodyPr rtlCol="0" anchor="ctr"/>
          <a:lstStyle/>
          <a:p>
            <a:pPr lvl="0" latinLnBrk="1">
              <a:defRPr/>
            </a:pPr>
            <a:r>
              <a:rPr lang="en-US" altLang="ko-KR" sz="1200" kern="0" dirty="0">
                <a:solidFill>
                  <a:sysClr val="windowText" lastClr="000000"/>
                </a:solidFill>
                <a:latin typeface="Arial"/>
                <a:ea typeface="맑은 고딕"/>
              </a:rPr>
              <a:t>Manage device capability, configuration, monitoring and life cycle management.  </a:t>
            </a:r>
            <a:endParaRPr lang="en-US" altLang="ko-KR" sz="1200" kern="0" dirty="0">
              <a:solidFill>
                <a:prstClr val="black"/>
              </a:solidFill>
              <a:latin typeface="Arial"/>
              <a:ea typeface="맑은 고딕"/>
            </a:endParaRPr>
          </a:p>
        </p:txBody>
      </p:sp>
      <p:sp>
        <p:nvSpPr>
          <p:cNvPr id="67" name="직사각형 66"/>
          <p:cNvSpPr/>
          <p:nvPr/>
        </p:nvSpPr>
        <p:spPr>
          <a:xfrm>
            <a:off x="6670819" y="3933056"/>
            <a:ext cx="2268900" cy="659898"/>
          </a:xfrm>
          <a:prstGeom prst="rect">
            <a:avLst/>
          </a:prstGeom>
          <a:solidFill>
            <a:srgbClr val="99FF99"/>
          </a:solidFill>
          <a:ln w="25400" cap="flat" cmpd="sng" algn="ctr">
            <a:solidFill>
              <a:srgbClr val="4F81BD">
                <a:shade val="50000"/>
              </a:srgbClr>
            </a:solidFill>
            <a:prstDash val="solid"/>
          </a:ln>
          <a:effectLst/>
        </p:spPr>
        <p:txBody>
          <a:bodyPr rtlCol="0" anchor="ctr"/>
          <a:lstStyle/>
          <a:p>
            <a:pPr marL="0" marR="0" lvl="0" indent="0"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맑은 고딕"/>
                <a:cs typeface="+mn-cs"/>
              </a:rPr>
              <a:t>Onboarding, Authentication, Authorization &amp; Access control</a:t>
            </a:r>
          </a:p>
        </p:txBody>
      </p:sp>
      <p:sp>
        <p:nvSpPr>
          <p:cNvPr id="68" name="직사각형 67"/>
          <p:cNvSpPr/>
          <p:nvPr/>
        </p:nvSpPr>
        <p:spPr>
          <a:xfrm>
            <a:off x="1189552" y="3944073"/>
            <a:ext cx="2450367" cy="648072"/>
          </a:xfrm>
          <a:prstGeom prst="rect">
            <a:avLst/>
          </a:prstGeom>
          <a:solidFill>
            <a:srgbClr val="99FF99"/>
          </a:solidFill>
          <a:ln w="25400" cap="flat" cmpd="sng" algn="ctr">
            <a:solidFill>
              <a:srgbClr val="4F81BD">
                <a:shade val="50000"/>
              </a:srgbClr>
            </a:solidFill>
            <a:prstDash val="solid"/>
          </a:ln>
          <a:effectLst/>
        </p:spPr>
        <p:txBody>
          <a:bodyPr rtlCol="0" anchor="ctr"/>
          <a:lstStyle/>
          <a:p>
            <a:pPr marL="0" marR="0" lvl="0" indent="0" defTabSz="914400" eaLnBrk="1" fontAlgn="auto" latinLnBrk="1" hangingPunct="1">
              <a:lnSpc>
                <a:spcPct val="100000"/>
              </a:lnSpc>
              <a:spcBef>
                <a:spcPts val="0"/>
              </a:spcBef>
              <a:spcAft>
                <a:spcPts val="0"/>
              </a:spcAft>
              <a:buClrTx/>
              <a:buSzTx/>
              <a:tabLst/>
              <a:defRPr/>
            </a:pPr>
            <a:r>
              <a:rPr kumimoji="0" lang="en-US" altLang="ko-KR" sz="1200" b="0" i="0" u="none" strike="noStrike" kern="0" cap="none" spc="0" normalizeH="0" baseline="0" noProof="0" dirty="0">
                <a:ln>
                  <a:noFill/>
                </a:ln>
                <a:solidFill>
                  <a:sysClr val="windowText" lastClr="000000"/>
                </a:solidFill>
                <a:effectLst/>
                <a:uLnTx/>
                <a:uFillTx/>
                <a:latin typeface="Arial"/>
                <a:ea typeface="맑은 고딕"/>
                <a:cs typeface="+mn-cs"/>
              </a:rPr>
              <a:t>Finding relevant device &amp; service information. Pull or Push based &amp; Direct &amp; Indirect</a:t>
            </a:r>
            <a:endParaRPr kumimoji="0" lang="en-US" altLang="ko-KR" sz="1200" b="0" i="0" u="none" strike="noStrike" kern="0" cap="none" spc="0" normalizeH="0" baseline="0" noProof="0" dirty="0">
              <a:ln>
                <a:noFill/>
              </a:ln>
              <a:solidFill>
                <a:prstClr val="black"/>
              </a:solidFill>
              <a:effectLst/>
              <a:uLnTx/>
              <a:uFillTx/>
              <a:latin typeface="Arial"/>
              <a:ea typeface="맑은 고딕"/>
              <a:cs typeface="+mn-cs"/>
            </a:endParaRPr>
          </a:p>
        </p:txBody>
      </p:sp>
      <p:sp>
        <p:nvSpPr>
          <p:cNvPr id="69" name="직사각형 68"/>
          <p:cNvSpPr/>
          <p:nvPr/>
        </p:nvSpPr>
        <p:spPr>
          <a:xfrm>
            <a:off x="1189552" y="5433398"/>
            <a:ext cx="2423085" cy="659898"/>
          </a:xfrm>
          <a:prstGeom prst="rect">
            <a:avLst/>
          </a:prstGeom>
          <a:solidFill>
            <a:srgbClr val="99FF99"/>
          </a:solidFill>
          <a:ln w="25400" cap="flat" cmpd="sng" algn="ctr">
            <a:solidFill>
              <a:srgbClr val="4F81BD">
                <a:shade val="50000"/>
              </a:srgbClr>
            </a:solidFill>
            <a:prstDash val="solid"/>
          </a:ln>
          <a:effectLst/>
        </p:spPr>
        <p:txBody>
          <a:bodyPr rtlCol="0" anchor="ctr"/>
          <a:lstStyle/>
          <a:p>
            <a:pPr lvl="0" latinLnBrk="1">
              <a:defRPr/>
            </a:pPr>
            <a:r>
              <a:rPr lang="en-US" altLang="ko-KR" sz="1200" kern="0" dirty="0">
                <a:solidFill>
                  <a:sysClr val="windowText" lastClr="000000"/>
                </a:solidFill>
                <a:latin typeface="Arial"/>
                <a:ea typeface="맑은 고딕"/>
              </a:rPr>
              <a:t>Manage group &amp; collective group activity, Group/ Scene/ Script/ Rule </a:t>
            </a:r>
            <a:endParaRPr lang="en-US" altLang="ko-KR" sz="1200" kern="0" dirty="0">
              <a:solidFill>
                <a:prstClr val="black"/>
              </a:solidFill>
              <a:latin typeface="Arial"/>
              <a:ea typeface="맑은 고딕"/>
            </a:endParaRPr>
          </a:p>
        </p:txBody>
      </p:sp>
      <p:sp>
        <p:nvSpPr>
          <p:cNvPr id="70" name="직사각형 69"/>
          <p:cNvSpPr/>
          <p:nvPr/>
        </p:nvSpPr>
        <p:spPr>
          <a:xfrm>
            <a:off x="3842420" y="5434207"/>
            <a:ext cx="2772382" cy="706432"/>
          </a:xfrm>
          <a:prstGeom prst="rect">
            <a:avLst/>
          </a:prstGeom>
          <a:solidFill>
            <a:srgbClr val="99FF99"/>
          </a:solidFill>
          <a:ln w="25400" cap="flat" cmpd="sng" algn="ctr">
            <a:solidFill>
              <a:srgbClr val="4F81BD">
                <a:shade val="50000"/>
              </a:srgbClr>
            </a:solidFill>
            <a:prstDash val="solid"/>
          </a:ln>
          <a:effectLst/>
        </p:spPr>
        <p:txBody>
          <a:bodyPr rtlCol="0" anchor="ctr"/>
          <a:lstStyle/>
          <a:p>
            <a:pPr lvl="0" latinLnBrk="1">
              <a:defRPr/>
            </a:pPr>
            <a:r>
              <a:rPr lang="en-US" altLang="ko-KR" sz="1200" kern="0" dirty="0">
                <a:solidFill>
                  <a:prstClr val="black"/>
                </a:solidFill>
                <a:latin typeface="Arial"/>
                <a:ea typeface="맑은 고딕"/>
              </a:rPr>
              <a:t>Intermediate or translate between different echo, protocols. Bridging with Virtual entity with synchronization </a:t>
            </a:r>
          </a:p>
        </p:txBody>
      </p:sp>
      <p:sp>
        <p:nvSpPr>
          <p:cNvPr id="71" name="직사각형 70"/>
          <p:cNvSpPr/>
          <p:nvPr/>
        </p:nvSpPr>
        <p:spPr>
          <a:xfrm>
            <a:off x="6862613" y="5434207"/>
            <a:ext cx="1590723" cy="706432"/>
          </a:xfrm>
          <a:prstGeom prst="rect">
            <a:avLst/>
          </a:prstGeom>
          <a:solidFill>
            <a:srgbClr val="99FF99"/>
          </a:solidFill>
          <a:ln w="25400" cap="flat" cmpd="sng" algn="ctr">
            <a:solidFill>
              <a:srgbClr val="4F81BD">
                <a:shade val="50000"/>
              </a:srgbClr>
            </a:solidFill>
            <a:prstDash val="solid"/>
          </a:ln>
          <a:effectLst/>
        </p:spPr>
        <p:txBody>
          <a:bodyPr rtlCol="0" anchor="ctr"/>
          <a:lstStyle/>
          <a:p>
            <a:pPr marL="0" marR="0" lvl="0" indent="0" defTabSz="914400" eaLnBrk="1" fontAlgn="auto" latinLnBrk="1" hangingPunct="1">
              <a:lnSpc>
                <a:spcPct val="100000"/>
              </a:lnSpc>
              <a:spcBef>
                <a:spcPts val="0"/>
              </a:spcBef>
              <a:spcAft>
                <a:spcPts val="0"/>
              </a:spcAft>
              <a:buClrTx/>
              <a:buSzTx/>
              <a:tabLst/>
              <a:defRPr/>
            </a:pPr>
            <a:r>
              <a:rPr kumimoji="0" lang="en-US" altLang="ko-KR" sz="1200" b="0" i="0" u="none" strike="noStrike" kern="0" cap="none" spc="0" normalizeH="0" baseline="0" noProof="0" dirty="0">
                <a:ln>
                  <a:noFill/>
                </a:ln>
                <a:solidFill>
                  <a:prstClr val="black"/>
                </a:solidFill>
                <a:effectLst/>
                <a:uLnTx/>
                <a:uFillTx/>
                <a:latin typeface="Arial"/>
                <a:ea typeface="맑은 고딕"/>
                <a:cs typeface="+mn-cs"/>
              </a:rPr>
              <a:t>Deliver data flow with </a:t>
            </a:r>
            <a:r>
              <a:rPr kumimoji="0" lang="en-US" altLang="ko-KR" sz="1200" b="0" i="0" u="none" strike="noStrike" kern="0" cap="none" spc="0" normalizeH="0" baseline="0" noProof="0" dirty="0" err="1">
                <a:ln>
                  <a:noFill/>
                </a:ln>
                <a:solidFill>
                  <a:prstClr val="black"/>
                </a:solidFill>
                <a:effectLst/>
                <a:uLnTx/>
                <a:uFillTx/>
                <a:latin typeface="Arial"/>
                <a:ea typeface="맑은 고딕"/>
                <a:cs typeface="+mn-cs"/>
              </a:rPr>
              <a:t>QoS</a:t>
            </a:r>
            <a:r>
              <a:rPr kumimoji="0" lang="en-US" altLang="ko-KR" sz="1200" b="0" i="0" u="none" strike="noStrike" kern="0" cap="none" spc="0" normalizeH="0" baseline="0" noProof="0" dirty="0">
                <a:ln>
                  <a:noFill/>
                </a:ln>
                <a:solidFill>
                  <a:prstClr val="black"/>
                </a:solidFill>
                <a:effectLst/>
                <a:uLnTx/>
                <a:uFillTx/>
                <a:latin typeface="Arial"/>
                <a:ea typeface="맑은 고딕"/>
                <a:cs typeface="+mn-cs"/>
              </a:rPr>
              <a:t> constraints.</a:t>
            </a:r>
          </a:p>
        </p:txBody>
      </p:sp>
      <p:sp>
        <p:nvSpPr>
          <p:cNvPr id="73" name="제목 2"/>
          <p:cNvSpPr>
            <a:spLocks noGrp="1"/>
          </p:cNvSpPr>
          <p:nvPr>
            <p:ph type="title"/>
          </p:nvPr>
        </p:nvSpPr>
        <p:spPr>
          <a:xfrm>
            <a:off x="491046" y="94453"/>
            <a:ext cx="10295018" cy="721233"/>
          </a:xfrm>
        </p:spPr>
        <p:txBody>
          <a:bodyPr/>
          <a:lstStyle/>
          <a:p>
            <a:r>
              <a:rPr lang="en-US" altLang="ko-KR" dirty="0"/>
              <a:t>OCF Framework – </a:t>
            </a:r>
            <a:r>
              <a:rPr lang="en-US" altLang="ko-KR" dirty="0" err="1"/>
              <a:t>IoT</a:t>
            </a:r>
            <a:r>
              <a:rPr lang="en-US" altLang="ko-KR" dirty="0"/>
              <a:t> Platform? </a:t>
            </a:r>
            <a:endParaRPr lang="ko-KR" altLang="en-US" dirty="0"/>
          </a:p>
        </p:txBody>
      </p:sp>
    </p:spTree>
    <p:extLst>
      <p:ext uri="{BB962C8B-B14F-4D97-AF65-F5344CB8AC3E}">
        <p14:creationId xmlns:p14="http://schemas.microsoft.com/office/powerpoint/2010/main" val="40570469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Core features &amp; issues </a:t>
            </a:r>
            <a:endParaRPr lang="ko-KR" altLang="en-US" dirty="0"/>
          </a:p>
        </p:txBody>
      </p:sp>
      <p:sp>
        <p:nvSpPr>
          <p:cNvPr id="4" name="슬라이드 번호 개체 틀 3"/>
          <p:cNvSpPr>
            <a:spLocks noGrp="1"/>
          </p:cNvSpPr>
          <p:nvPr>
            <p:ph type="sldNum" sz="quarter" idx="12"/>
          </p:nvPr>
        </p:nvSpPr>
        <p:spPr>
          <a:xfrm>
            <a:off x="10820400" y="6493026"/>
            <a:ext cx="1221390" cy="348441"/>
          </a:xfrm>
        </p:spPr>
        <p:txBody>
          <a:bodyPr/>
          <a:lstStyle/>
          <a:p>
            <a:fld id="{17A5C656-E050-4F3D-A0DB-0D19E9E83691}" type="slidenum">
              <a:rPr lang="en-US" smtClean="0"/>
              <a:pPr/>
              <a:t>31</a:t>
            </a:fld>
            <a:endParaRPr lang="en-US" dirty="0"/>
          </a:p>
        </p:txBody>
      </p:sp>
      <p:sp>
        <p:nvSpPr>
          <p:cNvPr id="5" name="날짜 개체 틀 4"/>
          <p:cNvSpPr>
            <a:spLocks noGrp="1"/>
          </p:cNvSpPr>
          <p:nvPr>
            <p:ph type="dt" sz="half" idx="10"/>
          </p:nvPr>
        </p:nvSpPr>
        <p:spPr>
          <a:xfrm>
            <a:off x="442119" y="6477000"/>
            <a:ext cx="1981200" cy="304801"/>
          </a:xfrm>
        </p:spPr>
        <p:txBody>
          <a:bodyPr/>
          <a:lstStyle/>
          <a:p>
            <a:fld id="{61073CA1-83AC-4F80-BFD1-CC0C5100DCDF}" type="datetime3">
              <a:rPr lang="en-US" altLang="ko-KR" smtClean="0"/>
              <a:t>17 October 2017</a:t>
            </a:fld>
            <a:endParaRPr lang="en-US" dirty="0"/>
          </a:p>
        </p:txBody>
      </p:sp>
      <p:sp>
        <p:nvSpPr>
          <p:cNvPr id="6" name="TextBox 5"/>
          <p:cNvSpPr txBox="1"/>
          <p:nvPr/>
        </p:nvSpPr>
        <p:spPr>
          <a:xfrm>
            <a:off x="10495272" y="4185121"/>
            <a:ext cx="1455830" cy="1723549"/>
          </a:xfrm>
          <a:prstGeom prst="rect">
            <a:avLst/>
          </a:prstGeom>
          <a:noFill/>
          <a:ln>
            <a:solidFill>
              <a:srgbClr val="000000"/>
            </a:solidFill>
          </a:ln>
        </p:spPr>
        <p:txBody>
          <a:bodyPr wrap="square" rtlCol="0">
            <a:spAutoFit/>
          </a:bodyPr>
          <a:lstStyle/>
          <a:p>
            <a:r>
              <a:rPr lang="en-US" altLang="ko-KR" sz="1400" dirty="0"/>
              <a:t>Status</a:t>
            </a:r>
          </a:p>
          <a:p>
            <a:endParaRPr lang="en-US" altLang="ko-KR" sz="1400" dirty="0"/>
          </a:p>
          <a:p>
            <a:endParaRPr lang="en-US" altLang="ko-KR" sz="1400" dirty="0"/>
          </a:p>
          <a:p>
            <a:endParaRPr lang="en-US" altLang="ko-KR" sz="1400" dirty="0"/>
          </a:p>
          <a:p>
            <a:endParaRPr lang="en-US" altLang="ko-KR" sz="1400" dirty="0"/>
          </a:p>
          <a:p>
            <a:endParaRPr lang="en-US" altLang="ko-KR" sz="1400" dirty="0"/>
          </a:p>
          <a:p>
            <a:endParaRPr lang="en-US" altLang="ko-KR" sz="1400" dirty="0"/>
          </a:p>
          <a:p>
            <a:endParaRPr lang="ko-KR" altLang="en-US" sz="800" dirty="0"/>
          </a:p>
        </p:txBody>
      </p:sp>
      <p:graphicFrame>
        <p:nvGraphicFramePr>
          <p:cNvPr id="7" name="표 6"/>
          <p:cNvGraphicFramePr>
            <a:graphicFrameLocks noGrp="1"/>
          </p:cNvGraphicFramePr>
          <p:nvPr>
            <p:extLst>
              <p:ext uri="{D42A27DB-BD31-4B8C-83A1-F6EECF244321}">
                <p14:modId xmlns:p14="http://schemas.microsoft.com/office/powerpoint/2010/main" val="132878738"/>
              </p:ext>
            </p:extLst>
          </p:nvPr>
        </p:nvGraphicFramePr>
        <p:xfrm>
          <a:off x="670719" y="859970"/>
          <a:ext cx="9490652" cy="5438599"/>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180235">
                  <a:extLst>
                    <a:ext uri="{9D8B030D-6E8A-4147-A177-3AD203B41FA5}">
                      <a16:colId xmlns:a16="http://schemas.microsoft.com/office/drawing/2014/main" val="20000"/>
                    </a:ext>
                  </a:extLst>
                </a:gridCol>
                <a:gridCol w="3891850">
                  <a:extLst>
                    <a:ext uri="{9D8B030D-6E8A-4147-A177-3AD203B41FA5}">
                      <a16:colId xmlns:a16="http://schemas.microsoft.com/office/drawing/2014/main" val="20001"/>
                    </a:ext>
                  </a:extLst>
                </a:gridCol>
                <a:gridCol w="682781">
                  <a:extLst>
                    <a:ext uri="{9D8B030D-6E8A-4147-A177-3AD203B41FA5}">
                      <a16:colId xmlns:a16="http://schemas.microsoft.com/office/drawing/2014/main" val="20002"/>
                    </a:ext>
                  </a:extLst>
                </a:gridCol>
                <a:gridCol w="3735786">
                  <a:extLst>
                    <a:ext uri="{9D8B030D-6E8A-4147-A177-3AD203B41FA5}">
                      <a16:colId xmlns:a16="http://schemas.microsoft.com/office/drawing/2014/main" val="20003"/>
                    </a:ext>
                  </a:extLst>
                </a:gridCol>
              </a:tblGrid>
              <a:tr h="245918">
                <a:tc>
                  <a:txBody>
                    <a:bodyPr/>
                    <a:lstStyle/>
                    <a:p>
                      <a:pPr latinLnBrk="1"/>
                      <a:r>
                        <a:rPr lang="en-US" altLang="ko-KR" sz="1200" baseline="0" dirty="0">
                          <a:solidFill>
                            <a:sysClr val="windowText" lastClr="000000"/>
                          </a:solidFill>
                        </a:rPr>
                        <a:t>Core</a:t>
                      </a:r>
                      <a:r>
                        <a:rPr lang="ko-KR" altLang="en-US" sz="1200" baseline="0" dirty="0">
                          <a:solidFill>
                            <a:sysClr val="windowText" lastClr="000000"/>
                          </a:solidFill>
                        </a:rPr>
                        <a:t> </a:t>
                      </a:r>
                      <a:r>
                        <a:rPr lang="en-US" altLang="ko-KR" sz="1200" baseline="0" dirty="0">
                          <a:solidFill>
                            <a:sysClr val="windowText" lastClr="000000"/>
                          </a:solidFill>
                        </a:rPr>
                        <a:t>features</a:t>
                      </a:r>
                      <a:endParaRPr lang="ko-KR"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a:solidFill>
                            <a:sysClr val="windowText" lastClr="000000"/>
                          </a:solidFill>
                        </a:rPr>
                        <a:t>Sub-items</a:t>
                      </a:r>
                      <a:endParaRPr lang="ko-KR"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a:solidFill>
                            <a:sysClr val="windowText" lastClr="000000"/>
                          </a:solidFill>
                        </a:rPr>
                        <a:t>Status </a:t>
                      </a:r>
                      <a:endParaRPr lang="ko-KR"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latinLnBrk="1"/>
                      <a:r>
                        <a:rPr lang="en-US" altLang="ko-KR" sz="1200" dirty="0">
                          <a:solidFill>
                            <a:sysClr val="windowText" lastClr="000000"/>
                          </a:solidFill>
                        </a:rPr>
                        <a:t>Issues</a:t>
                      </a:r>
                      <a:endParaRPr lang="ko-KR"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extLst>
                  <a:ext uri="{0D108BD9-81ED-4DB2-BD59-A6C34878D82A}">
                    <a16:rowId xmlns:a16="http://schemas.microsoft.com/office/drawing/2014/main" val="10000"/>
                  </a:ext>
                </a:extLst>
              </a:tr>
              <a:tr h="245918">
                <a:tc rowSpan="4">
                  <a:txBody>
                    <a:bodyPr/>
                    <a:lstStyle/>
                    <a:p>
                      <a:pPr latinLnBrk="1"/>
                      <a:r>
                        <a:rPr lang="en-US" altLang="ko-KR" sz="1000" dirty="0">
                          <a:solidFill>
                            <a:sysClr val="windowText" lastClr="000000"/>
                          </a:solidFill>
                        </a:rPr>
                        <a:t>ID</a:t>
                      </a:r>
                      <a:r>
                        <a:rPr lang="en-US" altLang="ko-KR" sz="1000" baseline="0" dirty="0">
                          <a:solidFill>
                            <a:sysClr val="windowText" lastClr="000000"/>
                          </a:solidFill>
                        </a:rPr>
                        <a:t> &amp; Addressing</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000" baseline="0" dirty="0">
                          <a:solidFill>
                            <a:sysClr val="windowText" lastClr="000000"/>
                          </a:solidFill>
                        </a:rPr>
                        <a:t>Entity to identify: Resource, Device, App, User?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4">
                  <a:txBody>
                    <a:bodyPr/>
                    <a:lstStyle/>
                    <a:p>
                      <a:pPr marL="285750" indent="-285750" latinLnBrk="1">
                        <a:buAutoNum type="romanLcParenR"/>
                      </a:pPr>
                      <a:r>
                        <a:rPr lang="en-US" altLang="ko-KR" sz="1000" baseline="0" dirty="0">
                          <a:solidFill>
                            <a:sysClr val="windowText" lastClr="000000"/>
                          </a:solidFill>
                        </a:rPr>
                        <a:t>Define entities to identify </a:t>
                      </a:r>
                    </a:p>
                    <a:p>
                      <a:pPr marL="285750" indent="-285750" latinLnBrk="1">
                        <a:buAutoNum type="romanLcParenR"/>
                      </a:pPr>
                      <a:r>
                        <a:rPr lang="en-US" altLang="ko-KR" sz="1000" baseline="0" dirty="0">
                          <a:solidFill>
                            <a:sysClr val="windowText" lastClr="000000"/>
                          </a:solidFill>
                        </a:rPr>
                        <a:t>Define identifier/Name per entity</a:t>
                      </a:r>
                    </a:p>
                    <a:p>
                      <a:pPr marL="285750" indent="-285750" latinLnBrk="1">
                        <a:buAutoNum type="romanLcParenR"/>
                      </a:pPr>
                      <a:r>
                        <a:rPr lang="en-US" altLang="ko-KR" sz="1000" baseline="0" dirty="0">
                          <a:solidFill>
                            <a:sysClr val="windowText" lastClr="000000"/>
                          </a:solidFill>
                        </a:rPr>
                        <a:t>Identifier format: URI (URN+URL)</a:t>
                      </a:r>
                    </a:p>
                    <a:p>
                      <a:pPr marL="285750" indent="-285750" latinLnBrk="1">
                        <a:buAutoNum type="romanLcParenR"/>
                      </a:pPr>
                      <a:r>
                        <a:rPr lang="en-US" altLang="ko-KR" sz="1000" baseline="0" dirty="0">
                          <a:solidFill>
                            <a:sysClr val="windowText" lastClr="000000"/>
                          </a:solidFill>
                        </a:rPr>
                        <a:t>Alignment with SHP, MSC, Mobile </a:t>
                      </a:r>
                    </a:p>
                    <a:p>
                      <a:pPr marL="285750" indent="-285750" latinLnBrk="1">
                        <a:buAutoNum type="romanLcParenR"/>
                      </a:pPr>
                      <a:r>
                        <a:rPr lang="en-US" altLang="ko-KR" sz="1000" dirty="0">
                          <a:solidFill>
                            <a:sysClr val="windowText" lastClr="000000"/>
                          </a:solidFill>
                        </a:rPr>
                        <a:t>Present a resolution scheme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45918">
                <a:tc vMerge="1">
                  <a:txBody>
                    <a:bodyPr/>
                    <a:lstStyle/>
                    <a:p>
                      <a:pPr latinLnBrk="1"/>
                      <a:endParaRPr lang="ko-KR" altLang="en-US"/>
                    </a:p>
                  </a:txBody>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ysClr val="windowText" lastClr="000000"/>
                          </a:solidFill>
                        </a:rPr>
                        <a:t>IDs per an entity: URI = URN + URL</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latinLnBrk="1"/>
                      <a:endParaRPr lang="ko-KR" altLang="en-US"/>
                    </a:p>
                  </a:txBody>
                  <a:tcPr/>
                </a:tc>
                <a:extLst>
                  <a:ext uri="{0D108BD9-81ED-4DB2-BD59-A6C34878D82A}">
                    <a16:rowId xmlns:a16="http://schemas.microsoft.com/office/drawing/2014/main" val="10002"/>
                  </a:ext>
                </a:extLst>
              </a:tr>
              <a:tr h="245918">
                <a:tc vMerge="1">
                  <a:txBody>
                    <a:bodyPr/>
                    <a:lstStyle/>
                    <a:p>
                      <a:pPr latinLnBrk="1"/>
                      <a:endParaRPr lang="ko-KR" altLang="en-US"/>
                    </a:p>
                  </a:txBody>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ysClr val="windowText" lastClr="000000"/>
                          </a:solidFill>
                        </a:rPr>
                        <a:t>ID format: UUID, URI? </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latinLnBrk="1"/>
                      <a:endParaRPr lang="ko-KR" altLang="en-US"/>
                    </a:p>
                  </a:txBody>
                  <a:tcPr/>
                </a:tc>
                <a:extLst>
                  <a:ext uri="{0D108BD9-81ED-4DB2-BD59-A6C34878D82A}">
                    <a16:rowId xmlns:a16="http://schemas.microsoft.com/office/drawing/2014/main" val="10003"/>
                  </a:ext>
                </a:extLst>
              </a:tr>
              <a:tr h="245918">
                <a:tc vMerge="1">
                  <a:txBody>
                    <a:bodyPr/>
                    <a:lstStyle/>
                    <a:p>
                      <a:pP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a:solidFill>
                            <a:sysClr val="windowText" lastClr="000000"/>
                          </a:solidFill>
                        </a:rPr>
                        <a:t>Resolution</a:t>
                      </a:r>
                      <a:r>
                        <a:rPr lang="en-US" altLang="ko-KR" sz="1000" baseline="0" dirty="0">
                          <a:solidFill>
                            <a:sysClr val="windowText" lastClr="000000"/>
                          </a:solidFill>
                        </a:rPr>
                        <a:t> scheme</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285750" indent="-285750" latinLnBrk="1">
                        <a:buAutoNum type="romanLcParenR"/>
                      </a:pPr>
                      <a:endParaRPr lang="en-US" altLang="ko-KR"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45918">
                <a:tc rowSpan="3">
                  <a:txBody>
                    <a:bodyPr/>
                    <a:lstStyle/>
                    <a:p>
                      <a:pPr latinLnBrk="1"/>
                      <a:r>
                        <a:rPr lang="en-US" altLang="ko-KR" sz="1000" dirty="0">
                          <a:solidFill>
                            <a:sysClr val="windowText" lastClr="000000"/>
                          </a:solidFill>
                        </a:rPr>
                        <a:t>Resource model</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000" dirty="0">
                          <a:solidFill>
                            <a:sysClr val="windowText" lastClr="000000"/>
                          </a:solidFill>
                        </a:rPr>
                        <a:t>Resource terms: attributes,</a:t>
                      </a:r>
                      <a:r>
                        <a:rPr lang="en-US" altLang="ko-KR" sz="1000" baseline="0" dirty="0">
                          <a:solidFill>
                            <a:sysClr val="windowText" lastClr="000000"/>
                          </a:solidFill>
                        </a:rPr>
                        <a:t> interface… </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285750" indent="-285750" latinLnBrk="1">
                        <a:buAutoNum type="romanLcParenR"/>
                      </a:pPr>
                      <a:r>
                        <a:rPr lang="en-US" altLang="ko-KR" sz="1000" baseline="0" dirty="0">
                          <a:solidFill>
                            <a:sysClr val="windowText" lastClr="000000"/>
                          </a:solidFill>
                        </a:rPr>
                        <a:t>Clarify resource terms &amp; rules</a:t>
                      </a:r>
                    </a:p>
                    <a:p>
                      <a:pPr marL="285750" indent="-285750" latinLnBrk="1">
                        <a:buAutoNum type="romanLcParenR"/>
                      </a:pPr>
                      <a:r>
                        <a:rPr lang="en-US" altLang="ko-KR" sz="1000" baseline="0" dirty="0">
                          <a:solidFill>
                            <a:sysClr val="windowText" lastClr="000000"/>
                          </a:solidFill>
                        </a:rPr>
                        <a:t>Common resource &amp; attributes</a:t>
                      </a:r>
                    </a:p>
                    <a:p>
                      <a:pPr marL="285750" indent="-285750" latinLnBrk="1">
                        <a:buAutoNum type="romanLcParenR"/>
                      </a:pPr>
                      <a:r>
                        <a:rPr lang="en-US" altLang="ko-KR" sz="1000" baseline="0" dirty="0">
                          <a:solidFill>
                            <a:sysClr val="windowText" lastClr="000000"/>
                          </a:solidFill>
                        </a:rPr>
                        <a:t>Align with SHP or existing resource standard (oneM2M)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45918">
                <a:tc vMerge="1">
                  <a:txBody>
                    <a:bodyPr/>
                    <a:lstStyle/>
                    <a:p>
                      <a:pPr latinLnBrk="1"/>
                      <a:endParaRPr lang="ko-KR" altLang="en-US"/>
                    </a:p>
                  </a:txBody>
                  <a:tcPr/>
                </a:tc>
                <a:tc>
                  <a:txBody>
                    <a:bodyPr/>
                    <a:lstStyle/>
                    <a:p>
                      <a:pPr algn="ctr" latinLnBrk="1"/>
                      <a:r>
                        <a:rPr lang="en-US" altLang="ko-KR" sz="1000" dirty="0">
                          <a:solidFill>
                            <a:sysClr val="windowText" lastClr="000000"/>
                          </a:solidFill>
                        </a:rPr>
                        <a:t>Resource</a:t>
                      </a:r>
                      <a:r>
                        <a:rPr lang="en-US" altLang="ko-KR" sz="1000" baseline="0" dirty="0">
                          <a:solidFill>
                            <a:sysClr val="windowText" lastClr="000000"/>
                          </a:solidFill>
                        </a:rPr>
                        <a:t> structure: Link, </a:t>
                      </a:r>
                      <a:r>
                        <a:rPr lang="en-US" altLang="ko-KR" sz="1000" baseline="0" dirty="0" err="1">
                          <a:solidFill>
                            <a:sysClr val="windowText" lastClr="000000"/>
                          </a:solidFill>
                        </a:rPr>
                        <a:t>Colleciton</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latinLnBrk="1"/>
                      <a:endParaRPr lang="ko-KR" altLang="en-US"/>
                    </a:p>
                  </a:txBody>
                  <a:tcPr/>
                </a:tc>
                <a:extLst>
                  <a:ext uri="{0D108BD9-81ED-4DB2-BD59-A6C34878D82A}">
                    <a16:rowId xmlns:a16="http://schemas.microsoft.com/office/drawing/2014/main" val="10006"/>
                  </a:ext>
                </a:extLst>
              </a:tr>
              <a:tr h="245918">
                <a:tc vMerge="1">
                  <a:txBody>
                    <a:bodyPr/>
                    <a:lstStyle/>
                    <a:p>
                      <a:pP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a:solidFill>
                            <a:sysClr val="windowText" lastClr="000000"/>
                          </a:solidFill>
                        </a:rPr>
                        <a:t>Common resource &amp; attributes </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285750" indent="-285750" latinLnBrk="1">
                        <a:buAutoNum type="romanLcParenR"/>
                      </a:pPr>
                      <a:endParaRPr lang="en-US" altLang="ko-KR" sz="1200" baseline="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45918">
                <a:tc rowSpan="2">
                  <a:txBody>
                    <a:bodyPr/>
                    <a:lstStyle/>
                    <a:p>
                      <a:pPr latinLnBrk="1"/>
                      <a:r>
                        <a:rPr lang="en-US" altLang="ko-KR" sz="1000" dirty="0">
                          <a:solidFill>
                            <a:sysClr val="windowText" lastClr="000000"/>
                          </a:solidFill>
                        </a:rPr>
                        <a:t>CRUDN</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000" dirty="0">
                          <a:solidFill>
                            <a:sysClr val="windowText" lastClr="000000"/>
                          </a:solidFill>
                        </a:rPr>
                        <a:t>Generic</a:t>
                      </a:r>
                      <a:r>
                        <a:rPr lang="en-US" altLang="ko-KR" sz="1000" baseline="0" dirty="0">
                          <a:solidFill>
                            <a:sysClr val="windowText" lastClr="000000"/>
                          </a:solidFill>
                        </a:rPr>
                        <a:t> Request &amp; Response format</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285750" indent="-285750" latinLnBrk="1">
                        <a:buAutoNum type="romanLcParenR"/>
                      </a:pPr>
                      <a:r>
                        <a:rPr lang="en-US" altLang="ko-KR" sz="1000" dirty="0">
                          <a:solidFill>
                            <a:sysClr val="windowText" lastClr="000000"/>
                          </a:solidFill>
                        </a:rPr>
                        <a:t>Parameters</a:t>
                      </a:r>
                      <a:r>
                        <a:rPr lang="en-US" altLang="ko-KR" sz="1000" baseline="0" dirty="0">
                          <a:solidFill>
                            <a:sysClr val="windowText" lastClr="000000"/>
                          </a:solidFill>
                        </a:rPr>
                        <a:t> for REQ &amp; RES</a:t>
                      </a:r>
                      <a:endParaRPr lang="en-US" altLang="ko-KR" sz="1000" dirty="0">
                        <a:solidFill>
                          <a:sysClr val="windowText" lastClr="000000"/>
                        </a:solidFill>
                      </a:endParaRPr>
                    </a:p>
                    <a:p>
                      <a:pPr marL="285750" indent="-285750" latinLnBrk="1">
                        <a:buAutoNum type="romanLcParenR"/>
                      </a:pPr>
                      <a:r>
                        <a:rPr lang="en-US" altLang="ko-KR" sz="1000" dirty="0">
                          <a:solidFill>
                            <a:sysClr val="windowText" lastClr="000000"/>
                          </a:solidFill>
                        </a:rPr>
                        <a:t>Generic procedure (Notification)</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45918">
                <a:tc vMerge="1">
                  <a:txBody>
                    <a:bodyPr/>
                    <a:lstStyle/>
                    <a:p>
                      <a:pP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000" dirty="0">
                          <a:solidFill>
                            <a:sysClr val="windowText" lastClr="000000"/>
                          </a:solidFill>
                        </a:rPr>
                        <a:t>CRUDN</a:t>
                      </a:r>
                      <a:r>
                        <a:rPr lang="en-US" altLang="ko-KR" sz="1000" baseline="0" dirty="0">
                          <a:solidFill>
                            <a:sysClr val="windowText" lastClr="000000"/>
                          </a:solidFill>
                        </a:rPr>
                        <a:t> procedures with Request &amp; Response</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285750" indent="-285750" latinLnBrk="1">
                        <a:buAutoNum type="romanLcParenR"/>
                      </a:pP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45918">
                <a:tc rowSpan="4">
                  <a:txBody>
                    <a:bodyPr/>
                    <a:lstStyle/>
                    <a:p>
                      <a:pPr latinLnBrk="1"/>
                      <a:r>
                        <a:rPr lang="en-US" altLang="ko-KR" sz="1000" dirty="0">
                          <a:solidFill>
                            <a:sysClr val="windowText" lastClr="000000"/>
                          </a:solidFill>
                        </a:rPr>
                        <a:t>Discovery</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000" dirty="0">
                          <a:solidFill>
                            <a:sysClr val="windowText" lastClr="000000"/>
                          </a:solidFill>
                        </a:rPr>
                        <a:t>Local: </a:t>
                      </a:r>
                      <a:r>
                        <a:rPr lang="en-US" altLang="ko-KR" sz="1000" dirty="0" err="1">
                          <a:solidFill>
                            <a:sysClr val="windowText" lastClr="000000"/>
                          </a:solidFill>
                        </a:rPr>
                        <a:t>mDNS</a:t>
                      </a:r>
                      <a:r>
                        <a:rPr lang="en-US" altLang="ko-KR" sz="1000" dirty="0">
                          <a:solidFill>
                            <a:sysClr val="windowText" lastClr="000000"/>
                          </a:solidFill>
                        </a:rPr>
                        <a:t>,</a:t>
                      </a:r>
                      <a:r>
                        <a:rPr lang="en-US" altLang="ko-KR" sz="1000" baseline="0" dirty="0">
                          <a:solidFill>
                            <a:sysClr val="windowText" lastClr="000000"/>
                          </a:solidFill>
                        </a:rPr>
                        <a:t> or </a:t>
                      </a:r>
                      <a:r>
                        <a:rPr lang="en-US" altLang="ko-KR" sz="1000" baseline="0" dirty="0" err="1">
                          <a:solidFill>
                            <a:sysClr val="windowText" lastClr="000000"/>
                          </a:solidFill>
                        </a:rPr>
                        <a:t>CoAP</a:t>
                      </a:r>
                      <a:r>
                        <a:rPr lang="en-US" altLang="ko-KR" sz="1000" baseline="0" dirty="0">
                          <a:solidFill>
                            <a:sysClr val="windowText" lastClr="000000"/>
                          </a:solidFill>
                        </a:rPr>
                        <a:t> based </a:t>
                      </a:r>
                      <a:endParaRPr lang="en-US" altLang="ko-KR"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4">
                  <a:txBody>
                    <a:bodyPr/>
                    <a:lstStyle/>
                    <a:p>
                      <a:pPr marL="285750" indent="-285750" latinLnBrk="1">
                        <a:buAutoNum type="romanLcParenR"/>
                      </a:pPr>
                      <a:r>
                        <a:rPr lang="en-US" altLang="ko-KR" sz="1000" dirty="0">
                          <a:solidFill>
                            <a:sysClr val="windowText" lastClr="000000"/>
                          </a:solidFill>
                        </a:rPr>
                        <a:t>Multiprotocol: </a:t>
                      </a:r>
                      <a:r>
                        <a:rPr lang="en-US" altLang="ko-KR" sz="1000" dirty="0" err="1">
                          <a:solidFill>
                            <a:sysClr val="windowText" lastClr="000000"/>
                          </a:solidFill>
                        </a:rPr>
                        <a:t>mDNS</a:t>
                      </a:r>
                      <a:r>
                        <a:rPr lang="en-US" altLang="ko-KR" sz="1000" dirty="0">
                          <a:solidFill>
                            <a:sysClr val="windowText" lastClr="000000"/>
                          </a:solidFill>
                        </a:rPr>
                        <a:t> </a:t>
                      </a:r>
                      <a:r>
                        <a:rPr lang="en-US" altLang="ko-KR" sz="1000" dirty="0" err="1">
                          <a:solidFill>
                            <a:sysClr val="windowText" lastClr="000000"/>
                          </a:solidFill>
                        </a:rPr>
                        <a:t>vs</a:t>
                      </a:r>
                      <a:r>
                        <a:rPr lang="en-US" altLang="ko-KR" sz="1000" dirty="0">
                          <a:solidFill>
                            <a:sysClr val="windowText" lastClr="000000"/>
                          </a:solidFill>
                        </a:rPr>
                        <a:t> </a:t>
                      </a:r>
                      <a:r>
                        <a:rPr lang="en-US" altLang="ko-KR" sz="1000" dirty="0" err="1">
                          <a:solidFill>
                            <a:sysClr val="windowText" lastClr="000000"/>
                          </a:solidFill>
                        </a:rPr>
                        <a:t>CoAP</a:t>
                      </a:r>
                      <a:r>
                        <a:rPr lang="en-US" altLang="ko-KR" sz="1000" dirty="0">
                          <a:solidFill>
                            <a:sysClr val="windowText" lastClr="000000"/>
                          </a:solidFill>
                        </a:rPr>
                        <a:t> discovery</a:t>
                      </a:r>
                      <a:r>
                        <a:rPr lang="en-US" altLang="ko-KR" sz="1000" baseline="0" dirty="0">
                          <a:solidFill>
                            <a:sysClr val="windowText" lastClr="000000"/>
                          </a:solidFill>
                        </a:rPr>
                        <a:t> </a:t>
                      </a:r>
                      <a:endParaRPr lang="en-US" altLang="ko-KR" sz="1000" dirty="0">
                        <a:solidFill>
                          <a:sysClr val="windowText" lastClr="000000"/>
                        </a:solidFill>
                      </a:endParaRPr>
                    </a:p>
                    <a:p>
                      <a:pPr marL="285750" indent="-285750" latinLnBrk="1">
                        <a:buAutoNum type="romanLcParenR"/>
                      </a:pPr>
                      <a:r>
                        <a:rPr lang="en-US" altLang="ko-KR" sz="1000" dirty="0">
                          <a:solidFill>
                            <a:sysClr val="windowText" lastClr="000000"/>
                          </a:solidFill>
                        </a:rPr>
                        <a:t>Advance remote discovery </a:t>
                      </a:r>
                      <a:r>
                        <a:rPr lang="en-US" altLang="ko-KR" sz="1000" baseline="0" dirty="0">
                          <a:solidFill>
                            <a:sysClr val="windowText" lastClr="000000"/>
                          </a:solidFill>
                        </a:rPr>
                        <a:t> </a:t>
                      </a:r>
                    </a:p>
                    <a:p>
                      <a:pPr marL="285750" indent="-285750" latinLnBrk="1">
                        <a:buAutoNum type="romanLcParenR"/>
                      </a:pPr>
                      <a:r>
                        <a:rPr lang="en-US" altLang="ko-KR" sz="1000" baseline="0" dirty="0">
                          <a:solidFill>
                            <a:sysClr val="windowText" lastClr="000000"/>
                          </a:solidFill>
                        </a:rPr>
                        <a:t>Define a registration standard</a:t>
                      </a:r>
                    </a:p>
                    <a:p>
                      <a:pPr marL="285750" indent="-285750" latinLnBrk="1">
                        <a:buAutoNum type="romanLcParenR"/>
                      </a:pPr>
                      <a:r>
                        <a:rPr lang="en-US" altLang="ko-KR" sz="1000" baseline="0" dirty="0">
                          <a:solidFill>
                            <a:sysClr val="windowText" lastClr="000000"/>
                          </a:solidFill>
                        </a:rPr>
                        <a:t>Term: Search &amp; Advertisement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45918">
                <a:tc vMerge="1">
                  <a:txBody>
                    <a:bodyPr/>
                    <a:lstStyle/>
                    <a:p>
                      <a:pPr latinLnBrk="1"/>
                      <a:endParaRPr lang="ko-KR" altLang="en-US"/>
                    </a:p>
                  </a:txBody>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a:solidFill>
                            <a:sysClr val="windowText" lastClr="000000"/>
                          </a:solidFill>
                        </a:rPr>
                        <a:t>Remote: TBD </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285750" indent="-285750" latinLnBrk="1">
                        <a:buAutoNum type="romanLcParenR"/>
                      </a:pP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r h="245918">
                <a:tc vMerge="1">
                  <a:txBody>
                    <a:bodyPr/>
                    <a:lstStyle/>
                    <a:p>
                      <a:pPr latinLnBrk="1"/>
                      <a:endParaRPr lang="ko-KR" altLang="en-US"/>
                    </a:p>
                  </a:txBody>
                  <a:tcPr/>
                </a:tc>
                <a:tc>
                  <a:txBody>
                    <a:bodyPr/>
                    <a:lstStyle/>
                    <a:p>
                      <a:pPr algn="ctr" latinLnBrk="1"/>
                      <a:r>
                        <a:rPr lang="en-US" altLang="ko-KR" sz="1000" dirty="0">
                          <a:solidFill>
                            <a:sysClr val="windowText" lastClr="000000"/>
                          </a:solidFill>
                        </a:rPr>
                        <a:t>Registration </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latinLnBrk="1"/>
                      <a:endParaRPr lang="ko-KR" altLang="en-US"/>
                    </a:p>
                  </a:txBody>
                  <a:tcPr/>
                </a:tc>
                <a:extLst>
                  <a:ext uri="{0D108BD9-81ED-4DB2-BD59-A6C34878D82A}">
                    <a16:rowId xmlns:a16="http://schemas.microsoft.com/office/drawing/2014/main" val="10012"/>
                  </a:ext>
                </a:extLst>
              </a:tr>
              <a:tr h="245918">
                <a:tc vMerge="1">
                  <a:txBody>
                    <a:bodyPr/>
                    <a:lstStyle/>
                    <a:p>
                      <a:pP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000" dirty="0">
                          <a:solidFill>
                            <a:sysClr val="windowText" lastClr="000000"/>
                          </a:solidFill>
                        </a:rPr>
                        <a:t>Unsolicited</a:t>
                      </a:r>
                      <a:r>
                        <a:rPr lang="en-US" altLang="ko-KR" sz="1000" baseline="0" dirty="0">
                          <a:solidFill>
                            <a:sysClr val="windowText" lastClr="000000"/>
                          </a:solidFill>
                        </a:rPr>
                        <a:t> (</a:t>
                      </a:r>
                      <a:r>
                        <a:rPr lang="en-US" altLang="ko-KR" sz="1000" dirty="0">
                          <a:solidFill>
                            <a:sysClr val="windowText" lastClr="000000"/>
                          </a:solidFill>
                        </a:rPr>
                        <a:t>Search &amp; Advertisement)  </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285750" indent="-285750" latinLnBrk="1">
                        <a:buAutoNum type="romanLcParenR"/>
                      </a:pP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3"/>
                  </a:ext>
                </a:extLst>
              </a:tr>
              <a:tr h="245918">
                <a:tc rowSpan="2">
                  <a:txBody>
                    <a:bodyPr/>
                    <a:lstStyle/>
                    <a:p>
                      <a:pPr latinLnBrk="1"/>
                      <a:r>
                        <a:rPr lang="en-US" altLang="ko-KR" sz="1000" dirty="0">
                          <a:solidFill>
                            <a:sysClr val="windowText" lastClr="000000"/>
                          </a:solidFill>
                        </a:rPr>
                        <a:t>Messaging</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000" dirty="0" err="1">
                          <a:solidFill>
                            <a:sysClr val="windowText" lastClr="000000"/>
                          </a:solidFill>
                        </a:rPr>
                        <a:t>CoAP</a:t>
                      </a:r>
                      <a:r>
                        <a:rPr lang="en-US" altLang="ko-KR" sz="1000" dirty="0">
                          <a:solidFill>
                            <a:sysClr val="windowText" lastClr="000000"/>
                          </a:solidFill>
                        </a:rPr>
                        <a:t>, HTTP,</a:t>
                      </a:r>
                      <a:r>
                        <a:rPr lang="en-US" altLang="ko-KR" sz="1000" baseline="0" dirty="0">
                          <a:solidFill>
                            <a:sysClr val="windowText" lastClr="000000"/>
                          </a:solidFill>
                        </a:rPr>
                        <a:t> MQTT</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285750" marR="0" indent="-285750" algn="l" defTabSz="914400" rtl="0" eaLnBrk="1" fontAlgn="auto" latinLnBrk="1" hangingPunct="1">
                        <a:lnSpc>
                          <a:spcPct val="100000"/>
                        </a:lnSpc>
                        <a:spcBef>
                          <a:spcPts val="0"/>
                        </a:spcBef>
                        <a:spcAft>
                          <a:spcPts val="0"/>
                        </a:spcAft>
                        <a:buClrTx/>
                        <a:buSzTx/>
                        <a:buFontTx/>
                        <a:buAutoNum type="romanLcParenR"/>
                        <a:tabLst/>
                        <a:defRPr/>
                      </a:pPr>
                      <a:r>
                        <a:rPr lang="en-US" altLang="ko-KR" sz="1000" dirty="0">
                          <a:solidFill>
                            <a:sysClr val="windowText" lastClr="000000"/>
                          </a:solidFill>
                        </a:rPr>
                        <a:t>REST transaction with MQTT</a:t>
                      </a:r>
                    </a:p>
                    <a:p>
                      <a:pPr marL="285750" marR="0" indent="-285750" algn="l" defTabSz="914400" rtl="0" eaLnBrk="1" fontAlgn="auto" latinLnBrk="1" hangingPunct="1">
                        <a:lnSpc>
                          <a:spcPct val="100000"/>
                        </a:lnSpc>
                        <a:spcBef>
                          <a:spcPts val="0"/>
                        </a:spcBef>
                        <a:spcAft>
                          <a:spcPts val="0"/>
                        </a:spcAft>
                        <a:buClrTx/>
                        <a:buSzTx/>
                        <a:buFontTx/>
                        <a:buAutoNum type="romanLcParenR"/>
                        <a:tabLst/>
                        <a:defRPr/>
                      </a:pPr>
                      <a:r>
                        <a:rPr lang="en-US" altLang="ko-KR" sz="1000" dirty="0">
                          <a:solidFill>
                            <a:sysClr val="windowText" lastClr="000000"/>
                          </a:solidFill>
                        </a:rPr>
                        <a:t>Multi-protocol:</a:t>
                      </a:r>
                      <a:r>
                        <a:rPr lang="en-US" altLang="ko-KR" sz="1000" baseline="0" dirty="0">
                          <a:solidFill>
                            <a:sysClr val="windowText" lastClr="000000"/>
                          </a:solidFill>
                        </a:rPr>
                        <a:t> </a:t>
                      </a:r>
                      <a:r>
                        <a:rPr lang="en-US" altLang="ko-KR" sz="1000" baseline="0" dirty="0" err="1">
                          <a:solidFill>
                            <a:sysClr val="windowText" lastClr="000000"/>
                          </a:solidFill>
                        </a:rPr>
                        <a:t>CoAP</a:t>
                      </a:r>
                      <a:r>
                        <a:rPr lang="en-US" altLang="ko-KR" sz="1000" baseline="0" dirty="0">
                          <a:solidFill>
                            <a:sysClr val="windowText" lastClr="000000"/>
                          </a:solidFill>
                        </a:rPr>
                        <a:t> &amp; MQTT </a:t>
                      </a:r>
                      <a:endParaRPr lang="ko-KR" altLang="en-US" sz="1000" dirty="0">
                        <a:solidFill>
                          <a:sysClr val="windowText" lastClr="000000"/>
                        </a:solidFill>
                      </a:endParaRPr>
                    </a:p>
                    <a:p>
                      <a:pPr marL="285750" indent="-285750" latinLnBrk="1">
                        <a:buAutoNum type="romanLcParenR"/>
                      </a:pPr>
                      <a:r>
                        <a:rPr lang="en-US" altLang="ko-KR" sz="1000" dirty="0" err="1">
                          <a:solidFill>
                            <a:sysClr val="windowText" lastClr="000000"/>
                          </a:solidFill>
                        </a:rPr>
                        <a:t>CoAP</a:t>
                      </a:r>
                      <a:r>
                        <a:rPr lang="en-US" altLang="ko-KR" sz="1000" dirty="0">
                          <a:solidFill>
                            <a:sysClr val="windowText" lastClr="000000"/>
                          </a:solidFill>
                        </a:rPr>
                        <a:t> over BT/ BLE </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4"/>
                  </a:ext>
                </a:extLst>
              </a:tr>
              <a:tr h="327891">
                <a:tc vMerge="1">
                  <a:txBody>
                    <a:bodyPr/>
                    <a:lstStyle/>
                    <a:p>
                      <a:pP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000" dirty="0">
                          <a:solidFill>
                            <a:sysClr val="windowText" lastClr="000000"/>
                          </a:solidFill>
                        </a:rPr>
                        <a:t>Non-IP support (</a:t>
                      </a:r>
                      <a:r>
                        <a:rPr lang="en-US" altLang="ko-KR" sz="1000" dirty="0" err="1">
                          <a:solidFill>
                            <a:sysClr val="windowText" lastClr="000000"/>
                          </a:solidFill>
                        </a:rPr>
                        <a:t>CoAP</a:t>
                      </a:r>
                      <a:r>
                        <a:rPr lang="en-US" altLang="ko-KR" sz="1000" dirty="0">
                          <a:solidFill>
                            <a:sysClr val="windowText" lastClr="000000"/>
                          </a:solidFill>
                        </a:rPr>
                        <a:t> over</a:t>
                      </a:r>
                      <a:r>
                        <a:rPr lang="en-US" altLang="ko-KR" sz="1000" baseline="0" dirty="0">
                          <a:solidFill>
                            <a:sysClr val="windowText" lastClr="000000"/>
                          </a:solidFill>
                        </a:rPr>
                        <a:t> BT./BLE)</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285750" indent="-285750" latinLnBrk="1">
                        <a:buAutoNum type="romanLcParenR"/>
                      </a:pP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5"/>
                  </a:ext>
                </a:extLst>
              </a:tr>
              <a:tr h="24591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ysClr val="windowText" lastClr="000000"/>
                          </a:solidFill>
                        </a:rPr>
                        <a:t>Streaming </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000" dirty="0" err="1">
                          <a:solidFill>
                            <a:sysClr val="windowText" lastClr="000000"/>
                          </a:solidFill>
                        </a:rPr>
                        <a:t>Uni</a:t>
                      </a:r>
                      <a:r>
                        <a:rPr lang="en-US" altLang="ko-KR" sz="1000" dirty="0">
                          <a:solidFill>
                            <a:sysClr val="windowText" lastClr="000000"/>
                          </a:solidFill>
                        </a:rPr>
                        <a:t>-directional</a:t>
                      </a:r>
                      <a:r>
                        <a:rPr lang="en-US" altLang="ko-KR" sz="1000" baseline="0" dirty="0">
                          <a:solidFill>
                            <a:sysClr val="windowText" lastClr="000000"/>
                          </a:solidFill>
                        </a:rPr>
                        <a:t> streaming(?) </a:t>
                      </a:r>
                      <a:r>
                        <a:rPr lang="en-US" altLang="ko-KR" sz="1000" dirty="0">
                          <a:solidFill>
                            <a:sysClr val="windowText" lastClr="000000"/>
                          </a:solidFill>
                        </a:rPr>
                        <a:t>TBD</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latinLnBrk="1">
                        <a:buAutoNum type="romanLcParenR"/>
                      </a:pPr>
                      <a:r>
                        <a:rPr lang="en-US" altLang="ko-KR" sz="1000" dirty="0">
                          <a:solidFill>
                            <a:sysClr val="windowText" lastClr="000000"/>
                          </a:solidFill>
                        </a:rPr>
                        <a:t>Streaming with</a:t>
                      </a:r>
                      <a:r>
                        <a:rPr lang="en-US" altLang="ko-KR" sz="1000" baseline="0" dirty="0">
                          <a:solidFill>
                            <a:sysClr val="windowText" lastClr="000000"/>
                          </a:solidFill>
                        </a:rPr>
                        <a:t> REST model</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6"/>
                  </a:ext>
                </a:extLst>
              </a:tr>
              <a:tr h="409864">
                <a:tc>
                  <a:txBody>
                    <a:bodyPr/>
                    <a:lstStyle/>
                    <a:p>
                      <a:pPr latinLnBrk="1"/>
                      <a:r>
                        <a:rPr lang="en-US" altLang="ko-KR" sz="1000" dirty="0">
                          <a:solidFill>
                            <a:sysClr val="windowText" lastClr="000000"/>
                          </a:solidFill>
                        </a:rPr>
                        <a:t>Device mgmt </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marL="285750" indent="-285750" algn="ctr" latinLnBrk="1">
                        <a:buAutoNum type="romanLcParenR"/>
                      </a:pPr>
                      <a:r>
                        <a:rPr lang="en-US" altLang="ko-KR" sz="1000" dirty="0">
                          <a:solidFill>
                            <a:sysClr val="windowText" lastClr="000000"/>
                          </a:solidFill>
                        </a:rPr>
                        <a:t>On boarding, ii) configuration, iii) device monitoring &amp; iv) diagnostics </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latinLnBrk="1">
                        <a:buAutoNum type="romanLcParenR"/>
                      </a:pPr>
                      <a:r>
                        <a:rPr lang="en-US" altLang="ko-KR" sz="1000" dirty="0">
                          <a:solidFill>
                            <a:sysClr val="windowText" lastClr="000000"/>
                          </a:solidFill>
                        </a:rPr>
                        <a:t>OMA</a:t>
                      </a:r>
                      <a:r>
                        <a:rPr lang="en-US" altLang="ko-KR" sz="1000" baseline="0" dirty="0">
                          <a:solidFill>
                            <a:sysClr val="windowText" lastClr="000000"/>
                          </a:solidFill>
                        </a:rPr>
                        <a:t> LWM2M? </a:t>
                      </a:r>
                    </a:p>
                    <a:p>
                      <a:pPr marL="285750" indent="-285750" latinLnBrk="1">
                        <a:buAutoNum type="romanLcParenR"/>
                      </a:pPr>
                      <a:r>
                        <a:rPr lang="en-US" altLang="ko-KR" sz="1000" baseline="0" dirty="0">
                          <a:solidFill>
                            <a:sysClr val="windowText" lastClr="000000"/>
                          </a:solidFill>
                        </a:rPr>
                        <a:t>Resource model conflict?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7"/>
                  </a:ext>
                </a:extLst>
              </a:tr>
              <a:tr h="24591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ysClr val="windowText" lastClr="000000"/>
                          </a:solidFill>
                        </a:rPr>
                        <a:t>Group</a:t>
                      </a:r>
                      <a:r>
                        <a:rPr lang="en-US" altLang="ko-KR" sz="1000" baseline="0" dirty="0">
                          <a:solidFill>
                            <a:sysClr val="windowText" lastClr="000000"/>
                          </a:solidFill>
                        </a:rPr>
                        <a:t> mgmt</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000" dirty="0">
                          <a:solidFill>
                            <a:sysClr val="windowText" lastClr="000000"/>
                          </a:solidFill>
                        </a:rPr>
                        <a:t>Collection with collective</a:t>
                      </a:r>
                      <a:r>
                        <a:rPr lang="en-US" altLang="ko-KR" sz="1000" baseline="0" dirty="0">
                          <a:solidFill>
                            <a:sysClr val="windowText" lastClr="000000"/>
                          </a:solidFill>
                        </a:rPr>
                        <a:t> action </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latinLnBrk="1">
                        <a:buAutoNum type="romanLcParenR"/>
                      </a:pPr>
                      <a:r>
                        <a:rPr lang="en-US" altLang="ko-KR" sz="1000" dirty="0">
                          <a:solidFill>
                            <a:sysClr val="windowText" lastClr="000000"/>
                          </a:solidFill>
                        </a:rPr>
                        <a:t>Align</a:t>
                      </a:r>
                      <a:r>
                        <a:rPr lang="en-US" altLang="ko-KR" sz="1000" baseline="0" dirty="0">
                          <a:solidFill>
                            <a:sysClr val="windowText" lastClr="000000"/>
                          </a:solidFill>
                        </a:rPr>
                        <a:t> with open source</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8"/>
                  </a:ext>
                </a:extLst>
              </a:tr>
              <a:tr h="24591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ysClr val="windowText" lastClr="000000"/>
                          </a:solidFill>
                        </a:rPr>
                        <a:t>Protocol bridge </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000" dirty="0" err="1">
                          <a:solidFill>
                            <a:sysClr val="windowText" lastClr="000000"/>
                          </a:solidFill>
                        </a:rPr>
                        <a:t>CoAP</a:t>
                      </a:r>
                      <a:r>
                        <a:rPr lang="en-US" altLang="ko-KR" sz="1000" dirty="0">
                          <a:solidFill>
                            <a:sysClr val="windowText" lastClr="000000"/>
                          </a:solidFill>
                        </a:rPr>
                        <a:t> to </a:t>
                      </a:r>
                      <a:r>
                        <a:rPr lang="en-US" altLang="ko-KR" sz="1000" dirty="0" err="1">
                          <a:solidFill>
                            <a:sysClr val="windowText" lastClr="000000"/>
                          </a:solidFill>
                        </a:rPr>
                        <a:t>Foo</a:t>
                      </a:r>
                      <a:r>
                        <a:rPr lang="en-US" altLang="ko-KR" sz="1000" dirty="0">
                          <a:solidFill>
                            <a:sysClr val="windowText" lastClr="000000"/>
                          </a:solidFill>
                        </a:rPr>
                        <a:t> bridge(?)</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latinLnBrk="1">
                        <a:buAutoNum type="romanLcParenR"/>
                      </a:pPr>
                      <a:r>
                        <a:rPr lang="en-US" altLang="ko-KR" sz="1000" baseline="0" dirty="0">
                          <a:solidFill>
                            <a:sysClr val="windowText" lastClr="000000"/>
                          </a:solidFill>
                        </a:rPr>
                        <a:t>Align with open source &amp; ii) spec item?</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9"/>
                  </a:ext>
                </a:extLst>
              </a:tr>
              <a:tr h="245918">
                <a:tc>
                  <a:txBody>
                    <a:bodyPr/>
                    <a:lstStyle/>
                    <a:p>
                      <a:pPr latinLnBrk="1"/>
                      <a:r>
                        <a:rPr lang="en-US" altLang="ko-KR" sz="1000" dirty="0">
                          <a:solidFill>
                            <a:sysClr val="windowText" lastClr="000000"/>
                          </a:solidFill>
                        </a:rPr>
                        <a:t>Security</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000" dirty="0">
                          <a:solidFill>
                            <a:sysClr val="windowText" lastClr="000000"/>
                          </a:solidFill>
                        </a:rPr>
                        <a:t>Provisioning, Authentication, Access Control</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indent="-285750" algn="l" defTabSz="914400" rtl="0" eaLnBrk="1" fontAlgn="auto" latinLnBrk="1" hangingPunct="1">
                        <a:lnSpc>
                          <a:spcPct val="100000"/>
                        </a:lnSpc>
                        <a:spcBef>
                          <a:spcPts val="0"/>
                        </a:spcBef>
                        <a:spcAft>
                          <a:spcPts val="0"/>
                        </a:spcAft>
                        <a:buClrTx/>
                        <a:buSzTx/>
                        <a:buFontTx/>
                        <a:buAutoNum type="romanLcParenR"/>
                        <a:tabLst/>
                        <a:defRPr/>
                      </a:pPr>
                      <a:r>
                        <a:rPr lang="en-US" altLang="ko-KR" sz="1000" dirty="0">
                          <a:solidFill>
                            <a:sysClr val="windowText" lastClr="000000"/>
                          </a:solidFill>
                        </a:rPr>
                        <a:t>Align with ID &amp; Addressing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20"/>
                  </a:ext>
                </a:extLst>
              </a:tr>
            </a:tbl>
          </a:graphicData>
        </a:graphic>
      </p:graphicFrame>
      <p:sp>
        <p:nvSpPr>
          <p:cNvPr id="8" name="TextBox 7"/>
          <p:cNvSpPr txBox="1"/>
          <p:nvPr/>
        </p:nvSpPr>
        <p:spPr>
          <a:xfrm>
            <a:off x="10770971" y="4576932"/>
            <a:ext cx="817853" cy="307777"/>
          </a:xfrm>
          <a:prstGeom prst="rect">
            <a:avLst/>
          </a:prstGeom>
          <a:noFill/>
        </p:spPr>
        <p:txBody>
          <a:bodyPr wrap="none" rtlCol="0">
            <a:spAutoFit/>
          </a:bodyPr>
          <a:lstStyle/>
          <a:p>
            <a:r>
              <a:rPr lang="en-US" altLang="ko-KR" sz="1400" dirty="0"/>
              <a:t>mature</a:t>
            </a:r>
            <a:endParaRPr lang="ko-KR" altLang="en-US" sz="1400" dirty="0"/>
          </a:p>
        </p:txBody>
      </p:sp>
      <p:sp>
        <p:nvSpPr>
          <p:cNvPr id="9" name="타원 8"/>
          <p:cNvSpPr/>
          <p:nvPr/>
        </p:nvSpPr>
        <p:spPr>
          <a:xfrm>
            <a:off x="10576719" y="4625846"/>
            <a:ext cx="216024" cy="216024"/>
          </a:xfrm>
          <a:prstGeom prst="ellipse">
            <a:avLst/>
          </a:prstGeom>
          <a:solidFill>
            <a:srgbClr val="FFC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10" name="TextBox 9"/>
          <p:cNvSpPr txBox="1"/>
          <p:nvPr/>
        </p:nvSpPr>
        <p:spPr>
          <a:xfrm>
            <a:off x="10770971" y="4957932"/>
            <a:ext cx="1180131" cy="307777"/>
          </a:xfrm>
          <a:prstGeom prst="rect">
            <a:avLst/>
          </a:prstGeom>
          <a:noFill/>
        </p:spPr>
        <p:txBody>
          <a:bodyPr wrap="none" rtlCol="0">
            <a:spAutoFit/>
          </a:bodyPr>
          <a:lstStyle/>
          <a:p>
            <a:r>
              <a:rPr lang="en-US" altLang="ko-KR" sz="1400" dirty="0"/>
              <a:t>developing</a:t>
            </a:r>
            <a:endParaRPr lang="ko-KR" altLang="en-US" sz="1400" dirty="0"/>
          </a:p>
        </p:txBody>
      </p:sp>
      <p:sp>
        <p:nvSpPr>
          <p:cNvPr id="11" name="타원 10"/>
          <p:cNvSpPr/>
          <p:nvPr/>
        </p:nvSpPr>
        <p:spPr>
          <a:xfrm>
            <a:off x="10576719" y="5006846"/>
            <a:ext cx="216024" cy="216024"/>
          </a:xfrm>
          <a:prstGeom prst="ellipse">
            <a:avLst/>
          </a:prstGeom>
          <a:solidFill>
            <a:schemeClr val="accent2">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12" name="TextBox 11"/>
          <p:cNvSpPr txBox="1"/>
          <p:nvPr/>
        </p:nvSpPr>
        <p:spPr>
          <a:xfrm>
            <a:off x="10770971" y="5407223"/>
            <a:ext cx="1154483" cy="307777"/>
          </a:xfrm>
          <a:prstGeom prst="rect">
            <a:avLst/>
          </a:prstGeom>
          <a:noFill/>
        </p:spPr>
        <p:txBody>
          <a:bodyPr wrap="none" rtlCol="0">
            <a:spAutoFit/>
          </a:bodyPr>
          <a:lstStyle/>
          <a:p>
            <a:r>
              <a:rPr lang="en-US" altLang="ko-KR" sz="1400" dirty="0"/>
              <a:t>Not started</a:t>
            </a:r>
            <a:endParaRPr lang="ko-KR" altLang="en-US" sz="1400" dirty="0"/>
          </a:p>
        </p:txBody>
      </p:sp>
      <p:sp>
        <p:nvSpPr>
          <p:cNvPr id="13" name="타원 12"/>
          <p:cNvSpPr/>
          <p:nvPr/>
        </p:nvSpPr>
        <p:spPr>
          <a:xfrm>
            <a:off x="10576719" y="5456137"/>
            <a:ext cx="216024" cy="216024"/>
          </a:xfrm>
          <a:prstGeom prst="ellipse">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14" name="타원 13"/>
          <p:cNvSpPr/>
          <p:nvPr/>
        </p:nvSpPr>
        <p:spPr>
          <a:xfrm>
            <a:off x="5982947" y="1175658"/>
            <a:ext cx="211024" cy="185057"/>
          </a:xfrm>
          <a:prstGeom prst="ellipse">
            <a:avLst/>
          </a:prstGeom>
          <a:solidFill>
            <a:srgbClr val="FFCC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15" name="타원 14"/>
          <p:cNvSpPr/>
          <p:nvPr/>
        </p:nvSpPr>
        <p:spPr>
          <a:xfrm>
            <a:off x="5982947" y="1404258"/>
            <a:ext cx="211024" cy="185057"/>
          </a:xfrm>
          <a:prstGeom prst="ellipse">
            <a:avLst/>
          </a:prstGeom>
          <a:solidFill>
            <a:srgbClr val="FFCC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16" name="타원 15"/>
          <p:cNvSpPr/>
          <p:nvPr/>
        </p:nvSpPr>
        <p:spPr>
          <a:xfrm>
            <a:off x="5982947" y="1654629"/>
            <a:ext cx="211024" cy="185057"/>
          </a:xfrm>
          <a:prstGeom prst="ellipse">
            <a:avLst/>
          </a:prstGeom>
          <a:solidFill>
            <a:srgbClr val="FFCC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17" name="타원 16"/>
          <p:cNvSpPr/>
          <p:nvPr/>
        </p:nvSpPr>
        <p:spPr>
          <a:xfrm>
            <a:off x="5982947" y="1905001"/>
            <a:ext cx="211024" cy="185057"/>
          </a:xfrm>
          <a:prstGeom prst="ellipse">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18" name="타원 17"/>
          <p:cNvSpPr/>
          <p:nvPr/>
        </p:nvSpPr>
        <p:spPr>
          <a:xfrm>
            <a:off x="5982947" y="2144487"/>
            <a:ext cx="211024" cy="185057"/>
          </a:xfrm>
          <a:prstGeom prst="ellipse">
            <a:avLst/>
          </a:prstGeom>
          <a:solidFill>
            <a:srgbClr val="FFCC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19" name="타원 18"/>
          <p:cNvSpPr/>
          <p:nvPr/>
        </p:nvSpPr>
        <p:spPr>
          <a:xfrm>
            <a:off x="5982947" y="2394856"/>
            <a:ext cx="211024" cy="185057"/>
          </a:xfrm>
          <a:prstGeom prst="ellipse">
            <a:avLst/>
          </a:prstGeom>
          <a:solidFill>
            <a:srgbClr val="FFCC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20" name="타원 19"/>
          <p:cNvSpPr/>
          <p:nvPr/>
        </p:nvSpPr>
        <p:spPr>
          <a:xfrm>
            <a:off x="5982947" y="2645228"/>
            <a:ext cx="211024" cy="185057"/>
          </a:xfrm>
          <a:prstGeom prst="ellipse">
            <a:avLst/>
          </a:prstGeom>
          <a:solidFill>
            <a:srgbClr val="FFCC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21" name="타원 20"/>
          <p:cNvSpPr/>
          <p:nvPr/>
        </p:nvSpPr>
        <p:spPr>
          <a:xfrm>
            <a:off x="5982947" y="2884712"/>
            <a:ext cx="211024" cy="185057"/>
          </a:xfrm>
          <a:prstGeom prst="ellipse">
            <a:avLst/>
          </a:prstGeom>
          <a:solidFill>
            <a:srgbClr val="FFCC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22" name="타원 21"/>
          <p:cNvSpPr/>
          <p:nvPr/>
        </p:nvSpPr>
        <p:spPr>
          <a:xfrm>
            <a:off x="5982947" y="3135083"/>
            <a:ext cx="211024" cy="185057"/>
          </a:xfrm>
          <a:prstGeom prst="ellipse">
            <a:avLst/>
          </a:prstGeom>
          <a:solidFill>
            <a:srgbClr val="FFCC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23" name="타원 22"/>
          <p:cNvSpPr/>
          <p:nvPr/>
        </p:nvSpPr>
        <p:spPr>
          <a:xfrm>
            <a:off x="5982947" y="3385453"/>
            <a:ext cx="211024" cy="185057"/>
          </a:xfrm>
          <a:prstGeom prst="ellipse">
            <a:avLst/>
          </a:prstGeom>
          <a:solidFill>
            <a:srgbClr val="FFCC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24" name="타원 23"/>
          <p:cNvSpPr/>
          <p:nvPr/>
        </p:nvSpPr>
        <p:spPr>
          <a:xfrm>
            <a:off x="5982947" y="3624938"/>
            <a:ext cx="211024" cy="185057"/>
          </a:xfrm>
          <a:prstGeom prst="ellipse">
            <a:avLst/>
          </a:prstGeom>
          <a:solidFill>
            <a:schemeClr val="accent2">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25" name="타원 24"/>
          <p:cNvSpPr/>
          <p:nvPr/>
        </p:nvSpPr>
        <p:spPr>
          <a:xfrm>
            <a:off x="5982947" y="3875310"/>
            <a:ext cx="211024" cy="185057"/>
          </a:xfrm>
          <a:prstGeom prst="ellipse">
            <a:avLst/>
          </a:prstGeom>
          <a:solidFill>
            <a:schemeClr val="accent2">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26" name="타원 25"/>
          <p:cNvSpPr/>
          <p:nvPr/>
        </p:nvSpPr>
        <p:spPr>
          <a:xfrm>
            <a:off x="5982947" y="4114800"/>
            <a:ext cx="211024" cy="185057"/>
          </a:xfrm>
          <a:prstGeom prst="ellipse">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27" name="타원 26"/>
          <p:cNvSpPr/>
          <p:nvPr/>
        </p:nvSpPr>
        <p:spPr>
          <a:xfrm>
            <a:off x="5982947" y="4365167"/>
            <a:ext cx="211024" cy="185057"/>
          </a:xfrm>
          <a:prstGeom prst="ellipse">
            <a:avLst/>
          </a:prstGeom>
          <a:solidFill>
            <a:srgbClr val="FFCC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28" name="타원 27"/>
          <p:cNvSpPr/>
          <p:nvPr/>
        </p:nvSpPr>
        <p:spPr>
          <a:xfrm>
            <a:off x="5982947" y="4648200"/>
            <a:ext cx="211024" cy="185057"/>
          </a:xfrm>
          <a:prstGeom prst="ellipse">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29" name="타원 28"/>
          <p:cNvSpPr/>
          <p:nvPr/>
        </p:nvSpPr>
        <p:spPr>
          <a:xfrm>
            <a:off x="5982947" y="4931227"/>
            <a:ext cx="211024" cy="185057"/>
          </a:xfrm>
          <a:prstGeom prst="ellipse">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30" name="타원 29"/>
          <p:cNvSpPr/>
          <p:nvPr/>
        </p:nvSpPr>
        <p:spPr>
          <a:xfrm>
            <a:off x="5982947" y="5268681"/>
            <a:ext cx="211024" cy="185057"/>
          </a:xfrm>
          <a:prstGeom prst="ellipse">
            <a:avLst/>
          </a:prstGeom>
          <a:solidFill>
            <a:schemeClr val="accent2">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31" name="타원 30"/>
          <p:cNvSpPr/>
          <p:nvPr/>
        </p:nvSpPr>
        <p:spPr>
          <a:xfrm>
            <a:off x="5982947" y="5595253"/>
            <a:ext cx="211024" cy="185057"/>
          </a:xfrm>
          <a:prstGeom prst="ellipse">
            <a:avLst/>
          </a:prstGeom>
          <a:solidFill>
            <a:schemeClr val="accent2">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32" name="타원 31"/>
          <p:cNvSpPr/>
          <p:nvPr/>
        </p:nvSpPr>
        <p:spPr>
          <a:xfrm>
            <a:off x="5982947" y="5845625"/>
            <a:ext cx="211024" cy="185057"/>
          </a:xfrm>
          <a:prstGeom prst="ellipse">
            <a:avLst/>
          </a:prstGeom>
          <a:solidFill>
            <a:schemeClr val="accent2">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33" name="타원 32"/>
          <p:cNvSpPr/>
          <p:nvPr/>
        </p:nvSpPr>
        <p:spPr>
          <a:xfrm>
            <a:off x="5982947" y="6095995"/>
            <a:ext cx="211024" cy="185057"/>
          </a:xfrm>
          <a:prstGeom prst="ellipse">
            <a:avLst/>
          </a:prstGeom>
          <a:noFill/>
          <a:ln>
            <a:solidFill>
              <a:schemeClr val="tx1"/>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13616516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Current status    </a:t>
            </a:r>
            <a:endParaRPr lang="ko-KR" altLang="en-US" dirty="0"/>
          </a:p>
        </p:txBody>
      </p:sp>
      <p:sp>
        <p:nvSpPr>
          <p:cNvPr id="4" name="슬라이드 번호 개체 틀 3"/>
          <p:cNvSpPr>
            <a:spLocks noGrp="1"/>
          </p:cNvSpPr>
          <p:nvPr>
            <p:ph type="sldNum" sz="quarter" idx="12"/>
          </p:nvPr>
        </p:nvSpPr>
        <p:spPr>
          <a:xfrm>
            <a:off x="10820400" y="6493026"/>
            <a:ext cx="1221390" cy="348441"/>
          </a:xfrm>
        </p:spPr>
        <p:txBody>
          <a:bodyPr/>
          <a:lstStyle/>
          <a:p>
            <a:fld id="{17A5C656-E050-4F3D-A0DB-0D19E9E83691}" type="slidenum">
              <a:rPr lang="en-US" smtClean="0"/>
              <a:pPr/>
              <a:t>32</a:t>
            </a:fld>
            <a:endParaRPr lang="en-US" dirty="0"/>
          </a:p>
        </p:txBody>
      </p:sp>
      <p:sp>
        <p:nvSpPr>
          <p:cNvPr id="5" name="날짜 개체 틀 4"/>
          <p:cNvSpPr>
            <a:spLocks noGrp="1"/>
          </p:cNvSpPr>
          <p:nvPr>
            <p:ph type="dt" sz="half" idx="10"/>
          </p:nvPr>
        </p:nvSpPr>
        <p:spPr>
          <a:xfrm>
            <a:off x="442119" y="6477000"/>
            <a:ext cx="1981200" cy="304801"/>
          </a:xfrm>
        </p:spPr>
        <p:txBody>
          <a:bodyPr/>
          <a:lstStyle/>
          <a:p>
            <a:fld id="{79FF6D14-8F79-4455-9F9A-EA6048643546}" type="datetime3">
              <a:rPr lang="en-US" altLang="ko-KR" smtClean="0"/>
              <a:t>17 October 2017</a:t>
            </a:fld>
            <a:endParaRPr lang="en-US" dirty="0"/>
          </a:p>
        </p:txBody>
      </p:sp>
      <p:sp>
        <p:nvSpPr>
          <p:cNvPr id="34" name="TextBox 33"/>
          <p:cNvSpPr txBox="1"/>
          <p:nvPr/>
        </p:nvSpPr>
        <p:spPr>
          <a:xfrm>
            <a:off x="10495272" y="4185121"/>
            <a:ext cx="1455830" cy="1723549"/>
          </a:xfrm>
          <a:prstGeom prst="rect">
            <a:avLst/>
          </a:prstGeom>
          <a:noFill/>
          <a:ln>
            <a:solidFill>
              <a:srgbClr val="000000"/>
            </a:solidFill>
          </a:ln>
        </p:spPr>
        <p:txBody>
          <a:bodyPr wrap="square" rtlCol="0">
            <a:spAutoFit/>
          </a:bodyPr>
          <a:lstStyle/>
          <a:p>
            <a:r>
              <a:rPr lang="en-US" altLang="ko-KR" sz="1400" dirty="0"/>
              <a:t>Status</a:t>
            </a:r>
          </a:p>
          <a:p>
            <a:endParaRPr lang="en-US" altLang="ko-KR" sz="1400" dirty="0"/>
          </a:p>
          <a:p>
            <a:endParaRPr lang="en-US" altLang="ko-KR" sz="1400" dirty="0"/>
          </a:p>
          <a:p>
            <a:endParaRPr lang="en-US" altLang="ko-KR" sz="1400" dirty="0"/>
          </a:p>
          <a:p>
            <a:endParaRPr lang="en-US" altLang="ko-KR" sz="1400" dirty="0"/>
          </a:p>
          <a:p>
            <a:endParaRPr lang="en-US" altLang="ko-KR" sz="1400" dirty="0"/>
          </a:p>
          <a:p>
            <a:endParaRPr lang="en-US" altLang="ko-KR" sz="1400" dirty="0"/>
          </a:p>
          <a:p>
            <a:endParaRPr lang="ko-KR" altLang="en-US" sz="800" dirty="0"/>
          </a:p>
        </p:txBody>
      </p:sp>
      <p:graphicFrame>
        <p:nvGraphicFramePr>
          <p:cNvPr id="35" name="표 34"/>
          <p:cNvGraphicFramePr>
            <a:graphicFrameLocks noGrp="1"/>
          </p:cNvGraphicFramePr>
          <p:nvPr>
            <p:extLst>
              <p:ext uri="{D42A27DB-BD31-4B8C-83A1-F6EECF244321}">
                <p14:modId xmlns:p14="http://schemas.microsoft.com/office/powerpoint/2010/main" val="1071320093"/>
              </p:ext>
            </p:extLst>
          </p:nvPr>
        </p:nvGraphicFramePr>
        <p:xfrm>
          <a:off x="699903" y="1237685"/>
          <a:ext cx="9490652" cy="4688408"/>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371600">
                  <a:extLst>
                    <a:ext uri="{9D8B030D-6E8A-4147-A177-3AD203B41FA5}">
                      <a16:colId xmlns:a16="http://schemas.microsoft.com/office/drawing/2014/main" val="20000"/>
                    </a:ext>
                  </a:extLst>
                </a:gridCol>
                <a:gridCol w="3700485">
                  <a:extLst>
                    <a:ext uri="{9D8B030D-6E8A-4147-A177-3AD203B41FA5}">
                      <a16:colId xmlns:a16="http://schemas.microsoft.com/office/drawing/2014/main" val="20001"/>
                    </a:ext>
                  </a:extLst>
                </a:gridCol>
                <a:gridCol w="682781">
                  <a:extLst>
                    <a:ext uri="{9D8B030D-6E8A-4147-A177-3AD203B41FA5}">
                      <a16:colId xmlns:a16="http://schemas.microsoft.com/office/drawing/2014/main" val="20002"/>
                    </a:ext>
                  </a:extLst>
                </a:gridCol>
                <a:gridCol w="3735786">
                  <a:extLst>
                    <a:ext uri="{9D8B030D-6E8A-4147-A177-3AD203B41FA5}">
                      <a16:colId xmlns:a16="http://schemas.microsoft.com/office/drawing/2014/main" val="20003"/>
                    </a:ext>
                  </a:extLst>
                </a:gridCol>
              </a:tblGrid>
              <a:tr h="245918">
                <a:tc>
                  <a:txBody>
                    <a:bodyPr/>
                    <a:lstStyle/>
                    <a:p>
                      <a:pPr latinLnBrk="1"/>
                      <a:r>
                        <a:rPr lang="en-US" altLang="ko-KR" sz="1200" baseline="0" dirty="0">
                          <a:solidFill>
                            <a:sysClr val="windowText" lastClr="000000"/>
                          </a:solidFill>
                        </a:rPr>
                        <a:t>Spec items </a:t>
                      </a:r>
                      <a:endParaRPr lang="ko-KR"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a:solidFill>
                            <a:sysClr val="windowText" lastClr="000000"/>
                          </a:solidFill>
                        </a:rPr>
                        <a:t>Sub-items</a:t>
                      </a:r>
                      <a:endParaRPr lang="ko-KR"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a:solidFill>
                            <a:sysClr val="windowText" lastClr="000000"/>
                          </a:solidFill>
                        </a:rPr>
                        <a:t>Status </a:t>
                      </a:r>
                      <a:endParaRPr lang="ko-KR"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latinLnBrk="1"/>
                      <a:r>
                        <a:rPr lang="en-US" altLang="ko-KR" sz="1200" dirty="0">
                          <a:solidFill>
                            <a:sysClr val="windowText" lastClr="000000"/>
                          </a:solidFill>
                        </a:rPr>
                        <a:t>Issues</a:t>
                      </a:r>
                      <a:endParaRPr lang="ko-KR"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extLst>
                  <a:ext uri="{0D108BD9-81ED-4DB2-BD59-A6C34878D82A}">
                    <a16:rowId xmlns:a16="http://schemas.microsoft.com/office/drawing/2014/main" val="10000"/>
                  </a:ext>
                </a:extLst>
              </a:tr>
              <a:tr h="245918">
                <a:tc>
                  <a:txBody>
                    <a:bodyPr/>
                    <a:lstStyle/>
                    <a:p>
                      <a:pPr latinLnBrk="1"/>
                      <a:r>
                        <a:rPr lang="en-US" altLang="ko-KR" sz="1200" dirty="0">
                          <a:solidFill>
                            <a:sysClr val="windowText" lastClr="000000"/>
                          </a:solidFill>
                        </a:rPr>
                        <a:t>ID</a:t>
                      </a:r>
                      <a:r>
                        <a:rPr lang="en-US" altLang="ko-KR" sz="1200" baseline="0" dirty="0">
                          <a:solidFill>
                            <a:sysClr val="windowText" lastClr="000000"/>
                          </a:solidFill>
                        </a:rPr>
                        <a:t> &amp; Addressing</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baseline="0" dirty="0" err="1">
                          <a:solidFill>
                            <a:sysClr val="windowText" lastClr="000000"/>
                          </a:solidFill>
                        </a:rPr>
                        <a:t>ocf</a:t>
                      </a:r>
                      <a:r>
                        <a:rPr lang="en-US" altLang="ko-KR" sz="1200" baseline="0" dirty="0">
                          <a:solidFill>
                            <a:sysClr val="windowText" lastClr="000000"/>
                          </a:solidFill>
                        </a:rPr>
                        <a:t> URI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latinLnBrk="1">
                        <a:buAutoNum type="romanLcParenR"/>
                      </a:pPr>
                      <a:r>
                        <a:rPr lang="en-US" altLang="ko-KR" sz="1200" baseline="0" dirty="0">
                          <a:solidFill>
                            <a:sysClr val="windowText" lastClr="000000"/>
                          </a:solidFill>
                        </a:rPr>
                        <a:t>No resolution scheme specified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45918">
                <a:tc rowSpan="4">
                  <a:txBody>
                    <a:bodyPr/>
                    <a:lstStyle/>
                    <a:p>
                      <a:pPr latinLnBrk="1"/>
                      <a:r>
                        <a:rPr lang="en-US" altLang="ko-KR" sz="1200" dirty="0">
                          <a:solidFill>
                            <a:sysClr val="windowText" lastClr="000000"/>
                          </a:solidFill>
                        </a:rPr>
                        <a:t>Resource model</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a:solidFill>
                            <a:sysClr val="windowText" lastClr="000000"/>
                          </a:solidFill>
                        </a:rPr>
                        <a:t>Resource, Properties, Resource</a:t>
                      </a:r>
                      <a:r>
                        <a:rPr lang="en-US" altLang="ko-KR" sz="1200" baseline="0" dirty="0">
                          <a:solidFill>
                            <a:sysClr val="windowText" lastClr="000000"/>
                          </a:solidFill>
                        </a:rPr>
                        <a:t> Type</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4">
                  <a:txBody>
                    <a:bodyPr/>
                    <a:lstStyle/>
                    <a:p>
                      <a:pPr marL="285750" indent="-285750" latinLnBrk="1">
                        <a:buAutoNum type="romanLcParenR"/>
                      </a:pPr>
                      <a:r>
                        <a:rPr lang="en-US" altLang="ko-KR" sz="1200" baseline="0" dirty="0">
                          <a:solidFill>
                            <a:sysClr val="windowText" lastClr="000000"/>
                          </a:solidFill>
                        </a:rPr>
                        <a:t>Collection CRUDN unspecified  </a:t>
                      </a:r>
                    </a:p>
                    <a:p>
                      <a:pPr marL="285750" indent="-285750" latinLnBrk="1">
                        <a:buAutoNum type="romanLcParenR"/>
                      </a:pPr>
                      <a:r>
                        <a:rPr lang="en-US" altLang="ko-KR" sz="1200" baseline="0" dirty="0">
                          <a:solidFill>
                            <a:sysClr val="windowText" lastClr="000000"/>
                          </a:solidFill>
                        </a:rPr>
                        <a:t>Interface still unclear (i.e. Interface as filter)  </a:t>
                      </a:r>
                    </a:p>
                    <a:p>
                      <a:pPr marL="285750" indent="-285750" latinLnBrk="1">
                        <a:buAutoNum type="romanLcParenR"/>
                      </a:pPr>
                      <a:r>
                        <a:rPr lang="en-US" altLang="ko-KR" sz="1200" baseline="0" dirty="0">
                          <a:solidFill>
                            <a:sysClr val="windowText" lastClr="000000"/>
                          </a:solidFill>
                        </a:rPr>
                        <a:t>Query needs further specification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87434">
                <a:tc vMerge="1">
                  <a:txBody>
                    <a:bodyPr/>
                    <a:lstStyle/>
                    <a:p>
                      <a:pPr latinLnBrk="1"/>
                      <a:endParaRPr lang="ko-KR" altLang="en-US"/>
                    </a:p>
                  </a:txBody>
                  <a:tcPr/>
                </a:tc>
                <a:tc>
                  <a:txBody>
                    <a:bodyPr/>
                    <a:lstStyle/>
                    <a:p>
                      <a:pPr algn="ctr" latinLnBrk="1"/>
                      <a:r>
                        <a:rPr lang="en-US" altLang="ko-KR" sz="1200" dirty="0">
                          <a:solidFill>
                            <a:sysClr val="windowText" lastClr="000000"/>
                          </a:solidFill>
                        </a:rPr>
                        <a:t>Link &amp; Collection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latinLnBrk="1"/>
                      <a:endParaRPr lang="ko-KR" altLang="en-US"/>
                    </a:p>
                  </a:txBody>
                  <a:tcPr/>
                </a:tc>
                <a:extLst>
                  <a:ext uri="{0D108BD9-81ED-4DB2-BD59-A6C34878D82A}">
                    <a16:rowId xmlns:a16="http://schemas.microsoft.com/office/drawing/2014/main" val="10003"/>
                  </a:ext>
                </a:extLst>
              </a:tr>
              <a:tr h="0">
                <a:tc vMerge="1">
                  <a:txBody>
                    <a:bodyPr/>
                    <a:lstStyle/>
                    <a:p>
                      <a:pP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ysClr val="windowText" lastClr="000000"/>
                          </a:solidFill>
                        </a:rPr>
                        <a:t>Interface</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285750" indent="-285750" latinLnBrk="1">
                        <a:buAutoNum type="romanLcParenR"/>
                      </a:pPr>
                      <a:endParaRPr lang="en-US" altLang="ko-KR" sz="1200" baseline="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0">
                <a:tc vMerge="1">
                  <a:txBody>
                    <a:bodyPr/>
                    <a:lstStyle/>
                    <a:p>
                      <a:pP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ysClr val="windowText" lastClr="000000"/>
                          </a:solidFill>
                        </a:rPr>
                        <a:t>Query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285750" indent="-285750" latinLnBrk="1">
                        <a:buAutoNum type="romanLcParenR"/>
                      </a:pPr>
                      <a:endParaRPr lang="en-US" altLang="ko-KR" sz="1000" baseline="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17914">
                <a:tc>
                  <a:txBody>
                    <a:bodyPr/>
                    <a:lstStyle/>
                    <a:p>
                      <a:pPr latinLnBrk="1"/>
                      <a:r>
                        <a:rPr lang="en-US" altLang="ko-KR" sz="1200" dirty="0">
                          <a:solidFill>
                            <a:sysClr val="windowText" lastClr="000000"/>
                          </a:solidFill>
                        </a:rPr>
                        <a:t>CRUDN</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a:solidFill>
                            <a:sysClr val="windowText" lastClr="000000"/>
                          </a:solidFill>
                        </a:rPr>
                        <a:t>CRUDN</a:t>
                      </a:r>
                      <a:r>
                        <a:rPr lang="en-US" altLang="ko-KR" sz="1200" baseline="0" dirty="0">
                          <a:solidFill>
                            <a:sysClr val="windowText" lastClr="000000"/>
                          </a:solidFill>
                        </a:rPr>
                        <a:t> procedures with generic REQ &amp; RES</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latinLnBrk="1">
                        <a:buAutoNum type="romanLcParenR"/>
                      </a:pPr>
                      <a:r>
                        <a:rPr lang="en-US" altLang="ko-KR" sz="1200" dirty="0">
                          <a:solidFill>
                            <a:sysClr val="windowText" lastClr="000000"/>
                          </a:solidFill>
                        </a:rPr>
                        <a:t>Parameters</a:t>
                      </a:r>
                      <a:r>
                        <a:rPr lang="en-US" altLang="ko-KR" sz="1200" baseline="0" dirty="0">
                          <a:solidFill>
                            <a:sysClr val="windowText" lastClr="000000"/>
                          </a:solidFill>
                        </a:rPr>
                        <a:t> for REQ &amp; RES</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45918">
                <a:tc rowSpan="2">
                  <a:txBody>
                    <a:bodyPr/>
                    <a:lstStyle/>
                    <a:p>
                      <a:pPr latinLnBrk="1"/>
                      <a:r>
                        <a:rPr lang="en-US" altLang="ko-KR" sz="1200" dirty="0">
                          <a:solidFill>
                            <a:sysClr val="windowText" lastClr="000000"/>
                          </a:solidFill>
                        </a:rPr>
                        <a:t>Discovery</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baseline="0" dirty="0" err="1">
                          <a:solidFill>
                            <a:sysClr val="windowText" lastClr="000000"/>
                          </a:solidFill>
                        </a:rPr>
                        <a:t>CoAP</a:t>
                      </a:r>
                      <a:r>
                        <a:rPr lang="en-US" altLang="ko-KR" sz="1200" baseline="0" dirty="0">
                          <a:solidFill>
                            <a:sysClr val="windowText" lastClr="000000"/>
                          </a:solidFill>
                        </a:rPr>
                        <a:t> based discovery (Endpoint, Resource) </a:t>
                      </a:r>
                      <a:endParaRPr lang="en-US" altLang="ko-KR"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285750" indent="-285750" latinLnBrk="1">
                        <a:buAutoNum type="romanLcParenR"/>
                      </a:pPr>
                      <a:r>
                        <a:rPr lang="en-US" altLang="ko-KR" sz="1200" dirty="0">
                          <a:solidFill>
                            <a:sysClr val="windowText" lastClr="000000"/>
                          </a:solidFill>
                        </a:rPr>
                        <a:t>Random</a:t>
                      </a:r>
                      <a:r>
                        <a:rPr lang="en-US" altLang="ko-KR" sz="1200" baseline="0" dirty="0">
                          <a:solidFill>
                            <a:sysClr val="windowText" lastClr="000000"/>
                          </a:solidFill>
                        </a:rPr>
                        <a:t> delay for </a:t>
                      </a:r>
                      <a:r>
                        <a:rPr lang="en-US" altLang="ko-KR" sz="1200" baseline="0" dirty="0" err="1">
                          <a:solidFill>
                            <a:sysClr val="windowText" lastClr="000000"/>
                          </a:solidFill>
                        </a:rPr>
                        <a:t>CoAP</a:t>
                      </a:r>
                      <a:r>
                        <a:rPr lang="en-US" altLang="ko-KR" sz="1200" baseline="0" dirty="0">
                          <a:solidFill>
                            <a:sysClr val="windowText" lastClr="000000"/>
                          </a:solidFill>
                        </a:rPr>
                        <a:t> multicast </a:t>
                      </a:r>
                    </a:p>
                    <a:p>
                      <a:pPr marL="285750" indent="-285750" latinLnBrk="1">
                        <a:buAutoNum type="romanLcParenR"/>
                      </a:pPr>
                      <a:r>
                        <a:rPr lang="en-US" altLang="ko-KR" sz="1200" baseline="0" dirty="0">
                          <a:solidFill>
                            <a:sysClr val="windowText" lastClr="000000"/>
                          </a:solidFill>
                        </a:rPr>
                        <a:t>RD selection &amp; publishing needs elaboration </a:t>
                      </a:r>
                      <a:endParaRPr lang="en-US" altLang="ko-KR"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22070">
                <a:tc vMerge="1">
                  <a:txBody>
                    <a:bodyPr/>
                    <a:lstStyle/>
                    <a:p>
                      <a:pPr latinLnBrk="1"/>
                      <a:endParaRPr lang="ko-KR" altLang="en-US"/>
                    </a:p>
                  </a:txBody>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ysClr val="windowText" lastClr="000000"/>
                          </a:solidFill>
                        </a:rPr>
                        <a:t>Resource</a:t>
                      </a:r>
                      <a:r>
                        <a:rPr lang="en-US" altLang="ko-KR" sz="1200" baseline="0" dirty="0">
                          <a:solidFill>
                            <a:sysClr val="windowText" lastClr="000000"/>
                          </a:solidFill>
                        </a:rPr>
                        <a:t> directory</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285750" indent="-285750" latinLnBrk="1">
                        <a:buAutoNum type="romanLcParenR"/>
                      </a:pP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45918">
                <a:tc rowSpan="2">
                  <a:txBody>
                    <a:bodyPr/>
                    <a:lstStyle/>
                    <a:p>
                      <a:pPr latinLnBrk="1"/>
                      <a:r>
                        <a:rPr lang="en-US" altLang="ko-KR" sz="1200" dirty="0">
                          <a:solidFill>
                            <a:sysClr val="windowText" lastClr="000000"/>
                          </a:solidFill>
                        </a:rPr>
                        <a:t>Messaging</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err="1">
                          <a:solidFill>
                            <a:sysClr val="windowText" lastClr="000000"/>
                          </a:solidFill>
                        </a:rPr>
                        <a:t>coap</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285750" marR="0" indent="-285750" algn="l" defTabSz="914400" rtl="0" eaLnBrk="1" fontAlgn="auto" latinLnBrk="1" hangingPunct="1">
                        <a:lnSpc>
                          <a:spcPct val="100000"/>
                        </a:lnSpc>
                        <a:spcBef>
                          <a:spcPts val="0"/>
                        </a:spcBef>
                        <a:spcAft>
                          <a:spcPts val="0"/>
                        </a:spcAft>
                        <a:buClrTx/>
                        <a:buSzTx/>
                        <a:buFontTx/>
                        <a:buAutoNum type="romanLcParenR"/>
                        <a:tabLst/>
                        <a:defRPr/>
                      </a:pPr>
                      <a:r>
                        <a:rPr lang="en-US" altLang="ko-KR" sz="1200" dirty="0" err="1">
                          <a:solidFill>
                            <a:sysClr val="windowText" lastClr="000000"/>
                          </a:solidFill>
                        </a:rPr>
                        <a:t>CoAP</a:t>
                      </a:r>
                      <a:r>
                        <a:rPr lang="en-US" altLang="ko-KR" sz="1200" dirty="0">
                          <a:solidFill>
                            <a:sysClr val="windowText" lastClr="000000"/>
                          </a:solidFill>
                        </a:rPr>
                        <a:t> over TCP needs further</a:t>
                      </a:r>
                      <a:r>
                        <a:rPr lang="en-US" altLang="ko-KR" sz="1200" baseline="0" dirty="0">
                          <a:solidFill>
                            <a:sysClr val="windowText" lastClr="000000"/>
                          </a:solidFill>
                        </a:rPr>
                        <a:t> works </a:t>
                      </a:r>
                    </a:p>
                    <a:p>
                      <a:pPr marL="285750" marR="0" indent="-285750" algn="l" defTabSz="914400" rtl="0" eaLnBrk="1" fontAlgn="auto" latinLnBrk="1" hangingPunct="1">
                        <a:lnSpc>
                          <a:spcPct val="100000"/>
                        </a:lnSpc>
                        <a:spcBef>
                          <a:spcPts val="0"/>
                        </a:spcBef>
                        <a:spcAft>
                          <a:spcPts val="0"/>
                        </a:spcAft>
                        <a:buClrTx/>
                        <a:buSzTx/>
                        <a:buFontTx/>
                        <a:buAutoNum type="romanLcParenR"/>
                        <a:tabLst/>
                        <a:defRPr/>
                      </a:pPr>
                      <a:r>
                        <a:rPr lang="en-US" altLang="ko-KR" sz="1200" baseline="0" dirty="0">
                          <a:solidFill>
                            <a:sysClr val="windowText" lastClr="000000"/>
                          </a:solidFill>
                        </a:rPr>
                        <a:t>Version options number assignment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99288">
                <a:tc vMerge="1">
                  <a:txBody>
                    <a:bodyPr/>
                    <a:lstStyle/>
                    <a:p>
                      <a:pP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err="1">
                          <a:solidFill>
                            <a:sysClr val="windowText" lastClr="000000"/>
                          </a:solidFill>
                        </a:rPr>
                        <a:t>coap+tcp</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285750" indent="-285750" latinLnBrk="1">
                        <a:buAutoNum type="romanLcParenR"/>
                      </a:pP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409864">
                <a:tc>
                  <a:txBody>
                    <a:bodyPr/>
                    <a:lstStyle/>
                    <a:p>
                      <a:pPr latinLnBrk="1"/>
                      <a:r>
                        <a:rPr lang="en-US" altLang="ko-KR" sz="1200" dirty="0">
                          <a:solidFill>
                            <a:sysClr val="windowText" lastClr="000000"/>
                          </a:solidFill>
                        </a:rPr>
                        <a:t>Device mgmt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marL="285750" indent="-285750" algn="ctr" latinLnBrk="1">
                        <a:buAutoNum type="romanLcParenR"/>
                      </a:pPr>
                      <a:r>
                        <a:rPr lang="en-US" altLang="ko-KR" sz="1200" dirty="0">
                          <a:solidFill>
                            <a:sysClr val="windowText" lastClr="000000"/>
                          </a:solidFill>
                        </a:rPr>
                        <a:t>On boarding &amp; Provisioning,</a:t>
                      </a:r>
                      <a:r>
                        <a:rPr lang="en-US" altLang="ko-KR" sz="1200" baseline="0" dirty="0">
                          <a:solidFill>
                            <a:sysClr val="windowText" lastClr="000000"/>
                          </a:solidFill>
                        </a:rPr>
                        <a:t> ii) </a:t>
                      </a:r>
                      <a:r>
                        <a:rPr lang="en-US" altLang="ko-KR" sz="1200" dirty="0">
                          <a:solidFill>
                            <a:sysClr val="windowText" lastClr="000000"/>
                          </a:solidFill>
                        </a:rPr>
                        <a:t>configuration, iii)  Diagnostics &amp; maintenance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latinLnBrk="1">
                        <a:buAutoNum type="romanLcParenR"/>
                      </a:pPr>
                      <a:r>
                        <a:rPr lang="en-US" altLang="ko-KR" sz="1200" dirty="0">
                          <a:solidFill>
                            <a:sysClr val="windowText" lastClr="000000"/>
                          </a:solidFill>
                        </a:rPr>
                        <a:t>On boarding &amp; Provisioning</a:t>
                      </a:r>
                      <a:r>
                        <a:rPr lang="en-US" altLang="ko-KR" sz="1200" baseline="0" dirty="0">
                          <a:solidFill>
                            <a:sysClr val="windowText" lastClr="000000"/>
                          </a:solidFill>
                        </a:rPr>
                        <a:t> in </a:t>
                      </a:r>
                      <a:r>
                        <a:rPr lang="en-US" altLang="ko-KR" sz="1200" baseline="0" dirty="0" err="1">
                          <a:solidFill>
                            <a:sysClr val="windowText" lastClr="000000"/>
                          </a:solidFill>
                        </a:rPr>
                        <a:t>SecWG</a:t>
                      </a:r>
                      <a:r>
                        <a:rPr lang="en-US" altLang="ko-KR" sz="1200" baseline="0" dirty="0">
                          <a:solidFill>
                            <a:sysClr val="windowText" lastClr="000000"/>
                          </a:solidFill>
                        </a:rPr>
                        <a:t> </a:t>
                      </a:r>
                    </a:p>
                    <a:p>
                      <a:pPr marL="285750" indent="-285750" latinLnBrk="1">
                        <a:buAutoNum type="romanLcParenR"/>
                      </a:pPr>
                      <a:r>
                        <a:rPr lang="en-US" altLang="ko-KR" sz="1200" baseline="0" dirty="0">
                          <a:solidFill>
                            <a:sysClr val="windowText" lastClr="000000"/>
                          </a:solidFill>
                        </a:rPr>
                        <a:t>Configuration in 11.2 with </a:t>
                      </a:r>
                      <a:r>
                        <a:rPr lang="en-US" altLang="ko-KR" sz="1200" baseline="0" dirty="0" err="1">
                          <a:solidFill>
                            <a:sysClr val="windowText" lastClr="000000"/>
                          </a:solidFill>
                        </a:rPr>
                        <a:t>oic.wk.con</a:t>
                      </a:r>
                      <a:endParaRPr lang="en-US" altLang="ko-KR" sz="1200" baseline="0" dirty="0">
                        <a:solidFill>
                          <a:sysClr val="windowText" lastClr="000000"/>
                        </a:solidFill>
                      </a:endParaRPr>
                    </a:p>
                    <a:p>
                      <a:pPr marL="285750" indent="-285750" latinLnBrk="1">
                        <a:buAutoNum type="romanLcParenR"/>
                      </a:pPr>
                      <a:r>
                        <a:rPr lang="en-US" altLang="ko-KR" sz="1200" baseline="0" dirty="0">
                          <a:solidFill>
                            <a:sysClr val="windowText" lastClr="000000"/>
                          </a:solidFill>
                        </a:rPr>
                        <a:t>Maintenance in 11.5 with </a:t>
                      </a:r>
                      <a:r>
                        <a:rPr lang="en-US" altLang="ko-KR" sz="1200" baseline="0" dirty="0" err="1">
                          <a:solidFill>
                            <a:sysClr val="windowText" lastClr="000000"/>
                          </a:solidFill>
                        </a:rPr>
                        <a:t>oic.wk.mnt</a:t>
                      </a:r>
                      <a:endParaRPr lang="en-US" altLang="ko-KR" sz="1200" baseline="0" dirty="0">
                        <a:solidFill>
                          <a:sysClr val="windowText" lastClr="000000"/>
                        </a:solidFill>
                      </a:endParaRPr>
                    </a:p>
                    <a:p>
                      <a:pPr marL="285750" indent="-285750" latinLnBrk="1">
                        <a:buAutoNum type="romanLcParenR"/>
                      </a:pPr>
                      <a:r>
                        <a:rPr lang="en-US" altLang="ko-KR" sz="1200" baseline="0" dirty="0">
                          <a:solidFill>
                            <a:sysClr val="windowText" lastClr="000000"/>
                          </a:solidFill>
                        </a:rPr>
                        <a:t>Is it </a:t>
                      </a:r>
                      <a:r>
                        <a:rPr lang="ko-KR" altLang="en-US" sz="1200" baseline="0" dirty="0">
                          <a:solidFill>
                            <a:sysClr val="windowText" lastClr="000000"/>
                          </a:solidFill>
                        </a:rPr>
                        <a:t> </a:t>
                      </a:r>
                      <a:r>
                        <a:rPr lang="en-US" altLang="ko-KR" sz="1200" baseline="0" dirty="0">
                          <a:solidFill>
                            <a:sysClr val="windowText" lastClr="000000"/>
                          </a:solidFill>
                        </a:rPr>
                        <a:t>adequate?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2"/>
                  </a:ext>
                </a:extLst>
              </a:tr>
              <a:tr h="24591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a:solidFill>
                            <a:sysClr val="windowText" lastClr="000000"/>
                          </a:solidFill>
                        </a:rPr>
                        <a:t>Group</a:t>
                      </a:r>
                      <a:r>
                        <a:rPr lang="en-US" altLang="ko-KR" sz="1200" baseline="0" dirty="0">
                          <a:solidFill>
                            <a:sysClr val="windowText" lastClr="000000"/>
                          </a:solidFill>
                        </a:rPr>
                        <a:t> mgmt</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a:solidFill>
                            <a:sysClr val="windowText" lastClr="000000"/>
                          </a:solidFill>
                        </a:rPr>
                        <a:t>Group/Scene/Script/Rule</a:t>
                      </a:r>
                      <a:r>
                        <a:rPr lang="en-US" altLang="ko-KR" sz="1200" baseline="0" dirty="0">
                          <a:solidFill>
                            <a:sysClr val="windowText" lastClr="000000"/>
                          </a:solidFill>
                        </a:rPr>
                        <a:t>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latinLnBrk="1">
                        <a:buAutoNum type="romanLcParenR"/>
                      </a:pPr>
                      <a:r>
                        <a:rPr lang="en-US" altLang="ko-KR" sz="1200" dirty="0">
                          <a:solidFill>
                            <a:sysClr val="windowText" lastClr="000000"/>
                          </a:solidFill>
                        </a:rPr>
                        <a:t>Only scene specified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3"/>
                  </a:ext>
                </a:extLst>
              </a:tr>
              <a:tr h="245918">
                <a:tc rowSpan="2">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a:solidFill>
                            <a:sysClr val="windowText" lastClr="000000"/>
                          </a:solidFill>
                        </a:rPr>
                        <a:t>Bridging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a:solidFill>
                            <a:sysClr val="windowText" lastClr="000000"/>
                          </a:solidFill>
                        </a:rPr>
                        <a:t> Versioning and Content-Negotiation</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latinLnBrk="1">
                        <a:buAutoNum type="romanLcParenR"/>
                      </a:pP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4"/>
                  </a:ext>
                </a:extLst>
              </a:tr>
              <a:tr h="245918">
                <a:tc vMerge="1">
                  <a:txBody>
                    <a:bodyPr/>
                    <a:lstStyle/>
                    <a:p>
                      <a:pP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a:solidFill>
                            <a:sysClr val="windowText" lastClr="000000"/>
                          </a:solidFill>
                        </a:rPr>
                        <a:t>Bridging</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indent="-285750" algn="l" defTabSz="914400" rtl="0" eaLnBrk="1" fontAlgn="auto" latinLnBrk="1" hangingPunct="1">
                        <a:lnSpc>
                          <a:spcPct val="100000"/>
                        </a:lnSpc>
                        <a:spcBef>
                          <a:spcPts val="0"/>
                        </a:spcBef>
                        <a:spcAft>
                          <a:spcPts val="0"/>
                        </a:spcAft>
                        <a:buClrTx/>
                        <a:buSzTx/>
                        <a:buFontTx/>
                        <a:buAutoNum type="romanLcParenR"/>
                        <a:tabLst/>
                        <a:defRPr/>
                      </a:pPr>
                      <a:r>
                        <a:rPr lang="en-US" altLang="ko-KR" sz="1200" dirty="0">
                          <a:solidFill>
                            <a:sysClr val="windowText" lastClr="000000"/>
                          </a:solidFill>
                        </a:rPr>
                        <a:t>/</a:t>
                      </a:r>
                      <a:r>
                        <a:rPr lang="en-US" altLang="ko-KR" sz="1200" dirty="0" err="1">
                          <a:solidFill>
                            <a:sysClr val="windowText" lastClr="000000"/>
                          </a:solidFill>
                        </a:rPr>
                        <a:t>oic</a:t>
                      </a:r>
                      <a:r>
                        <a:rPr lang="en-US" altLang="ko-KR" sz="1200" dirty="0">
                          <a:solidFill>
                            <a:sysClr val="windowText" lastClr="000000"/>
                          </a:solidFill>
                        </a:rPr>
                        <a:t>/res</a:t>
                      </a:r>
                      <a:r>
                        <a:rPr lang="en-US" altLang="ko-KR" sz="1200" baseline="0" dirty="0">
                          <a:solidFill>
                            <a:sysClr val="windowText" lastClr="000000"/>
                          </a:solidFill>
                        </a:rPr>
                        <a:t> swagger(?) </a:t>
                      </a:r>
                      <a:endParaRPr lang="en-US" altLang="ko-KR"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5"/>
                  </a:ext>
                </a:extLst>
              </a:tr>
            </a:tbl>
          </a:graphicData>
        </a:graphic>
      </p:graphicFrame>
      <p:sp>
        <p:nvSpPr>
          <p:cNvPr id="36" name="TextBox 35"/>
          <p:cNvSpPr txBox="1"/>
          <p:nvPr/>
        </p:nvSpPr>
        <p:spPr>
          <a:xfrm>
            <a:off x="10770971" y="4576932"/>
            <a:ext cx="817853" cy="307777"/>
          </a:xfrm>
          <a:prstGeom prst="rect">
            <a:avLst/>
          </a:prstGeom>
          <a:noFill/>
        </p:spPr>
        <p:txBody>
          <a:bodyPr wrap="none" rtlCol="0">
            <a:spAutoFit/>
          </a:bodyPr>
          <a:lstStyle/>
          <a:p>
            <a:r>
              <a:rPr lang="en-US" altLang="ko-KR" sz="1400" dirty="0"/>
              <a:t>mature</a:t>
            </a:r>
            <a:endParaRPr lang="ko-KR" altLang="en-US" sz="1400" dirty="0"/>
          </a:p>
        </p:txBody>
      </p:sp>
      <p:sp>
        <p:nvSpPr>
          <p:cNvPr id="37" name="타원 36"/>
          <p:cNvSpPr/>
          <p:nvPr/>
        </p:nvSpPr>
        <p:spPr>
          <a:xfrm>
            <a:off x="10576719" y="4625846"/>
            <a:ext cx="216024" cy="216024"/>
          </a:xfrm>
          <a:prstGeom prst="ellipse">
            <a:avLst/>
          </a:prstGeom>
          <a:solidFill>
            <a:srgbClr val="FFC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38" name="TextBox 37"/>
          <p:cNvSpPr txBox="1"/>
          <p:nvPr/>
        </p:nvSpPr>
        <p:spPr>
          <a:xfrm>
            <a:off x="10770971" y="4957932"/>
            <a:ext cx="1180131" cy="307777"/>
          </a:xfrm>
          <a:prstGeom prst="rect">
            <a:avLst/>
          </a:prstGeom>
          <a:noFill/>
        </p:spPr>
        <p:txBody>
          <a:bodyPr wrap="none" rtlCol="0">
            <a:spAutoFit/>
          </a:bodyPr>
          <a:lstStyle/>
          <a:p>
            <a:r>
              <a:rPr lang="en-US" altLang="ko-KR" sz="1400" dirty="0"/>
              <a:t>developing</a:t>
            </a:r>
            <a:endParaRPr lang="ko-KR" altLang="en-US" sz="1400" dirty="0"/>
          </a:p>
        </p:txBody>
      </p:sp>
      <p:sp>
        <p:nvSpPr>
          <p:cNvPr id="39" name="타원 38"/>
          <p:cNvSpPr/>
          <p:nvPr/>
        </p:nvSpPr>
        <p:spPr>
          <a:xfrm>
            <a:off x="10576719" y="5006846"/>
            <a:ext cx="216024" cy="216024"/>
          </a:xfrm>
          <a:prstGeom prst="ellipse">
            <a:avLst/>
          </a:prstGeom>
          <a:solidFill>
            <a:schemeClr val="accent2">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40" name="TextBox 39"/>
          <p:cNvSpPr txBox="1"/>
          <p:nvPr/>
        </p:nvSpPr>
        <p:spPr>
          <a:xfrm>
            <a:off x="10770971" y="5407223"/>
            <a:ext cx="1154483" cy="307777"/>
          </a:xfrm>
          <a:prstGeom prst="rect">
            <a:avLst/>
          </a:prstGeom>
          <a:noFill/>
        </p:spPr>
        <p:txBody>
          <a:bodyPr wrap="none" rtlCol="0">
            <a:spAutoFit/>
          </a:bodyPr>
          <a:lstStyle/>
          <a:p>
            <a:r>
              <a:rPr lang="en-US" altLang="ko-KR" sz="1400" dirty="0"/>
              <a:t>Not started</a:t>
            </a:r>
            <a:endParaRPr lang="ko-KR" altLang="en-US" sz="1400" dirty="0"/>
          </a:p>
        </p:txBody>
      </p:sp>
      <p:sp>
        <p:nvSpPr>
          <p:cNvPr id="41" name="타원 40"/>
          <p:cNvSpPr/>
          <p:nvPr/>
        </p:nvSpPr>
        <p:spPr>
          <a:xfrm>
            <a:off x="10576719" y="5456137"/>
            <a:ext cx="216024" cy="216024"/>
          </a:xfrm>
          <a:prstGeom prst="ellipse">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42" name="타원 41"/>
          <p:cNvSpPr/>
          <p:nvPr/>
        </p:nvSpPr>
        <p:spPr>
          <a:xfrm>
            <a:off x="6002935" y="1542485"/>
            <a:ext cx="216024" cy="216024"/>
          </a:xfrm>
          <a:prstGeom prst="ellipse">
            <a:avLst/>
          </a:prstGeom>
          <a:solidFill>
            <a:srgbClr val="FFC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43" name="타원 42"/>
          <p:cNvSpPr/>
          <p:nvPr/>
        </p:nvSpPr>
        <p:spPr>
          <a:xfrm>
            <a:off x="6002935" y="1814628"/>
            <a:ext cx="216024" cy="216024"/>
          </a:xfrm>
          <a:prstGeom prst="ellipse">
            <a:avLst/>
          </a:prstGeom>
          <a:solidFill>
            <a:srgbClr val="FFC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44" name="타원 43"/>
          <p:cNvSpPr/>
          <p:nvPr/>
        </p:nvSpPr>
        <p:spPr>
          <a:xfrm>
            <a:off x="6002935" y="2086772"/>
            <a:ext cx="216024" cy="216024"/>
          </a:xfrm>
          <a:prstGeom prst="ellipse">
            <a:avLst/>
          </a:prstGeom>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45" name="타원 44"/>
          <p:cNvSpPr/>
          <p:nvPr/>
        </p:nvSpPr>
        <p:spPr>
          <a:xfrm>
            <a:off x="6002935" y="2358915"/>
            <a:ext cx="216024" cy="216024"/>
          </a:xfrm>
          <a:prstGeom prst="ellipse">
            <a:avLst/>
          </a:prstGeom>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46" name="타원 45"/>
          <p:cNvSpPr/>
          <p:nvPr/>
        </p:nvSpPr>
        <p:spPr>
          <a:xfrm>
            <a:off x="6002935" y="2641944"/>
            <a:ext cx="216024" cy="216024"/>
          </a:xfrm>
          <a:prstGeom prst="ellipse">
            <a:avLst/>
          </a:prstGeom>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47" name="타원 46"/>
          <p:cNvSpPr/>
          <p:nvPr/>
        </p:nvSpPr>
        <p:spPr>
          <a:xfrm>
            <a:off x="6002935" y="2914085"/>
            <a:ext cx="216024" cy="216024"/>
          </a:xfrm>
          <a:prstGeom prst="ellipse">
            <a:avLst/>
          </a:prstGeom>
          <a:solidFill>
            <a:srgbClr val="FFC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48" name="타원 47"/>
          <p:cNvSpPr/>
          <p:nvPr/>
        </p:nvSpPr>
        <p:spPr>
          <a:xfrm>
            <a:off x="6002935" y="3197112"/>
            <a:ext cx="216024" cy="216024"/>
          </a:xfrm>
          <a:prstGeom prst="ellipse">
            <a:avLst/>
          </a:prstGeom>
          <a:solidFill>
            <a:srgbClr val="FFC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49" name="타원 48"/>
          <p:cNvSpPr/>
          <p:nvPr/>
        </p:nvSpPr>
        <p:spPr>
          <a:xfrm>
            <a:off x="6002935" y="3469257"/>
            <a:ext cx="216024" cy="216024"/>
          </a:xfrm>
          <a:prstGeom prst="ellipse">
            <a:avLst/>
          </a:prstGeom>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50" name="타원 49"/>
          <p:cNvSpPr/>
          <p:nvPr/>
        </p:nvSpPr>
        <p:spPr>
          <a:xfrm>
            <a:off x="6002935" y="3741398"/>
            <a:ext cx="216024" cy="216024"/>
          </a:xfrm>
          <a:prstGeom prst="ellipse">
            <a:avLst/>
          </a:prstGeom>
          <a:solidFill>
            <a:srgbClr val="FFC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51" name="타원 50"/>
          <p:cNvSpPr/>
          <p:nvPr/>
        </p:nvSpPr>
        <p:spPr>
          <a:xfrm>
            <a:off x="6002935" y="4032999"/>
            <a:ext cx="216024" cy="216024"/>
          </a:xfrm>
          <a:prstGeom prst="ellipse">
            <a:avLst/>
          </a:prstGeom>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53" name="타원 52"/>
          <p:cNvSpPr/>
          <p:nvPr/>
        </p:nvSpPr>
        <p:spPr>
          <a:xfrm>
            <a:off x="6002935" y="4631944"/>
            <a:ext cx="216024" cy="216024"/>
          </a:xfrm>
          <a:prstGeom prst="ellipse">
            <a:avLst/>
          </a:prstGeom>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54" name="타원 53"/>
          <p:cNvSpPr/>
          <p:nvPr/>
        </p:nvSpPr>
        <p:spPr>
          <a:xfrm>
            <a:off x="6002935" y="5122497"/>
            <a:ext cx="216024" cy="216024"/>
          </a:xfrm>
          <a:prstGeom prst="ellipse">
            <a:avLst/>
          </a:prstGeom>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55" name="타원 54"/>
          <p:cNvSpPr/>
          <p:nvPr/>
        </p:nvSpPr>
        <p:spPr>
          <a:xfrm>
            <a:off x="6002935" y="5394633"/>
            <a:ext cx="216024" cy="216024"/>
          </a:xfrm>
          <a:prstGeom prst="ellipse">
            <a:avLst/>
          </a:prstGeom>
          <a:solidFill>
            <a:srgbClr val="FFC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56" name="타원 55"/>
          <p:cNvSpPr/>
          <p:nvPr/>
        </p:nvSpPr>
        <p:spPr>
          <a:xfrm>
            <a:off x="6002935" y="5666775"/>
            <a:ext cx="216024" cy="216024"/>
          </a:xfrm>
          <a:prstGeom prst="ellipse">
            <a:avLst/>
          </a:prstGeom>
          <a:solidFill>
            <a:srgbClr val="FFC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2" name="바닥글 개체 틀 1"/>
          <p:cNvSpPr>
            <a:spLocks noGrp="1"/>
          </p:cNvSpPr>
          <p:nvPr>
            <p:ph type="ftr" sz="quarter" idx="11"/>
          </p:nvPr>
        </p:nvSpPr>
        <p:spPr>
          <a:xfrm>
            <a:off x="2988604" y="6493026"/>
            <a:ext cx="5723220" cy="256546"/>
          </a:xfrm>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26982288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직사각형 66">
            <a:extLst>
              <a:ext uri="{FF2B5EF4-FFF2-40B4-BE49-F238E27FC236}">
                <a16:creationId xmlns:a16="http://schemas.microsoft.com/office/drawing/2014/main" id="{69C30499-6252-4BF9-B9E8-2DC603699672}"/>
              </a:ext>
            </a:extLst>
          </p:cNvPr>
          <p:cNvSpPr/>
          <p:nvPr/>
        </p:nvSpPr>
        <p:spPr>
          <a:xfrm>
            <a:off x="2742126" y="4101154"/>
            <a:ext cx="6916960" cy="648072"/>
          </a:xfrm>
          <a:prstGeom prst="rect">
            <a:avLst/>
          </a:prstGeom>
          <a:solidFill>
            <a:sysClr val="window" lastClr="FFFFFF"/>
          </a:solidFill>
          <a:ln w="25400" cap="flat" cmpd="sng" algn="ctr">
            <a:solidFill>
              <a:srgbClr val="4BACC6"/>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Transport</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68" name="직사각형 67">
            <a:extLst>
              <a:ext uri="{FF2B5EF4-FFF2-40B4-BE49-F238E27FC236}">
                <a16:creationId xmlns:a16="http://schemas.microsoft.com/office/drawing/2014/main" id="{758DBD97-BFF8-4628-803A-7A5381BDC7C8}"/>
              </a:ext>
            </a:extLst>
          </p:cNvPr>
          <p:cNvSpPr/>
          <p:nvPr/>
        </p:nvSpPr>
        <p:spPr>
          <a:xfrm>
            <a:off x="2742126" y="4859334"/>
            <a:ext cx="6916960" cy="648072"/>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Networking</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69" name="직사각형 68">
            <a:extLst>
              <a:ext uri="{FF2B5EF4-FFF2-40B4-BE49-F238E27FC236}">
                <a16:creationId xmlns:a16="http://schemas.microsoft.com/office/drawing/2014/main" id="{7A95E327-4CC6-40D3-909F-D7D06925E0A5}"/>
              </a:ext>
            </a:extLst>
          </p:cNvPr>
          <p:cNvSpPr/>
          <p:nvPr/>
        </p:nvSpPr>
        <p:spPr>
          <a:xfrm>
            <a:off x="2742126" y="5604814"/>
            <a:ext cx="6916960" cy="648072"/>
          </a:xfrm>
          <a:prstGeom prst="rect">
            <a:avLst/>
          </a:prstGeom>
          <a:solidFill>
            <a:sysClr val="window" lastClr="FFFFFF"/>
          </a:solidFill>
          <a:ln w="25400" cap="flat" cmpd="sng" algn="ctr">
            <a:solidFill>
              <a:srgbClr val="8064A2"/>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L2 Connectivity</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0" name="직사각형 69">
            <a:extLst>
              <a:ext uri="{FF2B5EF4-FFF2-40B4-BE49-F238E27FC236}">
                <a16:creationId xmlns:a16="http://schemas.microsoft.com/office/drawing/2014/main" id="{6B449B7C-CDD7-4C45-B378-358A12AEB6FF}"/>
              </a:ext>
            </a:extLst>
          </p:cNvPr>
          <p:cNvSpPr/>
          <p:nvPr/>
        </p:nvSpPr>
        <p:spPr>
          <a:xfrm>
            <a:off x="2742126" y="1066800"/>
            <a:ext cx="6900068" cy="831800"/>
          </a:xfrm>
          <a:prstGeom prst="rect">
            <a:avLst/>
          </a:prstGeom>
          <a:solidFill>
            <a:sysClr val="window" lastClr="FFFFFF"/>
          </a:solidFill>
          <a:ln w="25400" cap="flat" cmpd="sng" algn="ctr">
            <a:solidFill>
              <a:srgbClr val="F79646"/>
            </a:solidFill>
            <a:prstDash val="solid"/>
          </a:ln>
          <a:effectLst/>
        </p:spPr>
        <p:txBody>
          <a:bodyPr rtlCol="0" anchor="ctr"/>
          <a:lstStyle/>
          <a:p>
            <a:pPr marL="0" marR="0" lvl="0" indent="0"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Application profiles</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1" name="직사각형 70">
            <a:extLst>
              <a:ext uri="{FF2B5EF4-FFF2-40B4-BE49-F238E27FC236}">
                <a16:creationId xmlns:a16="http://schemas.microsoft.com/office/drawing/2014/main" id="{6F999A57-2477-4862-81C8-B160F0FE836B}"/>
              </a:ext>
            </a:extLst>
          </p:cNvPr>
          <p:cNvSpPr/>
          <p:nvPr/>
        </p:nvSpPr>
        <p:spPr>
          <a:xfrm>
            <a:off x="5851170"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Connected Health</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2" name="직사각형 71">
            <a:extLst>
              <a:ext uri="{FF2B5EF4-FFF2-40B4-BE49-F238E27FC236}">
                <a16:creationId xmlns:a16="http://schemas.microsoft.com/office/drawing/2014/main" id="{A48CFCAF-A033-4711-8645-C81ED79923C0}"/>
              </a:ext>
            </a:extLst>
          </p:cNvPr>
          <p:cNvSpPr/>
          <p:nvPr/>
        </p:nvSpPr>
        <p:spPr>
          <a:xfrm>
            <a:off x="4614334"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Smart Home</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3" name="직사각형 72">
            <a:extLst>
              <a:ext uri="{FF2B5EF4-FFF2-40B4-BE49-F238E27FC236}">
                <a16:creationId xmlns:a16="http://schemas.microsoft.com/office/drawing/2014/main" id="{BCC4850F-DB0E-4CDA-8E31-3F06C9D0C42A}"/>
              </a:ext>
            </a:extLst>
          </p:cNvPr>
          <p:cNvSpPr/>
          <p:nvPr/>
        </p:nvSpPr>
        <p:spPr>
          <a:xfrm>
            <a:off x="8299442"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Automotive</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4" name="직사각형 73">
            <a:extLst>
              <a:ext uri="{FF2B5EF4-FFF2-40B4-BE49-F238E27FC236}">
                <a16:creationId xmlns:a16="http://schemas.microsoft.com/office/drawing/2014/main" id="{9C90F2B2-B404-4784-B8F3-E2E6922378D0}"/>
              </a:ext>
            </a:extLst>
          </p:cNvPr>
          <p:cNvSpPr/>
          <p:nvPr/>
        </p:nvSpPr>
        <p:spPr>
          <a:xfrm>
            <a:off x="7075306"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Industry</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5" name="L 도형 74">
            <a:extLst>
              <a:ext uri="{FF2B5EF4-FFF2-40B4-BE49-F238E27FC236}">
                <a16:creationId xmlns:a16="http://schemas.microsoft.com/office/drawing/2014/main" id="{2BC32DFA-400E-48A5-ABCD-060B5A688AD2}"/>
              </a:ext>
            </a:extLst>
          </p:cNvPr>
          <p:cNvSpPr/>
          <p:nvPr/>
        </p:nvSpPr>
        <p:spPr>
          <a:xfrm rot="16200000" flipH="1">
            <a:off x="5212264" y="-479936"/>
            <a:ext cx="1976683" cy="6916960"/>
          </a:xfrm>
          <a:prstGeom prst="corner">
            <a:avLst>
              <a:gd name="adj1" fmla="val 42906"/>
              <a:gd name="adj2" fmla="val 100000"/>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vert="eaVert" rtlCol="0" anchor="t" anchorCtr="1"/>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OCF Framework</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6" name="직사각형 75">
            <a:extLst>
              <a:ext uri="{FF2B5EF4-FFF2-40B4-BE49-F238E27FC236}">
                <a16:creationId xmlns:a16="http://schemas.microsoft.com/office/drawing/2014/main" id="{4CECBEC8-4A48-4E30-8C12-197A7F812564}"/>
              </a:ext>
            </a:extLst>
          </p:cNvPr>
          <p:cNvSpPr/>
          <p:nvPr/>
        </p:nvSpPr>
        <p:spPr>
          <a:xfrm>
            <a:off x="3144897"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ID &amp; Addressing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7" name="직사각형 76">
            <a:extLst>
              <a:ext uri="{FF2B5EF4-FFF2-40B4-BE49-F238E27FC236}">
                <a16:creationId xmlns:a16="http://schemas.microsoft.com/office/drawing/2014/main" id="{C1B514DE-9D45-4A40-AC6C-FDDE758B4785}"/>
              </a:ext>
            </a:extLst>
          </p:cNvPr>
          <p:cNvSpPr/>
          <p:nvPr/>
        </p:nvSpPr>
        <p:spPr>
          <a:xfrm>
            <a:off x="4755983"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Resource</a:t>
            </a:r>
            <a:r>
              <a:rPr kumimoji="0" lang="en-US" altLang="ko-KR" sz="1200" b="0" i="0" u="none" strike="noStrike" kern="0" cap="none" spc="0" normalizeH="0" noProof="0" dirty="0">
                <a:ln>
                  <a:noFill/>
                </a:ln>
                <a:solidFill>
                  <a:prstClr val="black"/>
                </a:solidFill>
                <a:effectLst/>
                <a:uLnTx/>
                <a:uFillTx/>
                <a:latin typeface="Arial"/>
                <a:ea typeface="Arial Unicode MS" pitchFamily="50" charset="-127"/>
                <a:cs typeface="Arial Unicode MS" pitchFamily="50" charset="-127"/>
              </a:rPr>
              <a:t> model</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8" name="직사각형 77">
            <a:extLst>
              <a:ext uri="{FF2B5EF4-FFF2-40B4-BE49-F238E27FC236}">
                <a16:creationId xmlns:a16="http://schemas.microsoft.com/office/drawing/2014/main" id="{DD7C4A1F-3316-4785-B696-259488291706}"/>
              </a:ext>
            </a:extLst>
          </p:cNvPr>
          <p:cNvSpPr/>
          <p:nvPr/>
        </p:nvSpPr>
        <p:spPr>
          <a:xfrm>
            <a:off x="6388841"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CRUDN</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9" name="직사각형 78">
            <a:extLst>
              <a:ext uri="{FF2B5EF4-FFF2-40B4-BE49-F238E27FC236}">
                <a16:creationId xmlns:a16="http://schemas.microsoft.com/office/drawing/2014/main" id="{540F9098-1D83-4558-915C-16E86F860854}"/>
              </a:ext>
            </a:extLst>
          </p:cNvPr>
          <p:cNvSpPr/>
          <p:nvPr/>
        </p:nvSpPr>
        <p:spPr>
          <a:xfrm>
            <a:off x="7999326"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Messaging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80" name="직사각형 79">
            <a:extLst>
              <a:ext uri="{FF2B5EF4-FFF2-40B4-BE49-F238E27FC236}">
                <a16:creationId xmlns:a16="http://schemas.microsoft.com/office/drawing/2014/main" id="{03489578-7448-453A-97B1-F90259CC196A}"/>
              </a:ext>
            </a:extLst>
          </p:cNvPr>
          <p:cNvSpPr/>
          <p:nvPr/>
        </p:nvSpPr>
        <p:spPr>
          <a:xfrm>
            <a:off x="3144897"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Discovery</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81" name="직사각형 80">
            <a:extLst>
              <a:ext uri="{FF2B5EF4-FFF2-40B4-BE49-F238E27FC236}">
                <a16:creationId xmlns:a16="http://schemas.microsoft.com/office/drawing/2014/main" id="{612F61FA-EA7E-4A98-AF17-27E83B0BB48E}"/>
              </a:ext>
            </a:extLst>
          </p:cNvPr>
          <p:cNvSpPr/>
          <p:nvPr/>
        </p:nvSpPr>
        <p:spPr>
          <a:xfrm>
            <a:off x="4755983"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Device management</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82" name="직사각형 81">
            <a:extLst>
              <a:ext uri="{FF2B5EF4-FFF2-40B4-BE49-F238E27FC236}">
                <a16:creationId xmlns:a16="http://schemas.microsoft.com/office/drawing/2014/main" id="{6A9E8F84-80A9-4422-B7E1-9CA8576EAAAD}"/>
              </a:ext>
            </a:extLst>
          </p:cNvPr>
          <p:cNvSpPr/>
          <p:nvPr/>
        </p:nvSpPr>
        <p:spPr>
          <a:xfrm>
            <a:off x="6388841"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Security</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83" name="직사각형 82">
            <a:extLst>
              <a:ext uri="{FF2B5EF4-FFF2-40B4-BE49-F238E27FC236}">
                <a16:creationId xmlns:a16="http://schemas.microsoft.com/office/drawing/2014/main" id="{64172856-927E-4C6A-A065-F76D629D46A0}"/>
              </a:ext>
            </a:extLst>
          </p:cNvPr>
          <p:cNvSpPr/>
          <p:nvPr/>
        </p:nvSpPr>
        <p:spPr>
          <a:xfrm>
            <a:off x="3144897"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Group management</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84" name="직사각형 83">
            <a:extLst>
              <a:ext uri="{FF2B5EF4-FFF2-40B4-BE49-F238E27FC236}">
                <a16:creationId xmlns:a16="http://schemas.microsoft.com/office/drawing/2014/main" id="{9718E598-DBE8-41A0-9670-C913F2D7DBE6}"/>
              </a:ext>
            </a:extLst>
          </p:cNvPr>
          <p:cNvSpPr/>
          <p:nvPr/>
        </p:nvSpPr>
        <p:spPr>
          <a:xfrm>
            <a:off x="4755983"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Bridging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85" name="직사각형 84">
            <a:extLst>
              <a:ext uri="{FF2B5EF4-FFF2-40B4-BE49-F238E27FC236}">
                <a16:creationId xmlns:a16="http://schemas.microsoft.com/office/drawing/2014/main" id="{FE9049E4-F215-41B3-9E9E-16A26F495601}"/>
              </a:ext>
            </a:extLst>
          </p:cNvPr>
          <p:cNvSpPr/>
          <p:nvPr/>
        </p:nvSpPr>
        <p:spPr>
          <a:xfrm>
            <a:off x="6388841"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Streaming(?)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 name="제목 2"/>
          <p:cNvSpPr>
            <a:spLocks noGrp="1"/>
          </p:cNvSpPr>
          <p:nvPr>
            <p:ph type="title"/>
          </p:nvPr>
        </p:nvSpPr>
        <p:spPr>
          <a:xfrm>
            <a:off x="491046" y="94453"/>
            <a:ext cx="10295018" cy="721233"/>
          </a:xfrm>
        </p:spPr>
        <p:txBody>
          <a:bodyPr/>
          <a:lstStyle/>
          <a:p>
            <a:r>
              <a:rPr lang="en-US" altLang="ko-KR" dirty="0"/>
              <a:t>OCF Functional Block Diagram: WG/TGs</a:t>
            </a:r>
            <a:endParaRPr lang="ko-KR" altLang="en-US" dirty="0"/>
          </a:p>
        </p:txBody>
      </p:sp>
      <p:sp>
        <p:nvSpPr>
          <p:cNvPr id="4" name="슬라이드 번호 개체 틀 3"/>
          <p:cNvSpPr>
            <a:spLocks noGrp="1"/>
          </p:cNvSpPr>
          <p:nvPr>
            <p:ph type="sldNum" sz="quarter" idx="12"/>
          </p:nvPr>
        </p:nvSpPr>
        <p:spPr>
          <a:xfrm>
            <a:off x="10820400" y="6493026"/>
            <a:ext cx="1221390" cy="348441"/>
          </a:xfrm>
        </p:spPr>
        <p:txBody>
          <a:bodyPr/>
          <a:lstStyle/>
          <a:p>
            <a:fld id="{17A5C656-E050-4F3D-A0DB-0D19E9E83691}" type="slidenum">
              <a:rPr lang="en-US" smtClean="0"/>
              <a:pPr/>
              <a:t>33</a:t>
            </a:fld>
            <a:endParaRPr lang="en-US" dirty="0"/>
          </a:p>
        </p:txBody>
      </p:sp>
      <p:sp>
        <p:nvSpPr>
          <p:cNvPr id="5" name="날짜 개체 틀 4"/>
          <p:cNvSpPr>
            <a:spLocks noGrp="1"/>
          </p:cNvSpPr>
          <p:nvPr>
            <p:ph type="dt" sz="half" idx="10"/>
          </p:nvPr>
        </p:nvSpPr>
        <p:spPr>
          <a:xfrm>
            <a:off x="442119" y="6477000"/>
            <a:ext cx="1981200" cy="304801"/>
          </a:xfrm>
        </p:spPr>
        <p:txBody>
          <a:bodyPr/>
          <a:lstStyle/>
          <a:p>
            <a:fld id="{A581FB69-0575-412E-8518-95B95042C460}" type="datetime3">
              <a:rPr lang="en-US" altLang="ko-KR" smtClean="0"/>
              <a:t>17 October 2017</a:t>
            </a:fld>
            <a:endParaRPr lang="en-US" dirty="0"/>
          </a:p>
        </p:txBody>
      </p:sp>
      <p:sp>
        <p:nvSpPr>
          <p:cNvPr id="41" name="직사각형 40"/>
          <p:cNvSpPr/>
          <p:nvPr/>
        </p:nvSpPr>
        <p:spPr>
          <a:xfrm>
            <a:off x="289719" y="980872"/>
            <a:ext cx="1600200" cy="4953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맑은 고딕"/>
                <a:ea typeface="맑은 고딕"/>
              </a:rPr>
              <a:t>Smart Home </a:t>
            </a:r>
            <a:r>
              <a:rPr lang="en-US" altLang="ko-KR" sz="1400" kern="0" dirty="0">
                <a:solidFill>
                  <a:prstClr val="black"/>
                </a:solidFill>
                <a:latin typeface="맑은 고딕"/>
                <a:ea typeface="맑은 고딕"/>
              </a:rPr>
              <a:t>TG</a:t>
            </a:r>
            <a:endParaRPr kumimoji="0" lang="ko-KR" altLang="en-US" sz="1400" b="0" i="0" u="none" strike="noStrike" kern="0" cap="none" spc="0" normalizeH="0" baseline="0" noProof="0" dirty="0">
              <a:ln>
                <a:noFill/>
              </a:ln>
              <a:solidFill>
                <a:prstClr val="black"/>
              </a:solidFill>
              <a:effectLst/>
              <a:uLnTx/>
              <a:uFillTx/>
              <a:latin typeface="맑은 고딕"/>
              <a:ea typeface="맑은 고딕"/>
            </a:endParaRPr>
          </a:p>
        </p:txBody>
      </p:sp>
      <p:sp>
        <p:nvSpPr>
          <p:cNvPr id="43" name="직사각형 42"/>
          <p:cNvSpPr/>
          <p:nvPr/>
        </p:nvSpPr>
        <p:spPr>
          <a:xfrm>
            <a:off x="289719" y="1817450"/>
            <a:ext cx="1600200" cy="4953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맑은 고딕"/>
                <a:ea typeface="맑은 고딕"/>
              </a:rPr>
              <a:t>Core Framework </a:t>
            </a:r>
            <a:r>
              <a:rPr lang="en-US" altLang="ko-KR" sz="1400" kern="0" dirty="0">
                <a:solidFill>
                  <a:prstClr val="black"/>
                </a:solidFill>
                <a:latin typeface="맑은 고딕"/>
                <a:ea typeface="맑은 고딕"/>
              </a:rPr>
              <a:t>TG</a:t>
            </a:r>
            <a:endParaRPr kumimoji="0" lang="ko-KR" altLang="en-US" sz="1400" b="0" i="0" u="none" strike="noStrike" kern="0" cap="none" spc="0" normalizeH="0" baseline="0" noProof="0" dirty="0">
              <a:ln>
                <a:noFill/>
              </a:ln>
              <a:solidFill>
                <a:prstClr val="black"/>
              </a:solidFill>
              <a:effectLst/>
              <a:uLnTx/>
              <a:uFillTx/>
              <a:latin typeface="맑은 고딕"/>
              <a:ea typeface="맑은 고딕"/>
            </a:endParaRPr>
          </a:p>
        </p:txBody>
      </p:sp>
      <p:sp>
        <p:nvSpPr>
          <p:cNvPr id="44" name="직사각형 43"/>
          <p:cNvSpPr/>
          <p:nvPr/>
        </p:nvSpPr>
        <p:spPr>
          <a:xfrm>
            <a:off x="10182750" y="2887494"/>
            <a:ext cx="1600200" cy="4953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맑은 고딕"/>
                <a:ea typeface="맑은 고딕"/>
              </a:rPr>
              <a:t>Security WG</a:t>
            </a:r>
            <a:endParaRPr kumimoji="0" lang="ko-KR" altLang="en-US" sz="1400" b="0" i="0" u="none" strike="noStrike" kern="0" cap="none" spc="0" normalizeH="0" baseline="0" noProof="0" dirty="0">
              <a:ln>
                <a:noFill/>
              </a:ln>
              <a:solidFill>
                <a:prstClr val="black"/>
              </a:solidFill>
              <a:effectLst/>
              <a:uLnTx/>
              <a:uFillTx/>
              <a:latin typeface="맑은 고딕"/>
              <a:ea typeface="맑은 고딕"/>
            </a:endParaRPr>
          </a:p>
        </p:txBody>
      </p:sp>
      <p:sp>
        <p:nvSpPr>
          <p:cNvPr id="45" name="Line 35"/>
          <p:cNvSpPr>
            <a:spLocks noChangeShapeType="1"/>
          </p:cNvSpPr>
          <p:nvPr>
            <p:custDataLst>
              <p:tags r:id="rId1"/>
            </p:custDataLst>
          </p:nvPr>
        </p:nvSpPr>
        <p:spPr bwMode="auto">
          <a:xfrm>
            <a:off x="1805613" y="1110371"/>
            <a:ext cx="2950370" cy="251501"/>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49" name="Line 35"/>
          <p:cNvSpPr>
            <a:spLocks noChangeShapeType="1"/>
          </p:cNvSpPr>
          <p:nvPr>
            <p:custDataLst>
              <p:tags r:id="rId2"/>
            </p:custDataLst>
          </p:nvPr>
        </p:nvSpPr>
        <p:spPr bwMode="auto">
          <a:xfrm>
            <a:off x="1805613" y="2133686"/>
            <a:ext cx="1182990" cy="135376"/>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50" name="Line 35"/>
          <p:cNvSpPr>
            <a:spLocks noChangeShapeType="1"/>
          </p:cNvSpPr>
          <p:nvPr>
            <p:custDataLst>
              <p:tags r:id="rId3"/>
            </p:custDataLst>
          </p:nvPr>
        </p:nvSpPr>
        <p:spPr bwMode="auto">
          <a:xfrm>
            <a:off x="7577847" y="3221518"/>
            <a:ext cx="2704289" cy="0"/>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42" name="바닥글 개체 틀 1">
            <a:extLst>
              <a:ext uri="{FF2B5EF4-FFF2-40B4-BE49-F238E27FC236}">
                <a16:creationId xmlns:a16="http://schemas.microsoft.com/office/drawing/2014/main" id="{00288BD6-DC00-453F-8848-99D94F6B54A7}"/>
              </a:ext>
            </a:extLst>
          </p:cNvPr>
          <p:cNvSpPr>
            <a:spLocks noGrp="1"/>
          </p:cNvSpPr>
          <p:nvPr>
            <p:ph type="ftr" sz="quarter" idx="11"/>
          </p:nvPr>
        </p:nvSpPr>
        <p:spPr>
          <a:xfrm>
            <a:off x="2988604" y="6493026"/>
            <a:ext cx="5723220" cy="256546"/>
          </a:xfrm>
        </p:spPr>
        <p:txBody>
          <a:bodyPr/>
          <a:lstStyle/>
          <a:p>
            <a:r>
              <a:rPr lang="en-US" dirty="0"/>
              <a:t>Open Connectivity Foundation Public Information - No NDA</a:t>
            </a:r>
          </a:p>
        </p:txBody>
      </p:sp>
    </p:spTree>
    <p:extLst>
      <p:ext uri="{BB962C8B-B14F-4D97-AF65-F5344CB8AC3E}">
        <p14:creationId xmlns:p14="http://schemas.microsoft.com/office/powerpoint/2010/main" val="3692604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3" grpId="0" animBg="1"/>
      <p:bldP spid="44" grpId="0" animBg="1"/>
      <p:bldP spid="45" grpId="0" animBg="1"/>
      <p:bldP spid="49" grpId="0" animBg="1"/>
      <p:bldP spid="5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491046" y="94453"/>
            <a:ext cx="10295018" cy="721233"/>
          </a:xfrm>
        </p:spPr>
        <p:txBody>
          <a:bodyPr/>
          <a:lstStyle/>
          <a:p>
            <a:r>
              <a:rPr lang="en-US" altLang="ko-KR" dirty="0"/>
              <a:t>OCF Functional Block Diagram: WG/TGs</a:t>
            </a:r>
            <a:endParaRPr lang="ko-KR" altLang="en-US" dirty="0"/>
          </a:p>
        </p:txBody>
      </p:sp>
      <p:sp>
        <p:nvSpPr>
          <p:cNvPr id="4" name="슬라이드 번호 개체 틀 3"/>
          <p:cNvSpPr>
            <a:spLocks noGrp="1"/>
          </p:cNvSpPr>
          <p:nvPr>
            <p:ph type="sldNum" sz="quarter" idx="12"/>
          </p:nvPr>
        </p:nvSpPr>
        <p:spPr>
          <a:xfrm>
            <a:off x="10820400" y="6493026"/>
            <a:ext cx="1221390" cy="348441"/>
          </a:xfrm>
        </p:spPr>
        <p:txBody>
          <a:bodyPr/>
          <a:lstStyle/>
          <a:p>
            <a:fld id="{17A5C656-E050-4F3D-A0DB-0D19E9E83691}" type="slidenum">
              <a:rPr lang="en-US" smtClean="0"/>
              <a:pPr/>
              <a:t>34</a:t>
            </a:fld>
            <a:endParaRPr lang="en-US" dirty="0"/>
          </a:p>
        </p:txBody>
      </p:sp>
      <p:sp>
        <p:nvSpPr>
          <p:cNvPr id="5" name="날짜 개체 틀 4"/>
          <p:cNvSpPr>
            <a:spLocks noGrp="1"/>
          </p:cNvSpPr>
          <p:nvPr>
            <p:ph type="dt" sz="half" idx="10"/>
          </p:nvPr>
        </p:nvSpPr>
        <p:spPr>
          <a:xfrm>
            <a:off x="442119" y="6477000"/>
            <a:ext cx="1981200" cy="304801"/>
          </a:xfrm>
        </p:spPr>
        <p:txBody>
          <a:bodyPr/>
          <a:lstStyle/>
          <a:p>
            <a:fld id="{A97EC57C-9834-4680-AC47-96459F5F4D7F}" type="datetime3">
              <a:rPr lang="en-US" altLang="ko-KR" smtClean="0"/>
              <a:t>17 October 2017</a:t>
            </a:fld>
            <a:endParaRPr lang="en-US" dirty="0"/>
          </a:p>
        </p:txBody>
      </p:sp>
      <p:sp>
        <p:nvSpPr>
          <p:cNvPr id="22" name="직사각형 21"/>
          <p:cNvSpPr/>
          <p:nvPr/>
        </p:nvSpPr>
        <p:spPr>
          <a:xfrm>
            <a:off x="2742126" y="4101154"/>
            <a:ext cx="6916960" cy="648072"/>
          </a:xfrm>
          <a:prstGeom prst="rect">
            <a:avLst/>
          </a:prstGeom>
          <a:solidFill>
            <a:sysClr val="window" lastClr="FFFFFF"/>
          </a:solidFill>
          <a:ln w="25400" cap="flat" cmpd="sng" algn="ctr">
            <a:solidFill>
              <a:srgbClr val="4BACC6"/>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Transport</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3" name="직사각형 22"/>
          <p:cNvSpPr/>
          <p:nvPr/>
        </p:nvSpPr>
        <p:spPr>
          <a:xfrm>
            <a:off x="2742126" y="4859334"/>
            <a:ext cx="6916960" cy="648072"/>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Networking</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4" name="직사각형 23"/>
          <p:cNvSpPr/>
          <p:nvPr/>
        </p:nvSpPr>
        <p:spPr>
          <a:xfrm>
            <a:off x="2742126" y="5604814"/>
            <a:ext cx="6916960" cy="648072"/>
          </a:xfrm>
          <a:prstGeom prst="rect">
            <a:avLst/>
          </a:prstGeom>
          <a:solidFill>
            <a:sysClr val="window" lastClr="FFFFFF"/>
          </a:solidFill>
          <a:ln w="25400" cap="flat" cmpd="sng" algn="ctr">
            <a:solidFill>
              <a:srgbClr val="8064A2"/>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L2 Connectivity</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5" name="직사각형 24"/>
          <p:cNvSpPr/>
          <p:nvPr/>
        </p:nvSpPr>
        <p:spPr>
          <a:xfrm>
            <a:off x="2742126" y="1066800"/>
            <a:ext cx="6900068" cy="831800"/>
          </a:xfrm>
          <a:prstGeom prst="rect">
            <a:avLst/>
          </a:prstGeom>
          <a:solidFill>
            <a:sysClr val="window" lastClr="FFFFFF"/>
          </a:solidFill>
          <a:ln w="25400" cap="flat" cmpd="sng" algn="ctr">
            <a:solidFill>
              <a:srgbClr val="F79646"/>
            </a:solidFill>
            <a:prstDash val="solid"/>
          </a:ln>
          <a:effectLst/>
        </p:spPr>
        <p:txBody>
          <a:bodyPr rtlCol="0" anchor="ctr"/>
          <a:lstStyle/>
          <a:p>
            <a:pPr marL="0" marR="0" lvl="0" indent="0"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Application profiles</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6" name="직사각형 25"/>
          <p:cNvSpPr/>
          <p:nvPr/>
        </p:nvSpPr>
        <p:spPr>
          <a:xfrm>
            <a:off x="5851170"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Connected Health</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7" name="직사각형 26"/>
          <p:cNvSpPr/>
          <p:nvPr/>
        </p:nvSpPr>
        <p:spPr>
          <a:xfrm>
            <a:off x="4614334"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Smart Home</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8" name="직사각형 27"/>
          <p:cNvSpPr/>
          <p:nvPr/>
        </p:nvSpPr>
        <p:spPr>
          <a:xfrm>
            <a:off x="8299442"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Automotive</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9" name="직사각형 28"/>
          <p:cNvSpPr/>
          <p:nvPr/>
        </p:nvSpPr>
        <p:spPr>
          <a:xfrm>
            <a:off x="7075306"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Industry</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0" name="L 도형 29"/>
          <p:cNvSpPr/>
          <p:nvPr/>
        </p:nvSpPr>
        <p:spPr>
          <a:xfrm rot="16200000" flipH="1">
            <a:off x="5212264" y="-479936"/>
            <a:ext cx="1976683" cy="6916960"/>
          </a:xfrm>
          <a:prstGeom prst="corner">
            <a:avLst>
              <a:gd name="adj1" fmla="val 42906"/>
              <a:gd name="adj2" fmla="val 100000"/>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vert="eaVert" rtlCol="0" anchor="t" anchorCtr="1"/>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OCF Framework</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1" name="직사각형 30"/>
          <p:cNvSpPr/>
          <p:nvPr/>
        </p:nvSpPr>
        <p:spPr>
          <a:xfrm>
            <a:off x="3144897"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ID &amp; Addressing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2" name="직사각형 31"/>
          <p:cNvSpPr/>
          <p:nvPr/>
        </p:nvSpPr>
        <p:spPr>
          <a:xfrm>
            <a:off x="4755983"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Resource</a:t>
            </a:r>
            <a:r>
              <a:rPr kumimoji="0" lang="en-US" altLang="ko-KR" sz="1200" b="0" i="0" u="none" strike="noStrike" kern="0" cap="none" spc="0" normalizeH="0" noProof="0" dirty="0">
                <a:ln>
                  <a:noFill/>
                </a:ln>
                <a:solidFill>
                  <a:prstClr val="black"/>
                </a:solidFill>
                <a:effectLst/>
                <a:uLnTx/>
                <a:uFillTx/>
                <a:latin typeface="Arial"/>
                <a:ea typeface="Arial Unicode MS" pitchFamily="50" charset="-127"/>
                <a:cs typeface="Arial Unicode MS" pitchFamily="50" charset="-127"/>
              </a:rPr>
              <a:t> model</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3" name="직사각형 32"/>
          <p:cNvSpPr/>
          <p:nvPr/>
        </p:nvSpPr>
        <p:spPr>
          <a:xfrm>
            <a:off x="6388841"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CRUDN</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4" name="직사각형 33"/>
          <p:cNvSpPr/>
          <p:nvPr/>
        </p:nvSpPr>
        <p:spPr>
          <a:xfrm>
            <a:off x="7999326"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Messaging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5" name="직사각형 34"/>
          <p:cNvSpPr/>
          <p:nvPr/>
        </p:nvSpPr>
        <p:spPr>
          <a:xfrm>
            <a:off x="3144897"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Discovery</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6" name="직사각형 35"/>
          <p:cNvSpPr/>
          <p:nvPr/>
        </p:nvSpPr>
        <p:spPr>
          <a:xfrm>
            <a:off x="4755983"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Device management</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7" name="직사각형 36"/>
          <p:cNvSpPr/>
          <p:nvPr/>
        </p:nvSpPr>
        <p:spPr>
          <a:xfrm>
            <a:off x="6388841"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Security</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8" name="직사각형 37"/>
          <p:cNvSpPr/>
          <p:nvPr/>
        </p:nvSpPr>
        <p:spPr>
          <a:xfrm>
            <a:off x="3144897"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Group management</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9" name="직사각형 38"/>
          <p:cNvSpPr/>
          <p:nvPr/>
        </p:nvSpPr>
        <p:spPr>
          <a:xfrm>
            <a:off x="4755983"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Bridging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40" name="직사각형 39"/>
          <p:cNvSpPr/>
          <p:nvPr/>
        </p:nvSpPr>
        <p:spPr>
          <a:xfrm>
            <a:off x="6388841"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Streaming(?)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 name="바닥글 개체 틀 1"/>
          <p:cNvSpPr>
            <a:spLocks noGrp="1"/>
          </p:cNvSpPr>
          <p:nvPr>
            <p:ph type="ftr" sz="quarter" idx="11"/>
          </p:nvPr>
        </p:nvSpPr>
        <p:spPr>
          <a:xfrm>
            <a:off x="2988604" y="6493026"/>
            <a:ext cx="5723220" cy="256546"/>
          </a:xfrm>
        </p:spPr>
        <p:txBody>
          <a:bodyPr/>
          <a:lstStyle/>
          <a:p>
            <a:r>
              <a:rPr lang="en-US"/>
              <a:t>Open Connectivity Foundation Public Information - No NDA</a:t>
            </a:r>
            <a:endParaRPr lang="en-US" dirty="0"/>
          </a:p>
        </p:txBody>
      </p:sp>
      <p:sp>
        <p:nvSpPr>
          <p:cNvPr id="41" name="직사각형 40"/>
          <p:cNvSpPr/>
          <p:nvPr/>
        </p:nvSpPr>
        <p:spPr>
          <a:xfrm>
            <a:off x="289719" y="980872"/>
            <a:ext cx="1600200" cy="4953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맑은 고딕"/>
                <a:ea typeface="맑은 고딕"/>
              </a:rPr>
              <a:t>Smart Home </a:t>
            </a:r>
            <a:r>
              <a:rPr lang="en-US" altLang="ko-KR" sz="1400" kern="0" dirty="0">
                <a:solidFill>
                  <a:prstClr val="black"/>
                </a:solidFill>
                <a:latin typeface="맑은 고딕"/>
                <a:ea typeface="맑은 고딕"/>
              </a:rPr>
              <a:t>Project</a:t>
            </a:r>
            <a:endParaRPr kumimoji="0" lang="ko-KR" altLang="en-US" sz="1400" b="0" i="0" u="none" strike="noStrike" kern="0" cap="none" spc="0" normalizeH="0" baseline="0" noProof="0" dirty="0">
              <a:ln>
                <a:noFill/>
              </a:ln>
              <a:solidFill>
                <a:prstClr val="black"/>
              </a:solidFill>
              <a:effectLst/>
              <a:uLnTx/>
              <a:uFillTx/>
              <a:latin typeface="맑은 고딕"/>
              <a:ea typeface="맑은 고딕"/>
            </a:endParaRPr>
          </a:p>
        </p:txBody>
      </p:sp>
      <p:sp>
        <p:nvSpPr>
          <p:cNvPr id="43" name="직사각형 42"/>
          <p:cNvSpPr/>
          <p:nvPr/>
        </p:nvSpPr>
        <p:spPr>
          <a:xfrm>
            <a:off x="289719" y="1817450"/>
            <a:ext cx="1600200" cy="4953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맑은 고딕"/>
                <a:ea typeface="맑은 고딕"/>
              </a:rPr>
              <a:t>Architecture TG</a:t>
            </a:r>
            <a:endParaRPr kumimoji="0" lang="ko-KR" altLang="en-US" sz="1400" b="0" i="0" u="none" strike="noStrike" kern="0" cap="none" spc="0" normalizeH="0" baseline="0" noProof="0" dirty="0">
              <a:ln>
                <a:noFill/>
              </a:ln>
              <a:solidFill>
                <a:prstClr val="black"/>
              </a:solidFill>
              <a:effectLst/>
              <a:uLnTx/>
              <a:uFillTx/>
              <a:latin typeface="맑은 고딕"/>
              <a:ea typeface="맑은 고딕"/>
            </a:endParaRPr>
          </a:p>
        </p:txBody>
      </p:sp>
      <p:sp>
        <p:nvSpPr>
          <p:cNvPr id="44" name="직사각형 43"/>
          <p:cNvSpPr/>
          <p:nvPr/>
        </p:nvSpPr>
        <p:spPr>
          <a:xfrm>
            <a:off x="10182750" y="2887494"/>
            <a:ext cx="1600200" cy="4953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맑은 고딕"/>
                <a:ea typeface="맑은 고딕"/>
              </a:rPr>
              <a:t>Security WG</a:t>
            </a:r>
            <a:endParaRPr kumimoji="0" lang="ko-KR" altLang="en-US" sz="1400" b="0" i="0" u="none" strike="noStrike" kern="0" cap="none" spc="0" normalizeH="0" baseline="0" noProof="0" dirty="0">
              <a:ln>
                <a:noFill/>
              </a:ln>
              <a:solidFill>
                <a:prstClr val="black"/>
              </a:solidFill>
              <a:effectLst/>
              <a:uLnTx/>
              <a:uFillTx/>
              <a:latin typeface="맑은 고딕"/>
              <a:ea typeface="맑은 고딕"/>
            </a:endParaRPr>
          </a:p>
        </p:txBody>
      </p:sp>
      <p:sp>
        <p:nvSpPr>
          <p:cNvPr id="45" name="Line 35"/>
          <p:cNvSpPr>
            <a:spLocks noChangeShapeType="1"/>
          </p:cNvSpPr>
          <p:nvPr>
            <p:custDataLst>
              <p:tags r:id="rId1"/>
            </p:custDataLst>
          </p:nvPr>
        </p:nvSpPr>
        <p:spPr bwMode="auto">
          <a:xfrm>
            <a:off x="1805613" y="1110371"/>
            <a:ext cx="2950370" cy="251501"/>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49" name="Line 35"/>
          <p:cNvSpPr>
            <a:spLocks noChangeShapeType="1"/>
          </p:cNvSpPr>
          <p:nvPr>
            <p:custDataLst>
              <p:tags r:id="rId2"/>
            </p:custDataLst>
          </p:nvPr>
        </p:nvSpPr>
        <p:spPr bwMode="auto">
          <a:xfrm>
            <a:off x="1805613" y="2133686"/>
            <a:ext cx="1182990" cy="135376"/>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50" name="Line 35"/>
          <p:cNvSpPr>
            <a:spLocks noChangeShapeType="1"/>
          </p:cNvSpPr>
          <p:nvPr>
            <p:custDataLst>
              <p:tags r:id="rId3"/>
            </p:custDataLst>
          </p:nvPr>
        </p:nvSpPr>
        <p:spPr bwMode="auto">
          <a:xfrm>
            <a:off x="7577847" y="3221518"/>
            <a:ext cx="2704289" cy="0"/>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57" name="직사각형 56"/>
          <p:cNvSpPr/>
          <p:nvPr/>
        </p:nvSpPr>
        <p:spPr>
          <a:xfrm>
            <a:off x="7993905"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lang="en-US" altLang="ko-KR" sz="1200" kern="0" dirty="0">
                <a:solidFill>
                  <a:prstClr val="black"/>
                </a:solidFill>
                <a:latin typeface="Arial"/>
                <a:ea typeface="Arial Unicode MS" pitchFamily="50" charset="-127"/>
                <a:cs typeface="Arial Unicode MS" pitchFamily="50" charset="-127"/>
              </a:rPr>
              <a:t>Cloud support (?)</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46" name="직사각형 45">
            <a:extLst>
              <a:ext uri="{FF2B5EF4-FFF2-40B4-BE49-F238E27FC236}">
                <a16:creationId xmlns:a16="http://schemas.microsoft.com/office/drawing/2014/main" id="{C395AF61-F126-43FB-B8EF-0943E8BCF12B}"/>
              </a:ext>
            </a:extLst>
          </p:cNvPr>
          <p:cNvSpPr/>
          <p:nvPr/>
        </p:nvSpPr>
        <p:spPr>
          <a:xfrm>
            <a:off x="10170701" y="1421166"/>
            <a:ext cx="1600200" cy="495300"/>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맑은 고딕"/>
                <a:ea typeface="맑은 고딕"/>
              </a:rPr>
              <a:t>Automotive Project</a:t>
            </a:r>
            <a:endParaRPr kumimoji="0" lang="ko-KR" altLang="en-US" sz="1400" b="0" i="0" u="none" strike="noStrike" kern="0" cap="none" spc="0" normalizeH="0" baseline="0" noProof="0" dirty="0">
              <a:ln>
                <a:noFill/>
              </a:ln>
              <a:solidFill>
                <a:prstClr val="black"/>
              </a:solidFill>
              <a:effectLst/>
              <a:uLnTx/>
              <a:uFillTx/>
              <a:latin typeface="맑은 고딕"/>
              <a:ea typeface="맑은 고딕"/>
            </a:endParaRPr>
          </a:p>
        </p:txBody>
      </p:sp>
      <p:sp>
        <p:nvSpPr>
          <p:cNvPr id="47" name="직사각형 46">
            <a:extLst>
              <a:ext uri="{FF2B5EF4-FFF2-40B4-BE49-F238E27FC236}">
                <a16:creationId xmlns:a16="http://schemas.microsoft.com/office/drawing/2014/main" id="{109982D3-5BB4-4B90-9C8C-83D112A0ACA1}"/>
              </a:ext>
            </a:extLst>
          </p:cNvPr>
          <p:cNvSpPr/>
          <p:nvPr/>
        </p:nvSpPr>
        <p:spPr>
          <a:xfrm>
            <a:off x="10170701" y="795237"/>
            <a:ext cx="1600200" cy="495300"/>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맑은 고딕"/>
                <a:ea typeface="맑은 고딕"/>
              </a:rPr>
              <a:t>Industrial TG</a:t>
            </a:r>
            <a:endParaRPr kumimoji="0" lang="ko-KR" altLang="en-US" sz="1400" b="0" i="0" u="none" strike="noStrike" kern="0" cap="none" spc="0" normalizeH="0" baseline="0" noProof="0" dirty="0">
              <a:ln>
                <a:noFill/>
              </a:ln>
              <a:solidFill>
                <a:prstClr val="black"/>
              </a:solidFill>
              <a:effectLst/>
              <a:uLnTx/>
              <a:uFillTx/>
              <a:latin typeface="맑은 고딕"/>
              <a:ea typeface="맑은 고딕"/>
            </a:endParaRPr>
          </a:p>
        </p:txBody>
      </p:sp>
      <p:sp>
        <p:nvSpPr>
          <p:cNvPr id="48" name="직사각형 47">
            <a:extLst>
              <a:ext uri="{FF2B5EF4-FFF2-40B4-BE49-F238E27FC236}">
                <a16:creationId xmlns:a16="http://schemas.microsoft.com/office/drawing/2014/main" id="{18586F35-4941-441A-8069-CEF6C11F641F}"/>
              </a:ext>
            </a:extLst>
          </p:cNvPr>
          <p:cNvSpPr/>
          <p:nvPr/>
        </p:nvSpPr>
        <p:spPr>
          <a:xfrm>
            <a:off x="10170701" y="2092953"/>
            <a:ext cx="1600200" cy="495300"/>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맑은 고딕"/>
                <a:ea typeface="맑은 고딕"/>
              </a:rPr>
              <a:t>BLE-GATT </a:t>
            </a:r>
          </a:p>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맑은 고딕"/>
                <a:ea typeface="맑은 고딕"/>
              </a:rPr>
              <a:t>Project</a:t>
            </a:r>
            <a:endParaRPr kumimoji="0" lang="ko-KR" altLang="en-US" sz="1400" b="0" i="0" u="none" strike="noStrike" kern="0" cap="none" spc="0" normalizeH="0" baseline="0" noProof="0" dirty="0">
              <a:ln>
                <a:noFill/>
              </a:ln>
              <a:solidFill>
                <a:prstClr val="black"/>
              </a:solidFill>
              <a:effectLst/>
              <a:uLnTx/>
              <a:uFillTx/>
              <a:latin typeface="맑은 고딕"/>
              <a:ea typeface="맑은 고딕"/>
            </a:endParaRPr>
          </a:p>
        </p:txBody>
      </p:sp>
      <p:sp>
        <p:nvSpPr>
          <p:cNvPr id="66" name="Line 35">
            <a:extLst>
              <a:ext uri="{FF2B5EF4-FFF2-40B4-BE49-F238E27FC236}">
                <a16:creationId xmlns:a16="http://schemas.microsoft.com/office/drawing/2014/main" id="{24BA42B4-853C-4723-99C5-F27D02A7A32C}"/>
              </a:ext>
            </a:extLst>
          </p:cNvPr>
          <p:cNvSpPr>
            <a:spLocks noChangeShapeType="1"/>
          </p:cNvSpPr>
          <p:nvPr>
            <p:custDataLst>
              <p:tags r:id="rId4"/>
            </p:custDataLst>
          </p:nvPr>
        </p:nvSpPr>
        <p:spPr bwMode="auto">
          <a:xfrm>
            <a:off x="9367737" y="1541651"/>
            <a:ext cx="881972" cy="71551"/>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67" name="직사각형 66">
            <a:extLst>
              <a:ext uri="{FF2B5EF4-FFF2-40B4-BE49-F238E27FC236}">
                <a16:creationId xmlns:a16="http://schemas.microsoft.com/office/drawing/2014/main" id="{CAFD1B7E-3859-4B1F-8082-1DC0E900B100}"/>
              </a:ext>
            </a:extLst>
          </p:cNvPr>
          <p:cNvSpPr/>
          <p:nvPr/>
        </p:nvSpPr>
        <p:spPr>
          <a:xfrm>
            <a:off x="10170701" y="3873115"/>
            <a:ext cx="1600200" cy="495300"/>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err="1">
                <a:ln>
                  <a:noFill/>
                </a:ln>
                <a:solidFill>
                  <a:prstClr val="black"/>
                </a:solidFill>
                <a:effectLst/>
                <a:uLnTx/>
                <a:uFillTx/>
                <a:latin typeface="맑은 고딕"/>
                <a:ea typeface="맑은 고딕"/>
              </a:rPr>
              <a:t>CoAP</a:t>
            </a:r>
            <a:r>
              <a:rPr kumimoji="0" lang="en-US" altLang="ko-KR" sz="1400" b="0" i="0" u="none" strike="noStrike" kern="0" cap="none" spc="0" normalizeH="0" baseline="0" noProof="0" dirty="0">
                <a:ln>
                  <a:noFill/>
                </a:ln>
                <a:solidFill>
                  <a:prstClr val="black"/>
                </a:solidFill>
                <a:effectLst/>
                <a:uLnTx/>
                <a:uFillTx/>
                <a:latin typeface="맑은 고딕"/>
                <a:ea typeface="맑은 고딕"/>
              </a:rPr>
              <a:t> Native Cloud Project</a:t>
            </a:r>
            <a:endParaRPr kumimoji="0" lang="ko-KR" altLang="en-US" sz="1400" b="0" i="0" u="none" strike="noStrike" kern="0" cap="none" spc="0" normalizeH="0" baseline="0" noProof="0" dirty="0">
              <a:ln>
                <a:noFill/>
              </a:ln>
              <a:solidFill>
                <a:prstClr val="black"/>
              </a:solidFill>
              <a:effectLst/>
              <a:uLnTx/>
              <a:uFillTx/>
              <a:latin typeface="맑은 고딕"/>
              <a:ea typeface="맑은 고딕"/>
            </a:endParaRPr>
          </a:p>
        </p:txBody>
      </p:sp>
      <p:sp>
        <p:nvSpPr>
          <p:cNvPr id="68" name="Line 35">
            <a:extLst>
              <a:ext uri="{FF2B5EF4-FFF2-40B4-BE49-F238E27FC236}">
                <a16:creationId xmlns:a16="http://schemas.microsoft.com/office/drawing/2014/main" id="{77CC5119-BE1F-42B1-BBBD-EFE59CAE2282}"/>
              </a:ext>
            </a:extLst>
          </p:cNvPr>
          <p:cNvSpPr>
            <a:spLocks noChangeShapeType="1"/>
          </p:cNvSpPr>
          <p:nvPr>
            <p:custDataLst>
              <p:tags r:id="rId5"/>
            </p:custDataLst>
          </p:nvPr>
        </p:nvSpPr>
        <p:spPr bwMode="auto">
          <a:xfrm>
            <a:off x="9192638" y="3775707"/>
            <a:ext cx="1057071" cy="262116"/>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69" name="직사각형 68">
            <a:extLst>
              <a:ext uri="{FF2B5EF4-FFF2-40B4-BE49-F238E27FC236}">
                <a16:creationId xmlns:a16="http://schemas.microsoft.com/office/drawing/2014/main" id="{827DBD37-764D-41AE-8418-7FCF04DF6955}"/>
              </a:ext>
            </a:extLst>
          </p:cNvPr>
          <p:cNvSpPr/>
          <p:nvPr/>
        </p:nvSpPr>
        <p:spPr>
          <a:xfrm>
            <a:off x="442119" y="4896721"/>
            <a:ext cx="1600200" cy="495300"/>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맑은 고딕"/>
                <a:ea typeface="맑은 고딕"/>
              </a:rPr>
              <a:t>Bridging TG</a:t>
            </a:r>
            <a:endParaRPr kumimoji="0" lang="ko-KR" altLang="en-US" sz="1400" b="0" i="0" u="none" strike="noStrike" kern="0" cap="none" spc="0" normalizeH="0" baseline="0" noProof="0" dirty="0">
              <a:ln>
                <a:noFill/>
              </a:ln>
              <a:solidFill>
                <a:prstClr val="black"/>
              </a:solidFill>
              <a:effectLst/>
              <a:uLnTx/>
              <a:uFillTx/>
              <a:latin typeface="맑은 고딕"/>
              <a:ea typeface="맑은 고딕"/>
            </a:endParaRPr>
          </a:p>
        </p:txBody>
      </p:sp>
      <p:sp>
        <p:nvSpPr>
          <p:cNvPr id="70" name="직사각형 69">
            <a:extLst>
              <a:ext uri="{FF2B5EF4-FFF2-40B4-BE49-F238E27FC236}">
                <a16:creationId xmlns:a16="http://schemas.microsoft.com/office/drawing/2014/main" id="{66DBC53C-3A27-4773-94A7-83B858689686}"/>
              </a:ext>
            </a:extLst>
          </p:cNvPr>
          <p:cNvSpPr/>
          <p:nvPr/>
        </p:nvSpPr>
        <p:spPr>
          <a:xfrm>
            <a:off x="442119" y="4232693"/>
            <a:ext cx="1600200" cy="495300"/>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맑은 고딕"/>
                <a:ea typeface="맑은 고딕"/>
              </a:rPr>
              <a:t>JOOE Project</a:t>
            </a:r>
            <a:endParaRPr kumimoji="0" lang="ko-KR" altLang="en-US" sz="1400" b="0" i="0" u="none" strike="noStrike" kern="0" cap="none" spc="0" normalizeH="0" baseline="0" noProof="0" dirty="0">
              <a:ln>
                <a:noFill/>
              </a:ln>
              <a:solidFill>
                <a:prstClr val="black"/>
              </a:solidFill>
              <a:effectLst/>
              <a:uLnTx/>
              <a:uFillTx/>
              <a:latin typeface="맑은 고딕"/>
              <a:ea typeface="맑은 고딕"/>
            </a:endParaRPr>
          </a:p>
        </p:txBody>
      </p:sp>
      <p:sp>
        <p:nvSpPr>
          <p:cNvPr id="71" name="직사각형 70">
            <a:extLst>
              <a:ext uri="{FF2B5EF4-FFF2-40B4-BE49-F238E27FC236}">
                <a16:creationId xmlns:a16="http://schemas.microsoft.com/office/drawing/2014/main" id="{11DD0AE1-EEDC-4E24-8DB9-E558DD09EE7C}"/>
              </a:ext>
            </a:extLst>
          </p:cNvPr>
          <p:cNvSpPr/>
          <p:nvPr/>
        </p:nvSpPr>
        <p:spPr>
          <a:xfrm>
            <a:off x="442119" y="2936827"/>
            <a:ext cx="1600200" cy="495300"/>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err="1">
                <a:ln>
                  <a:noFill/>
                </a:ln>
                <a:solidFill>
                  <a:prstClr val="black"/>
                </a:solidFill>
                <a:effectLst/>
                <a:uLnTx/>
                <a:uFillTx/>
                <a:latin typeface="맑은 고딕"/>
                <a:ea typeface="맑은 고딕"/>
              </a:rPr>
              <a:t>WiFi</a:t>
            </a:r>
            <a:r>
              <a:rPr kumimoji="0" lang="en-US" altLang="ko-KR" sz="1400" b="0" i="0" u="none" strike="noStrike" kern="0" cap="none" spc="0" normalizeH="0" baseline="0" noProof="0" dirty="0">
                <a:ln>
                  <a:noFill/>
                </a:ln>
                <a:solidFill>
                  <a:prstClr val="black"/>
                </a:solidFill>
                <a:effectLst/>
                <a:uLnTx/>
                <a:uFillTx/>
                <a:latin typeface="맑은 고딕"/>
                <a:ea typeface="맑은 고딕"/>
              </a:rPr>
              <a:t> Easy </a:t>
            </a:r>
          </a:p>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맑은 고딕"/>
                <a:ea typeface="맑은 고딕"/>
              </a:rPr>
              <a:t>Setup Project</a:t>
            </a:r>
            <a:endParaRPr kumimoji="0" lang="ko-KR" altLang="en-US" sz="1400" b="0" i="0" u="none" strike="noStrike" kern="0" cap="none" spc="0" normalizeH="0" baseline="0" noProof="0" dirty="0">
              <a:ln>
                <a:noFill/>
              </a:ln>
              <a:solidFill>
                <a:prstClr val="black"/>
              </a:solidFill>
              <a:effectLst/>
              <a:uLnTx/>
              <a:uFillTx/>
              <a:latin typeface="맑은 고딕"/>
              <a:ea typeface="맑은 고딕"/>
            </a:endParaRPr>
          </a:p>
        </p:txBody>
      </p:sp>
      <p:sp>
        <p:nvSpPr>
          <p:cNvPr id="72" name="Line 35">
            <a:extLst>
              <a:ext uri="{FF2B5EF4-FFF2-40B4-BE49-F238E27FC236}">
                <a16:creationId xmlns:a16="http://schemas.microsoft.com/office/drawing/2014/main" id="{BBB80B7B-7805-47A1-9ECE-CD6548D6EA95}"/>
              </a:ext>
            </a:extLst>
          </p:cNvPr>
          <p:cNvSpPr>
            <a:spLocks noChangeShapeType="1"/>
          </p:cNvSpPr>
          <p:nvPr>
            <p:custDataLst>
              <p:tags r:id="rId6"/>
            </p:custDataLst>
          </p:nvPr>
        </p:nvSpPr>
        <p:spPr bwMode="auto">
          <a:xfrm>
            <a:off x="1948281" y="3210214"/>
            <a:ext cx="2939745" cy="11304"/>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73" name="Line 35">
            <a:extLst>
              <a:ext uri="{FF2B5EF4-FFF2-40B4-BE49-F238E27FC236}">
                <a16:creationId xmlns:a16="http://schemas.microsoft.com/office/drawing/2014/main" id="{F4D74413-496F-4D67-9C73-6E3CA0786C52}"/>
              </a:ext>
            </a:extLst>
          </p:cNvPr>
          <p:cNvSpPr>
            <a:spLocks noChangeShapeType="1"/>
          </p:cNvSpPr>
          <p:nvPr>
            <p:custDataLst>
              <p:tags r:id="rId7"/>
            </p:custDataLst>
          </p:nvPr>
        </p:nvSpPr>
        <p:spPr bwMode="auto">
          <a:xfrm flipV="1">
            <a:off x="1948282" y="3645824"/>
            <a:ext cx="2919367" cy="819258"/>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74" name="Line 35">
            <a:extLst>
              <a:ext uri="{FF2B5EF4-FFF2-40B4-BE49-F238E27FC236}">
                <a16:creationId xmlns:a16="http://schemas.microsoft.com/office/drawing/2014/main" id="{44F8D4AD-196A-4945-97E5-EF50253996C0}"/>
              </a:ext>
            </a:extLst>
          </p:cNvPr>
          <p:cNvSpPr>
            <a:spLocks noChangeShapeType="1"/>
          </p:cNvSpPr>
          <p:nvPr>
            <p:custDataLst>
              <p:tags r:id="rId8"/>
            </p:custDataLst>
          </p:nvPr>
        </p:nvSpPr>
        <p:spPr bwMode="auto">
          <a:xfrm flipV="1">
            <a:off x="1948282" y="3803168"/>
            <a:ext cx="3051735" cy="1391489"/>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75" name="Line 35">
            <a:extLst>
              <a:ext uri="{FF2B5EF4-FFF2-40B4-BE49-F238E27FC236}">
                <a16:creationId xmlns:a16="http://schemas.microsoft.com/office/drawing/2014/main" id="{6E500D17-3B91-408D-B908-9C0EBCAECD1C}"/>
              </a:ext>
            </a:extLst>
          </p:cNvPr>
          <p:cNvSpPr>
            <a:spLocks noChangeShapeType="1"/>
          </p:cNvSpPr>
          <p:nvPr>
            <p:custDataLst>
              <p:tags r:id="rId9"/>
            </p:custDataLst>
          </p:nvPr>
        </p:nvSpPr>
        <p:spPr bwMode="auto">
          <a:xfrm flipV="1">
            <a:off x="9192638" y="2406788"/>
            <a:ext cx="1057070" cy="188801"/>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76" name="직사각형 75">
            <a:extLst>
              <a:ext uri="{FF2B5EF4-FFF2-40B4-BE49-F238E27FC236}">
                <a16:creationId xmlns:a16="http://schemas.microsoft.com/office/drawing/2014/main" id="{A6CDCCE1-B224-4EDC-B81B-9AA22DF4D595}"/>
              </a:ext>
            </a:extLst>
          </p:cNvPr>
          <p:cNvSpPr/>
          <p:nvPr/>
        </p:nvSpPr>
        <p:spPr>
          <a:xfrm>
            <a:off x="9071475" y="192125"/>
            <a:ext cx="1600200" cy="495300"/>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맑은 고딕"/>
                <a:ea typeface="맑은 고딕"/>
              </a:rPr>
              <a:t>Healthcare Project</a:t>
            </a:r>
            <a:endParaRPr kumimoji="0" lang="ko-KR" altLang="en-US" sz="1400" b="0" i="0" u="none" strike="noStrike" kern="0" cap="none" spc="0" normalizeH="0" baseline="0" noProof="0" dirty="0">
              <a:ln>
                <a:noFill/>
              </a:ln>
              <a:solidFill>
                <a:prstClr val="black"/>
              </a:solidFill>
              <a:effectLst/>
              <a:uLnTx/>
              <a:uFillTx/>
              <a:latin typeface="맑은 고딕"/>
              <a:ea typeface="맑은 고딕"/>
            </a:endParaRPr>
          </a:p>
        </p:txBody>
      </p:sp>
      <p:sp>
        <p:nvSpPr>
          <p:cNvPr id="77" name="Line 35">
            <a:extLst>
              <a:ext uri="{FF2B5EF4-FFF2-40B4-BE49-F238E27FC236}">
                <a16:creationId xmlns:a16="http://schemas.microsoft.com/office/drawing/2014/main" id="{3F074165-AB1B-4880-9CAF-120893A46FDF}"/>
              </a:ext>
            </a:extLst>
          </p:cNvPr>
          <p:cNvSpPr>
            <a:spLocks noChangeShapeType="1"/>
          </p:cNvSpPr>
          <p:nvPr>
            <p:custDataLst>
              <p:tags r:id="rId10"/>
            </p:custDataLst>
          </p:nvPr>
        </p:nvSpPr>
        <p:spPr bwMode="auto">
          <a:xfrm flipV="1">
            <a:off x="8133747" y="1003469"/>
            <a:ext cx="2115961" cy="446580"/>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63" name="Line 35">
            <a:extLst>
              <a:ext uri="{FF2B5EF4-FFF2-40B4-BE49-F238E27FC236}">
                <a16:creationId xmlns:a16="http://schemas.microsoft.com/office/drawing/2014/main" id="{26EE95F2-B4F3-4EC2-8BA3-58DE2A7BBEF9}"/>
              </a:ext>
            </a:extLst>
          </p:cNvPr>
          <p:cNvSpPr>
            <a:spLocks noChangeShapeType="1"/>
          </p:cNvSpPr>
          <p:nvPr>
            <p:custDataLst>
              <p:tags r:id="rId11"/>
            </p:custDataLst>
          </p:nvPr>
        </p:nvSpPr>
        <p:spPr bwMode="auto">
          <a:xfrm flipV="1">
            <a:off x="6896911" y="512612"/>
            <a:ext cx="2295727" cy="923402"/>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Tree>
    <p:extLst>
      <p:ext uri="{BB962C8B-B14F-4D97-AF65-F5344CB8AC3E}">
        <p14:creationId xmlns:p14="http://schemas.microsoft.com/office/powerpoint/2010/main" val="341796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48"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6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fontScale="85000" lnSpcReduction="20000"/>
          </a:bodyPr>
          <a:lstStyle/>
          <a:p>
            <a:r>
              <a:rPr lang="en-US" altLang="ko-KR" dirty="0" err="1"/>
              <a:t>IoT</a:t>
            </a:r>
            <a:r>
              <a:rPr lang="en-US" altLang="ko-KR" dirty="0"/>
              <a:t> overview</a:t>
            </a:r>
          </a:p>
          <a:p>
            <a:pPr lvl="1"/>
            <a:r>
              <a:rPr lang="en-US" altLang="ko-KR" dirty="0"/>
              <a:t>Main challenges  </a:t>
            </a:r>
          </a:p>
          <a:p>
            <a:pPr lvl="1"/>
            <a:endParaRPr lang="en-US" altLang="ko-KR" sz="1100" dirty="0"/>
          </a:p>
          <a:p>
            <a:r>
              <a:rPr lang="en-US" altLang="ko-KR" dirty="0"/>
              <a:t>OCF Architecture </a:t>
            </a:r>
          </a:p>
          <a:p>
            <a:pPr lvl="1"/>
            <a:r>
              <a:rPr lang="en-US" altLang="ko-KR" dirty="0"/>
              <a:t>Functional Block Diagram &amp; OCF Framework </a:t>
            </a:r>
          </a:p>
          <a:p>
            <a:pPr lvl="1"/>
            <a:endParaRPr lang="en-US" altLang="ko-KR" sz="1100" dirty="0"/>
          </a:p>
          <a:p>
            <a:r>
              <a:rPr lang="en-US" altLang="ko-KR" b="1" dirty="0">
                <a:solidFill>
                  <a:srgbClr val="0000FF"/>
                </a:solidFill>
              </a:rPr>
              <a:t>Resource model</a:t>
            </a:r>
          </a:p>
          <a:p>
            <a:pPr lvl="1"/>
            <a:r>
              <a:rPr lang="en-US" altLang="ko-KR" b="1" dirty="0">
                <a:solidFill>
                  <a:srgbClr val="0000FF"/>
                </a:solidFill>
              </a:rPr>
              <a:t>Resource, Resource Type, Device  </a:t>
            </a:r>
          </a:p>
          <a:p>
            <a:pPr lvl="1"/>
            <a:endParaRPr lang="en-US" altLang="ko-KR" sz="1100" dirty="0"/>
          </a:p>
          <a:p>
            <a:r>
              <a:rPr lang="en-US" altLang="ko-KR" dirty="0"/>
              <a:t>RESTful Transaction </a:t>
            </a:r>
          </a:p>
          <a:p>
            <a:pPr lvl="1"/>
            <a:r>
              <a:rPr lang="en-US" altLang="ko-KR" dirty="0"/>
              <a:t>CRUDN, Messaging, Discovery</a:t>
            </a:r>
          </a:p>
          <a:p>
            <a:pPr lvl="1"/>
            <a:endParaRPr lang="en-US" altLang="ko-KR" sz="1000" dirty="0"/>
          </a:p>
          <a:p>
            <a:r>
              <a:rPr lang="en-US" altLang="ko-KR" dirty="0"/>
              <a:t>Bridging </a:t>
            </a:r>
          </a:p>
          <a:p>
            <a:pPr lvl="1"/>
            <a:r>
              <a:rPr lang="en-US" altLang="ko-KR" dirty="0"/>
              <a:t>Content-Negotiation, Bridging  </a:t>
            </a:r>
            <a:endParaRPr lang="ko-KR" altLang="en-US" dirty="0"/>
          </a:p>
        </p:txBody>
      </p:sp>
      <p:sp>
        <p:nvSpPr>
          <p:cNvPr id="3" name="제목 2"/>
          <p:cNvSpPr>
            <a:spLocks noGrp="1"/>
          </p:cNvSpPr>
          <p:nvPr>
            <p:ph type="title"/>
          </p:nvPr>
        </p:nvSpPr>
        <p:spPr/>
        <p:txBody>
          <a:bodyPr/>
          <a:lstStyle/>
          <a:p>
            <a:r>
              <a:rPr lang="en-US" altLang="ko-KR" dirty="0"/>
              <a:t>Contents</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55840212-0934-4780-8A35-F28D6FEF0FA4}" type="datetime3">
              <a:rPr lang="en-US" altLang="ko-KR" smtClean="0"/>
              <a:t>17 October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35</a:t>
            </a:fld>
            <a:endParaRPr lang="en-US" dirty="0"/>
          </a:p>
        </p:txBody>
      </p:sp>
      <p:sp>
        <p:nvSpPr>
          <p:cNvPr id="6" name="바닥글 개체 틀 5"/>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30135398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p:cNvSpPr>
            <a:spLocks noGrp="1"/>
          </p:cNvSpPr>
          <p:nvPr>
            <p:ph type="dt" sz="half" idx="10"/>
          </p:nvPr>
        </p:nvSpPr>
        <p:spPr>
          <a:xfrm>
            <a:off x="491045" y="6492875"/>
            <a:ext cx="2319766" cy="263525"/>
          </a:xfrm>
        </p:spPr>
        <p:txBody>
          <a:bodyPr/>
          <a:lstStyle/>
          <a:p>
            <a:fld id="{81207DE7-8837-4B82-88FF-F846C5F5BC4E}" type="datetime3">
              <a:rPr lang="en-US" altLang="ko-KR" smtClean="0"/>
              <a:t>17 October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36</a:t>
            </a:fld>
            <a:endParaRPr lang="en-US" dirty="0"/>
          </a:p>
        </p:txBody>
      </p:sp>
      <p:sp>
        <p:nvSpPr>
          <p:cNvPr id="6" name="바닥글 개체 틀 5"/>
          <p:cNvSpPr>
            <a:spLocks noGrp="1"/>
          </p:cNvSpPr>
          <p:nvPr>
            <p:ph type="ftr" sz="quarter" idx="11"/>
          </p:nvPr>
        </p:nvSpPr>
        <p:spPr>
          <a:xfrm>
            <a:off x="2988604" y="6493026"/>
            <a:ext cx="5723220" cy="256546"/>
          </a:xfrm>
        </p:spPr>
        <p:txBody>
          <a:bodyPr/>
          <a:lstStyle/>
          <a:p>
            <a:r>
              <a:rPr lang="en-US"/>
              <a:t>Open Connectivity Foundation Public Information - No NDA</a:t>
            </a:r>
            <a:endParaRPr lang="en-US" dirty="0"/>
          </a:p>
        </p:txBody>
      </p:sp>
      <p:sp>
        <p:nvSpPr>
          <p:cNvPr id="20" name="제목 1"/>
          <p:cNvSpPr>
            <a:spLocks noGrp="1"/>
          </p:cNvSpPr>
          <p:nvPr>
            <p:ph type="title"/>
          </p:nvPr>
        </p:nvSpPr>
        <p:spPr>
          <a:xfrm>
            <a:off x="491046" y="176749"/>
            <a:ext cx="10295018" cy="721233"/>
          </a:xfrm>
        </p:spPr>
        <p:txBody>
          <a:bodyPr/>
          <a:lstStyle/>
          <a:p>
            <a:r>
              <a:rPr lang="en-US" altLang="ko-KR" dirty="0"/>
              <a:t>Resource (instance) </a:t>
            </a:r>
            <a:endParaRPr lang="ko-KR" altLang="en-US" dirty="0"/>
          </a:p>
        </p:txBody>
      </p:sp>
      <p:sp>
        <p:nvSpPr>
          <p:cNvPr id="21" name="내용 개체 틀 2"/>
          <p:cNvSpPr>
            <a:spLocks noGrp="1"/>
          </p:cNvSpPr>
          <p:nvPr>
            <p:ph idx="1"/>
          </p:nvPr>
        </p:nvSpPr>
        <p:spPr>
          <a:xfrm>
            <a:off x="608092" y="1248505"/>
            <a:ext cx="10945654" cy="3399696"/>
          </a:xfrm>
        </p:spPr>
        <p:txBody>
          <a:bodyPr>
            <a:normAutofit fontScale="85000" lnSpcReduction="20000"/>
          </a:bodyPr>
          <a:lstStyle/>
          <a:p>
            <a:r>
              <a:rPr lang="en-US" altLang="ko-KR" dirty="0"/>
              <a:t>Resource: </a:t>
            </a:r>
          </a:p>
          <a:p>
            <a:pPr lvl="1"/>
            <a:r>
              <a:rPr lang="en-US" altLang="ko-KR" dirty="0"/>
              <a:t>"Resource" means a specific "resource instance".   </a:t>
            </a:r>
          </a:p>
          <a:p>
            <a:r>
              <a:rPr lang="en-US" altLang="ko-KR" dirty="0"/>
              <a:t>Resource features: a resource is determined with the following features.   </a:t>
            </a:r>
          </a:p>
          <a:p>
            <a:pPr lvl="1"/>
            <a:r>
              <a:rPr lang="en-US" altLang="ko-KR" b="1" dirty="0"/>
              <a:t>URI</a:t>
            </a:r>
          </a:p>
          <a:p>
            <a:pPr lvl="2"/>
            <a:r>
              <a:rPr lang="en-US" altLang="ko-KR" dirty="0"/>
              <a:t>In general, a resource can have any URI but some special resources have pre-defined URI.           </a:t>
            </a:r>
          </a:p>
          <a:p>
            <a:pPr lvl="1"/>
            <a:r>
              <a:rPr lang="en-US" altLang="ko-KR" b="1" dirty="0"/>
              <a:t>Property</a:t>
            </a:r>
          </a:p>
          <a:p>
            <a:pPr lvl="2"/>
            <a:r>
              <a:rPr lang="en-US" altLang="ko-KR" dirty="0"/>
              <a:t>&lt;Key: Value&gt; pairs which characterize the resource.</a:t>
            </a:r>
          </a:p>
          <a:p>
            <a:pPr lvl="1"/>
            <a:r>
              <a:rPr lang="en-US" altLang="ko-KR" b="1" dirty="0"/>
              <a:t>OCF</a:t>
            </a:r>
            <a:r>
              <a:rPr lang="ko-KR" altLang="en-US" b="1" dirty="0"/>
              <a:t> </a:t>
            </a:r>
            <a:r>
              <a:rPr lang="en-US" altLang="ko-KR" b="1" dirty="0"/>
              <a:t>Link</a:t>
            </a:r>
          </a:p>
          <a:p>
            <a:pPr lvl="2"/>
            <a:r>
              <a:rPr lang="en-US" altLang="ko-KR" dirty="0"/>
              <a:t>establish a relationship among resources.</a:t>
            </a:r>
            <a:endParaRPr lang="ko-KR" altLang="en-US" dirty="0"/>
          </a:p>
        </p:txBody>
      </p:sp>
      <p:sp>
        <p:nvSpPr>
          <p:cNvPr id="22" name="직사각형 21"/>
          <p:cNvSpPr/>
          <p:nvPr/>
        </p:nvSpPr>
        <p:spPr>
          <a:xfrm>
            <a:off x="902276" y="4746609"/>
            <a:ext cx="4713781" cy="1500198"/>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1400" dirty="0">
                <a:solidFill>
                  <a:schemeClr val="tx1"/>
                </a:solidFill>
                <a:latin typeface="Courier New" panose="02070309020205020404" pitchFamily="49" charset="0"/>
                <a:cs typeface="Courier New" panose="02070309020205020404" pitchFamily="49" charset="0"/>
              </a:rPr>
              <a:t>/resource1URI  </a:t>
            </a:r>
          </a:p>
        </p:txBody>
      </p:sp>
      <p:sp>
        <p:nvSpPr>
          <p:cNvPr id="23" name="모서리가 둥근 직사각형 4"/>
          <p:cNvSpPr/>
          <p:nvPr/>
        </p:nvSpPr>
        <p:spPr>
          <a:xfrm>
            <a:off x="1259467" y="5101216"/>
            <a:ext cx="3666274" cy="271458"/>
          </a:xfrm>
          <a:prstGeom prst="roundRect">
            <a:avLst/>
          </a:prstGeom>
          <a:solidFill>
            <a:schemeClr val="accent6">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latin typeface="Courier New" panose="02070309020205020404" pitchFamily="49" charset="0"/>
                <a:cs typeface="Courier New" panose="02070309020205020404" pitchFamily="49" charset="0"/>
              </a:rPr>
              <a:t>Property 1 &lt;key1: value1&gt;</a:t>
            </a:r>
            <a:endParaRPr lang="ko-KR" altLang="en-US" sz="1400" dirty="0"/>
          </a:p>
        </p:txBody>
      </p:sp>
      <p:sp>
        <p:nvSpPr>
          <p:cNvPr id="24" name="모서리가 둥근 직사각형 5"/>
          <p:cNvSpPr/>
          <p:nvPr/>
        </p:nvSpPr>
        <p:spPr>
          <a:xfrm>
            <a:off x="1259467" y="5475283"/>
            <a:ext cx="3666274" cy="271458"/>
          </a:xfrm>
          <a:prstGeom prst="roundRect">
            <a:avLst/>
          </a:prstGeom>
          <a:solidFill>
            <a:schemeClr val="accent6">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latin typeface="Courier New" panose="02070309020205020404" pitchFamily="49" charset="0"/>
                <a:cs typeface="Courier New" panose="02070309020205020404" pitchFamily="49" charset="0"/>
              </a:rPr>
              <a:t>Property 2 &lt;key2: value2&gt;</a:t>
            </a:r>
            <a:endParaRPr lang="ko-KR" altLang="en-US" sz="1400" dirty="0"/>
          </a:p>
        </p:txBody>
      </p:sp>
      <p:sp>
        <p:nvSpPr>
          <p:cNvPr id="25" name="모서리가 둥근 직사각형 6"/>
          <p:cNvSpPr/>
          <p:nvPr/>
        </p:nvSpPr>
        <p:spPr>
          <a:xfrm>
            <a:off x="1259467" y="5853235"/>
            <a:ext cx="3666274" cy="271458"/>
          </a:xfrm>
          <a:prstGeom prst="roundRect">
            <a:avLst/>
          </a:prstGeom>
          <a:solidFill>
            <a:schemeClr val="accent2">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latin typeface="Courier New" panose="02070309020205020404" pitchFamily="49" charset="0"/>
                <a:cs typeface="Courier New" panose="02070309020205020404" pitchFamily="49" charset="0"/>
              </a:rPr>
              <a:t>Typed Web link</a:t>
            </a:r>
            <a:endParaRPr lang="ko-KR" altLang="en-US" sz="1400" dirty="0"/>
          </a:p>
        </p:txBody>
      </p:sp>
      <p:sp>
        <p:nvSpPr>
          <p:cNvPr id="26" name="직사각형 25"/>
          <p:cNvSpPr/>
          <p:nvPr/>
        </p:nvSpPr>
        <p:spPr>
          <a:xfrm>
            <a:off x="6522736" y="4746609"/>
            <a:ext cx="4713781" cy="1500198"/>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1400" dirty="0">
                <a:solidFill>
                  <a:schemeClr val="tx1"/>
                </a:solidFill>
                <a:latin typeface="Courier New" panose="02070309020205020404" pitchFamily="49" charset="0"/>
                <a:cs typeface="Courier New" panose="02070309020205020404" pitchFamily="49" charset="0"/>
              </a:rPr>
              <a:t>/resource2URI  </a:t>
            </a:r>
          </a:p>
        </p:txBody>
      </p:sp>
      <p:sp>
        <p:nvSpPr>
          <p:cNvPr id="27" name="모서리가 둥근 직사각형 8"/>
          <p:cNvSpPr/>
          <p:nvPr/>
        </p:nvSpPr>
        <p:spPr>
          <a:xfrm>
            <a:off x="6997859" y="5246675"/>
            <a:ext cx="3666274" cy="271458"/>
          </a:xfrm>
          <a:prstGeom prst="roundRect">
            <a:avLst/>
          </a:prstGeom>
          <a:solidFill>
            <a:schemeClr val="accent6">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latin typeface="Courier New" panose="02070309020205020404" pitchFamily="49" charset="0"/>
                <a:cs typeface="Courier New" panose="02070309020205020404" pitchFamily="49" charset="0"/>
              </a:rPr>
              <a:t>Property 3 &lt;key3: value3&gt;</a:t>
            </a:r>
            <a:endParaRPr lang="ko-KR" altLang="en-US" sz="1400" dirty="0"/>
          </a:p>
        </p:txBody>
      </p:sp>
      <p:sp>
        <p:nvSpPr>
          <p:cNvPr id="28" name="모서리가 둥근 직사각형 9"/>
          <p:cNvSpPr/>
          <p:nvPr/>
        </p:nvSpPr>
        <p:spPr>
          <a:xfrm>
            <a:off x="6997859" y="5620742"/>
            <a:ext cx="3666274" cy="271458"/>
          </a:xfrm>
          <a:prstGeom prst="roundRect">
            <a:avLst/>
          </a:prstGeom>
          <a:solidFill>
            <a:schemeClr val="accent6">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latin typeface="Courier New" panose="02070309020205020404" pitchFamily="49" charset="0"/>
                <a:cs typeface="Courier New" panose="02070309020205020404" pitchFamily="49" charset="0"/>
              </a:rPr>
              <a:t>Property 4 &lt;key4: value4&gt;</a:t>
            </a:r>
            <a:endParaRPr lang="ko-KR" altLang="en-US" sz="1400" dirty="0"/>
          </a:p>
        </p:txBody>
      </p:sp>
      <p:cxnSp>
        <p:nvCxnSpPr>
          <p:cNvPr id="29" name="꺾인 연결선 10"/>
          <p:cNvCxnSpPr>
            <a:stCxn id="25" idx="3"/>
          </p:cNvCxnSpPr>
          <p:nvPr/>
        </p:nvCxnSpPr>
        <p:spPr>
          <a:xfrm flipV="1">
            <a:off x="4925741" y="4929101"/>
            <a:ext cx="1606944" cy="1059863"/>
          </a:xfrm>
          <a:prstGeom prst="bentConnector3">
            <a:avLst>
              <a:gd name="adj1" fmla="val 65320"/>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728479" y="6062246"/>
            <a:ext cx="490840" cy="338554"/>
          </a:xfrm>
          <a:prstGeom prst="rect">
            <a:avLst/>
          </a:prstGeom>
          <a:noFill/>
        </p:spPr>
        <p:txBody>
          <a:bodyPr wrap="none" rtlCol="0">
            <a:spAutoFit/>
          </a:bodyPr>
          <a:lstStyle/>
          <a:p>
            <a:r>
              <a:rPr lang="en-US" altLang="ko-KR" sz="1600" dirty="0">
                <a:solidFill>
                  <a:srgbClr val="FF0000"/>
                </a:solidFill>
                <a:latin typeface="Arial Unicode MS" pitchFamily="50" charset="-127"/>
                <a:ea typeface="Arial Unicode MS" pitchFamily="50" charset="-127"/>
                <a:cs typeface="Arial Unicode MS" pitchFamily="50" charset="-127"/>
              </a:rPr>
              <a:t>link</a:t>
            </a:r>
            <a:endParaRPr lang="ko-KR" altLang="en-US" sz="1600" dirty="0">
              <a:solidFill>
                <a:srgbClr val="FF0000"/>
              </a:solidFill>
              <a:latin typeface="Arial Unicode MS" pitchFamily="50" charset="-127"/>
              <a:ea typeface="Arial Unicode MS" pitchFamily="50" charset="-127"/>
              <a:cs typeface="Arial Unicode MS" pitchFamily="50" charset="-127"/>
            </a:endParaRPr>
          </a:p>
        </p:txBody>
      </p:sp>
    </p:spTree>
    <p:extLst>
      <p:ext uri="{BB962C8B-B14F-4D97-AF65-F5344CB8AC3E}">
        <p14:creationId xmlns:p14="http://schemas.microsoft.com/office/powerpoint/2010/main" val="20111969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p:cNvSpPr>
            <a:spLocks noGrp="1"/>
          </p:cNvSpPr>
          <p:nvPr>
            <p:ph type="dt" sz="half" idx="10"/>
          </p:nvPr>
        </p:nvSpPr>
        <p:spPr>
          <a:xfrm>
            <a:off x="491045" y="6492875"/>
            <a:ext cx="2319766" cy="263525"/>
          </a:xfrm>
        </p:spPr>
        <p:txBody>
          <a:bodyPr/>
          <a:lstStyle/>
          <a:p>
            <a:fld id="{8C8B450A-C3B4-45EA-8C75-7EE8F0935285}" type="datetime3">
              <a:rPr lang="en-US" altLang="ko-KR" smtClean="0"/>
              <a:t>17 October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37</a:t>
            </a:fld>
            <a:endParaRPr lang="en-US" dirty="0"/>
          </a:p>
        </p:txBody>
      </p:sp>
      <p:sp>
        <p:nvSpPr>
          <p:cNvPr id="6" name="바닥글 개체 틀 5"/>
          <p:cNvSpPr>
            <a:spLocks noGrp="1"/>
          </p:cNvSpPr>
          <p:nvPr>
            <p:ph type="ftr" sz="quarter" idx="11"/>
          </p:nvPr>
        </p:nvSpPr>
        <p:spPr>
          <a:xfrm>
            <a:off x="2988604" y="6493026"/>
            <a:ext cx="5723220" cy="256546"/>
          </a:xfrm>
        </p:spPr>
        <p:txBody>
          <a:bodyPr/>
          <a:lstStyle/>
          <a:p>
            <a:r>
              <a:rPr lang="en-US"/>
              <a:t>Open Connectivity Foundation Public Information - No NDA</a:t>
            </a:r>
            <a:endParaRPr lang="en-US" dirty="0"/>
          </a:p>
        </p:txBody>
      </p:sp>
      <p:sp>
        <p:nvSpPr>
          <p:cNvPr id="7" name="제목 1"/>
          <p:cNvSpPr>
            <a:spLocks noGrp="1"/>
          </p:cNvSpPr>
          <p:nvPr>
            <p:ph type="title"/>
          </p:nvPr>
        </p:nvSpPr>
        <p:spPr>
          <a:xfrm>
            <a:off x="491046" y="176749"/>
            <a:ext cx="10295018" cy="721233"/>
          </a:xfrm>
        </p:spPr>
        <p:txBody>
          <a:bodyPr/>
          <a:lstStyle/>
          <a:p>
            <a:r>
              <a:rPr lang="en-US" altLang="ko-KR" dirty="0"/>
              <a:t>Resource (instance)</a:t>
            </a:r>
            <a:endParaRPr lang="ko-KR" altLang="en-US" dirty="0"/>
          </a:p>
        </p:txBody>
      </p:sp>
      <p:sp>
        <p:nvSpPr>
          <p:cNvPr id="8" name="내용 개체 틀 2"/>
          <p:cNvSpPr>
            <a:spLocks noGrp="1"/>
          </p:cNvSpPr>
          <p:nvPr>
            <p:ph idx="1"/>
          </p:nvPr>
        </p:nvSpPr>
        <p:spPr>
          <a:xfrm>
            <a:off x="608092" y="1248505"/>
            <a:ext cx="10945654" cy="3399696"/>
          </a:xfrm>
        </p:spPr>
        <p:txBody>
          <a:bodyPr>
            <a:normAutofit fontScale="85000" lnSpcReduction="20000"/>
          </a:bodyPr>
          <a:lstStyle/>
          <a:p>
            <a:r>
              <a:rPr lang="en-US" altLang="ko-KR" dirty="0"/>
              <a:t>Resource: </a:t>
            </a:r>
          </a:p>
          <a:p>
            <a:pPr lvl="1"/>
            <a:r>
              <a:rPr lang="en-US" altLang="ko-KR" dirty="0"/>
              <a:t>"Resource" means a specific "resource instance".   </a:t>
            </a:r>
          </a:p>
          <a:p>
            <a:r>
              <a:rPr lang="en-US" altLang="ko-KR" dirty="0"/>
              <a:t>Resource features: a resource is determined with the following features.   </a:t>
            </a:r>
          </a:p>
          <a:p>
            <a:pPr lvl="1"/>
            <a:r>
              <a:rPr lang="en-US" altLang="ko-KR" b="1" dirty="0"/>
              <a:t>URI</a:t>
            </a:r>
          </a:p>
          <a:p>
            <a:pPr lvl="2"/>
            <a:r>
              <a:rPr lang="en-US" altLang="ko-KR" dirty="0"/>
              <a:t>In general, a resource can have any URI but some special resources have pre-defined URI.           </a:t>
            </a:r>
          </a:p>
          <a:p>
            <a:pPr lvl="1"/>
            <a:r>
              <a:rPr lang="en-US" altLang="ko-KR" b="1" dirty="0"/>
              <a:t>Property</a:t>
            </a:r>
          </a:p>
          <a:p>
            <a:pPr lvl="2"/>
            <a:r>
              <a:rPr lang="en-US" altLang="ko-KR" dirty="0"/>
              <a:t>&lt;Key: Value&gt; pairs which characterize the resource.</a:t>
            </a:r>
          </a:p>
          <a:p>
            <a:pPr lvl="1"/>
            <a:r>
              <a:rPr lang="en-US" altLang="ko-KR" b="1" dirty="0"/>
              <a:t>OCF</a:t>
            </a:r>
            <a:r>
              <a:rPr lang="ko-KR" altLang="en-US" b="1" dirty="0"/>
              <a:t> </a:t>
            </a:r>
            <a:r>
              <a:rPr lang="en-US" altLang="ko-KR" b="1" dirty="0"/>
              <a:t>Link</a:t>
            </a:r>
          </a:p>
          <a:p>
            <a:pPr lvl="2"/>
            <a:r>
              <a:rPr lang="en-US" altLang="ko-KR" dirty="0"/>
              <a:t>establish a relationship among resources.</a:t>
            </a:r>
            <a:endParaRPr lang="ko-KR" altLang="en-US" dirty="0"/>
          </a:p>
        </p:txBody>
      </p:sp>
      <p:sp>
        <p:nvSpPr>
          <p:cNvPr id="9" name="TextBox 8"/>
          <p:cNvSpPr txBox="1"/>
          <p:nvPr/>
        </p:nvSpPr>
        <p:spPr>
          <a:xfrm>
            <a:off x="7052554" y="3718122"/>
            <a:ext cx="4931923" cy="2492990"/>
          </a:xfrm>
          <a:prstGeom prst="rect">
            <a:avLst/>
          </a:prstGeom>
          <a:solidFill>
            <a:schemeClr val="bg1">
              <a:lumMod val="95000"/>
            </a:schemeClr>
          </a:solidFill>
          <a:ln w="3175">
            <a:solidFill>
              <a:schemeClr val="tx1"/>
            </a:solidFill>
          </a:ln>
        </p:spPr>
        <p:txBody>
          <a:bodyPr wrap="square" rtlCol="0">
            <a:spAutoFit/>
          </a:bodyPr>
          <a:lstStyle/>
          <a:p>
            <a:r>
              <a:rPr lang="en-US" altLang="ko-KR" sz="1600" b="1" dirty="0">
                <a:solidFill>
                  <a:srgbClr val="0000FF"/>
                </a:solidFill>
                <a:latin typeface="Courier New" pitchFamily="49" charset="0"/>
                <a:cs typeface="Courier New" pitchFamily="49" charset="0"/>
              </a:rPr>
              <a:t>/</a:t>
            </a:r>
            <a:r>
              <a:rPr lang="en-US" altLang="ko-KR" sz="1600" b="1" dirty="0" err="1">
                <a:solidFill>
                  <a:srgbClr val="0000FF"/>
                </a:solidFill>
                <a:latin typeface="Courier New" pitchFamily="49" charset="0"/>
                <a:cs typeface="Courier New" pitchFamily="49" charset="0"/>
              </a:rPr>
              <a:t>myLightSwitch</a:t>
            </a:r>
            <a:endParaRPr lang="en-US" altLang="ko-KR" sz="1600" b="1" dirty="0">
              <a:solidFill>
                <a:srgbClr val="0000FF"/>
              </a:solidFill>
              <a:latin typeface="Courier New" pitchFamily="49" charset="0"/>
              <a:cs typeface="Courier New" pitchFamily="49" charset="0"/>
            </a:endParaRPr>
          </a:p>
          <a:p>
            <a:endParaRPr lang="en-US" altLang="ko-KR" sz="1600" dirty="0">
              <a:latin typeface="Courier New" pitchFamily="49" charset="0"/>
              <a:cs typeface="Courier New" pitchFamily="49" charset="0"/>
            </a:endParaRPr>
          </a:p>
          <a:p>
            <a:r>
              <a:rPr lang="en-US" altLang="ko-KR" sz="1600" dirty="0">
                <a:latin typeface="Courier New" pitchFamily="49" charset="0"/>
                <a:cs typeface="Courier New" pitchFamily="49" charset="0"/>
              </a:rPr>
              <a:t>{  </a:t>
            </a:r>
          </a:p>
          <a:p>
            <a:r>
              <a:rPr lang="en-US" altLang="ko-KR" sz="1600" dirty="0">
                <a:latin typeface="Courier New" pitchFamily="49" charset="0"/>
                <a:cs typeface="Courier New" pitchFamily="49" charset="0"/>
              </a:rPr>
              <a:t>  "n": </a:t>
            </a:r>
            <a:r>
              <a:rPr lang="en-US" altLang="ko-KR" sz="1600" dirty="0" err="1">
                <a:latin typeface="Courier New" pitchFamily="49" charset="0"/>
                <a:cs typeface="Courier New" pitchFamily="49" charset="0"/>
              </a:rPr>
              <a:t>MyRoomLightSwitch</a:t>
            </a:r>
            <a:r>
              <a:rPr lang="en-US" altLang="ko-KR" sz="1600" dirty="0">
                <a:latin typeface="Courier New" pitchFamily="49" charset="0"/>
                <a:cs typeface="Courier New" pitchFamily="49" charset="0"/>
              </a:rPr>
              <a:t>", </a:t>
            </a:r>
          </a:p>
          <a:p>
            <a:r>
              <a:rPr lang="en-US" altLang="ko-KR" sz="1600" dirty="0">
                <a:solidFill>
                  <a:schemeClr val="bg1">
                    <a:lumMod val="50000"/>
                  </a:schemeClr>
                </a:solidFill>
                <a:latin typeface="Courier New" pitchFamily="49" charset="0"/>
                <a:cs typeface="Courier New" pitchFamily="49" charset="0"/>
              </a:rPr>
              <a:t>  "</a:t>
            </a:r>
            <a:r>
              <a:rPr lang="en-US" altLang="ko-KR" sz="1600" dirty="0" err="1">
                <a:solidFill>
                  <a:schemeClr val="bg1">
                    <a:lumMod val="50000"/>
                  </a:schemeClr>
                </a:solidFill>
                <a:latin typeface="Courier New" pitchFamily="49" charset="0"/>
                <a:cs typeface="Courier New" pitchFamily="49" charset="0"/>
              </a:rPr>
              <a:t>rt</a:t>
            </a:r>
            <a:r>
              <a:rPr lang="en-US" altLang="ko-KR" sz="1600" dirty="0">
                <a:solidFill>
                  <a:schemeClr val="bg1">
                    <a:lumMod val="50000"/>
                  </a:schemeClr>
                </a:solidFill>
                <a:latin typeface="Courier New" pitchFamily="49" charset="0"/>
                <a:cs typeface="Courier New" pitchFamily="49" charset="0"/>
              </a:rPr>
              <a:t>": ["</a:t>
            </a:r>
            <a:r>
              <a:rPr lang="en-US" altLang="ko-KR" sz="1600" dirty="0" err="1">
                <a:solidFill>
                  <a:schemeClr val="bg1">
                    <a:lumMod val="50000"/>
                  </a:schemeClr>
                </a:solidFill>
                <a:latin typeface="Courier New" pitchFamily="49" charset="0"/>
                <a:cs typeface="Courier New" pitchFamily="49" charset="0"/>
              </a:rPr>
              <a:t>oic.r.switch.binary</a:t>
            </a:r>
            <a:r>
              <a:rPr lang="en-US" altLang="ko-KR" sz="1600" dirty="0">
                <a:solidFill>
                  <a:schemeClr val="bg1">
                    <a:lumMod val="50000"/>
                  </a:schemeClr>
                </a:solidFill>
                <a:latin typeface="Courier New" pitchFamily="49" charset="0"/>
                <a:cs typeface="Courier New" pitchFamily="49" charset="0"/>
              </a:rPr>
              <a:t>"],</a:t>
            </a:r>
          </a:p>
          <a:p>
            <a:r>
              <a:rPr lang="en-US" altLang="ko-KR" sz="1600" dirty="0">
                <a:solidFill>
                  <a:schemeClr val="bg1">
                    <a:lumMod val="50000"/>
                  </a:schemeClr>
                </a:solidFill>
                <a:latin typeface="Courier New" pitchFamily="49" charset="0"/>
                <a:cs typeface="Courier New" pitchFamily="49" charset="0"/>
              </a:rPr>
              <a:t>  "if": ["</a:t>
            </a:r>
            <a:r>
              <a:rPr lang="en-US" altLang="ko-KR" sz="1600" dirty="0" err="1">
                <a:solidFill>
                  <a:schemeClr val="bg1">
                    <a:lumMod val="50000"/>
                  </a:schemeClr>
                </a:solidFill>
                <a:latin typeface="Courier New" pitchFamily="49" charset="0"/>
                <a:cs typeface="Courier New" pitchFamily="49" charset="0"/>
              </a:rPr>
              <a:t>oic.if.a</a:t>
            </a:r>
            <a:r>
              <a:rPr lang="en-US" altLang="ko-KR" sz="1600" dirty="0">
                <a:solidFill>
                  <a:schemeClr val="bg1">
                    <a:lumMod val="50000"/>
                  </a:schemeClr>
                </a:solidFill>
                <a:latin typeface="Courier New" pitchFamily="49" charset="0"/>
                <a:cs typeface="Courier New" pitchFamily="49" charset="0"/>
              </a:rPr>
              <a:t>", "</a:t>
            </a:r>
            <a:r>
              <a:rPr lang="en-US" altLang="ko-KR" sz="1600" dirty="0" err="1">
                <a:solidFill>
                  <a:schemeClr val="bg1">
                    <a:lumMod val="50000"/>
                  </a:schemeClr>
                </a:solidFill>
                <a:latin typeface="Courier New" pitchFamily="49" charset="0"/>
                <a:cs typeface="Courier New" pitchFamily="49" charset="0"/>
              </a:rPr>
              <a:t>oic.if.baseline</a:t>
            </a:r>
            <a:r>
              <a:rPr lang="en-US" altLang="ko-KR" sz="1600" dirty="0">
                <a:solidFill>
                  <a:schemeClr val="bg1">
                    <a:lumMod val="50000"/>
                  </a:schemeClr>
                </a:solidFill>
                <a:latin typeface="Courier New" pitchFamily="49" charset="0"/>
                <a:cs typeface="Courier New" pitchFamily="49" charset="0"/>
              </a:rPr>
              <a:t>"] </a:t>
            </a:r>
          </a:p>
          <a:p>
            <a:r>
              <a:rPr lang="en-US" altLang="ko-KR" sz="1600" dirty="0">
                <a:latin typeface="Courier New" pitchFamily="49" charset="0"/>
                <a:cs typeface="Courier New" pitchFamily="49" charset="0"/>
              </a:rPr>
              <a:t>  "id": "b.switch_TF38_3", </a:t>
            </a:r>
          </a:p>
          <a:p>
            <a:r>
              <a:rPr lang="en-US" altLang="ko-KR" sz="1600" dirty="0">
                <a:latin typeface="Courier New" pitchFamily="49" charset="0"/>
                <a:cs typeface="Courier New" pitchFamily="49" charset="0"/>
              </a:rPr>
              <a:t>  "value": true </a:t>
            </a:r>
          </a:p>
          <a:p>
            <a:r>
              <a:rPr lang="en-US" altLang="ko-KR" sz="1600" dirty="0">
                <a:latin typeface="Courier New" pitchFamily="49" charset="0"/>
                <a:cs typeface="Courier New" pitchFamily="49" charset="0"/>
              </a:rPr>
              <a:t>}</a:t>
            </a:r>
          </a:p>
          <a:p>
            <a:endParaRPr lang="en-US" altLang="ko-KR" sz="1200" dirty="0">
              <a:latin typeface="Courier New" pitchFamily="49" charset="0"/>
              <a:cs typeface="Courier New" pitchFamily="49" charset="0"/>
            </a:endParaRPr>
          </a:p>
        </p:txBody>
      </p:sp>
    </p:spTree>
    <p:extLst>
      <p:ext uri="{BB962C8B-B14F-4D97-AF65-F5344CB8AC3E}">
        <p14:creationId xmlns:p14="http://schemas.microsoft.com/office/powerpoint/2010/main" val="30367006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Property</a:t>
            </a:r>
            <a:endParaRPr lang="ko-KR" altLang="en-US" dirty="0"/>
          </a:p>
        </p:txBody>
      </p:sp>
      <p:sp>
        <p:nvSpPr>
          <p:cNvPr id="4" name="날짜 개체 틀 3"/>
          <p:cNvSpPr>
            <a:spLocks noGrp="1"/>
          </p:cNvSpPr>
          <p:nvPr>
            <p:ph type="dt" sz="half" idx="10"/>
          </p:nvPr>
        </p:nvSpPr>
        <p:spPr/>
        <p:txBody>
          <a:bodyPr/>
          <a:lstStyle/>
          <a:p>
            <a:fld id="{42259477-FE11-4C5A-B11C-244DC6E44EA1}" type="datetime3">
              <a:rPr lang="en-US" altLang="ko-KR" smtClean="0"/>
              <a:t>17 October 2017</a:t>
            </a:fld>
            <a:endParaRPr lang="en-US" dirty="0"/>
          </a:p>
        </p:txBody>
      </p:sp>
      <p:sp>
        <p:nvSpPr>
          <p:cNvPr id="5" name="바닥글 개체 틀 4"/>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p:cNvSpPr>
            <a:spLocks noGrp="1"/>
          </p:cNvSpPr>
          <p:nvPr>
            <p:ph type="sldNum" sz="quarter" idx="12"/>
          </p:nvPr>
        </p:nvSpPr>
        <p:spPr/>
        <p:txBody>
          <a:bodyPr/>
          <a:lstStyle/>
          <a:p>
            <a:fld id="{17A5C656-E050-4F3D-A0DB-0D19E9E83691}" type="slidenum">
              <a:rPr lang="en-US" smtClean="0"/>
              <a:pPr/>
              <a:t>38</a:t>
            </a:fld>
            <a:endParaRPr lang="en-US" dirty="0"/>
          </a:p>
        </p:txBody>
      </p:sp>
      <p:sp>
        <p:nvSpPr>
          <p:cNvPr id="7" name="Content Placeholder 2"/>
          <p:cNvSpPr txBox="1">
            <a:spLocks noGrp="1"/>
          </p:cNvSpPr>
          <p:nvPr>
            <p:ph idx="1"/>
          </p:nvPr>
        </p:nvSpPr>
        <p:spPr>
          <a:prstGeom prst="rect">
            <a:avLst/>
          </a:prstGeom>
        </p:spPr>
        <p:txBody>
          <a:bodyPr>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buNone/>
            </a:pPr>
            <a:r>
              <a:rPr lang="en-US" dirty="0">
                <a:solidFill>
                  <a:srgbClr val="1C3339"/>
                </a:solidFill>
              </a:rPr>
              <a:t>Property is “key-value” pair and specified with the following features </a:t>
            </a:r>
          </a:p>
          <a:p>
            <a:pPr marL="457200" indent="-457200"/>
            <a:endParaRPr lang="en-US" sz="2000" dirty="0">
              <a:solidFill>
                <a:srgbClr val="1C3339"/>
              </a:solidFill>
            </a:endParaRPr>
          </a:p>
          <a:p>
            <a:pPr marL="457200" indent="-457200"/>
            <a:r>
              <a:rPr lang="en-US" sz="2000" b="1" dirty="0">
                <a:solidFill>
                  <a:srgbClr val="1C3339"/>
                </a:solidFill>
              </a:rPr>
              <a:t>Property title</a:t>
            </a:r>
            <a:r>
              <a:rPr lang="en-US" sz="2000" dirty="0">
                <a:solidFill>
                  <a:srgbClr val="1C3339"/>
                </a:solidFill>
              </a:rPr>
              <a:t>: a human friendly name (e.g., interface)</a:t>
            </a:r>
          </a:p>
          <a:p>
            <a:pPr marL="457200" indent="-457200"/>
            <a:r>
              <a:rPr lang="en-US" sz="2000" b="1" dirty="0">
                <a:solidFill>
                  <a:srgbClr val="1C3339"/>
                </a:solidFill>
              </a:rPr>
              <a:t>Property name</a:t>
            </a:r>
            <a:r>
              <a:rPr lang="en-US" sz="2000" dirty="0">
                <a:solidFill>
                  <a:srgbClr val="1C3339"/>
                </a:solidFill>
              </a:rPr>
              <a:t>: the key in "key-value" pair, (e.g., if)    	  </a:t>
            </a:r>
          </a:p>
          <a:p>
            <a:pPr marL="457200" indent="-457200"/>
            <a:r>
              <a:rPr lang="en-US" sz="2000" b="1" dirty="0">
                <a:solidFill>
                  <a:srgbClr val="1C3339"/>
                </a:solidFill>
              </a:rPr>
              <a:t>Value type</a:t>
            </a:r>
            <a:r>
              <a:rPr lang="en-US" sz="2000" dirty="0">
                <a:solidFill>
                  <a:srgbClr val="1C3339"/>
                </a:solidFill>
              </a:rPr>
              <a:t>: the type of value, integer, string, float (e.g., integer) </a:t>
            </a:r>
          </a:p>
          <a:p>
            <a:pPr marL="457200" indent="-457200"/>
            <a:r>
              <a:rPr lang="en-US" sz="2000" b="1" dirty="0">
                <a:solidFill>
                  <a:srgbClr val="1C3339"/>
                </a:solidFill>
              </a:rPr>
              <a:t>Value rules</a:t>
            </a:r>
            <a:r>
              <a:rPr lang="en-US" sz="2000" dirty="0">
                <a:solidFill>
                  <a:srgbClr val="1C3339"/>
                </a:solidFill>
              </a:rPr>
              <a:t>: the rule for the value, (e.g., minimum: 0)</a:t>
            </a:r>
          </a:p>
          <a:p>
            <a:pPr marL="457200" indent="-457200"/>
            <a:r>
              <a:rPr lang="en-US" sz="2000" b="1" dirty="0">
                <a:solidFill>
                  <a:srgbClr val="1C3339"/>
                </a:solidFill>
              </a:rPr>
              <a:t>Unit</a:t>
            </a:r>
            <a:r>
              <a:rPr lang="en-US" sz="2000" dirty="0">
                <a:solidFill>
                  <a:srgbClr val="1C3339"/>
                </a:solidFill>
              </a:rPr>
              <a:t>: the unit of the value, (e.g., </a:t>
            </a:r>
            <a:r>
              <a:rPr lang="en-US" sz="2000" dirty="0" err="1">
                <a:solidFill>
                  <a:srgbClr val="1C3339"/>
                </a:solidFill>
              </a:rPr>
              <a:t>celcius</a:t>
            </a:r>
            <a:r>
              <a:rPr lang="en-US" sz="2000" dirty="0">
                <a:solidFill>
                  <a:srgbClr val="1C3339"/>
                </a:solidFill>
              </a:rPr>
              <a:t>)</a:t>
            </a:r>
          </a:p>
          <a:p>
            <a:pPr marL="457200" indent="-457200"/>
            <a:r>
              <a:rPr lang="en-US" sz="2000" b="1" dirty="0">
                <a:solidFill>
                  <a:srgbClr val="1C3339"/>
                </a:solidFill>
              </a:rPr>
              <a:t>Mandatory</a:t>
            </a:r>
            <a:r>
              <a:rPr lang="en-US" sz="2000" dirty="0">
                <a:solidFill>
                  <a:srgbClr val="1C3339"/>
                </a:solidFill>
              </a:rPr>
              <a:t>: indicate whether the property is mandatory or optional in the corresponding resource, (e.g., mandatory) </a:t>
            </a:r>
          </a:p>
          <a:p>
            <a:pPr marL="457200" indent="-457200"/>
            <a:r>
              <a:rPr lang="en-US" sz="2000" b="1" dirty="0">
                <a:solidFill>
                  <a:srgbClr val="1C3339"/>
                </a:solidFill>
              </a:rPr>
              <a:t>Access mode</a:t>
            </a:r>
            <a:r>
              <a:rPr lang="en-US" sz="2000" dirty="0">
                <a:solidFill>
                  <a:srgbClr val="1C3339"/>
                </a:solidFill>
              </a:rPr>
              <a:t>: indicate the access mode for the property  e.g.,) Read Only</a:t>
            </a:r>
          </a:p>
          <a:p>
            <a:pPr marL="457200" indent="-457200"/>
            <a:r>
              <a:rPr lang="en-US" sz="2000" b="1" dirty="0">
                <a:solidFill>
                  <a:srgbClr val="1C3339"/>
                </a:solidFill>
              </a:rPr>
              <a:t>Description</a:t>
            </a:r>
            <a:r>
              <a:rPr lang="en-US" sz="2000" dirty="0">
                <a:solidFill>
                  <a:srgbClr val="1C3339"/>
                </a:solidFill>
              </a:rPr>
              <a:t>: describes the property (e.g., indicates the current temperature) </a:t>
            </a:r>
          </a:p>
          <a:p>
            <a:pPr marL="457200" indent="-457200"/>
            <a:endParaRPr lang="en-US" sz="2000" dirty="0">
              <a:solidFill>
                <a:srgbClr val="1C3339"/>
              </a:solidFill>
            </a:endParaRPr>
          </a:p>
          <a:p>
            <a:pPr marL="457200" indent="-457200">
              <a:buNone/>
            </a:pPr>
            <a:r>
              <a:rPr lang="en-US" sz="2000" dirty="0">
                <a:solidFill>
                  <a:srgbClr val="1C3339"/>
                </a:solidFill>
              </a:rPr>
              <a:t> </a:t>
            </a:r>
            <a:endParaRPr lang="en-US" sz="2000" dirty="0"/>
          </a:p>
        </p:txBody>
      </p:sp>
    </p:spTree>
    <p:extLst>
      <p:ext uri="{BB962C8B-B14F-4D97-AF65-F5344CB8AC3E}">
        <p14:creationId xmlns:p14="http://schemas.microsoft.com/office/powerpoint/2010/main" val="19318901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Format for property specification: Table</a:t>
            </a:r>
          </a:p>
          <a:p>
            <a:pPr lvl="1"/>
            <a:r>
              <a:rPr lang="en-US" altLang="ko-KR" dirty="0">
                <a:solidFill>
                  <a:srgbClr val="1C3339"/>
                </a:solidFill>
              </a:rPr>
              <a:t>Property is specified with the following table with 8 columns. </a:t>
            </a:r>
            <a:r>
              <a:rPr lang="en-US" altLang="ko-KR" dirty="0"/>
              <a:t> </a:t>
            </a:r>
            <a:endParaRPr lang="ko-KR" altLang="en-US" dirty="0"/>
          </a:p>
        </p:txBody>
      </p:sp>
      <p:sp>
        <p:nvSpPr>
          <p:cNvPr id="3" name="제목 2"/>
          <p:cNvSpPr>
            <a:spLocks noGrp="1"/>
          </p:cNvSpPr>
          <p:nvPr>
            <p:ph type="title"/>
          </p:nvPr>
        </p:nvSpPr>
        <p:spPr/>
        <p:txBody>
          <a:bodyPr/>
          <a:lstStyle/>
          <a:p>
            <a:r>
              <a:rPr lang="en-US" altLang="ko-KR" dirty="0"/>
              <a:t>Property: Format</a:t>
            </a:r>
            <a:endParaRPr lang="ko-KR" altLang="en-US" dirty="0"/>
          </a:p>
        </p:txBody>
      </p:sp>
      <p:sp>
        <p:nvSpPr>
          <p:cNvPr id="4" name="날짜 개체 틀 3"/>
          <p:cNvSpPr>
            <a:spLocks noGrp="1"/>
          </p:cNvSpPr>
          <p:nvPr>
            <p:ph type="dt" sz="half" idx="10"/>
          </p:nvPr>
        </p:nvSpPr>
        <p:spPr/>
        <p:txBody>
          <a:bodyPr/>
          <a:lstStyle/>
          <a:p>
            <a:fld id="{948D7478-3DCC-4E1B-9C98-AB5295A3794F}" type="datetime3">
              <a:rPr lang="en-US" altLang="ko-KR" smtClean="0"/>
              <a:t>17 October 2017</a:t>
            </a:fld>
            <a:endParaRPr lang="en-US" dirty="0"/>
          </a:p>
        </p:txBody>
      </p:sp>
      <p:sp>
        <p:nvSpPr>
          <p:cNvPr id="5" name="바닥글 개체 틀 4"/>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p:cNvSpPr>
            <a:spLocks noGrp="1"/>
          </p:cNvSpPr>
          <p:nvPr>
            <p:ph type="sldNum" sz="quarter" idx="12"/>
          </p:nvPr>
        </p:nvSpPr>
        <p:spPr/>
        <p:txBody>
          <a:bodyPr/>
          <a:lstStyle/>
          <a:p>
            <a:fld id="{17A5C656-E050-4F3D-A0DB-0D19E9E83691}" type="slidenum">
              <a:rPr lang="en-US" smtClean="0"/>
              <a:pPr/>
              <a:t>39</a:t>
            </a:fld>
            <a:endParaRPr lang="en-US" dirty="0"/>
          </a:p>
        </p:txBody>
      </p:sp>
      <p:graphicFrame>
        <p:nvGraphicFramePr>
          <p:cNvPr id="7" name="표 6"/>
          <p:cNvGraphicFramePr>
            <a:graphicFrameLocks noGrp="1"/>
          </p:cNvGraphicFramePr>
          <p:nvPr/>
        </p:nvGraphicFramePr>
        <p:xfrm>
          <a:off x="1186944" y="2950745"/>
          <a:ext cx="9475446" cy="1280160"/>
        </p:xfrm>
        <a:graphic>
          <a:graphicData uri="http://schemas.openxmlformats.org/drawingml/2006/table">
            <a:tbl>
              <a:tblPr firstRow="1" bandRow="1">
                <a:tableStyleId>{5C22544A-7EE6-4342-B048-85BDC9FD1C3A}</a:tableStyleId>
              </a:tblPr>
              <a:tblGrid>
                <a:gridCol w="826493">
                  <a:extLst>
                    <a:ext uri="{9D8B030D-6E8A-4147-A177-3AD203B41FA5}">
                      <a16:colId xmlns:a16="http://schemas.microsoft.com/office/drawing/2014/main" val="20000"/>
                    </a:ext>
                  </a:extLst>
                </a:gridCol>
                <a:gridCol w="844061">
                  <a:extLst>
                    <a:ext uri="{9D8B030D-6E8A-4147-A177-3AD203B41FA5}">
                      <a16:colId xmlns:a16="http://schemas.microsoft.com/office/drawing/2014/main" val="20001"/>
                    </a:ext>
                  </a:extLst>
                </a:gridCol>
                <a:gridCol w="659423">
                  <a:extLst>
                    <a:ext uri="{9D8B030D-6E8A-4147-A177-3AD203B41FA5}">
                      <a16:colId xmlns:a16="http://schemas.microsoft.com/office/drawing/2014/main" val="20002"/>
                    </a:ext>
                  </a:extLst>
                </a:gridCol>
                <a:gridCol w="1635369">
                  <a:extLst>
                    <a:ext uri="{9D8B030D-6E8A-4147-A177-3AD203B41FA5}">
                      <a16:colId xmlns:a16="http://schemas.microsoft.com/office/drawing/2014/main" val="20003"/>
                    </a:ext>
                  </a:extLst>
                </a:gridCol>
                <a:gridCol w="1090247">
                  <a:extLst>
                    <a:ext uri="{9D8B030D-6E8A-4147-A177-3AD203B41FA5}">
                      <a16:colId xmlns:a16="http://schemas.microsoft.com/office/drawing/2014/main" val="20004"/>
                    </a:ext>
                  </a:extLst>
                </a:gridCol>
                <a:gridCol w="993530">
                  <a:extLst>
                    <a:ext uri="{9D8B030D-6E8A-4147-A177-3AD203B41FA5}">
                      <a16:colId xmlns:a16="http://schemas.microsoft.com/office/drawing/2014/main" val="20005"/>
                    </a:ext>
                  </a:extLst>
                </a:gridCol>
                <a:gridCol w="597877">
                  <a:extLst>
                    <a:ext uri="{9D8B030D-6E8A-4147-A177-3AD203B41FA5}">
                      <a16:colId xmlns:a16="http://schemas.microsoft.com/office/drawing/2014/main" val="20006"/>
                    </a:ext>
                  </a:extLst>
                </a:gridCol>
                <a:gridCol w="2828446">
                  <a:extLst>
                    <a:ext uri="{9D8B030D-6E8A-4147-A177-3AD203B41FA5}">
                      <a16:colId xmlns:a16="http://schemas.microsoft.com/office/drawing/2014/main" val="20007"/>
                    </a:ext>
                  </a:extLst>
                </a:gridCol>
              </a:tblGrid>
              <a:tr h="370840">
                <a:tc>
                  <a:txBody>
                    <a:bodyPr/>
                    <a:lstStyle/>
                    <a:p>
                      <a:pPr algn="ctr" latinLnBrk="1"/>
                      <a:r>
                        <a:rPr lang="en-US" altLang="ko-KR" sz="1200" dirty="0"/>
                        <a:t>Property title</a:t>
                      </a:r>
                      <a:endParaRPr lang="ko-KR" altLang="en-US" sz="1200" dirty="0"/>
                    </a:p>
                  </a:txBody>
                  <a:tcPr/>
                </a:tc>
                <a:tc>
                  <a:txBody>
                    <a:bodyPr/>
                    <a:lstStyle/>
                    <a:p>
                      <a:pPr algn="ctr" latinLnBrk="1"/>
                      <a:r>
                        <a:rPr lang="en-US" altLang="ko-KR" sz="1200" dirty="0"/>
                        <a:t>Property name</a:t>
                      </a:r>
                      <a:endParaRPr lang="ko-KR" altLang="en-US" sz="1200" dirty="0"/>
                    </a:p>
                  </a:txBody>
                  <a:tcPr/>
                </a:tc>
                <a:tc>
                  <a:txBody>
                    <a:bodyPr/>
                    <a:lstStyle/>
                    <a:p>
                      <a:pPr algn="ctr" latinLnBrk="1"/>
                      <a:r>
                        <a:rPr lang="en-US" altLang="ko-KR" sz="1200" dirty="0"/>
                        <a:t>Value type </a:t>
                      </a:r>
                      <a:endParaRPr lang="ko-KR" altLang="en-US" sz="1200" dirty="0"/>
                    </a:p>
                  </a:txBody>
                  <a:tcPr/>
                </a:tc>
                <a:tc>
                  <a:txBody>
                    <a:bodyPr/>
                    <a:lstStyle/>
                    <a:p>
                      <a:pPr algn="ctr" latinLnBrk="1"/>
                      <a:r>
                        <a:rPr lang="en-US" altLang="ko-KR" sz="1200" dirty="0"/>
                        <a:t>Value rule</a:t>
                      </a:r>
                      <a:endParaRPr lang="ko-KR" altLang="en-US" sz="1200" dirty="0"/>
                    </a:p>
                  </a:txBody>
                  <a:tcPr/>
                </a:tc>
                <a:tc>
                  <a:txBody>
                    <a:bodyPr/>
                    <a:lstStyle/>
                    <a:p>
                      <a:pPr algn="ctr" latinLnBrk="1"/>
                      <a:r>
                        <a:rPr lang="en-US" altLang="ko-KR" sz="1200" dirty="0"/>
                        <a:t>Mandatory </a:t>
                      </a:r>
                      <a:endParaRPr lang="ko-KR" altLang="en-US" sz="1200" dirty="0"/>
                    </a:p>
                  </a:txBody>
                  <a:tcPr/>
                </a:tc>
                <a:tc>
                  <a:txBody>
                    <a:bodyPr/>
                    <a:lstStyle/>
                    <a:p>
                      <a:pPr algn="ctr" latinLnBrk="1"/>
                      <a:r>
                        <a:rPr lang="en-US" altLang="ko-KR" sz="1200" dirty="0"/>
                        <a:t>Access</a:t>
                      </a:r>
                      <a:r>
                        <a:rPr lang="en-US" altLang="ko-KR" sz="1200" baseline="0" dirty="0"/>
                        <a:t> mode</a:t>
                      </a:r>
                      <a:endParaRPr lang="ko-KR" altLang="en-US" sz="1200" dirty="0"/>
                    </a:p>
                  </a:txBody>
                  <a:tcPr/>
                </a:tc>
                <a:tc>
                  <a:txBody>
                    <a:bodyPr/>
                    <a:lstStyle/>
                    <a:p>
                      <a:pPr algn="ctr" latinLnBrk="1"/>
                      <a:r>
                        <a:rPr lang="en-US" altLang="ko-KR" sz="1200" dirty="0"/>
                        <a:t>Unit</a:t>
                      </a:r>
                      <a:endParaRPr lang="ko-KR" altLang="en-US" sz="1200" dirty="0"/>
                    </a:p>
                  </a:txBody>
                  <a:tcPr/>
                </a:tc>
                <a:tc>
                  <a:txBody>
                    <a:bodyPr/>
                    <a:lstStyle/>
                    <a:p>
                      <a:pPr algn="ctr" latinLnBrk="1"/>
                      <a:r>
                        <a:rPr lang="en-US" altLang="ko-KR" sz="1200" dirty="0"/>
                        <a:t>Description </a:t>
                      </a:r>
                      <a:endParaRPr lang="ko-KR" altLang="en-US" sz="1200" dirty="0"/>
                    </a:p>
                  </a:txBody>
                  <a:tcPr/>
                </a:tc>
                <a:extLst>
                  <a:ext uri="{0D108BD9-81ED-4DB2-BD59-A6C34878D82A}">
                    <a16:rowId xmlns:a16="http://schemas.microsoft.com/office/drawing/2014/main" val="10000"/>
                  </a:ext>
                </a:extLst>
              </a:tr>
              <a:tr h="400247">
                <a:tc>
                  <a:txBody>
                    <a:bodyPr/>
                    <a:lstStyle/>
                    <a:p>
                      <a:pPr algn="ctr" latinLnBrk="1"/>
                      <a:r>
                        <a:rPr lang="en-US" altLang="ko-KR" sz="1200" dirty="0"/>
                        <a:t>Name</a:t>
                      </a:r>
                      <a:endParaRPr lang="ko-KR" altLang="en-US" sz="1200" dirty="0"/>
                    </a:p>
                  </a:txBody>
                  <a:tcPr/>
                </a:tc>
                <a:tc>
                  <a:txBody>
                    <a:bodyPr/>
                    <a:lstStyle/>
                    <a:p>
                      <a:pPr algn="ctr" latinLnBrk="1"/>
                      <a:r>
                        <a:rPr lang="en-US" altLang="ko-KR" sz="1200" dirty="0"/>
                        <a:t>n</a:t>
                      </a:r>
                      <a:endParaRPr lang="ko-KR" altLang="en-US" sz="1200" dirty="0"/>
                    </a:p>
                  </a:txBody>
                  <a:tcPr/>
                </a:tc>
                <a:tc>
                  <a:txBody>
                    <a:bodyPr/>
                    <a:lstStyle/>
                    <a:p>
                      <a:pPr algn="ctr" latinLnBrk="1"/>
                      <a:r>
                        <a:rPr lang="en-US" altLang="ko-KR" sz="1200" dirty="0"/>
                        <a:t>string</a:t>
                      </a:r>
                      <a:endParaRPr lang="ko-KR" altLang="en-US" sz="1200" dirty="0"/>
                    </a:p>
                  </a:txBody>
                  <a:tcPr/>
                </a:tc>
                <a:tc>
                  <a:txBody>
                    <a:bodyPr/>
                    <a:lstStyle/>
                    <a:p>
                      <a:pPr algn="ctr" latinLnBrk="1"/>
                      <a:r>
                        <a:rPr lang="en-US" altLang="ko-KR" sz="1200" dirty="0"/>
                        <a:t>recommended that the length be restricted to 64 characters (UTF-8))</a:t>
                      </a:r>
                      <a:endParaRPr lang="ko-KR" altLang="en-US" sz="1200" dirty="0"/>
                    </a:p>
                  </a:txBody>
                  <a:tcPr/>
                </a:tc>
                <a:tc>
                  <a:txBody>
                    <a:bodyPr/>
                    <a:lstStyle/>
                    <a:p>
                      <a:pPr algn="ctr" latinLnBrk="1"/>
                      <a:r>
                        <a:rPr lang="en-US" altLang="ko-KR" sz="1200" dirty="0"/>
                        <a:t>Mandatory</a:t>
                      </a:r>
                      <a:endParaRPr lang="ko-KR" altLang="en-US" sz="1200" dirty="0"/>
                    </a:p>
                  </a:txBody>
                  <a:tcPr/>
                </a:tc>
                <a:tc>
                  <a:txBody>
                    <a:bodyPr/>
                    <a:lstStyle/>
                    <a:p>
                      <a:pPr algn="ctr" latinLnBrk="1"/>
                      <a:r>
                        <a:rPr lang="en-US" altLang="ko-KR" sz="1200" dirty="0"/>
                        <a:t>Read Only</a:t>
                      </a:r>
                      <a:endParaRPr lang="ko-KR" altLang="en-US" sz="1200" dirty="0"/>
                    </a:p>
                  </a:txBody>
                  <a:tcPr/>
                </a:tc>
                <a:tc>
                  <a:txBody>
                    <a:bodyPr/>
                    <a:lstStyle/>
                    <a:p>
                      <a:pPr algn="ctr" latinLnBrk="1"/>
                      <a:endParaRPr lang="ko-KR" altLang="en-US" sz="1200" dirty="0"/>
                    </a:p>
                  </a:txBody>
                  <a:tcPr/>
                </a:tc>
                <a:tc>
                  <a:txBody>
                    <a:bodyPr/>
                    <a:lstStyle/>
                    <a:p>
                      <a:pPr algn="ctr" latinLnBrk="1"/>
                      <a:r>
                        <a:rPr lang="en-US" altLang="ko-KR" sz="1200" dirty="0"/>
                        <a:t>Human friendly</a:t>
                      </a:r>
                      <a:r>
                        <a:rPr lang="en-US" altLang="ko-KR" sz="1200" baseline="0" dirty="0"/>
                        <a:t> name of a resource </a:t>
                      </a:r>
                    </a:p>
                    <a:p>
                      <a:pPr algn="ctr" latinLnBrk="1"/>
                      <a:r>
                        <a:rPr lang="en-US" altLang="ko-KR" sz="1200" baseline="0" dirty="0"/>
                        <a:t>(e.g., “n”: “</a:t>
                      </a:r>
                      <a:r>
                        <a:rPr lang="en-US" altLang="ko-KR" sz="1200" baseline="0" dirty="0" err="1"/>
                        <a:t>MyLivingRoomLight</a:t>
                      </a:r>
                      <a:r>
                        <a:rPr lang="en-US" altLang="ko-KR" sz="1200" baseline="0" dirty="0"/>
                        <a:t>”)</a:t>
                      </a:r>
                      <a:endParaRPr lang="ko-KR" altLang="en-US" sz="1200" dirty="0"/>
                    </a:p>
                  </a:txBody>
                  <a:tcPr/>
                </a:tc>
                <a:extLst>
                  <a:ext uri="{0D108BD9-81ED-4DB2-BD59-A6C34878D82A}">
                    <a16:rowId xmlns:a16="http://schemas.microsoft.com/office/drawing/2014/main" val="10001"/>
                  </a:ext>
                </a:extLst>
              </a:tr>
            </a:tbl>
          </a:graphicData>
        </a:graphic>
      </p:graphicFrame>
      <p:sp>
        <p:nvSpPr>
          <p:cNvPr id="8" name="Content Placeholder 2"/>
          <p:cNvSpPr txBox="1">
            <a:spLocks/>
          </p:cNvSpPr>
          <p:nvPr/>
        </p:nvSpPr>
        <p:spPr>
          <a:xfrm>
            <a:off x="2743208" y="2426670"/>
            <a:ext cx="5987561" cy="39233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sz="1800" b="1" dirty="0">
                <a:solidFill>
                  <a:srgbClr val="1C3339"/>
                </a:solidFill>
              </a:rPr>
              <a:t>Ex) Name (“n”) property specification </a:t>
            </a:r>
          </a:p>
        </p:txBody>
      </p:sp>
      <p:sp>
        <p:nvSpPr>
          <p:cNvPr id="9" name="직사각형 8"/>
          <p:cNvSpPr/>
          <p:nvPr/>
        </p:nvSpPr>
        <p:spPr>
          <a:xfrm>
            <a:off x="2462199" y="4875253"/>
            <a:ext cx="6312875" cy="1058994"/>
          </a:xfrm>
          <a:prstGeom prst="rect">
            <a:avLst/>
          </a:prstGeom>
          <a:solidFill>
            <a:schemeClr val="accent6"/>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400" b="1" dirty="0">
                <a:solidFill>
                  <a:schemeClr val="tx1"/>
                </a:solidFill>
              </a:rPr>
              <a:t>Quiz</a:t>
            </a:r>
          </a:p>
          <a:p>
            <a:pPr>
              <a:buFontTx/>
              <a:buChar char="-"/>
            </a:pPr>
            <a:r>
              <a:rPr lang="en-US" altLang="ko-KR" sz="1400" dirty="0">
                <a:solidFill>
                  <a:schemeClr val="tx1"/>
                </a:solidFill>
              </a:rPr>
              <a:t> What is the difference between “property name” &amp; “name property”? </a:t>
            </a:r>
          </a:p>
          <a:p>
            <a:pPr>
              <a:buFontTx/>
              <a:buChar char="-"/>
            </a:pPr>
            <a:r>
              <a:rPr lang="en-US" altLang="ko-KR" sz="1400" dirty="0">
                <a:solidFill>
                  <a:schemeClr val="tx1"/>
                </a:solidFill>
              </a:rPr>
              <a:t> What is the name property name?  </a:t>
            </a:r>
          </a:p>
          <a:p>
            <a:pPr>
              <a:buFontTx/>
              <a:buChar char="-"/>
            </a:pPr>
            <a:r>
              <a:rPr lang="en-US" altLang="ko-KR" sz="1400" dirty="0">
                <a:solidFill>
                  <a:schemeClr val="tx1"/>
                </a:solidFill>
              </a:rPr>
              <a:t> What is the name property title?</a:t>
            </a:r>
          </a:p>
          <a:p>
            <a:r>
              <a:rPr lang="en-US" altLang="ko-KR" sz="1400" dirty="0">
                <a:solidFill>
                  <a:schemeClr val="tx1"/>
                </a:solidFill>
              </a:rPr>
              <a:t> </a:t>
            </a:r>
          </a:p>
        </p:txBody>
      </p:sp>
    </p:spTree>
    <p:extLst>
      <p:ext uri="{BB962C8B-B14F-4D97-AF65-F5344CB8AC3E}">
        <p14:creationId xmlns:p14="http://schemas.microsoft.com/office/powerpoint/2010/main" val="232602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Internet of Things </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247F26DB-1249-4D89-9C81-2BA83636D960}" type="datetime3">
              <a:rPr lang="en-US" altLang="ko-KR" smtClean="0"/>
              <a:t>17 October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4</a:t>
            </a:fld>
            <a:endParaRPr lang="en-US" dirty="0"/>
          </a:p>
        </p:txBody>
      </p:sp>
      <p:pic>
        <p:nvPicPr>
          <p:cNvPr id="7" name="Picture 4" descr="http://www.emeraldinsight.com/content_images/fig/1060220401001.png"/>
          <p:cNvPicPr>
            <a:picLocks noChangeAspect="1" noChangeArrowheads="1"/>
          </p:cNvPicPr>
          <p:nvPr/>
        </p:nvPicPr>
        <p:blipFill>
          <a:blip r:embed="rId2" cstate="print"/>
          <a:srcRect/>
          <a:stretch>
            <a:fillRect/>
          </a:stretch>
        </p:blipFill>
        <p:spPr bwMode="auto">
          <a:xfrm>
            <a:off x="1768919" y="1435242"/>
            <a:ext cx="8715375" cy="4895850"/>
          </a:xfrm>
          <a:prstGeom prst="rect">
            <a:avLst/>
          </a:prstGeom>
          <a:noFill/>
        </p:spPr>
      </p:pic>
      <p:sp>
        <p:nvSpPr>
          <p:cNvPr id="8" name="모서리가 둥근 직사각형 4"/>
          <p:cNvSpPr/>
          <p:nvPr/>
        </p:nvSpPr>
        <p:spPr>
          <a:xfrm>
            <a:off x="7675123" y="4624604"/>
            <a:ext cx="1585034"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b="1" dirty="0"/>
              <a:t>Real World</a:t>
            </a:r>
            <a:r>
              <a:rPr lang="ko-KR" altLang="en-US" b="1" dirty="0"/>
              <a:t> </a:t>
            </a:r>
            <a:r>
              <a:rPr lang="en-US" altLang="ko-KR" b="1" dirty="0"/>
              <a:t>Internet</a:t>
            </a:r>
            <a:endParaRPr lang="ko-KR" altLang="en-US" b="1" dirty="0"/>
          </a:p>
        </p:txBody>
      </p:sp>
      <p:sp>
        <p:nvSpPr>
          <p:cNvPr id="9" name="모서리가 둥근 직사각형 5"/>
          <p:cNvSpPr/>
          <p:nvPr/>
        </p:nvSpPr>
        <p:spPr>
          <a:xfrm>
            <a:off x="5145932" y="1074508"/>
            <a:ext cx="1410511"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b="1" dirty="0"/>
              <a:t>M2M</a:t>
            </a:r>
            <a:endParaRPr lang="ko-KR" altLang="en-US" b="1" dirty="0"/>
          </a:p>
        </p:txBody>
      </p:sp>
      <p:sp>
        <p:nvSpPr>
          <p:cNvPr id="10" name="모서리가 둥근 직사각형 6"/>
          <p:cNvSpPr/>
          <p:nvPr/>
        </p:nvSpPr>
        <p:spPr>
          <a:xfrm>
            <a:off x="7243933" y="1074508"/>
            <a:ext cx="1647800"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b="1" dirty="0"/>
              <a:t>Ubiquitous Computing</a:t>
            </a:r>
            <a:endParaRPr lang="ko-KR" altLang="en-US" b="1" dirty="0"/>
          </a:p>
        </p:txBody>
      </p:sp>
      <p:sp>
        <p:nvSpPr>
          <p:cNvPr id="11" name="모서리가 둥근 직사각형 7"/>
          <p:cNvSpPr/>
          <p:nvPr/>
        </p:nvSpPr>
        <p:spPr>
          <a:xfrm>
            <a:off x="2203373" y="4098844"/>
            <a:ext cx="1647800"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b="1" dirty="0"/>
              <a:t>Web of Thing</a:t>
            </a:r>
            <a:endParaRPr lang="ko-KR" altLang="en-US" b="1" dirty="0"/>
          </a:p>
        </p:txBody>
      </p:sp>
      <p:sp>
        <p:nvSpPr>
          <p:cNvPr id="12" name="모서리가 둥근 직사각형 8"/>
          <p:cNvSpPr/>
          <p:nvPr/>
        </p:nvSpPr>
        <p:spPr>
          <a:xfrm>
            <a:off x="5731765" y="3604085"/>
            <a:ext cx="1647800"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b="1" dirty="0"/>
              <a:t>Cyber Physical System</a:t>
            </a:r>
            <a:endParaRPr lang="ko-KR" altLang="en-US" b="1" dirty="0"/>
          </a:p>
        </p:txBody>
      </p:sp>
      <p:sp>
        <p:nvSpPr>
          <p:cNvPr id="13" name="모서리가 둥근 직사각형 9"/>
          <p:cNvSpPr/>
          <p:nvPr/>
        </p:nvSpPr>
        <p:spPr>
          <a:xfrm>
            <a:off x="4322032" y="4768743"/>
            <a:ext cx="1647800"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b="1" dirty="0"/>
              <a:t>Internet of Everything</a:t>
            </a:r>
            <a:endParaRPr lang="ko-KR" altLang="en-US" b="1" dirty="0"/>
          </a:p>
        </p:txBody>
      </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14" name="모서리가 둥근 직사각형 8">
            <a:extLst>
              <a:ext uri="{FF2B5EF4-FFF2-40B4-BE49-F238E27FC236}">
                <a16:creationId xmlns:a16="http://schemas.microsoft.com/office/drawing/2014/main" id="{D257DE98-023E-4354-83DC-0CCAB7E24D1D}"/>
              </a:ext>
            </a:extLst>
          </p:cNvPr>
          <p:cNvSpPr/>
          <p:nvPr/>
        </p:nvSpPr>
        <p:spPr>
          <a:xfrm>
            <a:off x="4083965" y="2442618"/>
            <a:ext cx="1647800"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b="1" dirty="0"/>
              <a:t>WSN</a:t>
            </a:r>
            <a:endParaRPr lang="ko-KR" altLang="en-US" b="1" dirty="0"/>
          </a:p>
        </p:txBody>
      </p:sp>
      <p:sp>
        <p:nvSpPr>
          <p:cNvPr id="15" name="모서리가 둥근 직사각형 8">
            <a:extLst>
              <a:ext uri="{FF2B5EF4-FFF2-40B4-BE49-F238E27FC236}">
                <a16:creationId xmlns:a16="http://schemas.microsoft.com/office/drawing/2014/main" id="{396D030D-97A1-4CDE-94B0-928D37039BB0}"/>
              </a:ext>
            </a:extLst>
          </p:cNvPr>
          <p:cNvSpPr/>
          <p:nvPr/>
        </p:nvSpPr>
        <p:spPr>
          <a:xfrm>
            <a:off x="7723044" y="3072637"/>
            <a:ext cx="1647800"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b="1" dirty="0"/>
              <a:t>Industrial Internet</a:t>
            </a:r>
            <a:endParaRPr lang="ko-KR" altLang="en-US" b="1" dirty="0"/>
          </a:p>
        </p:txBody>
      </p:sp>
    </p:spTree>
    <p:extLst>
      <p:ext uri="{BB962C8B-B14F-4D97-AF65-F5344CB8AC3E}">
        <p14:creationId xmlns:p14="http://schemas.microsoft.com/office/powerpoint/2010/main" val="3565122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91046" y="1156997"/>
            <a:ext cx="11200912" cy="2675702"/>
          </a:xfrm>
        </p:spPr>
        <p:txBody>
          <a:bodyPr>
            <a:normAutofit fontScale="85000" lnSpcReduction="20000"/>
          </a:bodyPr>
          <a:lstStyle/>
          <a:p>
            <a:r>
              <a:rPr lang="en-US" altLang="ko-KR" dirty="0"/>
              <a:t>Common property is the property which keeps its semantic meaning intact independent of the resources for which it’s attached. </a:t>
            </a:r>
          </a:p>
          <a:p>
            <a:pPr lvl="1"/>
            <a:r>
              <a:rPr lang="en-US" altLang="ko-KR" dirty="0"/>
              <a:t>In general, property has a meaning only within the resource for which it is defined. Under a different resource, the same property name may mean the entirely different thing. </a:t>
            </a:r>
          </a:p>
          <a:p>
            <a:pPr lvl="2"/>
            <a:r>
              <a:rPr lang="en-US" altLang="ko-KR" dirty="0"/>
              <a:t>For example, “value” property may mean </a:t>
            </a:r>
            <a:r>
              <a:rPr lang="en-US" altLang="ko-KR" dirty="0" err="1"/>
              <a:t>boolean</a:t>
            </a:r>
            <a:r>
              <a:rPr lang="en-US" altLang="ko-KR" dirty="0"/>
              <a:t> under binary switch resource  but number under temperature resource. </a:t>
            </a:r>
          </a:p>
          <a:p>
            <a:pPr lvl="1"/>
            <a:r>
              <a:rPr lang="en-US" altLang="ko-KR" dirty="0"/>
              <a:t>Some property called “Common property“ keeps its meaning intact across resources. </a:t>
            </a:r>
            <a:endParaRPr lang="ko-KR" altLang="en-US" dirty="0"/>
          </a:p>
        </p:txBody>
      </p:sp>
      <p:sp>
        <p:nvSpPr>
          <p:cNvPr id="3" name="제목 2"/>
          <p:cNvSpPr>
            <a:spLocks noGrp="1"/>
          </p:cNvSpPr>
          <p:nvPr>
            <p:ph type="title"/>
          </p:nvPr>
        </p:nvSpPr>
        <p:spPr/>
        <p:txBody>
          <a:bodyPr/>
          <a:lstStyle/>
          <a:p>
            <a:r>
              <a:rPr lang="en-US" altLang="ko-KR" dirty="0"/>
              <a:t>Property: Common Property</a:t>
            </a:r>
            <a:endParaRPr lang="ko-KR" altLang="en-US" dirty="0"/>
          </a:p>
        </p:txBody>
      </p:sp>
      <p:sp>
        <p:nvSpPr>
          <p:cNvPr id="4" name="날짜 개체 틀 3"/>
          <p:cNvSpPr>
            <a:spLocks noGrp="1"/>
          </p:cNvSpPr>
          <p:nvPr>
            <p:ph type="dt" sz="half" idx="10"/>
          </p:nvPr>
        </p:nvSpPr>
        <p:spPr/>
        <p:txBody>
          <a:bodyPr/>
          <a:lstStyle/>
          <a:p>
            <a:fld id="{4FEB9B2E-FECD-431E-9F36-A414BC399F0F}" type="datetime3">
              <a:rPr lang="en-US" altLang="ko-KR" smtClean="0"/>
              <a:t>17 October 2017</a:t>
            </a:fld>
            <a:endParaRPr lang="en-US" dirty="0"/>
          </a:p>
        </p:txBody>
      </p:sp>
      <p:sp>
        <p:nvSpPr>
          <p:cNvPr id="5" name="바닥글 개체 틀 4"/>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p:cNvSpPr>
            <a:spLocks noGrp="1"/>
          </p:cNvSpPr>
          <p:nvPr>
            <p:ph type="sldNum" sz="quarter" idx="12"/>
          </p:nvPr>
        </p:nvSpPr>
        <p:spPr/>
        <p:txBody>
          <a:bodyPr/>
          <a:lstStyle/>
          <a:p>
            <a:fld id="{17A5C656-E050-4F3D-A0DB-0D19E9E83691}" type="slidenum">
              <a:rPr lang="en-US" smtClean="0"/>
              <a:pPr/>
              <a:t>40</a:t>
            </a:fld>
            <a:endParaRPr lang="en-US" dirty="0"/>
          </a:p>
        </p:txBody>
      </p:sp>
      <p:graphicFrame>
        <p:nvGraphicFramePr>
          <p:cNvPr id="7" name="표 6"/>
          <p:cNvGraphicFramePr>
            <a:graphicFrameLocks noGrp="1"/>
          </p:cNvGraphicFramePr>
          <p:nvPr>
            <p:extLst>
              <p:ext uri="{D42A27DB-BD31-4B8C-83A1-F6EECF244321}">
                <p14:modId xmlns:p14="http://schemas.microsoft.com/office/powerpoint/2010/main" val="1972676511"/>
              </p:ext>
            </p:extLst>
          </p:nvPr>
        </p:nvGraphicFramePr>
        <p:xfrm>
          <a:off x="295196" y="3915704"/>
          <a:ext cx="11621184" cy="2141375"/>
        </p:xfrm>
        <a:graphic>
          <a:graphicData uri="http://schemas.openxmlformats.org/drawingml/2006/table">
            <a:tbl>
              <a:tblPr firstRow="1" bandRow="1">
                <a:tableStyleId>{5C22544A-7EE6-4342-B048-85BDC9FD1C3A}</a:tableStyleId>
              </a:tblPr>
              <a:tblGrid>
                <a:gridCol w="1008310">
                  <a:extLst>
                    <a:ext uri="{9D8B030D-6E8A-4147-A177-3AD203B41FA5}">
                      <a16:colId xmlns:a16="http://schemas.microsoft.com/office/drawing/2014/main" val="20000"/>
                    </a:ext>
                  </a:extLst>
                </a:gridCol>
                <a:gridCol w="856034">
                  <a:extLst>
                    <a:ext uri="{9D8B030D-6E8A-4147-A177-3AD203B41FA5}">
                      <a16:colId xmlns:a16="http://schemas.microsoft.com/office/drawing/2014/main" val="20001"/>
                    </a:ext>
                  </a:extLst>
                </a:gridCol>
                <a:gridCol w="749030">
                  <a:extLst>
                    <a:ext uri="{9D8B030D-6E8A-4147-A177-3AD203B41FA5}">
                      <a16:colId xmlns:a16="http://schemas.microsoft.com/office/drawing/2014/main" val="20002"/>
                    </a:ext>
                  </a:extLst>
                </a:gridCol>
                <a:gridCol w="3122579">
                  <a:extLst>
                    <a:ext uri="{9D8B030D-6E8A-4147-A177-3AD203B41FA5}">
                      <a16:colId xmlns:a16="http://schemas.microsoft.com/office/drawing/2014/main" val="20003"/>
                    </a:ext>
                  </a:extLst>
                </a:gridCol>
                <a:gridCol w="583660">
                  <a:extLst>
                    <a:ext uri="{9D8B030D-6E8A-4147-A177-3AD203B41FA5}">
                      <a16:colId xmlns:a16="http://schemas.microsoft.com/office/drawing/2014/main" val="20004"/>
                    </a:ext>
                  </a:extLst>
                </a:gridCol>
                <a:gridCol w="856034">
                  <a:extLst>
                    <a:ext uri="{9D8B030D-6E8A-4147-A177-3AD203B41FA5}">
                      <a16:colId xmlns:a16="http://schemas.microsoft.com/office/drawing/2014/main" val="20005"/>
                    </a:ext>
                  </a:extLst>
                </a:gridCol>
                <a:gridCol w="1011676">
                  <a:extLst>
                    <a:ext uri="{9D8B030D-6E8A-4147-A177-3AD203B41FA5}">
                      <a16:colId xmlns:a16="http://schemas.microsoft.com/office/drawing/2014/main" val="20006"/>
                    </a:ext>
                  </a:extLst>
                </a:gridCol>
                <a:gridCol w="3433861">
                  <a:extLst>
                    <a:ext uri="{9D8B030D-6E8A-4147-A177-3AD203B41FA5}">
                      <a16:colId xmlns:a16="http://schemas.microsoft.com/office/drawing/2014/main" val="20007"/>
                    </a:ext>
                  </a:extLst>
                </a:gridCol>
              </a:tblGrid>
              <a:tr h="556415">
                <a:tc>
                  <a:txBody>
                    <a:bodyPr/>
                    <a:lstStyle/>
                    <a:p>
                      <a:pPr algn="ctr" latinLnBrk="1"/>
                      <a:r>
                        <a:rPr lang="en-US" altLang="ko-KR" sz="1200" dirty="0"/>
                        <a:t>Property title</a:t>
                      </a:r>
                      <a:endParaRPr lang="ko-KR" altLang="en-US" sz="1200" dirty="0"/>
                    </a:p>
                  </a:txBody>
                  <a:tcPr anchor="ctr"/>
                </a:tc>
                <a:tc>
                  <a:txBody>
                    <a:bodyPr/>
                    <a:lstStyle/>
                    <a:p>
                      <a:pPr algn="ctr" latinLnBrk="1"/>
                      <a:r>
                        <a:rPr lang="en-US" altLang="ko-KR" sz="1200" dirty="0"/>
                        <a:t>Property name</a:t>
                      </a:r>
                      <a:endParaRPr lang="ko-KR" altLang="en-US" sz="1200" dirty="0"/>
                    </a:p>
                  </a:txBody>
                  <a:tcPr anchor="ctr"/>
                </a:tc>
                <a:tc>
                  <a:txBody>
                    <a:bodyPr/>
                    <a:lstStyle/>
                    <a:p>
                      <a:pPr algn="ctr" latinLnBrk="1"/>
                      <a:r>
                        <a:rPr lang="en-US" altLang="ko-KR" sz="1200" dirty="0"/>
                        <a:t>Value type </a:t>
                      </a:r>
                      <a:endParaRPr lang="ko-KR" altLang="en-US" sz="1200" dirty="0"/>
                    </a:p>
                  </a:txBody>
                  <a:tcPr anchor="ctr"/>
                </a:tc>
                <a:tc>
                  <a:txBody>
                    <a:bodyPr/>
                    <a:lstStyle/>
                    <a:p>
                      <a:pPr algn="ctr" latinLnBrk="1"/>
                      <a:r>
                        <a:rPr lang="en-US" altLang="ko-KR" sz="1200" dirty="0"/>
                        <a:t>Value rule</a:t>
                      </a:r>
                      <a:endParaRPr lang="ko-KR" altLang="en-US" sz="1200" dirty="0"/>
                    </a:p>
                  </a:txBody>
                  <a:tcPr anchor="ctr"/>
                </a:tc>
                <a:tc>
                  <a:txBody>
                    <a:bodyPr/>
                    <a:lstStyle/>
                    <a:p>
                      <a:pPr algn="ctr" latinLnBrk="1"/>
                      <a:r>
                        <a:rPr lang="en-US" altLang="ko-KR" sz="1200" dirty="0"/>
                        <a:t>Unit </a:t>
                      </a:r>
                      <a:endParaRPr lang="ko-KR" altLang="en-US" sz="1200" dirty="0"/>
                    </a:p>
                  </a:txBody>
                  <a:tcPr anchor="ctr"/>
                </a:tc>
                <a:tc>
                  <a:txBody>
                    <a:bodyPr/>
                    <a:lstStyle/>
                    <a:p>
                      <a:pPr algn="ctr" latinLnBrk="1"/>
                      <a:r>
                        <a:rPr lang="en-US" altLang="ko-KR" sz="1200" dirty="0"/>
                        <a:t>Access mode</a:t>
                      </a:r>
                      <a:endParaRPr lang="ko-KR" altLang="en-US" sz="1200" dirty="0"/>
                    </a:p>
                  </a:txBody>
                  <a:tcPr anchor="ctr"/>
                </a:tc>
                <a:tc>
                  <a:txBody>
                    <a:bodyPr/>
                    <a:lstStyle/>
                    <a:p>
                      <a:pPr algn="ctr" latinLnBrk="1"/>
                      <a:r>
                        <a:rPr lang="en-US" altLang="ko-KR" sz="1200" dirty="0"/>
                        <a:t>Mandatory</a:t>
                      </a:r>
                      <a:endParaRPr lang="ko-KR" altLang="en-US" sz="1200" dirty="0"/>
                    </a:p>
                  </a:txBody>
                  <a:tcPr anchor="ctr"/>
                </a:tc>
                <a:tc>
                  <a:txBody>
                    <a:bodyPr/>
                    <a:lstStyle/>
                    <a:p>
                      <a:pPr algn="ctr" latinLnBrk="1"/>
                      <a:r>
                        <a:rPr lang="en-US" altLang="ko-KR" sz="1200" dirty="0"/>
                        <a:t>Description </a:t>
                      </a:r>
                      <a:endParaRPr lang="ko-KR" altLang="en-US" sz="1200" dirty="0"/>
                    </a:p>
                  </a:txBody>
                  <a:tcPr anchor="ctr"/>
                </a:tc>
                <a:extLst>
                  <a:ext uri="{0D108BD9-81ED-4DB2-BD59-A6C34878D82A}">
                    <a16:rowId xmlns:a16="http://schemas.microsoft.com/office/drawing/2014/main" val="10000"/>
                  </a:ext>
                </a:extLst>
              </a:tr>
              <a:tr h="262097">
                <a:tc>
                  <a:txBody>
                    <a:bodyPr/>
                    <a:lstStyle/>
                    <a:p>
                      <a:pPr algn="ctr" rtl="0" fontAlgn="b"/>
                      <a:r>
                        <a:rPr lang="en-US" sz="1200" dirty="0">
                          <a:solidFill>
                            <a:srgbClr val="000000"/>
                          </a:solidFill>
                          <a:effectLst/>
                          <a:latin typeface="+mj-lt"/>
                        </a:rPr>
                        <a:t>Resource Type</a:t>
                      </a:r>
                    </a:p>
                  </a:txBody>
                  <a:tcPr marL="22860" marR="22860" marT="15240" marB="15240" anchor="ctr"/>
                </a:tc>
                <a:tc>
                  <a:txBody>
                    <a:bodyPr/>
                    <a:lstStyle/>
                    <a:p>
                      <a:pPr algn="ctr" rtl="0" fontAlgn="b"/>
                      <a:r>
                        <a:rPr lang="en-US" sz="1200">
                          <a:solidFill>
                            <a:srgbClr val="000000"/>
                          </a:solidFill>
                          <a:effectLst/>
                          <a:latin typeface="+mj-lt"/>
                        </a:rPr>
                        <a:t>rt</a:t>
                      </a:r>
                    </a:p>
                  </a:txBody>
                  <a:tcPr marL="22860" marR="22860" marT="15240" marB="15240" anchor="ctr"/>
                </a:tc>
                <a:tc>
                  <a:txBody>
                    <a:bodyPr/>
                    <a:lstStyle/>
                    <a:p>
                      <a:pPr algn="ctr" rtl="0" fontAlgn="b"/>
                      <a:r>
                        <a:rPr lang="en-US" sz="1200">
                          <a:solidFill>
                            <a:srgbClr val="000000"/>
                          </a:solidFill>
                          <a:effectLst/>
                          <a:latin typeface="+mj-lt"/>
                        </a:rPr>
                        <a:t>array</a:t>
                      </a:r>
                    </a:p>
                  </a:txBody>
                  <a:tcPr marL="22860" marR="22860" marT="15240" marB="15240" anchor="ctr"/>
                </a:tc>
                <a:tc>
                  <a:txBody>
                    <a:bodyPr/>
                    <a:lstStyle/>
                    <a:p>
                      <a:pPr algn="ctr" rtl="0" fontAlgn="b"/>
                      <a:r>
                        <a:rPr lang="en-US" sz="1200" dirty="0">
                          <a:solidFill>
                            <a:srgbClr val="000000"/>
                          </a:solidFill>
                          <a:effectLst/>
                          <a:latin typeface="+mj-lt"/>
                        </a:rPr>
                        <a:t>Array of strings, conveying Resource Type IDs to which the Resource belongs</a:t>
                      </a:r>
                    </a:p>
                  </a:txBody>
                  <a:tcPr marL="22860" marR="22860" marT="15240" marB="15240" anchor="ctr"/>
                </a:tc>
                <a:tc>
                  <a:txBody>
                    <a:bodyPr/>
                    <a:lstStyle/>
                    <a:p>
                      <a:pPr algn="ctr" rtl="0" fontAlgn="b"/>
                      <a:endParaRPr lang="ko-KR" altLang="en-US" sz="1200">
                        <a:effectLst/>
                        <a:latin typeface="+mj-lt"/>
                      </a:endParaRPr>
                    </a:p>
                  </a:txBody>
                  <a:tcPr marL="22860" marR="22860" marT="15240" marB="15240" anchor="ctr"/>
                </a:tc>
                <a:tc>
                  <a:txBody>
                    <a:bodyPr/>
                    <a:lstStyle/>
                    <a:p>
                      <a:pPr algn="ctr" rtl="0" fontAlgn="b"/>
                      <a:r>
                        <a:rPr lang="en-US" sz="1200" dirty="0">
                          <a:solidFill>
                            <a:srgbClr val="000000"/>
                          </a:solidFill>
                          <a:effectLst/>
                          <a:latin typeface="+mj-lt"/>
                        </a:rPr>
                        <a:t>R</a:t>
                      </a:r>
                    </a:p>
                  </a:txBody>
                  <a:tcPr marL="22860" marR="22860" marT="15240" marB="15240" anchor="ctr"/>
                </a:tc>
                <a:tc>
                  <a:txBody>
                    <a:bodyPr/>
                    <a:lstStyle/>
                    <a:p>
                      <a:pPr algn="ctr" rtl="0" fontAlgn="b"/>
                      <a:r>
                        <a:rPr lang="en-US" sz="1200" dirty="0">
                          <a:solidFill>
                            <a:srgbClr val="000000"/>
                          </a:solidFill>
                          <a:effectLst/>
                          <a:latin typeface="+mj-lt"/>
                        </a:rPr>
                        <a:t>Yes</a:t>
                      </a:r>
                    </a:p>
                  </a:txBody>
                  <a:tcPr marL="22860" marR="22860" marT="15240" marB="15240" anchor="ctr"/>
                </a:tc>
                <a:tc>
                  <a:txBody>
                    <a:bodyPr/>
                    <a:lstStyle/>
                    <a:p>
                      <a:pPr algn="ctr" rtl="0" fontAlgn="b"/>
                      <a:r>
                        <a:rPr lang="en-US" sz="1200" dirty="0">
                          <a:solidFill>
                            <a:srgbClr val="000000"/>
                          </a:solidFill>
                          <a:effectLst/>
                          <a:latin typeface="+mj-lt"/>
                        </a:rPr>
                        <a:t>The property name </a:t>
                      </a:r>
                      <a:r>
                        <a:rPr lang="en-US" sz="1200" dirty="0" err="1">
                          <a:solidFill>
                            <a:srgbClr val="000000"/>
                          </a:solidFill>
                          <a:effectLst/>
                          <a:latin typeface="+mj-lt"/>
                        </a:rPr>
                        <a:t>rt</a:t>
                      </a:r>
                      <a:r>
                        <a:rPr lang="en-US" sz="1200" dirty="0">
                          <a:solidFill>
                            <a:srgbClr val="000000"/>
                          </a:solidFill>
                          <a:effectLst/>
                          <a:latin typeface="+mj-lt"/>
                        </a:rPr>
                        <a:t> is as described in IETF RFC 6690</a:t>
                      </a:r>
                    </a:p>
                  </a:txBody>
                  <a:tcPr marL="22860" marR="22860" marT="15240" marB="15240" anchor="ctr"/>
                </a:tc>
                <a:extLst>
                  <a:ext uri="{0D108BD9-81ED-4DB2-BD59-A6C34878D82A}">
                    <a16:rowId xmlns:a16="http://schemas.microsoft.com/office/drawing/2014/main" val="10002"/>
                  </a:ext>
                </a:extLst>
              </a:tr>
              <a:tr h="262097">
                <a:tc>
                  <a:txBody>
                    <a:bodyPr/>
                    <a:lstStyle/>
                    <a:p>
                      <a:pPr algn="ctr" rtl="0" fontAlgn="b"/>
                      <a:r>
                        <a:rPr lang="en-US" sz="1200">
                          <a:solidFill>
                            <a:srgbClr val="000000"/>
                          </a:solidFill>
                          <a:effectLst/>
                          <a:latin typeface="+mj-lt"/>
                        </a:rPr>
                        <a:t>Interface</a:t>
                      </a:r>
                    </a:p>
                  </a:txBody>
                  <a:tcPr marL="22860" marR="22860" marT="15240" marB="15240" anchor="ctr"/>
                </a:tc>
                <a:tc>
                  <a:txBody>
                    <a:bodyPr/>
                    <a:lstStyle/>
                    <a:p>
                      <a:pPr algn="ctr" rtl="0" fontAlgn="b"/>
                      <a:r>
                        <a:rPr lang="en-US" sz="1200">
                          <a:solidFill>
                            <a:srgbClr val="000000"/>
                          </a:solidFill>
                          <a:effectLst/>
                          <a:latin typeface="+mj-lt"/>
                        </a:rPr>
                        <a:t>if</a:t>
                      </a:r>
                    </a:p>
                  </a:txBody>
                  <a:tcPr marL="22860" marR="22860" marT="15240" marB="15240" anchor="ctr"/>
                </a:tc>
                <a:tc>
                  <a:txBody>
                    <a:bodyPr/>
                    <a:lstStyle/>
                    <a:p>
                      <a:pPr algn="ctr" rtl="0" fontAlgn="b"/>
                      <a:r>
                        <a:rPr lang="en-US" sz="1200">
                          <a:solidFill>
                            <a:srgbClr val="000000"/>
                          </a:solidFill>
                          <a:effectLst/>
                          <a:latin typeface="+mj-lt"/>
                        </a:rPr>
                        <a:t>array</a:t>
                      </a:r>
                    </a:p>
                  </a:txBody>
                  <a:tcPr marL="22860" marR="22860" marT="15240" marB="15240" anchor="ctr"/>
                </a:tc>
                <a:tc>
                  <a:txBody>
                    <a:bodyPr/>
                    <a:lstStyle/>
                    <a:p>
                      <a:pPr algn="ctr" rtl="0" fontAlgn="b"/>
                      <a:r>
                        <a:rPr lang="en-US" sz="1200" dirty="0">
                          <a:solidFill>
                            <a:srgbClr val="000000"/>
                          </a:solidFill>
                          <a:effectLst/>
                          <a:latin typeface="+mj-lt"/>
                        </a:rPr>
                        <a:t>Array of strings, conveying Interfaces which the Resource support</a:t>
                      </a:r>
                    </a:p>
                  </a:txBody>
                  <a:tcPr marL="22860" marR="22860" marT="15240" marB="15240" anchor="ctr"/>
                </a:tc>
                <a:tc>
                  <a:txBody>
                    <a:bodyPr/>
                    <a:lstStyle/>
                    <a:p>
                      <a:pPr algn="ctr" rtl="0" fontAlgn="b"/>
                      <a:endParaRPr lang="ko-KR" altLang="en-US" sz="1200">
                        <a:effectLst/>
                        <a:latin typeface="+mj-lt"/>
                      </a:endParaRPr>
                    </a:p>
                  </a:txBody>
                  <a:tcPr marL="22860" marR="22860" marT="15240" marB="15240" anchor="ctr"/>
                </a:tc>
                <a:tc>
                  <a:txBody>
                    <a:bodyPr/>
                    <a:lstStyle/>
                    <a:p>
                      <a:pPr algn="ctr" rtl="0" fontAlgn="b"/>
                      <a:r>
                        <a:rPr lang="en-US" sz="1200" dirty="0">
                          <a:solidFill>
                            <a:srgbClr val="000000"/>
                          </a:solidFill>
                          <a:effectLst/>
                          <a:latin typeface="+mj-lt"/>
                        </a:rPr>
                        <a:t>R</a:t>
                      </a:r>
                    </a:p>
                  </a:txBody>
                  <a:tcPr marL="22860" marR="22860" marT="15240" marB="15240" anchor="ctr"/>
                </a:tc>
                <a:tc>
                  <a:txBody>
                    <a:bodyPr/>
                    <a:lstStyle/>
                    <a:p>
                      <a:pPr algn="ctr" rtl="0" fontAlgn="b"/>
                      <a:r>
                        <a:rPr lang="en-US" sz="1200" dirty="0">
                          <a:solidFill>
                            <a:srgbClr val="000000"/>
                          </a:solidFill>
                          <a:effectLst/>
                          <a:latin typeface="+mj-lt"/>
                        </a:rPr>
                        <a:t>Yes</a:t>
                      </a:r>
                    </a:p>
                  </a:txBody>
                  <a:tcPr marL="22860" marR="22860" marT="15240" marB="15240" anchor="ctr"/>
                </a:tc>
                <a:tc>
                  <a:txBody>
                    <a:bodyPr/>
                    <a:lstStyle/>
                    <a:p>
                      <a:pPr algn="ctr" rtl="0" fontAlgn="b"/>
                      <a:r>
                        <a:rPr lang="en-US" sz="1200" dirty="0">
                          <a:solidFill>
                            <a:srgbClr val="000000"/>
                          </a:solidFill>
                          <a:effectLst/>
                          <a:latin typeface="+mj-lt"/>
                        </a:rPr>
                        <a:t>Property to declare the Interfaces supported by a Resource.</a:t>
                      </a:r>
                    </a:p>
                  </a:txBody>
                  <a:tcPr marL="22860" marR="22860" marT="15240" marB="15240" anchor="ctr"/>
                </a:tc>
                <a:extLst>
                  <a:ext uri="{0D108BD9-81ED-4DB2-BD59-A6C34878D82A}">
                    <a16:rowId xmlns:a16="http://schemas.microsoft.com/office/drawing/2014/main" val="10003"/>
                  </a:ext>
                </a:extLst>
              </a:tr>
              <a:tr h="262097">
                <a:tc>
                  <a:txBody>
                    <a:bodyPr/>
                    <a:lstStyle/>
                    <a:p>
                      <a:pPr algn="ctr" rtl="0" fontAlgn="b"/>
                      <a:r>
                        <a:rPr lang="en-US" sz="1200">
                          <a:solidFill>
                            <a:srgbClr val="000000"/>
                          </a:solidFill>
                          <a:effectLst/>
                          <a:latin typeface="+mj-lt"/>
                        </a:rPr>
                        <a:t>Name</a:t>
                      </a:r>
                    </a:p>
                  </a:txBody>
                  <a:tcPr marL="22860" marR="22860" marT="15240" marB="15240" anchor="ctr"/>
                </a:tc>
                <a:tc>
                  <a:txBody>
                    <a:bodyPr/>
                    <a:lstStyle/>
                    <a:p>
                      <a:pPr algn="ctr" rtl="0" fontAlgn="b"/>
                      <a:r>
                        <a:rPr lang="en-US" sz="1200">
                          <a:solidFill>
                            <a:srgbClr val="000000"/>
                          </a:solidFill>
                          <a:effectLst/>
                          <a:latin typeface="+mj-lt"/>
                        </a:rPr>
                        <a:t>n</a:t>
                      </a:r>
                    </a:p>
                  </a:txBody>
                  <a:tcPr marL="22860" marR="22860" marT="15240" marB="15240" anchor="ctr"/>
                </a:tc>
                <a:tc>
                  <a:txBody>
                    <a:bodyPr/>
                    <a:lstStyle/>
                    <a:p>
                      <a:pPr algn="ctr" rtl="0" fontAlgn="b"/>
                      <a:r>
                        <a:rPr lang="en-US" sz="1200">
                          <a:solidFill>
                            <a:srgbClr val="000000"/>
                          </a:solidFill>
                          <a:effectLst/>
                          <a:latin typeface="+mj-lt"/>
                        </a:rPr>
                        <a:t>string</a:t>
                      </a:r>
                    </a:p>
                  </a:txBody>
                  <a:tcPr marL="22860" marR="22860" marT="15240" marB="15240" anchor="ctr"/>
                </a:tc>
                <a:tc>
                  <a:txBody>
                    <a:bodyPr/>
                    <a:lstStyle/>
                    <a:p>
                      <a:pPr algn="ctr" rtl="0" fontAlgn="b"/>
                      <a:endParaRPr lang="ko-KR" altLang="en-US" sz="1200">
                        <a:effectLst/>
                        <a:latin typeface="+mj-lt"/>
                      </a:endParaRPr>
                    </a:p>
                  </a:txBody>
                  <a:tcPr marL="22860" marR="22860" marT="15240" marB="15240" anchor="ctr"/>
                </a:tc>
                <a:tc>
                  <a:txBody>
                    <a:bodyPr/>
                    <a:lstStyle/>
                    <a:p>
                      <a:pPr algn="ctr" rtl="0" fontAlgn="b"/>
                      <a:endParaRPr lang="ko-KR" altLang="en-US" sz="1200" dirty="0">
                        <a:effectLst/>
                        <a:latin typeface="+mj-lt"/>
                      </a:endParaRPr>
                    </a:p>
                  </a:txBody>
                  <a:tcPr marL="22860" marR="22860" marT="15240" marB="15240" anchor="ctr"/>
                </a:tc>
                <a:tc>
                  <a:txBody>
                    <a:bodyPr/>
                    <a:lstStyle/>
                    <a:p>
                      <a:pPr algn="ctr" rtl="0" fontAlgn="b"/>
                      <a:r>
                        <a:rPr lang="en-US" sz="1200" dirty="0">
                          <a:solidFill>
                            <a:srgbClr val="000000"/>
                          </a:solidFill>
                          <a:effectLst/>
                          <a:latin typeface="+mj-lt"/>
                        </a:rPr>
                        <a:t>R, W</a:t>
                      </a:r>
                    </a:p>
                  </a:txBody>
                  <a:tcPr marL="22860" marR="22860" marT="15240" marB="15240" anchor="ctr"/>
                </a:tc>
                <a:tc>
                  <a:txBody>
                    <a:bodyPr/>
                    <a:lstStyle/>
                    <a:p>
                      <a:pPr algn="ctr" rtl="0" fontAlgn="b"/>
                      <a:r>
                        <a:rPr lang="en-US" sz="1200" dirty="0">
                          <a:solidFill>
                            <a:srgbClr val="000000"/>
                          </a:solidFill>
                          <a:effectLst/>
                          <a:latin typeface="+mj-lt"/>
                        </a:rPr>
                        <a:t>No</a:t>
                      </a:r>
                    </a:p>
                  </a:txBody>
                  <a:tcPr marL="22860" marR="22860" marT="15240" marB="15240" anchor="ctr"/>
                </a:tc>
                <a:tc>
                  <a:txBody>
                    <a:bodyPr/>
                    <a:lstStyle/>
                    <a:p>
                      <a:pPr algn="ctr" rtl="0" fontAlgn="b"/>
                      <a:r>
                        <a:rPr lang="en-US" sz="1200">
                          <a:solidFill>
                            <a:srgbClr val="000000"/>
                          </a:solidFill>
                          <a:effectLst/>
                          <a:latin typeface="+mj-lt"/>
                        </a:rPr>
                        <a:t>Human understandable name for the resource.</a:t>
                      </a:r>
                    </a:p>
                  </a:txBody>
                  <a:tcPr marL="22860" marR="22860" marT="15240" marB="15240" anchor="ctr"/>
                </a:tc>
                <a:extLst>
                  <a:ext uri="{0D108BD9-81ED-4DB2-BD59-A6C34878D82A}">
                    <a16:rowId xmlns:a16="http://schemas.microsoft.com/office/drawing/2014/main" val="2569803564"/>
                  </a:ext>
                </a:extLst>
              </a:tr>
              <a:tr h="262097">
                <a:tc>
                  <a:txBody>
                    <a:bodyPr/>
                    <a:lstStyle/>
                    <a:p>
                      <a:pPr algn="ctr" rtl="0" fontAlgn="b"/>
                      <a:r>
                        <a:rPr lang="en-US" sz="1200">
                          <a:solidFill>
                            <a:srgbClr val="000000"/>
                          </a:solidFill>
                          <a:effectLst/>
                          <a:latin typeface="+mj-lt"/>
                        </a:rPr>
                        <a:t>Resource Identity</a:t>
                      </a:r>
                    </a:p>
                  </a:txBody>
                  <a:tcPr marL="22860" marR="22860" marT="15240" marB="15240" anchor="ctr"/>
                </a:tc>
                <a:tc>
                  <a:txBody>
                    <a:bodyPr/>
                    <a:lstStyle/>
                    <a:p>
                      <a:pPr algn="ctr" rtl="0" fontAlgn="b"/>
                      <a:r>
                        <a:rPr lang="en-US" sz="1200">
                          <a:solidFill>
                            <a:srgbClr val="000000"/>
                          </a:solidFill>
                          <a:effectLst/>
                          <a:latin typeface="+mj-lt"/>
                        </a:rPr>
                        <a:t>id</a:t>
                      </a:r>
                    </a:p>
                  </a:txBody>
                  <a:tcPr marL="22860" marR="22860" marT="15240" marB="15240" anchor="ctr"/>
                </a:tc>
                <a:tc>
                  <a:txBody>
                    <a:bodyPr/>
                    <a:lstStyle/>
                    <a:p>
                      <a:pPr algn="ctr" rtl="0" fontAlgn="b"/>
                      <a:r>
                        <a:rPr lang="en-US" sz="1200">
                          <a:solidFill>
                            <a:srgbClr val="000000"/>
                          </a:solidFill>
                          <a:effectLst/>
                          <a:latin typeface="+mj-lt"/>
                        </a:rPr>
                        <a:t>string</a:t>
                      </a:r>
                    </a:p>
                  </a:txBody>
                  <a:tcPr marL="22860" marR="22860" marT="15240" marB="15240" anchor="ctr"/>
                </a:tc>
                <a:tc>
                  <a:txBody>
                    <a:bodyPr/>
                    <a:lstStyle/>
                    <a:p>
                      <a:pPr algn="ctr" rtl="0" fontAlgn="b"/>
                      <a:r>
                        <a:rPr lang="en-US" sz="1200">
                          <a:solidFill>
                            <a:srgbClr val="000000"/>
                          </a:solidFill>
                          <a:effectLst/>
                          <a:latin typeface="+mj-lt"/>
                        </a:rPr>
                        <a:t>Implementation Dependent</a:t>
                      </a:r>
                    </a:p>
                  </a:txBody>
                  <a:tcPr marL="22860" marR="22860" marT="15240" marB="15240" anchor="ctr"/>
                </a:tc>
                <a:tc>
                  <a:txBody>
                    <a:bodyPr/>
                    <a:lstStyle/>
                    <a:p>
                      <a:pPr algn="ctr" rtl="0" fontAlgn="b"/>
                      <a:endParaRPr lang="ko-KR" altLang="en-US" sz="1200" dirty="0">
                        <a:effectLst/>
                        <a:latin typeface="+mj-lt"/>
                      </a:endParaRPr>
                    </a:p>
                  </a:txBody>
                  <a:tcPr marL="22860" marR="22860" marT="15240" marB="15240" anchor="ctr"/>
                </a:tc>
                <a:tc>
                  <a:txBody>
                    <a:bodyPr/>
                    <a:lstStyle/>
                    <a:p>
                      <a:pPr algn="ctr" rtl="0" fontAlgn="b"/>
                      <a:r>
                        <a:rPr lang="en-US" sz="1200" dirty="0">
                          <a:solidFill>
                            <a:srgbClr val="000000"/>
                          </a:solidFill>
                          <a:effectLst/>
                          <a:latin typeface="+mj-lt"/>
                        </a:rPr>
                        <a:t>R</a:t>
                      </a:r>
                    </a:p>
                  </a:txBody>
                  <a:tcPr marL="22860" marR="22860" marT="15240" marB="15240" anchor="ctr"/>
                </a:tc>
                <a:tc>
                  <a:txBody>
                    <a:bodyPr/>
                    <a:lstStyle/>
                    <a:p>
                      <a:pPr algn="ctr" rtl="0" fontAlgn="b"/>
                      <a:r>
                        <a:rPr lang="en-US" sz="1200" dirty="0">
                          <a:solidFill>
                            <a:srgbClr val="000000"/>
                          </a:solidFill>
                          <a:effectLst/>
                          <a:latin typeface="+mj-lt"/>
                        </a:rPr>
                        <a:t>No</a:t>
                      </a:r>
                    </a:p>
                  </a:txBody>
                  <a:tcPr marL="22860" marR="22860" marT="15240" marB="15240" anchor="ctr"/>
                </a:tc>
                <a:tc>
                  <a:txBody>
                    <a:bodyPr/>
                    <a:lstStyle/>
                    <a:p>
                      <a:pPr algn="ctr" rtl="0" fontAlgn="b"/>
                      <a:r>
                        <a:rPr lang="en-US" sz="1200" dirty="0">
                          <a:solidFill>
                            <a:srgbClr val="000000"/>
                          </a:solidFill>
                          <a:effectLst/>
                          <a:latin typeface="+mj-lt"/>
                        </a:rPr>
                        <a:t>Unique identifier of the Resource (over all Resources in the Device)</a:t>
                      </a:r>
                    </a:p>
                  </a:txBody>
                  <a:tcPr marL="22860" marR="22860" marT="15240" marB="1524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8113683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fontScale="70000" lnSpcReduction="20000"/>
          </a:bodyPr>
          <a:lstStyle/>
          <a:p>
            <a:pPr marL="457200" indent="-457200">
              <a:buNone/>
            </a:pPr>
            <a:r>
              <a:rPr lang="en-US" altLang="ko-KR" dirty="0"/>
              <a:t>Resource Type is a class of resources and specified with the following features </a:t>
            </a:r>
          </a:p>
          <a:p>
            <a:pPr marL="457200" indent="-457200">
              <a:buNone/>
            </a:pPr>
            <a:endParaRPr lang="en-US" altLang="ko-KR" dirty="0">
              <a:solidFill>
                <a:srgbClr val="1C3339"/>
              </a:solidFill>
            </a:endParaRPr>
          </a:p>
          <a:p>
            <a:pPr marL="457200" indent="-457200"/>
            <a:r>
              <a:rPr lang="en-US" altLang="ko-KR" b="1" dirty="0"/>
              <a:t>Resource Type title</a:t>
            </a:r>
            <a:r>
              <a:rPr lang="en-US" altLang="ko-KR" dirty="0"/>
              <a:t>: a human friendly name for the resource type. (e.g., humidity)   </a:t>
            </a:r>
          </a:p>
          <a:p>
            <a:pPr marL="457200" indent="-457200"/>
            <a:r>
              <a:rPr lang="en-US" altLang="ko-KR" b="1" dirty="0"/>
              <a:t>Resource Type ID</a:t>
            </a:r>
            <a:r>
              <a:rPr lang="en-US" altLang="ko-KR" dirty="0"/>
              <a:t>: the string included in “</a:t>
            </a:r>
            <a:r>
              <a:rPr lang="en-US" altLang="ko-KR" dirty="0" err="1"/>
              <a:t>rt</a:t>
            </a:r>
            <a:r>
              <a:rPr lang="en-US" altLang="ko-KR" dirty="0"/>
              <a:t>” property value. (e.g., </a:t>
            </a:r>
            <a:r>
              <a:rPr lang="en-US" altLang="ko-KR" dirty="0" err="1"/>
              <a:t>oic.r.humidity</a:t>
            </a:r>
            <a:r>
              <a:rPr lang="en-US" altLang="ko-KR" dirty="0"/>
              <a:t>) </a:t>
            </a:r>
          </a:p>
          <a:p>
            <a:pPr marL="457200" indent="-457200"/>
            <a:r>
              <a:rPr lang="en-US" altLang="ko-KR" b="1" dirty="0"/>
              <a:t>Resource interfaces</a:t>
            </a:r>
            <a:r>
              <a:rPr lang="en-US" altLang="ko-KR" dirty="0"/>
              <a:t>: The interfaces that could be supported by the resource type.  </a:t>
            </a:r>
          </a:p>
          <a:p>
            <a:pPr marL="457200" indent="-457200"/>
            <a:r>
              <a:rPr lang="en-US" altLang="ko-KR" b="1" dirty="0"/>
              <a:t>Fixed URI (optional): </a:t>
            </a:r>
            <a:r>
              <a:rPr lang="en-US" altLang="ko-KR" dirty="0"/>
              <a:t>for special resources with a priori fixed URI. (e.g., /</a:t>
            </a:r>
            <a:r>
              <a:rPr lang="en-US" altLang="ko-KR" dirty="0" err="1"/>
              <a:t>oic</a:t>
            </a:r>
            <a:r>
              <a:rPr lang="en-US" altLang="ko-KR" dirty="0"/>
              <a:t>/res)</a:t>
            </a:r>
          </a:p>
          <a:p>
            <a:pPr marL="457200" indent="-457200"/>
            <a:r>
              <a:rPr lang="en-US" altLang="ko-KR" b="1" dirty="0"/>
              <a:t>Mandatory</a:t>
            </a:r>
            <a:r>
              <a:rPr lang="en-US" altLang="ko-KR" dirty="0"/>
              <a:t>: indicate whether the Resource Type is mandatory or optional (e.g., mandatory) </a:t>
            </a:r>
          </a:p>
          <a:p>
            <a:pPr marL="457200" indent="-457200"/>
            <a:r>
              <a:rPr lang="en-US" altLang="ko-KR" b="1" dirty="0"/>
              <a:t>Description</a:t>
            </a:r>
            <a:r>
              <a:rPr lang="en-US" altLang="ko-KR" dirty="0"/>
              <a:t>: describe the Resource Type, (e.g., the resource describes the environment humidity.)  </a:t>
            </a:r>
          </a:p>
          <a:p>
            <a:pPr marL="457200" indent="-457200"/>
            <a:r>
              <a:rPr lang="en-US" altLang="ko-KR" b="1" dirty="0"/>
              <a:t>(related) Resource Types (optional)</a:t>
            </a:r>
            <a:r>
              <a:rPr lang="en-US" altLang="ko-KR" dirty="0"/>
              <a:t>: other Resource Types that may be referenced in this Resource Type, applicable to collections.</a:t>
            </a:r>
          </a:p>
          <a:p>
            <a:pPr marL="457200" indent="-457200"/>
            <a:r>
              <a:rPr lang="en-US" altLang="ko-KR" b="1" dirty="0"/>
              <a:t>Properties</a:t>
            </a:r>
            <a:r>
              <a:rPr lang="en-US" altLang="ko-KR" dirty="0"/>
              <a:t>: all the properties associated with this Resource Type.</a:t>
            </a:r>
            <a:endParaRPr lang="ko-KR" altLang="en-US" dirty="0"/>
          </a:p>
        </p:txBody>
      </p:sp>
      <p:sp>
        <p:nvSpPr>
          <p:cNvPr id="3" name="제목 2"/>
          <p:cNvSpPr>
            <a:spLocks noGrp="1"/>
          </p:cNvSpPr>
          <p:nvPr>
            <p:ph type="title"/>
          </p:nvPr>
        </p:nvSpPr>
        <p:spPr/>
        <p:txBody>
          <a:bodyPr/>
          <a:lstStyle/>
          <a:p>
            <a:r>
              <a:rPr lang="en-US" altLang="ko-KR" dirty="0"/>
              <a:t>Resource Type</a:t>
            </a:r>
            <a:endParaRPr lang="ko-KR" altLang="en-US" dirty="0"/>
          </a:p>
        </p:txBody>
      </p:sp>
      <p:sp>
        <p:nvSpPr>
          <p:cNvPr id="4" name="날짜 개체 틀 3"/>
          <p:cNvSpPr>
            <a:spLocks noGrp="1"/>
          </p:cNvSpPr>
          <p:nvPr>
            <p:ph type="dt" sz="half" idx="10"/>
          </p:nvPr>
        </p:nvSpPr>
        <p:spPr/>
        <p:txBody>
          <a:bodyPr/>
          <a:lstStyle/>
          <a:p>
            <a:fld id="{A87CC463-5953-4C7B-9260-C282CFA6DA58}" type="datetime3">
              <a:rPr lang="en-US" altLang="ko-KR" smtClean="0"/>
              <a:t>17 October 2017</a:t>
            </a:fld>
            <a:endParaRPr lang="en-US" dirty="0"/>
          </a:p>
        </p:txBody>
      </p:sp>
      <p:sp>
        <p:nvSpPr>
          <p:cNvPr id="5" name="바닥글 개체 틀 4"/>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p:cNvSpPr>
            <a:spLocks noGrp="1"/>
          </p:cNvSpPr>
          <p:nvPr>
            <p:ph type="sldNum" sz="quarter" idx="12"/>
          </p:nvPr>
        </p:nvSpPr>
        <p:spPr/>
        <p:txBody>
          <a:bodyPr/>
          <a:lstStyle/>
          <a:p>
            <a:fld id="{17A5C656-E050-4F3D-A0DB-0D19E9E83691}" type="slidenum">
              <a:rPr lang="en-US" smtClean="0"/>
              <a:pPr/>
              <a:t>41</a:t>
            </a:fld>
            <a:endParaRPr lang="en-US" dirty="0"/>
          </a:p>
        </p:txBody>
      </p:sp>
    </p:spTree>
    <p:extLst>
      <p:ext uri="{BB962C8B-B14F-4D97-AF65-F5344CB8AC3E}">
        <p14:creationId xmlns:p14="http://schemas.microsoft.com/office/powerpoint/2010/main" val="3938387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Resource</a:t>
            </a:r>
            <a:r>
              <a:rPr lang="ko-KR" altLang="en-US" dirty="0"/>
              <a:t> </a:t>
            </a:r>
            <a:r>
              <a:rPr lang="en-US" altLang="ko-KR" dirty="0"/>
              <a:t>Type: Format </a:t>
            </a:r>
            <a:r>
              <a:rPr lang="ko-KR" altLang="en-US" dirty="0"/>
              <a:t> </a:t>
            </a:r>
          </a:p>
        </p:txBody>
      </p:sp>
      <p:sp>
        <p:nvSpPr>
          <p:cNvPr id="4" name="날짜 개체 틀 3"/>
          <p:cNvSpPr>
            <a:spLocks noGrp="1"/>
          </p:cNvSpPr>
          <p:nvPr>
            <p:ph type="dt" sz="half" idx="10"/>
          </p:nvPr>
        </p:nvSpPr>
        <p:spPr>
          <a:xfrm>
            <a:off x="491045" y="6492875"/>
            <a:ext cx="2319766" cy="263525"/>
          </a:xfrm>
        </p:spPr>
        <p:txBody>
          <a:bodyPr/>
          <a:lstStyle/>
          <a:p>
            <a:fld id="{A70F5AD3-E417-4DCC-96E6-C00828A384C1}" type="datetime3">
              <a:rPr lang="en-US" altLang="ko-KR" smtClean="0"/>
              <a:t>17 October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42</a:t>
            </a:fld>
            <a:endParaRPr lang="en-US" dirty="0"/>
          </a:p>
        </p:txBody>
      </p:sp>
      <p:sp>
        <p:nvSpPr>
          <p:cNvPr id="6" name="바닥글 개체 틀 5"/>
          <p:cNvSpPr>
            <a:spLocks noGrp="1"/>
          </p:cNvSpPr>
          <p:nvPr>
            <p:ph type="ftr" sz="quarter" idx="11"/>
          </p:nvPr>
        </p:nvSpPr>
        <p:spPr>
          <a:xfrm>
            <a:off x="2988604" y="6493026"/>
            <a:ext cx="5723220" cy="256546"/>
          </a:xfrm>
        </p:spPr>
        <p:txBody>
          <a:bodyPr/>
          <a:lstStyle/>
          <a:p>
            <a:r>
              <a:rPr lang="en-US"/>
              <a:t>Open Connectivity Foundation Public Information - No NDA</a:t>
            </a:r>
            <a:endParaRPr lang="en-US" dirty="0"/>
          </a:p>
        </p:txBody>
      </p:sp>
      <p:sp>
        <p:nvSpPr>
          <p:cNvPr id="7" name="Content Placeholder 2"/>
          <p:cNvSpPr txBox="1">
            <a:spLocks/>
          </p:cNvSpPr>
          <p:nvPr/>
        </p:nvSpPr>
        <p:spPr>
          <a:xfrm>
            <a:off x="608092" y="1075659"/>
            <a:ext cx="10945654" cy="1107821"/>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buNone/>
            </a:pPr>
            <a:r>
              <a:rPr lang="en-US" dirty="0">
                <a:solidFill>
                  <a:srgbClr val="1C3339"/>
                </a:solidFill>
              </a:rPr>
              <a:t>Resource Type is a class or category of Resources &amp; specified with </a:t>
            </a:r>
          </a:p>
          <a:p>
            <a:pPr marL="457200" indent="-457200">
              <a:buNone/>
            </a:pPr>
            <a:r>
              <a:rPr lang="en-US" dirty="0" err="1">
                <a:solidFill>
                  <a:srgbClr val="1C3339"/>
                </a:solidFill>
              </a:rPr>
              <a:t>i</a:t>
            </a:r>
            <a:r>
              <a:rPr lang="en-US" dirty="0">
                <a:solidFill>
                  <a:srgbClr val="1C3339"/>
                </a:solidFill>
              </a:rPr>
              <a:t>)  The table for Resource Type &amp; ii) The table for associated properties</a:t>
            </a:r>
          </a:p>
        </p:txBody>
      </p:sp>
      <p:sp>
        <p:nvSpPr>
          <p:cNvPr id="8" name="Content Placeholder 2"/>
          <p:cNvSpPr txBox="1">
            <a:spLocks/>
          </p:cNvSpPr>
          <p:nvPr/>
        </p:nvSpPr>
        <p:spPr>
          <a:xfrm>
            <a:off x="2743208" y="2316823"/>
            <a:ext cx="6657967" cy="39233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sz="1800" b="1" dirty="0">
                <a:solidFill>
                  <a:srgbClr val="1C3339"/>
                </a:solidFill>
              </a:rPr>
              <a:t>Ex) “Binary Switch” Resource Type Specification  </a:t>
            </a:r>
          </a:p>
        </p:txBody>
      </p:sp>
      <p:graphicFrame>
        <p:nvGraphicFramePr>
          <p:cNvPr id="9" name="표 8"/>
          <p:cNvGraphicFramePr>
            <a:graphicFrameLocks noGrp="1"/>
          </p:cNvGraphicFramePr>
          <p:nvPr>
            <p:extLst>
              <p:ext uri="{D42A27DB-BD31-4B8C-83A1-F6EECF244321}">
                <p14:modId xmlns:p14="http://schemas.microsoft.com/office/powerpoint/2010/main" val="453139766"/>
              </p:ext>
            </p:extLst>
          </p:nvPr>
        </p:nvGraphicFramePr>
        <p:xfrm>
          <a:off x="334108" y="4452628"/>
          <a:ext cx="11553091" cy="1866900"/>
        </p:xfrm>
        <a:graphic>
          <a:graphicData uri="http://schemas.openxmlformats.org/drawingml/2006/table">
            <a:tbl>
              <a:tblPr firstRow="1" bandRow="1">
                <a:tableStyleId>{5C22544A-7EE6-4342-B048-85BDC9FD1C3A}</a:tableStyleId>
              </a:tblPr>
              <a:tblGrid>
                <a:gridCol w="1529861">
                  <a:extLst>
                    <a:ext uri="{9D8B030D-6E8A-4147-A177-3AD203B41FA5}">
                      <a16:colId xmlns:a16="http://schemas.microsoft.com/office/drawing/2014/main" val="20000"/>
                    </a:ext>
                  </a:extLst>
                </a:gridCol>
                <a:gridCol w="860181">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638175">
                  <a:extLst>
                    <a:ext uri="{9D8B030D-6E8A-4147-A177-3AD203B41FA5}">
                      <a16:colId xmlns:a16="http://schemas.microsoft.com/office/drawing/2014/main" val="20003"/>
                    </a:ext>
                  </a:extLst>
                </a:gridCol>
                <a:gridCol w="504825">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1009650">
                  <a:extLst>
                    <a:ext uri="{9D8B030D-6E8A-4147-A177-3AD203B41FA5}">
                      <a16:colId xmlns:a16="http://schemas.microsoft.com/office/drawing/2014/main" val="20006"/>
                    </a:ext>
                  </a:extLst>
                </a:gridCol>
                <a:gridCol w="5410199">
                  <a:extLst>
                    <a:ext uri="{9D8B030D-6E8A-4147-A177-3AD203B41FA5}">
                      <a16:colId xmlns:a16="http://schemas.microsoft.com/office/drawing/2014/main" val="20007"/>
                    </a:ext>
                  </a:extLst>
                </a:gridCol>
              </a:tblGrid>
              <a:tr h="556415">
                <a:tc>
                  <a:txBody>
                    <a:bodyPr/>
                    <a:lstStyle/>
                    <a:p>
                      <a:pPr algn="ctr" latinLnBrk="1"/>
                      <a:r>
                        <a:rPr lang="en-US" altLang="ko-KR" sz="1200" dirty="0"/>
                        <a:t>Property title</a:t>
                      </a:r>
                      <a:endParaRPr lang="ko-KR" altLang="en-US" sz="1200" dirty="0"/>
                    </a:p>
                  </a:txBody>
                  <a:tcPr anchor="ctr"/>
                </a:tc>
                <a:tc>
                  <a:txBody>
                    <a:bodyPr/>
                    <a:lstStyle/>
                    <a:p>
                      <a:pPr algn="ctr" latinLnBrk="1"/>
                      <a:r>
                        <a:rPr lang="en-US" altLang="ko-KR" sz="1200" dirty="0"/>
                        <a:t>Property name</a:t>
                      </a:r>
                      <a:endParaRPr lang="ko-KR" altLang="en-US" sz="1200" dirty="0"/>
                    </a:p>
                  </a:txBody>
                  <a:tcPr anchor="ctr"/>
                </a:tc>
                <a:tc>
                  <a:txBody>
                    <a:bodyPr/>
                    <a:lstStyle/>
                    <a:p>
                      <a:pPr algn="ctr" latinLnBrk="1"/>
                      <a:r>
                        <a:rPr lang="en-US" altLang="ko-KR" sz="1200" dirty="0"/>
                        <a:t>Value type </a:t>
                      </a:r>
                      <a:endParaRPr lang="ko-KR" altLang="en-US" sz="1200" dirty="0"/>
                    </a:p>
                  </a:txBody>
                  <a:tcPr anchor="ctr"/>
                </a:tc>
                <a:tc>
                  <a:txBody>
                    <a:bodyPr/>
                    <a:lstStyle/>
                    <a:p>
                      <a:pPr algn="ctr" latinLnBrk="1"/>
                      <a:r>
                        <a:rPr lang="en-US" altLang="ko-KR" sz="1200" dirty="0"/>
                        <a:t>Value rule</a:t>
                      </a:r>
                      <a:endParaRPr lang="ko-KR" altLang="en-US" sz="1200" dirty="0"/>
                    </a:p>
                  </a:txBody>
                  <a:tcPr anchor="ctr"/>
                </a:tc>
                <a:tc>
                  <a:txBody>
                    <a:bodyPr/>
                    <a:lstStyle/>
                    <a:p>
                      <a:pPr algn="ctr" latinLnBrk="1"/>
                      <a:r>
                        <a:rPr lang="en-US" altLang="ko-KR" sz="1200" dirty="0"/>
                        <a:t>Unit </a:t>
                      </a:r>
                      <a:endParaRPr lang="ko-KR" altLang="en-US" sz="1200" dirty="0"/>
                    </a:p>
                  </a:txBody>
                  <a:tcPr anchor="ctr"/>
                </a:tc>
                <a:tc>
                  <a:txBody>
                    <a:bodyPr/>
                    <a:lstStyle/>
                    <a:p>
                      <a:pPr algn="ctr" latinLnBrk="1"/>
                      <a:r>
                        <a:rPr lang="en-US" altLang="ko-KR" sz="1200" dirty="0"/>
                        <a:t>Access</a:t>
                      </a:r>
                      <a:r>
                        <a:rPr lang="en-US" altLang="ko-KR" sz="1200" baseline="0" dirty="0"/>
                        <a:t> mode</a:t>
                      </a:r>
                      <a:endParaRPr lang="ko-KR" altLang="en-US" sz="1200" dirty="0"/>
                    </a:p>
                  </a:txBody>
                  <a:tcPr anchor="ctr"/>
                </a:tc>
                <a:tc>
                  <a:txBody>
                    <a:bodyPr/>
                    <a:lstStyle/>
                    <a:p>
                      <a:pPr algn="ctr" latinLnBrk="1"/>
                      <a:r>
                        <a:rPr lang="en-US" altLang="ko-KR" sz="1200" dirty="0"/>
                        <a:t>Mandatory</a:t>
                      </a:r>
                      <a:endParaRPr lang="ko-KR" altLang="en-US" sz="1200" dirty="0"/>
                    </a:p>
                  </a:txBody>
                  <a:tcPr anchor="ctr"/>
                </a:tc>
                <a:tc>
                  <a:txBody>
                    <a:bodyPr/>
                    <a:lstStyle/>
                    <a:p>
                      <a:pPr algn="ctr" latinLnBrk="1"/>
                      <a:r>
                        <a:rPr lang="en-US" altLang="ko-KR" sz="1200" dirty="0"/>
                        <a:t>Description </a:t>
                      </a:r>
                      <a:endParaRPr lang="ko-KR" altLang="en-US" sz="1200" dirty="0"/>
                    </a:p>
                  </a:txBody>
                  <a:tcPr anchor="ctr"/>
                </a:tc>
                <a:extLst>
                  <a:ext uri="{0D108BD9-81ED-4DB2-BD59-A6C34878D82A}">
                    <a16:rowId xmlns:a16="http://schemas.microsoft.com/office/drawing/2014/main" val="10000"/>
                  </a:ext>
                </a:extLst>
              </a:tr>
              <a:tr h="524194">
                <a:tc>
                  <a:txBody>
                    <a:bodyPr/>
                    <a:lstStyle/>
                    <a:p>
                      <a:pPr algn="ctr">
                        <a:spcBef>
                          <a:spcPts val="300"/>
                        </a:spcBef>
                        <a:spcAft>
                          <a:spcPts val="300"/>
                        </a:spcAft>
                      </a:pPr>
                      <a:r>
                        <a:rPr lang="en-GB" sz="1200" b="0" spc="40" dirty="0">
                          <a:solidFill>
                            <a:schemeClr val="tx1"/>
                          </a:solidFill>
                          <a:latin typeface="+mj-lt"/>
                          <a:ea typeface="Times New Roman"/>
                        </a:rPr>
                        <a:t>Name</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Times New Roman"/>
                        </a:rPr>
                        <a:t>n</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맑은 고딕"/>
                        </a:rPr>
                        <a:t>s</a:t>
                      </a:r>
                      <a:r>
                        <a:rPr lang="en-GB" sz="1200" b="0" spc="40" dirty="0">
                          <a:solidFill>
                            <a:schemeClr val="tx1"/>
                          </a:solidFill>
                          <a:latin typeface="+mj-lt"/>
                          <a:ea typeface="Times New Roman"/>
                        </a:rPr>
                        <a:t>tring</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altLang="ko-KR" sz="1200" b="0" spc="40" dirty="0">
                          <a:solidFill>
                            <a:schemeClr val="tx1"/>
                          </a:solidFill>
                          <a:latin typeface="+mj-lt"/>
                          <a:ea typeface="Times New Roman"/>
                        </a:rPr>
                        <a:t>R</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Times New Roman"/>
                        </a:rPr>
                        <a:t>No</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Times New Roman"/>
                        </a:rPr>
                        <a:t>Human friendly name</a:t>
                      </a:r>
                      <a:br>
                        <a:rPr lang="en-GB" sz="1200" b="0" spc="40" dirty="0">
                          <a:solidFill>
                            <a:schemeClr val="tx1"/>
                          </a:solidFill>
                          <a:latin typeface="+mj-lt"/>
                          <a:ea typeface="Times New Roman"/>
                        </a:rPr>
                      </a:br>
                      <a:r>
                        <a:rPr lang="en-GB" sz="1200" b="0" spc="40" dirty="0">
                          <a:solidFill>
                            <a:schemeClr val="tx1"/>
                          </a:solidFill>
                          <a:latin typeface="+mj-lt"/>
                          <a:ea typeface="Times New Roman"/>
                        </a:rPr>
                        <a:t>For example, “My Light Switch”</a:t>
                      </a:r>
                      <a:endParaRPr lang="ko-KR" sz="1200" b="0" spc="40" dirty="0">
                        <a:solidFill>
                          <a:schemeClr val="tx1"/>
                        </a:solidFill>
                        <a:latin typeface="+mj-lt"/>
                        <a:ea typeface="Times New Roman"/>
                      </a:endParaRPr>
                    </a:p>
                  </a:txBody>
                  <a:tcPr marL="68580" marR="68580" marT="0" marB="0" anchor="ctr"/>
                </a:tc>
                <a:extLst>
                  <a:ext uri="{0D108BD9-81ED-4DB2-BD59-A6C34878D82A}">
                    <a16:rowId xmlns:a16="http://schemas.microsoft.com/office/drawing/2014/main" val="10001"/>
                  </a:ext>
                </a:extLst>
              </a:tr>
              <a:tr h="262097">
                <a:tc>
                  <a:txBody>
                    <a:bodyPr/>
                    <a:lstStyle/>
                    <a:p>
                      <a:pPr algn="ctr">
                        <a:spcBef>
                          <a:spcPts val="300"/>
                        </a:spcBef>
                        <a:spcAft>
                          <a:spcPts val="300"/>
                        </a:spcAft>
                      </a:pPr>
                      <a:r>
                        <a:rPr lang="en-GB" sz="1200" b="0" spc="40" dirty="0">
                          <a:solidFill>
                            <a:schemeClr val="tx1"/>
                          </a:solidFill>
                          <a:latin typeface="+mj-lt"/>
                          <a:ea typeface="Times New Roman"/>
                        </a:rPr>
                        <a:t>Resource</a:t>
                      </a:r>
                      <a:r>
                        <a:rPr lang="en-GB" sz="1200" b="0" spc="40" baseline="0" dirty="0">
                          <a:solidFill>
                            <a:schemeClr val="tx1"/>
                          </a:solidFill>
                          <a:latin typeface="+mj-lt"/>
                          <a:ea typeface="Times New Roman"/>
                        </a:rPr>
                        <a:t> </a:t>
                      </a:r>
                      <a:r>
                        <a:rPr lang="en-GB" sz="1200" b="0" spc="40" dirty="0">
                          <a:solidFill>
                            <a:schemeClr val="tx1"/>
                          </a:solidFill>
                          <a:latin typeface="+mj-lt"/>
                          <a:ea typeface="Times New Roman"/>
                        </a:rPr>
                        <a:t>Type</a:t>
                      </a:r>
                      <a:r>
                        <a:rPr lang="en-GB" sz="1200" b="0" spc="40" baseline="0" dirty="0">
                          <a:solidFill>
                            <a:schemeClr val="tx1"/>
                          </a:solidFill>
                          <a:latin typeface="+mj-lt"/>
                          <a:ea typeface="Times New Roman"/>
                        </a:rPr>
                        <a:t> ID</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err="1">
                          <a:solidFill>
                            <a:schemeClr val="tx1"/>
                          </a:solidFill>
                          <a:latin typeface="+mj-lt"/>
                          <a:ea typeface="Times New Roman"/>
                        </a:rPr>
                        <a:t>rt</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a:solidFill>
                            <a:schemeClr val="tx1"/>
                          </a:solidFill>
                          <a:latin typeface="+mj-lt"/>
                          <a:ea typeface="맑은 고딕"/>
                        </a:rPr>
                        <a:t>s</a:t>
                      </a:r>
                      <a:r>
                        <a:rPr lang="en-GB" sz="1200" b="0" spc="40">
                          <a:solidFill>
                            <a:schemeClr val="tx1"/>
                          </a:solidFill>
                          <a:latin typeface="+mj-lt"/>
                          <a:ea typeface="Times New Roman"/>
                        </a:rPr>
                        <a:t>tring</a:t>
                      </a:r>
                      <a:endParaRPr lang="ko-KR" sz="1200" b="0" spc="40">
                        <a:solidFill>
                          <a:schemeClr val="tx1"/>
                        </a:solidFill>
                        <a:latin typeface="+mj-lt"/>
                        <a:ea typeface="Times New Roman"/>
                      </a:endParaRPr>
                    </a:p>
                  </a:txBody>
                  <a:tcPr marL="68580" marR="68580" marT="0" marB="0" anchor="ctr"/>
                </a:tc>
                <a:tc>
                  <a:txBody>
                    <a:bodyPr/>
                    <a:lstStyle/>
                    <a:p>
                      <a:pPr algn="ctr">
                        <a:spcBef>
                          <a:spcPts val="300"/>
                        </a:spcBef>
                        <a:spcAft>
                          <a:spcPts val="300"/>
                        </a:spcAft>
                      </a:pPr>
                      <a:endParaRPr lang="en-GB" sz="1200" b="0" spc="40">
                        <a:solidFill>
                          <a:schemeClr val="tx1"/>
                        </a:solidFill>
                        <a:latin typeface="+mj-lt"/>
                        <a:ea typeface="Times New Roman"/>
                      </a:endParaRPr>
                    </a:p>
                  </a:txBody>
                  <a:tcPr marL="68580" marR="68580" marT="0" marB="0" anchor="ctr"/>
                </a:tc>
                <a:tc>
                  <a:txBody>
                    <a:bodyPr/>
                    <a:lstStyle/>
                    <a:p>
                      <a:pPr algn="ctr">
                        <a:spcBef>
                          <a:spcPts val="300"/>
                        </a:spcBef>
                        <a:spcAft>
                          <a:spcPts val="300"/>
                        </a:spcAft>
                      </a:pPr>
                      <a:endParaRPr lang="en-GB" sz="1200" b="0" spc="4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a:solidFill>
                            <a:schemeClr val="tx1"/>
                          </a:solidFill>
                          <a:latin typeface="+mj-lt"/>
                          <a:ea typeface="Times New Roman"/>
                        </a:rPr>
                        <a:t>R</a:t>
                      </a:r>
                      <a:endParaRPr lang="ko-KR" sz="1200" b="0" spc="40">
                        <a:solidFill>
                          <a:schemeClr val="tx1"/>
                        </a:solidFill>
                        <a:latin typeface="+mj-lt"/>
                        <a:ea typeface="Times New Roman"/>
                      </a:endParaRPr>
                    </a:p>
                  </a:txBody>
                  <a:tcPr marL="68580" marR="68580" marT="0" marB="0" anchor="ctr"/>
                </a:tc>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lang="en-GB" sz="1200" b="0" kern="1200" spc="40" dirty="0">
                          <a:solidFill>
                            <a:schemeClr val="tx1"/>
                          </a:solidFill>
                          <a:latin typeface="+mn-lt"/>
                          <a:ea typeface="Times New Roman"/>
                          <a:cs typeface="+mn-cs"/>
                        </a:rPr>
                        <a:t>yes</a:t>
                      </a:r>
                      <a:endParaRPr lang="en-GB"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Times New Roman"/>
                        </a:rPr>
                        <a:t>Represent</a:t>
                      </a:r>
                      <a:r>
                        <a:rPr lang="en-GB" sz="1200" b="0" spc="40" baseline="0" dirty="0">
                          <a:solidFill>
                            <a:schemeClr val="tx1"/>
                          </a:solidFill>
                          <a:latin typeface="+mj-lt"/>
                          <a:ea typeface="Times New Roman"/>
                        </a:rPr>
                        <a:t> a specific resource type.</a:t>
                      </a:r>
                      <a:endParaRPr lang="en-GB" sz="1200" b="0" spc="40" dirty="0">
                        <a:solidFill>
                          <a:schemeClr val="tx1"/>
                        </a:solidFill>
                        <a:latin typeface="+mj-lt"/>
                        <a:ea typeface="Times New Roman"/>
                      </a:endParaRPr>
                    </a:p>
                  </a:txBody>
                  <a:tcPr marL="68580" marR="68580" marT="0" marB="0" anchor="ctr"/>
                </a:tc>
                <a:extLst>
                  <a:ext uri="{0D108BD9-81ED-4DB2-BD59-A6C34878D82A}">
                    <a16:rowId xmlns:a16="http://schemas.microsoft.com/office/drawing/2014/main" val="10002"/>
                  </a:ext>
                </a:extLst>
              </a:tr>
              <a:tr h="262097">
                <a:tc>
                  <a:txBody>
                    <a:bodyPr/>
                    <a:lstStyle/>
                    <a:p>
                      <a:pPr algn="ctr">
                        <a:spcBef>
                          <a:spcPts val="300"/>
                        </a:spcBef>
                        <a:spcAft>
                          <a:spcPts val="300"/>
                        </a:spcAft>
                      </a:pPr>
                      <a:r>
                        <a:rPr lang="en-GB" sz="1200" b="0" spc="40" dirty="0">
                          <a:solidFill>
                            <a:schemeClr val="tx1"/>
                          </a:solidFill>
                          <a:latin typeface="+mj-lt"/>
                          <a:ea typeface="Times New Roman"/>
                        </a:rPr>
                        <a:t>Interface</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맑은 고딕"/>
                        </a:rPr>
                        <a:t>if</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맑은 고딕"/>
                        </a:rPr>
                        <a:t>string</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endParaRPr lang="en-GB" sz="1200" b="0" spc="40">
                        <a:solidFill>
                          <a:schemeClr val="tx1"/>
                        </a:solidFill>
                        <a:latin typeface="+mj-lt"/>
                        <a:ea typeface="Times New Roman"/>
                      </a:endParaRPr>
                    </a:p>
                  </a:txBody>
                  <a:tcPr marL="68580" marR="68580" marT="0" marB="0" anchor="ctr"/>
                </a:tc>
                <a:tc>
                  <a:txBody>
                    <a:bodyPr/>
                    <a:lstStyle/>
                    <a:p>
                      <a:pPr algn="ctr">
                        <a:spcBef>
                          <a:spcPts val="300"/>
                        </a:spcBef>
                        <a:spcAft>
                          <a:spcPts val="300"/>
                        </a:spcAft>
                      </a:pPr>
                      <a:endParaRPr lang="en-GB" sz="1200" b="0" spc="4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a:solidFill>
                            <a:schemeClr val="tx1"/>
                          </a:solidFill>
                          <a:latin typeface="+mj-lt"/>
                          <a:ea typeface="Times New Roman"/>
                        </a:rPr>
                        <a:t>R</a:t>
                      </a:r>
                      <a:endParaRPr lang="ko-KR" sz="1200" b="0" spc="40">
                        <a:solidFill>
                          <a:schemeClr val="tx1"/>
                        </a:solidFill>
                        <a:latin typeface="+mj-lt"/>
                        <a:ea typeface="Times New Roman"/>
                      </a:endParaRPr>
                    </a:p>
                  </a:txBody>
                  <a:tcPr marL="68580" marR="68580" marT="0" marB="0" anchor="ctr"/>
                </a:tc>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lang="en-GB" sz="1200" b="0" kern="1200" spc="40" dirty="0">
                          <a:solidFill>
                            <a:schemeClr val="tx1"/>
                          </a:solidFill>
                          <a:latin typeface="+mn-lt"/>
                          <a:ea typeface="Times New Roman"/>
                          <a:cs typeface="+mn-cs"/>
                        </a:rPr>
                        <a:t>Yes</a:t>
                      </a:r>
                      <a:endParaRPr lang="en-GB"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Times New Roman"/>
                        </a:rPr>
                        <a:t>Unique identifier for device (UUID)</a:t>
                      </a:r>
                      <a:endParaRPr lang="ko-KR" sz="1200" b="0" spc="40" dirty="0">
                        <a:solidFill>
                          <a:schemeClr val="tx1"/>
                        </a:solidFill>
                        <a:latin typeface="+mj-lt"/>
                        <a:ea typeface="Times New Roman"/>
                      </a:endParaRPr>
                    </a:p>
                  </a:txBody>
                  <a:tcPr marL="68580" marR="68580" marT="0" marB="0" anchor="ctr"/>
                </a:tc>
                <a:extLst>
                  <a:ext uri="{0D108BD9-81ED-4DB2-BD59-A6C34878D82A}">
                    <a16:rowId xmlns:a16="http://schemas.microsoft.com/office/drawing/2014/main" val="10003"/>
                  </a:ext>
                </a:extLst>
              </a:tr>
              <a:tr h="262097">
                <a:tc>
                  <a:txBody>
                    <a:bodyPr/>
                    <a:lstStyle/>
                    <a:p>
                      <a:pPr algn="ctr">
                        <a:spcBef>
                          <a:spcPts val="300"/>
                        </a:spcBef>
                        <a:spcAft>
                          <a:spcPts val="300"/>
                        </a:spcAft>
                      </a:pPr>
                      <a:r>
                        <a:rPr lang="en-GB" sz="1200" b="0" spc="40" dirty="0">
                          <a:solidFill>
                            <a:schemeClr val="tx1"/>
                          </a:solidFill>
                          <a:latin typeface="+mj-lt"/>
                          <a:ea typeface="Times New Roman"/>
                        </a:rPr>
                        <a:t>Value</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Times New Roman"/>
                        </a:rPr>
                        <a:t>value</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맑은 고딕"/>
                        </a:rPr>
                        <a:t>Boolean</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endParaRPr lang="en-GB"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endParaRPr lang="en-GB"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Times New Roman"/>
                        </a:rPr>
                        <a:t>RW</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Times New Roman"/>
                        </a:rPr>
                        <a:t>yes</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Times New Roman"/>
                        </a:rPr>
                        <a:t>Status of the switch</a:t>
                      </a:r>
                      <a:endParaRPr lang="ko-KR" sz="1200" b="0" spc="40" dirty="0">
                        <a:solidFill>
                          <a:schemeClr val="tx1"/>
                        </a:solidFill>
                        <a:latin typeface="+mj-lt"/>
                        <a:ea typeface="Times New Roman"/>
                      </a:endParaRPr>
                    </a:p>
                  </a:txBody>
                  <a:tcPr marL="68580" marR="68580" marT="0" marB="0" anchor="ctr"/>
                </a:tc>
                <a:extLst>
                  <a:ext uri="{0D108BD9-81ED-4DB2-BD59-A6C34878D82A}">
                    <a16:rowId xmlns:a16="http://schemas.microsoft.com/office/drawing/2014/main" val="10004"/>
                  </a:ext>
                </a:extLst>
              </a:tr>
            </a:tbl>
          </a:graphicData>
        </a:graphic>
      </p:graphicFrame>
      <p:sp>
        <p:nvSpPr>
          <p:cNvPr id="10" name="Content Placeholder 2"/>
          <p:cNvSpPr txBox="1">
            <a:spLocks/>
          </p:cNvSpPr>
          <p:nvPr/>
        </p:nvSpPr>
        <p:spPr>
          <a:xfrm>
            <a:off x="1178169" y="3974918"/>
            <a:ext cx="9398977" cy="39233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sz="1800" b="1" dirty="0">
                <a:solidFill>
                  <a:srgbClr val="1C3339"/>
                </a:solidFill>
              </a:rPr>
              <a:t>Binary switch properties  </a:t>
            </a:r>
          </a:p>
        </p:txBody>
      </p:sp>
      <p:graphicFrame>
        <p:nvGraphicFramePr>
          <p:cNvPr id="11" name="표 10"/>
          <p:cNvGraphicFramePr>
            <a:graphicFrameLocks noGrp="1"/>
          </p:cNvGraphicFramePr>
          <p:nvPr>
            <p:extLst>
              <p:ext uri="{D42A27DB-BD31-4B8C-83A1-F6EECF244321}">
                <p14:modId xmlns:p14="http://schemas.microsoft.com/office/powerpoint/2010/main" val="971724034"/>
              </p:ext>
            </p:extLst>
          </p:nvPr>
        </p:nvGraphicFramePr>
        <p:xfrm>
          <a:off x="921718" y="2842360"/>
          <a:ext cx="10295810" cy="914400"/>
        </p:xfrm>
        <a:graphic>
          <a:graphicData uri="http://schemas.openxmlformats.org/drawingml/2006/table">
            <a:tbl>
              <a:tblPr firstRow="1" bandRow="1">
                <a:tableStyleId>{5C22544A-7EE6-4342-B048-85BDC9FD1C3A}</a:tableStyleId>
              </a:tblPr>
              <a:tblGrid>
                <a:gridCol w="844070">
                  <a:extLst>
                    <a:ext uri="{9D8B030D-6E8A-4147-A177-3AD203B41FA5}">
                      <a16:colId xmlns:a16="http://schemas.microsoft.com/office/drawing/2014/main" val="20000"/>
                    </a:ext>
                  </a:extLst>
                </a:gridCol>
                <a:gridCol w="1003629">
                  <a:extLst>
                    <a:ext uri="{9D8B030D-6E8A-4147-A177-3AD203B41FA5}">
                      <a16:colId xmlns:a16="http://schemas.microsoft.com/office/drawing/2014/main" val="20001"/>
                    </a:ext>
                  </a:extLst>
                </a:gridCol>
                <a:gridCol w="1572518">
                  <a:extLst>
                    <a:ext uri="{9D8B030D-6E8A-4147-A177-3AD203B41FA5}">
                      <a16:colId xmlns:a16="http://schemas.microsoft.com/office/drawing/2014/main" val="20002"/>
                    </a:ext>
                  </a:extLst>
                </a:gridCol>
                <a:gridCol w="1270925">
                  <a:extLst>
                    <a:ext uri="{9D8B030D-6E8A-4147-A177-3AD203B41FA5}">
                      <a16:colId xmlns:a16="http://schemas.microsoft.com/office/drawing/2014/main" val="20003"/>
                    </a:ext>
                  </a:extLst>
                </a:gridCol>
                <a:gridCol w="3195567">
                  <a:extLst>
                    <a:ext uri="{9D8B030D-6E8A-4147-A177-3AD203B41FA5}">
                      <a16:colId xmlns:a16="http://schemas.microsoft.com/office/drawing/2014/main" val="20004"/>
                    </a:ext>
                  </a:extLst>
                </a:gridCol>
                <a:gridCol w="1635369">
                  <a:extLst>
                    <a:ext uri="{9D8B030D-6E8A-4147-A177-3AD203B41FA5}">
                      <a16:colId xmlns:a16="http://schemas.microsoft.com/office/drawing/2014/main" val="20005"/>
                    </a:ext>
                  </a:extLst>
                </a:gridCol>
                <a:gridCol w="773732">
                  <a:extLst>
                    <a:ext uri="{9D8B030D-6E8A-4147-A177-3AD203B41FA5}">
                      <a16:colId xmlns:a16="http://schemas.microsoft.com/office/drawing/2014/main" val="20006"/>
                    </a:ext>
                  </a:extLst>
                </a:gridCol>
              </a:tblGrid>
              <a:tr h="370840">
                <a:tc>
                  <a:txBody>
                    <a:bodyPr/>
                    <a:lstStyle/>
                    <a:p>
                      <a:pPr algn="ctr" latinLnBrk="1"/>
                      <a:r>
                        <a:rPr lang="en-US" altLang="ko-KR" sz="1200" dirty="0"/>
                        <a:t>fixed</a:t>
                      </a:r>
                      <a:r>
                        <a:rPr lang="en-US" altLang="ko-KR" sz="1200" baseline="0" dirty="0"/>
                        <a:t> URI</a:t>
                      </a:r>
                      <a:endParaRPr lang="ko-KR" altLang="en-US" sz="1200" dirty="0"/>
                    </a:p>
                  </a:txBody>
                  <a:tcPr anchor="ctr"/>
                </a:tc>
                <a:tc>
                  <a:txBody>
                    <a:bodyPr/>
                    <a:lstStyle/>
                    <a:p>
                      <a:pPr algn="ctr" latinLnBrk="1"/>
                      <a:r>
                        <a:rPr lang="en-US" altLang="ko-KR" sz="1200" dirty="0"/>
                        <a:t>Resource</a:t>
                      </a:r>
                      <a:r>
                        <a:rPr lang="en-US" altLang="ko-KR" sz="1200" baseline="0" dirty="0"/>
                        <a:t> Type Title</a:t>
                      </a:r>
                      <a:endParaRPr lang="ko-KR" altLang="en-US" sz="1200" dirty="0"/>
                    </a:p>
                  </a:txBody>
                  <a:tcPr anchor="ctr"/>
                </a:tc>
                <a:tc>
                  <a:txBody>
                    <a:bodyPr/>
                    <a:lstStyle/>
                    <a:p>
                      <a:pPr algn="ctr" latinLnBrk="1"/>
                      <a:r>
                        <a:rPr lang="en-US" altLang="ko-KR" sz="1200" dirty="0"/>
                        <a:t>Resource Type ID (“</a:t>
                      </a:r>
                      <a:r>
                        <a:rPr lang="en-US" altLang="ko-KR" sz="1200" dirty="0" err="1"/>
                        <a:t>rt</a:t>
                      </a:r>
                      <a:r>
                        <a:rPr lang="en-US" altLang="ko-KR" sz="1200" dirty="0"/>
                        <a:t>” value)</a:t>
                      </a:r>
                      <a:endParaRPr lang="ko-KR" altLang="en-US" sz="1200" dirty="0"/>
                    </a:p>
                  </a:txBody>
                  <a:tcPr anchor="ctr"/>
                </a:tc>
                <a:tc>
                  <a:txBody>
                    <a:bodyPr/>
                    <a:lstStyle/>
                    <a:p>
                      <a:pPr algn="ctr" latinLnBrk="1"/>
                      <a:r>
                        <a:rPr lang="en-US" altLang="ko-KR" sz="1200" dirty="0"/>
                        <a:t>interfaces</a:t>
                      </a:r>
                      <a:endParaRPr lang="ko-KR" altLang="en-US" sz="1200" dirty="0"/>
                    </a:p>
                  </a:txBody>
                  <a:tcPr anchor="ctr"/>
                </a:tc>
                <a:tc>
                  <a:txBody>
                    <a:bodyPr/>
                    <a:lstStyle/>
                    <a:p>
                      <a:pPr algn="ctr">
                        <a:spcBef>
                          <a:spcPts val="300"/>
                        </a:spcBef>
                        <a:spcAft>
                          <a:spcPts val="300"/>
                        </a:spcAft>
                      </a:pPr>
                      <a:r>
                        <a:rPr lang="en-GB" sz="1200" b="1" spc="40" dirty="0">
                          <a:solidFill>
                            <a:srgbClr val="FFFFFF"/>
                          </a:solidFill>
                          <a:latin typeface="Arial"/>
                          <a:ea typeface="맑은 고딕"/>
                        </a:rPr>
                        <a:t>Description</a:t>
                      </a:r>
                      <a:endParaRPr lang="ko-KR" sz="1200" spc="40" dirty="0">
                        <a:latin typeface="Arial"/>
                        <a:ea typeface="Times New Roman"/>
                      </a:endParaRPr>
                    </a:p>
                  </a:txBody>
                  <a:tcPr marL="68580" marR="68580" marT="0" marB="0" anchor="ctr"/>
                </a:tc>
                <a:tc>
                  <a:txBody>
                    <a:bodyPr/>
                    <a:lstStyle/>
                    <a:p>
                      <a:pPr algn="ctr">
                        <a:spcBef>
                          <a:spcPts val="300"/>
                        </a:spcBef>
                        <a:spcAft>
                          <a:spcPts val="300"/>
                        </a:spcAft>
                      </a:pPr>
                      <a:r>
                        <a:rPr lang="en-GB" sz="1200" spc="40" dirty="0">
                          <a:solidFill>
                            <a:srgbClr val="FFFFFF"/>
                          </a:solidFill>
                          <a:latin typeface="Arial"/>
                          <a:ea typeface="맑은 고딕"/>
                        </a:rPr>
                        <a:t>Related </a:t>
                      </a:r>
                      <a:r>
                        <a:rPr lang="en-GB" sz="1200" b="1" spc="40" dirty="0">
                          <a:solidFill>
                            <a:srgbClr val="FFFFFF"/>
                          </a:solidFill>
                          <a:latin typeface="Arial"/>
                          <a:ea typeface="맑은 고딕"/>
                        </a:rPr>
                        <a:t>Functional Interaction </a:t>
                      </a:r>
                      <a:endParaRPr lang="ko-KR" sz="1200" spc="40" dirty="0">
                        <a:latin typeface="Arial"/>
                        <a:ea typeface="Times New Roman"/>
                      </a:endParaRPr>
                    </a:p>
                  </a:txBody>
                  <a:tcPr marL="68580" marR="68580" marT="0" marB="0" anchor="ctr"/>
                </a:tc>
                <a:tc>
                  <a:txBody>
                    <a:bodyPr/>
                    <a:lstStyle/>
                    <a:p>
                      <a:pPr algn="ctr">
                        <a:spcBef>
                          <a:spcPts val="300"/>
                        </a:spcBef>
                        <a:spcAft>
                          <a:spcPts val="300"/>
                        </a:spcAft>
                      </a:pPr>
                      <a:r>
                        <a:rPr lang="en-GB" sz="1200" b="1" spc="40" dirty="0">
                          <a:solidFill>
                            <a:srgbClr val="FFFFFF"/>
                          </a:solidFill>
                          <a:latin typeface="Arial"/>
                          <a:ea typeface="맑은 고딕"/>
                        </a:rPr>
                        <a:t>M/CM/O</a:t>
                      </a:r>
                      <a:endParaRPr lang="ko-KR" sz="1200" spc="40" dirty="0">
                        <a:latin typeface="Arial"/>
                        <a:ea typeface="Times New Roman"/>
                      </a:endParaRPr>
                    </a:p>
                  </a:txBody>
                  <a:tcPr marL="68580" marR="68580" marT="0" marB="0" anchor="ctr"/>
                </a:tc>
                <a:extLst>
                  <a:ext uri="{0D108BD9-81ED-4DB2-BD59-A6C34878D82A}">
                    <a16:rowId xmlns:a16="http://schemas.microsoft.com/office/drawing/2014/main" val="10000"/>
                  </a:ext>
                </a:extLst>
              </a:tr>
              <a:tr h="400247">
                <a:tc>
                  <a:txBody>
                    <a:bodyPr/>
                    <a:lstStyle/>
                    <a:p>
                      <a:pPr algn="ctr" latinLnBrk="1"/>
                      <a:r>
                        <a:rPr lang="en-US" altLang="ko-KR" sz="1200" dirty="0"/>
                        <a:t>none</a:t>
                      </a:r>
                      <a:endParaRPr lang="ko-KR" altLang="en-US" sz="1200" dirty="0"/>
                    </a:p>
                  </a:txBody>
                  <a:tcPr anchor="ctr"/>
                </a:tc>
                <a:tc>
                  <a:txBody>
                    <a:bodyPr/>
                    <a:lstStyle/>
                    <a:p>
                      <a:pPr algn="ctr" latinLnBrk="1"/>
                      <a:r>
                        <a:rPr lang="en-US" altLang="ko-KR" sz="1200" dirty="0"/>
                        <a:t>Binary</a:t>
                      </a:r>
                      <a:r>
                        <a:rPr lang="en-US" altLang="ko-KR" sz="1200" baseline="0" dirty="0"/>
                        <a:t> switch</a:t>
                      </a:r>
                      <a:endParaRPr lang="ko-KR" altLang="en-US" sz="1200" dirty="0"/>
                    </a:p>
                  </a:txBody>
                  <a:tcPr anchor="ctr"/>
                </a:tc>
                <a:tc>
                  <a:txBody>
                    <a:bodyPr/>
                    <a:lstStyle/>
                    <a:p>
                      <a:pPr algn="ctr" latinLnBrk="1"/>
                      <a:r>
                        <a:rPr lang="en-US" altLang="ko-KR" sz="1200" b="0" dirty="0" err="1">
                          <a:solidFill>
                            <a:srgbClr val="1C3339"/>
                          </a:solidFill>
                        </a:rPr>
                        <a:t>oic.r.switch.binary</a:t>
                      </a:r>
                      <a:endParaRPr lang="ko-KR" altLang="en-US" sz="1200" b="0" dirty="0">
                        <a:solidFill>
                          <a:srgbClr val="1C3339"/>
                        </a:solidFill>
                      </a:endParaRPr>
                    </a:p>
                  </a:txBody>
                  <a:tcPr anchor="ctr"/>
                </a:tc>
                <a:tc>
                  <a:txBody>
                    <a:bodyPr/>
                    <a:lstStyle/>
                    <a:p>
                      <a:pPr algn="ctr" latinLnBrk="1"/>
                      <a:r>
                        <a:rPr lang="en-US" altLang="ko-KR" sz="1200" dirty="0" err="1"/>
                        <a:t>oic.if.a</a:t>
                      </a:r>
                      <a:r>
                        <a:rPr lang="en-US" altLang="ko-KR" sz="1200" dirty="0"/>
                        <a:t>, </a:t>
                      </a:r>
                      <a:r>
                        <a:rPr lang="en-US" altLang="ko-KR" sz="1200" dirty="0" err="1"/>
                        <a:t>oic.if.baseline</a:t>
                      </a:r>
                      <a:endParaRPr lang="ko-KR" altLang="en-US" sz="1200" dirty="0"/>
                    </a:p>
                  </a:txBody>
                  <a:tcPr anchor="ctr"/>
                </a:tc>
                <a:tc>
                  <a:txBody>
                    <a:bodyPr/>
                    <a:lstStyle/>
                    <a:p>
                      <a:pPr algn="ctr" latinLnBrk="1"/>
                      <a:r>
                        <a:rPr lang="en-US" altLang="ko-KR" sz="1200" dirty="0"/>
                        <a:t>Binary switch to turn</a:t>
                      </a:r>
                      <a:r>
                        <a:rPr lang="en-US" altLang="ko-KR" sz="1200" baseline="0" dirty="0"/>
                        <a:t> on-off the device to which it’s associated. </a:t>
                      </a:r>
                      <a:endParaRPr lang="en-US" altLang="ko-KR" sz="1200" dirty="0"/>
                    </a:p>
                  </a:txBody>
                  <a:tcPr anchor="ctr"/>
                </a:tc>
                <a:tc>
                  <a:txBody>
                    <a:bodyPr/>
                    <a:lstStyle/>
                    <a:p>
                      <a:pPr algn="ctr" latinLnBrk="1"/>
                      <a:r>
                        <a:rPr lang="en-US" altLang="ko-KR" sz="1200" dirty="0"/>
                        <a:t>Actuation</a:t>
                      </a:r>
                      <a:endParaRPr lang="ko-KR" altLang="en-US" sz="1200" dirty="0"/>
                    </a:p>
                  </a:txBody>
                  <a:tcPr anchor="ctr"/>
                </a:tc>
                <a:tc>
                  <a:txBody>
                    <a:bodyPr/>
                    <a:lstStyle/>
                    <a:p>
                      <a:pPr algn="ctr" latinLnBrk="1"/>
                      <a:r>
                        <a:rPr lang="en-US" altLang="ko-KR" sz="1200" dirty="0"/>
                        <a:t>O</a:t>
                      </a:r>
                      <a:endParaRPr lang="ko-KR" altLang="en-US" sz="1200" dirty="0"/>
                    </a:p>
                  </a:txBody>
                  <a:tcPr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9233040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91046" y="1156996"/>
            <a:ext cx="11200912" cy="3025897"/>
          </a:xfrm>
        </p:spPr>
        <p:txBody>
          <a:bodyPr>
            <a:normAutofit fontScale="70000" lnSpcReduction="20000"/>
          </a:bodyPr>
          <a:lstStyle/>
          <a:p>
            <a:pPr marL="457200" indent="-457200">
              <a:buNone/>
            </a:pPr>
            <a:r>
              <a:rPr lang="en-US" altLang="ko-KR" dirty="0"/>
              <a:t>Type web link (RFC 5988) which is a means of expressing connections between resources.  </a:t>
            </a:r>
          </a:p>
          <a:p>
            <a:pPr marL="457200" indent="-457200">
              <a:buNone/>
            </a:pPr>
            <a:endParaRPr lang="en-US" altLang="ko-KR" dirty="0"/>
          </a:p>
          <a:p>
            <a:pPr marL="457200" indent="-457200"/>
            <a:r>
              <a:rPr lang="en-US" altLang="ko-KR" b="1" dirty="0"/>
              <a:t>Context URI</a:t>
            </a:r>
            <a:r>
              <a:rPr lang="en-US" altLang="ko-KR" dirty="0"/>
              <a:t>: indicate the resource determining the relationship context. (e.g. /</a:t>
            </a:r>
            <a:r>
              <a:rPr lang="en-US" altLang="ko-KR" dirty="0" err="1"/>
              <a:t>myRoom</a:t>
            </a:r>
            <a:r>
              <a:rPr lang="en-US" altLang="ko-KR" dirty="0"/>
              <a:t>) </a:t>
            </a:r>
          </a:p>
          <a:p>
            <a:pPr marL="457200" indent="-457200"/>
            <a:r>
              <a:rPr lang="en-US" altLang="ko-KR" b="1" dirty="0"/>
              <a:t>Target URI</a:t>
            </a:r>
            <a:r>
              <a:rPr lang="en-US" altLang="ko-KR" dirty="0"/>
              <a:t>: indicate the resource determining the relationship target. (e.g. /</a:t>
            </a:r>
            <a:r>
              <a:rPr lang="en-US" altLang="ko-KR" dirty="0" err="1"/>
              <a:t>myLight</a:t>
            </a:r>
            <a:r>
              <a:rPr lang="en-US" altLang="ko-KR" dirty="0"/>
              <a:t>)  </a:t>
            </a:r>
          </a:p>
          <a:p>
            <a:pPr marL="457200" indent="-457200"/>
            <a:r>
              <a:rPr lang="en-US" altLang="ko-KR" b="1" dirty="0"/>
              <a:t>Relation: </a:t>
            </a:r>
            <a:r>
              <a:rPr lang="en-US" altLang="ko-KR" dirty="0"/>
              <a:t>a relationship from the context URI to target URI. (e.g. "inside" )   </a:t>
            </a:r>
          </a:p>
          <a:p>
            <a:pPr marL="457200" indent="-457200"/>
            <a:r>
              <a:rPr lang="en-US" altLang="ko-KR" b="1" dirty="0"/>
              <a:t>Attributes: </a:t>
            </a:r>
            <a:r>
              <a:rPr lang="en-US" altLang="ko-KR" dirty="0"/>
              <a:t>a set of attributes that provide metadata about the target URI. (e.g. “</a:t>
            </a:r>
            <a:r>
              <a:rPr lang="en-US" altLang="ko-KR" dirty="0" err="1"/>
              <a:t>rt</a:t>
            </a:r>
            <a:r>
              <a:rPr lang="en-US" altLang="ko-KR" dirty="0"/>
              <a:t>“)  </a:t>
            </a:r>
            <a:endParaRPr lang="en-US" altLang="ko-KR" dirty="0">
              <a:solidFill>
                <a:srgbClr val="1C3339"/>
              </a:solidFill>
            </a:endParaRPr>
          </a:p>
          <a:p>
            <a:endParaRPr lang="ko-KR" altLang="en-US" dirty="0"/>
          </a:p>
        </p:txBody>
      </p:sp>
      <p:sp>
        <p:nvSpPr>
          <p:cNvPr id="3" name="제목 2"/>
          <p:cNvSpPr>
            <a:spLocks noGrp="1"/>
          </p:cNvSpPr>
          <p:nvPr>
            <p:ph type="title"/>
          </p:nvPr>
        </p:nvSpPr>
        <p:spPr/>
        <p:txBody>
          <a:bodyPr/>
          <a:lstStyle/>
          <a:p>
            <a:r>
              <a:rPr lang="en-US" altLang="ko-KR" dirty="0"/>
              <a:t>OCF Link: Typed Web Link</a:t>
            </a:r>
            <a:endParaRPr lang="ko-KR" altLang="en-US" dirty="0"/>
          </a:p>
        </p:txBody>
      </p:sp>
      <p:sp>
        <p:nvSpPr>
          <p:cNvPr id="4" name="날짜 개체 틀 3"/>
          <p:cNvSpPr>
            <a:spLocks noGrp="1"/>
          </p:cNvSpPr>
          <p:nvPr>
            <p:ph type="dt" sz="half" idx="10"/>
          </p:nvPr>
        </p:nvSpPr>
        <p:spPr/>
        <p:txBody>
          <a:bodyPr/>
          <a:lstStyle/>
          <a:p>
            <a:fld id="{1DDA4250-809D-4121-9EFC-4864E5DF7DB6}" type="datetime3">
              <a:rPr lang="en-US" altLang="ko-KR" smtClean="0"/>
              <a:t>17 October 2017</a:t>
            </a:fld>
            <a:endParaRPr lang="en-US" dirty="0"/>
          </a:p>
        </p:txBody>
      </p:sp>
      <p:sp>
        <p:nvSpPr>
          <p:cNvPr id="5" name="바닥글 개체 틀 4"/>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p:cNvSpPr>
            <a:spLocks noGrp="1"/>
          </p:cNvSpPr>
          <p:nvPr>
            <p:ph type="sldNum" sz="quarter" idx="12"/>
          </p:nvPr>
        </p:nvSpPr>
        <p:spPr/>
        <p:txBody>
          <a:bodyPr/>
          <a:lstStyle/>
          <a:p>
            <a:fld id="{17A5C656-E050-4F3D-A0DB-0D19E9E83691}" type="slidenum">
              <a:rPr lang="en-US" smtClean="0"/>
              <a:pPr/>
              <a:t>43</a:t>
            </a:fld>
            <a:endParaRPr lang="en-US" dirty="0"/>
          </a:p>
        </p:txBody>
      </p:sp>
      <p:sp>
        <p:nvSpPr>
          <p:cNvPr id="7" name="Text Box 2"/>
          <p:cNvSpPr txBox="1">
            <a:spLocks noChangeArrowheads="1"/>
          </p:cNvSpPr>
          <p:nvPr/>
        </p:nvSpPr>
        <p:spPr bwMode="auto">
          <a:xfrm>
            <a:off x="3304550" y="4254688"/>
            <a:ext cx="5173764" cy="1384995"/>
          </a:xfrm>
          <a:prstGeom prst="rect">
            <a:avLst/>
          </a:prstGeom>
          <a:solidFill>
            <a:schemeClr val="bg1">
              <a:lumMod val="95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"Context URI": /</a:t>
            </a:r>
            <a:r>
              <a:rPr kumimoji="1" lang="en-US" altLang="ko-KR" sz="1400" dirty="0" err="1">
                <a:latin typeface="Courier New" pitchFamily="49" charset="0"/>
                <a:ea typeface="맑은 고딕" pitchFamily="50" charset="-127"/>
                <a:cs typeface="굴림" pitchFamily="50" charset="-127"/>
              </a:rPr>
              <a:t>myRoom</a:t>
            </a:r>
            <a:r>
              <a:rPr kumimoji="1" lang="en-US" altLang="ko-KR" sz="1400" dirty="0">
                <a:latin typeface="Courier New" pitchFamily="49" charset="0"/>
                <a:ea typeface="맑은 고딕" pitchFamily="50" charset="-127"/>
                <a:cs typeface="굴림" pitchFamily="50" charset="-127"/>
              </a:rPr>
              <a:t>, </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"Target URI": /</a:t>
            </a:r>
            <a:r>
              <a:rPr kumimoji="1" lang="en-US" altLang="ko-KR" sz="1400" dirty="0" err="1">
                <a:latin typeface="Courier New" pitchFamily="49" charset="0"/>
                <a:ea typeface="맑은 고딕" pitchFamily="50" charset="-127"/>
                <a:cs typeface="굴림" pitchFamily="50" charset="-127"/>
              </a:rPr>
              <a:t>myLgith</a:t>
            </a:r>
            <a:r>
              <a:rPr kumimoji="1" lang="en-US" altLang="ko-KR" sz="1400" dirty="0">
                <a:latin typeface="Courier New" pitchFamily="49" charset="0"/>
                <a:ea typeface="맑은 고딕" pitchFamily="50" charset="-127"/>
                <a:cs typeface="굴림" pitchFamily="50" charset="-127"/>
              </a:rPr>
              <a:t>, </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"relationship": "inside", </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"resource type for target URI": "</a:t>
            </a:r>
            <a:r>
              <a:rPr kumimoji="1" lang="en-US" altLang="ko-KR" sz="1400" dirty="0" err="1">
                <a:latin typeface="Courier New" pitchFamily="49" charset="0"/>
                <a:ea typeface="맑은 고딕" pitchFamily="50" charset="-127"/>
                <a:cs typeface="굴림" pitchFamily="50" charset="-127"/>
              </a:rPr>
              <a:t>oic.r.light</a:t>
            </a: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a:t>
            </a:r>
            <a:endParaRPr kumimoji="1" lang="ko-KR" altLang="ko-KR" sz="1400" b="0" i="0" u="none" strike="noStrike" cap="none" normalizeH="0" baseline="0" dirty="0">
              <a:ln>
                <a:noFill/>
              </a:ln>
              <a:solidFill>
                <a:schemeClr val="tx1"/>
              </a:solidFill>
              <a:effectLst/>
              <a:latin typeface="굴림" pitchFamily="50" charset="-127"/>
              <a:ea typeface="굴림" pitchFamily="50" charset="-127"/>
              <a:cs typeface="굴림" pitchFamily="50" charset="-127"/>
            </a:endParaRPr>
          </a:p>
        </p:txBody>
      </p:sp>
      <p:sp>
        <p:nvSpPr>
          <p:cNvPr id="8" name="Content Placeholder 2"/>
          <p:cNvSpPr txBox="1">
            <a:spLocks/>
          </p:cNvSpPr>
          <p:nvPr/>
        </p:nvSpPr>
        <p:spPr>
          <a:xfrm>
            <a:off x="3028336" y="5746237"/>
            <a:ext cx="5761702" cy="320266"/>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sz="1400" b="1" dirty="0">
                <a:solidFill>
                  <a:srgbClr val="1C3339"/>
                </a:solidFill>
              </a:rPr>
              <a:t>(conceptual) example of Typed Web link from room to light</a:t>
            </a:r>
          </a:p>
        </p:txBody>
      </p:sp>
    </p:spTree>
    <p:extLst>
      <p:ext uri="{BB962C8B-B14F-4D97-AF65-F5344CB8AC3E}">
        <p14:creationId xmlns:p14="http://schemas.microsoft.com/office/powerpoint/2010/main" val="42724518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91046" y="1156997"/>
            <a:ext cx="11200912" cy="2938348"/>
          </a:xfrm>
        </p:spPr>
        <p:txBody>
          <a:bodyPr>
            <a:normAutofit fontScale="62500" lnSpcReduction="20000"/>
          </a:bodyPr>
          <a:lstStyle/>
          <a:p>
            <a:pPr marL="457200" indent="-457200">
              <a:buNone/>
            </a:pPr>
            <a:r>
              <a:rPr lang="en-US" altLang="ko-KR" dirty="0"/>
              <a:t>OCF Link consist of Parameters which are key-value pairs characterize link relationship.</a:t>
            </a:r>
          </a:p>
          <a:p>
            <a:pPr marL="457200" indent="-457200"/>
            <a:r>
              <a:rPr lang="en-US" altLang="ko-KR" b="1" dirty="0"/>
              <a:t>anchor: </a:t>
            </a:r>
            <a:r>
              <a:rPr lang="en-US" altLang="ko-KR" dirty="0"/>
              <a:t>context URI. when present, the hosting Device ID. When absent,  hosting Resource.  </a:t>
            </a:r>
            <a:r>
              <a:rPr lang="en-US" altLang="ko-KR" b="1" dirty="0"/>
              <a:t> </a:t>
            </a:r>
          </a:p>
          <a:p>
            <a:pPr marL="457200" indent="-457200"/>
            <a:r>
              <a:rPr lang="en-US" altLang="ko-KR" b="1" dirty="0" err="1"/>
              <a:t>href</a:t>
            </a:r>
            <a:r>
              <a:rPr lang="en-US" altLang="ko-KR" b="1" dirty="0"/>
              <a:t>: </a:t>
            </a:r>
            <a:r>
              <a:rPr lang="en-US" altLang="ko-KR" dirty="0"/>
              <a:t> target URI, mandatory </a:t>
            </a:r>
          </a:p>
          <a:p>
            <a:pPr marL="457200" indent="-457200"/>
            <a:r>
              <a:rPr lang="en-US" altLang="ko-KR" b="1" dirty="0" err="1"/>
              <a:t>rel</a:t>
            </a:r>
            <a:r>
              <a:rPr lang="en-US" altLang="ko-KR" b="1" dirty="0"/>
              <a:t>: </a:t>
            </a:r>
            <a:r>
              <a:rPr lang="en-US" altLang="ko-KR" dirty="0"/>
              <a:t>relationship, the default value of “hosts” when absent  </a:t>
            </a:r>
          </a:p>
          <a:p>
            <a:pPr marL="457200" indent="-457200"/>
            <a:r>
              <a:rPr lang="en-US" altLang="ko-KR" b="1" dirty="0" err="1"/>
              <a:t>rt</a:t>
            </a:r>
            <a:r>
              <a:rPr lang="en-US" altLang="ko-KR" b="1" dirty="0"/>
              <a:t>: </a:t>
            </a:r>
            <a:r>
              <a:rPr lang="en-US" altLang="ko-KR" dirty="0"/>
              <a:t>Resource Type ID of the target Resource, mandatory </a:t>
            </a:r>
          </a:p>
          <a:p>
            <a:pPr marL="457200" indent="-457200"/>
            <a:r>
              <a:rPr lang="en-US" altLang="ko-KR" b="1" dirty="0"/>
              <a:t>if: </a:t>
            </a:r>
            <a:r>
              <a:rPr lang="en-US" altLang="ko-KR" dirty="0"/>
              <a:t>The Interfaces which the target Resource supports, mandatory  </a:t>
            </a:r>
          </a:p>
          <a:p>
            <a:pPr marL="457200" indent="-457200"/>
            <a:r>
              <a:rPr lang="en-US" altLang="ko-KR" b="1" dirty="0"/>
              <a:t>p: </a:t>
            </a:r>
            <a:r>
              <a:rPr lang="en-US" altLang="ko-KR" dirty="0"/>
              <a:t>bitmap indicating </a:t>
            </a:r>
            <a:r>
              <a:rPr lang="en-US" altLang="ko-KR" dirty="0" err="1"/>
              <a:t>discoverabiliy</a:t>
            </a:r>
            <a:r>
              <a:rPr lang="en-US" altLang="ko-KR" dirty="0"/>
              <a:t> &amp; observability of target resource   </a:t>
            </a:r>
          </a:p>
          <a:p>
            <a:pPr marL="457200" indent="-457200"/>
            <a:r>
              <a:rPr lang="en-US" altLang="ko-KR" b="1" dirty="0"/>
              <a:t>eps: </a:t>
            </a:r>
            <a:r>
              <a:rPr lang="en-US" altLang="ko-KR" dirty="0"/>
              <a:t>Endpoints (i.e., IP address + port #) with which the target Resource can be accessed. </a:t>
            </a:r>
            <a:endParaRPr lang="ko-KR" altLang="en-US" dirty="0"/>
          </a:p>
        </p:txBody>
      </p:sp>
      <p:sp>
        <p:nvSpPr>
          <p:cNvPr id="3" name="제목 2"/>
          <p:cNvSpPr>
            <a:spLocks noGrp="1"/>
          </p:cNvSpPr>
          <p:nvPr>
            <p:ph type="title"/>
          </p:nvPr>
        </p:nvSpPr>
        <p:spPr/>
        <p:txBody>
          <a:bodyPr/>
          <a:lstStyle/>
          <a:p>
            <a:r>
              <a:rPr lang="en-US" altLang="ko-KR" dirty="0"/>
              <a:t>OCF Link</a:t>
            </a:r>
            <a:endParaRPr lang="ko-KR" altLang="en-US" dirty="0"/>
          </a:p>
        </p:txBody>
      </p:sp>
      <p:sp>
        <p:nvSpPr>
          <p:cNvPr id="4" name="날짜 개체 틀 3"/>
          <p:cNvSpPr>
            <a:spLocks noGrp="1"/>
          </p:cNvSpPr>
          <p:nvPr>
            <p:ph type="dt" sz="half" idx="10"/>
          </p:nvPr>
        </p:nvSpPr>
        <p:spPr/>
        <p:txBody>
          <a:bodyPr/>
          <a:lstStyle/>
          <a:p>
            <a:fld id="{32AB6040-23F5-4352-A630-D0245747371F}" type="datetime3">
              <a:rPr lang="en-US" altLang="ko-KR" smtClean="0"/>
              <a:t>17 October 2017</a:t>
            </a:fld>
            <a:endParaRPr lang="en-US" dirty="0"/>
          </a:p>
        </p:txBody>
      </p:sp>
      <p:sp>
        <p:nvSpPr>
          <p:cNvPr id="5" name="바닥글 개체 틀 4"/>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p:cNvSpPr>
            <a:spLocks noGrp="1"/>
          </p:cNvSpPr>
          <p:nvPr>
            <p:ph type="sldNum" sz="quarter" idx="12"/>
          </p:nvPr>
        </p:nvSpPr>
        <p:spPr/>
        <p:txBody>
          <a:bodyPr/>
          <a:lstStyle/>
          <a:p>
            <a:fld id="{17A5C656-E050-4F3D-A0DB-0D19E9E83691}" type="slidenum">
              <a:rPr lang="en-US" smtClean="0"/>
              <a:pPr/>
              <a:t>44</a:t>
            </a:fld>
            <a:endParaRPr lang="en-US" dirty="0"/>
          </a:p>
        </p:txBody>
      </p:sp>
      <p:sp>
        <p:nvSpPr>
          <p:cNvPr id="7" name="Text Box 2"/>
          <p:cNvSpPr txBox="1">
            <a:spLocks noChangeArrowheads="1"/>
          </p:cNvSpPr>
          <p:nvPr/>
        </p:nvSpPr>
        <p:spPr bwMode="auto">
          <a:xfrm>
            <a:off x="2764866" y="4186592"/>
            <a:ext cx="6887183" cy="2031325"/>
          </a:xfrm>
          <a:prstGeom prst="rect">
            <a:avLst/>
          </a:prstGeom>
          <a:solidFill>
            <a:schemeClr val="bg1">
              <a:lumMod val="95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"anchor": "</a:t>
            </a:r>
            <a:r>
              <a:rPr kumimoji="1" lang="en-US" altLang="ko-KR" sz="1400" dirty="0" err="1">
                <a:latin typeface="Courier New" pitchFamily="49" charset="0"/>
                <a:ea typeface="맑은 고딕" pitchFamily="50" charset="-127"/>
                <a:cs typeface="굴림" pitchFamily="50" charset="-127"/>
              </a:rPr>
              <a:t>ocf</a:t>
            </a:r>
            <a:r>
              <a:rPr kumimoji="1" lang="en-US" altLang="ko-KR" sz="1400" dirty="0">
                <a:latin typeface="Courier New" pitchFamily="49" charset="0"/>
                <a:ea typeface="맑은 고딕" pitchFamily="50" charset="-127"/>
                <a:cs typeface="굴림" pitchFamily="50" charset="-127"/>
              </a:rPr>
              <a:t>://dc70373c-1e8d-4fb3-962e-017eaa863989",</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href</a:t>
            </a: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myLightSwitch</a:t>
            </a: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rel</a:t>
            </a:r>
            <a:r>
              <a:rPr kumimoji="1" lang="en-US" altLang="ko-KR" sz="1400" dirty="0">
                <a:latin typeface="Courier New" pitchFamily="49" charset="0"/>
                <a:ea typeface="맑은 고딕" pitchFamily="50" charset="-127"/>
                <a:cs typeface="굴림" pitchFamily="50" charset="-127"/>
              </a:rPr>
              <a:t>": "hosts",</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rt</a:t>
            </a: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oic.r.switch.binary</a:t>
            </a: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"if": ["</a:t>
            </a:r>
            <a:r>
              <a:rPr kumimoji="1" lang="en-US" altLang="ko-KR" sz="1400" dirty="0" err="1">
                <a:latin typeface="Courier New" pitchFamily="49" charset="0"/>
                <a:ea typeface="맑은 고딕" pitchFamily="50" charset="-127"/>
                <a:cs typeface="굴림" pitchFamily="50" charset="-127"/>
              </a:rPr>
              <a:t>oic.if.a</a:t>
            </a: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oic.if.baseline</a:t>
            </a: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"p": {"</a:t>
            </a:r>
            <a:r>
              <a:rPr kumimoji="1" lang="en-US" altLang="ko-KR" sz="1400" dirty="0" err="1">
                <a:latin typeface="Courier New" pitchFamily="49" charset="0"/>
                <a:ea typeface="맑은 고딕" pitchFamily="50" charset="-127"/>
                <a:cs typeface="굴림" pitchFamily="50" charset="-127"/>
              </a:rPr>
              <a:t>bm</a:t>
            </a:r>
            <a:r>
              <a:rPr kumimoji="1" lang="en-US" altLang="ko-KR" sz="1400" dirty="0">
                <a:latin typeface="Courier New" pitchFamily="49" charset="0"/>
                <a:ea typeface="맑은 고딕" pitchFamily="50" charset="-127"/>
                <a:cs typeface="굴림" pitchFamily="50" charset="-127"/>
              </a:rPr>
              <a:t>": 3},</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"eps": [{"ep": "</a:t>
            </a:r>
            <a:r>
              <a:rPr kumimoji="1" lang="en-US" altLang="ko-KR" sz="1400" dirty="0" err="1">
                <a:latin typeface="Courier New" pitchFamily="49" charset="0"/>
                <a:ea typeface="맑은 고딕" pitchFamily="50" charset="-127"/>
                <a:cs typeface="굴림" pitchFamily="50" charset="-127"/>
              </a:rPr>
              <a:t>coaps</a:t>
            </a:r>
            <a:r>
              <a:rPr kumimoji="1" lang="en-US" altLang="ko-KR" sz="1400" dirty="0">
                <a:latin typeface="Courier New" pitchFamily="49" charset="0"/>
                <a:ea typeface="맑은 고딕" pitchFamily="50" charset="-127"/>
                <a:cs typeface="굴림" pitchFamily="50" charset="-127"/>
              </a:rPr>
              <a:t>://[2001:db8:b::c2e5]:22222"}]</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 </a:t>
            </a:r>
            <a:endParaRPr kumimoji="1" lang="ko-KR" altLang="ko-KR" sz="1400" b="0" i="0" u="none" strike="noStrike" cap="none" normalizeH="0" baseline="0" dirty="0">
              <a:ln>
                <a:noFill/>
              </a:ln>
              <a:solidFill>
                <a:schemeClr val="tx1"/>
              </a:solidFill>
              <a:effectLst/>
              <a:latin typeface="굴림" pitchFamily="50" charset="-127"/>
              <a:ea typeface="굴림" pitchFamily="50" charset="-127"/>
              <a:cs typeface="굴림" pitchFamily="50" charset="-127"/>
            </a:endParaRPr>
          </a:p>
        </p:txBody>
      </p:sp>
    </p:spTree>
    <p:extLst>
      <p:ext uri="{BB962C8B-B14F-4D97-AF65-F5344CB8AC3E}">
        <p14:creationId xmlns:p14="http://schemas.microsoft.com/office/powerpoint/2010/main" val="42744125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OCF Link</a:t>
            </a:r>
            <a:endParaRPr lang="ko-KR" altLang="en-US" dirty="0"/>
          </a:p>
        </p:txBody>
      </p:sp>
      <p:sp>
        <p:nvSpPr>
          <p:cNvPr id="4" name="날짜 개체 틀 3"/>
          <p:cNvSpPr>
            <a:spLocks noGrp="1"/>
          </p:cNvSpPr>
          <p:nvPr>
            <p:ph type="dt" sz="half" idx="10"/>
          </p:nvPr>
        </p:nvSpPr>
        <p:spPr/>
        <p:txBody>
          <a:bodyPr/>
          <a:lstStyle/>
          <a:p>
            <a:fld id="{32AB6040-23F5-4352-A630-D0245747371F}" type="datetime3">
              <a:rPr lang="en-US" altLang="ko-KR" smtClean="0"/>
              <a:t>17 October 2017</a:t>
            </a:fld>
            <a:endParaRPr lang="en-US" dirty="0"/>
          </a:p>
        </p:txBody>
      </p:sp>
      <p:sp>
        <p:nvSpPr>
          <p:cNvPr id="5" name="바닥글 개체 틀 4"/>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p:cNvSpPr>
            <a:spLocks noGrp="1"/>
          </p:cNvSpPr>
          <p:nvPr>
            <p:ph type="sldNum" sz="quarter" idx="12"/>
          </p:nvPr>
        </p:nvSpPr>
        <p:spPr/>
        <p:txBody>
          <a:bodyPr/>
          <a:lstStyle/>
          <a:p>
            <a:fld id="{17A5C656-E050-4F3D-A0DB-0D19E9E83691}" type="slidenum">
              <a:rPr lang="en-US" smtClean="0"/>
              <a:pPr/>
              <a:t>45</a:t>
            </a:fld>
            <a:endParaRPr lang="en-US" dirty="0"/>
          </a:p>
        </p:txBody>
      </p:sp>
      <p:sp>
        <p:nvSpPr>
          <p:cNvPr id="10" name="Text Box 2">
            <a:extLst>
              <a:ext uri="{FF2B5EF4-FFF2-40B4-BE49-F238E27FC236}">
                <a16:creationId xmlns:a16="http://schemas.microsoft.com/office/drawing/2014/main" id="{A1D413C1-AA85-4D59-9B3E-EECEC5F6834D}"/>
              </a:ext>
            </a:extLst>
          </p:cNvPr>
          <p:cNvSpPr txBox="1">
            <a:spLocks noChangeArrowheads="1"/>
          </p:cNvSpPr>
          <p:nvPr/>
        </p:nvSpPr>
        <p:spPr bwMode="auto">
          <a:xfrm>
            <a:off x="2517058" y="1877962"/>
            <a:ext cx="6636774" cy="4366880"/>
          </a:xfrm>
          <a:prstGeom prst="rect">
            <a:avLst/>
          </a:prstGeom>
          <a:solidFill>
            <a:schemeClr val="bg1">
              <a:lumMod val="95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normAutofit fontScale="92500" lnSpcReduction="10000"/>
          </a:bodyPr>
          <a:lstStyle/>
          <a:p>
            <a:pPr lvl="0" fontAlgn="base" latinLnBrk="1">
              <a:spcBef>
                <a:spcPct val="0"/>
              </a:spcBef>
              <a:spcAft>
                <a:spcPct val="0"/>
              </a:spcAft>
            </a:pPr>
            <a:endParaRPr kumimoji="1" lang="en-US" altLang="ko-KR" sz="1400" dirty="0">
              <a:latin typeface="Courier New" pitchFamily="49" charset="0"/>
              <a:ea typeface="맑은 고딕" pitchFamily="50" charset="-127"/>
              <a:cs typeface="굴림" pitchFamily="50" charset="-127"/>
            </a:endParaRP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rt</a:t>
            </a: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oic.wk.col</a:t>
            </a: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"if": ["</a:t>
            </a:r>
            <a:r>
              <a:rPr kumimoji="1" lang="en-US" altLang="ko-KR" sz="1400" dirty="0" err="1">
                <a:latin typeface="Courier New" pitchFamily="49" charset="0"/>
                <a:ea typeface="맑은 고딕" pitchFamily="50" charset="-127"/>
                <a:cs typeface="굴림" pitchFamily="50" charset="-127"/>
              </a:rPr>
              <a:t>oic.if.ll</a:t>
            </a: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oic.if.baseline</a:t>
            </a: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oic.if.b</a:t>
            </a: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"links": [</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 </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"anchor": "</a:t>
            </a:r>
            <a:r>
              <a:rPr kumimoji="1" lang="en-US" altLang="ko-KR" sz="1400" dirty="0" err="1">
                <a:latin typeface="Courier New" pitchFamily="49" charset="0"/>
                <a:ea typeface="맑은 고딕" pitchFamily="50" charset="-127"/>
                <a:cs typeface="굴림" pitchFamily="50" charset="-127"/>
              </a:rPr>
              <a:t>ocf</a:t>
            </a:r>
            <a:r>
              <a:rPr kumimoji="1" lang="en-US" altLang="ko-KR" sz="1400" dirty="0">
                <a:latin typeface="Courier New" pitchFamily="49" charset="0"/>
                <a:ea typeface="맑은 고딕" pitchFamily="50" charset="-127"/>
                <a:cs typeface="굴림" pitchFamily="50" charset="-127"/>
              </a:rPr>
              <a:t>://dc70373c-1e8d-4fb3-962e-017eaa863989",</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href</a:t>
            </a: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myLightSwitch</a:t>
            </a: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rt</a:t>
            </a: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oic.r.switch.binary</a:t>
            </a: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"if": ["</a:t>
            </a:r>
            <a:r>
              <a:rPr kumimoji="1" lang="en-US" altLang="ko-KR" sz="1400" dirty="0" err="1">
                <a:latin typeface="Courier New" pitchFamily="49" charset="0"/>
                <a:ea typeface="맑은 고딕" pitchFamily="50" charset="-127"/>
                <a:cs typeface="굴림" pitchFamily="50" charset="-127"/>
              </a:rPr>
              <a:t>oic.if.a</a:t>
            </a: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oic.if.baseline</a:t>
            </a: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"p": {"</a:t>
            </a:r>
            <a:r>
              <a:rPr kumimoji="1" lang="en-US" altLang="ko-KR" sz="1400" dirty="0" err="1">
                <a:latin typeface="Courier New" pitchFamily="49" charset="0"/>
                <a:ea typeface="맑은 고딕" pitchFamily="50" charset="-127"/>
                <a:cs typeface="굴림" pitchFamily="50" charset="-127"/>
              </a:rPr>
              <a:t>bm</a:t>
            </a:r>
            <a:r>
              <a:rPr kumimoji="1" lang="en-US" altLang="ko-KR" sz="1400" dirty="0">
                <a:latin typeface="Courier New" pitchFamily="49" charset="0"/>
                <a:ea typeface="맑은 고딕" pitchFamily="50" charset="-127"/>
                <a:cs typeface="굴림" pitchFamily="50" charset="-127"/>
              </a:rPr>
              <a:t>": 3},</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"eps": [{"ep": "</a:t>
            </a:r>
            <a:r>
              <a:rPr kumimoji="1" lang="en-US" altLang="ko-KR" sz="1400" dirty="0" err="1">
                <a:latin typeface="Courier New" pitchFamily="49" charset="0"/>
                <a:ea typeface="맑은 고딕" pitchFamily="50" charset="-127"/>
                <a:cs typeface="굴림" pitchFamily="50" charset="-127"/>
              </a:rPr>
              <a:t>coaps</a:t>
            </a:r>
            <a:r>
              <a:rPr kumimoji="1" lang="en-US" altLang="ko-KR" sz="1400" dirty="0">
                <a:latin typeface="Courier New" pitchFamily="49" charset="0"/>
                <a:ea typeface="맑은 고딕" pitchFamily="50" charset="-127"/>
                <a:cs typeface="굴림" pitchFamily="50" charset="-127"/>
              </a:rPr>
              <a:t>://[2001:db8:b::c2e5]:22222"}]</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"anchor": "</a:t>
            </a:r>
            <a:r>
              <a:rPr kumimoji="1" lang="en-US" altLang="ko-KR" sz="1400" dirty="0" err="1">
                <a:latin typeface="Courier New" pitchFamily="49" charset="0"/>
                <a:ea typeface="맑은 고딕" pitchFamily="50" charset="-127"/>
                <a:cs typeface="굴림" pitchFamily="50" charset="-127"/>
              </a:rPr>
              <a:t>ocf</a:t>
            </a:r>
            <a:r>
              <a:rPr kumimoji="1" lang="en-US" altLang="ko-KR" sz="1400" dirty="0">
                <a:latin typeface="Courier New" pitchFamily="49" charset="0"/>
                <a:ea typeface="맑은 고딕" pitchFamily="50" charset="-127"/>
                <a:cs typeface="굴림" pitchFamily="50" charset="-127"/>
              </a:rPr>
              <a:t>://88b7c7f0-4b51-4e0a-9faa-cfb439fd7f49",</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href</a:t>
            </a: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myFanSwitch</a:t>
            </a: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rt</a:t>
            </a: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oic.r.switch.binary</a:t>
            </a: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"if": ["</a:t>
            </a:r>
            <a:r>
              <a:rPr kumimoji="1" lang="en-US" altLang="ko-KR" sz="1400" dirty="0" err="1">
                <a:latin typeface="Courier New" pitchFamily="49" charset="0"/>
                <a:ea typeface="맑은 고딕" pitchFamily="50" charset="-127"/>
                <a:cs typeface="굴림" pitchFamily="50" charset="-127"/>
              </a:rPr>
              <a:t>oic.if.a</a:t>
            </a: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oic.if.baseline</a:t>
            </a: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"p": {"</a:t>
            </a:r>
            <a:r>
              <a:rPr kumimoji="1" lang="en-US" altLang="ko-KR" sz="1400" dirty="0" err="1">
                <a:latin typeface="Courier New" pitchFamily="49" charset="0"/>
                <a:ea typeface="맑은 고딕" pitchFamily="50" charset="-127"/>
                <a:cs typeface="굴림" pitchFamily="50" charset="-127"/>
              </a:rPr>
              <a:t>bm</a:t>
            </a:r>
            <a:r>
              <a:rPr kumimoji="1" lang="en-US" altLang="ko-KR" sz="1400" dirty="0">
                <a:latin typeface="Courier New" pitchFamily="49" charset="0"/>
                <a:ea typeface="맑은 고딕" pitchFamily="50" charset="-127"/>
                <a:cs typeface="굴림" pitchFamily="50" charset="-127"/>
              </a:rPr>
              <a:t>": 3},</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"eps": [{"ep": "</a:t>
            </a:r>
            <a:r>
              <a:rPr kumimoji="1" lang="en-US" altLang="ko-KR" sz="1400" dirty="0" err="1">
                <a:latin typeface="Courier New" pitchFamily="49" charset="0"/>
                <a:ea typeface="맑은 고딕" pitchFamily="50" charset="-127"/>
                <a:cs typeface="굴림" pitchFamily="50" charset="-127"/>
              </a:rPr>
              <a:t>coaps</a:t>
            </a:r>
            <a:r>
              <a:rPr kumimoji="1" lang="en-US" altLang="ko-KR" sz="1400" dirty="0">
                <a:latin typeface="Courier New" pitchFamily="49" charset="0"/>
                <a:ea typeface="맑은 고딕" pitchFamily="50" charset="-127"/>
                <a:cs typeface="굴림" pitchFamily="50" charset="-127"/>
              </a:rPr>
              <a:t>://[2001:db8:a::b1d4]:33333"}]</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a:t>
            </a:r>
            <a:endParaRPr kumimoji="1" lang="ko-KR" altLang="ko-KR" sz="1400" b="0" i="0" u="none" strike="noStrike" cap="none" normalizeH="0" baseline="0" dirty="0">
              <a:ln>
                <a:noFill/>
              </a:ln>
              <a:solidFill>
                <a:schemeClr val="tx1"/>
              </a:solidFill>
              <a:effectLst/>
              <a:latin typeface="굴림" pitchFamily="50" charset="-127"/>
              <a:ea typeface="굴림" pitchFamily="50" charset="-127"/>
              <a:cs typeface="굴림" pitchFamily="50" charset="-127"/>
            </a:endParaRPr>
          </a:p>
        </p:txBody>
      </p:sp>
      <p:sp>
        <p:nvSpPr>
          <p:cNvPr id="11" name="내용 개체 틀 1">
            <a:extLst>
              <a:ext uri="{FF2B5EF4-FFF2-40B4-BE49-F238E27FC236}">
                <a16:creationId xmlns:a16="http://schemas.microsoft.com/office/drawing/2014/main" id="{932D1B3D-54D3-45FF-B24E-4361F4809386}"/>
              </a:ext>
            </a:extLst>
          </p:cNvPr>
          <p:cNvSpPr>
            <a:spLocks noGrp="1"/>
          </p:cNvSpPr>
          <p:nvPr>
            <p:ph idx="1"/>
          </p:nvPr>
        </p:nvSpPr>
        <p:spPr>
          <a:xfrm>
            <a:off x="491046" y="1156997"/>
            <a:ext cx="11200912" cy="534151"/>
          </a:xfrm>
        </p:spPr>
        <p:txBody>
          <a:bodyPr>
            <a:normAutofit/>
          </a:bodyPr>
          <a:lstStyle/>
          <a:p>
            <a:pPr marL="457200" indent="-457200">
              <a:buNone/>
            </a:pPr>
            <a:r>
              <a:rPr lang="en-US" altLang="ko-KR" dirty="0"/>
              <a:t>An OCF Resource with OCF Links in “links” Property</a:t>
            </a:r>
            <a:endParaRPr lang="ko-KR" altLang="en-US" dirty="0"/>
          </a:p>
        </p:txBody>
      </p:sp>
    </p:spTree>
    <p:extLst>
      <p:ext uri="{BB962C8B-B14F-4D97-AF65-F5344CB8AC3E}">
        <p14:creationId xmlns:p14="http://schemas.microsoft.com/office/powerpoint/2010/main" val="33522177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3430E9BF-631A-4578-8931-B3DCDA58FB99}"/>
              </a:ext>
            </a:extLst>
          </p:cNvPr>
          <p:cNvSpPr>
            <a:spLocks noGrp="1"/>
          </p:cNvSpPr>
          <p:nvPr>
            <p:ph idx="1"/>
          </p:nvPr>
        </p:nvSpPr>
        <p:spPr>
          <a:xfrm>
            <a:off x="491046" y="1156997"/>
            <a:ext cx="11200912" cy="1732118"/>
          </a:xfrm>
        </p:spPr>
        <p:txBody>
          <a:bodyPr>
            <a:normAutofit fontScale="70000" lnSpcReduction="20000"/>
          </a:bodyPr>
          <a:lstStyle/>
          <a:p>
            <a:r>
              <a:rPr lang="en-US" altLang="ko-KR" dirty="0"/>
              <a:t>Flat structure among Resources </a:t>
            </a:r>
          </a:p>
          <a:p>
            <a:pPr lvl="1"/>
            <a:r>
              <a:rPr lang="en-US" altLang="ko-KR" dirty="0"/>
              <a:t>No hierarchy among Resources, no sub-Resource &amp; Resource are organized with Link</a:t>
            </a:r>
          </a:p>
          <a:p>
            <a:r>
              <a:rPr lang="en-US" altLang="ko-KR" dirty="0"/>
              <a:t>Collection </a:t>
            </a:r>
          </a:p>
          <a:p>
            <a:pPr lvl="1"/>
            <a:r>
              <a:rPr lang="en-US" altLang="ko-KR" dirty="0"/>
              <a:t>A Resource with OCF Links</a:t>
            </a:r>
          </a:p>
          <a:p>
            <a:pPr lvl="2"/>
            <a:r>
              <a:rPr lang="en-US" altLang="ko-KR" dirty="0"/>
              <a:t>“links” Property with an array of OCF Links as its value. </a:t>
            </a:r>
            <a:endParaRPr lang="ko-KR" altLang="en-US" dirty="0"/>
          </a:p>
        </p:txBody>
      </p:sp>
      <p:sp>
        <p:nvSpPr>
          <p:cNvPr id="3" name="제목 2">
            <a:extLst>
              <a:ext uri="{FF2B5EF4-FFF2-40B4-BE49-F238E27FC236}">
                <a16:creationId xmlns:a16="http://schemas.microsoft.com/office/drawing/2014/main" id="{213AF297-1956-403D-9844-880725F2744F}"/>
              </a:ext>
            </a:extLst>
          </p:cNvPr>
          <p:cNvSpPr>
            <a:spLocks noGrp="1"/>
          </p:cNvSpPr>
          <p:nvPr>
            <p:ph type="title"/>
          </p:nvPr>
        </p:nvSpPr>
        <p:spPr/>
        <p:txBody>
          <a:bodyPr/>
          <a:lstStyle/>
          <a:p>
            <a:r>
              <a:rPr lang="en-US" altLang="ko-KR" dirty="0"/>
              <a:t>Collection: Resource structure</a:t>
            </a:r>
            <a:endParaRPr lang="ko-KR" altLang="en-US" dirty="0"/>
          </a:p>
        </p:txBody>
      </p:sp>
      <p:sp>
        <p:nvSpPr>
          <p:cNvPr id="4" name="날짜 개체 틀 3">
            <a:extLst>
              <a:ext uri="{FF2B5EF4-FFF2-40B4-BE49-F238E27FC236}">
                <a16:creationId xmlns:a16="http://schemas.microsoft.com/office/drawing/2014/main" id="{4BEBD274-25E3-4E27-95B0-11B068146D3F}"/>
              </a:ext>
            </a:extLst>
          </p:cNvPr>
          <p:cNvSpPr>
            <a:spLocks noGrp="1"/>
          </p:cNvSpPr>
          <p:nvPr>
            <p:ph type="dt" sz="half" idx="10"/>
          </p:nvPr>
        </p:nvSpPr>
        <p:spPr/>
        <p:txBody>
          <a:bodyPr/>
          <a:lstStyle/>
          <a:p>
            <a:fld id="{057D0A4D-93E5-4DD1-9816-E2E2C6488C3E}" type="datetime3">
              <a:rPr lang="en-US" altLang="ko-KR" smtClean="0"/>
              <a:t>17 October 2017</a:t>
            </a:fld>
            <a:endParaRPr lang="en-US" dirty="0"/>
          </a:p>
        </p:txBody>
      </p:sp>
      <p:sp>
        <p:nvSpPr>
          <p:cNvPr id="5" name="바닥글 개체 틀 4">
            <a:extLst>
              <a:ext uri="{FF2B5EF4-FFF2-40B4-BE49-F238E27FC236}">
                <a16:creationId xmlns:a16="http://schemas.microsoft.com/office/drawing/2014/main" id="{3CCAF1EC-E458-4B32-A5AD-5641F2BB6592}"/>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809BCDE0-16C9-48BF-B68E-C282C32AB977}"/>
              </a:ext>
            </a:extLst>
          </p:cNvPr>
          <p:cNvSpPr>
            <a:spLocks noGrp="1"/>
          </p:cNvSpPr>
          <p:nvPr>
            <p:ph type="sldNum" sz="quarter" idx="12"/>
          </p:nvPr>
        </p:nvSpPr>
        <p:spPr/>
        <p:txBody>
          <a:bodyPr/>
          <a:lstStyle/>
          <a:p>
            <a:fld id="{17A5C656-E050-4F3D-A0DB-0D19E9E83691}" type="slidenum">
              <a:rPr lang="en-US" smtClean="0"/>
              <a:pPr/>
              <a:t>46</a:t>
            </a:fld>
            <a:endParaRPr lang="en-US" dirty="0"/>
          </a:p>
        </p:txBody>
      </p:sp>
      <p:sp>
        <p:nvSpPr>
          <p:cNvPr id="7" name="Text Box 2">
            <a:extLst>
              <a:ext uri="{FF2B5EF4-FFF2-40B4-BE49-F238E27FC236}">
                <a16:creationId xmlns:a16="http://schemas.microsoft.com/office/drawing/2014/main" id="{7137FA36-61E8-493F-B34B-8B4A8EB8BB0B}"/>
              </a:ext>
            </a:extLst>
          </p:cNvPr>
          <p:cNvSpPr txBox="1">
            <a:spLocks noChangeArrowheads="1"/>
          </p:cNvSpPr>
          <p:nvPr/>
        </p:nvSpPr>
        <p:spPr bwMode="auto">
          <a:xfrm>
            <a:off x="464942" y="2985764"/>
            <a:ext cx="5473744" cy="3229582"/>
          </a:xfrm>
          <a:prstGeom prst="rect">
            <a:avLst/>
          </a:prstGeom>
          <a:solidFill>
            <a:schemeClr val="bg1">
              <a:lumMod val="95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normAutofit fontScale="77500" lnSpcReduction="20000"/>
          </a:bodyPr>
          <a:lstStyle/>
          <a:p>
            <a:pPr lvl="0" fontAlgn="base" latinLnBrk="1">
              <a:spcBef>
                <a:spcPct val="0"/>
              </a:spcBef>
              <a:spcAft>
                <a:spcPct val="0"/>
              </a:spcAft>
            </a:pPr>
            <a:endParaRPr kumimoji="1" lang="en-US" altLang="ko-KR" sz="1400" dirty="0">
              <a:latin typeface="Courier New" pitchFamily="49" charset="0"/>
              <a:ea typeface="맑은 고딕" pitchFamily="50" charset="-127"/>
              <a:cs typeface="굴림" pitchFamily="50" charset="-127"/>
            </a:endParaRP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rt</a:t>
            </a: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oic.wk.col</a:t>
            </a: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"if": ["</a:t>
            </a:r>
            <a:r>
              <a:rPr kumimoji="1" lang="en-US" altLang="ko-KR" sz="1400" dirty="0" err="1">
                <a:latin typeface="Courier New" pitchFamily="49" charset="0"/>
                <a:ea typeface="맑은 고딕" pitchFamily="50" charset="-127"/>
                <a:cs typeface="굴림" pitchFamily="50" charset="-127"/>
              </a:rPr>
              <a:t>oic.if.ll</a:t>
            </a: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oic.if.baseline</a:t>
            </a: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oic.if.b</a:t>
            </a: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"links": [</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 </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"anchor": "</a:t>
            </a:r>
            <a:r>
              <a:rPr kumimoji="1" lang="en-US" altLang="ko-KR" sz="1400" dirty="0" err="1">
                <a:latin typeface="Courier New" pitchFamily="49" charset="0"/>
                <a:ea typeface="맑은 고딕" pitchFamily="50" charset="-127"/>
                <a:cs typeface="굴림" pitchFamily="50" charset="-127"/>
              </a:rPr>
              <a:t>ocf</a:t>
            </a:r>
            <a:r>
              <a:rPr kumimoji="1" lang="en-US" altLang="ko-KR" sz="1400" dirty="0">
                <a:latin typeface="Courier New" pitchFamily="49" charset="0"/>
                <a:ea typeface="맑은 고딕" pitchFamily="50" charset="-127"/>
                <a:cs typeface="굴림" pitchFamily="50" charset="-127"/>
              </a:rPr>
              <a:t>://dc70373c-1e8d-4fb3-962e-017eaa863989",</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href</a:t>
            </a: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myLightSwitch</a:t>
            </a: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rt</a:t>
            </a: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oic.r.switch.binary</a:t>
            </a: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"if": ["</a:t>
            </a:r>
            <a:r>
              <a:rPr kumimoji="1" lang="en-US" altLang="ko-KR" sz="1400" dirty="0" err="1">
                <a:latin typeface="Courier New" pitchFamily="49" charset="0"/>
                <a:ea typeface="맑은 고딕" pitchFamily="50" charset="-127"/>
                <a:cs typeface="굴림" pitchFamily="50" charset="-127"/>
              </a:rPr>
              <a:t>oic.if.a</a:t>
            </a: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oic.if.baseline</a:t>
            </a: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"p": {"</a:t>
            </a:r>
            <a:r>
              <a:rPr kumimoji="1" lang="en-US" altLang="ko-KR" sz="1400" dirty="0" err="1">
                <a:latin typeface="Courier New" pitchFamily="49" charset="0"/>
                <a:ea typeface="맑은 고딕" pitchFamily="50" charset="-127"/>
                <a:cs typeface="굴림" pitchFamily="50" charset="-127"/>
              </a:rPr>
              <a:t>bm</a:t>
            </a:r>
            <a:r>
              <a:rPr kumimoji="1" lang="en-US" altLang="ko-KR" sz="1400" dirty="0">
                <a:latin typeface="Courier New" pitchFamily="49" charset="0"/>
                <a:ea typeface="맑은 고딕" pitchFamily="50" charset="-127"/>
                <a:cs typeface="굴림" pitchFamily="50" charset="-127"/>
              </a:rPr>
              <a:t>": 3},</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"eps": [{"ep": "</a:t>
            </a:r>
            <a:r>
              <a:rPr kumimoji="1" lang="en-US" altLang="ko-KR" sz="1400" dirty="0" err="1">
                <a:latin typeface="Courier New" pitchFamily="49" charset="0"/>
                <a:ea typeface="맑은 고딕" pitchFamily="50" charset="-127"/>
                <a:cs typeface="굴림" pitchFamily="50" charset="-127"/>
              </a:rPr>
              <a:t>coaps</a:t>
            </a:r>
            <a:r>
              <a:rPr kumimoji="1" lang="en-US" altLang="ko-KR" sz="1400" dirty="0">
                <a:latin typeface="Courier New" pitchFamily="49" charset="0"/>
                <a:ea typeface="맑은 고딕" pitchFamily="50" charset="-127"/>
                <a:cs typeface="굴림" pitchFamily="50" charset="-127"/>
              </a:rPr>
              <a:t>://[2001:db8:b::c2e5]:22222"}]</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"anchor": "</a:t>
            </a:r>
            <a:r>
              <a:rPr kumimoji="1" lang="en-US" altLang="ko-KR" sz="1400" dirty="0" err="1">
                <a:latin typeface="Courier New" pitchFamily="49" charset="0"/>
                <a:ea typeface="맑은 고딕" pitchFamily="50" charset="-127"/>
                <a:cs typeface="굴림" pitchFamily="50" charset="-127"/>
              </a:rPr>
              <a:t>ocf</a:t>
            </a:r>
            <a:r>
              <a:rPr kumimoji="1" lang="en-US" altLang="ko-KR" sz="1400" dirty="0">
                <a:latin typeface="Courier New" pitchFamily="49" charset="0"/>
                <a:ea typeface="맑은 고딕" pitchFamily="50" charset="-127"/>
                <a:cs typeface="굴림" pitchFamily="50" charset="-127"/>
              </a:rPr>
              <a:t>://88b7c7f0-4b51-4e0a-9faa-cfb439fd7f49",</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href</a:t>
            </a: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myFanSwitch</a:t>
            </a: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rt</a:t>
            </a: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oic.r.switch.binary</a:t>
            </a: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"if": ["</a:t>
            </a:r>
            <a:r>
              <a:rPr kumimoji="1" lang="en-US" altLang="ko-KR" sz="1400" dirty="0" err="1">
                <a:latin typeface="Courier New" pitchFamily="49" charset="0"/>
                <a:ea typeface="맑은 고딕" pitchFamily="50" charset="-127"/>
                <a:cs typeface="굴림" pitchFamily="50" charset="-127"/>
              </a:rPr>
              <a:t>oic.if.a</a:t>
            </a: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oic.if.baseline</a:t>
            </a: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"p": {"</a:t>
            </a:r>
            <a:r>
              <a:rPr kumimoji="1" lang="en-US" altLang="ko-KR" sz="1400" dirty="0" err="1">
                <a:latin typeface="Courier New" pitchFamily="49" charset="0"/>
                <a:ea typeface="맑은 고딕" pitchFamily="50" charset="-127"/>
                <a:cs typeface="굴림" pitchFamily="50" charset="-127"/>
              </a:rPr>
              <a:t>bm</a:t>
            </a:r>
            <a:r>
              <a:rPr kumimoji="1" lang="en-US" altLang="ko-KR" sz="1400" dirty="0">
                <a:latin typeface="Courier New" pitchFamily="49" charset="0"/>
                <a:ea typeface="맑은 고딕" pitchFamily="50" charset="-127"/>
                <a:cs typeface="굴림" pitchFamily="50" charset="-127"/>
              </a:rPr>
              <a:t>": 3},</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"eps": [{"ep": "</a:t>
            </a:r>
            <a:r>
              <a:rPr kumimoji="1" lang="en-US" altLang="ko-KR" sz="1400" dirty="0" err="1">
                <a:latin typeface="Courier New" pitchFamily="49" charset="0"/>
                <a:ea typeface="맑은 고딕" pitchFamily="50" charset="-127"/>
                <a:cs typeface="굴림" pitchFamily="50" charset="-127"/>
              </a:rPr>
              <a:t>coaps</a:t>
            </a:r>
            <a:r>
              <a:rPr kumimoji="1" lang="en-US" altLang="ko-KR" sz="1400" dirty="0">
                <a:latin typeface="Courier New" pitchFamily="49" charset="0"/>
                <a:ea typeface="맑은 고딕" pitchFamily="50" charset="-127"/>
                <a:cs typeface="굴림" pitchFamily="50" charset="-127"/>
              </a:rPr>
              <a:t>://[2001:db8:a::b1d4]:33333"}]</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a:t>
            </a:r>
            <a:endParaRPr kumimoji="1" lang="ko-KR" altLang="ko-KR" sz="1400" b="0" i="0" u="none" strike="noStrike" cap="none" normalizeH="0" baseline="0" dirty="0">
              <a:ln>
                <a:noFill/>
              </a:ln>
              <a:solidFill>
                <a:schemeClr val="tx1"/>
              </a:solidFill>
              <a:effectLst/>
              <a:latin typeface="굴림" pitchFamily="50" charset="-127"/>
              <a:ea typeface="굴림" pitchFamily="50" charset="-127"/>
              <a:cs typeface="굴림" pitchFamily="50" charset="-127"/>
            </a:endParaRPr>
          </a:p>
        </p:txBody>
      </p:sp>
      <p:sp>
        <p:nvSpPr>
          <p:cNvPr id="8" name="TextBox 7">
            <a:extLst>
              <a:ext uri="{FF2B5EF4-FFF2-40B4-BE49-F238E27FC236}">
                <a16:creationId xmlns:a16="http://schemas.microsoft.com/office/drawing/2014/main" id="{0BDCD666-CDB5-453F-8C34-BAE07056415D}"/>
              </a:ext>
            </a:extLst>
          </p:cNvPr>
          <p:cNvSpPr txBox="1"/>
          <p:nvPr/>
        </p:nvSpPr>
        <p:spPr>
          <a:xfrm>
            <a:off x="7119107" y="2959325"/>
            <a:ext cx="3568560" cy="1175995"/>
          </a:xfrm>
          <a:prstGeom prst="rect">
            <a:avLst/>
          </a:prstGeom>
          <a:solidFill>
            <a:srgbClr val="FFCC99"/>
          </a:solidFill>
          <a:ln w="3175">
            <a:solidFill>
              <a:schemeClr val="tx1"/>
            </a:solidFill>
          </a:ln>
        </p:spPr>
        <p:txBody>
          <a:bodyPr wrap="square" rtlCol="0">
            <a:normAutofit/>
          </a:bodyPr>
          <a:lstStyle/>
          <a:p>
            <a:r>
              <a:rPr lang="en-US" altLang="ko-KR" sz="1100" dirty="0">
                <a:latin typeface="Courier New" pitchFamily="49" charset="0"/>
                <a:cs typeface="Courier New" pitchFamily="49" charset="0"/>
              </a:rPr>
              <a:t>{</a:t>
            </a:r>
          </a:p>
          <a:p>
            <a:r>
              <a:rPr lang="en-US" altLang="ko-KR" sz="1100" dirty="0">
                <a:latin typeface="Courier New" pitchFamily="49" charset="0"/>
                <a:cs typeface="Courier New" pitchFamily="49" charset="0"/>
              </a:rPr>
              <a:t>  "</a:t>
            </a:r>
            <a:r>
              <a:rPr lang="en-US" altLang="ko-KR" sz="1100" dirty="0" err="1">
                <a:latin typeface="Courier New" panose="02070309020205020404" pitchFamily="49" charset="0"/>
                <a:cs typeface="Courier New" pitchFamily="49" charset="0"/>
              </a:rPr>
              <a:t>rt</a:t>
            </a:r>
            <a:r>
              <a:rPr lang="en-US" altLang="ko-KR" sz="1100" dirty="0">
                <a:latin typeface="Courier New" panose="02070309020205020404" pitchFamily="49" charset="0"/>
                <a:cs typeface="Courier New" pitchFamily="49" charset="0"/>
              </a:rPr>
              <a:t>": ["</a:t>
            </a:r>
            <a:r>
              <a:rPr lang="en-US" altLang="ko-KR" sz="1100" dirty="0" err="1">
                <a:latin typeface="Courier New" panose="02070309020205020404" pitchFamily="49" charset="0"/>
                <a:cs typeface="Courier New" pitchFamily="49" charset="0"/>
              </a:rPr>
              <a:t>oic.r.switch.binary</a:t>
            </a:r>
            <a:r>
              <a:rPr lang="en-US" altLang="ko-KR" sz="1100" dirty="0">
                <a:latin typeface="Courier New" pitchFamily="49" charset="0"/>
                <a:cs typeface="Courier New" pitchFamily="49" charset="0"/>
              </a:rPr>
              <a:t>"],</a:t>
            </a:r>
          </a:p>
          <a:p>
            <a:r>
              <a:rPr lang="en-US" altLang="ko-KR" sz="1100" dirty="0">
                <a:latin typeface="Courier New" pitchFamily="49" charset="0"/>
                <a:cs typeface="Courier New" pitchFamily="49" charset="0"/>
              </a:rPr>
              <a:t>  "if": ["</a:t>
            </a:r>
            <a:r>
              <a:rPr lang="en-US" altLang="ko-KR" sz="1100" dirty="0" err="1">
                <a:latin typeface="Courier New" panose="02070309020205020404" pitchFamily="49" charset="0"/>
                <a:cs typeface="Courier New" pitchFamily="49" charset="0"/>
              </a:rPr>
              <a:t>oic.if.a</a:t>
            </a:r>
            <a:r>
              <a:rPr lang="en-US" altLang="ko-KR" sz="1100" dirty="0">
                <a:latin typeface="Courier New" panose="02070309020205020404" pitchFamily="49" charset="0"/>
                <a:cs typeface="Courier New" pitchFamily="49" charset="0"/>
              </a:rPr>
              <a:t>", "</a:t>
            </a:r>
            <a:r>
              <a:rPr lang="en-US" altLang="ko-KR" sz="1100" dirty="0" err="1">
                <a:latin typeface="Courier New" panose="02070309020205020404" pitchFamily="49" charset="0"/>
                <a:cs typeface="Courier New" pitchFamily="49" charset="0"/>
              </a:rPr>
              <a:t>oic.if.baseline</a:t>
            </a:r>
            <a:r>
              <a:rPr lang="en-US" altLang="ko-KR" sz="1100" dirty="0">
                <a:latin typeface="Courier New" pitchFamily="49" charset="0"/>
                <a:cs typeface="Courier New" pitchFamily="49" charset="0"/>
              </a:rPr>
              <a:t>"],</a:t>
            </a:r>
          </a:p>
          <a:p>
            <a:r>
              <a:rPr lang="en-US" altLang="ko-KR" sz="1100" dirty="0">
                <a:latin typeface="Courier New" pitchFamily="49" charset="0"/>
                <a:cs typeface="Courier New" pitchFamily="49" charset="0"/>
              </a:rPr>
              <a:t>  "n": "</a:t>
            </a:r>
            <a:r>
              <a:rPr lang="en-US" altLang="ko-KR" sz="1100" dirty="0" err="1">
                <a:latin typeface="Courier New" panose="02070309020205020404" pitchFamily="49" charset="0"/>
                <a:cs typeface="Courier New" pitchFamily="49" charset="0"/>
              </a:rPr>
              <a:t>myDeskLampSwitch</a:t>
            </a:r>
            <a:r>
              <a:rPr lang="en-US" altLang="ko-KR" sz="1100" dirty="0">
                <a:latin typeface="Courier New" pitchFamily="49" charset="0"/>
                <a:cs typeface="Courier New" pitchFamily="49" charset="0"/>
              </a:rPr>
              <a:t>", </a:t>
            </a:r>
          </a:p>
          <a:p>
            <a:r>
              <a:rPr lang="en-US" altLang="ko-KR" sz="1100" b="1" dirty="0">
                <a:solidFill>
                  <a:srgbClr val="0000FF"/>
                </a:solidFill>
                <a:latin typeface="Courier New" pitchFamily="49" charset="0"/>
                <a:cs typeface="Courier New" pitchFamily="49" charset="0"/>
              </a:rPr>
              <a:t>  "value": true</a:t>
            </a:r>
          </a:p>
          <a:p>
            <a:r>
              <a:rPr lang="en-US" altLang="ko-KR" sz="1100" dirty="0">
                <a:latin typeface="Courier New" pitchFamily="49" charset="0"/>
                <a:cs typeface="Courier New" pitchFamily="49" charset="0"/>
              </a:rPr>
              <a:t>}</a:t>
            </a:r>
          </a:p>
        </p:txBody>
      </p:sp>
      <p:sp>
        <p:nvSpPr>
          <p:cNvPr id="9" name="TextBox 8">
            <a:extLst>
              <a:ext uri="{FF2B5EF4-FFF2-40B4-BE49-F238E27FC236}">
                <a16:creationId xmlns:a16="http://schemas.microsoft.com/office/drawing/2014/main" id="{AEB23689-F470-4B33-8822-7C76665F88C8}"/>
              </a:ext>
            </a:extLst>
          </p:cNvPr>
          <p:cNvSpPr txBox="1"/>
          <p:nvPr/>
        </p:nvSpPr>
        <p:spPr>
          <a:xfrm>
            <a:off x="7119107" y="4866783"/>
            <a:ext cx="3568560" cy="1175995"/>
          </a:xfrm>
          <a:prstGeom prst="rect">
            <a:avLst/>
          </a:prstGeom>
          <a:solidFill>
            <a:srgbClr val="FFCC99"/>
          </a:solidFill>
          <a:ln w="3175">
            <a:solidFill>
              <a:schemeClr val="tx1"/>
            </a:solidFill>
          </a:ln>
        </p:spPr>
        <p:txBody>
          <a:bodyPr wrap="square" rtlCol="0">
            <a:normAutofit/>
          </a:bodyPr>
          <a:lstStyle/>
          <a:p>
            <a:r>
              <a:rPr lang="en-US" altLang="ko-KR" sz="1100" dirty="0">
                <a:latin typeface="Courier New" pitchFamily="49" charset="0"/>
                <a:cs typeface="Courier New" pitchFamily="49" charset="0"/>
              </a:rPr>
              <a:t>{</a:t>
            </a:r>
          </a:p>
          <a:p>
            <a:r>
              <a:rPr lang="en-US" altLang="ko-KR" sz="1100" dirty="0">
                <a:latin typeface="Courier New" pitchFamily="49" charset="0"/>
                <a:cs typeface="Courier New" pitchFamily="49" charset="0"/>
              </a:rPr>
              <a:t>  "</a:t>
            </a:r>
            <a:r>
              <a:rPr lang="en-US" altLang="ko-KR" sz="1100" dirty="0" err="1">
                <a:latin typeface="Courier New" panose="02070309020205020404" pitchFamily="49" charset="0"/>
                <a:cs typeface="Courier New" pitchFamily="49" charset="0"/>
              </a:rPr>
              <a:t>rt</a:t>
            </a:r>
            <a:r>
              <a:rPr lang="en-US" altLang="ko-KR" sz="1100" dirty="0">
                <a:latin typeface="Courier New" panose="02070309020205020404" pitchFamily="49" charset="0"/>
                <a:cs typeface="Courier New" pitchFamily="49" charset="0"/>
              </a:rPr>
              <a:t>": ["</a:t>
            </a:r>
            <a:r>
              <a:rPr lang="en-US" altLang="ko-KR" sz="1100" dirty="0" err="1">
                <a:latin typeface="Courier New" panose="02070309020205020404" pitchFamily="49" charset="0"/>
                <a:cs typeface="Courier New" pitchFamily="49" charset="0"/>
              </a:rPr>
              <a:t>oic.r.switch.binary</a:t>
            </a:r>
            <a:r>
              <a:rPr lang="en-US" altLang="ko-KR" sz="1100" dirty="0">
                <a:latin typeface="Courier New" pitchFamily="49" charset="0"/>
                <a:cs typeface="Courier New" pitchFamily="49" charset="0"/>
              </a:rPr>
              <a:t>"],</a:t>
            </a:r>
          </a:p>
          <a:p>
            <a:r>
              <a:rPr lang="en-US" altLang="ko-KR" sz="1100" dirty="0">
                <a:latin typeface="Courier New" pitchFamily="49" charset="0"/>
                <a:cs typeface="Courier New" pitchFamily="49" charset="0"/>
              </a:rPr>
              <a:t>  "if": ["</a:t>
            </a:r>
            <a:r>
              <a:rPr lang="en-US" altLang="ko-KR" sz="1100" dirty="0" err="1">
                <a:latin typeface="Courier New" panose="02070309020205020404" pitchFamily="49" charset="0"/>
                <a:cs typeface="Courier New" pitchFamily="49" charset="0"/>
              </a:rPr>
              <a:t>oic.if.a</a:t>
            </a:r>
            <a:r>
              <a:rPr lang="en-US" altLang="ko-KR" sz="1100" dirty="0">
                <a:latin typeface="Courier New" panose="02070309020205020404" pitchFamily="49" charset="0"/>
                <a:cs typeface="Courier New" pitchFamily="49" charset="0"/>
              </a:rPr>
              <a:t>", "</a:t>
            </a:r>
            <a:r>
              <a:rPr lang="en-US" altLang="ko-KR" sz="1100" dirty="0" err="1">
                <a:latin typeface="Courier New" panose="02070309020205020404" pitchFamily="49" charset="0"/>
                <a:cs typeface="Courier New" pitchFamily="49" charset="0"/>
              </a:rPr>
              <a:t>oic.if.baseline</a:t>
            </a:r>
            <a:r>
              <a:rPr lang="en-US" altLang="ko-KR" sz="1100" dirty="0">
                <a:latin typeface="Courier New" pitchFamily="49" charset="0"/>
                <a:cs typeface="Courier New" pitchFamily="49" charset="0"/>
              </a:rPr>
              <a:t>"],</a:t>
            </a:r>
          </a:p>
          <a:p>
            <a:r>
              <a:rPr lang="en-US" altLang="ko-KR" sz="1100" dirty="0">
                <a:latin typeface="Courier New" pitchFamily="49" charset="0"/>
                <a:cs typeface="Courier New" pitchFamily="49" charset="0"/>
              </a:rPr>
              <a:t>  "n": "</a:t>
            </a:r>
            <a:r>
              <a:rPr lang="en-US" altLang="ko-KR" sz="1100" dirty="0" err="1">
                <a:latin typeface="Courier New" panose="02070309020205020404" pitchFamily="49" charset="0"/>
                <a:cs typeface="Courier New" pitchFamily="49" charset="0"/>
              </a:rPr>
              <a:t>myDeskFanSwitch</a:t>
            </a:r>
            <a:r>
              <a:rPr lang="en-US" altLang="ko-KR" sz="1100" dirty="0">
                <a:latin typeface="Courier New" pitchFamily="49" charset="0"/>
                <a:cs typeface="Courier New" pitchFamily="49" charset="0"/>
              </a:rPr>
              <a:t>", </a:t>
            </a:r>
          </a:p>
          <a:p>
            <a:r>
              <a:rPr lang="en-US" altLang="ko-KR" sz="1100" b="1" dirty="0">
                <a:solidFill>
                  <a:srgbClr val="0000FF"/>
                </a:solidFill>
                <a:latin typeface="Courier New" pitchFamily="49" charset="0"/>
                <a:cs typeface="Courier New" pitchFamily="49" charset="0"/>
              </a:rPr>
              <a:t>  "value": false</a:t>
            </a:r>
          </a:p>
          <a:p>
            <a:r>
              <a:rPr lang="en-US" altLang="ko-KR" sz="1100" dirty="0">
                <a:latin typeface="Courier New" pitchFamily="49" charset="0"/>
                <a:cs typeface="Courier New" pitchFamily="49" charset="0"/>
              </a:rPr>
              <a:t>}</a:t>
            </a:r>
          </a:p>
        </p:txBody>
      </p:sp>
      <p:cxnSp>
        <p:nvCxnSpPr>
          <p:cNvPr id="10" name="꺾인 연결선 12">
            <a:extLst>
              <a:ext uri="{FF2B5EF4-FFF2-40B4-BE49-F238E27FC236}">
                <a16:creationId xmlns:a16="http://schemas.microsoft.com/office/drawing/2014/main" id="{4D150943-8DD9-4448-97D9-55C6865FC8A5}"/>
              </a:ext>
            </a:extLst>
          </p:cNvPr>
          <p:cNvCxnSpPr>
            <a:cxnSpLocks/>
            <a:endCxn id="8" idx="1"/>
          </p:cNvCxnSpPr>
          <p:nvPr/>
        </p:nvCxnSpPr>
        <p:spPr>
          <a:xfrm flipV="1">
            <a:off x="5584722" y="3547323"/>
            <a:ext cx="1534385" cy="454408"/>
          </a:xfrm>
          <a:prstGeom prst="bentConnector3">
            <a:avLst>
              <a:gd name="adj1" fmla="val 50000"/>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꺾인 연결선 12">
            <a:extLst>
              <a:ext uri="{FF2B5EF4-FFF2-40B4-BE49-F238E27FC236}">
                <a16:creationId xmlns:a16="http://schemas.microsoft.com/office/drawing/2014/main" id="{E6E54F22-6E4F-43B2-9FD7-699B7DF2E677}"/>
              </a:ext>
            </a:extLst>
          </p:cNvPr>
          <p:cNvCxnSpPr>
            <a:cxnSpLocks/>
            <a:endCxn id="9" idx="1"/>
          </p:cNvCxnSpPr>
          <p:nvPr/>
        </p:nvCxnSpPr>
        <p:spPr>
          <a:xfrm>
            <a:off x="5584722" y="5142273"/>
            <a:ext cx="1534385" cy="312508"/>
          </a:xfrm>
          <a:prstGeom prst="bentConnector3">
            <a:avLst>
              <a:gd name="adj1" fmla="val 50000"/>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7" name="Picture 2" descr="http://ecx.images-amazon.com/images/I/71AUfJSC0fL._SL1500_.jpg">
            <a:extLst>
              <a:ext uri="{FF2B5EF4-FFF2-40B4-BE49-F238E27FC236}">
                <a16:creationId xmlns:a16="http://schemas.microsoft.com/office/drawing/2014/main" id="{DB5F2172-5B2A-49AD-9178-E9582949BFE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03825" y="4757418"/>
            <a:ext cx="1242131" cy="151849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https://www.troopsupport.dla.mil/events/images/140122.jpg">
            <a:extLst>
              <a:ext uri="{FF2B5EF4-FFF2-40B4-BE49-F238E27FC236}">
                <a16:creationId xmlns:a16="http://schemas.microsoft.com/office/drawing/2014/main" id="{3B8F8260-A678-43D9-8E04-E4F37BB36DF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24271" y="2577190"/>
            <a:ext cx="1204428" cy="1837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38415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86A1E6EC-1F81-4CBE-82CD-9CCF1939A0FC}"/>
              </a:ext>
            </a:extLst>
          </p:cNvPr>
          <p:cNvSpPr>
            <a:spLocks noGrp="1"/>
          </p:cNvSpPr>
          <p:nvPr>
            <p:ph idx="1"/>
          </p:nvPr>
        </p:nvSpPr>
        <p:spPr>
          <a:xfrm>
            <a:off x="491046" y="1156996"/>
            <a:ext cx="11200912" cy="2471421"/>
          </a:xfrm>
        </p:spPr>
        <p:txBody>
          <a:bodyPr>
            <a:normAutofit fontScale="77500" lnSpcReduction="20000"/>
          </a:bodyPr>
          <a:lstStyle/>
          <a:p>
            <a:r>
              <a:rPr lang="en-US" altLang="ko-KR" dirty="0"/>
              <a:t>Defines interaction constraints on a Resource </a:t>
            </a:r>
          </a:p>
          <a:p>
            <a:pPr lvl="1">
              <a:buFont typeface="Arial" pitchFamily="34" charset="0"/>
              <a:buChar char="•"/>
            </a:pPr>
            <a:r>
              <a:rPr lang="en-US" altLang="ko-KR" dirty="0"/>
              <a:t> Which properties are exposed</a:t>
            </a:r>
          </a:p>
          <a:p>
            <a:pPr lvl="1">
              <a:buFont typeface="Arial" pitchFamily="34" charset="0"/>
              <a:buChar char="•"/>
            </a:pPr>
            <a:r>
              <a:rPr lang="en-US" altLang="ko-KR" dirty="0"/>
              <a:t> Which methods are allowed:  retrieve-only or updateable</a:t>
            </a:r>
          </a:p>
          <a:p>
            <a:pPr lvl="1">
              <a:buFont typeface="Arial" pitchFamily="34" charset="0"/>
              <a:buChar char="•"/>
            </a:pPr>
            <a:r>
              <a:rPr lang="en-US" altLang="ko-KR" dirty="0"/>
              <a:t> How links are processed: </a:t>
            </a:r>
            <a:r>
              <a:rPr lang="en-US" altLang="ko-KR" dirty="0" err="1"/>
              <a:t>oic.if.b</a:t>
            </a:r>
            <a:endParaRPr lang="en-US" altLang="ko-KR" dirty="0"/>
          </a:p>
          <a:p>
            <a:pPr lvl="1">
              <a:buFont typeface="Arial" pitchFamily="34" charset="0"/>
              <a:buChar char="•"/>
            </a:pPr>
            <a:r>
              <a:rPr lang="en-US" altLang="ko-KR" dirty="0"/>
              <a:t> Application semantics – </a:t>
            </a:r>
          </a:p>
          <a:p>
            <a:pPr lvl="2"/>
            <a:r>
              <a:rPr lang="en-US" altLang="ko-KR" dirty="0"/>
              <a:t>for example </a:t>
            </a:r>
            <a:r>
              <a:rPr lang="en-US" altLang="ko-KR" dirty="0" err="1"/>
              <a:t>oic.if.s</a:t>
            </a:r>
            <a:r>
              <a:rPr lang="en-US" altLang="ko-KR" dirty="0"/>
              <a:t> and </a:t>
            </a:r>
            <a:r>
              <a:rPr lang="en-US" altLang="ko-KR" dirty="0" err="1"/>
              <a:t>oic.if.a</a:t>
            </a:r>
            <a:r>
              <a:rPr lang="en-US" altLang="ko-KR" dirty="0"/>
              <a:t> for sensors and actuators vs. </a:t>
            </a:r>
            <a:r>
              <a:rPr lang="en-US" altLang="ko-KR" dirty="0" err="1"/>
              <a:t>oic.if.r</a:t>
            </a:r>
            <a:r>
              <a:rPr lang="en-US" altLang="ko-KR" dirty="0"/>
              <a:t> and oic.if.rw for status and configuration parameters</a:t>
            </a:r>
          </a:p>
          <a:p>
            <a:endParaRPr lang="ko-KR" altLang="en-US" dirty="0"/>
          </a:p>
        </p:txBody>
      </p:sp>
      <p:sp>
        <p:nvSpPr>
          <p:cNvPr id="3" name="제목 2">
            <a:extLst>
              <a:ext uri="{FF2B5EF4-FFF2-40B4-BE49-F238E27FC236}">
                <a16:creationId xmlns:a16="http://schemas.microsoft.com/office/drawing/2014/main" id="{DFBD4F4F-B025-4374-887D-436BA819FEE8}"/>
              </a:ext>
            </a:extLst>
          </p:cNvPr>
          <p:cNvSpPr>
            <a:spLocks noGrp="1"/>
          </p:cNvSpPr>
          <p:nvPr>
            <p:ph type="title"/>
          </p:nvPr>
        </p:nvSpPr>
        <p:spPr/>
        <p:txBody>
          <a:bodyPr/>
          <a:lstStyle/>
          <a:p>
            <a:r>
              <a:rPr lang="en-US" altLang="ko-KR" dirty="0"/>
              <a:t>Interface</a:t>
            </a:r>
            <a:endParaRPr lang="ko-KR" altLang="en-US" dirty="0"/>
          </a:p>
        </p:txBody>
      </p:sp>
      <p:sp>
        <p:nvSpPr>
          <p:cNvPr id="4" name="날짜 개체 틀 3">
            <a:extLst>
              <a:ext uri="{FF2B5EF4-FFF2-40B4-BE49-F238E27FC236}">
                <a16:creationId xmlns:a16="http://schemas.microsoft.com/office/drawing/2014/main" id="{0DEDCE99-6677-4B49-BC49-CD6A8B6D10E2}"/>
              </a:ext>
            </a:extLst>
          </p:cNvPr>
          <p:cNvSpPr>
            <a:spLocks noGrp="1"/>
          </p:cNvSpPr>
          <p:nvPr>
            <p:ph type="dt" sz="half" idx="10"/>
          </p:nvPr>
        </p:nvSpPr>
        <p:spPr/>
        <p:txBody>
          <a:bodyPr/>
          <a:lstStyle/>
          <a:p>
            <a:fld id="{E99F4F99-BBAE-428D-9CEF-46382DEAD729}" type="datetime3">
              <a:rPr lang="en-US" altLang="ko-KR" smtClean="0"/>
              <a:t>17 October 2017</a:t>
            </a:fld>
            <a:endParaRPr lang="en-US" dirty="0"/>
          </a:p>
        </p:txBody>
      </p:sp>
      <p:sp>
        <p:nvSpPr>
          <p:cNvPr id="5" name="바닥글 개체 틀 4">
            <a:extLst>
              <a:ext uri="{FF2B5EF4-FFF2-40B4-BE49-F238E27FC236}">
                <a16:creationId xmlns:a16="http://schemas.microsoft.com/office/drawing/2014/main" id="{E9AFA241-BE1A-4C5D-A28A-79648530B1CA}"/>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5F54CF72-4FBB-4408-BBCD-CD7CFD80C22B}"/>
              </a:ext>
            </a:extLst>
          </p:cNvPr>
          <p:cNvSpPr>
            <a:spLocks noGrp="1"/>
          </p:cNvSpPr>
          <p:nvPr>
            <p:ph type="sldNum" sz="quarter" idx="12"/>
          </p:nvPr>
        </p:nvSpPr>
        <p:spPr/>
        <p:txBody>
          <a:bodyPr/>
          <a:lstStyle/>
          <a:p>
            <a:fld id="{17A5C656-E050-4F3D-A0DB-0D19E9E83691}" type="slidenum">
              <a:rPr lang="en-US" smtClean="0"/>
              <a:pPr/>
              <a:t>47</a:t>
            </a:fld>
            <a:endParaRPr lang="en-US" dirty="0"/>
          </a:p>
        </p:txBody>
      </p:sp>
      <p:graphicFrame>
        <p:nvGraphicFramePr>
          <p:cNvPr id="8" name="표 7">
            <a:extLst>
              <a:ext uri="{FF2B5EF4-FFF2-40B4-BE49-F238E27FC236}">
                <a16:creationId xmlns:a16="http://schemas.microsoft.com/office/drawing/2014/main" id="{508F9B0C-CADF-418D-8038-9672B3F40353}"/>
              </a:ext>
            </a:extLst>
          </p:cNvPr>
          <p:cNvGraphicFramePr>
            <a:graphicFrameLocks noGrp="1"/>
          </p:cNvGraphicFramePr>
          <p:nvPr>
            <p:extLst>
              <p:ext uri="{D42A27DB-BD31-4B8C-83A1-F6EECF244321}">
                <p14:modId xmlns:p14="http://schemas.microsoft.com/office/powerpoint/2010/main" val="216099288"/>
              </p:ext>
            </p:extLst>
          </p:nvPr>
        </p:nvGraphicFramePr>
        <p:xfrm>
          <a:off x="797668" y="3501957"/>
          <a:ext cx="11001983" cy="2807369"/>
        </p:xfrm>
        <a:graphic>
          <a:graphicData uri="http://schemas.openxmlformats.org/drawingml/2006/table">
            <a:tbl>
              <a:tblPr firstRow="1" bandRow="1">
                <a:tableStyleId>{5C22544A-7EE6-4342-B048-85BDC9FD1C3A}</a:tableStyleId>
              </a:tblPr>
              <a:tblGrid>
                <a:gridCol w="1464142">
                  <a:extLst>
                    <a:ext uri="{9D8B030D-6E8A-4147-A177-3AD203B41FA5}">
                      <a16:colId xmlns:a16="http://schemas.microsoft.com/office/drawing/2014/main" val="1203709219"/>
                    </a:ext>
                  </a:extLst>
                </a:gridCol>
                <a:gridCol w="1568724">
                  <a:extLst>
                    <a:ext uri="{9D8B030D-6E8A-4147-A177-3AD203B41FA5}">
                      <a16:colId xmlns:a16="http://schemas.microsoft.com/office/drawing/2014/main" val="2939782848"/>
                    </a:ext>
                  </a:extLst>
                </a:gridCol>
                <a:gridCol w="1568724">
                  <a:extLst>
                    <a:ext uri="{9D8B030D-6E8A-4147-A177-3AD203B41FA5}">
                      <a16:colId xmlns:a16="http://schemas.microsoft.com/office/drawing/2014/main" val="3782377454"/>
                    </a:ext>
                  </a:extLst>
                </a:gridCol>
                <a:gridCol w="6400393">
                  <a:extLst>
                    <a:ext uri="{9D8B030D-6E8A-4147-A177-3AD203B41FA5}">
                      <a16:colId xmlns:a16="http://schemas.microsoft.com/office/drawing/2014/main" val="1555614646"/>
                    </a:ext>
                  </a:extLst>
                </a:gridCol>
              </a:tblGrid>
              <a:tr h="392313">
                <a:tc>
                  <a:txBody>
                    <a:bodyPr/>
                    <a:lstStyle/>
                    <a:p>
                      <a:pPr algn="ctr">
                        <a:spcBef>
                          <a:spcPts val="300"/>
                        </a:spcBef>
                        <a:spcAft>
                          <a:spcPts val="300"/>
                        </a:spcAft>
                      </a:pPr>
                      <a:r>
                        <a:rPr lang="en-GB" sz="1200" spc="40" dirty="0">
                          <a:effectLst/>
                        </a:rPr>
                        <a:t>Interface Title</a:t>
                      </a:r>
                      <a:endParaRPr lang="ko-KR" sz="1200" b="1" spc="40" dirty="0">
                        <a:effectLst/>
                        <a:latin typeface="Arial" panose="020B0604020202020204" pitchFamily="34" charset="0"/>
                        <a:ea typeface="Times New Roman" panose="02020603050405020304" pitchFamily="18" charset="0"/>
                      </a:endParaRPr>
                    </a:p>
                  </a:txBody>
                  <a:tcPr marL="68580" marR="68580" marT="0" marB="0" anchor="ctr"/>
                </a:tc>
                <a:tc>
                  <a:txBody>
                    <a:bodyPr/>
                    <a:lstStyle/>
                    <a:p>
                      <a:pPr algn="ctr">
                        <a:spcBef>
                          <a:spcPts val="300"/>
                        </a:spcBef>
                        <a:spcAft>
                          <a:spcPts val="300"/>
                        </a:spcAft>
                      </a:pPr>
                      <a:r>
                        <a:rPr lang="en-GB" sz="1200" spc="40" dirty="0">
                          <a:effectLst/>
                        </a:rPr>
                        <a:t>Interface ID </a:t>
                      </a:r>
                      <a:endParaRPr lang="ko-KR" sz="1200" b="1" spc="40" dirty="0">
                        <a:effectLst/>
                        <a:latin typeface="Arial" panose="020B0604020202020204" pitchFamily="34" charset="0"/>
                        <a:ea typeface="Times New Roman" panose="02020603050405020304" pitchFamily="18" charset="0"/>
                      </a:endParaRPr>
                    </a:p>
                  </a:txBody>
                  <a:tcPr marL="68580" marR="68580" marT="0" marB="0" anchor="ctr"/>
                </a:tc>
                <a:tc>
                  <a:txBody>
                    <a:bodyPr/>
                    <a:lstStyle/>
                    <a:p>
                      <a:pPr algn="ctr">
                        <a:spcBef>
                          <a:spcPts val="300"/>
                        </a:spcBef>
                        <a:spcAft>
                          <a:spcPts val="300"/>
                        </a:spcAft>
                      </a:pPr>
                      <a:r>
                        <a:rPr lang="en-GB" sz="1200" spc="40" dirty="0">
                          <a:effectLst/>
                        </a:rPr>
                        <a:t>Applicable Methods</a:t>
                      </a:r>
                      <a:endParaRPr lang="ko-KR" sz="1200" b="1" spc="40" dirty="0">
                        <a:effectLst/>
                        <a:latin typeface="Arial" panose="020B0604020202020204" pitchFamily="34" charset="0"/>
                        <a:ea typeface="Times New Roman" panose="02020603050405020304" pitchFamily="18" charset="0"/>
                      </a:endParaRPr>
                    </a:p>
                  </a:txBody>
                  <a:tcPr marL="68580" marR="68580" marT="0" marB="0" anchor="ctr"/>
                </a:tc>
                <a:tc>
                  <a:txBody>
                    <a:bodyPr/>
                    <a:lstStyle/>
                    <a:p>
                      <a:pPr algn="ctr">
                        <a:spcBef>
                          <a:spcPts val="300"/>
                        </a:spcBef>
                        <a:spcAft>
                          <a:spcPts val="300"/>
                        </a:spcAft>
                      </a:pPr>
                      <a:r>
                        <a:rPr lang="en-GB" sz="1200" spc="40" dirty="0">
                          <a:effectLst/>
                        </a:rPr>
                        <a:t>Description</a:t>
                      </a:r>
                      <a:endParaRPr lang="ko-KR" sz="1200" b="1" spc="40" dirty="0">
                        <a:effectLst/>
                        <a:latin typeface="Arial" panose="020B0604020202020204"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4193559889"/>
                  </a:ext>
                </a:extLst>
              </a:tr>
              <a:tr h="307671">
                <a:tc>
                  <a:txBody>
                    <a:bodyPr/>
                    <a:lstStyle/>
                    <a:p>
                      <a:pPr>
                        <a:spcBef>
                          <a:spcPts val="300"/>
                        </a:spcBef>
                        <a:spcAft>
                          <a:spcPts val="300"/>
                        </a:spcAft>
                      </a:pPr>
                      <a:r>
                        <a:rPr lang="en-GB" sz="1200" spc="40" dirty="0">
                          <a:effectLst/>
                        </a:rPr>
                        <a:t>baseline</a:t>
                      </a:r>
                      <a:endParaRPr lang="ko-KR" sz="1200" spc="40" dirty="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dirty="0">
                          <a:effectLst/>
                        </a:rPr>
                        <a:t>“</a:t>
                      </a:r>
                      <a:r>
                        <a:rPr lang="en-GB" sz="1200" spc="40" dirty="0" err="1">
                          <a:effectLst/>
                        </a:rPr>
                        <a:t>oic.if.baseline</a:t>
                      </a:r>
                      <a:r>
                        <a:rPr lang="en-GB" sz="1200" spc="40" dirty="0">
                          <a:effectLst/>
                        </a:rPr>
                        <a:t>”</a:t>
                      </a:r>
                      <a:endParaRPr lang="ko-KR" sz="1200" spc="40" dirty="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dirty="0">
                          <a:effectLst/>
                        </a:rPr>
                        <a:t>RETRIEVE, UPDATE</a:t>
                      </a:r>
                      <a:endParaRPr lang="ko-KR" sz="1200" spc="40" dirty="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dirty="0">
                          <a:effectLst/>
                        </a:rPr>
                        <a:t>Access to all the Properties, Retrieves all the Properties.  </a:t>
                      </a:r>
                      <a:endParaRPr lang="ko-KR" sz="1200" spc="40" dirty="0">
                        <a:effectLst/>
                        <a:latin typeface="Arial" panose="020B0604020202020204"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222981370"/>
                  </a:ext>
                </a:extLst>
              </a:tr>
              <a:tr h="272782">
                <a:tc>
                  <a:txBody>
                    <a:bodyPr/>
                    <a:lstStyle/>
                    <a:p>
                      <a:pPr>
                        <a:spcBef>
                          <a:spcPts val="300"/>
                        </a:spcBef>
                        <a:spcAft>
                          <a:spcPts val="300"/>
                        </a:spcAft>
                      </a:pPr>
                      <a:r>
                        <a:rPr lang="en-GB" sz="1200" spc="40" dirty="0">
                          <a:effectLst/>
                        </a:rPr>
                        <a:t>links list</a:t>
                      </a:r>
                      <a:endParaRPr lang="ko-KR" sz="1200" spc="40" dirty="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dirty="0">
                          <a:effectLst/>
                        </a:rPr>
                        <a:t>“</a:t>
                      </a:r>
                      <a:r>
                        <a:rPr lang="en-GB" sz="1200" spc="40" dirty="0" err="1">
                          <a:effectLst/>
                        </a:rPr>
                        <a:t>oic.if.ll</a:t>
                      </a:r>
                      <a:r>
                        <a:rPr lang="en-GB" sz="1200" spc="40" dirty="0">
                          <a:effectLst/>
                        </a:rPr>
                        <a:t>”</a:t>
                      </a:r>
                      <a:endParaRPr lang="ko-KR" sz="1200" spc="40" dirty="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dirty="0">
                          <a:effectLst/>
                        </a:rPr>
                        <a:t>RETRIEVE</a:t>
                      </a:r>
                      <a:endParaRPr lang="ko-KR" sz="1200" spc="40" dirty="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altLang="ko-KR" sz="1200" spc="40" dirty="0">
                          <a:effectLst/>
                          <a:latin typeface="Arial" panose="020B0604020202020204" pitchFamily="34" charset="0"/>
                          <a:ea typeface="Times New Roman" panose="02020603050405020304" pitchFamily="18" charset="0"/>
                        </a:rPr>
                        <a:t>Access to OCF Links &amp; retrieves the array of Links </a:t>
                      </a:r>
                      <a:endParaRPr lang="ko-KR" sz="1200" spc="40" dirty="0">
                        <a:effectLst/>
                        <a:latin typeface="Arial" panose="020B0604020202020204"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62414887"/>
                  </a:ext>
                </a:extLst>
              </a:tr>
              <a:tr h="461507">
                <a:tc>
                  <a:txBody>
                    <a:bodyPr/>
                    <a:lstStyle/>
                    <a:p>
                      <a:pPr>
                        <a:spcBef>
                          <a:spcPts val="300"/>
                        </a:spcBef>
                        <a:spcAft>
                          <a:spcPts val="300"/>
                        </a:spcAft>
                      </a:pPr>
                      <a:r>
                        <a:rPr lang="en-GB" sz="1200" spc="40">
                          <a:effectLst/>
                        </a:rPr>
                        <a:t>batch</a:t>
                      </a:r>
                      <a:endParaRPr lang="ko-KR" sz="1200" spc="4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a:effectLst/>
                        </a:rPr>
                        <a:t>“oic.if.b”</a:t>
                      </a:r>
                      <a:endParaRPr lang="ko-KR" sz="1200" spc="4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a:effectLst/>
                        </a:rPr>
                        <a:t>RETRIEVE, UPDATE</a:t>
                      </a:r>
                      <a:endParaRPr lang="ko-KR" sz="1200" spc="4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dirty="0">
                          <a:effectLst/>
                        </a:rPr>
                        <a:t>Interact with a collection of Resources at the same time.  </a:t>
                      </a:r>
                      <a:endParaRPr lang="ko-KR" sz="1200" spc="40" dirty="0">
                        <a:effectLst/>
                        <a:latin typeface="Arial" panose="020B0604020202020204"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2760855441"/>
                  </a:ext>
                </a:extLst>
              </a:tr>
              <a:tr h="392313">
                <a:tc>
                  <a:txBody>
                    <a:bodyPr/>
                    <a:lstStyle/>
                    <a:p>
                      <a:pPr>
                        <a:spcBef>
                          <a:spcPts val="300"/>
                        </a:spcBef>
                        <a:spcAft>
                          <a:spcPts val="300"/>
                        </a:spcAft>
                      </a:pPr>
                      <a:r>
                        <a:rPr lang="en-GB" sz="1200" spc="40">
                          <a:effectLst/>
                        </a:rPr>
                        <a:t>read-only</a:t>
                      </a:r>
                      <a:endParaRPr lang="ko-KR" sz="1200" spc="4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a:effectLst/>
                        </a:rPr>
                        <a:t>“oic.if.r”</a:t>
                      </a:r>
                      <a:endParaRPr lang="ko-KR" sz="1200" spc="4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a:effectLst/>
                        </a:rPr>
                        <a:t>RETRIEVE </a:t>
                      </a:r>
                      <a:endParaRPr lang="ko-KR" sz="1200" spc="4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dirty="0">
                          <a:effectLst/>
                        </a:rPr>
                        <a:t>exposes the Properties of a Resource that may be ‘read’.  </a:t>
                      </a:r>
                      <a:endParaRPr lang="ko-KR" sz="1200" spc="40" dirty="0">
                        <a:effectLst/>
                        <a:latin typeface="Arial" panose="020B0604020202020204"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688776373"/>
                  </a:ext>
                </a:extLst>
              </a:tr>
              <a:tr h="392313">
                <a:tc>
                  <a:txBody>
                    <a:bodyPr/>
                    <a:lstStyle/>
                    <a:p>
                      <a:pPr>
                        <a:spcBef>
                          <a:spcPts val="300"/>
                        </a:spcBef>
                        <a:spcAft>
                          <a:spcPts val="300"/>
                        </a:spcAft>
                      </a:pPr>
                      <a:r>
                        <a:rPr lang="en-GB" sz="1200" spc="40">
                          <a:effectLst/>
                        </a:rPr>
                        <a:t>read-write</a:t>
                      </a:r>
                      <a:endParaRPr lang="ko-KR" sz="1200" spc="4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a:effectLst/>
                        </a:rPr>
                        <a:t>“oic.if.rw”</a:t>
                      </a:r>
                      <a:endParaRPr lang="ko-KR" sz="1200" spc="4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a:effectLst/>
                        </a:rPr>
                        <a:t>RETRIEVE, UPDATE</a:t>
                      </a:r>
                      <a:endParaRPr lang="ko-KR" sz="1200" spc="4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dirty="0">
                          <a:effectLst/>
                        </a:rPr>
                        <a:t>exposes only those Properties that may be both ‘read’ and “written”  </a:t>
                      </a:r>
                      <a:endParaRPr lang="ko-KR" sz="1200" spc="40" dirty="0">
                        <a:effectLst/>
                        <a:latin typeface="Arial" panose="020B0604020202020204"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2941555504"/>
                  </a:ext>
                </a:extLst>
              </a:tr>
              <a:tr h="392313">
                <a:tc>
                  <a:txBody>
                    <a:bodyPr/>
                    <a:lstStyle/>
                    <a:p>
                      <a:pPr>
                        <a:spcBef>
                          <a:spcPts val="300"/>
                        </a:spcBef>
                        <a:spcAft>
                          <a:spcPts val="300"/>
                        </a:spcAft>
                      </a:pPr>
                      <a:r>
                        <a:rPr lang="en-GB" sz="1200" spc="40">
                          <a:effectLst/>
                        </a:rPr>
                        <a:t>actuator</a:t>
                      </a:r>
                      <a:endParaRPr lang="ko-KR" sz="1200" spc="4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a:effectLst/>
                        </a:rPr>
                        <a:t>“oic.if.a”</a:t>
                      </a:r>
                      <a:endParaRPr lang="ko-KR" sz="1200" spc="4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a:effectLst/>
                        </a:rPr>
                        <a:t>CREATE, RETRIEVE, UPDATE</a:t>
                      </a:r>
                      <a:endParaRPr lang="ko-KR" sz="1200" spc="4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dirty="0">
                          <a:effectLst/>
                        </a:rPr>
                        <a:t>The actuator Interface is used to read or write the Properties of an actuator Resource.</a:t>
                      </a:r>
                      <a:endParaRPr lang="ko-KR" sz="1200" spc="40" dirty="0">
                        <a:effectLst/>
                        <a:latin typeface="Arial" panose="020B0604020202020204"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2246320797"/>
                  </a:ext>
                </a:extLst>
              </a:tr>
              <a:tr h="196157">
                <a:tc>
                  <a:txBody>
                    <a:bodyPr/>
                    <a:lstStyle/>
                    <a:p>
                      <a:pPr>
                        <a:spcBef>
                          <a:spcPts val="300"/>
                        </a:spcBef>
                        <a:spcAft>
                          <a:spcPts val="300"/>
                        </a:spcAft>
                      </a:pPr>
                      <a:r>
                        <a:rPr lang="en-GB" sz="1200" spc="40">
                          <a:effectLst/>
                        </a:rPr>
                        <a:t>sensor</a:t>
                      </a:r>
                      <a:endParaRPr lang="ko-KR" sz="1200" spc="4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a:effectLst/>
                        </a:rPr>
                        <a:t>“oic.if.s”</a:t>
                      </a:r>
                      <a:endParaRPr lang="ko-KR" sz="1200" spc="4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a:effectLst/>
                        </a:rPr>
                        <a:t>RETRIEVE</a:t>
                      </a:r>
                      <a:endParaRPr lang="ko-KR" sz="1200" spc="4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dirty="0">
                          <a:effectLst/>
                        </a:rPr>
                        <a:t>The sensor Interface is used to read the Properties of a sensor Resource.</a:t>
                      </a:r>
                      <a:endParaRPr lang="ko-KR" sz="1200" spc="40" dirty="0">
                        <a:effectLst/>
                        <a:latin typeface="Arial" panose="020B0604020202020204"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2852820448"/>
                  </a:ext>
                </a:extLst>
              </a:tr>
            </a:tbl>
          </a:graphicData>
        </a:graphic>
      </p:graphicFrame>
    </p:spTree>
    <p:extLst>
      <p:ext uri="{BB962C8B-B14F-4D97-AF65-F5344CB8AC3E}">
        <p14:creationId xmlns:p14="http://schemas.microsoft.com/office/powerpoint/2010/main" val="38809341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2119" y="1326197"/>
            <a:ext cx="11277600" cy="1084641"/>
          </a:xfrm>
        </p:spPr>
        <p:txBody>
          <a:bodyPr>
            <a:normAutofit fontScale="70000" lnSpcReduction="20000"/>
          </a:bodyPr>
          <a:lstStyle/>
          <a:p>
            <a:pPr marL="457200" indent="-457200"/>
            <a:r>
              <a:rPr lang="en-US" altLang="ko-KR" dirty="0"/>
              <a:t>“if” query specifies to indicate the “interface” to use </a:t>
            </a:r>
          </a:p>
          <a:p>
            <a:pPr marL="731520" lvl="1" indent="-457200"/>
            <a:r>
              <a:rPr lang="en-US" altLang="ko-KR" dirty="0"/>
              <a:t>GET /</a:t>
            </a:r>
            <a:r>
              <a:rPr lang="en-US" altLang="ko-KR" dirty="0" err="1"/>
              <a:t>exampleCollectionURI?if</a:t>
            </a:r>
            <a:r>
              <a:rPr lang="en-US" altLang="ko-KR" dirty="0"/>
              <a:t>=</a:t>
            </a:r>
            <a:r>
              <a:rPr lang="en-US" altLang="ko-KR" dirty="0" err="1"/>
              <a:t>oic.if.baseline</a:t>
            </a:r>
            <a:r>
              <a:rPr lang="en-US" altLang="ko-KR" dirty="0"/>
              <a:t>   </a:t>
            </a:r>
          </a:p>
          <a:p>
            <a:pPr marL="731520" lvl="1" indent="-457200"/>
            <a:r>
              <a:rPr lang="en-US" altLang="ko-KR" dirty="0"/>
              <a:t>Different responses per interface (default interface if non present) </a:t>
            </a:r>
          </a:p>
        </p:txBody>
      </p:sp>
      <p:sp>
        <p:nvSpPr>
          <p:cNvPr id="5" name="Slide Number Placeholder 4"/>
          <p:cNvSpPr>
            <a:spLocks noGrp="1"/>
          </p:cNvSpPr>
          <p:nvPr>
            <p:ph type="sldNum" sz="quarter" idx="12"/>
          </p:nvPr>
        </p:nvSpPr>
        <p:spPr>
          <a:xfrm>
            <a:off x="10820400" y="6493026"/>
            <a:ext cx="1221390" cy="348441"/>
          </a:xfrm>
        </p:spPr>
        <p:txBody>
          <a:bodyPr/>
          <a:lstStyle/>
          <a:p>
            <a:fld id="{17A5C656-E050-4F3D-A0DB-0D19E9E83691}" type="slidenum">
              <a:rPr lang="en-US" smtClean="0"/>
              <a:pPr/>
              <a:t>48</a:t>
            </a:fld>
            <a:endParaRPr lang="en-US" dirty="0"/>
          </a:p>
        </p:txBody>
      </p:sp>
      <p:sp>
        <p:nvSpPr>
          <p:cNvPr id="6" name="Footer Placeholder 5"/>
          <p:cNvSpPr>
            <a:spLocks noGrp="1"/>
          </p:cNvSpPr>
          <p:nvPr>
            <p:ph type="ftr" sz="quarter" idx="11"/>
          </p:nvPr>
        </p:nvSpPr>
        <p:spPr>
          <a:xfrm>
            <a:off x="2988604" y="6493026"/>
            <a:ext cx="5723220" cy="256546"/>
          </a:xfrm>
        </p:spPr>
        <p:txBody>
          <a:bodyPr/>
          <a:lstStyle/>
          <a:p>
            <a:r>
              <a:rPr lang="en-US"/>
              <a:t>Open Connectivity Foundation Public Information - No NDA</a:t>
            </a:r>
            <a:endParaRPr lang="en-US" dirty="0"/>
          </a:p>
        </p:txBody>
      </p:sp>
      <p:sp>
        <p:nvSpPr>
          <p:cNvPr id="7" name="Date Placeholder 6"/>
          <p:cNvSpPr>
            <a:spLocks noGrp="1"/>
          </p:cNvSpPr>
          <p:nvPr>
            <p:ph type="dt" sz="half" idx="10"/>
          </p:nvPr>
        </p:nvSpPr>
        <p:spPr>
          <a:xfrm>
            <a:off x="442119" y="6477000"/>
            <a:ext cx="1981200" cy="304801"/>
          </a:xfrm>
        </p:spPr>
        <p:txBody>
          <a:bodyPr/>
          <a:lstStyle/>
          <a:p>
            <a:fld id="{085A3C6E-DFE7-44FE-8927-A6C3E09E936E}" type="datetime3">
              <a:rPr lang="en-US" altLang="ko-KR" smtClean="0"/>
              <a:t>17 October 2017</a:t>
            </a:fld>
            <a:endParaRPr lang="en-US" dirty="0"/>
          </a:p>
        </p:txBody>
      </p:sp>
      <p:sp>
        <p:nvSpPr>
          <p:cNvPr id="8" name="직사각형 7"/>
          <p:cNvSpPr/>
          <p:nvPr/>
        </p:nvSpPr>
        <p:spPr>
          <a:xfrm>
            <a:off x="7134473" y="2708785"/>
            <a:ext cx="4820821" cy="304800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55000" lnSpcReduction="20000"/>
          </a:bodyPr>
          <a:lstStyle/>
          <a:p>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rt</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oic.wk.col</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"if": ["</a:t>
            </a:r>
            <a:r>
              <a:rPr lang="en-US" altLang="ko-KR" dirty="0" err="1">
                <a:solidFill>
                  <a:schemeClr val="tx1"/>
                </a:solidFill>
                <a:latin typeface="Courier New" panose="02070309020205020404" pitchFamily="49" charset="0"/>
                <a:cs typeface="Courier New" panose="02070309020205020404" pitchFamily="49" charset="0"/>
              </a:rPr>
              <a:t>oic.if.ll</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oic.if.baseline</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oic.if.b</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"links": [</a:t>
            </a:r>
          </a:p>
          <a:p>
            <a:r>
              <a:rPr lang="en-US" altLang="ko-KR" dirty="0">
                <a:solidFill>
                  <a:schemeClr val="tx1"/>
                </a:solidFill>
                <a:latin typeface="Courier New" panose="02070309020205020404" pitchFamily="49" charset="0"/>
                <a:cs typeface="Courier New" panose="02070309020205020404" pitchFamily="49" charset="0"/>
              </a:rPr>
              <a:t>    { </a:t>
            </a:r>
          </a:p>
          <a:p>
            <a:r>
              <a:rPr lang="en-US" altLang="ko-KR" dirty="0">
                <a:solidFill>
                  <a:schemeClr val="tx1"/>
                </a:solidFill>
                <a:latin typeface="Courier New" panose="02070309020205020404" pitchFamily="49" charset="0"/>
                <a:cs typeface="Courier New" panose="02070309020205020404" pitchFamily="49" charset="0"/>
              </a:rPr>
              <a:t>      "anchor": "</a:t>
            </a:r>
            <a:r>
              <a:rPr lang="en-US" altLang="ko-KR" dirty="0" err="1">
                <a:solidFill>
                  <a:schemeClr val="tx1"/>
                </a:solidFill>
                <a:latin typeface="Courier New" panose="02070309020205020404" pitchFamily="49" charset="0"/>
                <a:cs typeface="Courier New" panose="02070309020205020404" pitchFamily="49" charset="0"/>
              </a:rPr>
              <a:t>ocf</a:t>
            </a:r>
            <a:r>
              <a:rPr lang="en-US" altLang="ko-KR" dirty="0">
                <a:solidFill>
                  <a:schemeClr val="tx1"/>
                </a:solidFill>
                <a:latin typeface="Courier New" panose="02070309020205020404" pitchFamily="49" charset="0"/>
                <a:cs typeface="Courier New" panose="02070309020205020404" pitchFamily="49" charset="0"/>
              </a:rPr>
              <a:t>://dc70373c-1e8d-4fb3-962e-017eaa863989",</a:t>
            </a:r>
          </a:p>
          <a:p>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href</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myLightSwitch</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rt</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oic.r.switch.binary</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"if": ["</a:t>
            </a:r>
            <a:r>
              <a:rPr lang="en-US" altLang="ko-KR" dirty="0" err="1">
                <a:solidFill>
                  <a:schemeClr val="tx1"/>
                </a:solidFill>
                <a:latin typeface="Courier New" panose="02070309020205020404" pitchFamily="49" charset="0"/>
                <a:cs typeface="Courier New" panose="02070309020205020404" pitchFamily="49" charset="0"/>
              </a:rPr>
              <a:t>oic.if.a</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oic.if.baseline</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"p": {"</a:t>
            </a:r>
            <a:r>
              <a:rPr lang="en-US" altLang="ko-KR" dirty="0" err="1">
                <a:solidFill>
                  <a:schemeClr val="tx1"/>
                </a:solidFill>
                <a:latin typeface="Courier New" panose="02070309020205020404" pitchFamily="49" charset="0"/>
                <a:cs typeface="Courier New" panose="02070309020205020404" pitchFamily="49" charset="0"/>
              </a:rPr>
              <a:t>bm</a:t>
            </a:r>
            <a:r>
              <a:rPr lang="en-US" altLang="ko-KR" dirty="0">
                <a:solidFill>
                  <a:schemeClr val="tx1"/>
                </a:solidFill>
                <a:latin typeface="Courier New" panose="02070309020205020404" pitchFamily="49" charset="0"/>
                <a:cs typeface="Courier New" panose="02070309020205020404" pitchFamily="49" charset="0"/>
              </a:rPr>
              <a:t>": 3},</a:t>
            </a:r>
          </a:p>
          <a:p>
            <a:r>
              <a:rPr lang="en-US" altLang="ko-KR" dirty="0">
                <a:solidFill>
                  <a:schemeClr val="tx1"/>
                </a:solidFill>
                <a:latin typeface="Courier New" panose="02070309020205020404" pitchFamily="49" charset="0"/>
                <a:cs typeface="Courier New" panose="02070309020205020404" pitchFamily="49" charset="0"/>
              </a:rPr>
              <a:t>      "eps": [{"ep": "</a:t>
            </a:r>
            <a:r>
              <a:rPr lang="en-US" altLang="ko-KR" dirty="0" err="1">
                <a:solidFill>
                  <a:schemeClr val="tx1"/>
                </a:solidFill>
                <a:latin typeface="Courier New" panose="02070309020205020404" pitchFamily="49" charset="0"/>
                <a:cs typeface="Courier New" panose="02070309020205020404" pitchFamily="49" charset="0"/>
              </a:rPr>
              <a:t>coaps</a:t>
            </a:r>
            <a:r>
              <a:rPr lang="en-US" altLang="ko-KR" dirty="0">
                <a:solidFill>
                  <a:schemeClr val="tx1"/>
                </a:solidFill>
                <a:latin typeface="Courier New" panose="02070309020205020404" pitchFamily="49" charset="0"/>
                <a:cs typeface="Courier New" panose="02070309020205020404" pitchFamily="49" charset="0"/>
              </a:rPr>
              <a:t>://[2001:db8:b::c2e5]:22222"}]</a:t>
            </a:r>
          </a:p>
          <a:p>
            <a:r>
              <a:rPr lang="en-US" altLang="ko-KR" dirty="0">
                <a:solidFill>
                  <a:schemeClr val="tx1"/>
                </a:solidFill>
                <a:latin typeface="Courier New" panose="02070309020205020404" pitchFamily="49" charset="0"/>
                <a:cs typeface="Courier New" panose="02070309020205020404" pitchFamily="49" charset="0"/>
              </a:rPr>
              <a:t>    },</a:t>
            </a:r>
          </a:p>
          <a:p>
            <a:r>
              <a:rPr lang="en-US" altLang="ko-KR" dirty="0">
                <a:solidFill>
                  <a:schemeClr val="tx1"/>
                </a:solidFill>
                <a:latin typeface="Courier New" panose="02070309020205020404" pitchFamily="49" charset="0"/>
                <a:cs typeface="Courier New" panose="02070309020205020404" pitchFamily="49" charset="0"/>
              </a:rPr>
              <a:t>    {</a:t>
            </a:r>
          </a:p>
          <a:p>
            <a:r>
              <a:rPr lang="en-US" altLang="ko-KR" dirty="0">
                <a:solidFill>
                  <a:schemeClr val="tx1"/>
                </a:solidFill>
                <a:latin typeface="Courier New" panose="02070309020205020404" pitchFamily="49" charset="0"/>
                <a:cs typeface="Courier New" panose="02070309020205020404" pitchFamily="49" charset="0"/>
              </a:rPr>
              <a:t>      "anchor": "</a:t>
            </a:r>
            <a:r>
              <a:rPr lang="en-US" altLang="ko-KR" dirty="0" err="1">
                <a:solidFill>
                  <a:schemeClr val="tx1"/>
                </a:solidFill>
                <a:latin typeface="Courier New" panose="02070309020205020404" pitchFamily="49" charset="0"/>
                <a:cs typeface="Courier New" panose="02070309020205020404" pitchFamily="49" charset="0"/>
              </a:rPr>
              <a:t>ocf</a:t>
            </a:r>
            <a:r>
              <a:rPr lang="en-US" altLang="ko-KR" dirty="0">
                <a:solidFill>
                  <a:schemeClr val="tx1"/>
                </a:solidFill>
                <a:latin typeface="Courier New" panose="02070309020205020404" pitchFamily="49" charset="0"/>
                <a:cs typeface="Courier New" panose="02070309020205020404" pitchFamily="49" charset="0"/>
              </a:rPr>
              <a:t>://88b7c7f0-4b51-4e0a-9faa-cfb439fd7f49",</a:t>
            </a:r>
          </a:p>
          <a:p>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href</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myFanSwitch</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rt</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oic.r.switch.binary</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"if": ["</a:t>
            </a:r>
            <a:r>
              <a:rPr lang="en-US" altLang="ko-KR" dirty="0" err="1">
                <a:solidFill>
                  <a:schemeClr val="tx1"/>
                </a:solidFill>
                <a:latin typeface="Courier New" panose="02070309020205020404" pitchFamily="49" charset="0"/>
                <a:cs typeface="Courier New" panose="02070309020205020404" pitchFamily="49" charset="0"/>
              </a:rPr>
              <a:t>oic.if.a</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oic.if.baseline</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"p": {"</a:t>
            </a:r>
            <a:r>
              <a:rPr lang="en-US" altLang="ko-KR" dirty="0" err="1">
                <a:solidFill>
                  <a:schemeClr val="tx1"/>
                </a:solidFill>
                <a:latin typeface="Courier New" panose="02070309020205020404" pitchFamily="49" charset="0"/>
                <a:cs typeface="Courier New" panose="02070309020205020404" pitchFamily="49" charset="0"/>
              </a:rPr>
              <a:t>bm</a:t>
            </a:r>
            <a:r>
              <a:rPr lang="en-US" altLang="ko-KR" dirty="0">
                <a:solidFill>
                  <a:schemeClr val="tx1"/>
                </a:solidFill>
                <a:latin typeface="Courier New" panose="02070309020205020404" pitchFamily="49" charset="0"/>
                <a:cs typeface="Courier New" panose="02070309020205020404" pitchFamily="49" charset="0"/>
              </a:rPr>
              <a:t>": 3},</a:t>
            </a:r>
          </a:p>
          <a:p>
            <a:r>
              <a:rPr lang="en-US" altLang="ko-KR" dirty="0">
                <a:solidFill>
                  <a:schemeClr val="tx1"/>
                </a:solidFill>
                <a:latin typeface="Courier New" panose="02070309020205020404" pitchFamily="49" charset="0"/>
                <a:cs typeface="Courier New" panose="02070309020205020404" pitchFamily="49" charset="0"/>
              </a:rPr>
              <a:t>      "eps": [{"ep": "</a:t>
            </a:r>
            <a:r>
              <a:rPr lang="en-US" altLang="ko-KR" dirty="0" err="1">
                <a:solidFill>
                  <a:schemeClr val="tx1"/>
                </a:solidFill>
                <a:latin typeface="Courier New" panose="02070309020205020404" pitchFamily="49" charset="0"/>
                <a:cs typeface="Courier New" panose="02070309020205020404" pitchFamily="49" charset="0"/>
              </a:rPr>
              <a:t>coaps</a:t>
            </a:r>
            <a:r>
              <a:rPr lang="en-US" altLang="ko-KR" dirty="0">
                <a:solidFill>
                  <a:schemeClr val="tx1"/>
                </a:solidFill>
                <a:latin typeface="Courier New" panose="02070309020205020404" pitchFamily="49" charset="0"/>
                <a:cs typeface="Courier New" panose="02070309020205020404" pitchFamily="49" charset="0"/>
              </a:rPr>
              <a:t>://[2001:db8:a::b1d4]:33333"}]</a:t>
            </a:r>
          </a:p>
          <a:p>
            <a:r>
              <a:rPr lang="en-US" altLang="ko-KR" dirty="0">
                <a:solidFill>
                  <a:schemeClr val="tx1"/>
                </a:solidFill>
                <a:latin typeface="Courier New" panose="02070309020205020404" pitchFamily="49" charset="0"/>
                <a:cs typeface="Courier New" panose="02070309020205020404" pitchFamily="49" charset="0"/>
              </a:rPr>
              <a:t>    }</a:t>
            </a:r>
          </a:p>
          <a:p>
            <a:r>
              <a:rPr lang="en-US" altLang="ko-KR" dirty="0">
                <a:solidFill>
                  <a:schemeClr val="tx1"/>
                </a:solidFill>
                <a:latin typeface="Courier New" panose="02070309020205020404" pitchFamily="49" charset="0"/>
                <a:cs typeface="Courier New" panose="02070309020205020404" pitchFamily="49" charset="0"/>
              </a:rPr>
              <a:t>  ]</a:t>
            </a:r>
          </a:p>
          <a:p>
            <a:r>
              <a:rPr lang="en-US" altLang="ko-KR" dirty="0">
                <a:solidFill>
                  <a:schemeClr val="tx1"/>
                </a:solidFill>
                <a:latin typeface="Courier New" panose="02070309020205020404" pitchFamily="49" charset="0"/>
                <a:cs typeface="Courier New" panose="02070309020205020404" pitchFamily="49" charset="0"/>
              </a:rPr>
              <a:t>}</a:t>
            </a:r>
            <a:endParaRPr lang="ko-KR" altLang="en-US" dirty="0">
              <a:solidFill>
                <a:schemeClr val="tx1"/>
              </a:solidFill>
              <a:latin typeface="Courier New" panose="02070309020205020404" pitchFamily="49" charset="0"/>
              <a:cs typeface="Courier New" panose="02070309020205020404" pitchFamily="49" charset="0"/>
            </a:endParaRPr>
          </a:p>
        </p:txBody>
      </p:sp>
      <p:pic>
        <p:nvPicPr>
          <p:cNvPr id="9" name="Picture 2"/>
          <p:cNvPicPr>
            <a:picLocks noChangeAspect="1" noChangeArrowheads="1"/>
          </p:cNvPicPr>
          <p:nvPr/>
        </p:nvPicPr>
        <p:blipFill>
          <a:blip r:embed="rId2"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067720" y="2647021"/>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직선 화살표 연결선 9"/>
          <p:cNvCxnSpPr/>
          <p:nvPr/>
        </p:nvCxnSpPr>
        <p:spPr>
          <a:xfrm flipV="1">
            <a:off x="3087284" y="3148653"/>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직선 화살표 연결선 10"/>
          <p:cNvCxnSpPr/>
          <p:nvPr/>
        </p:nvCxnSpPr>
        <p:spPr>
          <a:xfrm flipV="1">
            <a:off x="3087284" y="3511410"/>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Content Placeholder 2"/>
          <p:cNvSpPr txBox="1">
            <a:spLocks/>
          </p:cNvSpPr>
          <p:nvPr/>
        </p:nvSpPr>
        <p:spPr>
          <a:xfrm>
            <a:off x="2575651" y="2617314"/>
            <a:ext cx="4385590" cy="38526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GET /</a:t>
            </a:r>
            <a:r>
              <a:rPr lang="en-US" altLang="ko-KR" sz="1600" b="1" dirty="0" err="1">
                <a:latin typeface="Courier New" panose="02070309020205020404" pitchFamily="49" charset="0"/>
                <a:cs typeface="Courier New" panose="02070309020205020404" pitchFamily="49" charset="0"/>
              </a:rPr>
              <a:t>collection?if</a:t>
            </a: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oic.if.ll</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3" name="Content Placeholder 2"/>
          <p:cNvSpPr txBox="1">
            <a:spLocks/>
          </p:cNvSpPr>
          <p:nvPr/>
        </p:nvSpPr>
        <p:spPr>
          <a:xfrm>
            <a:off x="3087284" y="3476155"/>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4" name="TextBox 13"/>
          <p:cNvSpPr txBox="1"/>
          <p:nvPr/>
        </p:nvSpPr>
        <p:spPr>
          <a:xfrm>
            <a:off x="2765194" y="4015034"/>
            <a:ext cx="3859343" cy="1967481"/>
          </a:xfrm>
          <a:prstGeom prst="rect">
            <a:avLst/>
          </a:prstGeom>
          <a:solidFill>
            <a:schemeClr val="accent5">
              <a:lumMod val="20000"/>
              <a:lumOff val="80000"/>
            </a:schemeClr>
          </a:solidFill>
          <a:ln w="3175">
            <a:solidFill>
              <a:schemeClr val="tx1"/>
            </a:solidFill>
          </a:ln>
        </p:spPr>
        <p:txBody>
          <a:bodyPr wrap="square" rtlCol="0">
            <a:normAutofit fontScale="77500" lnSpcReduction="20000"/>
          </a:bodyPr>
          <a:lstStyle/>
          <a:p>
            <a:r>
              <a:rPr lang="en-US" altLang="ko-KR" sz="1000" dirty="0"/>
              <a:t> [</a:t>
            </a:r>
            <a:br>
              <a:rPr lang="en-US" altLang="ko-KR" sz="1000" dirty="0"/>
            </a:br>
            <a:r>
              <a:rPr lang="en-US" altLang="ko-KR" sz="1000" dirty="0">
                <a:latin typeface="Courier New" panose="02070309020205020404" pitchFamily="49" charset="0"/>
                <a:cs typeface="Courier New" panose="02070309020205020404" pitchFamily="49" charset="0"/>
              </a:rPr>
              <a:t>  { </a:t>
            </a:r>
          </a:p>
          <a:p>
            <a:r>
              <a:rPr lang="en-US" altLang="ko-KR" sz="1000" dirty="0">
                <a:latin typeface="Courier New" panose="02070309020205020404" pitchFamily="49" charset="0"/>
                <a:cs typeface="Courier New" panose="02070309020205020404" pitchFamily="49" charset="0"/>
              </a:rPr>
              <a:t>      "anchor": "</a:t>
            </a:r>
            <a:r>
              <a:rPr lang="en-US" altLang="ko-KR" sz="1000" dirty="0" err="1">
                <a:latin typeface="Courier New" panose="02070309020205020404" pitchFamily="49" charset="0"/>
                <a:cs typeface="Courier New" panose="02070309020205020404" pitchFamily="49" charset="0"/>
              </a:rPr>
              <a:t>ocf</a:t>
            </a:r>
            <a:r>
              <a:rPr lang="en-US" altLang="ko-KR" sz="1000" dirty="0">
                <a:latin typeface="Courier New" panose="02070309020205020404" pitchFamily="49" charset="0"/>
                <a:cs typeface="Courier New" panose="02070309020205020404" pitchFamily="49" charset="0"/>
              </a:rPr>
              <a:t>://dc70373c-1e8d-4fb3-962e-017eaa863989",</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href</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myLightSwitch</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rt</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oic.r.switch.binary</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"if": ["</a:t>
            </a:r>
            <a:r>
              <a:rPr lang="en-US" altLang="ko-KR" sz="1000" dirty="0" err="1">
                <a:latin typeface="Courier New" panose="02070309020205020404" pitchFamily="49" charset="0"/>
                <a:cs typeface="Courier New" panose="02070309020205020404" pitchFamily="49" charset="0"/>
              </a:rPr>
              <a:t>oic.if.a</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oic.if.baseline</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"p": {"</a:t>
            </a:r>
            <a:r>
              <a:rPr lang="en-US" altLang="ko-KR" sz="1000" dirty="0" err="1">
                <a:latin typeface="Courier New" panose="02070309020205020404" pitchFamily="49" charset="0"/>
                <a:cs typeface="Courier New" panose="02070309020205020404" pitchFamily="49" charset="0"/>
              </a:rPr>
              <a:t>bm</a:t>
            </a:r>
            <a:r>
              <a:rPr lang="en-US" altLang="ko-KR" sz="1000" dirty="0">
                <a:latin typeface="Courier New" panose="02070309020205020404" pitchFamily="49" charset="0"/>
                <a:cs typeface="Courier New" panose="02070309020205020404" pitchFamily="49" charset="0"/>
              </a:rPr>
              <a:t>": 3},</a:t>
            </a:r>
          </a:p>
          <a:p>
            <a:r>
              <a:rPr lang="en-US" altLang="ko-KR" sz="1000" dirty="0">
                <a:latin typeface="Courier New" panose="02070309020205020404" pitchFamily="49" charset="0"/>
                <a:cs typeface="Courier New" panose="02070309020205020404" pitchFamily="49" charset="0"/>
              </a:rPr>
              <a:t>      "eps": [{"ep": "</a:t>
            </a:r>
            <a:r>
              <a:rPr lang="en-US" altLang="ko-KR" sz="1000" dirty="0" err="1">
                <a:latin typeface="Courier New" panose="02070309020205020404" pitchFamily="49" charset="0"/>
                <a:cs typeface="Courier New" panose="02070309020205020404" pitchFamily="49" charset="0"/>
              </a:rPr>
              <a:t>coaps</a:t>
            </a:r>
            <a:r>
              <a:rPr lang="en-US" altLang="ko-KR" sz="1000" dirty="0">
                <a:latin typeface="Courier New" panose="02070309020205020404" pitchFamily="49" charset="0"/>
                <a:cs typeface="Courier New" panose="02070309020205020404" pitchFamily="49" charset="0"/>
              </a:rPr>
              <a:t>://[2001:db8:b::c2e5]:22222"}]</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      "anchor": "</a:t>
            </a:r>
            <a:r>
              <a:rPr lang="en-US" altLang="ko-KR" sz="1000" dirty="0" err="1">
                <a:latin typeface="Courier New" panose="02070309020205020404" pitchFamily="49" charset="0"/>
                <a:cs typeface="Courier New" panose="02070309020205020404" pitchFamily="49" charset="0"/>
              </a:rPr>
              <a:t>ocf</a:t>
            </a:r>
            <a:r>
              <a:rPr lang="en-US" altLang="ko-KR" sz="1000" dirty="0">
                <a:latin typeface="Courier New" panose="02070309020205020404" pitchFamily="49" charset="0"/>
                <a:cs typeface="Courier New" panose="02070309020205020404" pitchFamily="49" charset="0"/>
              </a:rPr>
              <a:t>://88b7c7f0-4b51-4e0a-9faa-cfb439fd7f49",</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href</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myFanSwitch</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rt</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oic.r.switch.binary</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"if": ["</a:t>
            </a:r>
            <a:r>
              <a:rPr lang="en-US" altLang="ko-KR" sz="1000" dirty="0" err="1">
                <a:latin typeface="Courier New" panose="02070309020205020404" pitchFamily="49" charset="0"/>
                <a:cs typeface="Courier New" panose="02070309020205020404" pitchFamily="49" charset="0"/>
              </a:rPr>
              <a:t>oic.if.a</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oic.if.baseline</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"p": {"</a:t>
            </a:r>
            <a:r>
              <a:rPr lang="en-US" altLang="ko-KR" sz="1000" dirty="0" err="1">
                <a:latin typeface="Courier New" panose="02070309020205020404" pitchFamily="49" charset="0"/>
                <a:cs typeface="Courier New" panose="02070309020205020404" pitchFamily="49" charset="0"/>
              </a:rPr>
              <a:t>bm</a:t>
            </a:r>
            <a:r>
              <a:rPr lang="en-US" altLang="ko-KR" sz="1000" dirty="0">
                <a:latin typeface="Courier New" panose="02070309020205020404" pitchFamily="49" charset="0"/>
                <a:cs typeface="Courier New" panose="02070309020205020404" pitchFamily="49" charset="0"/>
              </a:rPr>
              <a:t>": 3},</a:t>
            </a:r>
          </a:p>
          <a:p>
            <a:r>
              <a:rPr lang="en-US" altLang="ko-KR" sz="1000" dirty="0">
                <a:latin typeface="Courier New" panose="02070309020205020404" pitchFamily="49" charset="0"/>
                <a:cs typeface="Courier New" panose="02070309020205020404" pitchFamily="49" charset="0"/>
              </a:rPr>
              <a:t>      "eps": [{"ep": "</a:t>
            </a:r>
            <a:r>
              <a:rPr lang="en-US" altLang="ko-KR" sz="1000" dirty="0" err="1">
                <a:latin typeface="Courier New" panose="02070309020205020404" pitchFamily="49" charset="0"/>
                <a:cs typeface="Courier New" panose="02070309020205020404" pitchFamily="49" charset="0"/>
              </a:rPr>
              <a:t>coaps</a:t>
            </a:r>
            <a:r>
              <a:rPr lang="en-US" altLang="ko-KR" sz="1000" dirty="0">
                <a:latin typeface="Courier New" panose="02070309020205020404" pitchFamily="49" charset="0"/>
                <a:cs typeface="Courier New" panose="02070309020205020404" pitchFamily="49" charset="0"/>
              </a:rPr>
              <a:t>://[2001:db8:a::b1d4]:33333"}]</a:t>
            </a:r>
          </a:p>
          <a:p>
            <a:r>
              <a:rPr lang="en-US" altLang="ko-KR" sz="1000" dirty="0">
                <a:latin typeface="Courier New" panose="02070309020205020404" pitchFamily="49" charset="0"/>
                <a:cs typeface="Courier New" panose="02070309020205020404" pitchFamily="49" charset="0"/>
              </a:rPr>
              <a:t>  }</a:t>
            </a:r>
            <a:br>
              <a:rPr lang="en-US" altLang="ko-KR" sz="1000" dirty="0"/>
            </a:br>
            <a:r>
              <a:rPr lang="en-US" altLang="ko-KR" sz="1000" dirty="0"/>
              <a:t>  ]</a:t>
            </a:r>
            <a:endParaRPr lang="en-US" altLang="ko-KR" sz="1000" dirty="0">
              <a:latin typeface="Courier New" pitchFamily="49" charset="0"/>
              <a:cs typeface="Courier New" pitchFamily="49" charset="0"/>
            </a:endParaRPr>
          </a:p>
        </p:txBody>
      </p:sp>
      <p:sp>
        <p:nvSpPr>
          <p:cNvPr id="16" name="Content Placeholder 2"/>
          <p:cNvSpPr txBox="1">
            <a:spLocks/>
          </p:cNvSpPr>
          <p:nvPr/>
        </p:nvSpPr>
        <p:spPr>
          <a:xfrm>
            <a:off x="3087284" y="3119383"/>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REQUEST</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8" name="제목 2">
            <a:extLst>
              <a:ext uri="{FF2B5EF4-FFF2-40B4-BE49-F238E27FC236}">
                <a16:creationId xmlns:a16="http://schemas.microsoft.com/office/drawing/2014/main" id="{A9D78716-EA41-4B39-BF22-4579396D0CFF}"/>
              </a:ext>
            </a:extLst>
          </p:cNvPr>
          <p:cNvSpPr>
            <a:spLocks noGrp="1"/>
          </p:cNvSpPr>
          <p:nvPr>
            <p:ph type="title"/>
          </p:nvPr>
        </p:nvSpPr>
        <p:spPr>
          <a:xfrm>
            <a:off x="491046" y="94453"/>
            <a:ext cx="10295018" cy="721233"/>
          </a:xfrm>
        </p:spPr>
        <p:txBody>
          <a:bodyPr/>
          <a:lstStyle/>
          <a:p>
            <a:r>
              <a:rPr lang="en-US" altLang="ko-KR" dirty="0"/>
              <a:t>Interface</a:t>
            </a:r>
            <a:endParaRPr lang="ko-KR" altLang="en-US" dirty="0"/>
          </a:p>
        </p:txBody>
      </p:sp>
    </p:spTree>
    <p:extLst>
      <p:ext uri="{BB962C8B-B14F-4D97-AF65-F5344CB8AC3E}">
        <p14:creationId xmlns:p14="http://schemas.microsoft.com/office/powerpoint/2010/main" val="72767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left)">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right)">
                                      <p:cBhvr>
                                        <p:cTn id="18" dur="500"/>
                                        <p:tgtEl>
                                          <p:spTgt spid="11"/>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right)">
                                      <p:cBhvr>
                                        <p:cTn id="21" dur="500"/>
                                        <p:tgtEl>
                                          <p:spTgt spid="13"/>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right)">
                                      <p:cBhvr>
                                        <p:cTn id="2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animBg="1"/>
      <p:bldP spid="1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2119" y="1326197"/>
            <a:ext cx="11277600" cy="1084641"/>
          </a:xfrm>
        </p:spPr>
        <p:txBody>
          <a:bodyPr>
            <a:normAutofit fontScale="70000" lnSpcReduction="20000"/>
          </a:bodyPr>
          <a:lstStyle/>
          <a:p>
            <a:pPr marL="457200" indent="-457200"/>
            <a:r>
              <a:rPr lang="en-US" altLang="ko-KR" dirty="0"/>
              <a:t>“if” query specifies to indicate the “interface” to use </a:t>
            </a:r>
          </a:p>
          <a:p>
            <a:pPr marL="731520" lvl="1" indent="-457200"/>
            <a:r>
              <a:rPr lang="en-US" altLang="ko-KR" dirty="0"/>
              <a:t>GET /</a:t>
            </a:r>
            <a:r>
              <a:rPr lang="en-US" altLang="ko-KR" dirty="0" err="1"/>
              <a:t>exampleCollectionURI?if</a:t>
            </a:r>
            <a:r>
              <a:rPr lang="en-US" altLang="ko-KR" dirty="0"/>
              <a:t>=</a:t>
            </a:r>
            <a:r>
              <a:rPr lang="en-US" altLang="ko-KR" dirty="0" err="1"/>
              <a:t>oic.if.baseline</a:t>
            </a:r>
            <a:r>
              <a:rPr lang="en-US" altLang="ko-KR" dirty="0"/>
              <a:t>   </a:t>
            </a:r>
          </a:p>
          <a:p>
            <a:pPr marL="731520" lvl="1" indent="-457200"/>
            <a:r>
              <a:rPr lang="en-US" altLang="ko-KR" dirty="0"/>
              <a:t>Different responses per interface (default interface if non present) </a:t>
            </a:r>
          </a:p>
        </p:txBody>
      </p:sp>
      <p:sp>
        <p:nvSpPr>
          <p:cNvPr id="5" name="Slide Number Placeholder 4"/>
          <p:cNvSpPr>
            <a:spLocks noGrp="1"/>
          </p:cNvSpPr>
          <p:nvPr>
            <p:ph type="sldNum" sz="quarter" idx="12"/>
          </p:nvPr>
        </p:nvSpPr>
        <p:spPr>
          <a:xfrm>
            <a:off x="10820400" y="6493026"/>
            <a:ext cx="1221390" cy="348441"/>
          </a:xfrm>
        </p:spPr>
        <p:txBody>
          <a:bodyPr/>
          <a:lstStyle/>
          <a:p>
            <a:fld id="{17A5C656-E050-4F3D-A0DB-0D19E9E83691}" type="slidenum">
              <a:rPr lang="en-US" smtClean="0"/>
              <a:pPr/>
              <a:t>49</a:t>
            </a:fld>
            <a:endParaRPr lang="en-US" dirty="0"/>
          </a:p>
        </p:txBody>
      </p:sp>
      <p:sp>
        <p:nvSpPr>
          <p:cNvPr id="6" name="Footer Placeholder 5"/>
          <p:cNvSpPr>
            <a:spLocks noGrp="1"/>
          </p:cNvSpPr>
          <p:nvPr>
            <p:ph type="ftr" sz="quarter" idx="11"/>
          </p:nvPr>
        </p:nvSpPr>
        <p:spPr>
          <a:xfrm>
            <a:off x="2988604" y="6493026"/>
            <a:ext cx="5723220" cy="256546"/>
          </a:xfrm>
        </p:spPr>
        <p:txBody>
          <a:bodyPr/>
          <a:lstStyle/>
          <a:p>
            <a:r>
              <a:rPr lang="en-US"/>
              <a:t>Open Connectivity Foundation Public Information - No NDA</a:t>
            </a:r>
            <a:endParaRPr lang="en-US" dirty="0"/>
          </a:p>
        </p:txBody>
      </p:sp>
      <p:sp>
        <p:nvSpPr>
          <p:cNvPr id="7" name="Date Placeholder 6"/>
          <p:cNvSpPr>
            <a:spLocks noGrp="1"/>
          </p:cNvSpPr>
          <p:nvPr>
            <p:ph type="dt" sz="half" idx="10"/>
          </p:nvPr>
        </p:nvSpPr>
        <p:spPr>
          <a:xfrm>
            <a:off x="442119" y="6477000"/>
            <a:ext cx="1981200" cy="304801"/>
          </a:xfrm>
        </p:spPr>
        <p:txBody>
          <a:bodyPr/>
          <a:lstStyle/>
          <a:p>
            <a:fld id="{085A3C6E-DFE7-44FE-8927-A6C3E09E936E}" type="datetime3">
              <a:rPr lang="en-US" altLang="ko-KR" smtClean="0"/>
              <a:t>17 October 2017</a:t>
            </a:fld>
            <a:endParaRPr lang="en-US" dirty="0"/>
          </a:p>
        </p:txBody>
      </p:sp>
      <p:sp>
        <p:nvSpPr>
          <p:cNvPr id="8" name="직사각형 7"/>
          <p:cNvSpPr/>
          <p:nvPr/>
        </p:nvSpPr>
        <p:spPr>
          <a:xfrm>
            <a:off x="7134473" y="2708785"/>
            <a:ext cx="4820821" cy="304800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55000" lnSpcReduction="20000"/>
          </a:bodyPr>
          <a:lstStyle/>
          <a:p>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rt</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oic.wk.col</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"if": ["</a:t>
            </a:r>
            <a:r>
              <a:rPr lang="en-US" altLang="ko-KR" dirty="0" err="1">
                <a:solidFill>
                  <a:schemeClr val="tx1"/>
                </a:solidFill>
                <a:latin typeface="Courier New" panose="02070309020205020404" pitchFamily="49" charset="0"/>
                <a:cs typeface="Courier New" panose="02070309020205020404" pitchFamily="49" charset="0"/>
              </a:rPr>
              <a:t>oic.if.ll</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oic.if.baseline</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oic.if.b</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"links": [</a:t>
            </a:r>
          </a:p>
          <a:p>
            <a:r>
              <a:rPr lang="en-US" altLang="ko-KR" dirty="0">
                <a:solidFill>
                  <a:schemeClr val="tx1"/>
                </a:solidFill>
                <a:latin typeface="Courier New" panose="02070309020205020404" pitchFamily="49" charset="0"/>
                <a:cs typeface="Courier New" panose="02070309020205020404" pitchFamily="49" charset="0"/>
              </a:rPr>
              <a:t>    { </a:t>
            </a:r>
          </a:p>
          <a:p>
            <a:r>
              <a:rPr lang="en-US" altLang="ko-KR" dirty="0">
                <a:solidFill>
                  <a:schemeClr val="tx1"/>
                </a:solidFill>
                <a:latin typeface="Courier New" panose="02070309020205020404" pitchFamily="49" charset="0"/>
                <a:cs typeface="Courier New" panose="02070309020205020404" pitchFamily="49" charset="0"/>
              </a:rPr>
              <a:t>      "anchor": "</a:t>
            </a:r>
            <a:r>
              <a:rPr lang="en-US" altLang="ko-KR" dirty="0" err="1">
                <a:solidFill>
                  <a:schemeClr val="tx1"/>
                </a:solidFill>
                <a:latin typeface="Courier New" panose="02070309020205020404" pitchFamily="49" charset="0"/>
                <a:cs typeface="Courier New" panose="02070309020205020404" pitchFamily="49" charset="0"/>
              </a:rPr>
              <a:t>ocf</a:t>
            </a:r>
            <a:r>
              <a:rPr lang="en-US" altLang="ko-KR" dirty="0">
                <a:solidFill>
                  <a:schemeClr val="tx1"/>
                </a:solidFill>
                <a:latin typeface="Courier New" panose="02070309020205020404" pitchFamily="49" charset="0"/>
                <a:cs typeface="Courier New" panose="02070309020205020404" pitchFamily="49" charset="0"/>
              </a:rPr>
              <a:t>://dc70373c-1e8d-4fb3-962e-017eaa863989",</a:t>
            </a:r>
          </a:p>
          <a:p>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href</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myLightSwitch</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rt</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oic.r.switch.binary</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"if": ["</a:t>
            </a:r>
            <a:r>
              <a:rPr lang="en-US" altLang="ko-KR" dirty="0" err="1">
                <a:solidFill>
                  <a:schemeClr val="tx1"/>
                </a:solidFill>
                <a:latin typeface="Courier New" panose="02070309020205020404" pitchFamily="49" charset="0"/>
                <a:cs typeface="Courier New" panose="02070309020205020404" pitchFamily="49" charset="0"/>
              </a:rPr>
              <a:t>oic.if.a</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oic.if.baseline</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"p": {"</a:t>
            </a:r>
            <a:r>
              <a:rPr lang="en-US" altLang="ko-KR" dirty="0" err="1">
                <a:solidFill>
                  <a:schemeClr val="tx1"/>
                </a:solidFill>
                <a:latin typeface="Courier New" panose="02070309020205020404" pitchFamily="49" charset="0"/>
                <a:cs typeface="Courier New" panose="02070309020205020404" pitchFamily="49" charset="0"/>
              </a:rPr>
              <a:t>bm</a:t>
            </a:r>
            <a:r>
              <a:rPr lang="en-US" altLang="ko-KR" dirty="0">
                <a:solidFill>
                  <a:schemeClr val="tx1"/>
                </a:solidFill>
                <a:latin typeface="Courier New" panose="02070309020205020404" pitchFamily="49" charset="0"/>
                <a:cs typeface="Courier New" panose="02070309020205020404" pitchFamily="49" charset="0"/>
              </a:rPr>
              <a:t>": 3},</a:t>
            </a:r>
          </a:p>
          <a:p>
            <a:r>
              <a:rPr lang="en-US" altLang="ko-KR" dirty="0">
                <a:solidFill>
                  <a:schemeClr val="tx1"/>
                </a:solidFill>
                <a:latin typeface="Courier New" panose="02070309020205020404" pitchFamily="49" charset="0"/>
                <a:cs typeface="Courier New" panose="02070309020205020404" pitchFamily="49" charset="0"/>
              </a:rPr>
              <a:t>      "eps": [{"ep": "</a:t>
            </a:r>
            <a:r>
              <a:rPr lang="en-US" altLang="ko-KR" dirty="0" err="1">
                <a:solidFill>
                  <a:schemeClr val="tx1"/>
                </a:solidFill>
                <a:latin typeface="Courier New" panose="02070309020205020404" pitchFamily="49" charset="0"/>
                <a:cs typeface="Courier New" panose="02070309020205020404" pitchFamily="49" charset="0"/>
              </a:rPr>
              <a:t>coaps</a:t>
            </a:r>
            <a:r>
              <a:rPr lang="en-US" altLang="ko-KR" dirty="0">
                <a:solidFill>
                  <a:schemeClr val="tx1"/>
                </a:solidFill>
                <a:latin typeface="Courier New" panose="02070309020205020404" pitchFamily="49" charset="0"/>
                <a:cs typeface="Courier New" panose="02070309020205020404" pitchFamily="49" charset="0"/>
              </a:rPr>
              <a:t>://[2001:db8:b::c2e5]:22222"}]</a:t>
            </a:r>
          </a:p>
          <a:p>
            <a:r>
              <a:rPr lang="en-US" altLang="ko-KR" dirty="0">
                <a:solidFill>
                  <a:schemeClr val="tx1"/>
                </a:solidFill>
                <a:latin typeface="Courier New" panose="02070309020205020404" pitchFamily="49" charset="0"/>
                <a:cs typeface="Courier New" panose="02070309020205020404" pitchFamily="49" charset="0"/>
              </a:rPr>
              <a:t>    },</a:t>
            </a:r>
          </a:p>
          <a:p>
            <a:r>
              <a:rPr lang="en-US" altLang="ko-KR" dirty="0">
                <a:solidFill>
                  <a:schemeClr val="tx1"/>
                </a:solidFill>
                <a:latin typeface="Courier New" panose="02070309020205020404" pitchFamily="49" charset="0"/>
                <a:cs typeface="Courier New" panose="02070309020205020404" pitchFamily="49" charset="0"/>
              </a:rPr>
              <a:t>    {</a:t>
            </a:r>
          </a:p>
          <a:p>
            <a:r>
              <a:rPr lang="en-US" altLang="ko-KR" dirty="0">
                <a:solidFill>
                  <a:schemeClr val="tx1"/>
                </a:solidFill>
                <a:latin typeface="Courier New" panose="02070309020205020404" pitchFamily="49" charset="0"/>
                <a:cs typeface="Courier New" panose="02070309020205020404" pitchFamily="49" charset="0"/>
              </a:rPr>
              <a:t>      "anchor": "</a:t>
            </a:r>
            <a:r>
              <a:rPr lang="en-US" altLang="ko-KR" dirty="0" err="1">
                <a:solidFill>
                  <a:schemeClr val="tx1"/>
                </a:solidFill>
                <a:latin typeface="Courier New" panose="02070309020205020404" pitchFamily="49" charset="0"/>
                <a:cs typeface="Courier New" panose="02070309020205020404" pitchFamily="49" charset="0"/>
              </a:rPr>
              <a:t>ocf</a:t>
            </a:r>
            <a:r>
              <a:rPr lang="en-US" altLang="ko-KR" dirty="0">
                <a:solidFill>
                  <a:schemeClr val="tx1"/>
                </a:solidFill>
                <a:latin typeface="Courier New" panose="02070309020205020404" pitchFamily="49" charset="0"/>
                <a:cs typeface="Courier New" panose="02070309020205020404" pitchFamily="49" charset="0"/>
              </a:rPr>
              <a:t>://88b7c7f0-4b51-4e0a-9faa-cfb439fd7f49",</a:t>
            </a:r>
          </a:p>
          <a:p>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href</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myFanSwitch</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rt</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oic.r.switch.binary</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"if": ["</a:t>
            </a:r>
            <a:r>
              <a:rPr lang="en-US" altLang="ko-KR" dirty="0" err="1">
                <a:solidFill>
                  <a:schemeClr val="tx1"/>
                </a:solidFill>
                <a:latin typeface="Courier New" panose="02070309020205020404" pitchFamily="49" charset="0"/>
                <a:cs typeface="Courier New" panose="02070309020205020404" pitchFamily="49" charset="0"/>
              </a:rPr>
              <a:t>oic.if.a</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oic.if.baseline</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"p": {"</a:t>
            </a:r>
            <a:r>
              <a:rPr lang="en-US" altLang="ko-KR" dirty="0" err="1">
                <a:solidFill>
                  <a:schemeClr val="tx1"/>
                </a:solidFill>
                <a:latin typeface="Courier New" panose="02070309020205020404" pitchFamily="49" charset="0"/>
                <a:cs typeface="Courier New" panose="02070309020205020404" pitchFamily="49" charset="0"/>
              </a:rPr>
              <a:t>bm</a:t>
            </a:r>
            <a:r>
              <a:rPr lang="en-US" altLang="ko-KR" dirty="0">
                <a:solidFill>
                  <a:schemeClr val="tx1"/>
                </a:solidFill>
                <a:latin typeface="Courier New" panose="02070309020205020404" pitchFamily="49" charset="0"/>
                <a:cs typeface="Courier New" panose="02070309020205020404" pitchFamily="49" charset="0"/>
              </a:rPr>
              <a:t>": 3},</a:t>
            </a:r>
          </a:p>
          <a:p>
            <a:r>
              <a:rPr lang="en-US" altLang="ko-KR" dirty="0">
                <a:solidFill>
                  <a:schemeClr val="tx1"/>
                </a:solidFill>
                <a:latin typeface="Courier New" panose="02070309020205020404" pitchFamily="49" charset="0"/>
                <a:cs typeface="Courier New" panose="02070309020205020404" pitchFamily="49" charset="0"/>
              </a:rPr>
              <a:t>      "eps": [{"ep": "</a:t>
            </a:r>
            <a:r>
              <a:rPr lang="en-US" altLang="ko-KR" dirty="0" err="1">
                <a:solidFill>
                  <a:schemeClr val="tx1"/>
                </a:solidFill>
                <a:latin typeface="Courier New" panose="02070309020205020404" pitchFamily="49" charset="0"/>
                <a:cs typeface="Courier New" panose="02070309020205020404" pitchFamily="49" charset="0"/>
              </a:rPr>
              <a:t>coaps</a:t>
            </a:r>
            <a:r>
              <a:rPr lang="en-US" altLang="ko-KR" dirty="0">
                <a:solidFill>
                  <a:schemeClr val="tx1"/>
                </a:solidFill>
                <a:latin typeface="Courier New" panose="02070309020205020404" pitchFamily="49" charset="0"/>
                <a:cs typeface="Courier New" panose="02070309020205020404" pitchFamily="49" charset="0"/>
              </a:rPr>
              <a:t>://[2001:db8:a::b1d4]:33333"}]</a:t>
            </a:r>
          </a:p>
          <a:p>
            <a:r>
              <a:rPr lang="en-US" altLang="ko-KR" dirty="0">
                <a:solidFill>
                  <a:schemeClr val="tx1"/>
                </a:solidFill>
                <a:latin typeface="Courier New" panose="02070309020205020404" pitchFamily="49" charset="0"/>
                <a:cs typeface="Courier New" panose="02070309020205020404" pitchFamily="49" charset="0"/>
              </a:rPr>
              <a:t>    }</a:t>
            </a:r>
          </a:p>
          <a:p>
            <a:r>
              <a:rPr lang="en-US" altLang="ko-KR" dirty="0">
                <a:solidFill>
                  <a:schemeClr val="tx1"/>
                </a:solidFill>
                <a:latin typeface="Courier New" panose="02070309020205020404" pitchFamily="49" charset="0"/>
                <a:cs typeface="Courier New" panose="02070309020205020404" pitchFamily="49" charset="0"/>
              </a:rPr>
              <a:t>  ]</a:t>
            </a:r>
          </a:p>
          <a:p>
            <a:r>
              <a:rPr lang="en-US" altLang="ko-KR" dirty="0">
                <a:solidFill>
                  <a:schemeClr val="tx1"/>
                </a:solidFill>
                <a:latin typeface="Courier New" panose="02070309020205020404" pitchFamily="49" charset="0"/>
                <a:cs typeface="Courier New" panose="02070309020205020404" pitchFamily="49" charset="0"/>
              </a:rPr>
              <a:t>}</a:t>
            </a:r>
            <a:endParaRPr lang="ko-KR" altLang="en-US" dirty="0">
              <a:solidFill>
                <a:schemeClr val="tx1"/>
              </a:solidFill>
              <a:latin typeface="Courier New" panose="02070309020205020404" pitchFamily="49" charset="0"/>
              <a:cs typeface="Courier New" panose="02070309020205020404" pitchFamily="49" charset="0"/>
            </a:endParaRPr>
          </a:p>
        </p:txBody>
      </p:sp>
      <p:pic>
        <p:nvPicPr>
          <p:cNvPr id="9" name="Picture 2"/>
          <p:cNvPicPr>
            <a:picLocks noChangeAspect="1" noChangeArrowheads="1"/>
          </p:cNvPicPr>
          <p:nvPr/>
        </p:nvPicPr>
        <p:blipFill>
          <a:blip r:embed="rId2"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067720" y="2647021"/>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직선 화살표 연결선 9"/>
          <p:cNvCxnSpPr/>
          <p:nvPr/>
        </p:nvCxnSpPr>
        <p:spPr>
          <a:xfrm flipV="1">
            <a:off x="3087284" y="3148653"/>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직선 화살표 연결선 10"/>
          <p:cNvCxnSpPr/>
          <p:nvPr/>
        </p:nvCxnSpPr>
        <p:spPr>
          <a:xfrm flipV="1">
            <a:off x="3087284" y="3511410"/>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Content Placeholder 2"/>
          <p:cNvSpPr txBox="1">
            <a:spLocks/>
          </p:cNvSpPr>
          <p:nvPr/>
        </p:nvSpPr>
        <p:spPr>
          <a:xfrm>
            <a:off x="2575651" y="2617314"/>
            <a:ext cx="4385590" cy="38526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GET /</a:t>
            </a:r>
            <a:r>
              <a:rPr lang="en-US" altLang="ko-KR" sz="1600" b="1" dirty="0" err="1">
                <a:latin typeface="Courier New" panose="02070309020205020404" pitchFamily="49" charset="0"/>
                <a:cs typeface="Courier New" panose="02070309020205020404" pitchFamily="49" charset="0"/>
              </a:rPr>
              <a:t>collection?if</a:t>
            </a: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oic.if.baseline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3" name="Content Placeholder 2"/>
          <p:cNvSpPr txBox="1">
            <a:spLocks/>
          </p:cNvSpPr>
          <p:nvPr/>
        </p:nvSpPr>
        <p:spPr>
          <a:xfrm>
            <a:off x="3087284" y="3476155"/>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4" name="TextBox 13"/>
          <p:cNvSpPr txBox="1"/>
          <p:nvPr/>
        </p:nvSpPr>
        <p:spPr>
          <a:xfrm>
            <a:off x="2765194" y="4015033"/>
            <a:ext cx="3859343" cy="2331915"/>
          </a:xfrm>
          <a:prstGeom prst="rect">
            <a:avLst/>
          </a:prstGeom>
          <a:solidFill>
            <a:schemeClr val="accent5">
              <a:lumMod val="20000"/>
              <a:lumOff val="80000"/>
            </a:schemeClr>
          </a:solidFill>
          <a:ln w="3175">
            <a:solidFill>
              <a:schemeClr val="tx1"/>
            </a:solidFill>
          </a:ln>
        </p:spPr>
        <p:txBody>
          <a:bodyPr wrap="square" rtlCol="0">
            <a:normAutofit fontScale="77500" lnSpcReduction="20000"/>
          </a:bodyPr>
          <a:lstStyle/>
          <a:p>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rt</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oic.wk.col</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"if": ["</a:t>
            </a:r>
            <a:r>
              <a:rPr lang="en-US" altLang="ko-KR" sz="1000" dirty="0" err="1">
                <a:latin typeface="Courier New" panose="02070309020205020404" pitchFamily="49" charset="0"/>
                <a:cs typeface="Courier New" panose="02070309020205020404" pitchFamily="49" charset="0"/>
              </a:rPr>
              <a:t>oic.if.ll</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oic.if.baseline</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oic.if.b</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"links": [</a:t>
            </a:r>
          </a:p>
          <a:p>
            <a:r>
              <a:rPr lang="en-US" altLang="ko-KR" sz="1000" dirty="0">
                <a:latin typeface="Courier New" panose="02070309020205020404" pitchFamily="49" charset="0"/>
                <a:cs typeface="Courier New" panose="02070309020205020404" pitchFamily="49" charset="0"/>
              </a:rPr>
              <a:t>    { </a:t>
            </a:r>
          </a:p>
          <a:p>
            <a:r>
              <a:rPr lang="en-US" altLang="ko-KR" sz="1000" dirty="0">
                <a:latin typeface="Courier New" panose="02070309020205020404" pitchFamily="49" charset="0"/>
                <a:cs typeface="Courier New" panose="02070309020205020404" pitchFamily="49" charset="0"/>
              </a:rPr>
              <a:t>      "anchor": "</a:t>
            </a:r>
            <a:r>
              <a:rPr lang="en-US" altLang="ko-KR" sz="1000" dirty="0" err="1">
                <a:latin typeface="Courier New" panose="02070309020205020404" pitchFamily="49" charset="0"/>
                <a:cs typeface="Courier New" panose="02070309020205020404" pitchFamily="49" charset="0"/>
              </a:rPr>
              <a:t>ocf</a:t>
            </a:r>
            <a:r>
              <a:rPr lang="en-US" altLang="ko-KR" sz="1000" dirty="0">
                <a:latin typeface="Courier New" panose="02070309020205020404" pitchFamily="49" charset="0"/>
                <a:cs typeface="Courier New" panose="02070309020205020404" pitchFamily="49" charset="0"/>
              </a:rPr>
              <a:t>://dc70373c-1e8d-4fb3-962e-017eaa863989",</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href</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myLightSwitch</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rt</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oic.r.switch.binary</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"if": ["</a:t>
            </a:r>
            <a:r>
              <a:rPr lang="en-US" altLang="ko-KR" sz="1000" dirty="0" err="1">
                <a:latin typeface="Courier New" panose="02070309020205020404" pitchFamily="49" charset="0"/>
                <a:cs typeface="Courier New" panose="02070309020205020404" pitchFamily="49" charset="0"/>
              </a:rPr>
              <a:t>oic.if.a</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oic.if.baseline</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"p": {"</a:t>
            </a:r>
            <a:r>
              <a:rPr lang="en-US" altLang="ko-KR" sz="1000" dirty="0" err="1">
                <a:latin typeface="Courier New" panose="02070309020205020404" pitchFamily="49" charset="0"/>
                <a:cs typeface="Courier New" panose="02070309020205020404" pitchFamily="49" charset="0"/>
              </a:rPr>
              <a:t>bm</a:t>
            </a:r>
            <a:r>
              <a:rPr lang="en-US" altLang="ko-KR" sz="1000" dirty="0">
                <a:latin typeface="Courier New" panose="02070309020205020404" pitchFamily="49" charset="0"/>
                <a:cs typeface="Courier New" panose="02070309020205020404" pitchFamily="49" charset="0"/>
              </a:rPr>
              <a:t>": 3},</a:t>
            </a:r>
          </a:p>
          <a:p>
            <a:r>
              <a:rPr lang="en-US" altLang="ko-KR" sz="1000" dirty="0">
                <a:latin typeface="Courier New" panose="02070309020205020404" pitchFamily="49" charset="0"/>
                <a:cs typeface="Courier New" panose="02070309020205020404" pitchFamily="49" charset="0"/>
              </a:rPr>
              <a:t>      "eps": [{"ep": "</a:t>
            </a:r>
            <a:r>
              <a:rPr lang="en-US" altLang="ko-KR" sz="1000" dirty="0" err="1">
                <a:latin typeface="Courier New" panose="02070309020205020404" pitchFamily="49" charset="0"/>
                <a:cs typeface="Courier New" panose="02070309020205020404" pitchFamily="49" charset="0"/>
              </a:rPr>
              <a:t>coaps</a:t>
            </a:r>
            <a:r>
              <a:rPr lang="en-US" altLang="ko-KR" sz="1000" dirty="0">
                <a:latin typeface="Courier New" panose="02070309020205020404" pitchFamily="49" charset="0"/>
                <a:cs typeface="Courier New" panose="02070309020205020404" pitchFamily="49" charset="0"/>
              </a:rPr>
              <a:t>://[2001:db8:b::c2e5]:22222"}]</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      "anchor": "</a:t>
            </a:r>
            <a:r>
              <a:rPr lang="en-US" altLang="ko-KR" sz="1000" dirty="0" err="1">
                <a:latin typeface="Courier New" panose="02070309020205020404" pitchFamily="49" charset="0"/>
                <a:cs typeface="Courier New" panose="02070309020205020404" pitchFamily="49" charset="0"/>
              </a:rPr>
              <a:t>ocf</a:t>
            </a:r>
            <a:r>
              <a:rPr lang="en-US" altLang="ko-KR" sz="1000" dirty="0">
                <a:latin typeface="Courier New" panose="02070309020205020404" pitchFamily="49" charset="0"/>
                <a:cs typeface="Courier New" panose="02070309020205020404" pitchFamily="49" charset="0"/>
              </a:rPr>
              <a:t>://88b7c7f0-4b51-4e0a-9faa-cfb439fd7f49",</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href</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myFanSwitch</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rt</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oic.r.switch.binary</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"if": ["</a:t>
            </a:r>
            <a:r>
              <a:rPr lang="en-US" altLang="ko-KR" sz="1000" dirty="0" err="1">
                <a:latin typeface="Courier New" panose="02070309020205020404" pitchFamily="49" charset="0"/>
                <a:cs typeface="Courier New" panose="02070309020205020404" pitchFamily="49" charset="0"/>
              </a:rPr>
              <a:t>oic.if.a</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oic.if.baseline</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"p": {"</a:t>
            </a:r>
            <a:r>
              <a:rPr lang="en-US" altLang="ko-KR" sz="1000" dirty="0" err="1">
                <a:latin typeface="Courier New" panose="02070309020205020404" pitchFamily="49" charset="0"/>
                <a:cs typeface="Courier New" panose="02070309020205020404" pitchFamily="49" charset="0"/>
              </a:rPr>
              <a:t>bm</a:t>
            </a:r>
            <a:r>
              <a:rPr lang="en-US" altLang="ko-KR" sz="1000" dirty="0">
                <a:latin typeface="Courier New" panose="02070309020205020404" pitchFamily="49" charset="0"/>
                <a:cs typeface="Courier New" panose="02070309020205020404" pitchFamily="49" charset="0"/>
              </a:rPr>
              <a:t>": 3},</a:t>
            </a:r>
          </a:p>
          <a:p>
            <a:r>
              <a:rPr lang="en-US" altLang="ko-KR" sz="1000" dirty="0">
                <a:latin typeface="Courier New" panose="02070309020205020404" pitchFamily="49" charset="0"/>
                <a:cs typeface="Courier New" panose="02070309020205020404" pitchFamily="49" charset="0"/>
              </a:rPr>
              <a:t>      "eps": [{"ep": "</a:t>
            </a:r>
            <a:r>
              <a:rPr lang="en-US" altLang="ko-KR" sz="1000" dirty="0" err="1">
                <a:latin typeface="Courier New" panose="02070309020205020404" pitchFamily="49" charset="0"/>
                <a:cs typeface="Courier New" panose="02070309020205020404" pitchFamily="49" charset="0"/>
              </a:rPr>
              <a:t>coaps</a:t>
            </a:r>
            <a:r>
              <a:rPr lang="en-US" altLang="ko-KR" sz="1000" dirty="0">
                <a:latin typeface="Courier New" panose="02070309020205020404" pitchFamily="49" charset="0"/>
                <a:cs typeface="Courier New" panose="02070309020205020404" pitchFamily="49" charset="0"/>
              </a:rPr>
              <a:t>://[2001:db8:a::b1d4]:33333"}]</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a:t>
            </a:r>
            <a:endParaRPr lang="ko-KR" altLang="en-US" sz="1000" dirty="0">
              <a:latin typeface="Courier New" panose="02070309020205020404" pitchFamily="49" charset="0"/>
              <a:cs typeface="Courier New" panose="02070309020205020404" pitchFamily="49" charset="0"/>
            </a:endParaRPr>
          </a:p>
        </p:txBody>
      </p:sp>
      <p:sp>
        <p:nvSpPr>
          <p:cNvPr id="16" name="Content Placeholder 2"/>
          <p:cNvSpPr txBox="1">
            <a:spLocks/>
          </p:cNvSpPr>
          <p:nvPr/>
        </p:nvSpPr>
        <p:spPr>
          <a:xfrm>
            <a:off x="3087284" y="3119383"/>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REQUEST</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8" name="제목 2">
            <a:extLst>
              <a:ext uri="{FF2B5EF4-FFF2-40B4-BE49-F238E27FC236}">
                <a16:creationId xmlns:a16="http://schemas.microsoft.com/office/drawing/2014/main" id="{A9D78716-EA41-4B39-BF22-4579396D0CFF}"/>
              </a:ext>
            </a:extLst>
          </p:cNvPr>
          <p:cNvSpPr>
            <a:spLocks noGrp="1"/>
          </p:cNvSpPr>
          <p:nvPr>
            <p:ph type="title"/>
          </p:nvPr>
        </p:nvSpPr>
        <p:spPr>
          <a:xfrm>
            <a:off x="491046" y="94453"/>
            <a:ext cx="10295018" cy="721233"/>
          </a:xfrm>
        </p:spPr>
        <p:txBody>
          <a:bodyPr/>
          <a:lstStyle/>
          <a:p>
            <a:r>
              <a:rPr lang="en-US" altLang="ko-KR" dirty="0"/>
              <a:t>Interface</a:t>
            </a:r>
            <a:endParaRPr lang="ko-KR" altLang="en-US" dirty="0"/>
          </a:p>
        </p:txBody>
      </p:sp>
    </p:spTree>
    <p:extLst>
      <p:ext uri="{BB962C8B-B14F-4D97-AF65-F5344CB8AC3E}">
        <p14:creationId xmlns:p14="http://schemas.microsoft.com/office/powerpoint/2010/main" val="878133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left)">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right)">
                                      <p:cBhvr>
                                        <p:cTn id="18" dur="500"/>
                                        <p:tgtEl>
                                          <p:spTgt spid="11"/>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right)">
                                      <p:cBhvr>
                                        <p:cTn id="21" dur="500"/>
                                        <p:tgtEl>
                                          <p:spTgt spid="13"/>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right)">
                                      <p:cBhvr>
                                        <p:cTn id="2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animBg="1"/>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Internet  </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EDD59855-F1E2-448E-8214-36696E9A8EAE}" type="datetime3">
              <a:rPr lang="en-US" altLang="ko-KR" smtClean="0"/>
              <a:t>17 October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5</a:t>
            </a:fld>
            <a:endParaRPr lang="en-US" dirty="0"/>
          </a:p>
        </p:txBody>
      </p:sp>
      <p:pic>
        <p:nvPicPr>
          <p:cNvPr id="7" name="Picture 38" descr="Big Panel of TV screen internet business - csp2735976"/>
          <p:cNvPicPr>
            <a:picLocks noChangeAspect="1" noChangeArrowheads="1"/>
          </p:cNvPicPr>
          <p:nvPr/>
        </p:nvPicPr>
        <p:blipFill>
          <a:blip r:embed="rId2" cstate="print"/>
          <a:srcRect/>
          <a:stretch>
            <a:fillRect/>
          </a:stretch>
        </p:blipFill>
        <p:spPr bwMode="auto">
          <a:xfrm>
            <a:off x="4119047" y="1268760"/>
            <a:ext cx="1168654" cy="792088"/>
          </a:xfrm>
          <a:prstGeom prst="rect">
            <a:avLst/>
          </a:prstGeom>
          <a:noFill/>
        </p:spPr>
      </p:pic>
      <p:pic>
        <p:nvPicPr>
          <p:cNvPr id="8" name="Picture 20" descr="http://fc06.deviantart.net/fs71/i/2013/304/a/1/cyber_world_artwork_1_by_joyfulsushi-d6sk0q2.jpg"/>
          <p:cNvPicPr>
            <a:picLocks noChangeAspect="1" noChangeArrowheads="1"/>
          </p:cNvPicPr>
          <p:nvPr/>
        </p:nvPicPr>
        <p:blipFill>
          <a:blip r:embed="rId3" cstate="print"/>
          <a:srcRect/>
          <a:stretch>
            <a:fillRect/>
          </a:stretch>
        </p:blipFill>
        <p:spPr bwMode="auto">
          <a:xfrm>
            <a:off x="3672033" y="1907478"/>
            <a:ext cx="1167094" cy="729434"/>
          </a:xfrm>
          <a:prstGeom prst="rect">
            <a:avLst/>
          </a:prstGeom>
          <a:noFill/>
        </p:spPr>
      </p:pic>
      <p:pic>
        <p:nvPicPr>
          <p:cNvPr id="9" name="Picture 22" descr="http://www.choosemontgomerymd.com/images/photos/iStock_Cybersecurity.jpg"/>
          <p:cNvPicPr>
            <a:picLocks noChangeAspect="1" noChangeArrowheads="1"/>
          </p:cNvPicPr>
          <p:nvPr/>
        </p:nvPicPr>
        <p:blipFill>
          <a:blip r:embed="rId4" cstate="print"/>
          <a:srcRect/>
          <a:stretch>
            <a:fillRect/>
          </a:stretch>
        </p:blipFill>
        <p:spPr bwMode="auto">
          <a:xfrm>
            <a:off x="5242661" y="764704"/>
            <a:ext cx="1252651" cy="864096"/>
          </a:xfrm>
          <a:prstGeom prst="rect">
            <a:avLst/>
          </a:prstGeom>
          <a:noFill/>
        </p:spPr>
      </p:pic>
      <p:pic>
        <p:nvPicPr>
          <p:cNvPr id="10" name="Picture 18" descr="http://reviora.com/wp-content/uploads/2013/01/Data-Center-photo.jpg"/>
          <p:cNvPicPr>
            <a:picLocks noChangeAspect="1" noChangeArrowheads="1"/>
          </p:cNvPicPr>
          <p:nvPr/>
        </p:nvPicPr>
        <p:blipFill>
          <a:blip r:embed="rId5" cstate="print"/>
          <a:srcRect/>
          <a:stretch>
            <a:fillRect/>
          </a:stretch>
        </p:blipFill>
        <p:spPr bwMode="auto">
          <a:xfrm>
            <a:off x="6567319" y="956318"/>
            <a:ext cx="1224136" cy="816498"/>
          </a:xfrm>
          <a:prstGeom prst="rect">
            <a:avLst/>
          </a:prstGeom>
          <a:noFill/>
        </p:spPr>
      </p:pic>
      <p:pic>
        <p:nvPicPr>
          <p:cNvPr id="11" name="Picture 10" descr="http://lcolumbus.files.wordpress.com/2012/03/image-for-data-center-forecast.jpg"/>
          <p:cNvPicPr>
            <a:picLocks noChangeAspect="1" noChangeArrowheads="1"/>
          </p:cNvPicPr>
          <p:nvPr/>
        </p:nvPicPr>
        <p:blipFill>
          <a:blip r:embed="rId6" cstate="print"/>
          <a:srcRect/>
          <a:stretch>
            <a:fillRect/>
          </a:stretch>
        </p:blipFill>
        <p:spPr bwMode="auto">
          <a:xfrm>
            <a:off x="7431415" y="1700808"/>
            <a:ext cx="1296710" cy="864096"/>
          </a:xfrm>
          <a:prstGeom prst="rect">
            <a:avLst/>
          </a:prstGeom>
          <a:noFill/>
        </p:spPr>
      </p:pic>
      <p:sp>
        <p:nvSpPr>
          <p:cNvPr id="12" name="타원 11"/>
          <p:cNvSpPr/>
          <p:nvPr/>
        </p:nvSpPr>
        <p:spPr>
          <a:xfrm>
            <a:off x="9159488" y="4143847"/>
            <a:ext cx="2304256" cy="720080"/>
          </a:xfrm>
          <a:prstGeom prst="ellipse">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ko-KR" dirty="0">
                <a:solidFill>
                  <a:schemeClr val="tx1"/>
                </a:solidFill>
                <a:latin typeface="Franklin Gothic Medium" pitchFamily="34" charset="0"/>
              </a:rPr>
              <a:t>User</a:t>
            </a:r>
            <a:endParaRPr lang="ko-KR" altLang="en-US" dirty="0">
              <a:solidFill>
                <a:schemeClr val="tx1"/>
              </a:solidFill>
              <a:latin typeface="Franklin Gothic Medium" pitchFamily="34" charset="0"/>
            </a:endParaRPr>
          </a:p>
        </p:txBody>
      </p:sp>
      <p:pic>
        <p:nvPicPr>
          <p:cNvPr id="13" name="Picture 25" descr="1183038148"/>
          <p:cNvPicPr>
            <a:picLocks noChangeAspect="1" noChangeArrowheads="1"/>
          </p:cNvPicPr>
          <p:nvPr/>
        </p:nvPicPr>
        <p:blipFill>
          <a:blip r:embed="rId7" cstate="print"/>
          <a:srcRect/>
          <a:stretch>
            <a:fillRect/>
          </a:stretch>
        </p:blipFill>
        <p:spPr bwMode="auto">
          <a:xfrm>
            <a:off x="9082099" y="4869596"/>
            <a:ext cx="1871662" cy="777875"/>
          </a:xfrm>
          <a:prstGeom prst="rect">
            <a:avLst/>
          </a:prstGeom>
          <a:noFill/>
          <a:ln w="9525">
            <a:noFill/>
            <a:miter lim="800000"/>
            <a:headEnd/>
            <a:tailEnd/>
          </a:ln>
        </p:spPr>
      </p:pic>
      <p:pic>
        <p:nvPicPr>
          <p:cNvPr id="14" name="Picture 4" descr="Computer © EU"/>
          <p:cNvPicPr>
            <a:picLocks noChangeAspect="1" noChangeArrowheads="1"/>
          </p:cNvPicPr>
          <p:nvPr/>
        </p:nvPicPr>
        <p:blipFill>
          <a:blip r:embed="rId8" cstate="print"/>
          <a:srcRect/>
          <a:stretch>
            <a:fillRect/>
          </a:stretch>
        </p:blipFill>
        <p:spPr bwMode="auto">
          <a:xfrm>
            <a:off x="8789128" y="5572282"/>
            <a:ext cx="1009636" cy="720080"/>
          </a:xfrm>
          <a:prstGeom prst="rect">
            <a:avLst/>
          </a:prstGeom>
          <a:noFill/>
        </p:spPr>
      </p:pic>
      <p:pic>
        <p:nvPicPr>
          <p:cNvPr id="15" name="Picture 2" descr="http://image.shutterstock.com/display_pic_with_logo/79177/131673413/stock-photo-businessman-controlling-digital-information-flow-holding-tech-bubble-radiating-mail-envelopes-131673413.jpg"/>
          <p:cNvPicPr>
            <a:picLocks noChangeAspect="1" noChangeArrowheads="1"/>
          </p:cNvPicPr>
          <p:nvPr/>
        </p:nvPicPr>
        <p:blipFill>
          <a:blip r:embed="rId9" cstate="print"/>
          <a:srcRect/>
          <a:stretch>
            <a:fillRect/>
          </a:stretch>
        </p:blipFill>
        <p:spPr bwMode="auto">
          <a:xfrm>
            <a:off x="10973210" y="4830445"/>
            <a:ext cx="936104" cy="736401"/>
          </a:xfrm>
          <a:prstGeom prst="rect">
            <a:avLst/>
          </a:prstGeom>
          <a:noFill/>
        </p:spPr>
      </p:pic>
      <p:sp>
        <p:nvSpPr>
          <p:cNvPr id="25" name="타원 24"/>
          <p:cNvSpPr/>
          <p:nvPr/>
        </p:nvSpPr>
        <p:spPr>
          <a:xfrm>
            <a:off x="5991256" y="3287305"/>
            <a:ext cx="3055717" cy="2880320"/>
          </a:xfrm>
          <a:prstGeom prst="ellipse">
            <a:avLst/>
          </a:prstGeom>
          <a:gradFill flip="none" rotWithShape="1">
            <a:gsLst>
              <a:gs pos="0">
                <a:srgbClr val="3399FF">
                  <a:shade val="30000"/>
                  <a:satMod val="115000"/>
                  <a:alpha val="79000"/>
                </a:srgbClr>
              </a:gs>
              <a:gs pos="50000">
                <a:srgbClr val="3399FF">
                  <a:shade val="67500"/>
                  <a:satMod val="115000"/>
                </a:srgbClr>
              </a:gs>
              <a:gs pos="100000">
                <a:srgbClr val="3399FF">
                  <a:shade val="100000"/>
                  <a:satMod val="115000"/>
                </a:srgbClr>
              </a:gs>
            </a:gsLst>
            <a:lin ang="10800000" scaled="1"/>
            <a:tileRect/>
          </a:gradFill>
          <a:ln>
            <a:noFill/>
          </a:ln>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ko-KR" sz="2400" b="1" dirty="0">
                <a:solidFill>
                  <a:srgbClr val="EEECE1">
                    <a:lumMod val="10000"/>
                  </a:srgbClr>
                </a:solidFill>
              </a:rPr>
              <a:t>Human</a:t>
            </a:r>
            <a:endParaRPr lang="ko-KR" altLang="en-US" sz="2400" b="1" dirty="0" err="1">
              <a:solidFill>
                <a:srgbClr val="EEECE1">
                  <a:lumMod val="10000"/>
                </a:srgbClr>
              </a:solidFill>
            </a:endParaRPr>
          </a:p>
        </p:txBody>
      </p:sp>
      <p:sp>
        <p:nvSpPr>
          <p:cNvPr id="26" name="타원 25"/>
          <p:cNvSpPr/>
          <p:nvPr/>
        </p:nvSpPr>
        <p:spPr>
          <a:xfrm>
            <a:off x="8165248" y="939801"/>
            <a:ext cx="2304256"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ko-KR" dirty="0">
                <a:solidFill>
                  <a:schemeClr val="tx1"/>
                </a:solidFill>
                <a:latin typeface="Franklin Gothic Medium" pitchFamily="34" charset="0"/>
              </a:rPr>
              <a:t>Cyber World</a:t>
            </a:r>
            <a:endParaRPr lang="ko-KR" altLang="en-US" dirty="0">
              <a:solidFill>
                <a:schemeClr val="tx1"/>
              </a:solidFill>
              <a:latin typeface="Franklin Gothic Medium" pitchFamily="34" charset="0"/>
            </a:endParaRPr>
          </a:p>
        </p:txBody>
      </p:sp>
      <p:sp>
        <p:nvSpPr>
          <p:cNvPr id="28" name="TextBox 27"/>
          <p:cNvSpPr txBox="1"/>
          <p:nvPr/>
        </p:nvSpPr>
        <p:spPr>
          <a:xfrm>
            <a:off x="8641146" y="1811845"/>
            <a:ext cx="3489255" cy="400110"/>
          </a:xfrm>
          <a:prstGeom prst="rect">
            <a:avLst/>
          </a:prstGeom>
          <a:noFill/>
        </p:spPr>
        <p:txBody>
          <a:bodyPr wrap="square" rtlCol="0">
            <a:spAutoFit/>
          </a:bodyPr>
          <a:lstStyle/>
          <a:p>
            <a:pPr algn="ctr"/>
            <a:r>
              <a:rPr lang="en-US" altLang="ko-KR" sz="2000" dirty="0">
                <a:solidFill>
                  <a:srgbClr val="0000FF"/>
                </a:solidFill>
                <a:latin typeface="Franklin Gothic Medium" pitchFamily="34" charset="0"/>
              </a:rPr>
              <a:t>Cyber World open to Human</a:t>
            </a:r>
            <a:endParaRPr lang="ko-KR" altLang="en-US" sz="2000" dirty="0" err="1">
              <a:solidFill>
                <a:srgbClr val="0000FF"/>
              </a:solidFill>
            </a:endParaRPr>
          </a:p>
        </p:txBody>
      </p:sp>
      <p:sp>
        <p:nvSpPr>
          <p:cNvPr id="29" name="타원 28"/>
          <p:cNvSpPr/>
          <p:nvPr/>
        </p:nvSpPr>
        <p:spPr>
          <a:xfrm>
            <a:off x="4735739" y="1484784"/>
            <a:ext cx="3055717" cy="2880320"/>
          </a:xfrm>
          <a:prstGeom prst="ellipse">
            <a:avLst/>
          </a:prstGeom>
          <a:gradFill flip="none" rotWithShape="1">
            <a:gsLst>
              <a:gs pos="0">
                <a:srgbClr val="FF3399">
                  <a:tint val="66000"/>
                  <a:satMod val="160000"/>
                </a:srgbClr>
              </a:gs>
              <a:gs pos="50000">
                <a:srgbClr val="FF3399">
                  <a:tint val="44500"/>
                  <a:satMod val="160000"/>
                </a:srgbClr>
              </a:gs>
              <a:gs pos="100000">
                <a:srgbClr val="FF3399">
                  <a:tint val="23500"/>
                  <a:satMod val="160000"/>
                </a:srgbClr>
              </a:gs>
            </a:gsLst>
            <a:lin ang="10800000" scaled="1"/>
            <a:tileRect/>
          </a:gradFill>
          <a:ln>
            <a:noFill/>
          </a:ln>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b="1" dirty="0">
                <a:solidFill>
                  <a:srgbClr val="EEECE1">
                    <a:lumMod val="10000"/>
                  </a:srgbClr>
                </a:solidFill>
              </a:rPr>
              <a:t>Digital</a:t>
            </a:r>
            <a:endParaRPr lang="ko-KR" altLang="en-US" dirty="0"/>
          </a:p>
        </p:txBody>
      </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1459002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5" grpId="0" animBg="1"/>
      <p:bldP spid="26" grpId="0" animBg="1"/>
      <p:bldP spid="28" grpId="0"/>
      <p:bldP spid="2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2119" y="1326197"/>
            <a:ext cx="11277600" cy="1084641"/>
          </a:xfrm>
        </p:spPr>
        <p:txBody>
          <a:bodyPr>
            <a:normAutofit fontScale="70000" lnSpcReduction="20000"/>
          </a:bodyPr>
          <a:lstStyle/>
          <a:p>
            <a:pPr marL="457200" indent="-457200"/>
            <a:r>
              <a:rPr lang="en-US" altLang="ko-KR" dirty="0"/>
              <a:t>“if” query specifies to indicate the “interface” to use </a:t>
            </a:r>
          </a:p>
          <a:p>
            <a:pPr marL="731520" lvl="1" indent="-457200"/>
            <a:r>
              <a:rPr lang="en-US" altLang="ko-KR" dirty="0"/>
              <a:t>GET /</a:t>
            </a:r>
            <a:r>
              <a:rPr lang="en-US" altLang="ko-KR" dirty="0" err="1"/>
              <a:t>exampleCollectionURI?if</a:t>
            </a:r>
            <a:r>
              <a:rPr lang="en-US" altLang="ko-KR" dirty="0"/>
              <a:t>=</a:t>
            </a:r>
            <a:r>
              <a:rPr lang="en-US" altLang="ko-KR" dirty="0" err="1"/>
              <a:t>oic.if.baseline</a:t>
            </a:r>
            <a:r>
              <a:rPr lang="en-US" altLang="ko-KR" dirty="0"/>
              <a:t>   </a:t>
            </a:r>
          </a:p>
          <a:p>
            <a:pPr marL="731520" lvl="1" indent="-457200"/>
            <a:r>
              <a:rPr lang="en-US" altLang="ko-KR" dirty="0"/>
              <a:t>Different responses per interface (default interface if non present) </a:t>
            </a:r>
          </a:p>
        </p:txBody>
      </p:sp>
      <p:sp>
        <p:nvSpPr>
          <p:cNvPr id="5" name="Slide Number Placeholder 4"/>
          <p:cNvSpPr>
            <a:spLocks noGrp="1"/>
          </p:cNvSpPr>
          <p:nvPr>
            <p:ph type="sldNum" sz="quarter" idx="12"/>
          </p:nvPr>
        </p:nvSpPr>
        <p:spPr>
          <a:xfrm>
            <a:off x="10820400" y="6493026"/>
            <a:ext cx="1221390" cy="348441"/>
          </a:xfrm>
        </p:spPr>
        <p:txBody>
          <a:bodyPr/>
          <a:lstStyle/>
          <a:p>
            <a:fld id="{17A5C656-E050-4F3D-A0DB-0D19E9E83691}" type="slidenum">
              <a:rPr lang="en-US" smtClean="0"/>
              <a:pPr/>
              <a:t>50</a:t>
            </a:fld>
            <a:endParaRPr lang="en-US" dirty="0"/>
          </a:p>
        </p:txBody>
      </p:sp>
      <p:sp>
        <p:nvSpPr>
          <p:cNvPr id="6" name="Footer Placeholder 5"/>
          <p:cNvSpPr>
            <a:spLocks noGrp="1"/>
          </p:cNvSpPr>
          <p:nvPr>
            <p:ph type="ftr" sz="quarter" idx="11"/>
          </p:nvPr>
        </p:nvSpPr>
        <p:spPr>
          <a:xfrm>
            <a:off x="2988604" y="6493026"/>
            <a:ext cx="5723220" cy="256546"/>
          </a:xfrm>
        </p:spPr>
        <p:txBody>
          <a:bodyPr/>
          <a:lstStyle/>
          <a:p>
            <a:r>
              <a:rPr lang="en-US"/>
              <a:t>Open Connectivity Foundation Public Information - No NDA</a:t>
            </a:r>
            <a:endParaRPr lang="en-US" dirty="0"/>
          </a:p>
        </p:txBody>
      </p:sp>
      <p:sp>
        <p:nvSpPr>
          <p:cNvPr id="7" name="Date Placeholder 6"/>
          <p:cNvSpPr>
            <a:spLocks noGrp="1"/>
          </p:cNvSpPr>
          <p:nvPr>
            <p:ph type="dt" sz="half" idx="10"/>
          </p:nvPr>
        </p:nvSpPr>
        <p:spPr>
          <a:xfrm>
            <a:off x="442119" y="6477000"/>
            <a:ext cx="1981200" cy="304801"/>
          </a:xfrm>
        </p:spPr>
        <p:txBody>
          <a:bodyPr/>
          <a:lstStyle/>
          <a:p>
            <a:fld id="{085A3C6E-DFE7-44FE-8927-A6C3E09E936E}" type="datetime3">
              <a:rPr lang="en-US" altLang="ko-KR" smtClean="0"/>
              <a:t>17 October 2017</a:t>
            </a:fld>
            <a:endParaRPr lang="en-US" dirty="0"/>
          </a:p>
        </p:txBody>
      </p:sp>
      <p:sp>
        <p:nvSpPr>
          <p:cNvPr id="8" name="직사각형 7"/>
          <p:cNvSpPr/>
          <p:nvPr/>
        </p:nvSpPr>
        <p:spPr>
          <a:xfrm>
            <a:off x="7620001" y="2708785"/>
            <a:ext cx="4286133" cy="192220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en-US" altLang="ko-KR" sz="1000" dirty="0">
                <a:solidFill>
                  <a:schemeClr val="tx1"/>
                </a:solidFill>
                <a:latin typeface="Courier New" panose="02070309020205020404" pitchFamily="49" charset="0"/>
                <a:cs typeface="Courier New" panose="02070309020205020404" pitchFamily="49" charset="0"/>
              </a:rPr>
              <a:t>{</a:t>
            </a:r>
          </a:p>
          <a:p>
            <a:r>
              <a:rPr lang="en-US" altLang="ko-KR" sz="1000" dirty="0">
                <a:solidFill>
                  <a:schemeClr val="tx1"/>
                </a:solidFill>
                <a:latin typeface="Courier New" panose="02070309020205020404" pitchFamily="49" charset="0"/>
                <a:cs typeface="Courier New" panose="02070309020205020404" pitchFamily="49" charset="0"/>
              </a:rPr>
              <a:t>  "</a:t>
            </a:r>
            <a:r>
              <a:rPr lang="en-US" altLang="ko-KR" sz="1000" dirty="0" err="1">
                <a:solidFill>
                  <a:schemeClr val="tx1"/>
                </a:solidFill>
                <a:latin typeface="Courier New" panose="02070309020205020404" pitchFamily="49" charset="0"/>
                <a:cs typeface="Courier New" panose="02070309020205020404" pitchFamily="49" charset="0"/>
              </a:rPr>
              <a:t>rt</a:t>
            </a:r>
            <a:r>
              <a:rPr lang="en-US" altLang="ko-KR" sz="1000" dirty="0">
                <a:solidFill>
                  <a:schemeClr val="tx1"/>
                </a:solidFill>
                <a:latin typeface="Courier New" panose="02070309020205020404" pitchFamily="49" charset="0"/>
                <a:cs typeface="Courier New" panose="02070309020205020404" pitchFamily="49" charset="0"/>
              </a:rPr>
              <a:t>": ["</a:t>
            </a:r>
            <a:r>
              <a:rPr lang="en-US" altLang="ko-KR" sz="1000" dirty="0" err="1">
                <a:solidFill>
                  <a:schemeClr val="tx1"/>
                </a:solidFill>
                <a:latin typeface="Courier New" panose="02070309020205020404" pitchFamily="49" charset="0"/>
                <a:cs typeface="Courier New" panose="02070309020205020404" pitchFamily="49" charset="0"/>
              </a:rPr>
              <a:t>oic.r.switch.binary</a:t>
            </a:r>
            <a:r>
              <a:rPr lang="en-US" altLang="ko-KR" sz="1000" dirty="0">
                <a:solidFill>
                  <a:schemeClr val="tx1"/>
                </a:solidFill>
                <a:latin typeface="Courier New" panose="02070309020205020404" pitchFamily="49" charset="0"/>
                <a:cs typeface="Courier New" panose="02070309020205020404" pitchFamily="49" charset="0"/>
              </a:rPr>
              <a:t>"],</a:t>
            </a:r>
          </a:p>
          <a:p>
            <a:r>
              <a:rPr lang="en-US" altLang="ko-KR" sz="1000" dirty="0">
                <a:solidFill>
                  <a:schemeClr val="tx1"/>
                </a:solidFill>
                <a:latin typeface="Courier New" panose="02070309020205020404" pitchFamily="49" charset="0"/>
                <a:cs typeface="Courier New" panose="02070309020205020404" pitchFamily="49" charset="0"/>
              </a:rPr>
              <a:t>  "if": ["</a:t>
            </a:r>
            <a:r>
              <a:rPr lang="en-US" altLang="ko-KR" sz="1000" dirty="0" err="1">
                <a:solidFill>
                  <a:schemeClr val="tx1"/>
                </a:solidFill>
                <a:latin typeface="Courier New" panose="02070309020205020404" pitchFamily="49" charset="0"/>
                <a:cs typeface="Courier New" panose="02070309020205020404" pitchFamily="49" charset="0"/>
              </a:rPr>
              <a:t>oic.if.a</a:t>
            </a:r>
            <a:r>
              <a:rPr lang="en-US" altLang="ko-KR" sz="1000" dirty="0">
                <a:solidFill>
                  <a:schemeClr val="tx1"/>
                </a:solidFill>
                <a:latin typeface="Courier New" panose="02070309020205020404" pitchFamily="49" charset="0"/>
                <a:cs typeface="Courier New" panose="02070309020205020404" pitchFamily="49" charset="0"/>
              </a:rPr>
              <a:t>", "</a:t>
            </a:r>
            <a:r>
              <a:rPr lang="en-US" altLang="ko-KR" sz="1000" dirty="0" err="1">
                <a:solidFill>
                  <a:schemeClr val="tx1"/>
                </a:solidFill>
                <a:latin typeface="Courier New" panose="02070309020205020404" pitchFamily="49" charset="0"/>
                <a:cs typeface="Courier New" panose="02070309020205020404" pitchFamily="49" charset="0"/>
              </a:rPr>
              <a:t>oic.if.baseline</a:t>
            </a:r>
            <a:r>
              <a:rPr lang="en-US" altLang="ko-KR" sz="1000" dirty="0">
                <a:solidFill>
                  <a:schemeClr val="tx1"/>
                </a:solidFill>
                <a:latin typeface="Courier New" panose="02070309020205020404" pitchFamily="49" charset="0"/>
                <a:cs typeface="Courier New" panose="02070309020205020404" pitchFamily="49" charset="0"/>
              </a:rPr>
              <a:t>"],</a:t>
            </a:r>
          </a:p>
          <a:p>
            <a:r>
              <a:rPr lang="en-US" altLang="ko-KR" sz="1000" dirty="0">
                <a:solidFill>
                  <a:schemeClr val="tx1"/>
                </a:solidFill>
                <a:latin typeface="Courier New" panose="02070309020205020404" pitchFamily="49" charset="0"/>
                <a:cs typeface="Courier New" panose="02070309020205020404" pitchFamily="49" charset="0"/>
              </a:rPr>
              <a:t>  "n": "</a:t>
            </a:r>
            <a:r>
              <a:rPr lang="en-US" altLang="ko-KR" sz="1000" dirty="0" err="1">
                <a:solidFill>
                  <a:schemeClr val="tx1"/>
                </a:solidFill>
                <a:latin typeface="Courier New" panose="02070309020205020404" pitchFamily="49" charset="0"/>
                <a:cs typeface="Courier New" panose="02070309020205020404" pitchFamily="49" charset="0"/>
              </a:rPr>
              <a:t>myDeskLampSwitch</a:t>
            </a:r>
            <a:r>
              <a:rPr lang="en-US" altLang="ko-KR" sz="1000" dirty="0">
                <a:solidFill>
                  <a:schemeClr val="tx1"/>
                </a:solidFill>
                <a:latin typeface="Courier New" panose="02070309020205020404" pitchFamily="49" charset="0"/>
                <a:cs typeface="Courier New" panose="02070309020205020404" pitchFamily="49" charset="0"/>
              </a:rPr>
              <a:t>", </a:t>
            </a:r>
          </a:p>
          <a:p>
            <a:r>
              <a:rPr lang="en-US" altLang="ko-KR" sz="1000" dirty="0">
                <a:solidFill>
                  <a:schemeClr val="tx1"/>
                </a:solidFill>
                <a:latin typeface="Courier New" panose="02070309020205020404" pitchFamily="49" charset="0"/>
                <a:cs typeface="Courier New" panose="02070309020205020404" pitchFamily="49" charset="0"/>
              </a:rPr>
              <a:t>  "value": true</a:t>
            </a:r>
          </a:p>
          <a:p>
            <a:r>
              <a:rPr lang="en-US" altLang="ko-KR" sz="1000" dirty="0">
                <a:solidFill>
                  <a:schemeClr val="tx1"/>
                </a:solidFill>
                <a:latin typeface="Courier New" panose="02070309020205020404" pitchFamily="49" charset="0"/>
                <a:cs typeface="Courier New" panose="02070309020205020404" pitchFamily="49" charset="0"/>
              </a:rPr>
              <a:t>}</a:t>
            </a:r>
          </a:p>
        </p:txBody>
      </p:sp>
      <p:pic>
        <p:nvPicPr>
          <p:cNvPr id="9" name="Picture 2"/>
          <p:cNvPicPr>
            <a:picLocks noChangeAspect="1" noChangeArrowheads="1"/>
          </p:cNvPicPr>
          <p:nvPr/>
        </p:nvPicPr>
        <p:blipFill>
          <a:blip r:embed="rId3"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067720" y="2647021"/>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직선 화살표 연결선 9"/>
          <p:cNvCxnSpPr/>
          <p:nvPr/>
        </p:nvCxnSpPr>
        <p:spPr>
          <a:xfrm flipV="1">
            <a:off x="3087284" y="3148653"/>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직선 화살표 연결선 10"/>
          <p:cNvCxnSpPr/>
          <p:nvPr/>
        </p:nvCxnSpPr>
        <p:spPr>
          <a:xfrm flipV="1">
            <a:off x="3087284" y="3511410"/>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Content Placeholder 2"/>
          <p:cNvSpPr txBox="1">
            <a:spLocks/>
          </p:cNvSpPr>
          <p:nvPr/>
        </p:nvSpPr>
        <p:spPr>
          <a:xfrm>
            <a:off x="2265842" y="2617314"/>
            <a:ext cx="4848967" cy="38526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GET /</a:t>
            </a:r>
            <a:r>
              <a:rPr lang="en-US" altLang="ko-KR" sz="1600" b="1" dirty="0" err="1">
                <a:latin typeface="Courier New" panose="02070309020205020404" pitchFamily="49" charset="0"/>
                <a:cs typeface="Courier New" panose="02070309020205020404" pitchFamily="49" charset="0"/>
              </a:rPr>
              <a:t>myLightSwitch?if</a:t>
            </a: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oic.if.a</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3" name="Content Placeholder 2"/>
          <p:cNvSpPr txBox="1">
            <a:spLocks/>
          </p:cNvSpPr>
          <p:nvPr/>
        </p:nvSpPr>
        <p:spPr>
          <a:xfrm>
            <a:off x="3087284" y="3476155"/>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4" name="TextBox 13"/>
          <p:cNvSpPr txBox="1"/>
          <p:nvPr/>
        </p:nvSpPr>
        <p:spPr>
          <a:xfrm>
            <a:off x="2765194" y="4015035"/>
            <a:ext cx="3859343" cy="995652"/>
          </a:xfrm>
          <a:prstGeom prst="rect">
            <a:avLst/>
          </a:prstGeom>
          <a:solidFill>
            <a:schemeClr val="accent5">
              <a:lumMod val="20000"/>
              <a:lumOff val="80000"/>
            </a:schemeClr>
          </a:solidFill>
          <a:ln w="3175">
            <a:solidFill>
              <a:schemeClr val="tx1"/>
            </a:solidFill>
          </a:ln>
        </p:spPr>
        <p:txBody>
          <a:bodyPr wrap="square" rtlCol="0">
            <a:normAutofit/>
          </a:bodyPr>
          <a:lstStyle/>
          <a:p>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"value": true</a:t>
            </a:r>
          </a:p>
          <a:p>
            <a:r>
              <a:rPr lang="en-US" altLang="ko-KR" sz="1000" dirty="0">
                <a:latin typeface="Courier New" panose="02070309020205020404" pitchFamily="49" charset="0"/>
                <a:cs typeface="Courier New" panose="02070309020205020404" pitchFamily="49" charset="0"/>
              </a:rPr>
              <a:t>}</a:t>
            </a:r>
          </a:p>
        </p:txBody>
      </p:sp>
      <p:sp>
        <p:nvSpPr>
          <p:cNvPr id="16" name="Content Placeholder 2"/>
          <p:cNvSpPr txBox="1">
            <a:spLocks/>
          </p:cNvSpPr>
          <p:nvPr/>
        </p:nvSpPr>
        <p:spPr>
          <a:xfrm>
            <a:off x="3087284" y="3119383"/>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REQUEST</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8" name="제목 2">
            <a:extLst>
              <a:ext uri="{FF2B5EF4-FFF2-40B4-BE49-F238E27FC236}">
                <a16:creationId xmlns:a16="http://schemas.microsoft.com/office/drawing/2014/main" id="{A9D78716-EA41-4B39-BF22-4579396D0CFF}"/>
              </a:ext>
            </a:extLst>
          </p:cNvPr>
          <p:cNvSpPr>
            <a:spLocks noGrp="1"/>
          </p:cNvSpPr>
          <p:nvPr>
            <p:ph type="title"/>
          </p:nvPr>
        </p:nvSpPr>
        <p:spPr>
          <a:xfrm>
            <a:off x="491046" y="94453"/>
            <a:ext cx="10295018" cy="721233"/>
          </a:xfrm>
        </p:spPr>
        <p:txBody>
          <a:bodyPr/>
          <a:lstStyle/>
          <a:p>
            <a:r>
              <a:rPr lang="en-US" altLang="ko-KR" dirty="0"/>
              <a:t>Interface</a:t>
            </a:r>
            <a:endParaRPr lang="ko-KR" altLang="en-US" dirty="0"/>
          </a:p>
        </p:txBody>
      </p:sp>
    </p:spTree>
    <p:extLst>
      <p:ext uri="{BB962C8B-B14F-4D97-AF65-F5344CB8AC3E}">
        <p14:creationId xmlns:p14="http://schemas.microsoft.com/office/powerpoint/2010/main" val="4206936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left)">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right)">
                                      <p:cBhvr>
                                        <p:cTn id="18" dur="500"/>
                                        <p:tgtEl>
                                          <p:spTgt spid="11"/>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right)">
                                      <p:cBhvr>
                                        <p:cTn id="21" dur="500"/>
                                        <p:tgtEl>
                                          <p:spTgt spid="13"/>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right)">
                                      <p:cBhvr>
                                        <p:cTn id="2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animBg="1"/>
      <p:bldP spid="1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2119" y="1326197"/>
            <a:ext cx="11277600" cy="1084641"/>
          </a:xfrm>
        </p:spPr>
        <p:txBody>
          <a:bodyPr>
            <a:normAutofit fontScale="70000" lnSpcReduction="20000"/>
          </a:bodyPr>
          <a:lstStyle/>
          <a:p>
            <a:pPr marL="457200" indent="-457200"/>
            <a:r>
              <a:rPr lang="en-US" altLang="ko-KR" dirty="0"/>
              <a:t>“if” query specifies to indicate the “interface” to use </a:t>
            </a:r>
          </a:p>
          <a:p>
            <a:pPr marL="731520" lvl="1" indent="-457200"/>
            <a:r>
              <a:rPr lang="en-US" altLang="ko-KR" dirty="0"/>
              <a:t>GET /</a:t>
            </a:r>
            <a:r>
              <a:rPr lang="en-US" altLang="ko-KR" dirty="0" err="1"/>
              <a:t>exampleCollectionURI?if</a:t>
            </a:r>
            <a:r>
              <a:rPr lang="en-US" altLang="ko-KR" dirty="0"/>
              <a:t>=</a:t>
            </a:r>
            <a:r>
              <a:rPr lang="en-US" altLang="ko-KR" dirty="0" err="1"/>
              <a:t>oic.if.baseline</a:t>
            </a:r>
            <a:r>
              <a:rPr lang="en-US" altLang="ko-KR" dirty="0"/>
              <a:t>   </a:t>
            </a:r>
          </a:p>
          <a:p>
            <a:pPr marL="731520" lvl="1" indent="-457200"/>
            <a:r>
              <a:rPr lang="en-US" altLang="ko-KR" dirty="0"/>
              <a:t>Different responses per interface (default interface if non present) </a:t>
            </a:r>
          </a:p>
        </p:txBody>
      </p:sp>
      <p:sp>
        <p:nvSpPr>
          <p:cNvPr id="5" name="Slide Number Placeholder 4"/>
          <p:cNvSpPr>
            <a:spLocks noGrp="1"/>
          </p:cNvSpPr>
          <p:nvPr>
            <p:ph type="sldNum" sz="quarter" idx="12"/>
          </p:nvPr>
        </p:nvSpPr>
        <p:spPr>
          <a:xfrm>
            <a:off x="10820400" y="6493026"/>
            <a:ext cx="1221390" cy="348441"/>
          </a:xfrm>
        </p:spPr>
        <p:txBody>
          <a:bodyPr/>
          <a:lstStyle/>
          <a:p>
            <a:fld id="{17A5C656-E050-4F3D-A0DB-0D19E9E83691}" type="slidenum">
              <a:rPr lang="en-US" smtClean="0"/>
              <a:pPr/>
              <a:t>51</a:t>
            </a:fld>
            <a:endParaRPr lang="en-US" dirty="0"/>
          </a:p>
        </p:txBody>
      </p:sp>
      <p:sp>
        <p:nvSpPr>
          <p:cNvPr id="6" name="Footer Placeholder 5"/>
          <p:cNvSpPr>
            <a:spLocks noGrp="1"/>
          </p:cNvSpPr>
          <p:nvPr>
            <p:ph type="ftr" sz="quarter" idx="11"/>
          </p:nvPr>
        </p:nvSpPr>
        <p:spPr>
          <a:xfrm>
            <a:off x="2988604" y="6493026"/>
            <a:ext cx="5723220" cy="256546"/>
          </a:xfrm>
        </p:spPr>
        <p:txBody>
          <a:bodyPr/>
          <a:lstStyle/>
          <a:p>
            <a:r>
              <a:rPr lang="en-US"/>
              <a:t>Open Connectivity Foundation Public Information - No NDA</a:t>
            </a:r>
            <a:endParaRPr lang="en-US" dirty="0"/>
          </a:p>
        </p:txBody>
      </p:sp>
      <p:sp>
        <p:nvSpPr>
          <p:cNvPr id="7" name="Date Placeholder 6"/>
          <p:cNvSpPr>
            <a:spLocks noGrp="1"/>
          </p:cNvSpPr>
          <p:nvPr>
            <p:ph type="dt" sz="half" idx="10"/>
          </p:nvPr>
        </p:nvSpPr>
        <p:spPr>
          <a:xfrm>
            <a:off x="442119" y="6477000"/>
            <a:ext cx="1981200" cy="304801"/>
          </a:xfrm>
        </p:spPr>
        <p:txBody>
          <a:bodyPr/>
          <a:lstStyle/>
          <a:p>
            <a:fld id="{085A3C6E-DFE7-44FE-8927-A6C3E09E936E}" type="datetime3">
              <a:rPr lang="en-US" altLang="ko-KR" smtClean="0"/>
              <a:t>17 October 2017</a:t>
            </a:fld>
            <a:endParaRPr lang="en-US" dirty="0"/>
          </a:p>
        </p:txBody>
      </p:sp>
      <p:sp>
        <p:nvSpPr>
          <p:cNvPr id="8" name="직사각형 7"/>
          <p:cNvSpPr/>
          <p:nvPr/>
        </p:nvSpPr>
        <p:spPr>
          <a:xfrm>
            <a:off x="7620001" y="2708785"/>
            <a:ext cx="4286133" cy="192220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en-US" altLang="ko-KR" sz="1000" dirty="0">
                <a:solidFill>
                  <a:schemeClr val="tx1"/>
                </a:solidFill>
                <a:latin typeface="Courier New" panose="02070309020205020404" pitchFamily="49" charset="0"/>
                <a:cs typeface="Courier New" panose="02070309020205020404" pitchFamily="49" charset="0"/>
              </a:rPr>
              <a:t>{</a:t>
            </a:r>
          </a:p>
          <a:p>
            <a:r>
              <a:rPr lang="en-US" altLang="ko-KR" sz="1000" dirty="0">
                <a:solidFill>
                  <a:schemeClr val="tx1"/>
                </a:solidFill>
                <a:latin typeface="Courier New" panose="02070309020205020404" pitchFamily="49" charset="0"/>
                <a:cs typeface="Courier New" panose="02070309020205020404" pitchFamily="49" charset="0"/>
              </a:rPr>
              <a:t>  "</a:t>
            </a:r>
            <a:r>
              <a:rPr lang="en-US" altLang="ko-KR" sz="1000" dirty="0" err="1">
                <a:solidFill>
                  <a:schemeClr val="tx1"/>
                </a:solidFill>
                <a:latin typeface="Courier New" panose="02070309020205020404" pitchFamily="49" charset="0"/>
                <a:cs typeface="Courier New" panose="02070309020205020404" pitchFamily="49" charset="0"/>
              </a:rPr>
              <a:t>rt</a:t>
            </a:r>
            <a:r>
              <a:rPr lang="en-US" altLang="ko-KR" sz="1000" dirty="0">
                <a:solidFill>
                  <a:schemeClr val="tx1"/>
                </a:solidFill>
                <a:latin typeface="Courier New" panose="02070309020205020404" pitchFamily="49" charset="0"/>
                <a:cs typeface="Courier New" panose="02070309020205020404" pitchFamily="49" charset="0"/>
              </a:rPr>
              <a:t>": ["</a:t>
            </a:r>
            <a:r>
              <a:rPr lang="en-US" altLang="ko-KR" sz="1000" dirty="0" err="1">
                <a:solidFill>
                  <a:schemeClr val="tx1"/>
                </a:solidFill>
                <a:latin typeface="Courier New" panose="02070309020205020404" pitchFamily="49" charset="0"/>
                <a:cs typeface="Courier New" panose="02070309020205020404" pitchFamily="49" charset="0"/>
              </a:rPr>
              <a:t>oic.r.switch.binary</a:t>
            </a:r>
            <a:r>
              <a:rPr lang="en-US" altLang="ko-KR" sz="1000" dirty="0">
                <a:solidFill>
                  <a:schemeClr val="tx1"/>
                </a:solidFill>
                <a:latin typeface="Courier New" panose="02070309020205020404" pitchFamily="49" charset="0"/>
                <a:cs typeface="Courier New" panose="02070309020205020404" pitchFamily="49" charset="0"/>
              </a:rPr>
              <a:t>"],</a:t>
            </a:r>
          </a:p>
          <a:p>
            <a:r>
              <a:rPr lang="en-US" altLang="ko-KR" sz="1000" dirty="0">
                <a:solidFill>
                  <a:schemeClr val="tx1"/>
                </a:solidFill>
                <a:latin typeface="Courier New" panose="02070309020205020404" pitchFamily="49" charset="0"/>
                <a:cs typeface="Courier New" panose="02070309020205020404" pitchFamily="49" charset="0"/>
              </a:rPr>
              <a:t>  "if": ["</a:t>
            </a:r>
            <a:r>
              <a:rPr lang="en-US" altLang="ko-KR" sz="1000" dirty="0" err="1">
                <a:solidFill>
                  <a:schemeClr val="tx1"/>
                </a:solidFill>
                <a:latin typeface="Courier New" panose="02070309020205020404" pitchFamily="49" charset="0"/>
                <a:cs typeface="Courier New" panose="02070309020205020404" pitchFamily="49" charset="0"/>
              </a:rPr>
              <a:t>oic.if.a</a:t>
            </a:r>
            <a:r>
              <a:rPr lang="en-US" altLang="ko-KR" sz="1000" dirty="0">
                <a:solidFill>
                  <a:schemeClr val="tx1"/>
                </a:solidFill>
                <a:latin typeface="Courier New" panose="02070309020205020404" pitchFamily="49" charset="0"/>
                <a:cs typeface="Courier New" panose="02070309020205020404" pitchFamily="49" charset="0"/>
              </a:rPr>
              <a:t>", "</a:t>
            </a:r>
            <a:r>
              <a:rPr lang="en-US" altLang="ko-KR" sz="1000" dirty="0" err="1">
                <a:solidFill>
                  <a:schemeClr val="tx1"/>
                </a:solidFill>
                <a:latin typeface="Courier New" panose="02070309020205020404" pitchFamily="49" charset="0"/>
                <a:cs typeface="Courier New" panose="02070309020205020404" pitchFamily="49" charset="0"/>
              </a:rPr>
              <a:t>oic.if.baseline</a:t>
            </a:r>
            <a:r>
              <a:rPr lang="en-US" altLang="ko-KR" sz="1000" dirty="0">
                <a:solidFill>
                  <a:schemeClr val="tx1"/>
                </a:solidFill>
                <a:latin typeface="Courier New" panose="02070309020205020404" pitchFamily="49" charset="0"/>
                <a:cs typeface="Courier New" panose="02070309020205020404" pitchFamily="49" charset="0"/>
              </a:rPr>
              <a:t>"],</a:t>
            </a:r>
          </a:p>
          <a:p>
            <a:r>
              <a:rPr lang="en-US" altLang="ko-KR" sz="1000" dirty="0">
                <a:solidFill>
                  <a:schemeClr val="tx1"/>
                </a:solidFill>
                <a:latin typeface="Courier New" panose="02070309020205020404" pitchFamily="49" charset="0"/>
                <a:cs typeface="Courier New" panose="02070309020205020404" pitchFamily="49" charset="0"/>
              </a:rPr>
              <a:t>  "n": "</a:t>
            </a:r>
            <a:r>
              <a:rPr lang="en-US" altLang="ko-KR" sz="1000" dirty="0" err="1">
                <a:solidFill>
                  <a:schemeClr val="tx1"/>
                </a:solidFill>
                <a:latin typeface="Courier New" panose="02070309020205020404" pitchFamily="49" charset="0"/>
                <a:cs typeface="Courier New" panose="02070309020205020404" pitchFamily="49" charset="0"/>
              </a:rPr>
              <a:t>myDeskLampSwitch</a:t>
            </a:r>
            <a:r>
              <a:rPr lang="en-US" altLang="ko-KR" sz="1000" dirty="0">
                <a:solidFill>
                  <a:schemeClr val="tx1"/>
                </a:solidFill>
                <a:latin typeface="Courier New" panose="02070309020205020404" pitchFamily="49" charset="0"/>
                <a:cs typeface="Courier New" panose="02070309020205020404" pitchFamily="49" charset="0"/>
              </a:rPr>
              <a:t>", </a:t>
            </a:r>
          </a:p>
          <a:p>
            <a:r>
              <a:rPr lang="en-US" altLang="ko-KR" sz="1000" dirty="0">
                <a:solidFill>
                  <a:schemeClr val="tx1"/>
                </a:solidFill>
                <a:latin typeface="Courier New" panose="02070309020205020404" pitchFamily="49" charset="0"/>
                <a:cs typeface="Courier New" panose="02070309020205020404" pitchFamily="49" charset="0"/>
              </a:rPr>
              <a:t>  "value": true</a:t>
            </a:r>
          </a:p>
          <a:p>
            <a:r>
              <a:rPr lang="en-US" altLang="ko-KR" sz="1000" dirty="0">
                <a:solidFill>
                  <a:schemeClr val="tx1"/>
                </a:solidFill>
                <a:latin typeface="Courier New" panose="02070309020205020404" pitchFamily="49" charset="0"/>
                <a:cs typeface="Courier New" panose="02070309020205020404" pitchFamily="49" charset="0"/>
              </a:rPr>
              <a:t>}</a:t>
            </a:r>
          </a:p>
        </p:txBody>
      </p:sp>
      <p:pic>
        <p:nvPicPr>
          <p:cNvPr id="9" name="Picture 2"/>
          <p:cNvPicPr>
            <a:picLocks noChangeAspect="1" noChangeArrowheads="1"/>
          </p:cNvPicPr>
          <p:nvPr/>
        </p:nvPicPr>
        <p:blipFill>
          <a:blip r:embed="rId3"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067720" y="2647021"/>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직선 화살표 연결선 9"/>
          <p:cNvCxnSpPr/>
          <p:nvPr/>
        </p:nvCxnSpPr>
        <p:spPr>
          <a:xfrm flipV="1">
            <a:off x="3087284" y="3148653"/>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직선 화살표 연결선 10"/>
          <p:cNvCxnSpPr/>
          <p:nvPr/>
        </p:nvCxnSpPr>
        <p:spPr>
          <a:xfrm flipV="1">
            <a:off x="3087284" y="3511410"/>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Content Placeholder 2"/>
          <p:cNvSpPr txBox="1">
            <a:spLocks/>
          </p:cNvSpPr>
          <p:nvPr/>
        </p:nvSpPr>
        <p:spPr>
          <a:xfrm>
            <a:off x="2265842" y="2617314"/>
            <a:ext cx="4848967" cy="38526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GET /</a:t>
            </a:r>
            <a:r>
              <a:rPr lang="en-US" altLang="ko-KR" sz="1600" b="1" dirty="0" err="1">
                <a:latin typeface="Courier New" panose="02070309020205020404" pitchFamily="49" charset="0"/>
                <a:cs typeface="Courier New" panose="02070309020205020404" pitchFamily="49" charset="0"/>
              </a:rPr>
              <a:t>myLightSwitch?if</a:t>
            </a: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oic.if.baseline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3" name="Content Placeholder 2"/>
          <p:cNvSpPr txBox="1">
            <a:spLocks/>
          </p:cNvSpPr>
          <p:nvPr/>
        </p:nvSpPr>
        <p:spPr>
          <a:xfrm>
            <a:off x="3087284" y="3476155"/>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4" name="TextBox 13"/>
          <p:cNvSpPr txBox="1"/>
          <p:nvPr/>
        </p:nvSpPr>
        <p:spPr>
          <a:xfrm>
            <a:off x="2765194" y="4015035"/>
            <a:ext cx="3859343" cy="995652"/>
          </a:xfrm>
          <a:prstGeom prst="rect">
            <a:avLst/>
          </a:prstGeom>
          <a:solidFill>
            <a:schemeClr val="accent5">
              <a:lumMod val="20000"/>
              <a:lumOff val="80000"/>
            </a:schemeClr>
          </a:solidFill>
          <a:ln w="3175">
            <a:solidFill>
              <a:schemeClr val="tx1"/>
            </a:solidFill>
          </a:ln>
        </p:spPr>
        <p:txBody>
          <a:bodyPr wrap="square" rtlCol="0">
            <a:normAutofit lnSpcReduction="10000"/>
          </a:bodyPr>
          <a:lstStyle/>
          <a:p>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rt</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oic.r.switch.binary</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"if": ["</a:t>
            </a:r>
            <a:r>
              <a:rPr lang="en-US" altLang="ko-KR" sz="1000" dirty="0" err="1">
                <a:latin typeface="Courier New" panose="02070309020205020404" pitchFamily="49" charset="0"/>
                <a:cs typeface="Courier New" panose="02070309020205020404" pitchFamily="49" charset="0"/>
              </a:rPr>
              <a:t>oic.if.a</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oic.if.baseline</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"n": "</a:t>
            </a:r>
            <a:r>
              <a:rPr lang="en-US" altLang="ko-KR" sz="1000" dirty="0" err="1">
                <a:latin typeface="Courier New" panose="02070309020205020404" pitchFamily="49" charset="0"/>
                <a:cs typeface="Courier New" panose="02070309020205020404" pitchFamily="49" charset="0"/>
              </a:rPr>
              <a:t>myDeskLampSwitch</a:t>
            </a:r>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  "value": true</a:t>
            </a:r>
          </a:p>
          <a:p>
            <a:r>
              <a:rPr lang="en-US" altLang="ko-KR" sz="1000" dirty="0">
                <a:latin typeface="Courier New" panose="02070309020205020404" pitchFamily="49" charset="0"/>
                <a:cs typeface="Courier New" panose="02070309020205020404" pitchFamily="49" charset="0"/>
              </a:rPr>
              <a:t>}</a:t>
            </a:r>
          </a:p>
        </p:txBody>
      </p:sp>
      <p:sp>
        <p:nvSpPr>
          <p:cNvPr id="16" name="Content Placeholder 2"/>
          <p:cNvSpPr txBox="1">
            <a:spLocks/>
          </p:cNvSpPr>
          <p:nvPr/>
        </p:nvSpPr>
        <p:spPr>
          <a:xfrm>
            <a:off x="3087284" y="3119383"/>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REQUEST</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8" name="제목 2">
            <a:extLst>
              <a:ext uri="{FF2B5EF4-FFF2-40B4-BE49-F238E27FC236}">
                <a16:creationId xmlns:a16="http://schemas.microsoft.com/office/drawing/2014/main" id="{A9D78716-EA41-4B39-BF22-4579396D0CFF}"/>
              </a:ext>
            </a:extLst>
          </p:cNvPr>
          <p:cNvSpPr>
            <a:spLocks noGrp="1"/>
          </p:cNvSpPr>
          <p:nvPr>
            <p:ph type="title"/>
          </p:nvPr>
        </p:nvSpPr>
        <p:spPr>
          <a:xfrm>
            <a:off x="491046" y="94453"/>
            <a:ext cx="10295018" cy="721233"/>
          </a:xfrm>
        </p:spPr>
        <p:txBody>
          <a:bodyPr/>
          <a:lstStyle/>
          <a:p>
            <a:r>
              <a:rPr lang="en-US" altLang="ko-KR" dirty="0"/>
              <a:t>Interface</a:t>
            </a:r>
            <a:endParaRPr lang="ko-KR" altLang="en-US" dirty="0"/>
          </a:p>
        </p:txBody>
      </p:sp>
    </p:spTree>
    <p:extLst>
      <p:ext uri="{BB962C8B-B14F-4D97-AF65-F5344CB8AC3E}">
        <p14:creationId xmlns:p14="http://schemas.microsoft.com/office/powerpoint/2010/main" val="2856345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left)">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right)">
                                      <p:cBhvr>
                                        <p:cTn id="18" dur="500"/>
                                        <p:tgtEl>
                                          <p:spTgt spid="11"/>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right)">
                                      <p:cBhvr>
                                        <p:cTn id="21" dur="500"/>
                                        <p:tgtEl>
                                          <p:spTgt spid="13"/>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right)">
                                      <p:cBhvr>
                                        <p:cTn id="2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animBg="1"/>
      <p:bldP spid="1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2119" y="1326197"/>
            <a:ext cx="11277600" cy="1084641"/>
          </a:xfrm>
        </p:spPr>
        <p:txBody>
          <a:bodyPr>
            <a:normAutofit fontScale="70000" lnSpcReduction="20000"/>
          </a:bodyPr>
          <a:lstStyle/>
          <a:p>
            <a:pPr marL="457200" indent="-457200"/>
            <a:r>
              <a:rPr lang="en-US" altLang="ko-KR" dirty="0"/>
              <a:t>“if” query specifies to indicate the “interface” to use </a:t>
            </a:r>
          </a:p>
          <a:p>
            <a:pPr marL="731520" lvl="1" indent="-457200"/>
            <a:r>
              <a:rPr lang="en-US" altLang="ko-KR" dirty="0"/>
              <a:t>GET /</a:t>
            </a:r>
            <a:r>
              <a:rPr lang="en-US" altLang="ko-KR" dirty="0" err="1"/>
              <a:t>exampleCollectionURI?if</a:t>
            </a:r>
            <a:r>
              <a:rPr lang="en-US" altLang="ko-KR" dirty="0"/>
              <a:t>=</a:t>
            </a:r>
            <a:r>
              <a:rPr lang="en-US" altLang="ko-KR" dirty="0" err="1"/>
              <a:t>oic.if.baseline</a:t>
            </a:r>
            <a:r>
              <a:rPr lang="en-US" altLang="ko-KR" dirty="0"/>
              <a:t>   </a:t>
            </a:r>
          </a:p>
          <a:p>
            <a:pPr marL="731520" lvl="1" indent="-457200"/>
            <a:r>
              <a:rPr lang="en-US" altLang="ko-KR" dirty="0"/>
              <a:t>Different responses per interface (default interface if non present) </a:t>
            </a:r>
          </a:p>
        </p:txBody>
      </p:sp>
      <p:sp>
        <p:nvSpPr>
          <p:cNvPr id="5" name="Slide Number Placeholder 4"/>
          <p:cNvSpPr>
            <a:spLocks noGrp="1"/>
          </p:cNvSpPr>
          <p:nvPr>
            <p:ph type="sldNum" sz="quarter" idx="12"/>
          </p:nvPr>
        </p:nvSpPr>
        <p:spPr>
          <a:xfrm>
            <a:off x="10820400" y="6493026"/>
            <a:ext cx="1221390" cy="348441"/>
          </a:xfrm>
        </p:spPr>
        <p:txBody>
          <a:bodyPr/>
          <a:lstStyle/>
          <a:p>
            <a:fld id="{17A5C656-E050-4F3D-A0DB-0D19E9E83691}" type="slidenum">
              <a:rPr lang="en-US" smtClean="0"/>
              <a:pPr/>
              <a:t>52</a:t>
            </a:fld>
            <a:endParaRPr lang="en-US" dirty="0"/>
          </a:p>
        </p:txBody>
      </p:sp>
      <p:sp>
        <p:nvSpPr>
          <p:cNvPr id="6" name="Footer Placeholder 5"/>
          <p:cNvSpPr>
            <a:spLocks noGrp="1"/>
          </p:cNvSpPr>
          <p:nvPr>
            <p:ph type="ftr" sz="quarter" idx="11"/>
          </p:nvPr>
        </p:nvSpPr>
        <p:spPr>
          <a:xfrm>
            <a:off x="2988604" y="6493026"/>
            <a:ext cx="5723220" cy="256546"/>
          </a:xfrm>
        </p:spPr>
        <p:txBody>
          <a:bodyPr/>
          <a:lstStyle/>
          <a:p>
            <a:r>
              <a:rPr lang="en-US"/>
              <a:t>Open Connectivity Foundation Public Information - No NDA</a:t>
            </a:r>
            <a:endParaRPr lang="en-US" dirty="0"/>
          </a:p>
        </p:txBody>
      </p:sp>
      <p:sp>
        <p:nvSpPr>
          <p:cNvPr id="7" name="Date Placeholder 6"/>
          <p:cNvSpPr>
            <a:spLocks noGrp="1"/>
          </p:cNvSpPr>
          <p:nvPr>
            <p:ph type="dt" sz="half" idx="10"/>
          </p:nvPr>
        </p:nvSpPr>
        <p:spPr>
          <a:xfrm>
            <a:off x="442119" y="6477000"/>
            <a:ext cx="1981200" cy="304801"/>
          </a:xfrm>
        </p:spPr>
        <p:txBody>
          <a:bodyPr/>
          <a:lstStyle/>
          <a:p>
            <a:fld id="{085A3C6E-DFE7-44FE-8927-A6C3E09E936E}" type="datetime3">
              <a:rPr lang="en-US" altLang="ko-KR" smtClean="0"/>
              <a:t>17 October 2017</a:t>
            </a:fld>
            <a:endParaRPr lang="en-US" dirty="0"/>
          </a:p>
        </p:txBody>
      </p:sp>
      <p:sp>
        <p:nvSpPr>
          <p:cNvPr id="8" name="직사각형 7"/>
          <p:cNvSpPr/>
          <p:nvPr/>
        </p:nvSpPr>
        <p:spPr>
          <a:xfrm>
            <a:off x="7134473" y="2708785"/>
            <a:ext cx="4820821" cy="304800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55000" lnSpcReduction="20000"/>
          </a:bodyPr>
          <a:lstStyle/>
          <a:p>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rt</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oic.wk.col</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"if": ["</a:t>
            </a:r>
            <a:r>
              <a:rPr lang="en-US" altLang="ko-KR" dirty="0" err="1">
                <a:solidFill>
                  <a:schemeClr val="tx1"/>
                </a:solidFill>
                <a:latin typeface="Courier New" panose="02070309020205020404" pitchFamily="49" charset="0"/>
                <a:cs typeface="Courier New" panose="02070309020205020404" pitchFamily="49" charset="0"/>
              </a:rPr>
              <a:t>oic.if.ll</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oic.if.baseline</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oic.if.b</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"links": [</a:t>
            </a:r>
          </a:p>
          <a:p>
            <a:r>
              <a:rPr lang="en-US" altLang="ko-KR" dirty="0">
                <a:solidFill>
                  <a:schemeClr val="tx1"/>
                </a:solidFill>
                <a:latin typeface="Courier New" panose="02070309020205020404" pitchFamily="49" charset="0"/>
                <a:cs typeface="Courier New" panose="02070309020205020404" pitchFamily="49" charset="0"/>
              </a:rPr>
              <a:t>    { </a:t>
            </a:r>
          </a:p>
          <a:p>
            <a:r>
              <a:rPr lang="en-US" altLang="ko-KR" dirty="0">
                <a:solidFill>
                  <a:schemeClr val="tx1"/>
                </a:solidFill>
                <a:latin typeface="Courier New" panose="02070309020205020404" pitchFamily="49" charset="0"/>
                <a:cs typeface="Courier New" panose="02070309020205020404" pitchFamily="49" charset="0"/>
              </a:rPr>
              <a:t>      "anchor": "</a:t>
            </a:r>
            <a:r>
              <a:rPr lang="en-US" altLang="ko-KR" dirty="0" err="1">
                <a:solidFill>
                  <a:schemeClr val="tx1"/>
                </a:solidFill>
                <a:latin typeface="Courier New" panose="02070309020205020404" pitchFamily="49" charset="0"/>
                <a:cs typeface="Courier New" panose="02070309020205020404" pitchFamily="49" charset="0"/>
              </a:rPr>
              <a:t>ocf</a:t>
            </a:r>
            <a:r>
              <a:rPr lang="en-US" altLang="ko-KR" dirty="0">
                <a:solidFill>
                  <a:schemeClr val="tx1"/>
                </a:solidFill>
                <a:latin typeface="Courier New" panose="02070309020205020404" pitchFamily="49" charset="0"/>
                <a:cs typeface="Courier New" panose="02070309020205020404" pitchFamily="49" charset="0"/>
              </a:rPr>
              <a:t>://dc70373c-1e8d-4fb3-962e-017eaa863989",</a:t>
            </a:r>
          </a:p>
          <a:p>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href</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myLightSwitch</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rt</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oic.r.switch.binary</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"if": ["</a:t>
            </a:r>
            <a:r>
              <a:rPr lang="en-US" altLang="ko-KR" dirty="0" err="1">
                <a:solidFill>
                  <a:schemeClr val="tx1"/>
                </a:solidFill>
                <a:latin typeface="Courier New" panose="02070309020205020404" pitchFamily="49" charset="0"/>
                <a:cs typeface="Courier New" panose="02070309020205020404" pitchFamily="49" charset="0"/>
              </a:rPr>
              <a:t>oic.if.a</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oic.if.baseline</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"p": {"</a:t>
            </a:r>
            <a:r>
              <a:rPr lang="en-US" altLang="ko-KR" dirty="0" err="1">
                <a:solidFill>
                  <a:schemeClr val="tx1"/>
                </a:solidFill>
                <a:latin typeface="Courier New" panose="02070309020205020404" pitchFamily="49" charset="0"/>
                <a:cs typeface="Courier New" panose="02070309020205020404" pitchFamily="49" charset="0"/>
              </a:rPr>
              <a:t>bm</a:t>
            </a:r>
            <a:r>
              <a:rPr lang="en-US" altLang="ko-KR" dirty="0">
                <a:solidFill>
                  <a:schemeClr val="tx1"/>
                </a:solidFill>
                <a:latin typeface="Courier New" panose="02070309020205020404" pitchFamily="49" charset="0"/>
                <a:cs typeface="Courier New" panose="02070309020205020404" pitchFamily="49" charset="0"/>
              </a:rPr>
              <a:t>": 3},</a:t>
            </a:r>
          </a:p>
          <a:p>
            <a:r>
              <a:rPr lang="en-US" altLang="ko-KR" dirty="0">
                <a:solidFill>
                  <a:schemeClr val="tx1"/>
                </a:solidFill>
                <a:latin typeface="Courier New" panose="02070309020205020404" pitchFamily="49" charset="0"/>
                <a:cs typeface="Courier New" panose="02070309020205020404" pitchFamily="49" charset="0"/>
              </a:rPr>
              <a:t>      "eps": [{"ep": "</a:t>
            </a:r>
            <a:r>
              <a:rPr lang="en-US" altLang="ko-KR" dirty="0" err="1">
                <a:solidFill>
                  <a:schemeClr val="tx1"/>
                </a:solidFill>
                <a:latin typeface="Courier New" panose="02070309020205020404" pitchFamily="49" charset="0"/>
                <a:cs typeface="Courier New" panose="02070309020205020404" pitchFamily="49" charset="0"/>
              </a:rPr>
              <a:t>coaps</a:t>
            </a:r>
            <a:r>
              <a:rPr lang="en-US" altLang="ko-KR" dirty="0">
                <a:solidFill>
                  <a:schemeClr val="tx1"/>
                </a:solidFill>
                <a:latin typeface="Courier New" panose="02070309020205020404" pitchFamily="49" charset="0"/>
                <a:cs typeface="Courier New" panose="02070309020205020404" pitchFamily="49" charset="0"/>
              </a:rPr>
              <a:t>://[2001:db8:b::c2e5]:22222"}]</a:t>
            </a:r>
          </a:p>
          <a:p>
            <a:r>
              <a:rPr lang="en-US" altLang="ko-KR" dirty="0">
                <a:solidFill>
                  <a:schemeClr val="tx1"/>
                </a:solidFill>
                <a:latin typeface="Courier New" panose="02070309020205020404" pitchFamily="49" charset="0"/>
                <a:cs typeface="Courier New" panose="02070309020205020404" pitchFamily="49" charset="0"/>
              </a:rPr>
              <a:t>    },</a:t>
            </a:r>
          </a:p>
          <a:p>
            <a:r>
              <a:rPr lang="en-US" altLang="ko-KR" dirty="0">
                <a:solidFill>
                  <a:schemeClr val="tx1"/>
                </a:solidFill>
                <a:latin typeface="Courier New" panose="02070309020205020404" pitchFamily="49" charset="0"/>
                <a:cs typeface="Courier New" panose="02070309020205020404" pitchFamily="49" charset="0"/>
              </a:rPr>
              <a:t>    {</a:t>
            </a:r>
          </a:p>
          <a:p>
            <a:r>
              <a:rPr lang="en-US" altLang="ko-KR" dirty="0">
                <a:solidFill>
                  <a:schemeClr val="tx1"/>
                </a:solidFill>
                <a:latin typeface="Courier New" panose="02070309020205020404" pitchFamily="49" charset="0"/>
                <a:cs typeface="Courier New" panose="02070309020205020404" pitchFamily="49" charset="0"/>
              </a:rPr>
              <a:t>      "anchor": "</a:t>
            </a:r>
            <a:r>
              <a:rPr lang="en-US" altLang="ko-KR" dirty="0" err="1">
                <a:solidFill>
                  <a:schemeClr val="tx1"/>
                </a:solidFill>
                <a:latin typeface="Courier New" panose="02070309020205020404" pitchFamily="49" charset="0"/>
                <a:cs typeface="Courier New" panose="02070309020205020404" pitchFamily="49" charset="0"/>
              </a:rPr>
              <a:t>ocf</a:t>
            </a:r>
            <a:r>
              <a:rPr lang="en-US" altLang="ko-KR" dirty="0">
                <a:solidFill>
                  <a:schemeClr val="tx1"/>
                </a:solidFill>
                <a:latin typeface="Courier New" panose="02070309020205020404" pitchFamily="49" charset="0"/>
                <a:cs typeface="Courier New" panose="02070309020205020404" pitchFamily="49" charset="0"/>
              </a:rPr>
              <a:t>://88b7c7f0-4b51-4e0a-9faa-cfb439fd7f49",</a:t>
            </a:r>
          </a:p>
          <a:p>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href</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myFanSwitch</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rt</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oic.r.switch.binary</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"if": ["</a:t>
            </a:r>
            <a:r>
              <a:rPr lang="en-US" altLang="ko-KR" dirty="0" err="1">
                <a:solidFill>
                  <a:schemeClr val="tx1"/>
                </a:solidFill>
                <a:latin typeface="Courier New" panose="02070309020205020404" pitchFamily="49" charset="0"/>
                <a:cs typeface="Courier New" panose="02070309020205020404" pitchFamily="49" charset="0"/>
              </a:rPr>
              <a:t>oic.if.a</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oic.if.baseline</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"p": {"</a:t>
            </a:r>
            <a:r>
              <a:rPr lang="en-US" altLang="ko-KR" dirty="0" err="1">
                <a:solidFill>
                  <a:schemeClr val="tx1"/>
                </a:solidFill>
                <a:latin typeface="Courier New" panose="02070309020205020404" pitchFamily="49" charset="0"/>
                <a:cs typeface="Courier New" panose="02070309020205020404" pitchFamily="49" charset="0"/>
              </a:rPr>
              <a:t>bm</a:t>
            </a:r>
            <a:r>
              <a:rPr lang="en-US" altLang="ko-KR" dirty="0">
                <a:solidFill>
                  <a:schemeClr val="tx1"/>
                </a:solidFill>
                <a:latin typeface="Courier New" panose="02070309020205020404" pitchFamily="49" charset="0"/>
                <a:cs typeface="Courier New" panose="02070309020205020404" pitchFamily="49" charset="0"/>
              </a:rPr>
              <a:t>": 3},</a:t>
            </a:r>
          </a:p>
          <a:p>
            <a:r>
              <a:rPr lang="en-US" altLang="ko-KR" dirty="0">
                <a:solidFill>
                  <a:schemeClr val="tx1"/>
                </a:solidFill>
                <a:latin typeface="Courier New" panose="02070309020205020404" pitchFamily="49" charset="0"/>
                <a:cs typeface="Courier New" panose="02070309020205020404" pitchFamily="49" charset="0"/>
              </a:rPr>
              <a:t>      "eps": [{"ep": "</a:t>
            </a:r>
            <a:r>
              <a:rPr lang="en-US" altLang="ko-KR" dirty="0" err="1">
                <a:solidFill>
                  <a:schemeClr val="tx1"/>
                </a:solidFill>
                <a:latin typeface="Courier New" panose="02070309020205020404" pitchFamily="49" charset="0"/>
                <a:cs typeface="Courier New" panose="02070309020205020404" pitchFamily="49" charset="0"/>
              </a:rPr>
              <a:t>coaps</a:t>
            </a:r>
            <a:r>
              <a:rPr lang="en-US" altLang="ko-KR" dirty="0">
                <a:solidFill>
                  <a:schemeClr val="tx1"/>
                </a:solidFill>
                <a:latin typeface="Courier New" panose="02070309020205020404" pitchFamily="49" charset="0"/>
                <a:cs typeface="Courier New" panose="02070309020205020404" pitchFamily="49" charset="0"/>
              </a:rPr>
              <a:t>://[2001:db8:a::b1d4]:33333"}]</a:t>
            </a:r>
          </a:p>
          <a:p>
            <a:r>
              <a:rPr lang="en-US" altLang="ko-KR" dirty="0">
                <a:solidFill>
                  <a:schemeClr val="tx1"/>
                </a:solidFill>
                <a:latin typeface="Courier New" panose="02070309020205020404" pitchFamily="49" charset="0"/>
                <a:cs typeface="Courier New" panose="02070309020205020404" pitchFamily="49" charset="0"/>
              </a:rPr>
              <a:t>    }</a:t>
            </a:r>
          </a:p>
          <a:p>
            <a:r>
              <a:rPr lang="en-US" altLang="ko-KR" dirty="0">
                <a:solidFill>
                  <a:schemeClr val="tx1"/>
                </a:solidFill>
                <a:latin typeface="Courier New" panose="02070309020205020404" pitchFamily="49" charset="0"/>
                <a:cs typeface="Courier New" panose="02070309020205020404" pitchFamily="49" charset="0"/>
              </a:rPr>
              <a:t>  ]</a:t>
            </a:r>
          </a:p>
          <a:p>
            <a:r>
              <a:rPr lang="en-US" altLang="ko-KR" dirty="0">
                <a:solidFill>
                  <a:schemeClr val="tx1"/>
                </a:solidFill>
                <a:latin typeface="Courier New" panose="02070309020205020404" pitchFamily="49" charset="0"/>
                <a:cs typeface="Courier New" panose="02070309020205020404" pitchFamily="49" charset="0"/>
              </a:rPr>
              <a:t>}</a:t>
            </a:r>
            <a:endParaRPr lang="ko-KR" altLang="en-US" dirty="0">
              <a:solidFill>
                <a:schemeClr val="tx1"/>
              </a:solidFill>
              <a:latin typeface="Courier New" panose="02070309020205020404" pitchFamily="49" charset="0"/>
              <a:cs typeface="Courier New" panose="02070309020205020404" pitchFamily="49" charset="0"/>
            </a:endParaRPr>
          </a:p>
        </p:txBody>
      </p:sp>
      <p:pic>
        <p:nvPicPr>
          <p:cNvPr id="9" name="Picture 2"/>
          <p:cNvPicPr>
            <a:picLocks noChangeAspect="1" noChangeArrowheads="1"/>
          </p:cNvPicPr>
          <p:nvPr/>
        </p:nvPicPr>
        <p:blipFill>
          <a:blip r:embed="rId2"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067720" y="2647021"/>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직선 화살표 연결선 9"/>
          <p:cNvCxnSpPr/>
          <p:nvPr/>
        </p:nvCxnSpPr>
        <p:spPr>
          <a:xfrm flipV="1">
            <a:off x="3087284" y="3148653"/>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직선 화살표 연결선 10"/>
          <p:cNvCxnSpPr/>
          <p:nvPr/>
        </p:nvCxnSpPr>
        <p:spPr>
          <a:xfrm flipV="1">
            <a:off x="3087284" y="3511410"/>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Content Placeholder 2"/>
          <p:cNvSpPr txBox="1">
            <a:spLocks/>
          </p:cNvSpPr>
          <p:nvPr/>
        </p:nvSpPr>
        <p:spPr>
          <a:xfrm>
            <a:off x="2575651" y="2617314"/>
            <a:ext cx="4385590" cy="38526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GET /collection</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3" name="Content Placeholder 2"/>
          <p:cNvSpPr txBox="1">
            <a:spLocks/>
          </p:cNvSpPr>
          <p:nvPr/>
        </p:nvSpPr>
        <p:spPr>
          <a:xfrm>
            <a:off x="3087284" y="3476155"/>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4" name="TextBox 13"/>
          <p:cNvSpPr txBox="1"/>
          <p:nvPr/>
        </p:nvSpPr>
        <p:spPr>
          <a:xfrm>
            <a:off x="2765194" y="4015034"/>
            <a:ext cx="3859343" cy="1967481"/>
          </a:xfrm>
          <a:prstGeom prst="rect">
            <a:avLst/>
          </a:prstGeom>
          <a:solidFill>
            <a:schemeClr val="accent5">
              <a:lumMod val="20000"/>
              <a:lumOff val="80000"/>
            </a:schemeClr>
          </a:solidFill>
          <a:ln w="3175">
            <a:solidFill>
              <a:schemeClr val="tx1"/>
            </a:solidFill>
          </a:ln>
        </p:spPr>
        <p:txBody>
          <a:bodyPr wrap="square" rtlCol="0">
            <a:normAutofit fontScale="70000" lnSpcReduction="20000"/>
          </a:bodyPr>
          <a:lstStyle/>
          <a:p>
            <a:r>
              <a:rPr lang="en-US" altLang="ko-KR" sz="1000" dirty="0"/>
              <a:t> [</a:t>
            </a:r>
            <a:br>
              <a:rPr lang="en-US" altLang="ko-KR" sz="1000" dirty="0"/>
            </a:br>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href</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 </a:t>
            </a:r>
          </a:p>
          <a:p>
            <a:r>
              <a:rPr lang="en-US" altLang="ko-KR" sz="1000" dirty="0">
                <a:latin typeface="Courier New" panose="02070309020205020404" pitchFamily="49" charset="0"/>
                <a:cs typeface="Courier New" panose="02070309020205020404" pitchFamily="49" charset="0"/>
              </a:rPr>
              <a:t>      "anchor": "</a:t>
            </a:r>
            <a:r>
              <a:rPr lang="en-US" altLang="ko-KR" sz="1000" dirty="0" err="1">
                <a:latin typeface="Courier New" panose="02070309020205020404" pitchFamily="49" charset="0"/>
                <a:cs typeface="Courier New" panose="02070309020205020404" pitchFamily="49" charset="0"/>
              </a:rPr>
              <a:t>ocf</a:t>
            </a:r>
            <a:r>
              <a:rPr lang="en-US" altLang="ko-KR" sz="1000" dirty="0">
                <a:latin typeface="Courier New" panose="02070309020205020404" pitchFamily="49" charset="0"/>
                <a:cs typeface="Courier New" panose="02070309020205020404" pitchFamily="49" charset="0"/>
              </a:rPr>
              <a:t>://dc70373c-1e8d-4fb3-962e-017eaa863989",</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href</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myLightSwitch</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rt</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oic.r.switch.binary</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"if": ["</a:t>
            </a:r>
            <a:r>
              <a:rPr lang="en-US" altLang="ko-KR" sz="1000" dirty="0" err="1">
                <a:latin typeface="Courier New" panose="02070309020205020404" pitchFamily="49" charset="0"/>
                <a:cs typeface="Courier New" panose="02070309020205020404" pitchFamily="49" charset="0"/>
              </a:rPr>
              <a:t>oic.if.a</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oic.if.baseline</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"p": {"</a:t>
            </a:r>
            <a:r>
              <a:rPr lang="en-US" altLang="ko-KR" sz="1000" dirty="0" err="1">
                <a:latin typeface="Courier New" panose="02070309020205020404" pitchFamily="49" charset="0"/>
                <a:cs typeface="Courier New" panose="02070309020205020404" pitchFamily="49" charset="0"/>
              </a:rPr>
              <a:t>bm</a:t>
            </a:r>
            <a:r>
              <a:rPr lang="en-US" altLang="ko-KR" sz="1000" dirty="0">
                <a:latin typeface="Courier New" panose="02070309020205020404" pitchFamily="49" charset="0"/>
                <a:cs typeface="Courier New" panose="02070309020205020404" pitchFamily="49" charset="0"/>
              </a:rPr>
              <a:t>": 3},</a:t>
            </a:r>
          </a:p>
          <a:p>
            <a:r>
              <a:rPr lang="en-US" altLang="ko-KR" sz="1000" dirty="0">
                <a:latin typeface="Courier New" panose="02070309020205020404" pitchFamily="49" charset="0"/>
                <a:cs typeface="Courier New" panose="02070309020205020404" pitchFamily="49" charset="0"/>
              </a:rPr>
              <a:t>      "eps": [{"ep": "</a:t>
            </a:r>
            <a:r>
              <a:rPr lang="en-US" altLang="ko-KR" sz="1000" dirty="0" err="1">
                <a:latin typeface="Courier New" panose="02070309020205020404" pitchFamily="49" charset="0"/>
                <a:cs typeface="Courier New" panose="02070309020205020404" pitchFamily="49" charset="0"/>
              </a:rPr>
              <a:t>coaps</a:t>
            </a:r>
            <a:r>
              <a:rPr lang="en-US" altLang="ko-KR" sz="1000" dirty="0">
                <a:latin typeface="Courier New" panose="02070309020205020404" pitchFamily="49" charset="0"/>
                <a:cs typeface="Courier New" panose="02070309020205020404" pitchFamily="49" charset="0"/>
              </a:rPr>
              <a:t>://[2001:db8:b::c2e5]:22222"}]</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      "anchor": "</a:t>
            </a:r>
            <a:r>
              <a:rPr lang="en-US" altLang="ko-KR" sz="1000" dirty="0" err="1">
                <a:latin typeface="Courier New" panose="02070309020205020404" pitchFamily="49" charset="0"/>
                <a:cs typeface="Courier New" panose="02070309020205020404" pitchFamily="49" charset="0"/>
              </a:rPr>
              <a:t>ocf</a:t>
            </a:r>
            <a:r>
              <a:rPr lang="en-US" altLang="ko-KR" sz="1000" dirty="0">
                <a:latin typeface="Courier New" panose="02070309020205020404" pitchFamily="49" charset="0"/>
                <a:cs typeface="Courier New" panose="02070309020205020404" pitchFamily="49" charset="0"/>
              </a:rPr>
              <a:t>://88b7c7f0-4b51-4e0a-9faa-cfb439fd7f49",</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href</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myFanSwitch</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rt</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oic.r.switch.binary</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"if": ["</a:t>
            </a:r>
            <a:r>
              <a:rPr lang="en-US" altLang="ko-KR" sz="1000" dirty="0" err="1">
                <a:latin typeface="Courier New" panose="02070309020205020404" pitchFamily="49" charset="0"/>
                <a:cs typeface="Courier New" panose="02070309020205020404" pitchFamily="49" charset="0"/>
              </a:rPr>
              <a:t>oic.if.a</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oic.if.baseline</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"p": {"</a:t>
            </a:r>
            <a:r>
              <a:rPr lang="en-US" altLang="ko-KR" sz="1000" dirty="0" err="1">
                <a:latin typeface="Courier New" panose="02070309020205020404" pitchFamily="49" charset="0"/>
                <a:cs typeface="Courier New" panose="02070309020205020404" pitchFamily="49" charset="0"/>
              </a:rPr>
              <a:t>bm</a:t>
            </a:r>
            <a:r>
              <a:rPr lang="en-US" altLang="ko-KR" sz="1000" dirty="0">
                <a:latin typeface="Courier New" panose="02070309020205020404" pitchFamily="49" charset="0"/>
                <a:cs typeface="Courier New" panose="02070309020205020404" pitchFamily="49" charset="0"/>
              </a:rPr>
              <a:t>": 3},</a:t>
            </a:r>
          </a:p>
          <a:p>
            <a:r>
              <a:rPr lang="en-US" altLang="ko-KR" sz="1000" dirty="0">
                <a:latin typeface="Courier New" panose="02070309020205020404" pitchFamily="49" charset="0"/>
                <a:cs typeface="Courier New" panose="02070309020205020404" pitchFamily="49" charset="0"/>
              </a:rPr>
              <a:t>      "eps": [{"ep": "</a:t>
            </a:r>
            <a:r>
              <a:rPr lang="en-US" altLang="ko-KR" sz="1000" dirty="0" err="1">
                <a:latin typeface="Courier New" panose="02070309020205020404" pitchFamily="49" charset="0"/>
                <a:cs typeface="Courier New" panose="02070309020205020404" pitchFamily="49" charset="0"/>
              </a:rPr>
              <a:t>coaps</a:t>
            </a:r>
            <a:r>
              <a:rPr lang="en-US" altLang="ko-KR" sz="1000" dirty="0">
                <a:latin typeface="Courier New" panose="02070309020205020404" pitchFamily="49" charset="0"/>
                <a:cs typeface="Courier New" panose="02070309020205020404" pitchFamily="49" charset="0"/>
              </a:rPr>
              <a:t>://[2001:db8:a::b1d4]:33333"}]</a:t>
            </a:r>
          </a:p>
          <a:p>
            <a:r>
              <a:rPr lang="en-US" altLang="ko-KR" sz="1000" dirty="0">
                <a:latin typeface="Courier New" panose="02070309020205020404" pitchFamily="49" charset="0"/>
                <a:cs typeface="Courier New" panose="02070309020205020404" pitchFamily="49" charset="0"/>
              </a:rPr>
              <a:t>  }</a:t>
            </a:r>
            <a:br>
              <a:rPr lang="en-US" altLang="ko-KR" sz="1000" dirty="0"/>
            </a:br>
            <a:r>
              <a:rPr lang="en-US" altLang="ko-KR" sz="1000" dirty="0"/>
              <a:t>  ]</a:t>
            </a:r>
            <a:endParaRPr lang="en-US" altLang="ko-KR" sz="1000" dirty="0">
              <a:latin typeface="Courier New" pitchFamily="49" charset="0"/>
              <a:cs typeface="Courier New" pitchFamily="49" charset="0"/>
            </a:endParaRPr>
          </a:p>
        </p:txBody>
      </p:sp>
      <p:sp>
        <p:nvSpPr>
          <p:cNvPr id="16" name="Content Placeholder 2"/>
          <p:cNvSpPr txBox="1">
            <a:spLocks/>
          </p:cNvSpPr>
          <p:nvPr/>
        </p:nvSpPr>
        <p:spPr>
          <a:xfrm>
            <a:off x="3087284" y="3119383"/>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REQUEST</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8" name="제목 2">
            <a:extLst>
              <a:ext uri="{FF2B5EF4-FFF2-40B4-BE49-F238E27FC236}">
                <a16:creationId xmlns:a16="http://schemas.microsoft.com/office/drawing/2014/main" id="{A9D78716-EA41-4B39-BF22-4579396D0CFF}"/>
              </a:ext>
            </a:extLst>
          </p:cNvPr>
          <p:cNvSpPr>
            <a:spLocks noGrp="1"/>
          </p:cNvSpPr>
          <p:nvPr>
            <p:ph type="title"/>
          </p:nvPr>
        </p:nvSpPr>
        <p:spPr>
          <a:xfrm>
            <a:off x="491046" y="94453"/>
            <a:ext cx="10295018" cy="721233"/>
          </a:xfrm>
        </p:spPr>
        <p:txBody>
          <a:bodyPr/>
          <a:lstStyle/>
          <a:p>
            <a:r>
              <a:rPr lang="en-US" altLang="ko-KR" dirty="0"/>
              <a:t>Interface</a:t>
            </a:r>
            <a:endParaRPr lang="ko-KR" altLang="en-US" dirty="0"/>
          </a:p>
        </p:txBody>
      </p:sp>
    </p:spTree>
    <p:extLst>
      <p:ext uri="{BB962C8B-B14F-4D97-AF65-F5344CB8AC3E}">
        <p14:creationId xmlns:p14="http://schemas.microsoft.com/office/powerpoint/2010/main" val="2515540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left)">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right)">
                                      <p:cBhvr>
                                        <p:cTn id="18" dur="500"/>
                                        <p:tgtEl>
                                          <p:spTgt spid="11"/>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right)">
                                      <p:cBhvr>
                                        <p:cTn id="21" dur="500"/>
                                        <p:tgtEl>
                                          <p:spTgt spid="13"/>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right)">
                                      <p:cBhvr>
                                        <p:cTn id="2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animBg="1"/>
      <p:bldP spid="1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2119" y="1326197"/>
            <a:ext cx="11277600" cy="1084641"/>
          </a:xfrm>
        </p:spPr>
        <p:txBody>
          <a:bodyPr>
            <a:normAutofit fontScale="70000" lnSpcReduction="20000"/>
          </a:bodyPr>
          <a:lstStyle/>
          <a:p>
            <a:pPr marL="457200" indent="-457200"/>
            <a:r>
              <a:rPr lang="en-US" altLang="ko-KR" dirty="0"/>
              <a:t>“if” query specifies to indicate the “interface” to use </a:t>
            </a:r>
          </a:p>
          <a:p>
            <a:pPr marL="731520" lvl="1" indent="-457200"/>
            <a:r>
              <a:rPr lang="en-US" altLang="ko-KR" dirty="0"/>
              <a:t>GET /</a:t>
            </a:r>
            <a:r>
              <a:rPr lang="en-US" altLang="ko-KR" dirty="0" err="1"/>
              <a:t>exampleCollectionURI?if</a:t>
            </a:r>
            <a:r>
              <a:rPr lang="en-US" altLang="ko-KR" dirty="0"/>
              <a:t>=</a:t>
            </a:r>
            <a:r>
              <a:rPr lang="en-US" altLang="ko-KR" dirty="0" err="1"/>
              <a:t>oic.if.baseline</a:t>
            </a:r>
            <a:r>
              <a:rPr lang="en-US" altLang="ko-KR" dirty="0"/>
              <a:t>   </a:t>
            </a:r>
          </a:p>
          <a:p>
            <a:pPr marL="731520" lvl="1" indent="-457200"/>
            <a:r>
              <a:rPr lang="en-US" altLang="ko-KR" dirty="0"/>
              <a:t>Different responses per interface (default interface if non present) </a:t>
            </a:r>
          </a:p>
        </p:txBody>
      </p:sp>
      <p:sp>
        <p:nvSpPr>
          <p:cNvPr id="5" name="Slide Number Placeholder 4"/>
          <p:cNvSpPr>
            <a:spLocks noGrp="1"/>
          </p:cNvSpPr>
          <p:nvPr>
            <p:ph type="sldNum" sz="quarter" idx="12"/>
          </p:nvPr>
        </p:nvSpPr>
        <p:spPr>
          <a:xfrm>
            <a:off x="10820400" y="6493026"/>
            <a:ext cx="1221390" cy="348441"/>
          </a:xfrm>
        </p:spPr>
        <p:txBody>
          <a:bodyPr/>
          <a:lstStyle/>
          <a:p>
            <a:fld id="{17A5C656-E050-4F3D-A0DB-0D19E9E83691}" type="slidenum">
              <a:rPr lang="en-US" smtClean="0"/>
              <a:pPr/>
              <a:t>53</a:t>
            </a:fld>
            <a:endParaRPr lang="en-US" dirty="0"/>
          </a:p>
        </p:txBody>
      </p:sp>
      <p:sp>
        <p:nvSpPr>
          <p:cNvPr id="6" name="Footer Placeholder 5"/>
          <p:cNvSpPr>
            <a:spLocks noGrp="1"/>
          </p:cNvSpPr>
          <p:nvPr>
            <p:ph type="ftr" sz="quarter" idx="11"/>
          </p:nvPr>
        </p:nvSpPr>
        <p:spPr>
          <a:xfrm>
            <a:off x="2988604" y="6493026"/>
            <a:ext cx="5723220" cy="256546"/>
          </a:xfrm>
        </p:spPr>
        <p:txBody>
          <a:bodyPr/>
          <a:lstStyle/>
          <a:p>
            <a:r>
              <a:rPr lang="en-US"/>
              <a:t>Open Connectivity Foundation Public Information - No NDA</a:t>
            </a:r>
            <a:endParaRPr lang="en-US" dirty="0"/>
          </a:p>
        </p:txBody>
      </p:sp>
      <p:sp>
        <p:nvSpPr>
          <p:cNvPr id="7" name="Date Placeholder 6"/>
          <p:cNvSpPr>
            <a:spLocks noGrp="1"/>
          </p:cNvSpPr>
          <p:nvPr>
            <p:ph type="dt" sz="half" idx="10"/>
          </p:nvPr>
        </p:nvSpPr>
        <p:spPr>
          <a:xfrm>
            <a:off x="442119" y="6477000"/>
            <a:ext cx="1981200" cy="304801"/>
          </a:xfrm>
        </p:spPr>
        <p:txBody>
          <a:bodyPr/>
          <a:lstStyle/>
          <a:p>
            <a:fld id="{085A3C6E-DFE7-44FE-8927-A6C3E09E936E}" type="datetime3">
              <a:rPr lang="en-US" altLang="ko-KR" smtClean="0"/>
              <a:t>17 October 2017</a:t>
            </a:fld>
            <a:endParaRPr lang="en-US" dirty="0"/>
          </a:p>
        </p:txBody>
      </p:sp>
      <p:sp>
        <p:nvSpPr>
          <p:cNvPr id="8" name="직사각형 7"/>
          <p:cNvSpPr/>
          <p:nvPr/>
        </p:nvSpPr>
        <p:spPr>
          <a:xfrm>
            <a:off x="7620001" y="2708785"/>
            <a:ext cx="4286133" cy="192220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en-US" altLang="ko-KR" sz="1000" dirty="0">
                <a:solidFill>
                  <a:schemeClr val="tx1"/>
                </a:solidFill>
                <a:latin typeface="Courier New" panose="02070309020205020404" pitchFamily="49" charset="0"/>
                <a:cs typeface="Courier New" panose="02070309020205020404" pitchFamily="49" charset="0"/>
              </a:rPr>
              <a:t>{</a:t>
            </a:r>
          </a:p>
          <a:p>
            <a:r>
              <a:rPr lang="en-US" altLang="ko-KR" sz="1000" dirty="0">
                <a:solidFill>
                  <a:schemeClr val="tx1"/>
                </a:solidFill>
                <a:latin typeface="Courier New" panose="02070309020205020404" pitchFamily="49" charset="0"/>
                <a:cs typeface="Courier New" panose="02070309020205020404" pitchFamily="49" charset="0"/>
              </a:rPr>
              <a:t>  "</a:t>
            </a:r>
            <a:r>
              <a:rPr lang="en-US" altLang="ko-KR" sz="1000" dirty="0" err="1">
                <a:solidFill>
                  <a:schemeClr val="tx1"/>
                </a:solidFill>
                <a:latin typeface="Courier New" panose="02070309020205020404" pitchFamily="49" charset="0"/>
                <a:cs typeface="Courier New" panose="02070309020205020404" pitchFamily="49" charset="0"/>
              </a:rPr>
              <a:t>rt</a:t>
            </a:r>
            <a:r>
              <a:rPr lang="en-US" altLang="ko-KR" sz="1000" dirty="0">
                <a:solidFill>
                  <a:schemeClr val="tx1"/>
                </a:solidFill>
                <a:latin typeface="Courier New" panose="02070309020205020404" pitchFamily="49" charset="0"/>
                <a:cs typeface="Courier New" panose="02070309020205020404" pitchFamily="49" charset="0"/>
              </a:rPr>
              <a:t>": ["</a:t>
            </a:r>
            <a:r>
              <a:rPr lang="en-US" altLang="ko-KR" sz="1000" dirty="0" err="1">
                <a:solidFill>
                  <a:schemeClr val="tx1"/>
                </a:solidFill>
                <a:latin typeface="Courier New" panose="02070309020205020404" pitchFamily="49" charset="0"/>
                <a:cs typeface="Courier New" panose="02070309020205020404" pitchFamily="49" charset="0"/>
              </a:rPr>
              <a:t>oic.r.switch.binary</a:t>
            </a:r>
            <a:r>
              <a:rPr lang="en-US" altLang="ko-KR" sz="1000" dirty="0">
                <a:solidFill>
                  <a:schemeClr val="tx1"/>
                </a:solidFill>
                <a:latin typeface="Courier New" panose="02070309020205020404" pitchFamily="49" charset="0"/>
                <a:cs typeface="Courier New" panose="02070309020205020404" pitchFamily="49" charset="0"/>
              </a:rPr>
              <a:t>"],</a:t>
            </a:r>
          </a:p>
          <a:p>
            <a:r>
              <a:rPr lang="en-US" altLang="ko-KR" sz="1000" dirty="0">
                <a:solidFill>
                  <a:schemeClr val="tx1"/>
                </a:solidFill>
                <a:latin typeface="Courier New" panose="02070309020205020404" pitchFamily="49" charset="0"/>
                <a:cs typeface="Courier New" panose="02070309020205020404" pitchFamily="49" charset="0"/>
              </a:rPr>
              <a:t>  "if": ["</a:t>
            </a:r>
            <a:r>
              <a:rPr lang="en-US" altLang="ko-KR" sz="1000" dirty="0" err="1">
                <a:solidFill>
                  <a:schemeClr val="tx1"/>
                </a:solidFill>
                <a:latin typeface="Courier New" panose="02070309020205020404" pitchFamily="49" charset="0"/>
                <a:cs typeface="Courier New" panose="02070309020205020404" pitchFamily="49" charset="0"/>
              </a:rPr>
              <a:t>oic.if.a</a:t>
            </a:r>
            <a:r>
              <a:rPr lang="en-US" altLang="ko-KR" sz="1000" dirty="0">
                <a:solidFill>
                  <a:schemeClr val="tx1"/>
                </a:solidFill>
                <a:latin typeface="Courier New" panose="02070309020205020404" pitchFamily="49" charset="0"/>
                <a:cs typeface="Courier New" panose="02070309020205020404" pitchFamily="49" charset="0"/>
              </a:rPr>
              <a:t>", "</a:t>
            </a:r>
            <a:r>
              <a:rPr lang="en-US" altLang="ko-KR" sz="1000" dirty="0" err="1">
                <a:solidFill>
                  <a:schemeClr val="tx1"/>
                </a:solidFill>
                <a:latin typeface="Courier New" panose="02070309020205020404" pitchFamily="49" charset="0"/>
                <a:cs typeface="Courier New" panose="02070309020205020404" pitchFamily="49" charset="0"/>
              </a:rPr>
              <a:t>oic.if.baseline</a:t>
            </a:r>
            <a:r>
              <a:rPr lang="en-US" altLang="ko-KR" sz="1000" dirty="0">
                <a:solidFill>
                  <a:schemeClr val="tx1"/>
                </a:solidFill>
                <a:latin typeface="Courier New" panose="02070309020205020404" pitchFamily="49" charset="0"/>
                <a:cs typeface="Courier New" panose="02070309020205020404" pitchFamily="49" charset="0"/>
              </a:rPr>
              <a:t>"],</a:t>
            </a:r>
          </a:p>
          <a:p>
            <a:r>
              <a:rPr lang="en-US" altLang="ko-KR" sz="1000" dirty="0">
                <a:solidFill>
                  <a:schemeClr val="tx1"/>
                </a:solidFill>
                <a:latin typeface="Courier New" panose="02070309020205020404" pitchFamily="49" charset="0"/>
                <a:cs typeface="Courier New" panose="02070309020205020404" pitchFamily="49" charset="0"/>
              </a:rPr>
              <a:t>  "n": "</a:t>
            </a:r>
            <a:r>
              <a:rPr lang="en-US" altLang="ko-KR" sz="1000" dirty="0" err="1">
                <a:solidFill>
                  <a:schemeClr val="tx1"/>
                </a:solidFill>
                <a:latin typeface="Courier New" panose="02070309020205020404" pitchFamily="49" charset="0"/>
                <a:cs typeface="Courier New" panose="02070309020205020404" pitchFamily="49" charset="0"/>
              </a:rPr>
              <a:t>myDeskLampSwitch</a:t>
            </a:r>
            <a:r>
              <a:rPr lang="en-US" altLang="ko-KR" sz="1000" dirty="0">
                <a:solidFill>
                  <a:schemeClr val="tx1"/>
                </a:solidFill>
                <a:latin typeface="Courier New" panose="02070309020205020404" pitchFamily="49" charset="0"/>
                <a:cs typeface="Courier New" panose="02070309020205020404" pitchFamily="49" charset="0"/>
              </a:rPr>
              <a:t>", </a:t>
            </a:r>
          </a:p>
          <a:p>
            <a:r>
              <a:rPr lang="en-US" altLang="ko-KR" sz="1000" dirty="0">
                <a:solidFill>
                  <a:schemeClr val="tx1"/>
                </a:solidFill>
                <a:latin typeface="Courier New" panose="02070309020205020404" pitchFamily="49" charset="0"/>
                <a:cs typeface="Courier New" panose="02070309020205020404" pitchFamily="49" charset="0"/>
              </a:rPr>
              <a:t>  "value": true</a:t>
            </a:r>
          </a:p>
          <a:p>
            <a:r>
              <a:rPr lang="en-US" altLang="ko-KR" sz="1000" dirty="0">
                <a:solidFill>
                  <a:schemeClr val="tx1"/>
                </a:solidFill>
                <a:latin typeface="Courier New" panose="02070309020205020404" pitchFamily="49" charset="0"/>
                <a:cs typeface="Courier New" panose="02070309020205020404" pitchFamily="49" charset="0"/>
              </a:rPr>
              <a:t>}</a:t>
            </a:r>
          </a:p>
        </p:txBody>
      </p:sp>
      <p:pic>
        <p:nvPicPr>
          <p:cNvPr id="9" name="Picture 2"/>
          <p:cNvPicPr>
            <a:picLocks noChangeAspect="1" noChangeArrowheads="1"/>
          </p:cNvPicPr>
          <p:nvPr/>
        </p:nvPicPr>
        <p:blipFill>
          <a:blip r:embed="rId3"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067720" y="2647021"/>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직선 화살표 연결선 9"/>
          <p:cNvCxnSpPr/>
          <p:nvPr/>
        </p:nvCxnSpPr>
        <p:spPr>
          <a:xfrm flipV="1">
            <a:off x="3087284" y="3148653"/>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직선 화살표 연결선 10"/>
          <p:cNvCxnSpPr/>
          <p:nvPr/>
        </p:nvCxnSpPr>
        <p:spPr>
          <a:xfrm flipV="1">
            <a:off x="3087284" y="3511410"/>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Content Placeholder 2"/>
          <p:cNvSpPr txBox="1">
            <a:spLocks/>
          </p:cNvSpPr>
          <p:nvPr/>
        </p:nvSpPr>
        <p:spPr>
          <a:xfrm>
            <a:off x="2265842" y="2617314"/>
            <a:ext cx="4848967" cy="38526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GET /</a:t>
            </a:r>
            <a:r>
              <a:rPr lang="en-US" altLang="ko-KR" sz="1600" b="1" dirty="0" err="1">
                <a:latin typeface="Courier New" panose="02070309020205020404" pitchFamily="49" charset="0"/>
                <a:cs typeface="Courier New" panose="02070309020205020404" pitchFamily="49" charset="0"/>
              </a:rPr>
              <a:t>myLightSwitch</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3" name="Content Placeholder 2"/>
          <p:cNvSpPr txBox="1">
            <a:spLocks/>
          </p:cNvSpPr>
          <p:nvPr/>
        </p:nvSpPr>
        <p:spPr>
          <a:xfrm>
            <a:off x="3087284" y="3476155"/>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4" name="TextBox 13"/>
          <p:cNvSpPr txBox="1"/>
          <p:nvPr/>
        </p:nvSpPr>
        <p:spPr>
          <a:xfrm>
            <a:off x="2765194" y="4015035"/>
            <a:ext cx="3859343" cy="995652"/>
          </a:xfrm>
          <a:prstGeom prst="rect">
            <a:avLst/>
          </a:prstGeom>
          <a:solidFill>
            <a:schemeClr val="accent5">
              <a:lumMod val="20000"/>
              <a:lumOff val="80000"/>
            </a:schemeClr>
          </a:solidFill>
          <a:ln w="3175">
            <a:solidFill>
              <a:schemeClr val="tx1"/>
            </a:solidFill>
          </a:ln>
        </p:spPr>
        <p:txBody>
          <a:bodyPr wrap="square" rtlCol="0">
            <a:normAutofit/>
          </a:bodyPr>
          <a:lstStyle/>
          <a:p>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"value": true</a:t>
            </a:r>
          </a:p>
          <a:p>
            <a:r>
              <a:rPr lang="en-US" altLang="ko-KR" sz="1000" dirty="0">
                <a:latin typeface="Courier New" panose="02070309020205020404" pitchFamily="49" charset="0"/>
                <a:cs typeface="Courier New" panose="02070309020205020404" pitchFamily="49" charset="0"/>
              </a:rPr>
              <a:t>}</a:t>
            </a:r>
          </a:p>
        </p:txBody>
      </p:sp>
      <p:sp>
        <p:nvSpPr>
          <p:cNvPr id="16" name="Content Placeholder 2"/>
          <p:cNvSpPr txBox="1">
            <a:spLocks/>
          </p:cNvSpPr>
          <p:nvPr/>
        </p:nvSpPr>
        <p:spPr>
          <a:xfrm>
            <a:off x="3087284" y="3119383"/>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REQUEST</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8" name="제목 2">
            <a:extLst>
              <a:ext uri="{FF2B5EF4-FFF2-40B4-BE49-F238E27FC236}">
                <a16:creationId xmlns:a16="http://schemas.microsoft.com/office/drawing/2014/main" id="{A9D78716-EA41-4B39-BF22-4579396D0CFF}"/>
              </a:ext>
            </a:extLst>
          </p:cNvPr>
          <p:cNvSpPr>
            <a:spLocks noGrp="1"/>
          </p:cNvSpPr>
          <p:nvPr>
            <p:ph type="title"/>
          </p:nvPr>
        </p:nvSpPr>
        <p:spPr>
          <a:xfrm>
            <a:off x="491046" y="94453"/>
            <a:ext cx="10295018" cy="721233"/>
          </a:xfrm>
        </p:spPr>
        <p:txBody>
          <a:bodyPr/>
          <a:lstStyle/>
          <a:p>
            <a:r>
              <a:rPr lang="en-US" altLang="ko-KR" dirty="0"/>
              <a:t>Interface</a:t>
            </a:r>
            <a:endParaRPr lang="ko-KR" altLang="en-US" dirty="0"/>
          </a:p>
        </p:txBody>
      </p:sp>
    </p:spTree>
    <p:extLst>
      <p:ext uri="{BB962C8B-B14F-4D97-AF65-F5344CB8AC3E}">
        <p14:creationId xmlns:p14="http://schemas.microsoft.com/office/powerpoint/2010/main" val="13963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left)">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right)">
                                      <p:cBhvr>
                                        <p:cTn id="18" dur="500"/>
                                        <p:tgtEl>
                                          <p:spTgt spid="11"/>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right)">
                                      <p:cBhvr>
                                        <p:cTn id="21" dur="500"/>
                                        <p:tgtEl>
                                          <p:spTgt spid="13"/>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right)">
                                      <p:cBhvr>
                                        <p:cTn id="2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animBg="1"/>
      <p:bldP spid="1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2119" y="1326197"/>
            <a:ext cx="11277600" cy="1084641"/>
          </a:xfrm>
        </p:spPr>
        <p:txBody>
          <a:bodyPr>
            <a:normAutofit fontScale="70000" lnSpcReduction="20000"/>
          </a:bodyPr>
          <a:lstStyle/>
          <a:p>
            <a:pPr marL="457200" indent="-457200"/>
            <a:r>
              <a:rPr lang="en-US" altLang="ko-KR" dirty="0"/>
              <a:t>“if” query specifies to indicate the “interface” to use </a:t>
            </a:r>
          </a:p>
          <a:p>
            <a:pPr marL="731520" lvl="1" indent="-457200"/>
            <a:r>
              <a:rPr lang="en-US" altLang="ko-KR" dirty="0"/>
              <a:t>GET /</a:t>
            </a:r>
            <a:r>
              <a:rPr lang="en-US" altLang="ko-KR" dirty="0" err="1"/>
              <a:t>exampleCollectionURI?if</a:t>
            </a:r>
            <a:r>
              <a:rPr lang="en-US" altLang="ko-KR" dirty="0"/>
              <a:t>=</a:t>
            </a:r>
            <a:r>
              <a:rPr lang="en-US" altLang="ko-KR" dirty="0" err="1"/>
              <a:t>oic.if.baseline</a:t>
            </a:r>
            <a:r>
              <a:rPr lang="en-US" altLang="ko-KR" dirty="0"/>
              <a:t>   </a:t>
            </a:r>
          </a:p>
          <a:p>
            <a:pPr marL="731520" lvl="1" indent="-457200"/>
            <a:r>
              <a:rPr lang="en-US" altLang="ko-KR" dirty="0"/>
              <a:t>Different responses per interface (default interface if non present) </a:t>
            </a:r>
          </a:p>
        </p:txBody>
      </p:sp>
      <p:sp>
        <p:nvSpPr>
          <p:cNvPr id="5" name="Slide Number Placeholder 4"/>
          <p:cNvSpPr>
            <a:spLocks noGrp="1"/>
          </p:cNvSpPr>
          <p:nvPr>
            <p:ph type="sldNum" sz="quarter" idx="12"/>
          </p:nvPr>
        </p:nvSpPr>
        <p:spPr>
          <a:xfrm>
            <a:off x="10820400" y="6493026"/>
            <a:ext cx="1221390" cy="348441"/>
          </a:xfrm>
        </p:spPr>
        <p:txBody>
          <a:bodyPr/>
          <a:lstStyle/>
          <a:p>
            <a:fld id="{17A5C656-E050-4F3D-A0DB-0D19E9E83691}" type="slidenum">
              <a:rPr lang="en-US" smtClean="0"/>
              <a:pPr/>
              <a:t>54</a:t>
            </a:fld>
            <a:endParaRPr lang="en-US" dirty="0"/>
          </a:p>
        </p:txBody>
      </p:sp>
      <p:sp>
        <p:nvSpPr>
          <p:cNvPr id="6" name="Footer Placeholder 5"/>
          <p:cNvSpPr>
            <a:spLocks noGrp="1"/>
          </p:cNvSpPr>
          <p:nvPr>
            <p:ph type="ftr" sz="quarter" idx="11"/>
          </p:nvPr>
        </p:nvSpPr>
        <p:spPr>
          <a:xfrm>
            <a:off x="2988604" y="6493026"/>
            <a:ext cx="5723220" cy="256546"/>
          </a:xfrm>
        </p:spPr>
        <p:txBody>
          <a:bodyPr/>
          <a:lstStyle/>
          <a:p>
            <a:r>
              <a:rPr lang="en-US"/>
              <a:t>Open Connectivity Foundation Public Information - No NDA</a:t>
            </a:r>
            <a:endParaRPr lang="en-US" dirty="0"/>
          </a:p>
        </p:txBody>
      </p:sp>
      <p:sp>
        <p:nvSpPr>
          <p:cNvPr id="7" name="Date Placeholder 6"/>
          <p:cNvSpPr>
            <a:spLocks noGrp="1"/>
          </p:cNvSpPr>
          <p:nvPr>
            <p:ph type="dt" sz="half" idx="10"/>
          </p:nvPr>
        </p:nvSpPr>
        <p:spPr>
          <a:xfrm>
            <a:off x="442119" y="6477000"/>
            <a:ext cx="1981200" cy="304801"/>
          </a:xfrm>
        </p:spPr>
        <p:txBody>
          <a:bodyPr/>
          <a:lstStyle/>
          <a:p>
            <a:fld id="{085A3C6E-DFE7-44FE-8927-A6C3E09E936E}" type="datetime3">
              <a:rPr lang="en-US" altLang="ko-KR" smtClean="0"/>
              <a:t>17 October 2017</a:t>
            </a:fld>
            <a:endParaRPr lang="en-US" dirty="0"/>
          </a:p>
        </p:txBody>
      </p:sp>
      <p:sp>
        <p:nvSpPr>
          <p:cNvPr id="8" name="직사각형 7"/>
          <p:cNvSpPr/>
          <p:nvPr/>
        </p:nvSpPr>
        <p:spPr>
          <a:xfrm>
            <a:off x="7134473" y="2708785"/>
            <a:ext cx="4820821" cy="304800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55000" lnSpcReduction="20000"/>
          </a:bodyPr>
          <a:lstStyle/>
          <a:p>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rt</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oic.wk.col</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"if": ["</a:t>
            </a:r>
            <a:r>
              <a:rPr lang="en-US" altLang="ko-KR" dirty="0" err="1">
                <a:solidFill>
                  <a:schemeClr val="tx1"/>
                </a:solidFill>
                <a:latin typeface="Courier New" panose="02070309020205020404" pitchFamily="49" charset="0"/>
                <a:cs typeface="Courier New" panose="02070309020205020404" pitchFamily="49" charset="0"/>
              </a:rPr>
              <a:t>oic.if.ll</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oic.if.baseline</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oic.if.b</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"links": [</a:t>
            </a:r>
          </a:p>
          <a:p>
            <a:r>
              <a:rPr lang="en-US" altLang="ko-KR" dirty="0">
                <a:solidFill>
                  <a:schemeClr val="tx1"/>
                </a:solidFill>
                <a:latin typeface="Courier New" panose="02070309020205020404" pitchFamily="49" charset="0"/>
                <a:cs typeface="Courier New" panose="02070309020205020404" pitchFamily="49" charset="0"/>
              </a:rPr>
              <a:t>    { </a:t>
            </a:r>
          </a:p>
          <a:p>
            <a:r>
              <a:rPr lang="en-US" altLang="ko-KR" dirty="0">
                <a:solidFill>
                  <a:schemeClr val="tx1"/>
                </a:solidFill>
                <a:latin typeface="Courier New" panose="02070309020205020404" pitchFamily="49" charset="0"/>
                <a:cs typeface="Courier New" panose="02070309020205020404" pitchFamily="49" charset="0"/>
              </a:rPr>
              <a:t>      "anchor": "</a:t>
            </a:r>
            <a:r>
              <a:rPr lang="en-US" altLang="ko-KR" dirty="0" err="1">
                <a:solidFill>
                  <a:schemeClr val="tx1"/>
                </a:solidFill>
                <a:latin typeface="Courier New" panose="02070309020205020404" pitchFamily="49" charset="0"/>
                <a:cs typeface="Courier New" panose="02070309020205020404" pitchFamily="49" charset="0"/>
              </a:rPr>
              <a:t>ocf</a:t>
            </a:r>
            <a:r>
              <a:rPr lang="en-US" altLang="ko-KR" dirty="0">
                <a:solidFill>
                  <a:schemeClr val="tx1"/>
                </a:solidFill>
                <a:latin typeface="Courier New" panose="02070309020205020404" pitchFamily="49" charset="0"/>
                <a:cs typeface="Courier New" panose="02070309020205020404" pitchFamily="49" charset="0"/>
              </a:rPr>
              <a:t>://dc70373c-1e8d-4fb3-962e-017eaa863989",</a:t>
            </a:r>
          </a:p>
          <a:p>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href</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myLightSwitch</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rt</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oic.r.switch.binary</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"if": ["</a:t>
            </a:r>
            <a:r>
              <a:rPr lang="en-US" altLang="ko-KR" dirty="0" err="1">
                <a:solidFill>
                  <a:schemeClr val="tx1"/>
                </a:solidFill>
                <a:latin typeface="Courier New" panose="02070309020205020404" pitchFamily="49" charset="0"/>
                <a:cs typeface="Courier New" panose="02070309020205020404" pitchFamily="49" charset="0"/>
              </a:rPr>
              <a:t>oic.if.a</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oic.if.baseline</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"p": {"</a:t>
            </a:r>
            <a:r>
              <a:rPr lang="en-US" altLang="ko-KR" dirty="0" err="1">
                <a:solidFill>
                  <a:schemeClr val="tx1"/>
                </a:solidFill>
                <a:latin typeface="Courier New" panose="02070309020205020404" pitchFamily="49" charset="0"/>
                <a:cs typeface="Courier New" panose="02070309020205020404" pitchFamily="49" charset="0"/>
              </a:rPr>
              <a:t>bm</a:t>
            </a:r>
            <a:r>
              <a:rPr lang="en-US" altLang="ko-KR" dirty="0">
                <a:solidFill>
                  <a:schemeClr val="tx1"/>
                </a:solidFill>
                <a:latin typeface="Courier New" panose="02070309020205020404" pitchFamily="49" charset="0"/>
                <a:cs typeface="Courier New" panose="02070309020205020404" pitchFamily="49" charset="0"/>
              </a:rPr>
              <a:t>": 3},</a:t>
            </a:r>
          </a:p>
          <a:p>
            <a:r>
              <a:rPr lang="en-US" altLang="ko-KR" dirty="0">
                <a:solidFill>
                  <a:schemeClr val="tx1"/>
                </a:solidFill>
                <a:latin typeface="Courier New" panose="02070309020205020404" pitchFamily="49" charset="0"/>
                <a:cs typeface="Courier New" panose="02070309020205020404" pitchFamily="49" charset="0"/>
              </a:rPr>
              <a:t>      "eps": [{"ep": "</a:t>
            </a:r>
            <a:r>
              <a:rPr lang="en-US" altLang="ko-KR" dirty="0" err="1">
                <a:solidFill>
                  <a:schemeClr val="tx1"/>
                </a:solidFill>
                <a:latin typeface="Courier New" panose="02070309020205020404" pitchFamily="49" charset="0"/>
                <a:cs typeface="Courier New" panose="02070309020205020404" pitchFamily="49" charset="0"/>
              </a:rPr>
              <a:t>coaps</a:t>
            </a:r>
            <a:r>
              <a:rPr lang="en-US" altLang="ko-KR" dirty="0">
                <a:solidFill>
                  <a:schemeClr val="tx1"/>
                </a:solidFill>
                <a:latin typeface="Courier New" panose="02070309020205020404" pitchFamily="49" charset="0"/>
                <a:cs typeface="Courier New" panose="02070309020205020404" pitchFamily="49" charset="0"/>
              </a:rPr>
              <a:t>://[2001:db8:b::c2e5]:22222"}]</a:t>
            </a:r>
          </a:p>
          <a:p>
            <a:r>
              <a:rPr lang="en-US" altLang="ko-KR" dirty="0">
                <a:solidFill>
                  <a:schemeClr val="tx1"/>
                </a:solidFill>
                <a:latin typeface="Courier New" panose="02070309020205020404" pitchFamily="49" charset="0"/>
                <a:cs typeface="Courier New" panose="02070309020205020404" pitchFamily="49" charset="0"/>
              </a:rPr>
              <a:t>    },</a:t>
            </a:r>
          </a:p>
          <a:p>
            <a:r>
              <a:rPr lang="en-US" altLang="ko-KR" dirty="0">
                <a:solidFill>
                  <a:schemeClr val="tx1"/>
                </a:solidFill>
                <a:latin typeface="Courier New" panose="02070309020205020404" pitchFamily="49" charset="0"/>
                <a:cs typeface="Courier New" panose="02070309020205020404" pitchFamily="49" charset="0"/>
              </a:rPr>
              <a:t>    {</a:t>
            </a:r>
          </a:p>
          <a:p>
            <a:r>
              <a:rPr lang="en-US" altLang="ko-KR" dirty="0">
                <a:solidFill>
                  <a:schemeClr val="tx1"/>
                </a:solidFill>
                <a:latin typeface="Courier New" panose="02070309020205020404" pitchFamily="49" charset="0"/>
                <a:cs typeface="Courier New" panose="02070309020205020404" pitchFamily="49" charset="0"/>
              </a:rPr>
              <a:t>      "anchor": "</a:t>
            </a:r>
            <a:r>
              <a:rPr lang="en-US" altLang="ko-KR" dirty="0" err="1">
                <a:solidFill>
                  <a:schemeClr val="tx1"/>
                </a:solidFill>
                <a:latin typeface="Courier New" panose="02070309020205020404" pitchFamily="49" charset="0"/>
                <a:cs typeface="Courier New" panose="02070309020205020404" pitchFamily="49" charset="0"/>
              </a:rPr>
              <a:t>ocf</a:t>
            </a:r>
            <a:r>
              <a:rPr lang="en-US" altLang="ko-KR" dirty="0">
                <a:solidFill>
                  <a:schemeClr val="tx1"/>
                </a:solidFill>
                <a:latin typeface="Courier New" panose="02070309020205020404" pitchFamily="49" charset="0"/>
                <a:cs typeface="Courier New" panose="02070309020205020404" pitchFamily="49" charset="0"/>
              </a:rPr>
              <a:t>://88b7c7f0-4b51-4e0a-9faa-cfb439fd7f49",</a:t>
            </a:r>
          </a:p>
          <a:p>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href</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myFanSwitch</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rt</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oic.r.switch.binary</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"if": ["</a:t>
            </a:r>
            <a:r>
              <a:rPr lang="en-US" altLang="ko-KR" dirty="0" err="1">
                <a:solidFill>
                  <a:schemeClr val="tx1"/>
                </a:solidFill>
                <a:latin typeface="Courier New" panose="02070309020205020404" pitchFamily="49" charset="0"/>
                <a:cs typeface="Courier New" panose="02070309020205020404" pitchFamily="49" charset="0"/>
              </a:rPr>
              <a:t>oic.if.a</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oic.if.baseline</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"p": {"</a:t>
            </a:r>
            <a:r>
              <a:rPr lang="en-US" altLang="ko-KR" dirty="0" err="1">
                <a:solidFill>
                  <a:schemeClr val="tx1"/>
                </a:solidFill>
                <a:latin typeface="Courier New" panose="02070309020205020404" pitchFamily="49" charset="0"/>
                <a:cs typeface="Courier New" panose="02070309020205020404" pitchFamily="49" charset="0"/>
              </a:rPr>
              <a:t>bm</a:t>
            </a:r>
            <a:r>
              <a:rPr lang="en-US" altLang="ko-KR" dirty="0">
                <a:solidFill>
                  <a:schemeClr val="tx1"/>
                </a:solidFill>
                <a:latin typeface="Courier New" panose="02070309020205020404" pitchFamily="49" charset="0"/>
                <a:cs typeface="Courier New" panose="02070309020205020404" pitchFamily="49" charset="0"/>
              </a:rPr>
              <a:t>": 3},</a:t>
            </a:r>
          </a:p>
          <a:p>
            <a:r>
              <a:rPr lang="en-US" altLang="ko-KR" dirty="0">
                <a:solidFill>
                  <a:schemeClr val="tx1"/>
                </a:solidFill>
                <a:latin typeface="Courier New" panose="02070309020205020404" pitchFamily="49" charset="0"/>
                <a:cs typeface="Courier New" panose="02070309020205020404" pitchFamily="49" charset="0"/>
              </a:rPr>
              <a:t>      "eps": [{"ep": "</a:t>
            </a:r>
            <a:r>
              <a:rPr lang="en-US" altLang="ko-KR" dirty="0" err="1">
                <a:solidFill>
                  <a:schemeClr val="tx1"/>
                </a:solidFill>
                <a:latin typeface="Courier New" panose="02070309020205020404" pitchFamily="49" charset="0"/>
                <a:cs typeface="Courier New" panose="02070309020205020404" pitchFamily="49" charset="0"/>
              </a:rPr>
              <a:t>coaps</a:t>
            </a:r>
            <a:r>
              <a:rPr lang="en-US" altLang="ko-KR" dirty="0">
                <a:solidFill>
                  <a:schemeClr val="tx1"/>
                </a:solidFill>
                <a:latin typeface="Courier New" panose="02070309020205020404" pitchFamily="49" charset="0"/>
                <a:cs typeface="Courier New" panose="02070309020205020404" pitchFamily="49" charset="0"/>
              </a:rPr>
              <a:t>://[2001:db8:a::b1d4]:33333"}]</a:t>
            </a:r>
          </a:p>
          <a:p>
            <a:r>
              <a:rPr lang="en-US" altLang="ko-KR" dirty="0">
                <a:solidFill>
                  <a:schemeClr val="tx1"/>
                </a:solidFill>
                <a:latin typeface="Courier New" panose="02070309020205020404" pitchFamily="49" charset="0"/>
                <a:cs typeface="Courier New" panose="02070309020205020404" pitchFamily="49" charset="0"/>
              </a:rPr>
              <a:t>    }</a:t>
            </a:r>
          </a:p>
          <a:p>
            <a:r>
              <a:rPr lang="en-US" altLang="ko-KR" dirty="0">
                <a:solidFill>
                  <a:schemeClr val="tx1"/>
                </a:solidFill>
                <a:latin typeface="Courier New" panose="02070309020205020404" pitchFamily="49" charset="0"/>
                <a:cs typeface="Courier New" panose="02070309020205020404" pitchFamily="49" charset="0"/>
              </a:rPr>
              <a:t>  ]</a:t>
            </a:r>
          </a:p>
          <a:p>
            <a:r>
              <a:rPr lang="en-US" altLang="ko-KR" dirty="0">
                <a:solidFill>
                  <a:schemeClr val="tx1"/>
                </a:solidFill>
                <a:latin typeface="Courier New" panose="02070309020205020404" pitchFamily="49" charset="0"/>
                <a:cs typeface="Courier New" panose="02070309020205020404" pitchFamily="49" charset="0"/>
              </a:rPr>
              <a:t>}</a:t>
            </a:r>
            <a:endParaRPr lang="ko-KR" altLang="en-US" dirty="0">
              <a:solidFill>
                <a:schemeClr val="tx1"/>
              </a:solidFill>
              <a:latin typeface="Courier New" panose="02070309020205020404" pitchFamily="49" charset="0"/>
              <a:cs typeface="Courier New" panose="02070309020205020404" pitchFamily="49" charset="0"/>
            </a:endParaRPr>
          </a:p>
        </p:txBody>
      </p:sp>
      <p:pic>
        <p:nvPicPr>
          <p:cNvPr id="9" name="Picture 2"/>
          <p:cNvPicPr>
            <a:picLocks noChangeAspect="1" noChangeArrowheads="1"/>
          </p:cNvPicPr>
          <p:nvPr/>
        </p:nvPicPr>
        <p:blipFill>
          <a:blip r:embed="rId2"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067720" y="2647021"/>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직선 화살표 연결선 9"/>
          <p:cNvCxnSpPr/>
          <p:nvPr/>
        </p:nvCxnSpPr>
        <p:spPr>
          <a:xfrm flipV="1">
            <a:off x="3087284" y="3148653"/>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직선 화살표 연결선 10"/>
          <p:cNvCxnSpPr/>
          <p:nvPr/>
        </p:nvCxnSpPr>
        <p:spPr>
          <a:xfrm flipV="1">
            <a:off x="3087284" y="3511410"/>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Content Placeholder 2"/>
          <p:cNvSpPr txBox="1">
            <a:spLocks/>
          </p:cNvSpPr>
          <p:nvPr/>
        </p:nvSpPr>
        <p:spPr>
          <a:xfrm>
            <a:off x="2575651" y="2617314"/>
            <a:ext cx="4385590" cy="38526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GET /</a:t>
            </a:r>
            <a:r>
              <a:rPr lang="en-US" altLang="ko-KR" sz="1600" b="1" dirty="0" err="1">
                <a:latin typeface="Courier New" panose="02070309020205020404" pitchFamily="49" charset="0"/>
                <a:cs typeface="Courier New" panose="02070309020205020404" pitchFamily="49" charset="0"/>
              </a:rPr>
              <a:t>collection?if</a:t>
            </a: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oic.if.b</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3" name="Content Placeholder 2"/>
          <p:cNvSpPr txBox="1">
            <a:spLocks/>
          </p:cNvSpPr>
          <p:nvPr/>
        </p:nvSpPr>
        <p:spPr>
          <a:xfrm>
            <a:off x="3087284" y="3476155"/>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4" name="TextBox 13"/>
          <p:cNvSpPr txBox="1"/>
          <p:nvPr/>
        </p:nvSpPr>
        <p:spPr>
          <a:xfrm>
            <a:off x="2765194" y="4015033"/>
            <a:ext cx="3859343" cy="2331915"/>
          </a:xfrm>
          <a:prstGeom prst="rect">
            <a:avLst/>
          </a:prstGeom>
          <a:solidFill>
            <a:schemeClr val="accent5">
              <a:lumMod val="20000"/>
              <a:lumOff val="80000"/>
            </a:schemeClr>
          </a:solidFill>
          <a:ln w="3175">
            <a:solidFill>
              <a:schemeClr val="tx1"/>
            </a:solidFill>
          </a:ln>
        </p:spPr>
        <p:txBody>
          <a:bodyPr wrap="square" rtlCol="0">
            <a:normAutofit/>
          </a:bodyPr>
          <a:lstStyle/>
          <a:p>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href</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myLightSwitch</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"rep": {</a:t>
            </a:r>
          </a:p>
          <a:p>
            <a:r>
              <a:rPr lang="en-US" altLang="ko-KR" sz="1000" dirty="0">
                <a:latin typeface="Courier New" panose="02070309020205020404" pitchFamily="49" charset="0"/>
                <a:cs typeface="Courier New" panose="02070309020205020404" pitchFamily="49" charset="0"/>
              </a:rPr>
              <a:t>      "value": true</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href</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myFanSwitch</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"rep": {</a:t>
            </a:r>
          </a:p>
          <a:p>
            <a:r>
              <a:rPr lang="en-US" altLang="ko-KR" sz="1000" dirty="0">
                <a:latin typeface="Courier New" panose="02070309020205020404" pitchFamily="49" charset="0"/>
                <a:cs typeface="Courier New" panose="02070309020205020404" pitchFamily="49" charset="0"/>
              </a:rPr>
              <a:t>      "value": false</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a:t>
            </a:r>
            <a:endParaRPr lang="ko-KR" altLang="en-US" sz="1000" dirty="0">
              <a:latin typeface="Courier New" panose="02070309020205020404" pitchFamily="49" charset="0"/>
              <a:cs typeface="Courier New" panose="02070309020205020404" pitchFamily="49" charset="0"/>
            </a:endParaRPr>
          </a:p>
        </p:txBody>
      </p:sp>
      <p:sp>
        <p:nvSpPr>
          <p:cNvPr id="16" name="Content Placeholder 2"/>
          <p:cNvSpPr txBox="1">
            <a:spLocks/>
          </p:cNvSpPr>
          <p:nvPr/>
        </p:nvSpPr>
        <p:spPr>
          <a:xfrm>
            <a:off x="3087284" y="3119383"/>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REQUEST</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8" name="제목 2">
            <a:extLst>
              <a:ext uri="{FF2B5EF4-FFF2-40B4-BE49-F238E27FC236}">
                <a16:creationId xmlns:a16="http://schemas.microsoft.com/office/drawing/2014/main" id="{A9D78716-EA41-4B39-BF22-4579396D0CFF}"/>
              </a:ext>
            </a:extLst>
          </p:cNvPr>
          <p:cNvSpPr>
            <a:spLocks noGrp="1"/>
          </p:cNvSpPr>
          <p:nvPr>
            <p:ph type="title"/>
          </p:nvPr>
        </p:nvSpPr>
        <p:spPr>
          <a:xfrm>
            <a:off x="491046" y="94453"/>
            <a:ext cx="10295018" cy="721233"/>
          </a:xfrm>
        </p:spPr>
        <p:txBody>
          <a:bodyPr/>
          <a:lstStyle/>
          <a:p>
            <a:r>
              <a:rPr lang="en-US" altLang="ko-KR" dirty="0"/>
              <a:t>Interface</a:t>
            </a:r>
            <a:endParaRPr lang="ko-KR" altLang="en-US" dirty="0"/>
          </a:p>
        </p:txBody>
      </p:sp>
    </p:spTree>
    <p:extLst>
      <p:ext uri="{BB962C8B-B14F-4D97-AF65-F5344CB8AC3E}">
        <p14:creationId xmlns:p14="http://schemas.microsoft.com/office/powerpoint/2010/main" val="2209257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left)">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right)">
                                      <p:cBhvr>
                                        <p:cTn id="18" dur="500"/>
                                        <p:tgtEl>
                                          <p:spTgt spid="11"/>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right)">
                                      <p:cBhvr>
                                        <p:cTn id="21" dur="500"/>
                                        <p:tgtEl>
                                          <p:spTgt spid="13"/>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right)">
                                      <p:cBhvr>
                                        <p:cTn id="2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animBg="1"/>
      <p:bldP spid="1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2119" y="1447800"/>
            <a:ext cx="11277600" cy="1254306"/>
          </a:xfrm>
        </p:spPr>
        <p:txBody>
          <a:bodyPr>
            <a:normAutofit fontScale="85000" lnSpcReduction="20000"/>
          </a:bodyPr>
          <a:lstStyle/>
          <a:p>
            <a:pPr marL="457200" indent="-457200"/>
            <a:r>
              <a:rPr lang="en-US" altLang="ko-KR" dirty="0"/>
              <a:t>“if” query specifies to indicate the “interface” to use </a:t>
            </a:r>
          </a:p>
          <a:p>
            <a:pPr marL="731520" lvl="1" indent="-457200"/>
            <a:r>
              <a:rPr lang="en-US" altLang="ko-KR" dirty="0"/>
              <a:t>POST /</a:t>
            </a:r>
            <a:r>
              <a:rPr lang="en-US" altLang="ko-KR" dirty="0" err="1"/>
              <a:t>exampleCollectionURI?if</a:t>
            </a:r>
            <a:r>
              <a:rPr lang="en-US" altLang="ko-KR" dirty="0"/>
              <a:t>=</a:t>
            </a:r>
            <a:r>
              <a:rPr lang="en-US" altLang="ko-KR" dirty="0" err="1"/>
              <a:t>oic.if.b</a:t>
            </a:r>
            <a:r>
              <a:rPr lang="en-US" altLang="ko-KR" dirty="0"/>
              <a:t>   </a:t>
            </a:r>
          </a:p>
          <a:p>
            <a:pPr marL="457200" indent="-457200"/>
            <a:r>
              <a:rPr lang="en-US" altLang="ko-KR" dirty="0"/>
              <a:t>“</a:t>
            </a:r>
            <a:r>
              <a:rPr lang="en-US" altLang="ko-KR" dirty="0" err="1"/>
              <a:t>rt</a:t>
            </a:r>
            <a:r>
              <a:rPr lang="en-US" altLang="ko-KR" dirty="0"/>
              <a:t>” query specified as a filter</a:t>
            </a:r>
          </a:p>
        </p:txBody>
      </p:sp>
      <p:sp>
        <p:nvSpPr>
          <p:cNvPr id="3" name="Title 2"/>
          <p:cNvSpPr>
            <a:spLocks noGrp="1"/>
          </p:cNvSpPr>
          <p:nvPr>
            <p:ph type="title"/>
          </p:nvPr>
        </p:nvSpPr>
        <p:spPr/>
        <p:txBody>
          <a:bodyPr/>
          <a:lstStyle/>
          <a:p>
            <a:r>
              <a:rPr lang="en-US" dirty="0"/>
              <a:t>Query: “</a:t>
            </a:r>
            <a:r>
              <a:rPr lang="en-US" dirty="0" err="1"/>
              <a:t>rt</a:t>
            </a:r>
            <a:r>
              <a:rPr lang="en-US" dirty="0"/>
              <a:t>” &amp; “if” query  </a:t>
            </a:r>
          </a:p>
        </p:txBody>
      </p:sp>
      <p:sp>
        <p:nvSpPr>
          <p:cNvPr id="5" name="Slide Number Placeholder 4"/>
          <p:cNvSpPr>
            <a:spLocks noGrp="1"/>
          </p:cNvSpPr>
          <p:nvPr>
            <p:ph type="sldNum" sz="quarter" idx="12"/>
          </p:nvPr>
        </p:nvSpPr>
        <p:spPr>
          <a:xfrm>
            <a:off x="10820400" y="6493026"/>
            <a:ext cx="1221390" cy="348441"/>
          </a:xfrm>
        </p:spPr>
        <p:txBody>
          <a:bodyPr/>
          <a:lstStyle/>
          <a:p>
            <a:fld id="{17A5C656-E050-4F3D-A0DB-0D19E9E83691}" type="slidenum">
              <a:rPr lang="en-US" smtClean="0"/>
              <a:pPr/>
              <a:t>55</a:t>
            </a:fld>
            <a:endParaRPr lang="en-US" dirty="0"/>
          </a:p>
        </p:txBody>
      </p:sp>
      <p:sp>
        <p:nvSpPr>
          <p:cNvPr id="6" name="Footer Placeholder 5"/>
          <p:cNvSpPr>
            <a:spLocks noGrp="1"/>
          </p:cNvSpPr>
          <p:nvPr>
            <p:ph type="ftr" sz="quarter" idx="11"/>
          </p:nvPr>
        </p:nvSpPr>
        <p:spPr>
          <a:xfrm>
            <a:off x="2988604" y="6493026"/>
            <a:ext cx="5723220" cy="256546"/>
          </a:xfrm>
        </p:spPr>
        <p:txBody>
          <a:bodyPr/>
          <a:lstStyle/>
          <a:p>
            <a:r>
              <a:rPr lang="en-US"/>
              <a:t>Open Connectivity Foundation Public Information - No NDA</a:t>
            </a:r>
            <a:endParaRPr lang="en-US" dirty="0"/>
          </a:p>
        </p:txBody>
      </p:sp>
      <p:sp>
        <p:nvSpPr>
          <p:cNvPr id="7" name="Date Placeholder 6"/>
          <p:cNvSpPr>
            <a:spLocks noGrp="1"/>
          </p:cNvSpPr>
          <p:nvPr>
            <p:ph type="dt" sz="half" idx="10"/>
          </p:nvPr>
        </p:nvSpPr>
        <p:spPr>
          <a:xfrm>
            <a:off x="442119" y="6477000"/>
            <a:ext cx="1981200" cy="304801"/>
          </a:xfrm>
        </p:spPr>
        <p:txBody>
          <a:bodyPr/>
          <a:lstStyle/>
          <a:p>
            <a:fld id="{085A3C6E-DFE7-44FE-8927-A6C3E09E936E}" type="datetime3">
              <a:rPr lang="en-US" altLang="ko-KR" smtClean="0"/>
              <a:t>17 October 2017</a:t>
            </a:fld>
            <a:endParaRPr lang="en-US" dirty="0"/>
          </a:p>
        </p:txBody>
      </p:sp>
      <p:sp>
        <p:nvSpPr>
          <p:cNvPr id="8" name="직사각형 7"/>
          <p:cNvSpPr/>
          <p:nvPr/>
        </p:nvSpPr>
        <p:spPr>
          <a:xfrm>
            <a:off x="7134473" y="3200400"/>
            <a:ext cx="4820821" cy="304800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55000" lnSpcReduction="20000"/>
          </a:bodyPr>
          <a:lstStyle/>
          <a:p>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rt</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oic.wk.col</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"if": ["</a:t>
            </a:r>
            <a:r>
              <a:rPr lang="en-US" altLang="ko-KR" dirty="0" err="1">
                <a:solidFill>
                  <a:schemeClr val="tx1"/>
                </a:solidFill>
                <a:latin typeface="Courier New" panose="02070309020205020404" pitchFamily="49" charset="0"/>
                <a:cs typeface="Courier New" panose="02070309020205020404" pitchFamily="49" charset="0"/>
              </a:rPr>
              <a:t>oic.if.ll</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oic.if.baseline</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oic.if.b</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"links": [</a:t>
            </a:r>
          </a:p>
          <a:p>
            <a:r>
              <a:rPr lang="en-US" altLang="ko-KR" dirty="0">
                <a:solidFill>
                  <a:schemeClr val="tx1"/>
                </a:solidFill>
                <a:latin typeface="Courier New" panose="02070309020205020404" pitchFamily="49" charset="0"/>
                <a:cs typeface="Courier New" panose="02070309020205020404" pitchFamily="49" charset="0"/>
              </a:rPr>
              <a:t>    { </a:t>
            </a:r>
          </a:p>
          <a:p>
            <a:r>
              <a:rPr lang="en-US" altLang="ko-KR" dirty="0">
                <a:solidFill>
                  <a:schemeClr val="tx1"/>
                </a:solidFill>
                <a:latin typeface="Courier New" panose="02070309020205020404" pitchFamily="49" charset="0"/>
                <a:cs typeface="Courier New" panose="02070309020205020404" pitchFamily="49" charset="0"/>
              </a:rPr>
              <a:t>      "anchor": "</a:t>
            </a:r>
            <a:r>
              <a:rPr lang="en-US" altLang="ko-KR" dirty="0" err="1">
                <a:solidFill>
                  <a:schemeClr val="tx1"/>
                </a:solidFill>
                <a:latin typeface="Courier New" panose="02070309020205020404" pitchFamily="49" charset="0"/>
                <a:cs typeface="Courier New" panose="02070309020205020404" pitchFamily="49" charset="0"/>
              </a:rPr>
              <a:t>ocf</a:t>
            </a:r>
            <a:r>
              <a:rPr lang="en-US" altLang="ko-KR" dirty="0">
                <a:solidFill>
                  <a:schemeClr val="tx1"/>
                </a:solidFill>
                <a:latin typeface="Courier New" panose="02070309020205020404" pitchFamily="49" charset="0"/>
                <a:cs typeface="Courier New" panose="02070309020205020404" pitchFamily="49" charset="0"/>
              </a:rPr>
              <a:t>://dc70373c-1e8d-4fb3-962e-017eaa863989",</a:t>
            </a:r>
          </a:p>
          <a:p>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href</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myLightSwitch</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rt</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oic.r.switch.binary</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"if": ["</a:t>
            </a:r>
            <a:r>
              <a:rPr lang="en-US" altLang="ko-KR" dirty="0" err="1">
                <a:solidFill>
                  <a:schemeClr val="tx1"/>
                </a:solidFill>
                <a:latin typeface="Courier New" panose="02070309020205020404" pitchFamily="49" charset="0"/>
                <a:cs typeface="Courier New" panose="02070309020205020404" pitchFamily="49" charset="0"/>
              </a:rPr>
              <a:t>oic.if.a</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oic.if.baseline</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"p": {"</a:t>
            </a:r>
            <a:r>
              <a:rPr lang="en-US" altLang="ko-KR" dirty="0" err="1">
                <a:solidFill>
                  <a:schemeClr val="tx1"/>
                </a:solidFill>
                <a:latin typeface="Courier New" panose="02070309020205020404" pitchFamily="49" charset="0"/>
                <a:cs typeface="Courier New" panose="02070309020205020404" pitchFamily="49" charset="0"/>
              </a:rPr>
              <a:t>bm</a:t>
            </a:r>
            <a:r>
              <a:rPr lang="en-US" altLang="ko-KR" dirty="0">
                <a:solidFill>
                  <a:schemeClr val="tx1"/>
                </a:solidFill>
                <a:latin typeface="Courier New" panose="02070309020205020404" pitchFamily="49" charset="0"/>
                <a:cs typeface="Courier New" panose="02070309020205020404" pitchFamily="49" charset="0"/>
              </a:rPr>
              <a:t>": 3},</a:t>
            </a:r>
          </a:p>
          <a:p>
            <a:r>
              <a:rPr lang="en-US" altLang="ko-KR" dirty="0">
                <a:solidFill>
                  <a:schemeClr val="tx1"/>
                </a:solidFill>
                <a:latin typeface="Courier New" panose="02070309020205020404" pitchFamily="49" charset="0"/>
                <a:cs typeface="Courier New" panose="02070309020205020404" pitchFamily="49" charset="0"/>
              </a:rPr>
              <a:t>      "eps": [{"ep": "</a:t>
            </a:r>
            <a:r>
              <a:rPr lang="en-US" altLang="ko-KR" dirty="0" err="1">
                <a:solidFill>
                  <a:schemeClr val="tx1"/>
                </a:solidFill>
                <a:latin typeface="Courier New" panose="02070309020205020404" pitchFamily="49" charset="0"/>
                <a:cs typeface="Courier New" panose="02070309020205020404" pitchFamily="49" charset="0"/>
              </a:rPr>
              <a:t>coaps</a:t>
            </a:r>
            <a:r>
              <a:rPr lang="en-US" altLang="ko-KR" dirty="0">
                <a:solidFill>
                  <a:schemeClr val="tx1"/>
                </a:solidFill>
                <a:latin typeface="Courier New" panose="02070309020205020404" pitchFamily="49" charset="0"/>
                <a:cs typeface="Courier New" panose="02070309020205020404" pitchFamily="49" charset="0"/>
              </a:rPr>
              <a:t>://[2001:db8:b::c2e5]:22222"}]</a:t>
            </a:r>
          </a:p>
          <a:p>
            <a:r>
              <a:rPr lang="en-US" altLang="ko-KR" dirty="0">
                <a:solidFill>
                  <a:schemeClr val="tx1"/>
                </a:solidFill>
                <a:latin typeface="Courier New" panose="02070309020205020404" pitchFamily="49" charset="0"/>
                <a:cs typeface="Courier New" panose="02070309020205020404" pitchFamily="49" charset="0"/>
              </a:rPr>
              <a:t>    },</a:t>
            </a:r>
          </a:p>
          <a:p>
            <a:r>
              <a:rPr lang="en-US" altLang="ko-KR" dirty="0">
                <a:solidFill>
                  <a:schemeClr val="tx1"/>
                </a:solidFill>
                <a:latin typeface="Courier New" panose="02070309020205020404" pitchFamily="49" charset="0"/>
                <a:cs typeface="Courier New" panose="02070309020205020404" pitchFamily="49" charset="0"/>
              </a:rPr>
              <a:t>    {</a:t>
            </a:r>
          </a:p>
          <a:p>
            <a:r>
              <a:rPr lang="en-US" altLang="ko-KR" dirty="0">
                <a:solidFill>
                  <a:schemeClr val="tx1"/>
                </a:solidFill>
                <a:latin typeface="Courier New" panose="02070309020205020404" pitchFamily="49" charset="0"/>
                <a:cs typeface="Courier New" panose="02070309020205020404" pitchFamily="49" charset="0"/>
              </a:rPr>
              <a:t>      "anchor": "</a:t>
            </a:r>
            <a:r>
              <a:rPr lang="en-US" altLang="ko-KR" dirty="0" err="1">
                <a:solidFill>
                  <a:schemeClr val="tx1"/>
                </a:solidFill>
                <a:latin typeface="Courier New" panose="02070309020205020404" pitchFamily="49" charset="0"/>
                <a:cs typeface="Courier New" panose="02070309020205020404" pitchFamily="49" charset="0"/>
              </a:rPr>
              <a:t>ocf</a:t>
            </a:r>
            <a:r>
              <a:rPr lang="en-US" altLang="ko-KR" dirty="0">
                <a:solidFill>
                  <a:schemeClr val="tx1"/>
                </a:solidFill>
                <a:latin typeface="Courier New" panose="02070309020205020404" pitchFamily="49" charset="0"/>
                <a:cs typeface="Courier New" panose="02070309020205020404" pitchFamily="49" charset="0"/>
              </a:rPr>
              <a:t>://88b7c7f0-4b51-4e0a-9faa-cfb439fd7f49",</a:t>
            </a:r>
          </a:p>
          <a:p>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href</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myFanSwitch</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rt</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oic.r.switch.binary</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"if": ["</a:t>
            </a:r>
            <a:r>
              <a:rPr lang="en-US" altLang="ko-KR" dirty="0" err="1">
                <a:solidFill>
                  <a:schemeClr val="tx1"/>
                </a:solidFill>
                <a:latin typeface="Courier New" panose="02070309020205020404" pitchFamily="49" charset="0"/>
                <a:cs typeface="Courier New" panose="02070309020205020404" pitchFamily="49" charset="0"/>
              </a:rPr>
              <a:t>oic.if.a</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oic.if.baseline</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"p": {"</a:t>
            </a:r>
            <a:r>
              <a:rPr lang="en-US" altLang="ko-KR" dirty="0" err="1">
                <a:solidFill>
                  <a:schemeClr val="tx1"/>
                </a:solidFill>
                <a:latin typeface="Courier New" panose="02070309020205020404" pitchFamily="49" charset="0"/>
                <a:cs typeface="Courier New" panose="02070309020205020404" pitchFamily="49" charset="0"/>
              </a:rPr>
              <a:t>bm</a:t>
            </a:r>
            <a:r>
              <a:rPr lang="en-US" altLang="ko-KR" dirty="0">
                <a:solidFill>
                  <a:schemeClr val="tx1"/>
                </a:solidFill>
                <a:latin typeface="Courier New" panose="02070309020205020404" pitchFamily="49" charset="0"/>
                <a:cs typeface="Courier New" panose="02070309020205020404" pitchFamily="49" charset="0"/>
              </a:rPr>
              <a:t>": 3},</a:t>
            </a:r>
          </a:p>
          <a:p>
            <a:r>
              <a:rPr lang="en-US" altLang="ko-KR" dirty="0">
                <a:solidFill>
                  <a:schemeClr val="tx1"/>
                </a:solidFill>
                <a:latin typeface="Courier New" panose="02070309020205020404" pitchFamily="49" charset="0"/>
                <a:cs typeface="Courier New" panose="02070309020205020404" pitchFamily="49" charset="0"/>
              </a:rPr>
              <a:t>      "eps": [{"ep": "</a:t>
            </a:r>
            <a:r>
              <a:rPr lang="en-US" altLang="ko-KR" dirty="0" err="1">
                <a:solidFill>
                  <a:schemeClr val="tx1"/>
                </a:solidFill>
                <a:latin typeface="Courier New" panose="02070309020205020404" pitchFamily="49" charset="0"/>
                <a:cs typeface="Courier New" panose="02070309020205020404" pitchFamily="49" charset="0"/>
              </a:rPr>
              <a:t>coaps</a:t>
            </a:r>
            <a:r>
              <a:rPr lang="en-US" altLang="ko-KR" dirty="0">
                <a:solidFill>
                  <a:schemeClr val="tx1"/>
                </a:solidFill>
                <a:latin typeface="Courier New" panose="02070309020205020404" pitchFamily="49" charset="0"/>
                <a:cs typeface="Courier New" panose="02070309020205020404" pitchFamily="49" charset="0"/>
              </a:rPr>
              <a:t>://[2001:db8:a::b1d4]:33333"}]</a:t>
            </a:r>
          </a:p>
          <a:p>
            <a:r>
              <a:rPr lang="en-US" altLang="ko-KR" dirty="0">
                <a:solidFill>
                  <a:schemeClr val="tx1"/>
                </a:solidFill>
                <a:latin typeface="Courier New" panose="02070309020205020404" pitchFamily="49" charset="0"/>
                <a:cs typeface="Courier New" panose="02070309020205020404" pitchFamily="49" charset="0"/>
              </a:rPr>
              <a:t>    }</a:t>
            </a:r>
          </a:p>
          <a:p>
            <a:r>
              <a:rPr lang="en-US" altLang="ko-KR" dirty="0">
                <a:solidFill>
                  <a:schemeClr val="tx1"/>
                </a:solidFill>
                <a:latin typeface="Courier New" panose="02070309020205020404" pitchFamily="49" charset="0"/>
                <a:cs typeface="Courier New" panose="02070309020205020404" pitchFamily="49" charset="0"/>
              </a:rPr>
              <a:t>  ]</a:t>
            </a:r>
          </a:p>
          <a:p>
            <a:r>
              <a:rPr lang="en-US" altLang="ko-KR" dirty="0">
                <a:solidFill>
                  <a:schemeClr val="tx1"/>
                </a:solidFill>
                <a:latin typeface="Courier New" panose="02070309020205020404" pitchFamily="49" charset="0"/>
                <a:cs typeface="Courier New" panose="02070309020205020404" pitchFamily="49" charset="0"/>
              </a:rPr>
              <a:t>}</a:t>
            </a:r>
            <a:endParaRPr lang="ko-KR" altLang="en-US" dirty="0">
              <a:solidFill>
                <a:schemeClr val="tx1"/>
              </a:solidFill>
              <a:latin typeface="Courier New" panose="02070309020205020404" pitchFamily="49" charset="0"/>
              <a:cs typeface="Courier New" panose="02070309020205020404" pitchFamily="49" charset="0"/>
            </a:endParaRPr>
          </a:p>
        </p:txBody>
      </p:sp>
      <p:pic>
        <p:nvPicPr>
          <p:cNvPr id="9" name="Picture 2"/>
          <p:cNvPicPr>
            <a:picLocks noChangeAspect="1" noChangeArrowheads="1"/>
          </p:cNvPicPr>
          <p:nvPr/>
        </p:nvPicPr>
        <p:blipFill>
          <a:blip r:embed="rId2"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067720" y="3610584"/>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직선 화살표 연결선 9"/>
          <p:cNvCxnSpPr/>
          <p:nvPr/>
        </p:nvCxnSpPr>
        <p:spPr>
          <a:xfrm flipV="1">
            <a:off x="3087284" y="3954899"/>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직선 화살표 연결선 10"/>
          <p:cNvCxnSpPr/>
          <p:nvPr/>
        </p:nvCxnSpPr>
        <p:spPr>
          <a:xfrm flipV="1">
            <a:off x="3087284" y="4366816"/>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Content Placeholder 2"/>
          <p:cNvSpPr txBox="1">
            <a:spLocks/>
          </p:cNvSpPr>
          <p:nvPr/>
        </p:nvSpPr>
        <p:spPr>
          <a:xfrm>
            <a:off x="2988604" y="3020440"/>
            <a:ext cx="3558111" cy="54441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GET /collection</a:t>
            </a:r>
          </a:p>
          <a:p>
            <a:pPr marL="457200" indent="-457200" algn="ctr">
              <a:buNone/>
            </a:pP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rt</a:t>
            </a: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oic.r.switch.binary</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3" name="Content Placeholder 2"/>
          <p:cNvSpPr txBox="1">
            <a:spLocks/>
          </p:cNvSpPr>
          <p:nvPr/>
        </p:nvSpPr>
        <p:spPr>
          <a:xfrm>
            <a:off x="3087284" y="4085757"/>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4" name="TextBox 13"/>
          <p:cNvSpPr txBox="1"/>
          <p:nvPr/>
        </p:nvSpPr>
        <p:spPr>
          <a:xfrm>
            <a:off x="2765194" y="4639577"/>
            <a:ext cx="3859343" cy="1712062"/>
          </a:xfrm>
          <a:prstGeom prst="rect">
            <a:avLst/>
          </a:prstGeom>
          <a:solidFill>
            <a:schemeClr val="accent5">
              <a:lumMod val="20000"/>
              <a:lumOff val="80000"/>
            </a:schemeClr>
          </a:solidFill>
          <a:ln w="3175">
            <a:solidFill>
              <a:schemeClr val="tx1"/>
            </a:solidFill>
          </a:ln>
        </p:spPr>
        <p:txBody>
          <a:bodyPr wrap="square" rtlCol="0">
            <a:normAutofit fontScale="70000" lnSpcReduction="20000"/>
          </a:bodyPr>
          <a:lstStyle/>
          <a:p>
            <a:r>
              <a:rPr lang="en-US" altLang="ko-KR" sz="1000" dirty="0"/>
              <a:t> [</a:t>
            </a:r>
            <a:br>
              <a:rPr lang="en-US" altLang="ko-KR" sz="1000" dirty="0"/>
            </a:br>
            <a:r>
              <a:rPr lang="en-US" altLang="ko-KR" sz="1000" dirty="0">
                <a:latin typeface="Courier New" panose="02070309020205020404" pitchFamily="49" charset="0"/>
                <a:cs typeface="Courier New" panose="02070309020205020404" pitchFamily="49" charset="0"/>
              </a:rPr>
              <a:t>  { </a:t>
            </a:r>
          </a:p>
          <a:p>
            <a:r>
              <a:rPr lang="en-US" altLang="ko-KR" sz="1000" dirty="0">
                <a:latin typeface="Courier New" panose="02070309020205020404" pitchFamily="49" charset="0"/>
                <a:cs typeface="Courier New" panose="02070309020205020404" pitchFamily="49" charset="0"/>
              </a:rPr>
              <a:t>      "anchor": "</a:t>
            </a:r>
            <a:r>
              <a:rPr lang="en-US" altLang="ko-KR" sz="1000" dirty="0" err="1">
                <a:latin typeface="Courier New" panose="02070309020205020404" pitchFamily="49" charset="0"/>
                <a:cs typeface="Courier New" panose="02070309020205020404" pitchFamily="49" charset="0"/>
              </a:rPr>
              <a:t>ocf</a:t>
            </a:r>
            <a:r>
              <a:rPr lang="en-US" altLang="ko-KR" sz="1000" dirty="0">
                <a:latin typeface="Courier New" panose="02070309020205020404" pitchFamily="49" charset="0"/>
                <a:cs typeface="Courier New" panose="02070309020205020404" pitchFamily="49" charset="0"/>
              </a:rPr>
              <a:t>://dc70373c-1e8d-4fb3-962e-017eaa863989",</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href</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myLightSwitch</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rt</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oic.r.switch.binary</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"if": ["</a:t>
            </a:r>
            <a:r>
              <a:rPr lang="en-US" altLang="ko-KR" sz="1000" dirty="0" err="1">
                <a:latin typeface="Courier New" panose="02070309020205020404" pitchFamily="49" charset="0"/>
                <a:cs typeface="Courier New" panose="02070309020205020404" pitchFamily="49" charset="0"/>
              </a:rPr>
              <a:t>oic.if.a</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oic.if.baseline</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"p": {"</a:t>
            </a:r>
            <a:r>
              <a:rPr lang="en-US" altLang="ko-KR" sz="1000" dirty="0" err="1">
                <a:latin typeface="Courier New" panose="02070309020205020404" pitchFamily="49" charset="0"/>
                <a:cs typeface="Courier New" panose="02070309020205020404" pitchFamily="49" charset="0"/>
              </a:rPr>
              <a:t>bm</a:t>
            </a:r>
            <a:r>
              <a:rPr lang="en-US" altLang="ko-KR" sz="1000" dirty="0">
                <a:latin typeface="Courier New" panose="02070309020205020404" pitchFamily="49" charset="0"/>
                <a:cs typeface="Courier New" panose="02070309020205020404" pitchFamily="49" charset="0"/>
              </a:rPr>
              <a:t>": 3},</a:t>
            </a:r>
          </a:p>
          <a:p>
            <a:r>
              <a:rPr lang="en-US" altLang="ko-KR" sz="1000" dirty="0">
                <a:latin typeface="Courier New" panose="02070309020205020404" pitchFamily="49" charset="0"/>
                <a:cs typeface="Courier New" panose="02070309020205020404" pitchFamily="49" charset="0"/>
              </a:rPr>
              <a:t>      "eps": [{"ep": "</a:t>
            </a:r>
            <a:r>
              <a:rPr lang="en-US" altLang="ko-KR" sz="1000" dirty="0" err="1">
                <a:latin typeface="Courier New" panose="02070309020205020404" pitchFamily="49" charset="0"/>
                <a:cs typeface="Courier New" panose="02070309020205020404" pitchFamily="49" charset="0"/>
              </a:rPr>
              <a:t>coaps</a:t>
            </a:r>
            <a:r>
              <a:rPr lang="en-US" altLang="ko-KR" sz="1000" dirty="0">
                <a:latin typeface="Courier New" panose="02070309020205020404" pitchFamily="49" charset="0"/>
                <a:cs typeface="Courier New" panose="02070309020205020404" pitchFamily="49" charset="0"/>
              </a:rPr>
              <a:t>://[2001:db8:b::c2e5]:22222"}]</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      "anchor": "</a:t>
            </a:r>
            <a:r>
              <a:rPr lang="en-US" altLang="ko-KR" sz="1000" dirty="0" err="1">
                <a:latin typeface="Courier New" panose="02070309020205020404" pitchFamily="49" charset="0"/>
                <a:cs typeface="Courier New" panose="02070309020205020404" pitchFamily="49" charset="0"/>
              </a:rPr>
              <a:t>ocf</a:t>
            </a:r>
            <a:r>
              <a:rPr lang="en-US" altLang="ko-KR" sz="1000" dirty="0">
                <a:latin typeface="Courier New" panose="02070309020205020404" pitchFamily="49" charset="0"/>
                <a:cs typeface="Courier New" panose="02070309020205020404" pitchFamily="49" charset="0"/>
              </a:rPr>
              <a:t>://88b7c7f0-4b51-4e0a-9faa-cfb439fd7f49",</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href</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myFanSwitch</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rt</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oic.r.switch.binary</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"if": ["</a:t>
            </a:r>
            <a:r>
              <a:rPr lang="en-US" altLang="ko-KR" sz="1000" dirty="0" err="1">
                <a:latin typeface="Courier New" panose="02070309020205020404" pitchFamily="49" charset="0"/>
                <a:cs typeface="Courier New" panose="02070309020205020404" pitchFamily="49" charset="0"/>
              </a:rPr>
              <a:t>oic.if.a</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oic.if.baseline</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"p": {"</a:t>
            </a:r>
            <a:r>
              <a:rPr lang="en-US" altLang="ko-KR" sz="1000" dirty="0" err="1">
                <a:latin typeface="Courier New" panose="02070309020205020404" pitchFamily="49" charset="0"/>
                <a:cs typeface="Courier New" panose="02070309020205020404" pitchFamily="49" charset="0"/>
              </a:rPr>
              <a:t>bm</a:t>
            </a:r>
            <a:r>
              <a:rPr lang="en-US" altLang="ko-KR" sz="1000" dirty="0">
                <a:latin typeface="Courier New" panose="02070309020205020404" pitchFamily="49" charset="0"/>
                <a:cs typeface="Courier New" panose="02070309020205020404" pitchFamily="49" charset="0"/>
              </a:rPr>
              <a:t>": 3},</a:t>
            </a:r>
          </a:p>
          <a:p>
            <a:r>
              <a:rPr lang="en-US" altLang="ko-KR" sz="1000" dirty="0">
                <a:latin typeface="Courier New" panose="02070309020205020404" pitchFamily="49" charset="0"/>
                <a:cs typeface="Courier New" panose="02070309020205020404" pitchFamily="49" charset="0"/>
              </a:rPr>
              <a:t>      "eps": [{"ep": "</a:t>
            </a:r>
            <a:r>
              <a:rPr lang="en-US" altLang="ko-KR" sz="1000" dirty="0" err="1">
                <a:latin typeface="Courier New" panose="02070309020205020404" pitchFamily="49" charset="0"/>
                <a:cs typeface="Courier New" panose="02070309020205020404" pitchFamily="49" charset="0"/>
              </a:rPr>
              <a:t>coaps</a:t>
            </a:r>
            <a:r>
              <a:rPr lang="en-US" altLang="ko-KR" sz="1000" dirty="0">
                <a:latin typeface="Courier New" panose="02070309020205020404" pitchFamily="49" charset="0"/>
                <a:cs typeface="Courier New" panose="02070309020205020404" pitchFamily="49" charset="0"/>
              </a:rPr>
              <a:t>://[2001:db8:a::b1d4]:33333"}]</a:t>
            </a:r>
          </a:p>
          <a:p>
            <a:r>
              <a:rPr lang="en-US" altLang="ko-KR" sz="1000" dirty="0">
                <a:latin typeface="Courier New" panose="02070309020205020404" pitchFamily="49" charset="0"/>
                <a:cs typeface="Courier New" panose="02070309020205020404" pitchFamily="49" charset="0"/>
              </a:rPr>
              <a:t>  }</a:t>
            </a:r>
            <a:br>
              <a:rPr lang="en-US" altLang="ko-KR" sz="1000" dirty="0"/>
            </a:br>
            <a:r>
              <a:rPr lang="en-US" altLang="ko-KR" sz="1000" dirty="0"/>
              <a:t>  ]</a:t>
            </a:r>
            <a:endParaRPr lang="en-US" altLang="ko-KR" sz="1000" dirty="0">
              <a:latin typeface="Courier New" pitchFamily="49" charset="0"/>
              <a:cs typeface="Courier New" pitchFamily="49" charset="0"/>
            </a:endParaRPr>
          </a:p>
        </p:txBody>
      </p:sp>
      <p:sp>
        <p:nvSpPr>
          <p:cNvPr id="16" name="Content Placeholder 2"/>
          <p:cNvSpPr txBox="1">
            <a:spLocks/>
          </p:cNvSpPr>
          <p:nvPr/>
        </p:nvSpPr>
        <p:spPr>
          <a:xfrm>
            <a:off x="3087284" y="3650329"/>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REQUEST</a:t>
            </a:r>
            <a:endParaRPr lang="en-US" sz="1600" b="1" dirty="0">
              <a:solidFill>
                <a:srgbClr val="1C3339"/>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45607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left)">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right)">
                                      <p:cBhvr>
                                        <p:cTn id="18" dur="500"/>
                                        <p:tgtEl>
                                          <p:spTgt spid="11"/>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right)">
                                      <p:cBhvr>
                                        <p:cTn id="21" dur="500"/>
                                        <p:tgtEl>
                                          <p:spTgt spid="13"/>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right)">
                                      <p:cBhvr>
                                        <p:cTn id="2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animBg="1"/>
      <p:bldP spid="1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91046" y="1156997"/>
            <a:ext cx="11200912" cy="1032666"/>
          </a:xfrm>
        </p:spPr>
        <p:txBody>
          <a:bodyPr>
            <a:normAutofit lnSpcReduction="10000"/>
          </a:bodyPr>
          <a:lstStyle/>
          <a:p>
            <a:r>
              <a:rPr lang="en-US" altLang="ko-KR" dirty="0"/>
              <a:t>Core Resources </a:t>
            </a:r>
          </a:p>
          <a:p>
            <a:pPr lvl="1"/>
            <a:r>
              <a:rPr lang="en-US" altLang="ko-KR" dirty="0"/>
              <a:t>ATG defines several Resource Types which are common to all verticals. </a:t>
            </a:r>
            <a:endParaRPr lang="ko-KR" altLang="en-US" dirty="0"/>
          </a:p>
        </p:txBody>
      </p:sp>
      <p:sp>
        <p:nvSpPr>
          <p:cNvPr id="3" name="제목 2"/>
          <p:cNvSpPr>
            <a:spLocks noGrp="1"/>
          </p:cNvSpPr>
          <p:nvPr>
            <p:ph type="title"/>
          </p:nvPr>
        </p:nvSpPr>
        <p:spPr/>
        <p:txBody>
          <a:bodyPr/>
          <a:lstStyle/>
          <a:p>
            <a:r>
              <a:rPr lang="en-US" altLang="ko-KR" dirty="0"/>
              <a:t>Core Resources</a:t>
            </a:r>
            <a:endParaRPr lang="ko-KR" altLang="en-US" dirty="0"/>
          </a:p>
        </p:txBody>
      </p:sp>
      <p:sp>
        <p:nvSpPr>
          <p:cNvPr id="4" name="날짜 개체 틀 3"/>
          <p:cNvSpPr>
            <a:spLocks noGrp="1"/>
          </p:cNvSpPr>
          <p:nvPr>
            <p:ph type="dt" sz="half" idx="10"/>
          </p:nvPr>
        </p:nvSpPr>
        <p:spPr/>
        <p:txBody>
          <a:bodyPr/>
          <a:lstStyle/>
          <a:p>
            <a:fld id="{7C963AED-5854-43D5-8EB9-85DDBEEB45F4}" type="datetime3">
              <a:rPr lang="en-US" altLang="ko-KR" smtClean="0"/>
              <a:t>17 October 2017</a:t>
            </a:fld>
            <a:endParaRPr lang="en-US" dirty="0"/>
          </a:p>
        </p:txBody>
      </p:sp>
      <p:sp>
        <p:nvSpPr>
          <p:cNvPr id="5" name="바닥글 개체 틀 4"/>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p:cNvSpPr>
            <a:spLocks noGrp="1"/>
          </p:cNvSpPr>
          <p:nvPr>
            <p:ph type="sldNum" sz="quarter" idx="12"/>
          </p:nvPr>
        </p:nvSpPr>
        <p:spPr/>
        <p:txBody>
          <a:bodyPr/>
          <a:lstStyle/>
          <a:p>
            <a:fld id="{17A5C656-E050-4F3D-A0DB-0D19E9E83691}" type="slidenum">
              <a:rPr lang="en-US" smtClean="0"/>
              <a:pPr/>
              <a:t>56</a:t>
            </a:fld>
            <a:endParaRPr lang="en-US" dirty="0"/>
          </a:p>
        </p:txBody>
      </p:sp>
      <p:graphicFrame>
        <p:nvGraphicFramePr>
          <p:cNvPr id="7" name="표 6"/>
          <p:cNvGraphicFramePr>
            <a:graphicFrameLocks noGrp="1"/>
          </p:cNvGraphicFramePr>
          <p:nvPr>
            <p:extLst>
              <p:ext uri="{D42A27DB-BD31-4B8C-83A1-F6EECF244321}">
                <p14:modId xmlns:p14="http://schemas.microsoft.com/office/powerpoint/2010/main" val="582722235"/>
              </p:ext>
            </p:extLst>
          </p:nvPr>
        </p:nvGraphicFramePr>
        <p:xfrm>
          <a:off x="350196" y="4603068"/>
          <a:ext cx="11691594" cy="1645920"/>
        </p:xfrm>
        <a:graphic>
          <a:graphicData uri="http://schemas.openxmlformats.org/drawingml/2006/table">
            <a:tbl>
              <a:tblPr firstRow="1" bandRow="1">
                <a:tableStyleId>{5C22544A-7EE6-4342-B048-85BDC9FD1C3A}</a:tableStyleId>
              </a:tblPr>
              <a:tblGrid>
                <a:gridCol w="958499">
                  <a:extLst>
                    <a:ext uri="{9D8B030D-6E8A-4147-A177-3AD203B41FA5}">
                      <a16:colId xmlns:a16="http://schemas.microsoft.com/office/drawing/2014/main" val="20000"/>
                    </a:ext>
                  </a:extLst>
                </a:gridCol>
                <a:gridCol w="1139689">
                  <a:extLst>
                    <a:ext uri="{9D8B030D-6E8A-4147-A177-3AD203B41FA5}">
                      <a16:colId xmlns:a16="http://schemas.microsoft.com/office/drawing/2014/main" val="20001"/>
                    </a:ext>
                  </a:extLst>
                </a:gridCol>
                <a:gridCol w="1785702">
                  <a:extLst>
                    <a:ext uri="{9D8B030D-6E8A-4147-A177-3AD203B41FA5}">
                      <a16:colId xmlns:a16="http://schemas.microsoft.com/office/drawing/2014/main" val="20002"/>
                    </a:ext>
                  </a:extLst>
                </a:gridCol>
                <a:gridCol w="1443222">
                  <a:extLst>
                    <a:ext uri="{9D8B030D-6E8A-4147-A177-3AD203B41FA5}">
                      <a16:colId xmlns:a16="http://schemas.microsoft.com/office/drawing/2014/main" val="20003"/>
                    </a:ext>
                  </a:extLst>
                </a:gridCol>
                <a:gridCol w="3910429">
                  <a:extLst>
                    <a:ext uri="{9D8B030D-6E8A-4147-A177-3AD203B41FA5}">
                      <a16:colId xmlns:a16="http://schemas.microsoft.com/office/drawing/2014/main" val="20004"/>
                    </a:ext>
                  </a:extLst>
                </a:gridCol>
                <a:gridCol w="1783897">
                  <a:extLst>
                    <a:ext uri="{9D8B030D-6E8A-4147-A177-3AD203B41FA5}">
                      <a16:colId xmlns:a16="http://schemas.microsoft.com/office/drawing/2014/main" val="20005"/>
                    </a:ext>
                  </a:extLst>
                </a:gridCol>
                <a:gridCol w="670156">
                  <a:extLst>
                    <a:ext uri="{9D8B030D-6E8A-4147-A177-3AD203B41FA5}">
                      <a16:colId xmlns:a16="http://schemas.microsoft.com/office/drawing/2014/main" val="20006"/>
                    </a:ext>
                  </a:extLst>
                </a:gridCol>
              </a:tblGrid>
              <a:tr h="370840">
                <a:tc>
                  <a:txBody>
                    <a:bodyPr/>
                    <a:lstStyle/>
                    <a:p>
                      <a:pPr algn="ctr" latinLnBrk="1"/>
                      <a:r>
                        <a:rPr lang="en-US" altLang="ko-KR" sz="1200" dirty="0"/>
                        <a:t>fixed</a:t>
                      </a:r>
                      <a:r>
                        <a:rPr lang="en-US" altLang="ko-KR" sz="1200" baseline="0" dirty="0"/>
                        <a:t> URI</a:t>
                      </a:r>
                      <a:endParaRPr lang="ko-KR" altLang="en-US" sz="1200" dirty="0"/>
                    </a:p>
                  </a:txBody>
                  <a:tcPr anchor="ctr"/>
                </a:tc>
                <a:tc>
                  <a:txBody>
                    <a:bodyPr/>
                    <a:lstStyle/>
                    <a:p>
                      <a:pPr algn="ctr" latinLnBrk="1"/>
                      <a:r>
                        <a:rPr lang="en-US" altLang="ko-KR" sz="1200" dirty="0"/>
                        <a:t>Resource</a:t>
                      </a:r>
                      <a:r>
                        <a:rPr lang="en-US" altLang="ko-KR" sz="1200" baseline="0" dirty="0"/>
                        <a:t> Type Title</a:t>
                      </a:r>
                      <a:endParaRPr lang="ko-KR" altLang="en-US" sz="1200" dirty="0"/>
                    </a:p>
                  </a:txBody>
                  <a:tcPr anchor="ctr"/>
                </a:tc>
                <a:tc>
                  <a:txBody>
                    <a:bodyPr/>
                    <a:lstStyle/>
                    <a:p>
                      <a:pPr algn="ctr" latinLnBrk="1"/>
                      <a:r>
                        <a:rPr lang="en-US" altLang="ko-KR" sz="1200" dirty="0"/>
                        <a:t>Resource Type ID (“</a:t>
                      </a:r>
                      <a:r>
                        <a:rPr lang="en-US" altLang="ko-KR" sz="1200" dirty="0" err="1"/>
                        <a:t>rt</a:t>
                      </a:r>
                      <a:r>
                        <a:rPr lang="en-US" altLang="ko-KR" sz="1200" dirty="0"/>
                        <a:t>” value)</a:t>
                      </a:r>
                      <a:endParaRPr lang="ko-KR" altLang="en-US" sz="1200" dirty="0"/>
                    </a:p>
                  </a:txBody>
                  <a:tcPr anchor="ctr"/>
                </a:tc>
                <a:tc>
                  <a:txBody>
                    <a:bodyPr/>
                    <a:lstStyle/>
                    <a:p>
                      <a:pPr algn="ctr" latinLnBrk="1"/>
                      <a:r>
                        <a:rPr lang="en-US" altLang="ko-KR" sz="1200" dirty="0"/>
                        <a:t>interfaces</a:t>
                      </a:r>
                      <a:endParaRPr lang="ko-KR" altLang="en-US" sz="1200" dirty="0"/>
                    </a:p>
                  </a:txBody>
                  <a:tcPr anchor="ctr"/>
                </a:tc>
                <a:tc>
                  <a:txBody>
                    <a:bodyPr/>
                    <a:lstStyle/>
                    <a:p>
                      <a:pPr algn="ctr">
                        <a:spcBef>
                          <a:spcPts val="300"/>
                        </a:spcBef>
                        <a:spcAft>
                          <a:spcPts val="300"/>
                        </a:spcAft>
                      </a:pPr>
                      <a:r>
                        <a:rPr lang="en-GB" sz="1200" b="1" spc="40" dirty="0">
                          <a:solidFill>
                            <a:srgbClr val="FFFFFF"/>
                          </a:solidFill>
                          <a:latin typeface="Arial"/>
                          <a:ea typeface="맑은 고딕"/>
                        </a:rPr>
                        <a:t>Description</a:t>
                      </a:r>
                      <a:endParaRPr lang="ko-KR" sz="1200" spc="40" dirty="0">
                        <a:latin typeface="Arial"/>
                        <a:ea typeface="Times New Roman"/>
                      </a:endParaRPr>
                    </a:p>
                  </a:txBody>
                  <a:tcPr marL="68580" marR="68580" marT="0" marB="0" anchor="ctr"/>
                </a:tc>
                <a:tc>
                  <a:txBody>
                    <a:bodyPr/>
                    <a:lstStyle/>
                    <a:p>
                      <a:pPr algn="ctr">
                        <a:spcBef>
                          <a:spcPts val="300"/>
                        </a:spcBef>
                        <a:spcAft>
                          <a:spcPts val="300"/>
                        </a:spcAft>
                      </a:pPr>
                      <a:r>
                        <a:rPr lang="en-GB" sz="1200" spc="40" dirty="0">
                          <a:solidFill>
                            <a:srgbClr val="FFFFFF"/>
                          </a:solidFill>
                          <a:latin typeface="Arial"/>
                          <a:ea typeface="맑은 고딕"/>
                        </a:rPr>
                        <a:t>Related </a:t>
                      </a:r>
                      <a:r>
                        <a:rPr lang="en-GB" sz="1200" b="1" spc="40" dirty="0">
                          <a:solidFill>
                            <a:srgbClr val="FFFFFF"/>
                          </a:solidFill>
                          <a:latin typeface="Arial"/>
                          <a:ea typeface="맑은 고딕"/>
                        </a:rPr>
                        <a:t>Functional Interaction </a:t>
                      </a:r>
                      <a:endParaRPr lang="ko-KR" sz="1200" spc="40" dirty="0">
                        <a:latin typeface="Arial"/>
                        <a:ea typeface="Times New Roman"/>
                      </a:endParaRPr>
                    </a:p>
                  </a:txBody>
                  <a:tcPr marL="68580" marR="68580" marT="0" marB="0" anchor="ctr"/>
                </a:tc>
                <a:tc>
                  <a:txBody>
                    <a:bodyPr/>
                    <a:lstStyle/>
                    <a:p>
                      <a:pPr algn="ctr">
                        <a:spcBef>
                          <a:spcPts val="300"/>
                        </a:spcBef>
                        <a:spcAft>
                          <a:spcPts val="300"/>
                        </a:spcAft>
                      </a:pPr>
                      <a:r>
                        <a:rPr lang="en-GB" sz="1200" b="1" spc="40" dirty="0">
                          <a:solidFill>
                            <a:srgbClr val="FFFFFF"/>
                          </a:solidFill>
                          <a:latin typeface="Arial"/>
                          <a:ea typeface="맑은 고딕"/>
                        </a:rPr>
                        <a:t>M/CM/O</a:t>
                      </a:r>
                      <a:endParaRPr lang="ko-KR" sz="1200" spc="40" dirty="0">
                        <a:latin typeface="Arial"/>
                        <a:ea typeface="Times New Roman"/>
                      </a:endParaRPr>
                    </a:p>
                  </a:txBody>
                  <a:tcPr marL="68580" marR="68580" marT="0" marB="0" anchor="ctr"/>
                </a:tc>
                <a:extLst>
                  <a:ext uri="{0D108BD9-81ED-4DB2-BD59-A6C34878D82A}">
                    <a16:rowId xmlns:a16="http://schemas.microsoft.com/office/drawing/2014/main" val="10000"/>
                  </a:ext>
                </a:extLst>
              </a:tr>
              <a:tr h="0">
                <a:tc>
                  <a:txBody>
                    <a:bodyPr/>
                    <a:lstStyle/>
                    <a:p>
                      <a:pPr algn="ctr" rtl="0" fontAlgn="b"/>
                      <a:r>
                        <a:rPr lang="en-US" sz="1200" b="0">
                          <a:solidFill>
                            <a:srgbClr val="000000"/>
                          </a:solidFill>
                          <a:effectLst/>
                          <a:latin typeface="+mj-lt"/>
                        </a:rPr>
                        <a:t>/oic/res</a:t>
                      </a:r>
                    </a:p>
                  </a:txBody>
                  <a:tcPr marL="22860" marR="22860" marT="15240" marB="15240" anchor="ctr"/>
                </a:tc>
                <a:tc>
                  <a:txBody>
                    <a:bodyPr/>
                    <a:lstStyle/>
                    <a:p>
                      <a:pPr algn="ctr" rtl="0" fontAlgn="b"/>
                      <a:r>
                        <a:rPr lang="en-US" sz="1200" b="0">
                          <a:solidFill>
                            <a:srgbClr val="000000"/>
                          </a:solidFill>
                          <a:effectLst/>
                          <a:latin typeface="+mj-lt"/>
                        </a:rPr>
                        <a:t>Default </a:t>
                      </a:r>
                    </a:p>
                  </a:txBody>
                  <a:tcPr marL="22860" marR="22860" marT="15240" marB="15240" anchor="ctr"/>
                </a:tc>
                <a:tc>
                  <a:txBody>
                    <a:bodyPr/>
                    <a:lstStyle/>
                    <a:p>
                      <a:pPr algn="ctr" rtl="0" fontAlgn="b"/>
                      <a:r>
                        <a:rPr lang="en-US" sz="1200" b="0">
                          <a:solidFill>
                            <a:srgbClr val="000000"/>
                          </a:solidFill>
                          <a:effectLst/>
                          <a:latin typeface="+mj-lt"/>
                        </a:rPr>
                        <a:t>oic.wk.res</a:t>
                      </a:r>
                    </a:p>
                  </a:txBody>
                  <a:tcPr marL="22860" marR="22860" marT="15240" marB="15240" anchor="ctr"/>
                </a:tc>
                <a:tc>
                  <a:txBody>
                    <a:bodyPr/>
                    <a:lstStyle/>
                    <a:p>
                      <a:pPr algn="ctr" rtl="0" fontAlgn="b"/>
                      <a:r>
                        <a:rPr lang="en-US" sz="1200" b="0">
                          <a:solidFill>
                            <a:srgbClr val="000000"/>
                          </a:solidFill>
                          <a:effectLst/>
                          <a:latin typeface="+mj-lt"/>
                        </a:rPr>
                        <a:t>oic.if.ll, </a:t>
                      </a:r>
                      <a:br>
                        <a:rPr lang="en-US" sz="1200" b="0">
                          <a:solidFill>
                            <a:srgbClr val="000000"/>
                          </a:solidFill>
                          <a:effectLst/>
                          <a:latin typeface="+mj-lt"/>
                        </a:rPr>
                      </a:br>
                      <a:r>
                        <a:rPr lang="en-US" sz="1200" b="0">
                          <a:solidFill>
                            <a:srgbClr val="000000"/>
                          </a:solidFill>
                          <a:effectLst/>
                          <a:latin typeface="+mj-lt"/>
                        </a:rPr>
                        <a:t>oic.if.baseline</a:t>
                      </a:r>
                    </a:p>
                  </a:txBody>
                  <a:tcPr marL="22860" marR="22860" marT="15240" marB="15240" anchor="ctr"/>
                </a:tc>
                <a:tc>
                  <a:txBody>
                    <a:bodyPr/>
                    <a:lstStyle/>
                    <a:p>
                      <a:pPr algn="ctr" rtl="0" fontAlgn="b"/>
                      <a:r>
                        <a:rPr lang="en-US" sz="1200" b="0">
                          <a:solidFill>
                            <a:srgbClr val="000000"/>
                          </a:solidFill>
                          <a:effectLst/>
                          <a:latin typeface="+mj-lt"/>
                        </a:rPr>
                        <a:t>expose the Resources hosted by the responding Server and facilitate OCF Device discovery. </a:t>
                      </a:r>
                    </a:p>
                  </a:txBody>
                  <a:tcPr marL="22860" marR="22860" marT="15240" marB="15240" anchor="ctr"/>
                </a:tc>
                <a:tc>
                  <a:txBody>
                    <a:bodyPr/>
                    <a:lstStyle/>
                    <a:p>
                      <a:pPr algn="ctr" rtl="0" fontAlgn="b"/>
                      <a:r>
                        <a:rPr lang="en-US" sz="1200" b="0">
                          <a:solidFill>
                            <a:srgbClr val="000000"/>
                          </a:solidFill>
                          <a:effectLst/>
                          <a:latin typeface="+mj-lt"/>
                        </a:rPr>
                        <a:t>Discovery</a:t>
                      </a:r>
                    </a:p>
                  </a:txBody>
                  <a:tcPr marL="22860" marR="22860" marT="15240" marB="15240" anchor="ctr"/>
                </a:tc>
                <a:tc>
                  <a:txBody>
                    <a:bodyPr/>
                    <a:lstStyle/>
                    <a:p>
                      <a:pPr algn="ctr" rtl="0" fontAlgn="b"/>
                      <a:r>
                        <a:rPr lang="en-US" sz="1200" b="0">
                          <a:solidFill>
                            <a:srgbClr val="000000"/>
                          </a:solidFill>
                          <a:effectLst/>
                          <a:latin typeface="+mj-lt"/>
                        </a:rPr>
                        <a:t>M</a:t>
                      </a:r>
                    </a:p>
                  </a:txBody>
                  <a:tcPr marL="22860" marR="22860" marT="15240" marB="15240" anchor="ctr"/>
                </a:tc>
                <a:extLst>
                  <a:ext uri="{0D108BD9-81ED-4DB2-BD59-A6C34878D82A}">
                    <a16:rowId xmlns:a16="http://schemas.microsoft.com/office/drawing/2014/main" val="10001"/>
                  </a:ext>
                </a:extLst>
              </a:tr>
              <a:tr h="365760">
                <a:tc>
                  <a:txBody>
                    <a:bodyPr/>
                    <a:lstStyle/>
                    <a:p>
                      <a:pPr algn="ctr" rtl="0" fontAlgn="b"/>
                      <a:r>
                        <a:rPr lang="en-US" sz="1200" b="0" dirty="0">
                          <a:effectLst/>
                          <a:latin typeface="+mj-lt"/>
                        </a:rPr>
                        <a:t>/</a:t>
                      </a:r>
                      <a:r>
                        <a:rPr lang="en-US" sz="1200" b="0" dirty="0" err="1">
                          <a:effectLst/>
                          <a:latin typeface="+mj-lt"/>
                        </a:rPr>
                        <a:t>oic</a:t>
                      </a:r>
                      <a:r>
                        <a:rPr lang="en-US" sz="1200" b="0" dirty="0">
                          <a:effectLst/>
                          <a:latin typeface="+mj-lt"/>
                        </a:rPr>
                        <a:t>/d</a:t>
                      </a:r>
                    </a:p>
                  </a:txBody>
                  <a:tcPr marL="22860" marR="22860" marT="15240" marB="15240" anchor="ctr"/>
                </a:tc>
                <a:tc>
                  <a:txBody>
                    <a:bodyPr/>
                    <a:lstStyle/>
                    <a:p>
                      <a:pPr algn="ctr" rtl="0" fontAlgn="b"/>
                      <a:r>
                        <a:rPr lang="en-US" sz="1200" b="0">
                          <a:effectLst/>
                          <a:latin typeface="+mj-lt"/>
                        </a:rPr>
                        <a:t>Device</a:t>
                      </a:r>
                    </a:p>
                  </a:txBody>
                  <a:tcPr marL="22860" marR="22860" marT="15240" marB="15240" anchor="ctr"/>
                </a:tc>
                <a:tc>
                  <a:txBody>
                    <a:bodyPr/>
                    <a:lstStyle/>
                    <a:p>
                      <a:pPr algn="ctr" rtl="0" fontAlgn="b"/>
                      <a:r>
                        <a:rPr lang="en-US" sz="1200" b="0">
                          <a:effectLst/>
                          <a:latin typeface="+mj-lt"/>
                        </a:rPr>
                        <a:t>oic.wk.d</a:t>
                      </a:r>
                    </a:p>
                  </a:txBody>
                  <a:tcPr marL="22860" marR="22860" marT="15240" marB="15240" anchor="ctr"/>
                </a:tc>
                <a:tc>
                  <a:txBody>
                    <a:bodyPr/>
                    <a:lstStyle/>
                    <a:p>
                      <a:pPr algn="ctr" rtl="0" fontAlgn="b"/>
                      <a:r>
                        <a:rPr lang="en-US" sz="1200" b="0">
                          <a:effectLst/>
                          <a:latin typeface="+mj-lt"/>
                        </a:rPr>
                        <a:t>oic.if.r, </a:t>
                      </a:r>
                      <a:br>
                        <a:rPr lang="en-US" sz="1200" b="0">
                          <a:effectLst/>
                          <a:latin typeface="+mj-lt"/>
                        </a:rPr>
                      </a:br>
                      <a:r>
                        <a:rPr lang="en-US" sz="1200" b="0">
                          <a:effectLst/>
                          <a:latin typeface="+mj-lt"/>
                        </a:rPr>
                        <a:t>oic.if.baseline</a:t>
                      </a:r>
                    </a:p>
                  </a:txBody>
                  <a:tcPr marL="22860" marR="22860" marT="15240" marB="15240" anchor="ctr"/>
                </a:tc>
                <a:tc>
                  <a:txBody>
                    <a:bodyPr/>
                    <a:lstStyle/>
                    <a:p>
                      <a:pPr algn="ctr" rtl="0" fontAlgn="b"/>
                      <a:r>
                        <a:rPr lang="en-US" sz="1200" b="0">
                          <a:effectLst/>
                          <a:latin typeface="+mj-lt"/>
                        </a:rPr>
                        <a:t>expose the Property of logical OCF Device (e.g., Device Type). </a:t>
                      </a:r>
                    </a:p>
                  </a:txBody>
                  <a:tcPr marL="22860" marR="22860" marT="15240" marB="15240" anchor="ctr"/>
                </a:tc>
                <a:tc>
                  <a:txBody>
                    <a:bodyPr/>
                    <a:lstStyle/>
                    <a:p>
                      <a:pPr algn="ctr" rtl="0" fontAlgn="b"/>
                      <a:r>
                        <a:rPr lang="en-US" sz="1200" b="0">
                          <a:effectLst/>
                          <a:latin typeface="+mj-lt"/>
                        </a:rPr>
                        <a:t>Discovery</a:t>
                      </a:r>
                    </a:p>
                  </a:txBody>
                  <a:tcPr marL="22860" marR="22860" marT="15240" marB="15240" anchor="ctr"/>
                </a:tc>
                <a:tc>
                  <a:txBody>
                    <a:bodyPr/>
                    <a:lstStyle/>
                    <a:p>
                      <a:pPr algn="ctr" rtl="0" fontAlgn="b"/>
                      <a:r>
                        <a:rPr lang="en-US" sz="1200" b="0">
                          <a:effectLst/>
                          <a:latin typeface="+mj-lt"/>
                        </a:rPr>
                        <a:t>M</a:t>
                      </a:r>
                    </a:p>
                  </a:txBody>
                  <a:tcPr marL="22860" marR="22860" marT="15240" marB="15240" anchor="ctr"/>
                </a:tc>
                <a:extLst>
                  <a:ext uri="{0D108BD9-81ED-4DB2-BD59-A6C34878D82A}">
                    <a16:rowId xmlns:a16="http://schemas.microsoft.com/office/drawing/2014/main" val="1252397656"/>
                  </a:ext>
                </a:extLst>
              </a:tr>
              <a:tr h="274320">
                <a:tc>
                  <a:txBody>
                    <a:bodyPr/>
                    <a:lstStyle/>
                    <a:p>
                      <a:pPr algn="ctr" rtl="0" fontAlgn="b"/>
                      <a:r>
                        <a:rPr lang="en-US" sz="1200" b="0">
                          <a:effectLst/>
                          <a:latin typeface="+mj-lt"/>
                        </a:rPr>
                        <a:t>/oic/p</a:t>
                      </a:r>
                    </a:p>
                  </a:txBody>
                  <a:tcPr marL="22860" marR="22860" marT="15240" marB="15240" anchor="ctr"/>
                </a:tc>
                <a:tc>
                  <a:txBody>
                    <a:bodyPr/>
                    <a:lstStyle/>
                    <a:p>
                      <a:pPr algn="ctr" rtl="0" fontAlgn="b"/>
                      <a:r>
                        <a:rPr lang="en-US" sz="1200" b="0">
                          <a:effectLst/>
                          <a:latin typeface="+mj-lt"/>
                        </a:rPr>
                        <a:t>Platform</a:t>
                      </a:r>
                    </a:p>
                  </a:txBody>
                  <a:tcPr marL="22860" marR="22860" marT="15240" marB="15240" anchor="ctr"/>
                </a:tc>
                <a:tc>
                  <a:txBody>
                    <a:bodyPr/>
                    <a:lstStyle/>
                    <a:p>
                      <a:pPr algn="ctr" rtl="0" fontAlgn="b"/>
                      <a:r>
                        <a:rPr lang="en-US" sz="1200" b="0">
                          <a:effectLst/>
                          <a:latin typeface="+mj-lt"/>
                        </a:rPr>
                        <a:t>oic.wk.d</a:t>
                      </a:r>
                    </a:p>
                  </a:txBody>
                  <a:tcPr marL="22860" marR="22860" marT="15240" marB="15240" anchor="ctr"/>
                </a:tc>
                <a:tc>
                  <a:txBody>
                    <a:bodyPr/>
                    <a:lstStyle/>
                    <a:p>
                      <a:pPr algn="ctr" rtl="0" fontAlgn="b"/>
                      <a:r>
                        <a:rPr lang="en-US" sz="1200" b="0">
                          <a:effectLst/>
                          <a:latin typeface="+mj-lt"/>
                        </a:rPr>
                        <a:t>oic.if.r, </a:t>
                      </a:r>
                      <a:br>
                        <a:rPr lang="en-US" sz="1200" b="0">
                          <a:effectLst/>
                          <a:latin typeface="+mj-lt"/>
                        </a:rPr>
                      </a:br>
                      <a:r>
                        <a:rPr lang="en-US" sz="1200" b="0">
                          <a:effectLst/>
                          <a:latin typeface="+mj-lt"/>
                        </a:rPr>
                        <a:t>oic.if.baseline</a:t>
                      </a:r>
                    </a:p>
                  </a:txBody>
                  <a:tcPr marL="22860" marR="22860" marT="15240" marB="15240" anchor="ctr"/>
                </a:tc>
                <a:tc>
                  <a:txBody>
                    <a:bodyPr/>
                    <a:lstStyle/>
                    <a:p>
                      <a:pPr algn="ctr" rtl="0" fontAlgn="b"/>
                      <a:r>
                        <a:rPr lang="en-US" sz="1200" b="0">
                          <a:effectLst/>
                          <a:latin typeface="+mj-lt"/>
                        </a:rPr>
                        <a:t>expose the Property of physical platform. </a:t>
                      </a:r>
                    </a:p>
                  </a:txBody>
                  <a:tcPr marL="22860" marR="22860" marT="15240" marB="15240" anchor="ctr"/>
                </a:tc>
                <a:tc>
                  <a:txBody>
                    <a:bodyPr/>
                    <a:lstStyle/>
                    <a:p>
                      <a:pPr algn="ctr" rtl="0" fontAlgn="b"/>
                      <a:r>
                        <a:rPr lang="en-US" sz="1200" b="0">
                          <a:effectLst/>
                          <a:latin typeface="+mj-lt"/>
                        </a:rPr>
                        <a:t>Discovery</a:t>
                      </a:r>
                    </a:p>
                  </a:txBody>
                  <a:tcPr marL="22860" marR="22860" marT="15240" marB="15240" anchor="ctr"/>
                </a:tc>
                <a:tc>
                  <a:txBody>
                    <a:bodyPr/>
                    <a:lstStyle/>
                    <a:p>
                      <a:pPr algn="ctr" rtl="0" fontAlgn="b"/>
                      <a:r>
                        <a:rPr lang="en-US" sz="1200" b="0" dirty="0">
                          <a:effectLst/>
                          <a:latin typeface="+mj-lt"/>
                        </a:rPr>
                        <a:t>M</a:t>
                      </a:r>
                    </a:p>
                  </a:txBody>
                  <a:tcPr marL="22860" marR="22860" marT="15240" marB="15240" anchor="ctr"/>
                </a:tc>
                <a:extLst>
                  <a:ext uri="{0D108BD9-81ED-4DB2-BD59-A6C34878D82A}">
                    <a16:rowId xmlns:a16="http://schemas.microsoft.com/office/drawing/2014/main" val="1303675914"/>
                  </a:ext>
                </a:extLst>
              </a:tr>
            </a:tbl>
          </a:graphicData>
        </a:graphic>
      </p:graphicFrame>
      <p:sp>
        <p:nvSpPr>
          <p:cNvPr id="8" name="직사각형 7">
            <a:extLst>
              <a:ext uri="{FF2B5EF4-FFF2-40B4-BE49-F238E27FC236}">
                <a16:creationId xmlns:a16="http://schemas.microsoft.com/office/drawing/2014/main" id="{D6CA64DB-B6A6-49FC-88FB-136F456B90AF}"/>
              </a:ext>
            </a:extLst>
          </p:cNvPr>
          <p:cNvSpPr/>
          <p:nvPr/>
        </p:nvSpPr>
        <p:spPr>
          <a:xfrm>
            <a:off x="2742126" y="2386094"/>
            <a:ext cx="6900068" cy="679824"/>
          </a:xfrm>
          <a:prstGeom prst="rect">
            <a:avLst/>
          </a:prstGeom>
          <a:solidFill>
            <a:sysClr val="window" lastClr="FFFFFF"/>
          </a:solidFill>
          <a:ln w="25400" cap="flat" cmpd="sng" algn="ctr">
            <a:solidFill>
              <a:srgbClr val="F79646"/>
            </a:solidFill>
            <a:prstDash val="solid"/>
          </a:ln>
          <a:effectLst/>
        </p:spPr>
        <p:txBody>
          <a:bodyPr rtlCol="0" anchor="ctr"/>
          <a:lstStyle/>
          <a:p>
            <a:pPr marL="0" marR="0" lvl="0" indent="0"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Application profiles</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13" name="L 도형 12">
            <a:extLst>
              <a:ext uri="{FF2B5EF4-FFF2-40B4-BE49-F238E27FC236}">
                <a16:creationId xmlns:a16="http://schemas.microsoft.com/office/drawing/2014/main" id="{EFE262FB-6870-4F11-89C5-5C4FD15E218C}"/>
              </a:ext>
            </a:extLst>
          </p:cNvPr>
          <p:cNvSpPr/>
          <p:nvPr/>
        </p:nvSpPr>
        <p:spPr>
          <a:xfrm rot="16200000" flipH="1">
            <a:off x="5634416" y="265231"/>
            <a:ext cx="1132379" cy="6916960"/>
          </a:xfrm>
          <a:prstGeom prst="corner">
            <a:avLst>
              <a:gd name="adj1" fmla="val 42906"/>
              <a:gd name="adj2" fmla="val 100000"/>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vert="eaVert" rtlCol="0" anchor="t" anchorCtr="1"/>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OCF Framework</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6" name="사각형: 둥근 모서리 25">
            <a:extLst>
              <a:ext uri="{FF2B5EF4-FFF2-40B4-BE49-F238E27FC236}">
                <a16:creationId xmlns:a16="http://schemas.microsoft.com/office/drawing/2014/main" id="{239F43AF-DE4A-43AF-BF85-3286161EADE0}"/>
              </a:ext>
            </a:extLst>
          </p:cNvPr>
          <p:cNvSpPr/>
          <p:nvPr/>
        </p:nvSpPr>
        <p:spPr>
          <a:xfrm>
            <a:off x="3171217" y="3605720"/>
            <a:ext cx="1682885" cy="428833"/>
          </a:xfrm>
          <a:prstGeom prst="roundRect">
            <a:avLst>
              <a:gd name="adj" fmla="val 5000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ko-KR" sz="1400" dirty="0">
                <a:latin typeface="Arial" panose="020B0604020202020204" pitchFamily="34" charset="0"/>
                <a:cs typeface="Arial" panose="020B0604020202020204" pitchFamily="34" charset="0"/>
              </a:rPr>
              <a:t>Core Resource 1</a:t>
            </a:r>
            <a:endParaRPr lang="ko-KR" altLang="en-US" sz="1400" dirty="0">
              <a:latin typeface="Arial" panose="020B0604020202020204" pitchFamily="34" charset="0"/>
              <a:cs typeface="Arial" panose="020B0604020202020204" pitchFamily="34" charset="0"/>
            </a:endParaRPr>
          </a:p>
        </p:txBody>
      </p:sp>
      <p:sp>
        <p:nvSpPr>
          <p:cNvPr id="28" name="사각형: 둥근 모서리 27">
            <a:extLst>
              <a:ext uri="{FF2B5EF4-FFF2-40B4-BE49-F238E27FC236}">
                <a16:creationId xmlns:a16="http://schemas.microsoft.com/office/drawing/2014/main" id="{C0D2EB22-F108-4648-9C0D-29E82FD01F18}"/>
              </a:ext>
            </a:extLst>
          </p:cNvPr>
          <p:cNvSpPr/>
          <p:nvPr/>
        </p:nvSpPr>
        <p:spPr>
          <a:xfrm>
            <a:off x="5437761" y="3605720"/>
            <a:ext cx="1682885" cy="428833"/>
          </a:xfrm>
          <a:prstGeom prst="roundRect">
            <a:avLst>
              <a:gd name="adj" fmla="val 5000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ko-KR" sz="1400" dirty="0">
                <a:latin typeface="Arial" panose="020B0604020202020204" pitchFamily="34" charset="0"/>
                <a:cs typeface="Arial" panose="020B0604020202020204" pitchFamily="34" charset="0"/>
              </a:rPr>
              <a:t>Core Resource 2</a:t>
            </a:r>
            <a:endParaRPr lang="ko-KR" altLang="en-US" sz="1400" dirty="0">
              <a:latin typeface="Arial" panose="020B0604020202020204" pitchFamily="34" charset="0"/>
              <a:cs typeface="Arial" panose="020B0604020202020204" pitchFamily="34" charset="0"/>
            </a:endParaRPr>
          </a:p>
        </p:txBody>
      </p:sp>
      <p:sp>
        <p:nvSpPr>
          <p:cNvPr id="29" name="사각형: 둥근 모서리 28">
            <a:extLst>
              <a:ext uri="{FF2B5EF4-FFF2-40B4-BE49-F238E27FC236}">
                <a16:creationId xmlns:a16="http://schemas.microsoft.com/office/drawing/2014/main" id="{6FB476F6-59AC-441D-8A07-CAF12A856360}"/>
              </a:ext>
            </a:extLst>
          </p:cNvPr>
          <p:cNvSpPr/>
          <p:nvPr/>
        </p:nvSpPr>
        <p:spPr>
          <a:xfrm>
            <a:off x="7675124" y="3605720"/>
            <a:ext cx="1682885" cy="428833"/>
          </a:xfrm>
          <a:prstGeom prst="roundRect">
            <a:avLst>
              <a:gd name="adj" fmla="val 5000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ko-KR" sz="1400" dirty="0">
                <a:latin typeface="Arial" panose="020B0604020202020204" pitchFamily="34" charset="0"/>
                <a:cs typeface="Arial" panose="020B0604020202020204" pitchFamily="34" charset="0"/>
              </a:rPr>
              <a:t>Core Resource 2</a:t>
            </a:r>
            <a:endParaRPr lang="ko-KR" altLang="en-US" sz="1400" dirty="0">
              <a:latin typeface="Arial" panose="020B0604020202020204" pitchFamily="34" charset="0"/>
              <a:cs typeface="Arial" panose="020B0604020202020204" pitchFamily="34" charset="0"/>
            </a:endParaRPr>
          </a:p>
        </p:txBody>
      </p:sp>
      <p:sp>
        <p:nvSpPr>
          <p:cNvPr id="30" name="사각형: 둥근 모서리 29">
            <a:extLst>
              <a:ext uri="{FF2B5EF4-FFF2-40B4-BE49-F238E27FC236}">
                <a16:creationId xmlns:a16="http://schemas.microsoft.com/office/drawing/2014/main" id="{C980D839-48B8-42DC-A671-1647504BF87F}"/>
              </a:ext>
            </a:extLst>
          </p:cNvPr>
          <p:cNvSpPr/>
          <p:nvPr/>
        </p:nvSpPr>
        <p:spPr>
          <a:xfrm>
            <a:off x="5272392" y="2492063"/>
            <a:ext cx="1682885" cy="462720"/>
          </a:xfrm>
          <a:prstGeom prst="roundRect">
            <a:avLst>
              <a:gd name="adj" fmla="val 50000"/>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ko-KR" sz="1400" dirty="0">
                <a:latin typeface="Arial" panose="020B0604020202020204" pitchFamily="34" charset="0"/>
                <a:cs typeface="Arial" panose="020B0604020202020204" pitchFamily="34" charset="0"/>
              </a:rPr>
              <a:t>Vertical Resource 1</a:t>
            </a:r>
            <a:endParaRPr lang="ko-KR" altLang="en-US" sz="1400" dirty="0">
              <a:latin typeface="Arial" panose="020B0604020202020204" pitchFamily="34" charset="0"/>
              <a:cs typeface="Arial" panose="020B0604020202020204" pitchFamily="34" charset="0"/>
            </a:endParaRPr>
          </a:p>
        </p:txBody>
      </p:sp>
      <p:sp>
        <p:nvSpPr>
          <p:cNvPr id="31" name="사각형: 둥근 모서리 30">
            <a:extLst>
              <a:ext uri="{FF2B5EF4-FFF2-40B4-BE49-F238E27FC236}">
                <a16:creationId xmlns:a16="http://schemas.microsoft.com/office/drawing/2014/main" id="{0989B763-D07A-4510-8A85-A66C63865059}"/>
              </a:ext>
            </a:extLst>
          </p:cNvPr>
          <p:cNvSpPr/>
          <p:nvPr/>
        </p:nvSpPr>
        <p:spPr>
          <a:xfrm>
            <a:off x="7470842" y="2492063"/>
            <a:ext cx="1682885" cy="462720"/>
          </a:xfrm>
          <a:prstGeom prst="roundRect">
            <a:avLst>
              <a:gd name="adj" fmla="val 50000"/>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ko-KR" sz="1400" dirty="0">
                <a:latin typeface="Arial" panose="020B0604020202020204" pitchFamily="34" charset="0"/>
                <a:cs typeface="Arial" panose="020B0604020202020204" pitchFamily="34" charset="0"/>
              </a:rPr>
              <a:t>Vertical Resource 1</a:t>
            </a:r>
            <a:endParaRPr lang="ko-KR"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925076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8AFA3FAA-7C05-489F-8393-273D0A4AABC7}"/>
              </a:ext>
            </a:extLst>
          </p:cNvPr>
          <p:cNvSpPr>
            <a:spLocks noGrp="1"/>
          </p:cNvSpPr>
          <p:nvPr>
            <p:ph type="title"/>
          </p:nvPr>
        </p:nvSpPr>
        <p:spPr/>
        <p:txBody>
          <a:bodyPr/>
          <a:lstStyle/>
          <a:p>
            <a:r>
              <a:rPr lang="en-US" altLang="ko-KR" dirty="0"/>
              <a:t>Core Resources: Examples</a:t>
            </a:r>
            <a:endParaRPr lang="ko-KR" altLang="en-US" dirty="0"/>
          </a:p>
        </p:txBody>
      </p:sp>
      <p:sp>
        <p:nvSpPr>
          <p:cNvPr id="4" name="날짜 개체 틀 3">
            <a:extLst>
              <a:ext uri="{FF2B5EF4-FFF2-40B4-BE49-F238E27FC236}">
                <a16:creationId xmlns:a16="http://schemas.microsoft.com/office/drawing/2014/main" id="{B2AE1390-5642-40DA-8D9C-DA4E9462FDDA}"/>
              </a:ext>
            </a:extLst>
          </p:cNvPr>
          <p:cNvSpPr>
            <a:spLocks noGrp="1"/>
          </p:cNvSpPr>
          <p:nvPr>
            <p:ph type="dt" sz="half" idx="10"/>
          </p:nvPr>
        </p:nvSpPr>
        <p:spPr/>
        <p:txBody>
          <a:bodyPr/>
          <a:lstStyle/>
          <a:p>
            <a:fld id="{E30934A0-AFFB-4D39-8080-5A679D4BAB0C}" type="datetime3">
              <a:rPr lang="en-US" altLang="ko-KR" smtClean="0"/>
              <a:t>17 October 2017</a:t>
            </a:fld>
            <a:endParaRPr lang="en-US" dirty="0"/>
          </a:p>
        </p:txBody>
      </p:sp>
      <p:sp>
        <p:nvSpPr>
          <p:cNvPr id="5" name="바닥글 개체 틀 4">
            <a:extLst>
              <a:ext uri="{FF2B5EF4-FFF2-40B4-BE49-F238E27FC236}">
                <a16:creationId xmlns:a16="http://schemas.microsoft.com/office/drawing/2014/main" id="{A215BADB-64AB-4B53-8827-205975A02755}"/>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2BFAF0F2-CA07-4370-BAB6-20837B9B6A97}"/>
              </a:ext>
            </a:extLst>
          </p:cNvPr>
          <p:cNvSpPr>
            <a:spLocks noGrp="1"/>
          </p:cNvSpPr>
          <p:nvPr>
            <p:ph type="sldNum" sz="quarter" idx="12"/>
          </p:nvPr>
        </p:nvSpPr>
        <p:spPr/>
        <p:txBody>
          <a:bodyPr/>
          <a:lstStyle/>
          <a:p>
            <a:fld id="{17A5C656-E050-4F3D-A0DB-0D19E9E83691}" type="slidenum">
              <a:rPr lang="en-US" smtClean="0"/>
              <a:pPr/>
              <a:t>57</a:t>
            </a:fld>
            <a:endParaRPr lang="en-US" dirty="0"/>
          </a:p>
        </p:txBody>
      </p:sp>
      <p:sp>
        <p:nvSpPr>
          <p:cNvPr id="7" name="직사각형 6">
            <a:extLst>
              <a:ext uri="{FF2B5EF4-FFF2-40B4-BE49-F238E27FC236}">
                <a16:creationId xmlns:a16="http://schemas.microsoft.com/office/drawing/2014/main" id="{9707530A-041E-4BD8-AF82-E44C29DD8C2C}"/>
              </a:ext>
            </a:extLst>
          </p:cNvPr>
          <p:cNvSpPr/>
          <p:nvPr/>
        </p:nvSpPr>
        <p:spPr>
          <a:xfrm>
            <a:off x="7509756" y="933853"/>
            <a:ext cx="3540867" cy="151751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en-US" altLang="ko-KR" sz="900" dirty="0">
                <a:solidFill>
                  <a:schemeClr val="tx1"/>
                </a:solidFill>
                <a:latin typeface="Courier New" panose="02070309020205020404" pitchFamily="49" charset="0"/>
                <a:cs typeface="Courier New" panose="02070309020205020404" pitchFamily="49" charset="0"/>
              </a:rPr>
              <a:t>{</a:t>
            </a:r>
          </a:p>
          <a:p>
            <a:r>
              <a:rPr lang="en-US" altLang="ko-KR" sz="900" dirty="0">
                <a:solidFill>
                  <a:schemeClr val="tx1"/>
                </a:solidFill>
                <a:latin typeface="Courier New" panose="02070309020205020404" pitchFamily="49" charset="0"/>
                <a:cs typeface="Courier New" panose="02070309020205020404" pitchFamily="49" charset="0"/>
              </a:rPr>
              <a:t>  "</a:t>
            </a:r>
            <a:r>
              <a:rPr lang="en-US" altLang="ko-KR" sz="900" dirty="0" err="1">
                <a:solidFill>
                  <a:schemeClr val="tx1"/>
                </a:solidFill>
                <a:latin typeface="Courier New" panose="02070309020205020404" pitchFamily="49" charset="0"/>
                <a:cs typeface="Courier New" panose="02070309020205020404" pitchFamily="49" charset="0"/>
              </a:rPr>
              <a:t>rt</a:t>
            </a:r>
            <a:r>
              <a:rPr lang="en-US" altLang="ko-KR" sz="900" dirty="0">
                <a:solidFill>
                  <a:schemeClr val="tx1"/>
                </a:solidFill>
                <a:latin typeface="Courier New" panose="02070309020205020404" pitchFamily="49" charset="0"/>
                <a:cs typeface="Courier New" panose="02070309020205020404" pitchFamily="49" charset="0"/>
              </a:rPr>
              <a:t>": ["</a:t>
            </a:r>
            <a:r>
              <a:rPr lang="en-US" altLang="ko-KR" sz="900" dirty="0" err="1">
                <a:solidFill>
                  <a:schemeClr val="tx1"/>
                </a:solidFill>
                <a:latin typeface="Courier New" panose="02070309020205020404" pitchFamily="49" charset="0"/>
                <a:cs typeface="Courier New" panose="02070309020205020404" pitchFamily="49" charset="0"/>
              </a:rPr>
              <a:t>oic.wk.d</a:t>
            </a:r>
            <a:r>
              <a:rPr lang="en-US" altLang="ko-KR" sz="900" dirty="0">
                <a:solidFill>
                  <a:schemeClr val="tx1"/>
                </a:solidFill>
                <a:latin typeface="Courier New" panose="02070309020205020404" pitchFamily="49" charset="0"/>
                <a:cs typeface="Courier New" panose="02070309020205020404" pitchFamily="49" charset="0"/>
              </a:rPr>
              <a:t>", "</a:t>
            </a:r>
            <a:r>
              <a:rPr lang="en-US" altLang="ko-KR" sz="900" dirty="0" err="1">
                <a:solidFill>
                  <a:schemeClr val="tx1"/>
                </a:solidFill>
                <a:latin typeface="Courier New" panose="02070309020205020404" pitchFamily="49" charset="0"/>
                <a:cs typeface="Courier New" panose="02070309020205020404" pitchFamily="49" charset="0"/>
              </a:rPr>
              <a:t>oic.d.light</a:t>
            </a:r>
            <a:r>
              <a:rPr lang="en-US" altLang="ko-KR" sz="900" dirty="0">
                <a:solidFill>
                  <a:schemeClr val="tx1"/>
                </a:solidFill>
                <a:latin typeface="Courier New" panose="02070309020205020404" pitchFamily="49" charset="0"/>
                <a:cs typeface="Courier New" panose="02070309020205020404" pitchFamily="49" charset="0"/>
              </a:rPr>
              <a:t>"],</a:t>
            </a:r>
          </a:p>
          <a:p>
            <a:r>
              <a:rPr lang="en-US" altLang="ko-KR" sz="900" dirty="0">
                <a:solidFill>
                  <a:schemeClr val="tx1"/>
                </a:solidFill>
                <a:latin typeface="Courier New" panose="02070309020205020404" pitchFamily="49" charset="0"/>
                <a:cs typeface="Courier New" panose="02070309020205020404" pitchFamily="49" charset="0"/>
              </a:rPr>
              <a:t>  "if": ["</a:t>
            </a:r>
            <a:r>
              <a:rPr lang="en-US" altLang="ko-KR" sz="900" dirty="0" err="1">
                <a:solidFill>
                  <a:schemeClr val="tx1"/>
                </a:solidFill>
                <a:latin typeface="Courier New" panose="02070309020205020404" pitchFamily="49" charset="0"/>
                <a:cs typeface="Courier New" panose="02070309020205020404" pitchFamily="49" charset="0"/>
              </a:rPr>
              <a:t>oic.if.r</a:t>
            </a:r>
            <a:r>
              <a:rPr lang="en-US" altLang="ko-KR" sz="900" dirty="0">
                <a:solidFill>
                  <a:schemeClr val="tx1"/>
                </a:solidFill>
                <a:latin typeface="Courier New" panose="02070309020205020404" pitchFamily="49" charset="0"/>
                <a:cs typeface="Courier New" panose="02070309020205020404" pitchFamily="49" charset="0"/>
              </a:rPr>
              <a:t>", "</a:t>
            </a:r>
            <a:r>
              <a:rPr lang="en-US" altLang="ko-KR" sz="900" dirty="0" err="1">
                <a:solidFill>
                  <a:schemeClr val="tx1"/>
                </a:solidFill>
                <a:latin typeface="Courier New" panose="02070309020205020404" pitchFamily="49" charset="0"/>
                <a:cs typeface="Courier New" panose="02070309020205020404" pitchFamily="49" charset="0"/>
              </a:rPr>
              <a:t>oic.if.baseline</a:t>
            </a:r>
            <a:r>
              <a:rPr lang="en-US" altLang="ko-KR" sz="900" dirty="0">
                <a:solidFill>
                  <a:schemeClr val="tx1"/>
                </a:solidFill>
                <a:latin typeface="Courier New" panose="02070309020205020404" pitchFamily="49" charset="0"/>
                <a:cs typeface="Courier New" panose="02070309020205020404" pitchFamily="49" charset="0"/>
              </a:rPr>
              <a:t>"],</a:t>
            </a:r>
          </a:p>
          <a:p>
            <a:r>
              <a:rPr lang="en-US" altLang="ko-KR" sz="900" dirty="0">
                <a:solidFill>
                  <a:schemeClr val="tx1"/>
                </a:solidFill>
                <a:latin typeface="Courier New" panose="02070309020205020404" pitchFamily="49" charset="0"/>
                <a:cs typeface="Courier New" panose="02070309020205020404" pitchFamily="49" charset="0"/>
              </a:rPr>
              <a:t>  </a:t>
            </a:r>
            <a:r>
              <a:rPr lang="en-US" altLang="ko-KR" sz="900" b="1" dirty="0">
                <a:solidFill>
                  <a:srgbClr val="0000FF"/>
                </a:solidFill>
                <a:latin typeface="Courier New" panose="02070309020205020404" pitchFamily="49" charset="0"/>
                <a:cs typeface="Courier New" panose="02070309020205020404" pitchFamily="49" charset="0"/>
              </a:rPr>
              <a:t>"di": "dc70373c-1e8d-4fb3-962e-017eaa863989", </a:t>
            </a:r>
          </a:p>
          <a:p>
            <a:r>
              <a:rPr lang="en-US" altLang="ko-KR" sz="900" b="1" dirty="0">
                <a:solidFill>
                  <a:srgbClr val="0000FF"/>
                </a:solidFill>
                <a:latin typeface="Courier New" panose="02070309020205020404" pitchFamily="49" charset="0"/>
                <a:cs typeface="Courier New" panose="02070309020205020404" pitchFamily="49" charset="0"/>
              </a:rPr>
              <a:t>  "</a:t>
            </a:r>
            <a:r>
              <a:rPr lang="en-US" altLang="ko-KR" sz="900" b="1" dirty="0" err="1">
                <a:solidFill>
                  <a:srgbClr val="0000FF"/>
                </a:solidFill>
                <a:latin typeface="Courier New" panose="02070309020205020404" pitchFamily="49" charset="0"/>
                <a:cs typeface="Courier New" panose="02070309020205020404" pitchFamily="49" charset="0"/>
              </a:rPr>
              <a:t>icv</a:t>
            </a:r>
            <a:r>
              <a:rPr lang="en-US" altLang="ko-KR" sz="900" b="1" dirty="0">
                <a:solidFill>
                  <a:srgbClr val="0000FF"/>
                </a:solidFill>
                <a:latin typeface="Courier New" panose="02070309020205020404" pitchFamily="49" charset="0"/>
                <a:cs typeface="Courier New" panose="02070309020205020404" pitchFamily="49" charset="0"/>
              </a:rPr>
              <a:t>": "ocf.1.0.0",</a:t>
            </a:r>
          </a:p>
          <a:p>
            <a:r>
              <a:rPr lang="en-US" altLang="ko-KR" sz="900" b="1" dirty="0">
                <a:solidFill>
                  <a:srgbClr val="0000FF"/>
                </a:solidFill>
                <a:latin typeface="Courier New" panose="02070309020205020404" pitchFamily="49" charset="0"/>
                <a:cs typeface="Courier New" panose="02070309020205020404" pitchFamily="49" charset="0"/>
              </a:rPr>
              <a:t>  "</a:t>
            </a:r>
            <a:r>
              <a:rPr lang="en-US" altLang="ko-KR" sz="900" b="1" dirty="0" err="1">
                <a:solidFill>
                  <a:srgbClr val="0000FF"/>
                </a:solidFill>
                <a:latin typeface="Courier New" panose="02070309020205020404" pitchFamily="49" charset="0"/>
                <a:cs typeface="Courier New" panose="02070309020205020404" pitchFamily="49" charset="0"/>
              </a:rPr>
              <a:t>dmv</a:t>
            </a:r>
            <a:r>
              <a:rPr lang="en-US" altLang="ko-KR" sz="900" b="1" dirty="0">
                <a:solidFill>
                  <a:srgbClr val="0000FF"/>
                </a:solidFill>
                <a:latin typeface="Courier New" panose="02070309020205020404" pitchFamily="49" charset="0"/>
                <a:cs typeface="Courier New" panose="02070309020205020404" pitchFamily="49" charset="0"/>
              </a:rPr>
              <a:t>": "ocf.res.1.0.0, ocf.sh.1.0.0",</a:t>
            </a:r>
          </a:p>
          <a:p>
            <a:r>
              <a:rPr lang="en-US" altLang="ko-KR" sz="900" b="1" dirty="0">
                <a:solidFill>
                  <a:srgbClr val="0000FF"/>
                </a:solidFill>
                <a:latin typeface="Courier New" panose="02070309020205020404" pitchFamily="49" charset="0"/>
                <a:cs typeface="Courier New" panose="02070309020205020404" pitchFamily="49" charset="0"/>
              </a:rPr>
              <a:t>  "</a:t>
            </a:r>
            <a:r>
              <a:rPr lang="en-US" altLang="ko-KR" sz="900" b="1" dirty="0" err="1">
                <a:solidFill>
                  <a:srgbClr val="0000FF"/>
                </a:solidFill>
                <a:latin typeface="Courier New" panose="02070309020205020404" pitchFamily="49" charset="0"/>
                <a:cs typeface="Courier New" panose="02070309020205020404" pitchFamily="49" charset="0"/>
              </a:rPr>
              <a:t>piid</a:t>
            </a:r>
            <a:r>
              <a:rPr lang="en-US" altLang="ko-KR" sz="900" b="1" dirty="0">
                <a:solidFill>
                  <a:srgbClr val="0000FF"/>
                </a:solidFill>
                <a:latin typeface="Courier New" panose="02070309020205020404" pitchFamily="49" charset="0"/>
                <a:cs typeface="Courier New" panose="02070309020205020404" pitchFamily="49" charset="0"/>
              </a:rPr>
              <a:t>": "6F0AAC04-2BB0-468D-B57C-16570A26AE48"</a:t>
            </a:r>
          </a:p>
          <a:p>
            <a:r>
              <a:rPr lang="en-US" altLang="ko-KR" sz="900" dirty="0">
                <a:solidFill>
                  <a:schemeClr val="tx1"/>
                </a:solidFill>
                <a:latin typeface="Courier New" panose="02070309020205020404" pitchFamily="49" charset="0"/>
                <a:cs typeface="Courier New" panose="02070309020205020404" pitchFamily="49" charset="0"/>
              </a:rPr>
              <a:t>}</a:t>
            </a:r>
            <a:endParaRPr lang="ko-KR" altLang="en-US" sz="900" dirty="0">
              <a:solidFill>
                <a:schemeClr val="tx1"/>
              </a:solidFill>
              <a:latin typeface="Courier New" panose="02070309020205020404" pitchFamily="49" charset="0"/>
              <a:cs typeface="Courier New" panose="02070309020205020404" pitchFamily="49" charset="0"/>
            </a:endParaRPr>
          </a:p>
        </p:txBody>
      </p:sp>
      <p:sp>
        <p:nvSpPr>
          <p:cNvPr id="8" name="직사각형 7">
            <a:extLst>
              <a:ext uri="{FF2B5EF4-FFF2-40B4-BE49-F238E27FC236}">
                <a16:creationId xmlns:a16="http://schemas.microsoft.com/office/drawing/2014/main" id="{1BE544F8-D29E-45A2-9F0B-3A2462E77B67}"/>
              </a:ext>
            </a:extLst>
          </p:cNvPr>
          <p:cNvSpPr/>
          <p:nvPr/>
        </p:nvSpPr>
        <p:spPr>
          <a:xfrm>
            <a:off x="1400785" y="912965"/>
            <a:ext cx="4533089" cy="5322467"/>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r>
              <a:rPr lang="en-US" altLang="ko-KR" sz="1200" dirty="0">
                <a:solidFill>
                  <a:schemeClr val="tx1"/>
                </a:solidFill>
                <a:latin typeface="Courier New" panose="02070309020205020404" pitchFamily="49" charset="0"/>
                <a:cs typeface="Courier New" panose="02070309020205020404" pitchFamily="49" charset="0"/>
              </a:rPr>
              <a:t>{</a:t>
            </a:r>
          </a:p>
          <a:p>
            <a:r>
              <a:rPr lang="en-US" altLang="ko-KR" sz="1200" dirty="0">
                <a:solidFill>
                  <a:schemeClr val="tx1"/>
                </a:solidFill>
                <a:latin typeface="Courier New" panose="02070309020205020404" pitchFamily="49" charset="0"/>
                <a:cs typeface="Courier New" panose="02070309020205020404" pitchFamily="49" charset="0"/>
              </a:rPr>
              <a:t>  "</a:t>
            </a:r>
            <a:r>
              <a:rPr lang="en-US" altLang="ko-KR" sz="1200" dirty="0" err="1">
                <a:solidFill>
                  <a:schemeClr val="tx1"/>
                </a:solidFill>
                <a:latin typeface="Courier New" panose="02070309020205020404" pitchFamily="49" charset="0"/>
                <a:cs typeface="Courier New" panose="02070309020205020404" pitchFamily="49" charset="0"/>
              </a:rPr>
              <a:t>rt</a:t>
            </a:r>
            <a:r>
              <a:rPr lang="en-US" altLang="ko-KR" sz="1200" dirty="0">
                <a:solidFill>
                  <a:schemeClr val="tx1"/>
                </a:solidFill>
                <a:latin typeface="Courier New" panose="02070309020205020404" pitchFamily="49" charset="0"/>
                <a:cs typeface="Courier New" panose="02070309020205020404" pitchFamily="49" charset="0"/>
              </a:rPr>
              <a:t>": ["oic.wk.res"],</a:t>
            </a:r>
          </a:p>
          <a:p>
            <a:r>
              <a:rPr lang="en-US" altLang="ko-KR" sz="1200" dirty="0">
                <a:solidFill>
                  <a:schemeClr val="tx1"/>
                </a:solidFill>
                <a:latin typeface="Courier New" panose="02070309020205020404" pitchFamily="49" charset="0"/>
                <a:cs typeface="Courier New" panose="02070309020205020404" pitchFamily="49" charset="0"/>
              </a:rPr>
              <a:t>  "if": ["</a:t>
            </a:r>
            <a:r>
              <a:rPr lang="en-US" altLang="ko-KR" sz="1200" dirty="0" err="1">
                <a:solidFill>
                  <a:schemeClr val="tx1"/>
                </a:solidFill>
                <a:latin typeface="Courier New" panose="02070309020205020404" pitchFamily="49" charset="0"/>
                <a:cs typeface="Courier New" panose="02070309020205020404" pitchFamily="49" charset="0"/>
              </a:rPr>
              <a:t>oic.if.ll</a:t>
            </a:r>
            <a:r>
              <a:rPr lang="en-US" altLang="ko-KR" sz="1200" dirty="0">
                <a:solidFill>
                  <a:schemeClr val="tx1"/>
                </a:solidFill>
                <a:latin typeface="Courier New" panose="02070309020205020404" pitchFamily="49" charset="0"/>
                <a:cs typeface="Courier New" panose="02070309020205020404" pitchFamily="49" charset="0"/>
              </a:rPr>
              <a:t>", "</a:t>
            </a:r>
            <a:r>
              <a:rPr lang="en-US" altLang="ko-KR" sz="1200" dirty="0" err="1">
                <a:solidFill>
                  <a:schemeClr val="tx1"/>
                </a:solidFill>
                <a:latin typeface="Courier New" panose="02070309020205020404" pitchFamily="49" charset="0"/>
                <a:cs typeface="Courier New" panose="02070309020205020404" pitchFamily="49" charset="0"/>
              </a:rPr>
              <a:t>oic.if.baseline</a:t>
            </a:r>
            <a:r>
              <a:rPr lang="en-US" altLang="ko-KR" sz="1200" dirty="0">
                <a:solidFill>
                  <a:schemeClr val="tx1"/>
                </a:solidFill>
                <a:latin typeface="Courier New" panose="02070309020205020404" pitchFamily="49" charset="0"/>
                <a:cs typeface="Courier New" panose="02070309020205020404" pitchFamily="49" charset="0"/>
              </a:rPr>
              <a:t>"],</a:t>
            </a:r>
          </a:p>
          <a:p>
            <a:r>
              <a:rPr lang="en-US" altLang="ko-KR" sz="1200" dirty="0">
                <a:solidFill>
                  <a:schemeClr val="tx1"/>
                </a:solidFill>
                <a:latin typeface="Courier New" panose="02070309020205020404" pitchFamily="49" charset="0"/>
                <a:cs typeface="Courier New" panose="02070309020205020404" pitchFamily="49" charset="0"/>
              </a:rPr>
              <a:t>  "links": </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"anchor": "</a:t>
            </a:r>
            <a:r>
              <a:rPr lang="en-US" altLang="ko-KR" sz="1200" b="1" dirty="0" err="1">
                <a:solidFill>
                  <a:srgbClr val="0000FF"/>
                </a:solidFill>
                <a:latin typeface="Courier New" panose="02070309020205020404" pitchFamily="49" charset="0"/>
                <a:cs typeface="Courier New" panose="02070309020205020404" pitchFamily="49" charset="0"/>
              </a:rPr>
              <a:t>ocf</a:t>
            </a:r>
            <a:r>
              <a:rPr lang="en-US" altLang="ko-KR" sz="1200" b="1" dirty="0">
                <a:solidFill>
                  <a:srgbClr val="0000FF"/>
                </a:solidFill>
                <a:latin typeface="Courier New" panose="02070309020205020404" pitchFamily="49" charset="0"/>
                <a:cs typeface="Courier New" panose="02070309020205020404" pitchFamily="49" charset="0"/>
              </a:rPr>
              <a:t>://dc70373c-1e8d-4fb3-962e-017eaa863989",</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href</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a:t>
            </a:r>
            <a:r>
              <a:rPr lang="en-US" altLang="ko-KR" sz="1200" b="1" dirty="0">
                <a:solidFill>
                  <a:srgbClr val="0000FF"/>
                </a:solidFill>
                <a:latin typeface="Courier New" panose="02070309020205020404" pitchFamily="49" charset="0"/>
                <a:cs typeface="Courier New" panose="02070309020205020404" pitchFamily="49" charset="0"/>
              </a:rPr>
              <a:t>/res",</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rel</a:t>
            </a:r>
            <a:r>
              <a:rPr lang="en-US" altLang="ko-KR" sz="1200" b="1" dirty="0">
                <a:solidFill>
                  <a:srgbClr val="0000FF"/>
                </a:solidFill>
                <a:latin typeface="Courier New" panose="02070309020205020404" pitchFamily="49" charset="0"/>
                <a:cs typeface="Courier New" panose="02070309020205020404" pitchFamily="49" charset="0"/>
              </a:rPr>
              <a:t>": "self",</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rt</a:t>
            </a:r>
            <a:r>
              <a:rPr lang="en-US" altLang="ko-KR" sz="1200" b="1" dirty="0">
                <a:solidFill>
                  <a:srgbClr val="0000FF"/>
                </a:solidFill>
                <a:latin typeface="Courier New" panose="02070309020205020404" pitchFamily="49" charset="0"/>
                <a:cs typeface="Courier New" panose="02070309020205020404" pitchFamily="49" charset="0"/>
              </a:rPr>
              <a:t>": ["oic.wk.res"],</a:t>
            </a:r>
          </a:p>
          <a:p>
            <a:r>
              <a:rPr lang="en-US" altLang="ko-KR" sz="1200" b="1" dirty="0">
                <a:solidFill>
                  <a:srgbClr val="0000FF"/>
                </a:solidFill>
                <a:latin typeface="Courier New" panose="02070309020205020404" pitchFamily="49" charset="0"/>
                <a:cs typeface="Courier New" panose="02070309020205020404" pitchFamily="49" charset="0"/>
              </a:rPr>
              <a:t>      "if": ["</a:t>
            </a:r>
            <a:r>
              <a:rPr lang="en-US" altLang="ko-KR" sz="1200" b="1" dirty="0" err="1">
                <a:solidFill>
                  <a:srgbClr val="0000FF"/>
                </a:solidFill>
                <a:latin typeface="Courier New" panose="02070309020205020404" pitchFamily="49" charset="0"/>
                <a:cs typeface="Courier New" panose="02070309020205020404" pitchFamily="49" charset="0"/>
              </a:rPr>
              <a:t>oic.if.ll</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oic.if.baseline</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"p": {"</a:t>
            </a:r>
            <a:r>
              <a:rPr lang="en-US" altLang="ko-KR" sz="1200" b="1" dirty="0" err="1">
                <a:solidFill>
                  <a:srgbClr val="0000FF"/>
                </a:solidFill>
                <a:latin typeface="Courier New" panose="02070309020205020404" pitchFamily="49" charset="0"/>
                <a:cs typeface="Courier New" panose="02070309020205020404" pitchFamily="49" charset="0"/>
              </a:rPr>
              <a:t>bm</a:t>
            </a:r>
            <a:r>
              <a:rPr lang="en-US" altLang="ko-KR" sz="1200" b="1" dirty="0">
                <a:solidFill>
                  <a:srgbClr val="0000FF"/>
                </a:solidFill>
                <a:latin typeface="Courier New" panose="02070309020205020404" pitchFamily="49" charset="0"/>
                <a:cs typeface="Courier New" panose="02070309020205020404" pitchFamily="49" charset="0"/>
              </a:rPr>
              <a:t>": 3},</a:t>
            </a:r>
          </a:p>
          <a:p>
            <a:r>
              <a:rPr lang="en-US" altLang="ko-KR" sz="1200" b="1" dirty="0">
                <a:solidFill>
                  <a:srgbClr val="0000FF"/>
                </a:solidFill>
                <a:latin typeface="Courier New" panose="02070309020205020404" pitchFamily="49" charset="0"/>
                <a:cs typeface="Courier New" panose="02070309020205020404" pitchFamily="49" charset="0"/>
              </a:rPr>
              <a:t>      "eps": [{"ep": "</a:t>
            </a:r>
            <a:r>
              <a:rPr lang="en-US" altLang="ko-KR" sz="1200" b="1" dirty="0" err="1">
                <a:solidFill>
                  <a:srgbClr val="0000FF"/>
                </a:solidFill>
                <a:latin typeface="Courier New" panose="02070309020205020404" pitchFamily="49" charset="0"/>
                <a:cs typeface="Courier New" panose="02070309020205020404" pitchFamily="49" charset="0"/>
              </a:rPr>
              <a:t>coaps</a:t>
            </a:r>
            <a:r>
              <a:rPr lang="en-US" altLang="ko-KR" sz="1200" b="1" dirty="0">
                <a:solidFill>
                  <a:srgbClr val="0000FF"/>
                </a:solidFill>
                <a:latin typeface="Courier New" panose="02070309020205020404" pitchFamily="49" charset="0"/>
                <a:cs typeface="Courier New" panose="02070309020205020404" pitchFamily="49" charset="0"/>
              </a:rPr>
              <a:t>://[2001:db8:a::b1d4]:33333"}]</a:t>
            </a:r>
          </a:p>
          <a:p>
            <a:r>
              <a:rPr lang="en-US" altLang="ko-KR" sz="1200" b="1" dirty="0">
                <a:solidFill>
                  <a:srgbClr val="0000FF"/>
                </a:solidFill>
                <a:latin typeface="Courier New" panose="02070309020205020404" pitchFamily="49" charset="0"/>
                <a:cs typeface="Courier New" panose="02070309020205020404" pitchFamily="49" charset="0"/>
              </a:rPr>
              <a:t>    }, </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"anchor": "</a:t>
            </a:r>
            <a:r>
              <a:rPr lang="en-US" altLang="ko-KR" sz="1200" b="1" dirty="0" err="1">
                <a:solidFill>
                  <a:srgbClr val="0000FF"/>
                </a:solidFill>
                <a:latin typeface="Courier New" panose="02070309020205020404" pitchFamily="49" charset="0"/>
                <a:cs typeface="Courier New" panose="02070309020205020404" pitchFamily="49" charset="0"/>
              </a:rPr>
              <a:t>ocf</a:t>
            </a:r>
            <a:r>
              <a:rPr lang="en-US" altLang="ko-KR" sz="1200" b="1" dirty="0">
                <a:solidFill>
                  <a:srgbClr val="0000FF"/>
                </a:solidFill>
                <a:latin typeface="Courier New" panose="02070309020205020404" pitchFamily="49" charset="0"/>
                <a:cs typeface="Courier New" panose="02070309020205020404" pitchFamily="49" charset="0"/>
              </a:rPr>
              <a:t>://dc70373c-1e8d-4fb3-962e-017eaa863989",</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href</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a:t>
            </a:r>
            <a:r>
              <a:rPr lang="en-US" altLang="ko-KR" sz="1200" b="1" dirty="0">
                <a:solidFill>
                  <a:srgbClr val="0000FF"/>
                </a:solidFill>
                <a:latin typeface="Courier New" panose="02070309020205020404" pitchFamily="49" charset="0"/>
                <a:cs typeface="Courier New" panose="02070309020205020404" pitchFamily="49" charset="0"/>
              </a:rPr>
              <a:t>/d",</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rt</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oic.wk.d</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oic.d.light</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"if": ["</a:t>
            </a:r>
            <a:r>
              <a:rPr lang="en-US" altLang="ko-KR" sz="1200" b="1" dirty="0" err="1">
                <a:solidFill>
                  <a:srgbClr val="0000FF"/>
                </a:solidFill>
                <a:latin typeface="Courier New" panose="02070309020205020404" pitchFamily="49" charset="0"/>
                <a:cs typeface="Courier New" panose="02070309020205020404" pitchFamily="49" charset="0"/>
              </a:rPr>
              <a:t>oic.if.r</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oic.if.baseline</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"p": {"</a:t>
            </a:r>
            <a:r>
              <a:rPr lang="en-US" altLang="ko-KR" sz="1200" b="1" dirty="0" err="1">
                <a:solidFill>
                  <a:srgbClr val="0000FF"/>
                </a:solidFill>
                <a:latin typeface="Courier New" panose="02070309020205020404" pitchFamily="49" charset="0"/>
                <a:cs typeface="Courier New" panose="02070309020205020404" pitchFamily="49" charset="0"/>
              </a:rPr>
              <a:t>bm</a:t>
            </a:r>
            <a:r>
              <a:rPr lang="en-US" altLang="ko-KR" sz="1200" b="1" dirty="0">
                <a:solidFill>
                  <a:srgbClr val="0000FF"/>
                </a:solidFill>
                <a:latin typeface="Courier New" panose="02070309020205020404" pitchFamily="49" charset="0"/>
                <a:cs typeface="Courier New" panose="02070309020205020404" pitchFamily="49" charset="0"/>
              </a:rPr>
              <a:t>": 3},</a:t>
            </a:r>
          </a:p>
          <a:p>
            <a:r>
              <a:rPr lang="en-US" altLang="ko-KR" sz="1200" b="1" dirty="0">
                <a:solidFill>
                  <a:srgbClr val="0000FF"/>
                </a:solidFill>
                <a:latin typeface="Courier New" panose="02070309020205020404" pitchFamily="49" charset="0"/>
                <a:cs typeface="Courier New" panose="02070309020205020404" pitchFamily="49" charset="0"/>
              </a:rPr>
              <a:t>      "eps": [{"ep": "</a:t>
            </a:r>
            <a:r>
              <a:rPr lang="en-US" altLang="ko-KR" sz="1200" b="1" dirty="0" err="1">
                <a:solidFill>
                  <a:srgbClr val="0000FF"/>
                </a:solidFill>
                <a:latin typeface="Courier New" panose="02070309020205020404" pitchFamily="49" charset="0"/>
                <a:cs typeface="Courier New" panose="02070309020205020404" pitchFamily="49" charset="0"/>
              </a:rPr>
              <a:t>coaps</a:t>
            </a:r>
            <a:r>
              <a:rPr lang="en-US" altLang="ko-KR" sz="1200" b="1" dirty="0">
                <a:solidFill>
                  <a:srgbClr val="0000FF"/>
                </a:solidFill>
                <a:latin typeface="Courier New" panose="02070309020205020404" pitchFamily="49" charset="0"/>
                <a:cs typeface="Courier New" panose="02070309020205020404" pitchFamily="49" charset="0"/>
              </a:rPr>
              <a:t>://[2001:db8:b::c2e5]:22222"}]</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"anchor": "</a:t>
            </a:r>
            <a:r>
              <a:rPr lang="en-US" altLang="ko-KR" sz="1200" b="1" dirty="0" err="1">
                <a:solidFill>
                  <a:srgbClr val="0000FF"/>
                </a:solidFill>
                <a:latin typeface="Courier New" panose="02070309020205020404" pitchFamily="49" charset="0"/>
                <a:cs typeface="Courier New" panose="02070309020205020404" pitchFamily="49" charset="0"/>
              </a:rPr>
              <a:t>ocf</a:t>
            </a:r>
            <a:r>
              <a:rPr lang="en-US" altLang="ko-KR" sz="1200" b="1" dirty="0">
                <a:solidFill>
                  <a:srgbClr val="0000FF"/>
                </a:solidFill>
                <a:latin typeface="Courier New" panose="02070309020205020404" pitchFamily="49" charset="0"/>
                <a:cs typeface="Courier New" panose="02070309020205020404" pitchFamily="49" charset="0"/>
              </a:rPr>
              <a:t>://dc70373c-1e8d-4fb3-962e-017eaa863989",</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href</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a:t>
            </a:r>
            <a:r>
              <a:rPr lang="en-US" altLang="ko-KR" sz="1200" b="1" dirty="0">
                <a:solidFill>
                  <a:srgbClr val="0000FF"/>
                </a:solidFill>
                <a:latin typeface="Courier New" panose="02070309020205020404" pitchFamily="49" charset="0"/>
                <a:cs typeface="Courier New" panose="02070309020205020404" pitchFamily="49" charset="0"/>
              </a:rPr>
              <a:t>/p",</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rt</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oic.wk.p</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"if": ["</a:t>
            </a:r>
            <a:r>
              <a:rPr lang="en-US" altLang="ko-KR" sz="1200" b="1" dirty="0" err="1">
                <a:solidFill>
                  <a:srgbClr val="0000FF"/>
                </a:solidFill>
                <a:latin typeface="Courier New" panose="02070309020205020404" pitchFamily="49" charset="0"/>
                <a:cs typeface="Courier New" panose="02070309020205020404" pitchFamily="49" charset="0"/>
              </a:rPr>
              <a:t>oic.if.r</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oic.if.baseline</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"p": {"</a:t>
            </a:r>
            <a:r>
              <a:rPr lang="en-US" altLang="ko-KR" sz="1200" b="1" dirty="0" err="1">
                <a:solidFill>
                  <a:srgbClr val="0000FF"/>
                </a:solidFill>
                <a:latin typeface="Courier New" panose="02070309020205020404" pitchFamily="49" charset="0"/>
                <a:cs typeface="Courier New" panose="02070309020205020404" pitchFamily="49" charset="0"/>
              </a:rPr>
              <a:t>bm</a:t>
            </a:r>
            <a:r>
              <a:rPr lang="en-US" altLang="ko-KR" sz="1200" b="1" dirty="0">
                <a:solidFill>
                  <a:srgbClr val="0000FF"/>
                </a:solidFill>
                <a:latin typeface="Courier New" panose="02070309020205020404" pitchFamily="49" charset="0"/>
                <a:cs typeface="Courier New" panose="02070309020205020404" pitchFamily="49" charset="0"/>
              </a:rPr>
              <a:t>": 3},</a:t>
            </a:r>
          </a:p>
          <a:p>
            <a:r>
              <a:rPr lang="en-US" altLang="ko-KR" sz="1200" b="1" dirty="0">
                <a:solidFill>
                  <a:srgbClr val="0000FF"/>
                </a:solidFill>
                <a:latin typeface="Courier New" panose="02070309020205020404" pitchFamily="49" charset="0"/>
                <a:cs typeface="Courier New" panose="02070309020205020404" pitchFamily="49" charset="0"/>
              </a:rPr>
              <a:t>      "eps": [{"ep": "</a:t>
            </a:r>
            <a:r>
              <a:rPr lang="en-US" altLang="ko-KR" sz="1200" b="1" dirty="0" err="1">
                <a:solidFill>
                  <a:srgbClr val="0000FF"/>
                </a:solidFill>
                <a:latin typeface="Courier New" panose="02070309020205020404" pitchFamily="49" charset="0"/>
                <a:cs typeface="Courier New" panose="02070309020205020404" pitchFamily="49" charset="0"/>
              </a:rPr>
              <a:t>coaps</a:t>
            </a:r>
            <a:r>
              <a:rPr lang="en-US" altLang="ko-KR" sz="1200" b="1" dirty="0">
                <a:solidFill>
                  <a:srgbClr val="0000FF"/>
                </a:solidFill>
                <a:latin typeface="Courier New" panose="02070309020205020404" pitchFamily="49" charset="0"/>
                <a:cs typeface="Courier New" panose="02070309020205020404" pitchFamily="49" charset="0"/>
              </a:rPr>
              <a:t>://[2001:db8:b::c2e5]:22222"}]</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"anchor": "</a:t>
            </a:r>
            <a:r>
              <a:rPr lang="en-US" altLang="ko-KR" sz="1200" b="1" dirty="0" err="1">
                <a:solidFill>
                  <a:srgbClr val="0000FF"/>
                </a:solidFill>
                <a:latin typeface="Courier New" panose="02070309020205020404" pitchFamily="49" charset="0"/>
                <a:cs typeface="Courier New" panose="02070309020205020404" pitchFamily="49" charset="0"/>
              </a:rPr>
              <a:t>ocf</a:t>
            </a:r>
            <a:r>
              <a:rPr lang="en-US" altLang="ko-KR" sz="1200" b="1" dirty="0">
                <a:solidFill>
                  <a:srgbClr val="0000FF"/>
                </a:solidFill>
                <a:latin typeface="Courier New" panose="02070309020205020404" pitchFamily="49" charset="0"/>
                <a:cs typeface="Courier New" panose="02070309020205020404" pitchFamily="49" charset="0"/>
              </a:rPr>
              <a:t>://dc70373c-1e8d-4fb3-962e-017eaa863989",</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href</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myLightSwitch</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rt</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oic.r.switch.binary</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"if": ["</a:t>
            </a:r>
            <a:r>
              <a:rPr lang="en-US" altLang="ko-KR" sz="1200" b="1" dirty="0" err="1">
                <a:solidFill>
                  <a:srgbClr val="0000FF"/>
                </a:solidFill>
                <a:latin typeface="Courier New" panose="02070309020205020404" pitchFamily="49" charset="0"/>
                <a:cs typeface="Courier New" panose="02070309020205020404" pitchFamily="49" charset="0"/>
              </a:rPr>
              <a:t>oic.if.a</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oic.if.baseline</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"p": {"</a:t>
            </a:r>
            <a:r>
              <a:rPr lang="en-US" altLang="ko-KR" sz="1200" b="1" dirty="0" err="1">
                <a:solidFill>
                  <a:srgbClr val="0000FF"/>
                </a:solidFill>
                <a:latin typeface="Courier New" panose="02070309020205020404" pitchFamily="49" charset="0"/>
                <a:cs typeface="Courier New" panose="02070309020205020404" pitchFamily="49" charset="0"/>
              </a:rPr>
              <a:t>bm</a:t>
            </a:r>
            <a:r>
              <a:rPr lang="en-US" altLang="ko-KR" sz="1200" b="1" dirty="0">
                <a:solidFill>
                  <a:srgbClr val="0000FF"/>
                </a:solidFill>
                <a:latin typeface="Courier New" panose="02070309020205020404" pitchFamily="49" charset="0"/>
                <a:cs typeface="Courier New" panose="02070309020205020404" pitchFamily="49" charset="0"/>
              </a:rPr>
              <a:t>": 3},</a:t>
            </a:r>
          </a:p>
          <a:p>
            <a:r>
              <a:rPr lang="en-US" altLang="ko-KR" sz="1200" b="1" dirty="0">
                <a:solidFill>
                  <a:srgbClr val="0000FF"/>
                </a:solidFill>
                <a:latin typeface="Courier New" panose="02070309020205020404" pitchFamily="49" charset="0"/>
                <a:cs typeface="Courier New" panose="02070309020205020404" pitchFamily="49" charset="0"/>
              </a:rPr>
              <a:t>      "eps": [{"ep": "</a:t>
            </a:r>
            <a:r>
              <a:rPr lang="en-US" altLang="ko-KR" sz="1200" b="1" dirty="0" err="1">
                <a:solidFill>
                  <a:srgbClr val="0000FF"/>
                </a:solidFill>
                <a:latin typeface="Courier New" panose="02070309020205020404" pitchFamily="49" charset="0"/>
                <a:cs typeface="Courier New" panose="02070309020205020404" pitchFamily="49" charset="0"/>
              </a:rPr>
              <a:t>coaps</a:t>
            </a:r>
            <a:r>
              <a:rPr lang="en-US" altLang="ko-KR" sz="1200" b="1" dirty="0">
                <a:solidFill>
                  <a:srgbClr val="0000FF"/>
                </a:solidFill>
                <a:latin typeface="Courier New" panose="02070309020205020404" pitchFamily="49" charset="0"/>
                <a:cs typeface="Courier New" panose="02070309020205020404" pitchFamily="49" charset="0"/>
              </a:rPr>
              <a:t>://[2001:db8:b::c2e5]:22222"}]</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"anchor": "</a:t>
            </a:r>
            <a:r>
              <a:rPr lang="en-US" altLang="ko-KR" sz="1200" b="1" dirty="0" err="1">
                <a:solidFill>
                  <a:srgbClr val="0000FF"/>
                </a:solidFill>
                <a:latin typeface="Courier New" panose="02070309020205020404" pitchFamily="49" charset="0"/>
                <a:cs typeface="Courier New" panose="02070309020205020404" pitchFamily="49" charset="0"/>
              </a:rPr>
              <a:t>ocf</a:t>
            </a:r>
            <a:r>
              <a:rPr lang="en-US" altLang="ko-KR" sz="1200" b="1" dirty="0">
                <a:solidFill>
                  <a:srgbClr val="0000FF"/>
                </a:solidFill>
                <a:latin typeface="Courier New" panose="02070309020205020404" pitchFamily="49" charset="0"/>
                <a:cs typeface="Courier New" panose="02070309020205020404" pitchFamily="49" charset="0"/>
              </a:rPr>
              <a:t>://dc70373c-1e8d-4fb3-962e-017eaa863989",</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href</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myLightBrightness</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rt</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oic.r.brightness</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"if": ["</a:t>
            </a:r>
            <a:r>
              <a:rPr lang="en-US" altLang="ko-KR" sz="1200" b="1" dirty="0" err="1">
                <a:solidFill>
                  <a:srgbClr val="0000FF"/>
                </a:solidFill>
                <a:latin typeface="Courier New" panose="02070309020205020404" pitchFamily="49" charset="0"/>
                <a:cs typeface="Courier New" panose="02070309020205020404" pitchFamily="49" charset="0"/>
              </a:rPr>
              <a:t>oic.if.a</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oic.if.baseline</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"p": {"</a:t>
            </a:r>
            <a:r>
              <a:rPr lang="en-US" altLang="ko-KR" sz="1200" b="1" dirty="0" err="1">
                <a:solidFill>
                  <a:srgbClr val="0000FF"/>
                </a:solidFill>
                <a:latin typeface="Courier New" panose="02070309020205020404" pitchFamily="49" charset="0"/>
                <a:cs typeface="Courier New" panose="02070309020205020404" pitchFamily="49" charset="0"/>
              </a:rPr>
              <a:t>bm</a:t>
            </a:r>
            <a:r>
              <a:rPr lang="en-US" altLang="ko-KR" sz="1200" b="1" dirty="0">
                <a:solidFill>
                  <a:srgbClr val="0000FF"/>
                </a:solidFill>
                <a:latin typeface="Courier New" panose="02070309020205020404" pitchFamily="49" charset="0"/>
                <a:cs typeface="Courier New" panose="02070309020205020404" pitchFamily="49" charset="0"/>
              </a:rPr>
              <a:t>": 3},</a:t>
            </a:r>
          </a:p>
          <a:p>
            <a:r>
              <a:rPr lang="en-US" altLang="ko-KR" sz="1200" b="1" dirty="0">
                <a:solidFill>
                  <a:srgbClr val="0000FF"/>
                </a:solidFill>
                <a:latin typeface="Courier New" panose="02070309020205020404" pitchFamily="49" charset="0"/>
                <a:cs typeface="Courier New" panose="02070309020205020404" pitchFamily="49" charset="0"/>
              </a:rPr>
              <a:t>      "eps": [{"ep": "</a:t>
            </a:r>
            <a:r>
              <a:rPr lang="en-US" altLang="ko-KR" sz="1200" b="1" dirty="0" err="1">
                <a:solidFill>
                  <a:srgbClr val="0000FF"/>
                </a:solidFill>
                <a:latin typeface="Courier New" panose="02070309020205020404" pitchFamily="49" charset="0"/>
                <a:cs typeface="Courier New" panose="02070309020205020404" pitchFamily="49" charset="0"/>
              </a:rPr>
              <a:t>coaps</a:t>
            </a:r>
            <a:r>
              <a:rPr lang="en-US" altLang="ko-KR" sz="1200" b="1" dirty="0">
                <a:solidFill>
                  <a:srgbClr val="0000FF"/>
                </a:solidFill>
                <a:latin typeface="Courier New" panose="02070309020205020404" pitchFamily="49" charset="0"/>
                <a:cs typeface="Courier New" panose="02070309020205020404" pitchFamily="49" charset="0"/>
              </a:rPr>
              <a:t>://[2001:db8:b::c2e5]:22222"}]</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dirty="0">
                <a:solidFill>
                  <a:schemeClr val="tx1"/>
                </a:solidFill>
                <a:latin typeface="Courier New" panose="02070309020205020404" pitchFamily="49" charset="0"/>
                <a:cs typeface="Courier New" panose="02070309020205020404" pitchFamily="49" charset="0"/>
              </a:rPr>
              <a:t>}</a:t>
            </a:r>
          </a:p>
        </p:txBody>
      </p:sp>
      <p:sp>
        <p:nvSpPr>
          <p:cNvPr id="10" name="직사각형 9">
            <a:extLst>
              <a:ext uri="{FF2B5EF4-FFF2-40B4-BE49-F238E27FC236}">
                <a16:creationId xmlns:a16="http://schemas.microsoft.com/office/drawing/2014/main" id="{B8F2B451-2EB7-4A7B-8CF0-9ACF1D4158A4}"/>
              </a:ext>
            </a:extLst>
          </p:cNvPr>
          <p:cNvSpPr/>
          <p:nvPr/>
        </p:nvSpPr>
        <p:spPr>
          <a:xfrm>
            <a:off x="7509756" y="3336587"/>
            <a:ext cx="3540867" cy="1128411"/>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en-US" altLang="ko-KR" sz="900" dirty="0">
                <a:solidFill>
                  <a:schemeClr val="tx1"/>
                </a:solidFill>
                <a:latin typeface="Courier New" panose="02070309020205020404" pitchFamily="49" charset="0"/>
                <a:cs typeface="Courier New" panose="02070309020205020404" pitchFamily="49" charset="0"/>
              </a:rPr>
              <a:t>{</a:t>
            </a:r>
          </a:p>
          <a:p>
            <a:r>
              <a:rPr lang="en-US" altLang="ko-KR" sz="900" dirty="0">
                <a:solidFill>
                  <a:schemeClr val="tx1"/>
                </a:solidFill>
                <a:latin typeface="Courier New" panose="02070309020205020404" pitchFamily="49" charset="0"/>
                <a:cs typeface="Courier New" panose="02070309020205020404" pitchFamily="49" charset="0"/>
              </a:rPr>
              <a:t>  "</a:t>
            </a:r>
            <a:r>
              <a:rPr lang="en-US" altLang="ko-KR" sz="900" dirty="0" err="1">
                <a:solidFill>
                  <a:schemeClr val="tx1"/>
                </a:solidFill>
                <a:latin typeface="Courier New" panose="02070309020205020404" pitchFamily="49" charset="0"/>
                <a:cs typeface="Courier New" panose="02070309020205020404" pitchFamily="49" charset="0"/>
              </a:rPr>
              <a:t>rt</a:t>
            </a:r>
            <a:r>
              <a:rPr lang="en-US" altLang="ko-KR" sz="900" dirty="0">
                <a:solidFill>
                  <a:schemeClr val="tx1"/>
                </a:solidFill>
                <a:latin typeface="Courier New" panose="02070309020205020404" pitchFamily="49" charset="0"/>
                <a:cs typeface="Courier New" panose="02070309020205020404" pitchFamily="49" charset="0"/>
              </a:rPr>
              <a:t>": ["</a:t>
            </a:r>
            <a:r>
              <a:rPr lang="en-US" altLang="ko-KR" sz="900" dirty="0" err="1">
                <a:solidFill>
                  <a:schemeClr val="tx1"/>
                </a:solidFill>
                <a:latin typeface="Courier New" panose="02070309020205020404" pitchFamily="49" charset="0"/>
                <a:cs typeface="Courier New" panose="02070309020205020404" pitchFamily="49" charset="0"/>
              </a:rPr>
              <a:t>oic.wk.p</a:t>
            </a:r>
            <a:r>
              <a:rPr lang="en-US" altLang="ko-KR" sz="900" dirty="0">
                <a:solidFill>
                  <a:schemeClr val="tx1"/>
                </a:solidFill>
                <a:latin typeface="Courier New" panose="02070309020205020404" pitchFamily="49" charset="0"/>
                <a:cs typeface="Courier New" panose="02070309020205020404" pitchFamily="49" charset="0"/>
              </a:rPr>
              <a:t>"],</a:t>
            </a:r>
          </a:p>
          <a:p>
            <a:r>
              <a:rPr lang="en-US" altLang="ko-KR" sz="900" dirty="0">
                <a:solidFill>
                  <a:schemeClr val="tx1"/>
                </a:solidFill>
                <a:latin typeface="Courier New" panose="02070309020205020404" pitchFamily="49" charset="0"/>
                <a:cs typeface="Courier New" panose="02070309020205020404" pitchFamily="49" charset="0"/>
              </a:rPr>
              <a:t>  "if": ["</a:t>
            </a:r>
            <a:r>
              <a:rPr lang="en-US" altLang="ko-KR" sz="900" dirty="0" err="1">
                <a:solidFill>
                  <a:schemeClr val="tx1"/>
                </a:solidFill>
                <a:latin typeface="Courier New" panose="02070309020205020404" pitchFamily="49" charset="0"/>
                <a:cs typeface="Courier New" panose="02070309020205020404" pitchFamily="49" charset="0"/>
              </a:rPr>
              <a:t>oic.if.r</a:t>
            </a:r>
            <a:r>
              <a:rPr lang="en-US" altLang="ko-KR" sz="900" dirty="0">
                <a:solidFill>
                  <a:schemeClr val="tx1"/>
                </a:solidFill>
                <a:latin typeface="Courier New" panose="02070309020205020404" pitchFamily="49" charset="0"/>
                <a:cs typeface="Courier New" panose="02070309020205020404" pitchFamily="49" charset="0"/>
              </a:rPr>
              <a:t>", "</a:t>
            </a:r>
            <a:r>
              <a:rPr lang="en-US" altLang="ko-KR" sz="900" dirty="0" err="1">
                <a:solidFill>
                  <a:schemeClr val="tx1"/>
                </a:solidFill>
                <a:latin typeface="Courier New" panose="02070309020205020404" pitchFamily="49" charset="0"/>
                <a:cs typeface="Courier New" panose="02070309020205020404" pitchFamily="49" charset="0"/>
              </a:rPr>
              <a:t>oic.if.baseline</a:t>
            </a:r>
            <a:r>
              <a:rPr lang="en-US" altLang="ko-KR" sz="900" dirty="0">
                <a:solidFill>
                  <a:schemeClr val="tx1"/>
                </a:solidFill>
                <a:latin typeface="Courier New" panose="02070309020205020404" pitchFamily="49" charset="0"/>
                <a:cs typeface="Courier New" panose="02070309020205020404" pitchFamily="49" charset="0"/>
              </a:rPr>
              <a:t>"],</a:t>
            </a:r>
          </a:p>
          <a:p>
            <a:r>
              <a:rPr lang="en-US" altLang="ko-KR" sz="900" b="1" dirty="0">
                <a:solidFill>
                  <a:srgbClr val="0000FF"/>
                </a:solidFill>
                <a:latin typeface="Courier New" panose="02070309020205020404" pitchFamily="49" charset="0"/>
                <a:cs typeface="Courier New" panose="02070309020205020404" pitchFamily="49" charset="0"/>
              </a:rPr>
              <a:t>  "pi": "54919CA5-4101-4AE4-595B-353C51AA983C", </a:t>
            </a:r>
          </a:p>
          <a:p>
            <a:r>
              <a:rPr lang="en-US" altLang="ko-KR" sz="900" b="1" dirty="0">
                <a:solidFill>
                  <a:srgbClr val="0000FF"/>
                </a:solidFill>
                <a:latin typeface="Courier New" panose="02070309020205020404" pitchFamily="49" charset="0"/>
                <a:cs typeface="Courier New" panose="02070309020205020404" pitchFamily="49" charset="0"/>
              </a:rPr>
              <a:t>  "</a:t>
            </a:r>
            <a:r>
              <a:rPr lang="en-US" altLang="ko-KR" sz="900" b="1" dirty="0" err="1">
                <a:solidFill>
                  <a:srgbClr val="0000FF"/>
                </a:solidFill>
                <a:latin typeface="Courier New" panose="02070309020205020404" pitchFamily="49" charset="0"/>
                <a:cs typeface="Courier New" panose="02070309020205020404" pitchFamily="49" charset="0"/>
              </a:rPr>
              <a:t>mnmn</a:t>
            </a:r>
            <a:r>
              <a:rPr lang="en-US" altLang="ko-KR" sz="900" b="1" dirty="0">
                <a:solidFill>
                  <a:srgbClr val="0000FF"/>
                </a:solidFill>
                <a:latin typeface="Courier New" panose="02070309020205020404" pitchFamily="49" charset="0"/>
                <a:cs typeface="Courier New" panose="02070309020205020404" pitchFamily="49" charset="0"/>
              </a:rPr>
              <a:t>": "STRK, Inc"</a:t>
            </a:r>
          </a:p>
          <a:p>
            <a:r>
              <a:rPr lang="en-US" altLang="ko-KR" sz="900" dirty="0">
                <a:solidFill>
                  <a:schemeClr val="tx1"/>
                </a:solidFill>
                <a:latin typeface="Courier New" panose="02070309020205020404" pitchFamily="49" charset="0"/>
                <a:cs typeface="Courier New" panose="02070309020205020404" pitchFamily="49" charset="0"/>
              </a:rPr>
              <a:t>}</a:t>
            </a:r>
            <a:endParaRPr lang="ko-KR" altLang="en-US" sz="900" dirty="0">
              <a:solidFill>
                <a:schemeClr val="tx1"/>
              </a:solidFill>
              <a:latin typeface="Courier New" panose="02070309020205020404" pitchFamily="49" charset="0"/>
              <a:cs typeface="Courier New" panose="02070309020205020404" pitchFamily="49" charset="0"/>
            </a:endParaRPr>
          </a:p>
        </p:txBody>
      </p:sp>
      <p:sp>
        <p:nvSpPr>
          <p:cNvPr id="12" name="TextBox 11">
            <a:extLst>
              <a:ext uri="{FF2B5EF4-FFF2-40B4-BE49-F238E27FC236}">
                <a16:creationId xmlns:a16="http://schemas.microsoft.com/office/drawing/2014/main" id="{3B7154C9-9E04-40D6-A703-46B80FE0DA09}"/>
              </a:ext>
            </a:extLst>
          </p:cNvPr>
          <p:cNvSpPr txBox="1"/>
          <p:nvPr/>
        </p:nvSpPr>
        <p:spPr>
          <a:xfrm>
            <a:off x="282080" y="900390"/>
            <a:ext cx="1001949" cy="369332"/>
          </a:xfrm>
          <a:prstGeom prst="rect">
            <a:avLst/>
          </a:prstGeom>
          <a:noFill/>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ko-KR" dirty="0">
                <a:latin typeface="Arial" panose="020B0604020202020204" pitchFamily="34" charset="0"/>
                <a:cs typeface="Arial" panose="020B0604020202020204" pitchFamily="34" charset="0"/>
              </a:rPr>
              <a:t>/</a:t>
            </a:r>
            <a:r>
              <a:rPr lang="en-US" altLang="ko-KR" dirty="0" err="1">
                <a:latin typeface="Arial" panose="020B0604020202020204" pitchFamily="34" charset="0"/>
                <a:cs typeface="Arial" panose="020B0604020202020204" pitchFamily="34" charset="0"/>
              </a:rPr>
              <a:t>oic</a:t>
            </a:r>
            <a:r>
              <a:rPr lang="en-US" altLang="ko-KR" dirty="0">
                <a:latin typeface="Arial" panose="020B0604020202020204" pitchFamily="34" charset="0"/>
                <a:cs typeface="Arial" panose="020B0604020202020204" pitchFamily="34" charset="0"/>
              </a:rPr>
              <a:t>/res </a:t>
            </a:r>
            <a:endParaRPr lang="ko-KR" altLang="en-US"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838CD0E9-6734-4B10-B783-2F2C60E76DD7}"/>
              </a:ext>
            </a:extLst>
          </p:cNvPr>
          <p:cNvSpPr txBox="1"/>
          <p:nvPr/>
        </p:nvSpPr>
        <p:spPr>
          <a:xfrm>
            <a:off x="7509735" y="530737"/>
            <a:ext cx="1001949" cy="369332"/>
          </a:xfrm>
          <a:prstGeom prst="rect">
            <a:avLst/>
          </a:prstGeom>
          <a:noFill/>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ko-KR" dirty="0">
                <a:latin typeface="Arial" panose="020B0604020202020204" pitchFamily="34" charset="0"/>
                <a:cs typeface="Arial" panose="020B0604020202020204" pitchFamily="34" charset="0"/>
              </a:rPr>
              <a:t>/</a:t>
            </a:r>
            <a:r>
              <a:rPr lang="en-US" altLang="ko-KR" dirty="0" err="1">
                <a:latin typeface="Arial" panose="020B0604020202020204" pitchFamily="34" charset="0"/>
                <a:cs typeface="Arial" panose="020B0604020202020204" pitchFamily="34" charset="0"/>
              </a:rPr>
              <a:t>oic</a:t>
            </a:r>
            <a:r>
              <a:rPr lang="en-US" altLang="ko-KR" dirty="0">
                <a:latin typeface="Arial" panose="020B0604020202020204" pitchFamily="34" charset="0"/>
                <a:cs typeface="Arial" panose="020B0604020202020204" pitchFamily="34" charset="0"/>
              </a:rPr>
              <a:t>/d </a:t>
            </a:r>
            <a:endParaRPr lang="ko-KR" altLang="en-US"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54924743-E08B-4FAC-920A-755FBC37179E}"/>
              </a:ext>
            </a:extLst>
          </p:cNvPr>
          <p:cNvSpPr txBox="1"/>
          <p:nvPr/>
        </p:nvSpPr>
        <p:spPr>
          <a:xfrm>
            <a:off x="7509735" y="2914018"/>
            <a:ext cx="1001949" cy="369332"/>
          </a:xfrm>
          <a:prstGeom prst="rect">
            <a:avLst/>
          </a:prstGeom>
          <a:noFill/>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ko-KR" dirty="0">
                <a:latin typeface="Arial" panose="020B0604020202020204" pitchFamily="34" charset="0"/>
                <a:cs typeface="Arial" panose="020B0604020202020204" pitchFamily="34" charset="0"/>
              </a:rPr>
              <a:t>/</a:t>
            </a:r>
            <a:r>
              <a:rPr lang="en-US" altLang="ko-KR" dirty="0" err="1">
                <a:latin typeface="Arial" panose="020B0604020202020204" pitchFamily="34" charset="0"/>
                <a:cs typeface="Arial" panose="020B0604020202020204" pitchFamily="34" charset="0"/>
              </a:rPr>
              <a:t>oic</a:t>
            </a:r>
            <a:r>
              <a:rPr lang="en-US" altLang="ko-KR" dirty="0">
                <a:latin typeface="Arial" panose="020B0604020202020204" pitchFamily="34" charset="0"/>
                <a:cs typeface="Arial" panose="020B0604020202020204" pitchFamily="34" charset="0"/>
              </a:rPr>
              <a:t>/p </a:t>
            </a:r>
            <a:endParaRPr lang="ko-KR" altLang="en-US" dirty="0">
              <a:latin typeface="Arial" panose="020B0604020202020204" pitchFamily="34" charset="0"/>
              <a:cs typeface="Arial" panose="020B0604020202020204" pitchFamily="34" charset="0"/>
            </a:endParaRPr>
          </a:p>
        </p:txBody>
      </p:sp>
      <p:cxnSp>
        <p:nvCxnSpPr>
          <p:cNvPr id="14" name="꺾인 연결선 12">
            <a:extLst>
              <a:ext uri="{FF2B5EF4-FFF2-40B4-BE49-F238E27FC236}">
                <a16:creationId xmlns:a16="http://schemas.microsoft.com/office/drawing/2014/main" id="{C78BC707-F675-4B27-B940-F0F5AE34538A}"/>
              </a:ext>
            </a:extLst>
          </p:cNvPr>
          <p:cNvCxnSpPr>
            <a:cxnSpLocks/>
            <a:endCxn id="13" idx="1"/>
          </p:cNvCxnSpPr>
          <p:nvPr/>
        </p:nvCxnSpPr>
        <p:spPr>
          <a:xfrm flipV="1">
            <a:off x="4819913" y="715403"/>
            <a:ext cx="2689822" cy="1990806"/>
          </a:xfrm>
          <a:prstGeom prst="bentConnector3">
            <a:avLst>
              <a:gd name="adj1" fmla="val 85080"/>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꺾인 연결선 12">
            <a:extLst>
              <a:ext uri="{FF2B5EF4-FFF2-40B4-BE49-F238E27FC236}">
                <a16:creationId xmlns:a16="http://schemas.microsoft.com/office/drawing/2014/main" id="{1DCA8BCA-D688-4C01-A895-0A890E22FA73}"/>
              </a:ext>
            </a:extLst>
          </p:cNvPr>
          <p:cNvCxnSpPr>
            <a:cxnSpLocks/>
            <a:endCxn id="15" idx="1"/>
          </p:cNvCxnSpPr>
          <p:nvPr/>
        </p:nvCxnSpPr>
        <p:spPr>
          <a:xfrm flipV="1">
            <a:off x="4819913" y="3098684"/>
            <a:ext cx="2689822" cy="531652"/>
          </a:xfrm>
          <a:prstGeom prst="bentConnector3">
            <a:avLst>
              <a:gd name="adj1" fmla="val 61211"/>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178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6456DDAA-F1A0-42F2-B114-31FC910B7217}"/>
              </a:ext>
            </a:extLst>
          </p:cNvPr>
          <p:cNvSpPr>
            <a:spLocks noGrp="1"/>
          </p:cNvSpPr>
          <p:nvPr>
            <p:ph idx="1"/>
          </p:nvPr>
        </p:nvSpPr>
        <p:spPr>
          <a:xfrm>
            <a:off x="491046" y="1156998"/>
            <a:ext cx="11200912" cy="3152356"/>
          </a:xfrm>
        </p:spPr>
        <p:txBody>
          <a:bodyPr>
            <a:normAutofit fontScale="70000" lnSpcReduction="20000"/>
          </a:bodyPr>
          <a:lstStyle/>
          <a:p>
            <a:r>
              <a:rPr lang="en-US" altLang="ko-KR" dirty="0"/>
              <a:t>OCF Device </a:t>
            </a:r>
          </a:p>
          <a:p>
            <a:pPr lvl="1"/>
            <a:r>
              <a:rPr lang="en-US" altLang="ko-KR" dirty="0"/>
              <a:t>a logical entity that assumes one or more Roles (e.g., Client, Server)</a:t>
            </a:r>
          </a:p>
          <a:p>
            <a:r>
              <a:rPr lang="en-US" altLang="ko-KR" dirty="0"/>
              <a:t>Roles </a:t>
            </a:r>
          </a:p>
          <a:p>
            <a:pPr lvl="1"/>
            <a:r>
              <a:rPr lang="en-US" altLang="ko-KR" dirty="0"/>
              <a:t>Client: </a:t>
            </a:r>
          </a:p>
          <a:p>
            <a:pPr lvl="2"/>
            <a:r>
              <a:rPr lang="en-US" altLang="ko-KR" dirty="0"/>
              <a:t>initiate an transaction (send a request) &amp; access a server to get a service </a:t>
            </a:r>
          </a:p>
          <a:p>
            <a:pPr lvl="1"/>
            <a:r>
              <a:rPr lang="en-US" altLang="ko-KR" dirty="0"/>
              <a:t>Server: </a:t>
            </a:r>
          </a:p>
          <a:p>
            <a:pPr lvl="2"/>
            <a:r>
              <a:rPr lang="en-US" altLang="ko-KR" dirty="0"/>
              <a:t>host resources &amp; send a response &amp; provide service </a:t>
            </a:r>
          </a:p>
          <a:p>
            <a:pPr lvl="1"/>
            <a:r>
              <a:rPr lang="en-US" altLang="ko-KR" dirty="0"/>
              <a:t>Intermediary: </a:t>
            </a:r>
          </a:p>
          <a:p>
            <a:pPr lvl="2"/>
            <a:r>
              <a:rPr lang="en-US" altLang="ko-KR" dirty="0"/>
              <a:t>Process a REST message &amp; Provide support to deliver messages between Client &amp; Server (?).</a:t>
            </a:r>
          </a:p>
        </p:txBody>
      </p:sp>
      <p:sp>
        <p:nvSpPr>
          <p:cNvPr id="3" name="제목 2">
            <a:extLst>
              <a:ext uri="{FF2B5EF4-FFF2-40B4-BE49-F238E27FC236}">
                <a16:creationId xmlns:a16="http://schemas.microsoft.com/office/drawing/2014/main" id="{E81704DE-D663-419B-BBC2-0350E9CB79E1}"/>
              </a:ext>
            </a:extLst>
          </p:cNvPr>
          <p:cNvSpPr>
            <a:spLocks noGrp="1"/>
          </p:cNvSpPr>
          <p:nvPr>
            <p:ph type="title"/>
          </p:nvPr>
        </p:nvSpPr>
        <p:spPr/>
        <p:txBody>
          <a:bodyPr/>
          <a:lstStyle/>
          <a:p>
            <a:r>
              <a:rPr lang="en-US" altLang="ko-KR" dirty="0"/>
              <a:t>OCF Device: Roles  </a:t>
            </a:r>
            <a:endParaRPr lang="ko-KR" altLang="en-US" dirty="0"/>
          </a:p>
        </p:txBody>
      </p:sp>
      <p:sp>
        <p:nvSpPr>
          <p:cNvPr id="4" name="날짜 개체 틀 3">
            <a:extLst>
              <a:ext uri="{FF2B5EF4-FFF2-40B4-BE49-F238E27FC236}">
                <a16:creationId xmlns:a16="http://schemas.microsoft.com/office/drawing/2014/main" id="{D43655B1-0FE2-4B9E-8439-5245B6D56529}"/>
              </a:ext>
            </a:extLst>
          </p:cNvPr>
          <p:cNvSpPr>
            <a:spLocks noGrp="1"/>
          </p:cNvSpPr>
          <p:nvPr>
            <p:ph type="dt" sz="half" idx="10"/>
          </p:nvPr>
        </p:nvSpPr>
        <p:spPr/>
        <p:txBody>
          <a:bodyPr/>
          <a:lstStyle/>
          <a:p>
            <a:fld id="{EA123173-1B19-4840-81E5-CAD6F4F27FD6}" type="datetime3">
              <a:rPr lang="en-US" altLang="ko-KR" smtClean="0"/>
              <a:t>17 October 2017</a:t>
            </a:fld>
            <a:endParaRPr lang="en-US" dirty="0"/>
          </a:p>
        </p:txBody>
      </p:sp>
      <p:sp>
        <p:nvSpPr>
          <p:cNvPr id="5" name="바닥글 개체 틀 4">
            <a:extLst>
              <a:ext uri="{FF2B5EF4-FFF2-40B4-BE49-F238E27FC236}">
                <a16:creationId xmlns:a16="http://schemas.microsoft.com/office/drawing/2014/main" id="{59186E37-3CCB-4CEF-B596-D2572B4ECBD4}"/>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0837C90E-9354-490B-A84A-CB34D36AB6A5}"/>
              </a:ext>
            </a:extLst>
          </p:cNvPr>
          <p:cNvSpPr>
            <a:spLocks noGrp="1"/>
          </p:cNvSpPr>
          <p:nvPr>
            <p:ph type="sldNum" sz="quarter" idx="12"/>
          </p:nvPr>
        </p:nvSpPr>
        <p:spPr/>
        <p:txBody>
          <a:bodyPr/>
          <a:lstStyle/>
          <a:p>
            <a:fld id="{17A5C656-E050-4F3D-A0DB-0D19E9E83691}" type="slidenum">
              <a:rPr lang="en-US" smtClean="0"/>
              <a:pPr/>
              <a:t>58</a:t>
            </a:fld>
            <a:endParaRPr lang="en-US" dirty="0"/>
          </a:p>
        </p:txBody>
      </p:sp>
      <p:sp>
        <p:nvSpPr>
          <p:cNvPr id="7" name="직사각형 6">
            <a:extLst>
              <a:ext uri="{FF2B5EF4-FFF2-40B4-BE49-F238E27FC236}">
                <a16:creationId xmlns:a16="http://schemas.microsoft.com/office/drawing/2014/main" id="{FE036410-B459-489B-AC97-0F2250ECF11B}"/>
              </a:ext>
            </a:extLst>
          </p:cNvPr>
          <p:cNvSpPr/>
          <p:nvPr/>
        </p:nvSpPr>
        <p:spPr>
          <a:xfrm>
            <a:off x="8606232" y="5087565"/>
            <a:ext cx="1274440" cy="379382"/>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altLang="ko-KR" sz="1600" dirty="0">
                <a:solidFill>
                  <a:prstClr val="black"/>
                </a:solidFill>
                <a:cs typeface="Arial Unicode MS" pitchFamily="50" charset="-127"/>
              </a:rPr>
              <a:t>Server</a:t>
            </a:r>
          </a:p>
        </p:txBody>
      </p:sp>
      <p:sp>
        <p:nvSpPr>
          <p:cNvPr id="8" name="직사각형 7">
            <a:extLst>
              <a:ext uri="{FF2B5EF4-FFF2-40B4-BE49-F238E27FC236}">
                <a16:creationId xmlns:a16="http://schemas.microsoft.com/office/drawing/2014/main" id="{460CE84D-107E-4B75-9C5D-437F22D3E999}"/>
              </a:ext>
            </a:extLst>
          </p:cNvPr>
          <p:cNvSpPr/>
          <p:nvPr/>
        </p:nvSpPr>
        <p:spPr>
          <a:xfrm>
            <a:off x="2175816" y="5087565"/>
            <a:ext cx="1274440" cy="379382"/>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altLang="ko-KR" sz="1600" dirty="0">
                <a:solidFill>
                  <a:prstClr val="black"/>
                </a:solidFill>
                <a:cs typeface="Arial Unicode MS" pitchFamily="50" charset="-127"/>
              </a:rPr>
              <a:t>Client</a:t>
            </a:r>
          </a:p>
        </p:txBody>
      </p:sp>
      <p:sp>
        <p:nvSpPr>
          <p:cNvPr id="9" name="직사각형 8">
            <a:extLst>
              <a:ext uri="{FF2B5EF4-FFF2-40B4-BE49-F238E27FC236}">
                <a16:creationId xmlns:a16="http://schemas.microsoft.com/office/drawing/2014/main" id="{E18E5900-7298-4755-ACEF-0B72B7FABAF5}"/>
              </a:ext>
            </a:extLst>
          </p:cNvPr>
          <p:cNvSpPr/>
          <p:nvPr/>
        </p:nvSpPr>
        <p:spPr>
          <a:xfrm>
            <a:off x="6009101" y="5087565"/>
            <a:ext cx="1578749" cy="379382"/>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altLang="ko-KR" sz="1600" dirty="0">
                <a:solidFill>
                  <a:prstClr val="black"/>
                </a:solidFill>
                <a:cs typeface="Arial Unicode MS" pitchFamily="50" charset="-127"/>
              </a:rPr>
              <a:t>Intermediary</a:t>
            </a:r>
            <a:endParaRPr lang="ko-KR" altLang="en-US" sz="1600" dirty="0">
              <a:solidFill>
                <a:prstClr val="black"/>
              </a:solidFill>
              <a:cs typeface="Arial Unicode MS" pitchFamily="50" charset="-127"/>
            </a:endParaRPr>
          </a:p>
        </p:txBody>
      </p:sp>
      <p:cxnSp>
        <p:nvCxnSpPr>
          <p:cNvPr id="11" name="직선 연결선 10">
            <a:extLst>
              <a:ext uri="{FF2B5EF4-FFF2-40B4-BE49-F238E27FC236}">
                <a16:creationId xmlns:a16="http://schemas.microsoft.com/office/drawing/2014/main" id="{7A1729CB-27DE-4A91-9F01-F46EA9F7EB91}"/>
              </a:ext>
            </a:extLst>
          </p:cNvPr>
          <p:cNvCxnSpPr>
            <a:cxnSpLocks/>
            <a:stCxn id="9" idx="3"/>
            <a:endCxn id="7" idx="1"/>
          </p:cNvCxnSpPr>
          <p:nvPr/>
        </p:nvCxnSpPr>
        <p:spPr>
          <a:xfrm>
            <a:off x="7587850" y="5277256"/>
            <a:ext cx="1018382" cy="0"/>
          </a:xfrm>
          <a:prstGeom prst="line">
            <a:avLst/>
          </a:prstGeom>
          <a:ln w="28575">
            <a:solidFill>
              <a:srgbClr val="33CC33"/>
            </a:solidFill>
          </a:ln>
        </p:spPr>
        <p:style>
          <a:lnRef idx="1">
            <a:schemeClr val="accent1"/>
          </a:lnRef>
          <a:fillRef idx="0">
            <a:schemeClr val="accent1"/>
          </a:fillRef>
          <a:effectRef idx="0">
            <a:schemeClr val="accent1"/>
          </a:effectRef>
          <a:fontRef idx="minor">
            <a:schemeClr val="tx1"/>
          </a:fontRef>
        </p:style>
      </p:cxnSp>
      <p:cxnSp>
        <p:nvCxnSpPr>
          <p:cNvPr id="12" name="직선 연결선 11">
            <a:extLst>
              <a:ext uri="{FF2B5EF4-FFF2-40B4-BE49-F238E27FC236}">
                <a16:creationId xmlns:a16="http://schemas.microsoft.com/office/drawing/2014/main" id="{97453C18-A799-45A3-9EDA-676FF075602F}"/>
              </a:ext>
            </a:extLst>
          </p:cNvPr>
          <p:cNvCxnSpPr>
            <a:cxnSpLocks/>
            <a:stCxn id="8" idx="3"/>
            <a:endCxn id="9" idx="1"/>
          </p:cNvCxnSpPr>
          <p:nvPr/>
        </p:nvCxnSpPr>
        <p:spPr>
          <a:xfrm>
            <a:off x="3450256" y="5277256"/>
            <a:ext cx="2558845" cy="0"/>
          </a:xfrm>
          <a:prstGeom prst="line">
            <a:avLst/>
          </a:prstGeom>
          <a:ln w="28575">
            <a:solidFill>
              <a:srgbClr val="33CC33"/>
            </a:solidFill>
          </a:ln>
        </p:spPr>
        <p:style>
          <a:lnRef idx="1">
            <a:schemeClr val="accent1"/>
          </a:lnRef>
          <a:fillRef idx="0">
            <a:schemeClr val="accent1"/>
          </a:fillRef>
          <a:effectRef idx="0">
            <a:schemeClr val="accent1"/>
          </a:effectRef>
          <a:fontRef idx="minor">
            <a:schemeClr val="tx1"/>
          </a:fontRef>
        </p:style>
      </p:cxnSp>
      <p:sp>
        <p:nvSpPr>
          <p:cNvPr id="14" name="직사각형 13">
            <a:extLst>
              <a:ext uri="{FF2B5EF4-FFF2-40B4-BE49-F238E27FC236}">
                <a16:creationId xmlns:a16="http://schemas.microsoft.com/office/drawing/2014/main" id="{9512A170-78CA-49F1-A401-144ED62970AB}"/>
              </a:ext>
            </a:extLst>
          </p:cNvPr>
          <p:cNvSpPr/>
          <p:nvPr/>
        </p:nvSpPr>
        <p:spPr>
          <a:xfrm>
            <a:off x="1981263" y="4591453"/>
            <a:ext cx="1695792" cy="1478604"/>
          </a:xfrm>
          <a:prstGeom prst="rect">
            <a:avLst/>
          </a:prstGeom>
          <a:noFill/>
          <a:ln w="12700"/>
        </p:spPr>
        <p:style>
          <a:lnRef idx="1">
            <a:schemeClr val="accent2"/>
          </a:lnRef>
          <a:fillRef idx="2">
            <a:schemeClr val="accent2"/>
          </a:fillRef>
          <a:effectRef idx="1">
            <a:schemeClr val="accent2"/>
          </a:effectRef>
          <a:fontRef idx="minor">
            <a:schemeClr val="dk1"/>
          </a:fontRef>
        </p:style>
        <p:txBody>
          <a:bodyPr rtlCol="0" anchor="t"/>
          <a:lstStyle/>
          <a:p>
            <a:pPr algn="ctr"/>
            <a:r>
              <a:rPr lang="en-US" altLang="ko-KR" sz="1600" dirty="0">
                <a:solidFill>
                  <a:prstClr val="black"/>
                </a:solidFill>
                <a:cs typeface="Arial Unicode MS" pitchFamily="50" charset="-127"/>
              </a:rPr>
              <a:t>OCF Device</a:t>
            </a:r>
          </a:p>
        </p:txBody>
      </p:sp>
      <p:sp>
        <p:nvSpPr>
          <p:cNvPr id="16" name="직사각형 15">
            <a:extLst>
              <a:ext uri="{FF2B5EF4-FFF2-40B4-BE49-F238E27FC236}">
                <a16:creationId xmlns:a16="http://schemas.microsoft.com/office/drawing/2014/main" id="{C7803BB7-B0CB-4E37-B141-C4E00DD524D2}"/>
              </a:ext>
            </a:extLst>
          </p:cNvPr>
          <p:cNvSpPr/>
          <p:nvPr/>
        </p:nvSpPr>
        <p:spPr>
          <a:xfrm>
            <a:off x="5758774" y="4591453"/>
            <a:ext cx="1984444" cy="1478604"/>
          </a:xfrm>
          <a:prstGeom prst="rect">
            <a:avLst/>
          </a:prstGeom>
          <a:noFill/>
          <a:ln w="12700"/>
        </p:spPr>
        <p:style>
          <a:lnRef idx="1">
            <a:schemeClr val="accent2"/>
          </a:lnRef>
          <a:fillRef idx="2">
            <a:schemeClr val="accent2"/>
          </a:fillRef>
          <a:effectRef idx="1">
            <a:schemeClr val="accent2"/>
          </a:effectRef>
          <a:fontRef idx="minor">
            <a:schemeClr val="dk1"/>
          </a:fontRef>
        </p:style>
        <p:txBody>
          <a:bodyPr rtlCol="0" anchor="t"/>
          <a:lstStyle/>
          <a:p>
            <a:pPr algn="ctr"/>
            <a:r>
              <a:rPr lang="en-US" altLang="ko-KR" sz="1600" dirty="0">
                <a:solidFill>
                  <a:prstClr val="black"/>
                </a:solidFill>
                <a:cs typeface="Arial Unicode MS" pitchFamily="50" charset="-127"/>
              </a:rPr>
              <a:t>OCF Device</a:t>
            </a:r>
          </a:p>
        </p:txBody>
      </p:sp>
      <p:sp>
        <p:nvSpPr>
          <p:cNvPr id="17" name="직사각형 16">
            <a:extLst>
              <a:ext uri="{FF2B5EF4-FFF2-40B4-BE49-F238E27FC236}">
                <a16:creationId xmlns:a16="http://schemas.microsoft.com/office/drawing/2014/main" id="{5B47999F-391C-47C1-B73E-AE7F1C04D0B0}"/>
              </a:ext>
            </a:extLst>
          </p:cNvPr>
          <p:cNvSpPr/>
          <p:nvPr/>
        </p:nvSpPr>
        <p:spPr>
          <a:xfrm>
            <a:off x="8391790" y="4591453"/>
            <a:ext cx="1695792" cy="1478604"/>
          </a:xfrm>
          <a:prstGeom prst="rect">
            <a:avLst/>
          </a:prstGeom>
          <a:noFill/>
          <a:ln w="12700"/>
        </p:spPr>
        <p:style>
          <a:lnRef idx="1">
            <a:schemeClr val="accent2"/>
          </a:lnRef>
          <a:fillRef idx="2">
            <a:schemeClr val="accent2"/>
          </a:fillRef>
          <a:effectRef idx="1">
            <a:schemeClr val="accent2"/>
          </a:effectRef>
          <a:fontRef idx="minor">
            <a:schemeClr val="dk1"/>
          </a:fontRef>
        </p:style>
        <p:txBody>
          <a:bodyPr rtlCol="0" anchor="t"/>
          <a:lstStyle/>
          <a:p>
            <a:pPr algn="ctr"/>
            <a:r>
              <a:rPr lang="en-US" altLang="ko-KR" sz="1600" dirty="0">
                <a:solidFill>
                  <a:prstClr val="black"/>
                </a:solidFill>
                <a:cs typeface="Arial Unicode MS" pitchFamily="50" charset="-127"/>
              </a:rPr>
              <a:t>OCF Device</a:t>
            </a:r>
          </a:p>
        </p:txBody>
      </p:sp>
      <p:sp>
        <p:nvSpPr>
          <p:cNvPr id="22" name="직사각형 21">
            <a:extLst>
              <a:ext uri="{FF2B5EF4-FFF2-40B4-BE49-F238E27FC236}">
                <a16:creationId xmlns:a16="http://schemas.microsoft.com/office/drawing/2014/main" id="{100DF8AA-0466-4EFE-B6A6-1E814AD7AB8A}"/>
              </a:ext>
            </a:extLst>
          </p:cNvPr>
          <p:cNvSpPr/>
          <p:nvPr/>
        </p:nvSpPr>
        <p:spPr>
          <a:xfrm>
            <a:off x="2175816" y="5573948"/>
            <a:ext cx="1274440" cy="379382"/>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altLang="ko-KR" sz="1600" dirty="0">
                <a:solidFill>
                  <a:prstClr val="black"/>
                </a:solidFill>
                <a:cs typeface="Arial Unicode MS" pitchFamily="50" charset="-127"/>
              </a:rPr>
              <a:t>Server</a:t>
            </a:r>
          </a:p>
        </p:txBody>
      </p:sp>
    </p:spTree>
    <p:extLst>
      <p:ext uri="{BB962C8B-B14F-4D97-AF65-F5344CB8AC3E}">
        <p14:creationId xmlns:p14="http://schemas.microsoft.com/office/powerpoint/2010/main" val="21102249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25D0DC9B-6F12-46BC-AFB7-4B5F4C6F4FD1}"/>
              </a:ext>
            </a:extLst>
          </p:cNvPr>
          <p:cNvSpPr>
            <a:spLocks noGrp="1"/>
          </p:cNvSpPr>
          <p:nvPr>
            <p:ph type="title"/>
          </p:nvPr>
        </p:nvSpPr>
        <p:spPr/>
        <p:txBody>
          <a:bodyPr/>
          <a:lstStyle/>
          <a:p>
            <a:r>
              <a:rPr lang="en-US" altLang="ko-KR" dirty="0"/>
              <a:t>OCF Device: Protocol stack </a:t>
            </a:r>
            <a:endParaRPr lang="ko-KR" altLang="en-US" dirty="0"/>
          </a:p>
        </p:txBody>
      </p:sp>
      <p:sp>
        <p:nvSpPr>
          <p:cNvPr id="4" name="날짜 개체 틀 3">
            <a:extLst>
              <a:ext uri="{FF2B5EF4-FFF2-40B4-BE49-F238E27FC236}">
                <a16:creationId xmlns:a16="http://schemas.microsoft.com/office/drawing/2014/main" id="{5280D203-885C-410A-9F11-CCB85014D6B3}"/>
              </a:ext>
            </a:extLst>
          </p:cNvPr>
          <p:cNvSpPr>
            <a:spLocks noGrp="1"/>
          </p:cNvSpPr>
          <p:nvPr>
            <p:ph type="dt" sz="half" idx="10"/>
          </p:nvPr>
        </p:nvSpPr>
        <p:spPr/>
        <p:txBody>
          <a:bodyPr/>
          <a:lstStyle/>
          <a:p>
            <a:fld id="{59DBC2BB-6559-41CB-91FC-E0780FC6E102}" type="datetime3">
              <a:rPr lang="en-US" altLang="ko-KR" smtClean="0"/>
              <a:t>17 October 2017</a:t>
            </a:fld>
            <a:endParaRPr lang="en-US" dirty="0"/>
          </a:p>
        </p:txBody>
      </p:sp>
      <p:sp>
        <p:nvSpPr>
          <p:cNvPr id="5" name="바닥글 개체 틀 4">
            <a:extLst>
              <a:ext uri="{FF2B5EF4-FFF2-40B4-BE49-F238E27FC236}">
                <a16:creationId xmlns:a16="http://schemas.microsoft.com/office/drawing/2014/main" id="{CD52B642-53A9-4AC1-AEFE-4D5E7EF0D104}"/>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18384B73-4DF5-4851-8841-B609E1A195B4}"/>
              </a:ext>
            </a:extLst>
          </p:cNvPr>
          <p:cNvSpPr>
            <a:spLocks noGrp="1"/>
          </p:cNvSpPr>
          <p:nvPr>
            <p:ph type="sldNum" sz="quarter" idx="12"/>
          </p:nvPr>
        </p:nvSpPr>
        <p:spPr/>
        <p:txBody>
          <a:bodyPr/>
          <a:lstStyle/>
          <a:p>
            <a:fld id="{17A5C656-E050-4F3D-A0DB-0D19E9E83691}" type="slidenum">
              <a:rPr lang="en-US" smtClean="0"/>
              <a:pPr/>
              <a:t>59</a:t>
            </a:fld>
            <a:endParaRPr lang="en-US" dirty="0"/>
          </a:p>
        </p:txBody>
      </p:sp>
      <p:sp>
        <p:nvSpPr>
          <p:cNvPr id="16" name="TextBox 15">
            <a:extLst>
              <a:ext uri="{FF2B5EF4-FFF2-40B4-BE49-F238E27FC236}">
                <a16:creationId xmlns:a16="http://schemas.microsoft.com/office/drawing/2014/main" id="{1C9B560F-E100-4FED-9970-8DE090DC26CD}"/>
              </a:ext>
            </a:extLst>
          </p:cNvPr>
          <p:cNvSpPr txBox="1"/>
          <p:nvPr/>
        </p:nvSpPr>
        <p:spPr>
          <a:xfrm>
            <a:off x="5199407" y="1062464"/>
            <a:ext cx="1670650" cy="369332"/>
          </a:xfrm>
          <a:prstGeom prst="rect">
            <a:avLst/>
          </a:prstGeom>
          <a:noFill/>
        </p:spPr>
        <p:txBody>
          <a:bodyPr wrap="none" rtlCol="0">
            <a:spAutoFit/>
          </a:bodyPr>
          <a:lstStyle/>
          <a:p>
            <a:r>
              <a:rPr lang="en-US" altLang="ko-KR" b="1" dirty="0"/>
              <a:t>Smart Device</a:t>
            </a:r>
            <a:endParaRPr lang="ko-KR" altLang="en-US" b="1" dirty="0"/>
          </a:p>
        </p:txBody>
      </p:sp>
      <p:graphicFrame>
        <p:nvGraphicFramePr>
          <p:cNvPr id="17" name="표 16">
            <a:extLst>
              <a:ext uri="{FF2B5EF4-FFF2-40B4-BE49-F238E27FC236}">
                <a16:creationId xmlns:a16="http://schemas.microsoft.com/office/drawing/2014/main" id="{634D8231-257C-4439-9E0F-1B550273C183}"/>
              </a:ext>
            </a:extLst>
          </p:cNvPr>
          <p:cNvGraphicFramePr>
            <a:graphicFrameLocks noGrp="1"/>
          </p:cNvGraphicFramePr>
          <p:nvPr>
            <p:extLst>
              <p:ext uri="{D42A27DB-BD31-4B8C-83A1-F6EECF244321}">
                <p14:modId xmlns:p14="http://schemas.microsoft.com/office/powerpoint/2010/main" val="143753271"/>
              </p:ext>
            </p:extLst>
          </p:nvPr>
        </p:nvGraphicFramePr>
        <p:xfrm>
          <a:off x="2085647" y="1566521"/>
          <a:ext cx="5112568" cy="1729597"/>
        </p:xfrm>
        <a:graphic>
          <a:graphicData uri="http://schemas.openxmlformats.org/drawingml/2006/table">
            <a:tbl>
              <a:tblPr firstRow="1" bandRow="1">
                <a:tableStyleId>{5C22544A-7EE6-4342-B048-85BDC9FD1C3A}</a:tableStyleId>
              </a:tblPr>
              <a:tblGrid>
                <a:gridCol w="639071">
                  <a:extLst>
                    <a:ext uri="{9D8B030D-6E8A-4147-A177-3AD203B41FA5}">
                      <a16:colId xmlns:a16="http://schemas.microsoft.com/office/drawing/2014/main" val="20000"/>
                    </a:ext>
                  </a:extLst>
                </a:gridCol>
                <a:gridCol w="639071">
                  <a:extLst>
                    <a:ext uri="{9D8B030D-6E8A-4147-A177-3AD203B41FA5}">
                      <a16:colId xmlns:a16="http://schemas.microsoft.com/office/drawing/2014/main" val="20001"/>
                    </a:ext>
                  </a:extLst>
                </a:gridCol>
                <a:gridCol w="639071">
                  <a:extLst>
                    <a:ext uri="{9D8B030D-6E8A-4147-A177-3AD203B41FA5}">
                      <a16:colId xmlns:a16="http://schemas.microsoft.com/office/drawing/2014/main" val="20002"/>
                    </a:ext>
                  </a:extLst>
                </a:gridCol>
                <a:gridCol w="639071">
                  <a:extLst>
                    <a:ext uri="{9D8B030D-6E8A-4147-A177-3AD203B41FA5}">
                      <a16:colId xmlns:a16="http://schemas.microsoft.com/office/drawing/2014/main" val="20003"/>
                    </a:ext>
                  </a:extLst>
                </a:gridCol>
                <a:gridCol w="639071">
                  <a:extLst>
                    <a:ext uri="{9D8B030D-6E8A-4147-A177-3AD203B41FA5}">
                      <a16:colId xmlns:a16="http://schemas.microsoft.com/office/drawing/2014/main" val="20004"/>
                    </a:ext>
                  </a:extLst>
                </a:gridCol>
                <a:gridCol w="639071">
                  <a:extLst>
                    <a:ext uri="{9D8B030D-6E8A-4147-A177-3AD203B41FA5}">
                      <a16:colId xmlns:a16="http://schemas.microsoft.com/office/drawing/2014/main" val="20005"/>
                    </a:ext>
                  </a:extLst>
                </a:gridCol>
                <a:gridCol w="639071">
                  <a:extLst>
                    <a:ext uri="{9D8B030D-6E8A-4147-A177-3AD203B41FA5}">
                      <a16:colId xmlns:a16="http://schemas.microsoft.com/office/drawing/2014/main" val="20006"/>
                    </a:ext>
                  </a:extLst>
                </a:gridCol>
                <a:gridCol w="639071">
                  <a:extLst>
                    <a:ext uri="{9D8B030D-6E8A-4147-A177-3AD203B41FA5}">
                      <a16:colId xmlns:a16="http://schemas.microsoft.com/office/drawing/2014/main" val="20007"/>
                    </a:ext>
                  </a:extLst>
                </a:gridCol>
              </a:tblGrid>
              <a:tr h="281008">
                <a:tc gridSpan="8">
                  <a:txBody>
                    <a:bodyPr/>
                    <a:lstStyle/>
                    <a:p>
                      <a:pPr algn="ctr" latinLnBrk="1"/>
                      <a:r>
                        <a:rPr lang="en-US" altLang="ko-KR" sz="1200" b="0" dirty="0">
                          <a:solidFill>
                            <a:schemeClr val="tx1"/>
                          </a:solidFill>
                        </a:rPr>
                        <a:t>APP</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289437">
                <a:tc gridSpan="8">
                  <a:txBody>
                    <a:bodyPr/>
                    <a:lstStyle/>
                    <a:p>
                      <a:pPr algn="ctr" latinLnBrk="1"/>
                      <a:r>
                        <a:rPr lang="en-US" altLang="ko-KR" sz="1200" b="0" dirty="0">
                          <a:solidFill>
                            <a:schemeClr val="tx1"/>
                          </a:solidFill>
                        </a:rPr>
                        <a:t>REST</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289437">
                <a:tc>
                  <a:txBody>
                    <a:bodyPr/>
                    <a:lstStyle/>
                    <a:p>
                      <a:pPr algn="ctr" latinLnBrk="1"/>
                      <a:r>
                        <a:rPr lang="en-US" altLang="ko-KR" sz="1200" b="0" dirty="0">
                          <a:solidFill>
                            <a:schemeClr val="tx1"/>
                          </a:solidFill>
                        </a:rPr>
                        <a:t>HTTP</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200" b="0" dirty="0">
                          <a:solidFill>
                            <a:schemeClr val="tx1"/>
                          </a:solidFill>
                        </a:rPr>
                        <a:t>MQTT</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200" b="0" dirty="0">
                          <a:solidFill>
                            <a:schemeClr val="tx1"/>
                          </a:solidFill>
                        </a:rPr>
                        <a:t>XMPP</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200" b="0" dirty="0">
                          <a:solidFill>
                            <a:schemeClr val="tx1"/>
                          </a:solidFill>
                        </a:rPr>
                        <a:t>DDS</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200" b="0" dirty="0">
                          <a:solidFill>
                            <a:schemeClr val="tx1"/>
                          </a:solidFill>
                        </a:rPr>
                        <a:t>RTP</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200" b="0" dirty="0" err="1">
                          <a:solidFill>
                            <a:schemeClr val="tx1"/>
                          </a:solidFill>
                        </a:rPr>
                        <a:t>CoAP</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200" b="0" dirty="0" err="1">
                          <a:solidFill>
                            <a:schemeClr val="tx1"/>
                          </a:solidFill>
                        </a:rPr>
                        <a:t>mDNS</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200" b="0" dirty="0">
                          <a:solidFill>
                            <a:schemeClr val="tx1"/>
                          </a:solidFill>
                        </a:rPr>
                        <a:t>SSDP</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0238">
                <a:tc gridSpan="4">
                  <a:txBody>
                    <a:bodyPr/>
                    <a:lstStyle/>
                    <a:p>
                      <a:pPr algn="ctr" latinLnBrk="1"/>
                      <a:r>
                        <a:rPr lang="en-US" altLang="ko-KR" sz="1200" b="0" dirty="0">
                          <a:solidFill>
                            <a:schemeClr val="tx1"/>
                          </a:solidFill>
                        </a:rPr>
                        <a:t>TCP</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4">
                  <a:txBody>
                    <a:bodyPr/>
                    <a:lstStyle/>
                    <a:p>
                      <a:pPr algn="ctr" latinLnBrk="1"/>
                      <a:r>
                        <a:rPr lang="en-US" altLang="ko-KR" sz="1200" b="0" dirty="0">
                          <a:solidFill>
                            <a:schemeClr val="tx1"/>
                          </a:solidFill>
                        </a:rPr>
                        <a:t>UDP</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05958">
                <a:tc gridSpan="8">
                  <a:txBody>
                    <a:bodyPr/>
                    <a:lstStyle/>
                    <a:p>
                      <a:pPr algn="ctr" latinLnBrk="1"/>
                      <a:r>
                        <a:rPr lang="en-US" altLang="ko-KR" sz="1200" b="0" dirty="0">
                          <a:solidFill>
                            <a:schemeClr val="tx1"/>
                          </a:solidFill>
                        </a:rPr>
                        <a:t>IPv4/</a:t>
                      </a:r>
                      <a:r>
                        <a:rPr lang="en-US" altLang="ko-KR" sz="1200" b="0" baseline="0" dirty="0">
                          <a:solidFill>
                            <a:schemeClr val="tx1"/>
                          </a:solidFill>
                        </a:rPr>
                        <a:t> IPv6</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289437">
                <a:tc gridSpan="8">
                  <a:txBody>
                    <a:bodyPr/>
                    <a:lstStyle/>
                    <a:p>
                      <a:pPr algn="ctr" latinLnBrk="1"/>
                      <a:r>
                        <a:rPr lang="en-US" altLang="ko-KR" sz="1200" b="0" dirty="0">
                          <a:solidFill>
                            <a:schemeClr val="tx1"/>
                          </a:solidFill>
                        </a:rPr>
                        <a:t>L2 Connectivity</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18" name="TextBox 17">
            <a:extLst>
              <a:ext uri="{FF2B5EF4-FFF2-40B4-BE49-F238E27FC236}">
                <a16:creationId xmlns:a16="http://schemas.microsoft.com/office/drawing/2014/main" id="{26FC3D4C-31AF-4CB9-A3F8-CDD06FC87808}"/>
              </a:ext>
            </a:extLst>
          </p:cNvPr>
          <p:cNvSpPr txBox="1"/>
          <p:nvPr/>
        </p:nvSpPr>
        <p:spPr>
          <a:xfrm>
            <a:off x="3042936" y="3920023"/>
            <a:ext cx="1906291" cy="369332"/>
          </a:xfrm>
          <a:prstGeom prst="rect">
            <a:avLst/>
          </a:prstGeom>
          <a:noFill/>
        </p:spPr>
        <p:txBody>
          <a:bodyPr wrap="none" rtlCol="0">
            <a:spAutoFit/>
          </a:bodyPr>
          <a:lstStyle/>
          <a:p>
            <a:r>
              <a:rPr lang="en-US" altLang="ko-KR" b="1" dirty="0"/>
              <a:t>Thin device (IP)</a:t>
            </a:r>
            <a:endParaRPr lang="ko-KR" altLang="en-US" b="1" dirty="0"/>
          </a:p>
        </p:txBody>
      </p:sp>
      <p:graphicFrame>
        <p:nvGraphicFramePr>
          <p:cNvPr id="19" name="표 18">
            <a:extLst>
              <a:ext uri="{FF2B5EF4-FFF2-40B4-BE49-F238E27FC236}">
                <a16:creationId xmlns:a16="http://schemas.microsoft.com/office/drawing/2014/main" id="{FABD2920-1272-4CAC-B296-DE4DDF4E91E6}"/>
              </a:ext>
            </a:extLst>
          </p:cNvPr>
          <p:cNvGraphicFramePr>
            <a:graphicFrameLocks noGrp="1"/>
          </p:cNvGraphicFramePr>
          <p:nvPr>
            <p:extLst>
              <p:ext uri="{D42A27DB-BD31-4B8C-83A1-F6EECF244321}">
                <p14:modId xmlns:p14="http://schemas.microsoft.com/office/powerpoint/2010/main" val="394285300"/>
              </p:ext>
            </p:extLst>
          </p:nvPr>
        </p:nvGraphicFramePr>
        <p:xfrm>
          <a:off x="2463103" y="4424080"/>
          <a:ext cx="3185768" cy="1729597"/>
        </p:xfrm>
        <a:graphic>
          <a:graphicData uri="http://schemas.openxmlformats.org/drawingml/2006/table">
            <a:tbl>
              <a:tblPr firstRow="1" bandRow="1">
                <a:tableStyleId>{5C22544A-7EE6-4342-B048-85BDC9FD1C3A}</a:tableStyleId>
              </a:tblPr>
              <a:tblGrid>
                <a:gridCol w="796442">
                  <a:extLst>
                    <a:ext uri="{9D8B030D-6E8A-4147-A177-3AD203B41FA5}">
                      <a16:colId xmlns:a16="http://schemas.microsoft.com/office/drawing/2014/main" val="20000"/>
                    </a:ext>
                  </a:extLst>
                </a:gridCol>
                <a:gridCol w="796442">
                  <a:extLst>
                    <a:ext uri="{9D8B030D-6E8A-4147-A177-3AD203B41FA5}">
                      <a16:colId xmlns:a16="http://schemas.microsoft.com/office/drawing/2014/main" val="20001"/>
                    </a:ext>
                  </a:extLst>
                </a:gridCol>
                <a:gridCol w="796442">
                  <a:extLst>
                    <a:ext uri="{9D8B030D-6E8A-4147-A177-3AD203B41FA5}">
                      <a16:colId xmlns:a16="http://schemas.microsoft.com/office/drawing/2014/main" val="20002"/>
                    </a:ext>
                  </a:extLst>
                </a:gridCol>
                <a:gridCol w="796442">
                  <a:extLst>
                    <a:ext uri="{9D8B030D-6E8A-4147-A177-3AD203B41FA5}">
                      <a16:colId xmlns:a16="http://schemas.microsoft.com/office/drawing/2014/main" val="20003"/>
                    </a:ext>
                  </a:extLst>
                </a:gridCol>
              </a:tblGrid>
              <a:tr h="281008">
                <a:tc gridSpan="4">
                  <a:txBody>
                    <a:bodyPr/>
                    <a:lstStyle/>
                    <a:p>
                      <a:pPr algn="ctr" latinLnBrk="1"/>
                      <a:r>
                        <a:rPr lang="en-US" altLang="ko-KR" sz="1200" b="0" dirty="0">
                          <a:solidFill>
                            <a:schemeClr val="tx1"/>
                          </a:solidFill>
                        </a:rPr>
                        <a:t>APP</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289437">
                <a:tc gridSpan="4">
                  <a:txBody>
                    <a:bodyPr/>
                    <a:lstStyle/>
                    <a:p>
                      <a:pPr algn="ctr" latinLnBrk="1"/>
                      <a:r>
                        <a:rPr lang="en-US" altLang="ko-KR" sz="1200" b="0" dirty="0">
                          <a:solidFill>
                            <a:schemeClr val="tx1"/>
                          </a:solidFill>
                        </a:rPr>
                        <a:t>REST</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289437">
                <a:tc>
                  <a:txBody>
                    <a:bodyPr/>
                    <a:lstStyle/>
                    <a:p>
                      <a:pPr algn="ctr" latinLnBrk="1"/>
                      <a:r>
                        <a:rPr lang="en-US" altLang="ko-KR" sz="1200" b="0" dirty="0" err="1">
                          <a:solidFill>
                            <a:schemeClr val="tx1"/>
                          </a:solidFill>
                        </a:rPr>
                        <a:t>CoAP</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200" b="0" dirty="0" err="1">
                          <a:solidFill>
                            <a:schemeClr val="tx1"/>
                          </a:solidFill>
                        </a:rPr>
                        <a:t>mDNS</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200" b="0" dirty="0">
                          <a:solidFill>
                            <a:schemeClr val="tx1"/>
                          </a:solidFill>
                        </a:rPr>
                        <a:t>SSDP</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200" b="0" dirty="0">
                          <a:solidFill>
                            <a:schemeClr val="tx1"/>
                          </a:solidFill>
                        </a:rPr>
                        <a:t>MQTT</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0238">
                <a:tc gridSpan="4">
                  <a:txBody>
                    <a:bodyPr/>
                    <a:lstStyle/>
                    <a:p>
                      <a:pPr algn="ctr" latinLnBrk="1"/>
                      <a:r>
                        <a:rPr lang="en-US" altLang="ko-KR" sz="1200" b="0" dirty="0">
                          <a:solidFill>
                            <a:schemeClr val="tx1"/>
                          </a:solidFill>
                        </a:rPr>
                        <a:t>UDP</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05958">
                <a:tc gridSpan="4">
                  <a:txBody>
                    <a:bodyPr/>
                    <a:lstStyle/>
                    <a:p>
                      <a:pPr algn="ctr" latinLnBrk="1"/>
                      <a:r>
                        <a:rPr lang="en-US" altLang="ko-KR" sz="1200" b="0" dirty="0">
                          <a:solidFill>
                            <a:schemeClr val="tx1"/>
                          </a:solidFill>
                        </a:rPr>
                        <a:t>IPv4/</a:t>
                      </a:r>
                      <a:r>
                        <a:rPr lang="en-US" altLang="ko-KR" sz="1200" b="0" baseline="0" dirty="0">
                          <a:solidFill>
                            <a:schemeClr val="tx1"/>
                          </a:solidFill>
                        </a:rPr>
                        <a:t> IPv6</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289437">
                <a:tc gridSpan="4">
                  <a:txBody>
                    <a:bodyPr/>
                    <a:lstStyle/>
                    <a:p>
                      <a:pPr algn="ctr" latinLnBrk="1"/>
                      <a:r>
                        <a:rPr lang="en-US" altLang="ko-KR" sz="1200" b="0" dirty="0">
                          <a:solidFill>
                            <a:schemeClr val="tx1"/>
                          </a:solidFill>
                        </a:rPr>
                        <a:t>L2 Connectivity</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20" name="TextBox 19">
            <a:extLst>
              <a:ext uri="{FF2B5EF4-FFF2-40B4-BE49-F238E27FC236}">
                <a16:creationId xmlns:a16="http://schemas.microsoft.com/office/drawing/2014/main" id="{D6987455-F623-4023-A637-FECB23A09855}"/>
              </a:ext>
            </a:extLst>
          </p:cNvPr>
          <p:cNvSpPr txBox="1"/>
          <p:nvPr/>
        </p:nvSpPr>
        <p:spPr>
          <a:xfrm>
            <a:off x="7038995" y="3920023"/>
            <a:ext cx="2786340" cy="369332"/>
          </a:xfrm>
          <a:prstGeom prst="rect">
            <a:avLst/>
          </a:prstGeom>
          <a:noFill/>
        </p:spPr>
        <p:txBody>
          <a:bodyPr wrap="none" rtlCol="0">
            <a:spAutoFit/>
          </a:bodyPr>
          <a:lstStyle/>
          <a:p>
            <a:r>
              <a:rPr lang="en-US" altLang="ko-KR" b="1" dirty="0"/>
              <a:t>Thinner device (non-IP)</a:t>
            </a:r>
            <a:endParaRPr lang="ko-KR" altLang="en-US" b="1" dirty="0"/>
          </a:p>
        </p:txBody>
      </p:sp>
      <p:graphicFrame>
        <p:nvGraphicFramePr>
          <p:cNvPr id="21" name="표 20">
            <a:extLst>
              <a:ext uri="{FF2B5EF4-FFF2-40B4-BE49-F238E27FC236}">
                <a16:creationId xmlns:a16="http://schemas.microsoft.com/office/drawing/2014/main" id="{FEA312DC-22C3-4A7A-9E02-037B755F7938}"/>
              </a:ext>
            </a:extLst>
          </p:cNvPr>
          <p:cNvGraphicFramePr>
            <a:graphicFrameLocks noGrp="1"/>
          </p:cNvGraphicFramePr>
          <p:nvPr>
            <p:extLst>
              <p:ext uri="{D42A27DB-BD31-4B8C-83A1-F6EECF244321}">
                <p14:modId xmlns:p14="http://schemas.microsoft.com/office/powerpoint/2010/main" val="994308409"/>
              </p:ext>
            </p:extLst>
          </p:nvPr>
        </p:nvGraphicFramePr>
        <p:xfrm>
          <a:off x="7071615" y="4424080"/>
          <a:ext cx="2753720" cy="1729597"/>
        </p:xfrm>
        <a:graphic>
          <a:graphicData uri="http://schemas.openxmlformats.org/drawingml/2006/table">
            <a:tbl>
              <a:tblPr firstRow="1" bandRow="1">
                <a:tableStyleId>{5C22544A-7EE6-4342-B048-85BDC9FD1C3A}</a:tableStyleId>
              </a:tblPr>
              <a:tblGrid>
                <a:gridCol w="1376860">
                  <a:extLst>
                    <a:ext uri="{9D8B030D-6E8A-4147-A177-3AD203B41FA5}">
                      <a16:colId xmlns:a16="http://schemas.microsoft.com/office/drawing/2014/main" val="20000"/>
                    </a:ext>
                  </a:extLst>
                </a:gridCol>
                <a:gridCol w="1376860">
                  <a:extLst>
                    <a:ext uri="{9D8B030D-6E8A-4147-A177-3AD203B41FA5}">
                      <a16:colId xmlns:a16="http://schemas.microsoft.com/office/drawing/2014/main" val="20001"/>
                    </a:ext>
                  </a:extLst>
                </a:gridCol>
              </a:tblGrid>
              <a:tr h="281008">
                <a:tc gridSpan="2">
                  <a:txBody>
                    <a:bodyPr/>
                    <a:lstStyle/>
                    <a:p>
                      <a:pPr algn="ctr" latinLnBrk="1"/>
                      <a:r>
                        <a:rPr lang="en-US" altLang="ko-KR" sz="1200" b="0" dirty="0">
                          <a:solidFill>
                            <a:schemeClr val="tx1"/>
                          </a:solidFill>
                        </a:rPr>
                        <a:t>APP Profile + (</a:t>
                      </a:r>
                      <a:r>
                        <a:rPr lang="en-US" altLang="ko-KR" sz="1200" b="0" dirty="0" err="1">
                          <a:solidFill>
                            <a:schemeClr val="tx1"/>
                          </a:solidFill>
                        </a:rPr>
                        <a:t>CoAP</a:t>
                      </a:r>
                      <a:r>
                        <a:rPr lang="en-US" altLang="ko-KR" sz="1200" b="0" dirty="0">
                          <a:solidFill>
                            <a:schemeClr val="tx1"/>
                          </a:solidFill>
                        </a:rPr>
                        <a:t>?)</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289437">
                <a:tc gridSpan="2">
                  <a:txBody>
                    <a:bodyPr/>
                    <a:lstStyle/>
                    <a:p>
                      <a:pPr algn="ctr" latinLnBrk="1"/>
                      <a:r>
                        <a:rPr lang="en-US" altLang="ko-KR" sz="1200" b="0" dirty="0">
                          <a:solidFill>
                            <a:schemeClr val="tx1"/>
                          </a:solidFill>
                        </a:rPr>
                        <a:t>GAP, GATT</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289437">
                <a:tc>
                  <a:txBody>
                    <a:bodyPr/>
                    <a:lstStyle/>
                    <a:p>
                      <a:pPr algn="ctr" latinLnBrk="1"/>
                      <a:r>
                        <a:rPr lang="en-US" altLang="ko-KR" sz="1200" b="0" dirty="0">
                          <a:solidFill>
                            <a:schemeClr val="tx1"/>
                          </a:solidFill>
                        </a:rPr>
                        <a:t>SMP</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200" b="0" dirty="0">
                          <a:solidFill>
                            <a:schemeClr val="tx1"/>
                          </a:solidFill>
                        </a:rPr>
                        <a:t>ATT</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220238">
                <a:tc gridSpan="2">
                  <a:txBody>
                    <a:bodyPr/>
                    <a:lstStyle/>
                    <a:p>
                      <a:pPr algn="ctr" latinLnBrk="1"/>
                      <a:r>
                        <a:rPr lang="en-US" altLang="ko-KR" sz="1200" b="0" dirty="0">
                          <a:solidFill>
                            <a:schemeClr val="tx1"/>
                          </a:solidFill>
                        </a:rPr>
                        <a:t>L2CAP</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05958">
                <a:tc gridSpan="2">
                  <a:txBody>
                    <a:bodyPr/>
                    <a:lstStyle/>
                    <a:p>
                      <a:pPr algn="ctr" latinLnBrk="1"/>
                      <a:r>
                        <a:rPr lang="en-US" altLang="ko-KR" sz="1200" b="0" dirty="0">
                          <a:solidFill>
                            <a:schemeClr val="tx1"/>
                          </a:solidFill>
                        </a:rPr>
                        <a:t>Link Layer</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289437">
                <a:tc gridSpan="2">
                  <a:txBody>
                    <a:bodyPr/>
                    <a:lstStyle/>
                    <a:p>
                      <a:pPr algn="ctr" latinLnBrk="1"/>
                      <a:r>
                        <a:rPr lang="en-US" altLang="ko-KR" sz="1200" b="0" dirty="0">
                          <a:solidFill>
                            <a:schemeClr val="tx1"/>
                          </a:solidFill>
                        </a:rPr>
                        <a:t>BT Baseband + RF</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graphicFrame>
        <p:nvGraphicFramePr>
          <p:cNvPr id="22" name="표 21">
            <a:extLst>
              <a:ext uri="{FF2B5EF4-FFF2-40B4-BE49-F238E27FC236}">
                <a16:creationId xmlns:a16="http://schemas.microsoft.com/office/drawing/2014/main" id="{9B416432-16AA-48E3-A55B-28301D0C9C01}"/>
              </a:ext>
            </a:extLst>
          </p:cNvPr>
          <p:cNvGraphicFramePr>
            <a:graphicFrameLocks noGrp="1"/>
          </p:cNvGraphicFramePr>
          <p:nvPr>
            <p:extLst>
              <p:ext uri="{D42A27DB-BD31-4B8C-83A1-F6EECF244321}">
                <p14:modId xmlns:p14="http://schemas.microsoft.com/office/powerpoint/2010/main" val="513678441"/>
              </p:ext>
            </p:extLst>
          </p:nvPr>
        </p:nvGraphicFramePr>
        <p:xfrm>
          <a:off x="7215631" y="1566521"/>
          <a:ext cx="2753720" cy="1729597"/>
        </p:xfrm>
        <a:graphic>
          <a:graphicData uri="http://schemas.openxmlformats.org/drawingml/2006/table">
            <a:tbl>
              <a:tblPr firstRow="1" bandRow="1">
                <a:tableStyleId>{5C22544A-7EE6-4342-B048-85BDC9FD1C3A}</a:tableStyleId>
              </a:tblPr>
              <a:tblGrid>
                <a:gridCol w="1376860">
                  <a:extLst>
                    <a:ext uri="{9D8B030D-6E8A-4147-A177-3AD203B41FA5}">
                      <a16:colId xmlns:a16="http://schemas.microsoft.com/office/drawing/2014/main" val="20000"/>
                    </a:ext>
                  </a:extLst>
                </a:gridCol>
                <a:gridCol w="1376860">
                  <a:extLst>
                    <a:ext uri="{9D8B030D-6E8A-4147-A177-3AD203B41FA5}">
                      <a16:colId xmlns:a16="http://schemas.microsoft.com/office/drawing/2014/main" val="20001"/>
                    </a:ext>
                  </a:extLst>
                </a:gridCol>
              </a:tblGrid>
              <a:tr h="281008">
                <a:tc gridSpan="2">
                  <a:txBody>
                    <a:bodyPr/>
                    <a:lstStyle/>
                    <a:p>
                      <a:pPr algn="ctr" latinLnBrk="1"/>
                      <a:r>
                        <a:rPr lang="en-US" altLang="ko-KR" sz="1200" b="0" dirty="0">
                          <a:solidFill>
                            <a:schemeClr val="tx1"/>
                          </a:solidFill>
                        </a:rPr>
                        <a:t>APP Profile + (</a:t>
                      </a:r>
                      <a:r>
                        <a:rPr lang="en-US" altLang="ko-KR" sz="1200" b="0" dirty="0" err="1">
                          <a:solidFill>
                            <a:schemeClr val="tx1"/>
                          </a:solidFill>
                        </a:rPr>
                        <a:t>CoAP</a:t>
                      </a:r>
                      <a:r>
                        <a:rPr lang="en-US" altLang="ko-KR" sz="1200" b="0" dirty="0">
                          <a:solidFill>
                            <a:schemeClr val="tx1"/>
                          </a:solidFill>
                        </a:rPr>
                        <a:t>?)</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289437">
                <a:tc gridSpan="2">
                  <a:txBody>
                    <a:bodyPr/>
                    <a:lstStyle/>
                    <a:p>
                      <a:pPr algn="ctr" latinLnBrk="1"/>
                      <a:r>
                        <a:rPr lang="en-US" altLang="ko-KR" sz="1200" b="0" dirty="0">
                          <a:solidFill>
                            <a:schemeClr val="tx1"/>
                          </a:solidFill>
                        </a:rPr>
                        <a:t>GAP, GATT</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289437">
                <a:tc>
                  <a:txBody>
                    <a:bodyPr/>
                    <a:lstStyle/>
                    <a:p>
                      <a:pPr algn="ctr" latinLnBrk="1"/>
                      <a:r>
                        <a:rPr lang="en-US" altLang="ko-KR" sz="1200" b="0" dirty="0">
                          <a:solidFill>
                            <a:schemeClr val="tx1"/>
                          </a:solidFill>
                        </a:rPr>
                        <a:t>SMP</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200" b="0" dirty="0">
                          <a:solidFill>
                            <a:schemeClr val="tx1"/>
                          </a:solidFill>
                        </a:rPr>
                        <a:t>ATT</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220238">
                <a:tc gridSpan="2">
                  <a:txBody>
                    <a:bodyPr/>
                    <a:lstStyle/>
                    <a:p>
                      <a:pPr algn="ctr" latinLnBrk="1"/>
                      <a:r>
                        <a:rPr lang="en-US" altLang="ko-KR" sz="1200" b="0" dirty="0">
                          <a:solidFill>
                            <a:schemeClr val="tx1"/>
                          </a:solidFill>
                        </a:rPr>
                        <a:t>L2CAP</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05958">
                <a:tc gridSpan="2">
                  <a:txBody>
                    <a:bodyPr/>
                    <a:lstStyle/>
                    <a:p>
                      <a:pPr algn="ctr" latinLnBrk="1"/>
                      <a:r>
                        <a:rPr lang="en-US" altLang="ko-KR" sz="1200" b="0" dirty="0">
                          <a:solidFill>
                            <a:schemeClr val="tx1"/>
                          </a:solidFill>
                        </a:rPr>
                        <a:t>Link Layer</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289437">
                <a:tc gridSpan="2">
                  <a:txBody>
                    <a:bodyPr/>
                    <a:lstStyle/>
                    <a:p>
                      <a:pPr algn="ctr" latinLnBrk="1"/>
                      <a:r>
                        <a:rPr lang="en-US" altLang="ko-KR" sz="1200" b="0" dirty="0">
                          <a:solidFill>
                            <a:schemeClr val="tx1"/>
                          </a:solidFill>
                        </a:rPr>
                        <a:t>BT Baseband + RF</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23" name="직사각형 22">
            <a:extLst>
              <a:ext uri="{FF2B5EF4-FFF2-40B4-BE49-F238E27FC236}">
                <a16:creationId xmlns:a16="http://schemas.microsoft.com/office/drawing/2014/main" id="{42052E0C-5671-47F2-9766-77365F4C1ED9}"/>
              </a:ext>
            </a:extLst>
          </p:cNvPr>
          <p:cNvSpPr/>
          <p:nvPr/>
        </p:nvSpPr>
        <p:spPr>
          <a:xfrm>
            <a:off x="7161039" y="1494512"/>
            <a:ext cx="2880320" cy="1872208"/>
          </a:xfrm>
          <a:prstGeom prst="rect">
            <a:avLst/>
          </a:prstGeom>
          <a:noFill/>
          <a:ln w="28575"/>
        </p:spPr>
        <p:style>
          <a:lnRef idx="1">
            <a:schemeClr val="accent2"/>
          </a:lnRef>
          <a:fillRef idx="2">
            <a:schemeClr val="accent2"/>
          </a:fillRef>
          <a:effectRef idx="1">
            <a:schemeClr val="accent2"/>
          </a:effectRef>
          <a:fontRef idx="minor">
            <a:schemeClr val="dk1"/>
          </a:fontRef>
        </p:style>
        <p:txBody>
          <a:bodyPr rtlCol="0" anchor="ctr"/>
          <a:lstStyle/>
          <a:p>
            <a:pPr algn="ctr"/>
            <a:endParaRPr lang="ko-KR" altLang="en-US"/>
          </a:p>
        </p:txBody>
      </p:sp>
      <p:sp>
        <p:nvSpPr>
          <p:cNvPr id="24" name="직사각형 23">
            <a:extLst>
              <a:ext uri="{FF2B5EF4-FFF2-40B4-BE49-F238E27FC236}">
                <a16:creationId xmlns:a16="http://schemas.microsoft.com/office/drawing/2014/main" id="{8CC537F5-1671-4D16-BC23-36E6B484C534}"/>
              </a:ext>
            </a:extLst>
          </p:cNvPr>
          <p:cNvSpPr/>
          <p:nvPr/>
        </p:nvSpPr>
        <p:spPr>
          <a:xfrm>
            <a:off x="7003375" y="4353476"/>
            <a:ext cx="2880320" cy="1872208"/>
          </a:xfrm>
          <a:prstGeom prst="rect">
            <a:avLst/>
          </a:prstGeom>
          <a:noFill/>
          <a:ln w="28575"/>
        </p:spPr>
        <p:style>
          <a:lnRef idx="1">
            <a:schemeClr val="accent2"/>
          </a:lnRef>
          <a:fillRef idx="2">
            <a:schemeClr val="accent2"/>
          </a:fillRef>
          <a:effectRef idx="1">
            <a:schemeClr val="accent2"/>
          </a:effectRef>
          <a:fontRef idx="minor">
            <a:schemeClr val="dk1"/>
          </a:fontRef>
        </p:style>
        <p:txBody>
          <a:bodyPr rtlCol="0" anchor="ctr"/>
          <a:lstStyle/>
          <a:p>
            <a:pPr algn="ctr"/>
            <a:endParaRPr lang="ko-KR" altLang="en-US"/>
          </a:p>
        </p:txBody>
      </p:sp>
    </p:spTree>
    <p:extLst>
      <p:ext uri="{BB962C8B-B14F-4D97-AF65-F5344CB8AC3E}">
        <p14:creationId xmlns:p14="http://schemas.microsoft.com/office/powerpoint/2010/main" val="797874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Internet of Things? </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7C08E738-BA30-4CDC-9791-D5838439A229}" type="datetime3">
              <a:rPr lang="en-US" altLang="ko-KR" smtClean="0"/>
              <a:t>17 October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6</a:t>
            </a:fld>
            <a:endParaRPr lang="en-US" dirty="0"/>
          </a:p>
        </p:txBody>
      </p:sp>
      <p:pic>
        <p:nvPicPr>
          <p:cNvPr id="7" name="Picture 38" descr="Big Panel of TV screen internet business - csp2735976"/>
          <p:cNvPicPr>
            <a:picLocks noChangeAspect="1" noChangeArrowheads="1"/>
          </p:cNvPicPr>
          <p:nvPr/>
        </p:nvPicPr>
        <p:blipFill>
          <a:blip r:embed="rId2" cstate="print"/>
          <a:srcRect/>
          <a:stretch>
            <a:fillRect/>
          </a:stretch>
        </p:blipFill>
        <p:spPr bwMode="auto">
          <a:xfrm>
            <a:off x="4119047" y="1268760"/>
            <a:ext cx="1168654" cy="792088"/>
          </a:xfrm>
          <a:prstGeom prst="rect">
            <a:avLst/>
          </a:prstGeom>
          <a:noFill/>
        </p:spPr>
      </p:pic>
      <p:pic>
        <p:nvPicPr>
          <p:cNvPr id="8" name="Picture 20" descr="http://fc06.deviantart.net/fs71/i/2013/304/a/1/cyber_world_artwork_1_by_joyfulsushi-d6sk0q2.jpg"/>
          <p:cNvPicPr>
            <a:picLocks noChangeAspect="1" noChangeArrowheads="1"/>
          </p:cNvPicPr>
          <p:nvPr/>
        </p:nvPicPr>
        <p:blipFill>
          <a:blip r:embed="rId3" cstate="print"/>
          <a:srcRect/>
          <a:stretch>
            <a:fillRect/>
          </a:stretch>
        </p:blipFill>
        <p:spPr bwMode="auto">
          <a:xfrm>
            <a:off x="3672033" y="1907478"/>
            <a:ext cx="1167094" cy="729434"/>
          </a:xfrm>
          <a:prstGeom prst="rect">
            <a:avLst/>
          </a:prstGeom>
          <a:noFill/>
        </p:spPr>
      </p:pic>
      <p:pic>
        <p:nvPicPr>
          <p:cNvPr id="9" name="Picture 22" descr="http://www.choosemontgomerymd.com/images/photos/iStock_Cybersecurity.jpg"/>
          <p:cNvPicPr>
            <a:picLocks noChangeAspect="1" noChangeArrowheads="1"/>
          </p:cNvPicPr>
          <p:nvPr/>
        </p:nvPicPr>
        <p:blipFill>
          <a:blip r:embed="rId4" cstate="print"/>
          <a:srcRect/>
          <a:stretch>
            <a:fillRect/>
          </a:stretch>
        </p:blipFill>
        <p:spPr bwMode="auto">
          <a:xfrm>
            <a:off x="5242661" y="764704"/>
            <a:ext cx="1252651" cy="864096"/>
          </a:xfrm>
          <a:prstGeom prst="rect">
            <a:avLst/>
          </a:prstGeom>
          <a:noFill/>
        </p:spPr>
      </p:pic>
      <p:pic>
        <p:nvPicPr>
          <p:cNvPr id="10" name="Picture 18" descr="http://reviora.com/wp-content/uploads/2013/01/Data-Center-photo.jpg"/>
          <p:cNvPicPr>
            <a:picLocks noChangeAspect="1" noChangeArrowheads="1"/>
          </p:cNvPicPr>
          <p:nvPr/>
        </p:nvPicPr>
        <p:blipFill>
          <a:blip r:embed="rId5" cstate="print"/>
          <a:srcRect/>
          <a:stretch>
            <a:fillRect/>
          </a:stretch>
        </p:blipFill>
        <p:spPr bwMode="auto">
          <a:xfrm>
            <a:off x="6567319" y="956318"/>
            <a:ext cx="1224136" cy="816498"/>
          </a:xfrm>
          <a:prstGeom prst="rect">
            <a:avLst/>
          </a:prstGeom>
          <a:noFill/>
        </p:spPr>
      </p:pic>
      <p:pic>
        <p:nvPicPr>
          <p:cNvPr id="11" name="Picture 10" descr="http://lcolumbus.files.wordpress.com/2012/03/image-for-data-center-forecast.jpg"/>
          <p:cNvPicPr>
            <a:picLocks noChangeAspect="1" noChangeArrowheads="1"/>
          </p:cNvPicPr>
          <p:nvPr/>
        </p:nvPicPr>
        <p:blipFill>
          <a:blip r:embed="rId6" cstate="print"/>
          <a:srcRect/>
          <a:stretch>
            <a:fillRect/>
          </a:stretch>
        </p:blipFill>
        <p:spPr bwMode="auto">
          <a:xfrm>
            <a:off x="7431415" y="1700808"/>
            <a:ext cx="1296710" cy="864096"/>
          </a:xfrm>
          <a:prstGeom prst="rect">
            <a:avLst/>
          </a:prstGeom>
          <a:noFill/>
        </p:spPr>
      </p:pic>
      <p:sp>
        <p:nvSpPr>
          <p:cNvPr id="12" name="타원 11"/>
          <p:cNvSpPr/>
          <p:nvPr/>
        </p:nvSpPr>
        <p:spPr>
          <a:xfrm>
            <a:off x="9159488" y="4143847"/>
            <a:ext cx="2304256" cy="720080"/>
          </a:xfrm>
          <a:prstGeom prst="ellipse">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ko-KR" dirty="0">
                <a:solidFill>
                  <a:schemeClr val="tx1"/>
                </a:solidFill>
                <a:latin typeface="Franklin Gothic Medium" pitchFamily="34" charset="0"/>
              </a:rPr>
              <a:t>User</a:t>
            </a:r>
            <a:endParaRPr lang="ko-KR" altLang="en-US" dirty="0">
              <a:solidFill>
                <a:schemeClr val="tx1"/>
              </a:solidFill>
              <a:latin typeface="Franklin Gothic Medium" pitchFamily="34" charset="0"/>
            </a:endParaRPr>
          </a:p>
        </p:txBody>
      </p:sp>
      <p:pic>
        <p:nvPicPr>
          <p:cNvPr id="13" name="Picture 25" descr="1183038148"/>
          <p:cNvPicPr>
            <a:picLocks noChangeAspect="1" noChangeArrowheads="1"/>
          </p:cNvPicPr>
          <p:nvPr/>
        </p:nvPicPr>
        <p:blipFill>
          <a:blip r:embed="rId7" cstate="print"/>
          <a:srcRect/>
          <a:stretch>
            <a:fillRect/>
          </a:stretch>
        </p:blipFill>
        <p:spPr bwMode="auto">
          <a:xfrm>
            <a:off x="9082099" y="4869596"/>
            <a:ext cx="1871662" cy="777875"/>
          </a:xfrm>
          <a:prstGeom prst="rect">
            <a:avLst/>
          </a:prstGeom>
          <a:noFill/>
          <a:ln w="9525">
            <a:noFill/>
            <a:miter lim="800000"/>
            <a:headEnd/>
            <a:tailEnd/>
          </a:ln>
        </p:spPr>
      </p:pic>
      <p:pic>
        <p:nvPicPr>
          <p:cNvPr id="14" name="Picture 4" descr="Computer © EU"/>
          <p:cNvPicPr>
            <a:picLocks noChangeAspect="1" noChangeArrowheads="1"/>
          </p:cNvPicPr>
          <p:nvPr/>
        </p:nvPicPr>
        <p:blipFill>
          <a:blip r:embed="rId8" cstate="print"/>
          <a:srcRect/>
          <a:stretch>
            <a:fillRect/>
          </a:stretch>
        </p:blipFill>
        <p:spPr bwMode="auto">
          <a:xfrm>
            <a:off x="8789128" y="5572282"/>
            <a:ext cx="1009636" cy="720080"/>
          </a:xfrm>
          <a:prstGeom prst="rect">
            <a:avLst/>
          </a:prstGeom>
          <a:noFill/>
        </p:spPr>
      </p:pic>
      <p:pic>
        <p:nvPicPr>
          <p:cNvPr id="15" name="Picture 2" descr="http://image.shutterstock.com/display_pic_with_logo/79177/131673413/stock-photo-businessman-controlling-digital-information-flow-holding-tech-bubble-radiating-mail-envelopes-131673413.jpg"/>
          <p:cNvPicPr>
            <a:picLocks noChangeAspect="1" noChangeArrowheads="1"/>
          </p:cNvPicPr>
          <p:nvPr/>
        </p:nvPicPr>
        <p:blipFill>
          <a:blip r:embed="rId9" cstate="print"/>
          <a:srcRect/>
          <a:stretch>
            <a:fillRect/>
          </a:stretch>
        </p:blipFill>
        <p:spPr bwMode="auto">
          <a:xfrm>
            <a:off x="10973210" y="4830445"/>
            <a:ext cx="936104" cy="736401"/>
          </a:xfrm>
          <a:prstGeom prst="rect">
            <a:avLst/>
          </a:prstGeom>
          <a:noFill/>
        </p:spPr>
      </p:pic>
      <p:pic>
        <p:nvPicPr>
          <p:cNvPr id="16" name="Picture 56" descr="The Connected Car"/>
          <p:cNvPicPr>
            <a:picLocks noChangeAspect="1" noChangeArrowheads="1"/>
          </p:cNvPicPr>
          <p:nvPr/>
        </p:nvPicPr>
        <p:blipFill>
          <a:blip r:embed="rId10" cstate="print"/>
          <a:srcRect/>
          <a:stretch>
            <a:fillRect/>
          </a:stretch>
        </p:blipFill>
        <p:spPr bwMode="auto">
          <a:xfrm flipH="1">
            <a:off x="1418373" y="4600665"/>
            <a:ext cx="1177439" cy="1005011"/>
          </a:xfrm>
          <a:prstGeom prst="rect">
            <a:avLst/>
          </a:prstGeom>
          <a:noFill/>
        </p:spPr>
      </p:pic>
      <p:pic>
        <p:nvPicPr>
          <p:cNvPr id="17" name="Picture 30" descr="telematics"/>
          <p:cNvPicPr>
            <a:picLocks noChangeAspect="1" noChangeArrowheads="1"/>
          </p:cNvPicPr>
          <p:nvPr/>
        </p:nvPicPr>
        <p:blipFill>
          <a:blip r:embed="rId11" cstate="print"/>
          <a:srcRect/>
          <a:stretch>
            <a:fillRect/>
          </a:stretch>
        </p:blipFill>
        <p:spPr bwMode="auto">
          <a:xfrm>
            <a:off x="2496919" y="3573016"/>
            <a:ext cx="1406104" cy="936104"/>
          </a:xfrm>
          <a:prstGeom prst="rect">
            <a:avLst/>
          </a:prstGeom>
          <a:noFill/>
          <a:ln w="9525">
            <a:noFill/>
            <a:miter lim="800000"/>
            <a:headEnd/>
            <a:tailEnd/>
          </a:ln>
          <a:effectLst>
            <a:outerShdw dist="35921" dir="2700000" algn="ctr" rotWithShape="0">
              <a:srgbClr val="808080"/>
            </a:outerShdw>
          </a:effectLst>
        </p:spPr>
      </p:pic>
      <p:pic>
        <p:nvPicPr>
          <p:cNvPr id="18" name="Picture 52" descr="Shelburne Vineyard ENV-Link remotely monitoring temperature, relative humidity, solar radiation, soil moisture, and leaf wetness. © MicroStrain, Inc."/>
          <p:cNvPicPr>
            <a:picLocks noChangeAspect="1" noChangeArrowheads="1"/>
          </p:cNvPicPr>
          <p:nvPr/>
        </p:nvPicPr>
        <p:blipFill>
          <a:blip r:embed="rId12" cstate="print"/>
          <a:srcRect/>
          <a:stretch>
            <a:fillRect/>
          </a:stretch>
        </p:blipFill>
        <p:spPr bwMode="auto">
          <a:xfrm>
            <a:off x="2575485" y="4581129"/>
            <a:ext cx="1327538" cy="1024547"/>
          </a:xfrm>
          <a:prstGeom prst="rect">
            <a:avLst/>
          </a:prstGeom>
          <a:noFill/>
        </p:spPr>
      </p:pic>
      <p:pic>
        <p:nvPicPr>
          <p:cNvPr id="19" name="Picture 48" descr="C:\Users\samsung\Downloads\IoE TF\資料\IoE 그림\MK-CJ067_ALMOST_G_20140105180750.jpg"/>
          <p:cNvPicPr>
            <a:picLocks noChangeAspect="1" noChangeArrowheads="1"/>
          </p:cNvPicPr>
          <p:nvPr/>
        </p:nvPicPr>
        <p:blipFill>
          <a:blip r:embed="rId13" cstate="print"/>
          <a:srcRect/>
          <a:stretch>
            <a:fillRect/>
          </a:stretch>
        </p:blipFill>
        <p:spPr bwMode="auto">
          <a:xfrm>
            <a:off x="2820446" y="5614672"/>
            <a:ext cx="1063864" cy="709884"/>
          </a:xfrm>
          <a:prstGeom prst="rect">
            <a:avLst/>
          </a:prstGeom>
          <a:noFill/>
        </p:spPr>
      </p:pic>
      <p:sp>
        <p:nvSpPr>
          <p:cNvPr id="20" name="타원 19"/>
          <p:cNvSpPr/>
          <p:nvPr/>
        </p:nvSpPr>
        <p:spPr>
          <a:xfrm>
            <a:off x="2139335" y="2708920"/>
            <a:ext cx="2483768" cy="720080"/>
          </a:xfrm>
          <a:prstGeom prst="ellipse">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dirty="0">
                <a:solidFill>
                  <a:schemeClr val="tx1"/>
                </a:solidFill>
                <a:latin typeface="Franklin Gothic Medium" pitchFamily="34" charset="0"/>
              </a:rPr>
              <a:t>Physical World</a:t>
            </a:r>
            <a:endParaRPr lang="ko-KR" altLang="en-US" dirty="0">
              <a:solidFill>
                <a:schemeClr val="tx1"/>
              </a:solidFill>
              <a:latin typeface="Franklin Gothic Medium" pitchFamily="34" charset="0"/>
            </a:endParaRPr>
          </a:p>
        </p:txBody>
      </p:sp>
      <p:pic>
        <p:nvPicPr>
          <p:cNvPr id="21" name="Picture 19" descr="Wikitude for android - Sightseeing in Sevilla"/>
          <p:cNvPicPr preferRelativeResize="0">
            <a:picLocks noChangeArrowheads="1"/>
          </p:cNvPicPr>
          <p:nvPr/>
        </p:nvPicPr>
        <p:blipFill>
          <a:blip r:embed="rId14" cstate="print"/>
          <a:srcRect/>
          <a:stretch>
            <a:fillRect/>
          </a:stretch>
        </p:blipFill>
        <p:spPr bwMode="auto">
          <a:xfrm>
            <a:off x="10885665" y="2547466"/>
            <a:ext cx="1076325" cy="811212"/>
          </a:xfrm>
          <a:prstGeom prst="rect">
            <a:avLst/>
          </a:prstGeom>
          <a:noFill/>
          <a:ln w="9525">
            <a:noFill/>
            <a:miter lim="800000"/>
            <a:headEnd/>
            <a:tailEnd/>
          </a:ln>
        </p:spPr>
      </p:pic>
      <p:pic>
        <p:nvPicPr>
          <p:cNvPr id="22" name="Picture 43" descr="freefamilywatch"/>
          <p:cNvPicPr>
            <a:picLocks noChangeAspect="1" noChangeArrowheads="1"/>
          </p:cNvPicPr>
          <p:nvPr/>
        </p:nvPicPr>
        <p:blipFill>
          <a:blip r:embed="rId15" cstate="print"/>
          <a:srcRect/>
          <a:stretch>
            <a:fillRect/>
          </a:stretch>
        </p:blipFill>
        <p:spPr bwMode="auto">
          <a:xfrm>
            <a:off x="10902987" y="3357821"/>
            <a:ext cx="1150938" cy="792162"/>
          </a:xfrm>
          <a:prstGeom prst="rect">
            <a:avLst/>
          </a:prstGeom>
          <a:noFill/>
          <a:ln w="9525">
            <a:noFill/>
            <a:miter lim="800000"/>
            <a:headEnd/>
            <a:tailEnd/>
          </a:ln>
        </p:spPr>
      </p:pic>
      <p:pic>
        <p:nvPicPr>
          <p:cNvPr id="23" name="Picture 36" descr="놀이동산"/>
          <p:cNvPicPr>
            <a:picLocks noChangeAspect="1" noChangeArrowheads="1"/>
          </p:cNvPicPr>
          <p:nvPr/>
        </p:nvPicPr>
        <p:blipFill>
          <a:blip r:embed="rId16" cstate="print"/>
          <a:srcRect/>
          <a:stretch>
            <a:fillRect/>
          </a:stretch>
        </p:blipFill>
        <p:spPr bwMode="auto">
          <a:xfrm>
            <a:off x="8209855" y="2740486"/>
            <a:ext cx="1165776" cy="904538"/>
          </a:xfrm>
          <a:prstGeom prst="rect">
            <a:avLst/>
          </a:prstGeom>
          <a:noFill/>
          <a:ln w="9525">
            <a:solidFill>
              <a:schemeClr val="bg2">
                <a:lumMod val="60000"/>
                <a:lumOff val="40000"/>
              </a:schemeClr>
            </a:solidFill>
            <a:miter lim="800000"/>
            <a:headEnd/>
            <a:tailEnd/>
          </a:ln>
        </p:spPr>
      </p:pic>
      <p:pic>
        <p:nvPicPr>
          <p:cNvPr id="24" name="Picture 47" descr="Retail"/>
          <p:cNvPicPr>
            <a:picLocks noChangeAspect="1" noChangeArrowheads="1"/>
          </p:cNvPicPr>
          <p:nvPr/>
        </p:nvPicPr>
        <p:blipFill>
          <a:blip r:embed="rId17" cstate="print"/>
          <a:srcRect/>
          <a:stretch>
            <a:fillRect/>
          </a:stretch>
        </p:blipFill>
        <p:spPr bwMode="auto">
          <a:xfrm>
            <a:off x="9383225" y="3362098"/>
            <a:ext cx="1512168" cy="756084"/>
          </a:xfrm>
          <a:prstGeom prst="rect">
            <a:avLst/>
          </a:prstGeom>
          <a:noFill/>
        </p:spPr>
      </p:pic>
      <p:sp>
        <p:nvSpPr>
          <p:cNvPr id="25" name="타원 24"/>
          <p:cNvSpPr/>
          <p:nvPr/>
        </p:nvSpPr>
        <p:spPr>
          <a:xfrm>
            <a:off x="5991256" y="3287305"/>
            <a:ext cx="3055717" cy="2880320"/>
          </a:xfrm>
          <a:prstGeom prst="ellipse">
            <a:avLst/>
          </a:prstGeom>
          <a:gradFill flip="none" rotWithShape="1">
            <a:gsLst>
              <a:gs pos="0">
                <a:srgbClr val="3399FF">
                  <a:shade val="30000"/>
                  <a:satMod val="115000"/>
                  <a:alpha val="79000"/>
                </a:srgbClr>
              </a:gs>
              <a:gs pos="50000">
                <a:srgbClr val="3399FF">
                  <a:shade val="67500"/>
                  <a:satMod val="115000"/>
                </a:srgbClr>
              </a:gs>
              <a:gs pos="100000">
                <a:srgbClr val="3399FF">
                  <a:shade val="100000"/>
                  <a:satMod val="115000"/>
                </a:srgbClr>
              </a:gs>
            </a:gsLst>
            <a:lin ang="10800000" scaled="1"/>
            <a:tileRect/>
          </a:gradFill>
          <a:ln>
            <a:noFill/>
          </a:ln>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ko-KR" sz="2400" b="1" dirty="0">
                <a:solidFill>
                  <a:srgbClr val="EEECE1">
                    <a:lumMod val="10000"/>
                  </a:srgbClr>
                </a:solidFill>
              </a:rPr>
              <a:t>Human</a:t>
            </a:r>
            <a:endParaRPr lang="ko-KR" altLang="en-US" sz="2400" b="1" dirty="0" err="1">
              <a:solidFill>
                <a:srgbClr val="EEECE1">
                  <a:lumMod val="10000"/>
                </a:srgbClr>
              </a:solidFill>
            </a:endParaRPr>
          </a:p>
        </p:txBody>
      </p:sp>
      <p:sp>
        <p:nvSpPr>
          <p:cNvPr id="26" name="타원 25"/>
          <p:cNvSpPr/>
          <p:nvPr/>
        </p:nvSpPr>
        <p:spPr>
          <a:xfrm>
            <a:off x="8165248" y="939801"/>
            <a:ext cx="2304256"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ko-KR" dirty="0">
                <a:solidFill>
                  <a:schemeClr val="tx1"/>
                </a:solidFill>
                <a:latin typeface="Franklin Gothic Medium" pitchFamily="34" charset="0"/>
              </a:rPr>
              <a:t>Cyber World</a:t>
            </a:r>
            <a:endParaRPr lang="ko-KR" altLang="en-US" dirty="0">
              <a:solidFill>
                <a:schemeClr val="tx1"/>
              </a:solidFill>
              <a:latin typeface="Franklin Gothic Medium" pitchFamily="34" charset="0"/>
            </a:endParaRPr>
          </a:p>
        </p:txBody>
      </p:sp>
      <p:sp>
        <p:nvSpPr>
          <p:cNvPr id="27" name="TextBox 26"/>
          <p:cNvSpPr txBox="1"/>
          <p:nvPr/>
        </p:nvSpPr>
        <p:spPr>
          <a:xfrm>
            <a:off x="184828" y="1819209"/>
            <a:ext cx="3377728" cy="707886"/>
          </a:xfrm>
          <a:prstGeom prst="rect">
            <a:avLst/>
          </a:prstGeom>
          <a:noFill/>
        </p:spPr>
        <p:txBody>
          <a:bodyPr wrap="square" rtlCol="0">
            <a:spAutoFit/>
          </a:bodyPr>
          <a:lstStyle/>
          <a:p>
            <a:pPr algn="ctr"/>
            <a:r>
              <a:rPr lang="en-US" altLang="ko-KR" sz="2000" dirty="0">
                <a:solidFill>
                  <a:srgbClr val="0000FF"/>
                </a:solidFill>
                <a:latin typeface="Franklin Gothic Medium" pitchFamily="34" charset="0"/>
              </a:rPr>
              <a:t>Cyber &amp; Physical World integrated &amp;  open to Human</a:t>
            </a:r>
            <a:endParaRPr lang="ko-KR" altLang="en-US" sz="2000" dirty="0" err="1">
              <a:solidFill>
                <a:srgbClr val="0000FF"/>
              </a:solidFill>
            </a:endParaRPr>
          </a:p>
        </p:txBody>
      </p:sp>
      <p:sp>
        <p:nvSpPr>
          <p:cNvPr id="29" name="타원 28"/>
          <p:cNvSpPr/>
          <p:nvPr/>
        </p:nvSpPr>
        <p:spPr>
          <a:xfrm>
            <a:off x="4735739" y="1484784"/>
            <a:ext cx="3055717" cy="2880320"/>
          </a:xfrm>
          <a:prstGeom prst="ellipse">
            <a:avLst/>
          </a:prstGeom>
          <a:gradFill flip="none" rotWithShape="1">
            <a:gsLst>
              <a:gs pos="0">
                <a:srgbClr val="FF3399">
                  <a:tint val="66000"/>
                  <a:satMod val="160000"/>
                </a:srgbClr>
              </a:gs>
              <a:gs pos="50000">
                <a:srgbClr val="FF3399">
                  <a:tint val="44500"/>
                  <a:satMod val="160000"/>
                </a:srgbClr>
              </a:gs>
              <a:gs pos="100000">
                <a:srgbClr val="FF3399">
                  <a:tint val="23500"/>
                  <a:satMod val="160000"/>
                </a:srgbClr>
              </a:gs>
            </a:gsLst>
            <a:lin ang="10800000" scaled="1"/>
            <a:tileRect/>
          </a:gradFill>
          <a:ln>
            <a:noFill/>
          </a:ln>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b="1" dirty="0">
                <a:solidFill>
                  <a:srgbClr val="EEECE1">
                    <a:lumMod val="10000"/>
                  </a:srgbClr>
                </a:solidFill>
              </a:rPr>
              <a:t>Digital</a:t>
            </a:r>
            <a:endParaRPr lang="ko-KR" altLang="en-US" dirty="0"/>
          </a:p>
        </p:txBody>
      </p:sp>
      <p:sp>
        <p:nvSpPr>
          <p:cNvPr id="30" name="타원 29"/>
          <p:cNvSpPr/>
          <p:nvPr/>
        </p:nvSpPr>
        <p:spPr>
          <a:xfrm>
            <a:off x="3727627" y="3284984"/>
            <a:ext cx="3055717" cy="2880320"/>
          </a:xfrm>
          <a:prstGeom prst="ellipse">
            <a:avLst/>
          </a:prstGeom>
          <a:gradFill flip="none" rotWithShape="1">
            <a:gsLst>
              <a:gs pos="0">
                <a:srgbClr val="66FF33">
                  <a:shade val="30000"/>
                  <a:satMod val="115000"/>
                </a:srgbClr>
              </a:gs>
              <a:gs pos="50000">
                <a:srgbClr val="66FF33">
                  <a:shade val="67500"/>
                  <a:satMod val="115000"/>
                </a:srgbClr>
              </a:gs>
              <a:gs pos="100000">
                <a:srgbClr val="66FF33">
                  <a:shade val="100000"/>
                  <a:satMod val="115000"/>
                </a:srgbClr>
              </a:gs>
            </a:gsLst>
            <a:lin ang="10800000" scaled="1"/>
            <a:tileRect/>
          </a:gradFill>
          <a:ln>
            <a:noFill/>
          </a:ln>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ko-KR" sz="2400" b="1" dirty="0">
                <a:solidFill>
                  <a:prstClr val="black"/>
                </a:solidFill>
              </a:rPr>
              <a:t>Physical</a:t>
            </a:r>
            <a:endParaRPr lang="ko-KR" altLang="en-US" dirty="0"/>
          </a:p>
        </p:txBody>
      </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31" name="TextBox 30">
            <a:extLst>
              <a:ext uri="{FF2B5EF4-FFF2-40B4-BE49-F238E27FC236}">
                <a16:creationId xmlns:a16="http://schemas.microsoft.com/office/drawing/2014/main" id="{4FDAAB8B-F4E5-42DB-8A76-8D7527F1F2C9}"/>
              </a:ext>
            </a:extLst>
          </p:cNvPr>
          <p:cNvSpPr txBox="1"/>
          <p:nvPr/>
        </p:nvSpPr>
        <p:spPr>
          <a:xfrm>
            <a:off x="8641146" y="1811845"/>
            <a:ext cx="3489255" cy="400110"/>
          </a:xfrm>
          <a:prstGeom prst="rect">
            <a:avLst/>
          </a:prstGeom>
          <a:noFill/>
        </p:spPr>
        <p:txBody>
          <a:bodyPr wrap="square" rtlCol="0">
            <a:spAutoFit/>
          </a:bodyPr>
          <a:lstStyle/>
          <a:p>
            <a:pPr algn="ctr"/>
            <a:r>
              <a:rPr lang="en-US" altLang="ko-KR" sz="2000" dirty="0">
                <a:solidFill>
                  <a:srgbClr val="0000FF"/>
                </a:solidFill>
                <a:latin typeface="Franklin Gothic Medium" pitchFamily="34" charset="0"/>
              </a:rPr>
              <a:t>Cyber World open to Human</a:t>
            </a:r>
            <a:endParaRPr lang="ko-KR" altLang="en-US" sz="2000" dirty="0" err="1">
              <a:solidFill>
                <a:srgbClr val="0000FF"/>
              </a:solidFill>
            </a:endParaRPr>
          </a:p>
        </p:txBody>
      </p:sp>
    </p:spTree>
    <p:extLst>
      <p:ext uri="{BB962C8B-B14F-4D97-AF65-F5344CB8AC3E}">
        <p14:creationId xmlns:p14="http://schemas.microsoft.com/office/powerpoint/2010/main" val="3194107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7" grpId="0"/>
      <p:bldP spid="30"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25D0DC9B-6F12-46BC-AFB7-4B5F4C6F4FD1}"/>
              </a:ext>
            </a:extLst>
          </p:cNvPr>
          <p:cNvSpPr>
            <a:spLocks noGrp="1"/>
          </p:cNvSpPr>
          <p:nvPr>
            <p:ph type="title"/>
          </p:nvPr>
        </p:nvSpPr>
        <p:spPr/>
        <p:txBody>
          <a:bodyPr/>
          <a:lstStyle/>
          <a:p>
            <a:r>
              <a:rPr lang="en-US" altLang="ko-KR" dirty="0"/>
              <a:t>OCF Device: Protocol stack </a:t>
            </a:r>
            <a:endParaRPr lang="ko-KR" altLang="en-US" dirty="0"/>
          </a:p>
        </p:txBody>
      </p:sp>
      <p:sp>
        <p:nvSpPr>
          <p:cNvPr id="4" name="날짜 개체 틀 3">
            <a:extLst>
              <a:ext uri="{FF2B5EF4-FFF2-40B4-BE49-F238E27FC236}">
                <a16:creationId xmlns:a16="http://schemas.microsoft.com/office/drawing/2014/main" id="{5280D203-885C-410A-9F11-CCB85014D6B3}"/>
              </a:ext>
            </a:extLst>
          </p:cNvPr>
          <p:cNvSpPr>
            <a:spLocks noGrp="1"/>
          </p:cNvSpPr>
          <p:nvPr>
            <p:ph type="dt" sz="half" idx="10"/>
          </p:nvPr>
        </p:nvSpPr>
        <p:spPr/>
        <p:txBody>
          <a:bodyPr/>
          <a:lstStyle/>
          <a:p>
            <a:fld id="{E981D83A-A599-4AF1-BCE0-0BD8DB1CBED3}" type="datetime3">
              <a:rPr lang="en-US" altLang="ko-KR" smtClean="0"/>
              <a:t>17 October 2017</a:t>
            </a:fld>
            <a:endParaRPr lang="en-US" dirty="0"/>
          </a:p>
        </p:txBody>
      </p:sp>
      <p:sp>
        <p:nvSpPr>
          <p:cNvPr id="5" name="바닥글 개체 틀 4">
            <a:extLst>
              <a:ext uri="{FF2B5EF4-FFF2-40B4-BE49-F238E27FC236}">
                <a16:creationId xmlns:a16="http://schemas.microsoft.com/office/drawing/2014/main" id="{CD52B642-53A9-4AC1-AEFE-4D5E7EF0D104}"/>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18384B73-4DF5-4851-8841-B609E1A195B4}"/>
              </a:ext>
            </a:extLst>
          </p:cNvPr>
          <p:cNvSpPr>
            <a:spLocks noGrp="1"/>
          </p:cNvSpPr>
          <p:nvPr>
            <p:ph type="sldNum" sz="quarter" idx="12"/>
          </p:nvPr>
        </p:nvSpPr>
        <p:spPr/>
        <p:txBody>
          <a:bodyPr/>
          <a:lstStyle/>
          <a:p>
            <a:fld id="{17A5C656-E050-4F3D-A0DB-0D19E9E83691}" type="slidenum">
              <a:rPr lang="en-US" smtClean="0"/>
              <a:pPr/>
              <a:t>60</a:t>
            </a:fld>
            <a:endParaRPr lang="en-US" dirty="0"/>
          </a:p>
        </p:txBody>
      </p:sp>
      <p:sp>
        <p:nvSpPr>
          <p:cNvPr id="16" name="TextBox 15">
            <a:extLst>
              <a:ext uri="{FF2B5EF4-FFF2-40B4-BE49-F238E27FC236}">
                <a16:creationId xmlns:a16="http://schemas.microsoft.com/office/drawing/2014/main" id="{EA362446-85FA-45D6-97C9-22EE2201EBB3}"/>
              </a:ext>
            </a:extLst>
          </p:cNvPr>
          <p:cNvSpPr txBox="1"/>
          <p:nvPr/>
        </p:nvSpPr>
        <p:spPr>
          <a:xfrm>
            <a:off x="5199407" y="1062464"/>
            <a:ext cx="1670650" cy="369332"/>
          </a:xfrm>
          <a:prstGeom prst="rect">
            <a:avLst/>
          </a:prstGeom>
          <a:noFill/>
        </p:spPr>
        <p:txBody>
          <a:bodyPr wrap="none" rtlCol="0">
            <a:spAutoFit/>
          </a:bodyPr>
          <a:lstStyle/>
          <a:p>
            <a:r>
              <a:rPr lang="en-US" altLang="ko-KR" b="1" dirty="0"/>
              <a:t>Smart Device</a:t>
            </a:r>
            <a:endParaRPr lang="ko-KR" altLang="en-US" b="1" dirty="0"/>
          </a:p>
        </p:txBody>
      </p:sp>
      <p:graphicFrame>
        <p:nvGraphicFramePr>
          <p:cNvPr id="17" name="표 16">
            <a:extLst>
              <a:ext uri="{FF2B5EF4-FFF2-40B4-BE49-F238E27FC236}">
                <a16:creationId xmlns:a16="http://schemas.microsoft.com/office/drawing/2014/main" id="{FA59AEBF-E076-4E6D-90D5-07245D6F23C4}"/>
              </a:ext>
            </a:extLst>
          </p:cNvPr>
          <p:cNvGraphicFramePr>
            <a:graphicFrameLocks noGrp="1"/>
          </p:cNvGraphicFramePr>
          <p:nvPr>
            <p:extLst>
              <p:ext uri="{D42A27DB-BD31-4B8C-83A1-F6EECF244321}">
                <p14:modId xmlns:p14="http://schemas.microsoft.com/office/powerpoint/2010/main" val="1382862213"/>
              </p:ext>
            </p:extLst>
          </p:nvPr>
        </p:nvGraphicFramePr>
        <p:xfrm>
          <a:off x="2085647" y="1566521"/>
          <a:ext cx="5112568" cy="1729597"/>
        </p:xfrm>
        <a:graphic>
          <a:graphicData uri="http://schemas.openxmlformats.org/drawingml/2006/table">
            <a:tbl>
              <a:tblPr firstRow="1" bandRow="1">
                <a:tableStyleId>{5C22544A-7EE6-4342-B048-85BDC9FD1C3A}</a:tableStyleId>
              </a:tblPr>
              <a:tblGrid>
                <a:gridCol w="639071">
                  <a:extLst>
                    <a:ext uri="{9D8B030D-6E8A-4147-A177-3AD203B41FA5}">
                      <a16:colId xmlns:a16="http://schemas.microsoft.com/office/drawing/2014/main" val="20000"/>
                    </a:ext>
                  </a:extLst>
                </a:gridCol>
                <a:gridCol w="639071">
                  <a:extLst>
                    <a:ext uri="{9D8B030D-6E8A-4147-A177-3AD203B41FA5}">
                      <a16:colId xmlns:a16="http://schemas.microsoft.com/office/drawing/2014/main" val="20001"/>
                    </a:ext>
                  </a:extLst>
                </a:gridCol>
                <a:gridCol w="639071">
                  <a:extLst>
                    <a:ext uri="{9D8B030D-6E8A-4147-A177-3AD203B41FA5}">
                      <a16:colId xmlns:a16="http://schemas.microsoft.com/office/drawing/2014/main" val="20002"/>
                    </a:ext>
                  </a:extLst>
                </a:gridCol>
                <a:gridCol w="639071">
                  <a:extLst>
                    <a:ext uri="{9D8B030D-6E8A-4147-A177-3AD203B41FA5}">
                      <a16:colId xmlns:a16="http://schemas.microsoft.com/office/drawing/2014/main" val="20003"/>
                    </a:ext>
                  </a:extLst>
                </a:gridCol>
                <a:gridCol w="639071">
                  <a:extLst>
                    <a:ext uri="{9D8B030D-6E8A-4147-A177-3AD203B41FA5}">
                      <a16:colId xmlns:a16="http://schemas.microsoft.com/office/drawing/2014/main" val="20004"/>
                    </a:ext>
                  </a:extLst>
                </a:gridCol>
                <a:gridCol w="639071">
                  <a:extLst>
                    <a:ext uri="{9D8B030D-6E8A-4147-A177-3AD203B41FA5}">
                      <a16:colId xmlns:a16="http://schemas.microsoft.com/office/drawing/2014/main" val="20005"/>
                    </a:ext>
                  </a:extLst>
                </a:gridCol>
                <a:gridCol w="639071">
                  <a:extLst>
                    <a:ext uri="{9D8B030D-6E8A-4147-A177-3AD203B41FA5}">
                      <a16:colId xmlns:a16="http://schemas.microsoft.com/office/drawing/2014/main" val="20006"/>
                    </a:ext>
                  </a:extLst>
                </a:gridCol>
                <a:gridCol w="639071">
                  <a:extLst>
                    <a:ext uri="{9D8B030D-6E8A-4147-A177-3AD203B41FA5}">
                      <a16:colId xmlns:a16="http://schemas.microsoft.com/office/drawing/2014/main" val="20007"/>
                    </a:ext>
                  </a:extLst>
                </a:gridCol>
              </a:tblGrid>
              <a:tr h="281008">
                <a:tc gridSpan="8">
                  <a:txBody>
                    <a:bodyPr/>
                    <a:lstStyle/>
                    <a:p>
                      <a:pPr algn="ctr" latinLnBrk="1"/>
                      <a:r>
                        <a:rPr lang="en-US" altLang="ko-KR" sz="1200" b="0" dirty="0">
                          <a:solidFill>
                            <a:schemeClr val="tx1"/>
                          </a:solidFill>
                        </a:rPr>
                        <a:t>APP</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00"/>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289437">
                <a:tc gridSpan="8">
                  <a:txBody>
                    <a:bodyPr/>
                    <a:lstStyle/>
                    <a:p>
                      <a:pPr algn="ctr" latinLnBrk="1"/>
                      <a:r>
                        <a:rPr lang="en-US" altLang="ko-KR" sz="1200" b="0" dirty="0">
                          <a:solidFill>
                            <a:schemeClr val="tx1"/>
                          </a:solidFill>
                        </a:rPr>
                        <a:t>REST</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00"/>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289437">
                <a:tc>
                  <a:txBody>
                    <a:bodyPr/>
                    <a:lstStyle/>
                    <a:p>
                      <a:pPr algn="ctr" latinLnBrk="1"/>
                      <a:r>
                        <a:rPr lang="en-US" altLang="ko-KR" sz="1200" b="0" dirty="0">
                          <a:solidFill>
                            <a:schemeClr val="tx1"/>
                          </a:solidFill>
                        </a:rPr>
                        <a:t>HTTP</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200" b="0" dirty="0">
                          <a:solidFill>
                            <a:schemeClr val="tx1"/>
                          </a:solidFill>
                        </a:rPr>
                        <a:t>MQTT</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200" b="0" dirty="0">
                          <a:solidFill>
                            <a:schemeClr val="tx1"/>
                          </a:solidFill>
                        </a:rPr>
                        <a:t>XMPP</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200" b="0" dirty="0">
                          <a:solidFill>
                            <a:schemeClr val="tx1"/>
                          </a:solidFill>
                        </a:rPr>
                        <a:t>DDS</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200" b="0" dirty="0">
                          <a:solidFill>
                            <a:schemeClr val="tx1"/>
                          </a:solidFill>
                        </a:rPr>
                        <a:t>RTP</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200" b="0" dirty="0" err="1">
                          <a:solidFill>
                            <a:schemeClr val="tx1"/>
                          </a:solidFill>
                        </a:rPr>
                        <a:t>CoAP</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00"/>
                    </a:solidFill>
                  </a:tcPr>
                </a:tc>
                <a:tc>
                  <a:txBody>
                    <a:bodyPr/>
                    <a:lstStyle/>
                    <a:p>
                      <a:pPr algn="ctr" latinLnBrk="1"/>
                      <a:r>
                        <a:rPr lang="en-US" altLang="ko-KR" sz="1200" b="0" dirty="0" err="1">
                          <a:solidFill>
                            <a:schemeClr val="tx1"/>
                          </a:solidFill>
                        </a:rPr>
                        <a:t>mDNS</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200" b="0" dirty="0">
                          <a:solidFill>
                            <a:schemeClr val="tx1"/>
                          </a:solidFill>
                        </a:rPr>
                        <a:t>SSDP</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220238">
                <a:tc gridSpan="4">
                  <a:txBody>
                    <a:bodyPr/>
                    <a:lstStyle/>
                    <a:p>
                      <a:pPr algn="ctr" latinLnBrk="1"/>
                      <a:r>
                        <a:rPr lang="en-US" altLang="ko-KR" sz="1200" b="0" dirty="0">
                          <a:solidFill>
                            <a:schemeClr val="tx1"/>
                          </a:solidFill>
                        </a:rPr>
                        <a:t>TCP</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4">
                  <a:txBody>
                    <a:bodyPr/>
                    <a:lstStyle/>
                    <a:p>
                      <a:pPr algn="ctr" latinLnBrk="1"/>
                      <a:r>
                        <a:rPr lang="en-US" altLang="ko-KR" sz="1200" b="0" dirty="0">
                          <a:solidFill>
                            <a:schemeClr val="tx1"/>
                          </a:solidFill>
                        </a:rPr>
                        <a:t>UDP</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00"/>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05958">
                <a:tc gridSpan="8">
                  <a:txBody>
                    <a:bodyPr/>
                    <a:lstStyle/>
                    <a:p>
                      <a:pPr algn="ctr" latinLnBrk="1"/>
                      <a:r>
                        <a:rPr lang="en-US" altLang="ko-KR" sz="1200" b="0" dirty="0">
                          <a:solidFill>
                            <a:schemeClr val="tx1"/>
                          </a:solidFill>
                        </a:rPr>
                        <a:t>IPv4/</a:t>
                      </a:r>
                      <a:r>
                        <a:rPr lang="en-US" altLang="ko-KR" sz="1200" b="0" baseline="0" dirty="0">
                          <a:solidFill>
                            <a:schemeClr val="tx1"/>
                          </a:solidFill>
                        </a:rPr>
                        <a:t> IPv6</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00"/>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289437">
                <a:tc gridSpan="8">
                  <a:txBody>
                    <a:bodyPr/>
                    <a:lstStyle/>
                    <a:p>
                      <a:pPr algn="ctr" latinLnBrk="1"/>
                      <a:r>
                        <a:rPr lang="en-US" altLang="ko-KR" sz="1200" b="0" dirty="0">
                          <a:solidFill>
                            <a:schemeClr val="tx1"/>
                          </a:solidFill>
                        </a:rPr>
                        <a:t>L2 Connectivity</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18" name="TextBox 17">
            <a:extLst>
              <a:ext uri="{FF2B5EF4-FFF2-40B4-BE49-F238E27FC236}">
                <a16:creationId xmlns:a16="http://schemas.microsoft.com/office/drawing/2014/main" id="{AB2C604C-1836-4677-80C7-2F43B7FF629F}"/>
              </a:ext>
            </a:extLst>
          </p:cNvPr>
          <p:cNvSpPr txBox="1"/>
          <p:nvPr/>
        </p:nvSpPr>
        <p:spPr>
          <a:xfrm>
            <a:off x="3042936" y="3920023"/>
            <a:ext cx="1906291" cy="369332"/>
          </a:xfrm>
          <a:prstGeom prst="rect">
            <a:avLst/>
          </a:prstGeom>
          <a:noFill/>
        </p:spPr>
        <p:txBody>
          <a:bodyPr wrap="none" rtlCol="0">
            <a:spAutoFit/>
          </a:bodyPr>
          <a:lstStyle/>
          <a:p>
            <a:r>
              <a:rPr lang="en-US" altLang="ko-KR" b="1" dirty="0"/>
              <a:t>Thin device (IP)</a:t>
            </a:r>
            <a:endParaRPr lang="ko-KR" altLang="en-US" b="1" dirty="0"/>
          </a:p>
        </p:txBody>
      </p:sp>
      <p:graphicFrame>
        <p:nvGraphicFramePr>
          <p:cNvPr id="19" name="표 18">
            <a:extLst>
              <a:ext uri="{FF2B5EF4-FFF2-40B4-BE49-F238E27FC236}">
                <a16:creationId xmlns:a16="http://schemas.microsoft.com/office/drawing/2014/main" id="{C2186142-D4DC-430F-9535-C06C90C7A4B9}"/>
              </a:ext>
            </a:extLst>
          </p:cNvPr>
          <p:cNvGraphicFramePr>
            <a:graphicFrameLocks noGrp="1"/>
          </p:cNvGraphicFramePr>
          <p:nvPr>
            <p:extLst>
              <p:ext uri="{D42A27DB-BD31-4B8C-83A1-F6EECF244321}">
                <p14:modId xmlns:p14="http://schemas.microsoft.com/office/powerpoint/2010/main" val="76034291"/>
              </p:ext>
            </p:extLst>
          </p:nvPr>
        </p:nvGraphicFramePr>
        <p:xfrm>
          <a:off x="2463103" y="4424080"/>
          <a:ext cx="3185768" cy="1729597"/>
        </p:xfrm>
        <a:graphic>
          <a:graphicData uri="http://schemas.openxmlformats.org/drawingml/2006/table">
            <a:tbl>
              <a:tblPr firstRow="1" bandRow="1">
                <a:tableStyleId>{5C22544A-7EE6-4342-B048-85BDC9FD1C3A}</a:tableStyleId>
              </a:tblPr>
              <a:tblGrid>
                <a:gridCol w="796442">
                  <a:extLst>
                    <a:ext uri="{9D8B030D-6E8A-4147-A177-3AD203B41FA5}">
                      <a16:colId xmlns:a16="http://schemas.microsoft.com/office/drawing/2014/main" val="20000"/>
                    </a:ext>
                  </a:extLst>
                </a:gridCol>
                <a:gridCol w="796442">
                  <a:extLst>
                    <a:ext uri="{9D8B030D-6E8A-4147-A177-3AD203B41FA5}">
                      <a16:colId xmlns:a16="http://schemas.microsoft.com/office/drawing/2014/main" val="20001"/>
                    </a:ext>
                  </a:extLst>
                </a:gridCol>
                <a:gridCol w="796442">
                  <a:extLst>
                    <a:ext uri="{9D8B030D-6E8A-4147-A177-3AD203B41FA5}">
                      <a16:colId xmlns:a16="http://schemas.microsoft.com/office/drawing/2014/main" val="20002"/>
                    </a:ext>
                  </a:extLst>
                </a:gridCol>
                <a:gridCol w="796442">
                  <a:extLst>
                    <a:ext uri="{9D8B030D-6E8A-4147-A177-3AD203B41FA5}">
                      <a16:colId xmlns:a16="http://schemas.microsoft.com/office/drawing/2014/main" val="20003"/>
                    </a:ext>
                  </a:extLst>
                </a:gridCol>
              </a:tblGrid>
              <a:tr h="281008">
                <a:tc gridSpan="4">
                  <a:txBody>
                    <a:bodyPr/>
                    <a:lstStyle/>
                    <a:p>
                      <a:pPr algn="ctr" latinLnBrk="1"/>
                      <a:r>
                        <a:rPr lang="en-US" altLang="ko-KR" sz="1200" b="0" dirty="0">
                          <a:solidFill>
                            <a:schemeClr val="tx1"/>
                          </a:solidFill>
                        </a:rPr>
                        <a:t>APP</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00"/>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289437">
                <a:tc gridSpan="4">
                  <a:txBody>
                    <a:bodyPr/>
                    <a:lstStyle/>
                    <a:p>
                      <a:pPr algn="ctr" latinLnBrk="1"/>
                      <a:r>
                        <a:rPr lang="en-US" altLang="ko-KR" sz="1200" b="0" dirty="0">
                          <a:solidFill>
                            <a:schemeClr val="tx1"/>
                          </a:solidFill>
                        </a:rPr>
                        <a:t>REST</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00"/>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289437">
                <a:tc>
                  <a:txBody>
                    <a:bodyPr/>
                    <a:lstStyle/>
                    <a:p>
                      <a:pPr algn="ctr" latinLnBrk="1"/>
                      <a:r>
                        <a:rPr lang="en-US" altLang="ko-KR" sz="1200" b="0" dirty="0" err="1">
                          <a:solidFill>
                            <a:schemeClr val="tx1"/>
                          </a:solidFill>
                        </a:rPr>
                        <a:t>CoAP</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00"/>
                    </a:solidFill>
                  </a:tcPr>
                </a:tc>
                <a:tc>
                  <a:txBody>
                    <a:bodyPr/>
                    <a:lstStyle/>
                    <a:p>
                      <a:pPr algn="ctr" latinLnBrk="1"/>
                      <a:r>
                        <a:rPr lang="en-US" altLang="ko-KR" sz="1200" b="0" dirty="0" err="1">
                          <a:solidFill>
                            <a:schemeClr val="tx1"/>
                          </a:solidFill>
                        </a:rPr>
                        <a:t>mDNS</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200" b="0" dirty="0">
                          <a:solidFill>
                            <a:schemeClr val="tx1"/>
                          </a:solidFill>
                        </a:rPr>
                        <a:t>SSDP</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200" b="0" dirty="0">
                          <a:solidFill>
                            <a:schemeClr val="tx1"/>
                          </a:solidFill>
                        </a:rPr>
                        <a:t>MQTT</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220238">
                <a:tc gridSpan="4">
                  <a:txBody>
                    <a:bodyPr/>
                    <a:lstStyle/>
                    <a:p>
                      <a:pPr algn="ctr" latinLnBrk="1"/>
                      <a:r>
                        <a:rPr lang="en-US" altLang="ko-KR" sz="1200" b="0" dirty="0">
                          <a:solidFill>
                            <a:schemeClr val="tx1"/>
                          </a:solidFill>
                        </a:rPr>
                        <a:t>UDP</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00"/>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05958">
                <a:tc gridSpan="4">
                  <a:txBody>
                    <a:bodyPr/>
                    <a:lstStyle/>
                    <a:p>
                      <a:pPr algn="ctr" latinLnBrk="1"/>
                      <a:r>
                        <a:rPr lang="en-US" altLang="ko-KR" sz="1200" b="0" dirty="0">
                          <a:solidFill>
                            <a:schemeClr val="tx1"/>
                          </a:solidFill>
                        </a:rPr>
                        <a:t>IPv4/</a:t>
                      </a:r>
                      <a:r>
                        <a:rPr lang="en-US" altLang="ko-KR" sz="1200" b="0" baseline="0" dirty="0">
                          <a:solidFill>
                            <a:schemeClr val="tx1"/>
                          </a:solidFill>
                        </a:rPr>
                        <a:t> IPv6</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00"/>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289437">
                <a:tc gridSpan="4">
                  <a:txBody>
                    <a:bodyPr/>
                    <a:lstStyle/>
                    <a:p>
                      <a:pPr algn="ctr" latinLnBrk="1"/>
                      <a:r>
                        <a:rPr lang="en-US" altLang="ko-KR" sz="1200" b="0" dirty="0">
                          <a:solidFill>
                            <a:schemeClr val="tx1"/>
                          </a:solidFill>
                        </a:rPr>
                        <a:t>L2 Connectivity</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20" name="TextBox 19">
            <a:extLst>
              <a:ext uri="{FF2B5EF4-FFF2-40B4-BE49-F238E27FC236}">
                <a16:creationId xmlns:a16="http://schemas.microsoft.com/office/drawing/2014/main" id="{33EB68B1-7864-445C-BF96-8FA2E47ED150}"/>
              </a:ext>
            </a:extLst>
          </p:cNvPr>
          <p:cNvSpPr txBox="1"/>
          <p:nvPr/>
        </p:nvSpPr>
        <p:spPr>
          <a:xfrm>
            <a:off x="7038995" y="3920023"/>
            <a:ext cx="2786340" cy="369332"/>
          </a:xfrm>
          <a:prstGeom prst="rect">
            <a:avLst/>
          </a:prstGeom>
          <a:noFill/>
        </p:spPr>
        <p:txBody>
          <a:bodyPr wrap="none" rtlCol="0">
            <a:spAutoFit/>
          </a:bodyPr>
          <a:lstStyle/>
          <a:p>
            <a:r>
              <a:rPr lang="en-US" altLang="ko-KR" b="1" dirty="0"/>
              <a:t>Thinner device (non-IP)</a:t>
            </a:r>
            <a:endParaRPr lang="ko-KR" altLang="en-US" b="1" dirty="0"/>
          </a:p>
        </p:txBody>
      </p:sp>
      <p:graphicFrame>
        <p:nvGraphicFramePr>
          <p:cNvPr id="21" name="표 20">
            <a:extLst>
              <a:ext uri="{FF2B5EF4-FFF2-40B4-BE49-F238E27FC236}">
                <a16:creationId xmlns:a16="http://schemas.microsoft.com/office/drawing/2014/main" id="{97A17433-4F6E-4B5D-8CC4-4CEE41B44FB9}"/>
              </a:ext>
            </a:extLst>
          </p:cNvPr>
          <p:cNvGraphicFramePr>
            <a:graphicFrameLocks noGrp="1"/>
          </p:cNvGraphicFramePr>
          <p:nvPr>
            <p:extLst>
              <p:ext uri="{D42A27DB-BD31-4B8C-83A1-F6EECF244321}">
                <p14:modId xmlns:p14="http://schemas.microsoft.com/office/powerpoint/2010/main" val="2845563790"/>
              </p:ext>
            </p:extLst>
          </p:nvPr>
        </p:nvGraphicFramePr>
        <p:xfrm>
          <a:off x="7071615" y="4424080"/>
          <a:ext cx="2753720" cy="1729597"/>
        </p:xfrm>
        <a:graphic>
          <a:graphicData uri="http://schemas.openxmlformats.org/drawingml/2006/table">
            <a:tbl>
              <a:tblPr firstRow="1" bandRow="1">
                <a:tableStyleId>{5C22544A-7EE6-4342-B048-85BDC9FD1C3A}</a:tableStyleId>
              </a:tblPr>
              <a:tblGrid>
                <a:gridCol w="1376860">
                  <a:extLst>
                    <a:ext uri="{9D8B030D-6E8A-4147-A177-3AD203B41FA5}">
                      <a16:colId xmlns:a16="http://schemas.microsoft.com/office/drawing/2014/main" val="20000"/>
                    </a:ext>
                  </a:extLst>
                </a:gridCol>
                <a:gridCol w="1376860">
                  <a:extLst>
                    <a:ext uri="{9D8B030D-6E8A-4147-A177-3AD203B41FA5}">
                      <a16:colId xmlns:a16="http://schemas.microsoft.com/office/drawing/2014/main" val="20001"/>
                    </a:ext>
                  </a:extLst>
                </a:gridCol>
              </a:tblGrid>
              <a:tr h="281008">
                <a:tc gridSpan="2">
                  <a:txBody>
                    <a:bodyPr/>
                    <a:lstStyle/>
                    <a:p>
                      <a:pPr algn="ctr" latinLnBrk="1"/>
                      <a:r>
                        <a:rPr lang="en-US" altLang="ko-KR" sz="1200" b="0" dirty="0">
                          <a:solidFill>
                            <a:schemeClr val="tx1"/>
                          </a:solidFill>
                        </a:rPr>
                        <a:t>APP Profile + (</a:t>
                      </a:r>
                      <a:r>
                        <a:rPr lang="en-US" altLang="ko-KR" sz="1200" b="0" dirty="0" err="1">
                          <a:solidFill>
                            <a:schemeClr val="tx1"/>
                          </a:solidFill>
                        </a:rPr>
                        <a:t>CoAP</a:t>
                      </a:r>
                      <a:r>
                        <a:rPr lang="en-US" altLang="ko-KR" sz="1200" b="0" dirty="0">
                          <a:solidFill>
                            <a:schemeClr val="tx1"/>
                          </a:solidFill>
                        </a:rPr>
                        <a:t>?)</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289437">
                <a:tc gridSpan="2">
                  <a:txBody>
                    <a:bodyPr/>
                    <a:lstStyle/>
                    <a:p>
                      <a:pPr algn="ctr" latinLnBrk="1"/>
                      <a:r>
                        <a:rPr lang="en-US" altLang="ko-KR" sz="1200" b="0" dirty="0">
                          <a:solidFill>
                            <a:schemeClr val="tx1"/>
                          </a:solidFill>
                        </a:rPr>
                        <a:t>GAP, GATT</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289437">
                <a:tc>
                  <a:txBody>
                    <a:bodyPr/>
                    <a:lstStyle/>
                    <a:p>
                      <a:pPr algn="ctr" latinLnBrk="1"/>
                      <a:r>
                        <a:rPr lang="en-US" altLang="ko-KR" sz="1200" b="0" dirty="0">
                          <a:solidFill>
                            <a:schemeClr val="tx1"/>
                          </a:solidFill>
                        </a:rPr>
                        <a:t>SMP</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200" b="0" dirty="0">
                          <a:solidFill>
                            <a:schemeClr val="tx1"/>
                          </a:solidFill>
                        </a:rPr>
                        <a:t>ATT</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220238">
                <a:tc gridSpan="2">
                  <a:txBody>
                    <a:bodyPr/>
                    <a:lstStyle/>
                    <a:p>
                      <a:pPr algn="ctr" latinLnBrk="1"/>
                      <a:r>
                        <a:rPr lang="en-US" altLang="ko-KR" sz="1200" b="0" dirty="0">
                          <a:solidFill>
                            <a:schemeClr val="tx1"/>
                          </a:solidFill>
                        </a:rPr>
                        <a:t>L2CAP</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05958">
                <a:tc gridSpan="2">
                  <a:txBody>
                    <a:bodyPr/>
                    <a:lstStyle/>
                    <a:p>
                      <a:pPr algn="ctr" latinLnBrk="1"/>
                      <a:r>
                        <a:rPr lang="en-US" altLang="ko-KR" sz="1200" b="0" dirty="0">
                          <a:solidFill>
                            <a:schemeClr val="tx1"/>
                          </a:solidFill>
                        </a:rPr>
                        <a:t>Link Layer</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289437">
                <a:tc gridSpan="2">
                  <a:txBody>
                    <a:bodyPr/>
                    <a:lstStyle/>
                    <a:p>
                      <a:pPr algn="ctr" latinLnBrk="1"/>
                      <a:r>
                        <a:rPr lang="en-US" altLang="ko-KR" sz="1200" b="0" dirty="0">
                          <a:solidFill>
                            <a:schemeClr val="tx1"/>
                          </a:solidFill>
                        </a:rPr>
                        <a:t>BT Baseband + RF</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graphicFrame>
        <p:nvGraphicFramePr>
          <p:cNvPr id="22" name="표 21">
            <a:extLst>
              <a:ext uri="{FF2B5EF4-FFF2-40B4-BE49-F238E27FC236}">
                <a16:creationId xmlns:a16="http://schemas.microsoft.com/office/drawing/2014/main" id="{E051239C-8229-4612-BC4C-FFB0770C3CF0}"/>
              </a:ext>
            </a:extLst>
          </p:cNvPr>
          <p:cNvGraphicFramePr>
            <a:graphicFrameLocks noGrp="1"/>
          </p:cNvGraphicFramePr>
          <p:nvPr>
            <p:extLst>
              <p:ext uri="{D42A27DB-BD31-4B8C-83A1-F6EECF244321}">
                <p14:modId xmlns:p14="http://schemas.microsoft.com/office/powerpoint/2010/main" val="1645323099"/>
              </p:ext>
            </p:extLst>
          </p:nvPr>
        </p:nvGraphicFramePr>
        <p:xfrm>
          <a:off x="7215631" y="1566521"/>
          <a:ext cx="2753720" cy="1729597"/>
        </p:xfrm>
        <a:graphic>
          <a:graphicData uri="http://schemas.openxmlformats.org/drawingml/2006/table">
            <a:tbl>
              <a:tblPr firstRow="1" bandRow="1">
                <a:tableStyleId>{5C22544A-7EE6-4342-B048-85BDC9FD1C3A}</a:tableStyleId>
              </a:tblPr>
              <a:tblGrid>
                <a:gridCol w="1376860">
                  <a:extLst>
                    <a:ext uri="{9D8B030D-6E8A-4147-A177-3AD203B41FA5}">
                      <a16:colId xmlns:a16="http://schemas.microsoft.com/office/drawing/2014/main" val="20000"/>
                    </a:ext>
                  </a:extLst>
                </a:gridCol>
                <a:gridCol w="1376860">
                  <a:extLst>
                    <a:ext uri="{9D8B030D-6E8A-4147-A177-3AD203B41FA5}">
                      <a16:colId xmlns:a16="http://schemas.microsoft.com/office/drawing/2014/main" val="20001"/>
                    </a:ext>
                  </a:extLst>
                </a:gridCol>
              </a:tblGrid>
              <a:tr h="281008">
                <a:tc gridSpan="2">
                  <a:txBody>
                    <a:bodyPr/>
                    <a:lstStyle/>
                    <a:p>
                      <a:pPr algn="ctr" latinLnBrk="1"/>
                      <a:r>
                        <a:rPr lang="en-US" altLang="ko-KR" sz="1200" b="0" dirty="0">
                          <a:solidFill>
                            <a:schemeClr val="tx1"/>
                          </a:solidFill>
                        </a:rPr>
                        <a:t>APP Profile + (</a:t>
                      </a:r>
                      <a:r>
                        <a:rPr lang="en-US" altLang="ko-KR" sz="1200" b="0" dirty="0" err="1">
                          <a:solidFill>
                            <a:schemeClr val="tx1"/>
                          </a:solidFill>
                        </a:rPr>
                        <a:t>CoAP</a:t>
                      </a:r>
                      <a:r>
                        <a:rPr lang="en-US" altLang="ko-KR" sz="1200" b="0" dirty="0">
                          <a:solidFill>
                            <a:schemeClr val="tx1"/>
                          </a:solidFill>
                        </a:rPr>
                        <a:t>?)</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289437">
                <a:tc gridSpan="2">
                  <a:txBody>
                    <a:bodyPr/>
                    <a:lstStyle/>
                    <a:p>
                      <a:pPr algn="ctr" latinLnBrk="1"/>
                      <a:r>
                        <a:rPr lang="en-US" altLang="ko-KR" sz="1200" b="0" dirty="0">
                          <a:solidFill>
                            <a:schemeClr val="tx1"/>
                          </a:solidFill>
                        </a:rPr>
                        <a:t>GAP, GATT</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289437">
                <a:tc>
                  <a:txBody>
                    <a:bodyPr/>
                    <a:lstStyle/>
                    <a:p>
                      <a:pPr algn="ctr" latinLnBrk="1"/>
                      <a:r>
                        <a:rPr lang="en-US" altLang="ko-KR" sz="1200" b="0" dirty="0">
                          <a:solidFill>
                            <a:schemeClr val="tx1"/>
                          </a:solidFill>
                        </a:rPr>
                        <a:t>SMP</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200" b="0" dirty="0">
                          <a:solidFill>
                            <a:schemeClr val="tx1"/>
                          </a:solidFill>
                        </a:rPr>
                        <a:t>ATT</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220238">
                <a:tc gridSpan="2">
                  <a:txBody>
                    <a:bodyPr/>
                    <a:lstStyle/>
                    <a:p>
                      <a:pPr algn="ctr" latinLnBrk="1"/>
                      <a:r>
                        <a:rPr lang="en-US" altLang="ko-KR" sz="1200" b="0" dirty="0">
                          <a:solidFill>
                            <a:schemeClr val="tx1"/>
                          </a:solidFill>
                        </a:rPr>
                        <a:t>L2CAP</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05958">
                <a:tc gridSpan="2">
                  <a:txBody>
                    <a:bodyPr/>
                    <a:lstStyle/>
                    <a:p>
                      <a:pPr algn="ctr" latinLnBrk="1"/>
                      <a:r>
                        <a:rPr lang="en-US" altLang="ko-KR" sz="1200" b="0" dirty="0">
                          <a:solidFill>
                            <a:schemeClr val="tx1"/>
                          </a:solidFill>
                        </a:rPr>
                        <a:t>Link Layer</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289437">
                <a:tc gridSpan="2">
                  <a:txBody>
                    <a:bodyPr/>
                    <a:lstStyle/>
                    <a:p>
                      <a:pPr algn="ctr" latinLnBrk="1"/>
                      <a:r>
                        <a:rPr lang="en-US" altLang="ko-KR" sz="1200" b="0" dirty="0">
                          <a:solidFill>
                            <a:schemeClr val="tx1"/>
                          </a:solidFill>
                        </a:rPr>
                        <a:t>BT Baseband + RF</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23" name="직사각형 22">
            <a:extLst>
              <a:ext uri="{FF2B5EF4-FFF2-40B4-BE49-F238E27FC236}">
                <a16:creationId xmlns:a16="http://schemas.microsoft.com/office/drawing/2014/main" id="{AB0AE7AD-C3CF-4216-8B95-CA81AE695126}"/>
              </a:ext>
            </a:extLst>
          </p:cNvPr>
          <p:cNvSpPr/>
          <p:nvPr/>
        </p:nvSpPr>
        <p:spPr>
          <a:xfrm>
            <a:off x="7161039" y="1494512"/>
            <a:ext cx="2880320" cy="1872208"/>
          </a:xfrm>
          <a:prstGeom prst="rect">
            <a:avLst/>
          </a:prstGeom>
          <a:noFill/>
          <a:ln w="28575"/>
        </p:spPr>
        <p:style>
          <a:lnRef idx="1">
            <a:schemeClr val="accent2"/>
          </a:lnRef>
          <a:fillRef idx="2">
            <a:schemeClr val="accent2"/>
          </a:fillRef>
          <a:effectRef idx="1">
            <a:schemeClr val="accent2"/>
          </a:effectRef>
          <a:fontRef idx="minor">
            <a:schemeClr val="dk1"/>
          </a:fontRef>
        </p:style>
        <p:txBody>
          <a:bodyPr rtlCol="0" anchor="ctr"/>
          <a:lstStyle/>
          <a:p>
            <a:pPr algn="ctr"/>
            <a:endParaRPr lang="ko-KR" altLang="en-US"/>
          </a:p>
        </p:txBody>
      </p:sp>
      <p:sp>
        <p:nvSpPr>
          <p:cNvPr id="24" name="직사각형 23">
            <a:extLst>
              <a:ext uri="{FF2B5EF4-FFF2-40B4-BE49-F238E27FC236}">
                <a16:creationId xmlns:a16="http://schemas.microsoft.com/office/drawing/2014/main" id="{BF777645-2C49-4A73-944A-02D5EBAEC55A}"/>
              </a:ext>
            </a:extLst>
          </p:cNvPr>
          <p:cNvSpPr/>
          <p:nvPr/>
        </p:nvSpPr>
        <p:spPr>
          <a:xfrm>
            <a:off x="7003375" y="4353476"/>
            <a:ext cx="2880320" cy="1872208"/>
          </a:xfrm>
          <a:prstGeom prst="rect">
            <a:avLst/>
          </a:prstGeom>
          <a:noFill/>
          <a:ln w="28575"/>
        </p:spPr>
        <p:style>
          <a:lnRef idx="1">
            <a:schemeClr val="accent2"/>
          </a:lnRef>
          <a:fillRef idx="2">
            <a:schemeClr val="accent2"/>
          </a:fillRef>
          <a:effectRef idx="1">
            <a:schemeClr val="accent2"/>
          </a:effectRef>
          <a:fontRef idx="minor">
            <a:schemeClr val="dk1"/>
          </a:fontRef>
        </p:style>
        <p:txBody>
          <a:bodyPr rtlCol="0" anchor="ctr"/>
          <a:lstStyle/>
          <a:p>
            <a:pPr algn="ctr"/>
            <a:endParaRPr lang="ko-KR" altLang="en-US"/>
          </a:p>
        </p:txBody>
      </p:sp>
    </p:spTree>
    <p:extLst>
      <p:ext uri="{BB962C8B-B14F-4D97-AF65-F5344CB8AC3E}">
        <p14:creationId xmlns:p14="http://schemas.microsoft.com/office/powerpoint/2010/main" val="9371813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OCF Device </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87A64CE3-AAD1-4E66-8C75-5944998AD50A}" type="datetime3">
              <a:rPr lang="en-US" altLang="ko-KR" smtClean="0"/>
              <a:t>17 October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61</a:t>
            </a:fld>
            <a:endParaRPr lang="en-US" dirty="0"/>
          </a:p>
        </p:txBody>
      </p:sp>
      <p:sp>
        <p:nvSpPr>
          <p:cNvPr id="6" name="바닥글 개체 틀 5"/>
          <p:cNvSpPr>
            <a:spLocks noGrp="1"/>
          </p:cNvSpPr>
          <p:nvPr>
            <p:ph type="ftr" sz="quarter" idx="11"/>
          </p:nvPr>
        </p:nvSpPr>
        <p:spPr>
          <a:xfrm>
            <a:off x="2988604" y="6493026"/>
            <a:ext cx="5723220" cy="256546"/>
          </a:xfrm>
        </p:spPr>
        <p:txBody>
          <a:bodyPr/>
          <a:lstStyle/>
          <a:p>
            <a:r>
              <a:rPr lang="en-US"/>
              <a:t>Open Connectivity Foundation Public Information - No NDA</a:t>
            </a:r>
            <a:endParaRPr lang="en-US" dirty="0"/>
          </a:p>
        </p:txBody>
      </p:sp>
      <p:sp>
        <p:nvSpPr>
          <p:cNvPr id="7" name="내용 개체 틀 2"/>
          <p:cNvSpPr>
            <a:spLocks noGrp="1"/>
          </p:cNvSpPr>
          <p:nvPr>
            <p:ph idx="1"/>
          </p:nvPr>
        </p:nvSpPr>
        <p:spPr>
          <a:xfrm>
            <a:off x="608091" y="975879"/>
            <a:ext cx="11074827" cy="2374091"/>
          </a:xfrm>
        </p:spPr>
        <p:txBody>
          <a:bodyPr>
            <a:normAutofit fontScale="85000" lnSpcReduction="10000"/>
          </a:bodyPr>
          <a:lstStyle/>
          <a:p>
            <a:r>
              <a:rPr lang="en-US" altLang="ko-KR" dirty="0"/>
              <a:t>OIC device is specified </a:t>
            </a:r>
          </a:p>
          <a:p>
            <a:pPr lvl="1"/>
            <a:r>
              <a:rPr lang="en-US" altLang="ko-KR" dirty="0"/>
              <a:t> with </a:t>
            </a:r>
            <a:r>
              <a:rPr lang="en-US" altLang="ko-KR" dirty="0" err="1"/>
              <a:t>i</a:t>
            </a:r>
            <a:r>
              <a:rPr lang="en-US" altLang="ko-KR" dirty="0"/>
              <a:t>) core resources &amp; ii) device specific resources.   </a:t>
            </a:r>
          </a:p>
          <a:p>
            <a:pPr lvl="2"/>
            <a:r>
              <a:rPr lang="en-US" altLang="ko-KR" dirty="0"/>
              <a:t>Device type specified by “</a:t>
            </a:r>
            <a:r>
              <a:rPr lang="en-US" altLang="ko-KR" dirty="0" err="1"/>
              <a:t>oic.d</a:t>
            </a:r>
            <a:r>
              <a:rPr lang="en-US" altLang="ko-KR" dirty="0"/>
              <a:t>.&lt;device type&gt;”, (e.g., </a:t>
            </a:r>
            <a:r>
              <a:rPr lang="en-US" altLang="ko-KR" dirty="0" err="1"/>
              <a:t>oic.d.light</a:t>
            </a:r>
            <a:r>
              <a:rPr lang="en-US" altLang="ko-KR" dirty="0"/>
              <a:t>)</a:t>
            </a:r>
          </a:p>
          <a:p>
            <a:pPr lvl="1"/>
            <a:r>
              <a:rPr lang="en-US" altLang="ko-KR" dirty="0"/>
              <a:t> For example “light device (</a:t>
            </a:r>
            <a:r>
              <a:rPr lang="en-US" altLang="ko-KR" dirty="0" err="1"/>
              <a:t>oic.d.light</a:t>
            </a:r>
            <a:r>
              <a:rPr lang="en-US" altLang="ko-KR" dirty="0"/>
              <a:t>)” shall have mandatory  </a:t>
            </a:r>
          </a:p>
          <a:p>
            <a:pPr lvl="2"/>
            <a:r>
              <a:rPr lang="en-US" altLang="ko-KR" dirty="0"/>
              <a:t>Core resources: ① /</a:t>
            </a:r>
            <a:r>
              <a:rPr lang="en-US" altLang="ko-KR" dirty="0" err="1"/>
              <a:t>oic</a:t>
            </a:r>
            <a:r>
              <a:rPr lang="en-US" altLang="ko-KR" dirty="0"/>
              <a:t>/res, ② /</a:t>
            </a:r>
            <a:r>
              <a:rPr lang="en-US" altLang="ko-KR" dirty="0" err="1"/>
              <a:t>oic</a:t>
            </a:r>
            <a:r>
              <a:rPr lang="en-US" altLang="ko-KR" dirty="0"/>
              <a:t>/d, ③ /</a:t>
            </a:r>
            <a:r>
              <a:rPr lang="en-US" altLang="ko-KR" dirty="0" err="1"/>
              <a:t>oic</a:t>
            </a:r>
            <a:r>
              <a:rPr lang="en-US" altLang="ko-KR" dirty="0"/>
              <a:t>/p, </a:t>
            </a:r>
          </a:p>
          <a:p>
            <a:pPr lvl="2"/>
            <a:r>
              <a:rPr lang="en-US" altLang="ko-KR" dirty="0"/>
              <a:t>Device specific resources: ④ Binary switch (</a:t>
            </a:r>
            <a:r>
              <a:rPr lang="en-US" altLang="ko-KR" dirty="0" err="1"/>
              <a:t>oic.r.switch.binary</a:t>
            </a:r>
            <a:r>
              <a:rPr lang="en-US" altLang="ko-KR" dirty="0"/>
              <a:t>), ⑤ Brightness (</a:t>
            </a:r>
            <a:r>
              <a:rPr lang="en-US" altLang="ko-KR" dirty="0" err="1"/>
              <a:t>oic.r.light.brightness</a:t>
            </a:r>
            <a:r>
              <a:rPr lang="en-US" altLang="ko-KR" dirty="0"/>
              <a:t>) </a:t>
            </a:r>
          </a:p>
        </p:txBody>
      </p:sp>
      <p:sp>
        <p:nvSpPr>
          <p:cNvPr id="8" name="Content Placeholder 2"/>
          <p:cNvSpPr txBox="1">
            <a:spLocks/>
          </p:cNvSpPr>
          <p:nvPr/>
        </p:nvSpPr>
        <p:spPr>
          <a:xfrm>
            <a:off x="2899551" y="3474712"/>
            <a:ext cx="5544057"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t>OIC device construct </a:t>
            </a:r>
            <a:endParaRPr lang="en-US" sz="1600" b="1" dirty="0">
              <a:solidFill>
                <a:srgbClr val="1C3339"/>
              </a:solidFill>
            </a:endParaRPr>
          </a:p>
        </p:txBody>
      </p:sp>
      <p:sp>
        <p:nvSpPr>
          <p:cNvPr id="9" name="직사각형 8"/>
          <p:cNvSpPr/>
          <p:nvPr/>
        </p:nvSpPr>
        <p:spPr>
          <a:xfrm>
            <a:off x="2168818" y="3934133"/>
            <a:ext cx="7148918" cy="2379117"/>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0" name="TextBox 9"/>
          <p:cNvSpPr txBox="1"/>
          <p:nvPr/>
        </p:nvSpPr>
        <p:spPr>
          <a:xfrm>
            <a:off x="2154682" y="3953590"/>
            <a:ext cx="1103627"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/res</a:t>
            </a:r>
            <a:endParaRPr lang="ko-KR" altLang="en-US" sz="1400" b="1" dirty="0" err="1">
              <a:latin typeface="Courier New" pitchFamily="49" charset="0"/>
              <a:cs typeface="Courier New" pitchFamily="49" charset="0"/>
            </a:endParaRPr>
          </a:p>
        </p:txBody>
      </p:sp>
      <p:sp>
        <p:nvSpPr>
          <p:cNvPr id="11" name="TextBox 10"/>
          <p:cNvSpPr txBox="1"/>
          <p:nvPr/>
        </p:nvSpPr>
        <p:spPr>
          <a:xfrm>
            <a:off x="2154682" y="4589102"/>
            <a:ext cx="882597"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/d</a:t>
            </a:r>
            <a:endParaRPr lang="ko-KR" altLang="en-US" sz="1400" b="1" dirty="0" err="1">
              <a:latin typeface="Courier New" pitchFamily="49" charset="0"/>
              <a:cs typeface="Courier New" pitchFamily="49" charset="0"/>
            </a:endParaRPr>
          </a:p>
        </p:txBody>
      </p:sp>
      <p:sp>
        <p:nvSpPr>
          <p:cNvPr id="12" name="TextBox 11"/>
          <p:cNvSpPr txBox="1"/>
          <p:nvPr/>
        </p:nvSpPr>
        <p:spPr>
          <a:xfrm>
            <a:off x="2154681" y="5190143"/>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/resource1URI</a:t>
            </a:r>
            <a:endParaRPr lang="ko-KR" altLang="en-US" sz="1400" b="1" dirty="0" err="1">
              <a:latin typeface="Courier New" pitchFamily="49" charset="0"/>
              <a:cs typeface="Courier New" pitchFamily="49" charset="0"/>
            </a:endParaRPr>
          </a:p>
        </p:txBody>
      </p:sp>
      <p:sp>
        <p:nvSpPr>
          <p:cNvPr id="13" name="TextBox 12"/>
          <p:cNvSpPr txBox="1"/>
          <p:nvPr/>
        </p:nvSpPr>
        <p:spPr>
          <a:xfrm>
            <a:off x="2154681" y="5762694"/>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/resource2URI</a:t>
            </a:r>
            <a:endParaRPr lang="ko-KR" altLang="en-US" sz="1400" b="1" dirty="0" err="1">
              <a:latin typeface="Courier New" pitchFamily="49" charset="0"/>
              <a:cs typeface="Courier New" pitchFamily="49" charset="0"/>
            </a:endParaRPr>
          </a:p>
        </p:txBody>
      </p:sp>
      <p:sp>
        <p:nvSpPr>
          <p:cNvPr id="14" name="직사각형 13"/>
          <p:cNvSpPr/>
          <p:nvPr/>
        </p:nvSpPr>
        <p:spPr>
          <a:xfrm>
            <a:off x="3925048" y="4602409"/>
            <a:ext cx="4719749" cy="482152"/>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1400" dirty="0" err="1">
                <a:solidFill>
                  <a:schemeClr val="tx1"/>
                </a:solidFill>
                <a:latin typeface="Courier New" panose="02070309020205020404" pitchFamily="49" charset="0"/>
                <a:cs typeface="Courier New" panose="02070309020205020404" pitchFamily="49" charset="0"/>
              </a:rPr>
              <a:t>oic</a:t>
            </a:r>
            <a:r>
              <a:rPr lang="en-US" altLang="ko-KR" sz="1400" dirty="0">
                <a:solidFill>
                  <a:schemeClr val="tx1"/>
                </a:solidFill>
                <a:latin typeface="Courier New" panose="02070309020205020404" pitchFamily="49" charset="0"/>
                <a:cs typeface="Courier New" panose="02070309020205020404" pitchFamily="49" charset="0"/>
              </a:rPr>
              <a:t>/d (with "</a:t>
            </a:r>
            <a:r>
              <a:rPr lang="en-US" altLang="ko-KR" sz="1400" dirty="0" err="1">
                <a:solidFill>
                  <a:schemeClr val="tx1"/>
                </a:solidFill>
                <a:latin typeface="Courier New" panose="02070309020205020404" pitchFamily="49" charset="0"/>
                <a:cs typeface="Courier New" panose="02070309020205020404" pitchFamily="49" charset="0"/>
              </a:rPr>
              <a:t>rt</a:t>
            </a:r>
            <a:r>
              <a:rPr lang="en-US" altLang="ko-KR" sz="1400" dirty="0">
                <a:solidFill>
                  <a:schemeClr val="tx1"/>
                </a:solidFill>
                <a:latin typeface="Courier New" panose="02070309020205020404" pitchFamily="49" charset="0"/>
                <a:cs typeface="Courier New" panose="02070309020205020404" pitchFamily="49" charset="0"/>
              </a:rPr>
              <a:t>"="</a:t>
            </a:r>
            <a:r>
              <a:rPr lang="en-US" altLang="ko-KR" sz="1400" dirty="0" err="1">
                <a:solidFill>
                  <a:schemeClr val="tx1"/>
                </a:solidFill>
                <a:latin typeface="Courier New" panose="02070309020205020404" pitchFamily="49" charset="0"/>
                <a:cs typeface="Courier New" panose="02070309020205020404" pitchFamily="49" charset="0"/>
              </a:rPr>
              <a:t>oic.d</a:t>
            </a:r>
            <a:r>
              <a:rPr lang="en-US" altLang="ko-KR" sz="1400" dirty="0">
                <a:solidFill>
                  <a:schemeClr val="tx1"/>
                </a:solidFill>
                <a:latin typeface="Courier New" panose="02070309020205020404" pitchFamily="49" charset="0"/>
                <a:cs typeface="Courier New" panose="02070309020205020404" pitchFamily="49" charset="0"/>
              </a:rPr>
              <a:t>.&lt;device type&gt;"</a:t>
            </a:r>
          </a:p>
          <a:p>
            <a:r>
              <a:rPr lang="en-US" altLang="ko-KR" sz="1400" dirty="0">
                <a:solidFill>
                  <a:srgbClr val="FF9966"/>
                </a:solidFill>
                <a:latin typeface="Courier New" panose="02070309020205020404" pitchFamily="49" charset="0"/>
                <a:cs typeface="Courier New" panose="02070309020205020404" pitchFamily="49" charset="0"/>
              </a:rPr>
              <a:t>* </a:t>
            </a:r>
            <a:r>
              <a:rPr lang="en-US" altLang="ko-KR" sz="1400" dirty="0" err="1">
                <a:solidFill>
                  <a:srgbClr val="FF9966"/>
                </a:solidFill>
                <a:latin typeface="Courier New" panose="02070309020205020404" pitchFamily="49" charset="0"/>
                <a:cs typeface="Courier New" panose="02070309020205020404" pitchFamily="49" charset="0"/>
              </a:rPr>
              <a:t>oic</a:t>
            </a:r>
            <a:r>
              <a:rPr lang="en-US" altLang="ko-KR" sz="1400" dirty="0">
                <a:solidFill>
                  <a:srgbClr val="FF9966"/>
                </a:solidFill>
                <a:latin typeface="Courier New" panose="02070309020205020404" pitchFamily="49" charset="0"/>
                <a:cs typeface="Courier New" panose="02070309020205020404" pitchFamily="49" charset="0"/>
              </a:rPr>
              <a:t> core resource with fixed URI </a:t>
            </a:r>
            <a:endParaRPr lang="ko-KR" altLang="en-US" sz="1400" dirty="0">
              <a:solidFill>
                <a:srgbClr val="FF9966"/>
              </a:solidFill>
              <a:latin typeface="Courier New" panose="02070309020205020404" pitchFamily="49" charset="0"/>
              <a:cs typeface="Courier New" panose="02070309020205020404" pitchFamily="49" charset="0"/>
            </a:endParaRPr>
          </a:p>
        </p:txBody>
      </p:sp>
      <p:sp>
        <p:nvSpPr>
          <p:cNvPr id="15" name="직사각형 14"/>
          <p:cNvSpPr/>
          <p:nvPr/>
        </p:nvSpPr>
        <p:spPr>
          <a:xfrm>
            <a:off x="3925048" y="5750491"/>
            <a:ext cx="4719750" cy="464896"/>
          </a:xfrm>
          <a:prstGeom prst="rect">
            <a:avLst/>
          </a:prstGeom>
          <a:solidFill>
            <a:srgbClr val="FFCC9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1400" dirty="0">
                <a:solidFill>
                  <a:schemeClr val="tx1"/>
                </a:solidFill>
                <a:latin typeface="Courier New" panose="02070309020205020404" pitchFamily="49" charset="0"/>
                <a:cs typeface="Courier New" panose="02070309020205020404" pitchFamily="49" charset="0"/>
              </a:rPr>
              <a:t>Resource2</a:t>
            </a:r>
          </a:p>
          <a:p>
            <a:r>
              <a:rPr lang="en-US" altLang="ko-KR" sz="1400" dirty="0">
                <a:solidFill>
                  <a:srgbClr val="FF9966"/>
                </a:solidFill>
                <a:latin typeface="Courier New" panose="02070309020205020404" pitchFamily="49" charset="0"/>
                <a:cs typeface="Courier New" panose="02070309020205020404" pitchFamily="49" charset="0"/>
              </a:rPr>
              <a:t>* Device specific resource with free URI </a:t>
            </a:r>
            <a:endParaRPr lang="ko-KR" altLang="en-US" sz="1400" dirty="0">
              <a:solidFill>
                <a:srgbClr val="FF9966"/>
              </a:solidFill>
              <a:latin typeface="Courier New" panose="02070309020205020404" pitchFamily="49" charset="0"/>
              <a:cs typeface="Courier New" panose="02070309020205020404" pitchFamily="49" charset="0"/>
            </a:endParaRPr>
          </a:p>
        </p:txBody>
      </p:sp>
      <p:cxnSp>
        <p:nvCxnSpPr>
          <p:cNvPr id="16" name="꺾인 연결선 11"/>
          <p:cNvCxnSpPr>
            <a:stCxn id="19" idx="3"/>
            <a:endCxn id="14" idx="3"/>
          </p:cNvCxnSpPr>
          <p:nvPr/>
        </p:nvCxnSpPr>
        <p:spPr>
          <a:xfrm>
            <a:off x="8644797" y="4262724"/>
            <a:ext cx="1588" cy="580761"/>
          </a:xfrm>
          <a:prstGeom prst="bentConnector3">
            <a:avLst>
              <a:gd name="adj1" fmla="val 4030732"/>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꺾인 연결선 12"/>
          <p:cNvCxnSpPr/>
          <p:nvPr/>
        </p:nvCxnSpPr>
        <p:spPr>
          <a:xfrm>
            <a:off x="8653031" y="4262724"/>
            <a:ext cx="1" cy="1156262"/>
          </a:xfrm>
          <a:prstGeom prst="bentConnector3">
            <a:avLst>
              <a:gd name="adj1" fmla="val 22860100000"/>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꺾인 연결선 66"/>
          <p:cNvCxnSpPr>
            <a:stCxn id="19" idx="3"/>
            <a:endCxn id="15" idx="3"/>
          </p:cNvCxnSpPr>
          <p:nvPr/>
        </p:nvCxnSpPr>
        <p:spPr>
          <a:xfrm>
            <a:off x="8644797" y="4262724"/>
            <a:ext cx="1" cy="1720215"/>
          </a:xfrm>
          <a:prstGeom prst="bentConnector3">
            <a:avLst>
              <a:gd name="adj1" fmla="val 22860100000"/>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직사각형 18"/>
          <p:cNvSpPr/>
          <p:nvPr/>
        </p:nvSpPr>
        <p:spPr>
          <a:xfrm>
            <a:off x="3925048" y="4021648"/>
            <a:ext cx="4719749" cy="482152"/>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1400" dirty="0" err="1">
                <a:solidFill>
                  <a:schemeClr val="tx1"/>
                </a:solidFill>
                <a:latin typeface="Courier New" panose="02070309020205020404" pitchFamily="49" charset="0"/>
                <a:cs typeface="Courier New" panose="02070309020205020404" pitchFamily="49" charset="0"/>
              </a:rPr>
              <a:t>oic</a:t>
            </a:r>
            <a:r>
              <a:rPr lang="en-US" altLang="ko-KR" sz="1400" dirty="0">
                <a:solidFill>
                  <a:schemeClr val="tx1"/>
                </a:solidFill>
                <a:latin typeface="Courier New" panose="02070309020205020404" pitchFamily="49" charset="0"/>
                <a:cs typeface="Courier New" panose="02070309020205020404" pitchFamily="49" charset="0"/>
              </a:rPr>
              <a:t>/res</a:t>
            </a:r>
          </a:p>
          <a:p>
            <a:r>
              <a:rPr lang="en-US" altLang="ko-KR" sz="1400" dirty="0">
                <a:solidFill>
                  <a:srgbClr val="FF9966"/>
                </a:solidFill>
                <a:latin typeface="Courier New" panose="02070309020205020404" pitchFamily="49" charset="0"/>
                <a:cs typeface="Courier New" panose="02070309020205020404" pitchFamily="49" charset="0"/>
              </a:rPr>
              <a:t>* </a:t>
            </a:r>
            <a:r>
              <a:rPr lang="en-US" altLang="ko-KR" sz="1400" dirty="0" err="1">
                <a:solidFill>
                  <a:srgbClr val="FF9966"/>
                </a:solidFill>
                <a:latin typeface="Courier New" panose="02070309020205020404" pitchFamily="49" charset="0"/>
                <a:cs typeface="Courier New" panose="02070309020205020404" pitchFamily="49" charset="0"/>
              </a:rPr>
              <a:t>oic</a:t>
            </a:r>
            <a:r>
              <a:rPr lang="en-US" altLang="ko-KR" sz="1400" dirty="0">
                <a:solidFill>
                  <a:srgbClr val="FF9966"/>
                </a:solidFill>
                <a:latin typeface="Courier New" panose="02070309020205020404" pitchFamily="49" charset="0"/>
                <a:cs typeface="Courier New" panose="02070309020205020404" pitchFamily="49" charset="0"/>
              </a:rPr>
              <a:t> core resource with fixed URI </a:t>
            </a:r>
            <a:endParaRPr lang="ko-KR" altLang="en-US" sz="1400" dirty="0">
              <a:solidFill>
                <a:srgbClr val="FF9966"/>
              </a:solidFill>
              <a:latin typeface="Courier New" panose="02070309020205020404" pitchFamily="49" charset="0"/>
              <a:cs typeface="Courier New" panose="02070309020205020404" pitchFamily="49" charset="0"/>
            </a:endParaRPr>
          </a:p>
        </p:txBody>
      </p:sp>
      <p:sp>
        <p:nvSpPr>
          <p:cNvPr id="20" name="직사각형 19"/>
          <p:cNvSpPr/>
          <p:nvPr/>
        </p:nvSpPr>
        <p:spPr>
          <a:xfrm>
            <a:off x="3925048" y="5186538"/>
            <a:ext cx="4719750" cy="464896"/>
          </a:xfrm>
          <a:prstGeom prst="rect">
            <a:avLst/>
          </a:prstGeom>
          <a:solidFill>
            <a:srgbClr val="FFCC9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1400" dirty="0">
                <a:solidFill>
                  <a:schemeClr val="tx1"/>
                </a:solidFill>
                <a:latin typeface="Courier New" panose="02070309020205020404" pitchFamily="49" charset="0"/>
                <a:cs typeface="Courier New" panose="02070309020205020404" pitchFamily="49" charset="0"/>
              </a:rPr>
              <a:t>Resource1</a:t>
            </a:r>
          </a:p>
          <a:p>
            <a:r>
              <a:rPr lang="en-US" altLang="ko-KR" sz="1400" dirty="0">
                <a:solidFill>
                  <a:srgbClr val="FF9966"/>
                </a:solidFill>
                <a:latin typeface="Courier New" panose="02070309020205020404" pitchFamily="49" charset="0"/>
                <a:cs typeface="Courier New" panose="02070309020205020404" pitchFamily="49" charset="0"/>
              </a:rPr>
              <a:t>* Device specific resource with free URI </a:t>
            </a:r>
            <a:endParaRPr lang="ko-KR" altLang="en-US" sz="1400" dirty="0">
              <a:solidFill>
                <a:srgbClr val="FF9966"/>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399802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OCF Device </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30627E89-3B32-4DF9-A243-5743B6CB25F0}" type="datetime3">
              <a:rPr lang="en-US" altLang="ko-KR" smtClean="0"/>
              <a:t>17 October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62</a:t>
            </a:fld>
            <a:endParaRPr lang="en-US" dirty="0"/>
          </a:p>
        </p:txBody>
      </p:sp>
      <p:sp>
        <p:nvSpPr>
          <p:cNvPr id="6" name="바닥글 개체 틀 5"/>
          <p:cNvSpPr>
            <a:spLocks noGrp="1"/>
          </p:cNvSpPr>
          <p:nvPr>
            <p:ph type="ftr" sz="quarter" idx="11"/>
          </p:nvPr>
        </p:nvSpPr>
        <p:spPr>
          <a:xfrm>
            <a:off x="2988604" y="6493026"/>
            <a:ext cx="5723220" cy="256546"/>
          </a:xfrm>
        </p:spPr>
        <p:txBody>
          <a:bodyPr/>
          <a:lstStyle/>
          <a:p>
            <a:r>
              <a:rPr lang="en-US"/>
              <a:t>Open Connectivity Foundation Public Information - No NDA</a:t>
            </a:r>
            <a:endParaRPr lang="en-US" dirty="0"/>
          </a:p>
        </p:txBody>
      </p:sp>
      <p:sp>
        <p:nvSpPr>
          <p:cNvPr id="7" name="내용 개체 틀 2"/>
          <p:cNvSpPr>
            <a:spLocks noGrp="1"/>
          </p:cNvSpPr>
          <p:nvPr>
            <p:ph idx="1"/>
          </p:nvPr>
        </p:nvSpPr>
        <p:spPr>
          <a:xfrm>
            <a:off x="608091" y="975879"/>
            <a:ext cx="11074827" cy="2374091"/>
          </a:xfrm>
        </p:spPr>
        <p:txBody>
          <a:bodyPr>
            <a:normAutofit fontScale="85000" lnSpcReduction="10000"/>
          </a:bodyPr>
          <a:lstStyle/>
          <a:p>
            <a:r>
              <a:rPr lang="en-US" altLang="ko-KR" dirty="0"/>
              <a:t>OIC device is specified </a:t>
            </a:r>
          </a:p>
          <a:p>
            <a:pPr lvl="1"/>
            <a:r>
              <a:rPr lang="en-US" altLang="ko-KR" dirty="0"/>
              <a:t> with </a:t>
            </a:r>
            <a:r>
              <a:rPr lang="en-US" altLang="ko-KR" dirty="0" err="1"/>
              <a:t>i</a:t>
            </a:r>
            <a:r>
              <a:rPr lang="en-US" altLang="ko-KR" dirty="0"/>
              <a:t>) core resources &amp; ii) device specific resources.   </a:t>
            </a:r>
          </a:p>
          <a:p>
            <a:pPr lvl="2"/>
            <a:r>
              <a:rPr lang="en-US" altLang="ko-KR" dirty="0"/>
              <a:t>Device type specified by “</a:t>
            </a:r>
            <a:r>
              <a:rPr lang="en-US" altLang="ko-KR" dirty="0" err="1"/>
              <a:t>oic.d</a:t>
            </a:r>
            <a:r>
              <a:rPr lang="en-US" altLang="ko-KR" dirty="0"/>
              <a:t>.&lt;device type&gt;”, (e.g., </a:t>
            </a:r>
            <a:r>
              <a:rPr lang="en-US" altLang="ko-KR" dirty="0" err="1"/>
              <a:t>oic.d.light</a:t>
            </a:r>
            <a:r>
              <a:rPr lang="en-US" altLang="ko-KR" dirty="0"/>
              <a:t>)</a:t>
            </a:r>
          </a:p>
          <a:p>
            <a:pPr lvl="1"/>
            <a:r>
              <a:rPr lang="en-US" altLang="ko-KR" dirty="0"/>
              <a:t> For example “light device (</a:t>
            </a:r>
            <a:r>
              <a:rPr lang="en-US" altLang="ko-KR" dirty="0" err="1"/>
              <a:t>oic.d.light</a:t>
            </a:r>
            <a:r>
              <a:rPr lang="en-US" altLang="ko-KR" dirty="0"/>
              <a:t>)” shall have mandatory  </a:t>
            </a:r>
          </a:p>
          <a:p>
            <a:pPr lvl="2"/>
            <a:r>
              <a:rPr lang="en-US" altLang="ko-KR" dirty="0"/>
              <a:t>Core resources: ① /</a:t>
            </a:r>
            <a:r>
              <a:rPr lang="en-US" altLang="ko-KR" dirty="0" err="1"/>
              <a:t>oic</a:t>
            </a:r>
            <a:r>
              <a:rPr lang="en-US" altLang="ko-KR" dirty="0"/>
              <a:t>/res, ② /</a:t>
            </a:r>
            <a:r>
              <a:rPr lang="en-US" altLang="ko-KR" dirty="0" err="1"/>
              <a:t>oic</a:t>
            </a:r>
            <a:r>
              <a:rPr lang="en-US" altLang="ko-KR" dirty="0"/>
              <a:t>/d, ③ /</a:t>
            </a:r>
            <a:r>
              <a:rPr lang="en-US" altLang="ko-KR" dirty="0" err="1"/>
              <a:t>oic</a:t>
            </a:r>
            <a:r>
              <a:rPr lang="en-US" altLang="ko-KR" dirty="0"/>
              <a:t>/p, </a:t>
            </a:r>
          </a:p>
          <a:p>
            <a:pPr lvl="2"/>
            <a:r>
              <a:rPr lang="en-US" altLang="ko-KR" dirty="0"/>
              <a:t>Device specific resources: ④ Binary switch (</a:t>
            </a:r>
            <a:r>
              <a:rPr lang="en-US" altLang="ko-KR" dirty="0" err="1"/>
              <a:t>oic.r.switch.binary</a:t>
            </a:r>
            <a:r>
              <a:rPr lang="en-US" altLang="ko-KR" dirty="0"/>
              <a:t>), ⑤ Brightness (</a:t>
            </a:r>
            <a:r>
              <a:rPr lang="en-US" altLang="ko-KR" dirty="0" err="1"/>
              <a:t>oic.r.light.brightness</a:t>
            </a:r>
            <a:r>
              <a:rPr lang="en-US" altLang="ko-KR" dirty="0"/>
              <a:t>) </a:t>
            </a:r>
          </a:p>
        </p:txBody>
      </p:sp>
      <p:graphicFrame>
        <p:nvGraphicFramePr>
          <p:cNvPr id="21" name="표 20">
            <a:extLst>
              <a:ext uri="{FF2B5EF4-FFF2-40B4-BE49-F238E27FC236}">
                <a16:creationId xmlns:a16="http://schemas.microsoft.com/office/drawing/2014/main" id="{D3912A6B-9958-45F6-B326-31D40E9FAB3B}"/>
              </a:ext>
            </a:extLst>
          </p:cNvPr>
          <p:cNvGraphicFramePr>
            <a:graphicFrameLocks noGrp="1"/>
          </p:cNvGraphicFramePr>
          <p:nvPr>
            <p:extLst>
              <p:ext uri="{D42A27DB-BD31-4B8C-83A1-F6EECF244321}">
                <p14:modId xmlns:p14="http://schemas.microsoft.com/office/powerpoint/2010/main" val="4222888161"/>
              </p:ext>
            </p:extLst>
          </p:nvPr>
        </p:nvGraphicFramePr>
        <p:xfrm>
          <a:off x="999360" y="4186799"/>
          <a:ext cx="6038662" cy="1905000"/>
        </p:xfrm>
        <a:graphic>
          <a:graphicData uri="http://schemas.openxmlformats.org/drawingml/2006/table">
            <a:tbl>
              <a:tblPr firstRow="1" bandRow="1">
                <a:tableStyleId>{5C22544A-7EE6-4342-B048-85BDC9FD1C3A}</a:tableStyleId>
              </a:tblPr>
              <a:tblGrid>
                <a:gridCol w="813792">
                  <a:extLst>
                    <a:ext uri="{9D8B030D-6E8A-4147-A177-3AD203B41FA5}">
                      <a16:colId xmlns:a16="http://schemas.microsoft.com/office/drawing/2014/main" val="20000"/>
                    </a:ext>
                  </a:extLst>
                </a:gridCol>
                <a:gridCol w="1115529">
                  <a:extLst>
                    <a:ext uri="{9D8B030D-6E8A-4147-A177-3AD203B41FA5}">
                      <a16:colId xmlns:a16="http://schemas.microsoft.com/office/drawing/2014/main" val="20001"/>
                    </a:ext>
                  </a:extLst>
                </a:gridCol>
                <a:gridCol w="3194036">
                  <a:extLst>
                    <a:ext uri="{9D8B030D-6E8A-4147-A177-3AD203B41FA5}">
                      <a16:colId xmlns:a16="http://schemas.microsoft.com/office/drawing/2014/main" val="20002"/>
                    </a:ext>
                  </a:extLst>
                </a:gridCol>
                <a:gridCol w="915305">
                  <a:extLst>
                    <a:ext uri="{9D8B030D-6E8A-4147-A177-3AD203B41FA5}">
                      <a16:colId xmlns:a16="http://schemas.microsoft.com/office/drawing/2014/main" val="20003"/>
                    </a:ext>
                  </a:extLst>
                </a:gridCol>
              </a:tblGrid>
              <a:tr h="342900">
                <a:tc>
                  <a:txBody>
                    <a:bodyPr/>
                    <a:lstStyle/>
                    <a:p>
                      <a:pPr algn="ctr" latinLnBrk="1"/>
                      <a:r>
                        <a:rPr lang="en-US" altLang="ko-KR" sz="1400" dirty="0">
                          <a:solidFill>
                            <a:schemeClr val="tx1"/>
                          </a:solidFill>
                        </a:rPr>
                        <a:t>Device Title</a:t>
                      </a:r>
                      <a:endParaRPr lang="ko-KR" altLang="en-US" sz="1400" dirty="0">
                        <a:solidFill>
                          <a:schemeClr val="tx1"/>
                        </a:solidFill>
                      </a:endParaRP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latinLnBrk="1"/>
                      <a:r>
                        <a:rPr lang="en-US" altLang="ko-KR" sz="1400" dirty="0">
                          <a:solidFill>
                            <a:schemeClr val="tx1"/>
                          </a:solidFill>
                        </a:rPr>
                        <a:t>Device Type</a:t>
                      </a:r>
                      <a:endParaRPr lang="ko-KR" altLang="en-US" sz="1400" dirty="0">
                        <a:solidFill>
                          <a:schemeClr val="tx1"/>
                        </a:solidFill>
                      </a:endParaRP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latinLnBrk="1"/>
                      <a:r>
                        <a:rPr lang="en-US" altLang="ko-KR" sz="1400" dirty="0">
                          <a:solidFill>
                            <a:schemeClr val="tx1"/>
                          </a:solidFill>
                        </a:rPr>
                        <a:t>Associated Resource</a:t>
                      </a:r>
                      <a:r>
                        <a:rPr lang="en-US" altLang="ko-KR" sz="1400" baseline="0" dirty="0">
                          <a:solidFill>
                            <a:schemeClr val="tx1"/>
                          </a:solidFill>
                        </a:rPr>
                        <a:t> Type</a:t>
                      </a:r>
                      <a:r>
                        <a:rPr lang="en-US" altLang="ko-KR" sz="1400" dirty="0">
                          <a:solidFill>
                            <a:schemeClr val="tx1"/>
                          </a:solidFill>
                        </a:rPr>
                        <a:t>  </a:t>
                      </a:r>
                      <a:endParaRPr lang="ko-KR" altLang="en-US" sz="1400" dirty="0">
                        <a:solidFill>
                          <a:schemeClr val="tx1"/>
                        </a:solidFill>
                      </a:endParaRP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spcBef>
                          <a:spcPts val="300"/>
                        </a:spcBef>
                        <a:spcAft>
                          <a:spcPts val="300"/>
                        </a:spcAft>
                      </a:pPr>
                      <a:r>
                        <a:rPr lang="en-GB" altLang="ko-KR" sz="1400" b="1" spc="40" dirty="0">
                          <a:solidFill>
                            <a:schemeClr val="tx1"/>
                          </a:solidFill>
                          <a:latin typeface="Arial"/>
                          <a:ea typeface="맑은 고딕"/>
                        </a:rPr>
                        <a:t>M/CM/O</a:t>
                      </a:r>
                      <a:endParaRPr lang="ko-KR" sz="1400" spc="40" dirty="0">
                        <a:solidFill>
                          <a:schemeClr val="tx1"/>
                        </a:solidFill>
                        <a:latin typeface="Arial"/>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extLst>
                  <a:ext uri="{0D108BD9-81ED-4DB2-BD59-A6C34878D82A}">
                    <a16:rowId xmlns:a16="http://schemas.microsoft.com/office/drawing/2014/main" val="10000"/>
                  </a:ext>
                </a:extLst>
              </a:tr>
              <a:tr h="278130">
                <a:tc rowSpan="5">
                  <a:txBody>
                    <a:bodyPr/>
                    <a:lstStyle/>
                    <a:p>
                      <a:pPr algn="ctr" latinLnBrk="1"/>
                      <a:r>
                        <a:rPr lang="en-US" altLang="ko-KR" sz="1400" dirty="0">
                          <a:solidFill>
                            <a:schemeClr val="tx1"/>
                          </a:solidFill>
                        </a:rPr>
                        <a:t>Light</a:t>
                      </a:r>
                      <a:endParaRPr lang="ko-KR" altLang="en-US" sz="1400" dirty="0">
                        <a:solidFill>
                          <a:schemeClr val="tx1"/>
                        </a:solidFill>
                      </a:endParaRP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5">
                  <a:txBody>
                    <a:bodyPr/>
                    <a:lstStyle/>
                    <a:p>
                      <a:pPr algn="ctr" latinLnBrk="1"/>
                      <a:r>
                        <a:rPr lang="en-US" altLang="ko-KR" sz="1400" dirty="0" err="1">
                          <a:solidFill>
                            <a:schemeClr val="tx1"/>
                          </a:solidFill>
                        </a:rPr>
                        <a:t>oic.d.light</a:t>
                      </a:r>
                      <a:endParaRPr lang="ko-KR" altLang="en-US" sz="1400" dirty="0">
                        <a:solidFill>
                          <a:schemeClr val="tx1"/>
                        </a:solidFill>
                      </a:endParaRP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a:solidFill>
                            <a:schemeClr val="tx1"/>
                          </a:solidFill>
                        </a:rPr>
                        <a:t>/</a:t>
                      </a:r>
                      <a:r>
                        <a:rPr lang="en-US" altLang="ko-KR" sz="1400" dirty="0" err="1">
                          <a:solidFill>
                            <a:schemeClr val="tx1"/>
                          </a:solidFill>
                        </a:rPr>
                        <a:t>oic</a:t>
                      </a:r>
                      <a:r>
                        <a:rPr lang="en-US" altLang="ko-KR" sz="1400" dirty="0">
                          <a:solidFill>
                            <a:schemeClr val="tx1"/>
                          </a:solidFill>
                        </a:rPr>
                        <a:t>/res (oic.wk.res)</a:t>
                      </a:r>
                      <a:endParaRPr lang="ko-KR" altLang="en-US" sz="1400" dirty="0">
                        <a:solidFill>
                          <a:schemeClr val="tx1"/>
                        </a:solidFill>
                      </a:endParaRP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dirty="0">
                          <a:solidFill>
                            <a:schemeClr val="tx1"/>
                          </a:solidFill>
                        </a:rPr>
                        <a:t> M</a:t>
                      </a: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78130">
                <a:tc vMerge="1">
                  <a:txBody>
                    <a:bodyPr/>
                    <a:lstStyle/>
                    <a:p>
                      <a:pPr algn="ctr" latinLnBrk="1"/>
                      <a:endParaRPr lang="ko-KR"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latinLnBrk="1"/>
                      <a:endParaRPr lang="ko-KR"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a:solidFill>
                            <a:schemeClr val="tx1"/>
                          </a:solidFill>
                        </a:rPr>
                        <a:t>/</a:t>
                      </a:r>
                      <a:r>
                        <a:rPr lang="en-US" altLang="ko-KR" sz="1400" dirty="0" err="1">
                          <a:solidFill>
                            <a:schemeClr val="tx1"/>
                          </a:solidFill>
                        </a:rPr>
                        <a:t>oic</a:t>
                      </a:r>
                      <a:r>
                        <a:rPr lang="en-US" altLang="ko-KR" sz="1400" dirty="0">
                          <a:solidFill>
                            <a:schemeClr val="tx1"/>
                          </a:solidFill>
                        </a:rPr>
                        <a:t>/d (</a:t>
                      </a:r>
                      <a:r>
                        <a:rPr lang="en-US" altLang="ko-KR" sz="1400" dirty="0" err="1">
                          <a:solidFill>
                            <a:schemeClr val="tx1"/>
                          </a:solidFill>
                        </a:rPr>
                        <a:t>oic.wk.d</a:t>
                      </a:r>
                      <a:r>
                        <a:rPr lang="en-US" altLang="ko-KR" sz="1400" dirty="0">
                          <a:solidFill>
                            <a:schemeClr val="tx1"/>
                          </a:solidFill>
                        </a:rPr>
                        <a:t>, </a:t>
                      </a:r>
                      <a:r>
                        <a:rPr lang="en-US" altLang="ko-KR" sz="1400" dirty="0" err="1">
                          <a:solidFill>
                            <a:schemeClr val="tx1"/>
                          </a:solidFill>
                        </a:rPr>
                        <a:t>oic.d.light</a:t>
                      </a:r>
                      <a:r>
                        <a:rPr lang="en-US" altLang="ko-KR" sz="1400" dirty="0">
                          <a:solidFill>
                            <a:schemeClr val="tx1"/>
                          </a:solidFill>
                        </a:rPr>
                        <a:t>)</a:t>
                      </a:r>
                      <a:endParaRPr lang="ko-KR" altLang="en-US" sz="1400" dirty="0">
                        <a:solidFill>
                          <a:schemeClr val="tx1"/>
                        </a:solidFill>
                      </a:endParaRP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dirty="0">
                          <a:solidFill>
                            <a:schemeClr val="tx1"/>
                          </a:solidFill>
                        </a:rPr>
                        <a:t>M</a:t>
                      </a: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78130">
                <a:tc vMerge="1">
                  <a:txBody>
                    <a:bodyPr/>
                    <a:lstStyle/>
                    <a:p>
                      <a:pPr latinLnBrk="1"/>
                      <a:endParaRPr lang="ko-KR" altLang="en-US"/>
                    </a:p>
                  </a:txBody>
                  <a:tcPr/>
                </a:tc>
                <a:tc vMerge="1">
                  <a:txBody>
                    <a:bodyPr/>
                    <a:lstStyle/>
                    <a:p>
                      <a:pPr latinLnBrk="1"/>
                      <a:endParaRPr lang="ko-KR" altLang="en-US"/>
                    </a:p>
                  </a:txBody>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a:solidFill>
                            <a:schemeClr val="tx1"/>
                          </a:solidFill>
                        </a:rPr>
                        <a:t>/</a:t>
                      </a:r>
                      <a:r>
                        <a:rPr lang="en-US" altLang="ko-KR" sz="1400" dirty="0" err="1">
                          <a:solidFill>
                            <a:schemeClr val="tx1"/>
                          </a:solidFill>
                        </a:rPr>
                        <a:t>oic</a:t>
                      </a:r>
                      <a:r>
                        <a:rPr lang="en-US" altLang="ko-KR" sz="1400" dirty="0">
                          <a:solidFill>
                            <a:schemeClr val="tx1"/>
                          </a:solidFill>
                        </a:rPr>
                        <a:t>/p (</a:t>
                      </a:r>
                      <a:r>
                        <a:rPr lang="en-US" altLang="ko-KR" sz="1400" dirty="0" err="1">
                          <a:solidFill>
                            <a:schemeClr val="tx1"/>
                          </a:solidFill>
                        </a:rPr>
                        <a:t>oic.wk.p</a:t>
                      </a:r>
                      <a:r>
                        <a:rPr lang="en-US" altLang="ko-KR" sz="1400" dirty="0">
                          <a:solidFill>
                            <a:schemeClr val="tx1"/>
                          </a:solidFill>
                        </a:rPr>
                        <a:t>)</a:t>
                      </a:r>
                      <a:endParaRPr lang="ko-KR" altLang="en-US" sz="1400" dirty="0">
                        <a:solidFill>
                          <a:schemeClr val="tx1"/>
                        </a:solidFill>
                      </a:endParaRP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dirty="0">
                          <a:solidFill>
                            <a:schemeClr val="tx1"/>
                          </a:solidFill>
                        </a:rPr>
                        <a:t>M</a:t>
                      </a: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42124046"/>
                  </a:ext>
                </a:extLst>
              </a:tr>
              <a:tr h="278130">
                <a:tc vMerge="1">
                  <a:txBody>
                    <a:bodyPr/>
                    <a:lstStyle/>
                    <a:p>
                      <a:pPr algn="ctr" latinLnBrk="1"/>
                      <a:endParaRPr lang="ko-KR"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latinLnBrk="1"/>
                      <a:endParaRPr lang="ko-KR"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a:solidFill>
                            <a:schemeClr val="tx1"/>
                          </a:solidFill>
                        </a:rPr>
                        <a:t>Binary switch (</a:t>
                      </a:r>
                      <a:r>
                        <a:rPr lang="en-US" altLang="ko-KR" sz="1400" dirty="0" err="1">
                          <a:solidFill>
                            <a:schemeClr val="tx1"/>
                          </a:solidFill>
                        </a:rPr>
                        <a:t>oic.r.swtich.binary</a:t>
                      </a:r>
                      <a:r>
                        <a:rPr lang="en-US" altLang="ko-KR" sz="1400" dirty="0">
                          <a:solidFill>
                            <a:schemeClr val="tx1"/>
                          </a:solidFill>
                        </a:rPr>
                        <a:t>)</a:t>
                      </a:r>
                      <a:endParaRPr lang="ko-KR" altLang="en-US" sz="1400" dirty="0">
                        <a:solidFill>
                          <a:schemeClr val="tx1"/>
                        </a:solidFill>
                      </a:endParaRP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dirty="0">
                          <a:solidFill>
                            <a:schemeClr val="tx1"/>
                          </a:solidFill>
                        </a:rPr>
                        <a:t>M</a:t>
                      </a: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78130">
                <a:tc vMerge="1">
                  <a:txBody>
                    <a:bodyPr/>
                    <a:lstStyle/>
                    <a:p>
                      <a:pPr algn="ctr" latinLnBrk="1"/>
                      <a:endParaRPr lang="ko-KR"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latinLnBrk="1"/>
                      <a:endParaRPr lang="ko-KR"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a:solidFill>
                            <a:schemeClr val="tx1"/>
                          </a:solidFill>
                        </a:rPr>
                        <a:t>Brightness (</a:t>
                      </a:r>
                      <a:r>
                        <a:rPr lang="en-US" altLang="ko-KR" sz="1400" dirty="0" err="1">
                          <a:solidFill>
                            <a:schemeClr val="tx1"/>
                          </a:solidFill>
                        </a:rPr>
                        <a:t>oic.r.light.brightness</a:t>
                      </a:r>
                      <a:r>
                        <a:rPr lang="en-US" altLang="ko-KR" sz="1400" dirty="0">
                          <a:solidFill>
                            <a:schemeClr val="tx1"/>
                          </a:solidFill>
                        </a:rPr>
                        <a:t>)</a:t>
                      </a:r>
                      <a:endParaRPr lang="ko-KR" altLang="en-US" sz="1400" dirty="0">
                        <a:solidFill>
                          <a:schemeClr val="tx1"/>
                        </a:solidFill>
                      </a:endParaRP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dirty="0">
                          <a:solidFill>
                            <a:schemeClr val="tx1"/>
                          </a:solidFill>
                        </a:rPr>
                        <a:t>O</a:t>
                      </a: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22" name="Content Placeholder 2">
            <a:extLst>
              <a:ext uri="{FF2B5EF4-FFF2-40B4-BE49-F238E27FC236}">
                <a16:creationId xmlns:a16="http://schemas.microsoft.com/office/drawing/2014/main" id="{F64FEBE4-34B4-42BB-9FBE-9843B3C7298B}"/>
              </a:ext>
            </a:extLst>
          </p:cNvPr>
          <p:cNvSpPr txBox="1">
            <a:spLocks/>
          </p:cNvSpPr>
          <p:nvPr/>
        </p:nvSpPr>
        <p:spPr>
          <a:xfrm>
            <a:off x="1265842" y="3695617"/>
            <a:ext cx="5503359"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sz="1600" b="1" dirty="0">
                <a:solidFill>
                  <a:srgbClr val="1C3339"/>
                </a:solidFill>
              </a:rPr>
              <a:t>Example: Smart light device with 5 resources</a:t>
            </a:r>
          </a:p>
        </p:txBody>
      </p:sp>
      <p:pic>
        <p:nvPicPr>
          <p:cNvPr id="23" name="Picture 2" descr="https://www.troopsupport.dla.mil/events/images/140122.jpg">
            <a:extLst>
              <a:ext uri="{FF2B5EF4-FFF2-40B4-BE49-F238E27FC236}">
                <a16:creationId xmlns:a16="http://schemas.microsoft.com/office/drawing/2014/main" id="{BA64FD69-FFB2-4FCF-B9A2-D7D3071D506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807558" y="4226688"/>
            <a:ext cx="1204428" cy="1837765"/>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8AD137D5-2191-4B3C-B044-A7265F2007A4}"/>
              </a:ext>
            </a:extLst>
          </p:cNvPr>
          <p:cNvSpPr txBox="1"/>
          <p:nvPr/>
        </p:nvSpPr>
        <p:spPr>
          <a:xfrm>
            <a:off x="9444766" y="4603208"/>
            <a:ext cx="1812149" cy="307777"/>
          </a:xfrm>
          <a:prstGeom prst="rect">
            <a:avLst/>
          </a:prstGeom>
          <a:solidFill>
            <a:schemeClr val="accent5">
              <a:lumMod val="20000"/>
              <a:lumOff val="80000"/>
            </a:schemeClr>
          </a:solidFill>
          <a:ln w="3175">
            <a:solidFill>
              <a:schemeClr val="tx1"/>
            </a:solidFill>
          </a:ln>
        </p:spPr>
        <p:txBody>
          <a:bodyPr wrap="square" rtlCol="0">
            <a:spAutoFit/>
          </a:bodyPr>
          <a:lstStyle/>
          <a:p>
            <a:r>
              <a:rPr lang="en-US" altLang="ko-KR" sz="1400" b="1" dirty="0">
                <a:solidFill>
                  <a:srgbClr val="0000FF"/>
                </a:solidFill>
                <a:latin typeface="Courier New" pitchFamily="49" charset="0"/>
                <a:cs typeface="Courier New" pitchFamily="49" charset="0"/>
              </a:rPr>
              <a:t>  </a:t>
            </a:r>
            <a:r>
              <a:rPr lang="en-US" altLang="ko-KR" sz="1400" b="1" dirty="0" err="1">
                <a:solidFill>
                  <a:srgbClr val="0000FF"/>
                </a:solidFill>
                <a:latin typeface="Courier New" pitchFamily="49" charset="0"/>
                <a:cs typeface="Courier New" pitchFamily="49" charset="0"/>
              </a:rPr>
              <a:t>oic</a:t>
            </a:r>
            <a:r>
              <a:rPr lang="en-US" altLang="ko-KR" sz="1400" b="1" dirty="0">
                <a:solidFill>
                  <a:srgbClr val="0000FF"/>
                </a:solidFill>
                <a:latin typeface="Courier New" pitchFamily="49" charset="0"/>
                <a:cs typeface="Courier New" pitchFamily="49" charset="0"/>
              </a:rPr>
              <a:t>/d  </a:t>
            </a:r>
          </a:p>
        </p:txBody>
      </p:sp>
      <p:sp>
        <p:nvSpPr>
          <p:cNvPr id="25" name="TextBox 24">
            <a:extLst>
              <a:ext uri="{FF2B5EF4-FFF2-40B4-BE49-F238E27FC236}">
                <a16:creationId xmlns:a16="http://schemas.microsoft.com/office/drawing/2014/main" id="{85496B7C-3AC2-4C39-AE76-1FB0B2A24176}"/>
              </a:ext>
            </a:extLst>
          </p:cNvPr>
          <p:cNvSpPr txBox="1"/>
          <p:nvPr/>
        </p:nvSpPr>
        <p:spPr>
          <a:xfrm>
            <a:off x="9444766" y="4948045"/>
            <a:ext cx="1812149" cy="307777"/>
          </a:xfrm>
          <a:prstGeom prst="rect">
            <a:avLst/>
          </a:prstGeom>
          <a:solidFill>
            <a:schemeClr val="accent5">
              <a:lumMod val="20000"/>
              <a:lumOff val="80000"/>
            </a:schemeClr>
          </a:solidFill>
          <a:ln w="3175">
            <a:solidFill>
              <a:schemeClr val="tx1"/>
            </a:solidFill>
          </a:ln>
        </p:spPr>
        <p:txBody>
          <a:bodyPr wrap="square" rtlCol="0">
            <a:spAutoFit/>
          </a:bodyPr>
          <a:lstStyle/>
          <a:p>
            <a:r>
              <a:rPr lang="en-US" altLang="ko-KR" sz="1400" b="1" dirty="0">
                <a:solidFill>
                  <a:srgbClr val="0000FF"/>
                </a:solidFill>
                <a:latin typeface="Courier New" pitchFamily="49" charset="0"/>
                <a:cs typeface="Courier New" pitchFamily="49" charset="0"/>
              </a:rPr>
              <a:t>  </a:t>
            </a:r>
            <a:r>
              <a:rPr lang="en-US" altLang="ko-KR" sz="1400" b="1" dirty="0" err="1">
                <a:solidFill>
                  <a:srgbClr val="0000FF"/>
                </a:solidFill>
                <a:latin typeface="Courier New" pitchFamily="49" charset="0"/>
                <a:cs typeface="Courier New" pitchFamily="49" charset="0"/>
              </a:rPr>
              <a:t>oic</a:t>
            </a:r>
            <a:r>
              <a:rPr lang="en-US" altLang="ko-KR" sz="1400" b="1" dirty="0">
                <a:solidFill>
                  <a:srgbClr val="0000FF"/>
                </a:solidFill>
                <a:latin typeface="Courier New" pitchFamily="49" charset="0"/>
                <a:cs typeface="Courier New" pitchFamily="49" charset="0"/>
              </a:rPr>
              <a:t>/p  </a:t>
            </a:r>
          </a:p>
        </p:txBody>
      </p:sp>
      <p:sp>
        <p:nvSpPr>
          <p:cNvPr id="26" name="TextBox 25">
            <a:extLst>
              <a:ext uri="{FF2B5EF4-FFF2-40B4-BE49-F238E27FC236}">
                <a16:creationId xmlns:a16="http://schemas.microsoft.com/office/drawing/2014/main" id="{682D2E20-96A7-4130-92A7-74A20E3C4342}"/>
              </a:ext>
            </a:extLst>
          </p:cNvPr>
          <p:cNvSpPr txBox="1"/>
          <p:nvPr/>
        </p:nvSpPr>
        <p:spPr>
          <a:xfrm>
            <a:off x="9444766" y="5283371"/>
            <a:ext cx="1812149" cy="307777"/>
          </a:xfrm>
          <a:prstGeom prst="rect">
            <a:avLst/>
          </a:prstGeom>
          <a:solidFill>
            <a:srgbClr val="FFCC99"/>
          </a:solidFill>
          <a:ln w="3175">
            <a:solidFill>
              <a:schemeClr val="tx1"/>
            </a:solidFill>
          </a:ln>
        </p:spPr>
        <p:txBody>
          <a:bodyPr wrap="square" rtlCol="0">
            <a:spAutoFit/>
          </a:bodyPr>
          <a:lstStyle/>
          <a:p>
            <a:r>
              <a:rPr lang="en-US" altLang="ko-KR" sz="1400" b="1" dirty="0">
                <a:solidFill>
                  <a:srgbClr val="0000FF"/>
                </a:solidFill>
                <a:latin typeface="Courier New" pitchFamily="49" charset="0"/>
                <a:cs typeface="Courier New" pitchFamily="49" charset="0"/>
              </a:rPr>
              <a:t>  Binary switch  </a:t>
            </a:r>
          </a:p>
        </p:txBody>
      </p:sp>
      <p:sp>
        <p:nvSpPr>
          <p:cNvPr id="27" name="TextBox 26">
            <a:extLst>
              <a:ext uri="{FF2B5EF4-FFF2-40B4-BE49-F238E27FC236}">
                <a16:creationId xmlns:a16="http://schemas.microsoft.com/office/drawing/2014/main" id="{F794509B-0AEF-42B4-9500-3CDF44116DA2}"/>
              </a:ext>
            </a:extLst>
          </p:cNvPr>
          <p:cNvSpPr txBox="1"/>
          <p:nvPr/>
        </p:nvSpPr>
        <p:spPr>
          <a:xfrm>
            <a:off x="9444766" y="5628208"/>
            <a:ext cx="1812149" cy="307777"/>
          </a:xfrm>
          <a:prstGeom prst="rect">
            <a:avLst/>
          </a:prstGeom>
          <a:solidFill>
            <a:srgbClr val="FFCC99"/>
          </a:solidFill>
          <a:ln w="3175">
            <a:solidFill>
              <a:schemeClr val="tx1"/>
            </a:solidFill>
          </a:ln>
        </p:spPr>
        <p:txBody>
          <a:bodyPr wrap="square" rtlCol="0">
            <a:spAutoFit/>
          </a:bodyPr>
          <a:lstStyle/>
          <a:p>
            <a:r>
              <a:rPr lang="en-US" altLang="ko-KR" sz="1400" b="1" dirty="0">
                <a:solidFill>
                  <a:srgbClr val="0000FF"/>
                </a:solidFill>
                <a:latin typeface="Courier New" pitchFamily="49" charset="0"/>
                <a:cs typeface="Courier New" pitchFamily="49" charset="0"/>
              </a:rPr>
              <a:t>  Brightness  </a:t>
            </a:r>
          </a:p>
        </p:txBody>
      </p:sp>
      <p:sp>
        <p:nvSpPr>
          <p:cNvPr id="28" name="Line 35">
            <a:extLst>
              <a:ext uri="{FF2B5EF4-FFF2-40B4-BE49-F238E27FC236}">
                <a16:creationId xmlns:a16="http://schemas.microsoft.com/office/drawing/2014/main" id="{C8C72896-537C-457C-9240-A3BA5CFCFF83}"/>
              </a:ext>
            </a:extLst>
          </p:cNvPr>
          <p:cNvSpPr>
            <a:spLocks noChangeShapeType="1"/>
          </p:cNvSpPr>
          <p:nvPr>
            <p:custDataLst>
              <p:tags r:id="rId1"/>
            </p:custDataLst>
          </p:nvPr>
        </p:nvSpPr>
        <p:spPr bwMode="auto">
          <a:xfrm flipH="1">
            <a:off x="8973028" y="4764723"/>
            <a:ext cx="509420" cy="45719"/>
          </a:xfrm>
          <a:prstGeom prst="line">
            <a:avLst/>
          </a:prstGeom>
          <a:noFill/>
          <a:ln w="3810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29" name="Line 35">
            <a:extLst>
              <a:ext uri="{FF2B5EF4-FFF2-40B4-BE49-F238E27FC236}">
                <a16:creationId xmlns:a16="http://schemas.microsoft.com/office/drawing/2014/main" id="{F7C4B359-662E-4F01-B5E5-ACDD7E44BF34}"/>
              </a:ext>
            </a:extLst>
          </p:cNvPr>
          <p:cNvSpPr>
            <a:spLocks noChangeShapeType="1"/>
          </p:cNvSpPr>
          <p:nvPr>
            <p:custDataLst>
              <p:tags r:id="rId2"/>
            </p:custDataLst>
          </p:nvPr>
        </p:nvSpPr>
        <p:spPr bwMode="auto">
          <a:xfrm flipH="1">
            <a:off x="8973028" y="5097180"/>
            <a:ext cx="509420" cy="45719"/>
          </a:xfrm>
          <a:prstGeom prst="line">
            <a:avLst/>
          </a:prstGeom>
          <a:noFill/>
          <a:ln w="3810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30" name="Line 35">
            <a:extLst>
              <a:ext uri="{FF2B5EF4-FFF2-40B4-BE49-F238E27FC236}">
                <a16:creationId xmlns:a16="http://schemas.microsoft.com/office/drawing/2014/main" id="{AF97AD85-3E30-43B3-9A62-899D83709253}"/>
              </a:ext>
            </a:extLst>
          </p:cNvPr>
          <p:cNvSpPr>
            <a:spLocks noChangeShapeType="1"/>
          </p:cNvSpPr>
          <p:nvPr>
            <p:custDataLst>
              <p:tags r:id="rId3"/>
            </p:custDataLst>
          </p:nvPr>
        </p:nvSpPr>
        <p:spPr bwMode="auto">
          <a:xfrm flipH="1">
            <a:off x="8973028" y="5426225"/>
            <a:ext cx="509420" cy="45719"/>
          </a:xfrm>
          <a:prstGeom prst="line">
            <a:avLst/>
          </a:prstGeom>
          <a:noFill/>
          <a:ln w="3810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31" name="Line 35">
            <a:extLst>
              <a:ext uri="{FF2B5EF4-FFF2-40B4-BE49-F238E27FC236}">
                <a16:creationId xmlns:a16="http://schemas.microsoft.com/office/drawing/2014/main" id="{51DE62C0-6D7A-43E9-9BB6-6DAB09ED3E81}"/>
              </a:ext>
            </a:extLst>
          </p:cNvPr>
          <p:cNvSpPr>
            <a:spLocks noChangeShapeType="1"/>
          </p:cNvSpPr>
          <p:nvPr>
            <p:custDataLst>
              <p:tags r:id="rId4"/>
            </p:custDataLst>
          </p:nvPr>
        </p:nvSpPr>
        <p:spPr bwMode="auto">
          <a:xfrm flipH="1">
            <a:off x="8973028" y="5783415"/>
            <a:ext cx="509420" cy="45719"/>
          </a:xfrm>
          <a:prstGeom prst="line">
            <a:avLst/>
          </a:prstGeom>
          <a:noFill/>
          <a:ln w="3810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32" name="TextBox 31">
            <a:extLst>
              <a:ext uri="{FF2B5EF4-FFF2-40B4-BE49-F238E27FC236}">
                <a16:creationId xmlns:a16="http://schemas.microsoft.com/office/drawing/2014/main" id="{A00D4677-CB7A-42D0-B5E5-C0CD8C401651}"/>
              </a:ext>
            </a:extLst>
          </p:cNvPr>
          <p:cNvSpPr txBox="1"/>
          <p:nvPr/>
        </p:nvSpPr>
        <p:spPr>
          <a:xfrm>
            <a:off x="9444766" y="4243284"/>
            <a:ext cx="1812149" cy="307777"/>
          </a:xfrm>
          <a:prstGeom prst="rect">
            <a:avLst/>
          </a:prstGeom>
          <a:solidFill>
            <a:schemeClr val="accent5">
              <a:lumMod val="20000"/>
              <a:lumOff val="80000"/>
            </a:schemeClr>
          </a:solidFill>
          <a:ln w="3175">
            <a:solidFill>
              <a:schemeClr val="tx1"/>
            </a:solidFill>
          </a:ln>
        </p:spPr>
        <p:txBody>
          <a:bodyPr wrap="square" rtlCol="0">
            <a:spAutoFit/>
          </a:bodyPr>
          <a:lstStyle/>
          <a:p>
            <a:r>
              <a:rPr lang="en-US" altLang="ko-KR" sz="1400" b="1" dirty="0">
                <a:solidFill>
                  <a:srgbClr val="0000FF"/>
                </a:solidFill>
                <a:latin typeface="Courier New" pitchFamily="49" charset="0"/>
                <a:cs typeface="Courier New" pitchFamily="49" charset="0"/>
              </a:rPr>
              <a:t>  </a:t>
            </a:r>
            <a:r>
              <a:rPr lang="en-US" altLang="ko-KR" sz="1400" b="1" dirty="0" err="1">
                <a:solidFill>
                  <a:srgbClr val="0000FF"/>
                </a:solidFill>
                <a:latin typeface="Courier New" pitchFamily="49" charset="0"/>
                <a:cs typeface="Courier New" pitchFamily="49" charset="0"/>
              </a:rPr>
              <a:t>oic</a:t>
            </a:r>
            <a:r>
              <a:rPr lang="en-US" altLang="ko-KR" sz="1400" b="1" dirty="0">
                <a:solidFill>
                  <a:srgbClr val="0000FF"/>
                </a:solidFill>
                <a:latin typeface="Courier New" pitchFamily="49" charset="0"/>
                <a:cs typeface="Courier New" pitchFamily="49" charset="0"/>
              </a:rPr>
              <a:t>/res  </a:t>
            </a:r>
          </a:p>
        </p:txBody>
      </p:sp>
      <p:sp>
        <p:nvSpPr>
          <p:cNvPr id="33" name="Line 35">
            <a:extLst>
              <a:ext uri="{FF2B5EF4-FFF2-40B4-BE49-F238E27FC236}">
                <a16:creationId xmlns:a16="http://schemas.microsoft.com/office/drawing/2014/main" id="{A9FD5D7E-833D-433A-8F8B-75210D5027EA}"/>
              </a:ext>
            </a:extLst>
          </p:cNvPr>
          <p:cNvSpPr>
            <a:spLocks noChangeShapeType="1"/>
          </p:cNvSpPr>
          <p:nvPr>
            <p:custDataLst>
              <p:tags r:id="rId5"/>
            </p:custDataLst>
          </p:nvPr>
        </p:nvSpPr>
        <p:spPr bwMode="auto">
          <a:xfrm flipH="1">
            <a:off x="8973028" y="4404799"/>
            <a:ext cx="509420" cy="45719"/>
          </a:xfrm>
          <a:prstGeom prst="line">
            <a:avLst/>
          </a:prstGeom>
          <a:noFill/>
          <a:ln w="3810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Tree>
    <p:extLst>
      <p:ext uri="{BB962C8B-B14F-4D97-AF65-F5344CB8AC3E}">
        <p14:creationId xmlns:p14="http://schemas.microsoft.com/office/powerpoint/2010/main" val="33223563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807309" y="1124368"/>
            <a:ext cx="3692264" cy="3613004"/>
          </a:xfrm>
          <a:prstGeom prst="rect">
            <a:avLst/>
          </a:prstGeom>
          <a:solidFill>
            <a:schemeClr val="accent5">
              <a:lumMod val="20000"/>
              <a:lumOff val="80000"/>
            </a:schemeClr>
          </a:solidFill>
          <a:ln w="3175">
            <a:solidFill>
              <a:schemeClr val="tx1"/>
            </a:solidFill>
          </a:ln>
        </p:spPr>
        <p:txBody>
          <a:bodyPr wrap="square" rtlCol="0">
            <a:normAutofit fontScale="47500" lnSpcReduction="20000"/>
          </a:bodyPr>
          <a:lstStyle/>
          <a:p>
            <a:r>
              <a:rPr lang="en-US" altLang="ko-KR" sz="1200" dirty="0">
                <a:latin typeface="Courier New" panose="02070309020205020404" pitchFamily="49" charset="0"/>
                <a:cs typeface="Courier New" panose="02070309020205020404" pitchFamily="49" charset="0"/>
              </a:rPr>
              <a:t>{</a:t>
            </a:r>
          </a:p>
          <a:p>
            <a:r>
              <a:rPr lang="en-US" altLang="ko-KR" sz="1200" dirty="0">
                <a:latin typeface="Courier New" panose="02070309020205020404" pitchFamily="49" charset="0"/>
                <a:cs typeface="Courier New" panose="02070309020205020404" pitchFamily="49" charset="0"/>
              </a:rPr>
              <a:t>  "</a:t>
            </a:r>
            <a:r>
              <a:rPr lang="en-US" altLang="ko-KR" sz="1200" dirty="0" err="1">
                <a:latin typeface="Courier New" panose="02070309020205020404" pitchFamily="49" charset="0"/>
                <a:cs typeface="Courier New" panose="02070309020205020404" pitchFamily="49" charset="0"/>
              </a:rPr>
              <a:t>rt</a:t>
            </a:r>
            <a:r>
              <a:rPr lang="en-US" altLang="ko-KR" sz="1200" dirty="0">
                <a:latin typeface="Courier New" panose="02070309020205020404" pitchFamily="49" charset="0"/>
                <a:cs typeface="Courier New" panose="02070309020205020404" pitchFamily="49" charset="0"/>
              </a:rPr>
              <a:t>": ["oic.wk.res"],</a:t>
            </a:r>
          </a:p>
          <a:p>
            <a:r>
              <a:rPr lang="en-US" altLang="ko-KR" sz="1200" dirty="0">
                <a:latin typeface="Courier New" panose="02070309020205020404" pitchFamily="49" charset="0"/>
                <a:cs typeface="Courier New" panose="02070309020205020404" pitchFamily="49" charset="0"/>
              </a:rPr>
              <a:t>  "if": ["</a:t>
            </a:r>
            <a:r>
              <a:rPr lang="en-US" altLang="ko-KR" sz="1200" dirty="0" err="1">
                <a:latin typeface="Courier New" panose="02070309020205020404" pitchFamily="49" charset="0"/>
                <a:cs typeface="Courier New" panose="02070309020205020404" pitchFamily="49" charset="0"/>
              </a:rPr>
              <a:t>oic.if.ll</a:t>
            </a:r>
            <a:r>
              <a:rPr lang="en-US" altLang="ko-KR" sz="1200" dirty="0">
                <a:latin typeface="Courier New" panose="02070309020205020404" pitchFamily="49" charset="0"/>
                <a:cs typeface="Courier New" panose="02070309020205020404" pitchFamily="49" charset="0"/>
              </a:rPr>
              <a:t>", "</a:t>
            </a:r>
            <a:r>
              <a:rPr lang="en-US" altLang="ko-KR" sz="1200" dirty="0" err="1">
                <a:latin typeface="Courier New" panose="02070309020205020404" pitchFamily="49" charset="0"/>
                <a:cs typeface="Courier New" panose="02070309020205020404" pitchFamily="49" charset="0"/>
              </a:rPr>
              <a:t>oic.if.baseline</a:t>
            </a:r>
            <a:r>
              <a:rPr lang="en-US" altLang="ko-KR" sz="1200" dirty="0">
                <a:latin typeface="Courier New" panose="02070309020205020404" pitchFamily="49" charset="0"/>
                <a:cs typeface="Courier New" panose="02070309020205020404" pitchFamily="49" charset="0"/>
              </a:rPr>
              <a:t>"],</a:t>
            </a:r>
          </a:p>
          <a:p>
            <a:r>
              <a:rPr lang="en-US" altLang="ko-KR" sz="1200" dirty="0">
                <a:latin typeface="Courier New" panose="02070309020205020404" pitchFamily="49" charset="0"/>
                <a:cs typeface="Courier New" panose="02070309020205020404" pitchFamily="49" charset="0"/>
              </a:rPr>
              <a:t>  "links": </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"anchor": "</a:t>
            </a:r>
            <a:r>
              <a:rPr lang="en-US" altLang="ko-KR" sz="1200" b="1" dirty="0" err="1">
                <a:solidFill>
                  <a:srgbClr val="0000FF"/>
                </a:solidFill>
                <a:latin typeface="Courier New" panose="02070309020205020404" pitchFamily="49" charset="0"/>
                <a:cs typeface="Courier New" panose="02070309020205020404" pitchFamily="49" charset="0"/>
              </a:rPr>
              <a:t>ocf</a:t>
            </a:r>
            <a:r>
              <a:rPr lang="en-US" altLang="ko-KR" sz="1200" b="1" dirty="0">
                <a:solidFill>
                  <a:srgbClr val="0000FF"/>
                </a:solidFill>
                <a:latin typeface="Courier New" panose="02070309020205020404" pitchFamily="49" charset="0"/>
                <a:cs typeface="Courier New" panose="02070309020205020404" pitchFamily="49" charset="0"/>
              </a:rPr>
              <a:t>://dc70373c-1e8d-4fb3-962e-017eaa863989",</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href</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a:t>
            </a:r>
            <a:r>
              <a:rPr lang="en-US" altLang="ko-KR" sz="1200" b="1" dirty="0">
                <a:solidFill>
                  <a:srgbClr val="0000FF"/>
                </a:solidFill>
                <a:latin typeface="Courier New" panose="02070309020205020404" pitchFamily="49" charset="0"/>
                <a:cs typeface="Courier New" panose="02070309020205020404" pitchFamily="49" charset="0"/>
              </a:rPr>
              <a:t>/res",</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rel</a:t>
            </a:r>
            <a:r>
              <a:rPr lang="en-US" altLang="ko-KR" sz="1200" b="1" dirty="0">
                <a:solidFill>
                  <a:srgbClr val="0000FF"/>
                </a:solidFill>
                <a:latin typeface="Courier New" panose="02070309020205020404" pitchFamily="49" charset="0"/>
                <a:cs typeface="Courier New" panose="02070309020205020404" pitchFamily="49" charset="0"/>
              </a:rPr>
              <a:t>": "self",</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rt</a:t>
            </a:r>
            <a:r>
              <a:rPr lang="en-US" altLang="ko-KR" sz="1200" b="1" dirty="0">
                <a:solidFill>
                  <a:srgbClr val="0000FF"/>
                </a:solidFill>
                <a:latin typeface="Courier New" panose="02070309020205020404" pitchFamily="49" charset="0"/>
                <a:cs typeface="Courier New" panose="02070309020205020404" pitchFamily="49" charset="0"/>
              </a:rPr>
              <a:t>": ["oic.wk.res"],</a:t>
            </a:r>
          </a:p>
          <a:p>
            <a:r>
              <a:rPr lang="en-US" altLang="ko-KR" sz="1200" b="1" dirty="0">
                <a:solidFill>
                  <a:srgbClr val="0000FF"/>
                </a:solidFill>
                <a:latin typeface="Courier New" panose="02070309020205020404" pitchFamily="49" charset="0"/>
                <a:cs typeface="Courier New" panose="02070309020205020404" pitchFamily="49" charset="0"/>
              </a:rPr>
              <a:t>      "if": ["</a:t>
            </a:r>
            <a:r>
              <a:rPr lang="en-US" altLang="ko-KR" sz="1200" b="1" dirty="0" err="1">
                <a:solidFill>
                  <a:srgbClr val="0000FF"/>
                </a:solidFill>
                <a:latin typeface="Courier New" panose="02070309020205020404" pitchFamily="49" charset="0"/>
                <a:cs typeface="Courier New" panose="02070309020205020404" pitchFamily="49" charset="0"/>
              </a:rPr>
              <a:t>oic.if.ll</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oic.if.baseline</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"p": {"</a:t>
            </a:r>
            <a:r>
              <a:rPr lang="en-US" altLang="ko-KR" sz="1200" b="1" dirty="0" err="1">
                <a:solidFill>
                  <a:srgbClr val="0000FF"/>
                </a:solidFill>
                <a:latin typeface="Courier New" panose="02070309020205020404" pitchFamily="49" charset="0"/>
                <a:cs typeface="Courier New" panose="02070309020205020404" pitchFamily="49" charset="0"/>
              </a:rPr>
              <a:t>bm</a:t>
            </a:r>
            <a:r>
              <a:rPr lang="en-US" altLang="ko-KR" sz="1200" b="1" dirty="0">
                <a:solidFill>
                  <a:srgbClr val="0000FF"/>
                </a:solidFill>
                <a:latin typeface="Courier New" panose="02070309020205020404" pitchFamily="49" charset="0"/>
                <a:cs typeface="Courier New" panose="02070309020205020404" pitchFamily="49" charset="0"/>
              </a:rPr>
              <a:t>": 3},</a:t>
            </a:r>
          </a:p>
          <a:p>
            <a:r>
              <a:rPr lang="en-US" altLang="ko-KR" sz="1200" b="1" dirty="0">
                <a:solidFill>
                  <a:srgbClr val="0000FF"/>
                </a:solidFill>
                <a:latin typeface="Courier New" panose="02070309020205020404" pitchFamily="49" charset="0"/>
                <a:cs typeface="Courier New" panose="02070309020205020404" pitchFamily="49" charset="0"/>
              </a:rPr>
              <a:t>      "eps": [{"ep": "</a:t>
            </a:r>
            <a:r>
              <a:rPr lang="en-US" altLang="ko-KR" sz="1200" b="1" dirty="0" err="1">
                <a:solidFill>
                  <a:srgbClr val="0000FF"/>
                </a:solidFill>
                <a:latin typeface="Courier New" panose="02070309020205020404" pitchFamily="49" charset="0"/>
                <a:cs typeface="Courier New" panose="02070309020205020404" pitchFamily="49" charset="0"/>
              </a:rPr>
              <a:t>coaps</a:t>
            </a:r>
            <a:r>
              <a:rPr lang="en-US" altLang="ko-KR" sz="1200" b="1" dirty="0">
                <a:solidFill>
                  <a:srgbClr val="0000FF"/>
                </a:solidFill>
                <a:latin typeface="Courier New" panose="02070309020205020404" pitchFamily="49" charset="0"/>
                <a:cs typeface="Courier New" panose="02070309020205020404" pitchFamily="49" charset="0"/>
              </a:rPr>
              <a:t>://[2001:db8:a::b1d4]:33333"}]</a:t>
            </a:r>
          </a:p>
          <a:p>
            <a:r>
              <a:rPr lang="en-US" altLang="ko-KR" sz="1200" b="1" dirty="0">
                <a:solidFill>
                  <a:srgbClr val="0000FF"/>
                </a:solidFill>
                <a:latin typeface="Courier New" panose="02070309020205020404" pitchFamily="49" charset="0"/>
                <a:cs typeface="Courier New" panose="02070309020205020404" pitchFamily="49" charset="0"/>
              </a:rPr>
              <a:t>    }, </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"anchor": "</a:t>
            </a:r>
            <a:r>
              <a:rPr lang="en-US" altLang="ko-KR" sz="1200" b="1" dirty="0" err="1">
                <a:solidFill>
                  <a:srgbClr val="0000FF"/>
                </a:solidFill>
                <a:latin typeface="Courier New" panose="02070309020205020404" pitchFamily="49" charset="0"/>
                <a:cs typeface="Courier New" panose="02070309020205020404" pitchFamily="49" charset="0"/>
              </a:rPr>
              <a:t>ocf</a:t>
            </a:r>
            <a:r>
              <a:rPr lang="en-US" altLang="ko-KR" sz="1200" b="1" dirty="0">
                <a:solidFill>
                  <a:srgbClr val="0000FF"/>
                </a:solidFill>
                <a:latin typeface="Courier New" panose="02070309020205020404" pitchFamily="49" charset="0"/>
                <a:cs typeface="Courier New" panose="02070309020205020404" pitchFamily="49" charset="0"/>
              </a:rPr>
              <a:t>://dc70373c-1e8d-4fb3-962e-017eaa863989",</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href</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a:t>
            </a:r>
            <a:r>
              <a:rPr lang="en-US" altLang="ko-KR" sz="1200" b="1" dirty="0">
                <a:solidFill>
                  <a:srgbClr val="0000FF"/>
                </a:solidFill>
                <a:latin typeface="Courier New" panose="02070309020205020404" pitchFamily="49" charset="0"/>
                <a:cs typeface="Courier New" panose="02070309020205020404" pitchFamily="49" charset="0"/>
              </a:rPr>
              <a:t>/d",</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rt</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oic.wk.d</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oic.d.light</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"if": ["</a:t>
            </a:r>
            <a:r>
              <a:rPr lang="en-US" altLang="ko-KR" sz="1200" b="1" dirty="0" err="1">
                <a:solidFill>
                  <a:srgbClr val="0000FF"/>
                </a:solidFill>
                <a:latin typeface="Courier New" panose="02070309020205020404" pitchFamily="49" charset="0"/>
                <a:cs typeface="Courier New" panose="02070309020205020404" pitchFamily="49" charset="0"/>
              </a:rPr>
              <a:t>oic.if.r</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oic.if.baseline</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"p": {"</a:t>
            </a:r>
            <a:r>
              <a:rPr lang="en-US" altLang="ko-KR" sz="1200" b="1" dirty="0" err="1">
                <a:solidFill>
                  <a:srgbClr val="0000FF"/>
                </a:solidFill>
                <a:latin typeface="Courier New" panose="02070309020205020404" pitchFamily="49" charset="0"/>
                <a:cs typeface="Courier New" panose="02070309020205020404" pitchFamily="49" charset="0"/>
              </a:rPr>
              <a:t>bm</a:t>
            </a:r>
            <a:r>
              <a:rPr lang="en-US" altLang="ko-KR" sz="1200" b="1" dirty="0">
                <a:solidFill>
                  <a:srgbClr val="0000FF"/>
                </a:solidFill>
                <a:latin typeface="Courier New" panose="02070309020205020404" pitchFamily="49" charset="0"/>
                <a:cs typeface="Courier New" panose="02070309020205020404" pitchFamily="49" charset="0"/>
              </a:rPr>
              <a:t>": 3},</a:t>
            </a:r>
          </a:p>
          <a:p>
            <a:r>
              <a:rPr lang="en-US" altLang="ko-KR" sz="1200" b="1" dirty="0">
                <a:solidFill>
                  <a:srgbClr val="0000FF"/>
                </a:solidFill>
                <a:latin typeface="Courier New" panose="02070309020205020404" pitchFamily="49" charset="0"/>
                <a:cs typeface="Courier New" panose="02070309020205020404" pitchFamily="49" charset="0"/>
              </a:rPr>
              <a:t>      "eps": [{"ep": "</a:t>
            </a:r>
            <a:r>
              <a:rPr lang="en-US" altLang="ko-KR" sz="1200" b="1" dirty="0" err="1">
                <a:solidFill>
                  <a:srgbClr val="0000FF"/>
                </a:solidFill>
                <a:latin typeface="Courier New" panose="02070309020205020404" pitchFamily="49" charset="0"/>
                <a:cs typeface="Courier New" panose="02070309020205020404" pitchFamily="49" charset="0"/>
              </a:rPr>
              <a:t>coaps</a:t>
            </a:r>
            <a:r>
              <a:rPr lang="en-US" altLang="ko-KR" sz="1200" b="1" dirty="0">
                <a:solidFill>
                  <a:srgbClr val="0000FF"/>
                </a:solidFill>
                <a:latin typeface="Courier New" panose="02070309020205020404" pitchFamily="49" charset="0"/>
                <a:cs typeface="Courier New" panose="02070309020205020404" pitchFamily="49" charset="0"/>
              </a:rPr>
              <a:t>://[2001:db8:b::c2e5]:22222"}]</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"anchor": "</a:t>
            </a:r>
            <a:r>
              <a:rPr lang="en-US" altLang="ko-KR" sz="1200" b="1" dirty="0" err="1">
                <a:solidFill>
                  <a:srgbClr val="0000FF"/>
                </a:solidFill>
                <a:latin typeface="Courier New" panose="02070309020205020404" pitchFamily="49" charset="0"/>
                <a:cs typeface="Courier New" panose="02070309020205020404" pitchFamily="49" charset="0"/>
              </a:rPr>
              <a:t>ocf</a:t>
            </a:r>
            <a:r>
              <a:rPr lang="en-US" altLang="ko-KR" sz="1200" b="1" dirty="0">
                <a:solidFill>
                  <a:srgbClr val="0000FF"/>
                </a:solidFill>
                <a:latin typeface="Courier New" panose="02070309020205020404" pitchFamily="49" charset="0"/>
                <a:cs typeface="Courier New" panose="02070309020205020404" pitchFamily="49" charset="0"/>
              </a:rPr>
              <a:t>://dc70373c-1e8d-4fb3-962e-017eaa863989",</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href</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a:t>
            </a:r>
            <a:r>
              <a:rPr lang="en-US" altLang="ko-KR" sz="1200" b="1" dirty="0">
                <a:solidFill>
                  <a:srgbClr val="0000FF"/>
                </a:solidFill>
                <a:latin typeface="Courier New" panose="02070309020205020404" pitchFamily="49" charset="0"/>
                <a:cs typeface="Courier New" panose="02070309020205020404" pitchFamily="49" charset="0"/>
              </a:rPr>
              <a:t>/p",</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rt</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oic.wk.p</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"if": ["</a:t>
            </a:r>
            <a:r>
              <a:rPr lang="en-US" altLang="ko-KR" sz="1200" b="1" dirty="0" err="1">
                <a:solidFill>
                  <a:srgbClr val="0000FF"/>
                </a:solidFill>
                <a:latin typeface="Courier New" panose="02070309020205020404" pitchFamily="49" charset="0"/>
                <a:cs typeface="Courier New" panose="02070309020205020404" pitchFamily="49" charset="0"/>
              </a:rPr>
              <a:t>oic.if.r</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oic.if.baseline</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"p": {"</a:t>
            </a:r>
            <a:r>
              <a:rPr lang="en-US" altLang="ko-KR" sz="1200" b="1" dirty="0" err="1">
                <a:solidFill>
                  <a:srgbClr val="0000FF"/>
                </a:solidFill>
                <a:latin typeface="Courier New" panose="02070309020205020404" pitchFamily="49" charset="0"/>
                <a:cs typeface="Courier New" panose="02070309020205020404" pitchFamily="49" charset="0"/>
              </a:rPr>
              <a:t>bm</a:t>
            </a:r>
            <a:r>
              <a:rPr lang="en-US" altLang="ko-KR" sz="1200" b="1" dirty="0">
                <a:solidFill>
                  <a:srgbClr val="0000FF"/>
                </a:solidFill>
                <a:latin typeface="Courier New" panose="02070309020205020404" pitchFamily="49" charset="0"/>
                <a:cs typeface="Courier New" panose="02070309020205020404" pitchFamily="49" charset="0"/>
              </a:rPr>
              <a:t>": 3},</a:t>
            </a:r>
          </a:p>
          <a:p>
            <a:r>
              <a:rPr lang="en-US" altLang="ko-KR" sz="1200" b="1" dirty="0">
                <a:solidFill>
                  <a:srgbClr val="0000FF"/>
                </a:solidFill>
                <a:latin typeface="Courier New" panose="02070309020205020404" pitchFamily="49" charset="0"/>
                <a:cs typeface="Courier New" panose="02070309020205020404" pitchFamily="49" charset="0"/>
              </a:rPr>
              <a:t>      "eps": [{"ep": "</a:t>
            </a:r>
            <a:r>
              <a:rPr lang="en-US" altLang="ko-KR" sz="1200" b="1" dirty="0" err="1">
                <a:solidFill>
                  <a:srgbClr val="0000FF"/>
                </a:solidFill>
                <a:latin typeface="Courier New" panose="02070309020205020404" pitchFamily="49" charset="0"/>
                <a:cs typeface="Courier New" panose="02070309020205020404" pitchFamily="49" charset="0"/>
              </a:rPr>
              <a:t>coaps</a:t>
            </a:r>
            <a:r>
              <a:rPr lang="en-US" altLang="ko-KR" sz="1200" b="1" dirty="0">
                <a:solidFill>
                  <a:srgbClr val="0000FF"/>
                </a:solidFill>
                <a:latin typeface="Courier New" panose="02070309020205020404" pitchFamily="49" charset="0"/>
                <a:cs typeface="Courier New" panose="02070309020205020404" pitchFamily="49" charset="0"/>
              </a:rPr>
              <a:t>://[2001:db8:b::c2e5]:22222"}]</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"anchor": "</a:t>
            </a:r>
            <a:r>
              <a:rPr lang="en-US" altLang="ko-KR" sz="1200" b="1" dirty="0" err="1">
                <a:solidFill>
                  <a:srgbClr val="0000FF"/>
                </a:solidFill>
                <a:latin typeface="Courier New" panose="02070309020205020404" pitchFamily="49" charset="0"/>
                <a:cs typeface="Courier New" panose="02070309020205020404" pitchFamily="49" charset="0"/>
              </a:rPr>
              <a:t>ocf</a:t>
            </a:r>
            <a:r>
              <a:rPr lang="en-US" altLang="ko-KR" sz="1200" b="1" dirty="0">
                <a:solidFill>
                  <a:srgbClr val="0000FF"/>
                </a:solidFill>
                <a:latin typeface="Courier New" panose="02070309020205020404" pitchFamily="49" charset="0"/>
                <a:cs typeface="Courier New" panose="02070309020205020404" pitchFamily="49" charset="0"/>
              </a:rPr>
              <a:t>://dc70373c-1e8d-4fb3-962e-017eaa863989",</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href</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myLightSwitch</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rt</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oic.r.switch.binary</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"if": ["</a:t>
            </a:r>
            <a:r>
              <a:rPr lang="en-US" altLang="ko-KR" sz="1200" b="1" dirty="0" err="1">
                <a:solidFill>
                  <a:srgbClr val="0000FF"/>
                </a:solidFill>
                <a:latin typeface="Courier New" panose="02070309020205020404" pitchFamily="49" charset="0"/>
                <a:cs typeface="Courier New" panose="02070309020205020404" pitchFamily="49" charset="0"/>
              </a:rPr>
              <a:t>oic.if.a</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oic.if.baseline</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"p": {"</a:t>
            </a:r>
            <a:r>
              <a:rPr lang="en-US" altLang="ko-KR" sz="1200" b="1" dirty="0" err="1">
                <a:solidFill>
                  <a:srgbClr val="0000FF"/>
                </a:solidFill>
                <a:latin typeface="Courier New" panose="02070309020205020404" pitchFamily="49" charset="0"/>
                <a:cs typeface="Courier New" panose="02070309020205020404" pitchFamily="49" charset="0"/>
              </a:rPr>
              <a:t>bm</a:t>
            </a:r>
            <a:r>
              <a:rPr lang="en-US" altLang="ko-KR" sz="1200" b="1" dirty="0">
                <a:solidFill>
                  <a:srgbClr val="0000FF"/>
                </a:solidFill>
                <a:latin typeface="Courier New" panose="02070309020205020404" pitchFamily="49" charset="0"/>
                <a:cs typeface="Courier New" panose="02070309020205020404" pitchFamily="49" charset="0"/>
              </a:rPr>
              <a:t>": 3},</a:t>
            </a:r>
          </a:p>
          <a:p>
            <a:r>
              <a:rPr lang="en-US" altLang="ko-KR" sz="1200" b="1" dirty="0">
                <a:solidFill>
                  <a:srgbClr val="0000FF"/>
                </a:solidFill>
                <a:latin typeface="Courier New" panose="02070309020205020404" pitchFamily="49" charset="0"/>
                <a:cs typeface="Courier New" panose="02070309020205020404" pitchFamily="49" charset="0"/>
              </a:rPr>
              <a:t>      "eps": [{"ep": "</a:t>
            </a:r>
            <a:r>
              <a:rPr lang="en-US" altLang="ko-KR" sz="1200" b="1" dirty="0" err="1">
                <a:solidFill>
                  <a:srgbClr val="0000FF"/>
                </a:solidFill>
                <a:latin typeface="Courier New" panose="02070309020205020404" pitchFamily="49" charset="0"/>
                <a:cs typeface="Courier New" panose="02070309020205020404" pitchFamily="49" charset="0"/>
              </a:rPr>
              <a:t>coaps</a:t>
            </a:r>
            <a:r>
              <a:rPr lang="en-US" altLang="ko-KR" sz="1200" b="1" dirty="0">
                <a:solidFill>
                  <a:srgbClr val="0000FF"/>
                </a:solidFill>
                <a:latin typeface="Courier New" panose="02070309020205020404" pitchFamily="49" charset="0"/>
                <a:cs typeface="Courier New" panose="02070309020205020404" pitchFamily="49" charset="0"/>
              </a:rPr>
              <a:t>://[2001:db8:b::c2e5]:22222"}]</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"anchor": "</a:t>
            </a:r>
            <a:r>
              <a:rPr lang="en-US" altLang="ko-KR" sz="1200" b="1" dirty="0" err="1">
                <a:solidFill>
                  <a:srgbClr val="0000FF"/>
                </a:solidFill>
                <a:latin typeface="Courier New" panose="02070309020205020404" pitchFamily="49" charset="0"/>
                <a:cs typeface="Courier New" panose="02070309020205020404" pitchFamily="49" charset="0"/>
              </a:rPr>
              <a:t>ocf</a:t>
            </a:r>
            <a:r>
              <a:rPr lang="en-US" altLang="ko-KR" sz="1200" b="1" dirty="0">
                <a:solidFill>
                  <a:srgbClr val="0000FF"/>
                </a:solidFill>
                <a:latin typeface="Courier New" panose="02070309020205020404" pitchFamily="49" charset="0"/>
                <a:cs typeface="Courier New" panose="02070309020205020404" pitchFamily="49" charset="0"/>
              </a:rPr>
              <a:t>://dc70373c-1e8d-4fb3-962e-017eaa863989",</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href</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myLightBrightness</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rt</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oic.r.brightness</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"if": ["</a:t>
            </a:r>
            <a:r>
              <a:rPr lang="en-US" altLang="ko-KR" sz="1200" b="1" dirty="0" err="1">
                <a:solidFill>
                  <a:srgbClr val="0000FF"/>
                </a:solidFill>
                <a:latin typeface="Courier New" panose="02070309020205020404" pitchFamily="49" charset="0"/>
                <a:cs typeface="Courier New" panose="02070309020205020404" pitchFamily="49" charset="0"/>
              </a:rPr>
              <a:t>oic.if.a</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oic.if.baseline</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"p": {"</a:t>
            </a:r>
            <a:r>
              <a:rPr lang="en-US" altLang="ko-KR" sz="1200" b="1" dirty="0" err="1">
                <a:solidFill>
                  <a:srgbClr val="0000FF"/>
                </a:solidFill>
                <a:latin typeface="Courier New" panose="02070309020205020404" pitchFamily="49" charset="0"/>
                <a:cs typeface="Courier New" panose="02070309020205020404" pitchFamily="49" charset="0"/>
              </a:rPr>
              <a:t>bm</a:t>
            </a:r>
            <a:r>
              <a:rPr lang="en-US" altLang="ko-KR" sz="1200" b="1" dirty="0">
                <a:solidFill>
                  <a:srgbClr val="0000FF"/>
                </a:solidFill>
                <a:latin typeface="Courier New" panose="02070309020205020404" pitchFamily="49" charset="0"/>
                <a:cs typeface="Courier New" panose="02070309020205020404" pitchFamily="49" charset="0"/>
              </a:rPr>
              <a:t>": 3},</a:t>
            </a:r>
          </a:p>
          <a:p>
            <a:r>
              <a:rPr lang="en-US" altLang="ko-KR" sz="1200" b="1" dirty="0">
                <a:solidFill>
                  <a:srgbClr val="0000FF"/>
                </a:solidFill>
                <a:latin typeface="Courier New" panose="02070309020205020404" pitchFamily="49" charset="0"/>
                <a:cs typeface="Courier New" panose="02070309020205020404" pitchFamily="49" charset="0"/>
              </a:rPr>
              <a:t>      "eps": [{"ep": "</a:t>
            </a:r>
            <a:r>
              <a:rPr lang="en-US" altLang="ko-KR" sz="1200" b="1" dirty="0" err="1">
                <a:solidFill>
                  <a:srgbClr val="0000FF"/>
                </a:solidFill>
                <a:latin typeface="Courier New" panose="02070309020205020404" pitchFamily="49" charset="0"/>
                <a:cs typeface="Courier New" panose="02070309020205020404" pitchFamily="49" charset="0"/>
              </a:rPr>
              <a:t>coaps</a:t>
            </a:r>
            <a:r>
              <a:rPr lang="en-US" altLang="ko-KR" sz="1200" b="1" dirty="0">
                <a:solidFill>
                  <a:srgbClr val="0000FF"/>
                </a:solidFill>
                <a:latin typeface="Courier New" panose="02070309020205020404" pitchFamily="49" charset="0"/>
                <a:cs typeface="Courier New" panose="02070309020205020404" pitchFamily="49" charset="0"/>
              </a:rPr>
              <a:t>://[2001:db8:b::c2e5]:22222"}]</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dirty="0">
                <a:latin typeface="Courier New" panose="02070309020205020404" pitchFamily="49" charset="0"/>
                <a:cs typeface="Courier New" panose="02070309020205020404" pitchFamily="49" charset="0"/>
              </a:rPr>
              <a:t>}</a:t>
            </a:r>
          </a:p>
        </p:txBody>
      </p:sp>
      <p:sp>
        <p:nvSpPr>
          <p:cNvPr id="2" name="제목 1"/>
          <p:cNvSpPr>
            <a:spLocks noGrp="1"/>
          </p:cNvSpPr>
          <p:nvPr>
            <p:ph type="title"/>
          </p:nvPr>
        </p:nvSpPr>
        <p:spPr>
          <a:xfrm>
            <a:off x="442118" y="152400"/>
            <a:ext cx="10363201" cy="685800"/>
          </a:xfrm>
        </p:spPr>
        <p:txBody>
          <a:bodyPr/>
          <a:lstStyle/>
          <a:p>
            <a:r>
              <a:rPr lang="en-US" altLang="ko-KR" dirty="0"/>
              <a:t>Device example: light device (</a:t>
            </a:r>
            <a:r>
              <a:rPr lang="en-US" altLang="ko-KR" dirty="0" err="1"/>
              <a:t>oic.d.light</a:t>
            </a:r>
            <a:r>
              <a:rPr lang="en-US" altLang="ko-KR" dirty="0"/>
              <a:t>)</a:t>
            </a:r>
            <a:endParaRPr lang="ko-KR" altLang="en-US" dirty="0"/>
          </a:p>
        </p:txBody>
      </p:sp>
      <p:cxnSp>
        <p:nvCxnSpPr>
          <p:cNvPr id="13" name="꺾인 연결선 12"/>
          <p:cNvCxnSpPr>
            <a:cxnSpLocks/>
            <a:endCxn id="17" idx="1"/>
          </p:cNvCxnSpPr>
          <p:nvPr/>
        </p:nvCxnSpPr>
        <p:spPr>
          <a:xfrm flipV="1">
            <a:off x="4499571" y="1173749"/>
            <a:ext cx="3058780" cy="1068320"/>
          </a:xfrm>
          <a:prstGeom prst="bentConnector3">
            <a:avLst>
              <a:gd name="adj1" fmla="val 50000"/>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Shape 27"/>
          <p:cNvCxnSpPr>
            <a:cxnSpLocks/>
            <a:endCxn id="23" idx="1"/>
          </p:cNvCxnSpPr>
          <p:nvPr/>
        </p:nvCxnSpPr>
        <p:spPr>
          <a:xfrm>
            <a:off x="4499571" y="3287432"/>
            <a:ext cx="3068507" cy="1485552"/>
          </a:xfrm>
          <a:prstGeom prst="bentConnector3">
            <a:avLst>
              <a:gd name="adj1" fmla="val 89310"/>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7563012" y="1341900"/>
            <a:ext cx="4478778" cy="1304027"/>
          </a:xfrm>
          <a:prstGeom prst="rect">
            <a:avLst/>
          </a:prstGeom>
          <a:solidFill>
            <a:schemeClr val="accent5">
              <a:lumMod val="20000"/>
              <a:lumOff val="80000"/>
            </a:schemeClr>
          </a:solidFill>
          <a:ln w="3175">
            <a:solidFill>
              <a:schemeClr val="tx1"/>
            </a:solidFill>
          </a:ln>
        </p:spPr>
        <p:txBody>
          <a:bodyPr wrap="square" rtlCol="0">
            <a:normAutofit fontScale="92500" lnSpcReduction="20000"/>
          </a:bodyPr>
          <a:lstStyle/>
          <a:p>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rt</a:t>
            </a:r>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oic.wk.d</a:t>
            </a:r>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oic.d.light</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"if": ["</a:t>
            </a:r>
            <a:r>
              <a:rPr lang="en-US" altLang="ko-KR" sz="1200" dirty="0" err="1">
                <a:latin typeface="Courier New" pitchFamily="49" charset="0"/>
                <a:cs typeface="Courier New" pitchFamily="49" charset="0"/>
              </a:rPr>
              <a:t>oic.if.r</a:t>
            </a:r>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oic.if.baseline</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"n": "</a:t>
            </a:r>
            <a:r>
              <a:rPr lang="en-US" altLang="ko-KR" sz="1200" dirty="0" err="1">
                <a:latin typeface="Courier New" pitchFamily="49" charset="0"/>
                <a:cs typeface="Courier New" pitchFamily="49" charset="0"/>
              </a:rPr>
              <a:t>myDeskLamp</a:t>
            </a:r>
            <a:r>
              <a:rPr lang="en-US" altLang="ko-KR" sz="1200" dirty="0">
                <a:latin typeface="Courier New" pitchFamily="49" charset="0"/>
                <a:cs typeface="Courier New" pitchFamily="49" charset="0"/>
              </a:rPr>
              <a:t>", </a:t>
            </a:r>
          </a:p>
          <a:p>
            <a:r>
              <a:rPr lang="en-US" altLang="ko-KR" sz="1200" b="1" dirty="0">
                <a:solidFill>
                  <a:srgbClr val="0000FF"/>
                </a:solidFill>
                <a:latin typeface="Courier New" pitchFamily="49" charset="0"/>
                <a:cs typeface="Courier New" pitchFamily="49" charset="0"/>
              </a:rPr>
              <a:t>  "di": "dc70373c-1e8d-4fb3-962e-017eaa863989", </a:t>
            </a:r>
          </a:p>
          <a:p>
            <a:r>
              <a:rPr lang="en-US" altLang="ko-KR" sz="1200" b="1" dirty="0">
                <a:solidFill>
                  <a:srgbClr val="0000FF"/>
                </a:solidFill>
                <a:latin typeface="Courier New" pitchFamily="49" charset="0"/>
                <a:cs typeface="Courier New" pitchFamily="49" charset="0"/>
              </a:rPr>
              <a:t>  "</a:t>
            </a:r>
            <a:r>
              <a:rPr lang="en-US" altLang="ko-KR" sz="1200" b="1" dirty="0" err="1">
                <a:solidFill>
                  <a:srgbClr val="0000FF"/>
                </a:solidFill>
                <a:latin typeface="Courier New" pitchFamily="49" charset="0"/>
                <a:cs typeface="Courier New" pitchFamily="49" charset="0"/>
              </a:rPr>
              <a:t>icv</a:t>
            </a:r>
            <a:r>
              <a:rPr lang="en-US" altLang="ko-KR" sz="1200" b="1" dirty="0">
                <a:solidFill>
                  <a:srgbClr val="0000FF"/>
                </a:solidFill>
                <a:latin typeface="Courier New" pitchFamily="49" charset="0"/>
                <a:cs typeface="Courier New" pitchFamily="49" charset="0"/>
              </a:rPr>
              <a:t>": "ocf.1.0.0",</a:t>
            </a:r>
          </a:p>
          <a:p>
            <a:r>
              <a:rPr lang="en-US" altLang="ko-KR" sz="1200" b="1" dirty="0">
                <a:solidFill>
                  <a:srgbClr val="0000FF"/>
                </a:solidFill>
                <a:latin typeface="Courier New" pitchFamily="49" charset="0"/>
                <a:cs typeface="Courier New" pitchFamily="49" charset="0"/>
              </a:rPr>
              <a:t>  "</a:t>
            </a:r>
            <a:r>
              <a:rPr lang="en-US" altLang="ko-KR" sz="1200" b="1" dirty="0" err="1">
                <a:solidFill>
                  <a:srgbClr val="0000FF"/>
                </a:solidFill>
                <a:latin typeface="Courier New" pitchFamily="49" charset="0"/>
                <a:cs typeface="Courier New" pitchFamily="49" charset="0"/>
              </a:rPr>
              <a:t>dmv</a:t>
            </a:r>
            <a:r>
              <a:rPr lang="en-US" altLang="ko-KR" sz="1200" b="1" dirty="0">
                <a:solidFill>
                  <a:srgbClr val="0000FF"/>
                </a:solidFill>
                <a:latin typeface="Courier New" pitchFamily="49" charset="0"/>
                <a:cs typeface="Courier New" pitchFamily="49" charset="0"/>
              </a:rPr>
              <a:t>": "ocf.res.1.0.0, ocf.sh.1.0.0",</a:t>
            </a:r>
          </a:p>
          <a:p>
            <a:r>
              <a:rPr lang="en-US" altLang="ko-KR" sz="1200" b="1" dirty="0">
                <a:solidFill>
                  <a:srgbClr val="0000FF"/>
                </a:solidFill>
                <a:latin typeface="Courier New" pitchFamily="49" charset="0"/>
                <a:cs typeface="Courier New" pitchFamily="49" charset="0"/>
              </a:rPr>
              <a:t>  "</a:t>
            </a:r>
            <a:r>
              <a:rPr lang="en-US" altLang="ko-KR" sz="1200" b="1" dirty="0" err="1">
                <a:solidFill>
                  <a:srgbClr val="0000FF"/>
                </a:solidFill>
                <a:latin typeface="Courier New" pitchFamily="49" charset="0"/>
                <a:cs typeface="Courier New" pitchFamily="49" charset="0"/>
              </a:rPr>
              <a:t>piid</a:t>
            </a:r>
            <a:r>
              <a:rPr lang="en-US" altLang="ko-KR" sz="1200" b="1" dirty="0">
                <a:solidFill>
                  <a:srgbClr val="0000FF"/>
                </a:solidFill>
                <a:latin typeface="Courier New" pitchFamily="49" charset="0"/>
                <a:cs typeface="Courier New" pitchFamily="49" charset="0"/>
              </a:rPr>
              <a:t>": "6F0AAC04-2BB0-468D-B57C-16570A26AE48"</a:t>
            </a:r>
          </a:p>
          <a:p>
            <a:r>
              <a:rPr lang="en-US" altLang="ko-KR" sz="1200" dirty="0">
                <a:latin typeface="Courier New" pitchFamily="49" charset="0"/>
                <a:cs typeface="Courier New" pitchFamily="49" charset="0"/>
              </a:rPr>
              <a:t>}</a:t>
            </a:r>
            <a:endParaRPr lang="ko-KR" altLang="en-US" sz="1200" dirty="0" err="1">
              <a:latin typeface="Courier New" pitchFamily="49" charset="0"/>
              <a:cs typeface="Courier New" pitchFamily="49" charset="0"/>
            </a:endParaRPr>
          </a:p>
        </p:txBody>
      </p:sp>
      <p:sp>
        <p:nvSpPr>
          <p:cNvPr id="66" name="TextBox 65"/>
          <p:cNvSpPr txBox="1"/>
          <p:nvPr/>
        </p:nvSpPr>
        <p:spPr>
          <a:xfrm>
            <a:off x="794507" y="5228481"/>
            <a:ext cx="3710892" cy="1107996"/>
          </a:xfrm>
          <a:prstGeom prst="rect">
            <a:avLst/>
          </a:prstGeom>
          <a:solidFill>
            <a:srgbClr val="FFCC99"/>
          </a:solidFill>
          <a:ln w="3175">
            <a:solidFill>
              <a:schemeClr val="tx1"/>
            </a:solidFill>
          </a:ln>
        </p:spPr>
        <p:txBody>
          <a:bodyPr wrap="square" rtlCol="0">
            <a:spAutoFit/>
          </a:bodyPr>
          <a:lstStyle/>
          <a:p>
            <a:r>
              <a:rPr lang="en-US" altLang="ko-KR" sz="1100" dirty="0">
                <a:latin typeface="Courier New" pitchFamily="49" charset="0"/>
                <a:cs typeface="Courier New" pitchFamily="49" charset="0"/>
              </a:rPr>
              <a:t>{</a:t>
            </a:r>
          </a:p>
          <a:p>
            <a:r>
              <a:rPr lang="en-US" altLang="ko-KR" sz="1100" dirty="0">
                <a:latin typeface="Courier New" pitchFamily="49" charset="0"/>
                <a:cs typeface="Courier New" pitchFamily="49" charset="0"/>
              </a:rPr>
              <a:t>  "</a:t>
            </a:r>
            <a:r>
              <a:rPr lang="en-US" altLang="ko-KR" sz="1100" dirty="0" err="1">
                <a:latin typeface="Courier New" pitchFamily="49" charset="0"/>
                <a:cs typeface="Courier New" pitchFamily="49" charset="0"/>
              </a:rPr>
              <a:t>rt</a:t>
            </a:r>
            <a:r>
              <a:rPr lang="en-US" altLang="ko-KR" sz="1100" dirty="0">
                <a:latin typeface="Courier New" pitchFamily="49" charset="0"/>
                <a:cs typeface="Courier New" pitchFamily="49" charset="0"/>
              </a:rPr>
              <a:t>": ["</a:t>
            </a:r>
            <a:r>
              <a:rPr lang="en-US" altLang="ko-KR" sz="1100" dirty="0" err="1">
                <a:latin typeface="Courier New" pitchFamily="49" charset="0"/>
                <a:cs typeface="Courier New" pitchFamily="49" charset="0"/>
              </a:rPr>
              <a:t>oic.r.switch.binary</a:t>
            </a:r>
            <a:r>
              <a:rPr lang="en-US" altLang="ko-KR" sz="1100" dirty="0">
                <a:latin typeface="Courier New" pitchFamily="49" charset="0"/>
                <a:cs typeface="Courier New" pitchFamily="49" charset="0"/>
              </a:rPr>
              <a:t>"],</a:t>
            </a:r>
          </a:p>
          <a:p>
            <a:r>
              <a:rPr lang="en-US" altLang="ko-KR" sz="1100" dirty="0">
                <a:latin typeface="Courier New" pitchFamily="49" charset="0"/>
                <a:cs typeface="Courier New" pitchFamily="49" charset="0"/>
              </a:rPr>
              <a:t>  "if": ["</a:t>
            </a:r>
            <a:r>
              <a:rPr lang="en-US" altLang="ko-KR" sz="1100" dirty="0" err="1">
                <a:latin typeface="Courier New" pitchFamily="49" charset="0"/>
                <a:cs typeface="Courier New" pitchFamily="49" charset="0"/>
              </a:rPr>
              <a:t>oic.if.a</a:t>
            </a:r>
            <a:r>
              <a:rPr lang="en-US" altLang="ko-KR" sz="1100" dirty="0">
                <a:latin typeface="Courier New" pitchFamily="49" charset="0"/>
                <a:cs typeface="Courier New" pitchFamily="49" charset="0"/>
              </a:rPr>
              <a:t>", "</a:t>
            </a:r>
            <a:r>
              <a:rPr lang="en-US" altLang="ko-KR" sz="1100" dirty="0" err="1">
                <a:latin typeface="Courier New" pitchFamily="49" charset="0"/>
                <a:cs typeface="Courier New" pitchFamily="49" charset="0"/>
              </a:rPr>
              <a:t>oic.if.baseline</a:t>
            </a:r>
            <a:r>
              <a:rPr lang="en-US" altLang="ko-KR" sz="1100" dirty="0">
                <a:latin typeface="Courier New" pitchFamily="49" charset="0"/>
                <a:cs typeface="Courier New" pitchFamily="49" charset="0"/>
              </a:rPr>
              <a:t>"],</a:t>
            </a:r>
          </a:p>
          <a:p>
            <a:r>
              <a:rPr lang="en-US" altLang="ko-KR" sz="1100" dirty="0">
                <a:latin typeface="Courier New" pitchFamily="49" charset="0"/>
                <a:cs typeface="Courier New" pitchFamily="49" charset="0"/>
              </a:rPr>
              <a:t>  "n": "</a:t>
            </a:r>
            <a:r>
              <a:rPr lang="en-US" altLang="ko-KR" sz="1100" dirty="0" err="1">
                <a:latin typeface="Courier New" pitchFamily="49" charset="0"/>
                <a:cs typeface="Courier New" pitchFamily="49" charset="0"/>
              </a:rPr>
              <a:t>myDeskLampBrightness</a:t>
            </a:r>
            <a:r>
              <a:rPr lang="en-US" altLang="ko-KR" sz="1100" dirty="0">
                <a:latin typeface="Courier New" pitchFamily="49" charset="0"/>
                <a:cs typeface="Courier New" pitchFamily="49" charset="0"/>
              </a:rPr>
              <a:t>", </a:t>
            </a:r>
          </a:p>
          <a:p>
            <a:r>
              <a:rPr lang="en-US" altLang="ko-KR" sz="1100" b="1" dirty="0">
                <a:solidFill>
                  <a:srgbClr val="0000FF"/>
                </a:solidFill>
                <a:latin typeface="Courier New" pitchFamily="49" charset="0"/>
                <a:cs typeface="Courier New" pitchFamily="49" charset="0"/>
              </a:rPr>
              <a:t>  "brightness": 50</a:t>
            </a:r>
          </a:p>
          <a:p>
            <a:r>
              <a:rPr lang="en-US" altLang="ko-KR" sz="1100" dirty="0">
                <a:solidFill>
                  <a:srgbClr val="0000FF"/>
                </a:solidFill>
                <a:latin typeface="Courier New" pitchFamily="49" charset="0"/>
                <a:cs typeface="Courier New" pitchFamily="49" charset="0"/>
              </a:rPr>
              <a:t>}</a:t>
            </a:r>
            <a:endParaRPr lang="en-US" altLang="ko-KR" sz="1100" dirty="0">
              <a:latin typeface="Courier New" pitchFamily="49" charset="0"/>
              <a:cs typeface="Courier New" pitchFamily="49" charset="0"/>
            </a:endParaRPr>
          </a:p>
        </p:txBody>
      </p:sp>
      <p:sp>
        <p:nvSpPr>
          <p:cNvPr id="67" name="TextBox 66"/>
          <p:cNvSpPr txBox="1"/>
          <p:nvPr/>
        </p:nvSpPr>
        <p:spPr>
          <a:xfrm>
            <a:off x="7571388" y="4945446"/>
            <a:ext cx="4470401" cy="1175995"/>
          </a:xfrm>
          <a:prstGeom prst="rect">
            <a:avLst/>
          </a:prstGeom>
          <a:solidFill>
            <a:srgbClr val="FFCC99"/>
          </a:solidFill>
          <a:ln w="3175">
            <a:solidFill>
              <a:schemeClr val="tx1"/>
            </a:solidFill>
          </a:ln>
        </p:spPr>
        <p:txBody>
          <a:bodyPr wrap="square" rtlCol="0">
            <a:normAutofit/>
          </a:bodyPr>
          <a:lstStyle/>
          <a:p>
            <a:r>
              <a:rPr lang="en-US" altLang="ko-KR" sz="1100" dirty="0">
                <a:latin typeface="Courier New" pitchFamily="49" charset="0"/>
                <a:cs typeface="Courier New" pitchFamily="49" charset="0"/>
              </a:rPr>
              <a:t>{</a:t>
            </a:r>
          </a:p>
          <a:p>
            <a:r>
              <a:rPr lang="en-US" altLang="ko-KR" sz="1100" dirty="0">
                <a:latin typeface="Courier New" pitchFamily="49" charset="0"/>
                <a:cs typeface="Courier New" pitchFamily="49" charset="0"/>
              </a:rPr>
              <a:t>  "</a:t>
            </a:r>
            <a:r>
              <a:rPr lang="en-US" altLang="ko-KR" sz="1100" dirty="0" err="1">
                <a:latin typeface="Courier New" panose="02070309020205020404" pitchFamily="49" charset="0"/>
                <a:cs typeface="Courier New" pitchFamily="49" charset="0"/>
              </a:rPr>
              <a:t>rt</a:t>
            </a:r>
            <a:r>
              <a:rPr lang="en-US" altLang="ko-KR" sz="1100" dirty="0">
                <a:latin typeface="Courier New" panose="02070309020205020404" pitchFamily="49" charset="0"/>
                <a:cs typeface="Courier New" pitchFamily="49" charset="0"/>
              </a:rPr>
              <a:t>": ["</a:t>
            </a:r>
            <a:r>
              <a:rPr lang="en-US" altLang="ko-KR" sz="1100" dirty="0" err="1">
                <a:latin typeface="Courier New" panose="02070309020205020404" pitchFamily="49" charset="0"/>
                <a:cs typeface="Courier New" pitchFamily="49" charset="0"/>
              </a:rPr>
              <a:t>oic.r.switch.binary</a:t>
            </a:r>
            <a:r>
              <a:rPr lang="en-US" altLang="ko-KR" sz="1100" dirty="0">
                <a:latin typeface="Courier New" pitchFamily="49" charset="0"/>
                <a:cs typeface="Courier New" pitchFamily="49" charset="0"/>
              </a:rPr>
              <a:t>"],</a:t>
            </a:r>
          </a:p>
          <a:p>
            <a:r>
              <a:rPr lang="en-US" altLang="ko-KR" sz="1100" dirty="0">
                <a:latin typeface="Courier New" pitchFamily="49" charset="0"/>
                <a:cs typeface="Courier New" pitchFamily="49" charset="0"/>
              </a:rPr>
              <a:t>  "if": ["</a:t>
            </a:r>
            <a:r>
              <a:rPr lang="en-US" altLang="ko-KR" sz="1100" dirty="0" err="1">
                <a:latin typeface="Courier New" panose="02070309020205020404" pitchFamily="49" charset="0"/>
                <a:cs typeface="Courier New" pitchFamily="49" charset="0"/>
              </a:rPr>
              <a:t>oic.if.a</a:t>
            </a:r>
            <a:r>
              <a:rPr lang="en-US" altLang="ko-KR" sz="1100" dirty="0">
                <a:latin typeface="Courier New" panose="02070309020205020404" pitchFamily="49" charset="0"/>
                <a:cs typeface="Courier New" pitchFamily="49" charset="0"/>
              </a:rPr>
              <a:t>", "</a:t>
            </a:r>
            <a:r>
              <a:rPr lang="en-US" altLang="ko-KR" sz="1100" dirty="0" err="1">
                <a:latin typeface="Courier New" panose="02070309020205020404" pitchFamily="49" charset="0"/>
                <a:cs typeface="Courier New" pitchFamily="49" charset="0"/>
              </a:rPr>
              <a:t>oic.if.baseline</a:t>
            </a:r>
            <a:r>
              <a:rPr lang="en-US" altLang="ko-KR" sz="1100" dirty="0">
                <a:latin typeface="Courier New" pitchFamily="49" charset="0"/>
                <a:cs typeface="Courier New" pitchFamily="49" charset="0"/>
              </a:rPr>
              <a:t>"],</a:t>
            </a:r>
          </a:p>
          <a:p>
            <a:r>
              <a:rPr lang="en-US" altLang="ko-KR" sz="1100" dirty="0">
                <a:latin typeface="Courier New" pitchFamily="49" charset="0"/>
                <a:cs typeface="Courier New" pitchFamily="49" charset="0"/>
              </a:rPr>
              <a:t>  "n": "</a:t>
            </a:r>
            <a:r>
              <a:rPr lang="en-US" altLang="ko-KR" sz="1100" dirty="0" err="1">
                <a:latin typeface="Courier New" panose="02070309020205020404" pitchFamily="49" charset="0"/>
                <a:cs typeface="Courier New" pitchFamily="49" charset="0"/>
              </a:rPr>
              <a:t>myDeskLampSwitch</a:t>
            </a:r>
            <a:r>
              <a:rPr lang="en-US" altLang="ko-KR" sz="1100" dirty="0">
                <a:latin typeface="Courier New" pitchFamily="49" charset="0"/>
                <a:cs typeface="Courier New" pitchFamily="49" charset="0"/>
              </a:rPr>
              <a:t>", </a:t>
            </a:r>
          </a:p>
          <a:p>
            <a:r>
              <a:rPr lang="en-US" altLang="ko-KR" sz="1100" b="1" dirty="0">
                <a:solidFill>
                  <a:srgbClr val="0000FF"/>
                </a:solidFill>
                <a:latin typeface="Courier New" pitchFamily="49" charset="0"/>
                <a:cs typeface="Courier New" pitchFamily="49" charset="0"/>
              </a:rPr>
              <a:t>  "value": true</a:t>
            </a:r>
          </a:p>
          <a:p>
            <a:r>
              <a:rPr lang="en-US" altLang="ko-KR" sz="1100" dirty="0">
                <a:latin typeface="Courier New" pitchFamily="49" charset="0"/>
                <a:cs typeface="Courier New" pitchFamily="49" charset="0"/>
              </a:rPr>
              <a:t>}</a:t>
            </a:r>
          </a:p>
        </p:txBody>
      </p:sp>
      <p:cxnSp>
        <p:nvCxnSpPr>
          <p:cNvPr id="76" name="Shape 27"/>
          <p:cNvCxnSpPr>
            <a:cxnSpLocks/>
            <a:endCxn id="30" idx="3"/>
          </p:cNvCxnSpPr>
          <p:nvPr/>
        </p:nvCxnSpPr>
        <p:spPr>
          <a:xfrm rot="16200000" flipH="1">
            <a:off x="3905134" y="4446590"/>
            <a:ext cx="1193211" cy="4336"/>
          </a:xfrm>
          <a:prstGeom prst="bentConnector4">
            <a:avLst>
              <a:gd name="adj1" fmla="val 1157"/>
              <a:gd name="adj2" fmla="val 5372140"/>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9" name="Picture 2" descr="https://www.troopsupport.dla.mil/events/images/14012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87623" y="3526361"/>
            <a:ext cx="1764135" cy="2691788"/>
          </a:xfrm>
          <a:prstGeom prst="rect">
            <a:avLst/>
          </a:prstGeom>
          <a:noFill/>
          <a:extLst>
            <a:ext uri="{909E8E84-426E-40DD-AFC4-6F175D3DCCD1}">
              <a14:hiddenFill xmlns:a14="http://schemas.microsoft.com/office/drawing/2010/main">
                <a:solidFill>
                  <a:srgbClr val="FFFFFF"/>
                </a:solidFill>
              </a14:hiddenFill>
            </a:ext>
          </a:extLst>
        </p:spPr>
      </p:pic>
      <p:sp>
        <p:nvSpPr>
          <p:cNvPr id="3" name="날짜 개체 틀 2"/>
          <p:cNvSpPr>
            <a:spLocks noGrp="1"/>
          </p:cNvSpPr>
          <p:nvPr>
            <p:ph type="dt" sz="half" idx="10"/>
          </p:nvPr>
        </p:nvSpPr>
        <p:spPr/>
        <p:txBody>
          <a:bodyPr/>
          <a:lstStyle/>
          <a:p>
            <a:fld id="{A4648EBD-4936-42A9-80EF-8494006E1E24}" type="datetime3">
              <a:rPr lang="en-US" altLang="ko-KR" smtClean="0"/>
              <a:t>17 October 2017</a:t>
            </a:fld>
            <a:endParaRPr lang="en-US" dirty="0"/>
          </a:p>
        </p:txBody>
      </p:sp>
      <p:sp>
        <p:nvSpPr>
          <p:cNvPr id="4" name="바닥글 개체 틀 3"/>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5" name="슬라이드 번호 개체 틀 4"/>
          <p:cNvSpPr>
            <a:spLocks noGrp="1"/>
          </p:cNvSpPr>
          <p:nvPr>
            <p:ph type="sldNum" sz="quarter" idx="12"/>
          </p:nvPr>
        </p:nvSpPr>
        <p:spPr/>
        <p:txBody>
          <a:bodyPr/>
          <a:lstStyle/>
          <a:p>
            <a:fld id="{17A5C656-E050-4F3D-A0DB-0D19E9E83691}" type="slidenum">
              <a:rPr lang="en-US" smtClean="0"/>
              <a:pPr/>
              <a:t>63</a:t>
            </a:fld>
            <a:endParaRPr lang="en-US" dirty="0"/>
          </a:p>
        </p:txBody>
      </p:sp>
      <p:sp>
        <p:nvSpPr>
          <p:cNvPr id="14" name="TextBox 13">
            <a:extLst>
              <a:ext uri="{FF2B5EF4-FFF2-40B4-BE49-F238E27FC236}">
                <a16:creationId xmlns:a16="http://schemas.microsoft.com/office/drawing/2014/main" id="{683B7C41-3EAB-4241-B0E9-470FF283CF30}"/>
              </a:ext>
            </a:extLst>
          </p:cNvPr>
          <p:cNvSpPr txBox="1"/>
          <p:nvPr/>
        </p:nvSpPr>
        <p:spPr>
          <a:xfrm>
            <a:off x="3521389" y="766938"/>
            <a:ext cx="982534" cy="338554"/>
          </a:xfrm>
          <a:prstGeom prst="rect">
            <a:avLst/>
          </a:prstGeom>
          <a:noFill/>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ko-KR" sz="1600" dirty="0">
                <a:latin typeface="Arial" panose="020B0604020202020204" pitchFamily="34" charset="0"/>
                <a:cs typeface="Arial" panose="020B0604020202020204" pitchFamily="34" charset="0"/>
              </a:rPr>
              <a:t>/</a:t>
            </a:r>
            <a:r>
              <a:rPr lang="en-US" altLang="ko-KR" sz="1600" dirty="0" err="1">
                <a:latin typeface="Arial" panose="020B0604020202020204" pitchFamily="34" charset="0"/>
                <a:cs typeface="Arial" panose="020B0604020202020204" pitchFamily="34" charset="0"/>
              </a:rPr>
              <a:t>oic</a:t>
            </a:r>
            <a:r>
              <a:rPr lang="en-US" altLang="ko-KR" sz="1600" dirty="0">
                <a:latin typeface="Arial" panose="020B0604020202020204" pitchFamily="34" charset="0"/>
                <a:cs typeface="Arial" panose="020B0604020202020204" pitchFamily="34" charset="0"/>
              </a:rPr>
              <a:t>/res </a:t>
            </a:r>
            <a:endParaRPr lang="ko-KR" altLang="en-US" sz="1600"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19914928-EF29-4A77-A793-627791F8056E}"/>
              </a:ext>
            </a:extLst>
          </p:cNvPr>
          <p:cNvSpPr txBox="1"/>
          <p:nvPr/>
        </p:nvSpPr>
        <p:spPr>
          <a:xfrm>
            <a:off x="7558351" y="1019860"/>
            <a:ext cx="982534" cy="307777"/>
          </a:xfrm>
          <a:prstGeom prst="rect">
            <a:avLst/>
          </a:prstGeom>
          <a:noFill/>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ko-KR" sz="1400" dirty="0">
                <a:latin typeface="Arial" panose="020B0604020202020204" pitchFamily="34" charset="0"/>
                <a:cs typeface="Arial" panose="020B0604020202020204" pitchFamily="34" charset="0"/>
              </a:rPr>
              <a:t>/</a:t>
            </a:r>
            <a:r>
              <a:rPr lang="en-US" altLang="ko-KR" sz="1400" dirty="0" err="1">
                <a:latin typeface="Arial" panose="020B0604020202020204" pitchFamily="34" charset="0"/>
                <a:cs typeface="Arial" panose="020B0604020202020204" pitchFamily="34" charset="0"/>
              </a:rPr>
              <a:t>oic</a:t>
            </a:r>
            <a:r>
              <a:rPr lang="en-US" altLang="ko-KR" sz="1400" dirty="0">
                <a:latin typeface="Arial" panose="020B0604020202020204" pitchFamily="34" charset="0"/>
                <a:cs typeface="Arial" panose="020B0604020202020204" pitchFamily="34" charset="0"/>
              </a:rPr>
              <a:t>/d </a:t>
            </a:r>
            <a:endParaRPr lang="ko-KR" altLang="en-US" sz="1400"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033FAC9D-2C79-4A7A-846A-DAD5A7ED21D6}"/>
              </a:ext>
            </a:extLst>
          </p:cNvPr>
          <p:cNvSpPr txBox="1"/>
          <p:nvPr/>
        </p:nvSpPr>
        <p:spPr>
          <a:xfrm>
            <a:off x="7563012" y="3287432"/>
            <a:ext cx="4478778" cy="1014933"/>
          </a:xfrm>
          <a:prstGeom prst="rect">
            <a:avLst/>
          </a:prstGeom>
          <a:solidFill>
            <a:schemeClr val="accent5">
              <a:lumMod val="20000"/>
              <a:lumOff val="80000"/>
            </a:schemeClr>
          </a:solidFill>
          <a:ln w="3175">
            <a:solidFill>
              <a:schemeClr val="tx1"/>
            </a:solidFill>
          </a:ln>
        </p:spPr>
        <p:txBody>
          <a:bodyPr wrap="square" rtlCol="0">
            <a:normAutofit fontScale="92500" lnSpcReduction="10000"/>
          </a:bodyPr>
          <a:lstStyle/>
          <a:p>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rt</a:t>
            </a:r>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oic.wk.p</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"if": ["</a:t>
            </a:r>
            <a:r>
              <a:rPr lang="en-US" altLang="ko-KR" sz="1200" dirty="0" err="1">
                <a:latin typeface="Courier New" pitchFamily="49" charset="0"/>
                <a:cs typeface="Courier New" pitchFamily="49" charset="0"/>
              </a:rPr>
              <a:t>oic.if.r</a:t>
            </a:r>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oic.if.baseline</a:t>
            </a:r>
            <a:r>
              <a:rPr lang="en-US" altLang="ko-KR" sz="1200" dirty="0">
                <a:latin typeface="Courier New" pitchFamily="49" charset="0"/>
                <a:cs typeface="Courier New" pitchFamily="49" charset="0"/>
              </a:rPr>
              <a:t>"],</a:t>
            </a:r>
          </a:p>
          <a:p>
            <a:r>
              <a:rPr lang="en-US" altLang="ko-KR" sz="1200" b="1" dirty="0">
                <a:solidFill>
                  <a:srgbClr val="0000FF"/>
                </a:solidFill>
                <a:latin typeface="Courier New" pitchFamily="49" charset="0"/>
                <a:cs typeface="Courier New" pitchFamily="49" charset="0"/>
              </a:rPr>
              <a:t>  "pi": "54919CA5-4101-4AE4-595B-353C51AA983C", </a:t>
            </a:r>
          </a:p>
          <a:p>
            <a:r>
              <a:rPr lang="en-US" altLang="ko-KR" sz="1200" b="1" dirty="0">
                <a:solidFill>
                  <a:srgbClr val="0000FF"/>
                </a:solidFill>
                <a:latin typeface="Courier New" pitchFamily="49" charset="0"/>
                <a:cs typeface="Courier New" pitchFamily="49" charset="0"/>
              </a:rPr>
              <a:t>  "</a:t>
            </a:r>
            <a:r>
              <a:rPr lang="en-US" altLang="ko-KR" sz="1200" b="1" dirty="0" err="1">
                <a:solidFill>
                  <a:srgbClr val="0000FF"/>
                </a:solidFill>
                <a:latin typeface="Courier New" pitchFamily="49" charset="0"/>
                <a:cs typeface="Courier New" pitchFamily="49" charset="0"/>
              </a:rPr>
              <a:t>mnmn</a:t>
            </a:r>
            <a:r>
              <a:rPr lang="en-US" altLang="ko-KR" sz="1200" b="1" dirty="0">
                <a:solidFill>
                  <a:srgbClr val="0000FF"/>
                </a:solidFill>
                <a:latin typeface="Courier New" pitchFamily="49" charset="0"/>
                <a:cs typeface="Courier New" pitchFamily="49" charset="0"/>
              </a:rPr>
              <a:t>": "STRK, Inc"</a:t>
            </a:r>
          </a:p>
          <a:p>
            <a:r>
              <a:rPr lang="en-US" altLang="ko-KR" sz="1200" dirty="0">
                <a:latin typeface="Courier New" pitchFamily="49" charset="0"/>
                <a:cs typeface="Courier New" pitchFamily="49" charset="0"/>
              </a:rPr>
              <a:t>}</a:t>
            </a:r>
            <a:endParaRPr lang="ko-KR" altLang="en-US" sz="1200" dirty="0" err="1">
              <a:latin typeface="Courier New" pitchFamily="49" charset="0"/>
              <a:cs typeface="Courier New" pitchFamily="49" charset="0"/>
            </a:endParaRPr>
          </a:p>
        </p:txBody>
      </p:sp>
      <p:sp>
        <p:nvSpPr>
          <p:cNvPr id="20" name="TextBox 19">
            <a:extLst>
              <a:ext uri="{FF2B5EF4-FFF2-40B4-BE49-F238E27FC236}">
                <a16:creationId xmlns:a16="http://schemas.microsoft.com/office/drawing/2014/main" id="{FF3EC298-592D-4530-8F51-6CAE6A7ED2A9}"/>
              </a:ext>
            </a:extLst>
          </p:cNvPr>
          <p:cNvSpPr txBox="1"/>
          <p:nvPr/>
        </p:nvSpPr>
        <p:spPr>
          <a:xfrm>
            <a:off x="7558351" y="2965392"/>
            <a:ext cx="982534" cy="307777"/>
          </a:xfrm>
          <a:prstGeom prst="rect">
            <a:avLst/>
          </a:prstGeom>
          <a:noFill/>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ko-KR" sz="1400" dirty="0">
                <a:latin typeface="Arial" panose="020B0604020202020204" pitchFamily="34" charset="0"/>
                <a:cs typeface="Arial" panose="020B0604020202020204" pitchFamily="34" charset="0"/>
              </a:rPr>
              <a:t>/</a:t>
            </a:r>
            <a:r>
              <a:rPr lang="en-US" altLang="ko-KR" sz="1400" dirty="0" err="1">
                <a:latin typeface="Arial" panose="020B0604020202020204" pitchFamily="34" charset="0"/>
                <a:cs typeface="Arial" panose="020B0604020202020204" pitchFamily="34" charset="0"/>
              </a:rPr>
              <a:t>oic</a:t>
            </a:r>
            <a:r>
              <a:rPr lang="en-US" altLang="ko-KR" sz="1400" dirty="0">
                <a:latin typeface="Arial" panose="020B0604020202020204" pitchFamily="34" charset="0"/>
                <a:cs typeface="Arial" panose="020B0604020202020204" pitchFamily="34" charset="0"/>
              </a:rPr>
              <a:t>/p </a:t>
            </a:r>
            <a:endParaRPr lang="ko-KR" altLang="en-US" sz="1400" dirty="0">
              <a:latin typeface="Arial" panose="020B0604020202020204" pitchFamily="34" charset="0"/>
              <a:cs typeface="Arial" panose="020B0604020202020204" pitchFamily="34" charset="0"/>
            </a:endParaRPr>
          </a:p>
        </p:txBody>
      </p:sp>
      <p:sp>
        <p:nvSpPr>
          <p:cNvPr id="23" name="TextBox 22">
            <a:extLst>
              <a:ext uri="{FF2B5EF4-FFF2-40B4-BE49-F238E27FC236}">
                <a16:creationId xmlns:a16="http://schemas.microsoft.com/office/drawing/2014/main" id="{8B4B26B6-27ED-4882-BC5D-D309705D23D8}"/>
              </a:ext>
            </a:extLst>
          </p:cNvPr>
          <p:cNvSpPr txBox="1"/>
          <p:nvPr/>
        </p:nvSpPr>
        <p:spPr>
          <a:xfrm>
            <a:off x="7568078" y="4619095"/>
            <a:ext cx="2042850" cy="307777"/>
          </a:xfrm>
          <a:prstGeom prst="rect">
            <a:avLst/>
          </a:prstGeom>
          <a:noFill/>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ko-KR" sz="1400" dirty="0">
                <a:latin typeface="Arial" panose="020B0604020202020204" pitchFamily="34" charset="0"/>
                <a:cs typeface="Arial" panose="020B0604020202020204" pitchFamily="34" charset="0"/>
              </a:rPr>
              <a:t>/</a:t>
            </a:r>
            <a:r>
              <a:rPr lang="en-US" altLang="ko-KR" sz="1400" dirty="0" err="1">
                <a:latin typeface="Arial" panose="020B0604020202020204" pitchFamily="34" charset="0"/>
                <a:cs typeface="Arial" panose="020B0604020202020204" pitchFamily="34" charset="0"/>
              </a:rPr>
              <a:t>myDeskLampSwitch</a:t>
            </a:r>
            <a:endParaRPr lang="ko-KR" altLang="en-US" sz="1400" dirty="0">
              <a:latin typeface="Arial" panose="020B0604020202020204" pitchFamily="34" charset="0"/>
              <a:cs typeface="Arial" panose="020B0604020202020204" pitchFamily="34" charset="0"/>
            </a:endParaRPr>
          </a:p>
        </p:txBody>
      </p:sp>
      <p:sp>
        <p:nvSpPr>
          <p:cNvPr id="30" name="TextBox 29">
            <a:extLst>
              <a:ext uri="{FF2B5EF4-FFF2-40B4-BE49-F238E27FC236}">
                <a16:creationId xmlns:a16="http://schemas.microsoft.com/office/drawing/2014/main" id="{5C68C9AE-C3B2-4BDD-AE8E-402AD235BB84}"/>
              </a:ext>
            </a:extLst>
          </p:cNvPr>
          <p:cNvSpPr txBox="1"/>
          <p:nvPr/>
        </p:nvSpPr>
        <p:spPr>
          <a:xfrm>
            <a:off x="2305455" y="4891475"/>
            <a:ext cx="2198452" cy="307777"/>
          </a:xfrm>
          <a:prstGeom prst="rect">
            <a:avLst/>
          </a:prstGeom>
          <a:noFill/>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ko-KR" sz="1400" dirty="0">
                <a:latin typeface="Arial" panose="020B0604020202020204" pitchFamily="34" charset="0"/>
                <a:cs typeface="Arial" panose="020B0604020202020204" pitchFamily="34" charset="0"/>
              </a:rPr>
              <a:t>/</a:t>
            </a:r>
            <a:r>
              <a:rPr lang="en-US" altLang="ko-KR" sz="1400" dirty="0" err="1">
                <a:latin typeface="Arial" panose="020B0604020202020204" pitchFamily="34" charset="0"/>
                <a:cs typeface="Arial" panose="020B0604020202020204" pitchFamily="34" charset="0"/>
              </a:rPr>
              <a:t>myDeskLampBrightness</a:t>
            </a:r>
            <a:endParaRPr lang="ko-KR" altLang="en-US" sz="1400" dirty="0">
              <a:latin typeface="Arial" panose="020B0604020202020204" pitchFamily="34" charset="0"/>
              <a:cs typeface="Arial" panose="020B0604020202020204" pitchFamily="34" charset="0"/>
            </a:endParaRPr>
          </a:p>
        </p:txBody>
      </p:sp>
      <p:cxnSp>
        <p:nvCxnSpPr>
          <p:cNvPr id="46" name="Shape 27">
            <a:extLst>
              <a:ext uri="{FF2B5EF4-FFF2-40B4-BE49-F238E27FC236}">
                <a16:creationId xmlns:a16="http://schemas.microsoft.com/office/drawing/2014/main" id="{EB1E272C-2B5B-4A37-997F-C46022DF7997}"/>
              </a:ext>
            </a:extLst>
          </p:cNvPr>
          <p:cNvCxnSpPr>
            <a:cxnSpLocks/>
            <a:endCxn id="20" idx="1"/>
          </p:cNvCxnSpPr>
          <p:nvPr/>
        </p:nvCxnSpPr>
        <p:spPr>
          <a:xfrm>
            <a:off x="4591455" y="2733178"/>
            <a:ext cx="2966896" cy="386103"/>
          </a:xfrm>
          <a:prstGeom prst="bentConnector3">
            <a:avLst>
              <a:gd name="adj1" fmla="val 50000"/>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3836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9005519" y="4357093"/>
            <a:ext cx="2700591" cy="630810"/>
          </a:xfrm>
          <a:prstGeom prst="rect">
            <a:avLst/>
          </a:prstGeom>
          <a:solidFill>
            <a:schemeClr val="accent5">
              <a:lumMod val="20000"/>
              <a:lumOff val="80000"/>
            </a:schemeClr>
          </a:solidFill>
          <a:ln w="3175">
            <a:solidFill>
              <a:schemeClr val="tx1"/>
            </a:solidFill>
          </a:ln>
        </p:spPr>
        <p:txBody>
          <a:bodyPr wrap="square" rtlCol="0">
            <a:normAutofit fontScale="92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oic.wk.p</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"pi": "54919CA5-4101-4AE4-595B-353C51AA983C", </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mnmn</a:t>
            </a:r>
            <a:r>
              <a:rPr lang="en-US" altLang="ko-KR" sz="800" dirty="0">
                <a:latin typeface="Courier New" pitchFamily="49" charset="0"/>
                <a:cs typeface="Courier New" pitchFamily="49" charset="0"/>
              </a:rPr>
              <a:t>": "STRK, Inc"</a:t>
            </a:r>
          </a:p>
          <a:p>
            <a:r>
              <a:rPr lang="en-US" altLang="ko-KR" sz="800" dirty="0">
                <a:latin typeface="Courier New" pitchFamily="49" charset="0"/>
                <a:cs typeface="Courier New" pitchFamily="49" charset="0"/>
              </a:rPr>
              <a:t>}</a:t>
            </a:r>
            <a:endParaRPr lang="ko-KR" altLang="en-US" sz="800" dirty="0" err="1">
              <a:latin typeface="Courier New" pitchFamily="49" charset="0"/>
              <a:cs typeface="Courier New" pitchFamily="49" charset="0"/>
            </a:endParaRPr>
          </a:p>
        </p:txBody>
      </p:sp>
      <p:sp>
        <p:nvSpPr>
          <p:cNvPr id="31" name="TextBox 30"/>
          <p:cNvSpPr txBox="1"/>
          <p:nvPr/>
        </p:nvSpPr>
        <p:spPr>
          <a:xfrm>
            <a:off x="9020600" y="5037486"/>
            <a:ext cx="2694563" cy="609330"/>
          </a:xfrm>
          <a:prstGeom prst="rect">
            <a:avLst/>
          </a:prstGeom>
          <a:solidFill>
            <a:srgbClr val="FFCC99"/>
          </a:solidFill>
          <a:ln w="3175">
            <a:solidFill>
              <a:schemeClr val="tx1"/>
            </a:solidFill>
          </a:ln>
        </p:spPr>
        <p:txBody>
          <a:bodyPr wrap="square" rtlCol="0">
            <a:normAutofit fontScale="850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oic.r.switch.binary</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"n": "</a:t>
            </a:r>
            <a:r>
              <a:rPr lang="en-US" altLang="ko-KR" sz="800" dirty="0" err="1">
                <a:latin typeface="Courier New" pitchFamily="49" charset="0"/>
                <a:cs typeface="Courier New" pitchFamily="49" charset="0"/>
              </a:rPr>
              <a:t>myDeskLampSwitch</a:t>
            </a:r>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"value": true</a:t>
            </a:r>
          </a:p>
          <a:p>
            <a:r>
              <a:rPr lang="en-US" altLang="ko-KR" sz="800" dirty="0">
                <a:latin typeface="Courier New" pitchFamily="49" charset="0"/>
                <a:cs typeface="Courier New" pitchFamily="49" charset="0"/>
              </a:rPr>
              <a:t>}</a:t>
            </a:r>
          </a:p>
        </p:txBody>
      </p:sp>
      <p:sp>
        <p:nvSpPr>
          <p:cNvPr id="32" name="TextBox 31"/>
          <p:cNvSpPr txBox="1"/>
          <p:nvPr/>
        </p:nvSpPr>
        <p:spPr>
          <a:xfrm>
            <a:off x="9024086" y="5679455"/>
            <a:ext cx="2682024" cy="654817"/>
          </a:xfrm>
          <a:prstGeom prst="rect">
            <a:avLst/>
          </a:prstGeom>
          <a:solidFill>
            <a:srgbClr val="FFCC99"/>
          </a:solidFill>
          <a:ln w="3175">
            <a:solidFill>
              <a:schemeClr val="tx1"/>
            </a:solidFill>
          </a:ln>
        </p:spPr>
        <p:txBody>
          <a:bodyPr wrap="square" rtlCol="0">
            <a:normAutofit fontScale="92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oic.r.switch.binary</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"n": "</a:t>
            </a:r>
            <a:r>
              <a:rPr lang="en-US" altLang="ko-KR" sz="800" dirty="0" err="1">
                <a:latin typeface="Courier New" pitchFamily="49" charset="0"/>
                <a:cs typeface="Courier New" pitchFamily="49" charset="0"/>
              </a:rPr>
              <a:t>myDeskLampBrightness</a:t>
            </a:r>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"brightness": 50</a:t>
            </a:r>
          </a:p>
          <a:p>
            <a:r>
              <a:rPr lang="en-US" altLang="ko-KR" sz="800" dirty="0">
                <a:latin typeface="Courier New" pitchFamily="49" charset="0"/>
                <a:cs typeface="Courier New" pitchFamily="49" charset="0"/>
              </a:rPr>
              <a:t>}</a:t>
            </a:r>
          </a:p>
        </p:txBody>
      </p:sp>
      <p:sp>
        <p:nvSpPr>
          <p:cNvPr id="26" name="TextBox 25">
            <a:extLst>
              <a:ext uri="{FF2B5EF4-FFF2-40B4-BE49-F238E27FC236}">
                <a16:creationId xmlns:a16="http://schemas.microsoft.com/office/drawing/2014/main" id="{8A79E418-CF5E-49DE-822A-177EFA6B5CAA}"/>
              </a:ext>
            </a:extLst>
          </p:cNvPr>
          <p:cNvSpPr txBox="1"/>
          <p:nvPr/>
        </p:nvSpPr>
        <p:spPr>
          <a:xfrm>
            <a:off x="9005519" y="3558694"/>
            <a:ext cx="2700591" cy="760122"/>
          </a:xfrm>
          <a:prstGeom prst="rect">
            <a:avLst/>
          </a:prstGeom>
          <a:solidFill>
            <a:schemeClr val="accent5">
              <a:lumMod val="20000"/>
              <a:lumOff val="80000"/>
            </a:schemeClr>
          </a:solidFill>
          <a:ln w="3175">
            <a:solidFill>
              <a:schemeClr val="tx1"/>
            </a:solidFill>
          </a:ln>
        </p:spPr>
        <p:txBody>
          <a:bodyPr wrap="square" rtlCol="0">
            <a:normAutofit fontScale="77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oic.wk.d</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oic.d.light</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"n": "</a:t>
            </a:r>
            <a:r>
              <a:rPr lang="en-US" altLang="ko-KR" sz="800" dirty="0" err="1">
                <a:latin typeface="Courier New" pitchFamily="49" charset="0"/>
                <a:cs typeface="Courier New" pitchFamily="49" charset="0"/>
              </a:rPr>
              <a:t>myDeskLamp</a:t>
            </a:r>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"di": "dc70373c-1e8d-4fb3-962e-017eaa863989", </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icv</a:t>
            </a:r>
            <a:r>
              <a:rPr lang="en-US" altLang="ko-KR" sz="800" dirty="0">
                <a:latin typeface="Courier New" pitchFamily="49" charset="0"/>
                <a:cs typeface="Courier New" pitchFamily="49" charset="0"/>
              </a:rPr>
              <a:t>": "ocf.1.0.0",</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dmv</a:t>
            </a:r>
            <a:r>
              <a:rPr lang="en-US" altLang="ko-KR" sz="800" dirty="0">
                <a:latin typeface="Courier New" pitchFamily="49" charset="0"/>
                <a:cs typeface="Courier New" pitchFamily="49" charset="0"/>
              </a:rPr>
              <a:t>": "ocf.res.1.0.0, ocf.sh.1.0.0",</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piid</a:t>
            </a:r>
            <a:r>
              <a:rPr lang="en-US" altLang="ko-KR" sz="800" dirty="0">
                <a:latin typeface="Courier New" pitchFamily="49" charset="0"/>
                <a:cs typeface="Courier New" pitchFamily="49" charset="0"/>
              </a:rPr>
              <a:t>": "6F0AAC04-2BB0-468D-B57C-16570A26AE48"</a:t>
            </a:r>
          </a:p>
          <a:p>
            <a:r>
              <a:rPr lang="en-US" altLang="ko-KR" sz="800" dirty="0">
                <a:latin typeface="Courier New" pitchFamily="49" charset="0"/>
                <a:cs typeface="Courier New" pitchFamily="49" charset="0"/>
              </a:rPr>
              <a:t>}</a:t>
            </a:r>
          </a:p>
        </p:txBody>
      </p:sp>
      <p:sp>
        <p:nvSpPr>
          <p:cNvPr id="33" name="TextBox 32">
            <a:extLst>
              <a:ext uri="{FF2B5EF4-FFF2-40B4-BE49-F238E27FC236}">
                <a16:creationId xmlns:a16="http://schemas.microsoft.com/office/drawing/2014/main" id="{F59E9402-3D39-446F-9319-4EC78103F43F}"/>
              </a:ext>
            </a:extLst>
          </p:cNvPr>
          <p:cNvSpPr txBox="1"/>
          <p:nvPr/>
        </p:nvSpPr>
        <p:spPr>
          <a:xfrm>
            <a:off x="9005519" y="564211"/>
            <a:ext cx="2700591" cy="2960966"/>
          </a:xfrm>
          <a:prstGeom prst="rect">
            <a:avLst/>
          </a:prstGeom>
          <a:solidFill>
            <a:schemeClr val="accent5">
              <a:lumMod val="20000"/>
              <a:lumOff val="80000"/>
            </a:schemeClr>
          </a:solidFill>
          <a:ln w="3175">
            <a:solidFill>
              <a:schemeClr val="tx1"/>
            </a:solidFill>
          </a:ln>
        </p:spPr>
        <p:txBody>
          <a:bodyPr wrap="square" rtlCol="0">
            <a:normAutofit fontScale="62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["oic.wk.res"],</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oic.if.ll</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"links":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a:t>
            </a:r>
            <a:r>
              <a:rPr lang="en-US" altLang="ko-KR" sz="800" dirty="0">
                <a:latin typeface="Courier New" pitchFamily="49" charset="0"/>
                <a:cs typeface="Courier New" pitchFamily="49" charset="0"/>
              </a:rPr>
              <a:t>/res",</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rel</a:t>
            </a:r>
            <a:r>
              <a:rPr lang="en-US" altLang="ko-KR" sz="800" dirty="0">
                <a:latin typeface="Courier New" pitchFamily="49" charset="0"/>
                <a:cs typeface="Courier New" pitchFamily="49" charset="0"/>
              </a:rPr>
              <a:t>": "self",</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["oic.wk.res"],</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oic.if.ll</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://[2001:db8:a::b1d4]:33333"}]</a:t>
            </a:r>
          </a:p>
          <a:p>
            <a:r>
              <a:rPr lang="en-US" altLang="ko-KR" sz="800" dirty="0">
                <a:latin typeface="Courier New" pitchFamily="49" charset="0"/>
                <a:cs typeface="Courier New" pitchFamily="49" charset="0"/>
              </a:rPr>
              <a:t>    },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a:t>
            </a:r>
            <a:r>
              <a:rPr lang="en-US" altLang="ko-KR" sz="800" dirty="0">
                <a:latin typeface="Courier New" pitchFamily="49" charset="0"/>
                <a:cs typeface="Courier New" pitchFamily="49" charset="0"/>
              </a:rPr>
              <a:t>/d",</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oic.wk.d</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oic.d.light</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a:t>
            </a:r>
            <a:r>
              <a:rPr lang="en-US" altLang="ko-KR" sz="800" dirty="0">
                <a:latin typeface="Courier New" pitchFamily="49" charset="0"/>
                <a:cs typeface="Courier New" pitchFamily="49" charset="0"/>
              </a:rPr>
              <a:t>/p",</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oic.wk.p</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myLightSwitch</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oic.r.switch.binary</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myLightBrightness</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oic.r.brightness</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a:t>
            </a:r>
          </a:p>
        </p:txBody>
      </p:sp>
      <p:sp>
        <p:nvSpPr>
          <p:cNvPr id="2" name="제목 1"/>
          <p:cNvSpPr>
            <a:spLocks noGrp="1"/>
          </p:cNvSpPr>
          <p:nvPr>
            <p:ph type="title"/>
          </p:nvPr>
        </p:nvSpPr>
        <p:spPr/>
        <p:txBody>
          <a:bodyPr/>
          <a:lstStyle/>
          <a:p>
            <a:r>
              <a:rPr lang="en-US" altLang="ko-KR" dirty="0"/>
              <a:t>Discovery procedure with </a:t>
            </a:r>
            <a:r>
              <a:rPr lang="en-US" altLang="ko-KR" dirty="0" err="1"/>
              <a:t>oic</a:t>
            </a:r>
            <a:r>
              <a:rPr lang="en-US" altLang="ko-KR" dirty="0"/>
              <a:t>/res</a:t>
            </a:r>
            <a:endParaRPr lang="ko-KR" altLang="en-US" dirty="0"/>
          </a:p>
        </p:txBody>
      </p:sp>
      <p:pic>
        <p:nvPicPr>
          <p:cNvPr id="27" name="Picture 2" descr="https://www.troopsupport.dla.mil/events/images/140122.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782242" y="3220615"/>
            <a:ext cx="1458097" cy="2224823"/>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p:cNvPicPr>
            <a:picLocks noChangeAspect="1" noChangeArrowheads="1"/>
          </p:cNvPicPr>
          <p:nvPr/>
        </p:nvPicPr>
        <p:blipFill>
          <a:blip r:embed="rId8"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484581" y="3136064"/>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6" name="직선 화살표 연결선 35"/>
          <p:cNvCxnSpPr/>
          <p:nvPr/>
        </p:nvCxnSpPr>
        <p:spPr>
          <a:xfrm flipV="1">
            <a:off x="3081049" y="3536611"/>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직선 화살표 연결선 38"/>
          <p:cNvCxnSpPr/>
          <p:nvPr/>
        </p:nvCxnSpPr>
        <p:spPr>
          <a:xfrm flipV="1">
            <a:off x="3081049" y="3948528"/>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Content Placeholder 2"/>
          <p:cNvSpPr txBox="1">
            <a:spLocks/>
          </p:cNvSpPr>
          <p:nvPr/>
        </p:nvSpPr>
        <p:spPr>
          <a:xfrm>
            <a:off x="3081049" y="3175228"/>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GET /</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/res</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41" name="Content Placeholder 2"/>
          <p:cNvSpPr txBox="1">
            <a:spLocks/>
          </p:cNvSpPr>
          <p:nvPr/>
        </p:nvSpPr>
        <p:spPr>
          <a:xfrm>
            <a:off x="3081049" y="3667469"/>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68" name="내용 개체 틀 2"/>
          <p:cNvSpPr>
            <a:spLocks noGrp="1"/>
          </p:cNvSpPr>
          <p:nvPr>
            <p:ph idx="1"/>
          </p:nvPr>
        </p:nvSpPr>
        <p:spPr>
          <a:xfrm>
            <a:off x="608092" y="1156344"/>
            <a:ext cx="7530892" cy="962167"/>
          </a:xfrm>
        </p:spPr>
        <p:txBody>
          <a:bodyPr>
            <a:normAutofit fontScale="70000" lnSpcReduction="20000"/>
          </a:bodyPr>
          <a:lstStyle/>
          <a:p>
            <a:r>
              <a:rPr lang="en-US" altLang="ko-KR" dirty="0"/>
              <a:t>Device discovery with “</a:t>
            </a:r>
            <a:r>
              <a:rPr lang="en-US" altLang="ko-KR" dirty="0" err="1"/>
              <a:t>oic</a:t>
            </a:r>
            <a:r>
              <a:rPr lang="en-US" altLang="ko-KR" dirty="0"/>
              <a:t>/res”</a:t>
            </a:r>
          </a:p>
          <a:p>
            <a:pPr marL="800100" lvl="1" indent="-342900">
              <a:buFontTx/>
              <a:buChar char="-"/>
            </a:pPr>
            <a:r>
              <a:rPr lang="en-US" altLang="ko-KR" dirty="0"/>
              <a:t>A response to “</a:t>
            </a:r>
            <a:r>
              <a:rPr lang="en-US" altLang="ko-KR" dirty="0" err="1"/>
              <a:t>oic</a:t>
            </a:r>
            <a:r>
              <a:rPr lang="en-US" altLang="ko-KR" dirty="0"/>
              <a:t>/res” carries device type in “</a:t>
            </a:r>
            <a:r>
              <a:rPr lang="en-US" altLang="ko-KR" dirty="0" err="1"/>
              <a:t>rt</a:t>
            </a:r>
            <a:r>
              <a:rPr lang="en-US" altLang="ko-KR" dirty="0"/>
              <a:t>” of “</a:t>
            </a:r>
            <a:r>
              <a:rPr lang="en-US" altLang="ko-KR" dirty="0" err="1"/>
              <a:t>oic</a:t>
            </a:r>
            <a:r>
              <a:rPr lang="en-US" altLang="ko-KR" dirty="0"/>
              <a:t>/d” in addition to all resource information. </a:t>
            </a:r>
          </a:p>
          <a:p>
            <a:pPr marL="800100" lvl="1" indent="-342900">
              <a:buFontTx/>
              <a:buChar char="-"/>
            </a:pPr>
            <a:endParaRPr lang="en-US" altLang="ko-KR" dirty="0"/>
          </a:p>
          <a:p>
            <a:pPr marL="800100" lvl="1" indent="-342900">
              <a:buFontTx/>
              <a:buChar char="-"/>
            </a:pPr>
            <a:endParaRPr lang="en-US" altLang="ko-KR" dirty="0"/>
          </a:p>
        </p:txBody>
      </p:sp>
      <p:sp>
        <p:nvSpPr>
          <p:cNvPr id="28" name="TextBox 27"/>
          <p:cNvSpPr txBox="1"/>
          <p:nvPr/>
        </p:nvSpPr>
        <p:spPr>
          <a:xfrm>
            <a:off x="3531136" y="4067440"/>
            <a:ext cx="2422188" cy="2257104"/>
          </a:xfrm>
          <a:prstGeom prst="rect">
            <a:avLst/>
          </a:prstGeom>
          <a:solidFill>
            <a:schemeClr val="accent5">
              <a:lumMod val="20000"/>
              <a:lumOff val="80000"/>
            </a:schemeClr>
          </a:solidFill>
          <a:ln w="3175">
            <a:solidFill>
              <a:schemeClr val="tx1"/>
            </a:solidFill>
          </a:ln>
        </p:spPr>
        <p:txBody>
          <a:bodyPr wrap="square" rtlCol="0">
            <a:normAutofit fontScale="40000" lnSpcReduction="20000"/>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/res",</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rel</a:t>
            </a:r>
            <a:r>
              <a:rPr lang="en-US" altLang="ko-KR" sz="1000" dirty="0">
                <a:latin typeface="Courier New" pitchFamily="49" charset="0"/>
                <a:cs typeface="Courier New" pitchFamily="49" charset="0"/>
              </a:rPr>
              <a:t>": "self",</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["oic.wk.res"],</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oic.if.ll</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://[2001:db8:a::b1d4]:33333"}]</a:t>
            </a:r>
          </a:p>
          <a:p>
            <a:r>
              <a:rPr lang="en-US" altLang="ko-KR" sz="1000" dirty="0">
                <a:latin typeface="Courier New" pitchFamily="49" charset="0"/>
                <a:cs typeface="Courier New" pitchFamily="49" charset="0"/>
              </a:rPr>
              <a:t>    }, </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/d",</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oic.d.light</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://[2001:db8:b::c2e5]:22222"}]</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/p",</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oic.wk.p</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://[2001:db8:b::c2e5]:22222"}]</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myLightSwitch</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oic.r.switch.binary</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oic.if.a</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://[2001:db8:b::c2e5]:22222"}]</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myLightBrightness</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oic.r.brightness</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oic.if.a</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://[2001:db8:b::c2e5]:22222"}]</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p:txBody>
      </p:sp>
      <p:sp>
        <p:nvSpPr>
          <p:cNvPr id="35" name="Line 35"/>
          <p:cNvSpPr>
            <a:spLocks noChangeShapeType="1"/>
          </p:cNvSpPr>
          <p:nvPr>
            <p:custDataLst>
              <p:tags r:id="rId1"/>
            </p:custDataLst>
          </p:nvPr>
        </p:nvSpPr>
        <p:spPr bwMode="auto">
          <a:xfrm flipH="1">
            <a:off x="8138983" y="3250215"/>
            <a:ext cx="932587" cy="872044"/>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37" name="Line 35"/>
          <p:cNvSpPr>
            <a:spLocks noChangeShapeType="1"/>
          </p:cNvSpPr>
          <p:nvPr>
            <p:custDataLst>
              <p:tags r:id="rId2"/>
            </p:custDataLst>
          </p:nvPr>
        </p:nvSpPr>
        <p:spPr bwMode="auto">
          <a:xfrm flipH="1" flipV="1">
            <a:off x="8138983" y="5002580"/>
            <a:ext cx="932587" cy="278253"/>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38" name="Line 35"/>
          <p:cNvSpPr>
            <a:spLocks noChangeShapeType="1"/>
          </p:cNvSpPr>
          <p:nvPr>
            <p:custDataLst>
              <p:tags r:id="rId3"/>
            </p:custDataLst>
          </p:nvPr>
        </p:nvSpPr>
        <p:spPr bwMode="auto">
          <a:xfrm flipH="1">
            <a:off x="8138982" y="4641083"/>
            <a:ext cx="971319" cy="44152"/>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42" name="Line 35"/>
          <p:cNvSpPr>
            <a:spLocks noChangeShapeType="1"/>
          </p:cNvSpPr>
          <p:nvPr>
            <p:custDataLst>
              <p:tags r:id="rId4"/>
            </p:custDataLst>
          </p:nvPr>
        </p:nvSpPr>
        <p:spPr bwMode="auto">
          <a:xfrm flipH="1">
            <a:off x="8150636" y="3937533"/>
            <a:ext cx="959667" cy="440242"/>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cxnSp>
        <p:nvCxnSpPr>
          <p:cNvPr id="20" name="직선 화살표 연결선 19"/>
          <p:cNvCxnSpPr/>
          <p:nvPr/>
        </p:nvCxnSpPr>
        <p:spPr>
          <a:xfrm rot="5400000" flipH="1" flipV="1">
            <a:off x="8151206" y="2391543"/>
            <a:ext cx="964224" cy="753122"/>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직선 화살표 연결선 24"/>
          <p:cNvCxnSpPr/>
          <p:nvPr/>
        </p:nvCxnSpPr>
        <p:spPr>
          <a:xfrm rot="5400000" flipH="1" flipV="1">
            <a:off x="8152851" y="2747521"/>
            <a:ext cx="923041" cy="715225"/>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날짜 개체 틀 2"/>
          <p:cNvSpPr>
            <a:spLocks noGrp="1"/>
          </p:cNvSpPr>
          <p:nvPr>
            <p:ph type="dt" sz="half" idx="10"/>
          </p:nvPr>
        </p:nvSpPr>
        <p:spPr/>
        <p:txBody>
          <a:bodyPr/>
          <a:lstStyle/>
          <a:p>
            <a:fld id="{17153CE8-EE3C-42E8-AAE0-13893CFC5EED}" type="datetime3">
              <a:rPr lang="en-US" altLang="ko-KR" smtClean="0"/>
              <a:t>17 October 2017</a:t>
            </a:fld>
            <a:endParaRPr lang="en-US" dirty="0"/>
          </a:p>
        </p:txBody>
      </p:sp>
      <p:sp>
        <p:nvSpPr>
          <p:cNvPr id="4" name="바닥글 개체 틀 3"/>
          <p:cNvSpPr>
            <a:spLocks noGrp="1"/>
          </p:cNvSpPr>
          <p:nvPr>
            <p:ph type="ftr" sz="quarter" idx="11"/>
          </p:nvPr>
        </p:nvSpPr>
        <p:spPr/>
        <p:txBody>
          <a:bodyPr/>
          <a:lstStyle/>
          <a:p>
            <a:r>
              <a:rPr lang="en-US" altLang="ko-KR" dirty="0"/>
              <a:t>Open Connectivity Foundation Public Information - No NDA</a:t>
            </a:r>
          </a:p>
        </p:txBody>
      </p:sp>
      <p:sp>
        <p:nvSpPr>
          <p:cNvPr id="5" name="슬라이드 번호 개체 틀 4"/>
          <p:cNvSpPr>
            <a:spLocks noGrp="1"/>
          </p:cNvSpPr>
          <p:nvPr>
            <p:ph type="sldNum" sz="quarter" idx="12"/>
          </p:nvPr>
        </p:nvSpPr>
        <p:spPr/>
        <p:txBody>
          <a:bodyPr/>
          <a:lstStyle/>
          <a:p>
            <a:fld id="{17A5C656-E050-4F3D-A0DB-0D19E9E83691}" type="slidenum">
              <a:rPr lang="en-US" smtClean="0"/>
              <a:pPr/>
              <a:t>64</a:t>
            </a:fld>
            <a:endParaRPr lang="en-US" dirty="0"/>
          </a:p>
        </p:txBody>
      </p:sp>
      <p:sp>
        <p:nvSpPr>
          <p:cNvPr id="43" name="Line 35">
            <a:extLst>
              <a:ext uri="{FF2B5EF4-FFF2-40B4-BE49-F238E27FC236}">
                <a16:creationId xmlns:a16="http://schemas.microsoft.com/office/drawing/2014/main" id="{4DFC6B38-19AE-4BA0-9B82-C530735511F2}"/>
              </a:ext>
            </a:extLst>
          </p:cNvPr>
          <p:cNvSpPr>
            <a:spLocks noChangeShapeType="1"/>
          </p:cNvSpPr>
          <p:nvPr>
            <p:custDataLst>
              <p:tags r:id="rId5"/>
            </p:custDataLst>
          </p:nvPr>
        </p:nvSpPr>
        <p:spPr bwMode="auto">
          <a:xfrm flipH="1" flipV="1">
            <a:off x="8150636" y="5302698"/>
            <a:ext cx="920934" cy="679323"/>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Tree>
    <p:extLst>
      <p:ext uri="{BB962C8B-B14F-4D97-AF65-F5344CB8AC3E}">
        <p14:creationId xmlns:p14="http://schemas.microsoft.com/office/powerpoint/2010/main" val="231923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250"/>
                                        <p:tgtEl>
                                          <p:spTgt spid="3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wipe(left)">
                                      <p:cBhvr>
                                        <p:cTn id="10" dur="25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down)">
                                      <p:cBhvr>
                                        <p:cTn id="15" dur="25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wipe(right)">
                                      <p:cBhvr>
                                        <p:cTn id="20" dur="25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wipe(right)">
                                      <p:cBhvr>
                                        <p:cTn id="25" dur="250"/>
                                        <p:tgtEl>
                                          <p:spTgt spid="39"/>
                                        </p:tgtEl>
                                      </p:cBhvr>
                                    </p:animEffect>
                                  </p:childTnLst>
                                </p:cTn>
                              </p:par>
                              <p:par>
                                <p:cTn id="26" presetID="22" presetClass="entr" presetSubtype="2" fill="hold" grpId="0" nodeType="with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wipe(right)">
                                      <p:cBhvr>
                                        <p:cTn id="28" dur="250"/>
                                        <p:tgtEl>
                                          <p:spTgt spid="41"/>
                                        </p:tgtEl>
                                      </p:cBhvr>
                                    </p:animEffect>
                                  </p:childTnLst>
                                </p:cTn>
                              </p:par>
                              <p:par>
                                <p:cTn id="29" presetID="22" presetClass="entr" presetSubtype="2"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right)">
                                      <p:cBhvr>
                                        <p:cTn id="31" dur="25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28"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fontScale="85000" lnSpcReduction="20000"/>
          </a:bodyPr>
          <a:lstStyle/>
          <a:p>
            <a:r>
              <a:rPr lang="en-US" altLang="ko-KR" dirty="0" err="1"/>
              <a:t>IoT</a:t>
            </a:r>
            <a:r>
              <a:rPr lang="en-US" altLang="ko-KR" dirty="0"/>
              <a:t> overview</a:t>
            </a:r>
          </a:p>
          <a:p>
            <a:pPr lvl="1"/>
            <a:r>
              <a:rPr lang="en-US" altLang="ko-KR" dirty="0"/>
              <a:t>Main challenges  </a:t>
            </a:r>
          </a:p>
          <a:p>
            <a:pPr lvl="1"/>
            <a:endParaRPr lang="en-US" altLang="ko-KR" sz="1100" dirty="0"/>
          </a:p>
          <a:p>
            <a:r>
              <a:rPr lang="en-US" altLang="ko-KR" dirty="0"/>
              <a:t>OCF Architecture </a:t>
            </a:r>
          </a:p>
          <a:p>
            <a:pPr lvl="1"/>
            <a:r>
              <a:rPr lang="en-US" altLang="ko-KR" dirty="0"/>
              <a:t>Functional Block Diagram &amp; OCF Framework </a:t>
            </a:r>
          </a:p>
          <a:p>
            <a:pPr lvl="1"/>
            <a:endParaRPr lang="en-US" altLang="ko-KR" sz="1100" dirty="0"/>
          </a:p>
          <a:p>
            <a:r>
              <a:rPr lang="en-US" altLang="ko-KR" dirty="0"/>
              <a:t>Resource model</a:t>
            </a:r>
          </a:p>
          <a:p>
            <a:pPr lvl="1"/>
            <a:r>
              <a:rPr lang="en-US" altLang="ko-KR" dirty="0"/>
              <a:t>Resource, Resource Type, Device  </a:t>
            </a:r>
          </a:p>
          <a:p>
            <a:pPr lvl="1"/>
            <a:endParaRPr lang="en-US" altLang="ko-KR" sz="1100" dirty="0"/>
          </a:p>
          <a:p>
            <a:r>
              <a:rPr lang="en-US" altLang="ko-KR" b="1" dirty="0">
                <a:solidFill>
                  <a:srgbClr val="0000FF"/>
                </a:solidFill>
              </a:rPr>
              <a:t>RESTful Transaction </a:t>
            </a:r>
          </a:p>
          <a:p>
            <a:pPr lvl="1"/>
            <a:r>
              <a:rPr lang="en-US" altLang="ko-KR" b="1" dirty="0">
                <a:solidFill>
                  <a:srgbClr val="0000FF"/>
                </a:solidFill>
              </a:rPr>
              <a:t>CRUDN, Messaging, Discovery</a:t>
            </a:r>
          </a:p>
          <a:p>
            <a:pPr lvl="1"/>
            <a:endParaRPr lang="en-US" altLang="ko-KR" sz="1000" dirty="0"/>
          </a:p>
          <a:p>
            <a:r>
              <a:rPr lang="en-US" altLang="ko-KR" dirty="0"/>
              <a:t>Bridging </a:t>
            </a:r>
          </a:p>
          <a:p>
            <a:pPr lvl="1"/>
            <a:r>
              <a:rPr lang="en-US" altLang="ko-KR" dirty="0"/>
              <a:t>Content-Negotiation, Bridging  </a:t>
            </a:r>
            <a:endParaRPr lang="ko-KR" altLang="en-US" dirty="0"/>
          </a:p>
        </p:txBody>
      </p:sp>
      <p:sp>
        <p:nvSpPr>
          <p:cNvPr id="3" name="제목 2"/>
          <p:cNvSpPr>
            <a:spLocks noGrp="1"/>
          </p:cNvSpPr>
          <p:nvPr>
            <p:ph type="title"/>
          </p:nvPr>
        </p:nvSpPr>
        <p:spPr/>
        <p:txBody>
          <a:bodyPr/>
          <a:lstStyle/>
          <a:p>
            <a:r>
              <a:rPr lang="en-US" altLang="ko-KR" dirty="0"/>
              <a:t>Contents</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347DCCC2-06DD-4A15-A09C-AA7B3723B673}" type="datetime3">
              <a:rPr lang="en-US" altLang="ko-KR" smtClean="0"/>
              <a:t>17 October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65</a:t>
            </a:fld>
            <a:endParaRPr lang="en-US" dirty="0"/>
          </a:p>
        </p:txBody>
      </p:sp>
      <p:sp>
        <p:nvSpPr>
          <p:cNvPr id="6" name="바닥글 개체 틀 5"/>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44354644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CRUDN: generic operation procedure  </a:t>
            </a:r>
            <a:endParaRPr lang="ko-KR" altLang="en-US" dirty="0"/>
          </a:p>
        </p:txBody>
      </p:sp>
      <p:sp>
        <p:nvSpPr>
          <p:cNvPr id="4" name="날짜 개체 틀 3"/>
          <p:cNvSpPr>
            <a:spLocks noGrp="1"/>
          </p:cNvSpPr>
          <p:nvPr>
            <p:ph type="dt" sz="half" idx="10"/>
          </p:nvPr>
        </p:nvSpPr>
        <p:spPr/>
        <p:txBody>
          <a:bodyPr/>
          <a:lstStyle/>
          <a:p>
            <a:fld id="{09C31F81-1830-4EAA-A8ED-E9FD076ED4DC}" type="datetime3">
              <a:rPr lang="en-US" altLang="ko-KR" smtClean="0"/>
              <a:t>17 October 2017</a:t>
            </a:fld>
            <a:endParaRPr lang="en-US" dirty="0"/>
          </a:p>
        </p:txBody>
      </p:sp>
      <p:sp>
        <p:nvSpPr>
          <p:cNvPr id="5" name="바닥글 개체 틀 4"/>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p:cNvSpPr>
            <a:spLocks noGrp="1"/>
          </p:cNvSpPr>
          <p:nvPr>
            <p:ph type="sldNum" sz="quarter" idx="12"/>
          </p:nvPr>
        </p:nvSpPr>
        <p:spPr/>
        <p:txBody>
          <a:bodyPr/>
          <a:lstStyle/>
          <a:p>
            <a:fld id="{17A5C656-E050-4F3D-A0DB-0D19E9E83691}" type="slidenum">
              <a:rPr lang="en-US" smtClean="0"/>
              <a:pPr/>
              <a:t>66</a:t>
            </a:fld>
            <a:endParaRPr lang="en-US" dirty="0"/>
          </a:p>
        </p:txBody>
      </p:sp>
      <p:sp>
        <p:nvSpPr>
          <p:cNvPr id="9" name="모서리가 둥근 직사각형 9">
            <a:extLst>
              <a:ext uri="{FF2B5EF4-FFF2-40B4-BE49-F238E27FC236}">
                <a16:creationId xmlns:a16="http://schemas.microsoft.com/office/drawing/2014/main" id="{AA97DB95-A9A9-4150-BAA7-C6F717DF0D52}"/>
              </a:ext>
            </a:extLst>
          </p:cNvPr>
          <p:cNvSpPr/>
          <p:nvPr/>
        </p:nvSpPr>
        <p:spPr>
          <a:xfrm>
            <a:off x="2537312" y="3116727"/>
            <a:ext cx="2970516" cy="675368"/>
          </a:xfrm>
          <a:prstGeom prst="roundRect">
            <a:avLst/>
          </a:prstGeom>
          <a:solidFill>
            <a:srgbClr val="CCCC00">
              <a:alpha val="25000"/>
            </a:srgbClr>
          </a:solidFill>
          <a:ln w="127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ko-KR" sz="1600" kern="0" dirty="0">
                <a:solidFill>
                  <a:sysClr val="windowText" lastClr="000000"/>
                </a:solidFill>
                <a:latin typeface="Arial"/>
                <a:ea typeface="맑은 고딕"/>
              </a:rPr>
              <a:t>Client</a:t>
            </a:r>
            <a:endParaRPr kumimoji="0" lang="ko-KR" altLang="en-US" sz="1600" b="0" i="0" u="none" strike="noStrike" kern="0" cap="none" spc="0" normalizeH="0" baseline="0" noProof="0" dirty="0">
              <a:ln>
                <a:noFill/>
              </a:ln>
              <a:solidFill>
                <a:sysClr val="windowText" lastClr="000000"/>
              </a:solidFill>
              <a:effectLst/>
              <a:uLnTx/>
              <a:uFillTx/>
              <a:latin typeface="Arial"/>
              <a:ea typeface="맑은 고딕"/>
              <a:cs typeface="+mn-cs"/>
            </a:endParaRPr>
          </a:p>
        </p:txBody>
      </p:sp>
      <p:sp>
        <p:nvSpPr>
          <p:cNvPr id="10" name="모서리가 둥근 직사각형 10">
            <a:extLst>
              <a:ext uri="{FF2B5EF4-FFF2-40B4-BE49-F238E27FC236}">
                <a16:creationId xmlns:a16="http://schemas.microsoft.com/office/drawing/2014/main" id="{F0E4613F-0D67-411D-B15A-40C7AD077830}"/>
              </a:ext>
            </a:extLst>
          </p:cNvPr>
          <p:cNvSpPr/>
          <p:nvPr/>
        </p:nvSpPr>
        <p:spPr>
          <a:xfrm>
            <a:off x="6942877" y="3116727"/>
            <a:ext cx="2544559" cy="675368"/>
          </a:xfrm>
          <a:prstGeom prst="roundRect">
            <a:avLst/>
          </a:prstGeom>
          <a:solidFill>
            <a:srgbClr val="CCCC00">
              <a:alpha val="25000"/>
            </a:srgbClr>
          </a:solidFill>
          <a:ln w="127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ko-KR" sz="1600" kern="0" dirty="0">
                <a:solidFill>
                  <a:sysClr val="windowText" lastClr="000000"/>
                </a:solidFill>
                <a:latin typeface="Arial"/>
                <a:ea typeface="맑은 고딕"/>
              </a:rPr>
              <a:t>Server</a:t>
            </a:r>
            <a:endParaRPr kumimoji="0" lang="ko-KR" altLang="en-US" sz="1600" b="0" i="0" u="none" strike="noStrike" kern="0" cap="none" spc="0" normalizeH="0" baseline="0" noProof="0" dirty="0">
              <a:ln>
                <a:noFill/>
              </a:ln>
              <a:solidFill>
                <a:sysClr val="windowText" lastClr="000000"/>
              </a:solidFill>
              <a:effectLst/>
              <a:uLnTx/>
              <a:uFillTx/>
              <a:latin typeface="Arial"/>
              <a:ea typeface="맑은 고딕"/>
              <a:cs typeface="+mn-cs"/>
            </a:endParaRPr>
          </a:p>
        </p:txBody>
      </p:sp>
      <p:cxnSp>
        <p:nvCxnSpPr>
          <p:cNvPr id="11" name="직선 연결선 10">
            <a:extLst>
              <a:ext uri="{FF2B5EF4-FFF2-40B4-BE49-F238E27FC236}">
                <a16:creationId xmlns:a16="http://schemas.microsoft.com/office/drawing/2014/main" id="{2EBFD91F-0760-46DD-8D40-B9981AB42C08}"/>
              </a:ext>
            </a:extLst>
          </p:cNvPr>
          <p:cNvCxnSpPr>
            <a:stCxn id="9" idx="2"/>
          </p:cNvCxnSpPr>
          <p:nvPr/>
        </p:nvCxnSpPr>
        <p:spPr>
          <a:xfrm>
            <a:off x="4022571" y="3792095"/>
            <a:ext cx="25325" cy="208755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a16="http://schemas.microsoft.com/office/drawing/2014/main" id="{8842A9C5-AF09-4677-B9A4-E0B8AFA0F914}"/>
              </a:ext>
            </a:extLst>
          </p:cNvPr>
          <p:cNvCxnSpPr/>
          <p:nvPr/>
        </p:nvCxnSpPr>
        <p:spPr>
          <a:xfrm>
            <a:off x="4069683" y="4368159"/>
            <a:ext cx="4136398" cy="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직선 화살표 연결선 12">
            <a:extLst>
              <a:ext uri="{FF2B5EF4-FFF2-40B4-BE49-F238E27FC236}">
                <a16:creationId xmlns:a16="http://schemas.microsoft.com/office/drawing/2014/main" id="{3B513707-7B5E-4552-AD56-FBA4D523104C}"/>
              </a:ext>
            </a:extLst>
          </p:cNvPr>
          <p:cNvCxnSpPr/>
          <p:nvPr/>
        </p:nvCxnSpPr>
        <p:spPr>
          <a:xfrm>
            <a:off x="4069683" y="5156317"/>
            <a:ext cx="4136398"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직선 연결선 13">
            <a:extLst>
              <a:ext uri="{FF2B5EF4-FFF2-40B4-BE49-F238E27FC236}">
                <a16:creationId xmlns:a16="http://schemas.microsoft.com/office/drawing/2014/main" id="{D33CB32E-CDE9-468E-B36A-EB75E60C95C9}"/>
              </a:ext>
            </a:extLst>
          </p:cNvPr>
          <p:cNvCxnSpPr/>
          <p:nvPr/>
        </p:nvCxnSpPr>
        <p:spPr>
          <a:xfrm>
            <a:off x="8230199" y="3792096"/>
            <a:ext cx="10809" cy="212849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D3AFB0D-255A-43A2-AA02-C24C643148ED}"/>
              </a:ext>
            </a:extLst>
          </p:cNvPr>
          <p:cNvSpPr txBox="1"/>
          <p:nvPr/>
        </p:nvSpPr>
        <p:spPr>
          <a:xfrm>
            <a:off x="5506280" y="3926819"/>
            <a:ext cx="1091966" cy="369332"/>
          </a:xfrm>
          <a:prstGeom prst="rect">
            <a:avLst/>
          </a:prstGeom>
          <a:noFill/>
        </p:spPr>
        <p:txBody>
          <a:bodyPr wrap="none" rtlCol="0">
            <a:spAutoFit/>
          </a:bodyPr>
          <a:lstStyle/>
          <a:p>
            <a:r>
              <a:rPr lang="en-US" altLang="ko-KR" dirty="0">
                <a:latin typeface="+mn-lt"/>
                <a:ea typeface="+mn-ea"/>
              </a:rPr>
              <a:t>Request</a:t>
            </a:r>
            <a:endParaRPr lang="ko-KR" altLang="en-US" dirty="0" err="1">
              <a:latin typeface="+mn-lt"/>
              <a:ea typeface="+mn-ea"/>
            </a:endParaRPr>
          </a:p>
        </p:txBody>
      </p:sp>
      <p:sp>
        <p:nvSpPr>
          <p:cNvPr id="16" name="TextBox 15">
            <a:extLst>
              <a:ext uri="{FF2B5EF4-FFF2-40B4-BE49-F238E27FC236}">
                <a16:creationId xmlns:a16="http://schemas.microsoft.com/office/drawing/2014/main" id="{925A8EDA-5D05-47FE-A105-C54E729BD174}"/>
              </a:ext>
            </a:extLst>
          </p:cNvPr>
          <p:cNvSpPr txBox="1"/>
          <p:nvPr/>
        </p:nvSpPr>
        <p:spPr>
          <a:xfrm>
            <a:off x="5488128" y="4714066"/>
            <a:ext cx="1253869" cy="369332"/>
          </a:xfrm>
          <a:prstGeom prst="rect">
            <a:avLst/>
          </a:prstGeom>
          <a:noFill/>
        </p:spPr>
        <p:txBody>
          <a:bodyPr wrap="none" rtlCol="0">
            <a:spAutoFit/>
          </a:bodyPr>
          <a:lstStyle/>
          <a:p>
            <a:r>
              <a:rPr lang="en-US" altLang="ko-KR" dirty="0">
                <a:latin typeface="+mn-lt"/>
                <a:ea typeface="+mn-ea"/>
              </a:rPr>
              <a:t>Response</a:t>
            </a:r>
            <a:endParaRPr lang="ko-KR" altLang="en-US" dirty="0" err="1">
              <a:latin typeface="+mn-lt"/>
              <a:ea typeface="+mn-ea"/>
            </a:endParaRPr>
          </a:p>
        </p:txBody>
      </p:sp>
      <p:sp>
        <p:nvSpPr>
          <p:cNvPr id="17" name="TextBox 16">
            <a:extLst>
              <a:ext uri="{FF2B5EF4-FFF2-40B4-BE49-F238E27FC236}">
                <a16:creationId xmlns:a16="http://schemas.microsoft.com/office/drawing/2014/main" id="{5702DE8C-1D43-419D-8C3F-D175FFE4B141}"/>
              </a:ext>
            </a:extLst>
          </p:cNvPr>
          <p:cNvSpPr txBox="1"/>
          <p:nvPr/>
        </p:nvSpPr>
        <p:spPr>
          <a:xfrm>
            <a:off x="4740095" y="5448279"/>
            <a:ext cx="2473754" cy="369332"/>
          </a:xfrm>
          <a:prstGeom prst="rect">
            <a:avLst/>
          </a:prstGeom>
          <a:noFill/>
        </p:spPr>
        <p:txBody>
          <a:bodyPr wrap="none" rtlCol="0">
            <a:spAutoFit/>
          </a:bodyPr>
          <a:lstStyle/>
          <a:p>
            <a:r>
              <a:rPr lang="en-US" altLang="ko-KR" dirty="0">
                <a:latin typeface="+mn-lt"/>
                <a:ea typeface="+mn-ea"/>
              </a:rPr>
              <a:t>CRUD &amp; N operation</a:t>
            </a:r>
            <a:endParaRPr lang="ko-KR" altLang="en-US" dirty="0" err="1">
              <a:latin typeface="+mn-lt"/>
              <a:ea typeface="+mn-ea"/>
            </a:endParaRPr>
          </a:p>
        </p:txBody>
      </p:sp>
      <p:pic>
        <p:nvPicPr>
          <p:cNvPr id="5122" name="Picture 2" descr="Image result for galaxy s8+">
            <a:extLst>
              <a:ext uri="{FF2B5EF4-FFF2-40B4-BE49-F238E27FC236}">
                <a16:creationId xmlns:a16="http://schemas.microsoft.com/office/drawing/2014/main" id="{924C3893-24D5-4B6E-94DC-F8FEBD4848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70601" y="1206232"/>
            <a:ext cx="1855119" cy="164560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mage result for NEST product iot">
            <a:extLst>
              <a:ext uri="{FF2B5EF4-FFF2-40B4-BE49-F238E27FC236}">
                <a16:creationId xmlns:a16="http://schemas.microsoft.com/office/drawing/2014/main" id="{7AD09571-5CA6-4272-AE93-EA2DFA45F8C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08256" y="1596250"/>
            <a:ext cx="1736223" cy="1137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340660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CRUDN: generic operation procedure</a:t>
            </a:r>
            <a:endParaRPr lang="ko-KR" altLang="en-US" dirty="0"/>
          </a:p>
        </p:txBody>
      </p:sp>
      <p:sp>
        <p:nvSpPr>
          <p:cNvPr id="3" name="내용 개체 틀 2"/>
          <p:cNvSpPr>
            <a:spLocks noGrp="1"/>
          </p:cNvSpPr>
          <p:nvPr>
            <p:ph idx="1"/>
          </p:nvPr>
        </p:nvSpPr>
        <p:spPr>
          <a:xfrm>
            <a:off x="608092" y="1248504"/>
            <a:ext cx="10945654" cy="4847495"/>
          </a:xfrm>
        </p:spPr>
        <p:txBody>
          <a:bodyPr>
            <a:normAutofit fontScale="92500" lnSpcReduction="10000"/>
          </a:bodyPr>
          <a:lstStyle/>
          <a:p>
            <a:r>
              <a:rPr lang="en-US" altLang="ko-KR" dirty="0"/>
              <a:t>CREATE</a:t>
            </a:r>
          </a:p>
          <a:p>
            <a:r>
              <a:rPr lang="en-US" altLang="ko-KR" dirty="0"/>
              <a:t>RETRIEVE</a:t>
            </a:r>
          </a:p>
          <a:p>
            <a:r>
              <a:rPr lang="en-US" altLang="ko-KR" dirty="0"/>
              <a:t>UPDATE</a:t>
            </a:r>
          </a:p>
          <a:p>
            <a:r>
              <a:rPr lang="en-US" altLang="ko-KR" dirty="0"/>
              <a:t>DELETE</a:t>
            </a:r>
          </a:p>
          <a:p>
            <a:r>
              <a:rPr lang="en-US" altLang="ko-KR" dirty="0"/>
              <a:t>NOTIFICATION</a:t>
            </a:r>
          </a:p>
          <a:p>
            <a:pPr lvl="1"/>
            <a:r>
              <a:rPr lang="en-US" altLang="ko-KR" dirty="0"/>
              <a:t>Subscribed notification </a:t>
            </a:r>
          </a:p>
          <a:p>
            <a:pPr lvl="2"/>
            <a:r>
              <a:rPr lang="en-US" altLang="ko-KR" dirty="0"/>
              <a:t>Client makes a priori subscription for a target resource of interest (e.g., </a:t>
            </a:r>
            <a:r>
              <a:rPr lang="en-US" altLang="ko-KR" dirty="0" err="1"/>
              <a:t>CoAP</a:t>
            </a:r>
            <a:r>
              <a:rPr lang="en-US" altLang="ko-KR" dirty="0"/>
              <a:t> observe)    </a:t>
            </a:r>
          </a:p>
          <a:p>
            <a:pPr lvl="1"/>
            <a:r>
              <a:rPr lang="en-US" altLang="ko-KR" dirty="0"/>
              <a:t>Unsubscribed notification </a:t>
            </a:r>
          </a:p>
          <a:p>
            <a:pPr lvl="2"/>
            <a:r>
              <a:rPr lang="en-US" altLang="ko-KR" dirty="0"/>
              <a:t>No a priori subscription for the target resource (e.g., Fire alarm or VANET  emergency  </a:t>
            </a:r>
          </a:p>
          <a:p>
            <a:pPr lvl="1"/>
            <a:r>
              <a:rPr lang="en-US" altLang="ko-KR" dirty="0"/>
              <a:t>New way of Request &amp; Response needed. </a:t>
            </a:r>
          </a:p>
        </p:txBody>
      </p:sp>
      <p:sp>
        <p:nvSpPr>
          <p:cNvPr id="4" name="날짜 개체 틀 3"/>
          <p:cNvSpPr>
            <a:spLocks noGrp="1"/>
          </p:cNvSpPr>
          <p:nvPr>
            <p:ph type="dt" sz="half" idx="10"/>
          </p:nvPr>
        </p:nvSpPr>
        <p:spPr/>
        <p:txBody>
          <a:bodyPr/>
          <a:lstStyle/>
          <a:p>
            <a:fld id="{E082FD9D-8D0A-4407-B9DA-0FCAC470ADB5}" type="datetime3">
              <a:rPr lang="en-US" altLang="ko-KR" smtClean="0"/>
              <a:t>17 October 2017</a:t>
            </a:fld>
            <a:endParaRPr lang="en-US" dirty="0"/>
          </a:p>
        </p:txBody>
      </p:sp>
      <p:sp>
        <p:nvSpPr>
          <p:cNvPr id="5" name="바닥글 개체 틀 4"/>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p:cNvSpPr>
            <a:spLocks noGrp="1"/>
          </p:cNvSpPr>
          <p:nvPr>
            <p:ph type="sldNum" sz="quarter" idx="12"/>
          </p:nvPr>
        </p:nvSpPr>
        <p:spPr/>
        <p:txBody>
          <a:bodyPr/>
          <a:lstStyle/>
          <a:p>
            <a:fld id="{17A5C656-E050-4F3D-A0DB-0D19E9E83691}" type="slidenum">
              <a:rPr lang="en-US" smtClean="0"/>
              <a:pPr/>
              <a:t>67</a:t>
            </a:fld>
            <a:endParaRPr lang="en-US" dirty="0"/>
          </a:p>
        </p:txBody>
      </p:sp>
    </p:spTree>
    <p:extLst>
      <p:ext uri="{BB962C8B-B14F-4D97-AF65-F5344CB8AC3E}">
        <p14:creationId xmlns:p14="http://schemas.microsoft.com/office/powerpoint/2010/main" val="418848876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D1E21779-F74B-404E-BE09-C5C7086A9C1E}"/>
              </a:ext>
            </a:extLst>
          </p:cNvPr>
          <p:cNvSpPr>
            <a:spLocks noGrp="1"/>
          </p:cNvSpPr>
          <p:nvPr>
            <p:ph type="title"/>
          </p:nvPr>
        </p:nvSpPr>
        <p:spPr/>
        <p:txBody>
          <a:bodyPr/>
          <a:lstStyle/>
          <a:p>
            <a:r>
              <a:rPr lang="en-US" altLang="ko-KR" dirty="0"/>
              <a:t>Generic Request &amp; Response message </a:t>
            </a:r>
            <a:endParaRPr lang="ko-KR" altLang="en-US" dirty="0"/>
          </a:p>
        </p:txBody>
      </p:sp>
      <p:sp>
        <p:nvSpPr>
          <p:cNvPr id="4" name="날짜 개체 틀 3">
            <a:extLst>
              <a:ext uri="{FF2B5EF4-FFF2-40B4-BE49-F238E27FC236}">
                <a16:creationId xmlns:a16="http://schemas.microsoft.com/office/drawing/2014/main" id="{6878E226-3554-49F5-8DA4-5E457CE657F0}"/>
              </a:ext>
            </a:extLst>
          </p:cNvPr>
          <p:cNvSpPr>
            <a:spLocks noGrp="1"/>
          </p:cNvSpPr>
          <p:nvPr>
            <p:ph type="dt" sz="half" idx="10"/>
          </p:nvPr>
        </p:nvSpPr>
        <p:spPr/>
        <p:txBody>
          <a:bodyPr/>
          <a:lstStyle/>
          <a:p>
            <a:fld id="{23AC5866-B7E0-4E08-81FB-715E6FB419AB}" type="datetime3">
              <a:rPr lang="en-US" altLang="ko-KR" smtClean="0"/>
              <a:t>17 October 2017</a:t>
            </a:fld>
            <a:endParaRPr lang="en-US" dirty="0"/>
          </a:p>
        </p:txBody>
      </p:sp>
      <p:sp>
        <p:nvSpPr>
          <p:cNvPr id="5" name="바닥글 개체 틀 4">
            <a:extLst>
              <a:ext uri="{FF2B5EF4-FFF2-40B4-BE49-F238E27FC236}">
                <a16:creationId xmlns:a16="http://schemas.microsoft.com/office/drawing/2014/main" id="{2DF1FFDF-696F-4275-8B9C-58DAD8A293C9}"/>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6792E779-6639-4E08-B246-727C7990C8D9}"/>
              </a:ext>
            </a:extLst>
          </p:cNvPr>
          <p:cNvSpPr>
            <a:spLocks noGrp="1"/>
          </p:cNvSpPr>
          <p:nvPr>
            <p:ph type="sldNum" sz="quarter" idx="12"/>
          </p:nvPr>
        </p:nvSpPr>
        <p:spPr/>
        <p:txBody>
          <a:bodyPr/>
          <a:lstStyle/>
          <a:p>
            <a:fld id="{17A5C656-E050-4F3D-A0DB-0D19E9E83691}" type="slidenum">
              <a:rPr lang="en-US" smtClean="0"/>
              <a:pPr/>
              <a:t>68</a:t>
            </a:fld>
            <a:endParaRPr lang="en-US" dirty="0"/>
          </a:p>
        </p:txBody>
      </p:sp>
      <p:graphicFrame>
        <p:nvGraphicFramePr>
          <p:cNvPr id="7" name="표 6">
            <a:extLst>
              <a:ext uri="{FF2B5EF4-FFF2-40B4-BE49-F238E27FC236}">
                <a16:creationId xmlns:a16="http://schemas.microsoft.com/office/drawing/2014/main" id="{51B3CE4C-8000-4D2D-9679-891C98040F8C}"/>
              </a:ext>
            </a:extLst>
          </p:cNvPr>
          <p:cNvGraphicFramePr>
            <a:graphicFrameLocks noGrp="1"/>
          </p:cNvGraphicFramePr>
          <p:nvPr>
            <p:extLst/>
          </p:nvPr>
        </p:nvGraphicFramePr>
        <p:xfrm>
          <a:off x="142985" y="764704"/>
          <a:ext cx="9673089" cy="1814724"/>
        </p:xfrm>
        <a:graphic>
          <a:graphicData uri="http://schemas.openxmlformats.org/drawingml/2006/table">
            <a:tbl>
              <a:tblPr firstRow="1" firstCol="1" bandRow="1"/>
              <a:tblGrid>
                <a:gridCol w="3946419">
                  <a:extLst>
                    <a:ext uri="{9D8B030D-6E8A-4147-A177-3AD203B41FA5}">
                      <a16:colId xmlns:a16="http://schemas.microsoft.com/office/drawing/2014/main" val="20000"/>
                    </a:ext>
                  </a:extLst>
                </a:gridCol>
                <a:gridCol w="5726670">
                  <a:extLst>
                    <a:ext uri="{9D8B030D-6E8A-4147-A177-3AD203B41FA5}">
                      <a16:colId xmlns:a16="http://schemas.microsoft.com/office/drawing/2014/main" val="20001"/>
                    </a:ext>
                  </a:extLst>
                </a:gridCol>
              </a:tblGrid>
              <a:tr h="260227">
                <a:tc gridSpan="2">
                  <a:txBody>
                    <a:bodyPr/>
                    <a:lstStyle/>
                    <a:p>
                      <a:pPr algn="ctr" hangingPunct="0">
                        <a:spcAft>
                          <a:spcPts val="0"/>
                        </a:spcAft>
                      </a:pPr>
                      <a:r>
                        <a:rPr lang="en-US" sz="1200" b="1" dirty="0">
                          <a:effectLst/>
                          <a:latin typeface="Arial"/>
                          <a:ea typeface="맑은 고딕"/>
                          <a:cs typeface="Times New Roman"/>
                        </a:rPr>
                        <a:t>(tentative) Request message parameter/</a:t>
                      </a:r>
                      <a:r>
                        <a:rPr lang="en-US" sz="1200" b="1" baseline="0" dirty="0">
                          <a:effectLst/>
                          <a:latin typeface="Arial"/>
                          <a:ea typeface="맑은 고딕"/>
                          <a:cs typeface="Times New Roman"/>
                        </a:rPr>
                        <a:t> </a:t>
                      </a:r>
                      <a:r>
                        <a:rPr lang="en-US" sz="1200" b="1" dirty="0">
                          <a:effectLst/>
                          <a:latin typeface="Arial"/>
                          <a:ea typeface="맑은 고딕"/>
                          <a:cs typeface="Times New Roman"/>
                        </a:rPr>
                        <a:t>Operation </a:t>
                      </a:r>
                      <a:endParaRPr lang="ko-KR" sz="1200" b="1"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DDD"/>
                    </a:solidFill>
                  </a:tcPr>
                </a:tc>
                <a:tc hMerge="1">
                  <a:txBody>
                    <a:bodyPr/>
                    <a:lstStyle/>
                    <a:p>
                      <a:pPr algn="ctr" hangingPunct="0">
                        <a:spcAft>
                          <a:spcPts val="0"/>
                        </a:spcAft>
                      </a:pPr>
                      <a:endParaRPr lang="ko-KR" sz="1200" b="1" dirty="0">
                        <a:effectLst/>
                        <a:latin typeface="Arial"/>
                        <a:ea typeface="맑은 고딕"/>
                        <a:cs typeface="Times New Roman"/>
                      </a:endParaRPr>
                    </a:p>
                  </a:txBody>
                  <a:tcPr marL="9944" marR="383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DDD"/>
                    </a:solidFill>
                  </a:tcPr>
                </a:tc>
                <a:extLst>
                  <a:ext uri="{0D108BD9-81ED-4DB2-BD59-A6C34878D82A}">
                    <a16:rowId xmlns:a16="http://schemas.microsoft.com/office/drawing/2014/main" val="10000"/>
                  </a:ext>
                </a:extLst>
              </a:tr>
              <a:tr h="188219">
                <a:tc>
                  <a:txBody>
                    <a:bodyPr/>
                    <a:lstStyle/>
                    <a:p>
                      <a:pPr hangingPunct="0">
                        <a:spcAft>
                          <a:spcPts val="0"/>
                        </a:spcAft>
                      </a:pPr>
                      <a:r>
                        <a:rPr lang="en-US" sz="1200" b="1" dirty="0">
                          <a:effectLst/>
                          <a:latin typeface="Arial"/>
                          <a:ea typeface="맑은 고딕"/>
                          <a:cs typeface="Times New Roman"/>
                        </a:rPr>
                        <a:t>Operation (</a:t>
                      </a:r>
                      <a:r>
                        <a:rPr lang="en-US" sz="1200" b="1" i="1" dirty="0">
                          <a:effectLst/>
                          <a:latin typeface="Arial"/>
                          <a:ea typeface="맑은 고딕"/>
                          <a:cs typeface="Times New Roman"/>
                        </a:rPr>
                        <a:t>op</a:t>
                      </a:r>
                      <a:r>
                        <a:rPr lang="en-US" sz="1200" b="1" dirty="0">
                          <a:effectLst/>
                          <a:latin typeface="Arial"/>
                          <a:ea typeface="맑은 고딕"/>
                          <a:cs typeface="Times New Roman"/>
                        </a:rPr>
                        <a:t>)</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r>
                        <a:rPr lang="en-US" sz="1200" dirty="0">
                          <a:effectLst/>
                          <a:latin typeface="Arial"/>
                          <a:ea typeface="맑은 고딕"/>
                          <a:cs typeface="Times New Roman"/>
                        </a:rPr>
                        <a:t>operation to be executed, i.e.</a:t>
                      </a:r>
                      <a:r>
                        <a:rPr lang="en-US" sz="1200" baseline="0" dirty="0">
                          <a:effectLst/>
                          <a:latin typeface="Arial"/>
                          <a:ea typeface="맑은 고딕"/>
                          <a:cs typeface="Times New Roman"/>
                        </a:rPr>
                        <a:t> CRUD&amp;N(?)</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88219">
                <a:tc>
                  <a:txBody>
                    <a:bodyPr/>
                    <a:lstStyle/>
                    <a:p>
                      <a:pPr hangingPunct="0">
                        <a:spcAft>
                          <a:spcPts val="0"/>
                        </a:spcAft>
                      </a:pPr>
                      <a:r>
                        <a:rPr lang="en-US" sz="1200" b="1" dirty="0">
                          <a:effectLst/>
                          <a:latin typeface="Arial"/>
                          <a:ea typeface="맑은 고딕"/>
                          <a:cs typeface="Times New Roman"/>
                        </a:rPr>
                        <a:t>Subscription indication</a:t>
                      </a:r>
                      <a:r>
                        <a:rPr lang="en-US" sz="1200" b="1" baseline="0" dirty="0">
                          <a:effectLst/>
                          <a:latin typeface="Arial"/>
                          <a:ea typeface="맑은 고딕"/>
                          <a:cs typeface="Times New Roman"/>
                        </a:rPr>
                        <a:t> (observe opt?)</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r>
                        <a:rPr lang="en-US" altLang="ko-KR" sz="1200" dirty="0">
                          <a:effectLst/>
                          <a:latin typeface="Arial"/>
                          <a:ea typeface="맑은 고딕"/>
                          <a:cs typeface="Times New Roman"/>
                        </a:rPr>
                        <a:t>Request</a:t>
                      </a:r>
                      <a:r>
                        <a:rPr lang="en-US" altLang="ko-KR" sz="1200" baseline="0" dirty="0">
                          <a:effectLst/>
                          <a:latin typeface="Arial"/>
                          <a:ea typeface="맑은 고딕"/>
                          <a:cs typeface="Times New Roman"/>
                        </a:rPr>
                        <a:t> to notify  upon resource state change</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88219">
                <a:tc>
                  <a:txBody>
                    <a:bodyPr/>
                    <a:lstStyle/>
                    <a:p>
                      <a:pPr hangingPunct="0">
                        <a:spcAft>
                          <a:spcPts val="0"/>
                        </a:spcAft>
                      </a:pPr>
                      <a:r>
                        <a:rPr lang="en-US" sz="1200" b="1" dirty="0">
                          <a:effectLst/>
                          <a:latin typeface="Arial"/>
                          <a:ea typeface="맑은 고딕"/>
                          <a:cs typeface="Times New Roman"/>
                        </a:rPr>
                        <a:t>To (</a:t>
                      </a:r>
                      <a:r>
                        <a:rPr lang="en-US" sz="1200" b="1" i="1" dirty="0">
                          <a:effectLst/>
                          <a:latin typeface="Arial"/>
                          <a:ea typeface="맑은 고딕"/>
                          <a:cs typeface="Times New Roman"/>
                        </a:rPr>
                        <a:t>to</a:t>
                      </a:r>
                      <a:r>
                        <a:rPr lang="en-US" sz="1200" b="1" dirty="0">
                          <a:effectLst/>
                          <a:latin typeface="Arial"/>
                          <a:ea typeface="맑은 고딕"/>
                          <a:cs typeface="Times New Roman"/>
                        </a:rPr>
                        <a:t>)</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r>
                        <a:rPr lang="en-US" sz="1200" dirty="0">
                          <a:effectLst/>
                          <a:latin typeface="Arial"/>
                          <a:ea typeface="맑은 고딕"/>
                          <a:cs typeface="Times New Roman"/>
                        </a:rPr>
                        <a:t>The identifier (URI) of the target resource for the operation</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55236">
                <a:tc>
                  <a:txBody>
                    <a:bodyPr/>
                    <a:lstStyle/>
                    <a:p>
                      <a:pPr hangingPunct="0">
                        <a:spcAft>
                          <a:spcPts val="0"/>
                        </a:spcAft>
                      </a:pPr>
                      <a:r>
                        <a:rPr lang="en-US" sz="1200" b="1" dirty="0">
                          <a:effectLst/>
                          <a:latin typeface="Arial"/>
                          <a:ea typeface="맑은 고딕"/>
                          <a:cs typeface="Times New Roman"/>
                        </a:rPr>
                        <a:t>From (</a:t>
                      </a:r>
                      <a:r>
                        <a:rPr lang="en-US" sz="1200" b="1" i="1" dirty="0" err="1">
                          <a:effectLst/>
                          <a:latin typeface="Arial"/>
                          <a:ea typeface="맑은 고딕"/>
                          <a:cs typeface="Times New Roman"/>
                        </a:rPr>
                        <a:t>fr</a:t>
                      </a:r>
                      <a:r>
                        <a:rPr lang="en-US" sz="1200" b="1" dirty="0">
                          <a:effectLst/>
                          <a:latin typeface="Arial"/>
                          <a:ea typeface="맑은 고딕"/>
                          <a:cs typeface="Times New Roman"/>
                        </a:rPr>
                        <a:t>)</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r>
                        <a:rPr lang="en-US" sz="1200" dirty="0">
                          <a:solidFill>
                            <a:srgbClr val="0000FF"/>
                          </a:solidFill>
                          <a:effectLst/>
                          <a:latin typeface="Arial"/>
                          <a:ea typeface="맑은 고딕"/>
                          <a:cs typeface="Times New Roman"/>
                        </a:rPr>
                        <a:t>the identifier of the message Originator in URI </a:t>
                      </a:r>
                    </a:p>
                    <a:p>
                      <a:pPr hangingPunct="0">
                        <a:spcAft>
                          <a:spcPts val="0"/>
                        </a:spcAft>
                      </a:pPr>
                      <a:r>
                        <a:rPr lang="en-US" altLang="ko-KR" sz="1200" dirty="0">
                          <a:solidFill>
                            <a:srgbClr val="0000FF"/>
                          </a:solidFill>
                          <a:effectLst/>
                          <a:latin typeface="Arial"/>
                          <a:ea typeface="맑은 고딕"/>
                          <a:cs typeface="Times New Roman"/>
                        </a:rPr>
                        <a:t>(ex)</a:t>
                      </a:r>
                      <a:r>
                        <a:rPr lang="en-US" altLang="ko-KR" sz="1200" baseline="0" dirty="0">
                          <a:solidFill>
                            <a:srgbClr val="0000FF"/>
                          </a:solidFill>
                          <a:effectLst/>
                          <a:latin typeface="Arial"/>
                          <a:ea typeface="맑은 고딕"/>
                          <a:cs typeface="Times New Roman"/>
                        </a:rPr>
                        <a:t> Device ID, Client ID or APP ID </a:t>
                      </a:r>
                      <a:endParaRPr lang="ko-KR" sz="1200" dirty="0">
                        <a:solidFill>
                          <a:srgbClr val="0000FF"/>
                        </a:solidFill>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16024">
                <a:tc>
                  <a:txBody>
                    <a:bodyPr/>
                    <a:lstStyle/>
                    <a:p>
                      <a:pPr hangingPunct="0">
                        <a:spcAft>
                          <a:spcPts val="0"/>
                        </a:spcAft>
                      </a:pPr>
                      <a:r>
                        <a:rPr lang="fr-FR" sz="1200" b="1" dirty="0">
                          <a:effectLst/>
                          <a:latin typeface="Arial"/>
                          <a:ea typeface="맑은 고딕"/>
                          <a:cs typeface="Times New Roman"/>
                        </a:rPr>
                        <a:t>Request Identifier (</a:t>
                      </a:r>
                      <a:r>
                        <a:rPr lang="fr-FR" sz="1200" b="1" i="1" dirty="0">
                          <a:effectLst/>
                          <a:latin typeface="Arial"/>
                          <a:ea typeface="맑은 고딕"/>
                          <a:cs typeface="Times New Roman"/>
                        </a:rPr>
                        <a:t>ri</a:t>
                      </a:r>
                      <a:r>
                        <a:rPr lang="fr-FR" sz="1200" b="1" dirty="0">
                          <a:effectLst/>
                          <a:latin typeface="Arial"/>
                          <a:ea typeface="맑은 고딕"/>
                          <a:cs typeface="Times New Roman"/>
                        </a:rPr>
                        <a:t>)</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r>
                        <a:rPr lang="fr-FR" sz="1200" dirty="0">
                          <a:effectLst/>
                          <a:latin typeface="Arial"/>
                          <a:ea typeface="맑은 고딕"/>
                          <a:cs typeface="Times New Roman"/>
                        </a:rPr>
                        <a:t>uniquely identifies a Request message</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88023">
                <a:tc>
                  <a:txBody>
                    <a:bodyPr/>
                    <a:lstStyle/>
                    <a:p>
                      <a:pPr hangingPunct="0">
                        <a:spcAft>
                          <a:spcPts val="0"/>
                        </a:spcAft>
                      </a:pPr>
                      <a:r>
                        <a:rPr lang="en-US" sz="1200" b="1" dirty="0">
                          <a:effectLst/>
                          <a:latin typeface="Arial"/>
                          <a:ea typeface="맑은 고딕"/>
                          <a:cs typeface="Times New Roman"/>
                        </a:rPr>
                        <a:t>Content (</a:t>
                      </a:r>
                      <a:r>
                        <a:rPr lang="en-US" sz="1200" b="1" i="1" dirty="0" err="1">
                          <a:effectLst/>
                          <a:latin typeface="Arial"/>
                          <a:ea typeface="맑은 고딕"/>
                          <a:cs typeface="Times New Roman"/>
                        </a:rPr>
                        <a:t>cn</a:t>
                      </a:r>
                      <a:r>
                        <a:rPr lang="en-US" sz="1200" b="1" i="1" dirty="0">
                          <a:effectLst/>
                          <a:latin typeface="Arial"/>
                          <a:ea typeface="맑은 고딕"/>
                          <a:cs typeface="Times New Roman"/>
                        </a:rPr>
                        <a:t>)</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r>
                        <a:rPr lang="en-US" sz="1200" dirty="0">
                          <a:effectLst/>
                          <a:latin typeface="Arial"/>
                          <a:ea typeface="맑은 고딕"/>
                          <a:cs typeface="Times New Roman"/>
                        </a:rPr>
                        <a:t>contents</a:t>
                      </a:r>
                      <a:r>
                        <a:rPr lang="en-US" sz="1200" baseline="0" dirty="0">
                          <a:effectLst/>
                          <a:latin typeface="Arial"/>
                          <a:ea typeface="맑은 고딕"/>
                          <a:cs typeface="Times New Roman"/>
                        </a:rPr>
                        <a:t> (resource representation) </a:t>
                      </a:r>
                      <a:r>
                        <a:rPr lang="en-US" sz="1200" dirty="0">
                          <a:effectLst/>
                          <a:latin typeface="Arial"/>
                          <a:ea typeface="맑은 고딕"/>
                          <a:cs typeface="Times New Roman"/>
                        </a:rPr>
                        <a:t>to be transferred</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20033">
                <a:tc>
                  <a:txBody>
                    <a:bodyPr/>
                    <a:lstStyle/>
                    <a:p>
                      <a:pPr hangingPunct="0">
                        <a:spcAft>
                          <a:spcPts val="0"/>
                        </a:spcAft>
                      </a:pPr>
                      <a:r>
                        <a:rPr lang="en-US" sz="1200" b="1" dirty="0">
                          <a:effectLst/>
                          <a:latin typeface="Arial"/>
                          <a:ea typeface="맑은 고딕"/>
                          <a:cs typeface="Times New Roman"/>
                        </a:rPr>
                        <a:t>Request expiration Timestamp (</a:t>
                      </a:r>
                      <a:r>
                        <a:rPr lang="en-US" sz="1200" b="1" i="1" dirty="0" err="1">
                          <a:effectLst/>
                          <a:latin typeface="Arial"/>
                          <a:ea typeface="맑은 고딕"/>
                          <a:cs typeface="Times New Roman"/>
                        </a:rPr>
                        <a:t>ot</a:t>
                      </a:r>
                      <a:r>
                        <a:rPr lang="en-US" sz="1200" b="1" dirty="0">
                          <a:effectLst/>
                          <a:latin typeface="Arial"/>
                          <a:ea typeface="맑은 고딕"/>
                          <a:cs typeface="Times New Roman"/>
                        </a:rPr>
                        <a:t>) (?)</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r>
                        <a:rPr lang="en-US" sz="1200" dirty="0">
                          <a:effectLst/>
                          <a:latin typeface="Arial"/>
                          <a:ea typeface="맑은 고딕"/>
                          <a:cs typeface="Times New Roman"/>
                        </a:rPr>
                        <a:t>Till when the message is valid (?)</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graphicFrame>
        <p:nvGraphicFramePr>
          <p:cNvPr id="8" name="표 7">
            <a:extLst>
              <a:ext uri="{FF2B5EF4-FFF2-40B4-BE49-F238E27FC236}">
                <a16:creationId xmlns:a16="http://schemas.microsoft.com/office/drawing/2014/main" id="{D7650438-22EE-4B02-9559-DCC873ACD7A1}"/>
              </a:ext>
            </a:extLst>
          </p:cNvPr>
          <p:cNvGraphicFramePr>
            <a:graphicFrameLocks noGrp="1"/>
          </p:cNvGraphicFramePr>
          <p:nvPr>
            <p:extLst>
              <p:ext uri="{D42A27DB-BD31-4B8C-83A1-F6EECF244321}">
                <p14:modId xmlns:p14="http://schemas.microsoft.com/office/powerpoint/2010/main" val="4065369076"/>
              </p:ext>
            </p:extLst>
          </p:nvPr>
        </p:nvGraphicFramePr>
        <p:xfrm>
          <a:off x="2345766" y="4359288"/>
          <a:ext cx="9673089" cy="2012248"/>
        </p:xfrm>
        <a:graphic>
          <a:graphicData uri="http://schemas.openxmlformats.org/drawingml/2006/table">
            <a:tbl>
              <a:tblPr firstRow="1" firstCol="1" bandRow="1"/>
              <a:tblGrid>
                <a:gridCol w="3946419">
                  <a:extLst>
                    <a:ext uri="{9D8B030D-6E8A-4147-A177-3AD203B41FA5}">
                      <a16:colId xmlns:a16="http://schemas.microsoft.com/office/drawing/2014/main" val="20000"/>
                    </a:ext>
                  </a:extLst>
                </a:gridCol>
                <a:gridCol w="5726670">
                  <a:extLst>
                    <a:ext uri="{9D8B030D-6E8A-4147-A177-3AD203B41FA5}">
                      <a16:colId xmlns:a16="http://schemas.microsoft.com/office/drawing/2014/main" val="20001"/>
                    </a:ext>
                  </a:extLst>
                </a:gridCol>
              </a:tblGrid>
              <a:tr h="260227">
                <a:tc gridSpan="2">
                  <a:txBody>
                    <a:bodyPr/>
                    <a:lstStyle/>
                    <a:p>
                      <a:pPr algn="ctr" hangingPunct="0">
                        <a:spcAft>
                          <a:spcPts val="0"/>
                        </a:spcAft>
                      </a:pPr>
                      <a:r>
                        <a:rPr lang="en-US" sz="1200" b="1" dirty="0">
                          <a:effectLst/>
                          <a:latin typeface="Arial"/>
                          <a:ea typeface="맑은 고딕"/>
                          <a:cs typeface="Times New Roman"/>
                        </a:rPr>
                        <a:t>(tentative) Response message parameter/ Results </a:t>
                      </a:r>
                      <a:endParaRPr lang="ko-KR" sz="1200" b="1"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DDD"/>
                    </a:solidFill>
                  </a:tcPr>
                </a:tc>
                <a:tc hMerge="1">
                  <a:txBody>
                    <a:bodyPr/>
                    <a:lstStyle/>
                    <a:p>
                      <a:pPr algn="ctr" hangingPunct="0">
                        <a:spcAft>
                          <a:spcPts val="0"/>
                        </a:spcAft>
                      </a:pPr>
                      <a:endParaRPr lang="ko-KR" sz="1200" b="1" dirty="0">
                        <a:effectLst/>
                        <a:latin typeface="Arial"/>
                        <a:ea typeface="맑은 고딕"/>
                        <a:cs typeface="Times New Roman"/>
                      </a:endParaRPr>
                    </a:p>
                  </a:txBody>
                  <a:tcPr marL="9944" marR="383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DDD"/>
                    </a:solidFill>
                  </a:tcPr>
                </a:tc>
                <a:extLst>
                  <a:ext uri="{0D108BD9-81ED-4DB2-BD59-A6C34878D82A}">
                    <a16:rowId xmlns:a16="http://schemas.microsoft.com/office/drawing/2014/main" val="10000"/>
                  </a:ext>
                </a:extLst>
              </a:tr>
              <a:tr h="188219">
                <a:tc>
                  <a:txBody>
                    <a:bodyPr/>
                    <a:lstStyle/>
                    <a:p>
                      <a:pPr hangingPunct="0">
                        <a:spcAft>
                          <a:spcPts val="0"/>
                        </a:spcAft>
                      </a:pPr>
                      <a:r>
                        <a:rPr lang="en-US" sz="1200" b="1" dirty="0">
                          <a:effectLst/>
                          <a:latin typeface="Arial"/>
                          <a:ea typeface="맑은 고딕"/>
                          <a:cs typeface="Times New Roman"/>
                        </a:rPr>
                        <a:t>Operation (</a:t>
                      </a:r>
                      <a:r>
                        <a:rPr lang="en-US" sz="1200" b="1" i="1" dirty="0">
                          <a:effectLst/>
                          <a:latin typeface="Arial"/>
                          <a:ea typeface="맑은 고딕"/>
                          <a:cs typeface="Times New Roman"/>
                        </a:rPr>
                        <a:t>op</a:t>
                      </a:r>
                      <a:r>
                        <a:rPr lang="en-US" sz="1200" b="1" dirty="0">
                          <a:effectLst/>
                          <a:latin typeface="Arial"/>
                          <a:ea typeface="맑은 고딕"/>
                          <a:cs typeface="Times New Roman"/>
                        </a:rPr>
                        <a:t>) (?)</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r>
                        <a:rPr lang="en-US" sz="1200" dirty="0">
                          <a:effectLst/>
                          <a:latin typeface="Arial"/>
                          <a:ea typeface="맑은 고딕"/>
                          <a:cs typeface="Times New Roman"/>
                        </a:rPr>
                        <a:t>operation to be executed, i.e.</a:t>
                      </a:r>
                      <a:r>
                        <a:rPr lang="en-US" sz="1200" baseline="0" dirty="0">
                          <a:effectLst/>
                          <a:latin typeface="Arial"/>
                          <a:ea typeface="맑은 고딕"/>
                          <a:cs typeface="Times New Roman"/>
                        </a:rPr>
                        <a:t> N</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88219">
                <a:tc>
                  <a:txBody>
                    <a:bodyPr/>
                    <a:lstStyle/>
                    <a:p>
                      <a:pPr hangingPunct="0">
                        <a:spcAft>
                          <a:spcPts val="0"/>
                        </a:spcAft>
                      </a:pPr>
                      <a:r>
                        <a:rPr lang="en-US" altLang="ko-KR" sz="1200" b="1" dirty="0">
                          <a:solidFill>
                            <a:srgbClr val="000000"/>
                          </a:solidFill>
                          <a:effectLst/>
                          <a:latin typeface="Arial"/>
                          <a:ea typeface="+mn-ea"/>
                          <a:cs typeface="Arial"/>
                        </a:rPr>
                        <a:t>Response Code </a:t>
                      </a:r>
                      <a:r>
                        <a:rPr lang="en-US" altLang="ko-KR" sz="1200" b="1" i="1" dirty="0">
                          <a:solidFill>
                            <a:srgbClr val="000000"/>
                          </a:solidFill>
                          <a:effectLst/>
                          <a:latin typeface="Arial"/>
                          <a:ea typeface="+mn-ea"/>
                          <a:cs typeface="Arial"/>
                        </a:rPr>
                        <a:t>(</a:t>
                      </a:r>
                      <a:r>
                        <a:rPr lang="en-US" altLang="ko-KR" sz="1200" b="1" i="1" dirty="0" err="1">
                          <a:effectLst/>
                          <a:latin typeface="Arial"/>
                          <a:ea typeface="+mn-ea"/>
                          <a:cs typeface="Arial"/>
                        </a:rPr>
                        <a:t>rs</a:t>
                      </a:r>
                      <a:r>
                        <a:rPr lang="en-US" altLang="ko-KR" sz="1200" b="1" dirty="0">
                          <a:solidFill>
                            <a:srgbClr val="000000"/>
                          </a:solidFill>
                          <a:effectLst/>
                          <a:latin typeface="Arial"/>
                          <a:ea typeface="+mn-ea"/>
                          <a:cs typeface="Arial"/>
                        </a:rPr>
                        <a:t>)</a:t>
                      </a:r>
                      <a:r>
                        <a:rPr lang="en-US" altLang="ko-KR" sz="1200" dirty="0">
                          <a:solidFill>
                            <a:srgbClr val="000000"/>
                          </a:solidFill>
                          <a:effectLst/>
                          <a:latin typeface="Arial"/>
                          <a:ea typeface="+mn-ea"/>
                          <a:cs typeface="Arial"/>
                        </a:rPr>
                        <a:t> </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r>
                        <a:rPr lang="en-US" altLang="ko-KR" sz="1200" dirty="0">
                          <a:solidFill>
                            <a:srgbClr val="000000"/>
                          </a:solidFill>
                          <a:effectLst/>
                          <a:latin typeface="Arial"/>
                          <a:ea typeface="+mn-ea"/>
                          <a:cs typeface="Arial"/>
                        </a:rPr>
                        <a:t>successful, unsuccessful, Unsolicited N</a:t>
                      </a:r>
                      <a:r>
                        <a:rPr lang="en-US" altLang="ko-KR" sz="1200" baseline="0" dirty="0">
                          <a:solidFill>
                            <a:srgbClr val="000000"/>
                          </a:solidFill>
                          <a:effectLst/>
                          <a:latin typeface="Arial"/>
                          <a:ea typeface="+mn-ea"/>
                          <a:cs typeface="Arial"/>
                        </a:rPr>
                        <a:t> (?)</a:t>
                      </a:r>
                      <a:endParaRPr lang="ko-KR" altLang="ko-KR" sz="1200" dirty="0">
                        <a:effectLst/>
                        <a:latin typeface="Arial"/>
                        <a:ea typeface="+mn-ea"/>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88219">
                <a:tc>
                  <a:txBody>
                    <a:bodyPr/>
                    <a:lstStyle/>
                    <a:p>
                      <a:pPr hangingPunct="0">
                        <a:spcAft>
                          <a:spcPts val="0"/>
                        </a:spcAft>
                      </a:pPr>
                      <a:r>
                        <a:rPr lang="en-US" sz="1200" b="1" dirty="0">
                          <a:effectLst/>
                          <a:latin typeface="Arial"/>
                          <a:ea typeface="맑은 고딕"/>
                          <a:cs typeface="Times New Roman"/>
                        </a:rPr>
                        <a:t>To (</a:t>
                      </a:r>
                      <a:r>
                        <a:rPr lang="en-US" sz="1200" b="1" i="1" dirty="0">
                          <a:effectLst/>
                          <a:latin typeface="Arial"/>
                          <a:ea typeface="맑은 고딕"/>
                          <a:cs typeface="Times New Roman"/>
                        </a:rPr>
                        <a:t>to</a:t>
                      </a:r>
                      <a:r>
                        <a:rPr lang="en-US" sz="1200" b="1" dirty="0">
                          <a:effectLst/>
                          <a:latin typeface="Arial"/>
                          <a:ea typeface="맑은 고딕"/>
                          <a:cs typeface="Times New Roman"/>
                        </a:rPr>
                        <a:t>)</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r>
                        <a:rPr lang="en-US" altLang="ko-KR" sz="1200" dirty="0">
                          <a:effectLst/>
                          <a:latin typeface="Arial"/>
                          <a:ea typeface="+mn-ea"/>
                          <a:cs typeface="Times New Roman"/>
                        </a:rPr>
                        <a:t>the identifier of the message Originator,</a:t>
                      </a:r>
                      <a:r>
                        <a:rPr lang="en-US" altLang="ko-KR" sz="1200" baseline="0" dirty="0">
                          <a:effectLst/>
                          <a:latin typeface="Arial"/>
                          <a:ea typeface="+mn-ea"/>
                          <a:cs typeface="Times New Roman"/>
                        </a:rPr>
                        <a:t> ‘</a:t>
                      </a:r>
                      <a:r>
                        <a:rPr lang="en-US" altLang="ko-KR" sz="1200" baseline="0" dirty="0" err="1">
                          <a:effectLst/>
                          <a:latin typeface="Arial"/>
                          <a:ea typeface="+mn-ea"/>
                          <a:cs typeface="Times New Roman"/>
                        </a:rPr>
                        <a:t>fr</a:t>
                      </a:r>
                      <a:r>
                        <a:rPr lang="en-US" altLang="ko-KR" sz="1200" baseline="0" dirty="0">
                          <a:effectLst/>
                          <a:latin typeface="Arial"/>
                          <a:ea typeface="+mn-ea"/>
                          <a:cs typeface="Times New Roman"/>
                        </a:rPr>
                        <a:t>’ in the matching request or multicast address in case of unsubscribed notification</a:t>
                      </a:r>
                      <a:endParaRPr lang="ko-KR" altLang="ko-KR" sz="1200" dirty="0">
                        <a:effectLst/>
                        <a:latin typeface="Arial"/>
                        <a:ea typeface="+mn-ea"/>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55236">
                <a:tc>
                  <a:txBody>
                    <a:bodyPr/>
                    <a:lstStyle/>
                    <a:p>
                      <a:pPr hangingPunct="0">
                        <a:spcAft>
                          <a:spcPts val="0"/>
                        </a:spcAft>
                      </a:pPr>
                      <a:r>
                        <a:rPr lang="en-US" sz="1200" b="1" dirty="0">
                          <a:effectLst/>
                          <a:latin typeface="Arial"/>
                          <a:ea typeface="맑은 고딕"/>
                          <a:cs typeface="Times New Roman"/>
                        </a:rPr>
                        <a:t>From (</a:t>
                      </a:r>
                      <a:r>
                        <a:rPr lang="en-US" sz="1200" b="1" i="1" dirty="0" err="1">
                          <a:effectLst/>
                          <a:latin typeface="Arial"/>
                          <a:ea typeface="맑은 고딕"/>
                          <a:cs typeface="Times New Roman"/>
                        </a:rPr>
                        <a:t>fr</a:t>
                      </a:r>
                      <a:r>
                        <a:rPr lang="en-US" sz="1200" b="1" dirty="0">
                          <a:effectLst/>
                          <a:latin typeface="Arial"/>
                          <a:ea typeface="맑은 고딕"/>
                          <a:cs typeface="Times New Roman"/>
                        </a:rPr>
                        <a:t>)</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r>
                        <a:rPr lang="en-GB" altLang="ko-KR" sz="1200" dirty="0">
                          <a:solidFill>
                            <a:srgbClr val="000000"/>
                          </a:solidFill>
                          <a:effectLst/>
                          <a:latin typeface="Arial"/>
                          <a:ea typeface="+mn-ea"/>
                          <a:cs typeface="Arial"/>
                        </a:rPr>
                        <a:t>The</a:t>
                      </a:r>
                      <a:r>
                        <a:rPr lang="en-GB" altLang="ko-KR" sz="1200" baseline="0" dirty="0">
                          <a:solidFill>
                            <a:srgbClr val="000000"/>
                          </a:solidFill>
                          <a:effectLst/>
                          <a:latin typeface="Arial"/>
                          <a:ea typeface="+mn-ea"/>
                          <a:cs typeface="Arial"/>
                        </a:rPr>
                        <a:t> identifier of </a:t>
                      </a:r>
                      <a:r>
                        <a:rPr lang="en-US" altLang="ko-KR" sz="1200" baseline="0" dirty="0">
                          <a:solidFill>
                            <a:srgbClr val="000000"/>
                          </a:solidFill>
                          <a:effectLst/>
                          <a:latin typeface="Arial"/>
                          <a:ea typeface="+mn-ea"/>
                          <a:cs typeface="Arial"/>
                        </a:rPr>
                        <a:t>the target resource, ‘to’ in the matching request or the identifier or message originator in case of unsubscribed notification.</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16024">
                <a:tc>
                  <a:txBody>
                    <a:bodyPr/>
                    <a:lstStyle/>
                    <a:p>
                      <a:pPr hangingPunct="0">
                        <a:spcAft>
                          <a:spcPts val="0"/>
                        </a:spcAft>
                      </a:pPr>
                      <a:r>
                        <a:rPr lang="fr-FR" sz="1200" b="1" dirty="0">
                          <a:effectLst/>
                          <a:latin typeface="Arial"/>
                          <a:ea typeface="맑은 고딕"/>
                          <a:cs typeface="Times New Roman"/>
                        </a:rPr>
                        <a:t>Request Identifier (</a:t>
                      </a:r>
                      <a:r>
                        <a:rPr lang="fr-FR" sz="1200" b="1" i="1" dirty="0">
                          <a:effectLst/>
                          <a:latin typeface="Arial"/>
                          <a:ea typeface="맑은 고딕"/>
                          <a:cs typeface="Times New Roman"/>
                        </a:rPr>
                        <a:t>ri</a:t>
                      </a:r>
                      <a:r>
                        <a:rPr lang="fr-FR" sz="1200" b="1" dirty="0">
                          <a:effectLst/>
                          <a:latin typeface="Arial"/>
                          <a:ea typeface="맑은 고딕"/>
                          <a:cs typeface="Times New Roman"/>
                        </a:rPr>
                        <a:t>)</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r>
                        <a:rPr lang="fr-FR" sz="1200" dirty="0">
                          <a:effectLst/>
                          <a:latin typeface="Arial"/>
                          <a:ea typeface="맑은 고딕"/>
                          <a:cs typeface="Times New Roman"/>
                        </a:rPr>
                        <a:t>uniquely identifies a Request message (or a</a:t>
                      </a:r>
                      <a:r>
                        <a:rPr lang="fr-FR" sz="1200" baseline="0" dirty="0">
                          <a:effectLst/>
                          <a:latin typeface="Arial"/>
                          <a:ea typeface="맑은 고딕"/>
                          <a:cs typeface="Times New Roman"/>
                        </a:rPr>
                        <a:t> priori fixed value)</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88023">
                <a:tc>
                  <a:txBody>
                    <a:bodyPr/>
                    <a:lstStyle/>
                    <a:p>
                      <a:pPr hangingPunct="0">
                        <a:spcAft>
                          <a:spcPts val="0"/>
                        </a:spcAft>
                      </a:pPr>
                      <a:r>
                        <a:rPr lang="en-US" sz="1200" b="1" dirty="0">
                          <a:effectLst/>
                          <a:latin typeface="Arial"/>
                          <a:ea typeface="맑은 고딕"/>
                          <a:cs typeface="Times New Roman"/>
                        </a:rPr>
                        <a:t>Content (</a:t>
                      </a:r>
                      <a:r>
                        <a:rPr lang="en-US" sz="1200" b="1" i="1" dirty="0" err="1">
                          <a:effectLst/>
                          <a:latin typeface="Arial"/>
                          <a:ea typeface="맑은 고딕"/>
                          <a:cs typeface="Times New Roman"/>
                        </a:rPr>
                        <a:t>cn</a:t>
                      </a:r>
                      <a:r>
                        <a:rPr lang="en-US" sz="1200" b="1" i="1" dirty="0">
                          <a:effectLst/>
                          <a:latin typeface="Arial"/>
                          <a:ea typeface="맑은 고딕"/>
                          <a:cs typeface="Times New Roman"/>
                        </a:rPr>
                        <a:t>)</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r>
                        <a:rPr lang="en-US" sz="1200" dirty="0">
                          <a:effectLst/>
                          <a:latin typeface="Arial"/>
                          <a:ea typeface="맑은 고딕"/>
                          <a:cs typeface="Times New Roman"/>
                        </a:rPr>
                        <a:t>contents</a:t>
                      </a:r>
                      <a:r>
                        <a:rPr lang="en-US" sz="1200" baseline="0" dirty="0">
                          <a:effectLst/>
                          <a:latin typeface="Arial"/>
                          <a:ea typeface="맑은 고딕"/>
                          <a:cs typeface="Times New Roman"/>
                        </a:rPr>
                        <a:t> (resource representation) </a:t>
                      </a:r>
                      <a:r>
                        <a:rPr lang="en-US" sz="1200" dirty="0">
                          <a:effectLst/>
                          <a:latin typeface="Arial"/>
                          <a:ea typeface="맑은 고딕"/>
                          <a:cs typeface="Times New Roman"/>
                        </a:rPr>
                        <a:t>to be transferred</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40016">
                <a:tc>
                  <a:txBody>
                    <a:bodyPr/>
                    <a:lstStyle/>
                    <a:p>
                      <a:pPr hangingPunct="0">
                        <a:spcAft>
                          <a:spcPts val="0"/>
                        </a:spcAft>
                      </a:pPr>
                      <a:r>
                        <a:rPr lang="en-US" sz="1200" b="1" dirty="0">
                          <a:effectLst/>
                          <a:latin typeface="Arial"/>
                          <a:ea typeface="맑은 고딕"/>
                          <a:cs typeface="Times New Roman"/>
                        </a:rPr>
                        <a:t>Response Expiration Timestamp (</a:t>
                      </a:r>
                      <a:r>
                        <a:rPr lang="en-US" sz="1200" b="1" dirty="0" err="1">
                          <a:effectLst/>
                          <a:latin typeface="Arial"/>
                          <a:ea typeface="맑은 고딕"/>
                          <a:cs typeface="Times New Roman"/>
                        </a:rPr>
                        <a:t>ot</a:t>
                      </a:r>
                      <a:r>
                        <a:rPr lang="en-US" sz="1200" b="1" dirty="0">
                          <a:effectLst/>
                          <a:latin typeface="Arial"/>
                          <a:ea typeface="맑은 고딕"/>
                          <a:cs typeface="Times New Roman"/>
                        </a:rPr>
                        <a:t>)? </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r>
                        <a:rPr lang="en-US" sz="1200" dirty="0">
                          <a:effectLst/>
                          <a:latin typeface="Arial"/>
                          <a:ea typeface="맑은 고딕"/>
                          <a:cs typeface="Times New Roman"/>
                        </a:rPr>
                        <a:t>when the request message expires</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pic>
        <p:nvPicPr>
          <p:cNvPr id="9" name="Picture 29">
            <a:extLst>
              <a:ext uri="{FF2B5EF4-FFF2-40B4-BE49-F238E27FC236}">
                <a16:creationId xmlns:a16="http://schemas.microsoft.com/office/drawing/2014/main" id="{2281E369-8BBE-4E63-99C8-6AE047A156F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61229" y="2705515"/>
            <a:ext cx="3926699" cy="1587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558459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5C9B277A-84C9-4D00-80A7-306262F3B70D}"/>
              </a:ext>
            </a:extLst>
          </p:cNvPr>
          <p:cNvSpPr>
            <a:spLocks noGrp="1"/>
          </p:cNvSpPr>
          <p:nvPr>
            <p:ph idx="1"/>
          </p:nvPr>
        </p:nvSpPr>
        <p:spPr/>
        <p:txBody>
          <a:bodyPr>
            <a:normAutofit lnSpcReduction="10000"/>
          </a:bodyPr>
          <a:lstStyle/>
          <a:p>
            <a:r>
              <a:rPr lang="en-US" altLang="ko-KR" dirty="0"/>
              <a:t>CRUDN with </a:t>
            </a:r>
            <a:r>
              <a:rPr lang="en-US" altLang="ko-KR" dirty="0" err="1"/>
              <a:t>CoAP</a:t>
            </a:r>
            <a:r>
              <a:rPr lang="en-US" altLang="ko-KR" dirty="0"/>
              <a:t> methods </a:t>
            </a:r>
          </a:p>
          <a:p>
            <a:pPr lvl="1"/>
            <a:r>
              <a:rPr lang="en-US" altLang="ko-KR" dirty="0"/>
              <a:t>No one-to-one correspondence between CRUDN &amp; POST/PUT/GET/DELETE.  </a:t>
            </a:r>
          </a:p>
          <a:p>
            <a:r>
              <a:rPr lang="en-US" altLang="ko-KR" dirty="0"/>
              <a:t>CRUDN vs POST/PUT/GET/DELETE methods</a:t>
            </a:r>
          </a:p>
          <a:p>
            <a:pPr lvl="1"/>
            <a:r>
              <a:rPr lang="en-US" altLang="ko-KR" dirty="0"/>
              <a:t>CREATE with POST or PUT </a:t>
            </a:r>
          </a:p>
          <a:p>
            <a:pPr lvl="1"/>
            <a:r>
              <a:rPr lang="en-US" altLang="ko-KR" dirty="0"/>
              <a:t>RETRIEVE with GET </a:t>
            </a:r>
          </a:p>
          <a:p>
            <a:pPr lvl="1"/>
            <a:r>
              <a:rPr lang="en-US" altLang="ko-KR" dirty="0"/>
              <a:t>UPDATE with POST or PUT </a:t>
            </a:r>
          </a:p>
          <a:p>
            <a:pPr lvl="1"/>
            <a:r>
              <a:rPr lang="en-US" altLang="ko-KR" dirty="0"/>
              <a:t>DELETE with DELETE </a:t>
            </a:r>
          </a:p>
          <a:p>
            <a:pPr lvl="1"/>
            <a:r>
              <a:rPr lang="en-US" altLang="ko-KR" dirty="0"/>
              <a:t>NOTIFY with GET</a:t>
            </a:r>
          </a:p>
          <a:p>
            <a:pPr lvl="1"/>
            <a:r>
              <a:rPr lang="en-US" altLang="ko-KR" dirty="0">
                <a:solidFill>
                  <a:schemeClr val="tx2">
                    <a:lumMod val="60000"/>
                    <a:lumOff val="40000"/>
                  </a:schemeClr>
                </a:solidFill>
              </a:rPr>
              <a:t>(partial) UPDATE with PATCH  </a:t>
            </a:r>
            <a:endParaRPr lang="ko-KR" altLang="en-US" dirty="0">
              <a:solidFill>
                <a:schemeClr val="tx2">
                  <a:lumMod val="60000"/>
                  <a:lumOff val="40000"/>
                </a:schemeClr>
              </a:solidFill>
            </a:endParaRPr>
          </a:p>
        </p:txBody>
      </p:sp>
      <p:sp>
        <p:nvSpPr>
          <p:cNvPr id="3" name="제목 2">
            <a:extLst>
              <a:ext uri="{FF2B5EF4-FFF2-40B4-BE49-F238E27FC236}">
                <a16:creationId xmlns:a16="http://schemas.microsoft.com/office/drawing/2014/main" id="{B67E3EC6-795F-4294-B831-30CF4E4D917E}"/>
              </a:ext>
            </a:extLst>
          </p:cNvPr>
          <p:cNvSpPr>
            <a:spLocks noGrp="1"/>
          </p:cNvSpPr>
          <p:nvPr>
            <p:ph type="title"/>
          </p:nvPr>
        </p:nvSpPr>
        <p:spPr/>
        <p:txBody>
          <a:bodyPr/>
          <a:lstStyle/>
          <a:p>
            <a:r>
              <a:rPr lang="en-US" altLang="ko-KR" dirty="0"/>
              <a:t>Messaging: </a:t>
            </a:r>
            <a:r>
              <a:rPr lang="en-US" altLang="ko-KR" dirty="0" err="1"/>
              <a:t>CoAP</a:t>
            </a:r>
            <a:endParaRPr lang="ko-KR" altLang="en-US" dirty="0"/>
          </a:p>
        </p:txBody>
      </p:sp>
      <p:sp>
        <p:nvSpPr>
          <p:cNvPr id="4" name="날짜 개체 틀 3">
            <a:extLst>
              <a:ext uri="{FF2B5EF4-FFF2-40B4-BE49-F238E27FC236}">
                <a16:creationId xmlns:a16="http://schemas.microsoft.com/office/drawing/2014/main" id="{053A2583-1797-4817-A87A-1D69EAC787B8}"/>
              </a:ext>
            </a:extLst>
          </p:cNvPr>
          <p:cNvSpPr>
            <a:spLocks noGrp="1"/>
          </p:cNvSpPr>
          <p:nvPr>
            <p:ph type="dt" sz="half" idx="10"/>
          </p:nvPr>
        </p:nvSpPr>
        <p:spPr/>
        <p:txBody>
          <a:bodyPr/>
          <a:lstStyle/>
          <a:p>
            <a:fld id="{59CE212D-7437-48A4-823A-352D238ED4AD}" type="datetime3">
              <a:rPr lang="en-US" altLang="ko-KR" smtClean="0"/>
              <a:t>17 October 2017</a:t>
            </a:fld>
            <a:endParaRPr lang="en-US" dirty="0"/>
          </a:p>
        </p:txBody>
      </p:sp>
      <p:sp>
        <p:nvSpPr>
          <p:cNvPr id="5" name="바닥글 개체 틀 4">
            <a:extLst>
              <a:ext uri="{FF2B5EF4-FFF2-40B4-BE49-F238E27FC236}">
                <a16:creationId xmlns:a16="http://schemas.microsoft.com/office/drawing/2014/main" id="{08E32273-8F9A-43DD-96FE-DD0BE98265CB}"/>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456F1326-B93B-4ADE-8B75-259C4311A6D1}"/>
              </a:ext>
            </a:extLst>
          </p:cNvPr>
          <p:cNvSpPr>
            <a:spLocks noGrp="1"/>
          </p:cNvSpPr>
          <p:nvPr>
            <p:ph type="sldNum" sz="quarter" idx="12"/>
          </p:nvPr>
        </p:nvSpPr>
        <p:spPr/>
        <p:txBody>
          <a:bodyPr/>
          <a:lstStyle/>
          <a:p>
            <a:fld id="{17A5C656-E050-4F3D-A0DB-0D19E9E83691}" type="slidenum">
              <a:rPr lang="en-US" smtClean="0"/>
              <a:pPr/>
              <a:t>69</a:t>
            </a:fld>
            <a:endParaRPr lang="en-US" dirty="0"/>
          </a:p>
        </p:txBody>
      </p:sp>
    </p:spTree>
    <p:extLst>
      <p:ext uri="{BB962C8B-B14F-4D97-AF65-F5344CB8AC3E}">
        <p14:creationId xmlns:p14="http://schemas.microsoft.com/office/powerpoint/2010/main" val="905625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p:cNvSpPr>
            <a:spLocks noGrp="1"/>
          </p:cNvSpPr>
          <p:nvPr>
            <p:ph type="dt" sz="half" idx="10"/>
          </p:nvPr>
        </p:nvSpPr>
        <p:spPr>
          <a:xfrm>
            <a:off x="491045" y="6492875"/>
            <a:ext cx="2319766" cy="263525"/>
          </a:xfrm>
        </p:spPr>
        <p:txBody>
          <a:bodyPr/>
          <a:lstStyle/>
          <a:p>
            <a:fld id="{8907A4ED-26E1-4F57-913E-F52D896FD12F}" type="datetime3">
              <a:rPr lang="en-US" altLang="ko-KR" smtClean="0"/>
              <a:t>17 October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7</a:t>
            </a:fld>
            <a:endParaRPr lang="en-US" dirty="0"/>
          </a:p>
        </p:txBody>
      </p:sp>
      <p:sp>
        <p:nvSpPr>
          <p:cNvPr id="7" name="제목 1"/>
          <p:cNvSpPr>
            <a:spLocks noGrp="1"/>
          </p:cNvSpPr>
          <p:nvPr>
            <p:ph type="title"/>
          </p:nvPr>
        </p:nvSpPr>
        <p:spPr>
          <a:xfrm>
            <a:off x="709441" y="26308"/>
            <a:ext cx="10945654" cy="627038"/>
          </a:xfrm>
        </p:spPr>
        <p:txBody>
          <a:bodyPr>
            <a:normAutofit fontScale="90000"/>
          </a:bodyPr>
          <a:lstStyle/>
          <a:p>
            <a:r>
              <a:rPr lang="en-US" altLang="ko-KR" sz="3600" dirty="0" err="1"/>
              <a:t>RESTful</a:t>
            </a:r>
            <a:r>
              <a:rPr lang="en-US" altLang="ko-KR" sz="3600" dirty="0"/>
              <a:t> Architecture Style </a:t>
            </a:r>
            <a:endParaRPr lang="ko-KR" altLang="en-US" sz="3600" dirty="0"/>
          </a:p>
        </p:txBody>
      </p:sp>
      <p:sp>
        <p:nvSpPr>
          <p:cNvPr id="8" name="모서리가 둥근 직사각형 3"/>
          <p:cNvSpPr/>
          <p:nvPr/>
        </p:nvSpPr>
        <p:spPr>
          <a:xfrm>
            <a:off x="2537312" y="2177568"/>
            <a:ext cx="2970516" cy="675368"/>
          </a:xfrm>
          <a:prstGeom prst="roundRect">
            <a:avLst/>
          </a:prstGeom>
          <a:solidFill>
            <a:srgbClr val="CCCC00">
              <a:alpha val="25000"/>
            </a:srgbClr>
          </a:solidFill>
          <a:ln w="127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ko-KR" sz="1600" kern="0" dirty="0">
                <a:solidFill>
                  <a:sysClr val="windowText" lastClr="000000"/>
                </a:solidFill>
                <a:latin typeface="Arial"/>
                <a:ea typeface="맑은 고딕"/>
              </a:rPr>
              <a:t>Client</a:t>
            </a:r>
            <a:endParaRPr kumimoji="0" lang="ko-KR" altLang="en-US" sz="1600" b="0" i="0" u="none" strike="noStrike" kern="0" cap="none" spc="0" normalizeH="0" baseline="0" noProof="0" dirty="0">
              <a:ln>
                <a:noFill/>
              </a:ln>
              <a:solidFill>
                <a:sysClr val="windowText" lastClr="000000"/>
              </a:solidFill>
              <a:effectLst/>
              <a:uLnTx/>
              <a:uFillTx/>
              <a:latin typeface="Arial"/>
              <a:ea typeface="맑은 고딕"/>
              <a:cs typeface="+mn-cs"/>
            </a:endParaRPr>
          </a:p>
        </p:txBody>
      </p:sp>
      <p:sp>
        <p:nvSpPr>
          <p:cNvPr id="9" name="모서리가 둥근 직사각형 4"/>
          <p:cNvSpPr/>
          <p:nvPr/>
        </p:nvSpPr>
        <p:spPr>
          <a:xfrm>
            <a:off x="6942877" y="2177568"/>
            <a:ext cx="2544559" cy="675368"/>
          </a:xfrm>
          <a:prstGeom prst="roundRect">
            <a:avLst/>
          </a:prstGeom>
          <a:solidFill>
            <a:srgbClr val="CCCC00">
              <a:alpha val="25000"/>
            </a:srgbClr>
          </a:solidFill>
          <a:ln w="127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ko-KR" sz="1600" kern="0" dirty="0">
                <a:solidFill>
                  <a:sysClr val="windowText" lastClr="000000"/>
                </a:solidFill>
                <a:latin typeface="Arial"/>
                <a:ea typeface="맑은 고딕"/>
              </a:rPr>
              <a:t>Server</a:t>
            </a:r>
            <a:endParaRPr kumimoji="0" lang="ko-KR" altLang="en-US" sz="1600" b="0" i="0" u="none" strike="noStrike" kern="0" cap="none" spc="0" normalizeH="0" baseline="0" noProof="0" dirty="0">
              <a:ln>
                <a:noFill/>
              </a:ln>
              <a:solidFill>
                <a:sysClr val="windowText" lastClr="000000"/>
              </a:solidFill>
              <a:effectLst/>
              <a:uLnTx/>
              <a:uFillTx/>
              <a:latin typeface="Arial"/>
              <a:ea typeface="맑은 고딕"/>
              <a:cs typeface="+mn-cs"/>
            </a:endParaRPr>
          </a:p>
        </p:txBody>
      </p:sp>
      <p:cxnSp>
        <p:nvCxnSpPr>
          <p:cNvPr id="10" name="직선 연결선 9"/>
          <p:cNvCxnSpPr>
            <a:stCxn id="8" idx="2"/>
          </p:cNvCxnSpPr>
          <p:nvPr/>
        </p:nvCxnSpPr>
        <p:spPr>
          <a:xfrm>
            <a:off x="4022571" y="2852936"/>
            <a:ext cx="25325" cy="208755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직선 화살표 연결선 10"/>
          <p:cNvCxnSpPr/>
          <p:nvPr/>
        </p:nvCxnSpPr>
        <p:spPr>
          <a:xfrm>
            <a:off x="4069683" y="3429000"/>
            <a:ext cx="4136398" cy="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직선 화살표 연결선 11"/>
          <p:cNvCxnSpPr/>
          <p:nvPr/>
        </p:nvCxnSpPr>
        <p:spPr>
          <a:xfrm>
            <a:off x="4069683" y="4217158"/>
            <a:ext cx="4136398"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직선 연결선 12"/>
          <p:cNvCxnSpPr/>
          <p:nvPr/>
        </p:nvCxnSpPr>
        <p:spPr>
          <a:xfrm>
            <a:off x="8230199" y="2852937"/>
            <a:ext cx="10809" cy="212849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506280" y="2987660"/>
            <a:ext cx="1091966" cy="369332"/>
          </a:xfrm>
          <a:prstGeom prst="rect">
            <a:avLst/>
          </a:prstGeom>
          <a:noFill/>
        </p:spPr>
        <p:txBody>
          <a:bodyPr wrap="none" rtlCol="0">
            <a:spAutoFit/>
          </a:bodyPr>
          <a:lstStyle/>
          <a:p>
            <a:r>
              <a:rPr lang="en-US" altLang="ko-KR" dirty="0">
                <a:latin typeface="+mn-lt"/>
                <a:ea typeface="+mn-ea"/>
              </a:rPr>
              <a:t>Request</a:t>
            </a:r>
            <a:endParaRPr lang="ko-KR" altLang="en-US" dirty="0" err="1">
              <a:latin typeface="+mn-lt"/>
              <a:ea typeface="+mn-ea"/>
            </a:endParaRPr>
          </a:p>
        </p:txBody>
      </p:sp>
      <p:sp>
        <p:nvSpPr>
          <p:cNvPr id="15" name="TextBox 14"/>
          <p:cNvSpPr txBox="1"/>
          <p:nvPr/>
        </p:nvSpPr>
        <p:spPr>
          <a:xfrm>
            <a:off x="5488128" y="3774907"/>
            <a:ext cx="1253869" cy="369332"/>
          </a:xfrm>
          <a:prstGeom prst="rect">
            <a:avLst/>
          </a:prstGeom>
          <a:noFill/>
        </p:spPr>
        <p:txBody>
          <a:bodyPr wrap="none" rtlCol="0">
            <a:spAutoFit/>
          </a:bodyPr>
          <a:lstStyle/>
          <a:p>
            <a:r>
              <a:rPr lang="en-US" altLang="ko-KR" dirty="0">
                <a:latin typeface="+mn-lt"/>
                <a:ea typeface="+mn-ea"/>
              </a:rPr>
              <a:t>Response</a:t>
            </a:r>
            <a:endParaRPr lang="ko-KR" altLang="en-US" dirty="0" err="1">
              <a:latin typeface="+mn-lt"/>
              <a:ea typeface="+mn-ea"/>
            </a:endParaRPr>
          </a:p>
        </p:txBody>
      </p:sp>
      <p:sp>
        <p:nvSpPr>
          <p:cNvPr id="16" name="TextBox 15"/>
          <p:cNvSpPr txBox="1"/>
          <p:nvPr/>
        </p:nvSpPr>
        <p:spPr>
          <a:xfrm>
            <a:off x="4740095" y="4509120"/>
            <a:ext cx="2473754" cy="369332"/>
          </a:xfrm>
          <a:prstGeom prst="rect">
            <a:avLst/>
          </a:prstGeom>
          <a:noFill/>
        </p:spPr>
        <p:txBody>
          <a:bodyPr wrap="none" rtlCol="0">
            <a:spAutoFit/>
          </a:bodyPr>
          <a:lstStyle/>
          <a:p>
            <a:r>
              <a:rPr lang="en-US" altLang="ko-KR" dirty="0">
                <a:latin typeface="+mn-lt"/>
                <a:ea typeface="+mn-ea"/>
              </a:rPr>
              <a:t>CRUD &amp; N operation</a:t>
            </a:r>
            <a:endParaRPr lang="ko-KR" altLang="en-US" dirty="0" err="1">
              <a:latin typeface="+mn-lt"/>
              <a:ea typeface="+mn-ea"/>
            </a:endParaRPr>
          </a:p>
        </p:txBody>
      </p:sp>
      <p:sp>
        <p:nvSpPr>
          <p:cNvPr id="17" name="TextBox 16"/>
          <p:cNvSpPr txBox="1"/>
          <p:nvPr/>
        </p:nvSpPr>
        <p:spPr>
          <a:xfrm>
            <a:off x="611827" y="4849416"/>
            <a:ext cx="2440092" cy="307777"/>
          </a:xfrm>
          <a:prstGeom prst="rect">
            <a:avLst/>
          </a:prstGeom>
          <a:noFill/>
          <a:ln>
            <a:noFill/>
          </a:ln>
        </p:spPr>
        <p:txBody>
          <a:bodyPr wrap="none" rtlCol="0">
            <a:spAutoFit/>
          </a:bodyPr>
          <a:lstStyle/>
          <a:p>
            <a:r>
              <a:rPr lang="en-US" altLang="ko-KR" sz="1400" dirty="0">
                <a:latin typeface="+mn-lt"/>
                <a:ea typeface="+mn-ea"/>
              </a:rPr>
              <a:t>Resourc</a:t>
            </a:r>
            <a:r>
              <a:rPr lang="en-US" altLang="ko-KR" sz="1400" dirty="0"/>
              <a:t>e (representation)</a:t>
            </a:r>
            <a:endParaRPr lang="ko-KR" altLang="en-US" sz="1400" dirty="0" err="1">
              <a:latin typeface="+mn-lt"/>
              <a:ea typeface="+mn-ea"/>
            </a:endParaRPr>
          </a:p>
        </p:txBody>
      </p:sp>
      <p:sp>
        <p:nvSpPr>
          <p:cNvPr id="18" name="TextBox 17"/>
          <p:cNvSpPr txBox="1"/>
          <p:nvPr/>
        </p:nvSpPr>
        <p:spPr>
          <a:xfrm>
            <a:off x="8814721" y="4797153"/>
            <a:ext cx="2440092" cy="307777"/>
          </a:xfrm>
          <a:prstGeom prst="rect">
            <a:avLst/>
          </a:prstGeom>
          <a:noFill/>
          <a:ln>
            <a:noFill/>
          </a:ln>
        </p:spPr>
        <p:txBody>
          <a:bodyPr wrap="none" rtlCol="0">
            <a:spAutoFit/>
          </a:bodyPr>
          <a:lstStyle/>
          <a:p>
            <a:r>
              <a:rPr lang="en-US" altLang="ko-KR" sz="1400" dirty="0">
                <a:latin typeface="+mn-lt"/>
                <a:ea typeface="+mn-ea"/>
              </a:rPr>
              <a:t>Resourc</a:t>
            </a:r>
            <a:r>
              <a:rPr lang="en-US" altLang="ko-KR" sz="1400" dirty="0"/>
              <a:t>e (representation)</a:t>
            </a:r>
            <a:endParaRPr lang="ko-KR" altLang="en-US" sz="1400" dirty="0" err="1">
              <a:latin typeface="+mn-lt"/>
              <a:ea typeface="+mn-ea"/>
            </a:endParaRPr>
          </a:p>
        </p:txBody>
      </p:sp>
      <p:sp>
        <p:nvSpPr>
          <p:cNvPr id="19" name="TextBox 18"/>
          <p:cNvSpPr txBox="1"/>
          <p:nvPr/>
        </p:nvSpPr>
        <p:spPr>
          <a:xfrm>
            <a:off x="790232" y="3412158"/>
            <a:ext cx="2777421" cy="1200329"/>
          </a:xfrm>
          <a:prstGeom prst="rect">
            <a:avLst/>
          </a:prstGeom>
          <a:noFill/>
          <a:ln>
            <a:solidFill>
              <a:srgbClr val="FFCC66"/>
            </a:solidFill>
          </a:ln>
        </p:spPr>
        <p:txBody>
          <a:bodyPr wrap="square" rtlCol="0">
            <a:spAutoFit/>
          </a:bodyPr>
          <a:lstStyle/>
          <a:p>
            <a:pPr>
              <a:buFont typeface="Arial" pitchFamily="34" charset="0"/>
              <a:buChar char="•"/>
            </a:pPr>
            <a:r>
              <a:rPr lang="en-US" altLang="ko-KR" sz="1200" dirty="0"/>
              <a:t>Addressable resources</a:t>
            </a:r>
          </a:p>
          <a:p>
            <a:pPr>
              <a:buFont typeface="Arial" pitchFamily="34" charset="0"/>
              <a:buChar char="•"/>
            </a:pPr>
            <a:r>
              <a:rPr lang="en-US" altLang="ko-KR" sz="1200" dirty="0"/>
              <a:t>A uniform, constrained interface</a:t>
            </a:r>
          </a:p>
          <a:p>
            <a:pPr>
              <a:buFont typeface="Arial" pitchFamily="34" charset="0"/>
              <a:buChar char="•"/>
            </a:pPr>
            <a:r>
              <a:rPr lang="en-US" altLang="ko-KR" sz="1200" dirty="0"/>
              <a:t>Representation based manipulation </a:t>
            </a:r>
          </a:p>
          <a:p>
            <a:pPr>
              <a:buFont typeface="Arial" pitchFamily="34" charset="0"/>
              <a:buChar char="•"/>
            </a:pPr>
            <a:r>
              <a:rPr lang="en-US" altLang="ko-KR" sz="1200" dirty="0"/>
              <a:t>Communicate </a:t>
            </a:r>
            <a:r>
              <a:rPr lang="en-US" altLang="ko-KR" sz="1200" dirty="0" err="1"/>
              <a:t>statelessly</a:t>
            </a:r>
            <a:r>
              <a:rPr lang="en-US" altLang="ko-KR" sz="1200" dirty="0"/>
              <a:t> </a:t>
            </a:r>
          </a:p>
          <a:p>
            <a:pPr>
              <a:buFont typeface="Arial" pitchFamily="34" charset="0"/>
              <a:buChar char="•"/>
            </a:pPr>
            <a:r>
              <a:rPr lang="en-US" altLang="ko-KR" sz="1200" dirty="0"/>
              <a:t>Hypermedia State Engine</a:t>
            </a:r>
            <a:endParaRPr lang="ko-KR" altLang="en-US" sz="1200" dirty="0" err="1">
              <a:latin typeface="+mn-lt"/>
              <a:ea typeface="+mn-ea"/>
            </a:endParaRPr>
          </a:p>
        </p:txBody>
      </p:sp>
      <p:sp>
        <p:nvSpPr>
          <p:cNvPr id="20" name="TextBox 19"/>
          <p:cNvSpPr txBox="1"/>
          <p:nvPr/>
        </p:nvSpPr>
        <p:spPr>
          <a:xfrm>
            <a:off x="725342" y="3068961"/>
            <a:ext cx="2186817" cy="307777"/>
          </a:xfrm>
          <a:prstGeom prst="rect">
            <a:avLst/>
          </a:prstGeom>
          <a:noFill/>
          <a:ln>
            <a:solidFill>
              <a:srgbClr val="FFCC66"/>
            </a:solidFill>
          </a:ln>
        </p:spPr>
        <p:txBody>
          <a:bodyPr wrap="none" rtlCol="0">
            <a:spAutoFit/>
          </a:bodyPr>
          <a:lstStyle/>
          <a:p>
            <a:r>
              <a:rPr lang="en-US" altLang="ko-KR" sz="1400" dirty="0">
                <a:latin typeface="+mn-lt"/>
                <a:ea typeface="+mn-ea"/>
              </a:rPr>
              <a:t>REST Architecture Style </a:t>
            </a:r>
            <a:endParaRPr lang="ko-KR" altLang="en-US" sz="1400" dirty="0" err="1">
              <a:latin typeface="+mn-lt"/>
              <a:ea typeface="+mn-ea"/>
            </a:endParaRPr>
          </a:p>
        </p:txBody>
      </p:sp>
      <p:pic>
        <p:nvPicPr>
          <p:cNvPr id="21" name="Picture 2" descr="http://www.ftp-sgpartners.net/tdceu/uploads/uploaded/nest-canada.jpg"/>
          <p:cNvPicPr>
            <a:picLocks noChangeAspect="1" noChangeArrowheads="1"/>
          </p:cNvPicPr>
          <p:nvPr/>
        </p:nvPicPr>
        <p:blipFill>
          <a:blip r:embed="rId2" cstate="print"/>
          <a:srcRect/>
          <a:stretch>
            <a:fillRect/>
          </a:stretch>
        </p:blipFill>
        <p:spPr bwMode="auto">
          <a:xfrm>
            <a:off x="7655668" y="1067858"/>
            <a:ext cx="1394219" cy="848974"/>
          </a:xfrm>
          <a:prstGeom prst="rect">
            <a:avLst/>
          </a:prstGeom>
          <a:noFill/>
        </p:spPr>
      </p:pic>
      <p:pic>
        <p:nvPicPr>
          <p:cNvPr id="25" name="Picture 2" descr="https://cdn.shopify.com/s/files/1/0102/2252/products/img_nest-nest2-the-pack-11.jpg?507"/>
          <p:cNvPicPr>
            <a:picLocks noChangeAspect="1" noChangeArrowheads="1"/>
          </p:cNvPicPr>
          <p:nvPr/>
        </p:nvPicPr>
        <p:blipFill>
          <a:blip r:embed="rId3" cstate="print"/>
          <a:srcRect/>
          <a:stretch>
            <a:fillRect/>
          </a:stretch>
        </p:blipFill>
        <p:spPr bwMode="auto">
          <a:xfrm>
            <a:off x="9145661" y="998472"/>
            <a:ext cx="1078110" cy="955395"/>
          </a:xfrm>
          <a:prstGeom prst="rect">
            <a:avLst/>
          </a:prstGeom>
          <a:noFill/>
        </p:spPr>
      </p:pic>
      <p:cxnSp>
        <p:nvCxnSpPr>
          <p:cNvPr id="26" name="직선 화살표 연결선 25"/>
          <p:cNvCxnSpPr/>
          <p:nvPr/>
        </p:nvCxnSpPr>
        <p:spPr>
          <a:xfrm flipH="1">
            <a:off x="10103391" y="1487850"/>
            <a:ext cx="383093" cy="0"/>
          </a:xfrm>
          <a:prstGeom prst="straightConnector1">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7" name="Picture 4" descr="https://s-media-cache-ak0.pinimg.com/236x/93/c4/48/93c448569b3b89589ae400639cf844c9.jpg"/>
          <p:cNvPicPr>
            <a:picLocks noChangeAspect="1" noChangeArrowheads="1"/>
          </p:cNvPicPr>
          <p:nvPr/>
        </p:nvPicPr>
        <p:blipFill>
          <a:blip r:embed="rId4" cstate="print"/>
          <a:srcRect/>
          <a:stretch>
            <a:fillRect/>
          </a:stretch>
        </p:blipFill>
        <p:spPr bwMode="auto">
          <a:xfrm>
            <a:off x="10582257" y="858484"/>
            <a:ext cx="1196600" cy="1296144"/>
          </a:xfrm>
          <a:prstGeom prst="rect">
            <a:avLst/>
          </a:prstGeom>
          <a:noFill/>
        </p:spPr>
      </p:pic>
      <p:cxnSp>
        <p:nvCxnSpPr>
          <p:cNvPr id="28" name="직선 화살표 연결선 27"/>
          <p:cNvCxnSpPr/>
          <p:nvPr/>
        </p:nvCxnSpPr>
        <p:spPr>
          <a:xfrm flipH="1">
            <a:off x="8776145" y="1487850"/>
            <a:ext cx="383093" cy="0"/>
          </a:xfrm>
          <a:prstGeom prst="straightConnector1">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355643" y="2981704"/>
            <a:ext cx="3733801" cy="1754326"/>
          </a:xfrm>
          <a:prstGeom prst="rect">
            <a:avLst/>
          </a:prstGeom>
          <a:solidFill>
            <a:schemeClr val="accent6">
              <a:lumMod val="40000"/>
              <a:lumOff val="60000"/>
            </a:schemeClr>
          </a:solidFill>
        </p:spPr>
        <p:txBody>
          <a:bodyPr wrap="square" rtlCol="0">
            <a:spAutoFit/>
          </a:bodyPr>
          <a:lstStyle/>
          <a:p>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"n": "</a:t>
            </a:r>
            <a:r>
              <a:rPr lang="en-US" altLang="ko-KR" sz="1200" dirty="0" err="1">
                <a:latin typeface="Courier New" pitchFamily="49" charset="0"/>
                <a:cs typeface="Courier New" pitchFamily="49" charset="0"/>
              </a:rPr>
              <a:t>myRoomTemperature</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rt</a:t>
            </a:r>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oic.r.temperature</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"if": "</a:t>
            </a:r>
            <a:r>
              <a:rPr lang="en-US" altLang="ko-KR" sz="1200" dirty="0" err="1">
                <a:latin typeface="Courier New" pitchFamily="49" charset="0"/>
                <a:cs typeface="Courier New" pitchFamily="49" charset="0"/>
              </a:rPr>
              <a:t>oic.if.a</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"id": "</a:t>
            </a:r>
            <a:r>
              <a:rPr lang="en-US" altLang="ko-KR" sz="1200" dirty="0" err="1">
                <a:latin typeface="Courier New" pitchFamily="49" charset="0"/>
                <a:cs typeface="Courier New" pitchFamily="49" charset="0"/>
              </a:rPr>
              <a:t>example_id_xyz</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"temperature": 23,</a:t>
            </a:r>
          </a:p>
          <a:p>
            <a:r>
              <a:rPr lang="en-US" altLang="ko-KR" sz="1200" dirty="0">
                <a:latin typeface="Courier New" pitchFamily="49" charset="0"/>
                <a:cs typeface="Courier New" pitchFamily="49" charset="0"/>
              </a:rPr>
              <a:t>  "units": "C",</a:t>
            </a:r>
          </a:p>
          <a:p>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setValue</a:t>
            </a:r>
            <a:r>
              <a:rPr lang="en-US" altLang="ko-KR" sz="1200" dirty="0">
                <a:latin typeface="Courier New" pitchFamily="49" charset="0"/>
                <a:cs typeface="Courier New" pitchFamily="49" charset="0"/>
              </a:rPr>
              <a:t>": 25</a:t>
            </a:r>
          </a:p>
          <a:p>
            <a:r>
              <a:rPr lang="en-US" altLang="ko-KR" sz="1200" dirty="0">
                <a:latin typeface="Courier New" pitchFamily="49" charset="0"/>
                <a:cs typeface="Courier New" pitchFamily="49" charset="0"/>
              </a:rPr>
              <a:t>}</a:t>
            </a:r>
            <a:endParaRPr lang="ko-KR" altLang="en-US" sz="1200" dirty="0" err="1">
              <a:latin typeface="Courier New" pitchFamily="49" charset="0"/>
              <a:cs typeface="Courier New" pitchFamily="49" charset="0"/>
            </a:endParaRPr>
          </a:p>
        </p:txBody>
      </p:sp>
      <p:sp>
        <p:nvSpPr>
          <p:cNvPr id="30" name="TextBox 29"/>
          <p:cNvSpPr txBox="1"/>
          <p:nvPr/>
        </p:nvSpPr>
        <p:spPr>
          <a:xfrm>
            <a:off x="10294937" y="2204865"/>
            <a:ext cx="1402948" cy="307777"/>
          </a:xfrm>
          <a:prstGeom prst="rect">
            <a:avLst/>
          </a:prstGeom>
          <a:noFill/>
        </p:spPr>
        <p:txBody>
          <a:bodyPr wrap="none" rtlCol="0">
            <a:spAutoFit/>
          </a:bodyPr>
          <a:lstStyle/>
          <a:p>
            <a:r>
              <a:rPr lang="en-US" altLang="ko-KR" sz="1400" dirty="0">
                <a:latin typeface="+mn-lt"/>
                <a:ea typeface="+mn-ea"/>
              </a:rPr>
              <a:t>Physical entity</a:t>
            </a:r>
            <a:endParaRPr lang="ko-KR" altLang="en-US" sz="1400" dirty="0" err="1">
              <a:latin typeface="+mn-lt"/>
              <a:ea typeface="+mn-ea"/>
            </a:endParaRPr>
          </a:p>
        </p:txBody>
      </p:sp>
      <p:sp>
        <p:nvSpPr>
          <p:cNvPr id="31" name="TextBox 30"/>
          <p:cNvSpPr txBox="1"/>
          <p:nvPr/>
        </p:nvSpPr>
        <p:spPr>
          <a:xfrm>
            <a:off x="8799161" y="1844825"/>
            <a:ext cx="1364476" cy="307777"/>
          </a:xfrm>
          <a:prstGeom prst="rect">
            <a:avLst/>
          </a:prstGeom>
          <a:noFill/>
        </p:spPr>
        <p:txBody>
          <a:bodyPr wrap="none" rtlCol="0">
            <a:spAutoFit/>
          </a:bodyPr>
          <a:lstStyle/>
          <a:p>
            <a:r>
              <a:rPr lang="en-US" altLang="ko-KR" sz="1400" dirty="0">
                <a:latin typeface="+mn-lt"/>
                <a:ea typeface="+mn-ea"/>
              </a:rPr>
              <a:t>Entity handler</a:t>
            </a:r>
            <a:endParaRPr lang="ko-KR" altLang="en-US" sz="1400" dirty="0" err="1">
              <a:latin typeface="+mn-lt"/>
              <a:ea typeface="+mn-ea"/>
            </a:endParaRPr>
          </a:p>
        </p:txBody>
      </p:sp>
      <p:sp>
        <p:nvSpPr>
          <p:cNvPr id="32" name="AutoShape 4"/>
          <p:cNvSpPr>
            <a:spLocks noChangeArrowheads="1"/>
          </p:cNvSpPr>
          <p:nvPr/>
        </p:nvSpPr>
        <p:spPr bwMode="auto">
          <a:xfrm>
            <a:off x="290453" y="5241734"/>
            <a:ext cx="11536855" cy="1441275"/>
          </a:xfrm>
          <a:prstGeom prst="roundRect">
            <a:avLst>
              <a:gd name="adj" fmla="val 3269"/>
            </a:avLst>
          </a:prstGeom>
          <a:solidFill>
            <a:schemeClr val="bg1"/>
          </a:solidFill>
          <a:ln w="19050" algn="ctr">
            <a:solidFill>
              <a:srgbClr val="B2B2B2"/>
            </a:solidFill>
            <a:round/>
            <a:headEnd/>
            <a:tailEnd/>
          </a:ln>
          <a:effectLst/>
        </p:spPr>
        <p:txBody>
          <a:bodyPr lIns="108000" tIns="36000" rIns="36000" bIns="36000" anchor="ctr"/>
          <a:lstStyle/>
          <a:p>
            <a:pPr>
              <a:spcBef>
                <a:spcPct val="30000"/>
              </a:spcBef>
              <a:buFontTx/>
              <a:buBlip>
                <a:blip r:embed="rId5"/>
              </a:buBlip>
            </a:pPr>
            <a:r>
              <a:rPr kumimoji="1" lang="en-US" altLang="ko-KR" sz="2000" dirty="0">
                <a:solidFill>
                  <a:prstClr val="black"/>
                </a:solidFill>
                <a:latin typeface="맑은 고딕"/>
                <a:sym typeface="Wingdings" pitchFamily="2" charset="2"/>
              </a:rPr>
              <a:t> </a:t>
            </a:r>
            <a:r>
              <a:rPr kumimoji="1" lang="en-US" altLang="ko-KR" sz="2000" dirty="0" err="1">
                <a:solidFill>
                  <a:prstClr val="black"/>
                </a:solidFill>
                <a:latin typeface="맑은 고딕"/>
                <a:sym typeface="Wingdings" pitchFamily="2" charset="2"/>
              </a:rPr>
              <a:t>RESTful</a:t>
            </a:r>
            <a:r>
              <a:rPr kumimoji="1" lang="en-US" altLang="ko-KR" sz="2000" dirty="0">
                <a:solidFill>
                  <a:prstClr val="black"/>
                </a:solidFill>
                <a:latin typeface="맑은 고딕"/>
                <a:sym typeface="Wingdings" pitchFamily="2" charset="2"/>
              </a:rPr>
              <a:t> Architecture (Representational State Transfer)</a:t>
            </a:r>
            <a:endParaRPr kumimoji="1" lang="ko-KR" altLang="en-US" sz="2000" dirty="0">
              <a:solidFill>
                <a:srgbClr val="C0504D"/>
              </a:solidFill>
              <a:latin typeface="맑은 고딕"/>
              <a:sym typeface="Wingdings" pitchFamily="2" charset="2"/>
            </a:endParaRPr>
          </a:p>
          <a:p>
            <a:pPr marL="360363" lvl="1" indent="-174625">
              <a:spcBef>
                <a:spcPct val="30000"/>
              </a:spcBef>
              <a:buFont typeface="Wingdings" pitchFamily="2" charset="2"/>
              <a:buChar char="§"/>
            </a:pPr>
            <a:r>
              <a:rPr kumimoji="1" lang="en-US" altLang="ko-KR" dirty="0">
                <a:latin typeface="맑은 고딕"/>
                <a:sym typeface="Wingdings" pitchFamily="2" charset="2"/>
              </a:rPr>
              <a:t>Resource based operation</a:t>
            </a:r>
          </a:p>
          <a:p>
            <a:pPr marL="817563" lvl="2" indent="-174625">
              <a:spcBef>
                <a:spcPct val="30000"/>
              </a:spcBef>
              <a:buFont typeface="Wingdings" pitchFamily="2" charset="2"/>
              <a:buChar char="§"/>
            </a:pPr>
            <a:r>
              <a:rPr kumimoji="1" lang="en-US" altLang="ko-KR" dirty="0">
                <a:latin typeface="맑은 고딕"/>
                <a:sym typeface="Wingdings" pitchFamily="2" charset="2"/>
              </a:rPr>
              <a:t>Real world ‘entity’ is represented as ‘Resource’</a:t>
            </a:r>
            <a:r>
              <a:rPr kumimoji="1" lang="ko-KR" altLang="en-US" dirty="0">
                <a:latin typeface="맑은 고딕"/>
                <a:sym typeface="Wingdings" pitchFamily="2" charset="2"/>
              </a:rPr>
              <a:t>  </a:t>
            </a:r>
            <a:endParaRPr kumimoji="1" lang="en-US" altLang="ko-KR" dirty="0">
              <a:latin typeface="맑은 고딕"/>
              <a:sym typeface="Wingdings" pitchFamily="2" charset="2"/>
            </a:endParaRPr>
          </a:p>
          <a:p>
            <a:pPr marL="360363" lvl="1" indent="-174625">
              <a:spcBef>
                <a:spcPct val="30000"/>
              </a:spcBef>
              <a:buFont typeface="Wingdings" pitchFamily="2" charset="2"/>
              <a:buChar char="§"/>
            </a:pPr>
            <a:r>
              <a:rPr kumimoji="1" lang="en-US" altLang="ko-KR" dirty="0">
                <a:latin typeface="맑은 고딕"/>
                <a:sym typeface="Wingdings" pitchFamily="2" charset="2"/>
              </a:rPr>
              <a:t>Resource manipulation via Request/ Response: CRUDN </a:t>
            </a:r>
          </a:p>
        </p:txBody>
      </p:sp>
      <p:pic>
        <p:nvPicPr>
          <p:cNvPr id="33" name="Picture 2"/>
          <p:cNvPicPr>
            <a:picLocks noChangeAspect="1" noChangeArrowheads="1"/>
          </p:cNvPicPr>
          <p:nvPr/>
        </p:nvPicPr>
        <p:blipFill>
          <a:blip r:embed="rId6"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3689285" y="773317"/>
            <a:ext cx="666569" cy="1265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227686140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5C9B277A-84C9-4D00-80A7-306262F3B70D}"/>
              </a:ext>
            </a:extLst>
          </p:cNvPr>
          <p:cNvSpPr>
            <a:spLocks noGrp="1"/>
          </p:cNvSpPr>
          <p:nvPr>
            <p:ph idx="1"/>
          </p:nvPr>
        </p:nvSpPr>
        <p:spPr/>
        <p:txBody>
          <a:bodyPr>
            <a:normAutofit fontScale="92500" lnSpcReduction="10000"/>
          </a:bodyPr>
          <a:lstStyle/>
          <a:p>
            <a:r>
              <a:rPr lang="en-US" altLang="ko-KR" dirty="0"/>
              <a:t>CREATE with POST: </a:t>
            </a:r>
          </a:p>
          <a:p>
            <a:pPr lvl="1"/>
            <a:r>
              <a:rPr lang="en-US" altLang="ko-KR" dirty="0" err="1"/>
              <a:t>i</a:t>
            </a:r>
            <a:r>
              <a:rPr lang="en-US" altLang="ko-KR" dirty="0"/>
              <a:t>) Existing target URI for the resource responsible for creation &amp; ii) the URI of the new resource is determined by the server, forwarded to the client. </a:t>
            </a:r>
          </a:p>
          <a:p>
            <a:r>
              <a:rPr lang="en-US" altLang="ko-KR" dirty="0"/>
              <a:t>CREATE with PUT: </a:t>
            </a:r>
          </a:p>
          <a:p>
            <a:pPr lvl="1"/>
            <a:r>
              <a:rPr lang="en-US" altLang="ko-KR" dirty="0" err="1"/>
              <a:t>i</a:t>
            </a:r>
            <a:r>
              <a:rPr lang="en-US" altLang="ko-KR" dirty="0"/>
              <a:t>) Non existing target URI for the new resource to be created. </a:t>
            </a:r>
          </a:p>
          <a:p>
            <a:r>
              <a:rPr lang="en-US" altLang="ko-KR" dirty="0"/>
              <a:t>UPDATE with POST: </a:t>
            </a:r>
          </a:p>
          <a:p>
            <a:pPr lvl="1"/>
            <a:r>
              <a:rPr lang="en-US" altLang="ko-KR" dirty="0" err="1"/>
              <a:t>i</a:t>
            </a:r>
            <a:r>
              <a:rPr lang="en-US" altLang="ko-KR" dirty="0"/>
              <a:t>) Existing target URI for the resource to be updated &amp; ii) incorporation of the payload with the existing resource (i.e., partial update)   </a:t>
            </a:r>
          </a:p>
          <a:p>
            <a:r>
              <a:rPr lang="en-US" altLang="ko-KR" dirty="0"/>
              <a:t>UPDATE with PUT: </a:t>
            </a:r>
          </a:p>
          <a:p>
            <a:pPr lvl="1"/>
            <a:r>
              <a:rPr lang="en-US" altLang="ko-KR" dirty="0" err="1"/>
              <a:t>i</a:t>
            </a:r>
            <a:r>
              <a:rPr lang="en-US" altLang="ko-KR" dirty="0"/>
              <a:t>) Existing target URI for the resource to be updated &amp; ii) whole replacement with the payload. </a:t>
            </a:r>
          </a:p>
          <a:p>
            <a:endParaRPr lang="ko-KR" altLang="en-US" dirty="0"/>
          </a:p>
        </p:txBody>
      </p:sp>
      <p:sp>
        <p:nvSpPr>
          <p:cNvPr id="3" name="제목 2">
            <a:extLst>
              <a:ext uri="{FF2B5EF4-FFF2-40B4-BE49-F238E27FC236}">
                <a16:creationId xmlns:a16="http://schemas.microsoft.com/office/drawing/2014/main" id="{B67E3EC6-795F-4294-B831-30CF4E4D917E}"/>
              </a:ext>
            </a:extLst>
          </p:cNvPr>
          <p:cNvSpPr>
            <a:spLocks noGrp="1"/>
          </p:cNvSpPr>
          <p:nvPr>
            <p:ph type="title"/>
          </p:nvPr>
        </p:nvSpPr>
        <p:spPr/>
        <p:txBody>
          <a:bodyPr/>
          <a:lstStyle/>
          <a:p>
            <a:r>
              <a:rPr lang="en-US" altLang="ko-KR" dirty="0"/>
              <a:t>Messaging: CRUDN with </a:t>
            </a:r>
            <a:r>
              <a:rPr lang="en-US" altLang="ko-KR" dirty="0" err="1"/>
              <a:t>CoAP</a:t>
            </a:r>
            <a:r>
              <a:rPr lang="en-US" altLang="ko-KR" dirty="0"/>
              <a:t> method </a:t>
            </a:r>
            <a:endParaRPr lang="ko-KR" altLang="en-US" dirty="0"/>
          </a:p>
        </p:txBody>
      </p:sp>
      <p:sp>
        <p:nvSpPr>
          <p:cNvPr id="4" name="날짜 개체 틀 3">
            <a:extLst>
              <a:ext uri="{FF2B5EF4-FFF2-40B4-BE49-F238E27FC236}">
                <a16:creationId xmlns:a16="http://schemas.microsoft.com/office/drawing/2014/main" id="{053A2583-1797-4817-A87A-1D69EAC787B8}"/>
              </a:ext>
            </a:extLst>
          </p:cNvPr>
          <p:cNvSpPr>
            <a:spLocks noGrp="1"/>
          </p:cNvSpPr>
          <p:nvPr>
            <p:ph type="dt" sz="half" idx="10"/>
          </p:nvPr>
        </p:nvSpPr>
        <p:spPr/>
        <p:txBody>
          <a:bodyPr/>
          <a:lstStyle/>
          <a:p>
            <a:fld id="{0D125B36-4980-4924-B6C5-F3F7C9BB022B}" type="datetime3">
              <a:rPr lang="en-US" altLang="ko-KR" smtClean="0"/>
              <a:t>17 October 2017</a:t>
            </a:fld>
            <a:endParaRPr lang="en-US" dirty="0"/>
          </a:p>
        </p:txBody>
      </p:sp>
      <p:sp>
        <p:nvSpPr>
          <p:cNvPr id="5" name="바닥글 개체 틀 4">
            <a:extLst>
              <a:ext uri="{FF2B5EF4-FFF2-40B4-BE49-F238E27FC236}">
                <a16:creationId xmlns:a16="http://schemas.microsoft.com/office/drawing/2014/main" id="{08E32273-8F9A-43DD-96FE-DD0BE98265CB}"/>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456F1326-B93B-4ADE-8B75-259C4311A6D1}"/>
              </a:ext>
            </a:extLst>
          </p:cNvPr>
          <p:cNvSpPr>
            <a:spLocks noGrp="1"/>
          </p:cNvSpPr>
          <p:nvPr>
            <p:ph type="sldNum" sz="quarter" idx="12"/>
          </p:nvPr>
        </p:nvSpPr>
        <p:spPr/>
        <p:txBody>
          <a:bodyPr/>
          <a:lstStyle/>
          <a:p>
            <a:fld id="{17A5C656-E050-4F3D-A0DB-0D19E9E83691}" type="slidenum">
              <a:rPr lang="en-US" smtClean="0"/>
              <a:pPr/>
              <a:t>70</a:t>
            </a:fld>
            <a:endParaRPr lang="en-US" dirty="0"/>
          </a:p>
        </p:txBody>
      </p:sp>
    </p:spTree>
    <p:extLst>
      <p:ext uri="{BB962C8B-B14F-4D97-AF65-F5344CB8AC3E}">
        <p14:creationId xmlns:p14="http://schemas.microsoft.com/office/powerpoint/2010/main" val="36694977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a:extLst>
              <a:ext uri="{FF2B5EF4-FFF2-40B4-BE49-F238E27FC236}">
                <a16:creationId xmlns:a16="http://schemas.microsoft.com/office/drawing/2014/main" id="{A1FC3B79-4408-4E89-A44F-F7E34656BFD7}"/>
              </a:ext>
            </a:extLst>
          </p:cNvPr>
          <p:cNvSpPr>
            <a:spLocks noGrp="1"/>
          </p:cNvSpPr>
          <p:nvPr>
            <p:ph type="dt" sz="half" idx="10"/>
          </p:nvPr>
        </p:nvSpPr>
        <p:spPr/>
        <p:txBody>
          <a:bodyPr/>
          <a:lstStyle/>
          <a:p>
            <a:fld id="{3E7FF6FB-00D2-43FE-9FE7-2B09F743EBBB}" type="datetime3">
              <a:rPr lang="en-US" altLang="ko-KR" smtClean="0"/>
              <a:t>17 October 2017</a:t>
            </a:fld>
            <a:endParaRPr lang="en-US" dirty="0"/>
          </a:p>
        </p:txBody>
      </p:sp>
      <p:sp>
        <p:nvSpPr>
          <p:cNvPr id="5" name="바닥글 개체 틀 4">
            <a:extLst>
              <a:ext uri="{FF2B5EF4-FFF2-40B4-BE49-F238E27FC236}">
                <a16:creationId xmlns:a16="http://schemas.microsoft.com/office/drawing/2014/main" id="{7D590FDC-FE89-436A-A716-14860AD5BA8C}"/>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B5461CF1-8D9A-4F4C-843D-049711292D5A}"/>
              </a:ext>
            </a:extLst>
          </p:cNvPr>
          <p:cNvSpPr>
            <a:spLocks noGrp="1"/>
          </p:cNvSpPr>
          <p:nvPr>
            <p:ph type="sldNum" sz="quarter" idx="12"/>
          </p:nvPr>
        </p:nvSpPr>
        <p:spPr/>
        <p:txBody>
          <a:bodyPr/>
          <a:lstStyle/>
          <a:p>
            <a:fld id="{17A5C656-E050-4F3D-A0DB-0D19E9E83691}" type="slidenum">
              <a:rPr lang="en-US" smtClean="0"/>
              <a:pPr/>
              <a:t>71</a:t>
            </a:fld>
            <a:endParaRPr lang="en-US" dirty="0"/>
          </a:p>
        </p:txBody>
      </p:sp>
      <p:sp>
        <p:nvSpPr>
          <p:cNvPr id="7" name="제목 1">
            <a:extLst>
              <a:ext uri="{FF2B5EF4-FFF2-40B4-BE49-F238E27FC236}">
                <a16:creationId xmlns:a16="http://schemas.microsoft.com/office/drawing/2014/main" id="{7D5FD80E-65E5-4C4C-9CE4-1CFBA87F2C6C}"/>
              </a:ext>
            </a:extLst>
          </p:cNvPr>
          <p:cNvSpPr>
            <a:spLocks noGrp="1"/>
          </p:cNvSpPr>
          <p:nvPr>
            <p:ph type="title"/>
          </p:nvPr>
        </p:nvSpPr>
        <p:spPr>
          <a:xfrm>
            <a:off x="491046" y="94453"/>
            <a:ext cx="10295018" cy="721233"/>
          </a:xfrm>
        </p:spPr>
        <p:txBody>
          <a:bodyPr/>
          <a:lstStyle/>
          <a:p>
            <a:r>
              <a:rPr lang="en-US" altLang="ko-KR" dirty="0"/>
              <a:t>CREATE with POST </a:t>
            </a:r>
            <a:endParaRPr lang="ko-KR" altLang="en-US" dirty="0"/>
          </a:p>
        </p:txBody>
      </p:sp>
      <p:sp>
        <p:nvSpPr>
          <p:cNvPr id="8" name="Content Placeholder 2">
            <a:extLst>
              <a:ext uri="{FF2B5EF4-FFF2-40B4-BE49-F238E27FC236}">
                <a16:creationId xmlns:a16="http://schemas.microsoft.com/office/drawing/2014/main" id="{028245F7-F066-4DD9-9D82-455152190016}"/>
              </a:ext>
            </a:extLst>
          </p:cNvPr>
          <p:cNvSpPr txBox="1">
            <a:spLocks/>
          </p:cNvSpPr>
          <p:nvPr/>
        </p:nvSpPr>
        <p:spPr>
          <a:xfrm>
            <a:off x="608092" y="1318855"/>
            <a:ext cx="10945654" cy="1134633"/>
          </a:xfrm>
          <a:prstGeom prst="rect">
            <a:avLst/>
          </a:prstGeom>
        </p:spPr>
        <p:txBody>
          <a:bodyPr>
            <a:normAutofit lnSpcReduction="10000"/>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r>
              <a:rPr lang="en-US" b="1" dirty="0">
                <a:solidFill>
                  <a:srgbClr val="1C3339"/>
                </a:solidFill>
              </a:rPr>
              <a:t>CREATE with POST</a:t>
            </a:r>
            <a:r>
              <a:rPr lang="en-US" dirty="0">
                <a:solidFill>
                  <a:srgbClr val="1C3339"/>
                </a:solidFill>
              </a:rPr>
              <a:t>: </a:t>
            </a:r>
            <a:r>
              <a:rPr lang="en-US" dirty="0" err="1">
                <a:solidFill>
                  <a:srgbClr val="1C3339"/>
                </a:solidFill>
              </a:rPr>
              <a:t>i</a:t>
            </a:r>
            <a:r>
              <a:rPr lang="en-US" dirty="0">
                <a:solidFill>
                  <a:srgbClr val="1C3339"/>
                </a:solidFill>
              </a:rPr>
              <a:t>) Existing target URI for the resource responsible for creation &amp; ii) the URI of the new resource is determined by the server, forwarded to the client. </a:t>
            </a:r>
          </a:p>
        </p:txBody>
      </p:sp>
      <p:pic>
        <p:nvPicPr>
          <p:cNvPr id="9" name="Picture 2">
            <a:extLst>
              <a:ext uri="{FF2B5EF4-FFF2-40B4-BE49-F238E27FC236}">
                <a16:creationId xmlns:a16="http://schemas.microsoft.com/office/drawing/2014/main" id="{96AF11D1-37BC-4387-AAB9-D202C4862455}"/>
              </a:ext>
            </a:extLst>
          </p:cNvPr>
          <p:cNvPicPr>
            <a:picLocks noChangeAspect="1" noChangeArrowheads="1"/>
          </p:cNvPicPr>
          <p:nvPr/>
        </p:nvPicPr>
        <p:blipFill>
          <a:blip r:embed="rId2"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536409" y="3299026"/>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직선 화살표 연결선 9">
            <a:extLst>
              <a:ext uri="{FF2B5EF4-FFF2-40B4-BE49-F238E27FC236}">
                <a16:creationId xmlns:a16="http://schemas.microsoft.com/office/drawing/2014/main" id="{B24436E9-769B-4847-A5A7-B523FB026B3A}"/>
              </a:ext>
            </a:extLst>
          </p:cNvPr>
          <p:cNvCxnSpPr/>
          <p:nvPr/>
        </p:nvCxnSpPr>
        <p:spPr>
          <a:xfrm flipV="1">
            <a:off x="3191134" y="3699573"/>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66B52A8E-058F-4829-9DAA-1BE7E9C92E78}"/>
              </a:ext>
            </a:extLst>
          </p:cNvPr>
          <p:cNvSpPr txBox="1">
            <a:spLocks/>
          </p:cNvSpPr>
          <p:nvPr/>
        </p:nvSpPr>
        <p:spPr>
          <a:xfrm>
            <a:off x="3191134" y="3202395"/>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POST /</a:t>
            </a:r>
            <a:r>
              <a:rPr lang="en-US" altLang="ko-KR" sz="1600" b="1" dirty="0" err="1">
                <a:latin typeface="Courier New" panose="02070309020205020404" pitchFamily="49" charset="0"/>
                <a:cs typeface="Courier New" panose="02070309020205020404" pitchFamily="49" charset="0"/>
              </a:rPr>
              <a:t>existingURI</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2" name="Content Placeholder 2">
            <a:extLst>
              <a:ext uri="{FF2B5EF4-FFF2-40B4-BE49-F238E27FC236}">
                <a16:creationId xmlns:a16="http://schemas.microsoft.com/office/drawing/2014/main" id="{59E5AEF1-CE31-4CED-BC3A-40EBDF11442B}"/>
              </a:ext>
            </a:extLst>
          </p:cNvPr>
          <p:cNvSpPr txBox="1">
            <a:spLocks/>
          </p:cNvSpPr>
          <p:nvPr/>
        </p:nvSpPr>
        <p:spPr>
          <a:xfrm>
            <a:off x="7679636" y="2836354"/>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t>OIC server  </a:t>
            </a:r>
            <a:endParaRPr lang="en-US" sz="1600" b="1" dirty="0">
              <a:solidFill>
                <a:srgbClr val="1C3339"/>
              </a:solidFill>
            </a:endParaRPr>
          </a:p>
        </p:txBody>
      </p:sp>
      <p:sp>
        <p:nvSpPr>
          <p:cNvPr id="13" name="직사각형 12">
            <a:extLst>
              <a:ext uri="{FF2B5EF4-FFF2-40B4-BE49-F238E27FC236}">
                <a16:creationId xmlns:a16="http://schemas.microsoft.com/office/drawing/2014/main" id="{484450C9-9AF6-4F31-98B2-58970058A017}"/>
              </a:ext>
            </a:extLst>
          </p:cNvPr>
          <p:cNvSpPr/>
          <p:nvPr/>
        </p:nvSpPr>
        <p:spPr>
          <a:xfrm>
            <a:off x="6948901" y="3252692"/>
            <a:ext cx="4304557" cy="2579732"/>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4" name="TextBox 13">
            <a:extLst>
              <a:ext uri="{FF2B5EF4-FFF2-40B4-BE49-F238E27FC236}">
                <a16:creationId xmlns:a16="http://schemas.microsoft.com/office/drawing/2014/main" id="{FCABBA94-C7E5-42F9-9DCA-6FF2CE3219A4}"/>
              </a:ext>
            </a:extLst>
          </p:cNvPr>
          <p:cNvSpPr txBox="1"/>
          <p:nvPr/>
        </p:nvSpPr>
        <p:spPr>
          <a:xfrm>
            <a:off x="6934764" y="335678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existingURI</a:t>
            </a:r>
            <a:endParaRPr lang="ko-KR" altLang="en-US" sz="1400" b="1" dirty="0" err="1">
              <a:latin typeface="Courier New" pitchFamily="49" charset="0"/>
              <a:cs typeface="Courier New" pitchFamily="49" charset="0"/>
            </a:endParaRPr>
          </a:p>
        </p:txBody>
      </p:sp>
      <p:sp>
        <p:nvSpPr>
          <p:cNvPr id="15" name="TextBox 14">
            <a:extLst>
              <a:ext uri="{FF2B5EF4-FFF2-40B4-BE49-F238E27FC236}">
                <a16:creationId xmlns:a16="http://schemas.microsoft.com/office/drawing/2014/main" id="{3D4F018C-07DA-4851-B74A-9D341FCDD505}"/>
              </a:ext>
            </a:extLst>
          </p:cNvPr>
          <p:cNvSpPr txBox="1"/>
          <p:nvPr/>
        </p:nvSpPr>
        <p:spPr>
          <a:xfrm>
            <a:off x="6934764" y="4624100"/>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newURI</a:t>
            </a:r>
            <a:endParaRPr lang="ko-KR" altLang="en-US" sz="1400" b="1" dirty="0" err="1">
              <a:latin typeface="Courier New" pitchFamily="49" charset="0"/>
              <a:cs typeface="Courier New" pitchFamily="49" charset="0"/>
            </a:endParaRPr>
          </a:p>
        </p:txBody>
      </p:sp>
      <p:sp>
        <p:nvSpPr>
          <p:cNvPr id="16" name="TextBox 15">
            <a:extLst>
              <a:ext uri="{FF2B5EF4-FFF2-40B4-BE49-F238E27FC236}">
                <a16:creationId xmlns:a16="http://schemas.microsoft.com/office/drawing/2014/main" id="{22A0490F-C4B5-4D24-850F-1B411F0B683A}"/>
              </a:ext>
            </a:extLst>
          </p:cNvPr>
          <p:cNvSpPr txBox="1"/>
          <p:nvPr/>
        </p:nvSpPr>
        <p:spPr>
          <a:xfrm>
            <a:off x="8803414" y="3416021"/>
            <a:ext cx="2078866" cy="1015663"/>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 </a:t>
            </a:r>
            <a:r>
              <a:rPr lang="en-US" altLang="ko-KR" sz="1000" dirty="0" err="1">
                <a:solidFill>
                  <a:srgbClr val="1C3339"/>
                </a:solidFill>
                <a:latin typeface="Courier New" pitchFamily="49" charset="0"/>
                <a:cs typeface="Courier New" pitchFamily="49" charset="0"/>
              </a:rPr>
              <a:t>MyRoomFoo</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rt</a:t>
            </a:r>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oic.r.foo</a:t>
            </a:r>
            <a:r>
              <a:rPr lang="en-US" altLang="ko-KR" sz="1000" dirty="0">
                <a:solidFill>
                  <a:srgbClr val="1C3339"/>
                </a:solidFill>
                <a:latin typeface="Courier New" pitchFamily="49" charset="0"/>
                <a:cs typeface="Courier New" pitchFamily="49" charset="0"/>
              </a:rPr>
              <a:t>",</a:t>
            </a:r>
          </a:p>
          <a:p>
            <a:r>
              <a:rPr lang="en-US" altLang="ko-KR" sz="1000" dirty="0">
                <a:solidFill>
                  <a:srgbClr val="1C3339"/>
                </a:solidFill>
                <a:latin typeface="Courier New" pitchFamily="49" charset="0"/>
                <a:cs typeface="Courier New" pitchFamily="49" charset="0"/>
              </a:rPr>
              <a:t>  "if": "</a:t>
            </a:r>
            <a:r>
              <a:rPr lang="en-US" altLang="ko-KR" sz="1000" dirty="0" err="1">
                <a:solidFill>
                  <a:srgbClr val="1C3339"/>
                </a:solidFill>
                <a:latin typeface="Courier New" pitchFamily="49" charset="0"/>
                <a:cs typeface="Courier New" pitchFamily="49" charset="0"/>
              </a:rPr>
              <a:t>oic.if.a</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“value": “True” </a:t>
            </a:r>
          </a:p>
          <a:p>
            <a:r>
              <a:rPr lang="en-US" altLang="ko-KR" sz="1000" dirty="0">
                <a:latin typeface="Courier New" pitchFamily="49" charset="0"/>
                <a:cs typeface="Courier New" pitchFamily="49" charset="0"/>
              </a:rPr>
              <a:t>}</a:t>
            </a:r>
          </a:p>
        </p:txBody>
      </p:sp>
      <p:sp>
        <p:nvSpPr>
          <p:cNvPr id="17" name="TextBox 16">
            <a:extLst>
              <a:ext uri="{FF2B5EF4-FFF2-40B4-BE49-F238E27FC236}">
                <a16:creationId xmlns:a16="http://schemas.microsoft.com/office/drawing/2014/main" id="{4DB2AA11-98C2-485A-80C2-910D14C5E130}"/>
              </a:ext>
            </a:extLst>
          </p:cNvPr>
          <p:cNvSpPr txBox="1"/>
          <p:nvPr/>
        </p:nvSpPr>
        <p:spPr>
          <a:xfrm>
            <a:off x="3794903" y="3868671"/>
            <a:ext cx="2078866" cy="1015663"/>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 </a:t>
            </a:r>
            <a:r>
              <a:rPr lang="en-US" altLang="ko-KR" sz="1000" dirty="0" err="1">
                <a:solidFill>
                  <a:srgbClr val="1C3339"/>
                </a:solidFill>
                <a:latin typeface="Courier New" pitchFamily="49" charset="0"/>
                <a:cs typeface="Courier New" pitchFamily="49" charset="0"/>
              </a:rPr>
              <a:t>MyRoomFoobar</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rt</a:t>
            </a:r>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oic.r.foobar</a:t>
            </a:r>
            <a:r>
              <a:rPr lang="en-US" altLang="ko-KR" sz="1000" dirty="0">
                <a:solidFill>
                  <a:srgbClr val="1C3339"/>
                </a:solidFill>
                <a:latin typeface="Courier New" pitchFamily="49" charset="0"/>
                <a:cs typeface="Courier New" pitchFamily="49" charset="0"/>
              </a:rPr>
              <a:t>",</a:t>
            </a:r>
          </a:p>
          <a:p>
            <a:r>
              <a:rPr lang="en-US" altLang="ko-KR" sz="1000" dirty="0">
                <a:solidFill>
                  <a:srgbClr val="1C3339"/>
                </a:solidFill>
                <a:latin typeface="Courier New" pitchFamily="49" charset="0"/>
                <a:cs typeface="Courier New" pitchFamily="49" charset="0"/>
              </a:rPr>
              <a:t>  "if": "</a:t>
            </a:r>
            <a:r>
              <a:rPr lang="en-US" altLang="ko-KR" sz="1000" dirty="0" err="1">
                <a:solidFill>
                  <a:srgbClr val="1C3339"/>
                </a:solidFill>
                <a:latin typeface="Courier New" pitchFamily="49" charset="0"/>
                <a:cs typeface="Courier New" pitchFamily="49" charset="0"/>
              </a:rPr>
              <a:t>oic.if.a</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“number": 100 </a:t>
            </a:r>
          </a:p>
          <a:p>
            <a:r>
              <a:rPr lang="en-US" altLang="ko-KR" sz="1000" dirty="0">
                <a:latin typeface="Courier New" pitchFamily="49" charset="0"/>
                <a:cs typeface="Courier New" pitchFamily="49" charset="0"/>
              </a:rPr>
              <a:t>}</a:t>
            </a:r>
          </a:p>
        </p:txBody>
      </p:sp>
      <p:sp>
        <p:nvSpPr>
          <p:cNvPr id="18" name="TextBox 17">
            <a:extLst>
              <a:ext uri="{FF2B5EF4-FFF2-40B4-BE49-F238E27FC236}">
                <a16:creationId xmlns:a16="http://schemas.microsoft.com/office/drawing/2014/main" id="{D7E17500-42BC-42CD-9473-3D4FA6608B06}"/>
              </a:ext>
            </a:extLst>
          </p:cNvPr>
          <p:cNvSpPr txBox="1"/>
          <p:nvPr/>
        </p:nvSpPr>
        <p:spPr>
          <a:xfrm>
            <a:off x="8816489" y="4669966"/>
            <a:ext cx="2078866" cy="1015663"/>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 </a:t>
            </a:r>
            <a:r>
              <a:rPr lang="en-US" altLang="ko-KR" sz="1000" dirty="0" err="1">
                <a:solidFill>
                  <a:srgbClr val="1C3339"/>
                </a:solidFill>
                <a:latin typeface="Courier New" pitchFamily="49" charset="0"/>
                <a:cs typeface="Courier New" pitchFamily="49" charset="0"/>
              </a:rPr>
              <a:t>MyRoomFoobar</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rt</a:t>
            </a:r>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oic.r.foobar</a:t>
            </a:r>
            <a:r>
              <a:rPr lang="en-US" altLang="ko-KR" sz="1000" dirty="0">
                <a:solidFill>
                  <a:srgbClr val="1C3339"/>
                </a:solidFill>
                <a:latin typeface="Courier New" pitchFamily="49" charset="0"/>
                <a:cs typeface="Courier New" pitchFamily="49" charset="0"/>
              </a:rPr>
              <a:t>",</a:t>
            </a:r>
          </a:p>
          <a:p>
            <a:r>
              <a:rPr lang="en-US" altLang="ko-KR" sz="1000" dirty="0">
                <a:solidFill>
                  <a:srgbClr val="1C3339"/>
                </a:solidFill>
                <a:latin typeface="Courier New" pitchFamily="49" charset="0"/>
                <a:cs typeface="Courier New" pitchFamily="49" charset="0"/>
              </a:rPr>
              <a:t>  "if": "</a:t>
            </a:r>
            <a:r>
              <a:rPr lang="en-US" altLang="ko-KR" sz="1000" dirty="0" err="1">
                <a:solidFill>
                  <a:srgbClr val="1C3339"/>
                </a:solidFill>
                <a:latin typeface="Courier New" pitchFamily="49" charset="0"/>
                <a:cs typeface="Courier New" pitchFamily="49" charset="0"/>
              </a:rPr>
              <a:t>oic.if.a</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“number": 100 </a:t>
            </a:r>
          </a:p>
          <a:p>
            <a:r>
              <a:rPr lang="en-US" altLang="ko-KR" sz="1000" dirty="0">
                <a:latin typeface="Courier New" pitchFamily="49" charset="0"/>
                <a:cs typeface="Courier New" pitchFamily="49" charset="0"/>
              </a:rPr>
              <a:t>}</a:t>
            </a:r>
          </a:p>
        </p:txBody>
      </p:sp>
    </p:spTree>
    <p:extLst>
      <p:ext uri="{BB962C8B-B14F-4D97-AF65-F5344CB8AC3E}">
        <p14:creationId xmlns:p14="http://schemas.microsoft.com/office/powerpoint/2010/main" val="3256371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left)">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17" grpId="0" animBg="1"/>
      <p:bldP spid="18"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a:extLst>
              <a:ext uri="{FF2B5EF4-FFF2-40B4-BE49-F238E27FC236}">
                <a16:creationId xmlns:a16="http://schemas.microsoft.com/office/drawing/2014/main" id="{630AEEC3-37D4-4000-809C-6784461D57B8}"/>
              </a:ext>
            </a:extLst>
          </p:cNvPr>
          <p:cNvSpPr>
            <a:spLocks noGrp="1"/>
          </p:cNvSpPr>
          <p:nvPr>
            <p:ph type="dt" sz="half" idx="10"/>
          </p:nvPr>
        </p:nvSpPr>
        <p:spPr/>
        <p:txBody>
          <a:bodyPr/>
          <a:lstStyle/>
          <a:p>
            <a:fld id="{04BA4425-74AF-44E4-B35A-1388D44C6A27}" type="datetime3">
              <a:rPr lang="en-US" altLang="ko-KR" smtClean="0"/>
              <a:t>17 October 2017</a:t>
            </a:fld>
            <a:endParaRPr lang="en-US" dirty="0"/>
          </a:p>
        </p:txBody>
      </p:sp>
      <p:sp>
        <p:nvSpPr>
          <p:cNvPr id="5" name="바닥글 개체 틀 4">
            <a:extLst>
              <a:ext uri="{FF2B5EF4-FFF2-40B4-BE49-F238E27FC236}">
                <a16:creationId xmlns:a16="http://schemas.microsoft.com/office/drawing/2014/main" id="{DF499BA9-F944-472F-8C92-9759B3C87336}"/>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7AA00263-970B-4447-9E89-795B0A189563}"/>
              </a:ext>
            </a:extLst>
          </p:cNvPr>
          <p:cNvSpPr>
            <a:spLocks noGrp="1"/>
          </p:cNvSpPr>
          <p:nvPr>
            <p:ph type="sldNum" sz="quarter" idx="12"/>
          </p:nvPr>
        </p:nvSpPr>
        <p:spPr/>
        <p:txBody>
          <a:bodyPr/>
          <a:lstStyle/>
          <a:p>
            <a:fld id="{17A5C656-E050-4F3D-A0DB-0D19E9E83691}" type="slidenum">
              <a:rPr lang="en-US" smtClean="0"/>
              <a:pPr/>
              <a:t>72</a:t>
            </a:fld>
            <a:endParaRPr lang="en-US" dirty="0"/>
          </a:p>
        </p:txBody>
      </p:sp>
      <p:sp>
        <p:nvSpPr>
          <p:cNvPr id="7" name="제목 1">
            <a:extLst>
              <a:ext uri="{FF2B5EF4-FFF2-40B4-BE49-F238E27FC236}">
                <a16:creationId xmlns:a16="http://schemas.microsoft.com/office/drawing/2014/main" id="{712AAB94-D6F2-444C-A3C6-5E2B9A1C2676}"/>
              </a:ext>
            </a:extLst>
          </p:cNvPr>
          <p:cNvSpPr>
            <a:spLocks noGrp="1"/>
          </p:cNvSpPr>
          <p:nvPr>
            <p:ph type="title"/>
          </p:nvPr>
        </p:nvSpPr>
        <p:spPr>
          <a:xfrm>
            <a:off x="491046" y="94453"/>
            <a:ext cx="10295018" cy="721233"/>
          </a:xfrm>
        </p:spPr>
        <p:txBody>
          <a:bodyPr/>
          <a:lstStyle/>
          <a:p>
            <a:r>
              <a:rPr lang="en-US" altLang="ko-KR" dirty="0"/>
              <a:t>CREATE with POST </a:t>
            </a:r>
            <a:endParaRPr lang="ko-KR" altLang="en-US" dirty="0"/>
          </a:p>
        </p:txBody>
      </p:sp>
      <p:sp>
        <p:nvSpPr>
          <p:cNvPr id="8" name="Content Placeholder 2">
            <a:extLst>
              <a:ext uri="{FF2B5EF4-FFF2-40B4-BE49-F238E27FC236}">
                <a16:creationId xmlns:a16="http://schemas.microsoft.com/office/drawing/2014/main" id="{27C737D5-24C2-41F5-BE2A-FE7650738196}"/>
              </a:ext>
            </a:extLst>
          </p:cNvPr>
          <p:cNvSpPr txBox="1">
            <a:spLocks/>
          </p:cNvSpPr>
          <p:nvPr/>
        </p:nvSpPr>
        <p:spPr>
          <a:xfrm>
            <a:off x="608092" y="1318855"/>
            <a:ext cx="10945654" cy="1134633"/>
          </a:xfrm>
          <a:prstGeom prst="rect">
            <a:avLst/>
          </a:prstGeom>
        </p:spPr>
        <p:txBody>
          <a:bodyPr>
            <a:normAutofit lnSpcReduction="10000"/>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r>
              <a:rPr lang="en-US" b="1" dirty="0">
                <a:solidFill>
                  <a:srgbClr val="1C3339"/>
                </a:solidFill>
              </a:rPr>
              <a:t>CREATE with POST</a:t>
            </a:r>
            <a:r>
              <a:rPr lang="en-US" dirty="0">
                <a:solidFill>
                  <a:srgbClr val="1C3339"/>
                </a:solidFill>
              </a:rPr>
              <a:t>: </a:t>
            </a:r>
            <a:r>
              <a:rPr lang="en-US" dirty="0" err="1">
                <a:solidFill>
                  <a:srgbClr val="1C3339"/>
                </a:solidFill>
              </a:rPr>
              <a:t>i</a:t>
            </a:r>
            <a:r>
              <a:rPr lang="en-US" dirty="0">
                <a:solidFill>
                  <a:srgbClr val="1C3339"/>
                </a:solidFill>
              </a:rPr>
              <a:t>) Existing target URI for the resource responsible for creation &amp; ii) the URI of the new resource is determined by the server, forwarded to the client. </a:t>
            </a:r>
          </a:p>
        </p:txBody>
      </p:sp>
      <p:pic>
        <p:nvPicPr>
          <p:cNvPr id="9" name="Picture 2">
            <a:extLst>
              <a:ext uri="{FF2B5EF4-FFF2-40B4-BE49-F238E27FC236}">
                <a16:creationId xmlns:a16="http://schemas.microsoft.com/office/drawing/2014/main" id="{EC900D02-57CB-4CBB-A809-389B52062619}"/>
              </a:ext>
            </a:extLst>
          </p:cNvPr>
          <p:cNvPicPr>
            <a:picLocks noChangeAspect="1" noChangeArrowheads="1"/>
          </p:cNvPicPr>
          <p:nvPr/>
        </p:nvPicPr>
        <p:blipFill>
          <a:blip r:embed="rId2"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536409" y="3299026"/>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직선 화살표 연결선 9">
            <a:extLst>
              <a:ext uri="{FF2B5EF4-FFF2-40B4-BE49-F238E27FC236}">
                <a16:creationId xmlns:a16="http://schemas.microsoft.com/office/drawing/2014/main" id="{7C87314B-9BC5-48B5-93D3-A418CA1C82D0}"/>
              </a:ext>
            </a:extLst>
          </p:cNvPr>
          <p:cNvCxnSpPr/>
          <p:nvPr/>
        </p:nvCxnSpPr>
        <p:spPr>
          <a:xfrm flipV="1">
            <a:off x="3191134" y="3699573"/>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2B49AEC9-2A67-4319-9A60-04FA149F00E8}"/>
              </a:ext>
            </a:extLst>
          </p:cNvPr>
          <p:cNvSpPr txBox="1">
            <a:spLocks/>
          </p:cNvSpPr>
          <p:nvPr/>
        </p:nvSpPr>
        <p:spPr>
          <a:xfrm>
            <a:off x="3191134" y="3202395"/>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2" name="Content Placeholder 2">
            <a:extLst>
              <a:ext uri="{FF2B5EF4-FFF2-40B4-BE49-F238E27FC236}">
                <a16:creationId xmlns:a16="http://schemas.microsoft.com/office/drawing/2014/main" id="{1DFEA939-8008-41EE-B7EA-77307E6E9886}"/>
              </a:ext>
            </a:extLst>
          </p:cNvPr>
          <p:cNvSpPr txBox="1">
            <a:spLocks/>
          </p:cNvSpPr>
          <p:nvPr/>
        </p:nvSpPr>
        <p:spPr>
          <a:xfrm>
            <a:off x="7679636" y="2836354"/>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t>OIC server  </a:t>
            </a:r>
            <a:endParaRPr lang="en-US" sz="1600" b="1" dirty="0">
              <a:solidFill>
                <a:srgbClr val="1C3339"/>
              </a:solidFill>
            </a:endParaRPr>
          </a:p>
        </p:txBody>
      </p:sp>
      <p:sp>
        <p:nvSpPr>
          <p:cNvPr id="13" name="직사각형 12">
            <a:extLst>
              <a:ext uri="{FF2B5EF4-FFF2-40B4-BE49-F238E27FC236}">
                <a16:creationId xmlns:a16="http://schemas.microsoft.com/office/drawing/2014/main" id="{57ABAA71-1AEB-4FB0-A3C5-E946CF240A9C}"/>
              </a:ext>
            </a:extLst>
          </p:cNvPr>
          <p:cNvSpPr/>
          <p:nvPr/>
        </p:nvSpPr>
        <p:spPr>
          <a:xfrm>
            <a:off x="6948901" y="3252692"/>
            <a:ext cx="4304557" cy="2579732"/>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4" name="TextBox 13">
            <a:extLst>
              <a:ext uri="{FF2B5EF4-FFF2-40B4-BE49-F238E27FC236}">
                <a16:creationId xmlns:a16="http://schemas.microsoft.com/office/drawing/2014/main" id="{0437E377-5E43-402C-AF24-EB498A3CA5A3}"/>
              </a:ext>
            </a:extLst>
          </p:cNvPr>
          <p:cNvSpPr txBox="1"/>
          <p:nvPr/>
        </p:nvSpPr>
        <p:spPr>
          <a:xfrm>
            <a:off x="6934764" y="335678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existingURI</a:t>
            </a:r>
            <a:endParaRPr lang="ko-KR" altLang="en-US" sz="1400" b="1" dirty="0" err="1">
              <a:latin typeface="Courier New" pitchFamily="49" charset="0"/>
              <a:cs typeface="Courier New" pitchFamily="49" charset="0"/>
            </a:endParaRPr>
          </a:p>
        </p:txBody>
      </p:sp>
      <p:sp>
        <p:nvSpPr>
          <p:cNvPr id="15" name="TextBox 14">
            <a:extLst>
              <a:ext uri="{FF2B5EF4-FFF2-40B4-BE49-F238E27FC236}">
                <a16:creationId xmlns:a16="http://schemas.microsoft.com/office/drawing/2014/main" id="{C6482F13-6D2A-46EB-AFD6-375ED941077F}"/>
              </a:ext>
            </a:extLst>
          </p:cNvPr>
          <p:cNvSpPr txBox="1"/>
          <p:nvPr/>
        </p:nvSpPr>
        <p:spPr>
          <a:xfrm>
            <a:off x="6934764" y="4624100"/>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newURI</a:t>
            </a:r>
            <a:endParaRPr lang="ko-KR" altLang="en-US" sz="1400" b="1" dirty="0" err="1">
              <a:latin typeface="Courier New" pitchFamily="49" charset="0"/>
              <a:cs typeface="Courier New" pitchFamily="49" charset="0"/>
            </a:endParaRPr>
          </a:p>
        </p:txBody>
      </p:sp>
      <p:sp>
        <p:nvSpPr>
          <p:cNvPr id="16" name="TextBox 15">
            <a:extLst>
              <a:ext uri="{FF2B5EF4-FFF2-40B4-BE49-F238E27FC236}">
                <a16:creationId xmlns:a16="http://schemas.microsoft.com/office/drawing/2014/main" id="{E10E6BEF-7068-474F-B016-1DD15911FACD}"/>
              </a:ext>
            </a:extLst>
          </p:cNvPr>
          <p:cNvSpPr txBox="1"/>
          <p:nvPr/>
        </p:nvSpPr>
        <p:spPr>
          <a:xfrm>
            <a:off x="8803414" y="3416021"/>
            <a:ext cx="2078866" cy="1015663"/>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 </a:t>
            </a:r>
            <a:r>
              <a:rPr lang="en-US" altLang="ko-KR" sz="1000" dirty="0" err="1">
                <a:solidFill>
                  <a:srgbClr val="1C3339"/>
                </a:solidFill>
                <a:latin typeface="Courier New" pitchFamily="49" charset="0"/>
                <a:cs typeface="Courier New" pitchFamily="49" charset="0"/>
              </a:rPr>
              <a:t>MyRoomFoo</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rt</a:t>
            </a:r>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oic.r.foo</a:t>
            </a:r>
            <a:r>
              <a:rPr lang="en-US" altLang="ko-KR" sz="1000" dirty="0">
                <a:solidFill>
                  <a:srgbClr val="1C3339"/>
                </a:solidFill>
                <a:latin typeface="Courier New" pitchFamily="49" charset="0"/>
                <a:cs typeface="Courier New" pitchFamily="49" charset="0"/>
              </a:rPr>
              <a:t>",</a:t>
            </a:r>
          </a:p>
          <a:p>
            <a:r>
              <a:rPr lang="en-US" altLang="ko-KR" sz="1000" dirty="0">
                <a:solidFill>
                  <a:srgbClr val="1C3339"/>
                </a:solidFill>
                <a:latin typeface="Courier New" pitchFamily="49" charset="0"/>
                <a:cs typeface="Courier New" pitchFamily="49" charset="0"/>
              </a:rPr>
              <a:t>  "if": "</a:t>
            </a:r>
            <a:r>
              <a:rPr lang="en-US" altLang="ko-KR" sz="1000" dirty="0" err="1">
                <a:solidFill>
                  <a:srgbClr val="1C3339"/>
                </a:solidFill>
                <a:latin typeface="Courier New" pitchFamily="49" charset="0"/>
                <a:cs typeface="Courier New" pitchFamily="49" charset="0"/>
              </a:rPr>
              <a:t>oic.if.a</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“value": “True” </a:t>
            </a:r>
          </a:p>
          <a:p>
            <a:r>
              <a:rPr lang="en-US" altLang="ko-KR" sz="1000" dirty="0">
                <a:latin typeface="Courier New" pitchFamily="49" charset="0"/>
                <a:cs typeface="Courier New" pitchFamily="49" charset="0"/>
              </a:rPr>
              <a:t>}</a:t>
            </a:r>
          </a:p>
        </p:txBody>
      </p:sp>
      <p:sp>
        <p:nvSpPr>
          <p:cNvPr id="17" name="TextBox 16">
            <a:extLst>
              <a:ext uri="{FF2B5EF4-FFF2-40B4-BE49-F238E27FC236}">
                <a16:creationId xmlns:a16="http://schemas.microsoft.com/office/drawing/2014/main" id="{24C7008B-1B73-4076-AA3F-8F6896533E12}"/>
              </a:ext>
            </a:extLst>
          </p:cNvPr>
          <p:cNvSpPr txBox="1"/>
          <p:nvPr/>
        </p:nvSpPr>
        <p:spPr>
          <a:xfrm>
            <a:off x="3794903" y="4264605"/>
            <a:ext cx="2078866" cy="1015663"/>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 </a:t>
            </a:r>
            <a:r>
              <a:rPr lang="en-US" altLang="ko-KR" sz="1000" dirty="0" err="1">
                <a:solidFill>
                  <a:srgbClr val="1C3339"/>
                </a:solidFill>
                <a:latin typeface="Courier New" pitchFamily="49" charset="0"/>
                <a:cs typeface="Courier New" pitchFamily="49" charset="0"/>
              </a:rPr>
              <a:t>MyRoomFoobar</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rt</a:t>
            </a:r>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oic.r.foobar</a:t>
            </a:r>
            <a:r>
              <a:rPr lang="en-US" altLang="ko-KR" sz="1000" dirty="0">
                <a:solidFill>
                  <a:srgbClr val="1C3339"/>
                </a:solidFill>
                <a:latin typeface="Courier New" pitchFamily="49" charset="0"/>
                <a:cs typeface="Courier New" pitchFamily="49" charset="0"/>
              </a:rPr>
              <a:t>",</a:t>
            </a:r>
          </a:p>
          <a:p>
            <a:r>
              <a:rPr lang="en-US" altLang="ko-KR" sz="1000" dirty="0">
                <a:solidFill>
                  <a:srgbClr val="1C3339"/>
                </a:solidFill>
                <a:latin typeface="Courier New" pitchFamily="49" charset="0"/>
                <a:cs typeface="Courier New" pitchFamily="49" charset="0"/>
              </a:rPr>
              <a:t>  "if": "</a:t>
            </a:r>
            <a:r>
              <a:rPr lang="en-US" altLang="ko-KR" sz="1000" dirty="0" err="1">
                <a:solidFill>
                  <a:srgbClr val="1C3339"/>
                </a:solidFill>
                <a:latin typeface="Courier New" pitchFamily="49" charset="0"/>
                <a:cs typeface="Courier New" pitchFamily="49" charset="0"/>
              </a:rPr>
              <a:t>oic.if.a</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“number": 100 </a:t>
            </a:r>
          </a:p>
          <a:p>
            <a:r>
              <a:rPr lang="en-US" altLang="ko-KR" sz="1000" dirty="0">
                <a:latin typeface="Courier New" pitchFamily="49" charset="0"/>
                <a:cs typeface="Courier New" pitchFamily="49" charset="0"/>
              </a:rPr>
              <a:t>}</a:t>
            </a:r>
          </a:p>
        </p:txBody>
      </p:sp>
      <p:sp>
        <p:nvSpPr>
          <p:cNvPr id="18" name="Content Placeholder 2">
            <a:extLst>
              <a:ext uri="{FF2B5EF4-FFF2-40B4-BE49-F238E27FC236}">
                <a16:creationId xmlns:a16="http://schemas.microsoft.com/office/drawing/2014/main" id="{431F68B9-EE2A-4388-A40D-7756219F4802}"/>
              </a:ext>
            </a:extLst>
          </p:cNvPr>
          <p:cNvSpPr txBox="1">
            <a:spLocks/>
          </p:cNvSpPr>
          <p:nvPr/>
        </p:nvSpPr>
        <p:spPr>
          <a:xfrm>
            <a:off x="3343534" y="3779010"/>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with /</a:t>
            </a:r>
            <a:r>
              <a:rPr lang="en-US" altLang="ko-KR" sz="1600" b="1" dirty="0" err="1">
                <a:latin typeface="Courier New" panose="02070309020205020404" pitchFamily="49" charset="0"/>
                <a:cs typeface="Courier New" panose="02070309020205020404" pitchFamily="49" charset="0"/>
              </a:rPr>
              <a:t>newURI</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9" name="TextBox 18">
            <a:extLst>
              <a:ext uri="{FF2B5EF4-FFF2-40B4-BE49-F238E27FC236}">
                <a16:creationId xmlns:a16="http://schemas.microsoft.com/office/drawing/2014/main" id="{7AEF3757-DE1A-4162-9FA5-8D0B2300AD62}"/>
              </a:ext>
            </a:extLst>
          </p:cNvPr>
          <p:cNvSpPr txBox="1"/>
          <p:nvPr/>
        </p:nvSpPr>
        <p:spPr>
          <a:xfrm>
            <a:off x="8816489" y="4669966"/>
            <a:ext cx="2078866" cy="1015663"/>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 </a:t>
            </a:r>
            <a:r>
              <a:rPr lang="en-US" altLang="ko-KR" sz="1000" dirty="0" err="1">
                <a:solidFill>
                  <a:srgbClr val="1C3339"/>
                </a:solidFill>
                <a:latin typeface="Courier New" pitchFamily="49" charset="0"/>
                <a:cs typeface="Courier New" pitchFamily="49" charset="0"/>
              </a:rPr>
              <a:t>MyRoomFoobar</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rt</a:t>
            </a:r>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oic.r.foobar</a:t>
            </a:r>
            <a:r>
              <a:rPr lang="en-US" altLang="ko-KR" sz="1000" dirty="0">
                <a:solidFill>
                  <a:srgbClr val="1C3339"/>
                </a:solidFill>
                <a:latin typeface="Courier New" pitchFamily="49" charset="0"/>
                <a:cs typeface="Courier New" pitchFamily="49" charset="0"/>
              </a:rPr>
              <a:t>",</a:t>
            </a:r>
          </a:p>
          <a:p>
            <a:r>
              <a:rPr lang="en-US" altLang="ko-KR" sz="1000" dirty="0">
                <a:solidFill>
                  <a:srgbClr val="1C3339"/>
                </a:solidFill>
                <a:latin typeface="Courier New" pitchFamily="49" charset="0"/>
                <a:cs typeface="Courier New" pitchFamily="49" charset="0"/>
              </a:rPr>
              <a:t>  "if": "</a:t>
            </a:r>
            <a:r>
              <a:rPr lang="en-US" altLang="ko-KR" sz="1000" dirty="0" err="1">
                <a:solidFill>
                  <a:srgbClr val="1C3339"/>
                </a:solidFill>
                <a:latin typeface="Courier New" pitchFamily="49" charset="0"/>
                <a:cs typeface="Courier New" pitchFamily="49" charset="0"/>
              </a:rPr>
              <a:t>oic.if.a</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“number": 100 </a:t>
            </a:r>
          </a:p>
          <a:p>
            <a:r>
              <a:rPr lang="en-US" altLang="ko-KR" sz="1000" dirty="0">
                <a:latin typeface="Courier New" pitchFamily="49" charset="0"/>
                <a:cs typeface="Courier New" pitchFamily="49" charset="0"/>
              </a:rPr>
              <a:t>}</a:t>
            </a:r>
          </a:p>
        </p:txBody>
      </p:sp>
    </p:spTree>
    <p:extLst>
      <p:ext uri="{BB962C8B-B14F-4D97-AF65-F5344CB8AC3E}">
        <p14:creationId xmlns:p14="http://schemas.microsoft.com/office/powerpoint/2010/main" val="3647966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righ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right)">
                                      <p:cBhvr>
                                        <p:cTn id="13" dur="500"/>
                                        <p:tgtEl>
                                          <p:spTgt spid="17"/>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right)">
                                      <p:cBhvr>
                                        <p:cTn id="1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7" grpId="0" animBg="1"/>
      <p:bldP spid="18"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a:extLst>
              <a:ext uri="{FF2B5EF4-FFF2-40B4-BE49-F238E27FC236}">
                <a16:creationId xmlns:a16="http://schemas.microsoft.com/office/drawing/2014/main" id="{630AEEC3-37D4-4000-809C-6784461D57B8}"/>
              </a:ext>
            </a:extLst>
          </p:cNvPr>
          <p:cNvSpPr>
            <a:spLocks noGrp="1"/>
          </p:cNvSpPr>
          <p:nvPr>
            <p:ph type="dt" sz="half" idx="10"/>
          </p:nvPr>
        </p:nvSpPr>
        <p:spPr/>
        <p:txBody>
          <a:bodyPr/>
          <a:lstStyle/>
          <a:p>
            <a:fld id="{879ACB16-809D-464F-8AC9-D022EBE3954B}" type="datetime3">
              <a:rPr lang="en-US" altLang="ko-KR" smtClean="0"/>
              <a:t>17 October 2017</a:t>
            </a:fld>
            <a:endParaRPr lang="en-US" dirty="0"/>
          </a:p>
        </p:txBody>
      </p:sp>
      <p:sp>
        <p:nvSpPr>
          <p:cNvPr id="5" name="바닥글 개체 틀 4">
            <a:extLst>
              <a:ext uri="{FF2B5EF4-FFF2-40B4-BE49-F238E27FC236}">
                <a16:creationId xmlns:a16="http://schemas.microsoft.com/office/drawing/2014/main" id="{DF499BA9-F944-472F-8C92-9759B3C87336}"/>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7AA00263-970B-4447-9E89-795B0A189563}"/>
              </a:ext>
            </a:extLst>
          </p:cNvPr>
          <p:cNvSpPr>
            <a:spLocks noGrp="1"/>
          </p:cNvSpPr>
          <p:nvPr>
            <p:ph type="sldNum" sz="quarter" idx="12"/>
          </p:nvPr>
        </p:nvSpPr>
        <p:spPr/>
        <p:txBody>
          <a:bodyPr/>
          <a:lstStyle/>
          <a:p>
            <a:fld id="{17A5C656-E050-4F3D-A0DB-0D19E9E83691}" type="slidenum">
              <a:rPr lang="en-US" smtClean="0"/>
              <a:pPr/>
              <a:t>73</a:t>
            </a:fld>
            <a:endParaRPr lang="en-US" dirty="0"/>
          </a:p>
        </p:txBody>
      </p:sp>
      <p:sp>
        <p:nvSpPr>
          <p:cNvPr id="7" name="제목 1">
            <a:extLst>
              <a:ext uri="{FF2B5EF4-FFF2-40B4-BE49-F238E27FC236}">
                <a16:creationId xmlns:a16="http://schemas.microsoft.com/office/drawing/2014/main" id="{F41EDD87-CC4B-4C71-A51D-9E8510E17BEA}"/>
              </a:ext>
            </a:extLst>
          </p:cNvPr>
          <p:cNvSpPr>
            <a:spLocks noGrp="1"/>
          </p:cNvSpPr>
          <p:nvPr>
            <p:ph type="title"/>
          </p:nvPr>
        </p:nvSpPr>
        <p:spPr>
          <a:xfrm>
            <a:off x="491046" y="94453"/>
            <a:ext cx="10295018" cy="721233"/>
          </a:xfrm>
        </p:spPr>
        <p:txBody>
          <a:bodyPr/>
          <a:lstStyle/>
          <a:p>
            <a:r>
              <a:rPr lang="en-US" altLang="ko-KR" dirty="0"/>
              <a:t>CREATE with PUT </a:t>
            </a:r>
            <a:endParaRPr lang="ko-KR" altLang="en-US" dirty="0"/>
          </a:p>
        </p:txBody>
      </p:sp>
      <p:sp>
        <p:nvSpPr>
          <p:cNvPr id="8" name="Content Placeholder 2">
            <a:extLst>
              <a:ext uri="{FF2B5EF4-FFF2-40B4-BE49-F238E27FC236}">
                <a16:creationId xmlns:a16="http://schemas.microsoft.com/office/drawing/2014/main" id="{4226E0E0-FCF0-48C2-B08B-AB6A5E77569D}"/>
              </a:ext>
            </a:extLst>
          </p:cNvPr>
          <p:cNvSpPr txBox="1">
            <a:spLocks/>
          </p:cNvSpPr>
          <p:nvPr/>
        </p:nvSpPr>
        <p:spPr>
          <a:xfrm>
            <a:off x="608092" y="1318855"/>
            <a:ext cx="10945654" cy="113463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r>
              <a:rPr lang="en-US" b="1" dirty="0">
                <a:solidFill>
                  <a:srgbClr val="1C3339"/>
                </a:solidFill>
              </a:rPr>
              <a:t>CREATE with PUT</a:t>
            </a:r>
            <a:r>
              <a:rPr lang="en-US" dirty="0">
                <a:solidFill>
                  <a:srgbClr val="1C3339"/>
                </a:solidFill>
              </a:rPr>
              <a:t>: </a:t>
            </a:r>
            <a:r>
              <a:rPr lang="en-US" dirty="0" err="1">
                <a:solidFill>
                  <a:srgbClr val="1C3339"/>
                </a:solidFill>
              </a:rPr>
              <a:t>i</a:t>
            </a:r>
            <a:r>
              <a:rPr lang="en-US" dirty="0">
                <a:solidFill>
                  <a:srgbClr val="1C3339"/>
                </a:solidFill>
              </a:rPr>
              <a:t>) Non existing target URI for the new resource to be created. </a:t>
            </a:r>
          </a:p>
        </p:txBody>
      </p:sp>
      <p:pic>
        <p:nvPicPr>
          <p:cNvPr id="9" name="Picture 2">
            <a:extLst>
              <a:ext uri="{FF2B5EF4-FFF2-40B4-BE49-F238E27FC236}">
                <a16:creationId xmlns:a16="http://schemas.microsoft.com/office/drawing/2014/main" id="{53A40AB5-67C8-4155-881D-45ED4395057C}"/>
              </a:ext>
            </a:extLst>
          </p:cNvPr>
          <p:cNvPicPr>
            <a:picLocks noChangeAspect="1" noChangeArrowheads="1"/>
          </p:cNvPicPr>
          <p:nvPr/>
        </p:nvPicPr>
        <p:blipFill>
          <a:blip r:embed="rId2"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536409" y="3299026"/>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직선 화살표 연결선 9">
            <a:extLst>
              <a:ext uri="{FF2B5EF4-FFF2-40B4-BE49-F238E27FC236}">
                <a16:creationId xmlns:a16="http://schemas.microsoft.com/office/drawing/2014/main" id="{4C3BF635-EF72-45CA-9090-7512ABCC3E25}"/>
              </a:ext>
            </a:extLst>
          </p:cNvPr>
          <p:cNvCxnSpPr/>
          <p:nvPr/>
        </p:nvCxnSpPr>
        <p:spPr>
          <a:xfrm flipV="1">
            <a:off x="3191134" y="3699573"/>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9A7F8AA2-C285-4DE7-A93F-D5C65D944E70}"/>
              </a:ext>
            </a:extLst>
          </p:cNvPr>
          <p:cNvSpPr txBox="1">
            <a:spLocks/>
          </p:cNvSpPr>
          <p:nvPr/>
        </p:nvSpPr>
        <p:spPr>
          <a:xfrm>
            <a:off x="3191134" y="3202395"/>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PUT /</a:t>
            </a:r>
            <a:r>
              <a:rPr lang="en-US" altLang="ko-KR" sz="1600" b="1" dirty="0" err="1">
                <a:latin typeface="Courier New" panose="02070309020205020404" pitchFamily="49" charset="0"/>
                <a:cs typeface="Courier New" panose="02070309020205020404" pitchFamily="49" charset="0"/>
              </a:rPr>
              <a:t>newURI</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2" name="Content Placeholder 2">
            <a:extLst>
              <a:ext uri="{FF2B5EF4-FFF2-40B4-BE49-F238E27FC236}">
                <a16:creationId xmlns:a16="http://schemas.microsoft.com/office/drawing/2014/main" id="{A5DDFF19-FC52-457A-8220-927BC9B483B8}"/>
              </a:ext>
            </a:extLst>
          </p:cNvPr>
          <p:cNvSpPr txBox="1">
            <a:spLocks/>
          </p:cNvSpPr>
          <p:nvPr/>
        </p:nvSpPr>
        <p:spPr>
          <a:xfrm>
            <a:off x="7679636" y="2836354"/>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t>OIC server  </a:t>
            </a:r>
            <a:endParaRPr lang="en-US" sz="1600" b="1" dirty="0">
              <a:solidFill>
                <a:srgbClr val="1C3339"/>
              </a:solidFill>
            </a:endParaRPr>
          </a:p>
        </p:txBody>
      </p:sp>
      <p:sp>
        <p:nvSpPr>
          <p:cNvPr id="13" name="직사각형 12">
            <a:extLst>
              <a:ext uri="{FF2B5EF4-FFF2-40B4-BE49-F238E27FC236}">
                <a16:creationId xmlns:a16="http://schemas.microsoft.com/office/drawing/2014/main" id="{DCDBAFC3-686B-4F38-BE9A-F08D8C732CFA}"/>
              </a:ext>
            </a:extLst>
          </p:cNvPr>
          <p:cNvSpPr/>
          <p:nvPr/>
        </p:nvSpPr>
        <p:spPr>
          <a:xfrm>
            <a:off x="6948901" y="3252692"/>
            <a:ext cx="4304557" cy="2579732"/>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4" name="TextBox 13">
            <a:extLst>
              <a:ext uri="{FF2B5EF4-FFF2-40B4-BE49-F238E27FC236}">
                <a16:creationId xmlns:a16="http://schemas.microsoft.com/office/drawing/2014/main" id="{D3345692-1C02-42A0-9F81-7F4C50728F24}"/>
              </a:ext>
            </a:extLst>
          </p:cNvPr>
          <p:cNvSpPr txBox="1"/>
          <p:nvPr/>
        </p:nvSpPr>
        <p:spPr>
          <a:xfrm>
            <a:off x="6934764" y="4624100"/>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newURI</a:t>
            </a:r>
            <a:endParaRPr lang="ko-KR" altLang="en-US" sz="1400" b="1" dirty="0" err="1">
              <a:latin typeface="Courier New" pitchFamily="49" charset="0"/>
              <a:cs typeface="Courier New" pitchFamily="49" charset="0"/>
            </a:endParaRPr>
          </a:p>
        </p:txBody>
      </p:sp>
      <p:sp>
        <p:nvSpPr>
          <p:cNvPr id="15" name="TextBox 14">
            <a:extLst>
              <a:ext uri="{FF2B5EF4-FFF2-40B4-BE49-F238E27FC236}">
                <a16:creationId xmlns:a16="http://schemas.microsoft.com/office/drawing/2014/main" id="{00FD47B9-9874-4B5D-BB0B-1331B6231FB1}"/>
              </a:ext>
            </a:extLst>
          </p:cNvPr>
          <p:cNvSpPr txBox="1"/>
          <p:nvPr/>
        </p:nvSpPr>
        <p:spPr>
          <a:xfrm>
            <a:off x="3794903" y="3868671"/>
            <a:ext cx="2078866" cy="1015663"/>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 </a:t>
            </a:r>
            <a:r>
              <a:rPr lang="en-US" altLang="ko-KR" sz="1000" dirty="0" err="1">
                <a:solidFill>
                  <a:srgbClr val="1C3339"/>
                </a:solidFill>
                <a:latin typeface="Courier New" pitchFamily="49" charset="0"/>
                <a:cs typeface="Courier New" pitchFamily="49" charset="0"/>
              </a:rPr>
              <a:t>MyRoomFoobar</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rt</a:t>
            </a:r>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oic.r.foobar</a:t>
            </a:r>
            <a:r>
              <a:rPr lang="en-US" altLang="ko-KR" sz="1000" dirty="0">
                <a:solidFill>
                  <a:srgbClr val="1C3339"/>
                </a:solidFill>
                <a:latin typeface="Courier New" pitchFamily="49" charset="0"/>
                <a:cs typeface="Courier New" pitchFamily="49" charset="0"/>
              </a:rPr>
              <a:t>",</a:t>
            </a:r>
          </a:p>
          <a:p>
            <a:r>
              <a:rPr lang="en-US" altLang="ko-KR" sz="1000" dirty="0">
                <a:solidFill>
                  <a:srgbClr val="1C3339"/>
                </a:solidFill>
                <a:latin typeface="Courier New" pitchFamily="49" charset="0"/>
                <a:cs typeface="Courier New" pitchFamily="49" charset="0"/>
              </a:rPr>
              <a:t>  "if": "</a:t>
            </a:r>
            <a:r>
              <a:rPr lang="en-US" altLang="ko-KR" sz="1000" dirty="0" err="1">
                <a:solidFill>
                  <a:srgbClr val="1C3339"/>
                </a:solidFill>
                <a:latin typeface="Courier New" pitchFamily="49" charset="0"/>
                <a:cs typeface="Courier New" pitchFamily="49" charset="0"/>
              </a:rPr>
              <a:t>oic.if.a</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“number": 100 </a:t>
            </a:r>
          </a:p>
          <a:p>
            <a:r>
              <a:rPr lang="en-US" altLang="ko-KR" sz="1000" dirty="0">
                <a:latin typeface="Courier New" pitchFamily="49" charset="0"/>
                <a:cs typeface="Courier New" pitchFamily="49" charset="0"/>
              </a:rPr>
              <a:t>}</a:t>
            </a:r>
          </a:p>
        </p:txBody>
      </p:sp>
      <p:sp>
        <p:nvSpPr>
          <p:cNvPr id="16" name="TextBox 15">
            <a:extLst>
              <a:ext uri="{FF2B5EF4-FFF2-40B4-BE49-F238E27FC236}">
                <a16:creationId xmlns:a16="http://schemas.microsoft.com/office/drawing/2014/main" id="{C0A02AB1-8856-4E7D-BF1F-18FE21807D0A}"/>
              </a:ext>
            </a:extLst>
          </p:cNvPr>
          <p:cNvSpPr txBox="1"/>
          <p:nvPr/>
        </p:nvSpPr>
        <p:spPr>
          <a:xfrm>
            <a:off x="8816489" y="4594550"/>
            <a:ext cx="2078866" cy="1015663"/>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 </a:t>
            </a:r>
            <a:r>
              <a:rPr lang="en-US" altLang="ko-KR" sz="1000" dirty="0" err="1">
                <a:solidFill>
                  <a:srgbClr val="1C3339"/>
                </a:solidFill>
                <a:latin typeface="Courier New" pitchFamily="49" charset="0"/>
                <a:cs typeface="Courier New" pitchFamily="49" charset="0"/>
              </a:rPr>
              <a:t>MyRoomFoobar</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rt</a:t>
            </a:r>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oic.r.foobar</a:t>
            </a:r>
            <a:r>
              <a:rPr lang="en-US" altLang="ko-KR" sz="1000" dirty="0">
                <a:solidFill>
                  <a:srgbClr val="1C3339"/>
                </a:solidFill>
                <a:latin typeface="Courier New" pitchFamily="49" charset="0"/>
                <a:cs typeface="Courier New" pitchFamily="49" charset="0"/>
              </a:rPr>
              <a:t>",</a:t>
            </a:r>
          </a:p>
          <a:p>
            <a:r>
              <a:rPr lang="en-US" altLang="ko-KR" sz="1000" dirty="0">
                <a:solidFill>
                  <a:srgbClr val="1C3339"/>
                </a:solidFill>
                <a:latin typeface="Courier New" pitchFamily="49" charset="0"/>
                <a:cs typeface="Courier New" pitchFamily="49" charset="0"/>
              </a:rPr>
              <a:t>  "if": "</a:t>
            </a:r>
            <a:r>
              <a:rPr lang="en-US" altLang="ko-KR" sz="1000" dirty="0" err="1">
                <a:solidFill>
                  <a:srgbClr val="1C3339"/>
                </a:solidFill>
                <a:latin typeface="Courier New" pitchFamily="49" charset="0"/>
                <a:cs typeface="Courier New" pitchFamily="49" charset="0"/>
              </a:rPr>
              <a:t>oic.if.a</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“number": 100 </a:t>
            </a:r>
          </a:p>
          <a:p>
            <a:r>
              <a:rPr lang="en-US" altLang="ko-KR" sz="1000" dirty="0">
                <a:latin typeface="Courier New" pitchFamily="49" charset="0"/>
                <a:cs typeface="Courier New" pitchFamily="49" charset="0"/>
              </a:rPr>
              <a:t>}</a:t>
            </a:r>
          </a:p>
        </p:txBody>
      </p:sp>
    </p:spTree>
    <p:extLst>
      <p:ext uri="{BB962C8B-B14F-4D97-AF65-F5344CB8AC3E}">
        <p14:creationId xmlns:p14="http://schemas.microsoft.com/office/powerpoint/2010/main" val="852182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5" grpId="0" animBg="1"/>
      <p:bldP spid="16"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a:extLst>
              <a:ext uri="{FF2B5EF4-FFF2-40B4-BE49-F238E27FC236}">
                <a16:creationId xmlns:a16="http://schemas.microsoft.com/office/drawing/2014/main" id="{630AEEC3-37D4-4000-809C-6784461D57B8}"/>
              </a:ext>
            </a:extLst>
          </p:cNvPr>
          <p:cNvSpPr>
            <a:spLocks noGrp="1"/>
          </p:cNvSpPr>
          <p:nvPr>
            <p:ph type="dt" sz="half" idx="10"/>
          </p:nvPr>
        </p:nvSpPr>
        <p:spPr/>
        <p:txBody>
          <a:bodyPr/>
          <a:lstStyle/>
          <a:p>
            <a:fld id="{1C0F4475-E9B7-4EEC-92F8-58D7EBAAF906}" type="datetime3">
              <a:rPr lang="en-US" altLang="ko-KR" smtClean="0"/>
              <a:t>17 October 2017</a:t>
            </a:fld>
            <a:endParaRPr lang="en-US" dirty="0"/>
          </a:p>
        </p:txBody>
      </p:sp>
      <p:sp>
        <p:nvSpPr>
          <p:cNvPr id="5" name="바닥글 개체 틀 4">
            <a:extLst>
              <a:ext uri="{FF2B5EF4-FFF2-40B4-BE49-F238E27FC236}">
                <a16:creationId xmlns:a16="http://schemas.microsoft.com/office/drawing/2014/main" id="{DF499BA9-F944-472F-8C92-9759B3C87336}"/>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7AA00263-970B-4447-9E89-795B0A189563}"/>
              </a:ext>
            </a:extLst>
          </p:cNvPr>
          <p:cNvSpPr>
            <a:spLocks noGrp="1"/>
          </p:cNvSpPr>
          <p:nvPr>
            <p:ph type="sldNum" sz="quarter" idx="12"/>
          </p:nvPr>
        </p:nvSpPr>
        <p:spPr/>
        <p:txBody>
          <a:bodyPr/>
          <a:lstStyle/>
          <a:p>
            <a:fld id="{17A5C656-E050-4F3D-A0DB-0D19E9E83691}" type="slidenum">
              <a:rPr lang="en-US" smtClean="0"/>
              <a:pPr/>
              <a:t>74</a:t>
            </a:fld>
            <a:endParaRPr lang="en-US" dirty="0"/>
          </a:p>
        </p:txBody>
      </p:sp>
      <p:pic>
        <p:nvPicPr>
          <p:cNvPr id="7" name="Picture 2">
            <a:extLst>
              <a:ext uri="{FF2B5EF4-FFF2-40B4-BE49-F238E27FC236}">
                <a16:creationId xmlns:a16="http://schemas.microsoft.com/office/drawing/2014/main" id="{E5985F32-9F51-4724-845A-20C3CB78533C}"/>
              </a:ext>
            </a:extLst>
          </p:cNvPr>
          <p:cNvPicPr>
            <a:picLocks noChangeAspect="1" noChangeArrowheads="1"/>
          </p:cNvPicPr>
          <p:nvPr/>
        </p:nvPicPr>
        <p:blipFill>
          <a:blip r:embed="rId2"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536409" y="3299026"/>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직선 화살표 연결선 7">
            <a:extLst>
              <a:ext uri="{FF2B5EF4-FFF2-40B4-BE49-F238E27FC236}">
                <a16:creationId xmlns:a16="http://schemas.microsoft.com/office/drawing/2014/main" id="{9C529C37-8098-4243-ADFE-0462735E457A}"/>
              </a:ext>
            </a:extLst>
          </p:cNvPr>
          <p:cNvCxnSpPr/>
          <p:nvPr/>
        </p:nvCxnSpPr>
        <p:spPr>
          <a:xfrm flipV="1">
            <a:off x="3191134" y="3699573"/>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B43A49C3-686E-4418-AEB1-771652B0A482}"/>
              </a:ext>
            </a:extLst>
          </p:cNvPr>
          <p:cNvSpPr txBox="1">
            <a:spLocks/>
          </p:cNvSpPr>
          <p:nvPr/>
        </p:nvSpPr>
        <p:spPr>
          <a:xfrm>
            <a:off x="3191134" y="3202395"/>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0" name="Content Placeholder 2">
            <a:extLst>
              <a:ext uri="{FF2B5EF4-FFF2-40B4-BE49-F238E27FC236}">
                <a16:creationId xmlns:a16="http://schemas.microsoft.com/office/drawing/2014/main" id="{0D8AEFF6-4754-47F5-9EFE-759960C2A162}"/>
              </a:ext>
            </a:extLst>
          </p:cNvPr>
          <p:cNvSpPr txBox="1">
            <a:spLocks/>
          </p:cNvSpPr>
          <p:nvPr/>
        </p:nvSpPr>
        <p:spPr>
          <a:xfrm>
            <a:off x="7679636" y="2836354"/>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t>OIC server  </a:t>
            </a:r>
            <a:endParaRPr lang="en-US" sz="1600" b="1" dirty="0">
              <a:solidFill>
                <a:srgbClr val="1C3339"/>
              </a:solidFill>
            </a:endParaRPr>
          </a:p>
        </p:txBody>
      </p:sp>
      <p:sp>
        <p:nvSpPr>
          <p:cNvPr id="11" name="직사각형 10">
            <a:extLst>
              <a:ext uri="{FF2B5EF4-FFF2-40B4-BE49-F238E27FC236}">
                <a16:creationId xmlns:a16="http://schemas.microsoft.com/office/drawing/2014/main" id="{D316F063-0E6A-4606-9C85-75F169AC8779}"/>
              </a:ext>
            </a:extLst>
          </p:cNvPr>
          <p:cNvSpPr/>
          <p:nvPr/>
        </p:nvSpPr>
        <p:spPr>
          <a:xfrm>
            <a:off x="6948901" y="3252692"/>
            <a:ext cx="4304557" cy="2579732"/>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2" name="TextBox 11">
            <a:extLst>
              <a:ext uri="{FF2B5EF4-FFF2-40B4-BE49-F238E27FC236}">
                <a16:creationId xmlns:a16="http://schemas.microsoft.com/office/drawing/2014/main" id="{4307A002-BDD4-4AA4-B2EE-D7F972128AEB}"/>
              </a:ext>
            </a:extLst>
          </p:cNvPr>
          <p:cNvSpPr txBox="1"/>
          <p:nvPr/>
        </p:nvSpPr>
        <p:spPr>
          <a:xfrm>
            <a:off x="6934764" y="4624100"/>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newURI</a:t>
            </a:r>
            <a:endParaRPr lang="ko-KR" altLang="en-US" sz="1400" b="1" dirty="0" err="1">
              <a:latin typeface="Courier New" pitchFamily="49" charset="0"/>
              <a:cs typeface="Courier New" pitchFamily="49" charset="0"/>
            </a:endParaRPr>
          </a:p>
        </p:txBody>
      </p:sp>
      <p:sp>
        <p:nvSpPr>
          <p:cNvPr id="13" name="TextBox 12">
            <a:extLst>
              <a:ext uri="{FF2B5EF4-FFF2-40B4-BE49-F238E27FC236}">
                <a16:creationId xmlns:a16="http://schemas.microsoft.com/office/drawing/2014/main" id="{7D28A20C-9ECC-41F9-B052-2569FC8079C9}"/>
              </a:ext>
            </a:extLst>
          </p:cNvPr>
          <p:cNvSpPr txBox="1"/>
          <p:nvPr/>
        </p:nvSpPr>
        <p:spPr>
          <a:xfrm>
            <a:off x="8816489" y="4594550"/>
            <a:ext cx="2078866" cy="1015663"/>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 </a:t>
            </a:r>
            <a:r>
              <a:rPr lang="en-US" altLang="ko-KR" sz="1000" dirty="0" err="1">
                <a:solidFill>
                  <a:srgbClr val="1C3339"/>
                </a:solidFill>
                <a:latin typeface="Courier New" pitchFamily="49" charset="0"/>
                <a:cs typeface="Courier New" pitchFamily="49" charset="0"/>
              </a:rPr>
              <a:t>MyRoomFoobar</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rt</a:t>
            </a:r>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oic.r.foobar</a:t>
            </a:r>
            <a:r>
              <a:rPr lang="en-US" altLang="ko-KR" sz="1000" dirty="0">
                <a:solidFill>
                  <a:srgbClr val="1C3339"/>
                </a:solidFill>
                <a:latin typeface="Courier New" pitchFamily="49" charset="0"/>
                <a:cs typeface="Courier New" pitchFamily="49" charset="0"/>
              </a:rPr>
              <a:t>",</a:t>
            </a:r>
          </a:p>
          <a:p>
            <a:r>
              <a:rPr lang="en-US" altLang="ko-KR" sz="1000" dirty="0">
                <a:solidFill>
                  <a:srgbClr val="1C3339"/>
                </a:solidFill>
                <a:latin typeface="Courier New" pitchFamily="49" charset="0"/>
                <a:cs typeface="Courier New" pitchFamily="49" charset="0"/>
              </a:rPr>
              <a:t>  "if": "</a:t>
            </a:r>
            <a:r>
              <a:rPr lang="en-US" altLang="ko-KR" sz="1000" dirty="0" err="1">
                <a:solidFill>
                  <a:srgbClr val="1C3339"/>
                </a:solidFill>
                <a:latin typeface="Courier New" pitchFamily="49" charset="0"/>
                <a:cs typeface="Courier New" pitchFamily="49" charset="0"/>
              </a:rPr>
              <a:t>oic.if.a</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“number": 100 </a:t>
            </a:r>
          </a:p>
          <a:p>
            <a:r>
              <a:rPr lang="en-US" altLang="ko-KR" sz="1000" dirty="0">
                <a:latin typeface="Courier New" pitchFamily="49" charset="0"/>
                <a:cs typeface="Courier New" pitchFamily="49" charset="0"/>
              </a:rPr>
              <a:t>}</a:t>
            </a:r>
          </a:p>
        </p:txBody>
      </p:sp>
      <p:sp>
        <p:nvSpPr>
          <p:cNvPr id="15" name="Content Placeholder 2">
            <a:extLst>
              <a:ext uri="{FF2B5EF4-FFF2-40B4-BE49-F238E27FC236}">
                <a16:creationId xmlns:a16="http://schemas.microsoft.com/office/drawing/2014/main" id="{7D61E224-D0E2-4CD9-A7E3-86857062715A}"/>
              </a:ext>
            </a:extLst>
          </p:cNvPr>
          <p:cNvSpPr txBox="1">
            <a:spLocks/>
          </p:cNvSpPr>
          <p:nvPr/>
        </p:nvSpPr>
        <p:spPr>
          <a:xfrm>
            <a:off x="608092" y="1318855"/>
            <a:ext cx="10945654" cy="113463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r>
              <a:rPr lang="en-US" b="1" dirty="0">
                <a:solidFill>
                  <a:srgbClr val="1C3339"/>
                </a:solidFill>
              </a:rPr>
              <a:t>CREATE with PUT</a:t>
            </a:r>
            <a:r>
              <a:rPr lang="en-US" dirty="0">
                <a:solidFill>
                  <a:srgbClr val="1C3339"/>
                </a:solidFill>
              </a:rPr>
              <a:t>: </a:t>
            </a:r>
            <a:r>
              <a:rPr lang="en-US" dirty="0" err="1">
                <a:solidFill>
                  <a:srgbClr val="1C3339"/>
                </a:solidFill>
              </a:rPr>
              <a:t>i</a:t>
            </a:r>
            <a:r>
              <a:rPr lang="en-US" dirty="0">
                <a:solidFill>
                  <a:srgbClr val="1C3339"/>
                </a:solidFill>
              </a:rPr>
              <a:t>) Non existing target URI for the new resource to be created. </a:t>
            </a:r>
          </a:p>
        </p:txBody>
      </p:sp>
      <p:sp>
        <p:nvSpPr>
          <p:cNvPr id="16" name="제목 1">
            <a:extLst>
              <a:ext uri="{FF2B5EF4-FFF2-40B4-BE49-F238E27FC236}">
                <a16:creationId xmlns:a16="http://schemas.microsoft.com/office/drawing/2014/main" id="{EAF74178-325C-4891-82FE-EF536825FEAF}"/>
              </a:ext>
            </a:extLst>
          </p:cNvPr>
          <p:cNvSpPr>
            <a:spLocks noGrp="1"/>
          </p:cNvSpPr>
          <p:nvPr>
            <p:ph type="title"/>
          </p:nvPr>
        </p:nvSpPr>
        <p:spPr>
          <a:xfrm>
            <a:off x="491046" y="94453"/>
            <a:ext cx="10295018" cy="721233"/>
          </a:xfrm>
        </p:spPr>
        <p:txBody>
          <a:bodyPr/>
          <a:lstStyle/>
          <a:p>
            <a:r>
              <a:rPr lang="en-US" altLang="ko-KR" dirty="0"/>
              <a:t>CREATE with PUT </a:t>
            </a:r>
            <a:endParaRPr lang="ko-KR" altLang="en-US" dirty="0"/>
          </a:p>
        </p:txBody>
      </p:sp>
    </p:spTree>
    <p:extLst>
      <p:ext uri="{BB962C8B-B14F-4D97-AF65-F5344CB8AC3E}">
        <p14:creationId xmlns:p14="http://schemas.microsoft.com/office/powerpoint/2010/main" val="3994179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500"/>
                                        <p:tgtEl>
                                          <p:spTgt spid="8"/>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right)">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UPDATE with POST </a:t>
            </a:r>
            <a:endParaRPr lang="ko-KR" altLang="en-US" dirty="0"/>
          </a:p>
        </p:txBody>
      </p:sp>
      <p:sp>
        <p:nvSpPr>
          <p:cNvPr id="4" name="Content Placeholder 2"/>
          <p:cNvSpPr txBox="1">
            <a:spLocks/>
          </p:cNvSpPr>
          <p:nvPr/>
        </p:nvSpPr>
        <p:spPr>
          <a:xfrm>
            <a:off x="608092" y="1318855"/>
            <a:ext cx="10945654" cy="1134633"/>
          </a:xfrm>
          <a:prstGeom prst="rect">
            <a:avLst/>
          </a:prstGeom>
        </p:spPr>
        <p:txBody>
          <a:bodyPr>
            <a:normAutofit lnSpcReduction="10000"/>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r>
              <a:rPr lang="en-US" b="1" dirty="0">
                <a:solidFill>
                  <a:srgbClr val="1C3339"/>
                </a:solidFill>
              </a:rPr>
              <a:t>UPDATE with POST</a:t>
            </a:r>
            <a:r>
              <a:rPr lang="en-US" dirty="0">
                <a:solidFill>
                  <a:srgbClr val="1C3339"/>
                </a:solidFill>
              </a:rPr>
              <a:t>: </a:t>
            </a:r>
            <a:r>
              <a:rPr lang="en-US" dirty="0" err="1">
                <a:solidFill>
                  <a:srgbClr val="1C3339"/>
                </a:solidFill>
              </a:rPr>
              <a:t>i</a:t>
            </a:r>
            <a:r>
              <a:rPr lang="en-US" dirty="0">
                <a:solidFill>
                  <a:srgbClr val="1C3339"/>
                </a:solidFill>
              </a:rPr>
              <a:t>) Existing target URI for the resource to be updated &amp; ii) </a:t>
            </a:r>
            <a:r>
              <a:rPr lang="en-US" altLang="ko-KR" dirty="0"/>
              <a:t>incorporation of the payload with the existing resource (i.e., partial update). </a:t>
            </a:r>
            <a:endParaRPr lang="en-US" dirty="0">
              <a:solidFill>
                <a:srgbClr val="1C3339"/>
              </a:solidFill>
            </a:endParaRPr>
          </a:p>
        </p:txBody>
      </p:sp>
      <p:pic>
        <p:nvPicPr>
          <p:cNvPr id="5" name="Picture 2"/>
          <p:cNvPicPr>
            <a:picLocks noChangeAspect="1" noChangeArrowheads="1"/>
          </p:cNvPicPr>
          <p:nvPr/>
        </p:nvPicPr>
        <p:blipFill>
          <a:blip r:embed="rId2"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536409" y="3299026"/>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직선 화살표 연결선 5"/>
          <p:cNvCxnSpPr/>
          <p:nvPr/>
        </p:nvCxnSpPr>
        <p:spPr>
          <a:xfrm flipV="1">
            <a:off x="3191134" y="3699573"/>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Content Placeholder 2"/>
          <p:cNvSpPr txBox="1">
            <a:spLocks/>
          </p:cNvSpPr>
          <p:nvPr/>
        </p:nvSpPr>
        <p:spPr>
          <a:xfrm>
            <a:off x="3191134" y="3202395"/>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POST /</a:t>
            </a:r>
            <a:r>
              <a:rPr lang="en-US" altLang="ko-KR" sz="1600" b="1" dirty="0" err="1">
                <a:latin typeface="Courier New" panose="02070309020205020404" pitchFamily="49" charset="0"/>
                <a:cs typeface="Courier New" panose="02070309020205020404" pitchFamily="49" charset="0"/>
              </a:rPr>
              <a:t>existingURI</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2" name="Content Placeholder 2"/>
          <p:cNvSpPr txBox="1">
            <a:spLocks/>
          </p:cNvSpPr>
          <p:nvPr/>
        </p:nvSpPr>
        <p:spPr>
          <a:xfrm>
            <a:off x="7679636" y="2836354"/>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t>OIC server  </a:t>
            </a:r>
            <a:endParaRPr lang="en-US" sz="1600" b="1" dirty="0">
              <a:solidFill>
                <a:srgbClr val="1C3339"/>
              </a:solidFill>
            </a:endParaRPr>
          </a:p>
        </p:txBody>
      </p:sp>
      <p:sp>
        <p:nvSpPr>
          <p:cNvPr id="13" name="직사각형 12"/>
          <p:cNvSpPr/>
          <p:nvPr/>
        </p:nvSpPr>
        <p:spPr>
          <a:xfrm>
            <a:off x="6948901" y="3252692"/>
            <a:ext cx="4304557" cy="2579732"/>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28" name="TextBox 27"/>
          <p:cNvSpPr txBox="1"/>
          <p:nvPr/>
        </p:nvSpPr>
        <p:spPr>
          <a:xfrm>
            <a:off x="3794903" y="3868671"/>
            <a:ext cx="2078866" cy="553998"/>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solidFill>
                  <a:srgbClr val="1C3339"/>
                </a:solidFill>
                <a:latin typeface="Courier New" pitchFamily="49" charset="0"/>
                <a:cs typeface="Courier New" pitchFamily="49" charset="0"/>
              </a:rPr>
              <a:t>   </a:t>
            </a:r>
            <a:r>
              <a:rPr lang="en-US" altLang="ko-KR" sz="1000" b="1" dirty="0">
                <a:solidFill>
                  <a:srgbClr val="FF0000"/>
                </a:solidFill>
                <a:latin typeface="Courier New" pitchFamily="49" charset="0"/>
                <a:cs typeface="Courier New" pitchFamily="49" charset="0"/>
              </a:rPr>
              <a:t>"value": false </a:t>
            </a:r>
          </a:p>
          <a:p>
            <a:r>
              <a:rPr lang="en-US" altLang="ko-KR" sz="1000" dirty="0">
                <a:latin typeface="Courier New" pitchFamily="49" charset="0"/>
                <a:cs typeface="Courier New" pitchFamily="49" charset="0"/>
              </a:rPr>
              <a:t>}</a:t>
            </a:r>
          </a:p>
        </p:txBody>
      </p:sp>
      <p:sp>
        <p:nvSpPr>
          <p:cNvPr id="14" name="TextBox 13"/>
          <p:cNvSpPr txBox="1"/>
          <p:nvPr/>
        </p:nvSpPr>
        <p:spPr>
          <a:xfrm>
            <a:off x="6934764" y="335678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existingURI</a:t>
            </a:r>
            <a:endParaRPr lang="ko-KR" altLang="en-US" sz="1400" b="1" dirty="0" err="1">
              <a:latin typeface="Courier New" pitchFamily="49" charset="0"/>
              <a:cs typeface="Courier New" pitchFamily="49" charset="0"/>
            </a:endParaRPr>
          </a:p>
        </p:txBody>
      </p:sp>
      <p:sp>
        <p:nvSpPr>
          <p:cNvPr id="15" name="TextBox 14"/>
          <p:cNvSpPr txBox="1"/>
          <p:nvPr/>
        </p:nvSpPr>
        <p:spPr>
          <a:xfrm>
            <a:off x="8803414" y="3416021"/>
            <a:ext cx="2078866" cy="1015663"/>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 </a:t>
            </a:r>
            <a:r>
              <a:rPr lang="en-US" altLang="ko-KR" sz="1000" dirty="0" err="1">
                <a:solidFill>
                  <a:srgbClr val="1C3339"/>
                </a:solidFill>
                <a:latin typeface="Courier New" pitchFamily="49" charset="0"/>
                <a:cs typeface="Courier New" pitchFamily="49" charset="0"/>
              </a:rPr>
              <a:t>MyRoomFoo</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rt</a:t>
            </a:r>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oic.r.foo</a:t>
            </a:r>
            <a:r>
              <a:rPr lang="en-US" altLang="ko-KR" sz="1000" dirty="0">
                <a:solidFill>
                  <a:srgbClr val="1C3339"/>
                </a:solidFill>
                <a:latin typeface="Courier New" pitchFamily="49" charset="0"/>
                <a:cs typeface="Courier New" pitchFamily="49" charset="0"/>
              </a:rPr>
              <a:t>",</a:t>
            </a:r>
          </a:p>
          <a:p>
            <a:r>
              <a:rPr lang="en-US" altLang="ko-KR" sz="1000" dirty="0">
                <a:solidFill>
                  <a:srgbClr val="1C3339"/>
                </a:solidFill>
                <a:latin typeface="Courier New" pitchFamily="49" charset="0"/>
                <a:cs typeface="Courier New" pitchFamily="49" charset="0"/>
              </a:rPr>
              <a:t>  "if": "</a:t>
            </a:r>
            <a:r>
              <a:rPr lang="en-US" altLang="ko-KR" sz="1000" dirty="0" err="1">
                <a:solidFill>
                  <a:srgbClr val="1C3339"/>
                </a:solidFill>
                <a:latin typeface="Courier New" pitchFamily="49" charset="0"/>
                <a:cs typeface="Courier New" pitchFamily="49" charset="0"/>
              </a:rPr>
              <a:t>oic.if.a</a:t>
            </a:r>
            <a:r>
              <a:rPr lang="en-US" altLang="ko-KR" sz="1000" dirty="0">
                <a:solidFill>
                  <a:srgbClr val="1C3339"/>
                </a:solidFill>
                <a:latin typeface="Courier New" pitchFamily="49" charset="0"/>
                <a:cs typeface="Courier New" pitchFamily="49" charset="0"/>
              </a:rPr>
              <a:t>",  </a:t>
            </a:r>
          </a:p>
          <a:p>
            <a:r>
              <a:rPr lang="en-US" altLang="ko-KR" sz="1000" b="1" dirty="0">
                <a:solidFill>
                  <a:srgbClr val="FF0000"/>
                </a:solidFill>
                <a:latin typeface="Courier New" pitchFamily="49" charset="0"/>
                <a:cs typeface="Courier New" pitchFamily="49" charset="0"/>
              </a:rPr>
              <a:t>  "value": true </a:t>
            </a:r>
          </a:p>
          <a:p>
            <a:r>
              <a:rPr lang="en-US" altLang="ko-KR" sz="1000" dirty="0">
                <a:latin typeface="Courier New" pitchFamily="49" charset="0"/>
                <a:cs typeface="Courier New" pitchFamily="49" charset="0"/>
              </a:rPr>
              <a:t>}</a:t>
            </a:r>
          </a:p>
        </p:txBody>
      </p:sp>
      <p:sp>
        <p:nvSpPr>
          <p:cNvPr id="3" name="날짜 개체 틀 2"/>
          <p:cNvSpPr>
            <a:spLocks noGrp="1"/>
          </p:cNvSpPr>
          <p:nvPr>
            <p:ph type="dt" sz="half" idx="10"/>
          </p:nvPr>
        </p:nvSpPr>
        <p:spPr/>
        <p:txBody>
          <a:bodyPr/>
          <a:lstStyle/>
          <a:p>
            <a:fld id="{2F34007D-226B-4BEB-8C0D-AAB32137BE4F}" type="datetime3">
              <a:rPr lang="en-US" altLang="ko-KR" smtClean="0"/>
              <a:t>17 October 2017</a:t>
            </a:fld>
            <a:endParaRPr lang="en-US" dirty="0"/>
          </a:p>
        </p:txBody>
      </p:sp>
      <p:sp>
        <p:nvSpPr>
          <p:cNvPr id="7" name="바닥글 개체 틀 6"/>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9" name="슬라이드 번호 개체 틀 8"/>
          <p:cNvSpPr>
            <a:spLocks noGrp="1"/>
          </p:cNvSpPr>
          <p:nvPr>
            <p:ph type="sldNum" sz="quarter" idx="12"/>
          </p:nvPr>
        </p:nvSpPr>
        <p:spPr/>
        <p:txBody>
          <a:bodyPr/>
          <a:lstStyle/>
          <a:p>
            <a:fld id="{17A5C656-E050-4F3D-A0DB-0D19E9E83691}" type="slidenum">
              <a:rPr lang="en-US" smtClean="0"/>
              <a:pPr/>
              <a:t>75</a:t>
            </a:fld>
            <a:endParaRPr lang="en-US" dirty="0"/>
          </a:p>
        </p:txBody>
      </p:sp>
    </p:spTree>
    <p:extLst>
      <p:ext uri="{BB962C8B-B14F-4D97-AF65-F5344CB8AC3E}">
        <p14:creationId xmlns:p14="http://schemas.microsoft.com/office/powerpoint/2010/main" val="3498549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wipe(left)">
                                      <p:cBhvr>
                                        <p:cTn id="1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8"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UPDATE with POST </a:t>
            </a:r>
            <a:endParaRPr lang="ko-KR" altLang="en-US" dirty="0"/>
          </a:p>
        </p:txBody>
      </p:sp>
      <p:pic>
        <p:nvPicPr>
          <p:cNvPr id="5" name="Picture 2"/>
          <p:cNvPicPr>
            <a:picLocks noChangeAspect="1" noChangeArrowheads="1"/>
          </p:cNvPicPr>
          <p:nvPr/>
        </p:nvPicPr>
        <p:blipFill>
          <a:blip r:embed="rId2"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536409" y="3299026"/>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직선 화살표 연결선 5"/>
          <p:cNvCxnSpPr/>
          <p:nvPr/>
        </p:nvCxnSpPr>
        <p:spPr>
          <a:xfrm flipV="1">
            <a:off x="3191134" y="3699573"/>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Content Placeholder 2"/>
          <p:cNvSpPr txBox="1">
            <a:spLocks/>
          </p:cNvSpPr>
          <p:nvPr/>
        </p:nvSpPr>
        <p:spPr>
          <a:xfrm>
            <a:off x="3191134" y="3202395"/>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POST /</a:t>
            </a:r>
            <a:r>
              <a:rPr lang="en-US" altLang="ko-KR" sz="1600" b="1" dirty="0" err="1">
                <a:latin typeface="Courier New" panose="02070309020205020404" pitchFamily="49" charset="0"/>
                <a:cs typeface="Courier New" panose="02070309020205020404" pitchFamily="49" charset="0"/>
              </a:rPr>
              <a:t>existingURI</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2" name="Content Placeholder 2"/>
          <p:cNvSpPr txBox="1">
            <a:spLocks/>
          </p:cNvSpPr>
          <p:nvPr/>
        </p:nvSpPr>
        <p:spPr>
          <a:xfrm>
            <a:off x="7679636" y="2836354"/>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t>OIC server  </a:t>
            </a:r>
            <a:endParaRPr lang="en-US" sz="1600" b="1" dirty="0">
              <a:solidFill>
                <a:srgbClr val="1C3339"/>
              </a:solidFill>
            </a:endParaRPr>
          </a:p>
        </p:txBody>
      </p:sp>
      <p:sp>
        <p:nvSpPr>
          <p:cNvPr id="13" name="직사각형 12"/>
          <p:cNvSpPr/>
          <p:nvPr/>
        </p:nvSpPr>
        <p:spPr>
          <a:xfrm>
            <a:off x="6948901" y="3252692"/>
            <a:ext cx="4304557" cy="2579732"/>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6" name="TextBox 15"/>
          <p:cNvSpPr txBox="1"/>
          <p:nvPr/>
        </p:nvSpPr>
        <p:spPr>
          <a:xfrm>
            <a:off x="6934764" y="335678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existingURI</a:t>
            </a:r>
            <a:endParaRPr lang="ko-KR" altLang="en-US" sz="1400" b="1" dirty="0" err="1">
              <a:latin typeface="Courier New" pitchFamily="49" charset="0"/>
              <a:cs typeface="Courier New" pitchFamily="49" charset="0"/>
            </a:endParaRPr>
          </a:p>
        </p:txBody>
      </p:sp>
      <p:sp>
        <p:nvSpPr>
          <p:cNvPr id="15" name="TextBox 14"/>
          <p:cNvSpPr txBox="1"/>
          <p:nvPr/>
        </p:nvSpPr>
        <p:spPr>
          <a:xfrm>
            <a:off x="8803414" y="3416021"/>
            <a:ext cx="2078866" cy="1015663"/>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 </a:t>
            </a:r>
            <a:r>
              <a:rPr lang="en-US" altLang="ko-KR" sz="1000" dirty="0" err="1">
                <a:solidFill>
                  <a:srgbClr val="1C3339"/>
                </a:solidFill>
                <a:latin typeface="Courier New" pitchFamily="49" charset="0"/>
                <a:cs typeface="Courier New" pitchFamily="49" charset="0"/>
              </a:rPr>
              <a:t>MyRoomFoo</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rt</a:t>
            </a:r>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oic.r.foo</a:t>
            </a:r>
            <a:r>
              <a:rPr lang="en-US" altLang="ko-KR" sz="1000" dirty="0">
                <a:solidFill>
                  <a:srgbClr val="1C3339"/>
                </a:solidFill>
                <a:latin typeface="Courier New" pitchFamily="49" charset="0"/>
                <a:cs typeface="Courier New" pitchFamily="49" charset="0"/>
              </a:rPr>
              <a:t>",</a:t>
            </a:r>
          </a:p>
          <a:p>
            <a:r>
              <a:rPr lang="en-US" altLang="ko-KR" sz="1000" dirty="0">
                <a:solidFill>
                  <a:srgbClr val="1C3339"/>
                </a:solidFill>
                <a:latin typeface="Courier New" pitchFamily="49" charset="0"/>
                <a:cs typeface="Courier New" pitchFamily="49" charset="0"/>
              </a:rPr>
              <a:t>  "if": "</a:t>
            </a:r>
            <a:r>
              <a:rPr lang="en-US" altLang="ko-KR" sz="1000" dirty="0" err="1">
                <a:solidFill>
                  <a:srgbClr val="1C3339"/>
                </a:solidFill>
                <a:latin typeface="Courier New" pitchFamily="49" charset="0"/>
                <a:cs typeface="Courier New" pitchFamily="49" charset="0"/>
              </a:rPr>
              <a:t>oic.if.a</a:t>
            </a:r>
            <a:r>
              <a:rPr lang="en-US" altLang="ko-KR" sz="1000" dirty="0">
                <a:solidFill>
                  <a:srgbClr val="1C3339"/>
                </a:solidFill>
                <a:latin typeface="Courier New" pitchFamily="49" charset="0"/>
                <a:cs typeface="Courier New" pitchFamily="49" charset="0"/>
              </a:rPr>
              <a:t>",  </a:t>
            </a:r>
          </a:p>
          <a:p>
            <a:r>
              <a:rPr lang="en-US" altLang="ko-KR" sz="1000" b="1" dirty="0">
                <a:solidFill>
                  <a:srgbClr val="FF0000"/>
                </a:solidFill>
                <a:latin typeface="Courier New" pitchFamily="49" charset="0"/>
                <a:cs typeface="Courier New" pitchFamily="49" charset="0"/>
              </a:rPr>
              <a:t>  "value": false </a:t>
            </a:r>
          </a:p>
          <a:p>
            <a:r>
              <a:rPr lang="en-US" altLang="ko-KR" sz="1000" dirty="0">
                <a:latin typeface="Courier New" pitchFamily="49" charset="0"/>
                <a:cs typeface="Courier New" pitchFamily="49" charset="0"/>
              </a:rPr>
              <a:t>}</a:t>
            </a:r>
          </a:p>
        </p:txBody>
      </p:sp>
      <p:sp>
        <p:nvSpPr>
          <p:cNvPr id="17" name="TextBox 16"/>
          <p:cNvSpPr txBox="1"/>
          <p:nvPr/>
        </p:nvSpPr>
        <p:spPr>
          <a:xfrm>
            <a:off x="3794903" y="3868671"/>
            <a:ext cx="2078866" cy="553998"/>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solidFill>
                  <a:srgbClr val="1C3339"/>
                </a:solidFill>
                <a:latin typeface="Courier New" pitchFamily="49" charset="0"/>
                <a:cs typeface="Courier New" pitchFamily="49" charset="0"/>
              </a:rPr>
              <a:t>   </a:t>
            </a:r>
            <a:r>
              <a:rPr lang="en-US" altLang="ko-KR" sz="1000" b="1" dirty="0">
                <a:solidFill>
                  <a:srgbClr val="FF0000"/>
                </a:solidFill>
                <a:latin typeface="Courier New" pitchFamily="49" charset="0"/>
                <a:cs typeface="Courier New" pitchFamily="49" charset="0"/>
              </a:rPr>
              <a:t>"value": false </a:t>
            </a:r>
          </a:p>
          <a:p>
            <a:r>
              <a:rPr lang="en-US" altLang="ko-KR" sz="1000" dirty="0">
                <a:latin typeface="Courier New" pitchFamily="49" charset="0"/>
                <a:cs typeface="Courier New" pitchFamily="49" charset="0"/>
              </a:rPr>
              <a:t>}</a:t>
            </a:r>
          </a:p>
        </p:txBody>
      </p:sp>
      <p:sp>
        <p:nvSpPr>
          <p:cNvPr id="3" name="날짜 개체 틀 2"/>
          <p:cNvSpPr>
            <a:spLocks noGrp="1"/>
          </p:cNvSpPr>
          <p:nvPr>
            <p:ph type="dt" sz="half" idx="10"/>
          </p:nvPr>
        </p:nvSpPr>
        <p:spPr/>
        <p:txBody>
          <a:bodyPr/>
          <a:lstStyle/>
          <a:p>
            <a:fld id="{1B6FAFEC-84F1-46F5-A26D-AF2948DD7041}" type="datetime3">
              <a:rPr lang="en-US" altLang="ko-KR" smtClean="0"/>
              <a:t>17 October 2017</a:t>
            </a:fld>
            <a:endParaRPr lang="en-US" dirty="0"/>
          </a:p>
        </p:txBody>
      </p:sp>
      <p:sp>
        <p:nvSpPr>
          <p:cNvPr id="7" name="바닥글 개체 틀 6"/>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9" name="슬라이드 번호 개체 틀 8"/>
          <p:cNvSpPr>
            <a:spLocks noGrp="1"/>
          </p:cNvSpPr>
          <p:nvPr>
            <p:ph type="sldNum" sz="quarter" idx="12"/>
          </p:nvPr>
        </p:nvSpPr>
        <p:spPr/>
        <p:txBody>
          <a:bodyPr/>
          <a:lstStyle/>
          <a:p>
            <a:fld id="{17A5C656-E050-4F3D-A0DB-0D19E9E83691}" type="slidenum">
              <a:rPr lang="en-US" smtClean="0"/>
              <a:pPr/>
              <a:t>76</a:t>
            </a:fld>
            <a:endParaRPr lang="en-US" dirty="0"/>
          </a:p>
        </p:txBody>
      </p:sp>
      <p:sp>
        <p:nvSpPr>
          <p:cNvPr id="18" name="Content Placeholder 2">
            <a:extLst>
              <a:ext uri="{FF2B5EF4-FFF2-40B4-BE49-F238E27FC236}">
                <a16:creationId xmlns:a16="http://schemas.microsoft.com/office/drawing/2014/main" id="{AD6F2890-31D9-4916-BA23-E1BC258B7448}"/>
              </a:ext>
            </a:extLst>
          </p:cNvPr>
          <p:cNvSpPr txBox="1">
            <a:spLocks/>
          </p:cNvSpPr>
          <p:nvPr/>
        </p:nvSpPr>
        <p:spPr>
          <a:xfrm>
            <a:off x="608092" y="1318855"/>
            <a:ext cx="10945654" cy="1134633"/>
          </a:xfrm>
          <a:prstGeom prst="rect">
            <a:avLst/>
          </a:prstGeom>
        </p:spPr>
        <p:txBody>
          <a:bodyPr>
            <a:normAutofit lnSpcReduction="10000"/>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r>
              <a:rPr lang="en-US" b="1" dirty="0">
                <a:solidFill>
                  <a:srgbClr val="1C3339"/>
                </a:solidFill>
              </a:rPr>
              <a:t>UPDATE with POST</a:t>
            </a:r>
            <a:r>
              <a:rPr lang="en-US" dirty="0">
                <a:solidFill>
                  <a:srgbClr val="1C3339"/>
                </a:solidFill>
              </a:rPr>
              <a:t>: </a:t>
            </a:r>
            <a:r>
              <a:rPr lang="en-US" dirty="0" err="1">
                <a:solidFill>
                  <a:srgbClr val="1C3339"/>
                </a:solidFill>
              </a:rPr>
              <a:t>i</a:t>
            </a:r>
            <a:r>
              <a:rPr lang="en-US" dirty="0">
                <a:solidFill>
                  <a:srgbClr val="1C3339"/>
                </a:solidFill>
              </a:rPr>
              <a:t>) Existing target URI for the resource to be updated &amp; ii) </a:t>
            </a:r>
            <a:r>
              <a:rPr lang="en-US" altLang="ko-KR" dirty="0"/>
              <a:t>incorporation of the payload with the existing resource (i.e., partial update). </a:t>
            </a:r>
            <a:endParaRPr lang="en-US" dirty="0">
              <a:solidFill>
                <a:srgbClr val="1C3339"/>
              </a:solidFill>
            </a:endParaRPr>
          </a:p>
        </p:txBody>
      </p:sp>
    </p:spTree>
    <p:extLst>
      <p:ext uri="{BB962C8B-B14F-4D97-AF65-F5344CB8AC3E}">
        <p14:creationId xmlns:p14="http://schemas.microsoft.com/office/powerpoint/2010/main" val="367404554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UPDATE with PUT </a:t>
            </a:r>
            <a:endParaRPr lang="ko-KR" altLang="en-US" dirty="0"/>
          </a:p>
        </p:txBody>
      </p:sp>
      <p:sp>
        <p:nvSpPr>
          <p:cNvPr id="4" name="Content Placeholder 2"/>
          <p:cNvSpPr txBox="1">
            <a:spLocks/>
          </p:cNvSpPr>
          <p:nvPr/>
        </p:nvSpPr>
        <p:spPr>
          <a:xfrm>
            <a:off x="608092" y="1318855"/>
            <a:ext cx="10945654" cy="113463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r>
              <a:rPr lang="en-US" b="1" dirty="0">
                <a:solidFill>
                  <a:srgbClr val="1C3339"/>
                </a:solidFill>
              </a:rPr>
              <a:t>UPDATE with PUT</a:t>
            </a:r>
            <a:r>
              <a:rPr lang="en-US" dirty="0">
                <a:solidFill>
                  <a:srgbClr val="1C3339"/>
                </a:solidFill>
              </a:rPr>
              <a:t>: </a:t>
            </a:r>
            <a:r>
              <a:rPr lang="en-US" dirty="0" err="1">
                <a:solidFill>
                  <a:srgbClr val="1C3339"/>
                </a:solidFill>
              </a:rPr>
              <a:t>i</a:t>
            </a:r>
            <a:r>
              <a:rPr lang="en-US" dirty="0">
                <a:solidFill>
                  <a:srgbClr val="1C3339"/>
                </a:solidFill>
              </a:rPr>
              <a:t>) Existing target URI for the resource to be updated &amp; ii) whole replacement with the payload. </a:t>
            </a:r>
          </a:p>
        </p:txBody>
      </p:sp>
      <p:pic>
        <p:nvPicPr>
          <p:cNvPr id="5" name="Picture 2"/>
          <p:cNvPicPr>
            <a:picLocks noChangeAspect="1" noChangeArrowheads="1"/>
          </p:cNvPicPr>
          <p:nvPr/>
        </p:nvPicPr>
        <p:blipFill>
          <a:blip r:embed="rId2"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536409" y="3299026"/>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직선 화살표 연결선 5"/>
          <p:cNvCxnSpPr/>
          <p:nvPr/>
        </p:nvCxnSpPr>
        <p:spPr>
          <a:xfrm flipV="1">
            <a:off x="3191134" y="3699573"/>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Content Placeholder 2"/>
          <p:cNvSpPr txBox="1">
            <a:spLocks/>
          </p:cNvSpPr>
          <p:nvPr/>
        </p:nvSpPr>
        <p:spPr>
          <a:xfrm>
            <a:off x="3191134" y="3202395"/>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PUT /</a:t>
            </a:r>
            <a:r>
              <a:rPr lang="en-US" altLang="ko-KR" sz="1600" b="1" dirty="0" err="1">
                <a:latin typeface="Courier New" panose="02070309020205020404" pitchFamily="49" charset="0"/>
                <a:cs typeface="Courier New" panose="02070309020205020404" pitchFamily="49" charset="0"/>
              </a:rPr>
              <a:t>existingURI</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2" name="Content Placeholder 2"/>
          <p:cNvSpPr txBox="1">
            <a:spLocks/>
          </p:cNvSpPr>
          <p:nvPr/>
        </p:nvSpPr>
        <p:spPr>
          <a:xfrm>
            <a:off x="7679636" y="2836354"/>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t>OIC server  </a:t>
            </a:r>
            <a:endParaRPr lang="en-US" sz="1600" b="1" dirty="0">
              <a:solidFill>
                <a:srgbClr val="1C3339"/>
              </a:solidFill>
            </a:endParaRPr>
          </a:p>
        </p:txBody>
      </p:sp>
      <p:sp>
        <p:nvSpPr>
          <p:cNvPr id="13" name="직사각형 12"/>
          <p:cNvSpPr/>
          <p:nvPr/>
        </p:nvSpPr>
        <p:spPr>
          <a:xfrm>
            <a:off x="6948901" y="3252692"/>
            <a:ext cx="4304557" cy="2579732"/>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6" name="TextBox 15"/>
          <p:cNvSpPr txBox="1"/>
          <p:nvPr/>
        </p:nvSpPr>
        <p:spPr>
          <a:xfrm>
            <a:off x="6934764" y="335678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existingURI</a:t>
            </a:r>
            <a:endParaRPr lang="ko-KR" altLang="en-US" sz="1400" b="1" dirty="0" err="1">
              <a:latin typeface="Courier New" pitchFamily="49" charset="0"/>
              <a:cs typeface="Courier New" pitchFamily="49" charset="0"/>
            </a:endParaRPr>
          </a:p>
        </p:txBody>
      </p:sp>
      <p:sp>
        <p:nvSpPr>
          <p:cNvPr id="27" name="TextBox 26"/>
          <p:cNvSpPr txBox="1"/>
          <p:nvPr/>
        </p:nvSpPr>
        <p:spPr>
          <a:xfrm>
            <a:off x="8803414" y="3416021"/>
            <a:ext cx="2078866" cy="1015663"/>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 </a:t>
            </a:r>
            <a:r>
              <a:rPr lang="en-US" altLang="ko-KR" sz="1000" dirty="0" err="1">
                <a:solidFill>
                  <a:srgbClr val="1C3339"/>
                </a:solidFill>
                <a:latin typeface="Courier New" pitchFamily="49" charset="0"/>
                <a:cs typeface="Courier New" pitchFamily="49" charset="0"/>
              </a:rPr>
              <a:t>MyRoomFoo</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rt</a:t>
            </a:r>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oic.r.foo</a:t>
            </a:r>
            <a:r>
              <a:rPr lang="en-US" altLang="ko-KR" sz="1000" dirty="0">
                <a:solidFill>
                  <a:srgbClr val="1C3339"/>
                </a:solidFill>
                <a:latin typeface="Courier New" pitchFamily="49" charset="0"/>
                <a:cs typeface="Courier New" pitchFamily="49" charset="0"/>
              </a:rPr>
              <a:t>",</a:t>
            </a:r>
          </a:p>
          <a:p>
            <a:r>
              <a:rPr lang="en-US" altLang="ko-KR" sz="1000" dirty="0">
                <a:solidFill>
                  <a:srgbClr val="1C3339"/>
                </a:solidFill>
                <a:latin typeface="Courier New" pitchFamily="49" charset="0"/>
                <a:cs typeface="Courier New" pitchFamily="49" charset="0"/>
              </a:rPr>
              <a:t>  "if": "</a:t>
            </a:r>
            <a:r>
              <a:rPr lang="en-US" altLang="ko-KR" sz="1000" dirty="0" err="1">
                <a:solidFill>
                  <a:srgbClr val="1C3339"/>
                </a:solidFill>
                <a:latin typeface="Courier New" pitchFamily="49" charset="0"/>
                <a:cs typeface="Courier New" pitchFamily="49" charset="0"/>
              </a:rPr>
              <a:t>oic.if.a</a:t>
            </a:r>
            <a:r>
              <a:rPr lang="en-US" altLang="ko-KR" sz="1000" dirty="0">
                <a:solidFill>
                  <a:srgbClr val="1C3339"/>
                </a:solidFill>
                <a:latin typeface="Courier New" pitchFamily="49" charset="0"/>
                <a:cs typeface="Courier New" pitchFamily="49" charset="0"/>
              </a:rPr>
              <a:t>",  </a:t>
            </a:r>
          </a:p>
          <a:p>
            <a:r>
              <a:rPr lang="en-US" altLang="ko-KR" sz="1000" b="1" dirty="0">
                <a:solidFill>
                  <a:srgbClr val="FF0000"/>
                </a:solidFill>
                <a:latin typeface="Courier New" pitchFamily="49" charset="0"/>
                <a:cs typeface="Courier New" pitchFamily="49" charset="0"/>
              </a:rPr>
              <a:t>  "value": true </a:t>
            </a:r>
          </a:p>
          <a:p>
            <a:r>
              <a:rPr lang="en-US" altLang="ko-KR" sz="1000" dirty="0">
                <a:latin typeface="Courier New" pitchFamily="49" charset="0"/>
                <a:cs typeface="Courier New" pitchFamily="49" charset="0"/>
              </a:rPr>
              <a:t>}</a:t>
            </a:r>
          </a:p>
        </p:txBody>
      </p:sp>
      <p:sp>
        <p:nvSpPr>
          <p:cNvPr id="28" name="TextBox 27"/>
          <p:cNvSpPr txBox="1"/>
          <p:nvPr/>
        </p:nvSpPr>
        <p:spPr>
          <a:xfrm>
            <a:off x="3794903" y="3868671"/>
            <a:ext cx="2078866" cy="553998"/>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  </a:t>
            </a:r>
          </a:p>
          <a:p>
            <a:r>
              <a:rPr lang="en-US" altLang="ko-KR" sz="1000" b="1" dirty="0">
                <a:solidFill>
                  <a:srgbClr val="FF0000"/>
                </a:solidFill>
                <a:latin typeface="Courier New" pitchFamily="49" charset="0"/>
                <a:cs typeface="Courier New" pitchFamily="49" charset="0"/>
              </a:rPr>
              <a:t>   "value": false </a:t>
            </a:r>
          </a:p>
          <a:p>
            <a:r>
              <a:rPr lang="en-US" altLang="ko-KR" sz="1000" dirty="0">
                <a:latin typeface="Courier New" pitchFamily="49" charset="0"/>
                <a:cs typeface="Courier New" pitchFamily="49" charset="0"/>
              </a:rPr>
              <a:t>}</a:t>
            </a:r>
          </a:p>
        </p:txBody>
      </p:sp>
      <p:sp>
        <p:nvSpPr>
          <p:cNvPr id="3" name="날짜 개체 틀 2"/>
          <p:cNvSpPr>
            <a:spLocks noGrp="1"/>
          </p:cNvSpPr>
          <p:nvPr>
            <p:ph type="dt" sz="half" idx="10"/>
          </p:nvPr>
        </p:nvSpPr>
        <p:spPr/>
        <p:txBody>
          <a:bodyPr/>
          <a:lstStyle/>
          <a:p>
            <a:fld id="{A90603F9-C529-47F4-A599-F274C61B0EAB}" type="datetime3">
              <a:rPr lang="en-US" altLang="ko-KR" smtClean="0"/>
              <a:t>17 October 2017</a:t>
            </a:fld>
            <a:endParaRPr lang="en-US" dirty="0"/>
          </a:p>
        </p:txBody>
      </p:sp>
      <p:sp>
        <p:nvSpPr>
          <p:cNvPr id="7" name="바닥글 개체 틀 6"/>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9" name="슬라이드 번호 개체 틀 8"/>
          <p:cNvSpPr>
            <a:spLocks noGrp="1"/>
          </p:cNvSpPr>
          <p:nvPr>
            <p:ph type="sldNum" sz="quarter" idx="12"/>
          </p:nvPr>
        </p:nvSpPr>
        <p:spPr/>
        <p:txBody>
          <a:bodyPr/>
          <a:lstStyle/>
          <a:p>
            <a:fld id="{17A5C656-E050-4F3D-A0DB-0D19E9E83691}" type="slidenum">
              <a:rPr lang="en-US" smtClean="0"/>
              <a:pPr/>
              <a:t>77</a:t>
            </a:fld>
            <a:endParaRPr lang="en-US" dirty="0"/>
          </a:p>
        </p:txBody>
      </p:sp>
    </p:spTree>
    <p:extLst>
      <p:ext uri="{BB962C8B-B14F-4D97-AF65-F5344CB8AC3E}">
        <p14:creationId xmlns:p14="http://schemas.microsoft.com/office/powerpoint/2010/main" val="1986688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wipe(left)">
                                      <p:cBhvr>
                                        <p:cTn id="1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8"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UPDATE with PUT </a:t>
            </a:r>
            <a:endParaRPr lang="ko-KR" altLang="en-US" dirty="0"/>
          </a:p>
        </p:txBody>
      </p:sp>
      <p:sp>
        <p:nvSpPr>
          <p:cNvPr id="4" name="Content Placeholder 2"/>
          <p:cNvSpPr txBox="1">
            <a:spLocks/>
          </p:cNvSpPr>
          <p:nvPr/>
        </p:nvSpPr>
        <p:spPr>
          <a:xfrm>
            <a:off x="608092" y="1318855"/>
            <a:ext cx="10945654" cy="113463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r>
              <a:rPr lang="en-US" b="1" dirty="0">
                <a:solidFill>
                  <a:srgbClr val="1C3339"/>
                </a:solidFill>
              </a:rPr>
              <a:t>UPDATE with PUT</a:t>
            </a:r>
            <a:r>
              <a:rPr lang="en-US" dirty="0">
                <a:solidFill>
                  <a:srgbClr val="1C3339"/>
                </a:solidFill>
              </a:rPr>
              <a:t>: </a:t>
            </a:r>
            <a:r>
              <a:rPr lang="en-US" dirty="0" err="1">
                <a:solidFill>
                  <a:srgbClr val="1C3339"/>
                </a:solidFill>
              </a:rPr>
              <a:t>i</a:t>
            </a:r>
            <a:r>
              <a:rPr lang="en-US" dirty="0">
                <a:solidFill>
                  <a:srgbClr val="1C3339"/>
                </a:solidFill>
              </a:rPr>
              <a:t>) Existing target URI for the resource to be updated &amp; ii) whole replacement with the payload. </a:t>
            </a:r>
          </a:p>
        </p:txBody>
      </p:sp>
      <p:pic>
        <p:nvPicPr>
          <p:cNvPr id="5" name="Picture 2"/>
          <p:cNvPicPr>
            <a:picLocks noChangeAspect="1" noChangeArrowheads="1"/>
          </p:cNvPicPr>
          <p:nvPr/>
        </p:nvPicPr>
        <p:blipFill>
          <a:blip r:embed="rId2"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536409" y="3299026"/>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직선 화살표 연결선 5"/>
          <p:cNvCxnSpPr/>
          <p:nvPr/>
        </p:nvCxnSpPr>
        <p:spPr>
          <a:xfrm flipV="1">
            <a:off x="3191134" y="3699573"/>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Content Placeholder 2"/>
          <p:cNvSpPr txBox="1">
            <a:spLocks/>
          </p:cNvSpPr>
          <p:nvPr/>
        </p:nvSpPr>
        <p:spPr>
          <a:xfrm>
            <a:off x="3191134" y="3202395"/>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PUT /</a:t>
            </a:r>
            <a:r>
              <a:rPr lang="en-US" altLang="ko-KR" sz="1600" b="1" dirty="0" err="1">
                <a:latin typeface="Courier New" panose="02070309020205020404" pitchFamily="49" charset="0"/>
                <a:cs typeface="Courier New" panose="02070309020205020404" pitchFamily="49" charset="0"/>
              </a:rPr>
              <a:t>existingURI</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2" name="Content Placeholder 2"/>
          <p:cNvSpPr txBox="1">
            <a:spLocks/>
          </p:cNvSpPr>
          <p:nvPr/>
        </p:nvSpPr>
        <p:spPr>
          <a:xfrm>
            <a:off x="7679636" y="2836354"/>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t>OIC server  </a:t>
            </a:r>
            <a:endParaRPr lang="en-US" sz="1600" b="1" dirty="0">
              <a:solidFill>
                <a:srgbClr val="1C3339"/>
              </a:solidFill>
            </a:endParaRPr>
          </a:p>
        </p:txBody>
      </p:sp>
      <p:sp>
        <p:nvSpPr>
          <p:cNvPr id="13" name="직사각형 12"/>
          <p:cNvSpPr/>
          <p:nvPr/>
        </p:nvSpPr>
        <p:spPr>
          <a:xfrm>
            <a:off x="6948901" y="3252692"/>
            <a:ext cx="4304557" cy="2579732"/>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6" name="TextBox 15"/>
          <p:cNvSpPr txBox="1"/>
          <p:nvPr/>
        </p:nvSpPr>
        <p:spPr>
          <a:xfrm>
            <a:off x="6934764" y="335678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existingURI</a:t>
            </a:r>
            <a:endParaRPr lang="ko-KR" altLang="en-US" sz="1400" b="1" dirty="0" err="1">
              <a:latin typeface="Courier New" pitchFamily="49" charset="0"/>
              <a:cs typeface="Courier New" pitchFamily="49" charset="0"/>
            </a:endParaRPr>
          </a:p>
        </p:txBody>
      </p:sp>
      <p:sp>
        <p:nvSpPr>
          <p:cNvPr id="14" name="TextBox 13"/>
          <p:cNvSpPr txBox="1"/>
          <p:nvPr/>
        </p:nvSpPr>
        <p:spPr>
          <a:xfrm>
            <a:off x="8923085" y="3463319"/>
            <a:ext cx="2078866" cy="553998"/>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  </a:t>
            </a:r>
          </a:p>
          <a:p>
            <a:r>
              <a:rPr lang="en-US" altLang="ko-KR" sz="1000" b="1" dirty="0">
                <a:solidFill>
                  <a:srgbClr val="FF0000"/>
                </a:solidFill>
                <a:latin typeface="Courier New" pitchFamily="49" charset="0"/>
                <a:cs typeface="Courier New" pitchFamily="49" charset="0"/>
              </a:rPr>
              <a:t>    "value": false </a:t>
            </a:r>
          </a:p>
          <a:p>
            <a:r>
              <a:rPr lang="en-US" altLang="ko-KR" sz="1000" dirty="0">
                <a:latin typeface="Courier New" pitchFamily="49" charset="0"/>
                <a:cs typeface="Courier New" pitchFamily="49" charset="0"/>
              </a:rPr>
              <a:t>}</a:t>
            </a:r>
          </a:p>
        </p:txBody>
      </p:sp>
      <p:sp>
        <p:nvSpPr>
          <p:cNvPr id="15" name="TextBox 14"/>
          <p:cNvSpPr txBox="1"/>
          <p:nvPr/>
        </p:nvSpPr>
        <p:spPr>
          <a:xfrm>
            <a:off x="3794903" y="3868671"/>
            <a:ext cx="2078866" cy="553998"/>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  </a:t>
            </a:r>
          </a:p>
          <a:p>
            <a:r>
              <a:rPr lang="en-US" altLang="ko-KR" sz="1000" b="1" dirty="0">
                <a:solidFill>
                  <a:srgbClr val="FF0000"/>
                </a:solidFill>
                <a:latin typeface="Courier New" pitchFamily="49" charset="0"/>
                <a:cs typeface="Courier New" pitchFamily="49" charset="0"/>
              </a:rPr>
              <a:t>    "value": false </a:t>
            </a:r>
          </a:p>
          <a:p>
            <a:r>
              <a:rPr lang="en-US" altLang="ko-KR" sz="1000" dirty="0">
                <a:latin typeface="Courier New" pitchFamily="49" charset="0"/>
                <a:cs typeface="Courier New" pitchFamily="49" charset="0"/>
              </a:rPr>
              <a:t>}</a:t>
            </a:r>
          </a:p>
        </p:txBody>
      </p:sp>
      <p:sp>
        <p:nvSpPr>
          <p:cNvPr id="3" name="날짜 개체 틀 2"/>
          <p:cNvSpPr>
            <a:spLocks noGrp="1"/>
          </p:cNvSpPr>
          <p:nvPr>
            <p:ph type="dt" sz="half" idx="10"/>
          </p:nvPr>
        </p:nvSpPr>
        <p:spPr/>
        <p:txBody>
          <a:bodyPr/>
          <a:lstStyle/>
          <a:p>
            <a:fld id="{E6A58D22-EE5E-4396-B6C8-0BCE006CB47B}" type="datetime3">
              <a:rPr lang="en-US" altLang="ko-KR" smtClean="0"/>
              <a:t>17 October 2017</a:t>
            </a:fld>
            <a:endParaRPr lang="en-US" dirty="0"/>
          </a:p>
        </p:txBody>
      </p:sp>
      <p:sp>
        <p:nvSpPr>
          <p:cNvPr id="7" name="바닥글 개체 틀 6"/>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9" name="슬라이드 번호 개체 틀 8"/>
          <p:cNvSpPr>
            <a:spLocks noGrp="1"/>
          </p:cNvSpPr>
          <p:nvPr>
            <p:ph type="sldNum" sz="quarter" idx="12"/>
          </p:nvPr>
        </p:nvSpPr>
        <p:spPr/>
        <p:txBody>
          <a:bodyPr/>
          <a:lstStyle/>
          <a:p>
            <a:fld id="{17A5C656-E050-4F3D-A0DB-0D19E9E83691}" type="slidenum">
              <a:rPr lang="en-US" smtClean="0"/>
              <a:pPr/>
              <a:t>78</a:t>
            </a:fld>
            <a:endParaRPr lang="en-US" dirty="0"/>
          </a:p>
        </p:txBody>
      </p:sp>
    </p:spTree>
    <p:extLst>
      <p:ext uri="{BB962C8B-B14F-4D97-AF65-F5344CB8AC3E}">
        <p14:creationId xmlns:p14="http://schemas.microsoft.com/office/powerpoint/2010/main" val="300928729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UPDATE with PATCH </a:t>
            </a:r>
            <a:endParaRPr lang="ko-KR" altLang="en-US" dirty="0"/>
          </a:p>
        </p:txBody>
      </p:sp>
      <p:pic>
        <p:nvPicPr>
          <p:cNvPr id="5" name="Picture 2"/>
          <p:cNvPicPr>
            <a:picLocks noChangeAspect="1" noChangeArrowheads="1"/>
          </p:cNvPicPr>
          <p:nvPr/>
        </p:nvPicPr>
        <p:blipFill>
          <a:blip r:embed="rId2"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536409" y="3299026"/>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직선 화살표 연결선 5"/>
          <p:cNvCxnSpPr/>
          <p:nvPr/>
        </p:nvCxnSpPr>
        <p:spPr>
          <a:xfrm flipV="1">
            <a:off x="3191134" y="3699573"/>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Content Placeholder 2"/>
          <p:cNvSpPr txBox="1">
            <a:spLocks/>
          </p:cNvSpPr>
          <p:nvPr/>
        </p:nvSpPr>
        <p:spPr>
          <a:xfrm>
            <a:off x="3191134" y="3202395"/>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PATCH /</a:t>
            </a:r>
            <a:r>
              <a:rPr lang="en-US" altLang="ko-KR" sz="1600" b="1" dirty="0" err="1">
                <a:latin typeface="Courier New" panose="02070309020205020404" pitchFamily="49" charset="0"/>
                <a:cs typeface="Courier New" panose="02070309020205020404" pitchFamily="49" charset="0"/>
              </a:rPr>
              <a:t>existingURI</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2" name="Content Placeholder 2"/>
          <p:cNvSpPr txBox="1">
            <a:spLocks/>
          </p:cNvSpPr>
          <p:nvPr/>
        </p:nvSpPr>
        <p:spPr>
          <a:xfrm>
            <a:off x="7679636" y="2836354"/>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t>OIC server  </a:t>
            </a:r>
            <a:endParaRPr lang="en-US" sz="1600" b="1" dirty="0">
              <a:solidFill>
                <a:srgbClr val="1C3339"/>
              </a:solidFill>
            </a:endParaRPr>
          </a:p>
        </p:txBody>
      </p:sp>
      <p:sp>
        <p:nvSpPr>
          <p:cNvPr id="13" name="직사각형 12"/>
          <p:cNvSpPr/>
          <p:nvPr/>
        </p:nvSpPr>
        <p:spPr>
          <a:xfrm>
            <a:off x="6948901" y="3272148"/>
            <a:ext cx="4304557" cy="2579732"/>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6" name="TextBox 15"/>
          <p:cNvSpPr txBox="1"/>
          <p:nvPr/>
        </p:nvSpPr>
        <p:spPr>
          <a:xfrm>
            <a:off x="6934764" y="335678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existingURI</a:t>
            </a:r>
            <a:endParaRPr lang="ko-KR" altLang="en-US" sz="1400" b="1" dirty="0" err="1">
              <a:latin typeface="Courier New" pitchFamily="49" charset="0"/>
              <a:cs typeface="Courier New" pitchFamily="49" charset="0"/>
            </a:endParaRPr>
          </a:p>
        </p:txBody>
      </p:sp>
      <p:sp>
        <p:nvSpPr>
          <p:cNvPr id="14" name="TextBox 13"/>
          <p:cNvSpPr txBox="1"/>
          <p:nvPr/>
        </p:nvSpPr>
        <p:spPr>
          <a:xfrm>
            <a:off x="8590967" y="3589777"/>
            <a:ext cx="2410984" cy="861774"/>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"foo": [{"A": 1}, {"B": 2}],</a:t>
            </a:r>
          </a:p>
          <a:p>
            <a:endParaRPr lang="en-US" altLang="ko-KR" sz="1000" dirty="0">
              <a:latin typeface="Courier New" pitchFamily="49" charset="0"/>
              <a:cs typeface="Courier New" pitchFamily="49" charset="0"/>
            </a:endParaRPr>
          </a:p>
          <a:p>
            <a:r>
              <a:rPr lang="en-US" altLang="ko-KR" sz="1000" dirty="0">
                <a:latin typeface="Courier New" pitchFamily="49" charset="0"/>
                <a:cs typeface="Courier New" pitchFamily="49" charset="0"/>
              </a:rPr>
              <a:t>  "bar": [{"C": 3}, {"D": 4}]</a:t>
            </a:r>
          </a:p>
          <a:p>
            <a:r>
              <a:rPr lang="en-US" altLang="ko-KR" sz="1000" dirty="0">
                <a:latin typeface="Courier New" pitchFamily="49" charset="0"/>
                <a:cs typeface="Courier New" pitchFamily="49" charset="0"/>
              </a:rPr>
              <a:t>}</a:t>
            </a:r>
          </a:p>
        </p:txBody>
      </p:sp>
      <p:sp>
        <p:nvSpPr>
          <p:cNvPr id="15" name="TextBox 14"/>
          <p:cNvSpPr txBox="1"/>
          <p:nvPr/>
        </p:nvSpPr>
        <p:spPr>
          <a:xfrm>
            <a:off x="3501957" y="3868671"/>
            <a:ext cx="2371812" cy="1938992"/>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"op": "replace",</a:t>
            </a:r>
          </a:p>
          <a:p>
            <a:r>
              <a:rPr lang="en-US" altLang="ko-KR" sz="1000" dirty="0">
                <a:latin typeface="Courier New" pitchFamily="49" charset="0"/>
                <a:cs typeface="Courier New" pitchFamily="49" charset="0"/>
              </a:rPr>
              <a:t>    "path": "foo/1",</a:t>
            </a:r>
          </a:p>
          <a:p>
            <a:r>
              <a:rPr lang="en-US" altLang="ko-KR" sz="1000" dirty="0">
                <a:latin typeface="Courier New" pitchFamily="49" charset="0"/>
                <a:cs typeface="Courier New" pitchFamily="49" charset="0"/>
              </a:rPr>
              <a:t>    "value": {"A": 5}</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"op": "add",</a:t>
            </a:r>
          </a:p>
          <a:p>
            <a:r>
              <a:rPr lang="en-US" altLang="ko-KR" sz="1000" dirty="0">
                <a:latin typeface="Courier New" pitchFamily="49" charset="0"/>
                <a:cs typeface="Courier New" pitchFamily="49" charset="0"/>
              </a:rPr>
              <a:t>    "path": "bar/1",</a:t>
            </a:r>
          </a:p>
          <a:p>
            <a:r>
              <a:rPr lang="en-US" altLang="ko-KR" sz="1000" dirty="0">
                <a:latin typeface="Courier New" pitchFamily="49" charset="0"/>
                <a:cs typeface="Courier New" pitchFamily="49" charset="0"/>
              </a:rPr>
              <a:t>    "value": {"E": 6}</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a:t>
            </a:r>
          </a:p>
        </p:txBody>
      </p:sp>
      <p:sp>
        <p:nvSpPr>
          <p:cNvPr id="3" name="날짜 개체 틀 2"/>
          <p:cNvSpPr>
            <a:spLocks noGrp="1"/>
          </p:cNvSpPr>
          <p:nvPr>
            <p:ph type="dt" sz="half" idx="10"/>
          </p:nvPr>
        </p:nvSpPr>
        <p:spPr/>
        <p:txBody>
          <a:bodyPr/>
          <a:lstStyle/>
          <a:p>
            <a:fld id="{BAE20E96-BD42-422F-A04D-A6E23648AA77}" type="datetime3">
              <a:rPr lang="en-US" altLang="ko-KR" smtClean="0"/>
              <a:t>17 October 2017</a:t>
            </a:fld>
            <a:endParaRPr lang="en-US" dirty="0"/>
          </a:p>
        </p:txBody>
      </p:sp>
      <p:sp>
        <p:nvSpPr>
          <p:cNvPr id="7" name="바닥글 개체 틀 6"/>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9" name="슬라이드 번호 개체 틀 8"/>
          <p:cNvSpPr>
            <a:spLocks noGrp="1"/>
          </p:cNvSpPr>
          <p:nvPr>
            <p:ph type="sldNum" sz="quarter" idx="12"/>
          </p:nvPr>
        </p:nvSpPr>
        <p:spPr/>
        <p:txBody>
          <a:bodyPr/>
          <a:lstStyle/>
          <a:p>
            <a:fld id="{17A5C656-E050-4F3D-A0DB-0D19E9E83691}" type="slidenum">
              <a:rPr lang="en-US" smtClean="0"/>
              <a:pPr/>
              <a:t>79</a:t>
            </a:fld>
            <a:endParaRPr lang="en-US" dirty="0"/>
          </a:p>
        </p:txBody>
      </p:sp>
      <p:sp>
        <p:nvSpPr>
          <p:cNvPr id="17" name="Content Placeholder 2">
            <a:extLst>
              <a:ext uri="{FF2B5EF4-FFF2-40B4-BE49-F238E27FC236}">
                <a16:creationId xmlns:a16="http://schemas.microsoft.com/office/drawing/2014/main" id="{7C1953A9-991C-40BE-8841-6542E97A97CC}"/>
              </a:ext>
            </a:extLst>
          </p:cNvPr>
          <p:cNvSpPr txBox="1">
            <a:spLocks/>
          </p:cNvSpPr>
          <p:nvPr/>
        </p:nvSpPr>
        <p:spPr>
          <a:xfrm>
            <a:off x="608092" y="1318855"/>
            <a:ext cx="10945654" cy="1134633"/>
          </a:xfrm>
          <a:prstGeom prst="rect">
            <a:avLst/>
          </a:prstGeom>
        </p:spPr>
        <p:txBody>
          <a:bodyPr>
            <a:normAutofit lnSpcReduction="10000"/>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r>
              <a:rPr lang="en-US" b="1" dirty="0">
                <a:solidFill>
                  <a:srgbClr val="1C3339"/>
                </a:solidFill>
              </a:rPr>
              <a:t>UPDATE with PATCH</a:t>
            </a:r>
            <a:r>
              <a:rPr lang="en-US" dirty="0">
                <a:solidFill>
                  <a:srgbClr val="1C3339"/>
                </a:solidFill>
              </a:rPr>
              <a:t>: </a:t>
            </a:r>
            <a:r>
              <a:rPr lang="en-US" dirty="0" err="1">
                <a:solidFill>
                  <a:srgbClr val="1C3339"/>
                </a:solidFill>
              </a:rPr>
              <a:t>i</a:t>
            </a:r>
            <a:r>
              <a:rPr lang="en-US" dirty="0">
                <a:solidFill>
                  <a:srgbClr val="1C3339"/>
                </a:solidFill>
              </a:rPr>
              <a:t>) Existing target URI for the resource to be updated &amp; ii) more minute&amp; precise manipulation with PATCH document with “op” (add, replace, remove), “path”, “value”.  </a:t>
            </a:r>
          </a:p>
        </p:txBody>
      </p:sp>
    </p:spTree>
    <p:extLst>
      <p:ext uri="{BB962C8B-B14F-4D97-AF65-F5344CB8AC3E}">
        <p14:creationId xmlns:p14="http://schemas.microsoft.com/office/powerpoint/2010/main" val="173912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1"/>
          <p:cNvSpPr>
            <a:spLocks noGrp="1"/>
          </p:cNvSpPr>
          <p:nvPr>
            <p:ph type="title"/>
          </p:nvPr>
        </p:nvSpPr>
        <p:spPr>
          <a:xfrm>
            <a:off x="709441" y="26308"/>
            <a:ext cx="10945654" cy="627038"/>
          </a:xfrm>
        </p:spPr>
        <p:txBody>
          <a:bodyPr>
            <a:normAutofit fontScale="90000"/>
          </a:bodyPr>
          <a:lstStyle/>
          <a:p>
            <a:r>
              <a:rPr lang="en-US" altLang="ko-KR" sz="3600" dirty="0" err="1"/>
              <a:t>RESTful</a:t>
            </a:r>
            <a:r>
              <a:rPr lang="en-US" altLang="ko-KR" sz="3600" dirty="0"/>
              <a:t> Architecture Style </a:t>
            </a:r>
            <a:endParaRPr lang="ko-KR" altLang="en-US" sz="3600" dirty="0"/>
          </a:p>
        </p:txBody>
      </p:sp>
      <p:sp>
        <p:nvSpPr>
          <p:cNvPr id="8" name="모서리가 둥근 직사각형 3"/>
          <p:cNvSpPr/>
          <p:nvPr/>
        </p:nvSpPr>
        <p:spPr>
          <a:xfrm>
            <a:off x="2537312" y="2177568"/>
            <a:ext cx="2970516" cy="675368"/>
          </a:xfrm>
          <a:prstGeom prst="roundRect">
            <a:avLst/>
          </a:prstGeom>
          <a:solidFill>
            <a:srgbClr val="CCCC00">
              <a:alpha val="25000"/>
            </a:srgbClr>
          </a:solidFill>
          <a:ln w="127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ko-KR" sz="1600" kern="0" dirty="0">
                <a:solidFill>
                  <a:sysClr val="windowText" lastClr="000000"/>
                </a:solidFill>
                <a:latin typeface="Arial"/>
                <a:ea typeface="맑은 고딕"/>
              </a:rPr>
              <a:t>Client</a:t>
            </a:r>
            <a:endParaRPr kumimoji="0" lang="ko-KR" altLang="en-US" sz="1600" b="0" i="0" u="none" strike="noStrike" kern="0" cap="none" spc="0" normalizeH="0" baseline="0" noProof="0" dirty="0">
              <a:ln>
                <a:noFill/>
              </a:ln>
              <a:solidFill>
                <a:sysClr val="windowText" lastClr="000000"/>
              </a:solidFill>
              <a:effectLst/>
              <a:uLnTx/>
              <a:uFillTx/>
              <a:latin typeface="Arial"/>
              <a:ea typeface="맑은 고딕"/>
              <a:cs typeface="+mn-cs"/>
            </a:endParaRPr>
          </a:p>
        </p:txBody>
      </p:sp>
      <p:sp>
        <p:nvSpPr>
          <p:cNvPr id="9" name="모서리가 둥근 직사각형 4"/>
          <p:cNvSpPr/>
          <p:nvPr/>
        </p:nvSpPr>
        <p:spPr>
          <a:xfrm>
            <a:off x="6942877" y="2177568"/>
            <a:ext cx="2544559" cy="675368"/>
          </a:xfrm>
          <a:prstGeom prst="roundRect">
            <a:avLst/>
          </a:prstGeom>
          <a:solidFill>
            <a:srgbClr val="CCCC00">
              <a:alpha val="25000"/>
            </a:srgbClr>
          </a:solidFill>
          <a:ln w="127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ko-KR" sz="1600" kern="0" dirty="0">
                <a:solidFill>
                  <a:sysClr val="windowText" lastClr="000000"/>
                </a:solidFill>
                <a:latin typeface="Arial"/>
                <a:ea typeface="맑은 고딕"/>
              </a:rPr>
              <a:t>Server</a:t>
            </a:r>
            <a:endParaRPr kumimoji="0" lang="ko-KR" altLang="en-US" sz="1600" b="0" i="0" u="none" strike="noStrike" kern="0" cap="none" spc="0" normalizeH="0" baseline="0" noProof="0" dirty="0">
              <a:ln>
                <a:noFill/>
              </a:ln>
              <a:solidFill>
                <a:sysClr val="windowText" lastClr="000000"/>
              </a:solidFill>
              <a:effectLst/>
              <a:uLnTx/>
              <a:uFillTx/>
              <a:latin typeface="Arial"/>
              <a:ea typeface="맑은 고딕"/>
              <a:cs typeface="+mn-cs"/>
            </a:endParaRPr>
          </a:p>
        </p:txBody>
      </p:sp>
      <p:cxnSp>
        <p:nvCxnSpPr>
          <p:cNvPr id="10" name="직선 연결선 9"/>
          <p:cNvCxnSpPr>
            <a:stCxn id="8" idx="2"/>
          </p:cNvCxnSpPr>
          <p:nvPr/>
        </p:nvCxnSpPr>
        <p:spPr>
          <a:xfrm>
            <a:off x="4022571" y="2852936"/>
            <a:ext cx="25325" cy="208755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직선 화살표 연결선 10"/>
          <p:cNvCxnSpPr/>
          <p:nvPr/>
        </p:nvCxnSpPr>
        <p:spPr>
          <a:xfrm>
            <a:off x="4069683" y="3429000"/>
            <a:ext cx="4136398" cy="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직선 화살표 연결선 11"/>
          <p:cNvCxnSpPr/>
          <p:nvPr/>
        </p:nvCxnSpPr>
        <p:spPr>
          <a:xfrm>
            <a:off x="4069683" y="4217158"/>
            <a:ext cx="4136398"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직선 연결선 12"/>
          <p:cNvCxnSpPr/>
          <p:nvPr/>
        </p:nvCxnSpPr>
        <p:spPr>
          <a:xfrm>
            <a:off x="8230199" y="2852937"/>
            <a:ext cx="10809" cy="212849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506280" y="2987660"/>
            <a:ext cx="1091966" cy="369332"/>
          </a:xfrm>
          <a:prstGeom prst="rect">
            <a:avLst/>
          </a:prstGeom>
          <a:noFill/>
        </p:spPr>
        <p:txBody>
          <a:bodyPr wrap="none" rtlCol="0">
            <a:spAutoFit/>
          </a:bodyPr>
          <a:lstStyle/>
          <a:p>
            <a:r>
              <a:rPr lang="en-US" altLang="ko-KR" dirty="0">
                <a:latin typeface="+mn-lt"/>
                <a:ea typeface="+mn-ea"/>
              </a:rPr>
              <a:t>Request</a:t>
            </a:r>
            <a:endParaRPr lang="ko-KR" altLang="en-US" dirty="0" err="1">
              <a:latin typeface="+mn-lt"/>
              <a:ea typeface="+mn-ea"/>
            </a:endParaRPr>
          </a:p>
        </p:txBody>
      </p:sp>
      <p:sp>
        <p:nvSpPr>
          <p:cNvPr id="15" name="TextBox 14"/>
          <p:cNvSpPr txBox="1"/>
          <p:nvPr/>
        </p:nvSpPr>
        <p:spPr>
          <a:xfrm>
            <a:off x="5488128" y="3774907"/>
            <a:ext cx="1253869" cy="369332"/>
          </a:xfrm>
          <a:prstGeom prst="rect">
            <a:avLst/>
          </a:prstGeom>
          <a:noFill/>
        </p:spPr>
        <p:txBody>
          <a:bodyPr wrap="none" rtlCol="0">
            <a:spAutoFit/>
          </a:bodyPr>
          <a:lstStyle/>
          <a:p>
            <a:r>
              <a:rPr lang="en-US" altLang="ko-KR" dirty="0">
                <a:latin typeface="+mn-lt"/>
                <a:ea typeface="+mn-ea"/>
              </a:rPr>
              <a:t>Response</a:t>
            </a:r>
            <a:endParaRPr lang="ko-KR" altLang="en-US" dirty="0" err="1">
              <a:latin typeface="+mn-lt"/>
              <a:ea typeface="+mn-ea"/>
            </a:endParaRPr>
          </a:p>
        </p:txBody>
      </p:sp>
      <p:sp>
        <p:nvSpPr>
          <p:cNvPr id="18" name="TextBox 17"/>
          <p:cNvSpPr txBox="1"/>
          <p:nvPr/>
        </p:nvSpPr>
        <p:spPr>
          <a:xfrm>
            <a:off x="8814721" y="4797153"/>
            <a:ext cx="2440092" cy="307777"/>
          </a:xfrm>
          <a:prstGeom prst="rect">
            <a:avLst/>
          </a:prstGeom>
          <a:noFill/>
          <a:ln>
            <a:noFill/>
          </a:ln>
        </p:spPr>
        <p:txBody>
          <a:bodyPr wrap="none" rtlCol="0">
            <a:spAutoFit/>
          </a:bodyPr>
          <a:lstStyle/>
          <a:p>
            <a:r>
              <a:rPr lang="en-US" altLang="ko-KR" sz="1400" dirty="0">
                <a:latin typeface="+mn-lt"/>
                <a:ea typeface="+mn-ea"/>
              </a:rPr>
              <a:t>Resourc</a:t>
            </a:r>
            <a:r>
              <a:rPr lang="en-US" altLang="ko-KR" sz="1400" dirty="0"/>
              <a:t>e (representation)</a:t>
            </a:r>
            <a:endParaRPr lang="ko-KR" altLang="en-US" sz="1400" dirty="0" err="1">
              <a:latin typeface="+mn-lt"/>
              <a:ea typeface="+mn-ea"/>
            </a:endParaRPr>
          </a:p>
        </p:txBody>
      </p:sp>
      <p:pic>
        <p:nvPicPr>
          <p:cNvPr id="21" name="Picture 2" descr="http://www.ftp-sgpartners.net/tdceu/uploads/uploaded/nest-canada.jpg"/>
          <p:cNvPicPr>
            <a:picLocks noChangeAspect="1" noChangeArrowheads="1"/>
          </p:cNvPicPr>
          <p:nvPr/>
        </p:nvPicPr>
        <p:blipFill>
          <a:blip r:embed="rId2" cstate="print"/>
          <a:srcRect/>
          <a:stretch>
            <a:fillRect/>
          </a:stretch>
        </p:blipFill>
        <p:spPr bwMode="auto">
          <a:xfrm>
            <a:off x="7655668" y="1067858"/>
            <a:ext cx="1394219" cy="848974"/>
          </a:xfrm>
          <a:prstGeom prst="rect">
            <a:avLst/>
          </a:prstGeom>
          <a:noFill/>
        </p:spPr>
      </p:pic>
      <p:pic>
        <p:nvPicPr>
          <p:cNvPr id="25" name="Picture 2" descr="https://cdn.shopify.com/s/files/1/0102/2252/products/img_nest-nest2-the-pack-11.jpg?507"/>
          <p:cNvPicPr>
            <a:picLocks noChangeAspect="1" noChangeArrowheads="1"/>
          </p:cNvPicPr>
          <p:nvPr/>
        </p:nvPicPr>
        <p:blipFill>
          <a:blip r:embed="rId3" cstate="print"/>
          <a:srcRect/>
          <a:stretch>
            <a:fillRect/>
          </a:stretch>
        </p:blipFill>
        <p:spPr bwMode="auto">
          <a:xfrm>
            <a:off x="9145661" y="998472"/>
            <a:ext cx="1078110" cy="955395"/>
          </a:xfrm>
          <a:prstGeom prst="rect">
            <a:avLst/>
          </a:prstGeom>
          <a:noFill/>
        </p:spPr>
      </p:pic>
      <p:cxnSp>
        <p:nvCxnSpPr>
          <p:cNvPr id="26" name="직선 화살표 연결선 25"/>
          <p:cNvCxnSpPr/>
          <p:nvPr/>
        </p:nvCxnSpPr>
        <p:spPr>
          <a:xfrm flipH="1">
            <a:off x="10103391" y="1487850"/>
            <a:ext cx="383093" cy="0"/>
          </a:xfrm>
          <a:prstGeom prst="straightConnector1">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7" name="Picture 4" descr="https://s-media-cache-ak0.pinimg.com/236x/93/c4/48/93c448569b3b89589ae400639cf844c9.jpg"/>
          <p:cNvPicPr>
            <a:picLocks noChangeAspect="1" noChangeArrowheads="1"/>
          </p:cNvPicPr>
          <p:nvPr/>
        </p:nvPicPr>
        <p:blipFill>
          <a:blip r:embed="rId4" cstate="print"/>
          <a:srcRect/>
          <a:stretch>
            <a:fillRect/>
          </a:stretch>
        </p:blipFill>
        <p:spPr bwMode="auto">
          <a:xfrm>
            <a:off x="10582257" y="858484"/>
            <a:ext cx="1196600" cy="1296144"/>
          </a:xfrm>
          <a:prstGeom prst="rect">
            <a:avLst/>
          </a:prstGeom>
          <a:noFill/>
        </p:spPr>
      </p:pic>
      <p:cxnSp>
        <p:nvCxnSpPr>
          <p:cNvPr id="28" name="직선 화살표 연결선 27"/>
          <p:cNvCxnSpPr/>
          <p:nvPr/>
        </p:nvCxnSpPr>
        <p:spPr>
          <a:xfrm flipH="1">
            <a:off x="8776145" y="1487850"/>
            <a:ext cx="383093" cy="0"/>
          </a:xfrm>
          <a:prstGeom prst="straightConnector1">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355643" y="2981704"/>
            <a:ext cx="3733801" cy="1754326"/>
          </a:xfrm>
          <a:prstGeom prst="rect">
            <a:avLst/>
          </a:prstGeom>
          <a:solidFill>
            <a:schemeClr val="accent6">
              <a:lumMod val="40000"/>
              <a:lumOff val="60000"/>
            </a:schemeClr>
          </a:solidFill>
        </p:spPr>
        <p:txBody>
          <a:bodyPr wrap="square" rtlCol="0">
            <a:spAutoFit/>
          </a:bodyPr>
          <a:lstStyle/>
          <a:p>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"n": "</a:t>
            </a:r>
            <a:r>
              <a:rPr lang="en-US" altLang="ko-KR" sz="1200" dirty="0" err="1">
                <a:latin typeface="Courier New" pitchFamily="49" charset="0"/>
                <a:cs typeface="Courier New" pitchFamily="49" charset="0"/>
              </a:rPr>
              <a:t>myRoomTemperature</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rt</a:t>
            </a:r>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oic.r.temperature</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"if": "</a:t>
            </a:r>
            <a:r>
              <a:rPr lang="en-US" altLang="ko-KR" sz="1200" dirty="0" err="1">
                <a:latin typeface="Courier New" pitchFamily="49" charset="0"/>
                <a:cs typeface="Courier New" pitchFamily="49" charset="0"/>
              </a:rPr>
              <a:t>oic.if.a</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"id": "</a:t>
            </a:r>
            <a:r>
              <a:rPr lang="en-US" altLang="ko-KR" sz="1200" dirty="0" err="1">
                <a:latin typeface="Courier New" pitchFamily="49" charset="0"/>
                <a:cs typeface="Courier New" pitchFamily="49" charset="0"/>
              </a:rPr>
              <a:t>example_id_xyz</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"temperature": 23,</a:t>
            </a:r>
          </a:p>
          <a:p>
            <a:r>
              <a:rPr lang="en-US" altLang="ko-KR" sz="1200" dirty="0">
                <a:latin typeface="Courier New" pitchFamily="49" charset="0"/>
                <a:cs typeface="Courier New" pitchFamily="49" charset="0"/>
              </a:rPr>
              <a:t>  "units": "C",</a:t>
            </a:r>
          </a:p>
          <a:p>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setValue</a:t>
            </a:r>
            <a:r>
              <a:rPr lang="en-US" altLang="ko-KR" sz="1200" dirty="0">
                <a:latin typeface="Courier New" pitchFamily="49" charset="0"/>
                <a:cs typeface="Courier New" pitchFamily="49" charset="0"/>
              </a:rPr>
              <a:t>": 25</a:t>
            </a:r>
          </a:p>
          <a:p>
            <a:r>
              <a:rPr lang="en-US" altLang="ko-KR" sz="1200" dirty="0">
                <a:latin typeface="Courier New" pitchFamily="49" charset="0"/>
                <a:cs typeface="Courier New" pitchFamily="49" charset="0"/>
              </a:rPr>
              <a:t>}</a:t>
            </a:r>
            <a:endParaRPr lang="ko-KR" altLang="en-US" sz="1200" dirty="0" err="1">
              <a:latin typeface="Courier New" pitchFamily="49" charset="0"/>
              <a:cs typeface="Courier New" pitchFamily="49" charset="0"/>
            </a:endParaRPr>
          </a:p>
        </p:txBody>
      </p:sp>
      <p:sp>
        <p:nvSpPr>
          <p:cNvPr id="30" name="TextBox 29"/>
          <p:cNvSpPr txBox="1"/>
          <p:nvPr/>
        </p:nvSpPr>
        <p:spPr>
          <a:xfrm>
            <a:off x="10294937" y="2204865"/>
            <a:ext cx="1402948" cy="307777"/>
          </a:xfrm>
          <a:prstGeom prst="rect">
            <a:avLst/>
          </a:prstGeom>
          <a:noFill/>
        </p:spPr>
        <p:txBody>
          <a:bodyPr wrap="none" rtlCol="0">
            <a:spAutoFit/>
          </a:bodyPr>
          <a:lstStyle/>
          <a:p>
            <a:r>
              <a:rPr lang="en-US" altLang="ko-KR" sz="1400" dirty="0">
                <a:latin typeface="+mn-lt"/>
                <a:ea typeface="+mn-ea"/>
              </a:rPr>
              <a:t>Physical entity</a:t>
            </a:r>
            <a:endParaRPr lang="ko-KR" altLang="en-US" sz="1400" dirty="0" err="1">
              <a:latin typeface="+mn-lt"/>
              <a:ea typeface="+mn-ea"/>
            </a:endParaRPr>
          </a:p>
        </p:txBody>
      </p:sp>
      <p:sp>
        <p:nvSpPr>
          <p:cNvPr id="31" name="TextBox 30"/>
          <p:cNvSpPr txBox="1"/>
          <p:nvPr/>
        </p:nvSpPr>
        <p:spPr>
          <a:xfrm>
            <a:off x="8799161" y="1844825"/>
            <a:ext cx="1364476" cy="307777"/>
          </a:xfrm>
          <a:prstGeom prst="rect">
            <a:avLst/>
          </a:prstGeom>
          <a:noFill/>
        </p:spPr>
        <p:txBody>
          <a:bodyPr wrap="none" rtlCol="0">
            <a:spAutoFit/>
          </a:bodyPr>
          <a:lstStyle/>
          <a:p>
            <a:r>
              <a:rPr lang="en-US" altLang="ko-KR" sz="1400" dirty="0">
                <a:latin typeface="+mn-lt"/>
                <a:ea typeface="+mn-ea"/>
              </a:rPr>
              <a:t>Entity handler</a:t>
            </a:r>
            <a:endParaRPr lang="ko-KR" altLang="en-US" sz="1400" dirty="0" err="1">
              <a:latin typeface="+mn-lt"/>
              <a:ea typeface="+mn-ea"/>
            </a:endParaRPr>
          </a:p>
        </p:txBody>
      </p:sp>
      <p:pic>
        <p:nvPicPr>
          <p:cNvPr id="33" name="Picture 2"/>
          <p:cNvPicPr>
            <a:picLocks noChangeAspect="1" noChangeArrowheads="1"/>
          </p:cNvPicPr>
          <p:nvPr/>
        </p:nvPicPr>
        <p:blipFill>
          <a:blip r:embed="rId5"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3689285" y="773317"/>
            <a:ext cx="666569" cy="1265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 name="TextBox 33">
            <a:extLst>
              <a:ext uri="{FF2B5EF4-FFF2-40B4-BE49-F238E27FC236}">
                <a16:creationId xmlns:a16="http://schemas.microsoft.com/office/drawing/2014/main" id="{2E1C90DC-1B68-4CA3-A4C8-50189BFD33BF}"/>
              </a:ext>
            </a:extLst>
          </p:cNvPr>
          <p:cNvSpPr txBox="1"/>
          <p:nvPr/>
        </p:nvSpPr>
        <p:spPr>
          <a:xfrm>
            <a:off x="5115904" y="4618778"/>
            <a:ext cx="2386109" cy="646331"/>
          </a:xfrm>
          <a:prstGeom prst="rect">
            <a:avLst/>
          </a:prstGeom>
          <a:solidFill>
            <a:schemeClr val="accent6">
              <a:lumMod val="40000"/>
              <a:lumOff val="60000"/>
            </a:schemeClr>
          </a:solidFill>
        </p:spPr>
        <p:txBody>
          <a:bodyPr wrap="square" rtlCol="0">
            <a:spAutoFit/>
          </a:bodyPr>
          <a:lstStyle/>
          <a:p>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"temperature": 23,</a:t>
            </a:r>
          </a:p>
          <a:p>
            <a:r>
              <a:rPr lang="en-US" altLang="ko-KR" sz="1200" dirty="0">
                <a:latin typeface="Courier New" pitchFamily="49" charset="0"/>
                <a:cs typeface="Courier New" pitchFamily="49" charset="0"/>
              </a:rPr>
              <a:t>}</a:t>
            </a:r>
            <a:endParaRPr lang="ko-KR" altLang="en-US" sz="1200" dirty="0" err="1">
              <a:latin typeface="Courier New" pitchFamily="49" charset="0"/>
              <a:cs typeface="Courier New" pitchFamily="49" charset="0"/>
            </a:endParaRPr>
          </a:p>
        </p:txBody>
      </p:sp>
    </p:spTree>
    <p:extLst>
      <p:ext uri="{BB962C8B-B14F-4D97-AF65-F5344CB8AC3E}">
        <p14:creationId xmlns:p14="http://schemas.microsoft.com/office/powerpoint/2010/main" val="3909801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right)">
                                      <p:cBhvr>
                                        <p:cTn id="15" dur="500"/>
                                        <p:tgtEl>
                                          <p:spTgt spid="12"/>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right)">
                                      <p:cBhvr>
                                        <p:cTn id="18" dur="500"/>
                                        <p:tgtEl>
                                          <p:spTgt spid="15"/>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wipe(right)">
                                      <p:cBhvr>
                                        <p:cTn id="2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34"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UPDATE with PATCH </a:t>
            </a:r>
            <a:endParaRPr lang="ko-KR" altLang="en-US" dirty="0"/>
          </a:p>
        </p:txBody>
      </p:sp>
      <p:pic>
        <p:nvPicPr>
          <p:cNvPr id="5" name="Picture 2"/>
          <p:cNvPicPr>
            <a:picLocks noChangeAspect="1" noChangeArrowheads="1"/>
          </p:cNvPicPr>
          <p:nvPr/>
        </p:nvPicPr>
        <p:blipFill>
          <a:blip r:embed="rId2"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536409" y="3299026"/>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직선 화살표 연결선 5"/>
          <p:cNvCxnSpPr/>
          <p:nvPr/>
        </p:nvCxnSpPr>
        <p:spPr>
          <a:xfrm flipV="1">
            <a:off x="3191134" y="3699573"/>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Content Placeholder 2"/>
          <p:cNvSpPr txBox="1">
            <a:spLocks/>
          </p:cNvSpPr>
          <p:nvPr/>
        </p:nvSpPr>
        <p:spPr>
          <a:xfrm>
            <a:off x="3191134" y="3202395"/>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PATCH /</a:t>
            </a:r>
            <a:r>
              <a:rPr lang="en-US" altLang="ko-KR" sz="1600" b="1" dirty="0" err="1">
                <a:latin typeface="Courier New" panose="02070309020205020404" pitchFamily="49" charset="0"/>
                <a:cs typeface="Courier New" panose="02070309020205020404" pitchFamily="49" charset="0"/>
              </a:rPr>
              <a:t>existingURI</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2" name="Content Placeholder 2"/>
          <p:cNvSpPr txBox="1">
            <a:spLocks/>
          </p:cNvSpPr>
          <p:nvPr/>
        </p:nvSpPr>
        <p:spPr>
          <a:xfrm>
            <a:off x="7679636" y="2836354"/>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t>OIC server  </a:t>
            </a:r>
            <a:endParaRPr lang="en-US" sz="1600" b="1" dirty="0">
              <a:solidFill>
                <a:srgbClr val="1C3339"/>
              </a:solidFill>
            </a:endParaRPr>
          </a:p>
        </p:txBody>
      </p:sp>
      <p:sp>
        <p:nvSpPr>
          <p:cNvPr id="13" name="직사각형 12"/>
          <p:cNvSpPr/>
          <p:nvPr/>
        </p:nvSpPr>
        <p:spPr>
          <a:xfrm>
            <a:off x="6948901" y="3272148"/>
            <a:ext cx="4304557" cy="2579732"/>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6" name="TextBox 15"/>
          <p:cNvSpPr txBox="1"/>
          <p:nvPr/>
        </p:nvSpPr>
        <p:spPr>
          <a:xfrm>
            <a:off x="6934764" y="335678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existingURI</a:t>
            </a:r>
            <a:endParaRPr lang="ko-KR" altLang="en-US" sz="1400" b="1" dirty="0" err="1">
              <a:latin typeface="Courier New" pitchFamily="49" charset="0"/>
              <a:cs typeface="Courier New" pitchFamily="49" charset="0"/>
            </a:endParaRPr>
          </a:p>
        </p:txBody>
      </p:sp>
      <p:sp>
        <p:nvSpPr>
          <p:cNvPr id="14" name="TextBox 13"/>
          <p:cNvSpPr txBox="1"/>
          <p:nvPr/>
        </p:nvSpPr>
        <p:spPr>
          <a:xfrm>
            <a:off x="8590967" y="3589777"/>
            <a:ext cx="2410984" cy="1015663"/>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"foo": [{"A": 5}, {"B": 2}],</a:t>
            </a:r>
          </a:p>
          <a:p>
            <a:endParaRPr lang="en-US" altLang="ko-KR" sz="1000" dirty="0">
              <a:latin typeface="Courier New" pitchFamily="49" charset="0"/>
              <a:cs typeface="Courier New" pitchFamily="49" charset="0"/>
            </a:endParaRPr>
          </a:p>
          <a:p>
            <a:r>
              <a:rPr lang="en-US" altLang="ko-KR" sz="1000" dirty="0">
                <a:latin typeface="Courier New" pitchFamily="49" charset="0"/>
                <a:cs typeface="Courier New" pitchFamily="49" charset="0"/>
              </a:rPr>
              <a:t>  "bar": [{"E": 6}, {"C": 3}, {"D": 4}]</a:t>
            </a:r>
          </a:p>
          <a:p>
            <a:r>
              <a:rPr lang="en-US" altLang="ko-KR" sz="1000" dirty="0">
                <a:latin typeface="Courier New" pitchFamily="49" charset="0"/>
                <a:cs typeface="Courier New" pitchFamily="49" charset="0"/>
              </a:rPr>
              <a:t>}</a:t>
            </a:r>
          </a:p>
        </p:txBody>
      </p:sp>
      <p:sp>
        <p:nvSpPr>
          <p:cNvPr id="15" name="TextBox 14"/>
          <p:cNvSpPr txBox="1"/>
          <p:nvPr/>
        </p:nvSpPr>
        <p:spPr>
          <a:xfrm>
            <a:off x="3501957" y="3868671"/>
            <a:ext cx="2371812" cy="1938992"/>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"op": "replace",</a:t>
            </a:r>
          </a:p>
          <a:p>
            <a:r>
              <a:rPr lang="en-US" altLang="ko-KR" sz="1000" dirty="0">
                <a:latin typeface="Courier New" pitchFamily="49" charset="0"/>
                <a:cs typeface="Courier New" pitchFamily="49" charset="0"/>
              </a:rPr>
              <a:t>    "path": "foo/1",</a:t>
            </a:r>
          </a:p>
          <a:p>
            <a:r>
              <a:rPr lang="en-US" altLang="ko-KR" sz="1000" dirty="0">
                <a:latin typeface="Courier New" pitchFamily="49" charset="0"/>
                <a:cs typeface="Courier New" pitchFamily="49" charset="0"/>
              </a:rPr>
              <a:t>    "value": {"A": 5}</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"op": "add",</a:t>
            </a:r>
          </a:p>
          <a:p>
            <a:r>
              <a:rPr lang="en-US" altLang="ko-KR" sz="1000" dirty="0">
                <a:latin typeface="Courier New" pitchFamily="49" charset="0"/>
                <a:cs typeface="Courier New" pitchFamily="49" charset="0"/>
              </a:rPr>
              <a:t>    "path": "bar/1",</a:t>
            </a:r>
          </a:p>
          <a:p>
            <a:r>
              <a:rPr lang="en-US" altLang="ko-KR" sz="1000" dirty="0">
                <a:latin typeface="Courier New" pitchFamily="49" charset="0"/>
                <a:cs typeface="Courier New" pitchFamily="49" charset="0"/>
              </a:rPr>
              <a:t>    "value": {"E": 6}</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a:t>
            </a:r>
          </a:p>
        </p:txBody>
      </p:sp>
      <p:sp>
        <p:nvSpPr>
          <p:cNvPr id="3" name="날짜 개체 틀 2"/>
          <p:cNvSpPr>
            <a:spLocks noGrp="1"/>
          </p:cNvSpPr>
          <p:nvPr>
            <p:ph type="dt" sz="half" idx="10"/>
          </p:nvPr>
        </p:nvSpPr>
        <p:spPr/>
        <p:txBody>
          <a:bodyPr/>
          <a:lstStyle/>
          <a:p>
            <a:fld id="{D96DD96B-2BAB-4D49-A1F3-81455FABBCFD}" type="datetime3">
              <a:rPr lang="en-US" altLang="ko-KR" smtClean="0"/>
              <a:t>17 October 2017</a:t>
            </a:fld>
            <a:endParaRPr lang="en-US" dirty="0"/>
          </a:p>
        </p:txBody>
      </p:sp>
      <p:sp>
        <p:nvSpPr>
          <p:cNvPr id="7" name="바닥글 개체 틀 6"/>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9" name="슬라이드 번호 개체 틀 8"/>
          <p:cNvSpPr>
            <a:spLocks noGrp="1"/>
          </p:cNvSpPr>
          <p:nvPr>
            <p:ph type="sldNum" sz="quarter" idx="12"/>
          </p:nvPr>
        </p:nvSpPr>
        <p:spPr/>
        <p:txBody>
          <a:bodyPr/>
          <a:lstStyle/>
          <a:p>
            <a:fld id="{17A5C656-E050-4F3D-A0DB-0D19E9E83691}" type="slidenum">
              <a:rPr lang="en-US" smtClean="0"/>
              <a:pPr/>
              <a:t>80</a:t>
            </a:fld>
            <a:endParaRPr lang="en-US" dirty="0"/>
          </a:p>
        </p:txBody>
      </p:sp>
      <p:sp>
        <p:nvSpPr>
          <p:cNvPr id="17" name="Content Placeholder 2">
            <a:extLst>
              <a:ext uri="{FF2B5EF4-FFF2-40B4-BE49-F238E27FC236}">
                <a16:creationId xmlns:a16="http://schemas.microsoft.com/office/drawing/2014/main" id="{DEFBF06B-0EC0-405A-90EE-2E6311933140}"/>
              </a:ext>
            </a:extLst>
          </p:cNvPr>
          <p:cNvSpPr txBox="1">
            <a:spLocks/>
          </p:cNvSpPr>
          <p:nvPr/>
        </p:nvSpPr>
        <p:spPr>
          <a:xfrm>
            <a:off x="608092" y="1318855"/>
            <a:ext cx="10945654" cy="1134633"/>
          </a:xfrm>
          <a:prstGeom prst="rect">
            <a:avLst/>
          </a:prstGeom>
        </p:spPr>
        <p:txBody>
          <a:bodyPr>
            <a:normAutofit lnSpcReduction="10000"/>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r>
              <a:rPr lang="en-US" b="1" dirty="0">
                <a:solidFill>
                  <a:srgbClr val="1C3339"/>
                </a:solidFill>
              </a:rPr>
              <a:t>UPDATE with PATCH</a:t>
            </a:r>
            <a:r>
              <a:rPr lang="en-US" dirty="0">
                <a:solidFill>
                  <a:srgbClr val="1C3339"/>
                </a:solidFill>
              </a:rPr>
              <a:t>: </a:t>
            </a:r>
            <a:r>
              <a:rPr lang="en-US" dirty="0" err="1">
                <a:solidFill>
                  <a:srgbClr val="1C3339"/>
                </a:solidFill>
              </a:rPr>
              <a:t>i</a:t>
            </a:r>
            <a:r>
              <a:rPr lang="en-US" dirty="0">
                <a:solidFill>
                  <a:srgbClr val="1C3339"/>
                </a:solidFill>
              </a:rPr>
              <a:t>) Existing target URI for the resource to be updated &amp; ii) more minute&amp; precise manipulation with PATCH document with “op” (add, replace, remove), “path”, “value”.  </a:t>
            </a:r>
          </a:p>
        </p:txBody>
      </p:sp>
    </p:spTree>
    <p:extLst>
      <p:ext uri="{BB962C8B-B14F-4D97-AF65-F5344CB8AC3E}">
        <p14:creationId xmlns:p14="http://schemas.microsoft.com/office/powerpoint/2010/main" val="351409394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CFD2636C-3E29-4673-9F9E-5C59A242CB7F}"/>
              </a:ext>
            </a:extLst>
          </p:cNvPr>
          <p:cNvSpPr>
            <a:spLocks noGrp="1"/>
          </p:cNvSpPr>
          <p:nvPr>
            <p:ph idx="1"/>
          </p:nvPr>
        </p:nvSpPr>
        <p:spPr/>
        <p:txBody>
          <a:bodyPr/>
          <a:lstStyle/>
          <a:p>
            <a:r>
              <a:rPr lang="en-US" altLang="ko-KR" dirty="0"/>
              <a:t>Direct vs Indirect discovery </a:t>
            </a:r>
          </a:p>
          <a:p>
            <a:pPr lvl="1"/>
            <a:r>
              <a:rPr lang="en-US" altLang="ko-KR" dirty="0"/>
              <a:t>Direct communication between discovering &amp; discovered devices. </a:t>
            </a:r>
          </a:p>
          <a:p>
            <a:pPr lvl="1"/>
            <a:r>
              <a:rPr lang="en-US" altLang="ko-KR" dirty="0"/>
              <a:t>3</a:t>
            </a:r>
            <a:r>
              <a:rPr lang="en-US" altLang="ko-KR" baseline="30000" dirty="0"/>
              <a:t>rd</a:t>
            </a:r>
            <a:r>
              <a:rPr lang="en-US" altLang="ko-KR" dirty="0"/>
              <a:t> party assisted discovery </a:t>
            </a:r>
          </a:p>
          <a:p>
            <a:r>
              <a:rPr lang="en-US" altLang="ko-KR" dirty="0"/>
              <a:t>Pull vs Push based discovery </a:t>
            </a:r>
          </a:p>
          <a:p>
            <a:pPr lvl="1"/>
            <a:r>
              <a:rPr lang="en-US" altLang="ko-KR" dirty="0"/>
              <a:t>Pull: a discovering device requests to discovered devices.  </a:t>
            </a:r>
          </a:p>
          <a:p>
            <a:pPr lvl="1"/>
            <a:r>
              <a:rPr lang="en-US" altLang="ko-KR" dirty="0"/>
              <a:t>Push: a discovered device advertises to discovering devices.  </a:t>
            </a:r>
          </a:p>
          <a:p>
            <a:r>
              <a:rPr lang="en-US" altLang="ko-KR" dirty="0"/>
              <a:t>Current OCF discovery </a:t>
            </a:r>
          </a:p>
          <a:p>
            <a:pPr lvl="1"/>
            <a:r>
              <a:rPr lang="en-US" altLang="ko-KR" dirty="0" err="1"/>
              <a:t>CoAP</a:t>
            </a:r>
            <a:r>
              <a:rPr lang="en-US" altLang="ko-KR" dirty="0"/>
              <a:t> discovery: direct &amp; pull based  </a:t>
            </a:r>
          </a:p>
          <a:p>
            <a:pPr lvl="1"/>
            <a:r>
              <a:rPr lang="en-US" altLang="ko-KR" dirty="0"/>
              <a:t>Resource Directory: indirect &amp; pull based  </a:t>
            </a:r>
            <a:endParaRPr lang="ko-KR" altLang="en-US" dirty="0"/>
          </a:p>
        </p:txBody>
      </p:sp>
      <p:sp>
        <p:nvSpPr>
          <p:cNvPr id="3" name="제목 2">
            <a:extLst>
              <a:ext uri="{FF2B5EF4-FFF2-40B4-BE49-F238E27FC236}">
                <a16:creationId xmlns:a16="http://schemas.microsoft.com/office/drawing/2014/main" id="{4B794B7D-37DB-4BB9-A157-3BB93AD4FA79}"/>
              </a:ext>
            </a:extLst>
          </p:cNvPr>
          <p:cNvSpPr>
            <a:spLocks noGrp="1"/>
          </p:cNvSpPr>
          <p:nvPr>
            <p:ph type="title"/>
          </p:nvPr>
        </p:nvSpPr>
        <p:spPr/>
        <p:txBody>
          <a:bodyPr/>
          <a:lstStyle/>
          <a:p>
            <a:r>
              <a:rPr lang="en-US" altLang="ko-KR" dirty="0"/>
              <a:t>Discovery </a:t>
            </a:r>
            <a:endParaRPr lang="ko-KR" altLang="en-US" dirty="0"/>
          </a:p>
        </p:txBody>
      </p:sp>
      <p:sp>
        <p:nvSpPr>
          <p:cNvPr id="4" name="날짜 개체 틀 3">
            <a:extLst>
              <a:ext uri="{FF2B5EF4-FFF2-40B4-BE49-F238E27FC236}">
                <a16:creationId xmlns:a16="http://schemas.microsoft.com/office/drawing/2014/main" id="{DEC9CC2B-A13D-4581-9B7B-9EED38D144DF}"/>
              </a:ext>
            </a:extLst>
          </p:cNvPr>
          <p:cNvSpPr>
            <a:spLocks noGrp="1"/>
          </p:cNvSpPr>
          <p:nvPr>
            <p:ph type="dt" sz="half" idx="10"/>
          </p:nvPr>
        </p:nvSpPr>
        <p:spPr/>
        <p:txBody>
          <a:bodyPr/>
          <a:lstStyle/>
          <a:p>
            <a:fld id="{8CDCF8B8-F769-4523-9331-1F239AF0E094}" type="datetime3">
              <a:rPr lang="en-US" altLang="ko-KR" smtClean="0"/>
              <a:t>17 October 2017</a:t>
            </a:fld>
            <a:endParaRPr lang="en-US" dirty="0"/>
          </a:p>
        </p:txBody>
      </p:sp>
      <p:sp>
        <p:nvSpPr>
          <p:cNvPr id="5" name="바닥글 개체 틀 4">
            <a:extLst>
              <a:ext uri="{FF2B5EF4-FFF2-40B4-BE49-F238E27FC236}">
                <a16:creationId xmlns:a16="http://schemas.microsoft.com/office/drawing/2014/main" id="{420C441E-2579-4B77-AABE-9EC0A550210B}"/>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B4017CB4-EF02-41C3-BF4B-EB62223C19AE}"/>
              </a:ext>
            </a:extLst>
          </p:cNvPr>
          <p:cNvSpPr>
            <a:spLocks noGrp="1"/>
          </p:cNvSpPr>
          <p:nvPr>
            <p:ph type="sldNum" sz="quarter" idx="12"/>
          </p:nvPr>
        </p:nvSpPr>
        <p:spPr/>
        <p:txBody>
          <a:bodyPr/>
          <a:lstStyle/>
          <a:p>
            <a:fld id="{17A5C656-E050-4F3D-A0DB-0D19E9E83691}" type="slidenum">
              <a:rPr lang="en-US" smtClean="0"/>
              <a:pPr/>
              <a:t>81</a:t>
            </a:fld>
            <a:endParaRPr lang="en-US" dirty="0"/>
          </a:p>
        </p:txBody>
      </p:sp>
    </p:spTree>
    <p:extLst>
      <p:ext uri="{BB962C8B-B14F-4D97-AF65-F5344CB8AC3E}">
        <p14:creationId xmlns:p14="http://schemas.microsoft.com/office/powerpoint/2010/main" val="314234132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91046" y="104181"/>
            <a:ext cx="10295018" cy="721233"/>
          </a:xfrm>
        </p:spPr>
        <p:txBody>
          <a:bodyPr/>
          <a:lstStyle/>
          <a:p>
            <a:r>
              <a:rPr lang="en-US" altLang="ko-KR" dirty="0"/>
              <a:t>(Direct) Discovery with </a:t>
            </a:r>
            <a:r>
              <a:rPr lang="en-US" altLang="ko-KR" dirty="0" err="1"/>
              <a:t>oic</a:t>
            </a:r>
            <a:r>
              <a:rPr lang="en-US" altLang="ko-KR" dirty="0"/>
              <a:t>/res</a:t>
            </a:r>
            <a:endParaRPr lang="ko-KR" altLang="en-US" dirty="0"/>
          </a:p>
        </p:txBody>
      </p:sp>
      <p:pic>
        <p:nvPicPr>
          <p:cNvPr id="27" name="Picture 2" descr="https://www.troopsupport.dla.mil/events/images/14012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31657" y="4647479"/>
            <a:ext cx="981040" cy="1496910"/>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p:cNvPicPr>
            <a:picLocks noChangeAspect="1" noChangeArrowheads="1"/>
          </p:cNvPicPr>
          <p:nvPr/>
        </p:nvPicPr>
        <p:blipFill>
          <a:blip r:embed="rId3"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5593869" y="4647479"/>
            <a:ext cx="789757" cy="1499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8" name="내용 개체 틀 2"/>
          <p:cNvSpPr>
            <a:spLocks noGrp="1"/>
          </p:cNvSpPr>
          <p:nvPr>
            <p:ph idx="1"/>
          </p:nvPr>
        </p:nvSpPr>
        <p:spPr>
          <a:xfrm>
            <a:off x="608092" y="1166072"/>
            <a:ext cx="8363892" cy="1333668"/>
          </a:xfrm>
        </p:spPr>
        <p:txBody>
          <a:bodyPr>
            <a:normAutofit fontScale="70000" lnSpcReduction="20000"/>
          </a:bodyPr>
          <a:lstStyle/>
          <a:p>
            <a:r>
              <a:rPr lang="en-US" altLang="ko-KR" dirty="0"/>
              <a:t>Discovery with multicast GET to “</a:t>
            </a:r>
            <a:r>
              <a:rPr lang="en-US" altLang="ko-KR" dirty="0" err="1"/>
              <a:t>oic</a:t>
            </a:r>
            <a:r>
              <a:rPr lang="en-US" altLang="ko-KR" dirty="0"/>
              <a:t>/res”</a:t>
            </a:r>
          </a:p>
          <a:p>
            <a:pPr marL="800100" lvl="1" indent="-342900">
              <a:buFontTx/>
              <a:buChar char="-"/>
            </a:pPr>
            <a:r>
              <a:rPr lang="en-US" altLang="ko-KR" dirty="0"/>
              <a:t>A Client sends multicast GET to /</a:t>
            </a:r>
            <a:r>
              <a:rPr lang="en-US" altLang="ko-KR" dirty="0" err="1"/>
              <a:t>oic</a:t>
            </a:r>
            <a:r>
              <a:rPr lang="en-US" altLang="ko-KR" dirty="0"/>
              <a:t>/res &amp; </a:t>
            </a:r>
          </a:p>
          <a:p>
            <a:pPr marL="800100" lvl="1" indent="-342900">
              <a:buFontTx/>
              <a:buChar char="-"/>
            </a:pPr>
            <a:r>
              <a:rPr lang="en-US" altLang="ko-KR" dirty="0"/>
              <a:t>All the Servers send back the responses with the device type and all the hosted Resource Links. </a:t>
            </a:r>
          </a:p>
          <a:p>
            <a:pPr marL="800100" lvl="1" indent="-342900">
              <a:buFontTx/>
              <a:buChar char="-"/>
            </a:pPr>
            <a:endParaRPr lang="en-US" altLang="ko-KR" dirty="0"/>
          </a:p>
          <a:p>
            <a:pPr marL="800100" lvl="1" indent="-342900">
              <a:buFontTx/>
              <a:buChar char="-"/>
            </a:pPr>
            <a:endParaRPr lang="en-US" altLang="ko-KR" dirty="0"/>
          </a:p>
        </p:txBody>
      </p:sp>
      <p:sp>
        <p:nvSpPr>
          <p:cNvPr id="3" name="날짜 개체 틀 2"/>
          <p:cNvSpPr>
            <a:spLocks noGrp="1"/>
          </p:cNvSpPr>
          <p:nvPr>
            <p:ph type="dt" sz="half" idx="10"/>
          </p:nvPr>
        </p:nvSpPr>
        <p:spPr/>
        <p:txBody>
          <a:bodyPr/>
          <a:lstStyle/>
          <a:p>
            <a:fld id="{AA0E946F-8A79-495D-8C56-8F1C90E31A68}" type="datetime3">
              <a:rPr lang="en-US" altLang="ko-KR" smtClean="0"/>
              <a:t>17 October 2017</a:t>
            </a:fld>
            <a:endParaRPr lang="en-US" dirty="0"/>
          </a:p>
        </p:txBody>
      </p:sp>
      <p:sp>
        <p:nvSpPr>
          <p:cNvPr id="4" name="바닥글 개체 틀 3"/>
          <p:cNvSpPr>
            <a:spLocks noGrp="1"/>
          </p:cNvSpPr>
          <p:nvPr>
            <p:ph type="ftr" sz="quarter" idx="11"/>
          </p:nvPr>
        </p:nvSpPr>
        <p:spPr/>
        <p:txBody>
          <a:bodyPr/>
          <a:lstStyle/>
          <a:p>
            <a:r>
              <a:rPr lang="en-US" altLang="ko-KR" dirty="0"/>
              <a:t>Open Connectivity Foundation Public Information - No NDA</a:t>
            </a:r>
          </a:p>
        </p:txBody>
      </p:sp>
      <p:sp>
        <p:nvSpPr>
          <p:cNvPr id="5" name="슬라이드 번호 개체 틀 4"/>
          <p:cNvSpPr>
            <a:spLocks noGrp="1"/>
          </p:cNvSpPr>
          <p:nvPr>
            <p:ph type="sldNum" sz="quarter" idx="12"/>
          </p:nvPr>
        </p:nvSpPr>
        <p:spPr/>
        <p:txBody>
          <a:bodyPr/>
          <a:lstStyle/>
          <a:p>
            <a:fld id="{17A5C656-E050-4F3D-A0DB-0D19E9E83691}" type="slidenum">
              <a:rPr lang="en-US" smtClean="0"/>
              <a:pPr/>
              <a:t>82</a:t>
            </a:fld>
            <a:endParaRPr lang="en-US" dirty="0"/>
          </a:p>
        </p:txBody>
      </p:sp>
      <p:pic>
        <p:nvPicPr>
          <p:cNvPr id="7170" name="Picture 2" descr="Image result for nest iot">
            <a:extLst>
              <a:ext uri="{FF2B5EF4-FFF2-40B4-BE49-F238E27FC236}">
                <a16:creationId xmlns:a16="http://schemas.microsoft.com/office/drawing/2014/main" id="{5CBD9197-FD38-4CB0-A51E-14C19B3AA9E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6835" y="2509728"/>
            <a:ext cx="1024917" cy="1024917"/>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Image result for samsung fridge">
            <a:extLst>
              <a:ext uri="{FF2B5EF4-FFF2-40B4-BE49-F238E27FC236}">
                <a16:creationId xmlns:a16="http://schemas.microsoft.com/office/drawing/2014/main" id="{13CA3914-FE1A-41B7-816A-8D08A0EF674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80525" y="4563697"/>
            <a:ext cx="1354724" cy="1590135"/>
          </a:xfrm>
          <a:prstGeom prst="rect">
            <a:avLst/>
          </a:prstGeom>
          <a:noFill/>
          <a:extLst>
            <a:ext uri="{909E8E84-426E-40DD-AFC4-6F175D3DCCD1}">
              <a14:hiddenFill xmlns:a14="http://schemas.microsoft.com/office/drawing/2010/main">
                <a:solidFill>
                  <a:srgbClr val="FFFFFF"/>
                </a:solidFill>
              </a14:hiddenFill>
            </a:ext>
          </a:extLst>
        </p:spPr>
      </p:pic>
      <p:sp>
        <p:nvSpPr>
          <p:cNvPr id="19" name="Content Placeholder 2">
            <a:extLst>
              <a:ext uri="{FF2B5EF4-FFF2-40B4-BE49-F238E27FC236}">
                <a16:creationId xmlns:a16="http://schemas.microsoft.com/office/drawing/2014/main" id="{D2C054B9-6C4C-4B05-8CC0-6397B909D737}"/>
              </a:ext>
            </a:extLst>
          </p:cNvPr>
          <p:cNvSpPr txBox="1">
            <a:spLocks/>
          </p:cNvSpPr>
          <p:nvPr/>
        </p:nvSpPr>
        <p:spPr>
          <a:xfrm>
            <a:off x="1342418" y="3631584"/>
            <a:ext cx="4369800" cy="77047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Multicast GET to /</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/res</a:t>
            </a:r>
          </a:p>
          <a:p>
            <a:pPr marL="457200" indent="-457200" algn="ctr">
              <a:buNone/>
            </a:pPr>
            <a:r>
              <a:rPr lang="en-US" sz="1600" b="1" dirty="0">
                <a:solidFill>
                  <a:srgbClr val="1C3339"/>
                </a:solidFill>
                <a:latin typeface="Courier New" panose="02070309020205020404" pitchFamily="49" charset="0"/>
                <a:cs typeface="Courier New" panose="02070309020205020404" pitchFamily="49" charset="0"/>
              </a:rPr>
              <a:t>coap://[ff02::158]:5683/oic/res</a:t>
            </a:r>
          </a:p>
        </p:txBody>
      </p:sp>
      <p:cxnSp>
        <p:nvCxnSpPr>
          <p:cNvPr id="20" name="직선 화살표 연결선 19">
            <a:extLst>
              <a:ext uri="{FF2B5EF4-FFF2-40B4-BE49-F238E27FC236}">
                <a16:creationId xmlns:a16="http://schemas.microsoft.com/office/drawing/2014/main" id="{E9FDA896-2E23-496A-88FF-71863DF9D463}"/>
              </a:ext>
            </a:extLst>
          </p:cNvPr>
          <p:cNvCxnSpPr>
            <a:cxnSpLocks/>
          </p:cNvCxnSpPr>
          <p:nvPr/>
        </p:nvCxnSpPr>
        <p:spPr>
          <a:xfrm>
            <a:off x="6569857" y="5409165"/>
            <a:ext cx="1990481" cy="0"/>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직선 화살표 연결선 20">
            <a:extLst>
              <a:ext uri="{FF2B5EF4-FFF2-40B4-BE49-F238E27FC236}">
                <a16:creationId xmlns:a16="http://schemas.microsoft.com/office/drawing/2014/main" id="{8CFD7DC1-58DC-4402-B07C-6B68E01222E9}"/>
              </a:ext>
            </a:extLst>
          </p:cNvPr>
          <p:cNvCxnSpPr>
            <a:cxnSpLocks/>
          </p:cNvCxnSpPr>
          <p:nvPr/>
        </p:nvCxnSpPr>
        <p:spPr>
          <a:xfrm>
            <a:off x="5988748" y="3579718"/>
            <a:ext cx="0" cy="892658"/>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직선 화살표 연결선 25">
            <a:extLst>
              <a:ext uri="{FF2B5EF4-FFF2-40B4-BE49-F238E27FC236}">
                <a16:creationId xmlns:a16="http://schemas.microsoft.com/office/drawing/2014/main" id="{BFAE9558-F742-4F36-BE2F-F417A51B6665}"/>
              </a:ext>
            </a:extLst>
          </p:cNvPr>
          <p:cNvCxnSpPr>
            <a:cxnSpLocks/>
          </p:cNvCxnSpPr>
          <p:nvPr/>
        </p:nvCxnSpPr>
        <p:spPr>
          <a:xfrm flipH="1">
            <a:off x="3447278" y="5409165"/>
            <a:ext cx="1990481" cy="0"/>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직선 화살표 연결선 36">
            <a:extLst>
              <a:ext uri="{FF2B5EF4-FFF2-40B4-BE49-F238E27FC236}">
                <a16:creationId xmlns:a16="http://schemas.microsoft.com/office/drawing/2014/main" id="{24B5EAA6-A1F2-48C5-9D06-84A82923CB10}"/>
              </a:ext>
            </a:extLst>
          </p:cNvPr>
          <p:cNvCxnSpPr>
            <a:cxnSpLocks/>
          </p:cNvCxnSpPr>
          <p:nvPr/>
        </p:nvCxnSpPr>
        <p:spPr>
          <a:xfrm flipH="1">
            <a:off x="3447278" y="5700995"/>
            <a:ext cx="1990481" cy="0"/>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직선 화살표 연결선 37">
            <a:extLst>
              <a:ext uri="{FF2B5EF4-FFF2-40B4-BE49-F238E27FC236}">
                <a16:creationId xmlns:a16="http://schemas.microsoft.com/office/drawing/2014/main" id="{276A60D0-9A67-4C27-BE50-F8C0CA2FBB9F}"/>
              </a:ext>
            </a:extLst>
          </p:cNvPr>
          <p:cNvCxnSpPr>
            <a:cxnSpLocks/>
          </p:cNvCxnSpPr>
          <p:nvPr/>
        </p:nvCxnSpPr>
        <p:spPr>
          <a:xfrm>
            <a:off x="6569857" y="5691267"/>
            <a:ext cx="1990481" cy="0"/>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직선 화살표 연결선 38">
            <a:extLst>
              <a:ext uri="{FF2B5EF4-FFF2-40B4-BE49-F238E27FC236}">
                <a16:creationId xmlns:a16="http://schemas.microsoft.com/office/drawing/2014/main" id="{D0913947-D672-41DE-AA98-B284BFC7CF5C}"/>
              </a:ext>
            </a:extLst>
          </p:cNvPr>
          <p:cNvCxnSpPr>
            <a:cxnSpLocks/>
          </p:cNvCxnSpPr>
          <p:nvPr/>
        </p:nvCxnSpPr>
        <p:spPr>
          <a:xfrm>
            <a:off x="6222213" y="3579718"/>
            <a:ext cx="0" cy="892658"/>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Content Placeholder 2">
            <a:extLst>
              <a:ext uri="{FF2B5EF4-FFF2-40B4-BE49-F238E27FC236}">
                <a16:creationId xmlns:a16="http://schemas.microsoft.com/office/drawing/2014/main" id="{C0CF4FC3-BB4D-442F-BF92-854A7F2FA570}"/>
              </a:ext>
            </a:extLst>
          </p:cNvPr>
          <p:cNvSpPr txBox="1">
            <a:spLocks/>
          </p:cNvSpPr>
          <p:nvPr/>
        </p:nvSpPr>
        <p:spPr>
          <a:xfrm>
            <a:off x="6468895" y="3631584"/>
            <a:ext cx="4369800" cy="77047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Response with </a:t>
            </a:r>
          </a:p>
          <a:p>
            <a:pPr marL="457200" indent="-457200" algn="ctr">
              <a:buNone/>
            </a:pPr>
            <a:r>
              <a:rPr lang="en-US" altLang="ko-KR" sz="1600" b="1" dirty="0">
                <a:latin typeface="Courier New" panose="02070309020205020404" pitchFamily="49" charset="0"/>
                <a:cs typeface="Courier New" panose="02070309020205020404" pitchFamily="49" charset="0"/>
              </a:rPr>
              <a:t>Resource &amp; Device information </a:t>
            </a:r>
            <a:endParaRPr lang="en-US" sz="1600" b="1" dirty="0">
              <a:solidFill>
                <a:srgbClr val="1C3339"/>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88725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par>
                                <p:cTn id="8" presetID="22" presetClass="entr" presetSubtype="8"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left)">
                                      <p:cBhvr>
                                        <p:cTn id="10" dur="500"/>
                                        <p:tgtEl>
                                          <p:spTgt spid="20"/>
                                        </p:tgtEl>
                                      </p:cBhvr>
                                    </p:animEffect>
                                  </p:childTnLst>
                                </p:cTn>
                              </p:par>
                              <p:par>
                                <p:cTn id="11" presetID="22" presetClass="entr" presetSubtype="4"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ipe(down)">
                                      <p:cBhvr>
                                        <p:cTn id="13" dur="500"/>
                                        <p:tgtEl>
                                          <p:spTgt spid="21"/>
                                        </p:tgtEl>
                                      </p:cBhvr>
                                    </p:animEffect>
                                  </p:childTnLst>
                                </p:cTn>
                              </p:par>
                              <p:par>
                                <p:cTn id="14" presetID="22" presetClass="entr" presetSubtype="2" fill="hold"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wipe(right)">
                                      <p:cBhvr>
                                        <p:cTn id="16" dur="500"/>
                                        <p:tgtEl>
                                          <p:spTgt spid="2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wipe(left)">
                                      <p:cBhvr>
                                        <p:cTn id="21" dur="500"/>
                                        <p:tgtEl>
                                          <p:spTgt spid="37"/>
                                        </p:tgtEl>
                                      </p:cBhvr>
                                    </p:animEffect>
                                  </p:childTnLst>
                                </p:cTn>
                              </p:par>
                              <p:par>
                                <p:cTn id="22" presetID="22" presetClass="entr" presetSubtype="2" fill="hold" nodeType="with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wipe(right)">
                                      <p:cBhvr>
                                        <p:cTn id="24" dur="500"/>
                                        <p:tgtEl>
                                          <p:spTgt spid="38"/>
                                        </p:tgtEl>
                                      </p:cBhvr>
                                    </p:animEffect>
                                  </p:childTnLst>
                                </p:cTn>
                              </p:par>
                              <p:par>
                                <p:cTn id="25" presetID="22" presetClass="entr" presetSubtype="1" fill="hold" nodeType="with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wipe(up)">
                                      <p:cBhvr>
                                        <p:cTn id="27" dur="500"/>
                                        <p:tgtEl>
                                          <p:spTgt spid="39"/>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40"/>
                                        </p:tgtEl>
                                        <p:attrNameLst>
                                          <p:attrName>style.visibility</p:attrName>
                                        </p:attrNameLst>
                                      </p:cBhvr>
                                      <p:to>
                                        <p:strVal val="visible"/>
                                      </p:to>
                                    </p:set>
                                    <p:animEffect transition="in" filter="wipe(left)">
                                      <p:cBhvr>
                                        <p:cTn id="30"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40"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9005519" y="4357093"/>
            <a:ext cx="2700591" cy="630810"/>
          </a:xfrm>
          <a:prstGeom prst="rect">
            <a:avLst/>
          </a:prstGeom>
          <a:solidFill>
            <a:schemeClr val="accent5">
              <a:lumMod val="20000"/>
              <a:lumOff val="80000"/>
            </a:schemeClr>
          </a:solidFill>
          <a:ln w="3175">
            <a:solidFill>
              <a:schemeClr val="tx1"/>
            </a:solidFill>
          </a:ln>
        </p:spPr>
        <p:txBody>
          <a:bodyPr wrap="square" rtlCol="0">
            <a:normAutofit fontScale="92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oic.wk.p</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"pi": "54919CA5-4101-4AE4-595B-353C51AA983C", </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mnmn</a:t>
            </a:r>
            <a:r>
              <a:rPr lang="en-US" altLang="ko-KR" sz="800" dirty="0">
                <a:latin typeface="Courier New" pitchFamily="49" charset="0"/>
                <a:cs typeface="Courier New" pitchFamily="49" charset="0"/>
              </a:rPr>
              <a:t>": "STRK, Inc"</a:t>
            </a:r>
          </a:p>
          <a:p>
            <a:r>
              <a:rPr lang="en-US" altLang="ko-KR" sz="800" dirty="0">
                <a:latin typeface="Courier New" pitchFamily="49" charset="0"/>
                <a:cs typeface="Courier New" pitchFamily="49" charset="0"/>
              </a:rPr>
              <a:t>}</a:t>
            </a:r>
            <a:endParaRPr lang="ko-KR" altLang="en-US" sz="800" dirty="0" err="1">
              <a:latin typeface="Courier New" pitchFamily="49" charset="0"/>
              <a:cs typeface="Courier New" pitchFamily="49" charset="0"/>
            </a:endParaRPr>
          </a:p>
        </p:txBody>
      </p:sp>
      <p:sp>
        <p:nvSpPr>
          <p:cNvPr id="31" name="TextBox 30"/>
          <p:cNvSpPr txBox="1"/>
          <p:nvPr/>
        </p:nvSpPr>
        <p:spPr>
          <a:xfrm>
            <a:off x="9020600" y="5037486"/>
            <a:ext cx="2694563" cy="609330"/>
          </a:xfrm>
          <a:prstGeom prst="rect">
            <a:avLst/>
          </a:prstGeom>
          <a:solidFill>
            <a:srgbClr val="FFCC99"/>
          </a:solidFill>
          <a:ln w="3175">
            <a:solidFill>
              <a:schemeClr val="tx1"/>
            </a:solidFill>
          </a:ln>
        </p:spPr>
        <p:txBody>
          <a:bodyPr wrap="square" rtlCol="0">
            <a:normAutofit fontScale="850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oic.r.switch.binary</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"n": "</a:t>
            </a:r>
            <a:r>
              <a:rPr lang="en-US" altLang="ko-KR" sz="800" dirty="0" err="1">
                <a:latin typeface="Courier New" pitchFamily="49" charset="0"/>
                <a:cs typeface="Courier New" pitchFamily="49" charset="0"/>
              </a:rPr>
              <a:t>myDeskLampSwitch</a:t>
            </a:r>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"value": true</a:t>
            </a:r>
          </a:p>
          <a:p>
            <a:r>
              <a:rPr lang="en-US" altLang="ko-KR" sz="800" dirty="0">
                <a:latin typeface="Courier New" pitchFamily="49" charset="0"/>
                <a:cs typeface="Courier New" pitchFamily="49" charset="0"/>
              </a:rPr>
              <a:t>}</a:t>
            </a:r>
          </a:p>
        </p:txBody>
      </p:sp>
      <p:sp>
        <p:nvSpPr>
          <p:cNvPr id="32" name="TextBox 31"/>
          <p:cNvSpPr txBox="1"/>
          <p:nvPr/>
        </p:nvSpPr>
        <p:spPr>
          <a:xfrm>
            <a:off x="9024086" y="5679455"/>
            <a:ext cx="2682024" cy="654817"/>
          </a:xfrm>
          <a:prstGeom prst="rect">
            <a:avLst/>
          </a:prstGeom>
          <a:solidFill>
            <a:srgbClr val="FFCC99"/>
          </a:solidFill>
          <a:ln w="3175">
            <a:solidFill>
              <a:schemeClr val="tx1"/>
            </a:solidFill>
          </a:ln>
        </p:spPr>
        <p:txBody>
          <a:bodyPr wrap="square" rtlCol="0">
            <a:normAutofit fontScale="92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oic.r.switch.binary</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"n": "</a:t>
            </a:r>
            <a:r>
              <a:rPr lang="en-US" altLang="ko-KR" sz="800" dirty="0" err="1">
                <a:latin typeface="Courier New" pitchFamily="49" charset="0"/>
                <a:cs typeface="Courier New" pitchFamily="49" charset="0"/>
              </a:rPr>
              <a:t>myDeskLampBrightness</a:t>
            </a:r>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"brightness": 50</a:t>
            </a:r>
          </a:p>
          <a:p>
            <a:r>
              <a:rPr lang="en-US" altLang="ko-KR" sz="800" dirty="0">
                <a:latin typeface="Courier New" pitchFamily="49" charset="0"/>
                <a:cs typeface="Courier New" pitchFamily="49" charset="0"/>
              </a:rPr>
              <a:t>}</a:t>
            </a:r>
          </a:p>
        </p:txBody>
      </p:sp>
      <p:sp>
        <p:nvSpPr>
          <p:cNvPr id="26" name="TextBox 25">
            <a:extLst>
              <a:ext uri="{FF2B5EF4-FFF2-40B4-BE49-F238E27FC236}">
                <a16:creationId xmlns:a16="http://schemas.microsoft.com/office/drawing/2014/main" id="{8A79E418-CF5E-49DE-822A-177EFA6B5CAA}"/>
              </a:ext>
            </a:extLst>
          </p:cNvPr>
          <p:cNvSpPr txBox="1"/>
          <p:nvPr/>
        </p:nvSpPr>
        <p:spPr>
          <a:xfrm>
            <a:off x="9005519" y="3558694"/>
            <a:ext cx="2700591" cy="760122"/>
          </a:xfrm>
          <a:prstGeom prst="rect">
            <a:avLst/>
          </a:prstGeom>
          <a:solidFill>
            <a:schemeClr val="accent5">
              <a:lumMod val="20000"/>
              <a:lumOff val="80000"/>
            </a:schemeClr>
          </a:solidFill>
          <a:ln w="3175">
            <a:solidFill>
              <a:schemeClr val="tx1"/>
            </a:solidFill>
          </a:ln>
        </p:spPr>
        <p:txBody>
          <a:bodyPr wrap="square" rtlCol="0">
            <a:normAutofit fontScale="77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oic.wk.d</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oic.d.light</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"n": "</a:t>
            </a:r>
            <a:r>
              <a:rPr lang="en-US" altLang="ko-KR" sz="800" dirty="0" err="1">
                <a:latin typeface="Courier New" pitchFamily="49" charset="0"/>
                <a:cs typeface="Courier New" pitchFamily="49" charset="0"/>
              </a:rPr>
              <a:t>myDeskLamp</a:t>
            </a:r>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"di": "dc70373c-1e8d-4fb3-962e-017eaa863989", </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icv</a:t>
            </a:r>
            <a:r>
              <a:rPr lang="en-US" altLang="ko-KR" sz="800" dirty="0">
                <a:latin typeface="Courier New" pitchFamily="49" charset="0"/>
                <a:cs typeface="Courier New" pitchFamily="49" charset="0"/>
              </a:rPr>
              <a:t>": "ocf.1.0.0",</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dmv</a:t>
            </a:r>
            <a:r>
              <a:rPr lang="en-US" altLang="ko-KR" sz="800" dirty="0">
                <a:latin typeface="Courier New" pitchFamily="49" charset="0"/>
                <a:cs typeface="Courier New" pitchFamily="49" charset="0"/>
              </a:rPr>
              <a:t>": "ocf.res.1.0.0, ocf.sh.1.0.0",</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piid</a:t>
            </a:r>
            <a:r>
              <a:rPr lang="en-US" altLang="ko-KR" sz="800" dirty="0">
                <a:latin typeface="Courier New" pitchFamily="49" charset="0"/>
                <a:cs typeface="Courier New" pitchFamily="49" charset="0"/>
              </a:rPr>
              <a:t>": "6F0AAC04-2BB0-468D-B57C-16570A26AE48"</a:t>
            </a:r>
          </a:p>
          <a:p>
            <a:r>
              <a:rPr lang="en-US" altLang="ko-KR" sz="800" dirty="0">
                <a:latin typeface="Courier New" pitchFamily="49" charset="0"/>
                <a:cs typeface="Courier New" pitchFamily="49" charset="0"/>
              </a:rPr>
              <a:t>}</a:t>
            </a:r>
          </a:p>
        </p:txBody>
      </p:sp>
      <p:sp>
        <p:nvSpPr>
          <p:cNvPr id="33" name="TextBox 32">
            <a:extLst>
              <a:ext uri="{FF2B5EF4-FFF2-40B4-BE49-F238E27FC236}">
                <a16:creationId xmlns:a16="http://schemas.microsoft.com/office/drawing/2014/main" id="{F59E9402-3D39-446F-9319-4EC78103F43F}"/>
              </a:ext>
            </a:extLst>
          </p:cNvPr>
          <p:cNvSpPr txBox="1"/>
          <p:nvPr/>
        </p:nvSpPr>
        <p:spPr>
          <a:xfrm>
            <a:off x="9005519" y="564211"/>
            <a:ext cx="2700591" cy="2960966"/>
          </a:xfrm>
          <a:prstGeom prst="rect">
            <a:avLst/>
          </a:prstGeom>
          <a:solidFill>
            <a:schemeClr val="accent5">
              <a:lumMod val="20000"/>
              <a:lumOff val="80000"/>
            </a:schemeClr>
          </a:solidFill>
          <a:ln w="3175">
            <a:solidFill>
              <a:schemeClr val="tx1"/>
            </a:solidFill>
          </a:ln>
        </p:spPr>
        <p:txBody>
          <a:bodyPr wrap="square" rtlCol="0">
            <a:normAutofit fontScale="62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["oic.wk.res"],</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oic.if.ll</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"links":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a:t>
            </a:r>
            <a:r>
              <a:rPr lang="en-US" altLang="ko-KR" sz="800" dirty="0">
                <a:latin typeface="Courier New" pitchFamily="49" charset="0"/>
                <a:cs typeface="Courier New" pitchFamily="49" charset="0"/>
              </a:rPr>
              <a:t>/res",</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rel</a:t>
            </a:r>
            <a:r>
              <a:rPr lang="en-US" altLang="ko-KR" sz="800" dirty="0">
                <a:latin typeface="Courier New" pitchFamily="49" charset="0"/>
                <a:cs typeface="Courier New" pitchFamily="49" charset="0"/>
              </a:rPr>
              <a:t>": "self",</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["oic.wk.res"],</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oic.if.ll</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://[2001:db8:a::b1d4]:33333"}]</a:t>
            </a:r>
          </a:p>
          <a:p>
            <a:r>
              <a:rPr lang="en-US" altLang="ko-KR" sz="800" dirty="0">
                <a:latin typeface="Courier New" pitchFamily="49" charset="0"/>
                <a:cs typeface="Courier New" pitchFamily="49" charset="0"/>
              </a:rPr>
              <a:t>    },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a:t>
            </a:r>
            <a:r>
              <a:rPr lang="en-US" altLang="ko-KR" sz="800" dirty="0">
                <a:latin typeface="Courier New" pitchFamily="49" charset="0"/>
                <a:cs typeface="Courier New" pitchFamily="49" charset="0"/>
              </a:rPr>
              <a:t>/d",</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oic.wk.d</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oic.d.light</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a:t>
            </a:r>
            <a:r>
              <a:rPr lang="en-US" altLang="ko-KR" sz="800" dirty="0">
                <a:latin typeface="Courier New" pitchFamily="49" charset="0"/>
                <a:cs typeface="Courier New" pitchFamily="49" charset="0"/>
              </a:rPr>
              <a:t>/p",</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oic.wk.p</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myLightSwitch</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oic.r.switch.binary</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myLightBrightness</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oic.r.brightness</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a:t>
            </a:r>
          </a:p>
        </p:txBody>
      </p:sp>
      <p:sp>
        <p:nvSpPr>
          <p:cNvPr id="2" name="제목 1"/>
          <p:cNvSpPr>
            <a:spLocks noGrp="1"/>
          </p:cNvSpPr>
          <p:nvPr>
            <p:ph type="title"/>
          </p:nvPr>
        </p:nvSpPr>
        <p:spPr>
          <a:xfrm>
            <a:off x="491046" y="104181"/>
            <a:ext cx="10295018" cy="721233"/>
          </a:xfrm>
        </p:spPr>
        <p:txBody>
          <a:bodyPr/>
          <a:lstStyle/>
          <a:p>
            <a:r>
              <a:rPr lang="en-US" altLang="ko-KR" dirty="0"/>
              <a:t>(Direct) Discovery with </a:t>
            </a:r>
            <a:r>
              <a:rPr lang="en-US" altLang="ko-KR" dirty="0" err="1"/>
              <a:t>oic</a:t>
            </a:r>
            <a:r>
              <a:rPr lang="en-US" altLang="ko-KR" dirty="0"/>
              <a:t>/res</a:t>
            </a:r>
            <a:endParaRPr lang="ko-KR" altLang="en-US" dirty="0"/>
          </a:p>
        </p:txBody>
      </p:sp>
      <p:pic>
        <p:nvPicPr>
          <p:cNvPr id="27" name="Picture 2" descr="https://www.troopsupport.dla.mil/events/images/140122.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782242" y="3220615"/>
            <a:ext cx="1458097" cy="2224823"/>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p:cNvPicPr>
            <a:picLocks noChangeAspect="1" noChangeArrowheads="1"/>
          </p:cNvPicPr>
          <p:nvPr/>
        </p:nvPicPr>
        <p:blipFill>
          <a:blip r:embed="rId8"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484581" y="3136064"/>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6" name="직선 화살표 연결선 35"/>
          <p:cNvCxnSpPr/>
          <p:nvPr/>
        </p:nvCxnSpPr>
        <p:spPr>
          <a:xfrm flipV="1">
            <a:off x="3081049" y="3536611"/>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직선 화살표 연결선 38"/>
          <p:cNvCxnSpPr/>
          <p:nvPr/>
        </p:nvCxnSpPr>
        <p:spPr>
          <a:xfrm flipV="1">
            <a:off x="3081049" y="3948528"/>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Content Placeholder 2"/>
          <p:cNvSpPr txBox="1">
            <a:spLocks/>
          </p:cNvSpPr>
          <p:nvPr/>
        </p:nvSpPr>
        <p:spPr>
          <a:xfrm>
            <a:off x="3081049" y="3175228"/>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GET /</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/res</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41" name="Content Placeholder 2"/>
          <p:cNvSpPr txBox="1">
            <a:spLocks/>
          </p:cNvSpPr>
          <p:nvPr/>
        </p:nvSpPr>
        <p:spPr>
          <a:xfrm>
            <a:off x="3081049" y="3667469"/>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68" name="내용 개체 틀 2"/>
          <p:cNvSpPr>
            <a:spLocks noGrp="1"/>
          </p:cNvSpPr>
          <p:nvPr>
            <p:ph idx="1"/>
          </p:nvPr>
        </p:nvSpPr>
        <p:spPr>
          <a:xfrm>
            <a:off x="608092" y="1166072"/>
            <a:ext cx="8363892" cy="1333668"/>
          </a:xfrm>
        </p:spPr>
        <p:txBody>
          <a:bodyPr>
            <a:normAutofit fontScale="70000" lnSpcReduction="20000"/>
          </a:bodyPr>
          <a:lstStyle/>
          <a:p>
            <a:r>
              <a:rPr lang="en-US" altLang="ko-KR" dirty="0"/>
              <a:t>Discovery with multicast GET to “</a:t>
            </a:r>
            <a:r>
              <a:rPr lang="en-US" altLang="ko-KR" dirty="0" err="1"/>
              <a:t>oic</a:t>
            </a:r>
            <a:r>
              <a:rPr lang="en-US" altLang="ko-KR" dirty="0"/>
              <a:t>/res”</a:t>
            </a:r>
          </a:p>
          <a:p>
            <a:pPr marL="800100" lvl="1" indent="-342900">
              <a:buFontTx/>
              <a:buChar char="-"/>
            </a:pPr>
            <a:r>
              <a:rPr lang="en-US" altLang="ko-KR" dirty="0"/>
              <a:t>A Client sends multicast GET to /</a:t>
            </a:r>
            <a:r>
              <a:rPr lang="en-US" altLang="ko-KR" dirty="0" err="1"/>
              <a:t>oic</a:t>
            </a:r>
            <a:r>
              <a:rPr lang="en-US" altLang="ko-KR" dirty="0"/>
              <a:t>/res &amp; </a:t>
            </a:r>
          </a:p>
          <a:p>
            <a:pPr marL="800100" lvl="1" indent="-342900">
              <a:buFontTx/>
              <a:buChar char="-"/>
            </a:pPr>
            <a:r>
              <a:rPr lang="en-US" altLang="ko-KR" dirty="0"/>
              <a:t>All the Servers send back the responses with the device type and all the hosted Resource Links. </a:t>
            </a:r>
          </a:p>
          <a:p>
            <a:pPr marL="800100" lvl="1" indent="-342900">
              <a:buFontTx/>
              <a:buChar char="-"/>
            </a:pPr>
            <a:endParaRPr lang="en-US" altLang="ko-KR" dirty="0"/>
          </a:p>
          <a:p>
            <a:pPr marL="800100" lvl="1" indent="-342900">
              <a:buFontTx/>
              <a:buChar char="-"/>
            </a:pPr>
            <a:endParaRPr lang="en-US" altLang="ko-KR" dirty="0"/>
          </a:p>
        </p:txBody>
      </p:sp>
      <p:sp>
        <p:nvSpPr>
          <p:cNvPr id="28" name="TextBox 27"/>
          <p:cNvSpPr txBox="1"/>
          <p:nvPr/>
        </p:nvSpPr>
        <p:spPr>
          <a:xfrm>
            <a:off x="3531136" y="4067440"/>
            <a:ext cx="2422188" cy="2257104"/>
          </a:xfrm>
          <a:prstGeom prst="rect">
            <a:avLst/>
          </a:prstGeom>
          <a:solidFill>
            <a:schemeClr val="accent5">
              <a:lumMod val="20000"/>
              <a:lumOff val="80000"/>
            </a:schemeClr>
          </a:solidFill>
          <a:ln w="3175">
            <a:solidFill>
              <a:schemeClr val="tx1"/>
            </a:solidFill>
          </a:ln>
        </p:spPr>
        <p:txBody>
          <a:bodyPr wrap="square" rtlCol="0">
            <a:normAutofit fontScale="40000" lnSpcReduction="20000"/>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/res",</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rel</a:t>
            </a:r>
            <a:r>
              <a:rPr lang="en-US" altLang="ko-KR" sz="1000" dirty="0">
                <a:latin typeface="Courier New" pitchFamily="49" charset="0"/>
                <a:cs typeface="Courier New" pitchFamily="49" charset="0"/>
              </a:rPr>
              <a:t>": "self",</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["oic.wk.res"],</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oic.if.ll</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://[2001:db8:a::b1d4]:33333"}]</a:t>
            </a:r>
          </a:p>
          <a:p>
            <a:r>
              <a:rPr lang="en-US" altLang="ko-KR" sz="1000" dirty="0">
                <a:latin typeface="Courier New" pitchFamily="49" charset="0"/>
                <a:cs typeface="Courier New" pitchFamily="49" charset="0"/>
              </a:rPr>
              <a:t>    }, </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/d",</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oic.d.light</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://[2001:db8:b::c2e5]:22222"}]</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/p",</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oic.wk.p</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://[2001:db8:b::c2e5]:22222"}]</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myLightSwitch</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oic.r.switch.binary</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oic.if.a</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://[2001:db8:b::c2e5]:22222"}]</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myLightBrightness</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oic.r.brightness</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oic.if.a</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://[2001:db8:b::c2e5]:22222"}]</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p:txBody>
      </p:sp>
      <p:sp>
        <p:nvSpPr>
          <p:cNvPr id="35" name="Line 35"/>
          <p:cNvSpPr>
            <a:spLocks noChangeShapeType="1"/>
          </p:cNvSpPr>
          <p:nvPr>
            <p:custDataLst>
              <p:tags r:id="rId1"/>
            </p:custDataLst>
          </p:nvPr>
        </p:nvSpPr>
        <p:spPr bwMode="auto">
          <a:xfrm flipH="1">
            <a:off x="8138983" y="3250215"/>
            <a:ext cx="932587" cy="872044"/>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37" name="Line 35"/>
          <p:cNvSpPr>
            <a:spLocks noChangeShapeType="1"/>
          </p:cNvSpPr>
          <p:nvPr>
            <p:custDataLst>
              <p:tags r:id="rId2"/>
            </p:custDataLst>
          </p:nvPr>
        </p:nvSpPr>
        <p:spPr bwMode="auto">
          <a:xfrm flipH="1" flipV="1">
            <a:off x="8138983" y="5002580"/>
            <a:ext cx="932587" cy="278253"/>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38" name="Line 35"/>
          <p:cNvSpPr>
            <a:spLocks noChangeShapeType="1"/>
          </p:cNvSpPr>
          <p:nvPr>
            <p:custDataLst>
              <p:tags r:id="rId3"/>
            </p:custDataLst>
          </p:nvPr>
        </p:nvSpPr>
        <p:spPr bwMode="auto">
          <a:xfrm flipH="1">
            <a:off x="8138982" y="4641083"/>
            <a:ext cx="971319" cy="44152"/>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42" name="Line 35"/>
          <p:cNvSpPr>
            <a:spLocks noChangeShapeType="1"/>
          </p:cNvSpPr>
          <p:nvPr>
            <p:custDataLst>
              <p:tags r:id="rId4"/>
            </p:custDataLst>
          </p:nvPr>
        </p:nvSpPr>
        <p:spPr bwMode="auto">
          <a:xfrm flipH="1">
            <a:off x="8150636" y="3937533"/>
            <a:ext cx="959667" cy="440242"/>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cxnSp>
        <p:nvCxnSpPr>
          <p:cNvPr id="20" name="직선 화살표 연결선 19"/>
          <p:cNvCxnSpPr/>
          <p:nvPr/>
        </p:nvCxnSpPr>
        <p:spPr>
          <a:xfrm rot="5400000" flipH="1" flipV="1">
            <a:off x="8151206" y="2391543"/>
            <a:ext cx="964224" cy="753122"/>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직선 화살표 연결선 24"/>
          <p:cNvCxnSpPr/>
          <p:nvPr/>
        </p:nvCxnSpPr>
        <p:spPr>
          <a:xfrm rot="5400000" flipH="1" flipV="1">
            <a:off x="8152851" y="2747521"/>
            <a:ext cx="923041" cy="715225"/>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날짜 개체 틀 2"/>
          <p:cNvSpPr>
            <a:spLocks noGrp="1"/>
          </p:cNvSpPr>
          <p:nvPr>
            <p:ph type="dt" sz="half" idx="10"/>
          </p:nvPr>
        </p:nvSpPr>
        <p:spPr/>
        <p:txBody>
          <a:bodyPr/>
          <a:lstStyle/>
          <a:p>
            <a:fld id="{D11B5BB0-6CBB-4238-9A65-F4C108C81886}" type="datetime3">
              <a:rPr lang="en-US" altLang="ko-KR" smtClean="0"/>
              <a:t>17 October 2017</a:t>
            </a:fld>
            <a:endParaRPr lang="en-US" dirty="0"/>
          </a:p>
        </p:txBody>
      </p:sp>
      <p:sp>
        <p:nvSpPr>
          <p:cNvPr id="4" name="바닥글 개체 틀 3"/>
          <p:cNvSpPr>
            <a:spLocks noGrp="1"/>
          </p:cNvSpPr>
          <p:nvPr>
            <p:ph type="ftr" sz="quarter" idx="11"/>
          </p:nvPr>
        </p:nvSpPr>
        <p:spPr/>
        <p:txBody>
          <a:bodyPr/>
          <a:lstStyle/>
          <a:p>
            <a:r>
              <a:rPr lang="en-US" altLang="ko-KR" dirty="0"/>
              <a:t>Open Connectivity Foundation Public Information - No NDA</a:t>
            </a:r>
          </a:p>
        </p:txBody>
      </p:sp>
      <p:sp>
        <p:nvSpPr>
          <p:cNvPr id="5" name="슬라이드 번호 개체 틀 4"/>
          <p:cNvSpPr>
            <a:spLocks noGrp="1"/>
          </p:cNvSpPr>
          <p:nvPr>
            <p:ph type="sldNum" sz="quarter" idx="12"/>
          </p:nvPr>
        </p:nvSpPr>
        <p:spPr/>
        <p:txBody>
          <a:bodyPr/>
          <a:lstStyle/>
          <a:p>
            <a:fld id="{17A5C656-E050-4F3D-A0DB-0D19E9E83691}" type="slidenum">
              <a:rPr lang="en-US" smtClean="0"/>
              <a:pPr/>
              <a:t>83</a:t>
            </a:fld>
            <a:endParaRPr lang="en-US" dirty="0"/>
          </a:p>
        </p:txBody>
      </p:sp>
      <p:sp>
        <p:nvSpPr>
          <p:cNvPr id="43" name="Line 35">
            <a:extLst>
              <a:ext uri="{FF2B5EF4-FFF2-40B4-BE49-F238E27FC236}">
                <a16:creationId xmlns:a16="http://schemas.microsoft.com/office/drawing/2014/main" id="{4DFC6B38-19AE-4BA0-9B82-C530735511F2}"/>
              </a:ext>
            </a:extLst>
          </p:cNvPr>
          <p:cNvSpPr>
            <a:spLocks noChangeShapeType="1"/>
          </p:cNvSpPr>
          <p:nvPr>
            <p:custDataLst>
              <p:tags r:id="rId5"/>
            </p:custDataLst>
          </p:nvPr>
        </p:nvSpPr>
        <p:spPr bwMode="auto">
          <a:xfrm flipH="1" flipV="1">
            <a:off x="8150636" y="5302698"/>
            <a:ext cx="920934" cy="679323"/>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Tree>
    <p:extLst>
      <p:ext uri="{BB962C8B-B14F-4D97-AF65-F5344CB8AC3E}">
        <p14:creationId xmlns:p14="http://schemas.microsoft.com/office/powerpoint/2010/main" val="2952262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wipe(left)">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down)">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wipe(right)">
                                      <p:cBhvr>
                                        <p:cTn id="20" dur="50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wipe(right)">
                                      <p:cBhvr>
                                        <p:cTn id="25" dur="500"/>
                                        <p:tgtEl>
                                          <p:spTgt spid="39"/>
                                        </p:tgtEl>
                                      </p:cBhvr>
                                    </p:animEffect>
                                  </p:childTnLst>
                                </p:cTn>
                              </p:par>
                              <p:par>
                                <p:cTn id="26" presetID="22" presetClass="entr" presetSubtype="2" fill="hold" grpId="0" nodeType="with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wipe(right)">
                                      <p:cBhvr>
                                        <p:cTn id="28" dur="500"/>
                                        <p:tgtEl>
                                          <p:spTgt spid="41"/>
                                        </p:tgtEl>
                                      </p:cBhvr>
                                    </p:animEffect>
                                  </p:childTnLst>
                                </p:cTn>
                              </p:par>
                              <p:par>
                                <p:cTn id="29" presetID="22" presetClass="entr" presetSubtype="2"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right)">
                                      <p:cBhvr>
                                        <p:cTn id="3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28"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제목 1">
            <a:extLst>
              <a:ext uri="{FF2B5EF4-FFF2-40B4-BE49-F238E27FC236}">
                <a16:creationId xmlns:a16="http://schemas.microsoft.com/office/drawing/2014/main" id="{2CFECA11-CF46-4EFF-8688-526BA2D1AF3E}"/>
              </a:ext>
            </a:extLst>
          </p:cNvPr>
          <p:cNvSpPr>
            <a:spLocks noGrp="1"/>
          </p:cNvSpPr>
          <p:nvPr>
            <p:ph type="title"/>
          </p:nvPr>
        </p:nvSpPr>
        <p:spPr>
          <a:xfrm>
            <a:off x="491046" y="94453"/>
            <a:ext cx="10295018" cy="721233"/>
          </a:xfrm>
        </p:spPr>
        <p:txBody>
          <a:bodyPr/>
          <a:lstStyle/>
          <a:p>
            <a:r>
              <a:rPr lang="en-US" altLang="ko-KR" dirty="0"/>
              <a:t>(Direct) Discovery with </a:t>
            </a:r>
            <a:r>
              <a:rPr lang="en-US" altLang="ko-KR" dirty="0" err="1"/>
              <a:t>oic</a:t>
            </a:r>
            <a:r>
              <a:rPr lang="en-US" altLang="ko-KR" dirty="0"/>
              <a:t>/res</a:t>
            </a:r>
            <a:endParaRPr lang="ko-KR" altLang="en-US" dirty="0"/>
          </a:p>
        </p:txBody>
      </p:sp>
      <p:sp>
        <p:nvSpPr>
          <p:cNvPr id="46" name="내용 개체 틀 2">
            <a:extLst>
              <a:ext uri="{FF2B5EF4-FFF2-40B4-BE49-F238E27FC236}">
                <a16:creationId xmlns:a16="http://schemas.microsoft.com/office/drawing/2014/main" id="{8A75E1A8-9319-46B6-95E1-F6C6ADB45C3C}"/>
              </a:ext>
            </a:extLst>
          </p:cNvPr>
          <p:cNvSpPr>
            <a:spLocks noGrp="1"/>
          </p:cNvSpPr>
          <p:nvPr>
            <p:ph idx="1"/>
          </p:nvPr>
        </p:nvSpPr>
        <p:spPr>
          <a:xfrm>
            <a:off x="608092" y="1156344"/>
            <a:ext cx="8363892" cy="1333668"/>
          </a:xfrm>
        </p:spPr>
        <p:txBody>
          <a:bodyPr>
            <a:normAutofit fontScale="70000" lnSpcReduction="20000"/>
          </a:bodyPr>
          <a:lstStyle/>
          <a:p>
            <a:r>
              <a:rPr lang="en-US" altLang="ko-KR" dirty="0"/>
              <a:t>Discovery with multicast GET to “</a:t>
            </a:r>
            <a:r>
              <a:rPr lang="en-US" altLang="ko-KR" dirty="0" err="1"/>
              <a:t>oic</a:t>
            </a:r>
            <a:r>
              <a:rPr lang="en-US" altLang="ko-KR" dirty="0"/>
              <a:t>/res”</a:t>
            </a:r>
          </a:p>
          <a:p>
            <a:pPr marL="800100" lvl="1" indent="-342900">
              <a:buFontTx/>
              <a:buChar char="-"/>
            </a:pPr>
            <a:r>
              <a:rPr lang="en-US" altLang="ko-KR" dirty="0"/>
              <a:t>A Client sends multicast GET to /</a:t>
            </a:r>
            <a:r>
              <a:rPr lang="en-US" altLang="ko-KR" dirty="0" err="1"/>
              <a:t>oic</a:t>
            </a:r>
            <a:r>
              <a:rPr lang="en-US" altLang="ko-KR" dirty="0"/>
              <a:t>/res &amp; </a:t>
            </a:r>
          </a:p>
          <a:p>
            <a:pPr marL="800100" lvl="1" indent="-342900">
              <a:buFontTx/>
              <a:buChar char="-"/>
            </a:pPr>
            <a:r>
              <a:rPr lang="en-US" altLang="ko-KR" dirty="0"/>
              <a:t>All the Servers send back the responses with the device type and all the hosted Resource Links. </a:t>
            </a:r>
          </a:p>
          <a:p>
            <a:pPr marL="800100" lvl="1" indent="-342900">
              <a:buFontTx/>
              <a:buChar char="-"/>
            </a:pPr>
            <a:endParaRPr lang="en-US" altLang="ko-KR" dirty="0"/>
          </a:p>
          <a:p>
            <a:pPr marL="800100" lvl="1" indent="-342900">
              <a:buFontTx/>
              <a:buChar char="-"/>
            </a:pPr>
            <a:endParaRPr lang="en-US" altLang="ko-KR" dirty="0"/>
          </a:p>
        </p:txBody>
      </p:sp>
      <p:sp>
        <p:nvSpPr>
          <p:cNvPr id="30" name="TextBox 29"/>
          <p:cNvSpPr txBox="1"/>
          <p:nvPr/>
        </p:nvSpPr>
        <p:spPr>
          <a:xfrm>
            <a:off x="9005519" y="4357093"/>
            <a:ext cx="2700591" cy="630810"/>
          </a:xfrm>
          <a:prstGeom prst="rect">
            <a:avLst/>
          </a:prstGeom>
          <a:solidFill>
            <a:schemeClr val="accent5">
              <a:lumMod val="20000"/>
              <a:lumOff val="80000"/>
            </a:schemeClr>
          </a:solidFill>
          <a:ln w="3175">
            <a:solidFill>
              <a:schemeClr val="tx1"/>
            </a:solidFill>
          </a:ln>
        </p:spPr>
        <p:txBody>
          <a:bodyPr wrap="square" rtlCol="0">
            <a:normAutofit fontScale="92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oic.wk.p</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"pi": "54919CA5-4101-4AE4-595B-353C51AA983C", </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mnmn</a:t>
            </a:r>
            <a:r>
              <a:rPr lang="en-US" altLang="ko-KR" sz="800" dirty="0">
                <a:latin typeface="Courier New" pitchFamily="49" charset="0"/>
                <a:cs typeface="Courier New" pitchFamily="49" charset="0"/>
              </a:rPr>
              <a:t>": "STRK, Inc"</a:t>
            </a:r>
          </a:p>
          <a:p>
            <a:r>
              <a:rPr lang="en-US" altLang="ko-KR" sz="800" dirty="0">
                <a:latin typeface="Courier New" pitchFamily="49" charset="0"/>
                <a:cs typeface="Courier New" pitchFamily="49" charset="0"/>
              </a:rPr>
              <a:t>}</a:t>
            </a:r>
            <a:endParaRPr lang="ko-KR" altLang="en-US" sz="800" dirty="0" err="1">
              <a:latin typeface="Courier New" pitchFamily="49" charset="0"/>
              <a:cs typeface="Courier New" pitchFamily="49" charset="0"/>
            </a:endParaRPr>
          </a:p>
        </p:txBody>
      </p:sp>
      <p:sp>
        <p:nvSpPr>
          <p:cNvPr id="31" name="TextBox 30"/>
          <p:cNvSpPr txBox="1"/>
          <p:nvPr/>
        </p:nvSpPr>
        <p:spPr>
          <a:xfrm>
            <a:off x="9020600" y="5037486"/>
            <a:ext cx="2694563" cy="609330"/>
          </a:xfrm>
          <a:prstGeom prst="rect">
            <a:avLst/>
          </a:prstGeom>
          <a:solidFill>
            <a:srgbClr val="FFCC99"/>
          </a:solidFill>
          <a:ln w="3175">
            <a:solidFill>
              <a:schemeClr val="tx1"/>
            </a:solidFill>
          </a:ln>
        </p:spPr>
        <p:txBody>
          <a:bodyPr wrap="square" rtlCol="0">
            <a:normAutofit fontScale="850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oic.r.switch.binary</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"n": "</a:t>
            </a:r>
            <a:r>
              <a:rPr lang="en-US" altLang="ko-KR" sz="800" dirty="0" err="1">
                <a:latin typeface="Courier New" pitchFamily="49" charset="0"/>
                <a:cs typeface="Courier New" pitchFamily="49" charset="0"/>
              </a:rPr>
              <a:t>myDeskLampSwitch</a:t>
            </a:r>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"value": true</a:t>
            </a:r>
          </a:p>
          <a:p>
            <a:r>
              <a:rPr lang="en-US" altLang="ko-KR" sz="800" dirty="0">
                <a:latin typeface="Courier New" pitchFamily="49" charset="0"/>
                <a:cs typeface="Courier New" pitchFamily="49" charset="0"/>
              </a:rPr>
              <a:t>}</a:t>
            </a:r>
          </a:p>
        </p:txBody>
      </p:sp>
      <p:sp>
        <p:nvSpPr>
          <p:cNvPr id="32" name="TextBox 31"/>
          <p:cNvSpPr txBox="1"/>
          <p:nvPr/>
        </p:nvSpPr>
        <p:spPr>
          <a:xfrm>
            <a:off x="9024086" y="5679455"/>
            <a:ext cx="2682024" cy="654817"/>
          </a:xfrm>
          <a:prstGeom prst="rect">
            <a:avLst/>
          </a:prstGeom>
          <a:solidFill>
            <a:srgbClr val="FFCC99"/>
          </a:solidFill>
          <a:ln w="3175">
            <a:solidFill>
              <a:schemeClr val="tx1"/>
            </a:solidFill>
          </a:ln>
        </p:spPr>
        <p:txBody>
          <a:bodyPr wrap="square" rtlCol="0">
            <a:normAutofit fontScale="92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oic.r.switch.binary</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"n": "</a:t>
            </a:r>
            <a:r>
              <a:rPr lang="en-US" altLang="ko-KR" sz="800" dirty="0" err="1">
                <a:latin typeface="Courier New" pitchFamily="49" charset="0"/>
                <a:cs typeface="Courier New" pitchFamily="49" charset="0"/>
              </a:rPr>
              <a:t>myDeskLampBrightness</a:t>
            </a:r>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"brightness": 50</a:t>
            </a:r>
          </a:p>
          <a:p>
            <a:r>
              <a:rPr lang="en-US" altLang="ko-KR" sz="800" dirty="0">
                <a:latin typeface="Courier New" pitchFamily="49" charset="0"/>
                <a:cs typeface="Courier New" pitchFamily="49" charset="0"/>
              </a:rPr>
              <a:t>}</a:t>
            </a:r>
          </a:p>
        </p:txBody>
      </p:sp>
      <p:sp>
        <p:nvSpPr>
          <p:cNvPr id="26" name="TextBox 25">
            <a:extLst>
              <a:ext uri="{FF2B5EF4-FFF2-40B4-BE49-F238E27FC236}">
                <a16:creationId xmlns:a16="http://schemas.microsoft.com/office/drawing/2014/main" id="{8A79E418-CF5E-49DE-822A-177EFA6B5CAA}"/>
              </a:ext>
            </a:extLst>
          </p:cNvPr>
          <p:cNvSpPr txBox="1"/>
          <p:nvPr/>
        </p:nvSpPr>
        <p:spPr>
          <a:xfrm>
            <a:off x="9005519" y="3558694"/>
            <a:ext cx="2700591" cy="760122"/>
          </a:xfrm>
          <a:prstGeom prst="rect">
            <a:avLst/>
          </a:prstGeom>
          <a:solidFill>
            <a:schemeClr val="accent5">
              <a:lumMod val="20000"/>
              <a:lumOff val="80000"/>
            </a:schemeClr>
          </a:solidFill>
          <a:ln w="3175">
            <a:solidFill>
              <a:schemeClr val="tx1"/>
            </a:solidFill>
          </a:ln>
        </p:spPr>
        <p:txBody>
          <a:bodyPr wrap="square" rtlCol="0">
            <a:normAutofit fontScale="77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oic.wk.d</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oic.d.light</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"n": "</a:t>
            </a:r>
            <a:r>
              <a:rPr lang="en-US" altLang="ko-KR" sz="800" dirty="0" err="1">
                <a:latin typeface="Courier New" pitchFamily="49" charset="0"/>
                <a:cs typeface="Courier New" pitchFamily="49" charset="0"/>
              </a:rPr>
              <a:t>myDeskLamp</a:t>
            </a:r>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"di": "dc70373c-1e8d-4fb3-962e-017eaa863989", </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icv</a:t>
            </a:r>
            <a:r>
              <a:rPr lang="en-US" altLang="ko-KR" sz="800" dirty="0">
                <a:latin typeface="Courier New" pitchFamily="49" charset="0"/>
                <a:cs typeface="Courier New" pitchFamily="49" charset="0"/>
              </a:rPr>
              <a:t>": "ocf.1.0.0",</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dmv</a:t>
            </a:r>
            <a:r>
              <a:rPr lang="en-US" altLang="ko-KR" sz="800" dirty="0">
                <a:latin typeface="Courier New" pitchFamily="49" charset="0"/>
                <a:cs typeface="Courier New" pitchFamily="49" charset="0"/>
              </a:rPr>
              <a:t>": "ocf.res.1.0.0, ocf.sh.1.0.0",</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piid</a:t>
            </a:r>
            <a:r>
              <a:rPr lang="en-US" altLang="ko-KR" sz="800" dirty="0">
                <a:latin typeface="Courier New" pitchFamily="49" charset="0"/>
                <a:cs typeface="Courier New" pitchFamily="49" charset="0"/>
              </a:rPr>
              <a:t>": "6F0AAC04-2BB0-468D-B57C-16570A26AE48"</a:t>
            </a:r>
          </a:p>
          <a:p>
            <a:r>
              <a:rPr lang="en-US" altLang="ko-KR" sz="800" dirty="0">
                <a:latin typeface="Courier New" pitchFamily="49" charset="0"/>
                <a:cs typeface="Courier New" pitchFamily="49" charset="0"/>
              </a:rPr>
              <a:t>}</a:t>
            </a:r>
          </a:p>
        </p:txBody>
      </p:sp>
      <p:sp>
        <p:nvSpPr>
          <p:cNvPr id="33" name="TextBox 32">
            <a:extLst>
              <a:ext uri="{FF2B5EF4-FFF2-40B4-BE49-F238E27FC236}">
                <a16:creationId xmlns:a16="http://schemas.microsoft.com/office/drawing/2014/main" id="{F59E9402-3D39-446F-9319-4EC78103F43F}"/>
              </a:ext>
            </a:extLst>
          </p:cNvPr>
          <p:cNvSpPr txBox="1"/>
          <p:nvPr/>
        </p:nvSpPr>
        <p:spPr>
          <a:xfrm>
            <a:off x="9005519" y="564211"/>
            <a:ext cx="2700591" cy="2960966"/>
          </a:xfrm>
          <a:prstGeom prst="rect">
            <a:avLst/>
          </a:prstGeom>
          <a:solidFill>
            <a:schemeClr val="accent5">
              <a:lumMod val="20000"/>
              <a:lumOff val="80000"/>
            </a:schemeClr>
          </a:solidFill>
          <a:ln w="3175">
            <a:solidFill>
              <a:schemeClr val="tx1"/>
            </a:solidFill>
          </a:ln>
        </p:spPr>
        <p:txBody>
          <a:bodyPr wrap="square" rtlCol="0">
            <a:normAutofit fontScale="62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["oic.wk.res"],</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oic.if.ll</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"links":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a:t>
            </a:r>
            <a:r>
              <a:rPr lang="en-US" altLang="ko-KR" sz="800" dirty="0">
                <a:latin typeface="Courier New" pitchFamily="49" charset="0"/>
                <a:cs typeface="Courier New" pitchFamily="49" charset="0"/>
              </a:rPr>
              <a:t>/res",</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rel</a:t>
            </a:r>
            <a:r>
              <a:rPr lang="en-US" altLang="ko-KR" sz="800" dirty="0">
                <a:latin typeface="Courier New" pitchFamily="49" charset="0"/>
                <a:cs typeface="Courier New" pitchFamily="49" charset="0"/>
              </a:rPr>
              <a:t>": "self",</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["oic.wk.res"],</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oic.if.ll</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://[2001:db8:a::b1d4]:33333"}]</a:t>
            </a:r>
          </a:p>
          <a:p>
            <a:r>
              <a:rPr lang="en-US" altLang="ko-KR" sz="800" dirty="0">
                <a:latin typeface="Courier New" pitchFamily="49" charset="0"/>
                <a:cs typeface="Courier New" pitchFamily="49" charset="0"/>
              </a:rPr>
              <a:t>    },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a:t>
            </a:r>
            <a:r>
              <a:rPr lang="en-US" altLang="ko-KR" sz="800" dirty="0">
                <a:latin typeface="Courier New" pitchFamily="49" charset="0"/>
                <a:cs typeface="Courier New" pitchFamily="49" charset="0"/>
              </a:rPr>
              <a:t>/d",</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oic.wk.d</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oic.d.light</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a:t>
            </a:r>
            <a:r>
              <a:rPr lang="en-US" altLang="ko-KR" sz="800" dirty="0">
                <a:latin typeface="Courier New" pitchFamily="49" charset="0"/>
                <a:cs typeface="Courier New" pitchFamily="49" charset="0"/>
              </a:rPr>
              <a:t>/p",</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oic.wk.p</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myLightSwitch</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oic.r.switch.binary</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myLightBrightness</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oic.r.brightness</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a:t>
            </a:r>
          </a:p>
        </p:txBody>
      </p:sp>
      <p:pic>
        <p:nvPicPr>
          <p:cNvPr id="27" name="Picture 2" descr="https://www.troopsupport.dla.mil/events/images/140122.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782242" y="3220615"/>
            <a:ext cx="1458097" cy="2224823"/>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p:cNvPicPr>
            <a:picLocks noChangeAspect="1" noChangeArrowheads="1"/>
          </p:cNvPicPr>
          <p:nvPr/>
        </p:nvPicPr>
        <p:blipFill>
          <a:blip r:embed="rId8"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484581" y="3136064"/>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6" name="직선 화살표 연결선 35"/>
          <p:cNvCxnSpPr/>
          <p:nvPr/>
        </p:nvCxnSpPr>
        <p:spPr>
          <a:xfrm flipV="1">
            <a:off x="3081049" y="3536611"/>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직선 화살표 연결선 38"/>
          <p:cNvCxnSpPr/>
          <p:nvPr/>
        </p:nvCxnSpPr>
        <p:spPr>
          <a:xfrm flipV="1">
            <a:off x="3081049" y="3948528"/>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Content Placeholder 2"/>
          <p:cNvSpPr txBox="1">
            <a:spLocks/>
          </p:cNvSpPr>
          <p:nvPr/>
        </p:nvSpPr>
        <p:spPr>
          <a:xfrm>
            <a:off x="3081049" y="3175228"/>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GET /</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/res</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41" name="Content Placeholder 2"/>
          <p:cNvSpPr txBox="1">
            <a:spLocks/>
          </p:cNvSpPr>
          <p:nvPr/>
        </p:nvSpPr>
        <p:spPr>
          <a:xfrm>
            <a:off x="3081049" y="3667469"/>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28" name="TextBox 27"/>
          <p:cNvSpPr txBox="1"/>
          <p:nvPr/>
        </p:nvSpPr>
        <p:spPr>
          <a:xfrm>
            <a:off x="3531136" y="4067440"/>
            <a:ext cx="2422188" cy="2257104"/>
          </a:xfrm>
          <a:prstGeom prst="rect">
            <a:avLst/>
          </a:prstGeom>
          <a:solidFill>
            <a:schemeClr val="accent5">
              <a:lumMod val="20000"/>
              <a:lumOff val="80000"/>
            </a:schemeClr>
          </a:solidFill>
          <a:ln w="3175">
            <a:solidFill>
              <a:schemeClr val="tx1"/>
            </a:solidFill>
          </a:ln>
        </p:spPr>
        <p:txBody>
          <a:bodyPr wrap="square" rtlCol="0">
            <a:normAutofit fontScale="40000" lnSpcReduction="20000"/>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/res",</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rel</a:t>
            </a:r>
            <a:r>
              <a:rPr lang="en-US" altLang="ko-KR" sz="1000" dirty="0">
                <a:latin typeface="Courier New" pitchFamily="49" charset="0"/>
                <a:cs typeface="Courier New" pitchFamily="49" charset="0"/>
              </a:rPr>
              <a:t>": "self",</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["oic.wk.res"],</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oic.if.ll</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://[2001:db8:a::b1d4]:33333"}]</a:t>
            </a:r>
          </a:p>
          <a:p>
            <a:r>
              <a:rPr lang="en-US" altLang="ko-KR" sz="1000" dirty="0">
                <a:latin typeface="Courier New" pitchFamily="49" charset="0"/>
                <a:cs typeface="Courier New" pitchFamily="49" charset="0"/>
              </a:rPr>
              <a:t>    }, </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/d",</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oic.d.light</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://[2001:db8:b::c2e5]:22222"}]</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/p",</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oic.wk.p</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://[2001:db8:b::c2e5]:22222"}]</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myLightSwitch</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oic.r.switch.binary</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oic.if.a</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://[2001:db8:b::c2e5]:22222"}]</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myLightBrightness</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oic.r.brightness</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oic.if.a</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://[2001:db8:b::c2e5]:22222"}]</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p:txBody>
      </p:sp>
      <p:sp>
        <p:nvSpPr>
          <p:cNvPr id="56" name="모서리가 둥근 직사각형 55"/>
          <p:cNvSpPr/>
          <p:nvPr/>
        </p:nvSpPr>
        <p:spPr>
          <a:xfrm>
            <a:off x="3279259" y="4599173"/>
            <a:ext cx="2848493" cy="307808"/>
          </a:xfrm>
          <a:prstGeom prst="roundRect">
            <a:avLst/>
          </a:prstGeom>
          <a:noFill/>
          <a:ln>
            <a:solidFill>
              <a:srgbClr val="FF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Line 35"/>
          <p:cNvSpPr>
            <a:spLocks noChangeShapeType="1"/>
          </p:cNvSpPr>
          <p:nvPr>
            <p:custDataLst>
              <p:tags r:id="rId1"/>
            </p:custDataLst>
          </p:nvPr>
        </p:nvSpPr>
        <p:spPr bwMode="auto">
          <a:xfrm flipH="1">
            <a:off x="8138983" y="3250215"/>
            <a:ext cx="932587" cy="872044"/>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37" name="Line 35"/>
          <p:cNvSpPr>
            <a:spLocks noChangeShapeType="1"/>
          </p:cNvSpPr>
          <p:nvPr>
            <p:custDataLst>
              <p:tags r:id="rId2"/>
            </p:custDataLst>
          </p:nvPr>
        </p:nvSpPr>
        <p:spPr bwMode="auto">
          <a:xfrm flipH="1" flipV="1">
            <a:off x="8138983" y="5002580"/>
            <a:ext cx="932587" cy="278253"/>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38" name="Line 35"/>
          <p:cNvSpPr>
            <a:spLocks noChangeShapeType="1"/>
          </p:cNvSpPr>
          <p:nvPr>
            <p:custDataLst>
              <p:tags r:id="rId3"/>
            </p:custDataLst>
          </p:nvPr>
        </p:nvSpPr>
        <p:spPr bwMode="auto">
          <a:xfrm flipH="1">
            <a:off x="8138982" y="4641083"/>
            <a:ext cx="971319" cy="44152"/>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42" name="Line 35"/>
          <p:cNvSpPr>
            <a:spLocks noChangeShapeType="1"/>
          </p:cNvSpPr>
          <p:nvPr>
            <p:custDataLst>
              <p:tags r:id="rId4"/>
            </p:custDataLst>
          </p:nvPr>
        </p:nvSpPr>
        <p:spPr bwMode="auto">
          <a:xfrm flipH="1">
            <a:off x="8150636" y="3937533"/>
            <a:ext cx="959667" cy="440242"/>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cxnSp>
        <p:nvCxnSpPr>
          <p:cNvPr id="20" name="직선 화살표 연결선 19"/>
          <p:cNvCxnSpPr/>
          <p:nvPr/>
        </p:nvCxnSpPr>
        <p:spPr>
          <a:xfrm rot="5400000" flipH="1" flipV="1">
            <a:off x="8151206" y="2391543"/>
            <a:ext cx="964224" cy="753122"/>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직선 화살표 연결선 24"/>
          <p:cNvCxnSpPr/>
          <p:nvPr/>
        </p:nvCxnSpPr>
        <p:spPr>
          <a:xfrm rot="5400000" flipH="1" flipV="1">
            <a:off x="8152851" y="2747521"/>
            <a:ext cx="923041" cy="715225"/>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날짜 개체 틀 2"/>
          <p:cNvSpPr>
            <a:spLocks noGrp="1"/>
          </p:cNvSpPr>
          <p:nvPr>
            <p:ph type="dt" sz="half" idx="10"/>
          </p:nvPr>
        </p:nvSpPr>
        <p:spPr/>
        <p:txBody>
          <a:bodyPr/>
          <a:lstStyle/>
          <a:p>
            <a:fld id="{B1B5C1B3-417D-4628-9DA1-6A0948DA7230}" type="datetime3">
              <a:rPr lang="en-US" altLang="ko-KR" smtClean="0"/>
              <a:t>17 October 2017</a:t>
            </a:fld>
            <a:endParaRPr lang="en-US" dirty="0"/>
          </a:p>
        </p:txBody>
      </p:sp>
      <p:sp>
        <p:nvSpPr>
          <p:cNvPr id="4" name="바닥글 개체 틀 3"/>
          <p:cNvSpPr>
            <a:spLocks noGrp="1"/>
          </p:cNvSpPr>
          <p:nvPr>
            <p:ph type="ftr" sz="quarter" idx="11"/>
          </p:nvPr>
        </p:nvSpPr>
        <p:spPr/>
        <p:txBody>
          <a:bodyPr/>
          <a:lstStyle/>
          <a:p>
            <a:r>
              <a:rPr lang="en-US" altLang="ko-KR" dirty="0"/>
              <a:t>Open Connectivity Foundation Public Information - No NDA</a:t>
            </a:r>
          </a:p>
        </p:txBody>
      </p:sp>
      <p:sp>
        <p:nvSpPr>
          <p:cNvPr id="5" name="슬라이드 번호 개체 틀 4"/>
          <p:cNvSpPr>
            <a:spLocks noGrp="1"/>
          </p:cNvSpPr>
          <p:nvPr>
            <p:ph type="sldNum" sz="quarter" idx="12"/>
          </p:nvPr>
        </p:nvSpPr>
        <p:spPr/>
        <p:txBody>
          <a:bodyPr/>
          <a:lstStyle/>
          <a:p>
            <a:fld id="{17A5C656-E050-4F3D-A0DB-0D19E9E83691}" type="slidenum">
              <a:rPr lang="en-US" smtClean="0"/>
              <a:pPr/>
              <a:t>84</a:t>
            </a:fld>
            <a:endParaRPr lang="en-US" dirty="0"/>
          </a:p>
        </p:txBody>
      </p:sp>
      <p:sp>
        <p:nvSpPr>
          <p:cNvPr id="43" name="Line 35">
            <a:extLst>
              <a:ext uri="{FF2B5EF4-FFF2-40B4-BE49-F238E27FC236}">
                <a16:creationId xmlns:a16="http://schemas.microsoft.com/office/drawing/2014/main" id="{4DFC6B38-19AE-4BA0-9B82-C530735511F2}"/>
              </a:ext>
            </a:extLst>
          </p:cNvPr>
          <p:cNvSpPr>
            <a:spLocks noChangeShapeType="1"/>
          </p:cNvSpPr>
          <p:nvPr>
            <p:custDataLst>
              <p:tags r:id="rId5"/>
            </p:custDataLst>
          </p:nvPr>
        </p:nvSpPr>
        <p:spPr bwMode="auto">
          <a:xfrm flipH="1" flipV="1">
            <a:off x="8150636" y="5302698"/>
            <a:ext cx="920934" cy="679323"/>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44" name="TextBox 43">
            <a:extLst>
              <a:ext uri="{FF2B5EF4-FFF2-40B4-BE49-F238E27FC236}">
                <a16:creationId xmlns:a16="http://schemas.microsoft.com/office/drawing/2014/main" id="{60CA8BA8-1B0E-4675-9800-8781F59E3D40}"/>
              </a:ext>
            </a:extLst>
          </p:cNvPr>
          <p:cNvSpPr txBox="1"/>
          <p:nvPr/>
        </p:nvSpPr>
        <p:spPr>
          <a:xfrm>
            <a:off x="2393008" y="1546699"/>
            <a:ext cx="5278874" cy="4813514"/>
          </a:xfrm>
          <a:prstGeom prst="rect">
            <a:avLst/>
          </a:prstGeom>
          <a:solidFill>
            <a:schemeClr val="accent5">
              <a:lumMod val="20000"/>
              <a:lumOff val="80000"/>
            </a:schemeClr>
          </a:solidFill>
          <a:ln w="3175">
            <a:solidFill>
              <a:schemeClr val="tx1"/>
            </a:solidFill>
          </a:ln>
        </p:spPr>
        <p:txBody>
          <a:bodyPr wrap="square" rtlCol="0">
            <a:normAutofit fontScale="85000" lnSpcReduction="20000"/>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/res",</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rel</a:t>
            </a:r>
            <a:r>
              <a:rPr lang="en-US" altLang="ko-KR" sz="1000" dirty="0">
                <a:latin typeface="Courier New" pitchFamily="49" charset="0"/>
                <a:cs typeface="Courier New" pitchFamily="49" charset="0"/>
              </a:rPr>
              <a:t>": "self",</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["oic.wk.res"],</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oic.if.ll</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://[2001:db8:a::b1d4]:33333"}]</a:t>
            </a:r>
          </a:p>
          <a:p>
            <a:r>
              <a:rPr lang="en-US" altLang="ko-KR" sz="1000" dirty="0">
                <a:latin typeface="Courier New" pitchFamily="49" charset="0"/>
                <a:cs typeface="Courier New" pitchFamily="49" charset="0"/>
              </a:rPr>
              <a:t>    }, </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/d",</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oic.d.light</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://[2001:db8:b::c2e5]:22222"}]</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/p",</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oic.wk.p</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://[2001:db8:b::c2e5]:22222"}]</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myLightSwitch</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oic.r.switch.binary</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oic.if.a</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://[2001:db8:b::c2e5]:22222"}]</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myLightBrightness</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oic.r.brightness</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oic.if.a</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://[2001:db8:b::c2e5]:22222"}]</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p:txBody>
      </p:sp>
    </p:spTree>
    <p:extLst>
      <p:ext uri="{BB962C8B-B14F-4D97-AF65-F5344CB8AC3E}">
        <p14:creationId xmlns:p14="http://schemas.microsoft.com/office/powerpoint/2010/main" val="38727906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9005519" y="4357093"/>
            <a:ext cx="2700591" cy="630810"/>
          </a:xfrm>
          <a:prstGeom prst="rect">
            <a:avLst/>
          </a:prstGeom>
          <a:solidFill>
            <a:schemeClr val="accent5">
              <a:lumMod val="20000"/>
              <a:lumOff val="80000"/>
            </a:schemeClr>
          </a:solidFill>
          <a:ln w="3175">
            <a:solidFill>
              <a:schemeClr val="tx1"/>
            </a:solidFill>
          </a:ln>
        </p:spPr>
        <p:txBody>
          <a:bodyPr wrap="square" rtlCol="0">
            <a:normAutofit fontScale="92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oic.wk.p</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"pi": "54919CA5-4101-4AE4-595B-353C51AA983C", </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mnmn</a:t>
            </a:r>
            <a:r>
              <a:rPr lang="en-US" altLang="ko-KR" sz="800" dirty="0">
                <a:latin typeface="Courier New" pitchFamily="49" charset="0"/>
                <a:cs typeface="Courier New" pitchFamily="49" charset="0"/>
              </a:rPr>
              <a:t>": "STRK, Inc"</a:t>
            </a:r>
          </a:p>
          <a:p>
            <a:r>
              <a:rPr lang="en-US" altLang="ko-KR" sz="800" dirty="0">
                <a:latin typeface="Courier New" pitchFamily="49" charset="0"/>
                <a:cs typeface="Courier New" pitchFamily="49" charset="0"/>
              </a:rPr>
              <a:t>}</a:t>
            </a:r>
            <a:endParaRPr lang="ko-KR" altLang="en-US" sz="800" dirty="0" err="1">
              <a:latin typeface="Courier New" pitchFamily="49" charset="0"/>
              <a:cs typeface="Courier New" pitchFamily="49" charset="0"/>
            </a:endParaRPr>
          </a:p>
        </p:txBody>
      </p:sp>
      <p:sp>
        <p:nvSpPr>
          <p:cNvPr id="31" name="TextBox 30"/>
          <p:cNvSpPr txBox="1"/>
          <p:nvPr/>
        </p:nvSpPr>
        <p:spPr>
          <a:xfrm>
            <a:off x="9020600" y="5037486"/>
            <a:ext cx="2694563" cy="609330"/>
          </a:xfrm>
          <a:prstGeom prst="rect">
            <a:avLst/>
          </a:prstGeom>
          <a:solidFill>
            <a:srgbClr val="FFCC99"/>
          </a:solidFill>
          <a:ln w="3175">
            <a:solidFill>
              <a:schemeClr val="tx1"/>
            </a:solidFill>
          </a:ln>
        </p:spPr>
        <p:txBody>
          <a:bodyPr wrap="square" rtlCol="0">
            <a:normAutofit fontScale="850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oic.r.switch.binary</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"n": "</a:t>
            </a:r>
            <a:r>
              <a:rPr lang="en-US" altLang="ko-KR" sz="800" dirty="0" err="1">
                <a:latin typeface="Courier New" pitchFamily="49" charset="0"/>
                <a:cs typeface="Courier New" pitchFamily="49" charset="0"/>
              </a:rPr>
              <a:t>myDeskLampSwitch</a:t>
            </a:r>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"value": true</a:t>
            </a:r>
          </a:p>
          <a:p>
            <a:r>
              <a:rPr lang="en-US" altLang="ko-KR" sz="800" dirty="0">
                <a:latin typeface="Courier New" pitchFamily="49" charset="0"/>
                <a:cs typeface="Courier New" pitchFamily="49" charset="0"/>
              </a:rPr>
              <a:t>}</a:t>
            </a:r>
          </a:p>
        </p:txBody>
      </p:sp>
      <p:sp>
        <p:nvSpPr>
          <p:cNvPr id="32" name="TextBox 31"/>
          <p:cNvSpPr txBox="1"/>
          <p:nvPr/>
        </p:nvSpPr>
        <p:spPr>
          <a:xfrm>
            <a:off x="9024086" y="5679455"/>
            <a:ext cx="2682024" cy="654817"/>
          </a:xfrm>
          <a:prstGeom prst="rect">
            <a:avLst/>
          </a:prstGeom>
          <a:solidFill>
            <a:srgbClr val="FFCC99"/>
          </a:solidFill>
          <a:ln w="3175">
            <a:solidFill>
              <a:schemeClr val="tx1"/>
            </a:solidFill>
          </a:ln>
        </p:spPr>
        <p:txBody>
          <a:bodyPr wrap="square" rtlCol="0">
            <a:normAutofit fontScale="92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oic.r.switch.binary</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"n": "</a:t>
            </a:r>
            <a:r>
              <a:rPr lang="en-US" altLang="ko-KR" sz="800" dirty="0" err="1">
                <a:latin typeface="Courier New" pitchFamily="49" charset="0"/>
                <a:cs typeface="Courier New" pitchFamily="49" charset="0"/>
              </a:rPr>
              <a:t>myDeskLampBrightness</a:t>
            </a:r>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"brightness": 50</a:t>
            </a:r>
          </a:p>
          <a:p>
            <a:r>
              <a:rPr lang="en-US" altLang="ko-KR" sz="800" dirty="0">
                <a:latin typeface="Courier New" pitchFamily="49" charset="0"/>
                <a:cs typeface="Courier New" pitchFamily="49" charset="0"/>
              </a:rPr>
              <a:t>}</a:t>
            </a:r>
          </a:p>
        </p:txBody>
      </p:sp>
      <p:sp>
        <p:nvSpPr>
          <p:cNvPr id="26" name="TextBox 25">
            <a:extLst>
              <a:ext uri="{FF2B5EF4-FFF2-40B4-BE49-F238E27FC236}">
                <a16:creationId xmlns:a16="http://schemas.microsoft.com/office/drawing/2014/main" id="{8A79E418-CF5E-49DE-822A-177EFA6B5CAA}"/>
              </a:ext>
            </a:extLst>
          </p:cNvPr>
          <p:cNvSpPr txBox="1"/>
          <p:nvPr/>
        </p:nvSpPr>
        <p:spPr>
          <a:xfrm>
            <a:off x="9005519" y="3558694"/>
            <a:ext cx="2700591" cy="760122"/>
          </a:xfrm>
          <a:prstGeom prst="rect">
            <a:avLst/>
          </a:prstGeom>
          <a:solidFill>
            <a:schemeClr val="accent5">
              <a:lumMod val="20000"/>
              <a:lumOff val="80000"/>
            </a:schemeClr>
          </a:solidFill>
          <a:ln w="3175">
            <a:solidFill>
              <a:schemeClr val="tx1"/>
            </a:solidFill>
          </a:ln>
        </p:spPr>
        <p:txBody>
          <a:bodyPr wrap="square" rtlCol="0">
            <a:normAutofit fontScale="77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oic.wk.d</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oic.d.light</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"n": "</a:t>
            </a:r>
            <a:r>
              <a:rPr lang="en-US" altLang="ko-KR" sz="800" dirty="0" err="1">
                <a:latin typeface="Courier New" pitchFamily="49" charset="0"/>
                <a:cs typeface="Courier New" pitchFamily="49" charset="0"/>
              </a:rPr>
              <a:t>myDeskLamp</a:t>
            </a:r>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"di": "dc70373c-1e8d-4fb3-962e-017eaa863989", </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icv</a:t>
            </a:r>
            <a:r>
              <a:rPr lang="en-US" altLang="ko-KR" sz="800" dirty="0">
                <a:latin typeface="Courier New" pitchFamily="49" charset="0"/>
                <a:cs typeface="Courier New" pitchFamily="49" charset="0"/>
              </a:rPr>
              <a:t>": "ocf.1.0.0",</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dmv</a:t>
            </a:r>
            <a:r>
              <a:rPr lang="en-US" altLang="ko-KR" sz="800" dirty="0">
                <a:latin typeface="Courier New" pitchFamily="49" charset="0"/>
                <a:cs typeface="Courier New" pitchFamily="49" charset="0"/>
              </a:rPr>
              <a:t>": "ocf.res.1.0.0, ocf.sh.1.0.0",</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piid</a:t>
            </a:r>
            <a:r>
              <a:rPr lang="en-US" altLang="ko-KR" sz="800" dirty="0">
                <a:latin typeface="Courier New" pitchFamily="49" charset="0"/>
                <a:cs typeface="Courier New" pitchFamily="49" charset="0"/>
              </a:rPr>
              <a:t>": "6F0AAC04-2BB0-468D-B57C-16570A26AE48"</a:t>
            </a:r>
          </a:p>
          <a:p>
            <a:r>
              <a:rPr lang="en-US" altLang="ko-KR" sz="800" dirty="0">
                <a:latin typeface="Courier New" pitchFamily="49" charset="0"/>
                <a:cs typeface="Courier New" pitchFamily="49" charset="0"/>
              </a:rPr>
              <a:t>}</a:t>
            </a:r>
          </a:p>
        </p:txBody>
      </p:sp>
      <p:sp>
        <p:nvSpPr>
          <p:cNvPr id="33" name="TextBox 32">
            <a:extLst>
              <a:ext uri="{FF2B5EF4-FFF2-40B4-BE49-F238E27FC236}">
                <a16:creationId xmlns:a16="http://schemas.microsoft.com/office/drawing/2014/main" id="{F59E9402-3D39-446F-9319-4EC78103F43F}"/>
              </a:ext>
            </a:extLst>
          </p:cNvPr>
          <p:cNvSpPr txBox="1"/>
          <p:nvPr/>
        </p:nvSpPr>
        <p:spPr>
          <a:xfrm>
            <a:off x="9005519" y="564211"/>
            <a:ext cx="2700591" cy="2960966"/>
          </a:xfrm>
          <a:prstGeom prst="rect">
            <a:avLst/>
          </a:prstGeom>
          <a:solidFill>
            <a:schemeClr val="accent5">
              <a:lumMod val="20000"/>
              <a:lumOff val="80000"/>
            </a:schemeClr>
          </a:solidFill>
          <a:ln w="3175">
            <a:solidFill>
              <a:schemeClr val="tx1"/>
            </a:solidFill>
          </a:ln>
        </p:spPr>
        <p:txBody>
          <a:bodyPr wrap="square" rtlCol="0">
            <a:normAutofit fontScale="62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["oic.wk.res"],</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oic.if.ll</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"links":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a:t>
            </a:r>
            <a:r>
              <a:rPr lang="en-US" altLang="ko-KR" sz="800" dirty="0">
                <a:latin typeface="Courier New" pitchFamily="49" charset="0"/>
                <a:cs typeface="Courier New" pitchFamily="49" charset="0"/>
              </a:rPr>
              <a:t>/res",</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rel</a:t>
            </a:r>
            <a:r>
              <a:rPr lang="en-US" altLang="ko-KR" sz="800" dirty="0">
                <a:latin typeface="Courier New" pitchFamily="49" charset="0"/>
                <a:cs typeface="Courier New" pitchFamily="49" charset="0"/>
              </a:rPr>
              <a:t>": "self",</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["oic.wk.res"],</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oic.if.ll</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://[2001:db8:a::b1d4]:33333"}]</a:t>
            </a:r>
          </a:p>
          <a:p>
            <a:r>
              <a:rPr lang="en-US" altLang="ko-KR" sz="800" dirty="0">
                <a:latin typeface="Courier New" pitchFamily="49" charset="0"/>
                <a:cs typeface="Courier New" pitchFamily="49" charset="0"/>
              </a:rPr>
              <a:t>    },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a:t>
            </a:r>
            <a:r>
              <a:rPr lang="en-US" altLang="ko-KR" sz="800" dirty="0">
                <a:latin typeface="Courier New" pitchFamily="49" charset="0"/>
                <a:cs typeface="Courier New" pitchFamily="49" charset="0"/>
              </a:rPr>
              <a:t>/d",</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oic.wk.d</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oic.d.light</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a:t>
            </a:r>
            <a:r>
              <a:rPr lang="en-US" altLang="ko-KR" sz="800" dirty="0">
                <a:latin typeface="Courier New" pitchFamily="49" charset="0"/>
                <a:cs typeface="Courier New" pitchFamily="49" charset="0"/>
              </a:rPr>
              <a:t>/p",</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oic.wk.p</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myLightSwitch</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oic.r.switch.binary</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myLightBrightness</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oic.r.brightness</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a:t>
            </a:r>
          </a:p>
        </p:txBody>
      </p:sp>
      <p:pic>
        <p:nvPicPr>
          <p:cNvPr id="27" name="Picture 2" descr="https://www.troopsupport.dla.mil/events/images/140122.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782242" y="3220615"/>
            <a:ext cx="1458097" cy="2224823"/>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p:cNvPicPr>
            <a:picLocks noChangeAspect="1" noChangeArrowheads="1"/>
          </p:cNvPicPr>
          <p:nvPr/>
        </p:nvPicPr>
        <p:blipFill>
          <a:blip r:embed="rId8"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484581" y="3136064"/>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6" name="직선 화살표 연결선 35"/>
          <p:cNvCxnSpPr/>
          <p:nvPr/>
        </p:nvCxnSpPr>
        <p:spPr>
          <a:xfrm flipV="1">
            <a:off x="3081049" y="3536611"/>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직선 화살표 연결선 38"/>
          <p:cNvCxnSpPr/>
          <p:nvPr/>
        </p:nvCxnSpPr>
        <p:spPr>
          <a:xfrm flipV="1">
            <a:off x="3081049" y="3948528"/>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Content Placeholder 2"/>
          <p:cNvSpPr txBox="1">
            <a:spLocks/>
          </p:cNvSpPr>
          <p:nvPr/>
        </p:nvSpPr>
        <p:spPr>
          <a:xfrm>
            <a:off x="2702367" y="3143307"/>
            <a:ext cx="3980289" cy="287586"/>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GET /</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res?rt</a:t>
            </a: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oic.d.light</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41" name="Content Placeholder 2"/>
          <p:cNvSpPr txBox="1">
            <a:spLocks/>
          </p:cNvSpPr>
          <p:nvPr/>
        </p:nvSpPr>
        <p:spPr>
          <a:xfrm>
            <a:off x="3081049" y="3667469"/>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28" name="TextBox 27"/>
          <p:cNvSpPr txBox="1"/>
          <p:nvPr/>
        </p:nvSpPr>
        <p:spPr>
          <a:xfrm>
            <a:off x="3531136" y="4067440"/>
            <a:ext cx="2422188" cy="2257104"/>
          </a:xfrm>
          <a:prstGeom prst="rect">
            <a:avLst/>
          </a:prstGeom>
          <a:solidFill>
            <a:schemeClr val="accent5">
              <a:lumMod val="20000"/>
              <a:lumOff val="80000"/>
            </a:schemeClr>
          </a:solidFill>
          <a:ln w="3175">
            <a:solidFill>
              <a:schemeClr val="tx1"/>
            </a:solidFill>
          </a:ln>
        </p:spPr>
        <p:txBody>
          <a:bodyPr wrap="square" rtlCol="0">
            <a:normAutofit fontScale="40000" lnSpcReduction="20000"/>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/res",</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rel</a:t>
            </a:r>
            <a:r>
              <a:rPr lang="en-US" altLang="ko-KR" sz="1000" dirty="0">
                <a:latin typeface="Courier New" pitchFamily="49" charset="0"/>
                <a:cs typeface="Courier New" pitchFamily="49" charset="0"/>
              </a:rPr>
              <a:t>": "self",</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["oic.wk.res"],</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oic.if.ll</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://[2001:db8:a::b1d4]:33333"}]</a:t>
            </a:r>
          </a:p>
          <a:p>
            <a:r>
              <a:rPr lang="en-US" altLang="ko-KR" sz="1000" dirty="0">
                <a:latin typeface="Courier New" pitchFamily="49" charset="0"/>
                <a:cs typeface="Courier New" pitchFamily="49" charset="0"/>
              </a:rPr>
              <a:t>    }, </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/d",</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oic.d.light</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://[2001:db8:b::c2e5]:22222"}]</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/p",</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oic.wk.p</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://[2001:db8:b::c2e5]:22222"}]</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myLightSwitch</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oic.r.switch.binary</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oic.if.a</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://[2001:db8:b::c2e5]:22222"}]</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myLightBrightness</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oic.r.brightness</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oic.if.a</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://[2001:db8:b::c2e5]:22222"}]</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p:txBody>
      </p:sp>
      <p:sp>
        <p:nvSpPr>
          <p:cNvPr id="35" name="Line 35"/>
          <p:cNvSpPr>
            <a:spLocks noChangeShapeType="1"/>
          </p:cNvSpPr>
          <p:nvPr>
            <p:custDataLst>
              <p:tags r:id="rId1"/>
            </p:custDataLst>
          </p:nvPr>
        </p:nvSpPr>
        <p:spPr bwMode="auto">
          <a:xfrm flipH="1">
            <a:off x="8138983" y="3250215"/>
            <a:ext cx="932587" cy="872044"/>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37" name="Line 35"/>
          <p:cNvSpPr>
            <a:spLocks noChangeShapeType="1"/>
          </p:cNvSpPr>
          <p:nvPr>
            <p:custDataLst>
              <p:tags r:id="rId2"/>
            </p:custDataLst>
          </p:nvPr>
        </p:nvSpPr>
        <p:spPr bwMode="auto">
          <a:xfrm flipH="1" flipV="1">
            <a:off x="8138983" y="5002580"/>
            <a:ext cx="932587" cy="278253"/>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38" name="Line 35"/>
          <p:cNvSpPr>
            <a:spLocks noChangeShapeType="1"/>
          </p:cNvSpPr>
          <p:nvPr>
            <p:custDataLst>
              <p:tags r:id="rId3"/>
            </p:custDataLst>
          </p:nvPr>
        </p:nvSpPr>
        <p:spPr bwMode="auto">
          <a:xfrm flipH="1">
            <a:off x="8138982" y="4641083"/>
            <a:ext cx="971319" cy="44152"/>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42" name="Line 35"/>
          <p:cNvSpPr>
            <a:spLocks noChangeShapeType="1"/>
          </p:cNvSpPr>
          <p:nvPr>
            <p:custDataLst>
              <p:tags r:id="rId4"/>
            </p:custDataLst>
          </p:nvPr>
        </p:nvSpPr>
        <p:spPr bwMode="auto">
          <a:xfrm flipH="1">
            <a:off x="8150636" y="3937533"/>
            <a:ext cx="959667" cy="440242"/>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cxnSp>
        <p:nvCxnSpPr>
          <p:cNvPr id="20" name="직선 화살표 연결선 19"/>
          <p:cNvCxnSpPr/>
          <p:nvPr/>
        </p:nvCxnSpPr>
        <p:spPr>
          <a:xfrm rot="5400000" flipH="1" flipV="1">
            <a:off x="8151206" y="2391543"/>
            <a:ext cx="964224" cy="753122"/>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직선 화살표 연결선 24"/>
          <p:cNvCxnSpPr/>
          <p:nvPr/>
        </p:nvCxnSpPr>
        <p:spPr>
          <a:xfrm rot="5400000" flipH="1" flipV="1">
            <a:off x="8152851" y="2747521"/>
            <a:ext cx="923041" cy="715225"/>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날짜 개체 틀 2"/>
          <p:cNvSpPr>
            <a:spLocks noGrp="1"/>
          </p:cNvSpPr>
          <p:nvPr>
            <p:ph type="dt" sz="half" idx="10"/>
          </p:nvPr>
        </p:nvSpPr>
        <p:spPr/>
        <p:txBody>
          <a:bodyPr/>
          <a:lstStyle/>
          <a:p>
            <a:fld id="{D112DA66-0200-4EA0-B847-FC798092EA0B}" type="datetime3">
              <a:rPr lang="en-US" altLang="ko-KR" smtClean="0"/>
              <a:t>17 October 2017</a:t>
            </a:fld>
            <a:endParaRPr lang="en-US" dirty="0"/>
          </a:p>
        </p:txBody>
      </p:sp>
      <p:sp>
        <p:nvSpPr>
          <p:cNvPr id="4" name="바닥글 개체 틀 3"/>
          <p:cNvSpPr>
            <a:spLocks noGrp="1"/>
          </p:cNvSpPr>
          <p:nvPr>
            <p:ph type="ftr" sz="quarter" idx="11"/>
          </p:nvPr>
        </p:nvSpPr>
        <p:spPr/>
        <p:txBody>
          <a:bodyPr/>
          <a:lstStyle/>
          <a:p>
            <a:r>
              <a:rPr lang="en-US" altLang="ko-KR" dirty="0"/>
              <a:t>Open Connectivity Foundation Public Information - No NDA</a:t>
            </a:r>
          </a:p>
        </p:txBody>
      </p:sp>
      <p:sp>
        <p:nvSpPr>
          <p:cNvPr id="5" name="슬라이드 번호 개체 틀 4"/>
          <p:cNvSpPr>
            <a:spLocks noGrp="1"/>
          </p:cNvSpPr>
          <p:nvPr>
            <p:ph type="sldNum" sz="quarter" idx="12"/>
          </p:nvPr>
        </p:nvSpPr>
        <p:spPr/>
        <p:txBody>
          <a:bodyPr/>
          <a:lstStyle/>
          <a:p>
            <a:fld id="{17A5C656-E050-4F3D-A0DB-0D19E9E83691}" type="slidenum">
              <a:rPr lang="en-US" smtClean="0"/>
              <a:pPr/>
              <a:t>85</a:t>
            </a:fld>
            <a:endParaRPr lang="en-US" dirty="0"/>
          </a:p>
        </p:txBody>
      </p:sp>
      <p:sp>
        <p:nvSpPr>
          <p:cNvPr id="43" name="Line 35">
            <a:extLst>
              <a:ext uri="{FF2B5EF4-FFF2-40B4-BE49-F238E27FC236}">
                <a16:creationId xmlns:a16="http://schemas.microsoft.com/office/drawing/2014/main" id="{4DFC6B38-19AE-4BA0-9B82-C530735511F2}"/>
              </a:ext>
            </a:extLst>
          </p:cNvPr>
          <p:cNvSpPr>
            <a:spLocks noChangeShapeType="1"/>
          </p:cNvSpPr>
          <p:nvPr>
            <p:custDataLst>
              <p:tags r:id="rId5"/>
            </p:custDataLst>
          </p:nvPr>
        </p:nvSpPr>
        <p:spPr bwMode="auto">
          <a:xfrm flipH="1" flipV="1">
            <a:off x="8150636" y="5302698"/>
            <a:ext cx="920934" cy="679323"/>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29" name="모서리가 둥근 직사각형 55">
            <a:extLst>
              <a:ext uri="{FF2B5EF4-FFF2-40B4-BE49-F238E27FC236}">
                <a16:creationId xmlns:a16="http://schemas.microsoft.com/office/drawing/2014/main" id="{D0EB1442-6045-4791-9FDD-AED3760EEA7A}"/>
              </a:ext>
            </a:extLst>
          </p:cNvPr>
          <p:cNvSpPr/>
          <p:nvPr/>
        </p:nvSpPr>
        <p:spPr>
          <a:xfrm>
            <a:off x="8858561" y="1556425"/>
            <a:ext cx="3028637" cy="136185"/>
          </a:xfrm>
          <a:prstGeom prst="roundRect">
            <a:avLst/>
          </a:prstGeom>
          <a:noFill/>
          <a:ln>
            <a:solidFill>
              <a:srgbClr val="FF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모서리가 둥근 직사각형 55">
            <a:extLst>
              <a:ext uri="{FF2B5EF4-FFF2-40B4-BE49-F238E27FC236}">
                <a16:creationId xmlns:a16="http://schemas.microsoft.com/office/drawing/2014/main" id="{6CC192C6-A5DC-44BC-BEA0-EF858EC3046A}"/>
              </a:ext>
            </a:extLst>
          </p:cNvPr>
          <p:cNvSpPr/>
          <p:nvPr/>
        </p:nvSpPr>
        <p:spPr>
          <a:xfrm>
            <a:off x="3430509" y="4717911"/>
            <a:ext cx="2625466" cy="126464"/>
          </a:xfrm>
          <a:prstGeom prst="roundRect">
            <a:avLst/>
          </a:prstGeom>
          <a:noFill/>
          <a:ln>
            <a:solidFill>
              <a:srgbClr val="FF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제목 1">
            <a:extLst>
              <a:ext uri="{FF2B5EF4-FFF2-40B4-BE49-F238E27FC236}">
                <a16:creationId xmlns:a16="http://schemas.microsoft.com/office/drawing/2014/main" id="{D198EC93-D528-4064-8359-8B08CA77029E}"/>
              </a:ext>
            </a:extLst>
          </p:cNvPr>
          <p:cNvSpPr>
            <a:spLocks noGrp="1"/>
          </p:cNvSpPr>
          <p:nvPr>
            <p:ph type="title"/>
          </p:nvPr>
        </p:nvSpPr>
        <p:spPr>
          <a:xfrm>
            <a:off x="491046" y="94453"/>
            <a:ext cx="10295018" cy="721233"/>
          </a:xfrm>
        </p:spPr>
        <p:txBody>
          <a:bodyPr/>
          <a:lstStyle/>
          <a:p>
            <a:r>
              <a:rPr lang="en-US" altLang="ko-KR" dirty="0"/>
              <a:t>(Direct) Discovery with </a:t>
            </a:r>
            <a:r>
              <a:rPr lang="en-US" altLang="ko-KR" dirty="0" err="1"/>
              <a:t>oic</a:t>
            </a:r>
            <a:r>
              <a:rPr lang="en-US" altLang="ko-KR" dirty="0"/>
              <a:t>/res</a:t>
            </a:r>
            <a:endParaRPr lang="ko-KR" altLang="en-US" dirty="0"/>
          </a:p>
        </p:txBody>
      </p:sp>
      <p:sp>
        <p:nvSpPr>
          <p:cNvPr id="46" name="내용 개체 틀 2">
            <a:extLst>
              <a:ext uri="{FF2B5EF4-FFF2-40B4-BE49-F238E27FC236}">
                <a16:creationId xmlns:a16="http://schemas.microsoft.com/office/drawing/2014/main" id="{0271114D-FBE8-4DBB-A583-D767B36B14D3}"/>
              </a:ext>
            </a:extLst>
          </p:cNvPr>
          <p:cNvSpPr>
            <a:spLocks noGrp="1"/>
          </p:cNvSpPr>
          <p:nvPr>
            <p:ph idx="1"/>
          </p:nvPr>
        </p:nvSpPr>
        <p:spPr>
          <a:xfrm>
            <a:off x="608092" y="1156343"/>
            <a:ext cx="8363892" cy="1545447"/>
          </a:xfrm>
        </p:spPr>
        <p:txBody>
          <a:bodyPr>
            <a:normAutofit fontScale="70000" lnSpcReduction="20000"/>
          </a:bodyPr>
          <a:lstStyle/>
          <a:p>
            <a:r>
              <a:rPr lang="en-US" altLang="ko-KR" dirty="0"/>
              <a:t>Discovery with multicast GET to “</a:t>
            </a:r>
            <a:r>
              <a:rPr lang="en-US" altLang="ko-KR" dirty="0" err="1"/>
              <a:t>oic</a:t>
            </a:r>
            <a:r>
              <a:rPr lang="en-US" altLang="ko-KR" dirty="0"/>
              <a:t>/res”</a:t>
            </a:r>
          </a:p>
          <a:p>
            <a:pPr marL="800100" lvl="1" indent="-342900">
              <a:buFontTx/>
              <a:buChar char="-"/>
            </a:pPr>
            <a:r>
              <a:rPr lang="en-US" altLang="ko-KR" dirty="0"/>
              <a:t>A Client sends multicast GET to /</a:t>
            </a:r>
            <a:r>
              <a:rPr lang="en-US" altLang="ko-KR" dirty="0" err="1"/>
              <a:t>oic</a:t>
            </a:r>
            <a:r>
              <a:rPr lang="en-US" altLang="ko-KR" dirty="0"/>
              <a:t>/res &amp; </a:t>
            </a:r>
          </a:p>
          <a:p>
            <a:pPr marL="800100" lvl="1" indent="-342900">
              <a:buFontTx/>
              <a:buChar char="-"/>
            </a:pPr>
            <a:r>
              <a:rPr lang="en-US" altLang="ko-KR" dirty="0"/>
              <a:t>All the Servers send back the responses with the device type and all the hosted Resource Links. With query parameter, only specific type of Device or Resource can be retrieved. </a:t>
            </a:r>
          </a:p>
          <a:p>
            <a:pPr marL="800100" lvl="1" indent="-342900">
              <a:buFontTx/>
              <a:buChar char="-"/>
            </a:pPr>
            <a:endParaRPr lang="en-US" altLang="ko-KR" dirty="0"/>
          </a:p>
          <a:p>
            <a:pPr marL="800100" lvl="1" indent="-342900">
              <a:buFontTx/>
              <a:buChar char="-"/>
            </a:pPr>
            <a:endParaRPr lang="en-US" altLang="ko-KR" dirty="0"/>
          </a:p>
        </p:txBody>
      </p:sp>
    </p:spTree>
    <p:extLst>
      <p:ext uri="{BB962C8B-B14F-4D97-AF65-F5344CB8AC3E}">
        <p14:creationId xmlns:p14="http://schemas.microsoft.com/office/powerpoint/2010/main" val="229011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wipe(left)">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down)">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nodeType="click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wipe(right)">
                                      <p:cBhvr>
                                        <p:cTn id="24" dur="500"/>
                                        <p:tgtEl>
                                          <p:spTgt spid="2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2" fill="hold" nodeType="clickEffect">
                                  <p:stCondLst>
                                    <p:cond delay="0"/>
                                  </p:stCondLst>
                                  <p:childTnLst>
                                    <p:set>
                                      <p:cBhvr>
                                        <p:cTn id="28" dur="1" fill="hold">
                                          <p:stCondLst>
                                            <p:cond delay="0"/>
                                          </p:stCondLst>
                                        </p:cTn>
                                        <p:tgtEl>
                                          <p:spTgt spid="39"/>
                                        </p:tgtEl>
                                        <p:attrNameLst>
                                          <p:attrName>style.visibility</p:attrName>
                                        </p:attrNameLst>
                                      </p:cBhvr>
                                      <p:to>
                                        <p:strVal val="visible"/>
                                      </p:to>
                                    </p:set>
                                    <p:animEffect transition="in" filter="wipe(right)">
                                      <p:cBhvr>
                                        <p:cTn id="29" dur="500"/>
                                        <p:tgtEl>
                                          <p:spTgt spid="39"/>
                                        </p:tgtEl>
                                      </p:cBhvr>
                                    </p:animEffect>
                                  </p:childTnLst>
                                </p:cTn>
                              </p:par>
                              <p:par>
                                <p:cTn id="30" presetID="22" presetClass="entr" presetSubtype="2" fill="hold" grpId="0" nodeType="with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wipe(right)">
                                      <p:cBhvr>
                                        <p:cTn id="32" dur="500"/>
                                        <p:tgtEl>
                                          <p:spTgt spid="41"/>
                                        </p:tgtEl>
                                      </p:cBhvr>
                                    </p:animEffect>
                                  </p:childTnLst>
                                </p:cTn>
                              </p:par>
                              <p:par>
                                <p:cTn id="33" presetID="22" presetClass="entr" presetSubtype="2"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wipe(right)">
                                      <p:cBhvr>
                                        <p:cTn id="35" dur="500"/>
                                        <p:tgtEl>
                                          <p:spTgt spid="28"/>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28" grpId="0" animBg="1"/>
      <p:bldP spid="29" grpId="0" animBg="1"/>
      <p:bldP spid="45"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9005519" y="4357093"/>
            <a:ext cx="2700591" cy="630810"/>
          </a:xfrm>
          <a:prstGeom prst="rect">
            <a:avLst/>
          </a:prstGeom>
          <a:solidFill>
            <a:schemeClr val="accent5">
              <a:lumMod val="20000"/>
              <a:lumOff val="80000"/>
            </a:schemeClr>
          </a:solidFill>
          <a:ln w="3175">
            <a:solidFill>
              <a:schemeClr val="tx1"/>
            </a:solidFill>
          </a:ln>
        </p:spPr>
        <p:txBody>
          <a:bodyPr wrap="square" rtlCol="0">
            <a:normAutofit fontScale="92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oic.wk.p</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"pi": "54919CA5-4101-4AE4-595B-353C51AA983C", </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mnmn</a:t>
            </a:r>
            <a:r>
              <a:rPr lang="en-US" altLang="ko-KR" sz="800" dirty="0">
                <a:latin typeface="Courier New" pitchFamily="49" charset="0"/>
                <a:cs typeface="Courier New" pitchFamily="49" charset="0"/>
              </a:rPr>
              <a:t>": "STRK, Inc"</a:t>
            </a:r>
          </a:p>
          <a:p>
            <a:r>
              <a:rPr lang="en-US" altLang="ko-KR" sz="800" dirty="0">
                <a:latin typeface="Courier New" pitchFamily="49" charset="0"/>
                <a:cs typeface="Courier New" pitchFamily="49" charset="0"/>
              </a:rPr>
              <a:t>}</a:t>
            </a:r>
            <a:endParaRPr lang="ko-KR" altLang="en-US" sz="800" dirty="0" err="1">
              <a:latin typeface="Courier New" pitchFamily="49" charset="0"/>
              <a:cs typeface="Courier New" pitchFamily="49" charset="0"/>
            </a:endParaRPr>
          </a:p>
        </p:txBody>
      </p:sp>
      <p:sp>
        <p:nvSpPr>
          <p:cNvPr id="31" name="TextBox 30"/>
          <p:cNvSpPr txBox="1"/>
          <p:nvPr/>
        </p:nvSpPr>
        <p:spPr>
          <a:xfrm>
            <a:off x="9020600" y="5037486"/>
            <a:ext cx="2694563" cy="609330"/>
          </a:xfrm>
          <a:prstGeom prst="rect">
            <a:avLst/>
          </a:prstGeom>
          <a:solidFill>
            <a:srgbClr val="FFCC99"/>
          </a:solidFill>
          <a:ln w="3175">
            <a:solidFill>
              <a:schemeClr val="tx1"/>
            </a:solidFill>
          </a:ln>
        </p:spPr>
        <p:txBody>
          <a:bodyPr wrap="square" rtlCol="0">
            <a:normAutofit fontScale="850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oic.r.switch.binary</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"n": "</a:t>
            </a:r>
            <a:r>
              <a:rPr lang="en-US" altLang="ko-KR" sz="800" dirty="0" err="1">
                <a:latin typeface="Courier New" pitchFamily="49" charset="0"/>
                <a:cs typeface="Courier New" pitchFamily="49" charset="0"/>
              </a:rPr>
              <a:t>myDeskLampSwitch</a:t>
            </a:r>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"value": true</a:t>
            </a:r>
          </a:p>
          <a:p>
            <a:r>
              <a:rPr lang="en-US" altLang="ko-KR" sz="800" dirty="0">
                <a:latin typeface="Courier New" pitchFamily="49" charset="0"/>
                <a:cs typeface="Courier New" pitchFamily="49" charset="0"/>
              </a:rPr>
              <a:t>}</a:t>
            </a:r>
          </a:p>
        </p:txBody>
      </p:sp>
      <p:sp>
        <p:nvSpPr>
          <p:cNvPr id="32" name="TextBox 31"/>
          <p:cNvSpPr txBox="1"/>
          <p:nvPr/>
        </p:nvSpPr>
        <p:spPr>
          <a:xfrm>
            <a:off x="9024086" y="5679455"/>
            <a:ext cx="2682024" cy="654817"/>
          </a:xfrm>
          <a:prstGeom prst="rect">
            <a:avLst/>
          </a:prstGeom>
          <a:solidFill>
            <a:srgbClr val="FFCC99"/>
          </a:solidFill>
          <a:ln w="3175">
            <a:solidFill>
              <a:schemeClr val="tx1"/>
            </a:solidFill>
          </a:ln>
        </p:spPr>
        <p:txBody>
          <a:bodyPr wrap="square" rtlCol="0">
            <a:normAutofit fontScale="92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oic.r.switch.binary</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"n": "</a:t>
            </a:r>
            <a:r>
              <a:rPr lang="en-US" altLang="ko-KR" sz="800" dirty="0" err="1">
                <a:latin typeface="Courier New" pitchFamily="49" charset="0"/>
                <a:cs typeface="Courier New" pitchFamily="49" charset="0"/>
              </a:rPr>
              <a:t>myDeskLampBrightness</a:t>
            </a:r>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"brightness": 50</a:t>
            </a:r>
          </a:p>
          <a:p>
            <a:r>
              <a:rPr lang="en-US" altLang="ko-KR" sz="800" dirty="0">
                <a:latin typeface="Courier New" pitchFamily="49" charset="0"/>
                <a:cs typeface="Courier New" pitchFamily="49" charset="0"/>
              </a:rPr>
              <a:t>}</a:t>
            </a:r>
          </a:p>
        </p:txBody>
      </p:sp>
      <p:sp>
        <p:nvSpPr>
          <p:cNvPr id="26" name="TextBox 25">
            <a:extLst>
              <a:ext uri="{FF2B5EF4-FFF2-40B4-BE49-F238E27FC236}">
                <a16:creationId xmlns:a16="http://schemas.microsoft.com/office/drawing/2014/main" id="{8A79E418-CF5E-49DE-822A-177EFA6B5CAA}"/>
              </a:ext>
            </a:extLst>
          </p:cNvPr>
          <p:cNvSpPr txBox="1"/>
          <p:nvPr/>
        </p:nvSpPr>
        <p:spPr>
          <a:xfrm>
            <a:off x="9005519" y="3558694"/>
            <a:ext cx="2700591" cy="760122"/>
          </a:xfrm>
          <a:prstGeom prst="rect">
            <a:avLst/>
          </a:prstGeom>
          <a:solidFill>
            <a:schemeClr val="accent5">
              <a:lumMod val="20000"/>
              <a:lumOff val="80000"/>
            </a:schemeClr>
          </a:solidFill>
          <a:ln w="3175">
            <a:solidFill>
              <a:schemeClr val="tx1"/>
            </a:solidFill>
          </a:ln>
        </p:spPr>
        <p:txBody>
          <a:bodyPr wrap="square" rtlCol="0">
            <a:normAutofit fontScale="77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oic.wk.d</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oic.d.light</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"n": "</a:t>
            </a:r>
            <a:r>
              <a:rPr lang="en-US" altLang="ko-KR" sz="800" dirty="0" err="1">
                <a:latin typeface="Courier New" pitchFamily="49" charset="0"/>
                <a:cs typeface="Courier New" pitchFamily="49" charset="0"/>
              </a:rPr>
              <a:t>myDeskLamp</a:t>
            </a:r>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"di": "dc70373c-1e8d-4fb3-962e-017eaa863989", </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icv</a:t>
            </a:r>
            <a:r>
              <a:rPr lang="en-US" altLang="ko-KR" sz="800" dirty="0">
                <a:latin typeface="Courier New" pitchFamily="49" charset="0"/>
                <a:cs typeface="Courier New" pitchFamily="49" charset="0"/>
              </a:rPr>
              <a:t>": "ocf.1.0.0",</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dmv</a:t>
            </a:r>
            <a:r>
              <a:rPr lang="en-US" altLang="ko-KR" sz="800" dirty="0">
                <a:latin typeface="Courier New" pitchFamily="49" charset="0"/>
                <a:cs typeface="Courier New" pitchFamily="49" charset="0"/>
              </a:rPr>
              <a:t>": "ocf.res.1.0.0, ocf.sh.1.0.0",</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piid</a:t>
            </a:r>
            <a:r>
              <a:rPr lang="en-US" altLang="ko-KR" sz="800" dirty="0">
                <a:latin typeface="Courier New" pitchFamily="49" charset="0"/>
                <a:cs typeface="Courier New" pitchFamily="49" charset="0"/>
              </a:rPr>
              <a:t>": "6F0AAC04-2BB0-468D-B57C-16570A26AE48"</a:t>
            </a:r>
          </a:p>
          <a:p>
            <a:r>
              <a:rPr lang="en-US" altLang="ko-KR" sz="800" dirty="0">
                <a:latin typeface="Courier New" pitchFamily="49" charset="0"/>
                <a:cs typeface="Courier New" pitchFamily="49" charset="0"/>
              </a:rPr>
              <a:t>}</a:t>
            </a:r>
          </a:p>
        </p:txBody>
      </p:sp>
      <p:sp>
        <p:nvSpPr>
          <p:cNvPr id="33" name="TextBox 32">
            <a:extLst>
              <a:ext uri="{FF2B5EF4-FFF2-40B4-BE49-F238E27FC236}">
                <a16:creationId xmlns:a16="http://schemas.microsoft.com/office/drawing/2014/main" id="{F59E9402-3D39-446F-9319-4EC78103F43F}"/>
              </a:ext>
            </a:extLst>
          </p:cNvPr>
          <p:cNvSpPr txBox="1"/>
          <p:nvPr/>
        </p:nvSpPr>
        <p:spPr>
          <a:xfrm>
            <a:off x="9005519" y="564211"/>
            <a:ext cx="2700591" cy="2960966"/>
          </a:xfrm>
          <a:prstGeom prst="rect">
            <a:avLst/>
          </a:prstGeom>
          <a:solidFill>
            <a:schemeClr val="accent5">
              <a:lumMod val="20000"/>
              <a:lumOff val="80000"/>
            </a:schemeClr>
          </a:solidFill>
          <a:ln w="3175">
            <a:solidFill>
              <a:schemeClr val="tx1"/>
            </a:solidFill>
          </a:ln>
        </p:spPr>
        <p:txBody>
          <a:bodyPr wrap="square" rtlCol="0">
            <a:normAutofit fontScale="62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["oic.wk.res"],</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oic.if.ll</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"links":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a:t>
            </a:r>
            <a:r>
              <a:rPr lang="en-US" altLang="ko-KR" sz="800" dirty="0">
                <a:latin typeface="Courier New" pitchFamily="49" charset="0"/>
                <a:cs typeface="Courier New" pitchFamily="49" charset="0"/>
              </a:rPr>
              <a:t>/res",</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rel</a:t>
            </a:r>
            <a:r>
              <a:rPr lang="en-US" altLang="ko-KR" sz="800" dirty="0">
                <a:latin typeface="Courier New" pitchFamily="49" charset="0"/>
                <a:cs typeface="Courier New" pitchFamily="49" charset="0"/>
              </a:rPr>
              <a:t>": "self",</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["oic.wk.res"],</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oic.if.ll</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://[2001:db8:a::b1d4]:33333"}]</a:t>
            </a:r>
          </a:p>
          <a:p>
            <a:r>
              <a:rPr lang="en-US" altLang="ko-KR" sz="800" dirty="0">
                <a:latin typeface="Courier New" pitchFamily="49" charset="0"/>
                <a:cs typeface="Courier New" pitchFamily="49" charset="0"/>
              </a:rPr>
              <a:t>    },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a:t>
            </a:r>
            <a:r>
              <a:rPr lang="en-US" altLang="ko-KR" sz="800" dirty="0">
                <a:latin typeface="Courier New" pitchFamily="49" charset="0"/>
                <a:cs typeface="Courier New" pitchFamily="49" charset="0"/>
              </a:rPr>
              <a:t>/d",</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oic.wk.d</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oic.d.light</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a:t>
            </a:r>
            <a:r>
              <a:rPr lang="en-US" altLang="ko-KR" sz="800" dirty="0">
                <a:latin typeface="Courier New" pitchFamily="49" charset="0"/>
                <a:cs typeface="Courier New" pitchFamily="49" charset="0"/>
              </a:rPr>
              <a:t>/p",</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oic.wk.p</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myLightSwitch</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oic.r.switch.binary</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myLightBrightness</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oic.r.brightness</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a:t>
            </a:r>
          </a:p>
        </p:txBody>
      </p:sp>
      <p:pic>
        <p:nvPicPr>
          <p:cNvPr id="27" name="Picture 2" descr="https://www.troopsupport.dla.mil/events/images/140122.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782242" y="3220615"/>
            <a:ext cx="1458097" cy="2224823"/>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p:cNvPicPr>
            <a:picLocks noChangeAspect="1" noChangeArrowheads="1"/>
          </p:cNvPicPr>
          <p:nvPr/>
        </p:nvPicPr>
        <p:blipFill>
          <a:blip r:embed="rId8"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484581" y="3136064"/>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6" name="직선 화살표 연결선 35"/>
          <p:cNvCxnSpPr/>
          <p:nvPr/>
        </p:nvCxnSpPr>
        <p:spPr>
          <a:xfrm flipV="1">
            <a:off x="3081049" y="3536611"/>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직선 화살표 연결선 38"/>
          <p:cNvCxnSpPr/>
          <p:nvPr/>
        </p:nvCxnSpPr>
        <p:spPr>
          <a:xfrm flipV="1">
            <a:off x="3081049" y="3948528"/>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Content Placeholder 2"/>
          <p:cNvSpPr txBox="1">
            <a:spLocks/>
          </p:cNvSpPr>
          <p:nvPr/>
        </p:nvSpPr>
        <p:spPr>
          <a:xfrm>
            <a:off x="2702367" y="3143307"/>
            <a:ext cx="3980289" cy="287586"/>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GET /</a:t>
            </a:r>
            <a:r>
              <a:rPr lang="en-US" altLang="ko-KR" sz="1600" b="1" dirty="0" err="1">
                <a:latin typeface="Courier New" panose="02070309020205020404" pitchFamily="49" charset="0"/>
                <a:cs typeface="Courier New" panose="02070309020205020404" pitchFamily="49" charset="0"/>
              </a:rPr>
              <a:t>myDeskLampSwitch</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41" name="Content Placeholder 2"/>
          <p:cNvSpPr txBox="1">
            <a:spLocks/>
          </p:cNvSpPr>
          <p:nvPr/>
        </p:nvSpPr>
        <p:spPr>
          <a:xfrm>
            <a:off x="3081049" y="3667469"/>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28" name="TextBox 27"/>
          <p:cNvSpPr txBox="1"/>
          <p:nvPr/>
        </p:nvSpPr>
        <p:spPr>
          <a:xfrm>
            <a:off x="3531136" y="4067440"/>
            <a:ext cx="2422188" cy="617795"/>
          </a:xfrm>
          <a:prstGeom prst="rect">
            <a:avLst/>
          </a:prstGeom>
          <a:solidFill>
            <a:schemeClr val="accent5">
              <a:lumMod val="20000"/>
              <a:lumOff val="80000"/>
            </a:schemeClr>
          </a:solidFill>
          <a:ln w="3175">
            <a:solidFill>
              <a:schemeClr val="tx1"/>
            </a:solidFill>
          </a:ln>
        </p:spPr>
        <p:txBody>
          <a:bodyPr wrap="square" rtlCol="0">
            <a:norm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"value": true</a:t>
            </a:r>
          </a:p>
          <a:p>
            <a:r>
              <a:rPr lang="en-US" altLang="ko-KR" sz="1000" dirty="0">
                <a:latin typeface="Courier New" pitchFamily="49" charset="0"/>
                <a:cs typeface="Courier New" pitchFamily="49" charset="0"/>
              </a:rPr>
              <a:t>}</a:t>
            </a:r>
          </a:p>
        </p:txBody>
      </p:sp>
      <p:sp>
        <p:nvSpPr>
          <p:cNvPr id="35" name="Line 35"/>
          <p:cNvSpPr>
            <a:spLocks noChangeShapeType="1"/>
          </p:cNvSpPr>
          <p:nvPr>
            <p:custDataLst>
              <p:tags r:id="rId1"/>
            </p:custDataLst>
          </p:nvPr>
        </p:nvSpPr>
        <p:spPr bwMode="auto">
          <a:xfrm flipH="1">
            <a:off x="8138983" y="3250215"/>
            <a:ext cx="932587" cy="872044"/>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37" name="Line 35"/>
          <p:cNvSpPr>
            <a:spLocks noChangeShapeType="1"/>
          </p:cNvSpPr>
          <p:nvPr>
            <p:custDataLst>
              <p:tags r:id="rId2"/>
            </p:custDataLst>
          </p:nvPr>
        </p:nvSpPr>
        <p:spPr bwMode="auto">
          <a:xfrm flipH="1" flipV="1">
            <a:off x="8138983" y="5002580"/>
            <a:ext cx="932587" cy="278253"/>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38" name="Line 35"/>
          <p:cNvSpPr>
            <a:spLocks noChangeShapeType="1"/>
          </p:cNvSpPr>
          <p:nvPr>
            <p:custDataLst>
              <p:tags r:id="rId3"/>
            </p:custDataLst>
          </p:nvPr>
        </p:nvSpPr>
        <p:spPr bwMode="auto">
          <a:xfrm flipH="1">
            <a:off x="8138982" y="4641083"/>
            <a:ext cx="971319" cy="44152"/>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42" name="Line 35"/>
          <p:cNvSpPr>
            <a:spLocks noChangeShapeType="1"/>
          </p:cNvSpPr>
          <p:nvPr>
            <p:custDataLst>
              <p:tags r:id="rId4"/>
            </p:custDataLst>
          </p:nvPr>
        </p:nvSpPr>
        <p:spPr bwMode="auto">
          <a:xfrm flipH="1">
            <a:off x="8150636" y="3937533"/>
            <a:ext cx="959667" cy="440242"/>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cxnSp>
        <p:nvCxnSpPr>
          <p:cNvPr id="20" name="직선 화살표 연결선 19"/>
          <p:cNvCxnSpPr>
            <a:cxnSpLocks/>
          </p:cNvCxnSpPr>
          <p:nvPr/>
        </p:nvCxnSpPr>
        <p:spPr>
          <a:xfrm>
            <a:off x="8256757" y="3558694"/>
            <a:ext cx="748762" cy="1606693"/>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직선 화살표 연결선 24"/>
          <p:cNvCxnSpPr>
            <a:cxnSpLocks/>
          </p:cNvCxnSpPr>
          <p:nvPr/>
        </p:nvCxnSpPr>
        <p:spPr>
          <a:xfrm>
            <a:off x="8256757" y="3842426"/>
            <a:ext cx="748762" cy="1603012"/>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날짜 개체 틀 2"/>
          <p:cNvSpPr>
            <a:spLocks noGrp="1"/>
          </p:cNvSpPr>
          <p:nvPr>
            <p:ph type="dt" sz="half" idx="10"/>
          </p:nvPr>
        </p:nvSpPr>
        <p:spPr/>
        <p:txBody>
          <a:bodyPr/>
          <a:lstStyle/>
          <a:p>
            <a:fld id="{7E0CFBC7-33B9-472E-995A-7C80F1F6C1FE}" type="datetime3">
              <a:rPr lang="en-US" altLang="ko-KR" smtClean="0"/>
              <a:t>17 October 2017</a:t>
            </a:fld>
            <a:endParaRPr lang="en-US" dirty="0"/>
          </a:p>
        </p:txBody>
      </p:sp>
      <p:sp>
        <p:nvSpPr>
          <p:cNvPr id="4" name="바닥글 개체 틀 3"/>
          <p:cNvSpPr>
            <a:spLocks noGrp="1"/>
          </p:cNvSpPr>
          <p:nvPr>
            <p:ph type="ftr" sz="quarter" idx="11"/>
          </p:nvPr>
        </p:nvSpPr>
        <p:spPr/>
        <p:txBody>
          <a:bodyPr/>
          <a:lstStyle/>
          <a:p>
            <a:r>
              <a:rPr lang="en-US" altLang="ko-KR" dirty="0"/>
              <a:t>Open Connectivity Foundation Public Information - No NDA</a:t>
            </a:r>
          </a:p>
        </p:txBody>
      </p:sp>
      <p:sp>
        <p:nvSpPr>
          <p:cNvPr id="5" name="슬라이드 번호 개체 틀 4"/>
          <p:cNvSpPr>
            <a:spLocks noGrp="1"/>
          </p:cNvSpPr>
          <p:nvPr>
            <p:ph type="sldNum" sz="quarter" idx="12"/>
          </p:nvPr>
        </p:nvSpPr>
        <p:spPr/>
        <p:txBody>
          <a:bodyPr/>
          <a:lstStyle/>
          <a:p>
            <a:fld id="{17A5C656-E050-4F3D-A0DB-0D19E9E83691}" type="slidenum">
              <a:rPr lang="en-US" smtClean="0"/>
              <a:pPr/>
              <a:t>86</a:t>
            </a:fld>
            <a:endParaRPr lang="en-US" dirty="0"/>
          </a:p>
        </p:txBody>
      </p:sp>
      <p:sp>
        <p:nvSpPr>
          <p:cNvPr id="43" name="Line 35">
            <a:extLst>
              <a:ext uri="{FF2B5EF4-FFF2-40B4-BE49-F238E27FC236}">
                <a16:creationId xmlns:a16="http://schemas.microsoft.com/office/drawing/2014/main" id="{4DFC6B38-19AE-4BA0-9B82-C530735511F2}"/>
              </a:ext>
            </a:extLst>
          </p:cNvPr>
          <p:cNvSpPr>
            <a:spLocks noChangeShapeType="1"/>
          </p:cNvSpPr>
          <p:nvPr>
            <p:custDataLst>
              <p:tags r:id="rId5"/>
            </p:custDataLst>
          </p:nvPr>
        </p:nvSpPr>
        <p:spPr bwMode="auto">
          <a:xfrm flipH="1" flipV="1">
            <a:off x="8150636" y="5302698"/>
            <a:ext cx="920934" cy="679323"/>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29" name="제목 1">
            <a:extLst>
              <a:ext uri="{FF2B5EF4-FFF2-40B4-BE49-F238E27FC236}">
                <a16:creationId xmlns:a16="http://schemas.microsoft.com/office/drawing/2014/main" id="{4CB21126-01A2-4C56-AFAA-9CDF024B6D84}"/>
              </a:ext>
            </a:extLst>
          </p:cNvPr>
          <p:cNvSpPr>
            <a:spLocks noGrp="1"/>
          </p:cNvSpPr>
          <p:nvPr>
            <p:ph type="title"/>
          </p:nvPr>
        </p:nvSpPr>
        <p:spPr>
          <a:xfrm>
            <a:off x="491046" y="94453"/>
            <a:ext cx="10295018" cy="721233"/>
          </a:xfrm>
        </p:spPr>
        <p:txBody>
          <a:bodyPr/>
          <a:lstStyle/>
          <a:p>
            <a:r>
              <a:rPr lang="en-US" altLang="ko-KR" dirty="0"/>
              <a:t>(Direct) Discovery with </a:t>
            </a:r>
            <a:r>
              <a:rPr lang="en-US" altLang="ko-KR" dirty="0" err="1"/>
              <a:t>oic</a:t>
            </a:r>
            <a:r>
              <a:rPr lang="en-US" altLang="ko-KR" dirty="0"/>
              <a:t>/res</a:t>
            </a:r>
            <a:endParaRPr lang="ko-KR" altLang="en-US" dirty="0"/>
          </a:p>
        </p:txBody>
      </p:sp>
      <p:sp>
        <p:nvSpPr>
          <p:cNvPr id="44" name="내용 개체 틀 2">
            <a:extLst>
              <a:ext uri="{FF2B5EF4-FFF2-40B4-BE49-F238E27FC236}">
                <a16:creationId xmlns:a16="http://schemas.microsoft.com/office/drawing/2014/main" id="{F06ACE02-4B5B-4F5C-AA38-80F417B2E39C}"/>
              </a:ext>
            </a:extLst>
          </p:cNvPr>
          <p:cNvSpPr>
            <a:spLocks noGrp="1"/>
          </p:cNvSpPr>
          <p:nvPr>
            <p:ph idx="1"/>
          </p:nvPr>
        </p:nvSpPr>
        <p:spPr>
          <a:xfrm>
            <a:off x="608092" y="1156343"/>
            <a:ext cx="8363892" cy="1881246"/>
          </a:xfrm>
        </p:spPr>
        <p:txBody>
          <a:bodyPr>
            <a:normAutofit fontScale="70000" lnSpcReduction="20000"/>
          </a:bodyPr>
          <a:lstStyle/>
          <a:p>
            <a:r>
              <a:rPr lang="en-US" altLang="ko-KR" dirty="0"/>
              <a:t>Discovery with multicast GET to “</a:t>
            </a:r>
            <a:r>
              <a:rPr lang="en-US" altLang="ko-KR" dirty="0" err="1"/>
              <a:t>oic</a:t>
            </a:r>
            <a:r>
              <a:rPr lang="en-US" altLang="ko-KR" dirty="0"/>
              <a:t>/res”</a:t>
            </a:r>
          </a:p>
          <a:p>
            <a:pPr marL="800100" lvl="1" indent="-342900">
              <a:buFontTx/>
              <a:buChar char="-"/>
            </a:pPr>
            <a:r>
              <a:rPr lang="en-US" altLang="ko-KR" dirty="0"/>
              <a:t>A Client sends multicast GET to /</a:t>
            </a:r>
            <a:r>
              <a:rPr lang="en-US" altLang="ko-KR" dirty="0" err="1"/>
              <a:t>oic</a:t>
            </a:r>
            <a:r>
              <a:rPr lang="en-US" altLang="ko-KR" dirty="0"/>
              <a:t>/res &amp; </a:t>
            </a:r>
          </a:p>
          <a:p>
            <a:pPr marL="800100" lvl="1" indent="-342900">
              <a:buFontTx/>
              <a:buChar char="-"/>
            </a:pPr>
            <a:r>
              <a:rPr lang="en-US" altLang="ko-KR" dirty="0"/>
              <a:t>All the Servers send back the responses with the device type and all the hosted Resource Links. With query parameter, only specific type of Device or Resource can be retrieved. </a:t>
            </a:r>
          </a:p>
          <a:p>
            <a:pPr marL="800100" lvl="1" indent="-342900">
              <a:buFontTx/>
              <a:buChar char="-"/>
            </a:pPr>
            <a:r>
              <a:rPr lang="en-US" altLang="ko-KR" dirty="0"/>
              <a:t>Each Resource can be retrieved for further information. </a:t>
            </a:r>
          </a:p>
          <a:p>
            <a:pPr marL="800100" lvl="1" indent="-342900">
              <a:buFontTx/>
              <a:buChar char="-"/>
            </a:pPr>
            <a:endParaRPr lang="en-US" altLang="ko-KR" dirty="0"/>
          </a:p>
          <a:p>
            <a:pPr marL="800100" lvl="1" indent="-342900">
              <a:buFontTx/>
              <a:buChar char="-"/>
            </a:pPr>
            <a:endParaRPr lang="en-US" altLang="ko-KR" dirty="0"/>
          </a:p>
        </p:txBody>
      </p:sp>
    </p:spTree>
    <p:extLst>
      <p:ext uri="{BB962C8B-B14F-4D97-AF65-F5344CB8AC3E}">
        <p14:creationId xmlns:p14="http://schemas.microsoft.com/office/powerpoint/2010/main" val="4263311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wipe(left)">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wipe(right)">
                                      <p:cBhvr>
                                        <p:cTn id="20" dur="50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wipe(right)">
                                      <p:cBhvr>
                                        <p:cTn id="25" dur="500"/>
                                        <p:tgtEl>
                                          <p:spTgt spid="39"/>
                                        </p:tgtEl>
                                      </p:cBhvr>
                                    </p:animEffect>
                                  </p:childTnLst>
                                </p:cTn>
                              </p:par>
                              <p:par>
                                <p:cTn id="26" presetID="22" presetClass="entr" presetSubtype="2" fill="hold" grpId="0" nodeType="with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wipe(right)">
                                      <p:cBhvr>
                                        <p:cTn id="28" dur="500"/>
                                        <p:tgtEl>
                                          <p:spTgt spid="41"/>
                                        </p:tgtEl>
                                      </p:cBhvr>
                                    </p:animEffect>
                                  </p:childTnLst>
                                </p:cTn>
                              </p:par>
                              <p:par>
                                <p:cTn id="29" presetID="22" presetClass="entr" presetSubtype="2"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right)">
                                      <p:cBhvr>
                                        <p:cTn id="3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28"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내용 개체 틀 2">
            <a:extLst>
              <a:ext uri="{FF2B5EF4-FFF2-40B4-BE49-F238E27FC236}">
                <a16:creationId xmlns:a16="http://schemas.microsoft.com/office/drawing/2014/main" id="{F06ACE02-4B5B-4F5C-AA38-80F417B2E39C}"/>
              </a:ext>
            </a:extLst>
          </p:cNvPr>
          <p:cNvSpPr>
            <a:spLocks noGrp="1"/>
          </p:cNvSpPr>
          <p:nvPr>
            <p:ph idx="1"/>
          </p:nvPr>
        </p:nvSpPr>
        <p:spPr>
          <a:xfrm>
            <a:off x="608092" y="1156343"/>
            <a:ext cx="8363892" cy="1881246"/>
          </a:xfrm>
        </p:spPr>
        <p:txBody>
          <a:bodyPr>
            <a:normAutofit fontScale="70000" lnSpcReduction="20000"/>
          </a:bodyPr>
          <a:lstStyle/>
          <a:p>
            <a:r>
              <a:rPr lang="en-US" altLang="ko-KR" dirty="0"/>
              <a:t>Discovery with multicast GET to “</a:t>
            </a:r>
            <a:r>
              <a:rPr lang="en-US" altLang="ko-KR" dirty="0" err="1"/>
              <a:t>oic</a:t>
            </a:r>
            <a:r>
              <a:rPr lang="en-US" altLang="ko-KR" dirty="0"/>
              <a:t>/res”</a:t>
            </a:r>
          </a:p>
          <a:p>
            <a:pPr marL="800100" lvl="1" indent="-342900">
              <a:buFontTx/>
              <a:buChar char="-"/>
            </a:pPr>
            <a:r>
              <a:rPr lang="en-US" altLang="ko-KR" dirty="0"/>
              <a:t>A Client sends multicast GET to /</a:t>
            </a:r>
            <a:r>
              <a:rPr lang="en-US" altLang="ko-KR" dirty="0" err="1"/>
              <a:t>oic</a:t>
            </a:r>
            <a:r>
              <a:rPr lang="en-US" altLang="ko-KR" dirty="0"/>
              <a:t>/res &amp; </a:t>
            </a:r>
          </a:p>
          <a:p>
            <a:pPr marL="800100" lvl="1" indent="-342900">
              <a:buFontTx/>
              <a:buChar char="-"/>
            </a:pPr>
            <a:r>
              <a:rPr lang="en-US" altLang="ko-KR" dirty="0"/>
              <a:t>All the Servers send back the responses with the device type and all the hosted Resource Links. With query parameter, only specific type of Device or Resource can be retrieved. </a:t>
            </a:r>
          </a:p>
          <a:p>
            <a:pPr marL="800100" lvl="1" indent="-342900">
              <a:buFontTx/>
              <a:buChar char="-"/>
            </a:pPr>
            <a:r>
              <a:rPr lang="en-US" altLang="ko-KR" dirty="0"/>
              <a:t>Each Resource can be retrieved for further information. </a:t>
            </a:r>
          </a:p>
          <a:p>
            <a:pPr marL="800100" lvl="1" indent="-342900">
              <a:buFontTx/>
              <a:buChar char="-"/>
            </a:pPr>
            <a:endParaRPr lang="en-US" altLang="ko-KR" dirty="0"/>
          </a:p>
          <a:p>
            <a:pPr marL="800100" lvl="1" indent="-342900">
              <a:buFontTx/>
              <a:buChar char="-"/>
            </a:pPr>
            <a:endParaRPr lang="en-US" altLang="ko-KR" dirty="0"/>
          </a:p>
        </p:txBody>
      </p:sp>
      <p:sp>
        <p:nvSpPr>
          <p:cNvPr id="30" name="TextBox 29"/>
          <p:cNvSpPr txBox="1"/>
          <p:nvPr/>
        </p:nvSpPr>
        <p:spPr>
          <a:xfrm>
            <a:off x="9005519" y="4357093"/>
            <a:ext cx="2700591" cy="630810"/>
          </a:xfrm>
          <a:prstGeom prst="rect">
            <a:avLst/>
          </a:prstGeom>
          <a:solidFill>
            <a:schemeClr val="accent5">
              <a:lumMod val="20000"/>
              <a:lumOff val="80000"/>
            </a:schemeClr>
          </a:solidFill>
          <a:ln w="3175">
            <a:solidFill>
              <a:schemeClr val="tx1"/>
            </a:solidFill>
          </a:ln>
        </p:spPr>
        <p:txBody>
          <a:bodyPr wrap="square" rtlCol="0">
            <a:normAutofit fontScale="92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oic.wk.p</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"pi": "54919CA5-4101-4AE4-595B-353C51AA983C", </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mnmn</a:t>
            </a:r>
            <a:r>
              <a:rPr lang="en-US" altLang="ko-KR" sz="800" dirty="0">
                <a:latin typeface="Courier New" pitchFamily="49" charset="0"/>
                <a:cs typeface="Courier New" pitchFamily="49" charset="0"/>
              </a:rPr>
              <a:t>": "STRK, Inc"</a:t>
            </a:r>
          </a:p>
          <a:p>
            <a:r>
              <a:rPr lang="en-US" altLang="ko-KR" sz="800" dirty="0">
                <a:latin typeface="Courier New" pitchFamily="49" charset="0"/>
                <a:cs typeface="Courier New" pitchFamily="49" charset="0"/>
              </a:rPr>
              <a:t>}</a:t>
            </a:r>
            <a:endParaRPr lang="ko-KR" altLang="en-US" sz="800" dirty="0" err="1">
              <a:latin typeface="Courier New" pitchFamily="49" charset="0"/>
              <a:cs typeface="Courier New" pitchFamily="49" charset="0"/>
            </a:endParaRPr>
          </a:p>
        </p:txBody>
      </p:sp>
      <p:sp>
        <p:nvSpPr>
          <p:cNvPr id="31" name="TextBox 30"/>
          <p:cNvSpPr txBox="1"/>
          <p:nvPr/>
        </p:nvSpPr>
        <p:spPr>
          <a:xfrm>
            <a:off x="9020600" y="5037486"/>
            <a:ext cx="2694563" cy="609330"/>
          </a:xfrm>
          <a:prstGeom prst="rect">
            <a:avLst/>
          </a:prstGeom>
          <a:solidFill>
            <a:srgbClr val="FFCC99"/>
          </a:solidFill>
          <a:ln w="3175">
            <a:solidFill>
              <a:schemeClr val="tx1"/>
            </a:solidFill>
          </a:ln>
        </p:spPr>
        <p:txBody>
          <a:bodyPr wrap="square" rtlCol="0">
            <a:normAutofit fontScale="850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oic.r.switch.binary</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"n": "</a:t>
            </a:r>
            <a:r>
              <a:rPr lang="en-US" altLang="ko-KR" sz="800" dirty="0" err="1">
                <a:latin typeface="Courier New" pitchFamily="49" charset="0"/>
                <a:cs typeface="Courier New" pitchFamily="49" charset="0"/>
              </a:rPr>
              <a:t>myDeskLampSwitch</a:t>
            </a:r>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"value": true</a:t>
            </a:r>
          </a:p>
          <a:p>
            <a:r>
              <a:rPr lang="en-US" altLang="ko-KR" sz="800" dirty="0">
                <a:latin typeface="Courier New" pitchFamily="49" charset="0"/>
                <a:cs typeface="Courier New" pitchFamily="49" charset="0"/>
              </a:rPr>
              <a:t>}</a:t>
            </a:r>
          </a:p>
        </p:txBody>
      </p:sp>
      <p:sp>
        <p:nvSpPr>
          <p:cNvPr id="32" name="TextBox 31"/>
          <p:cNvSpPr txBox="1"/>
          <p:nvPr/>
        </p:nvSpPr>
        <p:spPr>
          <a:xfrm>
            <a:off x="9024086" y="5679455"/>
            <a:ext cx="2682024" cy="654817"/>
          </a:xfrm>
          <a:prstGeom prst="rect">
            <a:avLst/>
          </a:prstGeom>
          <a:solidFill>
            <a:srgbClr val="FFCC99"/>
          </a:solidFill>
          <a:ln w="3175">
            <a:solidFill>
              <a:schemeClr val="tx1"/>
            </a:solidFill>
          </a:ln>
        </p:spPr>
        <p:txBody>
          <a:bodyPr wrap="square" rtlCol="0">
            <a:normAutofit fontScale="92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oic.r.switch.binary</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"n": "</a:t>
            </a:r>
            <a:r>
              <a:rPr lang="en-US" altLang="ko-KR" sz="800" dirty="0" err="1">
                <a:latin typeface="Courier New" pitchFamily="49" charset="0"/>
                <a:cs typeface="Courier New" pitchFamily="49" charset="0"/>
              </a:rPr>
              <a:t>myDeskLampBrightness</a:t>
            </a:r>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"brightness": 50</a:t>
            </a:r>
          </a:p>
          <a:p>
            <a:r>
              <a:rPr lang="en-US" altLang="ko-KR" sz="800" dirty="0">
                <a:latin typeface="Courier New" pitchFamily="49" charset="0"/>
                <a:cs typeface="Courier New" pitchFamily="49" charset="0"/>
              </a:rPr>
              <a:t>}</a:t>
            </a:r>
          </a:p>
        </p:txBody>
      </p:sp>
      <p:sp>
        <p:nvSpPr>
          <p:cNvPr id="26" name="TextBox 25">
            <a:extLst>
              <a:ext uri="{FF2B5EF4-FFF2-40B4-BE49-F238E27FC236}">
                <a16:creationId xmlns:a16="http://schemas.microsoft.com/office/drawing/2014/main" id="{8A79E418-CF5E-49DE-822A-177EFA6B5CAA}"/>
              </a:ext>
            </a:extLst>
          </p:cNvPr>
          <p:cNvSpPr txBox="1"/>
          <p:nvPr/>
        </p:nvSpPr>
        <p:spPr>
          <a:xfrm>
            <a:off x="9005519" y="3558694"/>
            <a:ext cx="2700591" cy="760122"/>
          </a:xfrm>
          <a:prstGeom prst="rect">
            <a:avLst/>
          </a:prstGeom>
          <a:solidFill>
            <a:schemeClr val="accent5">
              <a:lumMod val="20000"/>
              <a:lumOff val="80000"/>
            </a:schemeClr>
          </a:solidFill>
          <a:ln w="3175">
            <a:solidFill>
              <a:schemeClr val="tx1"/>
            </a:solidFill>
          </a:ln>
        </p:spPr>
        <p:txBody>
          <a:bodyPr wrap="square" rtlCol="0">
            <a:normAutofit fontScale="77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oic.wk.d</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oic.d.light</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"n": "</a:t>
            </a:r>
            <a:r>
              <a:rPr lang="en-US" altLang="ko-KR" sz="800" dirty="0" err="1">
                <a:latin typeface="Courier New" pitchFamily="49" charset="0"/>
                <a:cs typeface="Courier New" pitchFamily="49" charset="0"/>
              </a:rPr>
              <a:t>myDeskLamp</a:t>
            </a:r>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"di": "dc70373c-1e8d-4fb3-962e-017eaa863989", </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icv</a:t>
            </a:r>
            <a:r>
              <a:rPr lang="en-US" altLang="ko-KR" sz="800" dirty="0">
                <a:latin typeface="Courier New" pitchFamily="49" charset="0"/>
                <a:cs typeface="Courier New" pitchFamily="49" charset="0"/>
              </a:rPr>
              <a:t>": "ocf.1.0.0",</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dmv</a:t>
            </a:r>
            <a:r>
              <a:rPr lang="en-US" altLang="ko-KR" sz="800" dirty="0">
                <a:latin typeface="Courier New" pitchFamily="49" charset="0"/>
                <a:cs typeface="Courier New" pitchFamily="49" charset="0"/>
              </a:rPr>
              <a:t>": "ocf.res.1.0.0, ocf.sh.1.0.0",</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piid</a:t>
            </a:r>
            <a:r>
              <a:rPr lang="en-US" altLang="ko-KR" sz="800" dirty="0">
                <a:latin typeface="Courier New" pitchFamily="49" charset="0"/>
                <a:cs typeface="Courier New" pitchFamily="49" charset="0"/>
              </a:rPr>
              <a:t>": "6F0AAC04-2BB0-468D-B57C-16570A26AE48"</a:t>
            </a:r>
          </a:p>
          <a:p>
            <a:r>
              <a:rPr lang="en-US" altLang="ko-KR" sz="800" dirty="0">
                <a:latin typeface="Courier New" pitchFamily="49" charset="0"/>
                <a:cs typeface="Courier New" pitchFamily="49" charset="0"/>
              </a:rPr>
              <a:t>}</a:t>
            </a:r>
          </a:p>
        </p:txBody>
      </p:sp>
      <p:sp>
        <p:nvSpPr>
          <p:cNvPr id="33" name="TextBox 32">
            <a:extLst>
              <a:ext uri="{FF2B5EF4-FFF2-40B4-BE49-F238E27FC236}">
                <a16:creationId xmlns:a16="http://schemas.microsoft.com/office/drawing/2014/main" id="{F59E9402-3D39-446F-9319-4EC78103F43F}"/>
              </a:ext>
            </a:extLst>
          </p:cNvPr>
          <p:cNvSpPr txBox="1"/>
          <p:nvPr/>
        </p:nvSpPr>
        <p:spPr>
          <a:xfrm>
            <a:off x="9005519" y="564211"/>
            <a:ext cx="2700591" cy="2960966"/>
          </a:xfrm>
          <a:prstGeom prst="rect">
            <a:avLst/>
          </a:prstGeom>
          <a:solidFill>
            <a:schemeClr val="accent5">
              <a:lumMod val="20000"/>
              <a:lumOff val="80000"/>
            </a:schemeClr>
          </a:solidFill>
          <a:ln w="3175">
            <a:solidFill>
              <a:schemeClr val="tx1"/>
            </a:solidFill>
          </a:ln>
        </p:spPr>
        <p:txBody>
          <a:bodyPr wrap="square" rtlCol="0">
            <a:normAutofit fontScale="62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["oic.wk.res"],</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oic.if.ll</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"links":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a:t>
            </a:r>
            <a:r>
              <a:rPr lang="en-US" altLang="ko-KR" sz="800" dirty="0">
                <a:latin typeface="Courier New" pitchFamily="49" charset="0"/>
                <a:cs typeface="Courier New" pitchFamily="49" charset="0"/>
              </a:rPr>
              <a:t>/res",</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rel</a:t>
            </a:r>
            <a:r>
              <a:rPr lang="en-US" altLang="ko-KR" sz="800" dirty="0">
                <a:latin typeface="Courier New" pitchFamily="49" charset="0"/>
                <a:cs typeface="Courier New" pitchFamily="49" charset="0"/>
              </a:rPr>
              <a:t>": "self",</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["oic.wk.res"],</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oic.if.ll</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://[2001:db8:a::b1d4]:33333"}]</a:t>
            </a:r>
          </a:p>
          <a:p>
            <a:r>
              <a:rPr lang="en-US" altLang="ko-KR" sz="800" dirty="0">
                <a:latin typeface="Courier New" pitchFamily="49" charset="0"/>
                <a:cs typeface="Courier New" pitchFamily="49" charset="0"/>
              </a:rPr>
              <a:t>    },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a:t>
            </a:r>
            <a:r>
              <a:rPr lang="en-US" altLang="ko-KR" sz="800" dirty="0">
                <a:latin typeface="Courier New" pitchFamily="49" charset="0"/>
                <a:cs typeface="Courier New" pitchFamily="49" charset="0"/>
              </a:rPr>
              <a:t>/d",</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oic.wk.d</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oic.d.light</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a:t>
            </a:r>
            <a:r>
              <a:rPr lang="en-US" altLang="ko-KR" sz="800" dirty="0">
                <a:latin typeface="Courier New" pitchFamily="49" charset="0"/>
                <a:cs typeface="Courier New" pitchFamily="49" charset="0"/>
              </a:rPr>
              <a:t>/p",</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oic.wk.p</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myLightSwitch</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oic.r.switch.binary</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myLightBrightness</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oic.r.brightness</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a:t>
            </a:r>
          </a:p>
        </p:txBody>
      </p:sp>
      <p:pic>
        <p:nvPicPr>
          <p:cNvPr id="27" name="Picture 2" descr="https://www.troopsupport.dla.mil/events/images/140122.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782242" y="3220615"/>
            <a:ext cx="1458097" cy="2224823"/>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p:cNvPicPr>
            <a:picLocks noChangeAspect="1" noChangeArrowheads="1"/>
          </p:cNvPicPr>
          <p:nvPr/>
        </p:nvPicPr>
        <p:blipFill>
          <a:blip r:embed="rId8"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484581" y="3136064"/>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6" name="직선 화살표 연결선 35"/>
          <p:cNvCxnSpPr/>
          <p:nvPr/>
        </p:nvCxnSpPr>
        <p:spPr>
          <a:xfrm flipV="1">
            <a:off x="3081049" y="3536611"/>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직선 화살표 연결선 38"/>
          <p:cNvCxnSpPr/>
          <p:nvPr/>
        </p:nvCxnSpPr>
        <p:spPr>
          <a:xfrm flipV="1">
            <a:off x="3081049" y="3948528"/>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Content Placeholder 2"/>
          <p:cNvSpPr txBox="1">
            <a:spLocks/>
          </p:cNvSpPr>
          <p:nvPr/>
        </p:nvSpPr>
        <p:spPr>
          <a:xfrm>
            <a:off x="2721823" y="2919571"/>
            <a:ext cx="3980289" cy="575411"/>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GET /</a:t>
            </a:r>
            <a:r>
              <a:rPr lang="en-US" altLang="ko-KR" sz="1600" b="1" dirty="0" err="1">
                <a:latin typeface="Courier New" panose="02070309020205020404" pitchFamily="49" charset="0"/>
                <a:cs typeface="Courier New" panose="02070309020205020404" pitchFamily="49" charset="0"/>
              </a:rPr>
              <a:t>myDeskLampSwitch</a:t>
            </a:r>
            <a:endParaRPr lang="en-US" altLang="ko-KR" sz="1600" b="1" dirty="0">
              <a:latin typeface="Courier New" panose="02070309020205020404" pitchFamily="49" charset="0"/>
              <a:cs typeface="Courier New" panose="02070309020205020404" pitchFamily="49" charset="0"/>
            </a:endParaRPr>
          </a:p>
          <a:p>
            <a:pPr marL="457200" indent="-457200" algn="ctr">
              <a:buNone/>
            </a:pPr>
            <a:r>
              <a:rPr lang="en-US" altLang="ko-KR" sz="1600" b="1" dirty="0">
                <a:latin typeface="Courier New" panose="02070309020205020404" pitchFamily="49" charset="0"/>
                <a:cs typeface="Courier New" panose="02070309020205020404" pitchFamily="49" charset="0"/>
              </a:rPr>
              <a:t>?if=</a:t>
            </a:r>
            <a:r>
              <a:rPr lang="en-US" altLang="ko-KR" sz="1600" b="1" dirty="0" err="1">
                <a:latin typeface="Courier New" panose="02070309020205020404" pitchFamily="49" charset="0"/>
                <a:cs typeface="Courier New" panose="02070309020205020404" pitchFamily="49" charset="0"/>
              </a:rPr>
              <a:t>oic.if.baseline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41" name="Content Placeholder 2"/>
          <p:cNvSpPr txBox="1">
            <a:spLocks/>
          </p:cNvSpPr>
          <p:nvPr/>
        </p:nvSpPr>
        <p:spPr>
          <a:xfrm>
            <a:off x="3081049" y="3667469"/>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28" name="TextBox 27"/>
          <p:cNvSpPr txBox="1"/>
          <p:nvPr/>
        </p:nvSpPr>
        <p:spPr>
          <a:xfrm>
            <a:off x="3235761" y="4106352"/>
            <a:ext cx="2954719" cy="970045"/>
          </a:xfrm>
          <a:prstGeom prst="rect">
            <a:avLst/>
          </a:prstGeom>
          <a:solidFill>
            <a:schemeClr val="accent5">
              <a:lumMod val="20000"/>
              <a:lumOff val="80000"/>
            </a:schemeClr>
          </a:solidFill>
          <a:ln w="3175">
            <a:solidFill>
              <a:schemeClr val="tx1"/>
            </a:solidFill>
          </a:ln>
        </p:spPr>
        <p:txBody>
          <a:bodyPr wrap="square" rtlCol="0">
            <a:normAutofit fontScale="92500"/>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oic.r.switch.binary</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oic.if.a</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"n": "</a:t>
            </a:r>
            <a:r>
              <a:rPr lang="en-US" altLang="ko-KR" sz="1000" dirty="0" err="1">
                <a:latin typeface="Courier New" pitchFamily="49" charset="0"/>
                <a:cs typeface="Courier New" pitchFamily="49" charset="0"/>
              </a:rPr>
              <a:t>myDeskLampSwitch</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"value": true</a:t>
            </a:r>
          </a:p>
          <a:p>
            <a:r>
              <a:rPr lang="en-US" altLang="ko-KR" sz="1000" dirty="0">
                <a:latin typeface="Courier New" pitchFamily="49" charset="0"/>
                <a:cs typeface="Courier New" pitchFamily="49" charset="0"/>
              </a:rPr>
              <a:t>}</a:t>
            </a:r>
          </a:p>
        </p:txBody>
      </p:sp>
      <p:sp>
        <p:nvSpPr>
          <p:cNvPr id="35" name="Line 35"/>
          <p:cNvSpPr>
            <a:spLocks noChangeShapeType="1"/>
          </p:cNvSpPr>
          <p:nvPr>
            <p:custDataLst>
              <p:tags r:id="rId1"/>
            </p:custDataLst>
          </p:nvPr>
        </p:nvSpPr>
        <p:spPr bwMode="auto">
          <a:xfrm flipH="1">
            <a:off x="8138983" y="3250215"/>
            <a:ext cx="932587" cy="872044"/>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37" name="Line 35"/>
          <p:cNvSpPr>
            <a:spLocks noChangeShapeType="1"/>
          </p:cNvSpPr>
          <p:nvPr>
            <p:custDataLst>
              <p:tags r:id="rId2"/>
            </p:custDataLst>
          </p:nvPr>
        </p:nvSpPr>
        <p:spPr bwMode="auto">
          <a:xfrm flipH="1" flipV="1">
            <a:off x="8138983" y="5002580"/>
            <a:ext cx="932587" cy="278253"/>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38" name="Line 35"/>
          <p:cNvSpPr>
            <a:spLocks noChangeShapeType="1"/>
          </p:cNvSpPr>
          <p:nvPr>
            <p:custDataLst>
              <p:tags r:id="rId3"/>
            </p:custDataLst>
          </p:nvPr>
        </p:nvSpPr>
        <p:spPr bwMode="auto">
          <a:xfrm flipH="1">
            <a:off x="8138982" y="4641083"/>
            <a:ext cx="971319" cy="44152"/>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42" name="Line 35"/>
          <p:cNvSpPr>
            <a:spLocks noChangeShapeType="1"/>
          </p:cNvSpPr>
          <p:nvPr>
            <p:custDataLst>
              <p:tags r:id="rId4"/>
            </p:custDataLst>
          </p:nvPr>
        </p:nvSpPr>
        <p:spPr bwMode="auto">
          <a:xfrm flipH="1">
            <a:off x="8150636" y="3937533"/>
            <a:ext cx="959667" cy="440242"/>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cxnSp>
        <p:nvCxnSpPr>
          <p:cNvPr id="20" name="직선 화살표 연결선 19"/>
          <p:cNvCxnSpPr>
            <a:cxnSpLocks/>
          </p:cNvCxnSpPr>
          <p:nvPr/>
        </p:nvCxnSpPr>
        <p:spPr>
          <a:xfrm>
            <a:off x="8256757" y="3558694"/>
            <a:ext cx="748762" cy="1606693"/>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직선 화살표 연결선 24"/>
          <p:cNvCxnSpPr>
            <a:cxnSpLocks/>
          </p:cNvCxnSpPr>
          <p:nvPr/>
        </p:nvCxnSpPr>
        <p:spPr>
          <a:xfrm>
            <a:off x="8256757" y="3842426"/>
            <a:ext cx="748762" cy="1603012"/>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날짜 개체 틀 2"/>
          <p:cNvSpPr>
            <a:spLocks noGrp="1"/>
          </p:cNvSpPr>
          <p:nvPr>
            <p:ph type="dt" sz="half" idx="10"/>
          </p:nvPr>
        </p:nvSpPr>
        <p:spPr/>
        <p:txBody>
          <a:bodyPr/>
          <a:lstStyle/>
          <a:p>
            <a:fld id="{7A44F06A-90C4-4817-BBB3-98D9EB91DD60}" type="datetime3">
              <a:rPr lang="en-US" altLang="ko-KR" smtClean="0"/>
              <a:t>17 October 2017</a:t>
            </a:fld>
            <a:endParaRPr lang="en-US" dirty="0"/>
          </a:p>
        </p:txBody>
      </p:sp>
      <p:sp>
        <p:nvSpPr>
          <p:cNvPr id="4" name="바닥글 개체 틀 3"/>
          <p:cNvSpPr>
            <a:spLocks noGrp="1"/>
          </p:cNvSpPr>
          <p:nvPr>
            <p:ph type="ftr" sz="quarter" idx="11"/>
          </p:nvPr>
        </p:nvSpPr>
        <p:spPr/>
        <p:txBody>
          <a:bodyPr/>
          <a:lstStyle/>
          <a:p>
            <a:r>
              <a:rPr lang="en-US" altLang="ko-KR" dirty="0"/>
              <a:t>Open Connectivity Foundation Public Information - No NDA</a:t>
            </a:r>
          </a:p>
        </p:txBody>
      </p:sp>
      <p:sp>
        <p:nvSpPr>
          <p:cNvPr id="5" name="슬라이드 번호 개체 틀 4"/>
          <p:cNvSpPr>
            <a:spLocks noGrp="1"/>
          </p:cNvSpPr>
          <p:nvPr>
            <p:ph type="sldNum" sz="quarter" idx="12"/>
          </p:nvPr>
        </p:nvSpPr>
        <p:spPr/>
        <p:txBody>
          <a:bodyPr/>
          <a:lstStyle/>
          <a:p>
            <a:fld id="{17A5C656-E050-4F3D-A0DB-0D19E9E83691}" type="slidenum">
              <a:rPr lang="en-US" smtClean="0"/>
              <a:pPr/>
              <a:t>87</a:t>
            </a:fld>
            <a:endParaRPr lang="en-US" dirty="0"/>
          </a:p>
        </p:txBody>
      </p:sp>
      <p:sp>
        <p:nvSpPr>
          <p:cNvPr id="43" name="Line 35">
            <a:extLst>
              <a:ext uri="{FF2B5EF4-FFF2-40B4-BE49-F238E27FC236}">
                <a16:creationId xmlns:a16="http://schemas.microsoft.com/office/drawing/2014/main" id="{4DFC6B38-19AE-4BA0-9B82-C530735511F2}"/>
              </a:ext>
            </a:extLst>
          </p:cNvPr>
          <p:cNvSpPr>
            <a:spLocks noChangeShapeType="1"/>
          </p:cNvSpPr>
          <p:nvPr>
            <p:custDataLst>
              <p:tags r:id="rId5"/>
            </p:custDataLst>
          </p:nvPr>
        </p:nvSpPr>
        <p:spPr bwMode="auto">
          <a:xfrm flipH="1" flipV="1">
            <a:off x="8150636" y="5302698"/>
            <a:ext cx="920934" cy="679323"/>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29" name="제목 1">
            <a:extLst>
              <a:ext uri="{FF2B5EF4-FFF2-40B4-BE49-F238E27FC236}">
                <a16:creationId xmlns:a16="http://schemas.microsoft.com/office/drawing/2014/main" id="{4CB21126-01A2-4C56-AFAA-9CDF024B6D84}"/>
              </a:ext>
            </a:extLst>
          </p:cNvPr>
          <p:cNvSpPr>
            <a:spLocks noGrp="1"/>
          </p:cNvSpPr>
          <p:nvPr>
            <p:ph type="title"/>
          </p:nvPr>
        </p:nvSpPr>
        <p:spPr>
          <a:xfrm>
            <a:off x="491046" y="94453"/>
            <a:ext cx="10295018" cy="721233"/>
          </a:xfrm>
        </p:spPr>
        <p:txBody>
          <a:bodyPr/>
          <a:lstStyle/>
          <a:p>
            <a:r>
              <a:rPr lang="en-US" altLang="ko-KR" dirty="0"/>
              <a:t>(Direct) Discovery with </a:t>
            </a:r>
            <a:r>
              <a:rPr lang="en-US" altLang="ko-KR" dirty="0" err="1"/>
              <a:t>oic</a:t>
            </a:r>
            <a:r>
              <a:rPr lang="en-US" altLang="ko-KR" dirty="0"/>
              <a:t>/res</a:t>
            </a:r>
            <a:endParaRPr lang="ko-KR" altLang="en-US" dirty="0"/>
          </a:p>
        </p:txBody>
      </p:sp>
    </p:spTree>
    <p:extLst>
      <p:ext uri="{BB962C8B-B14F-4D97-AF65-F5344CB8AC3E}">
        <p14:creationId xmlns:p14="http://schemas.microsoft.com/office/powerpoint/2010/main" val="473407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wipe(left)">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wipe(right)">
                                      <p:cBhvr>
                                        <p:cTn id="20" dur="50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wipe(right)">
                                      <p:cBhvr>
                                        <p:cTn id="25" dur="500"/>
                                        <p:tgtEl>
                                          <p:spTgt spid="39"/>
                                        </p:tgtEl>
                                      </p:cBhvr>
                                    </p:animEffect>
                                  </p:childTnLst>
                                </p:cTn>
                              </p:par>
                              <p:par>
                                <p:cTn id="26" presetID="22" presetClass="entr" presetSubtype="2" fill="hold" grpId="0" nodeType="with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wipe(right)">
                                      <p:cBhvr>
                                        <p:cTn id="28" dur="500"/>
                                        <p:tgtEl>
                                          <p:spTgt spid="41"/>
                                        </p:tgtEl>
                                      </p:cBhvr>
                                    </p:animEffect>
                                  </p:childTnLst>
                                </p:cTn>
                              </p:par>
                              <p:par>
                                <p:cTn id="29" presetID="22" presetClass="entr" presetSubtype="2"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right)">
                                      <p:cBhvr>
                                        <p:cTn id="3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28"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C652D671-2FCD-4410-AB5A-4AC360D747E0}"/>
              </a:ext>
            </a:extLst>
          </p:cNvPr>
          <p:cNvSpPr>
            <a:spLocks noGrp="1"/>
          </p:cNvSpPr>
          <p:nvPr>
            <p:ph idx="1"/>
          </p:nvPr>
        </p:nvSpPr>
        <p:spPr>
          <a:xfrm>
            <a:off x="491046" y="1156997"/>
            <a:ext cx="11200912" cy="1274918"/>
          </a:xfrm>
        </p:spPr>
        <p:txBody>
          <a:bodyPr>
            <a:normAutofit fontScale="92500" lnSpcReduction="10000"/>
          </a:bodyPr>
          <a:lstStyle/>
          <a:p>
            <a:r>
              <a:rPr lang="en-US" altLang="ko-KR" dirty="0"/>
              <a:t>Resource Directory definition </a:t>
            </a:r>
          </a:p>
          <a:p>
            <a:pPr lvl="1"/>
            <a:r>
              <a:rPr lang="en-US" altLang="ko-KR" dirty="0"/>
              <a:t>An OCF Device facilitating indirect discovery by exposing 3</a:t>
            </a:r>
            <a:r>
              <a:rPr lang="en-US" altLang="ko-KR" baseline="30000" dirty="0"/>
              <a:t>rd</a:t>
            </a:r>
            <a:r>
              <a:rPr lang="en-US" altLang="ko-KR" dirty="0"/>
              <a:t> party Resources (i.e. Links) via /</a:t>
            </a:r>
            <a:r>
              <a:rPr lang="en-US" altLang="ko-KR" dirty="0" err="1"/>
              <a:t>oic</a:t>
            </a:r>
            <a:r>
              <a:rPr lang="en-US" altLang="ko-KR" dirty="0"/>
              <a:t>/res using mandatory “</a:t>
            </a:r>
            <a:r>
              <a:rPr lang="en-US" altLang="ko-KR" dirty="0" err="1"/>
              <a:t>oic.wk.rd</a:t>
            </a:r>
            <a:r>
              <a:rPr lang="en-US" altLang="ko-KR" dirty="0"/>
              <a:t>” Resource Type.  </a:t>
            </a:r>
          </a:p>
          <a:p>
            <a:endParaRPr lang="ko-KR" altLang="en-US" dirty="0"/>
          </a:p>
        </p:txBody>
      </p:sp>
      <p:sp>
        <p:nvSpPr>
          <p:cNvPr id="3" name="제목 2">
            <a:extLst>
              <a:ext uri="{FF2B5EF4-FFF2-40B4-BE49-F238E27FC236}">
                <a16:creationId xmlns:a16="http://schemas.microsoft.com/office/drawing/2014/main" id="{313FCDB4-7188-484D-9556-3B76002B1AB3}"/>
              </a:ext>
            </a:extLst>
          </p:cNvPr>
          <p:cNvSpPr>
            <a:spLocks noGrp="1"/>
          </p:cNvSpPr>
          <p:nvPr>
            <p:ph type="title"/>
          </p:nvPr>
        </p:nvSpPr>
        <p:spPr/>
        <p:txBody>
          <a:bodyPr/>
          <a:lstStyle/>
          <a:p>
            <a:r>
              <a:rPr lang="en-US" altLang="ko-KR" dirty="0"/>
              <a:t>(Indirect) Discovery with Resource Directory </a:t>
            </a:r>
            <a:endParaRPr lang="ko-KR" altLang="en-US" dirty="0"/>
          </a:p>
        </p:txBody>
      </p:sp>
      <p:sp>
        <p:nvSpPr>
          <p:cNvPr id="4" name="날짜 개체 틀 3">
            <a:extLst>
              <a:ext uri="{FF2B5EF4-FFF2-40B4-BE49-F238E27FC236}">
                <a16:creationId xmlns:a16="http://schemas.microsoft.com/office/drawing/2014/main" id="{65B19BB1-913C-4C3D-BA60-73FAE13017A2}"/>
              </a:ext>
            </a:extLst>
          </p:cNvPr>
          <p:cNvSpPr>
            <a:spLocks noGrp="1"/>
          </p:cNvSpPr>
          <p:nvPr>
            <p:ph type="dt" sz="half" idx="10"/>
          </p:nvPr>
        </p:nvSpPr>
        <p:spPr/>
        <p:txBody>
          <a:bodyPr/>
          <a:lstStyle/>
          <a:p>
            <a:fld id="{DF5743B8-72AB-43D1-A4E3-141357F32900}" type="datetime3">
              <a:rPr lang="en-US" altLang="ko-KR" smtClean="0"/>
              <a:t>17 October 2017</a:t>
            </a:fld>
            <a:endParaRPr lang="en-US" dirty="0"/>
          </a:p>
        </p:txBody>
      </p:sp>
      <p:sp>
        <p:nvSpPr>
          <p:cNvPr id="5" name="바닥글 개체 틀 4">
            <a:extLst>
              <a:ext uri="{FF2B5EF4-FFF2-40B4-BE49-F238E27FC236}">
                <a16:creationId xmlns:a16="http://schemas.microsoft.com/office/drawing/2014/main" id="{0F611594-00B0-4327-BA5A-2C2855CDC98F}"/>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E71B05B8-1262-4C8C-88FE-8AE32EAA76A5}"/>
              </a:ext>
            </a:extLst>
          </p:cNvPr>
          <p:cNvSpPr>
            <a:spLocks noGrp="1"/>
          </p:cNvSpPr>
          <p:nvPr>
            <p:ph type="sldNum" sz="quarter" idx="12"/>
          </p:nvPr>
        </p:nvSpPr>
        <p:spPr/>
        <p:txBody>
          <a:bodyPr/>
          <a:lstStyle/>
          <a:p>
            <a:fld id="{17A5C656-E050-4F3D-A0DB-0D19E9E83691}" type="slidenum">
              <a:rPr lang="en-US" smtClean="0"/>
              <a:pPr/>
              <a:t>88</a:t>
            </a:fld>
            <a:endParaRPr lang="en-US" dirty="0"/>
          </a:p>
        </p:txBody>
      </p:sp>
      <p:pic>
        <p:nvPicPr>
          <p:cNvPr id="7" name="Picture 2" descr="https://www.troopsupport.dla.mil/events/images/140122.jpg">
            <a:extLst>
              <a:ext uri="{FF2B5EF4-FFF2-40B4-BE49-F238E27FC236}">
                <a16:creationId xmlns:a16="http://schemas.microsoft.com/office/drawing/2014/main" id="{7C1BA82A-780E-49FB-8B1D-532F0D4C449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84485" y="4765479"/>
            <a:ext cx="981040" cy="149691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FF2A1F44-DD8C-4BE2-B6A0-8489152CF717}"/>
              </a:ext>
            </a:extLst>
          </p:cNvPr>
          <p:cNvPicPr>
            <a:picLocks noChangeAspect="1" noChangeArrowheads="1"/>
          </p:cNvPicPr>
          <p:nvPr/>
        </p:nvPicPr>
        <p:blipFill>
          <a:blip r:embed="rId3"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970974" y="4798825"/>
            <a:ext cx="789757" cy="1499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직선 화살표 연결선 8">
            <a:extLst>
              <a:ext uri="{FF2B5EF4-FFF2-40B4-BE49-F238E27FC236}">
                <a16:creationId xmlns:a16="http://schemas.microsoft.com/office/drawing/2014/main" id="{74638253-C929-4CF2-B21B-728672D3001A}"/>
              </a:ext>
            </a:extLst>
          </p:cNvPr>
          <p:cNvCxnSpPr>
            <a:cxnSpLocks/>
          </p:cNvCxnSpPr>
          <p:nvPr/>
        </p:nvCxnSpPr>
        <p:spPr>
          <a:xfrm flipH="1" flipV="1">
            <a:off x="6653719" y="4075890"/>
            <a:ext cx="1795458" cy="981419"/>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pic>
        <p:nvPicPr>
          <p:cNvPr id="10" name="Picture 4" descr="http://gsdisposals.com/wp-content/uploads/2013/08/bigstock-Row-of-network-servers-in-data-42441367.jpg">
            <a:extLst>
              <a:ext uri="{FF2B5EF4-FFF2-40B4-BE49-F238E27FC236}">
                <a16:creationId xmlns:a16="http://schemas.microsoft.com/office/drawing/2014/main" id="{2DD27F90-64EA-461D-97AF-9E674A03AED9}"/>
              </a:ext>
            </a:extLst>
          </p:cNvPr>
          <p:cNvPicPr>
            <a:picLocks noChangeAspect="1" noChangeArrowheads="1"/>
          </p:cNvPicPr>
          <p:nvPr/>
        </p:nvPicPr>
        <p:blipFill>
          <a:blip r:embed="rId4" cstate="print"/>
          <a:srcRect/>
          <a:stretch>
            <a:fillRect/>
          </a:stretch>
        </p:blipFill>
        <p:spPr bwMode="auto">
          <a:xfrm>
            <a:off x="4859658" y="2605610"/>
            <a:ext cx="1728192" cy="1439800"/>
          </a:xfrm>
          <a:prstGeom prst="rect">
            <a:avLst/>
          </a:prstGeom>
          <a:noFill/>
        </p:spPr>
      </p:pic>
      <p:cxnSp>
        <p:nvCxnSpPr>
          <p:cNvPr id="12" name="직선 화살표 연결선 11">
            <a:extLst>
              <a:ext uri="{FF2B5EF4-FFF2-40B4-BE49-F238E27FC236}">
                <a16:creationId xmlns:a16="http://schemas.microsoft.com/office/drawing/2014/main" id="{3B50DAC0-8007-4FD3-942E-2AD32E02903A}"/>
              </a:ext>
            </a:extLst>
          </p:cNvPr>
          <p:cNvCxnSpPr>
            <a:cxnSpLocks/>
          </p:cNvCxnSpPr>
          <p:nvPr/>
        </p:nvCxnSpPr>
        <p:spPr>
          <a:xfrm flipV="1">
            <a:off x="3035034" y="4075890"/>
            <a:ext cx="1795458" cy="981419"/>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직선 화살표 연결선 12">
            <a:extLst>
              <a:ext uri="{FF2B5EF4-FFF2-40B4-BE49-F238E27FC236}">
                <a16:creationId xmlns:a16="http://schemas.microsoft.com/office/drawing/2014/main" id="{1B78E8AC-E73F-494A-8D2A-EF96213E2DA2}"/>
              </a:ext>
            </a:extLst>
          </p:cNvPr>
          <p:cNvCxnSpPr>
            <a:cxnSpLocks/>
          </p:cNvCxnSpPr>
          <p:nvPr/>
        </p:nvCxnSpPr>
        <p:spPr>
          <a:xfrm flipV="1">
            <a:off x="2966937" y="3871608"/>
            <a:ext cx="1795458" cy="981419"/>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DE6443AC-17BB-4E8D-B933-ACDD5F69A8CB}"/>
              </a:ext>
            </a:extLst>
          </p:cNvPr>
          <p:cNvSpPr txBox="1">
            <a:spLocks/>
          </p:cNvSpPr>
          <p:nvPr/>
        </p:nvSpPr>
        <p:spPr>
          <a:xfrm>
            <a:off x="9865525" y="5287527"/>
            <a:ext cx="1957308" cy="62839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t>Publishing </a:t>
            </a:r>
          </a:p>
          <a:p>
            <a:pPr marL="457200" indent="-457200" algn="ctr">
              <a:buNone/>
            </a:pPr>
            <a:r>
              <a:rPr lang="en-US" altLang="ko-KR" sz="1600" b="1" dirty="0"/>
              <a:t>Device </a:t>
            </a:r>
            <a:endParaRPr lang="en-US" sz="1600" b="1" dirty="0">
              <a:solidFill>
                <a:srgbClr val="1C3339"/>
              </a:solidFill>
            </a:endParaRPr>
          </a:p>
        </p:txBody>
      </p:sp>
      <p:sp>
        <p:nvSpPr>
          <p:cNvPr id="16" name="Content Placeholder 2">
            <a:extLst>
              <a:ext uri="{FF2B5EF4-FFF2-40B4-BE49-F238E27FC236}">
                <a16:creationId xmlns:a16="http://schemas.microsoft.com/office/drawing/2014/main" id="{0C16FCD1-47B8-40C2-9C92-3B1BB21753D0}"/>
              </a:ext>
            </a:extLst>
          </p:cNvPr>
          <p:cNvSpPr txBox="1">
            <a:spLocks/>
          </p:cNvSpPr>
          <p:nvPr/>
        </p:nvSpPr>
        <p:spPr>
          <a:xfrm>
            <a:off x="6507805" y="2556080"/>
            <a:ext cx="1492049" cy="62839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t>Resource</a:t>
            </a:r>
          </a:p>
          <a:p>
            <a:pPr marL="457200" indent="-457200" algn="ctr">
              <a:buNone/>
            </a:pPr>
            <a:r>
              <a:rPr lang="en-US" altLang="ko-KR" sz="1600" b="1" dirty="0"/>
              <a:t>Directory</a:t>
            </a:r>
            <a:endParaRPr lang="en-US" sz="1600" b="1" dirty="0">
              <a:solidFill>
                <a:srgbClr val="1C3339"/>
              </a:solidFill>
            </a:endParaRPr>
          </a:p>
        </p:txBody>
      </p:sp>
      <p:sp>
        <p:nvSpPr>
          <p:cNvPr id="17" name="Content Placeholder 2">
            <a:extLst>
              <a:ext uri="{FF2B5EF4-FFF2-40B4-BE49-F238E27FC236}">
                <a16:creationId xmlns:a16="http://schemas.microsoft.com/office/drawing/2014/main" id="{917C7925-2644-430A-BFA1-AFAE3BCF62D9}"/>
              </a:ext>
            </a:extLst>
          </p:cNvPr>
          <p:cNvSpPr txBox="1">
            <a:spLocks/>
          </p:cNvSpPr>
          <p:nvPr/>
        </p:nvSpPr>
        <p:spPr>
          <a:xfrm>
            <a:off x="6225700" y="4594624"/>
            <a:ext cx="1556414" cy="400566"/>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8" name="Content Placeholder 2">
            <a:extLst>
              <a:ext uri="{FF2B5EF4-FFF2-40B4-BE49-F238E27FC236}">
                <a16:creationId xmlns:a16="http://schemas.microsoft.com/office/drawing/2014/main" id="{36825D00-5160-4C77-8C1A-F3BA17AFFD94}"/>
              </a:ext>
            </a:extLst>
          </p:cNvPr>
          <p:cNvSpPr txBox="1">
            <a:spLocks/>
          </p:cNvSpPr>
          <p:nvPr/>
        </p:nvSpPr>
        <p:spPr>
          <a:xfrm>
            <a:off x="573932" y="3621856"/>
            <a:ext cx="3492219" cy="1027965"/>
          </a:xfrm>
          <a:prstGeom prst="rect">
            <a:avLst/>
          </a:prstGeom>
        </p:spPr>
        <p:txBody>
          <a:bodyPr anchor="ct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Discover </a:t>
            </a:r>
          </a:p>
          <a:p>
            <a:pPr marL="457200" indent="-457200" algn="ctr">
              <a:buNone/>
            </a:pPr>
            <a:r>
              <a:rPr lang="en-US" altLang="ko-KR" sz="1600" b="1" dirty="0">
                <a:latin typeface="Courier New" panose="02070309020205020404" pitchFamily="49" charset="0"/>
                <a:cs typeface="Courier New" panose="02070309020205020404" pitchFamily="49" charset="0"/>
              </a:rPr>
              <a:t>3</a:t>
            </a:r>
            <a:r>
              <a:rPr lang="en-US" altLang="ko-KR" sz="1600" b="1" baseline="30000" dirty="0">
                <a:latin typeface="Courier New" panose="02070309020205020404" pitchFamily="49" charset="0"/>
                <a:cs typeface="Courier New" panose="02070309020205020404" pitchFamily="49" charset="0"/>
              </a:rPr>
              <a:t>rd</a:t>
            </a:r>
            <a:r>
              <a:rPr lang="en-US" altLang="ko-KR" sz="1600" b="1" dirty="0">
                <a:latin typeface="Courier New" panose="02070309020205020404" pitchFamily="49" charset="0"/>
                <a:cs typeface="Courier New" panose="02070309020205020404" pitchFamily="49" charset="0"/>
              </a:rPr>
              <a:t> party Resource via RD</a:t>
            </a:r>
          </a:p>
          <a:p>
            <a:pPr marL="457200" indent="-457200" algn="ctr">
              <a:buNone/>
            </a:pPr>
            <a:r>
              <a:rPr lang="en-US" altLang="ko-KR" sz="1600" b="1" dirty="0">
                <a:latin typeface="Courier New" panose="02070309020205020404" pitchFamily="49" charset="0"/>
                <a:cs typeface="Courier New" panose="02070309020205020404" pitchFamily="49" charset="0"/>
              </a:rPr>
              <a:t>GET /</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/res   </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9" name="Content Placeholder 2">
            <a:extLst>
              <a:ext uri="{FF2B5EF4-FFF2-40B4-BE49-F238E27FC236}">
                <a16:creationId xmlns:a16="http://schemas.microsoft.com/office/drawing/2014/main" id="{E9A0BA39-C746-4D0A-9112-D02161CF8290}"/>
              </a:ext>
            </a:extLst>
          </p:cNvPr>
          <p:cNvSpPr txBox="1">
            <a:spLocks/>
          </p:cNvSpPr>
          <p:nvPr/>
        </p:nvSpPr>
        <p:spPr>
          <a:xfrm>
            <a:off x="3910517" y="4594624"/>
            <a:ext cx="1556414" cy="400566"/>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Response</a:t>
            </a:r>
            <a:endParaRPr lang="en-US" sz="1600" b="1" dirty="0">
              <a:solidFill>
                <a:srgbClr val="1C3339"/>
              </a:solidFill>
              <a:latin typeface="Courier New" panose="02070309020205020404" pitchFamily="49" charset="0"/>
              <a:cs typeface="Courier New" panose="02070309020205020404" pitchFamily="49" charset="0"/>
            </a:endParaRPr>
          </a:p>
        </p:txBody>
      </p:sp>
      <p:cxnSp>
        <p:nvCxnSpPr>
          <p:cNvPr id="20" name="직선 화살표 연결선 19">
            <a:extLst>
              <a:ext uri="{FF2B5EF4-FFF2-40B4-BE49-F238E27FC236}">
                <a16:creationId xmlns:a16="http://schemas.microsoft.com/office/drawing/2014/main" id="{19D4CA7B-9EE3-4184-9780-724EC871D880}"/>
              </a:ext>
            </a:extLst>
          </p:cNvPr>
          <p:cNvCxnSpPr>
            <a:cxnSpLocks/>
          </p:cNvCxnSpPr>
          <p:nvPr/>
        </p:nvCxnSpPr>
        <p:spPr>
          <a:xfrm flipH="1" flipV="1">
            <a:off x="6702354" y="3871608"/>
            <a:ext cx="1795458" cy="981419"/>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Content Placeholder 2">
            <a:extLst>
              <a:ext uri="{FF2B5EF4-FFF2-40B4-BE49-F238E27FC236}">
                <a16:creationId xmlns:a16="http://schemas.microsoft.com/office/drawing/2014/main" id="{A058C14E-A473-4605-9ECF-5BCCDDF7DA7E}"/>
              </a:ext>
            </a:extLst>
          </p:cNvPr>
          <p:cNvSpPr txBox="1">
            <a:spLocks/>
          </p:cNvSpPr>
          <p:nvPr/>
        </p:nvSpPr>
        <p:spPr>
          <a:xfrm>
            <a:off x="7188743" y="3845593"/>
            <a:ext cx="3083659" cy="629131"/>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Publish a Resource Link </a:t>
            </a:r>
          </a:p>
          <a:p>
            <a:pPr marL="457200" indent="-457200" algn="ctr">
              <a:buNone/>
            </a:pPr>
            <a:r>
              <a:rPr lang="en-US" altLang="ko-KR" sz="1600" b="1" dirty="0">
                <a:latin typeface="Courier New" panose="02070309020205020404" pitchFamily="49" charset="0"/>
                <a:cs typeface="Courier New" panose="02070309020205020404" pitchFamily="49" charset="0"/>
              </a:rPr>
              <a:t>POST /</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rd</a:t>
            </a:r>
            <a:r>
              <a:rPr lang="en-US" altLang="ko-KR" sz="1600" b="1" dirty="0">
                <a:latin typeface="Courier New" panose="02070309020205020404" pitchFamily="49" charset="0"/>
                <a:cs typeface="Courier New" panose="02070309020205020404" pitchFamily="49" charset="0"/>
              </a:rPr>
              <a:t>   </a:t>
            </a:r>
            <a:endParaRPr lang="en-US" sz="1600" b="1" dirty="0">
              <a:solidFill>
                <a:srgbClr val="1C3339"/>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2984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right)">
                                      <p:cBhvr>
                                        <p:cTn id="7" dur="250"/>
                                        <p:tgtEl>
                                          <p:spTgt spid="2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left)">
                                      <p:cBhvr>
                                        <p:cTn id="10" dur="25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250"/>
                                        <p:tgtEl>
                                          <p:spTgt spid="9"/>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left)">
                                      <p:cBhvr>
                                        <p:cTn id="18" dur="25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250"/>
                                        <p:tgtEl>
                                          <p:spTgt spid="13"/>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left)">
                                      <p:cBhvr>
                                        <p:cTn id="26" dur="25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right)">
                                      <p:cBhvr>
                                        <p:cTn id="31" dur="250"/>
                                        <p:tgtEl>
                                          <p:spTgt spid="12"/>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ipe(left)">
                                      <p:cBhvr>
                                        <p:cTn id="34" dur="2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1"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a:extLst>
              <a:ext uri="{FF2B5EF4-FFF2-40B4-BE49-F238E27FC236}">
                <a16:creationId xmlns:a16="http://schemas.microsoft.com/office/drawing/2014/main" id="{20363D65-07E3-4D30-BC49-DBDDAD8A6603}"/>
              </a:ext>
            </a:extLst>
          </p:cNvPr>
          <p:cNvSpPr>
            <a:spLocks noGrp="1"/>
          </p:cNvSpPr>
          <p:nvPr>
            <p:ph type="dt" sz="half" idx="10"/>
          </p:nvPr>
        </p:nvSpPr>
        <p:spPr/>
        <p:txBody>
          <a:bodyPr/>
          <a:lstStyle/>
          <a:p>
            <a:fld id="{88087344-0317-4481-BD25-C831335C8608}" type="datetime3">
              <a:rPr lang="en-US" altLang="ko-KR" smtClean="0"/>
              <a:t>17 October 2017</a:t>
            </a:fld>
            <a:endParaRPr lang="en-US" dirty="0"/>
          </a:p>
        </p:txBody>
      </p:sp>
      <p:sp>
        <p:nvSpPr>
          <p:cNvPr id="5" name="바닥글 개체 틀 4">
            <a:extLst>
              <a:ext uri="{FF2B5EF4-FFF2-40B4-BE49-F238E27FC236}">
                <a16:creationId xmlns:a16="http://schemas.microsoft.com/office/drawing/2014/main" id="{689EB89C-EFAE-4348-AC1F-8769778E32BB}"/>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56FC07A9-C764-4750-A4D0-5B836F7B6543}"/>
              </a:ext>
            </a:extLst>
          </p:cNvPr>
          <p:cNvSpPr>
            <a:spLocks noGrp="1"/>
          </p:cNvSpPr>
          <p:nvPr>
            <p:ph type="sldNum" sz="quarter" idx="12"/>
          </p:nvPr>
        </p:nvSpPr>
        <p:spPr/>
        <p:txBody>
          <a:bodyPr/>
          <a:lstStyle/>
          <a:p>
            <a:fld id="{17A5C656-E050-4F3D-A0DB-0D19E9E83691}" type="slidenum">
              <a:rPr lang="en-US" smtClean="0"/>
              <a:pPr/>
              <a:t>89</a:t>
            </a:fld>
            <a:endParaRPr lang="en-US" dirty="0"/>
          </a:p>
        </p:txBody>
      </p:sp>
      <p:sp>
        <p:nvSpPr>
          <p:cNvPr id="7" name="제목 2">
            <a:extLst>
              <a:ext uri="{FF2B5EF4-FFF2-40B4-BE49-F238E27FC236}">
                <a16:creationId xmlns:a16="http://schemas.microsoft.com/office/drawing/2014/main" id="{6E6724C7-712E-4166-963F-6BCFD7A83C39}"/>
              </a:ext>
            </a:extLst>
          </p:cNvPr>
          <p:cNvSpPr>
            <a:spLocks noGrp="1"/>
          </p:cNvSpPr>
          <p:nvPr>
            <p:ph type="title"/>
          </p:nvPr>
        </p:nvSpPr>
        <p:spPr>
          <a:xfrm>
            <a:off x="491046" y="94453"/>
            <a:ext cx="10295018" cy="721233"/>
          </a:xfrm>
        </p:spPr>
        <p:txBody>
          <a:bodyPr>
            <a:normAutofit/>
          </a:bodyPr>
          <a:lstStyle/>
          <a:p>
            <a:r>
              <a:rPr lang="en-US" altLang="ko-KR" dirty="0"/>
              <a:t>(Indirect) Discovery with Resource Directory  </a:t>
            </a:r>
            <a:endParaRPr lang="ko-KR" altLang="en-US" dirty="0"/>
          </a:p>
        </p:txBody>
      </p:sp>
      <p:sp>
        <p:nvSpPr>
          <p:cNvPr id="8" name="내용 개체 틀 1">
            <a:extLst>
              <a:ext uri="{FF2B5EF4-FFF2-40B4-BE49-F238E27FC236}">
                <a16:creationId xmlns:a16="http://schemas.microsoft.com/office/drawing/2014/main" id="{D2CA57F6-FECE-49FC-9E61-F907A4A7486F}"/>
              </a:ext>
            </a:extLst>
          </p:cNvPr>
          <p:cNvSpPr>
            <a:spLocks noGrp="1"/>
          </p:cNvSpPr>
          <p:nvPr>
            <p:ph idx="1"/>
          </p:nvPr>
        </p:nvSpPr>
        <p:spPr>
          <a:xfrm>
            <a:off x="491046" y="1156996"/>
            <a:ext cx="11200912" cy="5107617"/>
          </a:xfrm>
        </p:spPr>
        <p:txBody>
          <a:bodyPr>
            <a:normAutofit fontScale="92500" lnSpcReduction="10000"/>
          </a:bodyPr>
          <a:lstStyle/>
          <a:p>
            <a:r>
              <a:rPr lang="en-US" altLang="ko-KR" dirty="0"/>
              <a:t>Resource Directory definition </a:t>
            </a:r>
          </a:p>
          <a:p>
            <a:pPr lvl="1"/>
            <a:r>
              <a:rPr lang="en-US" altLang="ko-KR" dirty="0"/>
              <a:t>An OCF Device facilitating indirect discovery by exposing 3</a:t>
            </a:r>
            <a:r>
              <a:rPr lang="en-US" altLang="ko-KR" baseline="30000" dirty="0"/>
              <a:t>rd</a:t>
            </a:r>
            <a:r>
              <a:rPr lang="en-US" altLang="ko-KR" dirty="0"/>
              <a:t> party Resources (i.e. Links) via /</a:t>
            </a:r>
            <a:r>
              <a:rPr lang="en-US" altLang="ko-KR" dirty="0" err="1"/>
              <a:t>oic</a:t>
            </a:r>
            <a:r>
              <a:rPr lang="en-US" altLang="ko-KR" dirty="0"/>
              <a:t>/res using mandatory “</a:t>
            </a:r>
            <a:r>
              <a:rPr lang="en-US" altLang="ko-KR" dirty="0" err="1"/>
              <a:t>oic.wk.rd</a:t>
            </a:r>
            <a:r>
              <a:rPr lang="en-US" altLang="ko-KR" dirty="0"/>
              <a:t>” Resource Type.  </a:t>
            </a:r>
          </a:p>
          <a:p>
            <a:pPr lvl="1"/>
            <a:endParaRPr lang="en-US" altLang="ko-KR" dirty="0"/>
          </a:p>
          <a:p>
            <a:r>
              <a:rPr lang="en-US" altLang="ko-KR" dirty="0"/>
              <a:t>RD features  </a:t>
            </a:r>
          </a:p>
          <a:p>
            <a:pPr lvl="1"/>
            <a:r>
              <a:rPr lang="en-US" altLang="ko-KR" dirty="0"/>
              <a:t>RD discovery </a:t>
            </a:r>
          </a:p>
          <a:p>
            <a:pPr lvl="2"/>
            <a:r>
              <a:rPr lang="en-US" altLang="ko-KR" dirty="0"/>
              <a:t>Discover an RD and select one via </a:t>
            </a:r>
            <a:r>
              <a:rPr lang="en-US" altLang="ko-KR" dirty="0" err="1"/>
              <a:t>oic.wk.rd</a:t>
            </a:r>
            <a:endParaRPr lang="en-US" altLang="ko-KR" dirty="0"/>
          </a:p>
          <a:p>
            <a:pPr lvl="1"/>
            <a:r>
              <a:rPr lang="en-US" altLang="ko-KR" dirty="0"/>
              <a:t>Resource publish</a:t>
            </a:r>
          </a:p>
          <a:p>
            <a:pPr lvl="2"/>
            <a:r>
              <a:rPr lang="en-US" altLang="ko-KR" dirty="0"/>
              <a:t>publish/update/delete Resource (i.e. Links) via /</a:t>
            </a:r>
            <a:r>
              <a:rPr lang="en-US" altLang="ko-KR" dirty="0" err="1"/>
              <a:t>oic</a:t>
            </a:r>
            <a:r>
              <a:rPr lang="en-US" altLang="ko-KR" dirty="0"/>
              <a:t>/res of an RD using </a:t>
            </a:r>
            <a:r>
              <a:rPr lang="en-US" altLang="ko-KR" dirty="0" err="1"/>
              <a:t>oic.wk.rd</a:t>
            </a:r>
            <a:r>
              <a:rPr lang="en-US" altLang="ko-KR" dirty="0"/>
              <a:t> </a:t>
            </a:r>
          </a:p>
          <a:p>
            <a:pPr lvl="1"/>
            <a:r>
              <a:rPr lang="en-US" altLang="ko-KR" dirty="0"/>
              <a:t>Resource expose</a:t>
            </a:r>
          </a:p>
          <a:p>
            <a:pPr lvl="2"/>
            <a:r>
              <a:rPr lang="en-US" altLang="ko-KR" dirty="0"/>
              <a:t>Expose published Resources via /</a:t>
            </a:r>
            <a:r>
              <a:rPr lang="en-US" altLang="ko-KR" dirty="0" err="1"/>
              <a:t>oic</a:t>
            </a:r>
            <a:r>
              <a:rPr lang="en-US" altLang="ko-KR" dirty="0"/>
              <a:t>/res of RD</a:t>
            </a:r>
          </a:p>
          <a:p>
            <a:pPr marL="0" indent="0">
              <a:buNone/>
            </a:pPr>
            <a:endParaRPr lang="en-US" altLang="ko-KR" dirty="0"/>
          </a:p>
          <a:p>
            <a:pPr lvl="1"/>
            <a:endParaRPr lang="ko-KR" altLang="en-US" dirty="0"/>
          </a:p>
        </p:txBody>
      </p:sp>
    </p:spTree>
    <p:extLst>
      <p:ext uri="{BB962C8B-B14F-4D97-AF65-F5344CB8AC3E}">
        <p14:creationId xmlns:p14="http://schemas.microsoft.com/office/powerpoint/2010/main" val="3076819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1"/>
          <p:cNvSpPr>
            <a:spLocks noGrp="1"/>
          </p:cNvSpPr>
          <p:nvPr>
            <p:ph type="title"/>
          </p:nvPr>
        </p:nvSpPr>
        <p:spPr>
          <a:xfrm>
            <a:off x="709441" y="26308"/>
            <a:ext cx="10945654" cy="627038"/>
          </a:xfrm>
        </p:spPr>
        <p:txBody>
          <a:bodyPr>
            <a:normAutofit fontScale="90000"/>
          </a:bodyPr>
          <a:lstStyle/>
          <a:p>
            <a:r>
              <a:rPr lang="en-US" altLang="ko-KR" sz="3600" dirty="0" err="1"/>
              <a:t>RESTful</a:t>
            </a:r>
            <a:r>
              <a:rPr lang="en-US" altLang="ko-KR" sz="3600" dirty="0"/>
              <a:t> Architecture Style </a:t>
            </a:r>
            <a:endParaRPr lang="ko-KR" altLang="en-US" sz="3600" dirty="0"/>
          </a:p>
        </p:txBody>
      </p:sp>
      <p:sp>
        <p:nvSpPr>
          <p:cNvPr id="8" name="모서리가 둥근 직사각형 3"/>
          <p:cNvSpPr/>
          <p:nvPr/>
        </p:nvSpPr>
        <p:spPr>
          <a:xfrm>
            <a:off x="2537312" y="2177568"/>
            <a:ext cx="2970516" cy="675368"/>
          </a:xfrm>
          <a:prstGeom prst="roundRect">
            <a:avLst/>
          </a:prstGeom>
          <a:solidFill>
            <a:srgbClr val="CCCC00">
              <a:alpha val="25000"/>
            </a:srgbClr>
          </a:solidFill>
          <a:ln w="127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ko-KR" sz="1600" kern="0" dirty="0">
                <a:solidFill>
                  <a:sysClr val="windowText" lastClr="000000"/>
                </a:solidFill>
                <a:latin typeface="Arial"/>
                <a:ea typeface="맑은 고딕"/>
              </a:rPr>
              <a:t>Client</a:t>
            </a:r>
            <a:endParaRPr kumimoji="0" lang="ko-KR" altLang="en-US" sz="1600" b="0" i="0" u="none" strike="noStrike" kern="0" cap="none" spc="0" normalizeH="0" baseline="0" noProof="0" dirty="0">
              <a:ln>
                <a:noFill/>
              </a:ln>
              <a:solidFill>
                <a:sysClr val="windowText" lastClr="000000"/>
              </a:solidFill>
              <a:effectLst/>
              <a:uLnTx/>
              <a:uFillTx/>
              <a:latin typeface="Arial"/>
              <a:ea typeface="맑은 고딕"/>
              <a:cs typeface="+mn-cs"/>
            </a:endParaRPr>
          </a:p>
        </p:txBody>
      </p:sp>
      <p:sp>
        <p:nvSpPr>
          <p:cNvPr id="9" name="모서리가 둥근 직사각형 4"/>
          <p:cNvSpPr/>
          <p:nvPr/>
        </p:nvSpPr>
        <p:spPr>
          <a:xfrm>
            <a:off x="6942877" y="2177568"/>
            <a:ext cx="2544559" cy="675368"/>
          </a:xfrm>
          <a:prstGeom prst="roundRect">
            <a:avLst/>
          </a:prstGeom>
          <a:solidFill>
            <a:srgbClr val="CCCC00">
              <a:alpha val="25000"/>
            </a:srgbClr>
          </a:solidFill>
          <a:ln w="127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ko-KR" sz="1600" kern="0" dirty="0">
                <a:solidFill>
                  <a:sysClr val="windowText" lastClr="000000"/>
                </a:solidFill>
                <a:latin typeface="Arial"/>
                <a:ea typeface="맑은 고딕"/>
              </a:rPr>
              <a:t>Server</a:t>
            </a:r>
            <a:endParaRPr kumimoji="0" lang="ko-KR" altLang="en-US" sz="1600" b="0" i="0" u="none" strike="noStrike" kern="0" cap="none" spc="0" normalizeH="0" baseline="0" noProof="0" dirty="0">
              <a:ln>
                <a:noFill/>
              </a:ln>
              <a:solidFill>
                <a:sysClr val="windowText" lastClr="000000"/>
              </a:solidFill>
              <a:effectLst/>
              <a:uLnTx/>
              <a:uFillTx/>
              <a:latin typeface="Arial"/>
              <a:ea typeface="맑은 고딕"/>
              <a:cs typeface="+mn-cs"/>
            </a:endParaRPr>
          </a:p>
        </p:txBody>
      </p:sp>
      <p:cxnSp>
        <p:nvCxnSpPr>
          <p:cNvPr id="10" name="직선 연결선 9"/>
          <p:cNvCxnSpPr>
            <a:stCxn id="8" idx="2"/>
          </p:cNvCxnSpPr>
          <p:nvPr/>
        </p:nvCxnSpPr>
        <p:spPr>
          <a:xfrm>
            <a:off x="4022571" y="2852936"/>
            <a:ext cx="25325" cy="208755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직선 화살표 연결선 10"/>
          <p:cNvCxnSpPr/>
          <p:nvPr/>
        </p:nvCxnSpPr>
        <p:spPr>
          <a:xfrm>
            <a:off x="4069683" y="3429000"/>
            <a:ext cx="4136398" cy="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직선 화살표 연결선 11"/>
          <p:cNvCxnSpPr/>
          <p:nvPr/>
        </p:nvCxnSpPr>
        <p:spPr>
          <a:xfrm>
            <a:off x="4069683" y="4708770"/>
            <a:ext cx="4136398"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직선 연결선 12"/>
          <p:cNvCxnSpPr/>
          <p:nvPr/>
        </p:nvCxnSpPr>
        <p:spPr>
          <a:xfrm>
            <a:off x="8230199" y="2852937"/>
            <a:ext cx="10809" cy="212849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506280" y="2987660"/>
            <a:ext cx="1091966" cy="369332"/>
          </a:xfrm>
          <a:prstGeom prst="rect">
            <a:avLst/>
          </a:prstGeom>
          <a:noFill/>
        </p:spPr>
        <p:txBody>
          <a:bodyPr wrap="none" rtlCol="0">
            <a:spAutoFit/>
          </a:bodyPr>
          <a:lstStyle/>
          <a:p>
            <a:r>
              <a:rPr lang="en-US" altLang="ko-KR" dirty="0">
                <a:latin typeface="+mn-lt"/>
                <a:ea typeface="+mn-ea"/>
              </a:rPr>
              <a:t>Request</a:t>
            </a:r>
            <a:endParaRPr lang="ko-KR" altLang="en-US" dirty="0" err="1">
              <a:latin typeface="+mn-lt"/>
              <a:ea typeface="+mn-ea"/>
            </a:endParaRPr>
          </a:p>
        </p:txBody>
      </p:sp>
      <p:sp>
        <p:nvSpPr>
          <p:cNvPr id="15" name="TextBox 14"/>
          <p:cNvSpPr txBox="1"/>
          <p:nvPr/>
        </p:nvSpPr>
        <p:spPr>
          <a:xfrm>
            <a:off x="5488128" y="4266519"/>
            <a:ext cx="1253869" cy="369332"/>
          </a:xfrm>
          <a:prstGeom prst="rect">
            <a:avLst/>
          </a:prstGeom>
          <a:noFill/>
        </p:spPr>
        <p:txBody>
          <a:bodyPr wrap="none" rtlCol="0">
            <a:spAutoFit/>
          </a:bodyPr>
          <a:lstStyle/>
          <a:p>
            <a:r>
              <a:rPr lang="en-US" altLang="ko-KR" dirty="0">
                <a:latin typeface="+mn-lt"/>
                <a:ea typeface="+mn-ea"/>
              </a:rPr>
              <a:t>Response</a:t>
            </a:r>
            <a:endParaRPr lang="ko-KR" altLang="en-US" dirty="0" err="1">
              <a:latin typeface="+mn-lt"/>
              <a:ea typeface="+mn-ea"/>
            </a:endParaRPr>
          </a:p>
        </p:txBody>
      </p:sp>
      <p:sp>
        <p:nvSpPr>
          <p:cNvPr id="18" name="TextBox 17"/>
          <p:cNvSpPr txBox="1"/>
          <p:nvPr/>
        </p:nvSpPr>
        <p:spPr>
          <a:xfrm>
            <a:off x="8814721" y="4797153"/>
            <a:ext cx="2440092" cy="307777"/>
          </a:xfrm>
          <a:prstGeom prst="rect">
            <a:avLst/>
          </a:prstGeom>
          <a:noFill/>
          <a:ln>
            <a:noFill/>
          </a:ln>
        </p:spPr>
        <p:txBody>
          <a:bodyPr wrap="none" rtlCol="0">
            <a:spAutoFit/>
          </a:bodyPr>
          <a:lstStyle/>
          <a:p>
            <a:r>
              <a:rPr lang="en-US" altLang="ko-KR" sz="1400" dirty="0">
                <a:latin typeface="+mn-lt"/>
                <a:ea typeface="+mn-ea"/>
              </a:rPr>
              <a:t>Resourc</a:t>
            </a:r>
            <a:r>
              <a:rPr lang="en-US" altLang="ko-KR" sz="1400" dirty="0"/>
              <a:t>e (representation)</a:t>
            </a:r>
            <a:endParaRPr lang="ko-KR" altLang="en-US" sz="1400" dirty="0" err="1">
              <a:latin typeface="+mn-lt"/>
              <a:ea typeface="+mn-ea"/>
            </a:endParaRPr>
          </a:p>
        </p:txBody>
      </p:sp>
      <p:pic>
        <p:nvPicPr>
          <p:cNvPr id="21" name="Picture 2" descr="http://www.ftp-sgpartners.net/tdceu/uploads/uploaded/nest-canada.jpg"/>
          <p:cNvPicPr>
            <a:picLocks noChangeAspect="1" noChangeArrowheads="1"/>
          </p:cNvPicPr>
          <p:nvPr/>
        </p:nvPicPr>
        <p:blipFill>
          <a:blip r:embed="rId2" cstate="print"/>
          <a:srcRect/>
          <a:stretch>
            <a:fillRect/>
          </a:stretch>
        </p:blipFill>
        <p:spPr bwMode="auto">
          <a:xfrm>
            <a:off x="7655668" y="1067858"/>
            <a:ext cx="1394219" cy="848974"/>
          </a:xfrm>
          <a:prstGeom prst="rect">
            <a:avLst/>
          </a:prstGeom>
          <a:noFill/>
        </p:spPr>
      </p:pic>
      <p:pic>
        <p:nvPicPr>
          <p:cNvPr id="25" name="Picture 2" descr="https://cdn.shopify.com/s/files/1/0102/2252/products/img_nest-nest2-the-pack-11.jpg?507"/>
          <p:cNvPicPr>
            <a:picLocks noChangeAspect="1" noChangeArrowheads="1"/>
          </p:cNvPicPr>
          <p:nvPr/>
        </p:nvPicPr>
        <p:blipFill>
          <a:blip r:embed="rId3" cstate="print"/>
          <a:srcRect/>
          <a:stretch>
            <a:fillRect/>
          </a:stretch>
        </p:blipFill>
        <p:spPr bwMode="auto">
          <a:xfrm>
            <a:off x="9145661" y="998472"/>
            <a:ext cx="1078110" cy="955395"/>
          </a:xfrm>
          <a:prstGeom prst="rect">
            <a:avLst/>
          </a:prstGeom>
          <a:noFill/>
        </p:spPr>
      </p:pic>
      <p:cxnSp>
        <p:nvCxnSpPr>
          <p:cNvPr id="26" name="직선 화살표 연결선 25"/>
          <p:cNvCxnSpPr/>
          <p:nvPr/>
        </p:nvCxnSpPr>
        <p:spPr>
          <a:xfrm flipH="1">
            <a:off x="10103391" y="1487850"/>
            <a:ext cx="383093" cy="0"/>
          </a:xfrm>
          <a:prstGeom prst="straightConnector1">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7" name="Picture 4" descr="https://s-media-cache-ak0.pinimg.com/236x/93/c4/48/93c448569b3b89589ae400639cf844c9.jpg"/>
          <p:cNvPicPr>
            <a:picLocks noChangeAspect="1" noChangeArrowheads="1"/>
          </p:cNvPicPr>
          <p:nvPr/>
        </p:nvPicPr>
        <p:blipFill>
          <a:blip r:embed="rId4" cstate="print"/>
          <a:srcRect/>
          <a:stretch>
            <a:fillRect/>
          </a:stretch>
        </p:blipFill>
        <p:spPr bwMode="auto">
          <a:xfrm>
            <a:off x="10582257" y="858484"/>
            <a:ext cx="1196600" cy="1296144"/>
          </a:xfrm>
          <a:prstGeom prst="rect">
            <a:avLst/>
          </a:prstGeom>
          <a:noFill/>
        </p:spPr>
      </p:pic>
      <p:cxnSp>
        <p:nvCxnSpPr>
          <p:cNvPr id="28" name="직선 화살표 연결선 27"/>
          <p:cNvCxnSpPr/>
          <p:nvPr/>
        </p:nvCxnSpPr>
        <p:spPr>
          <a:xfrm flipH="1">
            <a:off x="8776145" y="1487850"/>
            <a:ext cx="383093" cy="0"/>
          </a:xfrm>
          <a:prstGeom prst="straightConnector1">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355643" y="2981704"/>
            <a:ext cx="3733801" cy="1754326"/>
          </a:xfrm>
          <a:prstGeom prst="rect">
            <a:avLst/>
          </a:prstGeom>
          <a:solidFill>
            <a:schemeClr val="accent6">
              <a:lumMod val="40000"/>
              <a:lumOff val="60000"/>
            </a:schemeClr>
          </a:solidFill>
        </p:spPr>
        <p:txBody>
          <a:bodyPr wrap="square" rtlCol="0">
            <a:spAutoFit/>
          </a:bodyPr>
          <a:lstStyle/>
          <a:p>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"n": "</a:t>
            </a:r>
            <a:r>
              <a:rPr lang="en-US" altLang="ko-KR" sz="1200" dirty="0" err="1">
                <a:latin typeface="Courier New" pitchFamily="49" charset="0"/>
                <a:cs typeface="Courier New" pitchFamily="49" charset="0"/>
              </a:rPr>
              <a:t>myRoomTemperature</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rt</a:t>
            </a:r>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oic.r.temperature</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"if": "</a:t>
            </a:r>
            <a:r>
              <a:rPr lang="en-US" altLang="ko-KR" sz="1200" dirty="0" err="1">
                <a:latin typeface="Courier New" pitchFamily="49" charset="0"/>
                <a:cs typeface="Courier New" pitchFamily="49" charset="0"/>
              </a:rPr>
              <a:t>oic.if.a</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"id": "</a:t>
            </a:r>
            <a:r>
              <a:rPr lang="en-US" altLang="ko-KR" sz="1200" dirty="0" err="1">
                <a:latin typeface="Courier New" pitchFamily="49" charset="0"/>
                <a:cs typeface="Courier New" pitchFamily="49" charset="0"/>
              </a:rPr>
              <a:t>example_id_xyz</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"temperature": 23,</a:t>
            </a:r>
          </a:p>
          <a:p>
            <a:r>
              <a:rPr lang="en-US" altLang="ko-KR" sz="1200" dirty="0">
                <a:latin typeface="Courier New" pitchFamily="49" charset="0"/>
                <a:cs typeface="Courier New" pitchFamily="49" charset="0"/>
              </a:rPr>
              <a:t>  "units": "C",</a:t>
            </a:r>
          </a:p>
          <a:p>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setValue</a:t>
            </a:r>
            <a:r>
              <a:rPr lang="en-US" altLang="ko-KR" sz="1200" dirty="0">
                <a:latin typeface="Courier New" pitchFamily="49" charset="0"/>
                <a:cs typeface="Courier New" pitchFamily="49" charset="0"/>
              </a:rPr>
              <a:t>": 25</a:t>
            </a:r>
          </a:p>
          <a:p>
            <a:r>
              <a:rPr lang="en-US" altLang="ko-KR" sz="1200" dirty="0">
                <a:latin typeface="Courier New" pitchFamily="49" charset="0"/>
                <a:cs typeface="Courier New" pitchFamily="49" charset="0"/>
              </a:rPr>
              <a:t>}</a:t>
            </a:r>
            <a:endParaRPr lang="ko-KR" altLang="en-US" sz="1200" dirty="0" err="1">
              <a:latin typeface="Courier New" pitchFamily="49" charset="0"/>
              <a:cs typeface="Courier New" pitchFamily="49" charset="0"/>
            </a:endParaRPr>
          </a:p>
        </p:txBody>
      </p:sp>
      <p:sp>
        <p:nvSpPr>
          <p:cNvPr id="30" name="TextBox 29"/>
          <p:cNvSpPr txBox="1"/>
          <p:nvPr/>
        </p:nvSpPr>
        <p:spPr>
          <a:xfrm>
            <a:off x="10294937" y="2204865"/>
            <a:ext cx="1402948" cy="307777"/>
          </a:xfrm>
          <a:prstGeom prst="rect">
            <a:avLst/>
          </a:prstGeom>
          <a:noFill/>
        </p:spPr>
        <p:txBody>
          <a:bodyPr wrap="none" rtlCol="0">
            <a:spAutoFit/>
          </a:bodyPr>
          <a:lstStyle/>
          <a:p>
            <a:r>
              <a:rPr lang="en-US" altLang="ko-KR" sz="1400" dirty="0">
                <a:latin typeface="+mn-lt"/>
                <a:ea typeface="+mn-ea"/>
              </a:rPr>
              <a:t>Physical entity</a:t>
            </a:r>
            <a:endParaRPr lang="ko-KR" altLang="en-US" sz="1400" dirty="0" err="1">
              <a:latin typeface="+mn-lt"/>
              <a:ea typeface="+mn-ea"/>
            </a:endParaRPr>
          </a:p>
        </p:txBody>
      </p:sp>
      <p:sp>
        <p:nvSpPr>
          <p:cNvPr id="31" name="TextBox 30"/>
          <p:cNvSpPr txBox="1"/>
          <p:nvPr/>
        </p:nvSpPr>
        <p:spPr>
          <a:xfrm>
            <a:off x="8799161" y="1844825"/>
            <a:ext cx="1364476" cy="307777"/>
          </a:xfrm>
          <a:prstGeom prst="rect">
            <a:avLst/>
          </a:prstGeom>
          <a:noFill/>
        </p:spPr>
        <p:txBody>
          <a:bodyPr wrap="none" rtlCol="0">
            <a:spAutoFit/>
          </a:bodyPr>
          <a:lstStyle/>
          <a:p>
            <a:r>
              <a:rPr lang="en-US" altLang="ko-KR" sz="1400" dirty="0">
                <a:latin typeface="+mn-lt"/>
                <a:ea typeface="+mn-ea"/>
              </a:rPr>
              <a:t>Entity handler</a:t>
            </a:r>
            <a:endParaRPr lang="ko-KR" altLang="en-US" sz="1400" dirty="0" err="1">
              <a:latin typeface="+mn-lt"/>
              <a:ea typeface="+mn-ea"/>
            </a:endParaRPr>
          </a:p>
        </p:txBody>
      </p:sp>
      <p:pic>
        <p:nvPicPr>
          <p:cNvPr id="33" name="Picture 2"/>
          <p:cNvPicPr>
            <a:picLocks noChangeAspect="1" noChangeArrowheads="1"/>
          </p:cNvPicPr>
          <p:nvPr/>
        </p:nvPicPr>
        <p:blipFill>
          <a:blip r:embed="rId5"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3689285" y="773317"/>
            <a:ext cx="666569" cy="1265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 name="TextBox 33">
            <a:extLst>
              <a:ext uri="{FF2B5EF4-FFF2-40B4-BE49-F238E27FC236}">
                <a16:creationId xmlns:a16="http://schemas.microsoft.com/office/drawing/2014/main" id="{2E1C90DC-1B68-4CA3-A4C8-50189BFD33BF}"/>
              </a:ext>
            </a:extLst>
          </p:cNvPr>
          <p:cNvSpPr txBox="1"/>
          <p:nvPr/>
        </p:nvSpPr>
        <p:spPr>
          <a:xfrm>
            <a:off x="5221701" y="3547269"/>
            <a:ext cx="2386109" cy="646331"/>
          </a:xfrm>
          <a:prstGeom prst="rect">
            <a:avLst/>
          </a:prstGeom>
          <a:solidFill>
            <a:schemeClr val="accent6">
              <a:lumMod val="40000"/>
              <a:lumOff val="60000"/>
            </a:schemeClr>
          </a:solidFill>
        </p:spPr>
        <p:txBody>
          <a:bodyPr wrap="square" rtlCol="0">
            <a:spAutoFit/>
          </a:bodyPr>
          <a:lstStyle/>
          <a:p>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a:t>
            </a:r>
            <a:r>
              <a:rPr lang="ko-KR" altLang="en-US" sz="1200" dirty="0">
                <a:latin typeface="Courier New" pitchFamily="49" charset="0"/>
                <a:cs typeface="Courier New" pitchFamily="49" charset="0"/>
              </a:rPr>
              <a:t>“</a:t>
            </a:r>
            <a:r>
              <a:rPr lang="en-US" altLang="ko-KR" sz="1200" dirty="0" err="1">
                <a:latin typeface="Courier New" pitchFamily="49" charset="0"/>
                <a:cs typeface="Courier New" pitchFamily="49" charset="0"/>
              </a:rPr>
              <a:t>SetValue</a:t>
            </a:r>
            <a:r>
              <a:rPr lang="en-US" altLang="ko-KR" sz="1200" dirty="0">
                <a:latin typeface="Courier New" pitchFamily="49" charset="0"/>
                <a:cs typeface="Courier New" pitchFamily="49" charset="0"/>
              </a:rPr>
              <a:t>": 25,</a:t>
            </a:r>
          </a:p>
          <a:p>
            <a:r>
              <a:rPr lang="en-US" altLang="ko-KR" sz="1200" dirty="0">
                <a:latin typeface="Courier New" pitchFamily="49" charset="0"/>
                <a:cs typeface="Courier New" pitchFamily="49" charset="0"/>
              </a:rPr>
              <a:t>}</a:t>
            </a:r>
            <a:endParaRPr lang="ko-KR" altLang="en-US" sz="1200" dirty="0" err="1">
              <a:latin typeface="Courier New" pitchFamily="49" charset="0"/>
              <a:cs typeface="Courier New" pitchFamily="49" charset="0"/>
            </a:endParaRPr>
          </a:p>
        </p:txBody>
      </p:sp>
    </p:spTree>
    <p:extLst>
      <p:ext uri="{BB962C8B-B14F-4D97-AF65-F5344CB8AC3E}">
        <p14:creationId xmlns:p14="http://schemas.microsoft.com/office/powerpoint/2010/main" val="1651719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left)">
                                      <p:cBhvr>
                                        <p:cTn id="13" dur="500"/>
                                        <p:tgtEl>
                                          <p:spTgt spid="3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right)">
                                      <p:cBhvr>
                                        <p:cTn id="18" dur="500"/>
                                        <p:tgtEl>
                                          <p:spTgt spid="12"/>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34"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8A3C851F-B344-427F-A719-ECACF5D5F2D4}"/>
              </a:ext>
            </a:extLst>
          </p:cNvPr>
          <p:cNvSpPr>
            <a:spLocks noGrp="1"/>
          </p:cNvSpPr>
          <p:nvPr>
            <p:ph idx="1"/>
          </p:nvPr>
        </p:nvSpPr>
        <p:spPr/>
        <p:txBody>
          <a:bodyPr/>
          <a:lstStyle/>
          <a:p>
            <a:r>
              <a:rPr lang="en-US" altLang="ko-KR" dirty="0" err="1"/>
              <a:t>oic.wk.rd</a:t>
            </a:r>
            <a:r>
              <a:rPr lang="en-US" altLang="ko-KR" dirty="0"/>
              <a:t>" Resource Type specification </a:t>
            </a:r>
          </a:p>
          <a:p>
            <a:pPr lvl="1"/>
            <a:r>
              <a:rPr lang="en-US" altLang="ko-KR" dirty="0"/>
              <a:t>provides selection criteria with GET /</a:t>
            </a:r>
            <a:r>
              <a:rPr lang="en-US" altLang="ko-KR" dirty="0" err="1"/>
              <a:t>oic</a:t>
            </a:r>
            <a:r>
              <a:rPr lang="en-US" altLang="ko-KR" dirty="0"/>
              <a:t>/</a:t>
            </a:r>
            <a:r>
              <a:rPr lang="en-US" altLang="ko-KR" dirty="0" err="1"/>
              <a:t>rd</a:t>
            </a:r>
            <a:r>
              <a:rPr lang="en-US" altLang="ko-KR" dirty="0"/>
              <a:t> </a:t>
            </a:r>
          </a:p>
          <a:p>
            <a:pPr lvl="1"/>
            <a:r>
              <a:rPr lang="en-US" altLang="ko-KR" dirty="0"/>
              <a:t>allow Resource publish/update with POST /</a:t>
            </a:r>
            <a:r>
              <a:rPr lang="en-US" altLang="ko-KR" dirty="0" err="1"/>
              <a:t>oic</a:t>
            </a:r>
            <a:r>
              <a:rPr lang="en-US" altLang="ko-KR" dirty="0"/>
              <a:t>/</a:t>
            </a:r>
            <a:r>
              <a:rPr lang="en-US" altLang="ko-KR" dirty="0" err="1"/>
              <a:t>rd</a:t>
            </a:r>
            <a:r>
              <a:rPr lang="en-US" altLang="ko-KR" dirty="0"/>
              <a:t> </a:t>
            </a:r>
          </a:p>
          <a:p>
            <a:pPr lvl="1"/>
            <a:r>
              <a:rPr lang="en-US" altLang="ko-KR" dirty="0"/>
              <a:t>allow Resource delete with DELETE /</a:t>
            </a:r>
            <a:r>
              <a:rPr lang="en-US" altLang="ko-KR" dirty="0" err="1"/>
              <a:t>oic</a:t>
            </a:r>
            <a:r>
              <a:rPr lang="en-US" altLang="ko-KR" dirty="0"/>
              <a:t>/</a:t>
            </a:r>
            <a:r>
              <a:rPr lang="en-US" altLang="ko-KR" dirty="0" err="1"/>
              <a:t>rd</a:t>
            </a:r>
            <a:r>
              <a:rPr lang="en-US" altLang="ko-KR" dirty="0"/>
              <a:t> </a:t>
            </a:r>
          </a:p>
          <a:p>
            <a:endParaRPr lang="en-US" altLang="ko-KR" dirty="0"/>
          </a:p>
          <a:p>
            <a:r>
              <a:rPr lang="en-US" altLang="ko-KR" dirty="0"/>
              <a:t>Resource publish/update/delete elaboration </a:t>
            </a:r>
          </a:p>
          <a:p>
            <a:pPr lvl="1"/>
            <a:r>
              <a:rPr lang="en-US" altLang="ko-KR" dirty="0"/>
              <a:t>initial publish of a new Link with POST /</a:t>
            </a:r>
            <a:r>
              <a:rPr lang="en-US" altLang="ko-KR" dirty="0" err="1"/>
              <a:t>oic</a:t>
            </a:r>
            <a:r>
              <a:rPr lang="en-US" altLang="ko-KR" dirty="0"/>
              <a:t>/</a:t>
            </a:r>
            <a:r>
              <a:rPr lang="en-US" altLang="ko-KR" dirty="0" err="1"/>
              <a:t>rd</a:t>
            </a:r>
            <a:r>
              <a:rPr lang="en-US" altLang="ko-KR" dirty="0"/>
              <a:t> (without “ins”)   </a:t>
            </a:r>
          </a:p>
          <a:p>
            <a:pPr lvl="1"/>
            <a:r>
              <a:rPr lang="en-US" altLang="ko-KR" dirty="0"/>
              <a:t>subsequent update of an existing Link with POST /</a:t>
            </a:r>
            <a:r>
              <a:rPr lang="en-US" altLang="ko-KR" dirty="0" err="1"/>
              <a:t>oic</a:t>
            </a:r>
            <a:r>
              <a:rPr lang="en-US" altLang="ko-KR" dirty="0"/>
              <a:t>/</a:t>
            </a:r>
            <a:r>
              <a:rPr lang="en-US" altLang="ko-KR" dirty="0" err="1"/>
              <a:t>rd</a:t>
            </a:r>
            <a:r>
              <a:rPr lang="en-US" altLang="ko-KR" dirty="0"/>
              <a:t> (with “ins”) </a:t>
            </a:r>
          </a:p>
          <a:p>
            <a:pPr lvl="1"/>
            <a:r>
              <a:rPr lang="en-US" altLang="ko-KR" dirty="0"/>
              <a:t>delete of Link(s) with DELETE /</a:t>
            </a:r>
            <a:r>
              <a:rPr lang="en-US" altLang="ko-KR" dirty="0" err="1"/>
              <a:t>oic</a:t>
            </a:r>
            <a:r>
              <a:rPr lang="en-US" altLang="ko-KR" dirty="0"/>
              <a:t>/</a:t>
            </a:r>
            <a:r>
              <a:rPr lang="en-US" altLang="ko-KR" dirty="0" err="1"/>
              <a:t>rd</a:t>
            </a:r>
            <a:r>
              <a:rPr lang="en-US" altLang="ko-KR" dirty="0"/>
              <a:t> (with "di" or "ins" query)  </a:t>
            </a:r>
          </a:p>
          <a:p>
            <a:endParaRPr lang="ko-KR" altLang="en-US" dirty="0"/>
          </a:p>
        </p:txBody>
      </p:sp>
      <p:sp>
        <p:nvSpPr>
          <p:cNvPr id="3" name="제목 2">
            <a:extLst>
              <a:ext uri="{FF2B5EF4-FFF2-40B4-BE49-F238E27FC236}">
                <a16:creationId xmlns:a16="http://schemas.microsoft.com/office/drawing/2014/main" id="{7E977000-EE48-49F7-93A7-87414567AE2A}"/>
              </a:ext>
            </a:extLst>
          </p:cNvPr>
          <p:cNvSpPr>
            <a:spLocks noGrp="1"/>
          </p:cNvSpPr>
          <p:nvPr>
            <p:ph type="title"/>
          </p:nvPr>
        </p:nvSpPr>
        <p:spPr/>
        <p:txBody>
          <a:bodyPr/>
          <a:lstStyle/>
          <a:p>
            <a:r>
              <a:rPr lang="en-US" altLang="ko-KR" dirty="0"/>
              <a:t>RD: </a:t>
            </a:r>
            <a:r>
              <a:rPr lang="en-US" altLang="ko-KR" dirty="0" err="1"/>
              <a:t>oic.wd.rd</a:t>
            </a:r>
            <a:r>
              <a:rPr lang="en-US" altLang="ko-KR" dirty="0"/>
              <a:t> specification</a:t>
            </a:r>
            <a:r>
              <a:rPr lang="ko-KR" altLang="en-US" dirty="0"/>
              <a:t> </a:t>
            </a:r>
          </a:p>
        </p:txBody>
      </p:sp>
      <p:sp>
        <p:nvSpPr>
          <p:cNvPr id="4" name="날짜 개체 틀 3">
            <a:extLst>
              <a:ext uri="{FF2B5EF4-FFF2-40B4-BE49-F238E27FC236}">
                <a16:creationId xmlns:a16="http://schemas.microsoft.com/office/drawing/2014/main" id="{411365F1-294D-40D7-B383-31B4C988CB0A}"/>
              </a:ext>
            </a:extLst>
          </p:cNvPr>
          <p:cNvSpPr>
            <a:spLocks noGrp="1"/>
          </p:cNvSpPr>
          <p:nvPr>
            <p:ph type="dt" sz="half" idx="10"/>
          </p:nvPr>
        </p:nvSpPr>
        <p:spPr/>
        <p:txBody>
          <a:bodyPr/>
          <a:lstStyle/>
          <a:p>
            <a:fld id="{AC26B2EF-5D9D-4C80-A4DE-995C67F3CD7F}" type="datetime3">
              <a:rPr lang="en-US" altLang="ko-KR" smtClean="0"/>
              <a:t>17 October 2017</a:t>
            </a:fld>
            <a:endParaRPr lang="en-US" dirty="0"/>
          </a:p>
        </p:txBody>
      </p:sp>
      <p:sp>
        <p:nvSpPr>
          <p:cNvPr id="5" name="바닥글 개체 틀 4">
            <a:extLst>
              <a:ext uri="{FF2B5EF4-FFF2-40B4-BE49-F238E27FC236}">
                <a16:creationId xmlns:a16="http://schemas.microsoft.com/office/drawing/2014/main" id="{170010AA-9236-4830-8336-36E6E5E2F70F}"/>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58822E05-BE5A-4CF3-89E1-937678653269}"/>
              </a:ext>
            </a:extLst>
          </p:cNvPr>
          <p:cNvSpPr>
            <a:spLocks noGrp="1"/>
          </p:cNvSpPr>
          <p:nvPr>
            <p:ph type="sldNum" sz="quarter" idx="12"/>
          </p:nvPr>
        </p:nvSpPr>
        <p:spPr/>
        <p:txBody>
          <a:bodyPr/>
          <a:lstStyle/>
          <a:p>
            <a:fld id="{17A5C656-E050-4F3D-A0DB-0D19E9E83691}" type="slidenum">
              <a:rPr lang="en-US" smtClean="0"/>
              <a:pPr/>
              <a:t>90</a:t>
            </a:fld>
            <a:endParaRPr lang="en-US" dirty="0"/>
          </a:p>
        </p:txBody>
      </p:sp>
    </p:spTree>
    <p:extLst>
      <p:ext uri="{BB962C8B-B14F-4D97-AF65-F5344CB8AC3E}">
        <p14:creationId xmlns:p14="http://schemas.microsoft.com/office/powerpoint/2010/main" val="188727715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7E977000-EE48-49F7-93A7-87414567AE2A}"/>
              </a:ext>
            </a:extLst>
          </p:cNvPr>
          <p:cNvSpPr>
            <a:spLocks noGrp="1"/>
          </p:cNvSpPr>
          <p:nvPr>
            <p:ph type="title"/>
          </p:nvPr>
        </p:nvSpPr>
        <p:spPr/>
        <p:txBody>
          <a:bodyPr/>
          <a:lstStyle/>
          <a:p>
            <a:r>
              <a:rPr lang="en-US" altLang="ko-KR" dirty="0"/>
              <a:t>RD: </a:t>
            </a:r>
            <a:r>
              <a:rPr lang="en-US" altLang="ko-KR" dirty="0" err="1"/>
              <a:t>oic.wd.rd</a:t>
            </a:r>
            <a:r>
              <a:rPr lang="en-US" altLang="ko-KR" dirty="0"/>
              <a:t> specification</a:t>
            </a:r>
            <a:r>
              <a:rPr lang="ko-KR" altLang="en-US" dirty="0"/>
              <a:t> </a:t>
            </a:r>
          </a:p>
        </p:txBody>
      </p:sp>
      <p:sp>
        <p:nvSpPr>
          <p:cNvPr id="4" name="날짜 개체 틀 3">
            <a:extLst>
              <a:ext uri="{FF2B5EF4-FFF2-40B4-BE49-F238E27FC236}">
                <a16:creationId xmlns:a16="http://schemas.microsoft.com/office/drawing/2014/main" id="{411365F1-294D-40D7-B383-31B4C988CB0A}"/>
              </a:ext>
            </a:extLst>
          </p:cNvPr>
          <p:cNvSpPr>
            <a:spLocks noGrp="1"/>
          </p:cNvSpPr>
          <p:nvPr>
            <p:ph type="dt" sz="half" idx="10"/>
          </p:nvPr>
        </p:nvSpPr>
        <p:spPr/>
        <p:txBody>
          <a:bodyPr/>
          <a:lstStyle/>
          <a:p>
            <a:fld id="{1F29CB73-098E-4A96-96B9-BBE32748E045}" type="datetime3">
              <a:rPr lang="en-US" altLang="ko-KR" smtClean="0"/>
              <a:t>17 October 2017</a:t>
            </a:fld>
            <a:endParaRPr lang="en-US" dirty="0"/>
          </a:p>
        </p:txBody>
      </p:sp>
      <p:sp>
        <p:nvSpPr>
          <p:cNvPr id="5" name="바닥글 개체 틀 4">
            <a:extLst>
              <a:ext uri="{FF2B5EF4-FFF2-40B4-BE49-F238E27FC236}">
                <a16:creationId xmlns:a16="http://schemas.microsoft.com/office/drawing/2014/main" id="{170010AA-9236-4830-8336-36E6E5E2F70F}"/>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58822E05-BE5A-4CF3-89E1-937678653269}"/>
              </a:ext>
            </a:extLst>
          </p:cNvPr>
          <p:cNvSpPr>
            <a:spLocks noGrp="1"/>
          </p:cNvSpPr>
          <p:nvPr>
            <p:ph type="sldNum" sz="quarter" idx="12"/>
          </p:nvPr>
        </p:nvSpPr>
        <p:spPr/>
        <p:txBody>
          <a:bodyPr/>
          <a:lstStyle/>
          <a:p>
            <a:fld id="{17A5C656-E050-4F3D-A0DB-0D19E9E83691}" type="slidenum">
              <a:rPr lang="en-US" smtClean="0"/>
              <a:pPr/>
              <a:t>91</a:t>
            </a:fld>
            <a:endParaRPr lang="en-US" dirty="0"/>
          </a:p>
        </p:txBody>
      </p:sp>
      <p:sp>
        <p:nvSpPr>
          <p:cNvPr id="9" name="Content Placeholder 2">
            <a:extLst>
              <a:ext uri="{FF2B5EF4-FFF2-40B4-BE49-F238E27FC236}">
                <a16:creationId xmlns:a16="http://schemas.microsoft.com/office/drawing/2014/main" id="{90DE0496-8AA4-4761-B7A4-E9E5591DBF72}"/>
              </a:ext>
            </a:extLst>
          </p:cNvPr>
          <p:cNvSpPr txBox="1">
            <a:spLocks/>
          </p:cNvSpPr>
          <p:nvPr/>
        </p:nvSpPr>
        <p:spPr>
          <a:xfrm>
            <a:off x="2743208" y="1255095"/>
            <a:ext cx="6657967" cy="39233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sz="1800" b="1" dirty="0">
                <a:solidFill>
                  <a:srgbClr val="1C3339"/>
                </a:solidFill>
              </a:rPr>
              <a:t>“</a:t>
            </a:r>
            <a:r>
              <a:rPr lang="en-US" sz="1800" b="1" dirty="0" err="1">
                <a:solidFill>
                  <a:srgbClr val="1C3339"/>
                </a:solidFill>
              </a:rPr>
              <a:t>oic.wk.rd</a:t>
            </a:r>
            <a:r>
              <a:rPr lang="en-US" sz="1800" b="1" dirty="0">
                <a:solidFill>
                  <a:srgbClr val="1C3339"/>
                </a:solidFill>
              </a:rPr>
              <a:t>” Resource Type Specification  </a:t>
            </a:r>
          </a:p>
        </p:txBody>
      </p:sp>
      <p:sp>
        <p:nvSpPr>
          <p:cNvPr id="10" name="Content Placeholder 2">
            <a:extLst>
              <a:ext uri="{FF2B5EF4-FFF2-40B4-BE49-F238E27FC236}">
                <a16:creationId xmlns:a16="http://schemas.microsoft.com/office/drawing/2014/main" id="{B8B7C1F7-30C6-4C99-AE09-AEEEA85EA99F}"/>
              </a:ext>
            </a:extLst>
          </p:cNvPr>
          <p:cNvSpPr txBox="1">
            <a:spLocks/>
          </p:cNvSpPr>
          <p:nvPr/>
        </p:nvSpPr>
        <p:spPr>
          <a:xfrm>
            <a:off x="2743208" y="4374215"/>
            <a:ext cx="6657967" cy="39233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sz="1800" b="1" dirty="0">
                <a:solidFill>
                  <a:srgbClr val="1C3339"/>
                </a:solidFill>
              </a:rPr>
              <a:t>“</a:t>
            </a:r>
            <a:r>
              <a:rPr lang="en-US" sz="1800" b="1" dirty="0" err="1">
                <a:solidFill>
                  <a:srgbClr val="1C3339"/>
                </a:solidFill>
              </a:rPr>
              <a:t>oic.wk.rd</a:t>
            </a:r>
            <a:r>
              <a:rPr lang="en-US" sz="1800" b="1" dirty="0">
                <a:solidFill>
                  <a:srgbClr val="1C3339"/>
                </a:solidFill>
              </a:rPr>
              <a:t>” Properties</a:t>
            </a:r>
          </a:p>
        </p:txBody>
      </p:sp>
      <p:graphicFrame>
        <p:nvGraphicFramePr>
          <p:cNvPr id="11" name="표 10">
            <a:extLst>
              <a:ext uri="{FF2B5EF4-FFF2-40B4-BE49-F238E27FC236}">
                <a16:creationId xmlns:a16="http://schemas.microsoft.com/office/drawing/2014/main" id="{F8289D90-3950-45B5-8B54-F5F05FBBBCBA}"/>
              </a:ext>
            </a:extLst>
          </p:cNvPr>
          <p:cNvGraphicFramePr>
            <a:graphicFrameLocks noGrp="1"/>
          </p:cNvGraphicFramePr>
          <p:nvPr>
            <p:extLst/>
          </p:nvPr>
        </p:nvGraphicFramePr>
        <p:xfrm>
          <a:off x="91599" y="4800600"/>
          <a:ext cx="12009120" cy="1470815"/>
        </p:xfrm>
        <a:graphic>
          <a:graphicData uri="http://schemas.openxmlformats.org/drawingml/2006/table">
            <a:tbl>
              <a:tblPr firstRow="1" bandRow="1">
                <a:tableStyleId>{5C22544A-7EE6-4342-B048-85BDC9FD1C3A}</a:tableStyleId>
              </a:tblPr>
              <a:tblGrid>
                <a:gridCol w="80772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1066800">
                  <a:extLst>
                    <a:ext uri="{9D8B030D-6E8A-4147-A177-3AD203B41FA5}">
                      <a16:colId xmlns:a16="http://schemas.microsoft.com/office/drawing/2014/main" val="20006"/>
                    </a:ext>
                  </a:extLst>
                </a:gridCol>
                <a:gridCol w="6400800">
                  <a:extLst>
                    <a:ext uri="{9D8B030D-6E8A-4147-A177-3AD203B41FA5}">
                      <a16:colId xmlns:a16="http://schemas.microsoft.com/office/drawing/2014/main" val="20007"/>
                    </a:ext>
                  </a:extLst>
                </a:gridCol>
              </a:tblGrid>
              <a:tr h="556415">
                <a:tc>
                  <a:txBody>
                    <a:bodyPr/>
                    <a:lstStyle/>
                    <a:p>
                      <a:pPr algn="ctr" latinLnBrk="1"/>
                      <a:r>
                        <a:rPr lang="en-US" altLang="ko-KR" sz="1200" dirty="0"/>
                        <a:t>Property title</a:t>
                      </a:r>
                      <a:endParaRPr lang="ko-KR" altLang="en-US" sz="1200" dirty="0"/>
                    </a:p>
                  </a:txBody>
                  <a:tcPr anchor="ctr"/>
                </a:tc>
                <a:tc>
                  <a:txBody>
                    <a:bodyPr/>
                    <a:lstStyle/>
                    <a:p>
                      <a:pPr algn="ctr" latinLnBrk="1"/>
                      <a:r>
                        <a:rPr lang="en-US" altLang="ko-KR" sz="1200" dirty="0"/>
                        <a:t>Property name</a:t>
                      </a:r>
                      <a:endParaRPr lang="ko-KR" altLang="en-US" sz="1200" dirty="0"/>
                    </a:p>
                  </a:txBody>
                  <a:tcPr anchor="ctr"/>
                </a:tc>
                <a:tc>
                  <a:txBody>
                    <a:bodyPr/>
                    <a:lstStyle/>
                    <a:p>
                      <a:pPr algn="ctr" latinLnBrk="1"/>
                      <a:r>
                        <a:rPr lang="en-US" altLang="ko-KR" sz="1200" dirty="0"/>
                        <a:t>Value type </a:t>
                      </a:r>
                      <a:endParaRPr lang="ko-KR" altLang="en-US" sz="1200" dirty="0"/>
                    </a:p>
                  </a:txBody>
                  <a:tcPr anchor="ctr"/>
                </a:tc>
                <a:tc>
                  <a:txBody>
                    <a:bodyPr/>
                    <a:lstStyle/>
                    <a:p>
                      <a:pPr algn="ctr" latinLnBrk="1"/>
                      <a:r>
                        <a:rPr lang="en-US" altLang="ko-KR" sz="1200" dirty="0"/>
                        <a:t>Value rule</a:t>
                      </a:r>
                      <a:endParaRPr lang="ko-KR" altLang="en-US" sz="1200" dirty="0"/>
                    </a:p>
                  </a:txBody>
                  <a:tcPr anchor="ctr"/>
                </a:tc>
                <a:tc>
                  <a:txBody>
                    <a:bodyPr/>
                    <a:lstStyle/>
                    <a:p>
                      <a:pPr algn="ctr" latinLnBrk="1"/>
                      <a:r>
                        <a:rPr lang="en-US" altLang="ko-KR" sz="1200" dirty="0"/>
                        <a:t>Unit </a:t>
                      </a:r>
                      <a:endParaRPr lang="ko-KR" altLang="en-US" sz="1200" dirty="0"/>
                    </a:p>
                  </a:txBody>
                  <a:tcPr anchor="ctr"/>
                </a:tc>
                <a:tc>
                  <a:txBody>
                    <a:bodyPr/>
                    <a:lstStyle/>
                    <a:p>
                      <a:pPr algn="ctr" latinLnBrk="1"/>
                      <a:r>
                        <a:rPr lang="en-US" altLang="ko-KR" sz="1200" dirty="0"/>
                        <a:t>Access</a:t>
                      </a:r>
                      <a:r>
                        <a:rPr lang="en-US" altLang="ko-KR" sz="1200" baseline="0" dirty="0"/>
                        <a:t> mode</a:t>
                      </a:r>
                      <a:endParaRPr lang="ko-KR" altLang="en-US" sz="1200" dirty="0"/>
                    </a:p>
                  </a:txBody>
                  <a:tcPr anchor="ctr"/>
                </a:tc>
                <a:tc>
                  <a:txBody>
                    <a:bodyPr/>
                    <a:lstStyle/>
                    <a:p>
                      <a:pPr algn="ctr" latinLnBrk="1"/>
                      <a:r>
                        <a:rPr lang="en-US" altLang="ko-KR" sz="1200" dirty="0"/>
                        <a:t>Mandatory</a:t>
                      </a:r>
                      <a:endParaRPr lang="ko-KR" altLang="en-US" sz="1200" dirty="0"/>
                    </a:p>
                  </a:txBody>
                  <a:tcPr anchor="ctr"/>
                </a:tc>
                <a:tc>
                  <a:txBody>
                    <a:bodyPr/>
                    <a:lstStyle/>
                    <a:p>
                      <a:pPr algn="ctr" latinLnBrk="1"/>
                      <a:r>
                        <a:rPr lang="en-US" altLang="ko-KR" sz="1200" dirty="0"/>
                        <a:t>Description </a:t>
                      </a:r>
                      <a:endParaRPr lang="ko-KR" altLang="en-US" sz="1200" dirty="0"/>
                    </a:p>
                  </a:txBody>
                  <a:tcPr anchor="ctr"/>
                </a:tc>
                <a:extLst>
                  <a:ext uri="{0D108BD9-81ED-4DB2-BD59-A6C34878D82A}">
                    <a16:rowId xmlns:a16="http://schemas.microsoft.com/office/drawing/2014/main" val="10000"/>
                  </a:ext>
                </a:extLst>
              </a:tr>
              <a:tr h="524194">
                <a:tc>
                  <a:txBody>
                    <a:bodyPr/>
                    <a:lstStyle/>
                    <a:p>
                      <a:pPr algn="ctr">
                        <a:spcBef>
                          <a:spcPts val="300"/>
                        </a:spcBef>
                        <a:spcAft>
                          <a:spcPts val="300"/>
                        </a:spcAft>
                      </a:pPr>
                      <a:r>
                        <a:rPr lang="en-GB" sz="1200" b="0" spc="40" dirty="0">
                          <a:solidFill>
                            <a:schemeClr val="tx1"/>
                          </a:solidFill>
                          <a:latin typeface="+mj-lt"/>
                          <a:ea typeface="Times New Roman"/>
                        </a:rPr>
                        <a:t>Selector</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err="1">
                          <a:solidFill>
                            <a:schemeClr val="tx1"/>
                          </a:solidFill>
                          <a:latin typeface="+mj-lt"/>
                          <a:ea typeface="Times New Roman"/>
                        </a:rPr>
                        <a:t>sel</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맑은 고딕"/>
                        </a:rPr>
                        <a:t>Integer</a:t>
                      </a:r>
                      <a:r>
                        <a:rPr lang="en-GB" sz="1200" b="0" spc="40" baseline="0" dirty="0">
                          <a:solidFill>
                            <a:schemeClr val="tx1"/>
                          </a:solidFill>
                          <a:latin typeface="+mj-lt"/>
                          <a:ea typeface="맑은 고딕"/>
                        </a:rPr>
                        <a:t> or JSON Object</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altLang="ko-KR" sz="1200" b="0" spc="40" dirty="0">
                          <a:solidFill>
                            <a:schemeClr val="tx1"/>
                          </a:solidFill>
                          <a:latin typeface="+mj-lt"/>
                          <a:ea typeface="Times New Roman"/>
                        </a:rPr>
                        <a:t>R</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Times New Roman"/>
                        </a:rPr>
                        <a:t>Yes</a:t>
                      </a:r>
                      <a:endParaRPr lang="ko-KR" sz="1200" b="0" spc="40" dirty="0">
                        <a:solidFill>
                          <a:schemeClr val="tx1"/>
                        </a:solidFill>
                        <a:latin typeface="+mj-lt"/>
                        <a:ea typeface="Times New Roman"/>
                      </a:endParaRPr>
                    </a:p>
                  </a:txBody>
                  <a:tcPr marL="68580" marR="68580" marT="0" marB="0" anchor="ctr"/>
                </a:tc>
                <a:tc>
                  <a:txBody>
                    <a:bodyPr/>
                    <a:lstStyle/>
                    <a:p>
                      <a:pPr algn="l">
                        <a:spcBef>
                          <a:spcPts val="300"/>
                        </a:spcBef>
                        <a:spcAft>
                          <a:spcPts val="300"/>
                        </a:spcAft>
                      </a:pPr>
                      <a:r>
                        <a:rPr lang="en-US" sz="1200" b="0" spc="40" dirty="0">
                          <a:solidFill>
                            <a:schemeClr val="tx1"/>
                          </a:solidFill>
                          <a:latin typeface="+mj-lt"/>
                          <a:ea typeface="Times New Roman"/>
                        </a:rPr>
                        <a:t>Provides the criteria for RD selection. Either JSON Object describing the selection criteria (e.g. Power) specified in 11.3.6.2.2.1 or an integer representing a bias factor calculated by RD. The value is in the range of 0 to 100 - 0 implies that RD is not to be selected. Client chooses RD with highest bias factor or randomly between RDs that have same bias factor.</a:t>
                      </a:r>
                      <a:endParaRPr lang="ko-KR" sz="1200" b="0" spc="40" dirty="0">
                        <a:solidFill>
                          <a:schemeClr val="tx1"/>
                        </a:solidFill>
                        <a:latin typeface="+mj-lt"/>
                        <a:ea typeface="Times New Roman"/>
                      </a:endParaRPr>
                    </a:p>
                  </a:txBody>
                  <a:tcPr marL="68580" marR="68580" marT="0" marB="0" anchor="ctr"/>
                </a:tc>
                <a:extLst>
                  <a:ext uri="{0D108BD9-81ED-4DB2-BD59-A6C34878D82A}">
                    <a16:rowId xmlns:a16="http://schemas.microsoft.com/office/drawing/2014/main" val="10001"/>
                  </a:ext>
                </a:extLst>
              </a:tr>
            </a:tbl>
          </a:graphicData>
        </a:graphic>
      </p:graphicFrame>
      <p:graphicFrame>
        <p:nvGraphicFramePr>
          <p:cNvPr id="12" name="표 11">
            <a:extLst>
              <a:ext uri="{FF2B5EF4-FFF2-40B4-BE49-F238E27FC236}">
                <a16:creationId xmlns:a16="http://schemas.microsoft.com/office/drawing/2014/main" id="{849D00BA-D5F7-49BE-BECC-D2CEEDF23090}"/>
              </a:ext>
            </a:extLst>
          </p:cNvPr>
          <p:cNvGraphicFramePr>
            <a:graphicFrameLocks noGrp="1"/>
          </p:cNvGraphicFramePr>
          <p:nvPr>
            <p:extLst/>
          </p:nvPr>
        </p:nvGraphicFramePr>
        <p:xfrm>
          <a:off x="137320" y="1750060"/>
          <a:ext cx="11887199" cy="241554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5257800">
                  <a:extLst>
                    <a:ext uri="{9D8B030D-6E8A-4147-A177-3AD203B41FA5}">
                      <a16:colId xmlns:a16="http://schemas.microsoft.com/office/drawing/2014/main" val="20004"/>
                    </a:ext>
                  </a:extLst>
                </a:gridCol>
                <a:gridCol w="1676400">
                  <a:extLst>
                    <a:ext uri="{9D8B030D-6E8A-4147-A177-3AD203B41FA5}">
                      <a16:colId xmlns:a16="http://schemas.microsoft.com/office/drawing/2014/main" val="20005"/>
                    </a:ext>
                  </a:extLst>
                </a:gridCol>
                <a:gridCol w="685799">
                  <a:extLst>
                    <a:ext uri="{9D8B030D-6E8A-4147-A177-3AD203B41FA5}">
                      <a16:colId xmlns:a16="http://schemas.microsoft.com/office/drawing/2014/main" val="20006"/>
                    </a:ext>
                  </a:extLst>
                </a:gridCol>
              </a:tblGrid>
              <a:tr h="370840">
                <a:tc>
                  <a:txBody>
                    <a:bodyPr/>
                    <a:lstStyle/>
                    <a:p>
                      <a:pPr algn="ctr" latinLnBrk="1"/>
                      <a:r>
                        <a:rPr lang="en-US" altLang="ko-KR" sz="1200" dirty="0"/>
                        <a:t>fixed</a:t>
                      </a:r>
                      <a:r>
                        <a:rPr lang="en-US" altLang="ko-KR" sz="1200" baseline="0" dirty="0"/>
                        <a:t> URI</a:t>
                      </a:r>
                      <a:endParaRPr lang="ko-KR" altLang="en-US" sz="1200" dirty="0"/>
                    </a:p>
                  </a:txBody>
                  <a:tcPr anchor="ctr"/>
                </a:tc>
                <a:tc>
                  <a:txBody>
                    <a:bodyPr/>
                    <a:lstStyle/>
                    <a:p>
                      <a:pPr algn="ctr" latinLnBrk="1"/>
                      <a:r>
                        <a:rPr lang="en-US" altLang="ko-KR" sz="1200" dirty="0"/>
                        <a:t>Resource</a:t>
                      </a:r>
                      <a:r>
                        <a:rPr lang="en-US" altLang="ko-KR" sz="1200" baseline="0" dirty="0"/>
                        <a:t> Type Title</a:t>
                      </a:r>
                      <a:endParaRPr lang="ko-KR" altLang="en-US" sz="1200" dirty="0"/>
                    </a:p>
                  </a:txBody>
                  <a:tcPr anchor="ctr"/>
                </a:tc>
                <a:tc>
                  <a:txBody>
                    <a:bodyPr/>
                    <a:lstStyle/>
                    <a:p>
                      <a:pPr algn="ctr" latinLnBrk="1"/>
                      <a:r>
                        <a:rPr lang="en-US" altLang="ko-KR" sz="1200" dirty="0"/>
                        <a:t>Resource Type ID (“</a:t>
                      </a:r>
                      <a:r>
                        <a:rPr lang="en-US" altLang="ko-KR" sz="1200" dirty="0" err="1"/>
                        <a:t>rt</a:t>
                      </a:r>
                      <a:r>
                        <a:rPr lang="en-US" altLang="ko-KR" sz="1200" dirty="0"/>
                        <a:t>” value)</a:t>
                      </a:r>
                      <a:endParaRPr lang="ko-KR" altLang="en-US" sz="1200" dirty="0"/>
                    </a:p>
                  </a:txBody>
                  <a:tcPr anchor="ctr"/>
                </a:tc>
                <a:tc>
                  <a:txBody>
                    <a:bodyPr/>
                    <a:lstStyle/>
                    <a:p>
                      <a:pPr algn="ctr" latinLnBrk="1"/>
                      <a:r>
                        <a:rPr lang="en-US" altLang="ko-KR" sz="1200" dirty="0"/>
                        <a:t>interfaces</a:t>
                      </a:r>
                      <a:endParaRPr lang="ko-KR" altLang="en-US" sz="1200" dirty="0"/>
                    </a:p>
                  </a:txBody>
                  <a:tcPr anchor="ctr"/>
                </a:tc>
                <a:tc>
                  <a:txBody>
                    <a:bodyPr/>
                    <a:lstStyle/>
                    <a:p>
                      <a:pPr algn="ctr">
                        <a:spcBef>
                          <a:spcPts val="300"/>
                        </a:spcBef>
                        <a:spcAft>
                          <a:spcPts val="300"/>
                        </a:spcAft>
                      </a:pPr>
                      <a:r>
                        <a:rPr lang="en-GB" sz="1200" b="1" spc="40" dirty="0">
                          <a:solidFill>
                            <a:srgbClr val="FFFFFF"/>
                          </a:solidFill>
                          <a:latin typeface="Arial"/>
                          <a:ea typeface="맑은 고딕"/>
                        </a:rPr>
                        <a:t>Description</a:t>
                      </a:r>
                      <a:endParaRPr lang="ko-KR" sz="1200" spc="40" dirty="0">
                        <a:latin typeface="Arial"/>
                        <a:ea typeface="Times New Roman"/>
                      </a:endParaRPr>
                    </a:p>
                  </a:txBody>
                  <a:tcPr marL="68580" marR="68580" marT="0" marB="0" anchor="ctr"/>
                </a:tc>
                <a:tc>
                  <a:txBody>
                    <a:bodyPr/>
                    <a:lstStyle/>
                    <a:p>
                      <a:pPr algn="ctr">
                        <a:spcBef>
                          <a:spcPts val="300"/>
                        </a:spcBef>
                        <a:spcAft>
                          <a:spcPts val="300"/>
                        </a:spcAft>
                      </a:pPr>
                      <a:r>
                        <a:rPr lang="en-GB" sz="1200" spc="40" dirty="0">
                          <a:solidFill>
                            <a:srgbClr val="FFFFFF"/>
                          </a:solidFill>
                          <a:latin typeface="Arial"/>
                          <a:ea typeface="맑은 고딕"/>
                        </a:rPr>
                        <a:t>Related </a:t>
                      </a:r>
                      <a:r>
                        <a:rPr lang="en-GB" sz="1200" b="1" spc="40" dirty="0">
                          <a:solidFill>
                            <a:srgbClr val="FFFFFF"/>
                          </a:solidFill>
                          <a:latin typeface="Arial"/>
                          <a:ea typeface="맑은 고딕"/>
                        </a:rPr>
                        <a:t>Functional Interaction </a:t>
                      </a:r>
                      <a:endParaRPr lang="ko-KR" sz="1200" spc="40" dirty="0">
                        <a:latin typeface="Arial"/>
                        <a:ea typeface="Times New Roman"/>
                      </a:endParaRPr>
                    </a:p>
                  </a:txBody>
                  <a:tcPr marL="68580" marR="68580" marT="0" marB="0" anchor="ctr"/>
                </a:tc>
                <a:tc>
                  <a:txBody>
                    <a:bodyPr/>
                    <a:lstStyle/>
                    <a:p>
                      <a:pPr algn="ctr">
                        <a:spcBef>
                          <a:spcPts val="300"/>
                        </a:spcBef>
                        <a:spcAft>
                          <a:spcPts val="300"/>
                        </a:spcAft>
                      </a:pPr>
                      <a:r>
                        <a:rPr lang="en-GB" sz="1200" b="1" spc="40" dirty="0">
                          <a:solidFill>
                            <a:srgbClr val="FFFFFF"/>
                          </a:solidFill>
                          <a:latin typeface="Arial"/>
                          <a:ea typeface="맑은 고딕"/>
                        </a:rPr>
                        <a:t>M/CM/O</a:t>
                      </a:r>
                      <a:endParaRPr lang="ko-KR" sz="1200" spc="40" dirty="0">
                        <a:latin typeface="Arial"/>
                        <a:ea typeface="Times New Roman"/>
                      </a:endParaRPr>
                    </a:p>
                  </a:txBody>
                  <a:tcPr marL="68580" marR="68580" marT="0" marB="0" anchor="ctr"/>
                </a:tc>
                <a:extLst>
                  <a:ext uri="{0D108BD9-81ED-4DB2-BD59-A6C34878D82A}">
                    <a16:rowId xmlns:a16="http://schemas.microsoft.com/office/drawing/2014/main" val="10000"/>
                  </a:ext>
                </a:extLst>
              </a:tr>
              <a:tr h="400247">
                <a:tc>
                  <a:txBody>
                    <a:bodyPr/>
                    <a:lstStyle/>
                    <a:p>
                      <a:pPr algn="ctr" latinLnBrk="1"/>
                      <a:r>
                        <a:rPr lang="en-US" altLang="ko-KR" sz="1200" dirty="0"/>
                        <a:t>/</a:t>
                      </a:r>
                      <a:r>
                        <a:rPr lang="en-US" altLang="ko-KR" sz="1200" dirty="0" err="1"/>
                        <a:t>oic</a:t>
                      </a:r>
                      <a:r>
                        <a:rPr lang="en-US" altLang="ko-KR" sz="1200" dirty="0"/>
                        <a:t>/</a:t>
                      </a:r>
                      <a:r>
                        <a:rPr lang="en-US" altLang="ko-KR" sz="1200" dirty="0" err="1"/>
                        <a:t>rd</a:t>
                      </a:r>
                      <a:endParaRPr lang="ko-KR" altLang="en-US" sz="1200" dirty="0"/>
                    </a:p>
                  </a:txBody>
                  <a:tcPr anchor="ctr"/>
                </a:tc>
                <a:tc>
                  <a:txBody>
                    <a:bodyPr/>
                    <a:lstStyle/>
                    <a:p>
                      <a:pPr algn="ctr" latinLnBrk="1"/>
                      <a:r>
                        <a:rPr lang="en-US" altLang="ko-KR" sz="1200" dirty="0"/>
                        <a:t>Resource Directory</a:t>
                      </a:r>
                      <a:endParaRPr lang="ko-KR" altLang="en-US" sz="1200" dirty="0"/>
                    </a:p>
                  </a:txBody>
                  <a:tcPr anchor="ctr"/>
                </a:tc>
                <a:tc>
                  <a:txBody>
                    <a:bodyPr/>
                    <a:lstStyle/>
                    <a:p>
                      <a:pPr algn="ctr" latinLnBrk="1"/>
                      <a:r>
                        <a:rPr lang="en-US" altLang="ko-KR" sz="1200" b="0" dirty="0" err="1">
                          <a:solidFill>
                            <a:srgbClr val="1C3339"/>
                          </a:solidFill>
                        </a:rPr>
                        <a:t>oic.wk.rd</a:t>
                      </a:r>
                      <a:endParaRPr lang="ko-KR" altLang="en-US" sz="1200" b="0" dirty="0">
                        <a:solidFill>
                          <a:srgbClr val="1C3339"/>
                        </a:solidFill>
                      </a:endParaRPr>
                    </a:p>
                  </a:txBody>
                  <a:tcPr anchor="ctr"/>
                </a:tc>
                <a:tc>
                  <a:txBody>
                    <a:bodyPr/>
                    <a:lstStyle/>
                    <a:p>
                      <a:pPr algn="ctr" latinLnBrk="1"/>
                      <a:r>
                        <a:rPr lang="en-US" altLang="ko-KR" sz="1200" dirty="0" err="1"/>
                        <a:t>oic.if.baseline</a:t>
                      </a:r>
                      <a:endParaRPr lang="ko-KR" altLang="en-US" sz="1200" dirty="0"/>
                    </a:p>
                  </a:txBody>
                  <a:tcPr anchor="ctr"/>
                </a:tc>
                <a:tc>
                  <a:txBody>
                    <a:bodyPr/>
                    <a:lstStyle/>
                    <a:p>
                      <a:pPr>
                        <a:spcBef>
                          <a:spcPts val="300"/>
                        </a:spcBef>
                        <a:spcAft>
                          <a:spcPts val="300"/>
                        </a:spcAft>
                      </a:pPr>
                      <a:r>
                        <a:rPr lang="en-GB" altLang="ko-KR" sz="1200" spc="40" dirty="0">
                          <a:effectLst/>
                          <a:latin typeface="+mj-lt"/>
                          <a:ea typeface="+mn-ea"/>
                        </a:rPr>
                        <a:t>The discoverable Resource Type through with which an RD 1) facilitates its discovery and provides the criteria to select an RD and 2) allows OCF Devices to publish, update and delete their Links in /</a:t>
                      </a:r>
                      <a:r>
                        <a:rPr lang="en-GB" altLang="ko-KR" sz="1200" spc="40" dirty="0" err="1">
                          <a:effectLst/>
                          <a:latin typeface="+mj-lt"/>
                          <a:ea typeface="+mn-ea"/>
                        </a:rPr>
                        <a:t>oic</a:t>
                      </a:r>
                      <a:r>
                        <a:rPr lang="en-GB" altLang="ko-KR" sz="1200" spc="40" dirty="0">
                          <a:effectLst/>
                          <a:latin typeface="+mj-lt"/>
                          <a:ea typeface="+mn-ea"/>
                        </a:rPr>
                        <a:t>/res of the RD. </a:t>
                      </a:r>
                      <a:endParaRPr lang="ko-KR" altLang="ko-KR" sz="1200" spc="40" dirty="0">
                        <a:effectLst/>
                        <a:latin typeface="+mj-lt"/>
                        <a:ea typeface="+mn-ea"/>
                      </a:endParaRPr>
                    </a:p>
                    <a:p>
                      <a:r>
                        <a:rPr lang="en-GB" altLang="ko-KR" sz="1200" spc="40" dirty="0">
                          <a:effectLst/>
                          <a:latin typeface="+mj-lt"/>
                          <a:ea typeface="+mn-ea"/>
                        </a:rPr>
                        <a:t>An OCF Device can find the presence of </a:t>
                      </a:r>
                      <a:r>
                        <a:rPr lang="en-GB" altLang="ko-KR" sz="1200" spc="40" dirty="0" err="1">
                          <a:effectLst/>
                          <a:latin typeface="+mj-lt"/>
                          <a:ea typeface="+mn-ea"/>
                        </a:rPr>
                        <a:t>oic.wk.rd</a:t>
                      </a:r>
                      <a:r>
                        <a:rPr lang="en-GB" altLang="ko-KR" sz="1200" spc="40" dirty="0">
                          <a:effectLst/>
                          <a:latin typeface="+mj-lt"/>
                          <a:ea typeface="+mn-ea"/>
                        </a:rPr>
                        <a:t> to discover an RD, then sends GET request to /</a:t>
                      </a:r>
                      <a:r>
                        <a:rPr lang="en-GB" altLang="ko-KR" sz="1200" spc="40" dirty="0" err="1">
                          <a:effectLst/>
                          <a:latin typeface="+mj-lt"/>
                          <a:ea typeface="+mn-ea"/>
                        </a:rPr>
                        <a:t>oic</a:t>
                      </a:r>
                      <a:r>
                        <a:rPr lang="en-GB" altLang="ko-KR" sz="1200" spc="40" dirty="0">
                          <a:effectLst/>
                          <a:latin typeface="+mj-lt"/>
                          <a:ea typeface="+mn-ea"/>
                        </a:rPr>
                        <a:t>/</a:t>
                      </a:r>
                      <a:r>
                        <a:rPr lang="en-GB" altLang="ko-KR" sz="1200" spc="40" dirty="0" err="1">
                          <a:effectLst/>
                          <a:latin typeface="+mj-lt"/>
                          <a:ea typeface="+mn-ea"/>
                        </a:rPr>
                        <a:t>rd</a:t>
                      </a:r>
                      <a:r>
                        <a:rPr lang="en-GB" altLang="ko-KR" sz="1200" spc="40" dirty="0">
                          <a:effectLst/>
                          <a:latin typeface="+mj-lt"/>
                          <a:ea typeface="+mn-ea"/>
                        </a:rPr>
                        <a:t> to acquire the selection criteria. An OCF Device can send POST request with Links in its payload to expose those Links in /</a:t>
                      </a:r>
                      <a:r>
                        <a:rPr lang="en-GB" altLang="ko-KR" sz="1200" spc="40" dirty="0" err="1">
                          <a:effectLst/>
                          <a:latin typeface="+mj-lt"/>
                          <a:ea typeface="+mn-ea"/>
                        </a:rPr>
                        <a:t>oic</a:t>
                      </a:r>
                      <a:r>
                        <a:rPr lang="en-GB" altLang="ko-KR" sz="1200" spc="40" dirty="0">
                          <a:effectLst/>
                          <a:latin typeface="+mj-lt"/>
                          <a:ea typeface="+mn-ea"/>
                        </a:rPr>
                        <a:t>/res of the RD. Also OCF Device can send DELTE request with suitable query (e.g. “di” or “ins”) to remove its Links from /</a:t>
                      </a:r>
                      <a:r>
                        <a:rPr lang="en-GB" altLang="ko-KR" sz="1200" spc="40" dirty="0" err="1">
                          <a:effectLst/>
                          <a:latin typeface="+mj-lt"/>
                          <a:ea typeface="+mn-ea"/>
                        </a:rPr>
                        <a:t>oic</a:t>
                      </a:r>
                      <a:r>
                        <a:rPr lang="en-GB" altLang="ko-KR" sz="1200" spc="40" dirty="0">
                          <a:effectLst/>
                          <a:latin typeface="+mj-lt"/>
                          <a:ea typeface="+mn-ea"/>
                        </a:rPr>
                        <a:t>/res of the RD. </a:t>
                      </a:r>
                      <a:endParaRPr lang="en-US" altLang="ko-KR" sz="1200" dirty="0">
                        <a:latin typeface="+mj-lt"/>
                      </a:endParaRPr>
                    </a:p>
                  </a:txBody>
                  <a:tcPr anchor="ctr"/>
                </a:tc>
                <a:tc>
                  <a:txBody>
                    <a:bodyPr/>
                    <a:lstStyle/>
                    <a:p>
                      <a:pPr algn="ctr" latinLnBrk="1"/>
                      <a:r>
                        <a:rPr lang="en-US" altLang="ko-KR" sz="1200" dirty="0"/>
                        <a:t>Discovery </a:t>
                      </a:r>
                      <a:endParaRPr lang="ko-KR" altLang="en-US" sz="1200" dirty="0"/>
                    </a:p>
                  </a:txBody>
                  <a:tcPr anchor="ctr"/>
                </a:tc>
                <a:tc>
                  <a:txBody>
                    <a:bodyPr/>
                    <a:lstStyle/>
                    <a:p>
                      <a:pPr algn="ctr" latinLnBrk="1"/>
                      <a:r>
                        <a:rPr lang="en-US" altLang="ko-KR" sz="1200" dirty="0"/>
                        <a:t>CM for RD</a:t>
                      </a:r>
                      <a:endParaRPr lang="ko-KR" altLang="en-US" sz="1200" dirty="0"/>
                    </a:p>
                  </a:txBody>
                  <a:tcPr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97312871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C7328413-5772-40E2-855E-A33DEE5AE668}"/>
              </a:ext>
            </a:extLst>
          </p:cNvPr>
          <p:cNvSpPr>
            <a:spLocks noGrp="1"/>
          </p:cNvSpPr>
          <p:nvPr>
            <p:ph type="title"/>
          </p:nvPr>
        </p:nvSpPr>
        <p:spPr/>
        <p:txBody>
          <a:bodyPr/>
          <a:lstStyle/>
          <a:p>
            <a:r>
              <a:rPr lang="en-US" altLang="ko-KR" dirty="0"/>
              <a:t>RD discovery</a:t>
            </a:r>
            <a:endParaRPr lang="ko-KR" altLang="en-US" dirty="0"/>
          </a:p>
        </p:txBody>
      </p:sp>
      <p:sp>
        <p:nvSpPr>
          <p:cNvPr id="4" name="날짜 개체 틀 3">
            <a:extLst>
              <a:ext uri="{FF2B5EF4-FFF2-40B4-BE49-F238E27FC236}">
                <a16:creationId xmlns:a16="http://schemas.microsoft.com/office/drawing/2014/main" id="{7A0C45FB-4DCF-4109-AF26-34D9416106CF}"/>
              </a:ext>
            </a:extLst>
          </p:cNvPr>
          <p:cNvSpPr>
            <a:spLocks noGrp="1"/>
          </p:cNvSpPr>
          <p:nvPr>
            <p:ph type="dt" sz="half" idx="10"/>
          </p:nvPr>
        </p:nvSpPr>
        <p:spPr/>
        <p:txBody>
          <a:bodyPr/>
          <a:lstStyle/>
          <a:p>
            <a:fld id="{D4A58C35-F8E3-45C9-BAD1-13A35C4B5546}" type="datetime3">
              <a:rPr lang="en-US" altLang="ko-KR" smtClean="0"/>
              <a:t>17 October 2017</a:t>
            </a:fld>
            <a:endParaRPr lang="en-US" dirty="0"/>
          </a:p>
        </p:txBody>
      </p:sp>
      <p:sp>
        <p:nvSpPr>
          <p:cNvPr id="5" name="바닥글 개체 틀 4">
            <a:extLst>
              <a:ext uri="{FF2B5EF4-FFF2-40B4-BE49-F238E27FC236}">
                <a16:creationId xmlns:a16="http://schemas.microsoft.com/office/drawing/2014/main" id="{C68ACA7A-2379-4176-93C2-060B3803FCE2}"/>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4B33CBE0-DBAA-4554-BF5F-276CFB46DBA1}"/>
              </a:ext>
            </a:extLst>
          </p:cNvPr>
          <p:cNvSpPr>
            <a:spLocks noGrp="1"/>
          </p:cNvSpPr>
          <p:nvPr>
            <p:ph type="sldNum" sz="quarter" idx="12"/>
          </p:nvPr>
        </p:nvSpPr>
        <p:spPr/>
        <p:txBody>
          <a:bodyPr/>
          <a:lstStyle/>
          <a:p>
            <a:fld id="{17A5C656-E050-4F3D-A0DB-0D19E9E83691}" type="slidenum">
              <a:rPr lang="en-US" smtClean="0"/>
              <a:pPr/>
              <a:t>92</a:t>
            </a:fld>
            <a:endParaRPr lang="en-US" dirty="0"/>
          </a:p>
        </p:txBody>
      </p:sp>
      <p:cxnSp>
        <p:nvCxnSpPr>
          <p:cNvPr id="7" name="직선 화살표 연결선 6">
            <a:extLst>
              <a:ext uri="{FF2B5EF4-FFF2-40B4-BE49-F238E27FC236}">
                <a16:creationId xmlns:a16="http://schemas.microsoft.com/office/drawing/2014/main" id="{A9793573-C831-43FC-AA2D-1CCD19522C55}"/>
              </a:ext>
            </a:extLst>
          </p:cNvPr>
          <p:cNvCxnSpPr/>
          <p:nvPr/>
        </p:nvCxnSpPr>
        <p:spPr>
          <a:xfrm flipV="1">
            <a:off x="2886334" y="2249778"/>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59F54539-DEAC-420C-9126-C68FD270AC79}"/>
              </a:ext>
            </a:extLst>
          </p:cNvPr>
          <p:cNvSpPr txBox="1">
            <a:spLocks/>
          </p:cNvSpPr>
          <p:nvPr/>
        </p:nvSpPr>
        <p:spPr>
          <a:xfrm>
            <a:off x="2651920" y="1752600"/>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GET /</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res?rt</a:t>
            </a: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oic.wk.rd</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9" name="Content Placeholder 2">
            <a:extLst>
              <a:ext uri="{FF2B5EF4-FFF2-40B4-BE49-F238E27FC236}">
                <a16:creationId xmlns:a16="http://schemas.microsoft.com/office/drawing/2014/main" id="{4E72CAFD-2E90-4BC0-8893-5802C27591FF}"/>
              </a:ext>
            </a:extLst>
          </p:cNvPr>
          <p:cNvSpPr txBox="1">
            <a:spLocks/>
          </p:cNvSpPr>
          <p:nvPr/>
        </p:nvSpPr>
        <p:spPr>
          <a:xfrm>
            <a:off x="7679636" y="5334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Resource Directory  </a:t>
            </a:r>
            <a:endParaRPr lang="en-US" sz="2000" b="1" dirty="0">
              <a:solidFill>
                <a:srgbClr val="1C3339"/>
              </a:solidFill>
            </a:endParaRPr>
          </a:p>
        </p:txBody>
      </p:sp>
      <p:sp>
        <p:nvSpPr>
          <p:cNvPr id="10" name="직사각형 9">
            <a:extLst>
              <a:ext uri="{FF2B5EF4-FFF2-40B4-BE49-F238E27FC236}">
                <a16:creationId xmlns:a16="http://schemas.microsoft.com/office/drawing/2014/main" id="{1E8E7E8F-C878-4C32-A991-DD8589E4B7A2}"/>
              </a:ext>
            </a:extLst>
          </p:cNvPr>
          <p:cNvSpPr/>
          <p:nvPr/>
        </p:nvSpPr>
        <p:spPr>
          <a:xfrm>
            <a:off x="6614319" y="1143000"/>
            <a:ext cx="5334000" cy="510540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pic>
        <p:nvPicPr>
          <p:cNvPr id="11" name="Picture 2" descr="https://www.troopsupport.dla.mil/events/images/140122.jpg">
            <a:extLst>
              <a:ext uri="{FF2B5EF4-FFF2-40B4-BE49-F238E27FC236}">
                <a16:creationId xmlns:a16="http://schemas.microsoft.com/office/drawing/2014/main" id="{70EB7C13-F367-420E-9239-3239E8DD700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5384" y="1447800"/>
            <a:ext cx="1764135" cy="269178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DD27E857-5B6D-49E0-9C23-4D03A6B8C4B6}"/>
              </a:ext>
            </a:extLst>
          </p:cNvPr>
          <p:cNvSpPr txBox="1"/>
          <p:nvPr/>
        </p:nvSpPr>
        <p:spPr>
          <a:xfrm>
            <a:off x="6634516" y="1282661"/>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/res</a:t>
            </a:r>
            <a:endParaRPr lang="ko-KR" altLang="en-US" sz="1400" b="1" dirty="0" err="1">
              <a:latin typeface="Courier New" pitchFamily="49" charset="0"/>
              <a:cs typeface="Courier New" pitchFamily="49" charset="0"/>
            </a:endParaRPr>
          </a:p>
        </p:txBody>
      </p:sp>
      <p:sp>
        <p:nvSpPr>
          <p:cNvPr id="13" name="TextBox 12">
            <a:extLst>
              <a:ext uri="{FF2B5EF4-FFF2-40B4-BE49-F238E27FC236}">
                <a16:creationId xmlns:a16="http://schemas.microsoft.com/office/drawing/2014/main" id="{3F2DE345-EA38-40D3-BF7F-3B9E7E24CE13}"/>
              </a:ext>
            </a:extLst>
          </p:cNvPr>
          <p:cNvSpPr txBox="1"/>
          <p:nvPr/>
        </p:nvSpPr>
        <p:spPr>
          <a:xfrm>
            <a:off x="6985159" y="1705213"/>
            <a:ext cx="4724400" cy="2554545"/>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/d",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oic.d.bridge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a:t>
            </a:r>
          </a:p>
          <a:p>
            <a:endParaRPr lang="en-US" altLang="ko-KR" sz="1000" dirty="0">
              <a:latin typeface="Courier New" pitchFamily="49" charset="0"/>
              <a:cs typeface="Courier New" pitchFamily="49" charset="0"/>
            </a:endParaRP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/p",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oic.wk.p</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 },</a:t>
            </a:r>
          </a:p>
          <a:p>
            <a:endParaRPr lang="en-US" altLang="ko-KR" sz="1000" dirty="0">
              <a:latin typeface="Courier New" pitchFamily="49" charset="0"/>
              <a:cs typeface="Courier New" pitchFamily="49" charset="0"/>
            </a:endParaRPr>
          </a:p>
          <a:p>
            <a:r>
              <a:rPr lang="en-US" altLang="ko-KR" sz="1000" dirty="0">
                <a:solidFill>
                  <a:srgbClr val="0000FF"/>
                </a:solidFill>
                <a:latin typeface="Courier New" pitchFamily="49" charset="0"/>
                <a:cs typeface="Courier New" pitchFamily="49" charset="0"/>
              </a:rPr>
              <a:t>  { "anchor": "</a:t>
            </a:r>
            <a:r>
              <a:rPr lang="en-US" altLang="ko-KR" sz="1000" dirty="0" err="1">
                <a:solidFill>
                  <a:srgbClr val="0000FF"/>
                </a:solidFill>
                <a:latin typeface="Courier New" pitchFamily="49" charset="0"/>
                <a:cs typeface="Courier New" pitchFamily="49" charset="0"/>
              </a:rPr>
              <a:t>ocf</a:t>
            </a:r>
            <a:r>
              <a:rPr lang="en-US" altLang="ko-KR" sz="1000" dirty="0">
                <a:solidFill>
                  <a:srgbClr val="0000FF"/>
                </a:solidFill>
                <a:latin typeface="Courier New" pitchFamily="49" charset="0"/>
                <a:cs typeface="Courier New" pitchFamily="49" charset="0"/>
              </a:rPr>
              <a:t>://e61c3e6b-9c54-4b81-8ce5-f9039c1d04d9",</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href</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a:t>
            </a:r>
            <a:r>
              <a:rPr lang="en-US" altLang="ko-KR" sz="1000" dirty="0">
                <a:solidFill>
                  <a:srgbClr val="0000FF"/>
                </a:solidFill>
                <a:latin typeface="Courier New" pitchFamily="49" charset="0"/>
                <a:cs typeface="Courier New" pitchFamily="49" charset="0"/>
              </a:rPr>
              <a:t>/</a:t>
            </a:r>
            <a:r>
              <a:rPr lang="en-US" altLang="ko-KR" sz="1000" dirty="0" err="1">
                <a:solidFill>
                  <a:srgbClr val="0000FF"/>
                </a:solidFill>
                <a:latin typeface="Courier New" pitchFamily="49" charset="0"/>
                <a:cs typeface="Courier New" pitchFamily="49" charset="0"/>
              </a:rPr>
              <a:t>rd</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rt</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oic.wk.rd</a:t>
            </a:r>
            <a:r>
              <a:rPr lang="en-US" altLang="ko-KR" sz="1000" dirty="0">
                <a:solidFill>
                  <a:srgbClr val="0000FF"/>
                </a:solidFill>
                <a:latin typeface="Courier New" pitchFamily="49" charset="0"/>
                <a:cs typeface="Courier New" pitchFamily="49" charset="0"/>
              </a:rPr>
              <a:t>"],</a:t>
            </a:r>
          </a:p>
          <a:p>
            <a:r>
              <a:rPr lang="en-US" altLang="ko-KR" sz="1000" dirty="0">
                <a:solidFill>
                  <a:srgbClr val="0000FF"/>
                </a:solidFill>
                <a:latin typeface="Courier New" pitchFamily="49" charset="0"/>
                <a:cs typeface="Courier New" pitchFamily="49" charset="0"/>
              </a:rPr>
              <a:t>    "if": ["</a:t>
            </a:r>
            <a:r>
              <a:rPr lang="en-US" altLang="ko-KR" sz="1000" dirty="0" err="1">
                <a:solidFill>
                  <a:srgbClr val="0000FF"/>
                </a:solidFill>
                <a:latin typeface="Courier New" pitchFamily="49" charset="0"/>
                <a:cs typeface="Courier New" pitchFamily="49" charset="0"/>
              </a:rPr>
              <a:t>oic.if.baseline</a:t>
            </a:r>
            <a:r>
              <a:rPr lang="en-US" altLang="ko-KR" sz="1000" dirty="0">
                <a:solidFill>
                  <a:srgbClr val="0000FF"/>
                </a:solidFill>
                <a:latin typeface="Courier New" pitchFamily="49" charset="0"/>
                <a:cs typeface="Courier New" pitchFamily="49" charset="0"/>
              </a:rPr>
              <a:t>"], "p": {"</a:t>
            </a:r>
            <a:r>
              <a:rPr lang="en-US" altLang="ko-KR" sz="1000" dirty="0" err="1">
                <a:solidFill>
                  <a:srgbClr val="0000FF"/>
                </a:solidFill>
                <a:latin typeface="Courier New" pitchFamily="49" charset="0"/>
                <a:cs typeface="Courier New" pitchFamily="49" charset="0"/>
              </a:rPr>
              <a:t>bm</a:t>
            </a:r>
            <a:r>
              <a:rPr lang="en-US" altLang="ko-KR" sz="1000" dirty="0">
                <a:solidFill>
                  <a:srgbClr val="0000FF"/>
                </a:solidFill>
                <a:latin typeface="Courier New" pitchFamily="49" charset="0"/>
                <a:cs typeface="Courier New" pitchFamily="49" charset="0"/>
              </a:rPr>
              <a:t>": 3},</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eps</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coaps</a:t>
            </a:r>
            <a:r>
              <a:rPr lang="en-US" altLang="ko-KR" sz="1000" dirty="0">
                <a:solidFill>
                  <a:srgbClr val="0000FF"/>
                </a:solidFill>
                <a:latin typeface="Courier New" pitchFamily="49" charset="0"/>
                <a:cs typeface="Courier New" pitchFamily="49" charset="0"/>
              </a:rPr>
              <a:t>://[fe80::b1d4]:11111"}]} </a:t>
            </a:r>
          </a:p>
          <a:p>
            <a:r>
              <a:rPr lang="en-US" altLang="ko-KR" sz="1000" dirty="0">
                <a:latin typeface="Courier New" pitchFamily="49" charset="0"/>
                <a:cs typeface="Courier New" pitchFamily="49" charset="0"/>
              </a:rPr>
              <a:t>] </a:t>
            </a:r>
          </a:p>
        </p:txBody>
      </p:sp>
      <p:sp>
        <p:nvSpPr>
          <p:cNvPr id="14" name="TextBox 13">
            <a:extLst>
              <a:ext uri="{FF2B5EF4-FFF2-40B4-BE49-F238E27FC236}">
                <a16:creationId xmlns:a16="http://schemas.microsoft.com/office/drawing/2014/main" id="{D27B04B7-FBA8-4514-ACFF-96782A88077E}"/>
              </a:ext>
            </a:extLst>
          </p:cNvPr>
          <p:cNvSpPr txBox="1"/>
          <p:nvPr/>
        </p:nvSpPr>
        <p:spPr>
          <a:xfrm>
            <a:off x="6634516" y="526807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rd</a:t>
            </a:r>
            <a:endParaRPr lang="ko-KR" altLang="en-US" sz="1400" b="1" dirty="0" err="1">
              <a:latin typeface="Courier New" pitchFamily="49" charset="0"/>
              <a:cs typeface="Courier New" pitchFamily="49" charset="0"/>
            </a:endParaRPr>
          </a:p>
        </p:txBody>
      </p:sp>
      <p:sp>
        <p:nvSpPr>
          <p:cNvPr id="15" name="TextBox 14">
            <a:extLst>
              <a:ext uri="{FF2B5EF4-FFF2-40B4-BE49-F238E27FC236}">
                <a16:creationId xmlns:a16="http://schemas.microsoft.com/office/drawing/2014/main" id="{0ABF84FE-0B1F-42DC-9B31-F9CFA09E9A4B}"/>
              </a:ext>
            </a:extLst>
          </p:cNvPr>
          <p:cNvSpPr txBox="1"/>
          <p:nvPr/>
        </p:nvSpPr>
        <p:spPr>
          <a:xfrm>
            <a:off x="6985159" y="5619690"/>
            <a:ext cx="4724400" cy="400110"/>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oic.wk.rd</a:t>
            </a:r>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sel</a:t>
            </a:r>
            <a:r>
              <a:rPr lang="en-US" altLang="ko-KR" sz="1000" dirty="0">
                <a:latin typeface="Courier New" pitchFamily="49" charset="0"/>
                <a:cs typeface="Courier New" pitchFamily="49" charset="0"/>
              </a:rPr>
              <a:t>": 50 }</a:t>
            </a:r>
          </a:p>
        </p:txBody>
      </p:sp>
      <p:sp>
        <p:nvSpPr>
          <p:cNvPr id="16" name="Content Placeholder 2">
            <a:extLst>
              <a:ext uri="{FF2B5EF4-FFF2-40B4-BE49-F238E27FC236}">
                <a16:creationId xmlns:a16="http://schemas.microsoft.com/office/drawing/2014/main" id="{E9656E60-5224-4D70-A1AF-62840FE0FE83}"/>
              </a:ext>
            </a:extLst>
          </p:cNvPr>
          <p:cNvSpPr txBox="1">
            <a:spLocks/>
          </p:cNvSpPr>
          <p:nvPr/>
        </p:nvSpPr>
        <p:spPr>
          <a:xfrm>
            <a:off x="301069" y="44196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Publishing </a:t>
            </a:r>
          </a:p>
          <a:p>
            <a:pPr marL="457200" indent="-457200" algn="ctr">
              <a:buNone/>
            </a:pPr>
            <a:r>
              <a:rPr lang="en-US" altLang="ko-KR" sz="2000" b="1" dirty="0"/>
              <a:t>Device </a:t>
            </a:r>
            <a:endParaRPr lang="en-US" sz="2000" b="1" dirty="0">
              <a:solidFill>
                <a:srgbClr val="1C3339"/>
              </a:solidFill>
            </a:endParaRPr>
          </a:p>
        </p:txBody>
      </p:sp>
      <p:cxnSp>
        <p:nvCxnSpPr>
          <p:cNvPr id="17" name="직선 화살표 연결선 16">
            <a:extLst>
              <a:ext uri="{FF2B5EF4-FFF2-40B4-BE49-F238E27FC236}">
                <a16:creationId xmlns:a16="http://schemas.microsoft.com/office/drawing/2014/main" id="{57D9DDA9-B48B-4AAE-9930-C5B31D4E5DA2}"/>
              </a:ext>
            </a:extLst>
          </p:cNvPr>
          <p:cNvCxnSpPr/>
          <p:nvPr/>
        </p:nvCxnSpPr>
        <p:spPr>
          <a:xfrm flipV="1">
            <a:off x="2886334" y="2686658"/>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701A415E-7D88-4A88-8A3E-206CB0182F91}"/>
              </a:ext>
            </a:extLst>
          </p:cNvPr>
          <p:cNvSpPr txBox="1">
            <a:spLocks/>
          </p:cNvSpPr>
          <p:nvPr/>
        </p:nvSpPr>
        <p:spPr>
          <a:xfrm>
            <a:off x="2651920" y="2829947"/>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/res response</a:t>
            </a:r>
            <a:endParaRPr lang="en-US" sz="1600" b="1" dirty="0">
              <a:solidFill>
                <a:srgbClr val="1C3339"/>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56612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right)">
                                      <p:cBhvr>
                                        <p:cTn id="15" dur="500"/>
                                        <p:tgtEl>
                                          <p:spTgt spid="17"/>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right)">
                                      <p:cBhvr>
                                        <p:cTn id="1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8"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D065B1BA-79D1-4C4A-B5D1-DDC7B1C5DADA}"/>
              </a:ext>
            </a:extLst>
          </p:cNvPr>
          <p:cNvSpPr>
            <a:spLocks noGrp="1"/>
          </p:cNvSpPr>
          <p:nvPr>
            <p:ph type="title"/>
          </p:nvPr>
        </p:nvSpPr>
        <p:spPr/>
        <p:txBody>
          <a:bodyPr/>
          <a:lstStyle/>
          <a:p>
            <a:r>
              <a:rPr lang="en-US" altLang="ko-KR" dirty="0"/>
              <a:t>RD select</a:t>
            </a:r>
            <a:endParaRPr lang="ko-KR" altLang="en-US" dirty="0"/>
          </a:p>
        </p:txBody>
      </p:sp>
      <p:sp>
        <p:nvSpPr>
          <p:cNvPr id="4" name="날짜 개체 틀 3">
            <a:extLst>
              <a:ext uri="{FF2B5EF4-FFF2-40B4-BE49-F238E27FC236}">
                <a16:creationId xmlns:a16="http://schemas.microsoft.com/office/drawing/2014/main" id="{FDB12D9D-529D-4332-AE4E-BB845B189FBC}"/>
              </a:ext>
            </a:extLst>
          </p:cNvPr>
          <p:cNvSpPr>
            <a:spLocks noGrp="1"/>
          </p:cNvSpPr>
          <p:nvPr>
            <p:ph type="dt" sz="half" idx="10"/>
          </p:nvPr>
        </p:nvSpPr>
        <p:spPr/>
        <p:txBody>
          <a:bodyPr/>
          <a:lstStyle/>
          <a:p>
            <a:fld id="{C040A278-4A08-4CF8-9E98-78247EEAB896}" type="datetime3">
              <a:rPr lang="en-US" altLang="ko-KR" smtClean="0"/>
              <a:t>17 October 2017</a:t>
            </a:fld>
            <a:endParaRPr lang="en-US" dirty="0"/>
          </a:p>
        </p:txBody>
      </p:sp>
      <p:sp>
        <p:nvSpPr>
          <p:cNvPr id="5" name="바닥글 개체 틀 4">
            <a:extLst>
              <a:ext uri="{FF2B5EF4-FFF2-40B4-BE49-F238E27FC236}">
                <a16:creationId xmlns:a16="http://schemas.microsoft.com/office/drawing/2014/main" id="{1FACAD1E-7752-4DB3-9EAD-2E87E41A2206}"/>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A396620C-6012-4522-A554-F87B8DACA983}"/>
              </a:ext>
            </a:extLst>
          </p:cNvPr>
          <p:cNvSpPr>
            <a:spLocks noGrp="1"/>
          </p:cNvSpPr>
          <p:nvPr>
            <p:ph type="sldNum" sz="quarter" idx="12"/>
          </p:nvPr>
        </p:nvSpPr>
        <p:spPr/>
        <p:txBody>
          <a:bodyPr/>
          <a:lstStyle/>
          <a:p>
            <a:fld id="{17A5C656-E050-4F3D-A0DB-0D19E9E83691}" type="slidenum">
              <a:rPr lang="en-US" smtClean="0"/>
              <a:pPr/>
              <a:t>93</a:t>
            </a:fld>
            <a:endParaRPr lang="en-US" dirty="0"/>
          </a:p>
        </p:txBody>
      </p:sp>
      <p:cxnSp>
        <p:nvCxnSpPr>
          <p:cNvPr id="7" name="직선 화살표 연결선 6">
            <a:extLst>
              <a:ext uri="{FF2B5EF4-FFF2-40B4-BE49-F238E27FC236}">
                <a16:creationId xmlns:a16="http://schemas.microsoft.com/office/drawing/2014/main" id="{B387E62A-5B4A-4228-BBE1-3550BBAE4357}"/>
              </a:ext>
            </a:extLst>
          </p:cNvPr>
          <p:cNvCxnSpPr/>
          <p:nvPr/>
        </p:nvCxnSpPr>
        <p:spPr>
          <a:xfrm flipV="1">
            <a:off x="2886334" y="2249778"/>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16BCCE7A-2293-403C-9DAD-4C93534DB0E8}"/>
              </a:ext>
            </a:extLst>
          </p:cNvPr>
          <p:cNvSpPr txBox="1">
            <a:spLocks/>
          </p:cNvSpPr>
          <p:nvPr/>
        </p:nvSpPr>
        <p:spPr>
          <a:xfrm>
            <a:off x="2651920" y="1737085"/>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GET /</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rd</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9" name="Content Placeholder 2">
            <a:extLst>
              <a:ext uri="{FF2B5EF4-FFF2-40B4-BE49-F238E27FC236}">
                <a16:creationId xmlns:a16="http://schemas.microsoft.com/office/drawing/2014/main" id="{E78E6226-E30A-4BF6-9BAE-AE5D90101749}"/>
              </a:ext>
            </a:extLst>
          </p:cNvPr>
          <p:cNvSpPr txBox="1">
            <a:spLocks/>
          </p:cNvSpPr>
          <p:nvPr/>
        </p:nvSpPr>
        <p:spPr>
          <a:xfrm>
            <a:off x="7679636" y="5334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Resource Directory  </a:t>
            </a:r>
            <a:endParaRPr lang="en-US" sz="2000" b="1" dirty="0">
              <a:solidFill>
                <a:srgbClr val="1C3339"/>
              </a:solidFill>
            </a:endParaRPr>
          </a:p>
        </p:txBody>
      </p:sp>
      <p:sp>
        <p:nvSpPr>
          <p:cNvPr id="10" name="직사각형 9">
            <a:extLst>
              <a:ext uri="{FF2B5EF4-FFF2-40B4-BE49-F238E27FC236}">
                <a16:creationId xmlns:a16="http://schemas.microsoft.com/office/drawing/2014/main" id="{9040732E-6DC3-4656-96C1-D713D297638D}"/>
              </a:ext>
            </a:extLst>
          </p:cNvPr>
          <p:cNvSpPr/>
          <p:nvPr/>
        </p:nvSpPr>
        <p:spPr>
          <a:xfrm>
            <a:off x="6614319" y="1143000"/>
            <a:ext cx="5334000" cy="510540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pic>
        <p:nvPicPr>
          <p:cNvPr id="11" name="Picture 2" descr="https://www.troopsupport.dla.mil/events/images/140122.jpg">
            <a:extLst>
              <a:ext uri="{FF2B5EF4-FFF2-40B4-BE49-F238E27FC236}">
                <a16:creationId xmlns:a16="http://schemas.microsoft.com/office/drawing/2014/main" id="{4237088B-342F-4BEA-A7BF-CEC07C4D4E2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5384" y="1447800"/>
            <a:ext cx="1764135" cy="269178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D2401484-934D-4A14-92FE-901D15E2F714}"/>
              </a:ext>
            </a:extLst>
          </p:cNvPr>
          <p:cNvSpPr txBox="1"/>
          <p:nvPr/>
        </p:nvSpPr>
        <p:spPr>
          <a:xfrm>
            <a:off x="6634516" y="1282661"/>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/res</a:t>
            </a:r>
            <a:endParaRPr lang="ko-KR" altLang="en-US" sz="1400" b="1" dirty="0" err="1">
              <a:latin typeface="Courier New" pitchFamily="49" charset="0"/>
              <a:cs typeface="Courier New" pitchFamily="49" charset="0"/>
            </a:endParaRPr>
          </a:p>
        </p:txBody>
      </p:sp>
      <p:sp>
        <p:nvSpPr>
          <p:cNvPr id="13" name="TextBox 12">
            <a:extLst>
              <a:ext uri="{FF2B5EF4-FFF2-40B4-BE49-F238E27FC236}">
                <a16:creationId xmlns:a16="http://schemas.microsoft.com/office/drawing/2014/main" id="{B8B5B462-0C57-4467-A822-C4965B0882C0}"/>
              </a:ext>
            </a:extLst>
          </p:cNvPr>
          <p:cNvSpPr txBox="1"/>
          <p:nvPr/>
        </p:nvSpPr>
        <p:spPr>
          <a:xfrm>
            <a:off x="6985159" y="1705213"/>
            <a:ext cx="4724400" cy="2554545"/>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/d",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oic.d.bridge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a:t>
            </a:r>
          </a:p>
          <a:p>
            <a:endParaRPr lang="en-US" altLang="ko-KR" sz="1000" dirty="0">
              <a:latin typeface="Courier New" pitchFamily="49" charset="0"/>
              <a:cs typeface="Courier New" pitchFamily="49" charset="0"/>
            </a:endParaRP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/p",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oic.wk.p</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 },</a:t>
            </a:r>
          </a:p>
          <a:p>
            <a:endParaRPr lang="en-US" altLang="ko-KR" sz="1000" dirty="0">
              <a:latin typeface="Courier New" pitchFamily="49" charset="0"/>
              <a:cs typeface="Courier New" pitchFamily="49" charset="0"/>
            </a:endParaRPr>
          </a:p>
          <a:p>
            <a:r>
              <a:rPr lang="en-US" altLang="ko-KR" sz="1000" dirty="0">
                <a:solidFill>
                  <a:srgbClr val="0000FF"/>
                </a:solidFill>
                <a:latin typeface="Courier New" pitchFamily="49" charset="0"/>
                <a:cs typeface="Courier New" pitchFamily="49" charset="0"/>
              </a:rPr>
              <a:t>  { "anchor": "</a:t>
            </a:r>
            <a:r>
              <a:rPr lang="en-US" altLang="ko-KR" sz="1000" dirty="0" err="1">
                <a:solidFill>
                  <a:srgbClr val="0000FF"/>
                </a:solidFill>
                <a:latin typeface="Courier New" pitchFamily="49" charset="0"/>
                <a:cs typeface="Courier New" pitchFamily="49" charset="0"/>
              </a:rPr>
              <a:t>ocf</a:t>
            </a:r>
            <a:r>
              <a:rPr lang="en-US" altLang="ko-KR" sz="1000" dirty="0">
                <a:solidFill>
                  <a:srgbClr val="0000FF"/>
                </a:solidFill>
                <a:latin typeface="Courier New" pitchFamily="49" charset="0"/>
                <a:cs typeface="Courier New" pitchFamily="49" charset="0"/>
              </a:rPr>
              <a:t>://e61c3e6b-9c54-4b81-8ce5-f9039c1d04d9",</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href</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a:t>
            </a:r>
            <a:r>
              <a:rPr lang="en-US" altLang="ko-KR" sz="1000" dirty="0">
                <a:solidFill>
                  <a:srgbClr val="0000FF"/>
                </a:solidFill>
                <a:latin typeface="Courier New" pitchFamily="49" charset="0"/>
                <a:cs typeface="Courier New" pitchFamily="49" charset="0"/>
              </a:rPr>
              <a:t>/</a:t>
            </a:r>
            <a:r>
              <a:rPr lang="en-US" altLang="ko-KR" sz="1000" dirty="0" err="1">
                <a:solidFill>
                  <a:srgbClr val="0000FF"/>
                </a:solidFill>
                <a:latin typeface="Courier New" pitchFamily="49" charset="0"/>
                <a:cs typeface="Courier New" pitchFamily="49" charset="0"/>
              </a:rPr>
              <a:t>rd</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rt</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oic.wk.rd</a:t>
            </a:r>
            <a:r>
              <a:rPr lang="en-US" altLang="ko-KR" sz="1000" dirty="0">
                <a:solidFill>
                  <a:srgbClr val="0000FF"/>
                </a:solidFill>
                <a:latin typeface="Courier New" pitchFamily="49" charset="0"/>
                <a:cs typeface="Courier New" pitchFamily="49" charset="0"/>
              </a:rPr>
              <a:t>"],</a:t>
            </a:r>
          </a:p>
          <a:p>
            <a:r>
              <a:rPr lang="en-US" altLang="ko-KR" sz="1000" dirty="0">
                <a:solidFill>
                  <a:srgbClr val="0000FF"/>
                </a:solidFill>
                <a:latin typeface="Courier New" pitchFamily="49" charset="0"/>
                <a:cs typeface="Courier New" pitchFamily="49" charset="0"/>
              </a:rPr>
              <a:t>    "if": ["</a:t>
            </a:r>
            <a:r>
              <a:rPr lang="en-US" altLang="ko-KR" sz="1000" dirty="0" err="1">
                <a:solidFill>
                  <a:srgbClr val="0000FF"/>
                </a:solidFill>
                <a:latin typeface="Courier New" pitchFamily="49" charset="0"/>
                <a:cs typeface="Courier New" pitchFamily="49" charset="0"/>
              </a:rPr>
              <a:t>oic.if.baseline</a:t>
            </a:r>
            <a:r>
              <a:rPr lang="en-US" altLang="ko-KR" sz="1000" dirty="0">
                <a:solidFill>
                  <a:srgbClr val="0000FF"/>
                </a:solidFill>
                <a:latin typeface="Courier New" pitchFamily="49" charset="0"/>
                <a:cs typeface="Courier New" pitchFamily="49" charset="0"/>
              </a:rPr>
              <a:t>"], "p": {"</a:t>
            </a:r>
            <a:r>
              <a:rPr lang="en-US" altLang="ko-KR" sz="1000" dirty="0" err="1">
                <a:solidFill>
                  <a:srgbClr val="0000FF"/>
                </a:solidFill>
                <a:latin typeface="Courier New" pitchFamily="49" charset="0"/>
                <a:cs typeface="Courier New" pitchFamily="49" charset="0"/>
              </a:rPr>
              <a:t>bm</a:t>
            </a:r>
            <a:r>
              <a:rPr lang="en-US" altLang="ko-KR" sz="1000" dirty="0">
                <a:solidFill>
                  <a:srgbClr val="0000FF"/>
                </a:solidFill>
                <a:latin typeface="Courier New" pitchFamily="49" charset="0"/>
                <a:cs typeface="Courier New" pitchFamily="49" charset="0"/>
              </a:rPr>
              <a:t>": 3},</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eps</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coaps</a:t>
            </a:r>
            <a:r>
              <a:rPr lang="en-US" altLang="ko-KR" sz="1000" dirty="0">
                <a:solidFill>
                  <a:srgbClr val="0000FF"/>
                </a:solidFill>
                <a:latin typeface="Courier New" pitchFamily="49" charset="0"/>
                <a:cs typeface="Courier New" pitchFamily="49" charset="0"/>
              </a:rPr>
              <a:t>://[fe80::b1d4]:11111"}]} </a:t>
            </a:r>
          </a:p>
          <a:p>
            <a:r>
              <a:rPr lang="en-US" altLang="ko-KR" sz="1000" dirty="0">
                <a:latin typeface="Courier New" pitchFamily="49" charset="0"/>
                <a:cs typeface="Courier New" pitchFamily="49" charset="0"/>
              </a:rPr>
              <a:t>] </a:t>
            </a:r>
          </a:p>
        </p:txBody>
      </p:sp>
      <p:sp>
        <p:nvSpPr>
          <p:cNvPr id="14" name="TextBox 13">
            <a:extLst>
              <a:ext uri="{FF2B5EF4-FFF2-40B4-BE49-F238E27FC236}">
                <a16:creationId xmlns:a16="http://schemas.microsoft.com/office/drawing/2014/main" id="{D39BB994-D061-407C-B926-0A139AAFAA7C}"/>
              </a:ext>
            </a:extLst>
          </p:cNvPr>
          <p:cNvSpPr txBox="1"/>
          <p:nvPr/>
        </p:nvSpPr>
        <p:spPr>
          <a:xfrm>
            <a:off x="6634516" y="526807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rd</a:t>
            </a:r>
            <a:endParaRPr lang="ko-KR" altLang="en-US" sz="1400" b="1" dirty="0" err="1">
              <a:latin typeface="Courier New" pitchFamily="49" charset="0"/>
              <a:cs typeface="Courier New" pitchFamily="49" charset="0"/>
            </a:endParaRPr>
          </a:p>
        </p:txBody>
      </p:sp>
      <p:sp>
        <p:nvSpPr>
          <p:cNvPr id="15" name="TextBox 14">
            <a:extLst>
              <a:ext uri="{FF2B5EF4-FFF2-40B4-BE49-F238E27FC236}">
                <a16:creationId xmlns:a16="http://schemas.microsoft.com/office/drawing/2014/main" id="{C4D0E083-8028-4059-B116-CF4F1EA22592}"/>
              </a:ext>
            </a:extLst>
          </p:cNvPr>
          <p:cNvSpPr txBox="1"/>
          <p:nvPr/>
        </p:nvSpPr>
        <p:spPr>
          <a:xfrm>
            <a:off x="6985159" y="5619690"/>
            <a:ext cx="4724400" cy="400110"/>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oic.wk.rd</a:t>
            </a:r>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sel</a:t>
            </a:r>
            <a:r>
              <a:rPr lang="en-US" altLang="ko-KR" sz="1000" dirty="0">
                <a:latin typeface="Courier New" pitchFamily="49" charset="0"/>
                <a:cs typeface="Courier New" pitchFamily="49" charset="0"/>
              </a:rPr>
              <a:t>": 50 }</a:t>
            </a:r>
          </a:p>
        </p:txBody>
      </p:sp>
      <p:sp>
        <p:nvSpPr>
          <p:cNvPr id="16" name="Content Placeholder 2">
            <a:extLst>
              <a:ext uri="{FF2B5EF4-FFF2-40B4-BE49-F238E27FC236}">
                <a16:creationId xmlns:a16="http://schemas.microsoft.com/office/drawing/2014/main" id="{F041AD80-6EA3-4B8A-ADD4-3BFADEE41034}"/>
              </a:ext>
            </a:extLst>
          </p:cNvPr>
          <p:cNvSpPr txBox="1">
            <a:spLocks/>
          </p:cNvSpPr>
          <p:nvPr/>
        </p:nvSpPr>
        <p:spPr>
          <a:xfrm>
            <a:off x="301069" y="44196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Publishing </a:t>
            </a:r>
          </a:p>
          <a:p>
            <a:pPr marL="457200" indent="-457200" algn="ctr">
              <a:buNone/>
            </a:pPr>
            <a:r>
              <a:rPr lang="en-US" altLang="ko-KR" sz="2000" b="1" dirty="0"/>
              <a:t>Device </a:t>
            </a:r>
            <a:endParaRPr lang="en-US" sz="2000" b="1" dirty="0">
              <a:solidFill>
                <a:srgbClr val="1C3339"/>
              </a:solidFill>
            </a:endParaRPr>
          </a:p>
        </p:txBody>
      </p:sp>
      <p:cxnSp>
        <p:nvCxnSpPr>
          <p:cNvPr id="17" name="직선 화살표 연결선 16">
            <a:extLst>
              <a:ext uri="{FF2B5EF4-FFF2-40B4-BE49-F238E27FC236}">
                <a16:creationId xmlns:a16="http://schemas.microsoft.com/office/drawing/2014/main" id="{9FCFBFD1-EA6B-4FC0-9531-D0192DC2F10D}"/>
              </a:ext>
            </a:extLst>
          </p:cNvPr>
          <p:cNvCxnSpPr/>
          <p:nvPr/>
        </p:nvCxnSpPr>
        <p:spPr>
          <a:xfrm flipV="1">
            <a:off x="2886334" y="2686658"/>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3923D509-138E-4009-8306-BDEC4A70A64E}"/>
              </a:ext>
            </a:extLst>
          </p:cNvPr>
          <p:cNvSpPr txBox="1">
            <a:spLocks/>
          </p:cNvSpPr>
          <p:nvPr/>
        </p:nvSpPr>
        <p:spPr>
          <a:xfrm>
            <a:off x="2651920" y="2829947"/>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rd</a:t>
            </a:r>
            <a:r>
              <a:rPr lang="en-US" altLang="ko-KR" sz="1600" b="1" dirty="0">
                <a:latin typeface="Courier New" panose="02070309020205020404" pitchFamily="49" charset="0"/>
                <a:cs typeface="Courier New" panose="02070309020205020404" pitchFamily="49" charset="0"/>
              </a:rPr>
              <a:t> 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9" name="TextBox 18">
            <a:extLst>
              <a:ext uri="{FF2B5EF4-FFF2-40B4-BE49-F238E27FC236}">
                <a16:creationId xmlns:a16="http://schemas.microsoft.com/office/drawing/2014/main" id="{26870842-EB49-4827-8794-A937DE894CDA}"/>
              </a:ext>
            </a:extLst>
          </p:cNvPr>
          <p:cNvSpPr txBox="1"/>
          <p:nvPr/>
        </p:nvSpPr>
        <p:spPr>
          <a:xfrm>
            <a:off x="3337719" y="3405426"/>
            <a:ext cx="2362200" cy="861774"/>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oic.wk.rd</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sel</a:t>
            </a:r>
            <a:r>
              <a:rPr lang="en-US" altLang="ko-KR" sz="1000" dirty="0">
                <a:latin typeface="Courier New" pitchFamily="49" charset="0"/>
                <a:cs typeface="Courier New" pitchFamily="49" charset="0"/>
              </a:rPr>
              <a:t>": 50 </a:t>
            </a:r>
          </a:p>
          <a:p>
            <a:r>
              <a:rPr lang="en-US" altLang="ko-KR" sz="1000" dirty="0">
                <a:latin typeface="Courier New" pitchFamily="49" charset="0"/>
                <a:cs typeface="Courier New" pitchFamily="49" charset="0"/>
              </a:rPr>
              <a:t>}</a:t>
            </a:r>
          </a:p>
        </p:txBody>
      </p:sp>
    </p:spTree>
    <p:extLst>
      <p:ext uri="{BB962C8B-B14F-4D97-AF65-F5344CB8AC3E}">
        <p14:creationId xmlns:p14="http://schemas.microsoft.com/office/powerpoint/2010/main" val="3725156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right)">
                                      <p:cBhvr>
                                        <p:cTn id="15" dur="500"/>
                                        <p:tgtEl>
                                          <p:spTgt spid="17"/>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right)">
                                      <p:cBhvr>
                                        <p:cTn id="18" dur="500"/>
                                        <p:tgtEl>
                                          <p:spTgt spid="18"/>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wipe(right)">
                                      <p:cBhvr>
                                        <p:cTn id="2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8" grpId="0"/>
      <p:bldP spid="19"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C40A98A4-391A-4119-9538-FD536430A18B}"/>
              </a:ext>
            </a:extLst>
          </p:cNvPr>
          <p:cNvSpPr>
            <a:spLocks noGrp="1"/>
          </p:cNvSpPr>
          <p:nvPr>
            <p:ph type="title"/>
          </p:nvPr>
        </p:nvSpPr>
        <p:spPr/>
        <p:txBody>
          <a:bodyPr/>
          <a:lstStyle/>
          <a:p>
            <a:r>
              <a:rPr lang="en-US" altLang="ko-KR" dirty="0"/>
              <a:t>Resource publish</a:t>
            </a:r>
            <a:endParaRPr lang="ko-KR" altLang="en-US" dirty="0"/>
          </a:p>
        </p:txBody>
      </p:sp>
      <p:sp>
        <p:nvSpPr>
          <p:cNvPr id="4" name="날짜 개체 틀 3">
            <a:extLst>
              <a:ext uri="{FF2B5EF4-FFF2-40B4-BE49-F238E27FC236}">
                <a16:creationId xmlns:a16="http://schemas.microsoft.com/office/drawing/2014/main" id="{79036245-BC77-425A-AC68-221EF1CE413B}"/>
              </a:ext>
            </a:extLst>
          </p:cNvPr>
          <p:cNvSpPr>
            <a:spLocks noGrp="1"/>
          </p:cNvSpPr>
          <p:nvPr>
            <p:ph type="dt" sz="half" idx="10"/>
          </p:nvPr>
        </p:nvSpPr>
        <p:spPr/>
        <p:txBody>
          <a:bodyPr/>
          <a:lstStyle/>
          <a:p>
            <a:fld id="{00E37970-D796-4201-96C1-075C37B07F8B}" type="datetime3">
              <a:rPr lang="en-US" altLang="ko-KR" smtClean="0"/>
              <a:t>17 October 2017</a:t>
            </a:fld>
            <a:endParaRPr lang="en-US" dirty="0"/>
          </a:p>
        </p:txBody>
      </p:sp>
      <p:sp>
        <p:nvSpPr>
          <p:cNvPr id="5" name="바닥글 개체 틀 4">
            <a:extLst>
              <a:ext uri="{FF2B5EF4-FFF2-40B4-BE49-F238E27FC236}">
                <a16:creationId xmlns:a16="http://schemas.microsoft.com/office/drawing/2014/main" id="{94AAECF3-DAB4-45E5-A81F-6B00F65A61C4}"/>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BF5C92F5-27A3-4844-9A11-E3309376C3F9}"/>
              </a:ext>
            </a:extLst>
          </p:cNvPr>
          <p:cNvSpPr>
            <a:spLocks noGrp="1"/>
          </p:cNvSpPr>
          <p:nvPr>
            <p:ph type="sldNum" sz="quarter" idx="12"/>
          </p:nvPr>
        </p:nvSpPr>
        <p:spPr/>
        <p:txBody>
          <a:bodyPr/>
          <a:lstStyle/>
          <a:p>
            <a:fld id="{17A5C656-E050-4F3D-A0DB-0D19E9E83691}" type="slidenum">
              <a:rPr lang="en-US" smtClean="0"/>
              <a:pPr/>
              <a:t>94</a:t>
            </a:fld>
            <a:endParaRPr lang="en-US" dirty="0"/>
          </a:p>
        </p:txBody>
      </p:sp>
      <p:cxnSp>
        <p:nvCxnSpPr>
          <p:cNvPr id="7" name="직선 화살표 연결선 6">
            <a:extLst>
              <a:ext uri="{FF2B5EF4-FFF2-40B4-BE49-F238E27FC236}">
                <a16:creationId xmlns:a16="http://schemas.microsoft.com/office/drawing/2014/main" id="{9B90C957-CE2B-49B9-A0F3-B4A30B041C8E}"/>
              </a:ext>
            </a:extLst>
          </p:cNvPr>
          <p:cNvCxnSpPr/>
          <p:nvPr/>
        </p:nvCxnSpPr>
        <p:spPr>
          <a:xfrm flipV="1">
            <a:off x="2886334" y="2249778"/>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2E2BCF60-8865-4764-A94C-91351F7695A2}"/>
              </a:ext>
            </a:extLst>
          </p:cNvPr>
          <p:cNvSpPr txBox="1">
            <a:spLocks/>
          </p:cNvSpPr>
          <p:nvPr/>
        </p:nvSpPr>
        <p:spPr>
          <a:xfrm>
            <a:off x="2651920" y="1752600"/>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POST /</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rd</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9" name="Content Placeholder 2">
            <a:extLst>
              <a:ext uri="{FF2B5EF4-FFF2-40B4-BE49-F238E27FC236}">
                <a16:creationId xmlns:a16="http://schemas.microsoft.com/office/drawing/2014/main" id="{048073B4-1295-4872-A94C-8798299985A9}"/>
              </a:ext>
            </a:extLst>
          </p:cNvPr>
          <p:cNvSpPr txBox="1">
            <a:spLocks/>
          </p:cNvSpPr>
          <p:nvPr/>
        </p:nvSpPr>
        <p:spPr>
          <a:xfrm>
            <a:off x="7679636" y="5334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Resource Directory  </a:t>
            </a:r>
            <a:endParaRPr lang="en-US" sz="2000" b="1" dirty="0">
              <a:solidFill>
                <a:srgbClr val="1C3339"/>
              </a:solidFill>
            </a:endParaRPr>
          </a:p>
        </p:txBody>
      </p:sp>
      <p:sp>
        <p:nvSpPr>
          <p:cNvPr id="10" name="직사각형 9">
            <a:extLst>
              <a:ext uri="{FF2B5EF4-FFF2-40B4-BE49-F238E27FC236}">
                <a16:creationId xmlns:a16="http://schemas.microsoft.com/office/drawing/2014/main" id="{6A045CD2-3A8E-434B-9675-1FF81E9CB5BC}"/>
              </a:ext>
            </a:extLst>
          </p:cNvPr>
          <p:cNvSpPr/>
          <p:nvPr/>
        </p:nvSpPr>
        <p:spPr>
          <a:xfrm>
            <a:off x="6614319" y="1143000"/>
            <a:ext cx="5334000" cy="510540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pic>
        <p:nvPicPr>
          <p:cNvPr id="11" name="Picture 2" descr="https://www.troopsupport.dla.mil/events/images/140122.jpg">
            <a:extLst>
              <a:ext uri="{FF2B5EF4-FFF2-40B4-BE49-F238E27FC236}">
                <a16:creationId xmlns:a16="http://schemas.microsoft.com/office/drawing/2014/main" id="{C46B549E-6FB0-43E4-8BD9-C5AF51F2A11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5384" y="1447800"/>
            <a:ext cx="1764135" cy="269178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5E4A60DF-0114-4D7E-AF1A-02EC8E1C0C12}"/>
              </a:ext>
            </a:extLst>
          </p:cNvPr>
          <p:cNvSpPr txBox="1"/>
          <p:nvPr/>
        </p:nvSpPr>
        <p:spPr>
          <a:xfrm>
            <a:off x="6634516" y="1282661"/>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/res</a:t>
            </a:r>
            <a:endParaRPr lang="ko-KR" altLang="en-US" sz="1400" b="1" dirty="0" err="1">
              <a:latin typeface="Courier New" pitchFamily="49" charset="0"/>
              <a:cs typeface="Courier New" pitchFamily="49" charset="0"/>
            </a:endParaRPr>
          </a:p>
        </p:txBody>
      </p:sp>
      <p:sp>
        <p:nvSpPr>
          <p:cNvPr id="13" name="TextBox 12">
            <a:extLst>
              <a:ext uri="{FF2B5EF4-FFF2-40B4-BE49-F238E27FC236}">
                <a16:creationId xmlns:a16="http://schemas.microsoft.com/office/drawing/2014/main" id="{CA3938FB-599D-449F-B7C2-A6F5784BDF93}"/>
              </a:ext>
            </a:extLst>
          </p:cNvPr>
          <p:cNvSpPr txBox="1"/>
          <p:nvPr/>
        </p:nvSpPr>
        <p:spPr>
          <a:xfrm>
            <a:off x="6985159" y="1705213"/>
            <a:ext cx="4724400" cy="2554545"/>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/d",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oic.d.bridge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a:t>
            </a:r>
          </a:p>
          <a:p>
            <a:endParaRPr lang="en-US" altLang="ko-KR" sz="1000" dirty="0">
              <a:latin typeface="Courier New" pitchFamily="49" charset="0"/>
              <a:cs typeface="Courier New" pitchFamily="49" charset="0"/>
            </a:endParaRP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/p",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oic.wk.p</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 },</a:t>
            </a:r>
          </a:p>
          <a:p>
            <a:endParaRPr lang="en-US" altLang="ko-KR" sz="1000" dirty="0">
              <a:latin typeface="Courier New" pitchFamily="49" charset="0"/>
              <a:cs typeface="Courier New" pitchFamily="49" charset="0"/>
            </a:endParaRPr>
          </a:p>
          <a:p>
            <a:r>
              <a:rPr lang="en-US" altLang="ko-KR" sz="1000" dirty="0">
                <a:solidFill>
                  <a:srgbClr val="0000FF"/>
                </a:solidFill>
                <a:latin typeface="Courier New" pitchFamily="49" charset="0"/>
                <a:cs typeface="Courier New" pitchFamily="49" charset="0"/>
              </a:rPr>
              <a:t>  { "anchor": "</a:t>
            </a:r>
            <a:r>
              <a:rPr lang="en-US" altLang="ko-KR" sz="1000" dirty="0" err="1">
                <a:solidFill>
                  <a:srgbClr val="0000FF"/>
                </a:solidFill>
                <a:latin typeface="Courier New" pitchFamily="49" charset="0"/>
                <a:cs typeface="Courier New" pitchFamily="49" charset="0"/>
              </a:rPr>
              <a:t>ocf</a:t>
            </a:r>
            <a:r>
              <a:rPr lang="en-US" altLang="ko-KR" sz="1000" dirty="0">
                <a:solidFill>
                  <a:srgbClr val="0000FF"/>
                </a:solidFill>
                <a:latin typeface="Courier New" pitchFamily="49" charset="0"/>
                <a:cs typeface="Courier New" pitchFamily="49" charset="0"/>
              </a:rPr>
              <a:t>://e61c3e6b-9c54-4b81-8ce5-f9039c1d04d9",</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href</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a:t>
            </a:r>
            <a:r>
              <a:rPr lang="en-US" altLang="ko-KR" sz="1000" dirty="0">
                <a:solidFill>
                  <a:srgbClr val="0000FF"/>
                </a:solidFill>
                <a:latin typeface="Courier New" pitchFamily="49" charset="0"/>
                <a:cs typeface="Courier New" pitchFamily="49" charset="0"/>
              </a:rPr>
              <a:t>/</a:t>
            </a:r>
            <a:r>
              <a:rPr lang="en-US" altLang="ko-KR" sz="1000" dirty="0" err="1">
                <a:solidFill>
                  <a:srgbClr val="0000FF"/>
                </a:solidFill>
                <a:latin typeface="Courier New" pitchFamily="49" charset="0"/>
                <a:cs typeface="Courier New" pitchFamily="49" charset="0"/>
              </a:rPr>
              <a:t>rd</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rt</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oic.wk.rd</a:t>
            </a:r>
            <a:r>
              <a:rPr lang="en-US" altLang="ko-KR" sz="1000" dirty="0">
                <a:solidFill>
                  <a:srgbClr val="0000FF"/>
                </a:solidFill>
                <a:latin typeface="Courier New" pitchFamily="49" charset="0"/>
                <a:cs typeface="Courier New" pitchFamily="49" charset="0"/>
              </a:rPr>
              <a:t>"],</a:t>
            </a:r>
          </a:p>
          <a:p>
            <a:r>
              <a:rPr lang="en-US" altLang="ko-KR" sz="1000" dirty="0">
                <a:solidFill>
                  <a:srgbClr val="0000FF"/>
                </a:solidFill>
                <a:latin typeface="Courier New" pitchFamily="49" charset="0"/>
                <a:cs typeface="Courier New" pitchFamily="49" charset="0"/>
              </a:rPr>
              <a:t>    "if": ["</a:t>
            </a:r>
            <a:r>
              <a:rPr lang="en-US" altLang="ko-KR" sz="1000" dirty="0" err="1">
                <a:solidFill>
                  <a:srgbClr val="0000FF"/>
                </a:solidFill>
                <a:latin typeface="Courier New" pitchFamily="49" charset="0"/>
                <a:cs typeface="Courier New" pitchFamily="49" charset="0"/>
              </a:rPr>
              <a:t>oic.if.baseline</a:t>
            </a:r>
            <a:r>
              <a:rPr lang="en-US" altLang="ko-KR" sz="1000" dirty="0">
                <a:solidFill>
                  <a:srgbClr val="0000FF"/>
                </a:solidFill>
                <a:latin typeface="Courier New" pitchFamily="49" charset="0"/>
                <a:cs typeface="Courier New" pitchFamily="49" charset="0"/>
              </a:rPr>
              <a:t>"], "p": {"</a:t>
            </a:r>
            <a:r>
              <a:rPr lang="en-US" altLang="ko-KR" sz="1000" dirty="0" err="1">
                <a:solidFill>
                  <a:srgbClr val="0000FF"/>
                </a:solidFill>
                <a:latin typeface="Courier New" pitchFamily="49" charset="0"/>
                <a:cs typeface="Courier New" pitchFamily="49" charset="0"/>
              </a:rPr>
              <a:t>bm</a:t>
            </a:r>
            <a:r>
              <a:rPr lang="en-US" altLang="ko-KR" sz="1000" dirty="0">
                <a:solidFill>
                  <a:srgbClr val="0000FF"/>
                </a:solidFill>
                <a:latin typeface="Courier New" pitchFamily="49" charset="0"/>
                <a:cs typeface="Courier New" pitchFamily="49" charset="0"/>
              </a:rPr>
              <a:t>": 3},</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eps</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coaps</a:t>
            </a:r>
            <a:r>
              <a:rPr lang="en-US" altLang="ko-KR" sz="1000" dirty="0">
                <a:solidFill>
                  <a:srgbClr val="0000FF"/>
                </a:solidFill>
                <a:latin typeface="Courier New" pitchFamily="49" charset="0"/>
                <a:cs typeface="Courier New" pitchFamily="49" charset="0"/>
              </a:rPr>
              <a:t>://[fe80::b1d4]:11111"}]} </a:t>
            </a:r>
          </a:p>
          <a:p>
            <a:r>
              <a:rPr lang="en-US" altLang="ko-KR" sz="1000" dirty="0">
                <a:latin typeface="Courier New" pitchFamily="49" charset="0"/>
                <a:cs typeface="Courier New" pitchFamily="49" charset="0"/>
              </a:rPr>
              <a:t>] </a:t>
            </a:r>
          </a:p>
        </p:txBody>
      </p:sp>
      <p:sp>
        <p:nvSpPr>
          <p:cNvPr id="14" name="TextBox 13">
            <a:extLst>
              <a:ext uri="{FF2B5EF4-FFF2-40B4-BE49-F238E27FC236}">
                <a16:creationId xmlns:a16="http://schemas.microsoft.com/office/drawing/2014/main" id="{DC070168-C07B-44AD-A159-F6103A6CA64C}"/>
              </a:ext>
            </a:extLst>
          </p:cNvPr>
          <p:cNvSpPr txBox="1"/>
          <p:nvPr/>
        </p:nvSpPr>
        <p:spPr>
          <a:xfrm>
            <a:off x="6634516" y="526807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rd</a:t>
            </a:r>
            <a:endParaRPr lang="ko-KR" altLang="en-US" sz="1400" b="1" dirty="0" err="1">
              <a:latin typeface="Courier New" pitchFamily="49" charset="0"/>
              <a:cs typeface="Courier New" pitchFamily="49" charset="0"/>
            </a:endParaRPr>
          </a:p>
        </p:txBody>
      </p:sp>
      <p:sp>
        <p:nvSpPr>
          <p:cNvPr id="15" name="TextBox 14">
            <a:extLst>
              <a:ext uri="{FF2B5EF4-FFF2-40B4-BE49-F238E27FC236}">
                <a16:creationId xmlns:a16="http://schemas.microsoft.com/office/drawing/2014/main" id="{498A9D05-AEB0-469F-ACBF-ED99D5C7E31B}"/>
              </a:ext>
            </a:extLst>
          </p:cNvPr>
          <p:cNvSpPr txBox="1"/>
          <p:nvPr/>
        </p:nvSpPr>
        <p:spPr>
          <a:xfrm>
            <a:off x="6985159" y="5619690"/>
            <a:ext cx="4724400" cy="400110"/>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oic.wk.rd</a:t>
            </a:r>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sel</a:t>
            </a:r>
            <a:r>
              <a:rPr lang="en-US" altLang="ko-KR" sz="1000" dirty="0">
                <a:latin typeface="Courier New" pitchFamily="49" charset="0"/>
                <a:cs typeface="Courier New" pitchFamily="49" charset="0"/>
              </a:rPr>
              <a:t>": 50 }</a:t>
            </a:r>
          </a:p>
        </p:txBody>
      </p:sp>
      <p:sp>
        <p:nvSpPr>
          <p:cNvPr id="16" name="Content Placeholder 2">
            <a:extLst>
              <a:ext uri="{FF2B5EF4-FFF2-40B4-BE49-F238E27FC236}">
                <a16:creationId xmlns:a16="http://schemas.microsoft.com/office/drawing/2014/main" id="{7A8F7633-C9B0-4A93-A7CE-243C4469DB61}"/>
              </a:ext>
            </a:extLst>
          </p:cNvPr>
          <p:cNvSpPr txBox="1">
            <a:spLocks/>
          </p:cNvSpPr>
          <p:nvPr/>
        </p:nvSpPr>
        <p:spPr>
          <a:xfrm>
            <a:off x="301069" y="44196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Publishing </a:t>
            </a:r>
          </a:p>
          <a:p>
            <a:pPr marL="457200" indent="-457200" algn="ctr">
              <a:buNone/>
            </a:pPr>
            <a:r>
              <a:rPr lang="en-US" altLang="ko-KR" sz="2000" b="1" dirty="0"/>
              <a:t>Device </a:t>
            </a:r>
            <a:endParaRPr lang="en-US" sz="2000" b="1" dirty="0">
              <a:solidFill>
                <a:srgbClr val="1C3339"/>
              </a:solidFill>
            </a:endParaRPr>
          </a:p>
        </p:txBody>
      </p:sp>
      <p:sp>
        <p:nvSpPr>
          <p:cNvPr id="17" name="TextBox 16">
            <a:extLst>
              <a:ext uri="{FF2B5EF4-FFF2-40B4-BE49-F238E27FC236}">
                <a16:creationId xmlns:a16="http://schemas.microsoft.com/office/drawing/2014/main" id="{7553AA2C-4129-4028-AEDC-6F61CE598839}"/>
              </a:ext>
            </a:extLst>
          </p:cNvPr>
          <p:cNvSpPr txBox="1"/>
          <p:nvPr/>
        </p:nvSpPr>
        <p:spPr>
          <a:xfrm>
            <a:off x="2651919" y="2667000"/>
            <a:ext cx="3809999" cy="2400657"/>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"di": "88b7c7f0-4b51-4e0a-9faa-cfb439fd7f49 ", </a:t>
            </a:r>
          </a:p>
          <a:p>
            <a:r>
              <a:rPr lang="en-US" altLang="ko-KR" sz="1000" dirty="0">
                <a:latin typeface="Courier New" pitchFamily="49" charset="0"/>
                <a:cs typeface="Courier New" pitchFamily="49" charset="0"/>
              </a:rPr>
              <a:t>  "links": [</a:t>
            </a:r>
          </a:p>
          <a:p>
            <a:r>
              <a:rPr lang="en-US" altLang="ko-KR" sz="1000" dirty="0">
                <a:latin typeface="Courier New" pitchFamily="49" charset="0"/>
                <a:cs typeface="Courier New" pitchFamily="49" charset="0"/>
              </a:rPr>
              <a:t>    {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://88b7c7f0-4b51-4e0a-9faa-cfb439fd7f49",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myLightSwitch</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oic.r.switch.binary</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oic.if.a</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://[fe80::b1d6]:22222"}]},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ttl</a:t>
            </a:r>
            <a:r>
              <a:rPr lang="en-US" altLang="ko-KR" sz="1000" dirty="0">
                <a:latin typeface="Courier New" pitchFamily="49" charset="0"/>
                <a:cs typeface="Courier New" pitchFamily="49" charset="0"/>
              </a:rPr>
              <a:t>": 600</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p:txBody>
      </p:sp>
    </p:spTree>
    <p:extLst>
      <p:ext uri="{BB962C8B-B14F-4D97-AF65-F5344CB8AC3E}">
        <p14:creationId xmlns:p14="http://schemas.microsoft.com/office/powerpoint/2010/main" val="548550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left)">
                                      <p:cBhvr>
                                        <p:cTn id="1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7"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C40A98A4-391A-4119-9538-FD536430A18B}"/>
              </a:ext>
            </a:extLst>
          </p:cNvPr>
          <p:cNvSpPr>
            <a:spLocks noGrp="1"/>
          </p:cNvSpPr>
          <p:nvPr>
            <p:ph type="title"/>
          </p:nvPr>
        </p:nvSpPr>
        <p:spPr/>
        <p:txBody>
          <a:bodyPr/>
          <a:lstStyle/>
          <a:p>
            <a:r>
              <a:rPr lang="en-US" altLang="ko-KR" dirty="0"/>
              <a:t>Resource publish</a:t>
            </a:r>
            <a:endParaRPr lang="ko-KR" altLang="en-US" dirty="0"/>
          </a:p>
        </p:txBody>
      </p:sp>
      <p:sp>
        <p:nvSpPr>
          <p:cNvPr id="4" name="날짜 개체 틀 3">
            <a:extLst>
              <a:ext uri="{FF2B5EF4-FFF2-40B4-BE49-F238E27FC236}">
                <a16:creationId xmlns:a16="http://schemas.microsoft.com/office/drawing/2014/main" id="{79036245-BC77-425A-AC68-221EF1CE413B}"/>
              </a:ext>
            </a:extLst>
          </p:cNvPr>
          <p:cNvSpPr>
            <a:spLocks noGrp="1"/>
          </p:cNvSpPr>
          <p:nvPr>
            <p:ph type="dt" sz="half" idx="10"/>
          </p:nvPr>
        </p:nvSpPr>
        <p:spPr/>
        <p:txBody>
          <a:bodyPr/>
          <a:lstStyle/>
          <a:p>
            <a:fld id="{79AF29F9-179C-4925-974A-8557263C3245}" type="datetime3">
              <a:rPr lang="en-US" altLang="ko-KR" smtClean="0"/>
              <a:t>17 October 2017</a:t>
            </a:fld>
            <a:endParaRPr lang="en-US" dirty="0"/>
          </a:p>
        </p:txBody>
      </p:sp>
      <p:sp>
        <p:nvSpPr>
          <p:cNvPr id="5" name="바닥글 개체 틀 4">
            <a:extLst>
              <a:ext uri="{FF2B5EF4-FFF2-40B4-BE49-F238E27FC236}">
                <a16:creationId xmlns:a16="http://schemas.microsoft.com/office/drawing/2014/main" id="{94AAECF3-DAB4-45E5-A81F-6B00F65A61C4}"/>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BF5C92F5-27A3-4844-9A11-E3309376C3F9}"/>
              </a:ext>
            </a:extLst>
          </p:cNvPr>
          <p:cNvSpPr>
            <a:spLocks noGrp="1"/>
          </p:cNvSpPr>
          <p:nvPr>
            <p:ph type="sldNum" sz="quarter" idx="12"/>
          </p:nvPr>
        </p:nvSpPr>
        <p:spPr/>
        <p:txBody>
          <a:bodyPr/>
          <a:lstStyle/>
          <a:p>
            <a:fld id="{17A5C656-E050-4F3D-A0DB-0D19E9E83691}" type="slidenum">
              <a:rPr lang="en-US" smtClean="0"/>
              <a:pPr/>
              <a:t>95</a:t>
            </a:fld>
            <a:endParaRPr lang="en-US" dirty="0"/>
          </a:p>
        </p:txBody>
      </p:sp>
      <p:cxnSp>
        <p:nvCxnSpPr>
          <p:cNvPr id="18" name="직선 화살표 연결선 17">
            <a:extLst>
              <a:ext uri="{FF2B5EF4-FFF2-40B4-BE49-F238E27FC236}">
                <a16:creationId xmlns:a16="http://schemas.microsoft.com/office/drawing/2014/main" id="{A85C3284-DF7D-4BB1-A751-B8645C97319D}"/>
              </a:ext>
            </a:extLst>
          </p:cNvPr>
          <p:cNvCxnSpPr/>
          <p:nvPr/>
        </p:nvCxnSpPr>
        <p:spPr>
          <a:xfrm flipV="1">
            <a:off x="2886334" y="2249778"/>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Content Placeholder 2">
            <a:extLst>
              <a:ext uri="{FF2B5EF4-FFF2-40B4-BE49-F238E27FC236}">
                <a16:creationId xmlns:a16="http://schemas.microsoft.com/office/drawing/2014/main" id="{A3840E51-4002-45EA-9156-C5F7F75A3E1A}"/>
              </a:ext>
            </a:extLst>
          </p:cNvPr>
          <p:cNvSpPr txBox="1">
            <a:spLocks/>
          </p:cNvSpPr>
          <p:nvPr/>
        </p:nvSpPr>
        <p:spPr>
          <a:xfrm>
            <a:off x="2651920" y="1752600"/>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POST /</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rd</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20" name="Content Placeholder 2">
            <a:extLst>
              <a:ext uri="{FF2B5EF4-FFF2-40B4-BE49-F238E27FC236}">
                <a16:creationId xmlns:a16="http://schemas.microsoft.com/office/drawing/2014/main" id="{9BE8D275-2E25-4542-B811-C6479E1D8BCF}"/>
              </a:ext>
            </a:extLst>
          </p:cNvPr>
          <p:cNvSpPr txBox="1">
            <a:spLocks/>
          </p:cNvSpPr>
          <p:nvPr/>
        </p:nvSpPr>
        <p:spPr>
          <a:xfrm>
            <a:off x="7679636" y="5334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Resource Directory  </a:t>
            </a:r>
            <a:endParaRPr lang="en-US" sz="2000" b="1" dirty="0">
              <a:solidFill>
                <a:srgbClr val="1C3339"/>
              </a:solidFill>
            </a:endParaRPr>
          </a:p>
        </p:txBody>
      </p:sp>
      <p:sp>
        <p:nvSpPr>
          <p:cNvPr id="21" name="직사각형 20">
            <a:extLst>
              <a:ext uri="{FF2B5EF4-FFF2-40B4-BE49-F238E27FC236}">
                <a16:creationId xmlns:a16="http://schemas.microsoft.com/office/drawing/2014/main" id="{FC922CE2-B43F-4592-95D3-E04AECBE7913}"/>
              </a:ext>
            </a:extLst>
          </p:cNvPr>
          <p:cNvSpPr/>
          <p:nvPr/>
        </p:nvSpPr>
        <p:spPr>
          <a:xfrm>
            <a:off x="6614319" y="1143000"/>
            <a:ext cx="5334000" cy="510540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pic>
        <p:nvPicPr>
          <p:cNvPr id="22" name="Picture 2" descr="https://www.troopsupport.dla.mil/events/images/140122.jpg">
            <a:extLst>
              <a:ext uri="{FF2B5EF4-FFF2-40B4-BE49-F238E27FC236}">
                <a16:creationId xmlns:a16="http://schemas.microsoft.com/office/drawing/2014/main" id="{5FDD6E51-3B50-40EA-9E1A-81FB1CB6091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5384" y="1447800"/>
            <a:ext cx="1764135" cy="2691788"/>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F04F9B88-10F5-4EE1-8E93-19AAD8906E2B}"/>
              </a:ext>
            </a:extLst>
          </p:cNvPr>
          <p:cNvSpPr txBox="1"/>
          <p:nvPr/>
        </p:nvSpPr>
        <p:spPr>
          <a:xfrm>
            <a:off x="6634516" y="1282661"/>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/res</a:t>
            </a:r>
            <a:endParaRPr lang="ko-KR" altLang="en-US" sz="1400" b="1" dirty="0" err="1">
              <a:latin typeface="Courier New" pitchFamily="49" charset="0"/>
              <a:cs typeface="Courier New" pitchFamily="49" charset="0"/>
            </a:endParaRPr>
          </a:p>
        </p:txBody>
      </p:sp>
      <p:sp>
        <p:nvSpPr>
          <p:cNvPr id="24" name="TextBox 23">
            <a:extLst>
              <a:ext uri="{FF2B5EF4-FFF2-40B4-BE49-F238E27FC236}">
                <a16:creationId xmlns:a16="http://schemas.microsoft.com/office/drawing/2014/main" id="{E2DDC515-A674-466F-8096-63F1D6E5937F}"/>
              </a:ext>
            </a:extLst>
          </p:cNvPr>
          <p:cNvSpPr txBox="1"/>
          <p:nvPr/>
        </p:nvSpPr>
        <p:spPr>
          <a:xfrm>
            <a:off x="6634516" y="526807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rd</a:t>
            </a:r>
            <a:endParaRPr lang="ko-KR" altLang="en-US" sz="1400" b="1" dirty="0" err="1">
              <a:latin typeface="Courier New" pitchFamily="49" charset="0"/>
              <a:cs typeface="Courier New" pitchFamily="49" charset="0"/>
            </a:endParaRPr>
          </a:p>
        </p:txBody>
      </p:sp>
      <p:sp>
        <p:nvSpPr>
          <p:cNvPr id="25" name="TextBox 24">
            <a:extLst>
              <a:ext uri="{FF2B5EF4-FFF2-40B4-BE49-F238E27FC236}">
                <a16:creationId xmlns:a16="http://schemas.microsoft.com/office/drawing/2014/main" id="{FDCB5250-1B88-47BD-BE6B-E9389A811234}"/>
              </a:ext>
            </a:extLst>
          </p:cNvPr>
          <p:cNvSpPr txBox="1"/>
          <p:nvPr/>
        </p:nvSpPr>
        <p:spPr>
          <a:xfrm>
            <a:off x="6985159" y="5619690"/>
            <a:ext cx="4724400" cy="400110"/>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oic.wk.rd</a:t>
            </a:r>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sel</a:t>
            </a:r>
            <a:r>
              <a:rPr lang="en-US" altLang="ko-KR" sz="1000" dirty="0">
                <a:latin typeface="Courier New" pitchFamily="49" charset="0"/>
                <a:cs typeface="Courier New" pitchFamily="49" charset="0"/>
              </a:rPr>
              <a:t>": 50 }</a:t>
            </a:r>
          </a:p>
        </p:txBody>
      </p:sp>
      <p:sp>
        <p:nvSpPr>
          <p:cNvPr id="26" name="Content Placeholder 2">
            <a:extLst>
              <a:ext uri="{FF2B5EF4-FFF2-40B4-BE49-F238E27FC236}">
                <a16:creationId xmlns:a16="http://schemas.microsoft.com/office/drawing/2014/main" id="{D9ABE84B-CDCC-49DA-AF45-2AD82C36B00C}"/>
              </a:ext>
            </a:extLst>
          </p:cNvPr>
          <p:cNvSpPr txBox="1">
            <a:spLocks/>
          </p:cNvSpPr>
          <p:nvPr/>
        </p:nvSpPr>
        <p:spPr>
          <a:xfrm>
            <a:off x="301069" y="44196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Publishing </a:t>
            </a:r>
          </a:p>
          <a:p>
            <a:pPr marL="457200" indent="-457200" algn="ctr">
              <a:buNone/>
            </a:pPr>
            <a:r>
              <a:rPr lang="en-US" altLang="ko-KR" sz="2000" b="1" dirty="0"/>
              <a:t>Device </a:t>
            </a:r>
            <a:endParaRPr lang="en-US" sz="2000" b="1" dirty="0">
              <a:solidFill>
                <a:srgbClr val="1C3339"/>
              </a:solidFill>
            </a:endParaRPr>
          </a:p>
        </p:txBody>
      </p:sp>
      <p:sp>
        <p:nvSpPr>
          <p:cNvPr id="27" name="TextBox 26">
            <a:extLst>
              <a:ext uri="{FF2B5EF4-FFF2-40B4-BE49-F238E27FC236}">
                <a16:creationId xmlns:a16="http://schemas.microsoft.com/office/drawing/2014/main" id="{310E8C1D-C30D-49CC-A793-3F6A8C88B1B8}"/>
              </a:ext>
            </a:extLst>
          </p:cNvPr>
          <p:cNvSpPr txBox="1"/>
          <p:nvPr/>
        </p:nvSpPr>
        <p:spPr>
          <a:xfrm>
            <a:off x="6985159" y="1705213"/>
            <a:ext cx="4724400" cy="3477875"/>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/d",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oic.d.bridge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a:t>
            </a:r>
          </a:p>
          <a:p>
            <a:endParaRPr lang="en-US" altLang="ko-KR" sz="1000" dirty="0">
              <a:latin typeface="Courier New" pitchFamily="49" charset="0"/>
              <a:cs typeface="Courier New" pitchFamily="49" charset="0"/>
            </a:endParaRP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/p",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oic.wk.p</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 },</a:t>
            </a:r>
          </a:p>
          <a:p>
            <a:endParaRPr lang="en-US" altLang="ko-KR" sz="1000" dirty="0">
              <a:latin typeface="Courier New" pitchFamily="49" charset="0"/>
              <a:cs typeface="Courier New" pitchFamily="49" charset="0"/>
            </a:endParaRPr>
          </a:p>
          <a:p>
            <a:r>
              <a:rPr lang="en-US" altLang="ko-KR" sz="1000" dirty="0">
                <a:solidFill>
                  <a:srgbClr val="0000FF"/>
                </a:solidFill>
                <a:latin typeface="Courier New" pitchFamily="49" charset="0"/>
                <a:cs typeface="Courier New" pitchFamily="49" charset="0"/>
              </a:rPr>
              <a:t>  { "anchor": "</a:t>
            </a:r>
            <a:r>
              <a:rPr lang="en-US" altLang="ko-KR" sz="1000" dirty="0" err="1">
                <a:solidFill>
                  <a:srgbClr val="0000FF"/>
                </a:solidFill>
                <a:latin typeface="Courier New" pitchFamily="49" charset="0"/>
                <a:cs typeface="Courier New" pitchFamily="49" charset="0"/>
              </a:rPr>
              <a:t>ocf</a:t>
            </a:r>
            <a:r>
              <a:rPr lang="en-US" altLang="ko-KR" sz="1000" dirty="0">
                <a:solidFill>
                  <a:srgbClr val="0000FF"/>
                </a:solidFill>
                <a:latin typeface="Courier New" pitchFamily="49" charset="0"/>
                <a:cs typeface="Courier New" pitchFamily="49" charset="0"/>
              </a:rPr>
              <a:t>://e61c3e6b-9c54-4b81-8ce5-f9039c1d04d9",</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href</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a:t>
            </a:r>
            <a:r>
              <a:rPr lang="en-US" altLang="ko-KR" sz="1000" dirty="0">
                <a:solidFill>
                  <a:srgbClr val="0000FF"/>
                </a:solidFill>
                <a:latin typeface="Courier New" pitchFamily="49" charset="0"/>
                <a:cs typeface="Courier New" pitchFamily="49" charset="0"/>
              </a:rPr>
              <a:t>/</a:t>
            </a:r>
            <a:r>
              <a:rPr lang="en-US" altLang="ko-KR" sz="1000" dirty="0" err="1">
                <a:solidFill>
                  <a:srgbClr val="0000FF"/>
                </a:solidFill>
                <a:latin typeface="Courier New" pitchFamily="49" charset="0"/>
                <a:cs typeface="Courier New" pitchFamily="49" charset="0"/>
              </a:rPr>
              <a:t>rd</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rt</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oic.wk.rd</a:t>
            </a:r>
            <a:r>
              <a:rPr lang="en-US" altLang="ko-KR" sz="1000" dirty="0">
                <a:solidFill>
                  <a:srgbClr val="0000FF"/>
                </a:solidFill>
                <a:latin typeface="Courier New" pitchFamily="49" charset="0"/>
                <a:cs typeface="Courier New" pitchFamily="49" charset="0"/>
              </a:rPr>
              <a:t>"],</a:t>
            </a:r>
          </a:p>
          <a:p>
            <a:r>
              <a:rPr lang="en-US" altLang="ko-KR" sz="1000" dirty="0">
                <a:solidFill>
                  <a:srgbClr val="0000FF"/>
                </a:solidFill>
                <a:latin typeface="Courier New" pitchFamily="49" charset="0"/>
                <a:cs typeface="Courier New" pitchFamily="49" charset="0"/>
              </a:rPr>
              <a:t>    "if": ["</a:t>
            </a:r>
            <a:r>
              <a:rPr lang="en-US" altLang="ko-KR" sz="1000" dirty="0" err="1">
                <a:solidFill>
                  <a:srgbClr val="0000FF"/>
                </a:solidFill>
                <a:latin typeface="Courier New" pitchFamily="49" charset="0"/>
                <a:cs typeface="Courier New" pitchFamily="49" charset="0"/>
              </a:rPr>
              <a:t>oic.if.baseline</a:t>
            </a:r>
            <a:r>
              <a:rPr lang="en-US" altLang="ko-KR" sz="1000" dirty="0">
                <a:solidFill>
                  <a:srgbClr val="0000FF"/>
                </a:solidFill>
                <a:latin typeface="Courier New" pitchFamily="49" charset="0"/>
                <a:cs typeface="Courier New" pitchFamily="49" charset="0"/>
              </a:rPr>
              <a:t>"], "p": {"</a:t>
            </a:r>
            <a:r>
              <a:rPr lang="en-US" altLang="ko-KR" sz="1000" dirty="0" err="1">
                <a:solidFill>
                  <a:srgbClr val="0000FF"/>
                </a:solidFill>
                <a:latin typeface="Courier New" pitchFamily="49" charset="0"/>
                <a:cs typeface="Courier New" pitchFamily="49" charset="0"/>
              </a:rPr>
              <a:t>bm</a:t>
            </a:r>
            <a:r>
              <a:rPr lang="en-US" altLang="ko-KR" sz="1000" dirty="0">
                <a:solidFill>
                  <a:srgbClr val="0000FF"/>
                </a:solidFill>
                <a:latin typeface="Courier New" pitchFamily="49" charset="0"/>
                <a:cs typeface="Courier New" pitchFamily="49" charset="0"/>
              </a:rPr>
              <a:t>": 3},</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eps</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coaps</a:t>
            </a:r>
            <a:r>
              <a:rPr lang="en-US" altLang="ko-KR" sz="1000" dirty="0">
                <a:solidFill>
                  <a:srgbClr val="0000FF"/>
                </a:solidFill>
                <a:latin typeface="Courier New" pitchFamily="49" charset="0"/>
                <a:cs typeface="Courier New" pitchFamily="49" charset="0"/>
              </a:rPr>
              <a:t>://[fe80::b1d4]:11111"}]}, </a:t>
            </a:r>
          </a:p>
          <a:p>
            <a:endParaRPr lang="en-US" altLang="ko-KR" sz="1000" b="1" dirty="0">
              <a:solidFill>
                <a:srgbClr val="0000FF"/>
              </a:solidFill>
              <a:latin typeface="Courier New" pitchFamily="49" charset="0"/>
              <a:cs typeface="Courier New" pitchFamily="49" charset="0"/>
            </a:endParaRPr>
          </a:p>
          <a:p>
            <a:r>
              <a:rPr lang="en-US" altLang="ko-KR" sz="1000" b="1" dirty="0">
                <a:solidFill>
                  <a:srgbClr val="0000FF"/>
                </a:solidFill>
                <a:latin typeface="Courier New" pitchFamily="49" charset="0"/>
                <a:cs typeface="Courier New" pitchFamily="49" charset="0"/>
              </a:rPr>
              <a:t>  { "anchor": "</a:t>
            </a:r>
            <a:r>
              <a:rPr lang="en-US" altLang="ko-KR" sz="1000" b="1" dirty="0" err="1">
                <a:solidFill>
                  <a:srgbClr val="0000FF"/>
                </a:solidFill>
                <a:latin typeface="Courier New" pitchFamily="49" charset="0"/>
                <a:cs typeface="Courier New" pitchFamily="49" charset="0"/>
              </a:rPr>
              <a:t>ocf</a:t>
            </a:r>
            <a:r>
              <a:rPr lang="en-US" altLang="ko-KR" sz="1000" b="1" dirty="0">
                <a:solidFill>
                  <a:srgbClr val="0000FF"/>
                </a:solidFill>
                <a:latin typeface="Courier New" pitchFamily="49" charset="0"/>
                <a:cs typeface="Courier New" pitchFamily="49" charset="0"/>
              </a:rPr>
              <a:t>://88b7c7f0-4b51-4e0a-9faa-cfb439fd7f49",</a:t>
            </a:r>
          </a:p>
          <a:p>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href</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myLightSwitch</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rt</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oic.r.switch.binary</a:t>
            </a:r>
            <a:r>
              <a:rPr lang="en-US" altLang="ko-KR" sz="1000" b="1" dirty="0">
                <a:solidFill>
                  <a:srgbClr val="0000FF"/>
                </a:solidFill>
                <a:latin typeface="Courier New" pitchFamily="49" charset="0"/>
                <a:cs typeface="Courier New" pitchFamily="49" charset="0"/>
              </a:rPr>
              <a:t>"],</a:t>
            </a:r>
          </a:p>
          <a:p>
            <a:r>
              <a:rPr lang="en-US" altLang="ko-KR" sz="1000" b="1" dirty="0">
                <a:solidFill>
                  <a:srgbClr val="0000FF"/>
                </a:solidFill>
                <a:latin typeface="Courier New" pitchFamily="49" charset="0"/>
                <a:cs typeface="Courier New" pitchFamily="49" charset="0"/>
              </a:rPr>
              <a:t>    "if": ["</a:t>
            </a:r>
            <a:r>
              <a:rPr lang="en-US" altLang="ko-KR" sz="1000" b="1" dirty="0" err="1">
                <a:solidFill>
                  <a:srgbClr val="0000FF"/>
                </a:solidFill>
                <a:latin typeface="Courier New" pitchFamily="49" charset="0"/>
                <a:cs typeface="Courier New" pitchFamily="49" charset="0"/>
              </a:rPr>
              <a:t>oic.if.a</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oic.if.baseline</a:t>
            </a:r>
            <a:r>
              <a:rPr lang="en-US" altLang="ko-KR" sz="1000" b="1" dirty="0">
                <a:solidFill>
                  <a:srgbClr val="0000FF"/>
                </a:solidFill>
                <a:latin typeface="Courier New" pitchFamily="49" charset="0"/>
                <a:cs typeface="Courier New" pitchFamily="49" charset="0"/>
              </a:rPr>
              <a:t>"], "p": {"</a:t>
            </a:r>
            <a:r>
              <a:rPr lang="en-US" altLang="ko-KR" sz="1000" b="1" dirty="0" err="1">
                <a:solidFill>
                  <a:srgbClr val="0000FF"/>
                </a:solidFill>
                <a:latin typeface="Courier New" pitchFamily="49" charset="0"/>
                <a:cs typeface="Courier New" pitchFamily="49" charset="0"/>
              </a:rPr>
              <a:t>bm</a:t>
            </a:r>
            <a:r>
              <a:rPr lang="en-US" altLang="ko-KR" sz="1000" b="1" dirty="0">
                <a:solidFill>
                  <a:srgbClr val="0000FF"/>
                </a:solidFill>
                <a:latin typeface="Courier New" pitchFamily="49" charset="0"/>
                <a:cs typeface="Courier New" pitchFamily="49" charset="0"/>
              </a:rPr>
              <a:t>": 3},</a:t>
            </a:r>
          </a:p>
          <a:p>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eps</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ep</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coaps</a:t>
            </a:r>
            <a:r>
              <a:rPr lang="en-US" altLang="ko-KR" sz="1000" b="1" dirty="0">
                <a:solidFill>
                  <a:srgbClr val="0000FF"/>
                </a:solidFill>
                <a:latin typeface="Courier New" pitchFamily="49" charset="0"/>
                <a:cs typeface="Courier New" pitchFamily="49" charset="0"/>
              </a:rPr>
              <a:t>://[fe80::b1d6]:22222"}], </a:t>
            </a:r>
          </a:p>
          <a:p>
            <a:r>
              <a:rPr lang="en-US" altLang="ko-KR" sz="1000" b="1" dirty="0">
                <a:solidFill>
                  <a:srgbClr val="0000FF"/>
                </a:solidFill>
                <a:latin typeface="Courier New" pitchFamily="49" charset="0"/>
                <a:cs typeface="Courier New" pitchFamily="49" charset="0"/>
              </a:rPr>
              <a:t>    "ins": 11235 }</a:t>
            </a:r>
          </a:p>
          <a:p>
            <a:r>
              <a:rPr lang="en-US" altLang="ko-KR" sz="1000" dirty="0">
                <a:latin typeface="Courier New" pitchFamily="49" charset="0"/>
                <a:cs typeface="Courier New" pitchFamily="49" charset="0"/>
              </a:rPr>
              <a:t>] </a:t>
            </a:r>
          </a:p>
        </p:txBody>
      </p:sp>
      <p:cxnSp>
        <p:nvCxnSpPr>
          <p:cNvPr id="28" name="직선 화살표 연결선 27">
            <a:extLst>
              <a:ext uri="{FF2B5EF4-FFF2-40B4-BE49-F238E27FC236}">
                <a16:creationId xmlns:a16="http://schemas.microsoft.com/office/drawing/2014/main" id="{708CC8FB-8B98-4290-9EE6-3F40328F1100}"/>
              </a:ext>
            </a:extLst>
          </p:cNvPr>
          <p:cNvCxnSpPr/>
          <p:nvPr/>
        </p:nvCxnSpPr>
        <p:spPr>
          <a:xfrm flipV="1">
            <a:off x="2886334" y="2686658"/>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Content Placeholder 2">
            <a:extLst>
              <a:ext uri="{FF2B5EF4-FFF2-40B4-BE49-F238E27FC236}">
                <a16:creationId xmlns:a16="http://schemas.microsoft.com/office/drawing/2014/main" id="{B9EBD2B5-7EEA-469A-9D2B-BFCE81687519}"/>
              </a:ext>
            </a:extLst>
          </p:cNvPr>
          <p:cNvSpPr txBox="1">
            <a:spLocks/>
          </p:cNvSpPr>
          <p:nvPr/>
        </p:nvSpPr>
        <p:spPr>
          <a:xfrm>
            <a:off x="2651920" y="2829947"/>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POST 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30" name="TextBox 29">
            <a:extLst>
              <a:ext uri="{FF2B5EF4-FFF2-40B4-BE49-F238E27FC236}">
                <a16:creationId xmlns:a16="http://schemas.microsoft.com/office/drawing/2014/main" id="{A624E099-BB5C-4B1F-AB08-E8E2BB513A08}"/>
              </a:ext>
            </a:extLst>
          </p:cNvPr>
          <p:cNvSpPr txBox="1"/>
          <p:nvPr/>
        </p:nvSpPr>
        <p:spPr>
          <a:xfrm>
            <a:off x="2651919" y="3390543"/>
            <a:ext cx="3809999" cy="2554545"/>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"di": "88b7c7f0-4b51-4e0a-9faa-cfb439fd7f49", </a:t>
            </a:r>
          </a:p>
          <a:p>
            <a:r>
              <a:rPr lang="en-US" altLang="ko-KR" sz="1000" dirty="0">
                <a:latin typeface="Courier New" pitchFamily="49" charset="0"/>
                <a:cs typeface="Courier New" pitchFamily="49" charset="0"/>
              </a:rPr>
              <a:t>  "links": [</a:t>
            </a:r>
          </a:p>
          <a:p>
            <a:r>
              <a:rPr lang="en-US" altLang="ko-KR" sz="1000" dirty="0">
                <a:latin typeface="Courier New" pitchFamily="49" charset="0"/>
                <a:cs typeface="Courier New" pitchFamily="49" charset="0"/>
              </a:rPr>
              <a:t>    {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://88b7c7f0-4b51-4e0a-9faa-cfb439fd7f49",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myLightSwitch</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oic.r.switch.binary</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oic.if.a</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://[fe80::b1d6]:22222"}], </a:t>
            </a:r>
          </a:p>
          <a:p>
            <a:r>
              <a:rPr lang="en-US" altLang="ko-KR" sz="1000" b="1" dirty="0">
                <a:solidFill>
                  <a:srgbClr val="0000FF"/>
                </a:solidFill>
                <a:latin typeface="Courier New" pitchFamily="49" charset="0"/>
                <a:cs typeface="Courier New" pitchFamily="49" charset="0"/>
              </a:rPr>
              <a:t>     "ins": 11235</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ttl</a:t>
            </a:r>
            <a:r>
              <a:rPr lang="en-US" altLang="ko-KR" sz="1000" dirty="0">
                <a:latin typeface="Courier New" pitchFamily="49" charset="0"/>
                <a:cs typeface="Courier New" pitchFamily="49" charset="0"/>
              </a:rPr>
              <a:t>": 600</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p:txBody>
      </p:sp>
    </p:spTree>
    <p:extLst>
      <p:ext uri="{BB962C8B-B14F-4D97-AF65-F5344CB8AC3E}">
        <p14:creationId xmlns:p14="http://schemas.microsoft.com/office/powerpoint/2010/main" val="1149778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right)">
                                      <p:cBhvr>
                                        <p:cTn id="10" dur="500"/>
                                        <p:tgtEl>
                                          <p:spTgt spid="29"/>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wipe(right)">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ACB55262-E339-4C0E-897A-38515109FDEB}"/>
              </a:ext>
            </a:extLst>
          </p:cNvPr>
          <p:cNvSpPr>
            <a:spLocks noGrp="1"/>
          </p:cNvSpPr>
          <p:nvPr>
            <p:ph type="title"/>
          </p:nvPr>
        </p:nvSpPr>
        <p:spPr/>
        <p:txBody>
          <a:bodyPr/>
          <a:lstStyle/>
          <a:p>
            <a:r>
              <a:rPr lang="en-US" altLang="ko-KR" dirty="0"/>
              <a:t>Resource update </a:t>
            </a:r>
            <a:endParaRPr lang="ko-KR" altLang="en-US" dirty="0"/>
          </a:p>
        </p:txBody>
      </p:sp>
      <p:sp>
        <p:nvSpPr>
          <p:cNvPr id="4" name="날짜 개체 틀 3">
            <a:extLst>
              <a:ext uri="{FF2B5EF4-FFF2-40B4-BE49-F238E27FC236}">
                <a16:creationId xmlns:a16="http://schemas.microsoft.com/office/drawing/2014/main" id="{C4D84830-346D-4232-91B4-E8D0543B0589}"/>
              </a:ext>
            </a:extLst>
          </p:cNvPr>
          <p:cNvSpPr>
            <a:spLocks noGrp="1"/>
          </p:cNvSpPr>
          <p:nvPr>
            <p:ph type="dt" sz="half" idx="10"/>
          </p:nvPr>
        </p:nvSpPr>
        <p:spPr/>
        <p:txBody>
          <a:bodyPr/>
          <a:lstStyle/>
          <a:p>
            <a:fld id="{6167DFD6-F7A8-439A-A2B1-9689325C49C5}" type="datetime3">
              <a:rPr lang="en-US" altLang="ko-KR" smtClean="0"/>
              <a:t>17 October 2017</a:t>
            </a:fld>
            <a:endParaRPr lang="en-US" dirty="0"/>
          </a:p>
        </p:txBody>
      </p:sp>
      <p:sp>
        <p:nvSpPr>
          <p:cNvPr id="5" name="바닥글 개체 틀 4">
            <a:extLst>
              <a:ext uri="{FF2B5EF4-FFF2-40B4-BE49-F238E27FC236}">
                <a16:creationId xmlns:a16="http://schemas.microsoft.com/office/drawing/2014/main" id="{E3B61B2E-881C-4AE6-869C-E3869A1E55AA}"/>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A5AB9E7B-0CDD-43F0-9A6C-6DB49EF984EE}"/>
              </a:ext>
            </a:extLst>
          </p:cNvPr>
          <p:cNvSpPr>
            <a:spLocks noGrp="1"/>
          </p:cNvSpPr>
          <p:nvPr>
            <p:ph type="sldNum" sz="quarter" idx="12"/>
          </p:nvPr>
        </p:nvSpPr>
        <p:spPr/>
        <p:txBody>
          <a:bodyPr/>
          <a:lstStyle/>
          <a:p>
            <a:fld id="{17A5C656-E050-4F3D-A0DB-0D19E9E83691}" type="slidenum">
              <a:rPr lang="en-US" smtClean="0"/>
              <a:pPr/>
              <a:t>96</a:t>
            </a:fld>
            <a:endParaRPr lang="en-US" dirty="0"/>
          </a:p>
        </p:txBody>
      </p:sp>
      <p:cxnSp>
        <p:nvCxnSpPr>
          <p:cNvPr id="7" name="직선 화살표 연결선 6">
            <a:extLst>
              <a:ext uri="{FF2B5EF4-FFF2-40B4-BE49-F238E27FC236}">
                <a16:creationId xmlns:a16="http://schemas.microsoft.com/office/drawing/2014/main" id="{7DE8B1CF-CA54-407D-A6DD-DC7CCDBC9B3A}"/>
              </a:ext>
            </a:extLst>
          </p:cNvPr>
          <p:cNvCxnSpPr/>
          <p:nvPr/>
        </p:nvCxnSpPr>
        <p:spPr>
          <a:xfrm flipV="1">
            <a:off x="2886334" y="2249778"/>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22EB1BDB-2946-4A9E-8ED0-4AEF5A0E82E8}"/>
              </a:ext>
            </a:extLst>
          </p:cNvPr>
          <p:cNvSpPr txBox="1">
            <a:spLocks/>
          </p:cNvSpPr>
          <p:nvPr/>
        </p:nvSpPr>
        <p:spPr>
          <a:xfrm>
            <a:off x="2651920" y="1752600"/>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POST /</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rd</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9" name="Content Placeholder 2">
            <a:extLst>
              <a:ext uri="{FF2B5EF4-FFF2-40B4-BE49-F238E27FC236}">
                <a16:creationId xmlns:a16="http://schemas.microsoft.com/office/drawing/2014/main" id="{18455CBD-3817-4C2F-955E-2533E974FA52}"/>
              </a:ext>
            </a:extLst>
          </p:cNvPr>
          <p:cNvSpPr txBox="1">
            <a:spLocks/>
          </p:cNvSpPr>
          <p:nvPr/>
        </p:nvSpPr>
        <p:spPr>
          <a:xfrm>
            <a:off x="7679636" y="5334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Resource Directory  </a:t>
            </a:r>
            <a:endParaRPr lang="en-US" sz="2000" b="1" dirty="0">
              <a:solidFill>
                <a:srgbClr val="1C3339"/>
              </a:solidFill>
            </a:endParaRPr>
          </a:p>
        </p:txBody>
      </p:sp>
      <p:sp>
        <p:nvSpPr>
          <p:cNvPr id="10" name="직사각형 9">
            <a:extLst>
              <a:ext uri="{FF2B5EF4-FFF2-40B4-BE49-F238E27FC236}">
                <a16:creationId xmlns:a16="http://schemas.microsoft.com/office/drawing/2014/main" id="{42021006-EF91-4E08-A75D-B7FB233D04D2}"/>
              </a:ext>
            </a:extLst>
          </p:cNvPr>
          <p:cNvSpPr/>
          <p:nvPr/>
        </p:nvSpPr>
        <p:spPr>
          <a:xfrm>
            <a:off x="6614319" y="1143000"/>
            <a:ext cx="5334000" cy="510540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pic>
        <p:nvPicPr>
          <p:cNvPr id="11" name="Picture 2" descr="https://www.troopsupport.dla.mil/events/images/140122.jpg">
            <a:extLst>
              <a:ext uri="{FF2B5EF4-FFF2-40B4-BE49-F238E27FC236}">
                <a16:creationId xmlns:a16="http://schemas.microsoft.com/office/drawing/2014/main" id="{B75273E5-E208-490D-9393-9E7B6619431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5384" y="1447800"/>
            <a:ext cx="1764135" cy="269178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552396A2-1392-4172-908F-2DCD2C1E7726}"/>
              </a:ext>
            </a:extLst>
          </p:cNvPr>
          <p:cNvSpPr txBox="1"/>
          <p:nvPr/>
        </p:nvSpPr>
        <p:spPr>
          <a:xfrm>
            <a:off x="6634516" y="1282661"/>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/res</a:t>
            </a:r>
            <a:endParaRPr lang="ko-KR" altLang="en-US" sz="1400" b="1" dirty="0" err="1">
              <a:latin typeface="Courier New" pitchFamily="49" charset="0"/>
              <a:cs typeface="Courier New" pitchFamily="49" charset="0"/>
            </a:endParaRPr>
          </a:p>
        </p:txBody>
      </p:sp>
      <p:sp>
        <p:nvSpPr>
          <p:cNvPr id="13" name="TextBox 12">
            <a:extLst>
              <a:ext uri="{FF2B5EF4-FFF2-40B4-BE49-F238E27FC236}">
                <a16:creationId xmlns:a16="http://schemas.microsoft.com/office/drawing/2014/main" id="{5665A20D-72E3-4082-9719-0F280E60C84D}"/>
              </a:ext>
            </a:extLst>
          </p:cNvPr>
          <p:cNvSpPr txBox="1"/>
          <p:nvPr/>
        </p:nvSpPr>
        <p:spPr>
          <a:xfrm>
            <a:off x="6634516" y="526807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rd</a:t>
            </a:r>
            <a:endParaRPr lang="ko-KR" altLang="en-US" sz="1400" b="1" dirty="0" err="1">
              <a:latin typeface="Courier New" pitchFamily="49" charset="0"/>
              <a:cs typeface="Courier New" pitchFamily="49" charset="0"/>
            </a:endParaRPr>
          </a:p>
        </p:txBody>
      </p:sp>
      <p:sp>
        <p:nvSpPr>
          <p:cNvPr id="14" name="TextBox 13">
            <a:extLst>
              <a:ext uri="{FF2B5EF4-FFF2-40B4-BE49-F238E27FC236}">
                <a16:creationId xmlns:a16="http://schemas.microsoft.com/office/drawing/2014/main" id="{27F5AF6D-2155-4056-937D-2668B5D2FE5D}"/>
              </a:ext>
            </a:extLst>
          </p:cNvPr>
          <p:cNvSpPr txBox="1"/>
          <p:nvPr/>
        </p:nvSpPr>
        <p:spPr>
          <a:xfrm>
            <a:off x="6985159" y="5619690"/>
            <a:ext cx="4724400" cy="400110"/>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oic.wk.rd</a:t>
            </a:r>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sel</a:t>
            </a:r>
            <a:r>
              <a:rPr lang="en-US" altLang="ko-KR" sz="1000" dirty="0">
                <a:latin typeface="Courier New" pitchFamily="49" charset="0"/>
                <a:cs typeface="Courier New" pitchFamily="49" charset="0"/>
              </a:rPr>
              <a:t>": 50 }</a:t>
            </a:r>
          </a:p>
        </p:txBody>
      </p:sp>
      <p:sp>
        <p:nvSpPr>
          <p:cNvPr id="15" name="Content Placeholder 2">
            <a:extLst>
              <a:ext uri="{FF2B5EF4-FFF2-40B4-BE49-F238E27FC236}">
                <a16:creationId xmlns:a16="http://schemas.microsoft.com/office/drawing/2014/main" id="{D669FE95-BACD-4D6A-9CCD-9B56D4B1E8EE}"/>
              </a:ext>
            </a:extLst>
          </p:cNvPr>
          <p:cNvSpPr txBox="1">
            <a:spLocks/>
          </p:cNvSpPr>
          <p:nvPr/>
        </p:nvSpPr>
        <p:spPr>
          <a:xfrm>
            <a:off x="301069" y="44196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Publishing </a:t>
            </a:r>
          </a:p>
          <a:p>
            <a:pPr marL="457200" indent="-457200" algn="ctr">
              <a:buNone/>
            </a:pPr>
            <a:r>
              <a:rPr lang="en-US" altLang="ko-KR" sz="2000" b="1" dirty="0"/>
              <a:t>Device </a:t>
            </a:r>
            <a:endParaRPr lang="en-US" sz="2000" b="1" dirty="0">
              <a:solidFill>
                <a:srgbClr val="1C3339"/>
              </a:solidFill>
            </a:endParaRPr>
          </a:p>
        </p:txBody>
      </p:sp>
      <p:sp>
        <p:nvSpPr>
          <p:cNvPr id="16" name="TextBox 15">
            <a:extLst>
              <a:ext uri="{FF2B5EF4-FFF2-40B4-BE49-F238E27FC236}">
                <a16:creationId xmlns:a16="http://schemas.microsoft.com/office/drawing/2014/main" id="{12745D45-462A-43AC-80CE-6F7A5ED6A17D}"/>
              </a:ext>
            </a:extLst>
          </p:cNvPr>
          <p:cNvSpPr txBox="1"/>
          <p:nvPr/>
        </p:nvSpPr>
        <p:spPr>
          <a:xfrm>
            <a:off x="2651919" y="2590800"/>
            <a:ext cx="3809999" cy="2554545"/>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"di": "88b7c7f0-4b51-4e0a-9faa-cfb439fd7f49 ", </a:t>
            </a:r>
          </a:p>
          <a:p>
            <a:r>
              <a:rPr lang="en-US" altLang="ko-KR" sz="1000" dirty="0">
                <a:latin typeface="Courier New" pitchFamily="49" charset="0"/>
                <a:cs typeface="Courier New" pitchFamily="49" charset="0"/>
              </a:rPr>
              <a:t>  "links": [</a:t>
            </a:r>
          </a:p>
          <a:p>
            <a:r>
              <a:rPr lang="en-US" altLang="ko-KR" sz="1000" dirty="0">
                <a:latin typeface="Courier New" pitchFamily="49" charset="0"/>
                <a:cs typeface="Courier New" pitchFamily="49" charset="0"/>
              </a:rPr>
              <a:t>    {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://88b7c7f0-4b51-4e0a-9faa-cfb439fd7f49",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myLightSwitch</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oic.r.switch.binary</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oic.if.a</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://[fe80::b1d6]:1111"}], </a:t>
            </a:r>
          </a:p>
          <a:p>
            <a:r>
              <a:rPr lang="en-US" altLang="ko-KR" sz="1000" dirty="0">
                <a:latin typeface="Courier New" pitchFamily="49" charset="0"/>
                <a:cs typeface="Courier New" pitchFamily="49" charset="0"/>
              </a:rPr>
              <a:t>     "ins": 11235},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ttl</a:t>
            </a:r>
            <a:r>
              <a:rPr lang="en-US" altLang="ko-KR" sz="1000" dirty="0">
                <a:latin typeface="Courier New" pitchFamily="49" charset="0"/>
                <a:cs typeface="Courier New" pitchFamily="49" charset="0"/>
              </a:rPr>
              <a:t>": 600</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p:txBody>
      </p:sp>
      <p:sp>
        <p:nvSpPr>
          <p:cNvPr id="17" name="TextBox 16">
            <a:extLst>
              <a:ext uri="{FF2B5EF4-FFF2-40B4-BE49-F238E27FC236}">
                <a16:creationId xmlns:a16="http://schemas.microsoft.com/office/drawing/2014/main" id="{057C11E2-C254-4887-B63E-48F58F3F5E35}"/>
              </a:ext>
            </a:extLst>
          </p:cNvPr>
          <p:cNvSpPr txBox="1"/>
          <p:nvPr/>
        </p:nvSpPr>
        <p:spPr>
          <a:xfrm>
            <a:off x="6985159" y="1705213"/>
            <a:ext cx="4724400" cy="3477875"/>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/d",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oic.d.bridge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a:t>
            </a:r>
          </a:p>
          <a:p>
            <a:endParaRPr lang="en-US" altLang="ko-KR" sz="1000" dirty="0">
              <a:latin typeface="Courier New" pitchFamily="49" charset="0"/>
              <a:cs typeface="Courier New" pitchFamily="49" charset="0"/>
            </a:endParaRP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/p",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oic.wk.p</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 },</a:t>
            </a:r>
          </a:p>
          <a:p>
            <a:endParaRPr lang="en-US" altLang="ko-KR" sz="1000" dirty="0">
              <a:latin typeface="Courier New" pitchFamily="49" charset="0"/>
              <a:cs typeface="Courier New" pitchFamily="49" charset="0"/>
            </a:endParaRPr>
          </a:p>
          <a:p>
            <a:r>
              <a:rPr lang="en-US" altLang="ko-KR" sz="1000" dirty="0">
                <a:solidFill>
                  <a:srgbClr val="0000FF"/>
                </a:solidFill>
                <a:latin typeface="Courier New" pitchFamily="49" charset="0"/>
                <a:cs typeface="Courier New" pitchFamily="49" charset="0"/>
              </a:rPr>
              <a:t>  { "anchor": "</a:t>
            </a:r>
            <a:r>
              <a:rPr lang="en-US" altLang="ko-KR" sz="1000" dirty="0" err="1">
                <a:solidFill>
                  <a:srgbClr val="0000FF"/>
                </a:solidFill>
                <a:latin typeface="Courier New" pitchFamily="49" charset="0"/>
                <a:cs typeface="Courier New" pitchFamily="49" charset="0"/>
              </a:rPr>
              <a:t>ocf</a:t>
            </a:r>
            <a:r>
              <a:rPr lang="en-US" altLang="ko-KR" sz="1000" dirty="0">
                <a:solidFill>
                  <a:srgbClr val="0000FF"/>
                </a:solidFill>
                <a:latin typeface="Courier New" pitchFamily="49" charset="0"/>
                <a:cs typeface="Courier New" pitchFamily="49" charset="0"/>
              </a:rPr>
              <a:t>://e61c3e6b-9c54-4b81-8ce5-f9039c1d04d9",</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href</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a:t>
            </a:r>
            <a:r>
              <a:rPr lang="en-US" altLang="ko-KR" sz="1000" dirty="0">
                <a:solidFill>
                  <a:srgbClr val="0000FF"/>
                </a:solidFill>
                <a:latin typeface="Courier New" pitchFamily="49" charset="0"/>
                <a:cs typeface="Courier New" pitchFamily="49" charset="0"/>
              </a:rPr>
              <a:t>/</a:t>
            </a:r>
            <a:r>
              <a:rPr lang="en-US" altLang="ko-KR" sz="1000" dirty="0" err="1">
                <a:solidFill>
                  <a:srgbClr val="0000FF"/>
                </a:solidFill>
                <a:latin typeface="Courier New" pitchFamily="49" charset="0"/>
                <a:cs typeface="Courier New" pitchFamily="49" charset="0"/>
              </a:rPr>
              <a:t>rd</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rt</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oic.wk.rd</a:t>
            </a:r>
            <a:r>
              <a:rPr lang="en-US" altLang="ko-KR" sz="1000" dirty="0">
                <a:solidFill>
                  <a:srgbClr val="0000FF"/>
                </a:solidFill>
                <a:latin typeface="Courier New" pitchFamily="49" charset="0"/>
                <a:cs typeface="Courier New" pitchFamily="49" charset="0"/>
              </a:rPr>
              <a:t>"],</a:t>
            </a:r>
          </a:p>
          <a:p>
            <a:r>
              <a:rPr lang="en-US" altLang="ko-KR" sz="1000" dirty="0">
                <a:solidFill>
                  <a:srgbClr val="0000FF"/>
                </a:solidFill>
                <a:latin typeface="Courier New" pitchFamily="49" charset="0"/>
                <a:cs typeface="Courier New" pitchFamily="49" charset="0"/>
              </a:rPr>
              <a:t>    "if": ["</a:t>
            </a:r>
            <a:r>
              <a:rPr lang="en-US" altLang="ko-KR" sz="1000" dirty="0" err="1">
                <a:solidFill>
                  <a:srgbClr val="0000FF"/>
                </a:solidFill>
                <a:latin typeface="Courier New" pitchFamily="49" charset="0"/>
                <a:cs typeface="Courier New" pitchFamily="49" charset="0"/>
              </a:rPr>
              <a:t>oic.if.baseline</a:t>
            </a:r>
            <a:r>
              <a:rPr lang="en-US" altLang="ko-KR" sz="1000" dirty="0">
                <a:solidFill>
                  <a:srgbClr val="0000FF"/>
                </a:solidFill>
                <a:latin typeface="Courier New" pitchFamily="49" charset="0"/>
                <a:cs typeface="Courier New" pitchFamily="49" charset="0"/>
              </a:rPr>
              <a:t>"], "p": {"</a:t>
            </a:r>
            <a:r>
              <a:rPr lang="en-US" altLang="ko-KR" sz="1000" dirty="0" err="1">
                <a:solidFill>
                  <a:srgbClr val="0000FF"/>
                </a:solidFill>
                <a:latin typeface="Courier New" pitchFamily="49" charset="0"/>
                <a:cs typeface="Courier New" pitchFamily="49" charset="0"/>
              </a:rPr>
              <a:t>bm</a:t>
            </a:r>
            <a:r>
              <a:rPr lang="en-US" altLang="ko-KR" sz="1000" dirty="0">
                <a:solidFill>
                  <a:srgbClr val="0000FF"/>
                </a:solidFill>
                <a:latin typeface="Courier New" pitchFamily="49" charset="0"/>
                <a:cs typeface="Courier New" pitchFamily="49" charset="0"/>
              </a:rPr>
              <a:t>": 3},</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eps</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coaps</a:t>
            </a:r>
            <a:r>
              <a:rPr lang="en-US" altLang="ko-KR" sz="1000" dirty="0">
                <a:solidFill>
                  <a:srgbClr val="0000FF"/>
                </a:solidFill>
                <a:latin typeface="Courier New" pitchFamily="49" charset="0"/>
                <a:cs typeface="Courier New" pitchFamily="49" charset="0"/>
              </a:rPr>
              <a:t>://[fe80::b1d4]:11111"}]}, </a:t>
            </a:r>
          </a:p>
          <a:p>
            <a:endParaRPr lang="en-US" altLang="ko-KR" sz="1000" b="1" dirty="0">
              <a:solidFill>
                <a:srgbClr val="0000FF"/>
              </a:solidFill>
              <a:latin typeface="Courier New" pitchFamily="49" charset="0"/>
              <a:cs typeface="Courier New" pitchFamily="49" charset="0"/>
            </a:endParaRPr>
          </a:p>
          <a:p>
            <a:r>
              <a:rPr lang="en-US" altLang="ko-KR" sz="1000" b="1" dirty="0">
                <a:solidFill>
                  <a:srgbClr val="0000FF"/>
                </a:solidFill>
                <a:latin typeface="Courier New" pitchFamily="49" charset="0"/>
                <a:cs typeface="Courier New" pitchFamily="49" charset="0"/>
              </a:rPr>
              <a:t>  { "anchor": "</a:t>
            </a:r>
            <a:r>
              <a:rPr lang="en-US" altLang="ko-KR" sz="1000" b="1" dirty="0" err="1">
                <a:solidFill>
                  <a:srgbClr val="0000FF"/>
                </a:solidFill>
                <a:latin typeface="Courier New" pitchFamily="49" charset="0"/>
                <a:cs typeface="Courier New" pitchFamily="49" charset="0"/>
              </a:rPr>
              <a:t>ocf</a:t>
            </a:r>
            <a:r>
              <a:rPr lang="en-US" altLang="ko-KR" sz="1000" b="1" dirty="0">
                <a:solidFill>
                  <a:srgbClr val="0000FF"/>
                </a:solidFill>
                <a:latin typeface="Courier New" pitchFamily="49" charset="0"/>
                <a:cs typeface="Courier New" pitchFamily="49" charset="0"/>
              </a:rPr>
              <a:t>://88b7c7f0-4b51-4e0a-9faa-cfb439fd7f49",</a:t>
            </a:r>
          </a:p>
          <a:p>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href</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myLightSwitch</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rt</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oic.r.switch.binary</a:t>
            </a:r>
            <a:r>
              <a:rPr lang="en-US" altLang="ko-KR" sz="1000" b="1" dirty="0">
                <a:solidFill>
                  <a:srgbClr val="0000FF"/>
                </a:solidFill>
                <a:latin typeface="Courier New" pitchFamily="49" charset="0"/>
                <a:cs typeface="Courier New" pitchFamily="49" charset="0"/>
              </a:rPr>
              <a:t>"],</a:t>
            </a:r>
          </a:p>
          <a:p>
            <a:r>
              <a:rPr lang="en-US" altLang="ko-KR" sz="1000" b="1" dirty="0">
                <a:solidFill>
                  <a:srgbClr val="0000FF"/>
                </a:solidFill>
                <a:latin typeface="Courier New" pitchFamily="49" charset="0"/>
                <a:cs typeface="Courier New" pitchFamily="49" charset="0"/>
              </a:rPr>
              <a:t>    "if": ["</a:t>
            </a:r>
            <a:r>
              <a:rPr lang="en-US" altLang="ko-KR" sz="1000" b="1" dirty="0" err="1">
                <a:solidFill>
                  <a:srgbClr val="0000FF"/>
                </a:solidFill>
                <a:latin typeface="Courier New" pitchFamily="49" charset="0"/>
                <a:cs typeface="Courier New" pitchFamily="49" charset="0"/>
              </a:rPr>
              <a:t>oic.if.a</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oic.if.baseline</a:t>
            </a:r>
            <a:r>
              <a:rPr lang="en-US" altLang="ko-KR" sz="1000" b="1" dirty="0">
                <a:solidFill>
                  <a:srgbClr val="0000FF"/>
                </a:solidFill>
                <a:latin typeface="Courier New" pitchFamily="49" charset="0"/>
                <a:cs typeface="Courier New" pitchFamily="49" charset="0"/>
              </a:rPr>
              <a:t>"], "p": {"</a:t>
            </a:r>
            <a:r>
              <a:rPr lang="en-US" altLang="ko-KR" sz="1000" b="1" dirty="0" err="1">
                <a:solidFill>
                  <a:srgbClr val="0000FF"/>
                </a:solidFill>
                <a:latin typeface="Courier New" pitchFamily="49" charset="0"/>
                <a:cs typeface="Courier New" pitchFamily="49" charset="0"/>
              </a:rPr>
              <a:t>bm</a:t>
            </a:r>
            <a:r>
              <a:rPr lang="en-US" altLang="ko-KR" sz="1000" b="1" dirty="0">
                <a:solidFill>
                  <a:srgbClr val="0000FF"/>
                </a:solidFill>
                <a:latin typeface="Courier New" pitchFamily="49" charset="0"/>
                <a:cs typeface="Courier New" pitchFamily="49" charset="0"/>
              </a:rPr>
              <a:t>": 3},</a:t>
            </a:r>
          </a:p>
          <a:p>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eps</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ep</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coaps</a:t>
            </a:r>
            <a:r>
              <a:rPr lang="en-US" altLang="ko-KR" sz="1000" b="1" dirty="0">
                <a:solidFill>
                  <a:srgbClr val="0000FF"/>
                </a:solidFill>
                <a:latin typeface="Courier New" pitchFamily="49" charset="0"/>
                <a:cs typeface="Courier New" pitchFamily="49" charset="0"/>
              </a:rPr>
              <a:t>://[fe80::b1d6]:22222"}], </a:t>
            </a:r>
          </a:p>
          <a:p>
            <a:r>
              <a:rPr lang="en-US" altLang="ko-KR" sz="1000" b="1" dirty="0">
                <a:solidFill>
                  <a:srgbClr val="0000FF"/>
                </a:solidFill>
                <a:latin typeface="Courier New" pitchFamily="49" charset="0"/>
                <a:cs typeface="Courier New" pitchFamily="49" charset="0"/>
              </a:rPr>
              <a:t>    "ins": 11235 }</a:t>
            </a:r>
          </a:p>
          <a:p>
            <a:r>
              <a:rPr lang="en-US" altLang="ko-KR" sz="1000" dirty="0">
                <a:latin typeface="Courier New" pitchFamily="49" charset="0"/>
                <a:cs typeface="Courier New" pitchFamily="49" charset="0"/>
              </a:rPr>
              <a:t>] </a:t>
            </a:r>
          </a:p>
        </p:txBody>
      </p:sp>
    </p:spTree>
    <p:extLst>
      <p:ext uri="{BB962C8B-B14F-4D97-AF65-F5344CB8AC3E}">
        <p14:creationId xmlns:p14="http://schemas.microsoft.com/office/powerpoint/2010/main" val="2022767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left)">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ACB55262-E339-4C0E-897A-38515109FDEB}"/>
              </a:ext>
            </a:extLst>
          </p:cNvPr>
          <p:cNvSpPr>
            <a:spLocks noGrp="1"/>
          </p:cNvSpPr>
          <p:nvPr>
            <p:ph type="title"/>
          </p:nvPr>
        </p:nvSpPr>
        <p:spPr/>
        <p:txBody>
          <a:bodyPr/>
          <a:lstStyle/>
          <a:p>
            <a:r>
              <a:rPr lang="en-US" altLang="ko-KR" dirty="0"/>
              <a:t>Resource update </a:t>
            </a:r>
            <a:endParaRPr lang="ko-KR" altLang="en-US" dirty="0"/>
          </a:p>
        </p:txBody>
      </p:sp>
      <p:sp>
        <p:nvSpPr>
          <p:cNvPr id="4" name="날짜 개체 틀 3">
            <a:extLst>
              <a:ext uri="{FF2B5EF4-FFF2-40B4-BE49-F238E27FC236}">
                <a16:creationId xmlns:a16="http://schemas.microsoft.com/office/drawing/2014/main" id="{C4D84830-346D-4232-91B4-E8D0543B0589}"/>
              </a:ext>
            </a:extLst>
          </p:cNvPr>
          <p:cNvSpPr>
            <a:spLocks noGrp="1"/>
          </p:cNvSpPr>
          <p:nvPr>
            <p:ph type="dt" sz="half" idx="10"/>
          </p:nvPr>
        </p:nvSpPr>
        <p:spPr/>
        <p:txBody>
          <a:bodyPr/>
          <a:lstStyle/>
          <a:p>
            <a:fld id="{3F784E37-17B6-4BCB-ACE1-82373524C989}" type="datetime3">
              <a:rPr lang="en-US" altLang="ko-KR" smtClean="0"/>
              <a:t>17 October 2017</a:t>
            </a:fld>
            <a:endParaRPr lang="en-US" dirty="0"/>
          </a:p>
        </p:txBody>
      </p:sp>
      <p:sp>
        <p:nvSpPr>
          <p:cNvPr id="5" name="바닥글 개체 틀 4">
            <a:extLst>
              <a:ext uri="{FF2B5EF4-FFF2-40B4-BE49-F238E27FC236}">
                <a16:creationId xmlns:a16="http://schemas.microsoft.com/office/drawing/2014/main" id="{E3B61B2E-881C-4AE6-869C-E3869A1E55AA}"/>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A5AB9E7B-0CDD-43F0-9A6C-6DB49EF984EE}"/>
              </a:ext>
            </a:extLst>
          </p:cNvPr>
          <p:cNvSpPr>
            <a:spLocks noGrp="1"/>
          </p:cNvSpPr>
          <p:nvPr>
            <p:ph type="sldNum" sz="quarter" idx="12"/>
          </p:nvPr>
        </p:nvSpPr>
        <p:spPr/>
        <p:txBody>
          <a:bodyPr/>
          <a:lstStyle/>
          <a:p>
            <a:fld id="{17A5C656-E050-4F3D-A0DB-0D19E9E83691}" type="slidenum">
              <a:rPr lang="en-US" smtClean="0"/>
              <a:pPr/>
              <a:t>97</a:t>
            </a:fld>
            <a:endParaRPr lang="en-US" dirty="0"/>
          </a:p>
        </p:txBody>
      </p:sp>
      <p:sp>
        <p:nvSpPr>
          <p:cNvPr id="9" name="Content Placeholder 2">
            <a:extLst>
              <a:ext uri="{FF2B5EF4-FFF2-40B4-BE49-F238E27FC236}">
                <a16:creationId xmlns:a16="http://schemas.microsoft.com/office/drawing/2014/main" id="{18455CBD-3817-4C2F-955E-2533E974FA52}"/>
              </a:ext>
            </a:extLst>
          </p:cNvPr>
          <p:cNvSpPr txBox="1">
            <a:spLocks/>
          </p:cNvSpPr>
          <p:nvPr/>
        </p:nvSpPr>
        <p:spPr>
          <a:xfrm>
            <a:off x="7679636" y="5334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Resource Directory  </a:t>
            </a:r>
            <a:endParaRPr lang="en-US" sz="2000" b="1" dirty="0">
              <a:solidFill>
                <a:srgbClr val="1C3339"/>
              </a:solidFill>
            </a:endParaRPr>
          </a:p>
        </p:txBody>
      </p:sp>
      <p:cxnSp>
        <p:nvCxnSpPr>
          <p:cNvPr id="18" name="직선 화살표 연결선 17">
            <a:extLst>
              <a:ext uri="{FF2B5EF4-FFF2-40B4-BE49-F238E27FC236}">
                <a16:creationId xmlns:a16="http://schemas.microsoft.com/office/drawing/2014/main" id="{50725313-73D9-4B26-9855-B1763FEFE266}"/>
              </a:ext>
            </a:extLst>
          </p:cNvPr>
          <p:cNvCxnSpPr/>
          <p:nvPr/>
        </p:nvCxnSpPr>
        <p:spPr>
          <a:xfrm flipV="1">
            <a:off x="2886334" y="2249778"/>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Content Placeholder 2">
            <a:extLst>
              <a:ext uri="{FF2B5EF4-FFF2-40B4-BE49-F238E27FC236}">
                <a16:creationId xmlns:a16="http://schemas.microsoft.com/office/drawing/2014/main" id="{29E83A2E-FB15-41CE-AA02-B2F820DD3755}"/>
              </a:ext>
            </a:extLst>
          </p:cNvPr>
          <p:cNvSpPr txBox="1">
            <a:spLocks/>
          </p:cNvSpPr>
          <p:nvPr/>
        </p:nvSpPr>
        <p:spPr>
          <a:xfrm>
            <a:off x="2651920" y="1752600"/>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POST /</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rd</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20" name="직사각형 19">
            <a:extLst>
              <a:ext uri="{FF2B5EF4-FFF2-40B4-BE49-F238E27FC236}">
                <a16:creationId xmlns:a16="http://schemas.microsoft.com/office/drawing/2014/main" id="{D20C3BC0-572B-4807-9B7B-225459A931F0}"/>
              </a:ext>
            </a:extLst>
          </p:cNvPr>
          <p:cNvSpPr/>
          <p:nvPr/>
        </p:nvSpPr>
        <p:spPr>
          <a:xfrm>
            <a:off x="6614319" y="1143000"/>
            <a:ext cx="5334000" cy="510540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pic>
        <p:nvPicPr>
          <p:cNvPr id="21" name="Picture 2" descr="https://www.troopsupport.dla.mil/events/images/140122.jpg">
            <a:extLst>
              <a:ext uri="{FF2B5EF4-FFF2-40B4-BE49-F238E27FC236}">
                <a16:creationId xmlns:a16="http://schemas.microsoft.com/office/drawing/2014/main" id="{C2A02F14-CED4-4104-AC69-33F8F4C57B0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5384" y="1447800"/>
            <a:ext cx="1764135" cy="2691788"/>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30E1499F-AA87-4CB3-97D4-584DE04ECB4D}"/>
              </a:ext>
            </a:extLst>
          </p:cNvPr>
          <p:cNvSpPr txBox="1"/>
          <p:nvPr/>
        </p:nvSpPr>
        <p:spPr>
          <a:xfrm>
            <a:off x="6634516" y="1282661"/>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/res</a:t>
            </a:r>
            <a:endParaRPr lang="ko-KR" altLang="en-US" sz="1400" b="1" dirty="0" err="1">
              <a:latin typeface="Courier New" pitchFamily="49" charset="0"/>
              <a:cs typeface="Courier New" pitchFamily="49" charset="0"/>
            </a:endParaRPr>
          </a:p>
        </p:txBody>
      </p:sp>
      <p:sp>
        <p:nvSpPr>
          <p:cNvPr id="23" name="TextBox 22">
            <a:extLst>
              <a:ext uri="{FF2B5EF4-FFF2-40B4-BE49-F238E27FC236}">
                <a16:creationId xmlns:a16="http://schemas.microsoft.com/office/drawing/2014/main" id="{088164F6-91A9-49C2-8468-4B50FF1424C6}"/>
              </a:ext>
            </a:extLst>
          </p:cNvPr>
          <p:cNvSpPr txBox="1"/>
          <p:nvPr/>
        </p:nvSpPr>
        <p:spPr>
          <a:xfrm>
            <a:off x="6634516" y="526807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rd</a:t>
            </a:r>
            <a:endParaRPr lang="ko-KR" altLang="en-US" sz="1400" b="1" dirty="0" err="1">
              <a:latin typeface="Courier New" pitchFamily="49" charset="0"/>
              <a:cs typeface="Courier New" pitchFamily="49" charset="0"/>
            </a:endParaRPr>
          </a:p>
        </p:txBody>
      </p:sp>
      <p:sp>
        <p:nvSpPr>
          <p:cNvPr id="24" name="TextBox 23">
            <a:extLst>
              <a:ext uri="{FF2B5EF4-FFF2-40B4-BE49-F238E27FC236}">
                <a16:creationId xmlns:a16="http://schemas.microsoft.com/office/drawing/2014/main" id="{AC42FFE7-03E2-4B7F-842D-4CDDC63D82C4}"/>
              </a:ext>
            </a:extLst>
          </p:cNvPr>
          <p:cNvSpPr txBox="1"/>
          <p:nvPr/>
        </p:nvSpPr>
        <p:spPr>
          <a:xfrm>
            <a:off x="6985159" y="5619690"/>
            <a:ext cx="4724400" cy="400110"/>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oic.wk.rd</a:t>
            </a:r>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sel</a:t>
            </a:r>
            <a:r>
              <a:rPr lang="en-US" altLang="ko-KR" sz="1000" dirty="0">
                <a:latin typeface="Courier New" pitchFamily="49" charset="0"/>
                <a:cs typeface="Courier New" pitchFamily="49" charset="0"/>
              </a:rPr>
              <a:t>": 50 }</a:t>
            </a:r>
          </a:p>
        </p:txBody>
      </p:sp>
      <p:sp>
        <p:nvSpPr>
          <p:cNvPr id="25" name="Content Placeholder 2">
            <a:extLst>
              <a:ext uri="{FF2B5EF4-FFF2-40B4-BE49-F238E27FC236}">
                <a16:creationId xmlns:a16="http://schemas.microsoft.com/office/drawing/2014/main" id="{45E928D9-E3BB-4A1F-A30D-E4AACFC4BEDE}"/>
              </a:ext>
            </a:extLst>
          </p:cNvPr>
          <p:cNvSpPr txBox="1">
            <a:spLocks/>
          </p:cNvSpPr>
          <p:nvPr/>
        </p:nvSpPr>
        <p:spPr>
          <a:xfrm>
            <a:off x="301069" y="44196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Publishing </a:t>
            </a:r>
          </a:p>
          <a:p>
            <a:pPr marL="457200" indent="-457200" algn="ctr">
              <a:buNone/>
            </a:pPr>
            <a:r>
              <a:rPr lang="en-US" altLang="ko-KR" sz="2000" b="1" dirty="0"/>
              <a:t>Device </a:t>
            </a:r>
            <a:endParaRPr lang="en-US" sz="2000" b="1" dirty="0">
              <a:solidFill>
                <a:srgbClr val="1C3339"/>
              </a:solidFill>
            </a:endParaRPr>
          </a:p>
        </p:txBody>
      </p:sp>
      <p:sp>
        <p:nvSpPr>
          <p:cNvPr id="26" name="TextBox 25">
            <a:extLst>
              <a:ext uri="{FF2B5EF4-FFF2-40B4-BE49-F238E27FC236}">
                <a16:creationId xmlns:a16="http://schemas.microsoft.com/office/drawing/2014/main" id="{959B7737-4BD8-45B9-AD4D-BF4FC4A1DB7C}"/>
              </a:ext>
            </a:extLst>
          </p:cNvPr>
          <p:cNvSpPr txBox="1"/>
          <p:nvPr/>
        </p:nvSpPr>
        <p:spPr>
          <a:xfrm>
            <a:off x="6985159" y="1705213"/>
            <a:ext cx="4724400" cy="3477875"/>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/d",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oic.d.bridge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a:t>
            </a:r>
          </a:p>
          <a:p>
            <a:endParaRPr lang="en-US" altLang="ko-KR" sz="1000" dirty="0">
              <a:latin typeface="Courier New" pitchFamily="49" charset="0"/>
              <a:cs typeface="Courier New" pitchFamily="49" charset="0"/>
            </a:endParaRP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/p",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oic.wk.p</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 },</a:t>
            </a:r>
          </a:p>
          <a:p>
            <a:endParaRPr lang="en-US" altLang="ko-KR" sz="1000" dirty="0">
              <a:solidFill>
                <a:srgbClr val="0000FF"/>
              </a:solidFill>
              <a:latin typeface="Courier New" pitchFamily="49" charset="0"/>
              <a:cs typeface="Courier New" pitchFamily="49" charset="0"/>
            </a:endParaRPr>
          </a:p>
          <a:p>
            <a:r>
              <a:rPr lang="en-US" altLang="ko-KR" sz="1000" dirty="0">
                <a:solidFill>
                  <a:srgbClr val="0000FF"/>
                </a:solidFill>
                <a:latin typeface="Courier New" pitchFamily="49" charset="0"/>
                <a:cs typeface="Courier New" pitchFamily="49" charset="0"/>
              </a:rPr>
              <a:t>  { "anchor": "</a:t>
            </a:r>
            <a:r>
              <a:rPr lang="en-US" altLang="ko-KR" sz="1000" dirty="0" err="1">
                <a:solidFill>
                  <a:srgbClr val="0000FF"/>
                </a:solidFill>
                <a:latin typeface="Courier New" pitchFamily="49" charset="0"/>
                <a:cs typeface="Courier New" pitchFamily="49" charset="0"/>
              </a:rPr>
              <a:t>ocf</a:t>
            </a:r>
            <a:r>
              <a:rPr lang="en-US" altLang="ko-KR" sz="1000" dirty="0">
                <a:solidFill>
                  <a:srgbClr val="0000FF"/>
                </a:solidFill>
                <a:latin typeface="Courier New" pitchFamily="49" charset="0"/>
                <a:cs typeface="Courier New" pitchFamily="49" charset="0"/>
              </a:rPr>
              <a:t>://e61c3e6b-9c54-4b81-8ce5-f9039c1d04d9",</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href</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a:t>
            </a:r>
            <a:r>
              <a:rPr lang="en-US" altLang="ko-KR" sz="1000" dirty="0">
                <a:solidFill>
                  <a:srgbClr val="0000FF"/>
                </a:solidFill>
                <a:latin typeface="Courier New" pitchFamily="49" charset="0"/>
                <a:cs typeface="Courier New" pitchFamily="49" charset="0"/>
              </a:rPr>
              <a:t>/</a:t>
            </a:r>
            <a:r>
              <a:rPr lang="en-US" altLang="ko-KR" sz="1000" dirty="0" err="1">
                <a:solidFill>
                  <a:srgbClr val="0000FF"/>
                </a:solidFill>
                <a:latin typeface="Courier New" pitchFamily="49" charset="0"/>
                <a:cs typeface="Courier New" pitchFamily="49" charset="0"/>
              </a:rPr>
              <a:t>rd</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rt</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oic.wk.rd</a:t>
            </a:r>
            <a:r>
              <a:rPr lang="en-US" altLang="ko-KR" sz="1000" dirty="0">
                <a:solidFill>
                  <a:srgbClr val="0000FF"/>
                </a:solidFill>
                <a:latin typeface="Courier New" pitchFamily="49" charset="0"/>
                <a:cs typeface="Courier New" pitchFamily="49" charset="0"/>
              </a:rPr>
              <a:t>"],</a:t>
            </a:r>
          </a:p>
          <a:p>
            <a:r>
              <a:rPr lang="en-US" altLang="ko-KR" sz="1000" dirty="0">
                <a:solidFill>
                  <a:srgbClr val="0000FF"/>
                </a:solidFill>
                <a:latin typeface="Courier New" pitchFamily="49" charset="0"/>
                <a:cs typeface="Courier New" pitchFamily="49" charset="0"/>
              </a:rPr>
              <a:t>    "if": ["</a:t>
            </a:r>
            <a:r>
              <a:rPr lang="en-US" altLang="ko-KR" sz="1000" dirty="0" err="1">
                <a:solidFill>
                  <a:srgbClr val="0000FF"/>
                </a:solidFill>
                <a:latin typeface="Courier New" pitchFamily="49" charset="0"/>
                <a:cs typeface="Courier New" pitchFamily="49" charset="0"/>
              </a:rPr>
              <a:t>oic.if.baseline</a:t>
            </a:r>
            <a:r>
              <a:rPr lang="en-US" altLang="ko-KR" sz="1000" dirty="0">
                <a:solidFill>
                  <a:srgbClr val="0000FF"/>
                </a:solidFill>
                <a:latin typeface="Courier New" pitchFamily="49" charset="0"/>
                <a:cs typeface="Courier New" pitchFamily="49" charset="0"/>
              </a:rPr>
              <a:t>"], "p": {"</a:t>
            </a:r>
            <a:r>
              <a:rPr lang="en-US" altLang="ko-KR" sz="1000" dirty="0" err="1">
                <a:solidFill>
                  <a:srgbClr val="0000FF"/>
                </a:solidFill>
                <a:latin typeface="Courier New" pitchFamily="49" charset="0"/>
                <a:cs typeface="Courier New" pitchFamily="49" charset="0"/>
              </a:rPr>
              <a:t>bm</a:t>
            </a:r>
            <a:r>
              <a:rPr lang="en-US" altLang="ko-KR" sz="1000" dirty="0">
                <a:solidFill>
                  <a:srgbClr val="0000FF"/>
                </a:solidFill>
                <a:latin typeface="Courier New" pitchFamily="49" charset="0"/>
                <a:cs typeface="Courier New" pitchFamily="49" charset="0"/>
              </a:rPr>
              <a:t>": 3},</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eps</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coaps</a:t>
            </a:r>
            <a:r>
              <a:rPr lang="en-US" altLang="ko-KR" sz="1000" dirty="0">
                <a:solidFill>
                  <a:srgbClr val="0000FF"/>
                </a:solidFill>
                <a:latin typeface="Courier New" pitchFamily="49" charset="0"/>
                <a:cs typeface="Courier New" pitchFamily="49" charset="0"/>
              </a:rPr>
              <a:t>://[fe80::b1d4]:11111"}]}, </a:t>
            </a:r>
          </a:p>
          <a:p>
            <a:endParaRPr lang="en-US" altLang="ko-KR" sz="1000" dirty="0">
              <a:solidFill>
                <a:srgbClr val="0000FF"/>
              </a:solidFill>
              <a:latin typeface="Courier New" pitchFamily="49" charset="0"/>
              <a:cs typeface="Courier New" pitchFamily="49" charset="0"/>
            </a:endParaRPr>
          </a:p>
          <a:p>
            <a:r>
              <a:rPr lang="en-US" altLang="ko-KR" sz="1000" dirty="0">
                <a:solidFill>
                  <a:srgbClr val="0000FF"/>
                </a:solidFill>
                <a:latin typeface="Courier New" pitchFamily="49" charset="0"/>
                <a:cs typeface="Courier New" pitchFamily="49" charset="0"/>
              </a:rPr>
              <a:t>  </a:t>
            </a:r>
            <a:r>
              <a:rPr lang="en-US" altLang="ko-KR" sz="1000" b="1" dirty="0">
                <a:solidFill>
                  <a:srgbClr val="0000FF"/>
                </a:solidFill>
                <a:latin typeface="Courier New" pitchFamily="49" charset="0"/>
                <a:cs typeface="Courier New" pitchFamily="49" charset="0"/>
              </a:rPr>
              <a:t>{ "anchor": "</a:t>
            </a:r>
            <a:r>
              <a:rPr lang="en-US" altLang="ko-KR" sz="1000" b="1" dirty="0" err="1">
                <a:solidFill>
                  <a:srgbClr val="0000FF"/>
                </a:solidFill>
                <a:latin typeface="Courier New" pitchFamily="49" charset="0"/>
                <a:cs typeface="Courier New" pitchFamily="49" charset="0"/>
              </a:rPr>
              <a:t>ocf</a:t>
            </a:r>
            <a:r>
              <a:rPr lang="en-US" altLang="ko-KR" sz="1000" b="1" dirty="0">
                <a:solidFill>
                  <a:srgbClr val="0000FF"/>
                </a:solidFill>
                <a:latin typeface="Courier New" pitchFamily="49" charset="0"/>
                <a:cs typeface="Courier New" pitchFamily="49" charset="0"/>
              </a:rPr>
              <a:t>://88b7c7f0-4b51-4e0a-9faa-cfb439fd7f49",</a:t>
            </a:r>
          </a:p>
          <a:p>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href</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myLightSwitch</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rt</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oic.r.switch.binary</a:t>
            </a:r>
            <a:r>
              <a:rPr lang="en-US" altLang="ko-KR" sz="1000" b="1" dirty="0">
                <a:solidFill>
                  <a:srgbClr val="0000FF"/>
                </a:solidFill>
                <a:latin typeface="Courier New" pitchFamily="49" charset="0"/>
                <a:cs typeface="Courier New" pitchFamily="49" charset="0"/>
              </a:rPr>
              <a:t>"],</a:t>
            </a:r>
          </a:p>
          <a:p>
            <a:r>
              <a:rPr lang="en-US" altLang="ko-KR" sz="1000" b="1" dirty="0">
                <a:solidFill>
                  <a:srgbClr val="0000FF"/>
                </a:solidFill>
                <a:latin typeface="Courier New" pitchFamily="49" charset="0"/>
                <a:cs typeface="Courier New" pitchFamily="49" charset="0"/>
              </a:rPr>
              <a:t>    "if": ["</a:t>
            </a:r>
            <a:r>
              <a:rPr lang="en-US" altLang="ko-KR" sz="1000" b="1" dirty="0" err="1">
                <a:solidFill>
                  <a:srgbClr val="0000FF"/>
                </a:solidFill>
                <a:latin typeface="Courier New" pitchFamily="49" charset="0"/>
                <a:cs typeface="Courier New" pitchFamily="49" charset="0"/>
              </a:rPr>
              <a:t>oic.if.a</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oic.if.baseline</a:t>
            </a:r>
            <a:r>
              <a:rPr lang="en-US" altLang="ko-KR" sz="1000" b="1" dirty="0">
                <a:solidFill>
                  <a:srgbClr val="0000FF"/>
                </a:solidFill>
                <a:latin typeface="Courier New" pitchFamily="49" charset="0"/>
                <a:cs typeface="Courier New" pitchFamily="49" charset="0"/>
              </a:rPr>
              <a:t>"], "p": {"</a:t>
            </a:r>
            <a:r>
              <a:rPr lang="en-US" altLang="ko-KR" sz="1000" b="1" dirty="0" err="1">
                <a:solidFill>
                  <a:srgbClr val="0000FF"/>
                </a:solidFill>
                <a:latin typeface="Courier New" pitchFamily="49" charset="0"/>
                <a:cs typeface="Courier New" pitchFamily="49" charset="0"/>
              </a:rPr>
              <a:t>bm</a:t>
            </a:r>
            <a:r>
              <a:rPr lang="en-US" altLang="ko-KR" sz="1000" b="1" dirty="0">
                <a:solidFill>
                  <a:srgbClr val="0000FF"/>
                </a:solidFill>
                <a:latin typeface="Courier New" pitchFamily="49" charset="0"/>
                <a:cs typeface="Courier New" pitchFamily="49" charset="0"/>
              </a:rPr>
              <a:t>": 3},</a:t>
            </a:r>
          </a:p>
          <a:p>
            <a:r>
              <a:rPr lang="en-US" altLang="ko-KR" sz="1000" b="1" dirty="0">
                <a:solidFill>
                  <a:srgbClr val="0000FF"/>
                </a:solidFill>
                <a:latin typeface="Courier New" pitchFamily="49" charset="0"/>
                <a:cs typeface="Courier New" pitchFamily="49" charset="0"/>
              </a:rPr>
              <a:t>    "eps": [{"ep": "</a:t>
            </a:r>
            <a:r>
              <a:rPr lang="en-US" altLang="ko-KR" sz="1000" b="1" dirty="0" err="1">
                <a:solidFill>
                  <a:srgbClr val="0000FF"/>
                </a:solidFill>
                <a:latin typeface="Courier New" pitchFamily="49" charset="0"/>
                <a:cs typeface="Courier New" pitchFamily="49" charset="0"/>
              </a:rPr>
              <a:t>coaps</a:t>
            </a:r>
            <a:r>
              <a:rPr lang="en-US" altLang="ko-KR" sz="1000" b="1" dirty="0">
                <a:solidFill>
                  <a:srgbClr val="0000FF"/>
                </a:solidFill>
                <a:latin typeface="Courier New" pitchFamily="49" charset="0"/>
                <a:cs typeface="Courier New" pitchFamily="49" charset="0"/>
              </a:rPr>
              <a:t>://[fe80::b1d6]:1111"}], </a:t>
            </a:r>
          </a:p>
          <a:p>
            <a:r>
              <a:rPr lang="en-US" altLang="ko-KR" sz="1000" b="1" dirty="0">
                <a:solidFill>
                  <a:srgbClr val="0000FF"/>
                </a:solidFill>
                <a:latin typeface="Courier New" pitchFamily="49" charset="0"/>
                <a:cs typeface="Courier New" pitchFamily="49" charset="0"/>
              </a:rPr>
              <a:t>    "ins": 11235 }</a:t>
            </a:r>
          </a:p>
          <a:p>
            <a:r>
              <a:rPr lang="en-US" altLang="ko-KR" sz="1000" dirty="0">
                <a:latin typeface="Courier New" pitchFamily="49" charset="0"/>
                <a:cs typeface="Courier New" pitchFamily="49" charset="0"/>
              </a:rPr>
              <a:t>] </a:t>
            </a:r>
          </a:p>
        </p:txBody>
      </p:sp>
      <p:cxnSp>
        <p:nvCxnSpPr>
          <p:cNvPr id="27" name="직선 화살표 연결선 26">
            <a:extLst>
              <a:ext uri="{FF2B5EF4-FFF2-40B4-BE49-F238E27FC236}">
                <a16:creationId xmlns:a16="http://schemas.microsoft.com/office/drawing/2014/main" id="{D46A6359-D0CF-43DA-90C6-8CA05B7016F0}"/>
              </a:ext>
            </a:extLst>
          </p:cNvPr>
          <p:cNvCxnSpPr/>
          <p:nvPr/>
        </p:nvCxnSpPr>
        <p:spPr>
          <a:xfrm flipV="1">
            <a:off x="2886334" y="2686658"/>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Content Placeholder 2">
            <a:extLst>
              <a:ext uri="{FF2B5EF4-FFF2-40B4-BE49-F238E27FC236}">
                <a16:creationId xmlns:a16="http://schemas.microsoft.com/office/drawing/2014/main" id="{030F2CBF-BA95-429D-98D3-5D3A33493A44}"/>
              </a:ext>
            </a:extLst>
          </p:cNvPr>
          <p:cNvSpPr txBox="1">
            <a:spLocks/>
          </p:cNvSpPr>
          <p:nvPr/>
        </p:nvSpPr>
        <p:spPr>
          <a:xfrm>
            <a:off x="2651920" y="2829947"/>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POST 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29" name="TextBox 28">
            <a:extLst>
              <a:ext uri="{FF2B5EF4-FFF2-40B4-BE49-F238E27FC236}">
                <a16:creationId xmlns:a16="http://schemas.microsoft.com/office/drawing/2014/main" id="{10E98D2E-66AF-4C98-981A-F419A8AB66B4}"/>
              </a:ext>
            </a:extLst>
          </p:cNvPr>
          <p:cNvSpPr txBox="1"/>
          <p:nvPr/>
        </p:nvSpPr>
        <p:spPr>
          <a:xfrm>
            <a:off x="2651919" y="3390543"/>
            <a:ext cx="3809999" cy="2554545"/>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"di": " 88b7c7f0-4b51-4e0a-9faa-cfb439fd7f49", </a:t>
            </a:r>
          </a:p>
          <a:p>
            <a:r>
              <a:rPr lang="en-US" altLang="ko-KR" sz="1000" dirty="0">
                <a:latin typeface="Courier New" pitchFamily="49" charset="0"/>
                <a:cs typeface="Courier New" pitchFamily="49" charset="0"/>
              </a:rPr>
              <a:t>  "links": [</a:t>
            </a:r>
          </a:p>
          <a:p>
            <a:r>
              <a:rPr lang="en-US" altLang="ko-KR" sz="1000" dirty="0">
                <a:latin typeface="Courier New" pitchFamily="49" charset="0"/>
                <a:cs typeface="Courier New" pitchFamily="49" charset="0"/>
              </a:rPr>
              <a:t>    {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://88b7c7f0-4b51-4e0a-9faa-cfb439fd7f49",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myLightSwitch</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oic.r.switch.binary</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oic.if.a</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://[fe80::b1d6]:1111"}], </a:t>
            </a:r>
          </a:p>
          <a:p>
            <a:r>
              <a:rPr lang="en-US" altLang="ko-KR" sz="1000" dirty="0">
                <a:latin typeface="Courier New" pitchFamily="49" charset="0"/>
                <a:cs typeface="Courier New" pitchFamily="49" charset="0"/>
              </a:rPr>
              <a:t>     "ins": 11235},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ttl</a:t>
            </a:r>
            <a:r>
              <a:rPr lang="en-US" altLang="ko-KR" sz="1000" dirty="0">
                <a:latin typeface="Courier New" pitchFamily="49" charset="0"/>
                <a:cs typeface="Courier New" pitchFamily="49" charset="0"/>
              </a:rPr>
              <a:t>": 600</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p:txBody>
      </p:sp>
    </p:spTree>
    <p:extLst>
      <p:ext uri="{BB962C8B-B14F-4D97-AF65-F5344CB8AC3E}">
        <p14:creationId xmlns:p14="http://schemas.microsoft.com/office/powerpoint/2010/main" val="457383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right)">
                                      <p:cBhvr>
                                        <p:cTn id="7" dur="500"/>
                                        <p:tgtEl>
                                          <p:spTgt spid="27"/>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wipe(right)">
                                      <p:cBhvr>
                                        <p:cTn id="10" dur="500"/>
                                        <p:tgtEl>
                                          <p:spTgt spid="28"/>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right)">
                                      <p:cBhvr>
                                        <p:cTn id="1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a:extLst>
              <a:ext uri="{FF2B5EF4-FFF2-40B4-BE49-F238E27FC236}">
                <a16:creationId xmlns:a16="http://schemas.microsoft.com/office/drawing/2014/main" id="{6E1AAA70-F8A9-4999-A80F-ACA0BF4CE45C}"/>
              </a:ext>
            </a:extLst>
          </p:cNvPr>
          <p:cNvSpPr>
            <a:spLocks noGrp="1"/>
          </p:cNvSpPr>
          <p:nvPr>
            <p:ph type="dt" sz="half" idx="10"/>
          </p:nvPr>
        </p:nvSpPr>
        <p:spPr/>
        <p:txBody>
          <a:bodyPr/>
          <a:lstStyle/>
          <a:p>
            <a:fld id="{B04D4E36-F3A5-4A80-9815-3315A04B981F}" type="datetime3">
              <a:rPr lang="en-US" altLang="ko-KR" smtClean="0"/>
              <a:t>17 October 2017</a:t>
            </a:fld>
            <a:endParaRPr lang="en-US" dirty="0"/>
          </a:p>
        </p:txBody>
      </p:sp>
      <p:sp>
        <p:nvSpPr>
          <p:cNvPr id="5" name="바닥글 개체 틀 4">
            <a:extLst>
              <a:ext uri="{FF2B5EF4-FFF2-40B4-BE49-F238E27FC236}">
                <a16:creationId xmlns:a16="http://schemas.microsoft.com/office/drawing/2014/main" id="{637DA528-B1E3-427B-A78D-793AEC100FDE}"/>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1DAF75D6-C253-46AF-BF83-0F8D9C741884}"/>
              </a:ext>
            </a:extLst>
          </p:cNvPr>
          <p:cNvSpPr>
            <a:spLocks noGrp="1"/>
          </p:cNvSpPr>
          <p:nvPr>
            <p:ph type="sldNum" sz="quarter" idx="12"/>
          </p:nvPr>
        </p:nvSpPr>
        <p:spPr/>
        <p:txBody>
          <a:bodyPr/>
          <a:lstStyle/>
          <a:p>
            <a:fld id="{17A5C656-E050-4F3D-A0DB-0D19E9E83691}" type="slidenum">
              <a:rPr lang="en-US" smtClean="0"/>
              <a:pPr/>
              <a:t>98</a:t>
            </a:fld>
            <a:endParaRPr lang="en-US" dirty="0"/>
          </a:p>
        </p:txBody>
      </p:sp>
      <p:sp>
        <p:nvSpPr>
          <p:cNvPr id="18" name="제목 2">
            <a:extLst>
              <a:ext uri="{FF2B5EF4-FFF2-40B4-BE49-F238E27FC236}">
                <a16:creationId xmlns:a16="http://schemas.microsoft.com/office/drawing/2014/main" id="{C29335DB-EE90-4AAD-B951-2DBC2CBFB425}"/>
              </a:ext>
            </a:extLst>
          </p:cNvPr>
          <p:cNvSpPr>
            <a:spLocks noGrp="1"/>
          </p:cNvSpPr>
          <p:nvPr>
            <p:ph type="title"/>
          </p:nvPr>
        </p:nvSpPr>
        <p:spPr>
          <a:xfrm>
            <a:off x="491046" y="94453"/>
            <a:ext cx="10295018" cy="721233"/>
          </a:xfrm>
        </p:spPr>
        <p:txBody>
          <a:bodyPr/>
          <a:lstStyle/>
          <a:p>
            <a:r>
              <a:rPr lang="en-US" altLang="ko-KR" dirty="0"/>
              <a:t>Resource delete</a:t>
            </a:r>
            <a:endParaRPr lang="ko-KR" altLang="en-US" dirty="0"/>
          </a:p>
        </p:txBody>
      </p:sp>
      <p:cxnSp>
        <p:nvCxnSpPr>
          <p:cNvPr id="19" name="직선 화살표 연결선 18">
            <a:extLst>
              <a:ext uri="{FF2B5EF4-FFF2-40B4-BE49-F238E27FC236}">
                <a16:creationId xmlns:a16="http://schemas.microsoft.com/office/drawing/2014/main" id="{06049779-66C9-4DF3-9501-97F5E6F9AAA9}"/>
              </a:ext>
            </a:extLst>
          </p:cNvPr>
          <p:cNvCxnSpPr/>
          <p:nvPr/>
        </p:nvCxnSpPr>
        <p:spPr>
          <a:xfrm flipV="1">
            <a:off x="2886334" y="2249778"/>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7E59008C-A2DC-4FEE-945E-7151C5D8A532}"/>
              </a:ext>
            </a:extLst>
          </p:cNvPr>
          <p:cNvSpPr txBox="1">
            <a:spLocks/>
          </p:cNvSpPr>
          <p:nvPr/>
        </p:nvSpPr>
        <p:spPr>
          <a:xfrm>
            <a:off x="2651920" y="1752600"/>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err="1">
                <a:latin typeface="Courier New" panose="02070309020205020404" pitchFamily="49" charset="0"/>
                <a:cs typeface="Courier New" panose="02070309020205020404" pitchFamily="49" charset="0"/>
              </a:rPr>
              <a:t>DELETE?ins</a:t>
            </a:r>
            <a:r>
              <a:rPr lang="en-US" altLang="ko-KR" sz="1600" b="1" dirty="0">
                <a:latin typeface="Courier New" panose="02070309020205020404" pitchFamily="49" charset="0"/>
                <a:cs typeface="Courier New" panose="02070309020205020404" pitchFamily="49" charset="0"/>
              </a:rPr>
              <a:t>=11235</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21" name="Content Placeholder 2">
            <a:extLst>
              <a:ext uri="{FF2B5EF4-FFF2-40B4-BE49-F238E27FC236}">
                <a16:creationId xmlns:a16="http://schemas.microsoft.com/office/drawing/2014/main" id="{0D2FB4D4-3DE7-4798-A837-CB0522F75790}"/>
              </a:ext>
            </a:extLst>
          </p:cNvPr>
          <p:cNvSpPr txBox="1">
            <a:spLocks/>
          </p:cNvSpPr>
          <p:nvPr/>
        </p:nvSpPr>
        <p:spPr>
          <a:xfrm>
            <a:off x="7679636" y="5334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Resource Directory  </a:t>
            </a:r>
            <a:endParaRPr lang="en-US" sz="2000" b="1" dirty="0">
              <a:solidFill>
                <a:srgbClr val="1C3339"/>
              </a:solidFill>
            </a:endParaRPr>
          </a:p>
        </p:txBody>
      </p:sp>
      <p:sp>
        <p:nvSpPr>
          <p:cNvPr id="22" name="직사각형 21">
            <a:extLst>
              <a:ext uri="{FF2B5EF4-FFF2-40B4-BE49-F238E27FC236}">
                <a16:creationId xmlns:a16="http://schemas.microsoft.com/office/drawing/2014/main" id="{3F9A490A-C881-4935-B135-7E197900C7BE}"/>
              </a:ext>
            </a:extLst>
          </p:cNvPr>
          <p:cNvSpPr/>
          <p:nvPr/>
        </p:nvSpPr>
        <p:spPr>
          <a:xfrm>
            <a:off x="6614319" y="1143000"/>
            <a:ext cx="5334000" cy="510540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pic>
        <p:nvPicPr>
          <p:cNvPr id="23" name="Picture 2" descr="https://www.troopsupport.dla.mil/events/images/140122.jpg">
            <a:extLst>
              <a:ext uri="{FF2B5EF4-FFF2-40B4-BE49-F238E27FC236}">
                <a16:creationId xmlns:a16="http://schemas.microsoft.com/office/drawing/2014/main" id="{30280F72-BE32-469E-90F9-74B2A0E999A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5384" y="1447800"/>
            <a:ext cx="1764135" cy="2691788"/>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3891E155-38FF-49CB-96A9-18EC90756755}"/>
              </a:ext>
            </a:extLst>
          </p:cNvPr>
          <p:cNvSpPr txBox="1"/>
          <p:nvPr/>
        </p:nvSpPr>
        <p:spPr>
          <a:xfrm>
            <a:off x="6634516" y="1282661"/>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/res</a:t>
            </a:r>
            <a:endParaRPr lang="ko-KR" altLang="en-US" sz="1400" b="1" dirty="0" err="1">
              <a:latin typeface="Courier New" pitchFamily="49" charset="0"/>
              <a:cs typeface="Courier New" pitchFamily="49" charset="0"/>
            </a:endParaRPr>
          </a:p>
        </p:txBody>
      </p:sp>
      <p:sp>
        <p:nvSpPr>
          <p:cNvPr id="25" name="TextBox 24">
            <a:extLst>
              <a:ext uri="{FF2B5EF4-FFF2-40B4-BE49-F238E27FC236}">
                <a16:creationId xmlns:a16="http://schemas.microsoft.com/office/drawing/2014/main" id="{2A351141-0B9C-4AE3-9092-97BDFB0DA086}"/>
              </a:ext>
            </a:extLst>
          </p:cNvPr>
          <p:cNvSpPr txBox="1"/>
          <p:nvPr/>
        </p:nvSpPr>
        <p:spPr>
          <a:xfrm>
            <a:off x="6634516" y="526807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rd</a:t>
            </a:r>
            <a:endParaRPr lang="ko-KR" altLang="en-US" sz="1400" b="1" dirty="0" err="1">
              <a:latin typeface="Courier New" pitchFamily="49" charset="0"/>
              <a:cs typeface="Courier New" pitchFamily="49" charset="0"/>
            </a:endParaRPr>
          </a:p>
        </p:txBody>
      </p:sp>
      <p:sp>
        <p:nvSpPr>
          <p:cNvPr id="26" name="TextBox 25">
            <a:extLst>
              <a:ext uri="{FF2B5EF4-FFF2-40B4-BE49-F238E27FC236}">
                <a16:creationId xmlns:a16="http://schemas.microsoft.com/office/drawing/2014/main" id="{26AC8D13-8758-4797-BD83-39908D99E6BC}"/>
              </a:ext>
            </a:extLst>
          </p:cNvPr>
          <p:cNvSpPr txBox="1"/>
          <p:nvPr/>
        </p:nvSpPr>
        <p:spPr>
          <a:xfrm>
            <a:off x="6985159" y="5619690"/>
            <a:ext cx="4724400" cy="400110"/>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oic.wk.rd</a:t>
            </a:r>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sel</a:t>
            </a:r>
            <a:r>
              <a:rPr lang="en-US" altLang="ko-KR" sz="1000" dirty="0">
                <a:latin typeface="Courier New" pitchFamily="49" charset="0"/>
                <a:cs typeface="Courier New" pitchFamily="49" charset="0"/>
              </a:rPr>
              <a:t>": 50 }</a:t>
            </a:r>
          </a:p>
        </p:txBody>
      </p:sp>
      <p:sp>
        <p:nvSpPr>
          <p:cNvPr id="27" name="Content Placeholder 2">
            <a:extLst>
              <a:ext uri="{FF2B5EF4-FFF2-40B4-BE49-F238E27FC236}">
                <a16:creationId xmlns:a16="http://schemas.microsoft.com/office/drawing/2014/main" id="{C4BBA4BF-6D02-4F2D-91E4-358CCCF2C9BA}"/>
              </a:ext>
            </a:extLst>
          </p:cNvPr>
          <p:cNvSpPr txBox="1">
            <a:spLocks/>
          </p:cNvSpPr>
          <p:nvPr/>
        </p:nvSpPr>
        <p:spPr>
          <a:xfrm>
            <a:off x="301069" y="44196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Publishing </a:t>
            </a:r>
          </a:p>
          <a:p>
            <a:pPr marL="457200" indent="-457200" algn="ctr">
              <a:buNone/>
            </a:pPr>
            <a:r>
              <a:rPr lang="en-US" altLang="ko-KR" sz="2000" b="1" dirty="0"/>
              <a:t>Device </a:t>
            </a:r>
            <a:endParaRPr lang="en-US" sz="2000" b="1" dirty="0">
              <a:solidFill>
                <a:srgbClr val="1C3339"/>
              </a:solidFill>
            </a:endParaRPr>
          </a:p>
        </p:txBody>
      </p:sp>
      <p:sp>
        <p:nvSpPr>
          <p:cNvPr id="28" name="TextBox 27">
            <a:extLst>
              <a:ext uri="{FF2B5EF4-FFF2-40B4-BE49-F238E27FC236}">
                <a16:creationId xmlns:a16="http://schemas.microsoft.com/office/drawing/2014/main" id="{EEAD21DE-79DB-4EF0-9E18-65DC6D6DFE6F}"/>
              </a:ext>
            </a:extLst>
          </p:cNvPr>
          <p:cNvSpPr txBox="1"/>
          <p:nvPr/>
        </p:nvSpPr>
        <p:spPr>
          <a:xfrm>
            <a:off x="6985159" y="1705213"/>
            <a:ext cx="4724400" cy="3477875"/>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/d",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oic.d.bridge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a:t>
            </a:r>
          </a:p>
          <a:p>
            <a:endParaRPr lang="en-US" altLang="ko-KR" sz="1000" dirty="0">
              <a:latin typeface="Courier New" pitchFamily="49" charset="0"/>
              <a:cs typeface="Courier New" pitchFamily="49" charset="0"/>
            </a:endParaRP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/p",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oic.wk.p</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 },</a:t>
            </a:r>
          </a:p>
          <a:p>
            <a:endParaRPr lang="en-US" altLang="ko-KR" sz="1000" dirty="0">
              <a:solidFill>
                <a:srgbClr val="0000FF"/>
              </a:solidFill>
              <a:latin typeface="Courier New" pitchFamily="49" charset="0"/>
              <a:cs typeface="Courier New" pitchFamily="49" charset="0"/>
            </a:endParaRPr>
          </a:p>
          <a:p>
            <a:r>
              <a:rPr lang="en-US" altLang="ko-KR" sz="1000" dirty="0">
                <a:solidFill>
                  <a:srgbClr val="0000FF"/>
                </a:solidFill>
                <a:latin typeface="Courier New" pitchFamily="49" charset="0"/>
                <a:cs typeface="Courier New" pitchFamily="49" charset="0"/>
              </a:rPr>
              <a:t>  { "anchor": "</a:t>
            </a:r>
            <a:r>
              <a:rPr lang="en-US" altLang="ko-KR" sz="1000" dirty="0" err="1">
                <a:solidFill>
                  <a:srgbClr val="0000FF"/>
                </a:solidFill>
                <a:latin typeface="Courier New" pitchFamily="49" charset="0"/>
                <a:cs typeface="Courier New" pitchFamily="49" charset="0"/>
              </a:rPr>
              <a:t>ocf</a:t>
            </a:r>
            <a:r>
              <a:rPr lang="en-US" altLang="ko-KR" sz="1000" dirty="0">
                <a:solidFill>
                  <a:srgbClr val="0000FF"/>
                </a:solidFill>
                <a:latin typeface="Courier New" pitchFamily="49" charset="0"/>
                <a:cs typeface="Courier New" pitchFamily="49" charset="0"/>
              </a:rPr>
              <a:t>://e61c3e6b-9c54-4b81-8ce5-f9039c1d04d9",</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href</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a:t>
            </a:r>
            <a:r>
              <a:rPr lang="en-US" altLang="ko-KR" sz="1000" dirty="0">
                <a:solidFill>
                  <a:srgbClr val="0000FF"/>
                </a:solidFill>
                <a:latin typeface="Courier New" pitchFamily="49" charset="0"/>
                <a:cs typeface="Courier New" pitchFamily="49" charset="0"/>
              </a:rPr>
              <a:t>/</a:t>
            </a:r>
            <a:r>
              <a:rPr lang="en-US" altLang="ko-KR" sz="1000" dirty="0" err="1">
                <a:solidFill>
                  <a:srgbClr val="0000FF"/>
                </a:solidFill>
                <a:latin typeface="Courier New" pitchFamily="49" charset="0"/>
                <a:cs typeface="Courier New" pitchFamily="49" charset="0"/>
              </a:rPr>
              <a:t>rd</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rt</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oic.wk.rd</a:t>
            </a:r>
            <a:r>
              <a:rPr lang="en-US" altLang="ko-KR" sz="1000" dirty="0">
                <a:solidFill>
                  <a:srgbClr val="0000FF"/>
                </a:solidFill>
                <a:latin typeface="Courier New" pitchFamily="49" charset="0"/>
                <a:cs typeface="Courier New" pitchFamily="49" charset="0"/>
              </a:rPr>
              <a:t>"],</a:t>
            </a:r>
          </a:p>
          <a:p>
            <a:r>
              <a:rPr lang="en-US" altLang="ko-KR" sz="1000" dirty="0">
                <a:solidFill>
                  <a:srgbClr val="0000FF"/>
                </a:solidFill>
                <a:latin typeface="Courier New" pitchFamily="49" charset="0"/>
                <a:cs typeface="Courier New" pitchFamily="49" charset="0"/>
              </a:rPr>
              <a:t>    "if": ["</a:t>
            </a:r>
            <a:r>
              <a:rPr lang="en-US" altLang="ko-KR" sz="1000" dirty="0" err="1">
                <a:solidFill>
                  <a:srgbClr val="0000FF"/>
                </a:solidFill>
                <a:latin typeface="Courier New" pitchFamily="49" charset="0"/>
                <a:cs typeface="Courier New" pitchFamily="49" charset="0"/>
              </a:rPr>
              <a:t>oic.if.baseline</a:t>
            </a:r>
            <a:r>
              <a:rPr lang="en-US" altLang="ko-KR" sz="1000" dirty="0">
                <a:solidFill>
                  <a:srgbClr val="0000FF"/>
                </a:solidFill>
                <a:latin typeface="Courier New" pitchFamily="49" charset="0"/>
                <a:cs typeface="Courier New" pitchFamily="49" charset="0"/>
              </a:rPr>
              <a:t>"], "p": {"</a:t>
            </a:r>
            <a:r>
              <a:rPr lang="en-US" altLang="ko-KR" sz="1000" dirty="0" err="1">
                <a:solidFill>
                  <a:srgbClr val="0000FF"/>
                </a:solidFill>
                <a:latin typeface="Courier New" pitchFamily="49" charset="0"/>
                <a:cs typeface="Courier New" pitchFamily="49" charset="0"/>
              </a:rPr>
              <a:t>bm</a:t>
            </a:r>
            <a:r>
              <a:rPr lang="en-US" altLang="ko-KR" sz="1000" dirty="0">
                <a:solidFill>
                  <a:srgbClr val="0000FF"/>
                </a:solidFill>
                <a:latin typeface="Courier New" pitchFamily="49" charset="0"/>
                <a:cs typeface="Courier New" pitchFamily="49" charset="0"/>
              </a:rPr>
              <a:t>": 3},</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eps</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coaps</a:t>
            </a:r>
            <a:r>
              <a:rPr lang="en-US" altLang="ko-KR" sz="1000" dirty="0">
                <a:solidFill>
                  <a:srgbClr val="0000FF"/>
                </a:solidFill>
                <a:latin typeface="Courier New" pitchFamily="49" charset="0"/>
                <a:cs typeface="Courier New" pitchFamily="49" charset="0"/>
              </a:rPr>
              <a:t>://[fe80::b1d4]:11111"}]}, </a:t>
            </a:r>
          </a:p>
          <a:p>
            <a:endParaRPr lang="en-US" altLang="ko-KR" sz="1000" dirty="0">
              <a:solidFill>
                <a:srgbClr val="0000FF"/>
              </a:solidFill>
              <a:latin typeface="Courier New" pitchFamily="49" charset="0"/>
              <a:cs typeface="Courier New" pitchFamily="49" charset="0"/>
            </a:endParaRPr>
          </a:p>
          <a:p>
            <a:r>
              <a:rPr lang="en-US" altLang="ko-KR" sz="1000" dirty="0">
                <a:solidFill>
                  <a:srgbClr val="0000FF"/>
                </a:solidFill>
                <a:latin typeface="Courier New" pitchFamily="49" charset="0"/>
                <a:cs typeface="Courier New" pitchFamily="49" charset="0"/>
              </a:rPr>
              <a:t>  </a:t>
            </a:r>
            <a:r>
              <a:rPr lang="en-US" altLang="ko-KR" sz="1000" b="1" dirty="0">
                <a:solidFill>
                  <a:srgbClr val="0000FF"/>
                </a:solidFill>
                <a:latin typeface="Courier New" pitchFamily="49" charset="0"/>
                <a:cs typeface="Courier New" pitchFamily="49" charset="0"/>
              </a:rPr>
              <a:t>{ "anchor": "</a:t>
            </a:r>
            <a:r>
              <a:rPr lang="en-US" altLang="ko-KR" sz="1000" b="1" dirty="0" err="1">
                <a:solidFill>
                  <a:srgbClr val="0000FF"/>
                </a:solidFill>
                <a:latin typeface="Courier New" pitchFamily="49" charset="0"/>
                <a:cs typeface="Courier New" pitchFamily="49" charset="0"/>
              </a:rPr>
              <a:t>ocf</a:t>
            </a:r>
            <a:r>
              <a:rPr lang="en-US" altLang="ko-KR" sz="1000" b="1" dirty="0">
                <a:solidFill>
                  <a:srgbClr val="0000FF"/>
                </a:solidFill>
                <a:latin typeface="Courier New" pitchFamily="49" charset="0"/>
                <a:cs typeface="Courier New" pitchFamily="49" charset="0"/>
              </a:rPr>
              <a:t>://88b7c7f0-4b51-4e0a-9faa-cfb439fd7f49",</a:t>
            </a:r>
          </a:p>
          <a:p>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href</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myLightSwitch</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rt</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oic.r.switch.binary</a:t>
            </a:r>
            <a:r>
              <a:rPr lang="en-US" altLang="ko-KR" sz="1000" b="1" dirty="0">
                <a:solidFill>
                  <a:srgbClr val="0000FF"/>
                </a:solidFill>
                <a:latin typeface="Courier New" pitchFamily="49" charset="0"/>
                <a:cs typeface="Courier New" pitchFamily="49" charset="0"/>
              </a:rPr>
              <a:t>"],</a:t>
            </a:r>
          </a:p>
          <a:p>
            <a:r>
              <a:rPr lang="en-US" altLang="ko-KR" sz="1000" b="1" dirty="0">
                <a:solidFill>
                  <a:srgbClr val="0000FF"/>
                </a:solidFill>
                <a:latin typeface="Courier New" pitchFamily="49" charset="0"/>
                <a:cs typeface="Courier New" pitchFamily="49" charset="0"/>
              </a:rPr>
              <a:t>    "if": ["</a:t>
            </a:r>
            <a:r>
              <a:rPr lang="en-US" altLang="ko-KR" sz="1000" b="1" dirty="0" err="1">
                <a:solidFill>
                  <a:srgbClr val="0000FF"/>
                </a:solidFill>
                <a:latin typeface="Courier New" pitchFamily="49" charset="0"/>
                <a:cs typeface="Courier New" pitchFamily="49" charset="0"/>
              </a:rPr>
              <a:t>oic.if.a</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oic.if.baseline</a:t>
            </a:r>
            <a:r>
              <a:rPr lang="en-US" altLang="ko-KR" sz="1000" b="1" dirty="0">
                <a:solidFill>
                  <a:srgbClr val="0000FF"/>
                </a:solidFill>
                <a:latin typeface="Courier New" pitchFamily="49" charset="0"/>
                <a:cs typeface="Courier New" pitchFamily="49" charset="0"/>
              </a:rPr>
              <a:t>"], "p": {"</a:t>
            </a:r>
            <a:r>
              <a:rPr lang="en-US" altLang="ko-KR" sz="1000" b="1" dirty="0" err="1">
                <a:solidFill>
                  <a:srgbClr val="0000FF"/>
                </a:solidFill>
                <a:latin typeface="Courier New" pitchFamily="49" charset="0"/>
                <a:cs typeface="Courier New" pitchFamily="49" charset="0"/>
              </a:rPr>
              <a:t>bm</a:t>
            </a:r>
            <a:r>
              <a:rPr lang="en-US" altLang="ko-KR" sz="1000" b="1" dirty="0">
                <a:solidFill>
                  <a:srgbClr val="0000FF"/>
                </a:solidFill>
                <a:latin typeface="Courier New" pitchFamily="49" charset="0"/>
                <a:cs typeface="Courier New" pitchFamily="49" charset="0"/>
              </a:rPr>
              <a:t>": 3},</a:t>
            </a:r>
          </a:p>
          <a:p>
            <a:r>
              <a:rPr lang="en-US" altLang="ko-KR" sz="1000" b="1" dirty="0">
                <a:solidFill>
                  <a:srgbClr val="0000FF"/>
                </a:solidFill>
                <a:latin typeface="Courier New" pitchFamily="49" charset="0"/>
                <a:cs typeface="Courier New" pitchFamily="49" charset="0"/>
              </a:rPr>
              <a:t>    "eps": [{"ep": "</a:t>
            </a:r>
            <a:r>
              <a:rPr lang="en-US" altLang="ko-KR" sz="1000" b="1" dirty="0" err="1">
                <a:solidFill>
                  <a:srgbClr val="0000FF"/>
                </a:solidFill>
                <a:latin typeface="Courier New" pitchFamily="49" charset="0"/>
                <a:cs typeface="Courier New" pitchFamily="49" charset="0"/>
              </a:rPr>
              <a:t>coaps</a:t>
            </a:r>
            <a:r>
              <a:rPr lang="en-US" altLang="ko-KR" sz="1000" b="1" dirty="0">
                <a:solidFill>
                  <a:srgbClr val="0000FF"/>
                </a:solidFill>
                <a:latin typeface="Courier New" pitchFamily="49" charset="0"/>
                <a:cs typeface="Courier New" pitchFamily="49" charset="0"/>
              </a:rPr>
              <a:t>://[fe80::b1d6]:1111"}], </a:t>
            </a:r>
          </a:p>
          <a:p>
            <a:r>
              <a:rPr lang="en-US" altLang="ko-KR" sz="1000" b="1" dirty="0">
                <a:solidFill>
                  <a:srgbClr val="0000FF"/>
                </a:solidFill>
                <a:latin typeface="Courier New" pitchFamily="49" charset="0"/>
                <a:cs typeface="Courier New" pitchFamily="49" charset="0"/>
              </a:rPr>
              <a:t>    "ins": 11235 }</a:t>
            </a:r>
          </a:p>
          <a:p>
            <a:r>
              <a:rPr lang="en-US" altLang="ko-KR" sz="1000" dirty="0">
                <a:latin typeface="Courier New" pitchFamily="49" charset="0"/>
                <a:cs typeface="Courier New" pitchFamily="49" charset="0"/>
              </a:rPr>
              <a:t>] </a:t>
            </a:r>
          </a:p>
        </p:txBody>
      </p:sp>
    </p:spTree>
    <p:extLst>
      <p:ext uri="{BB962C8B-B14F-4D97-AF65-F5344CB8AC3E}">
        <p14:creationId xmlns:p14="http://schemas.microsoft.com/office/powerpoint/2010/main" val="2086966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left)">
                                      <p:cBhvr>
                                        <p:cTn id="1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a:extLst>
              <a:ext uri="{FF2B5EF4-FFF2-40B4-BE49-F238E27FC236}">
                <a16:creationId xmlns:a16="http://schemas.microsoft.com/office/drawing/2014/main" id="{3C36F2D8-4B49-4B7D-A829-0843C0CB4898}"/>
              </a:ext>
            </a:extLst>
          </p:cNvPr>
          <p:cNvSpPr>
            <a:spLocks noGrp="1"/>
          </p:cNvSpPr>
          <p:nvPr>
            <p:ph type="dt" sz="half" idx="10"/>
          </p:nvPr>
        </p:nvSpPr>
        <p:spPr/>
        <p:txBody>
          <a:bodyPr/>
          <a:lstStyle/>
          <a:p>
            <a:fld id="{F5626EBD-98E8-44AF-9B5B-FDCAB35EDB9B}" type="datetime3">
              <a:rPr lang="en-US" altLang="ko-KR" smtClean="0"/>
              <a:t>17 October 2017</a:t>
            </a:fld>
            <a:endParaRPr lang="en-US" dirty="0"/>
          </a:p>
        </p:txBody>
      </p:sp>
      <p:sp>
        <p:nvSpPr>
          <p:cNvPr id="5" name="바닥글 개체 틀 4">
            <a:extLst>
              <a:ext uri="{FF2B5EF4-FFF2-40B4-BE49-F238E27FC236}">
                <a16:creationId xmlns:a16="http://schemas.microsoft.com/office/drawing/2014/main" id="{63E8D76D-6C52-4A57-8B07-15DBBEEB01CF}"/>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0BF94C2E-4F4F-41CC-8DC1-EF3699C8F874}"/>
              </a:ext>
            </a:extLst>
          </p:cNvPr>
          <p:cNvSpPr>
            <a:spLocks noGrp="1"/>
          </p:cNvSpPr>
          <p:nvPr>
            <p:ph type="sldNum" sz="quarter" idx="12"/>
          </p:nvPr>
        </p:nvSpPr>
        <p:spPr/>
        <p:txBody>
          <a:bodyPr/>
          <a:lstStyle/>
          <a:p>
            <a:fld id="{17A5C656-E050-4F3D-A0DB-0D19E9E83691}" type="slidenum">
              <a:rPr lang="en-US" smtClean="0"/>
              <a:pPr/>
              <a:t>99</a:t>
            </a:fld>
            <a:endParaRPr lang="en-US" dirty="0"/>
          </a:p>
        </p:txBody>
      </p:sp>
      <p:sp>
        <p:nvSpPr>
          <p:cNvPr id="7" name="제목 2">
            <a:extLst>
              <a:ext uri="{FF2B5EF4-FFF2-40B4-BE49-F238E27FC236}">
                <a16:creationId xmlns:a16="http://schemas.microsoft.com/office/drawing/2014/main" id="{1DBF468F-0AC2-4220-A782-9D24C9CEC90C}"/>
              </a:ext>
            </a:extLst>
          </p:cNvPr>
          <p:cNvSpPr>
            <a:spLocks noGrp="1"/>
          </p:cNvSpPr>
          <p:nvPr>
            <p:ph type="title"/>
          </p:nvPr>
        </p:nvSpPr>
        <p:spPr>
          <a:xfrm>
            <a:off x="491046" y="94453"/>
            <a:ext cx="10295018" cy="721233"/>
          </a:xfrm>
        </p:spPr>
        <p:txBody>
          <a:bodyPr/>
          <a:lstStyle/>
          <a:p>
            <a:r>
              <a:rPr lang="en-US" altLang="ko-KR" dirty="0"/>
              <a:t>Resource delete</a:t>
            </a:r>
            <a:endParaRPr lang="ko-KR" altLang="en-US" dirty="0"/>
          </a:p>
        </p:txBody>
      </p:sp>
      <p:cxnSp>
        <p:nvCxnSpPr>
          <p:cNvPr id="8" name="직선 화살표 연결선 7">
            <a:extLst>
              <a:ext uri="{FF2B5EF4-FFF2-40B4-BE49-F238E27FC236}">
                <a16:creationId xmlns:a16="http://schemas.microsoft.com/office/drawing/2014/main" id="{C4BA2470-5BF1-427E-AFE7-2B1D4D72C2BD}"/>
              </a:ext>
            </a:extLst>
          </p:cNvPr>
          <p:cNvCxnSpPr/>
          <p:nvPr/>
        </p:nvCxnSpPr>
        <p:spPr>
          <a:xfrm flipV="1">
            <a:off x="2886334" y="2249778"/>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FE1994D9-13D0-4937-99FE-CE06650D7941}"/>
              </a:ext>
            </a:extLst>
          </p:cNvPr>
          <p:cNvSpPr txBox="1">
            <a:spLocks/>
          </p:cNvSpPr>
          <p:nvPr/>
        </p:nvSpPr>
        <p:spPr>
          <a:xfrm>
            <a:off x="2651920" y="1752600"/>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err="1">
                <a:latin typeface="Courier New" panose="02070309020205020404" pitchFamily="49" charset="0"/>
                <a:cs typeface="Courier New" panose="02070309020205020404" pitchFamily="49" charset="0"/>
              </a:rPr>
              <a:t>DELETE?ins</a:t>
            </a:r>
            <a:r>
              <a:rPr lang="en-US" altLang="ko-KR" sz="1600" b="1" dirty="0">
                <a:latin typeface="Courier New" panose="02070309020205020404" pitchFamily="49" charset="0"/>
                <a:cs typeface="Courier New" panose="02070309020205020404" pitchFamily="49" charset="0"/>
              </a:rPr>
              <a:t>=11235</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0" name="Content Placeholder 2">
            <a:extLst>
              <a:ext uri="{FF2B5EF4-FFF2-40B4-BE49-F238E27FC236}">
                <a16:creationId xmlns:a16="http://schemas.microsoft.com/office/drawing/2014/main" id="{DBEBF0E0-2BB9-458A-B29F-3E06F223DBD5}"/>
              </a:ext>
            </a:extLst>
          </p:cNvPr>
          <p:cNvSpPr txBox="1">
            <a:spLocks/>
          </p:cNvSpPr>
          <p:nvPr/>
        </p:nvSpPr>
        <p:spPr>
          <a:xfrm>
            <a:off x="7679636" y="5334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Resource Directory  </a:t>
            </a:r>
            <a:endParaRPr lang="en-US" sz="2000" b="1" dirty="0">
              <a:solidFill>
                <a:srgbClr val="1C3339"/>
              </a:solidFill>
            </a:endParaRPr>
          </a:p>
        </p:txBody>
      </p:sp>
      <p:sp>
        <p:nvSpPr>
          <p:cNvPr id="11" name="직사각형 10">
            <a:extLst>
              <a:ext uri="{FF2B5EF4-FFF2-40B4-BE49-F238E27FC236}">
                <a16:creationId xmlns:a16="http://schemas.microsoft.com/office/drawing/2014/main" id="{68E5F058-DAC9-494C-8223-FB32907C63FA}"/>
              </a:ext>
            </a:extLst>
          </p:cNvPr>
          <p:cNvSpPr/>
          <p:nvPr/>
        </p:nvSpPr>
        <p:spPr>
          <a:xfrm>
            <a:off x="6614319" y="1143000"/>
            <a:ext cx="5334000" cy="510540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pic>
        <p:nvPicPr>
          <p:cNvPr id="12" name="Picture 2" descr="https://www.troopsupport.dla.mil/events/images/140122.jpg">
            <a:extLst>
              <a:ext uri="{FF2B5EF4-FFF2-40B4-BE49-F238E27FC236}">
                <a16:creationId xmlns:a16="http://schemas.microsoft.com/office/drawing/2014/main" id="{09EA1BA7-AF02-4474-A829-20A7FD79492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5384" y="1447800"/>
            <a:ext cx="1764135" cy="269178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218FEB13-6932-4527-AC27-44A60E275EC0}"/>
              </a:ext>
            </a:extLst>
          </p:cNvPr>
          <p:cNvSpPr txBox="1"/>
          <p:nvPr/>
        </p:nvSpPr>
        <p:spPr>
          <a:xfrm>
            <a:off x="6634516" y="1282661"/>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/res</a:t>
            </a:r>
            <a:endParaRPr lang="ko-KR" altLang="en-US" sz="1400" b="1" dirty="0" err="1">
              <a:latin typeface="Courier New" pitchFamily="49" charset="0"/>
              <a:cs typeface="Courier New" pitchFamily="49" charset="0"/>
            </a:endParaRPr>
          </a:p>
        </p:txBody>
      </p:sp>
      <p:sp>
        <p:nvSpPr>
          <p:cNvPr id="14" name="TextBox 13">
            <a:extLst>
              <a:ext uri="{FF2B5EF4-FFF2-40B4-BE49-F238E27FC236}">
                <a16:creationId xmlns:a16="http://schemas.microsoft.com/office/drawing/2014/main" id="{2FAD23C0-8DD1-4604-AD46-8CA84510D358}"/>
              </a:ext>
            </a:extLst>
          </p:cNvPr>
          <p:cNvSpPr txBox="1"/>
          <p:nvPr/>
        </p:nvSpPr>
        <p:spPr>
          <a:xfrm>
            <a:off x="6634516" y="526807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rd</a:t>
            </a:r>
            <a:endParaRPr lang="ko-KR" altLang="en-US" sz="1400" b="1" dirty="0" err="1">
              <a:latin typeface="Courier New" pitchFamily="49" charset="0"/>
              <a:cs typeface="Courier New" pitchFamily="49" charset="0"/>
            </a:endParaRPr>
          </a:p>
        </p:txBody>
      </p:sp>
      <p:sp>
        <p:nvSpPr>
          <p:cNvPr id="15" name="TextBox 14">
            <a:extLst>
              <a:ext uri="{FF2B5EF4-FFF2-40B4-BE49-F238E27FC236}">
                <a16:creationId xmlns:a16="http://schemas.microsoft.com/office/drawing/2014/main" id="{F3579019-6ABD-497D-8A53-FF6D7EF6AC48}"/>
              </a:ext>
            </a:extLst>
          </p:cNvPr>
          <p:cNvSpPr txBox="1"/>
          <p:nvPr/>
        </p:nvSpPr>
        <p:spPr>
          <a:xfrm>
            <a:off x="6985159" y="5619690"/>
            <a:ext cx="4724400" cy="400110"/>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oic.wk.rd</a:t>
            </a:r>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sel</a:t>
            </a:r>
            <a:r>
              <a:rPr lang="en-US" altLang="ko-KR" sz="1000" dirty="0">
                <a:latin typeface="Courier New" pitchFamily="49" charset="0"/>
                <a:cs typeface="Courier New" pitchFamily="49" charset="0"/>
              </a:rPr>
              <a:t>": 50 }</a:t>
            </a:r>
          </a:p>
        </p:txBody>
      </p:sp>
      <p:sp>
        <p:nvSpPr>
          <p:cNvPr id="16" name="Content Placeholder 2">
            <a:extLst>
              <a:ext uri="{FF2B5EF4-FFF2-40B4-BE49-F238E27FC236}">
                <a16:creationId xmlns:a16="http://schemas.microsoft.com/office/drawing/2014/main" id="{CC9BE1F9-617B-49A4-B1A1-E0D5319B6005}"/>
              </a:ext>
            </a:extLst>
          </p:cNvPr>
          <p:cNvSpPr txBox="1">
            <a:spLocks/>
          </p:cNvSpPr>
          <p:nvPr/>
        </p:nvSpPr>
        <p:spPr>
          <a:xfrm>
            <a:off x="301069" y="44196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Publishing </a:t>
            </a:r>
          </a:p>
          <a:p>
            <a:pPr marL="457200" indent="-457200" algn="ctr">
              <a:buNone/>
            </a:pPr>
            <a:r>
              <a:rPr lang="en-US" altLang="ko-KR" sz="2000" b="1" dirty="0"/>
              <a:t>Device </a:t>
            </a:r>
            <a:endParaRPr lang="en-US" sz="2000" b="1" dirty="0">
              <a:solidFill>
                <a:srgbClr val="1C3339"/>
              </a:solidFill>
            </a:endParaRPr>
          </a:p>
        </p:txBody>
      </p:sp>
      <p:sp>
        <p:nvSpPr>
          <p:cNvPr id="17" name="TextBox 16">
            <a:extLst>
              <a:ext uri="{FF2B5EF4-FFF2-40B4-BE49-F238E27FC236}">
                <a16:creationId xmlns:a16="http://schemas.microsoft.com/office/drawing/2014/main" id="{F32E6FDA-CF30-424B-8CD7-361A6FB9AEB7}"/>
              </a:ext>
            </a:extLst>
          </p:cNvPr>
          <p:cNvSpPr txBox="1"/>
          <p:nvPr/>
        </p:nvSpPr>
        <p:spPr>
          <a:xfrm>
            <a:off x="6985159" y="1705213"/>
            <a:ext cx="4724400" cy="2554545"/>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/d",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oic.d.bridge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a:t>
            </a:r>
          </a:p>
          <a:p>
            <a:endParaRPr lang="en-US" altLang="ko-KR" sz="1000" dirty="0">
              <a:latin typeface="Courier New" pitchFamily="49" charset="0"/>
              <a:cs typeface="Courier New" pitchFamily="49" charset="0"/>
            </a:endParaRP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/p",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oic.wk.p</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 },</a:t>
            </a:r>
          </a:p>
          <a:p>
            <a:endParaRPr lang="en-US" altLang="ko-KR" sz="1000" dirty="0">
              <a:latin typeface="Courier New" pitchFamily="49" charset="0"/>
              <a:cs typeface="Courier New" pitchFamily="49" charset="0"/>
            </a:endParaRP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a:t>
            </a:r>
            <a:r>
              <a:rPr lang="en-US" altLang="ko-KR" sz="1000" dirty="0" err="1">
                <a:latin typeface="Courier New" pitchFamily="49" charset="0"/>
                <a:cs typeface="Courier New" pitchFamily="49" charset="0"/>
              </a:rPr>
              <a:t>rd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oic.wk.rd</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 </a:t>
            </a:r>
          </a:p>
          <a:p>
            <a:r>
              <a:rPr lang="en-US" altLang="ko-KR" sz="1000" dirty="0">
                <a:latin typeface="Courier New" pitchFamily="49" charset="0"/>
                <a:cs typeface="Courier New" pitchFamily="49" charset="0"/>
              </a:rPr>
              <a:t>] </a:t>
            </a:r>
          </a:p>
        </p:txBody>
      </p:sp>
    </p:spTree>
    <p:extLst>
      <p:ext uri="{BB962C8B-B14F-4D97-AF65-F5344CB8AC3E}">
        <p14:creationId xmlns:p14="http://schemas.microsoft.com/office/powerpoint/2010/main" val="21336643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10.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11.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12.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13.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14.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15.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16.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17.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18.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19.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2.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20.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21.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22.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23.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24.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25.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26.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27.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28.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29.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3.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30.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31.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32.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33.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34.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35.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36.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37.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38.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39.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4.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40.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41.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42.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43.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44.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45.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46.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47.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48.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49.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5.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50.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51.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52.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53.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54.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55.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56.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57.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58.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59.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6.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60.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61.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62.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63.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7.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8.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9.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heme/theme1.xml><?xml version="1.0" encoding="utf-8"?>
<a:theme xmlns:a="http://schemas.openxmlformats.org/drawingml/2006/main" name="Graphic Deck_Theme B">
  <a:themeElements>
    <a:clrScheme name="OCF Colors 2017 RGB">
      <a:dk1>
        <a:srgbClr val="000000"/>
      </a:dk1>
      <a:lt1>
        <a:srgbClr val="FFFFFF"/>
      </a:lt1>
      <a:dk2>
        <a:srgbClr val="006E9F"/>
      </a:dk2>
      <a:lt2>
        <a:srgbClr val="FFFFFF"/>
      </a:lt2>
      <a:accent1>
        <a:srgbClr val="43B3E3"/>
      </a:accent1>
      <a:accent2>
        <a:srgbClr val="6EBE49"/>
      </a:accent2>
      <a:accent3>
        <a:srgbClr val="A5A5A5"/>
      </a:accent3>
      <a:accent4>
        <a:srgbClr val="43B3E3"/>
      </a:accent4>
      <a:accent5>
        <a:srgbClr val="E6792B"/>
      </a:accent5>
      <a:accent6>
        <a:srgbClr val="F7C123"/>
      </a:accent6>
      <a:hlink>
        <a:srgbClr val="43B3E3"/>
      </a:hlink>
      <a:folHlink>
        <a:srgbClr val="6EBE49"/>
      </a:folHlink>
    </a:clrScheme>
    <a:fontScheme name="Plaza">
      <a:majorFont>
        <a:latin typeface="Century Gothic"/>
        <a:ea typeface=""/>
        <a:cs typeface=""/>
        <a:font script="Jpan" typeface="メイリオ"/>
      </a:majorFont>
      <a:minorFont>
        <a:latin typeface="Century Gothic"/>
        <a:ea typeface=""/>
        <a:cs typeface=""/>
        <a:font script="Jpan" typeface="メイリオ"/>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Graphic Deck_Theme B</Template>
  <TotalTime>5468</TotalTime>
  <Words>25395</Words>
  <Application>Microsoft Office PowerPoint</Application>
  <PresentationFormat>사용자 지정</PresentationFormat>
  <Paragraphs>4206</Paragraphs>
  <Slides>132</Slides>
  <Notes>15</Notes>
  <HiddenSlides>0</HiddenSlides>
  <MMClips>0</MMClips>
  <ScaleCrop>false</ScaleCrop>
  <HeadingPairs>
    <vt:vector size="8" baseType="variant">
      <vt:variant>
        <vt:lpstr>사용한 글꼴</vt:lpstr>
      </vt:variant>
      <vt:variant>
        <vt:i4>16</vt:i4>
      </vt:variant>
      <vt:variant>
        <vt:lpstr>테마</vt:lpstr>
      </vt:variant>
      <vt:variant>
        <vt:i4>1</vt:i4>
      </vt:variant>
      <vt:variant>
        <vt:lpstr>포함된 OLE 서버</vt:lpstr>
      </vt:variant>
      <vt:variant>
        <vt:i4>1</vt:i4>
      </vt:variant>
      <vt:variant>
        <vt:lpstr>슬라이드 제목</vt:lpstr>
      </vt:variant>
      <vt:variant>
        <vt:i4>132</vt:i4>
      </vt:variant>
    </vt:vector>
  </HeadingPairs>
  <TitlesOfParts>
    <vt:vector size="150" baseType="lpstr">
      <vt:lpstr>Arial Unicode MS</vt:lpstr>
      <vt:lpstr>MS PGothic</vt:lpstr>
      <vt:lpstr>Neo Sans Intel</vt:lpstr>
      <vt:lpstr>Osaka</vt:lpstr>
      <vt:lpstr>굴림</vt:lpstr>
      <vt:lpstr>맑은 고딕</vt:lpstr>
      <vt:lpstr>Arial</vt:lpstr>
      <vt:lpstr>Calibri</vt:lpstr>
      <vt:lpstr>Century Gothic</vt:lpstr>
      <vt:lpstr>Courier New</vt:lpstr>
      <vt:lpstr>Franklin Gothic Medium</vt:lpstr>
      <vt:lpstr>Helvetica</vt:lpstr>
      <vt:lpstr>Times</vt:lpstr>
      <vt:lpstr>Times New Roman</vt:lpstr>
      <vt:lpstr>Verdana</vt:lpstr>
      <vt:lpstr>Wingdings</vt:lpstr>
      <vt:lpstr>Graphic Deck_Theme B</vt:lpstr>
      <vt:lpstr>Visio.Drawing.15</vt:lpstr>
      <vt:lpstr>OCF Core Framework, aka IoT platform OCF 1.3 </vt:lpstr>
      <vt:lpstr>Contents</vt:lpstr>
      <vt:lpstr>Contents</vt:lpstr>
      <vt:lpstr>Internet of Things </vt:lpstr>
      <vt:lpstr>Internet  </vt:lpstr>
      <vt:lpstr>Internet of Things? </vt:lpstr>
      <vt:lpstr>RESTful Architecture Style </vt:lpstr>
      <vt:lpstr>RESTful Architecture Style </vt:lpstr>
      <vt:lpstr>RESTful Architecture Style </vt:lpstr>
      <vt:lpstr>(conceptual) IoT Architecture &amp; Procedures</vt:lpstr>
      <vt:lpstr>(conceptual) IoT Architecture &amp; Procedures</vt:lpstr>
      <vt:lpstr>(conceptual) IoT Architecture &amp; Procedures</vt:lpstr>
      <vt:lpstr>(conceptual) IoT Architecture &amp; Procedures</vt:lpstr>
      <vt:lpstr>(conceptual) IoT Architecture &amp; Procedures</vt:lpstr>
      <vt:lpstr>Main IoT challenges</vt:lpstr>
      <vt:lpstr>Contents</vt:lpstr>
      <vt:lpstr>RESTful Architecture Style </vt:lpstr>
      <vt:lpstr>OCF Device: Roles  </vt:lpstr>
      <vt:lpstr>OCF Device: Roles  </vt:lpstr>
      <vt:lpstr>Logical organization: 3 part approach</vt:lpstr>
      <vt:lpstr>Logical organization: 3 part approach</vt:lpstr>
      <vt:lpstr>Logical organization: 3 part approach</vt:lpstr>
      <vt:lpstr>Logical organization: 3 part approach</vt:lpstr>
      <vt:lpstr>IoT Protocol Stacks</vt:lpstr>
      <vt:lpstr>Internet &amp; IoT layer comparison</vt:lpstr>
      <vt:lpstr>OCF Functional Block Diagram</vt:lpstr>
      <vt:lpstr>OCF Functional Block Diagram</vt:lpstr>
      <vt:lpstr>OCF Framework: IoT Platform(?)</vt:lpstr>
      <vt:lpstr>OCF Framework: IoT Platform(?)</vt:lpstr>
      <vt:lpstr>OCF Framework – IoT Platform? </vt:lpstr>
      <vt:lpstr>Core features &amp; issues </vt:lpstr>
      <vt:lpstr>Current status    </vt:lpstr>
      <vt:lpstr>OCF Functional Block Diagram: WG/TGs</vt:lpstr>
      <vt:lpstr>OCF Functional Block Diagram: WG/TGs</vt:lpstr>
      <vt:lpstr>Contents</vt:lpstr>
      <vt:lpstr>Resource (instance) </vt:lpstr>
      <vt:lpstr>Resource (instance)</vt:lpstr>
      <vt:lpstr>Property</vt:lpstr>
      <vt:lpstr>Property: Format</vt:lpstr>
      <vt:lpstr>Property: Common Property</vt:lpstr>
      <vt:lpstr>Resource Type</vt:lpstr>
      <vt:lpstr>Resource Type: Format  </vt:lpstr>
      <vt:lpstr>OCF Link: Typed Web Link</vt:lpstr>
      <vt:lpstr>OCF Link</vt:lpstr>
      <vt:lpstr>OCF Link</vt:lpstr>
      <vt:lpstr>Collection: Resource structure</vt:lpstr>
      <vt:lpstr>Interface</vt:lpstr>
      <vt:lpstr>Interface</vt:lpstr>
      <vt:lpstr>Interface</vt:lpstr>
      <vt:lpstr>Interface</vt:lpstr>
      <vt:lpstr>Interface</vt:lpstr>
      <vt:lpstr>Interface</vt:lpstr>
      <vt:lpstr>Interface</vt:lpstr>
      <vt:lpstr>Interface</vt:lpstr>
      <vt:lpstr>Query: “rt” &amp; “if” query  </vt:lpstr>
      <vt:lpstr>Core Resources</vt:lpstr>
      <vt:lpstr>Core Resources: Examples</vt:lpstr>
      <vt:lpstr>OCF Device: Roles  </vt:lpstr>
      <vt:lpstr>OCF Device: Protocol stack </vt:lpstr>
      <vt:lpstr>OCF Device: Protocol stack </vt:lpstr>
      <vt:lpstr>OCF Device </vt:lpstr>
      <vt:lpstr>OCF Device </vt:lpstr>
      <vt:lpstr>Device example: light device (oic.d.light)</vt:lpstr>
      <vt:lpstr>Discovery procedure with oic/res</vt:lpstr>
      <vt:lpstr>Contents</vt:lpstr>
      <vt:lpstr>CRUDN: generic operation procedure  </vt:lpstr>
      <vt:lpstr>CRUDN: generic operation procedure</vt:lpstr>
      <vt:lpstr>Generic Request &amp; Response message </vt:lpstr>
      <vt:lpstr>Messaging: CoAP</vt:lpstr>
      <vt:lpstr>Messaging: CRUDN with CoAP method </vt:lpstr>
      <vt:lpstr>CREATE with POST </vt:lpstr>
      <vt:lpstr>CREATE with POST </vt:lpstr>
      <vt:lpstr>CREATE with PUT </vt:lpstr>
      <vt:lpstr>CREATE with PUT </vt:lpstr>
      <vt:lpstr>UPDATE with POST </vt:lpstr>
      <vt:lpstr>UPDATE with POST </vt:lpstr>
      <vt:lpstr>UPDATE with PUT </vt:lpstr>
      <vt:lpstr>UPDATE with PUT </vt:lpstr>
      <vt:lpstr>UPDATE with PATCH </vt:lpstr>
      <vt:lpstr>UPDATE with PATCH </vt:lpstr>
      <vt:lpstr>Discovery </vt:lpstr>
      <vt:lpstr>(Direct) Discovery with oic/res</vt:lpstr>
      <vt:lpstr>(Direct) Discovery with oic/res</vt:lpstr>
      <vt:lpstr>(Direct) Discovery with oic/res</vt:lpstr>
      <vt:lpstr>(Direct) Discovery with oic/res</vt:lpstr>
      <vt:lpstr>(Direct) Discovery with oic/res</vt:lpstr>
      <vt:lpstr>(Direct) Discovery with oic/res</vt:lpstr>
      <vt:lpstr>(Indirect) Discovery with Resource Directory </vt:lpstr>
      <vt:lpstr>(Indirect) Discovery with Resource Directory  </vt:lpstr>
      <vt:lpstr>RD: oic.wd.rd specification </vt:lpstr>
      <vt:lpstr>RD: oic.wd.rd specification </vt:lpstr>
      <vt:lpstr>RD discovery</vt:lpstr>
      <vt:lpstr>RD select</vt:lpstr>
      <vt:lpstr>Resource publish</vt:lpstr>
      <vt:lpstr>Resource publish</vt:lpstr>
      <vt:lpstr>Resource update </vt:lpstr>
      <vt:lpstr>Resource update </vt:lpstr>
      <vt:lpstr>Resource delete</vt:lpstr>
      <vt:lpstr>Resource delete</vt:lpstr>
      <vt:lpstr>Resource delete</vt:lpstr>
      <vt:lpstr>Resource expose </vt:lpstr>
      <vt:lpstr>Contents</vt:lpstr>
      <vt:lpstr>multi-Resource model support  </vt:lpstr>
      <vt:lpstr>Versioning: resource model indication </vt:lpstr>
      <vt:lpstr>Versioning: resource model indication </vt:lpstr>
      <vt:lpstr>Versioning: Differentiated responses</vt:lpstr>
      <vt:lpstr>Versioning: Differentiated responses</vt:lpstr>
      <vt:lpstr>OCF Bridge - Background &amp; technical need</vt:lpstr>
      <vt:lpstr>OCF Bridge: technical approach</vt:lpstr>
      <vt:lpstr>OCF Bridge: operation sketch with OCF &amp; oneM2M</vt:lpstr>
      <vt:lpstr>Bridge Device example: bridge (oic.d.bridge)  </vt:lpstr>
      <vt:lpstr>Bridge Device example: bridge (oic.d.bridge)  </vt:lpstr>
      <vt:lpstr>Spec items – OCF Amsterdam </vt:lpstr>
      <vt:lpstr>Follow through</vt:lpstr>
      <vt:lpstr>Main IoT Technical Challenges vs Internet</vt:lpstr>
      <vt:lpstr>Main IoT Technical Challenges vs Internet</vt:lpstr>
      <vt:lpstr>Main IoT Technical Challenges vs Internet</vt:lpstr>
      <vt:lpstr>Follow through</vt:lpstr>
      <vt:lpstr>Specification &amp; Presentation location </vt:lpstr>
      <vt:lpstr>Appendix</vt:lpstr>
      <vt:lpstr>Main IoT Technical Challenges vs Internet</vt:lpstr>
      <vt:lpstr>Main IoT Technical Challenges vs Internet</vt:lpstr>
      <vt:lpstr>(Example) NEST Operations with Protocols</vt:lpstr>
      <vt:lpstr>(Example) NEST Operations with Protocols</vt:lpstr>
      <vt:lpstr>(Example) NEST Operations with Protocols</vt:lpstr>
      <vt:lpstr>(Example) NEST Operations with Protocols</vt:lpstr>
      <vt:lpstr>(Example) NEST Operations with Protocols</vt:lpstr>
      <vt:lpstr>(Example) NEST Operations with Protocols</vt:lpstr>
      <vt:lpstr>Spec items – OCF Amsterdam </vt:lpstr>
      <vt:lpstr>OCF Framework: IoT Platform</vt:lpstr>
      <vt:lpstr>PATCH </vt:lpstr>
      <vt:lpstr>PowerPoint 프레젠테이션</vt:lpstr>
    </vt:vector>
  </TitlesOfParts>
  <Company>VTM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Group Status Reports</dc:title>
  <dc:creator>Lindsay Adamson</dc:creator>
  <cp:lastModifiedBy>jinchoe</cp:lastModifiedBy>
  <cp:revision>188</cp:revision>
  <dcterms:created xsi:type="dcterms:W3CDTF">2016-05-17T18:07:16Z</dcterms:created>
  <dcterms:modified xsi:type="dcterms:W3CDTF">2017-10-17T05:58:43Z</dcterms:modified>
</cp:coreProperties>
</file>