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5"/>
  </p:notesMasterIdLst>
  <p:handoutMasterIdLst>
    <p:handoutMasterId r:id="rId116"/>
  </p:handoutMasterIdLst>
  <p:sldIdLst>
    <p:sldId id="277" r:id="rId2"/>
    <p:sldId id="282" r:id="rId3"/>
    <p:sldId id="475" r:id="rId4"/>
    <p:sldId id="476" r:id="rId5"/>
    <p:sldId id="334" r:id="rId6"/>
    <p:sldId id="392" r:id="rId7"/>
    <p:sldId id="336" r:id="rId8"/>
    <p:sldId id="337" r:id="rId9"/>
    <p:sldId id="338" r:id="rId10"/>
    <p:sldId id="339" r:id="rId11"/>
    <p:sldId id="340" r:id="rId12"/>
    <p:sldId id="343" r:id="rId13"/>
    <p:sldId id="350" r:id="rId14"/>
    <p:sldId id="351" r:id="rId15"/>
    <p:sldId id="302" r:id="rId16"/>
    <p:sldId id="393" r:id="rId17"/>
    <p:sldId id="394" r:id="rId18"/>
    <p:sldId id="396" r:id="rId19"/>
    <p:sldId id="395" r:id="rId20"/>
    <p:sldId id="369" r:id="rId21"/>
    <p:sldId id="389" r:id="rId22"/>
    <p:sldId id="371" r:id="rId23"/>
    <p:sldId id="372" r:id="rId24"/>
    <p:sldId id="373" r:id="rId25"/>
    <p:sldId id="390" r:id="rId26"/>
    <p:sldId id="387" r:id="rId27"/>
    <p:sldId id="407" r:id="rId28"/>
    <p:sldId id="406" r:id="rId29"/>
    <p:sldId id="408" r:id="rId30"/>
    <p:sldId id="409" r:id="rId31"/>
    <p:sldId id="391" r:id="rId32"/>
    <p:sldId id="385" r:id="rId33"/>
    <p:sldId id="386" r:id="rId34"/>
    <p:sldId id="382" r:id="rId35"/>
    <p:sldId id="366" r:id="rId36"/>
    <p:sldId id="367" r:id="rId37"/>
    <p:sldId id="304" r:id="rId38"/>
    <p:sldId id="305" r:id="rId39"/>
    <p:sldId id="413" r:id="rId40"/>
    <p:sldId id="414" r:id="rId41"/>
    <p:sldId id="420" r:id="rId42"/>
    <p:sldId id="421" r:id="rId43"/>
    <p:sldId id="306" r:id="rId44"/>
    <p:sldId id="423" r:id="rId45"/>
    <p:sldId id="424" r:id="rId46"/>
    <p:sldId id="474" r:id="rId47"/>
    <p:sldId id="430" r:id="rId48"/>
    <p:sldId id="431" r:id="rId49"/>
    <p:sldId id="426" r:id="rId50"/>
    <p:sldId id="435" r:id="rId51"/>
    <p:sldId id="307" r:id="rId52"/>
    <p:sldId id="289" r:id="rId53"/>
    <p:sldId id="290" r:id="rId54"/>
    <p:sldId id="291" r:id="rId55"/>
    <p:sldId id="292" r:id="rId56"/>
    <p:sldId id="293" r:id="rId57"/>
    <p:sldId id="294" r:id="rId58"/>
    <p:sldId id="295" r:id="rId59"/>
    <p:sldId id="296" r:id="rId60"/>
    <p:sldId id="297" r:id="rId61"/>
    <p:sldId id="298" r:id="rId62"/>
    <p:sldId id="469" r:id="rId63"/>
    <p:sldId id="470" r:id="rId64"/>
    <p:sldId id="471" r:id="rId65"/>
    <p:sldId id="472" r:id="rId66"/>
    <p:sldId id="473"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51" r:id="rId84"/>
    <p:sldId id="452" r:id="rId85"/>
    <p:sldId id="437" r:id="rId86"/>
    <p:sldId id="438" r:id="rId87"/>
    <p:sldId id="439" r:id="rId88"/>
    <p:sldId id="440" r:id="rId89"/>
    <p:sldId id="441" r:id="rId90"/>
    <p:sldId id="442" r:id="rId91"/>
    <p:sldId id="443" r:id="rId92"/>
    <p:sldId id="444" r:id="rId93"/>
    <p:sldId id="445" r:id="rId94"/>
    <p:sldId id="446" r:id="rId95"/>
    <p:sldId id="447" r:id="rId96"/>
    <p:sldId id="448" r:id="rId97"/>
    <p:sldId id="449" r:id="rId98"/>
    <p:sldId id="450" r:id="rId99"/>
    <p:sldId id="432" r:id="rId100"/>
    <p:sldId id="434" r:id="rId101"/>
    <p:sldId id="433" r:id="rId102"/>
    <p:sldId id="301" r:id="rId103"/>
    <p:sldId id="352" r:id="rId104"/>
    <p:sldId id="353" r:id="rId105"/>
    <p:sldId id="354" r:id="rId106"/>
    <p:sldId id="397" r:id="rId107"/>
    <p:sldId id="398" r:id="rId108"/>
    <p:sldId id="399" r:id="rId109"/>
    <p:sldId id="400" r:id="rId110"/>
    <p:sldId id="401" r:id="rId111"/>
    <p:sldId id="402" r:id="rId112"/>
    <p:sldId id="410" r:id="rId113"/>
    <p:sldId id="281" r:id="rId114"/>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58" autoAdjust="0"/>
  </p:normalViewPr>
  <p:slideViewPr>
    <p:cSldViewPr snapToGrid="0">
      <p:cViewPr varScale="1">
        <p:scale>
          <a:sx n="79" d="100"/>
          <a:sy n="79" d="100"/>
        </p:scale>
        <p:origin x="245" y="48"/>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1074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6/22/2017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6/22/2017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34</a:t>
            </a:fld>
            <a:endParaRPr lang="en-US"/>
          </a:p>
        </p:txBody>
      </p:sp>
    </p:spTree>
    <p:extLst>
      <p:ext uri="{BB962C8B-B14F-4D97-AF65-F5344CB8AC3E}">
        <p14:creationId xmlns:p14="http://schemas.microsoft.com/office/powerpoint/2010/main" val="71667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69</a:t>
            </a:fld>
            <a:endParaRPr lang="en-US"/>
          </a:p>
        </p:txBody>
      </p:sp>
    </p:spTree>
    <p:extLst>
      <p:ext uri="{BB962C8B-B14F-4D97-AF65-F5344CB8AC3E}">
        <p14:creationId xmlns:p14="http://schemas.microsoft.com/office/powerpoint/2010/main" val="327982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104</a:t>
            </a:fld>
            <a:endParaRPr lang="ko-KR" altLang="en-US"/>
          </a:p>
        </p:txBody>
      </p:sp>
    </p:spTree>
    <p:extLst>
      <p:ext uri="{BB962C8B-B14F-4D97-AF65-F5344CB8AC3E}">
        <p14:creationId xmlns:p14="http://schemas.microsoft.com/office/powerpoint/2010/main" val="50267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105</a:t>
            </a:fld>
            <a:endParaRPr lang="ko-KR" altLang="en-US"/>
          </a:p>
        </p:txBody>
      </p:sp>
    </p:spTree>
    <p:extLst>
      <p:ext uri="{BB962C8B-B14F-4D97-AF65-F5344CB8AC3E}">
        <p14:creationId xmlns:p14="http://schemas.microsoft.com/office/powerpoint/2010/main" val="314466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2F7F0EBF-D36D-492C-AF6D-1FA4EC2DB064}"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F50A086A-2BDD-40EF-8B9B-86D4BFAC09CB}" type="datetime4">
              <a:rPr lang="en-US" altLang="ko-KR" smtClean="0"/>
              <a:t>June 22,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77DCA1BB-B15E-4872-8528-ED7BBCCE0954}" type="datetime4">
              <a:rPr lang="en-US" altLang="ko-KR" smtClean="0"/>
              <a:t>June 22,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C6894761-9880-41D9-9846-4AB75CB4D20A}" type="datetime4">
              <a:rPr lang="en-US" altLang="ko-KR" smtClean="0"/>
              <a:t>June 22, 2017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ED7A25FD-F1B7-483D-9358-EF517DF1D1D7}" type="datetime4">
              <a:rPr lang="en-US" altLang="ko-KR" smtClean="0"/>
              <a:t>June 22,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916B830C-03EA-477D-A83E-A10D5E46D129}" type="datetime4">
              <a:rPr lang="en-US" altLang="ko-KR" smtClean="0"/>
              <a:t>June 22,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2D02FA2A-C0D1-445F-98D9-436F89D0AF75}" type="datetime4">
              <a:rPr lang="en-US" altLang="ko-KR" smtClean="0"/>
              <a:t>June 22,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89D76B30-451E-4C00-BC47-3007A5F0AE9B}" type="datetime4">
              <a:rPr lang="en-US" altLang="ko-KR" smtClean="0"/>
              <a:t>June 22, 2017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10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56.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55.jpeg"/><Relationship Id="rId2" Type="http://schemas.openxmlformats.org/officeDocument/2006/relationships/notesSlide" Target="../notesSlides/notesSlide5.xml"/><Relationship Id="rId16" Type="http://schemas.openxmlformats.org/officeDocument/2006/relationships/image" Target="../media/image59.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54.png"/><Relationship Id="rId5" Type="http://schemas.openxmlformats.org/officeDocument/2006/relationships/image" Target="../media/image29.jpeg"/><Relationship Id="rId15" Type="http://schemas.openxmlformats.org/officeDocument/2006/relationships/image" Target="../media/image58.gif"/><Relationship Id="rId10" Type="http://schemas.openxmlformats.org/officeDocument/2006/relationships/image" Target="../media/image53.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57.png"/></Relationships>
</file>

<file path=ppt/slides/_rels/slide106.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30.png"/><Relationship Id="rId4" Type="http://schemas.openxmlformats.org/officeDocument/2006/relationships/image" Target="../media/image29.jpeg"/></Relationships>
</file>

<file path=ppt/slides/_rels/slide10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62.png"/></Relationships>
</file>

<file path=ppt/slides/_rels/slide10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62.png"/></Relationships>
</file>

<file path=ppt/slides/_rels/slide10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30.png"/><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1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62.png"/></Relationships>
</file>

<file path=ppt/slides/_rels/slide11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6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9.emf"/><Relationship Id="rId5" Type="http://schemas.openxmlformats.org/officeDocument/2006/relationships/oleObject" Target="../embeddings/oleObject2.bin"/><Relationship Id="rId4" Type="http://schemas.openxmlformats.org/officeDocument/2006/relationships/image" Target="../media/image38.emf"/></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8.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41.jpeg"/><Relationship Id="rId18" Type="http://schemas.openxmlformats.org/officeDocument/2006/relationships/image" Target="../media/image46.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5.png"/><Relationship Id="rId2" Type="http://schemas.openxmlformats.org/officeDocument/2006/relationships/tags" Target="../tags/tag2.xml"/><Relationship Id="rId16" Type="http://schemas.openxmlformats.org/officeDocument/2006/relationships/image" Target="../media/image44.gif"/><Relationship Id="rId20" Type="http://schemas.openxmlformats.org/officeDocument/2006/relationships/image" Target="../media/image4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3.png"/><Relationship Id="rId10" Type="http://schemas.openxmlformats.org/officeDocument/2006/relationships/tags" Target="../tags/tag10.xml"/><Relationship Id="rId19" Type="http://schemas.openxmlformats.org/officeDocument/2006/relationships/image" Target="../media/image47.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2.jpeg"/></Relationships>
</file>

<file path=ppt/slides/_rels/slide2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tags" Target="../tags/tag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connectivityfoundation/core" TargetMode="External"/><Relationship Id="rId2" Type="http://schemas.openxmlformats.org/officeDocument/2006/relationships/hyperlink" Target="https://openconnectivity.org/developer/specifications" TargetMode="External"/><Relationship Id="rId1" Type="http://schemas.openxmlformats.org/officeDocument/2006/relationships/slideLayout" Target="../slideLayouts/slideLayout2.xml"/><Relationship Id="rId6" Type="http://schemas.openxmlformats.org/officeDocument/2006/relationships/hyperlink" Target="https://oneiota.org/" TargetMode="External"/><Relationship Id="rId5" Type="http://schemas.openxmlformats.org/officeDocument/2006/relationships/hyperlink" Target="https://github.com/openconnectivityfoundation/security-models" TargetMode="External"/><Relationship Id="rId4" Type="http://schemas.openxmlformats.org/officeDocument/2006/relationships/hyperlink" Target="https://github.com/openconnectivityfoundation/bridg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penconnectivityfoundation/bridging" TargetMode="External"/><Relationship Id="rId2" Type="http://schemas.openxmlformats.org/officeDocument/2006/relationships/hyperlink" Target="https://github.com/openconnectivityfoundation/core" TargetMode="External"/><Relationship Id="rId1" Type="http://schemas.openxmlformats.org/officeDocument/2006/relationships/slideLayout" Target="../slideLayouts/slideLayout2.xml"/><Relationship Id="rId5" Type="http://schemas.openxmlformats.org/officeDocument/2006/relationships/hyperlink" Target="https://oneiota.org/documents?filter%5bmedia_type%5d=application/raml%2Byaml" TargetMode="External"/><Relationship Id="rId4" Type="http://schemas.openxmlformats.org/officeDocument/2006/relationships/hyperlink" Target="https://github.com/openconnectivityfoundation/security-model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26.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50.jpeg"/><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2.jpeg"/><Relationship Id="rId1" Type="http://schemas.openxmlformats.org/officeDocument/2006/relationships/slideLayout" Target="../slideLayouts/slideLayout10.xml"/><Relationship Id="rId4" Type="http://schemas.openxmlformats.org/officeDocument/2006/relationships/image" Target="../media/image51.jpeg"/></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tools.ietf.org/html/draft-ietf-core-etch-01"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26.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50.jpeg"/><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9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Technology, aka IoT platform</a:t>
            </a:r>
            <a:br>
              <a:rPr lang="en-US" altLang="ko-KR" dirty="0"/>
            </a:br>
            <a:r>
              <a:rPr lang="en-US" altLang="ko-KR" dirty="0"/>
              <a:t>OCF 1.0 </a:t>
            </a:r>
            <a:endParaRPr lang="en-US" dirty="0"/>
          </a:p>
        </p:txBody>
      </p:sp>
      <p:sp>
        <p:nvSpPr>
          <p:cNvPr id="3" name="Subtitle 2"/>
          <p:cNvSpPr>
            <a:spLocks noGrp="1"/>
          </p:cNvSpPr>
          <p:nvPr>
            <p:ph type="subTitle" idx="1"/>
          </p:nvPr>
        </p:nvSpPr>
        <p:spPr>
          <a:xfrm>
            <a:off x="482600" y="5537748"/>
            <a:ext cx="9050452" cy="1038146"/>
          </a:xfrm>
        </p:spPr>
        <p:txBody>
          <a:bodyPr anchor="b">
            <a:normAutofit/>
          </a:bodyPr>
          <a:lstStyle/>
          <a:p>
            <a:r>
              <a:rPr lang="en-US" dirty="0"/>
              <a:t>June 2017</a:t>
            </a:r>
          </a:p>
          <a:p>
            <a:r>
              <a:rPr lang="en-US" dirty="0" err="1"/>
              <a:t>JinHyeock</a:t>
            </a:r>
            <a:r>
              <a:rPr lang="en-US" dirty="0"/>
              <a:t> Choi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25B0DAB-1A18-4CAD-AE83-2013EB379366}"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3272607" y="854972"/>
            <a:ext cx="2952328" cy="369332"/>
          </a:xfrm>
          <a:prstGeom prst="rect">
            <a:avLst/>
          </a:prstGeom>
          <a:noFill/>
        </p:spPr>
        <p:txBody>
          <a:bodyPr wrap="square" rtlCol="0">
            <a:spAutoFit/>
          </a:bodyPr>
          <a:lstStyle/>
          <a:p>
            <a:r>
              <a:rPr lang="en-US" altLang="ko-KR" b="1" dirty="0"/>
              <a:t>Monitoring with sensors </a:t>
            </a:r>
          </a:p>
        </p:txBody>
      </p:sp>
      <p:sp>
        <p:nvSpPr>
          <p:cNvPr id="27" name="TextBox 26"/>
          <p:cNvSpPr txBox="1"/>
          <p:nvPr/>
        </p:nvSpPr>
        <p:spPr>
          <a:xfrm>
            <a:off x="327260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3272607" y="1583047"/>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sensor for data</a:t>
            </a:r>
          </a:p>
        </p:txBody>
      </p:sp>
      <p:sp>
        <p:nvSpPr>
          <p:cNvPr id="29" name="TextBox 28"/>
          <p:cNvSpPr txBox="1"/>
          <p:nvPr/>
        </p:nvSpPr>
        <p:spPr>
          <a:xfrm>
            <a:off x="327260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data</a:t>
            </a:r>
          </a:p>
        </p:txBody>
      </p:sp>
      <p:grpSp>
        <p:nvGrpSpPr>
          <p:cNvPr id="30" name="그룹 5"/>
          <p:cNvGrpSpPr/>
          <p:nvPr/>
        </p:nvGrpSpPr>
        <p:grpSpPr>
          <a:xfrm>
            <a:off x="2089490" y="2140852"/>
            <a:ext cx="6807201" cy="3062512"/>
            <a:chOff x="580570" y="2598059"/>
            <a:chExt cx="6807201" cy="3062512"/>
          </a:xfrm>
        </p:grpSpPr>
        <p:sp>
          <p:nvSpPr>
            <p:cNvPr id="31" name="자유형 66"/>
            <p:cNvSpPr/>
            <p:nvPr/>
          </p:nvSpPr>
          <p:spPr>
            <a:xfrm>
              <a:off x="580570" y="2598059"/>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자유형 67"/>
            <p:cNvSpPr/>
            <p:nvPr/>
          </p:nvSpPr>
          <p:spPr>
            <a:xfrm>
              <a:off x="1376438" y="3560838"/>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3" name="그룹 32"/>
          <p:cNvGrpSpPr/>
          <p:nvPr/>
        </p:nvGrpSpPr>
        <p:grpSpPr>
          <a:xfrm>
            <a:off x="1991539" y="2035690"/>
            <a:ext cx="7113716" cy="3208881"/>
            <a:chOff x="482620" y="2492896"/>
            <a:chExt cx="7113716" cy="3208881"/>
          </a:xfrm>
        </p:grpSpPr>
        <p:sp>
          <p:nvSpPr>
            <p:cNvPr id="34" name="자유형 69"/>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자유형 70"/>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15526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10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Content Negotiation </a:t>
            </a:r>
            <a:endParaRPr lang="ko-KR" altLang="en-US" dirty="0"/>
          </a:p>
        </p:txBody>
      </p:sp>
      <p:sp>
        <p:nvSpPr>
          <p:cNvPr id="4" name="날짜 개체 틀 3"/>
          <p:cNvSpPr>
            <a:spLocks noGrp="1"/>
          </p:cNvSpPr>
          <p:nvPr>
            <p:ph type="dt" sz="half" idx="10"/>
          </p:nvPr>
        </p:nvSpPr>
        <p:spPr/>
        <p:txBody>
          <a:bodyPr/>
          <a:lstStyle/>
          <a:p>
            <a:fld id="{AB45B765-5540-47BD-8547-5E381ABB39CC}"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100</a:t>
            </a:fld>
            <a:endParaRPr lang="en-US" dirty="0"/>
          </a:p>
        </p:txBody>
      </p:sp>
    </p:spTree>
    <p:extLst>
      <p:ext uri="{BB962C8B-B14F-4D97-AF65-F5344CB8AC3E}">
        <p14:creationId xmlns:p14="http://schemas.microsoft.com/office/powerpoint/2010/main" val="31810649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Bridging </a:t>
            </a:r>
            <a:endParaRPr lang="ko-KR" altLang="en-US" dirty="0"/>
          </a:p>
        </p:txBody>
      </p:sp>
      <p:sp>
        <p:nvSpPr>
          <p:cNvPr id="4" name="날짜 개체 틀 3"/>
          <p:cNvSpPr>
            <a:spLocks noGrp="1"/>
          </p:cNvSpPr>
          <p:nvPr>
            <p:ph type="dt" sz="half" idx="10"/>
          </p:nvPr>
        </p:nvSpPr>
        <p:spPr/>
        <p:txBody>
          <a:bodyPr/>
          <a:lstStyle/>
          <a:p>
            <a:fld id="{C8924BAE-7CB3-4BF3-9402-6DE75B8F0672}"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101</a:t>
            </a:fld>
            <a:endParaRPr lang="en-US" dirty="0"/>
          </a:p>
        </p:txBody>
      </p:sp>
    </p:spTree>
    <p:extLst>
      <p:ext uri="{BB962C8B-B14F-4D97-AF65-F5344CB8AC3E}">
        <p14:creationId xmlns:p14="http://schemas.microsoft.com/office/powerpoint/2010/main" val="19923145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201401" cy="1066800"/>
          </a:xfrm>
        </p:spPr>
        <p:txBody>
          <a:bodyPr/>
          <a:lstStyle/>
          <a:p>
            <a:r>
              <a:rPr lang="en-US" altLang="ko-KR" dirty="0"/>
              <a:t>Further works?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051519CB-9305-4A7A-9BF2-5C9662A070BF}"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102</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defRPr/>
            </a:pPr>
            <a:r>
              <a:rPr lang="en-US" altLang="ko-KR" dirty="0"/>
              <a:t> More minute Resource manipulation </a:t>
            </a:r>
          </a:p>
          <a:p>
            <a:pPr lvl="1">
              <a:defRPr/>
            </a:pPr>
            <a:r>
              <a:rPr lang="en-US" altLang="ko-KR" dirty="0"/>
              <a:t>Part of Resource RETRIVE or UPDATE </a:t>
            </a:r>
          </a:p>
          <a:p>
            <a:pPr lvl="2">
              <a:defRPr/>
            </a:pPr>
            <a:r>
              <a:rPr lang="en-US" altLang="ko-KR" dirty="0"/>
              <a:t>Long array update </a:t>
            </a:r>
          </a:p>
          <a:p>
            <a:pPr lvl="2">
              <a:defRPr/>
            </a:pPr>
            <a:r>
              <a:rPr lang="en-US" altLang="ko-KR" dirty="0"/>
              <a:t>PATCH would be of help </a:t>
            </a:r>
          </a:p>
          <a:p>
            <a:pPr lvl="1">
              <a:defRPr/>
            </a:pPr>
            <a:r>
              <a:rPr lang="en-US" altLang="ko-KR" dirty="0"/>
              <a:t>Group management </a:t>
            </a:r>
          </a:p>
          <a:p>
            <a:pPr lvl="2">
              <a:defRPr/>
            </a:pPr>
            <a:r>
              <a:rPr lang="en-US" altLang="ko-KR" dirty="0"/>
              <a:t>Dim down the light, Close the Window &amp; Play the movie </a:t>
            </a:r>
          </a:p>
          <a:p>
            <a:pPr lvl="2">
              <a:defRPr/>
            </a:pPr>
            <a:r>
              <a:rPr lang="en-US" altLang="ko-KR" dirty="0"/>
              <a:t>Group/Scene/Script/Rule </a:t>
            </a:r>
          </a:p>
          <a:p>
            <a:pPr lvl="1">
              <a:defRPr/>
            </a:pPr>
            <a:r>
              <a:rPr lang="en-US" altLang="ko-KR" dirty="0"/>
              <a:t>Time dependent operation with delay or reservation(?)</a:t>
            </a:r>
          </a:p>
          <a:p>
            <a:pPr lvl="2">
              <a:defRPr/>
            </a:pPr>
            <a:r>
              <a:rPr lang="en-US" altLang="ko-KR" dirty="0"/>
              <a:t>Turn off the light 10 min later </a:t>
            </a:r>
          </a:p>
          <a:p>
            <a:pPr lvl="2">
              <a:defRPr/>
            </a:pPr>
            <a:r>
              <a:rPr lang="en-US" altLang="ko-KR" dirty="0"/>
              <a:t>Action &amp; Actuation Resource(?)</a:t>
            </a:r>
          </a:p>
          <a:p>
            <a:pPr lvl="2">
              <a:defRPr/>
            </a:pPr>
            <a:r>
              <a:rPr lang="en-US" altLang="ko-KR" dirty="0"/>
              <a:t>Form may help?     </a:t>
            </a:r>
          </a:p>
          <a:p>
            <a:pPr lvl="0">
              <a:defRPr/>
            </a:pPr>
            <a:r>
              <a:rPr lang="en-US" altLang="ko-KR" dirty="0"/>
              <a:t>Standardized IETF/IRTF/</a:t>
            </a:r>
            <a:r>
              <a:rPr lang="en-US" altLang="ko-KR" dirty="0" err="1"/>
              <a:t>WoT</a:t>
            </a:r>
            <a:r>
              <a:rPr lang="en-US" altLang="ko-KR" dirty="0"/>
              <a:t> specification would be of help</a:t>
            </a:r>
            <a:r>
              <a:rPr lang="en-US" dirty="0">
                <a:latin typeface="Century Gothic"/>
                <a:sym typeface="Wingdings" panose="05000000000000000000" pitchFamily="2" charset="2"/>
              </a:rPr>
              <a:t> </a:t>
            </a:r>
          </a:p>
          <a:p>
            <a:pPr lvl="2">
              <a:defRPr/>
            </a:pPr>
            <a:endParaRPr lang="en-US" dirty="0">
              <a:latin typeface="Century Gothic"/>
              <a:sym typeface="Wingdings" panose="05000000000000000000" pitchFamily="2" charset="2"/>
            </a:endParaRPr>
          </a:p>
          <a:p>
            <a:pPr>
              <a:defRPr/>
            </a:pPr>
            <a:endParaRPr lang="en-US" dirty="0">
              <a:latin typeface="Century Gothic"/>
              <a:sym typeface="Wingdings" panose="05000000000000000000" pitchFamily="2" charset="2"/>
            </a:endParaRPr>
          </a:p>
          <a:p>
            <a:pPr lvl="1" indent="-168275">
              <a:buClr>
                <a:srgbClr val="50A83E"/>
              </a:buClr>
              <a:buFont typeface="Arial" panose="020B0604020202020204" pitchFamily="34" charset="0"/>
              <a:buChar char="•"/>
              <a:defRPr/>
            </a:pPr>
            <a:endParaRPr lang="en-US" dirty="0">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lang="en-US" dirty="0">
              <a:latin typeface="Century Gothic"/>
              <a:sym typeface="Wingdings" panose="05000000000000000000" pitchFamily="2" charset="2"/>
            </a:endParaRPr>
          </a:p>
          <a:p>
            <a:pPr lvl="1" indent="-168275">
              <a:buClr>
                <a:srgbClr val="50A83E"/>
              </a:buClr>
              <a:buNone/>
              <a:defRPr/>
            </a:pPr>
            <a:endParaRPr lang="en-US" dirty="0">
              <a:latin typeface="Century Gothic"/>
              <a:sym typeface="Wingdings" panose="05000000000000000000" pitchFamily="2" charset="2"/>
            </a:endParaRPr>
          </a:p>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Tree>
    <p:extLst>
      <p:ext uri="{BB962C8B-B14F-4D97-AF65-F5344CB8AC3E}">
        <p14:creationId xmlns:p14="http://schemas.microsoft.com/office/powerpoint/2010/main" val="12299275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8A6EBB9-5D02-43C8-9FD4-70ABCBFA5733}"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103</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3140657815"/>
      </p:ext>
    </p:extLst>
  </p:cSld>
  <p:clrMapOvr>
    <a:masterClrMapping/>
  </p:clrMapOvr>
  <p:transition advClick="0"/>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1075278012"/>
      </p:ext>
    </p:extLst>
  </p:cSld>
  <p:clrMapOvr>
    <a:masterClrMapping/>
  </p:clrMapOvr>
  <p:transition advClick="0"/>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6B767A3F-370E-470D-A8E0-D52B39D63A1B}"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106</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3" name="TextBox 12"/>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2120479" y="854972"/>
            <a:ext cx="5976664" cy="369332"/>
          </a:xfrm>
          <a:prstGeom prst="rect">
            <a:avLst/>
          </a:prstGeom>
          <a:noFill/>
        </p:spPr>
        <p:txBody>
          <a:bodyPr wrap="square" rtlCol="0">
            <a:spAutoFit/>
          </a:bodyPr>
          <a:lstStyle/>
          <a:p>
            <a:r>
              <a:rPr lang="en-US" altLang="ko-KR" b="1" dirty="0"/>
              <a:t>Monitoring with NEST thermostat (by Smartphone) </a:t>
            </a:r>
          </a:p>
        </p:txBody>
      </p:sp>
      <p:sp>
        <p:nvSpPr>
          <p:cNvPr id="18" name="TextBox 17"/>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7730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6E9EC2F-BC49-4DB0-8A90-53FA84F5AFF8}"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107</a:t>
            </a:fld>
            <a:endParaRPr lang="en-US" dirty="0"/>
          </a:p>
        </p:txBody>
      </p:sp>
      <p:pic>
        <p:nvPicPr>
          <p:cNvPr id="19"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20"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1"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22"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23" name="직선 연결선 22"/>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5" name="TextBox 24"/>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26" name="TextBox 25"/>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7" name="TextBox 26"/>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28"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29"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30" name="TextBox 29"/>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31" name="TextBox 3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32" name="TextBox 3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33" name="TextBox 3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34" name="TextBox 3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35" name="TextBox 3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36" name="TextBox 35"/>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37"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38" name="Picture 33" descr="MC900432599[1]"/>
          <p:cNvPicPr>
            <a:picLocks noChangeAspect="1" noChangeArrowheads="1"/>
          </p:cNvPicPr>
          <p:nvPr/>
        </p:nvPicPr>
        <p:blipFill>
          <a:blip r:embed="rId8" cstate="print"/>
          <a:srcRect/>
          <a:stretch>
            <a:fillRect/>
          </a:stretch>
        </p:blipFill>
        <p:spPr bwMode="auto">
          <a:xfrm>
            <a:off x="9609333" y="4437112"/>
            <a:ext cx="576064" cy="576064"/>
          </a:xfrm>
          <a:prstGeom prst="rect">
            <a:avLst/>
          </a:prstGeom>
          <a:noFill/>
          <a:ln w="9525">
            <a:noFill/>
            <a:miter lim="800000"/>
            <a:headEnd/>
            <a:tailEnd/>
          </a:ln>
        </p:spPr>
      </p:pic>
      <p:pic>
        <p:nvPicPr>
          <p:cNvPr id="39" name="Picture 2"/>
          <p:cNvPicPr>
            <a:picLocks noChangeAspect="1" noChangeArrowheads="1"/>
          </p:cNvPicPr>
          <p:nvPr/>
        </p:nvPicPr>
        <p:blipFill>
          <a:blip r:embed="rId9" cstate="print"/>
          <a:srcRect/>
          <a:stretch>
            <a:fillRect/>
          </a:stretch>
        </p:blipFill>
        <p:spPr bwMode="auto">
          <a:xfrm>
            <a:off x="9517609" y="4263876"/>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8457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4705 -0.07329 C -0.06614 -0.05942 -0.08524 -0.04532 -0.10226 -0.05225 C -0.11927 -0.05919 -0.12986 -0.09757 -0.14948 -0.11514 C -0.1691 -0.13271 -0.20069 -0.14844 -0.22048 -0.15722 C -0.2401 -0.16601 -0.25208 -0.16416 -0.26771 -0.16763 C -0.28351 -0.1711 -0.29913 -0.18011 -0.31493 -0.17826 C -0.33073 -0.17641 -0.34531 -0.16254 -0.36215 -0.15722 C -0.37917 -0.15191 -0.39878 -0.15907 -0.41719 -0.14682 C -0.43559 -0.13456 -0.45538 -0.09757 -0.47239 -0.0837 C -0.48941 -0.06982 -0.5026 -0.06982 -0.51962 -0.06289 C -0.53663 -0.05595 -0.55521 -0.0437 -0.57483 -0.04185 C -0.59444 -0.04 -0.62066 -0.05225 -0.63767 -0.05225 C -0.65469 -0.05225 -0.66528 -0.05063 -0.67708 -0.04185 C -0.68889 -0.03306 -0.70347 -0.00693 -0.70868 -2.48555E-6 " pathEditMode="relative" rAng="0" ptsTypes="aaaaaaaaaaaaaA">
                                      <p:cBhvr>
                                        <p:cTn id="36" dur="2000" fill="hold"/>
                                        <p:tgtEl>
                                          <p:spTgt spid="38"/>
                                        </p:tgtEl>
                                        <p:attrNameLst>
                                          <p:attrName>ppt_x</p:attrName>
                                          <p:attrName>ppt_y</p:attrName>
                                        </p:attrNameLst>
                                      </p:cBhvr>
                                      <p:rCtr x="-33100" y="-1700"/>
                                    </p:animMotion>
                                  </p:childTnLst>
                                </p:cTn>
                              </p:par>
                              <p:par>
                                <p:cTn id="37" presetID="0" presetClass="path" presetSubtype="0" accel="50000" decel="50000" fill="hold" nodeType="withEffect">
                                  <p:stCondLst>
                                    <p:cond delay="0"/>
                                  </p:stCondLst>
                                  <p:childTnLst>
                                    <p:animMotion origin="layout" path="M -0.04601 -0.05896 C -0.0651 -0.04509 -0.0842 -0.03099 -0.10122 -0.03792 C -0.11823 -0.04486 -0.12882 -0.08324 -0.14844 -0.10081 C -0.16806 -0.11838 -0.19965 -0.13411 -0.21944 -0.14289 C -0.23906 -0.15168 -0.25104 -0.14983 -0.26667 -0.1533 C -0.28247 -0.15677 -0.29809 -0.16578 -0.31389 -0.16393 C -0.32969 -0.16208 -0.34427 -0.14821 -0.36111 -0.14289 C -0.37813 -0.13758 -0.39774 -0.14474 -0.41615 -0.13249 C -0.43455 -0.12023 -0.45434 -0.08324 -0.47135 -0.06937 C -0.48837 -0.05549 -0.50156 -0.05549 -0.51858 -0.04856 C -0.53559 -0.04162 -0.55417 -0.02937 -0.57379 -0.02752 C -0.5934 -0.02567 -0.61962 -0.03792 -0.63663 -0.03792 C -0.65365 -0.03792 -0.66424 -0.0363 -0.67604 -0.02752 C -0.68785 -0.01873 -0.70243 0.0074 -0.70764 0.01433 " pathEditMode="relative" rAng="0" ptsTypes="aaaaaaaaaaaaaA">
                                      <p:cBhvr>
                                        <p:cTn id="38" dur="2000" fill="hold"/>
                                        <p:tgtEl>
                                          <p:spTgt spid="39"/>
                                        </p:tgtEl>
                                        <p:attrNameLst>
                                          <p:attrName>ppt_x</p:attrName>
                                          <p:attrName>ppt_y</p:attrName>
                                        </p:attrNameLst>
                                      </p:cBhvr>
                                      <p:rCtr x="-33100" y="-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2CFFE84-2F1D-45DE-9F63-28BA329430EA}"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108</a:t>
            </a:fld>
            <a:endParaRPr lang="en-US" dirty="0"/>
          </a:p>
        </p:txBody>
      </p:sp>
      <p:pic>
        <p:nvPicPr>
          <p:cNvPr id="40"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41"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42"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43"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44" name="직선 연결선 43"/>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46" name="TextBox 45"/>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47" name="TextBox 46"/>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48" name="TextBox 47"/>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49"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50"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51" name="TextBox 5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52" name="TextBox 5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53" name="TextBox 5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54" name="TextBox 5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55" name="TextBox 5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56" name="TextBox 55"/>
          <p:cNvSpPr txBox="1"/>
          <p:nvPr/>
        </p:nvSpPr>
        <p:spPr>
          <a:xfrm>
            <a:off x="2120479" y="3178630"/>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temperature </a:t>
            </a:r>
          </a:p>
        </p:txBody>
      </p:sp>
      <p:sp>
        <p:nvSpPr>
          <p:cNvPr id="57" name="TextBox 56"/>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58"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9" name="Picture 33" descr="MC900432599[1]"/>
          <p:cNvPicPr>
            <a:picLocks noChangeAspect="1" noChangeArrowheads="1"/>
          </p:cNvPicPr>
          <p:nvPr/>
        </p:nvPicPr>
        <p:blipFill>
          <a:blip r:embed="rId8" cstate="print"/>
          <a:srcRect/>
          <a:stretch>
            <a:fillRect/>
          </a:stretch>
        </p:blipFill>
        <p:spPr bwMode="auto">
          <a:xfrm>
            <a:off x="2696543" y="4005064"/>
            <a:ext cx="576064" cy="576064"/>
          </a:xfrm>
          <a:prstGeom prst="rect">
            <a:avLst/>
          </a:prstGeom>
          <a:noFill/>
          <a:ln w="9525">
            <a:noFill/>
            <a:miter lim="800000"/>
            <a:headEnd/>
            <a:tailEnd/>
          </a:ln>
        </p:spPr>
      </p:pic>
      <p:pic>
        <p:nvPicPr>
          <p:cNvPr id="60" name="Picture 2"/>
          <p:cNvPicPr>
            <a:picLocks noChangeAspect="1" noChangeArrowheads="1"/>
          </p:cNvPicPr>
          <p:nvPr/>
        </p:nvPicPr>
        <p:blipFill>
          <a:blip r:embed="rId9" cstate="print"/>
          <a:srcRect/>
          <a:stretch>
            <a:fillRect/>
          </a:stretch>
        </p:blipFill>
        <p:spPr bwMode="auto">
          <a:xfrm>
            <a:off x="2624536" y="3861048"/>
            <a:ext cx="739775" cy="749300"/>
          </a:xfrm>
          <a:prstGeom prst="rect">
            <a:avLst/>
          </a:prstGeom>
          <a:noFill/>
          <a:ln w="9525">
            <a:noFill/>
            <a:miter lim="800000"/>
            <a:headEnd/>
            <a:tailEnd/>
          </a:ln>
        </p:spPr>
      </p:pic>
      <p:sp>
        <p:nvSpPr>
          <p:cNvPr id="61" name="TextBox 60"/>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62" name="TextBox 61"/>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63" name="TextBox 62"/>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41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3941 0.03145 C 0.0533 0.01295 0.06719 -0.00532 0.08681 -0.01063 C 0.10643 -0.01595 0.12622 0.00162 0.15764 -2.31214E-6 C 0.18907 -0.00162 0.24688 -0.00878 0.2757 -0.02104 C 0.30452 -0.03329 0.3007 -0.0578 0.33091 -0.07352 C 0.36112 -0.08925 0.42275 -0.11006 0.45678 -0.11537 C 0.4908 -0.12069 0.51459 -0.11191 0.53542 -0.10497 C 0.55625 -0.09803 0.56667 -0.08393 0.58264 -0.07352 C 0.59862 -0.06312 0.61823 -0.05433 0.63004 -0.04208 C 0.64185 -0.02982 0.64966 -0.00878 0.65365 -2.31214E-6 " pathEditMode="relative" rAng="0" ptsTypes="aaaaaaaaaA">
                                      <p:cBhvr>
                                        <p:cTn id="14" dur="2000" fill="hold"/>
                                        <p:tgtEl>
                                          <p:spTgt spid="59"/>
                                        </p:tgtEl>
                                        <p:attrNameLst>
                                          <p:attrName>ppt_x</p:attrName>
                                          <p:attrName>ppt_y</p:attrName>
                                        </p:attrNameLst>
                                      </p:cBhvr>
                                      <p:rCtr x="30700" y="-7600"/>
                                    </p:animMotion>
                                  </p:childTnLst>
                                </p:cTn>
                              </p:par>
                              <p:par>
                                <p:cTn id="15" presetID="0" presetClass="path" presetSubtype="0" accel="50000" decel="50000" fill="hold" nodeType="withEffect">
                                  <p:stCondLst>
                                    <p:cond delay="0"/>
                                  </p:stCondLst>
                                  <p:childTnLst>
                                    <p:animMotion origin="layout" path="M 0.03819 0.03977 C 0.05208 0.02127 0.06597 0.003 0.08559 -0.00231 C 0.10521 -0.00763 0.125 0.00994 0.15642 0.00832 C 0.18785 0.0067 0.24566 -0.00046 0.27448 -0.01272 C 0.3033 -0.02497 0.29948 -0.04948 0.32969 -0.0652 C 0.3599 -0.08093 0.42153 -0.10174 0.45556 -0.10705 C 0.48958 -0.11237 0.51337 -0.10359 0.5342 -0.09665 C 0.55503 -0.08971 0.56545 -0.07561 0.58142 -0.0652 C 0.5974 -0.0548 0.61701 -0.04601 0.62882 -0.03376 C 0.64063 -0.0215 0.64844 -0.00046 0.65243 0.00832 " pathEditMode="relative" rAng="0" ptsTypes="aaaaaaaaaA">
                                      <p:cBhvr>
                                        <p:cTn id="16" dur="2000" fill="hold"/>
                                        <p:tgtEl>
                                          <p:spTgt spid="60"/>
                                        </p:tgtEl>
                                        <p:attrNameLst>
                                          <p:attrName>ppt_x</p:attrName>
                                          <p:attrName>ppt_y</p:attrName>
                                        </p:attrNameLst>
                                      </p:cBhvr>
                                      <p:rCtr x="30700" y="-76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1C6A208-DDFD-4568-968F-0B45467BD001}"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109</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8" name="TextBox 17"/>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19" name="TextBox 18"/>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46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CFF77B4-0BB2-4F64-ACCC-E29D4B0244FD}"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3272607" y="854972"/>
            <a:ext cx="2952328" cy="369332"/>
          </a:xfrm>
          <a:prstGeom prst="rect">
            <a:avLst/>
          </a:prstGeom>
          <a:noFill/>
        </p:spPr>
        <p:txBody>
          <a:bodyPr wrap="square" rtlCol="0">
            <a:spAutoFit/>
          </a:bodyPr>
          <a:lstStyle/>
          <a:p>
            <a:r>
              <a:rPr lang="en-US" altLang="ko-KR" b="1" dirty="0"/>
              <a:t>Monitoring with sensors </a:t>
            </a:r>
          </a:p>
        </p:txBody>
      </p:sp>
      <p:sp>
        <p:nvSpPr>
          <p:cNvPr id="27" name="TextBox 26"/>
          <p:cNvSpPr txBox="1"/>
          <p:nvPr/>
        </p:nvSpPr>
        <p:spPr>
          <a:xfrm>
            <a:off x="327260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3272607" y="1583047"/>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sensor for data</a:t>
            </a:r>
          </a:p>
        </p:txBody>
      </p:sp>
      <p:sp>
        <p:nvSpPr>
          <p:cNvPr id="29" name="TextBox 28"/>
          <p:cNvSpPr txBox="1"/>
          <p:nvPr/>
        </p:nvSpPr>
        <p:spPr>
          <a:xfrm>
            <a:off x="327260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data</a:t>
            </a:r>
          </a:p>
        </p:txBody>
      </p:sp>
      <p:sp>
        <p:nvSpPr>
          <p:cNvPr id="36" name="TextBox 35"/>
          <p:cNvSpPr txBox="1"/>
          <p:nvPr/>
        </p:nvSpPr>
        <p:spPr>
          <a:xfrm>
            <a:off x="3272607" y="224261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Notify without Request</a:t>
            </a:r>
          </a:p>
        </p:txBody>
      </p:sp>
      <p:grpSp>
        <p:nvGrpSpPr>
          <p:cNvPr id="37" name="그룹 68"/>
          <p:cNvGrpSpPr/>
          <p:nvPr/>
        </p:nvGrpSpPr>
        <p:grpSpPr>
          <a:xfrm>
            <a:off x="1923443" y="2025966"/>
            <a:ext cx="7113716" cy="3208881"/>
            <a:chOff x="482620" y="2492896"/>
            <a:chExt cx="7113716" cy="3208881"/>
          </a:xfrm>
        </p:grpSpPr>
        <p:sp>
          <p:nvSpPr>
            <p:cNvPr id="38" name="자유형 69"/>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자유형 70"/>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861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E5EEE573-AE5E-4AEF-9F6A-2104615CA245}"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110</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9105255" y="1556792"/>
            <a:ext cx="576064" cy="576064"/>
          </a:xfrm>
          <a:prstGeom prst="rect">
            <a:avLst/>
          </a:prstGeom>
          <a:noFill/>
          <a:ln w="9525">
            <a:noFill/>
            <a:miter lim="800000"/>
            <a:headEnd/>
            <a:tailEnd/>
          </a:ln>
        </p:spPr>
      </p:pic>
      <p:sp>
        <p:nvSpPr>
          <p:cNvPr id="27" name="자유형 28"/>
          <p:cNvSpPr/>
          <p:nvPr/>
        </p:nvSpPr>
        <p:spPr>
          <a:xfrm>
            <a:off x="3410291" y="255451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8" name="직선 화살표 연결선 27"/>
          <p:cNvCxnSpPr>
            <a:stCxn id="16" idx="1"/>
          </p:cNvCxnSpPr>
          <p:nvPr/>
        </p:nvCxnSpPr>
        <p:spPr>
          <a:xfrm flipH="1">
            <a:off x="2480519" y="5013176"/>
            <a:ext cx="28803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9" cstate="print"/>
          <a:srcRect/>
          <a:stretch>
            <a:fillRect/>
          </a:stretch>
        </p:blipFill>
        <p:spPr bwMode="auto">
          <a:xfrm>
            <a:off x="9033248" y="1340768"/>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9891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4965 0.08393 C -0.15295 0.11815 -0.15607 0.15237 -0.16527 0.1785 C -0.17448 0.20462 -0.19149 0.22405 -0.20468 0.24139 C -0.21788 0.25873 -0.22448 0.27283 -0.24409 0.28324 C -0.26371 0.29364 -0.29531 0.30243 -0.32291 0.30428 C -0.35052 0.30613 -0.38732 0.29387 -0.40955 0.29387 C -0.43177 0.29387 -0.43837 0.30081 -0.45677 0.30428 C -0.47517 0.30775 -0.50399 0.30936 -0.51979 0.31468 C -0.53559 0.32 -0.54462 0.32694 -0.55121 0.33572 C -0.55781 0.34451 -0.55243 0.35491 -0.55902 0.36717 C -0.56562 0.37942 -0.58021 0.39861 -0.59062 0.40902 C -0.60104 0.41942 -0.61284 0.42821 -0.62205 0.43006 C -0.63125 0.43191 -0.63854 0.42567 -0.64566 0.41965 " pathEditMode="relative" rAng="0" ptsTypes="aaaaaaaaaaaaA">
                                      <p:cBhvr>
                                        <p:cTn id="38" dur="2000" fill="hold"/>
                                        <p:tgtEl>
                                          <p:spTgt spid="26"/>
                                        </p:tgtEl>
                                        <p:attrNameLst>
                                          <p:attrName>ppt_x</p:attrName>
                                          <p:attrName>ppt_y</p:attrName>
                                        </p:attrNameLst>
                                      </p:cBhvr>
                                      <p:rCtr x="-24800" y="17400"/>
                                    </p:animMotion>
                                  </p:childTnLst>
                                </p:cTn>
                              </p:par>
                              <p:par>
                                <p:cTn id="39" presetID="0" presetClass="path" presetSubtype="0" accel="50000" decel="50000" fill="hold" nodeType="withEffect">
                                  <p:stCondLst>
                                    <p:cond delay="0"/>
                                  </p:stCondLst>
                                  <p:childTnLst>
                                    <p:animMotion origin="layout" path="M -0.15087 0.10081 C -0.15417 0.13503 -0.15729 0.16925 -0.16649 0.19538 C -0.1757 0.22151 -0.19271 0.24093 -0.2059 0.25827 C -0.2191 0.27561 -0.2257 0.28971 -0.24531 0.30012 C -0.26493 0.31052 -0.29653 0.31931 -0.32413 0.32116 C -0.35174 0.32301 -0.38854 0.31075 -0.41077 0.31075 C -0.43299 0.31075 -0.43959 0.31769 -0.45799 0.32116 C -0.47639 0.32463 -0.50521 0.32624 -0.52101 0.33156 C -0.53681 0.33688 -0.54584 0.34382 -0.55243 0.3526 C -0.55903 0.36139 -0.55365 0.37179 -0.56024 0.38405 C -0.56684 0.3963 -0.58143 0.41549 -0.59184 0.4259 C -0.60226 0.4363 -0.61406 0.44509 -0.62327 0.44694 C -0.63247 0.44879 -0.63976 0.44255 -0.64688 0.43653 " pathEditMode="relative" rAng="0" ptsTypes="aaaaaaaaaaaaA">
                                      <p:cBhvr>
                                        <p:cTn id="40" dur="2000" fill="hold"/>
                                        <p:tgtEl>
                                          <p:spTgt spid="29"/>
                                        </p:tgtEl>
                                        <p:attrNameLst>
                                          <p:attrName>ppt_x</p:attrName>
                                          <p:attrName>ppt_y</p:attrName>
                                        </p:attrNameLst>
                                      </p:cBhvr>
                                      <p:rCtr x="-24800" y="174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A79A6E2-6F55-4A69-9543-FB38F650EFF9}"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111</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2768551" y="4005064"/>
            <a:ext cx="576064" cy="576064"/>
          </a:xfrm>
          <a:prstGeom prst="rect">
            <a:avLst/>
          </a:prstGeom>
          <a:noFill/>
          <a:ln w="9525">
            <a:noFill/>
            <a:miter lim="800000"/>
            <a:headEnd/>
            <a:tailEnd/>
          </a:ln>
        </p:spPr>
      </p:pic>
      <p:sp>
        <p:nvSpPr>
          <p:cNvPr id="27" name="TextBox 26"/>
          <p:cNvSpPr txBox="1"/>
          <p:nvPr/>
        </p:nvSpPr>
        <p:spPr>
          <a:xfrm>
            <a:off x="1832447" y="349262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a:t>
            </a:r>
          </a:p>
        </p:txBody>
      </p:sp>
      <p:sp>
        <p:nvSpPr>
          <p:cNvPr id="28" name="자유형 28"/>
          <p:cNvSpPr/>
          <p:nvPr/>
        </p:nvSpPr>
        <p:spPr>
          <a:xfrm>
            <a:off x="3410291" y="256490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9" name="Picture 2"/>
          <p:cNvPicPr>
            <a:picLocks noChangeAspect="1" noChangeArrowheads="1"/>
          </p:cNvPicPr>
          <p:nvPr/>
        </p:nvPicPr>
        <p:blipFill>
          <a:blip r:embed="rId9" cstate="print"/>
          <a:srcRect/>
          <a:stretch>
            <a:fillRect/>
          </a:stretch>
        </p:blipFill>
        <p:spPr bwMode="auto">
          <a:xfrm>
            <a:off x="2696544" y="3861048"/>
            <a:ext cx="739775" cy="749300"/>
          </a:xfrm>
          <a:prstGeom prst="rect">
            <a:avLst/>
          </a:prstGeom>
          <a:noFill/>
          <a:ln w="9525">
            <a:noFill/>
            <a:miter lim="800000"/>
            <a:headEnd/>
            <a:tailEnd/>
          </a:ln>
        </p:spPr>
      </p:pic>
      <p:sp>
        <p:nvSpPr>
          <p:cNvPr id="30" name="TextBox 29"/>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31" name="TextBox 30"/>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166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3194 0.09457 C 0.06753 0.06752 0.10312 0.04046 0.12083 0.02289 C 0.13854 0.00532 0.11805 0.00185 0.13819 -0.0111 C 0.15833 -0.02404 0.20278 -0.04717 0.24132 -0.05549 C 0.27986 -0.06381 0.34062 -0.05896 0.36996 -0.06173 C 0.3993 -0.06451 0.40243 -0.0652 0.41753 -0.07237 C 0.43264 -0.07954 0.44826 -0.09063 0.46024 -0.10404 C 0.47257 -0.11745 0.48142 -0.13318 0.49062 -0.1526 C 0.49982 -0.17202 0.51198 -0.2037 0.51597 -0.22034 C 0.51996 -0.23699 0.51458 -0.2467 0.51441 -0.25202 " pathEditMode="relative" rAng="0" ptsTypes="aaaaaaaaaA">
                                      <p:cBhvr>
                                        <p:cTn id="18" dur="2000" fill="hold"/>
                                        <p:tgtEl>
                                          <p:spTgt spid="26"/>
                                        </p:tgtEl>
                                        <p:attrNameLst>
                                          <p:attrName>ppt_x</p:attrName>
                                          <p:attrName>ppt_y</p:attrName>
                                        </p:attrNameLst>
                                      </p:cBhvr>
                                      <p:rCtr x="24400" y="-17300"/>
                                    </p:animMotion>
                                  </p:childTnLst>
                                </p:cTn>
                              </p:par>
                              <p:par>
                                <p:cTn id="19" presetID="0" presetClass="path" presetSubtype="0" accel="50000" decel="50000" fill="hold" nodeType="withEffect">
                                  <p:stCondLst>
                                    <p:cond delay="0"/>
                                  </p:stCondLst>
                                  <p:childTnLst>
                                    <p:animMotion origin="layout" path="M 0.03038 0.10289 C 0.06597 0.07584 0.10157 0.04878 0.11927 0.03121 C 0.13698 0.01364 0.1165 0.01017 0.13663 -0.00278 C 0.15677 -0.01572 0.20122 -0.03885 0.23976 -0.04717 C 0.2783 -0.05549 0.33907 -0.05064 0.36841 -0.05341 C 0.39775 -0.05619 0.40087 -0.05688 0.41597 -0.06405 C 0.43108 -0.07122 0.4467 -0.08231 0.45868 -0.09572 C 0.47101 -0.10913 0.47986 -0.12486 0.48907 -0.14428 C 0.49827 -0.1637 0.51042 -0.19538 0.51441 -0.21202 C 0.51841 -0.22867 0.51302 -0.23838 0.51285 -0.2437 " pathEditMode="relative" rAng="0" ptsTypes="aaaaaaaaaA">
                                      <p:cBhvr>
                                        <p:cTn id="20" dur="2000" fill="hold"/>
                                        <p:tgtEl>
                                          <p:spTgt spid="29"/>
                                        </p:tgtEl>
                                        <p:attrNameLst>
                                          <p:attrName>ppt_x</p:attrName>
                                          <p:attrName>ppt_y</p:attrName>
                                        </p:attrNameLst>
                                      </p:cBhvr>
                                      <p:rCtr x="24400" y="-173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112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0860479C-F4D5-463D-86AD-32BB2E42B5D6}" type="datetime4">
              <a:rPr lang="en-US" altLang="ko-KR" smtClean="0"/>
              <a:t>June 22, 2017</a:t>
            </a:fld>
            <a:endParaRPr lang="en-US" dirty="0"/>
          </a:p>
        </p:txBody>
      </p:sp>
      <p:sp>
        <p:nvSpPr>
          <p:cNvPr id="22" name="직사각형 21"/>
          <p:cNvSpPr/>
          <p:nvPr/>
        </p:nvSpPr>
        <p:spPr>
          <a:xfrm>
            <a:off x="2499520"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499520"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499520"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499520"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60856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371728"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05683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683270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4969658"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290229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51337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146235"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756720"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90229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51337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146235"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2902291" y="3461658"/>
            <a:ext cx="1296000" cy="428833"/>
          </a:xfrm>
          <a:prstGeom prst="rect">
            <a:avLst/>
          </a:prstGeom>
          <a:solidFill>
            <a:schemeClr val="accent6">
              <a:lumMod val="20000"/>
              <a:lumOff val="8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513377" y="3461658"/>
            <a:ext cx="1296000" cy="428833"/>
          </a:xfrm>
          <a:prstGeom prst="rect">
            <a:avLst/>
          </a:prstGeom>
          <a:solidFill>
            <a:schemeClr val="accent6">
              <a:lumMod val="20000"/>
              <a:lumOff val="8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146235" y="3461658"/>
            <a:ext cx="1296000" cy="428833"/>
          </a:xfrm>
          <a:prstGeom prst="rect">
            <a:avLst/>
          </a:prstGeom>
          <a:solidFill>
            <a:schemeClr val="accent5">
              <a:lumMod val="60000"/>
              <a:lumOff val="4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1" name="직사각형 40"/>
          <p:cNvSpPr/>
          <p:nvPr/>
        </p:nvSpPr>
        <p:spPr>
          <a:xfrm>
            <a:off x="7757320" y="3461658"/>
            <a:ext cx="1296000" cy="428833"/>
          </a:xfrm>
          <a:prstGeom prst="rect">
            <a:avLst/>
          </a:prstGeom>
          <a:solidFill>
            <a:schemeClr val="accent5">
              <a:lumMod val="60000"/>
              <a:lumOff val="40000"/>
            </a:schemeClr>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5708659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1ECF2EE-438A-4F83-9745-C7E80C3F3D64}"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2912567" y="854972"/>
            <a:ext cx="3240360" cy="369332"/>
          </a:xfrm>
          <a:prstGeom prst="rect">
            <a:avLst/>
          </a:prstGeom>
          <a:noFill/>
        </p:spPr>
        <p:txBody>
          <a:bodyPr wrap="square" rtlCol="0">
            <a:spAutoFit/>
          </a:bodyPr>
          <a:lstStyle/>
          <a:p>
            <a:r>
              <a:rPr lang="en-US" altLang="ko-KR" b="1" dirty="0"/>
              <a:t>Controlling with actuators</a:t>
            </a:r>
          </a:p>
        </p:txBody>
      </p:sp>
      <p:sp>
        <p:nvSpPr>
          <p:cNvPr id="27" name="TextBox 26"/>
          <p:cNvSpPr txBox="1"/>
          <p:nvPr/>
        </p:nvSpPr>
        <p:spPr>
          <a:xfrm>
            <a:off x="291256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8" name="TextBox 27"/>
          <p:cNvSpPr txBox="1"/>
          <p:nvPr/>
        </p:nvSpPr>
        <p:spPr>
          <a:xfrm>
            <a:off x="2912567" y="1583047"/>
            <a:ext cx="446449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actuators for state transfer</a:t>
            </a:r>
          </a:p>
        </p:txBody>
      </p:sp>
      <p:sp>
        <p:nvSpPr>
          <p:cNvPr id="29" name="TextBox 28"/>
          <p:cNvSpPr txBox="1"/>
          <p:nvPr/>
        </p:nvSpPr>
        <p:spPr>
          <a:xfrm>
            <a:off x="291256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Actuator action</a:t>
            </a:r>
          </a:p>
        </p:txBody>
      </p:sp>
      <p:sp>
        <p:nvSpPr>
          <p:cNvPr id="30" name="TextBox 29"/>
          <p:cNvSpPr txBox="1"/>
          <p:nvPr/>
        </p:nvSpPr>
        <p:spPr>
          <a:xfrm>
            <a:off x="2912567" y="2242614"/>
            <a:ext cx="388843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information</a:t>
            </a:r>
          </a:p>
        </p:txBody>
      </p:sp>
      <p:grpSp>
        <p:nvGrpSpPr>
          <p:cNvPr id="31" name="그룹 30"/>
          <p:cNvGrpSpPr/>
          <p:nvPr/>
        </p:nvGrpSpPr>
        <p:grpSpPr>
          <a:xfrm>
            <a:off x="2840559" y="2140793"/>
            <a:ext cx="6070646" cy="3241374"/>
            <a:chOff x="1331640" y="2636912"/>
            <a:chExt cx="6070646" cy="3241374"/>
          </a:xfrm>
        </p:grpSpPr>
        <p:sp>
          <p:nvSpPr>
            <p:cNvPr id="32"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3"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4" name="그룹 33"/>
          <p:cNvGrpSpPr/>
          <p:nvPr/>
        </p:nvGrpSpPr>
        <p:grpSpPr>
          <a:xfrm>
            <a:off x="3003891" y="2097157"/>
            <a:ext cx="6077677" cy="3294743"/>
            <a:chOff x="1494971" y="2583543"/>
            <a:chExt cx="6077677" cy="3294743"/>
          </a:xfrm>
        </p:grpSpPr>
        <p:sp>
          <p:nvSpPr>
            <p:cNvPr id="35"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5374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10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5E6B4A9-4CB8-47B0-94D3-45E21EE34035}"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13</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0F9CEE5-41E5-417F-B7DF-EED07CB91E8D}"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9" name="TextBox 38">
            <a:extLst>
              <a:ext uri="{FF2B5EF4-FFF2-40B4-BE49-F238E27FC236}">
                <a16:creationId xmlns:a16="http://schemas.microsoft.com/office/drawing/2014/main" id="{C894AA70-39AD-4348-A565-2E28CE891356}"/>
              </a:ext>
            </a:extLst>
          </p:cNvPr>
          <p:cNvSpPr txBox="1"/>
          <p:nvPr/>
        </p:nvSpPr>
        <p:spPr>
          <a:xfrm>
            <a:off x="10058399" y="1332688"/>
            <a:ext cx="1697901" cy="369332"/>
          </a:xfrm>
          <a:prstGeom prst="rect">
            <a:avLst/>
          </a:prstGeom>
          <a:solidFill>
            <a:srgbClr val="FFFF00"/>
          </a:solidFill>
        </p:spPr>
        <p:txBody>
          <a:bodyPr wrap="none" rtlCol="0">
            <a:spAutoFit/>
          </a:bodyPr>
          <a:lstStyle/>
          <a:p>
            <a:r>
              <a:rPr lang="ko-KR" altLang="en-US"/>
              <a:t>세부 설명 추가</a:t>
            </a:r>
          </a:p>
        </p:txBody>
      </p:sp>
    </p:spTree>
    <p:extLst>
      <p:ext uri="{BB962C8B-B14F-4D97-AF65-F5344CB8AC3E}">
        <p14:creationId xmlns:p14="http://schemas.microsoft.com/office/powerpoint/2010/main" val="24850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C7CEA89-66A3-43B0-8DB3-14F35C3E78B0}"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733489" y="1067858"/>
            <a:ext cx="1316398"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8360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7EECA336-0F15-4D81-9AC2-8C34BB0FFD02}"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9"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0" name="Picture 6"/>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3" name="TextBox 22"/>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sp>
        <p:nvSpPr>
          <p:cNvPr id="24" name="TextBox 23"/>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sp>
        <p:nvSpPr>
          <p:cNvPr id="25"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6" name="Group 20"/>
          <p:cNvGrpSpPr/>
          <p:nvPr/>
        </p:nvGrpSpPr>
        <p:grpSpPr>
          <a:xfrm>
            <a:off x="8551141" y="5655673"/>
            <a:ext cx="487889" cy="118502"/>
            <a:chOff x="5553075" y="2974195"/>
            <a:chExt cx="542925" cy="166659"/>
          </a:xfrm>
        </p:grpSpPr>
        <p:cxnSp>
          <p:nvCxnSpPr>
            <p:cNvPr id="27"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8"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9" name="Group 24"/>
          <p:cNvGrpSpPr/>
          <p:nvPr/>
        </p:nvGrpSpPr>
        <p:grpSpPr>
          <a:xfrm>
            <a:off x="9514956" y="4936336"/>
            <a:ext cx="157612" cy="366824"/>
            <a:chOff x="6696477" y="4382685"/>
            <a:chExt cx="158002" cy="489098"/>
          </a:xfrm>
        </p:grpSpPr>
        <p:cxnSp>
          <p:nvCxnSpPr>
            <p:cNvPr id="30"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31"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cxnSp>
        <p:nvCxnSpPr>
          <p:cNvPr id="40"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cxnSp>
        <p:nvCxnSpPr>
          <p:cNvPr id="41"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79" name="TextBox 78"/>
          <p:cNvSpPr txBox="1"/>
          <p:nvPr/>
        </p:nvSpPr>
        <p:spPr>
          <a:xfrm>
            <a:off x="10329959" y="6063100"/>
            <a:ext cx="1146148" cy="246221"/>
          </a:xfrm>
          <a:prstGeom prst="rect">
            <a:avLst/>
          </a:prstGeom>
          <a:noFill/>
        </p:spPr>
        <p:txBody>
          <a:bodyPr wrap="none" lIns="0" tIns="0" rIns="0" bIns="0" rtlCol="0">
            <a:spAutoFit/>
          </a:bodyPr>
          <a:lstStyle/>
          <a:p>
            <a:r>
              <a:rPr lang="en-US" sz="1600" dirty="0">
                <a:solidFill>
                  <a:srgbClr val="C00000"/>
                </a:solidFill>
                <a:cs typeface="Neo Sans Intel"/>
              </a:rPr>
              <a:t>Abstraction</a:t>
            </a:r>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02"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3"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4"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5" name="TextBox 104"/>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106" name="TextBox 105"/>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107" name="TextBox 106"/>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108"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09" name="TextBox 10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110" name="TextBox 10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111" name="TextBox 11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spTree>
    <p:extLst>
      <p:ext uri="{BB962C8B-B14F-4D97-AF65-F5344CB8AC3E}">
        <p14:creationId xmlns:p14="http://schemas.microsoft.com/office/powerpoint/2010/main" val="9551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animBg="1"/>
      <p:bldP spid="24" grpId="0" animBg="1"/>
      <p:bldP spid="25" grpId="0" animBg="1"/>
      <p:bldP spid="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475BCE76-0516-46FC-B7FE-6FDF317D0645}"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17</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76"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77" name="TextBox 76"/>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94" name="Group 20"/>
          <p:cNvGrpSpPr/>
          <p:nvPr/>
        </p:nvGrpSpPr>
        <p:grpSpPr>
          <a:xfrm>
            <a:off x="8551141" y="5655673"/>
            <a:ext cx="487889" cy="118502"/>
            <a:chOff x="5553075" y="2974195"/>
            <a:chExt cx="542925" cy="166659"/>
          </a:xfrm>
        </p:grpSpPr>
        <p:cxnSp>
          <p:nvCxnSpPr>
            <p:cNvPr id="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97" name="Group 24"/>
          <p:cNvGrpSpPr/>
          <p:nvPr/>
        </p:nvGrpSpPr>
        <p:grpSpPr>
          <a:xfrm>
            <a:off x="9514956" y="4936336"/>
            <a:ext cx="157612" cy="366824"/>
            <a:chOff x="6696477" y="4382685"/>
            <a:chExt cx="158002" cy="489098"/>
          </a:xfrm>
        </p:grpSpPr>
        <p:cxnSp>
          <p:nvCxnSpPr>
            <p:cNvPr id="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01" name="TextBox 1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102" name="TextBox 1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103" name="TextBox 1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104" name="TextBox 1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105" name="TextBox 1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109"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113"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114"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115"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117" name="Picture 2"/>
          <p:cNvPicPr>
            <a:picLocks noChangeAspect="1"/>
          </p:cNvPicPr>
          <p:nvPr/>
        </p:nvPicPr>
        <p:blipFill>
          <a:blip r:embed="rId2" cstate="print"/>
          <a:stretch>
            <a:fillRect/>
          </a:stretch>
        </p:blipFill>
        <p:spPr>
          <a:xfrm>
            <a:off x="8122900" y="5554665"/>
            <a:ext cx="486755" cy="387822"/>
          </a:xfrm>
          <a:prstGeom prst="rect">
            <a:avLst/>
          </a:prstGeom>
        </p:spPr>
      </p:pic>
      <p:pic>
        <p:nvPicPr>
          <p:cNvPr id="118" name="Picture 68"/>
          <p:cNvPicPr>
            <a:picLocks noChangeAspect="1"/>
          </p:cNvPicPr>
          <p:nvPr/>
        </p:nvPicPr>
        <p:blipFill>
          <a:blip r:embed="rId2" cstate="print"/>
          <a:stretch>
            <a:fillRect/>
          </a:stretch>
        </p:blipFill>
        <p:spPr>
          <a:xfrm>
            <a:off x="9350899" y="4621950"/>
            <a:ext cx="486755" cy="387822"/>
          </a:xfrm>
          <a:prstGeom prst="rect">
            <a:avLst/>
          </a:prstGeom>
        </p:spPr>
      </p:pic>
      <p:cxnSp>
        <p:nvCxnSpPr>
          <p:cNvPr id="119"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120"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21"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22" name="TextBox 121"/>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123" name="TextBox 122"/>
          <p:cNvSpPr txBox="1"/>
          <p:nvPr/>
        </p:nvSpPr>
        <p:spPr>
          <a:xfrm>
            <a:off x="9752939" y="3637624"/>
            <a:ext cx="1622239" cy="246221"/>
          </a:xfrm>
          <a:prstGeom prst="rect">
            <a:avLst/>
          </a:prstGeom>
          <a:noFill/>
        </p:spPr>
        <p:txBody>
          <a:bodyPr wrap="none" lIns="0" tIns="0" rIns="0" bIns="0" rtlCol="0">
            <a:spAutoFit/>
          </a:bodyPr>
          <a:lstStyle/>
          <a:p>
            <a:r>
              <a:rPr lang="en-US" sz="1600" dirty="0">
                <a:solidFill>
                  <a:srgbClr val="C00000"/>
                </a:solidFill>
                <a:cs typeface="Neo Sans Intel"/>
              </a:rPr>
              <a:t>Resource Model</a:t>
            </a:r>
          </a:p>
        </p:txBody>
      </p:sp>
      <p:sp>
        <p:nvSpPr>
          <p:cNvPr id="124"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25" name="Picture 6"/>
          <p:cNvPicPr>
            <a:picLocks noChangeAspect="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126"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29"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30" name="Group 20"/>
          <p:cNvGrpSpPr/>
          <p:nvPr/>
        </p:nvGrpSpPr>
        <p:grpSpPr>
          <a:xfrm>
            <a:off x="8551141" y="5655673"/>
            <a:ext cx="487889" cy="118502"/>
            <a:chOff x="5553075" y="2974195"/>
            <a:chExt cx="542925" cy="166659"/>
          </a:xfrm>
        </p:grpSpPr>
        <p:cxnSp>
          <p:nvCxnSpPr>
            <p:cNvPr id="131"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32"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33" name="Group 24"/>
          <p:cNvGrpSpPr/>
          <p:nvPr/>
        </p:nvGrpSpPr>
        <p:grpSpPr>
          <a:xfrm>
            <a:off x="9514956" y="4936336"/>
            <a:ext cx="157612" cy="366824"/>
            <a:chOff x="6696477" y="4382685"/>
            <a:chExt cx="158002" cy="489098"/>
          </a:xfrm>
        </p:grpSpPr>
        <p:cxnSp>
          <p:nvCxnSpPr>
            <p:cNvPr id="134"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35"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38" name="TextBox 137"/>
          <p:cNvSpPr txBox="1"/>
          <p:nvPr/>
        </p:nvSpPr>
        <p:spPr>
          <a:xfrm>
            <a:off x="10329959" y="6063100"/>
            <a:ext cx="1146148" cy="246221"/>
          </a:xfrm>
          <a:prstGeom prst="rect">
            <a:avLst/>
          </a:prstGeom>
          <a:noFill/>
        </p:spPr>
        <p:txBody>
          <a:bodyPr wrap="none" lIns="0" tIns="0" rIns="0" bIns="0" rtlCol="0">
            <a:spAutoFit/>
          </a:bodyPr>
          <a:lstStyle/>
          <a:p>
            <a:r>
              <a:rPr lang="en-US" sz="1600" dirty="0">
                <a:solidFill>
                  <a:srgbClr val="C00000"/>
                </a:solidFill>
                <a:cs typeface="Neo Sans Intel"/>
              </a:rPr>
              <a:t>Abstraction</a:t>
            </a:r>
          </a:p>
        </p:txBody>
      </p:sp>
      <p:grpSp>
        <p:nvGrpSpPr>
          <p:cNvPr id="81" name="Group 59"/>
          <p:cNvGrpSpPr/>
          <p:nvPr/>
        </p:nvGrpSpPr>
        <p:grpSpPr>
          <a:xfrm>
            <a:off x="5731436" y="4114391"/>
            <a:ext cx="4643342" cy="2037961"/>
            <a:chOff x="6176196" y="3246112"/>
            <a:chExt cx="3884043" cy="2717282"/>
          </a:xfrm>
        </p:grpSpPr>
        <p:cxnSp>
          <p:nvCxnSpPr>
            <p:cNvPr id="82"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84"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88"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89"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152"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3"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4"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5" name="TextBox 154"/>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156" name="TextBox 155"/>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157" name="TextBox 156"/>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158"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9" name="TextBox 15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160" name="TextBox 15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161" name="TextBox 16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cxnSp>
        <p:nvCxnSpPr>
          <p:cNvPr id="162" name="Straight Connector 46"/>
          <p:cNvCxnSpPr/>
          <p:nvPr/>
        </p:nvCxnSpPr>
        <p:spPr>
          <a:xfrm>
            <a:off x="5731436" y="6152352"/>
            <a:ext cx="3520186" cy="9061"/>
          </a:xfrm>
          <a:prstGeom prst="line">
            <a:avLst/>
          </a:prstGeom>
          <a:noFill/>
          <a:ln w="28575" cap="flat" cmpd="sng" algn="ctr">
            <a:solidFill>
              <a:srgbClr val="0071C5">
                <a:shade val="95000"/>
                <a:satMod val="105000"/>
              </a:srgbClr>
            </a:solidFill>
            <a:prstDash val="lgDash"/>
          </a:ln>
          <a:effectLst/>
        </p:spPr>
      </p:cxnSp>
      <p:sp>
        <p:nvSpPr>
          <p:cNvPr id="164" name="TextBox 163"/>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106" name="TextBox 1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1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78"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10" name="TextBox 109"/>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111"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100" name="TextBox 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116"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127" name="TextBox 126"/>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73"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128" name="TextBox 127"/>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137"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Tree>
    <p:extLst>
      <p:ext uri="{BB962C8B-B14F-4D97-AF65-F5344CB8AC3E}">
        <p14:creationId xmlns:p14="http://schemas.microsoft.com/office/powerpoint/2010/main" val="171590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7E9D194-578B-44B4-A3E6-4F9FBA4D459A}"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18</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2"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1" name="TextBox 180"/>
          <p:cNvSpPr txBox="1"/>
          <p:nvPr/>
        </p:nvSpPr>
        <p:spPr>
          <a:xfrm>
            <a:off x="94593" y="5942488"/>
            <a:ext cx="1832233" cy="246221"/>
          </a:xfrm>
          <a:prstGeom prst="rect">
            <a:avLst/>
          </a:prstGeom>
          <a:noFill/>
        </p:spPr>
        <p:txBody>
          <a:bodyPr wrap="none" lIns="0" tIns="0" rIns="0" bIns="0" rtlCol="0">
            <a:spAutoFit/>
          </a:bodyPr>
          <a:lstStyle/>
          <a:p>
            <a:r>
              <a:rPr lang="en-US" sz="1600" dirty="0" err="1">
                <a:solidFill>
                  <a:srgbClr val="C00000"/>
                </a:solidFill>
                <a:cs typeface="Neo Sans Intel"/>
              </a:rPr>
              <a:t>RESTful</a:t>
            </a:r>
            <a:r>
              <a:rPr lang="en-US" sz="1600" dirty="0">
                <a:solidFill>
                  <a:srgbClr val="C00000"/>
                </a:solidFill>
                <a:cs typeface="Neo Sans Intel"/>
              </a:rPr>
              <a:t> transaction</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3"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3"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9752939" y="3637624"/>
            <a:ext cx="1622239" cy="246221"/>
          </a:xfrm>
          <a:prstGeom prst="rect">
            <a:avLst/>
          </a:prstGeom>
          <a:noFill/>
        </p:spPr>
        <p:txBody>
          <a:bodyPr wrap="none" lIns="0" tIns="0" rIns="0" bIns="0" rtlCol="0">
            <a:spAutoFit/>
          </a:bodyPr>
          <a:lstStyle/>
          <a:p>
            <a:r>
              <a:rPr lang="en-US" sz="1600"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37" name="TextBox 236"/>
          <p:cNvSpPr txBox="1"/>
          <p:nvPr/>
        </p:nvSpPr>
        <p:spPr>
          <a:xfrm>
            <a:off x="10329959" y="6063100"/>
            <a:ext cx="1146148" cy="246221"/>
          </a:xfrm>
          <a:prstGeom prst="rect">
            <a:avLst/>
          </a:prstGeom>
          <a:noFill/>
        </p:spPr>
        <p:txBody>
          <a:bodyPr wrap="none" lIns="0" tIns="0" rIns="0" bIns="0" rtlCol="0">
            <a:spAutoFit/>
          </a:bodyPr>
          <a:lstStyle/>
          <a:p>
            <a:r>
              <a:rPr lang="en-US" sz="1600" dirty="0">
                <a:solidFill>
                  <a:srgbClr val="C00000"/>
                </a:solidFill>
                <a:cs typeface="Neo Sans Intel"/>
              </a:rPr>
              <a:t>Abstraction</a:t>
            </a:r>
          </a:p>
        </p:txBody>
      </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Tree>
    <p:extLst>
      <p:ext uri="{BB962C8B-B14F-4D97-AF65-F5344CB8AC3E}">
        <p14:creationId xmlns:p14="http://schemas.microsoft.com/office/powerpoint/2010/main" val="129248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141A205C-2E88-4A88-9782-6ACDDB5CB68E}"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19</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9"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0"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1" name="TextBox 10"/>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2"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3" name="Group 59"/>
          <p:cNvGrpSpPr/>
          <p:nvPr/>
        </p:nvGrpSpPr>
        <p:grpSpPr>
          <a:xfrm>
            <a:off x="5731436" y="4114391"/>
            <a:ext cx="4643342" cy="2047022"/>
            <a:chOff x="6176196" y="3246112"/>
            <a:chExt cx="3884043" cy="2729363"/>
          </a:xfrm>
        </p:grpSpPr>
        <p:cxnSp>
          <p:nvCxnSpPr>
            <p:cNvPr id="14"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5"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6"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7"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8"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pic>
        <p:nvPicPr>
          <p:cNvPr id="20" name="Picture 6"/>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pic>
        <p:nvPicPr>
          <p:cNvPr id="21"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2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3" name="TextBox 22"/>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sp>
        <p:nvSpPr>
          <p:cNvPr id="24" name="TextBox 23"/>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sp>
        <p:nvSpPr>
          <p:cNvPr id="25"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6" name="Group 20"/>
          <p:cNvGrpSpPr/>
          <p:nvPr/>
        </p:nvGrpSpPr>
        <p:grpSpPr>
          <a:xfrm>
            <a:off x="8551141" y="5655673"/>
            <a:ext cx="487889" cy="118502"/>
            <a:chOff x="5553075" y="2974195"/>
            <a:chExt cx="542925" cy="166659"/>
          </a:xfrm>
        </p:grpSpPr>
        <p:cxnSp>
          <p:nvCxnSpPr>
            <p:cNvPr id="27"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8"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9" name="Group 24"/>
          <p:cNvGrpSpPr/>
          <p:nvPr/>
        </p:nvGrpSpPr>
        <p:grpSpPr>
          <a:xfrm>
            <a:off x="9514956" y="4936336"/>
            <a:ext cx="157612" cy="366824"/>
            <a:chOff x="6696477" y="4382685"/>
            <a:chExt cx="158002" cy="489098"/>
          </a:xfrm>
        </p:grpSpPr>
        <p:cxnSp>
          <p:nvCxnSpPr>
            <p:cNvPr id="30"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31"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32" name="TextBox 31"/>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33" name="TextBox 32"/>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34" name="TextBox 33"/>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35" name="TextBox 34"/>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36" name="TextBox 35"/>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37" name="TextBox 36"/>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sp>
        <p:nvSpPr>
          <p:cNvPr id="38" name="TextBox 37"/>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39"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cxnSp>
        <p:nvCxnSpPr>
          <p:cNvPr id="40"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cxnSp>
        <p:nvCxnSpPr>
          <p:cNvPr id="41"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cxnSp>
        <p:nvCxnSpPr>
          <p:cNvPr id="42"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43" name="TextBox 42"/>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44"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45" name="TextBox 44"/>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46" name="TextBox 45"/>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47"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48"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49"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50" name="TextBox 49"/>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51" name="TextBox 50"/>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52" name="Curved Connector 73"/>
          <p:cNvCxnSpPr>
            <a:endCxn id="49"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53" name="Curved Connector 76"/>
          <p:cNvCxnSpPr>
            <a:stCxn id="49"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54" name="TextBox 53"/>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55" name="TextBox 54"/>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sp>
        <p:nvSpPr>
          <p:cNvPr id="56"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57"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58"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grpSp>
        <p:nvGrpSpPr>
          <p:cNvPr id="59" name="Group 86"/>
          <p:cNvGrpSpPr/>
          <p:nvPr/>
        </p:nvGrpSpPr>
        <p:grpSpPr>
          <a:xfrm>
            <a:off x="3784103" y="4865703"/>
            <a:ext cx="1117741" cy="606233"/>
            <a:chOff x="4731087" y="4521555"/>
            <a:chExt cx="974023" cy="808311"/>
          </a:xfrm>
        </p:grpSpPr>
        <p:sp>
          <p:nvSpPr>
            <p:cNvPr id="60"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61"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62"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63" name="TextBox 62"/>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64"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65" name="Group 89"/>
          <p:cNvGrpSpPr/>
          <p:nvPr/>
        </p:nvGrpSpPr>
        <p:grpSpPr>
          <a:xfrm>
            <a:off x="3708436" y="3985031"/>
            <a:ext cx="1117741" cy="606233"/>
            <a:chOff x="4731087" y="4521555"/>
            <a:chExt cx="974023" cy="808311"/>
          </a:xfrm>
        </p:grpSpPr>
        <p:sp>
          <p:nvSpPr>
            <p:cNvPr id="66"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67"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68"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cxnSp>
        <p:nvCxnSpPr>
          <p:cNvPr id="69"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pic>
        <p:nvPicPr>
          <p:cNvPr id="70"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71" name="Picture 68"/>
          <p:cNvPicPr>
            <a:picLocks noChangeAspect="1"/>
          </p:cNvPicPr>
          <p:nvPr/>
        </p:nvPicPr>
        <p:blipFill>
          <a:blip r:embed="rId4" cstate="print"/>
          <a:stretch>
            <a:fillRect/>
          </a:stretch>
        </p:blipFill>
        <p:spPr>
          <a:xfrm>
            <a:off x="9350899" y="4621950"/>
            <a:ext cx="486755" cy="387822"/>
          </a:xfrm>
          <a:prstGeom prst="rect">
            <a:avLst/>
          </a:prstGeom>
        </p:spPr>
      </p:pic>
      <p:sp>
        <p:nvSpPr>
          <p:cNvPr id="72" name="TextBox 71"/>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cxnSp>
        <p:nvCxnSpPr>
          <p:cNvPr id="73"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74"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75"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76" name="TextBox 75"/>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77" name="TextBox 76"/>
          <p:cNvSpPr txBox="1"/>
          <p:nvPr/>
        </p:nvSpPr>
        <p:spPr>
          <a:xfrm>
            <a:off x="94593" y="5942488"/>
            <a:ext cx="1832233" cy="246221"/>
          </a:xfrm>
          <a:prstGeom prst="rect">
            <a:avLst/>
          </a:prstGeom>
          <a:noFill/>
        </p:spPr>
        <p:txBody>
          <a:bodyPr wrap="none" lIns="0" tIns="0" rIns="0" bIns="0" rtlCol="0">
            <a:spAutoFit/>
          </a:bodyPr>
          <a:lstStyle/>
          <a:p>
            <a:r>
              <a:rPr lang="en-US" sz="1600" dirty="0" err="1">
                <a:solidFill>
                  <a:srgbClr val="C00000"/>
                </a:solidFill>
                <a:cs typeface="Neo Sans Intel"/>
              </a:rPr>
              <a:t>RESTful</a:t>
            </a:r>
            <a:r>
              <a:rPr lang="en-US" sz="1600" dirty="0">
                <a:solidFill>
                  <a:srgbClr val="C00000"/>
                </a:solidFill>
                <a:cs typeface="Neo Sans Intel"/>
              </a:rPr>
              <a:t> transaction</a:t>
            </a:r>
          </a:p>
        </p:txBody>
      </p:sp>
      <p:sp>
        <p:nvSpPr>
          <p:cNvPr id="78" name="TextBox 77"/>
          <p:cNvSpPr txBox="1"/>
          <p:nvPr/>
        </p:nvSpPr>
        <p:spPr>
          <a:xfrm>
            <a:off x="9752939" y="3637624"/>
            <a:ext cx="1622239" cy="246221"/>
          </a:xfrm>
          <a:prstGeom prst="rect">
            <a:avLst/>
          </a:prstGeom>
          <a:noFill/>
        </p:spPr>
        <p:txBody>
          <a:bodyPr wrap="none" lIns="0" tIns="0" rIns="0" bIns="0" rtlCol="0">
            <a:spAutoFit/>
          </a:bodyPr>
          <a:lstStyle/>
          <a:p>
            <a:r>
              <a:rPr lang="en-US" sz="1600" dirty="0">
                <a:solidFill>
                  <a:srgbClr val="C00000"/>
                </a:solidFill>
                <a:cs typeface="Neo Sans Intel"/>
              </a:rPr>
              <a:t>Resource Model</a:t>
            </a:r>
          </a:p>
        </p:txBody>
      </p:sp>
      <p:sp>
        <p:nvSpPr>
          <p:cNvPr id="79" name="TextBox 78"/>
          <p:cNvSpPr txBox="1"/>
          <p:nvPr/>
        </p:nvSpPr>
        <p:spPr>
          <a:xfrm>
            <a:off x="10329959" y="6063100"/>
            <a:ext cx="1146148" cy="246221"/>
          </a:xfrm>
          <a:prstGeom prst="rect">
            <a:avLst/>
          </a:prstGeom>
          <a:noFill/>
        </p:spPr>
        <p:txBody>
          <a:bodyPr wrap="none" lIns="0" tIns="0" rIns="0" bIns="0" rtlCol="0">
            <a:spAutoFit/>
          </a:bodyPr>
          <a:lstStyle/>
          <a:p>
            <a:r>
              <a:rPr lang="en-US" sz="1600" dirty="0">
                <a:solidFill>
                  <a:srgbClr val="C00000"/>
                </a:solidFill>
                <a:cs typeface="Neo Sans Intel"/>
              </a:rPr>
              <a:t>Abstraction</a:t>
            </a:r>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8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8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8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84" name="TextBox 8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85" name="TextBox 8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86" name="TextBox 8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8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89" name="TextBox 88"/>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0" name="TextBox 89"/>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91" name="TextBox 90"/>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39501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err="1"/>
              <a:t>IoT</a:t>
            </a:r>
            <a:r>
              <a:rPr lang="en-US" altLang="ko-KR" dirty="0"/>
              <a:t> overview</a:t>
            </a:r>
          </a:p>
          <a:p>
            <a:pPr lvl="1"/>
            <a:r>
              <a:rPr lang="en-US" altLang="ko-KR" dirty="0"/>
              <a:t>Core technologies </a:t>
            </a:r>
          </a:p>
          <a:p>
            <a:r>
              <a:rPr lang="en-US" altLang="ko-KR" dirty="0"/>
              <a:t>OCF Architecture </a:t>
            </a:r>
          </a:p>
          <a:p>
            <a:pPr lvl="1"/>
            <a:r>
              <a:rPr lang="en-US" altLang="ko-KR" dirty="0"/>
              <a:t>Functional Block Diagram </a:t>
            </a:r>
          </a:p>
          <a:p>
            <a:r>
              <a:rPr lang="en-US" altLang="ko-KR" dirty="0"/>
              <a:t>OCF Framework </a:t>
            </a:r>
          </a:p>
          <a:p>
            <a:pPr lvl="1"/>
            <a:r>
              <a:rPr lang="en-US" altLang="ko-KR" dirty="0"/>
              <a:t>OCF common features </a:t>
            </a:r>
          </a:p>
          <a:p>
            <a:r>
              <a:rPr lang="en-US" altLang="ko-KR" dirty="0"/>
              <a:t>OCF components &amp; procedures</a:t>
            </a:r>
          </a:p>
          <a:p>
            <a:pPr lvl="1"/>
            <a:r>
              <a:rPr lang="en-US" altLang="ko-KR" dirty="0"/>
              <a:t>Resource, Resource Type, Device</a:t>
            </a:r>
          </a:p>
          <a:p>
            <a:pPr lvl="1"/>
            <a:r>
              <a:rPr lang="en-US" altLang="ko-KR" dirty="0"/>
              <a:t>RESTful Transaction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0B498AD1-2C8E-4C40-A46B-DA83F7C6136C}"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D0EE217-72EA-4DDD-9672-A53126B68265}"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20</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5B30C9F4-C22A-4456-A156-FF9CE9D7CAAB}"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9" y="2271614"/>
            <a:ext cx="2304256" cy="480131"/>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(background) Service layer – oneM2M</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0C4A119B-0BC0-4638-88B5-A90A3C99610A}"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graphicFrame>
        <p:nvGraphicFramePr>
          <p:cNvPr id="6" name="Object 1"/>
          <p:cNvGraphicFramePr>
            <a:graphicFrameLocks noChangeAspect="1"/>
          </p:cNvGraphicFramePr>
          <p:nvPr/>
        </p:nvGraphicFramePr>
        <p:xfrm>
          <a:off x="1832448" y="2233227"/>
          <a:ext cx="2074809" cy="2157801"/>
        </p:xfrm>
        <a:graphic>
          <a:graphicData uri="http://schemas.openxmlformats.org/presentationml/2006/ole">
            <mc:AlternateContent xmlns:mc="http://schemas.openxmlformats.org/markup-compatibility/2006">
              <mc:Choice xmlns:v="urn:schemas-microsoft-com:vml" Requires="v">
                <p:oleObj spid="_x0000_s3154" r:id="rId3" imgW="2144415" imgH="2229354" progId="Visio.Drawing.11">
                  <p:embed/>
                </p:oleObj>
              </mc:Choice>
              <mc:Fallback>
                <p:oleObj r:id="rId3" imgW="2144415" imgH="2229354" progId="Visio.Drawing.11">
                  <p:embed/>
                  <p:pic>
                    <p:nvPicPr>
                      <p:cNvPr id="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2448" y="2233227"/>
                        <a:ext cx="2074809" cy="21578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845642" y="4954820"/>
            <a:ext cx="2260199" cy="646331"/>
          </a:xfrm>
          <a:prstGeom prst="rect">
            <a:avLst/>
          </a:prstGeom>
          <a:noFill/>
        </p:spPr>
        <p:txBody>
          <a:bodyPr wrap="square" rtlCol="0">
            <a:spAutoFit/>
          </a:bodyPr>
          <a:lstStyle/>
          <a:p>
            <a:pPr algn="ctr" hangingPunct="0">
              <a:spcAft>
                <a:spcPts val="900"/>
              </a:spcAft>
            </a:pPr>
            <a:r>
              <a:rPr lang="en-GB" altLang="ko-KR" u="sng" dirty="0">
                <a:latin typeface="+mj-lt"/>
              </a:rPr>
              <a:t>oneM2M Layered Model</a:t>
            </a:r>
            <a:endParaRPr lang="ko-KR" altLang="en-US" dirty="0" err="1">
              <a:latin typeface="+mj-lt"/>
            </a:endParaRPr>
          </a:p>
        </p:txBody>
      </p:sp>
      <p:sp>
        <p:nvSpPr>
          <p:cNvPr id="8" name="TextBox 7"/>
          <p:cNvSpPr txBox="1"/>
          <p:nvPr/>
        </p:nvSpPr>
        <p:spPr>
          <a:xfrm>
            <a:off x="5936903" y="4997507"/>
            <a:ext cx="2650638" cy="646331"/>
          </a:xfrm>
          <a:prstGeom prst="rect">
            <a:avLst/>
          </a:prstGeom>
          <a:noFill/>
        </p:spPr>
        <p:txBody>
          <a:bodyPr wrap="square" rtlCol="0">
            <a:spAutoFit/>
          </a:bodyPr>
          <a:lstStyle/>
          <a:p>
            <a:pPr algn="ctr" hangingPunct="0">
              <a:spcAft>
                <a:spcPts val="900"/>
              </a:spcAft>
            </a:pPr>
            <a:r>
              <a:rPr lang="en-GB" altLang="ko-KR" u="sng" dirty="0"/>
              <a:t>Common Services Functions</a:t>
            </a:r>
            <a:endParaRPr lang="ko-KR" altLang="en-US" dirty="0" err="1"/>
          </a:p>
        </p:txBody>
      </p:sp>
      <p:sp>
        <p:nvSpPr>
          <p:cNvPr id="9" name="사다리꼴 8"/>
          <p:cNvSpPr/>
          <p:nvPr/>
        </p:nvSpPr>
        <p:spPr>
          <a:xfrm rot="16200000">
            <a:off x="3839715" y="2580318"/>
            <a:ext cx="1342523" cy="1368150"/>
          </a:xfrm>
          <a:prstGeom prst="trapezoid">
            <a:avLst>
              <a:gd name="adj" fmla="val 29169"/>
            </a:avLst>
          </a:prstGeom>
          <a:solidFill>
            <a:schemeClr val="accent6">
              <a:lumMod val="40000"/>
              <a:lumOff val="60000"/>
              <a:alpha val="19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graphicFrame>
        <p:nvGraphicFramePr>
          <p:cNvPr id="10" name="개체 9"/>
          <p:cNvGraphicFramePr>
            <a:graphicFrameLocks noChangeAspect="1"/>
          </p:cNvGraphicFramePr>
          <p:nvPr>
            <p:extLst/>
          </p:nvPr>
        </p:nvGraphicFramePr>
        <p:xfrm>
          <a:off x="5198071" y="1970134"/>
          <a:ext cx="5141890" cy="2776782"/>
        </p:xfrm>
        <a:graphic>
          <a:graphicData uri="http://schemas.openxmlformats.org/presentationml/2006/ole">
            <mc:AlternateContent xmlns:mc="http://schemas.openxmlformats.org/markup-compatibility/2006">
              <mc:Choice xmlns:v="urn:schemas-microsoft-com:vml" Requires="v">
                <p:oleObj spid="_x0000_s3155" name="Visio" r:id="rId5" imgW="6272981" imgH="3390172" progId="Visio.Drawing.11">
                  <p:embed/>
                </p:oleObj>
              </mc:Choice>
              <mc:Fallback>
                <p:oleObj name="Visio" r:id="rId5" imgW="6272981" imgH="3390172" progId="Visio.Drawing.11">
                  <p:embed/>
                  <p:pic>
                    <p:nvPicPr>
                      <p:cNvPr id="9" name="개체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071" y="1970134"/>
                        <a:ext cx="5141890" cy="2776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903602" y="6440018"/>
            <a:ext cx="5036118" cy="369332"/>
          </a:xfrm>
          <a:prstGeom prst="rect">
            <a:avLst/>
          </a:prstGeom>
          <a:noFill/>
        </p:spPr>
        <p:txBody>
          <a:bodyPr wrap="square" rtlCol="0">
            <a:spAutoFit/>
          </a:bodyPr>
          <a:lstStyle/>
          <a:p>
            <a:r>
              <a:rPr lang="en-US" altLang="ko-KR" dirty="0">
                <a:solidFill>
                  <a:schemeClr val="bg1"/>
                </a:solidFill>
                <a:latin typeface="Calibri" pitchFamily="34" charset="0"/>
              </a:rPr>
              <a:t>[From TS0001 Functional Architecture, oneM2M]</a:t>
            </a:r>
            <a:endParaRPr lang="ko-KR" altLang="en-US" dirty="0">
              <a:solidFill>
                <a:schemeClr val="bg1"/>
              </a:solidFill>
              <a:latin typeface="Calibri" pitchFamily="34" charset="0"/>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7377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(background) Service layer – oneM2M</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A094B1F-19FB-4252-938A-E25C1CBD28F5}"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11" name="TextBox 10"/>
          <p:cNvSpPr txBox="1"/>
          <p:nvPr/>
        </p:nvSpPr>
        <p:spPr>
          <a:xfrm>
            <a:off x="3903602" y="6440018"/>
            <a:ext cx="5036118" cy="369332"/>
          </a:xfrm>
          <a:prstGeom prst="rect">
            <a:avLst/>
          </a:prstGeom>
          <a:noFill/>
        </p:spPr>
        <p:txBody>
          <a:bodyPr wrap="square" rtlCol="0">
            <a:spAutoFit/>
          </a:bodyPr>
          <a:lstStyle/>
          <a:p>
            <a:r>
              <a:rPr lang="en-US" altLang="ko-KR" dirty="0">
                <a:solidFill>
                  <a:schemeClr val="bg1"/>
                </a:solidFill>
                <a:latin typeface="Calibri" pitchFamily="34" charset="0"/>
              </a:rPr>
              <a:t>[Cisco presentation at </a:t>
            </a:r>
            <a:r>
              <a:rPr lang="en-US" altLang="ko-KR" dirty="0" err="1">
                <a:solidFill>
                  <a:schemeClr val="bg1"/>
                </a:solidFill>
                <a:latin typeface="Calibri" pitchFamily="34" charset="0"/>
              </a:rPr>
              <a:t>IoT</a:t>
            </a:r>
            <a:r>
              <a:rPr lang="en-US" altLang="ko-KR" dirty="0">
                <a:solidFill>
                  <a:schemeClr val="bg1"/>
                </a:solidFill>
                <a:latin typeface="Calibri" pitchFamily="34" charset="0"/>
              </a:rPr>
              <a:t> World Forum 2013]</a:t>
            </a:r>
            <a:endParaRPr lang="ko-KR" altLang="en-US" dirty="0">
              <a:solidFill>
                <a:schemeClr val="bg1"/>
              </a:solidFill>
              <a:latin typeface="Calibri" pitchFamily="34" charset="0"/>
            </a:endParaRPr>
          </a:p>
        </p:txBody>
      </p:sp>
      <p:pic>
        <p:nvPicPr>
          <p:cNvPr id="12" name="Picture 2"/>
          <p:cNvPicPr>
            <a:picLocks noChangeAspect="1" noChangeArrowheads="1"/>
          </p:cNvPicPr>
          <p:nvPr/>
        </p:nvPicPr>
        <p:blipFill>
          <a:blip r:embed="rId2" cstate="print"/>
          <a:srcRect/>
          <a:stretch>
            <a:fillRect/>
          </a:stretch>
        </p:blipFill>
        <p:spPr bwMode="auto">
          <a:xfrm>
            <a:off x="2291065" y="1484784"/>
            <a:ext cx="7606279" cy="429470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169398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(background) Service layer – oneM2M</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1D108F4-DDB2-4542-8C48-C08FF9E384C2}"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11" name="TextBox 10"/>
          <p:cNvSpPr txBox="1"/>
          <p:nvPr/>
        </p:nvSpPr>
        <p:spPr>
          <a:xfrm>
            <a:off x="3903602" y="6440018"/>
            <a:ext cx="5036118" cy="369332"/>
          </a:xfrm>
          <a:prstGeom prst="rect">
            <a:avLst/>
          </a:prstGeom>
          <a:noFill/>
        </p:spPr>
        <p:txBody>
          <a:bodyPr wrap="square" rtlCol="0">
            <a:spAutoFit/>
          </a:bodyPr>
          <a:lstStyle/>
          <a:p>
            <a:r>
              <a:rPr lang="en-US" altLang="ko-KR" dirty="0">
                <a:solidFill>
                  <a:schemeClr val="bg1"/>
                </a:solidFill>
                <a:latin typeface="Calibri" pitchFamily="34" charset="0"/>
              </a:rPr>
              <a:t>[Cisco presentation at </a:t>
            </a:r>
            <a:r>
              <a:rPr lang="en-US" altLang="ko-KR" dirty="0" err="1">
                <a:solidFill>
                  <a:schemeClr val="bg1"/>
                </a:solidFill>
                <a:latin typeface="Calibri" pitchFamily="34" charset="0"/>
              </a:rPr>
              <a:t>IoT</a:t>
            </a:r>
            <a:r>
              <a:rPr lang="en-US" altLang="ko-KR" dirty="0">
                <a:solidFill>
                  <a:schemeClr val="bg1"/>
                </a:solidFill>
                <a:latin typeface="Calibri" pitchFamily="34" charset="0"/>
              </a:rPr>
              <a:t> World Forum 2013]</a:t>
            </a:r>
            <a:endParaRPr lang="ko-KR" altLang="en-US" dirty="0">
              <a:solidFill>
                <a:schemeClr val="bg1"/>
              </a:solidFill>
              <a:latin typeface="Calibri"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787009" y="1826240"/>
            <a:ext cx="5483886" cy="3096344"/>
          </a:xfrm>
          <a:prstGeom prst="rect">
            <a:avLst/>
          </a:prstGeom>
          <a:noFill/>
          <a:ln w="9525">
            <a:noFill/>
            <a:miter lim="800000"/>
            <a:headEnd/>
            <a:tailEnd/>
          </a:ln>
        </p:spPr>
      </p:pic>
      <p:graphicFrame>
        <p:nvGraphicFramePr>
          <p:cNvPr id="8" name="Object 1"/>
          <p:cNvGraphicFramePr>
            <a:graphicFrameLocks noChangeAspect="1"/>
          </p:cNvGraphicFramePr>
          <p:nvPr/>
        </p:nvGraphicFramePr>
        <p:xfrm>
          <a:off x="8110991" y="2546320"/>
          <a:ext cx="2146393" cy="2232248"/>
        </p:xfrm>
        <a:graphic>
          <a:graphicData uri="http://schemas.openxmlformats.org/presentationml/2006/ole">
            <mc:AlternateContent xmlns:mc="http://schemas.openxmlformats.org/markup-compatibility/2006">
              <mc:Choice xmlns:v="urn:schemas-microsoft-com:vml" Requires="v">
                <p:oleObj spid="_x0000_s4138" r:id="rId4" imgW="2144415" imgH="2229354" progId="Visio.Drawing.11">
                  <p:embed/>
                </p:oleObj>
              </mc:Choice>
              <mc:Fallback>
                <p:oleObj r:id="rId4" imgW="2144415" imgH="2229354" progId="Visio.Drawing.11">
                  <p:embed/>
                  <p:pic>
                    <p:nvPicPr>
                      <p:cNvPr id="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0991" y="2546320"/>
                        <a:ext cx="2146393"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7737103" y="5003885"/>
            <a:ext cx="2880320" cy="646331"/>
          </a:xfrm>
          <a:prstGeom prst="rect">
            <a:avLst/>
          </a:prstGeom>
          <a:noFill/>
        </p:spPr>
        <p:txBody>
          <a:bodyPr wrap="square" rtlCol="0">
            <a:spAutoFit/>
          </a:bodyPr>
          <a:lstStyle/>
          <a:p>
            <a:pPr algn="ctr" hangingPunct="0">
              <a:spcAft>
                <a:spcPts val="900"/>
              </a:spcAft>
            </a:pPr>
            <a:r>
              <a:rPr lang="en-GB" altLang="ko-KR" u="sng" dirty="0">
                <a:solidFill>
                  <a:prstClr val="black"/>
                </a:solidFill>
              </a:rPr>
              <a:t>oneM2M Layered Model</a:t>
            </a:r>
            <a:endParaRPr lang="ko-KR" altLang="en-US" dirty="0" err="1">
              <a:solidFill>
                <a:prstClr val="black"/>
              </a:solidFill>
            </a:endParaRPr>
          </a:p>
        </p:txBody>
      </p:sp>
      <p:sp>
        <p:nvSpPr>
          <p:cNvPr id="10" name="모서리가 둥근 직사각형 26"/>
          <p:cNvSpPr/>
          <p:nvPr/>
        </p:nvSpPr>
        <p:spPr>
          <a:xfrm>
            <a:off x="2840559" y="4099432"/>
            <a:ext cx="7704856" cy="576064"/>
          </a:xfrm>
          <a:prstGeom prst="roundRect">
            <a:avLst>
              <a:gd name="adj" fmla="val 30446"/>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6600"/>
                </a:solidFill>
              </a:rPr>
              <a:t>Network    </a:t>
            </a:r>
            <a:r>
              <a:rPr lang="en-US" altLang="ko-KR" dirty="0">
                <a:solidFill>
                  <a:srgbClr val="FF6600"/>
                </a:solidFill>
              </a:rPr>
              <a:t>                           </a:t>
            </a:r>
            <a:endParaRPr lang="ko-KR" altLang="en-US" dirty="0">
              <a:solidFill>
                <a:srgbClr val="FF6600"/>
              </a:solidFill>
            </a:endParaRPr>
          </a:p>
        </p:txBody>
      </p:sp>
      <p:sp>
        <p:nvSpPr>
          <p:cNvPr id="13" name="모서리가 둥근 직사각형 27"/>
          <p:cNvSpPr/>
          <p:nvPr/>
        </p:nvSpPr>
        <p:spPr>
          <a:xfrm>
            <a:off x="2840559" y="3362452"/>
            <a:ext cx="7704856" cy="576064"/>
          </a:xfrm>
          <a:prstGeom prst="roundRect">
            <a:avLst>
              <a:gd name="adj" fmla="val 30446"/>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rgbClr val="FF6600"/>
                </a:solidFill>
              </a:rPr>
              <a:t>Service layer   </a:t>
            </a:r>
            <a:r>
              <a:rPr lang="en-US" altLang="ko-KR" dirty="0">
                <a:solidFill>
                  <a:srgbClr val="FF6600"/>
                </a:solidFill>
              </a:rPr>
              <a:t>                           </a:t>
            </a:r>
            <a:endParaRPr lang="ko-KR" altLang="en-US" dirty="0">
              <a:solidFill>
                <a:srgbClr val="FF6600"/>
              </a:solidFill>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2774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B3127CD-983E-4473-B82A-4482F208E047}" type="datetime4">
              <a:rPr lang="en-US" altLang="ko-KR" smtClean="0"/>
              <a:t>June 22,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날짜 개체 틀 4"/>
          <p:cNvSpPr>
            <a:spLocks noGrp="1"/>
          </p:cNvSpPr>
          <p:nvPr>
            <p:ph type="dt" sz="half" idx="10"/>
          </p:nvPr>
        </p:nvSpPr>
        <p:spPr>
          <a:xfrm>
            <a:off x="442119" y="6477000"/>
            <a:ext cx="1981200" cy="304801"/>
          </a:xfrm>
        </p:spPr>
        <p:txBody>
          <a:bodyPr/>
          <a:lstStyle/>
          <a:p>
            <a:fld id="{5208ADF6-8E22-4007-9F5A-59A08256C690}" type="datetime4">
              <a:rPr lang="en-US" altLang="ko-KR" smtClean="0"/>
              <a:t>June 22, 2017</a:t>
            </a:fld>
            <a:endParaRPr lang="en-US" dirty="0"/>
          </a:p>
        </p:txBody>
      </p:sp>
      <p:sp>
        <p:nvSpPr>
          <p:cNvPr id="22" name="직사각형 21"/>
          <p:cNvSpPr/>
          <p:nvPr/>
        </p:nvSpPr>
        <p:spPr>
          <a:xfrm>
            <a:off x="2499520"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499520"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499520"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499520"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60856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371728"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05683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683270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4969658"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OIC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290229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51337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146235"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756720"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90229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51337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146235"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290229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51337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14623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91" name="직사각형 90"/>
          <p:cNvSpPr/>
          <p:nvPr/>
        </p:nvSpPr>
        <p:spPr>
          <a:xfrm>
            <a:off x="415484"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415482"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415482"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251520"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685787"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415484"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415482"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415483"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415482"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99658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3046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491126" y="2159978"/>
            <a:ext cx="648072" cy="386251"/>
          </a:xfrm>
          <a:prstGeom prst="rect">
            <a:avLst/>
          </a:prstGeom>
          <a:noFill/>
        </p:spPr>
      </p:pic>
      <p:sp>
        <p:nvSpPr>
          <p:cNvPr id="103" name="직사각형 102"/>
          <p:cNvSpPr/>
          <p:nvPr/>
        </p:nvSpPr>
        <p:spPr>
          <a:xfrm>
            <a:off x="101795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99549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1829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1809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675055" y="3237069"/>
            <a:ext cx="829067" cy="216024"/>
          </a:xfrm>
          <a:prstGeom prst="rect">
            <a:avLst/>
          </a:prstGeom>
          <a:noFill/>
        </p:spPr>
      </p:pic>
      <p:sp>
        <p:nvSpPr>
          <p:cNvPr id="108" name="직사각형 107"/>
          <p:cNvSpPr/>
          <p:nvPr/>
        </p:nvSpPr>
        <p:spPr>
          <a:xfrm>
            <a:off x="9822386"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593662" y="5007477"/>
            <a:ext cx="2376264"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9822386"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313996"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0866651"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16" name="Line 35"/>
          <p:cNvSpPr>
            <a:spLocks noChangeShapeType="1"/>
          </p:cNvSpPr>
          <p:nvPr>
            <p:custDataLst>
              <p:tags r:id="rId1"/>
            </p:custDataLst>
          </p:nvPr>
        </p:nvSpPr>
        <p:spPr bwMode="auto">
          <a:xfrm flipH="1" flipV="1">
            <a:off x="1907704"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17" name="Line 35"/>
          <p:cNvSpPr>
            <a:spLocks noChangeShapeType="1"/>
          </p:cNvSpPr>
          <p:nvPr>
            <p:custDataLst>
              <p:tags r:id="rId2"/>
            </p:custDataLst>
          </p:nvPr>
        </p:nvSpPr>
        <p:spPr bwMode="auto">
          <a:xfrm flipH="1" flipV="1">
            <a:off x="190770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18" name="Line 35"/>
          <p:cNvSpPr>
            <a:spLocks noChangeShapeType="1"/>
          </p:cNvSpPr>
          <p:nvPr>
            <p:custDataLst>
              <p:tags r:id="rId3"/>
            </p:custDataLst>
          </p:nvPr>
        </p:nvSpPr>
        <p:spPr bwMode="auto">
          <a:xfrm flipH="1" flipV="1">
            <a:off x="1907702"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19" name="Line 35"/>
          <p:cNvSpPr>
            <a:spLocks noChangeShapeType="1"/>
          </p:cNvSpPr>
          <p:nvPr>
            <p:custDataLst>
              <p:tags r:id="rId4"/>
            </p:custDataLst>
          </p:nvPr>
        </p:nvSpPr>
        <p:spPr bwMode="auto">
          <a:xfrm flipH="1" flipV="1">
            <a:off x="1907701"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0" name="Line 35"/>
          <p:cNvSpPr>
            <a:spLocks noChangeShapeType="1"/>
          </p:cNvSpPr>
          <p:nvPr>
            <p:custDataLst>
              <p:tags r:id="rId5"/>
            </p:custDataLst>
          </p:nvPr>
        </p:nvSpPr>
        <p:spPr bwMode="auto">
          <a:xfrm flipH="1" flipV="1">
            <a:off x="190770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1" name="Line 35"/>
          <p:cNvSpPr>
            <a:spLocks noChangeShapeType="1"/>
          </p:cNvSpPr>
          <p:nvPr>
            <p:custDataLst>
              <p:tags r:id="rId6"/>
            </p:custDataLst>
          </p:nvPr>
        </p:nvSpPr>
        <p:spPr bwMode="auto">
          <a:xfrm flipH="1" flipV="1">
            <a:off x="1907700"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2" name="Line 35"/>
          <p:cNvSpPr>
            <a:spLocks noChangeShapeType="1"/>
          </p:cNvSpPr>
          <p:nvPr>
            <p:custDataLst>
              <p:tags r:id="rId7"/>
            </p:custDataLst>
          </p:nvPr>
        </p:nvSpPr>
        <p:spPr bwMode="auto">
          <a:xfrm flipH="1" flipV="1">
            <a:off x="190769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3" name="Line 35"/>
          <p:cNvSpPr>
            <a:spLocks noChangeShapeType="1"/>
          </p:cNvSpPr>
          <p:nvPr>
            <p:custDataLst>
              <p:tags r:id="rId8"/>
            </p:custDataLst>
          </p:nvPr>
        </p:nvSpPr>
        <p:spPr bwMode="auto">
          <a:xfrm flipH="1">
            <a:off x="5719864"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4" name="Line 35"/>
          <p:cNvSpPr>
            <a:spLocks noChangeShapeType="1"/>
          </p:cNvSpPr>
          <p:nvPr>
            <p:custDataLst>
              <p:tags r:id="rId9"/>
            </p:custDataLst>
          </p:nvPr>
        </p:nvSpPr>
        <p:spPr bwMode="auto">
          <a:xfrm flipH="1" flipV="1">
            <a:off x="8910535"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5" name="Line 35"/>
          <p:cNvSpPr>
            <a:spLocks noChangeShapeType="1"/>
          </p:cNvSpPr>
          <p:nvPr>
            <p:custDataLst>
              <p:tags r:id="rId10"/>
            </p:custDataLst>
          </p:nvPr>
        </p:nvSpPr>
        <p:spPr bwMode="auto">
          <a:xfrm flipH="1">
            <a:off x="8768895"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11"/>
            </p:custDataLst>
          </p:nvPr>
        </p:nvSpPr>
        <p:spPr bwMode="auto">
          <a:xfrm flipH="1">
            <a:off x="5359940"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2" name="바닥글 개체 틀 1"/>
          <p:cNvSpPr>
            <a:spLocks noGrp="1"/>
          </p:cNvSpPr>
          <p:nvPr>
            <p:ph type="ftr" sz="quarter" idx="11"/>
          </p:nvPr>
        </p:nvSpPr>
        <p:spPr>
          <a:xfrm>
            <a:off x="2988604" y="6463842"/>
            <a:ext cx="5723220" cy="256546"/>
          </a:xfrm>
        </p:spPr>
        <p:txBody>
          <a:bodyPr/>
          <a:lstStyle/>
          <a:p>
            <a:r>
              <a:rPr lang="en-US" altLang="ko-KR"/>
              <a:t>Open Connectivity Foundation Public Information - No NDA</a:t>
            </a:r>
            <a:endParaRPr lang="en-US" altLang="ko-KR" dirty="0"/>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26</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Tree>
    <p:extLst>
      <p:ext uri="{BB962C8B-B14F-4D97-AF65-F5344CB8AC3E}">
        <p14:creationId xmlns:p14="http://schemas.microsoft.com/office/powerpoint/2010/main" val="354956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27</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9667A951-39E7-4809-8372-EE2120172B02}" type="datetime4">
              <a:rPr lang="en-US" altLang="ko-KR" smtClean="0"/>
              <a:t>June 22,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123589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28</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B46FDA50-02B3-4B64-9171-E2653DE06DFB}" type="datetime4">
              <a:rPr lang="en-US" altLang="ko-KR" smtClean="0"/>
              <a:t>June 22,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1" name="직사각형 50"/>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52" name="직사각형 51"/>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53" name="직사각형 52"/>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54" name="Line 35"/>
          <p:cNvSpPr>
            <a:spLocks noChangeShapeType="1"/>
          </p:cNvSpPr>
          <p:nvPr>
            <p:custDataLst>
              <p:tags r:id="rId4"/>
            </p:custDataLst>
          </p:nvPr>
        </p:nvSpPr>
        <p:spPr bwMode="auto">
          <a:xfrm flipV="1">
            <a:off x="6896911" y="951721"/>
            <a:ext cx="3362526" cy="58992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5" name="Line 35"/>
          <p:cNvSpPr>
            <a:spLocks noChangeShapeType="1"/>
          </p:cNvSpPr>
          <p:nvPr>
            <p:custDataLst>
              <p:tags r:id="rId5"/>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56" name="Line 35"/>
          <p:cNvSpPr>
            <a:spLocks noChangeShapeType="1"/>
          </p:cNvSpPr>
          <p:nvPr>
            <p:custDataLst>
              <p:tags r:id="rId6"/>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9" name="직사각형 58"/>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0" name="직사각형 59"/>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1" name="직사각형 60"/>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2" name="Line 35"/>
          <p:cNvSpPr>
            <a:spLocks noChangeShapeType="1"/>
          </p:cNvSpPr>
          <p:nvPr>
            <p:custDataLst>
              <p:tags r:id="rId7"/>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4" name="Line 35"/>
          <p:cNvSpPr>
            <a:spLocks noChangeShapeType="1"/>
          </p:cNvSpPr>
          <p:nvPr>
            <p:custDataLst>
              <p:tags r:id="rId8"/>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5" name="Line 35"/>
          <p:cNvSpPr>
            <a:spLocks noChangeShapeType="1"/>
          </p:cNvSpPr>
          <p:nvPr>
            <p:custDataLst>
              <p:tags r:id="rId9"/>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 name="TextBox 5"/>
          <p:cNvSpPr txBox="1"/>
          <p:nvPr/>
        </p:nvSpPr>
        <p:spPr>
          <a:xfrm>
            <a:off x="9192638" y="165369"/>
            <a:ext cx="1338828" cy="369332"/>
          </a:xfrm>
          <a:prstGeom prst="rect">
            <a:avLst/>
          </a:prstGeom>
          <a:solidFill>
            <a:srgbClr val="FFFF00"/>
          </a:solidFill>
        </p:spPr>
        <p:txBody>
          <a:bodyPr wrap="none" rtlCol="0">
            <a:spAutoFit/>
          </a:bodyPr>
          <a:lstStyle/>
          <a:p>
            <a:r>
              <a:rPr lang="ko-KR" altLang="en-US"/>
              <a:t>애니메이션</a:t>
            </a:r>
          </a:p>
        </p:txBody>
      </p:sp>
    </p:spTree>
    <p:extLst>
      <p:ext uri="{BB962C8B-B14F-4D97-AF65-F5344CB8AC3E}">
        <p14:creationId xmlns:p14="http://schemas.microsoft.com/office/powerpoint/2010/main" val="167445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12F22699-AC0E-4322-8AC5-667196154B6E}" type="datetime4">
              <a:rPr lang="en-US" altLang="ko-KR" smtClean="0"/>
              <a:t>June 22,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9F25F69-6405-451F-A151-7E213700A298}"/>
              </a:ext>
            </a:extLst>
          </p:cNvPr>
          <p:cNvSpPr>
            <a:spLocks noGrp="1"/>
          </p:cNvSpPr>
          <p:nvPr>
            <p:ph idx="1"/>
          </p:nvPr>
        </p:nvSpPr>
        <p:spPr/>
        <p:txBody>
          <a:bodyPr>
            <a:normAutofit fontScale="85000" lnSpcReduction="20000"/>
          </a:bodyPr>
          <a:lstStyle/>
          <a:p>
            <a:r>
              <a:rPr lang="en-US" altLang="ko-KR" dirty="0"/>
              <a:t>OCF Specifications: OCF 1.0 </a:t>
            </a:r>
          </a:p>
          <a:p>
            <a:pPr lvl="1"/>
            <a:r>
              <a:rPr lang="en-US" altLang="ko-KR" dirty="0">
                <a:hlinkClick r:id="rId2"/>
              </a:rPr>
              <a:t>https://openconnectivity.org/developer/specifications</a:t>
            </a:r>
            <a:endParaRPr lang="en-US" altLang="ko-KR" dirty="0"/>
          </a:p>
          <a:p>
            <a:r>
              <a:rPr lang="en-US" altLang="ko-KR" dirty="0"/>
              <a:t>Resource Type Definitions</a:t>
            </a:r>
          </a:p>
          <a:p>
            <a:pPr lvl="1"/>
            <a:r>
              <a:rPr lang="en-US" altLang="ko-KR" dirty="0"/>
              <a:t>Core Resources: </a:t>
            </a:r>
          </a:p>
          <a:p>
            <a:pPr lvl="2"/>
            <a:r>
              <a:rPr lang="en-US" altLang="ko-KR" dirty="0">
                <a:hlinkClick r:id="rId3"/>
              </a:rPr>
              <a:t>https://github.com/openconnectivityfoundation/core</a:t>
            </a:r>
            <a:endParaRPr lang="en-US" altLang="ko-KR" dirty="0"/>
          </a:p>
          <a:p>
            <a:pPr lvl="1"/>
            <a:r>
              <a:rPr lang="en-US" altLang="ko-KR" dirty="0"/>
              <a:t>Bridging Resources: </a:t>
            </a:r>
          </a:p>
          <a:p>
            <a:pPr lvl="2"/>
            <a:r>
              <a:rPr lang="en-US" altLang="ko-KR" dirty="0">
                <a:hlinkClick r:id="rId4"/>
              </a:rPr>
              <a:t>https://github.com/openconnectivityfoundation/bridging</a:t>
            </a:r>
            <a:r>
              <a:rPr lang="en-US" altLang="ko-KR" dirty="0"/>
              <a:t> </a:t>
            </a:r>
          </a:p>
          <a:p>
            <a:pPr lvl="1"/>
            <a:r>
              <a:rPr lang="en-US" altLang="ko-KR" dirty="0"/>
              <a:t>Security Resources: </a:t>
            </a:r>
          </a:p>
          <a:p>
            <a:pPr lvl="2"/>
            <a:r>
              <a:rPr lang="en-US" altLang="ko-KR" dirty="0">
                <a:hlinkClick r:id="rId5"/>
              </a:rPr>
              <a:t>https://github.com/openconnectivityfoundation/security-models</a:t>
            </a:r>
            <a:r>
              <a:rPr lang="en-US" altLang="ko-KR" dirty="0"/>
              <a:t> </a:t>
            </a:r>
          </a:p>
          <a:p>
            <a:pPr lvl="1"/>
            <a:r>
              <a:rPr lang="en-US" altLang="ko-KR" dirty="0"/>
              <a:t>Vertical Resources and Derived Models:</a:t>
            </a:r>
          </a:p>
          <a:p>
            <a:pPr lvl="2"/>
            <a:r>
              <a:rPr lang="en-US" altLang="ko-KR" dirty="0">
                <a:hlinkClick r:id="rId6"/>
              </a:rPr>
              <a:t>https://oneiota.org</a:t>
            </a:r>
            <a:endParaRPr lang="en-US" altLang="ko-KR" dirty="0"/>
          </a:p>
          <a:p>
            <a:pPr lvl="2"/>
            <a:endParaRPr lang="en-US" altLang="ko-KR" dirty="0"/>
          </a:p>
          <a:p>
            <a:r>
              <a:rPr lang="en-US" altLang="ko-KR" dirty="0"/>
              <a:t>Presentation</a:t>
            </a:r>
          </a:p>
          <a:p>
            <a:pPr lvl="1"/>
            <a:endParaRPr lang="en-US" altLang="ko-KR" dirty="0"/>
          </a:p>
          <a:p>
            <a:pPr lvl="1"/>
            <a:endParaRPr lang="ko-KR" altLang="en-US" dirty="0"/>
          </a:p>
        </p:txBody>
      </p:sp>
      <p:sp>
        <p:nvSpPr>
          <p:cNvPr id="3" name="제목 2">
            <a:extLst>
              <a:ext uri="{FF2B5EF4-FFF2-40B4-BE49-F238E27FC236}">
                <a16:creationId xmlns:a16="http://schemas.microsoft.com/office/drawing/2014/main" id="{D3843678-B80D-4750-AC77-A7D2CD2E012F}"/>
              </a:ext>
            </a:extLst>
          </p:cNvPr>
          <p:cNvSpPr>
            <a:spLocks noGrp="1"/>
          </p:cNvSpPr>
          <p:nvPr>
            <p:ph type="title"/>
          </p:nvPr>
        </p:nvSpPr>
        <p:spPr/>
        <p:txBody>
          <a:bodyPr/>
          <a:lstStyle/>
          <a:p>
            <a:r>
              <a:rPr lang="en-US" altLang="ko-KR" dirty="0"/>
              <a:t>Specification &amp; Resource Type location </a:t>
            </a:r>
            <a:endParaRPr lang="ko-KR" altLang="en-US" dirty="0"/>
          </a:p>
        </p:txBody>
      </p:sp>
      <p:sp>
        <p:nvSpPr>
          <p:cNvPr id="4" name="날짜 개체 틀 3">
            <a:extLst>
              <a:ext uri="{FF2B5EF4-FFF2-40B4-BE49-F238E27FC236}">
                <a16:creationId xmlns:a16="http://schemas.microsoft.com/office/drawing/2014/main" id="{69912A3E-68CD-4DE7-A416-345E9452EADC}"/>
              </a:ext>
            </a:extLst>
          </p:cNvPr>
          <p:cNvSpPr>
            <a:spLocks noGrp="1"/>
          </p:cNvSpPr>
          <p:nvPr>
            <p:ph type="dt" sz="half" idx="10"/>
          </p:nvPr>
        </p:nvSpPr>
        <p:spPr/>
        <p:txBody>
          <a:bodyPr/>
          <a:lstStyle/>
          <a:p>
            <a:fld id="{2F7F0EBF-D36D-492C-AF6D-1FA4EC2DB064}" type="datetime4">
              <a:rPr lang="en-US" altLang="ko-KR" smtClean="0"/>
              <a:t>June 22, 2017</a:t>
            </a:fld>
            <a:endParaRPr lang="en-US" dirty="0"/>
          </a:p>
        </p:txBody>
      </p:sp>
      <p:sp>
        <p:nvSpPr>
          <p:cNvPr id="5" name="바닥글 개체 틀 4">
            <a:extLst>
              <a:ext uri="{FF2B5EF4-FFF2-40B4-BE49-F238E27FC236}">
                <a16:creationId xmlns:a16="http://schemas.microsoft.com/office/drawing/2014/main" id="{BC12A4E0-A2B4-4F5D-8394-3D565090FF81}"/>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CF74B17-65E9-4C4B-A73A-36EF47C53091}"/>
              </a:ext>
            </a:extLst>
          </p:cNvPr>
          <p:cNvSpPr>
            <a:spLocks noGrp="1"/>
          </p:cNvSpPr>
          <p:nvPr>
            <p:ph type="sldNum" sz="quarter" idx="12"/>
          </p:nvPr>
        </p:nvSpPr>
        <p:spPr/>
        <p:txBody>
          <a:bodyPr/>
          <a:lstStyle/>
          <a:p>
            <a:fld id="{17A5C656-E050-4F3D-A0DB-0D19E9E83691}" type="slidenum">
              <a:rPr lang="en-US" smtClean="0"/>
              <a:pPr/>
              <a:t>3</a:t>
            </a:fld>
            <a:endParaRPr lang="en-US" dirty="0"/>
          </a:p>
        </p:txBody>
      </p:sp>
    </p:spTree>
    <p:extLst>
      <p:ext uri="{BB962C8B-B14F-4D97-AF65-F5344CB8AC3E}">
        <p14:creationId xmlns:p14="http://schemas.microsoft.com/office/powerpoint/2010/main" val="1512835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9BA75CEC-29FA-4011-B8E9-17100041EDC1}" type="datetime4">
              <a:rPr lang="en-US" altLang="ko-KR" smtClean="0"/>
              <a:t>June 22, 2017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2D8CC531-2BDF-468A-9F74-79CE42283CD8}" type="datetime4">
              <a:rPr lang="en-US" altLang="ko-KR" smtClean="0"/>
              <a:t>June 22, 2017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7426AF16-4BBF-4F9D-B71F-42823C5588E6}" type="datetime4">
              <a:rPr lang="en-US" altLang="ko-KR" smtClean="0"/>
              <a:t>June 22, 2017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33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215147B0-FCD3-4DD8-B976-B5ADD2538EDD}" type="datetime4">
              <a:rPr lang="en-US" altLang="ko-KR" smtClean="0"/>
              <a:t>June 22, 2017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nvPr>
        </p:nvGraphicFramePr>
        <p:xfrm>
          <a:off x="670719" y="1082040"/>
          <a:ext cx="9490652" cy="4937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3">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6316">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52400">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Versioning &amp; Content-Format</a:t>
                      </a:r>
                      <a:r>
                        <a:rPr lang="en-US" altLang="ko-KR" sz="1200" baseline="0" dirty="0">
                          <a:solidFill>
                            <a:sysClr val="windowText" lastClr="000000"/>
                          </a:solidFill>
                        </a:rPr>
                        <a:t>  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Endpoint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Introspection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5973751" y="1386840"/>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5973751" y="165898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5973751" y="193112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5973751" y="2203270"/>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5973751" y="24862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5973751" y="2758440"/>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5973751" y="3041467"/>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5973751" y="331361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5973751" y="358575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5973751" y="3857898"/>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2" name="타원 51"/>
          <p:cNvSpPr/>
          <p:nvPr/>
        </p:nvSpPr>
        <p:spPr>
          <a:xfrm>
            <a:off x="5973751" y="4130037"/>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5973751" y="4641670"/>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5973751" y="5229500"/>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5973751" y="550163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5973751" y="577377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34</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9416A5EC-5824-49D9-A0B7-DC17F19E7B46}" type="datetime4">
              <a:rPr lang="en-US" altLang="ko-KR" smtClean="0"/>
              <a:t>June 22, 2017</a:t>
            </a:fld>
            <a:endParaRPr lang="en-US" dirty="0"/>
          </a:p>
        </p:txBody>
      </p:sp>
      <p:graphicFrame>
        <p:nvGraphicFramePr>
          <p:cNvPr id="8" name="표 7"/>
          <p:cNvGraphicFramePr>
            <a:graphicFrameLocks noGrp="1"/>
          </p:cNvGraphicFramePr>
          <p:nvPr>
            <p:extLst/>
          </p:nvPr>
        </p:nvGraphicFramePr>
        <p:xfrm>
          <a:off x="213519" y="822960"/>
          <a:ext cx="11810999" cy="5577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19200">
                  <a:extLst>
                    <a:ext uri="{9D8B030D-6E8A-4147-A177-3AD203B41FA5}">
                      <a16:colId xmlns:a16="http://schemas.microsoft.com/office/drawing/2014/main" val="20000"/>
                    </a:ext>
                  </a:extLst>
                </a:gridCol>
                <a:gridCol w="3583939">
                  <a:extLst>
                    <a:ext uri="{9D8B030D-6E8A-4147-A177-3AD203B41FA5}">
                      <a16:colId xmlns:a16="http://schemas.microsoft.com/office/drawing/2014/main" val="20001"/>
                    </a:ext>
                  </a:extLst>
                </a:gridCol>
                <a:gridCol w="686165">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4904375">
                  <a:extLst>
                    <a:ext uri="{9D8B030D-6E8A-4147-A177-3AD203B41FA5}">
                      <a16:colId xmlns:a16="http://schemas.microsoft.com/office/drawing/2014/main" val="20004"/>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 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Needs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Person</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193762">
                <a:tc rowSpan="5">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Interface </a:t>
                      </a:r>
                      <a:r>
                        <a:rPr lang="en-US" altLang="ko-KR" sz="1200" b="1" dirty="0">
                          <a:solidFill>
                            <a:srgbClr val="0000FF"/>
                          </a:solidFill>
                        </a:rPr>
                        <a:t>(1059)</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285750" indent="-285750" latinLnBrk="1">
                        <a:buAutoNum type="romanLcParenR"/>
                      </a:pPr>
                      <a:r>
                        <a:rPr lang="en-US" altLang="ko-KR" sz="1200" baseline="0" dirty="0">
                          <a:solidFill>
                            <a:sysClr val="windowText" lastClr="000000"/>
                          </a:solidFill>
                        </a:rPr>
                        <a:t>Interface as a filter</a:t>
                      </a:r>
                    </a:p>
                    <a:p>
                      <a:pPr marL="285750" indent="-285750" latinLnBrk="1">
                        <a:buAutoNum type="romanLcParenR"/>
                      </a:pPr>
                      <a:r>
                        <a:rPr lang="en-US" altLang="ko-KR" sz="1200" baseline="0" dirty="0">
                          <a:solidFill>
                            <a:sysClr val="windowText" lastClr="000000"/>
                          </a:solidFill>
                        </a:rPr>
                        <a:t>Collection (CRUDN) </a:t>
                      </a:r>
                    </a:p>
                    <a:p>
                      <a:pPr marL="285750" indent="-285750" latinLnBrk="1">
                        <a:buAutoNum type="romanLcParenR"/>
                      </a:pPr>
                      <a:r>
                        <a:rPr lang="en-US" altLang="ko-KR" sz="1200" baseline="0" dirty="0">
                          <a:solidFill>
                            <a:sysClr val="windowText" lastClr="000000"/>
                          </a:solidFill>
                        </a:rPr>
                        <a:t>“</a:t>
                      </a:r>
                      <a:r>
                        <a:rPr lang="en-US" altLang="ko-KR" sz="1200" baseline="0" dirty="0" err="1">
                          <a:solidFill>
                            <a:sysClr val="windowText" lastClr="000000"/>
                          </a:solidFill>
                        </a:rPr>
                        <a:t>rt</a:t>
                      </a:r>
                      <a:r>
                        <a:rPr lang="en-US" altLang="ko-KR" sz="1200" baseline="0" dirty="0">
                          <a:solidFill>
                            <a:sysClr val="windowText" lastClr="000000"/>
                          </a:solidFill>
                        </a:rPr>
                        <a:t>” query, query extension (“di”, “ins”), multi-query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Representing complicated devices with Collection (Car)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More elaborate actuation scheme (?form)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8042">
                <a:tc vMerge="1">
                  <a:txBody>
                    <a:bodyPr/>
                    <a:lstStyle/>
                    <a:p>
                      <a:pPr latinLnBrk="1"/>
                      <a:endParaRPr lang="ko-KR" altLang="en-US"/>
                    </a:p>
                  </a:txBody>
                  <a:tcPr/>
                </a:tc>
                <a:tc>
                  <a:txBody>
                    <a:bodyPr/>
                    <a:lstStyle/>
                    <a:p>
                      <a:pPr algn="ctr" latinLnBrk="1"/>
                      <a:r>
                        <a:rPr lang="en-US" altLang="ko-KR" sz="1200" dirty="0">
                          <a:solidFill>
                            <a:sysClr val="windowText" lastClr="000000"/>
                          </a:solidFill>
                        </a:rPr>
                        <a:t>Collection </a:t>
                      </a:r>
                      <a:r>
                        <a:rPr lang="en-US" altLang="ko-KR" sz="1200" b="1" dirty="0">
                          <a:solidFill>
                            <a:srgbClr val="0000FF"/>
                          </a:solidFill>
                        </a:rPr>
                        <a:t>(1058)</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r>
                        <a:rPr lang="en-US" altLang="ko-KR" sz="1200" b="1" dirty="0">
                          <a:solidFill>
                            <a:srgbClr val="0000FF"/>
                          </a:solidFill>
                        </a:rPr>
                        <a:t>(1316, 1317)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Michael/Jin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280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Composite device </a:t>
                      </a:r>
                      <a:r>
                        <a:rPr lang="en-US" altLang="ko-KR" sz="1200" b="1" dirty="0">
                          <a:solidFill>
                            <a:srgbClr val="0000FF"/>
                          </a:solidFill>
                        </a:rPr>
                        <a:t>(1057)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4"/>
                  </a:ext>
                </a:extLst>
              </a:tr>
              <a:tr h="132802">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Actuation pattern </a:t>
                      </a:r>
                      <a:r>
                        <a:rPr lang="en-US" altLang="ko-KR" sz="1200" b="1" dirty="0">
                          <a:solidFill>
                            <a:srgbClr val="0000FF"/>
                          </a:solidFill>
                        </a:rPr>
                        <a:t>(1213)</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rowSpan="3">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directory</a:t>
                      </a:r>
                      <a:r>
                        <a:rPr lang="en-US" altLang="ko-KR" sz="1200" baseline="0" dirty="0">
                          <a:solidFill>
                            <a:sysClr val="windowText" lastClr="000000"/>
                          </a:solidFill>
                        </a:rPr>
                        <a:t> </a:t>
                      </a:r>
                      <a:r>
                        <a:rPr lang="en-US" altLang="ko-KR" sz="1200" b="1" baseline="0" dirty="0">
                          <a:solidFill>
                            <a:srgbClr val="0000FF"/>
                          </a:solidFill>
                        </a:rPr>
                        <a:t>(1060)</a:t>
                      </a:r>
                      <a:endParaRPr lang="en-US" altLang="ko-KR"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Jin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200" dirty="0">
                          <a:solidFill>
                            <a:sysClr val="windowText" lastClr="000000"/>
                          </a:solidFill>
                        </a:rPr>
                        <a:t>RD selection</a:t>
                      </a:r>
                      <a:r>
                        <a:rPr lang="en-US" altLang="ko-KR" sz="1200" baseline="0" dirty="0">
                          <a:solidFill>
                            <a:sysClr val="windowText" lastClr="000000"/>
                          </a:solidFill>
                        </a:rPr>
                        <a:t>, Resource publish/update/delete (PATCH?)</a:t>
                      </a:r>
                    </a:p>
                    <a:p>
                      <a:pPr marL="285750" indent="-285750" latinLnBrk="1">
                        <a:buAutoNum type="romanLcParenR"/>
                      </a:pPr>
                      <a:r>
                        <a:rPr lang="en-US" altLang="ko-KR" sz="1200" baseline="0" dirty="0">
                          <a:solidFill>
                            <a:sysClr val="windowText" lastClr="000000"/>
                          </a:solidFill>
                        </a:rPr>
                        <a:t>Resolution scheme with </a:t>
                      </a:r>
                      <a:r>
                        <a:rPr lang="en-US" altLang="ko-KR" sz="1200" baseline="0" dirty="0" err="1">
                          <a:solidFill>
                            <a:sysClr val="windowText" lastClr="000000"/>
                          </a:solidFill>
                        </a:rPr>
                        <a:t>mDNS</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Periodic </a:t>
                      </a:r>
                      <a:r>
                        <a:rPr lang="en-US" altLang="ko-KR" sz="1200" baseline="0" dirty="0" err="1">
                          <a:solidFill>
                            <a:sysClr val="windowText" lastClr="000000"/>
                          </a:solidFill>
                        </a:rPr>
                        <a:t>CoAP</a:t>
                      </a:r>
                      <a:r>
                        <a:rPr lang="en-US" altLang="ko-KR" sz="1200" baseline="0" dirty="0">
                          <a:solidFill>
                            <a:sysClr val="windowText" lastClr="000000"/>
                          </a:solidFill>
                        </a:rPr>
                        <a:t> multicast(?)</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1756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Periodic</a:t>
                      </a:r>
                      <a:r>
                        <a:rPr lang="en-US" altLang="ko-KR" sz="1200" baseline="0" dirty="0">
                          <a:solidFill>
                            <a:sysClr val="windowText" lastClr="000000"/>
                          </a:solidFill>
                        </a:rPr>
                        <a:t>ity of </a:t>
                      </a:r>
                      <a:r>
                        <a:rPr lang="en-US" altLang="ko-KR" sz="1200" baseline="0" dirty="0" err="1">
                          <a:solidFill>
                            <a:sysClr val="windowText" lastClr="000000"/>
                          </a:solidFill>
                        </a:rPr>
                        <a:t>CoAP</a:t>
                      </a:r>
                      <a:r>
                        <a:rPr lang="en-US" altLang="ko-KR" sz="1200" baseline="0" dirty="0">
                          <a:solidFill>
                            <a:sysClr val="windowText" lastClr="000000"/>
                          </a:solidFill>
                        </a:rPr>
                        <a:t> multicast discovery </a:t>
                      </a:r>
                      <a:r>
                        <a:rPr lang="en-US" altLang="ko-KR" sz="1200" b="1" baseline="0" dirty="0">
                          <a:solidFill>
                            <a:srgbClr val="0000FF"/>
                          </a:solidFill>
                        </a:rPr>
                        <a:t>(1274)</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err="1">
                          <a:solidFill>
                            <a:sysClr val="windowText" lastClr="000000"/>
                          </a:solidFill>
                        </a:rPr>
                        <a:t>Ricahrd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7"/>
                  </a:ext>
                </a:extLst>
              </a:tr>
              <a:tr h="117562">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 </a:t>
                      </a:r>
                      <a:r>
                        <a:rPr lang="en-US" altLang="ko-KR" sz="1200" dirty="0" err="1">
                          <a:solidFill>
                            <a:sysClr val="windowText" lastClr="000000"/>
                          </a:solidFill>
                        </a:rPr>
                        <a:t>mDNS</a:t>
                      </a:r>
                      <a:r>
                        <a:rPr lang="en-US" altLang="ko-KR" sz="1200" dirty="0">
                          <a:solidFill>
                            <a:sysClr val="windowText" lastClr="000000"/>
                          </a:solidFill>
                        </a:rPr>
                        <a:t> based 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Ram(?)</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4">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Pubsub</a:t>
                      </a:r>
                      <a:r>
                        <a:rPr lang="en-US" altLang="ko-KR" sz="1200" dirty="0">
                          <a:solidFill>
                            <a:sysClr val="windowText" lastClr="000000"/>
                          </a:solidFill>
                        </a:rPr>
                        <a:t> </a:t>
                      </a:r>
                      <a:r>
                        <a:rPr lang="en-US" altLang="ko-KR" sz="1200" b="1" dirty="0">
                          <a:solidFill>
                            <a:srgbClr val="0000FF"/>
                          </a:solidFill>
                        </a:rPr>
                        <a:t>(1537)</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err="1">
                          <a:solidFill>
                            <a:sysClr val="windowText" lastClr="000000"/>
                          </a:solidFill>
                        </a:rPr>
                        <a:t>Jieun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Pubsub</a:t>
                      </a:r>
                      <a:r>
                        <a:rPr lang="en-US" altLang="ko-KR" sz="1200" baseline="0" dirty="0">
                          <a:solidFill>
                            <a:sysClr val="windowText" lastClr="000000"/>
                          </a:solidFill>
                        </a:rPr>
                        <a:t> with IETF standard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err="1">
                          <a:solidFill>
                            <a:sysClr val="windowText" lastClr="000000"/>
                          </a:solidFill>
                        </a:rPr>
                        <a:t>CoAP</a:t>
                      </a:r>
                      <a:r>
                        <a:rPr lang="en-US" altLang="ko-KR" sz="1200" baseline="0" dirty="0">
                          <a:solidFill>
                            <a:sysClr val="windowText" lastClr="000000"/>
                          </a:solidFill>
                        </a:rPr>
                        <a:t> over TCP with IETF standard</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PATCH with IETF standard  </a:t>
                      </a:r>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Keep</a:t>
                      </a:r>
                      <a:r>
                        <a:rPr lang="en-US" altLang="ko-KR" sz="1200" baseline="0" dirty="0">
                          <a:solidFill>
                            <a:sysClr val="windowText" lastClr="000000"/>
                          </a:solidFill>
                        </a:rPr>
                        <a:t> alive </a:t>
                      </a:r>
                      <a:r>
                        <a:rPr lang="en-US" altLang="ko-KR" sz="1200" b="1" baseline="0" dirty="0">
                          <a:solidFill>
                            <a:srgbClr val="0000FF"/>
                          </a:solidFill>
                        </a:rPr>
                        <a:t>(1506)</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err="1">
                          <a:solidFill>
                            <a:sysClr val="windowText" lastClr="000000"/>
                          </a:solidFill>
                        </a:rPr>
                        <a:t>Jieun</a:t>
                      </a:r>
                      <a:r>
                        <a:rPr lang="en-US" altLang="ko-KR" sz="1200" dirty="0">
                          <a:solidFill>
                            <a:sysClr val="windowText" lastClr="000000"/>
                          </a:solidFill>
                        </a:rPr>
                        <a:t>/Richard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0269">
                <a:tc vMerge="1">
                  <a:txBody>
                    <a:bodyPr/>
                    <a:lstStyle/>
                    <a:p>
                      <a:pPr latinLnBrk="1"/>
                      <a:endParaRPr lang="ko-KR" altLang="en-US"/>
                    </a:p>
                  </a:txBody>
                  <a:tcPr/>
                </a:tc>
                <a:tc>
                  <a:txBody>
                    <a:bodyPr/>
                    <a:lstStyle/>
                    <a:p>
                      <a:pPr algn="ctr" latinLnBrk="1"/>
                      <a:r>
                        <a:rPr lang="en-US" altLang="ko-KR" sz="1200" dirty="0" err="1">
                          <a:solidFill>
                            <a:sysClr val="windowText" lastClr="000000"/>
                          </a:solidFill>
                        </a:rPr>
                        <a:t>CoAP</a:t>
                      </a:r>
                      <a:r>
                        <a:rPr lang="en-US" altLang="ko-KR" sz="1200" dirty="0">
                          <a:solidFill>
                            <a:sysClr val="windowText" lastClr="000000"/>
                          </a:solidFill>
                        </a:rPr>
                        <a:t> over TCP </a:t>
                      </a:r>
                      <a:r>
                        <a:rPr lang="en-US" altLang="ko-KR" sz="1200" b="1" dirty="0">
                          <a:solidFill>
                            <a:srgbClr val="0000FF"/>
                          </a:solidFill>
                        </a:rPr>
                        <a:t>(1545)</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err="1">
                          <a:solidFill>
                            <a:sysClr val="windowText" lastClr="000000"/>
                          </a:solidFill>
                        </a:rPr>
                        <a:t>Jieun</a:t>
                      </a:r>
                      <a:r>
                        <a:rPr lang="en-US" altLang="ko-KR" sz="1200" dirty="0">
                          <a:solidFill>
                            <a:sysClr val="windowText" lastClr="000000"/>
                          </a:solidFill>
                        </a:rPr>
                        <a:t>/Richard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1"/>
                  </a:ext>
                </a:extLst>
              </a:tr>
              <a:tr h="190269">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PATCH </a:t>
                      </a:r>
                      <a:r>
                        <a:rPr lang="en-US" altLang="ko-KR" sz="1200" b="1" dirty="0">
                          <a:solidFill>
                            <a:srgbClr val="0000FF"/>
                          </a:solidFill>
                        </a:rPr>
                        <a:t>(1140) </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Mark</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Streaming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Uni</a:t>
                      </a:r>
                      <a:r>
                        <a:rPr lang="en-US" altLang="ko-KR" sz="1200" dirty="0">
                          <a:solidFill>
                            <a:sysClr val="windowText" lastClr="000000"/>
                          </a:solidFill>
                        </a:rPr>
                        <a:t>-directional</a:t>
                      </a:r>
                      <a:r>
                        <a:rPr lang="en-US" altLang="ko-KR" sz="1200" baseline="0" dirty="0">
                          <a:solidFill>
                            <a:sysClr val="windowText" lastClr="000000"/>
                          </a:solidFill>
                        </a:rPr>
                        <a:t> streaming(?) </a:t>
                      </a:r>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Streaming with</a:t>
                      </a:r>
                      <a:r>
                        <a:rPr lang="en-US" altLang="ko-KR" sz="1200" baseline="0" dirty="0">
                          <a:solidFill>
                            <a:sysClr val="windowText" lastClr="000000"/>
                          </a:solidFill>
                        </a:rPr>
                        <a:t> REST model, </a:t>
                      </a:r>
                      <a:r>
                        <a:rPr lang="sv-SE" altLang="ko-KR" sz="1200" baseline="0" dirty="0">
                          <a:solidFill>
                            <a:sysClr val="windowText" lastClr="000000"/>
                          </a:solidFill>
                        </a:rPr>
                        <a:t>AV solutions (from UPnP WG)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312189">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indent="0" algn="ctr" latinLnBrk="1">
                        <a:buNone/>
                      </a:pPr>
                      <a:r>
                        <a:rPr lang="en-US" altLang="ko-KR" sz="1200" dirty="0">
                          <a:solidFill>
                            <a:sysClr val="windowText" lastClr="000000"/>
                          </a:solidFill>
                        </a:rPr>
                        <a:t>Filed</a:t>
                      </a:r>
                      <a:r>
                        <a:rPr lang="en-US" altLang="ko-KR" sz="1200" baseline="0" dirty="0">
                          <a:solidFill>
                            <a:sysClr val="windowText" lastClr="000000"/>
                          </a:solidFill>
                        </a:rPr>
                        <a:t> updatability </a:t>
                      </a:r>
                      <a:r>
                        <a:rPr lang="en-US" altLang="ko-KR" sz="1200" b="1" baseline="0" dirty="0">
                          <a:solidFill>
                            <a:srgbClr val="0000FF"/>
                          </a:solidFill>
                        </a:rPr>
                        <a:t>(1332)</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Richard</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latinLnBrk="1">
                        <a:buNone/>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Scene/ Script/ Rule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Mark/Clarke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Smart</a:t>
                      </a:r>
                      <a:r>
                        <a:rPr lang="en-US" altLang="ko-KR" sz="1200" baseline="0" dirty="0">
                          <a:solidFill>
                            <a:sysClr val="windowText" lastClr="000000"/>
                          </a:solidFill>
                        </a:rPr>
                        <a:t> Home Project(?)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row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Intermediary</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latinLnBrk="1">
                        <a:buNone/>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245918">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AllJoyn</a:t>
                      </a:r>
                      <a:r>
                        <a:rPr lang="en-US" altLang="ko-KR" sz="1200" dirty="0">
                          <a:solidFill>
                            <a:sysClr val="windowText" lastClr="000000"/>
                          </a:solidFill>
                        </a:rPr>
                        <a:t> Notification Interface </a:t>
                      </a:r>
                      <a:r>
                        <a:rPr lang="en-US" altLang="ko-KR" sz="1200" b="1" dirty="0">
                          <a:solidFill>
                            <a:srgbClr val="0000FF"/>
                          </a:solidFill>
                        </a:rPr>
                        <a:t>(1173)</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AllJoyn</a:t>
                      </a:r>
                      <a:r>
                        <a:rPr lang="en-US" altLang="ko-KR" sz="1200" dirty="0">
                          <a:solidFill>
                            <a:sysClr val="windowText" lastClr="000000"/>
                          </a:solidFill>
                        </a:rPr>
                        <a:t> </a:t>
                      </a:r>
                      <a:r>
                        <a:rPr lang="en-US" altLang="ko-KR" sz="1200" dirty="0" err="1">
                          <a:solidFill>
                            <a:sysClr val="windowText" lastClr="000000"/>
                          </a:solidFill>
                        </a:rPr>
                        <a:t>ControlPanel</a:t>
                      </a:r>
                      <a:r>
                        <a:rPr lang="en-US" altLang="ko-KR" sz="1200" dirty="0">
                          <a:solidFill>
                            <a:sysClr val="windowText" lastClr="000000"/>
                          </a:solidFill>
                        </a:rPr>
                        <a:t> Interface </a:t>
                      </a:r>
                      <a:r>
                        <a:rPr lang="en-US" altLang="ko-KR" sz="1200" b="1" dirty="0">
                          <a:solidFill>
                            <a:srgbClr val="0000FF"/>
                          </a:solidFill>
                        </a:rPr>
                        <a:t>(1174)</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Michael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latinLnBrk="1"/>
                      <a:r>
                        <a:rPr lang="en-US" altLang="ko-KR" sz="1200" dirty="0">
                          <a:solidFill>
                            <a:sysClr val="windowText" lastClr="000000"/>
                          </a:solidFill>
                        </a:rPr>
                        <a:t>Security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Privacy </a:t>
                      </a:r>
                      <a:r>
                        <a:rPr lang="en-US" altLang="ko-KR" sz="1200" b="1" dirty="0">
                          <a:solidFill>
                            <a:srgbClr val="0000FF"/>
                          </a:solidFill>
                        </a:rPr>
                        <a:t>(1050)</a:t>
                      </a:r>
                      <a:endParaRPr lang="ko-KR" altLang="en-US" sz="1200" b="1" dirty="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200" dirty="0">
                          <a:solidFill>
                            <a:sysClr val="windowText" lastClr="000000"/>
                          </a:solidFill>
                        </a:rPr>
                        <a:t>Dave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New </a:t>
                      </a:r>
                      <a:r>
                        <a:rPr lang="en-US" altLang="ko-KR" sz="1200" dirty="0" err="1">
                          <a:solidFill>
                            <a:sysClr val="windowText" lastClr="000000"/>
                          </a:solidFill>
                        </a:rPr>
                        <a:t>Auth</a:t>
                      </a:r>
                      <a:r>
                        <a:rPr lang="en-US" altLang="ko-KR" sz="1200" dirty="0">
                          <a:solidFill>
                            <a:sysClr val="windowText" lastClr="000000"/>
                          </a:solidFill>
                        </a:rPr>
                        <a:t> scheme &amp; Re-direct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bl>
          </a:graphicData>
        </a:graphic>
      </p:graphicFrame>
      <p:sp>
        <p:nvSpPr>
          <p:cNvPr id="10" name="제목 2"/>
          <p:cNvSpPr>
            <a:spLocks noGrp="1"/>
          </p:cNvSpPr>
          <p:nvPr>
            <p:ph type="title"/>
          </p:nvPr>
        </p:nvSpPr>
        <p:spPr>
          <a:xfrm>
            <a:off x="442118" y="-76200"/>
            <a:ext cx="10363201" cy="1066800"/>
          </a:xfrm>
        </p:spPr>
        <p:txBody>
          <a:bodyPr/>
          <a:lstStyle/>
          <a:p>
            <a:r>
              <a:rPr lang="en-US" altLang="ko-KR" dirty="0"/>
              <a:t>Spec items – OCF Amsterdam </a:t>
            </a:r>
            <a:endParaRPr lang="ko-KR" altLang="en-US" dirty="0"/>
          </a:p>
        </p:txBody>
      </p:sp>
      <p:sp>
        <p:nvSpPr>
          <p:cNvPr id="52" name="TextBox 51"/>
          <p:cNvSpPr txBox="1"/>
          <p:nvPr/>
        </p:nvSpPr>
        <p:spPr>
          <a:xfrm>
            <a:off x="6919119" y="152400"/>
            <a:ext cx="4038600" cy="523220"/>
          </a:xfrm>
          <a:prstGeom prst="rect">
            <a:avLst/>
          </a:prstGeom>
          <a:noFill/>
          <a:ln>
            <a:solidFill>
              <a:srgbClr val="000000"/>
            </a:solidFill>
          </a:ln>
        </p:spPr>
        <p:txBody>
          <a:bodyPr wrap="square" rtlCol="0">
            <a:spAutoFit/>
          </a:bodyPr>
          <a:lstStyle/>
          <a:p>
            <a:r>
              <a:rPr lang="en-US" altLang="ko-KR" sz="1400" dirty="0"/>
              <a:t>Needs indicates the existence of the requirement from product implementation.  </a:t>
            </a:r>
            <a:endParaRPr lang="ko-KR" altLang="en-US" sz="800" dirty="0"/>
          </a:p>
        </p:txBody>
      </p:sp>
      <p:sp>
        <p:nvSpPr>
          <p:cNvPr id="9" name="타원 8"/>
          <p:cNvSpPr/>
          <p:nvPr/>
        </p:nvSpPr>
        <p:spPr>
          <a:xfrm>
            <a:off x="5264235" y="113224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1" name="타원 10"/>
          <p:cNvSpPr/>
          <p:nvPr/>
        </p:nvSpPr>
        <p:spPr>
          <a:xfrm>
            <a:off x="5264235" y="196058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타원 11"/>
          <p:cNvSpPr/>
          <p:nvPr/>
        </p:nvSpPr>
        <p:spPr>
          <a:xfrm>
            <a:off x="5264235" y="222952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3" name="타원 12"/>
          <p:cNvSpPr/>
          <p:nvPr/>
        </p:nvSpPr>
        <p:spPr>
          <a:xfrm>
            <a:off x="5264235" y="249846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264235" y="2778186"/>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264235" y="3322344"/>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264235" y="3634316"/>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264235" y="3930126"/>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264235" y="4214334"/>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264235" y="5053432"/>
            <a:ext cx="216024" cy="216024"/>
          </a:xfrm>
          <a:prstGeom prst="ellipse">
            <a:avLst/>
          </a:prstGeom>
          <a:solidFill>
            <a:schemeClr val="tx2">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Tree>
    <p:extLst>
      <p:ext uri="{BB962C8B-B14F-4D97-AF65-F5344CB8AC3E}">
        <p14:creationId xmlns:p14="http://schemas.microsoft.com/office/powerpoint/2010/main" val="4259698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(tentative) OIC protocol stack </a:t>
            </a:r>
            <a:endParaRPr lang="ko-KR" altLang="en-US" sz="3600" dirty="0"/>
          </a:p>
        </p:txBody>
      </p:sp>
      <p:sp>
        <p:nvSpPr>
          <p:cNvPr id="4" name="TextBox 3"/>
          <p:cNvSpPr txBox="1"/>
          <p:nvPr/>
        </p:nvSpPr>
        <p:spPr>
          <a:xfrm>
            <a:off x="5199407" y="1052736"/>
            <a:ext cx="1670650" cy="369332"/>
          </a:xfrm>
          <a:prstGeom prst="rect">
            <a:avLst/>
          </a:prstGeom>
          <a:noFill/>
        </p:spPr>
        <p:txBody>
          <a:bodyPr wrap="none" rtlCol="0">
            <a:spAutoFit/>
          </a:bodyPr>
          <a:lstStyle/>
          <a:p>
            <a:r>
              <a:rPr lang="en-US" altLang="ko-KR" b="1" dirty="0"/>
              <a:t>Smart Device</a:t>
            </a:r>
            <a:endParaRPr lang="ko-KR" altLang="en-US" b="1" dirty="0"/>
          </a:p>
        </p:txBody>
      </p:sp>
      <p:graphicFrame>
        <p:nvGraphicFramePr>
          <p:cNvPr id="5" name="표 4"/>
          <p:cNvGraphicFramePr>
            <a:graphicFrameLocks noGrp="1"/>
          </p:cNvGraphicFramePr>
          <p:nvPr/>
        </p:nvGraphicFramePr>
        <p:xfrm>
          <a:off x="2085647" y="1556793"/>
          <a:ext cx="5112568" cy="1729597"/>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gridCol w="639071">
                  <a:extLst>
                    <a:ext uri="{9D8B030D-6E8A-4147-A177-3AD203B41FA5}">
                      <a16:colId xmlns:a16="http://schemas.microsoft.com/office/drawing/2014/main" val="20002"/>
                    </a:ext>
                  </a:extLst>
                </a:gridCol>
                <a:gridCol w="639071">
                  <a:extLst>
                    <a:ext uri="{9D8B030D-6E8A-4147-A177-3AD203B41FA5}">
                      <a16:colId xmlns:a16="http://schemas.microsoft.com/office/drawing/2014/main" val="20003"/>
                    </a:ext>
                  </a:extLst>
                </a:gridCol>
                <a:gridCol w="639071">
                  <a:extLst>
                    <a:ext uri="{9D8B030D-6E8A-4147-A177-3AD203B41FA5}">
                      <a16:colId xmlns:a16="http://schemas.microsoft.com/office/drawing/2014/main" val="20004"/>
                    </a:ext>
                  </a:extLst>
                </a:gridCol>
                <a:gridCol w="639071">
                  <a:extLst>
                    <a:ext uri="{9D8B030D-6E8A-4147-A177-3AD203B41FA5}">
                      <a16:colId xmlns:a16="http://schemas.microsoft.com/office/drawing/2014/main" val="20005"/>
                    </a:ext>
                  </a:extLst>
                </a:gridCol>
                <a:gridCol w="639071">
                  <a:extLst>
                    <a:ext uri="{9D8B030D-6E8A-4147-A177-3AD203B41FA5}">
                      <a16:colId xmlns:a16="http://schemas.microsoft.com/office/drawing/2014/main" val="20006"/>
                    </a:ext>
                  </a:extLst>
                </a:gridCol>
                <a:gridCol w="639071">
                  <a:extLst>
                    <a:ext uri="{9D8B030D-6E8A-4147-A177-3AD203B41FA5}">
                      <a16:colId xmlns:a16="http://schemas.microsoft.com/office/drawing/2014/main" val="20007"/>
                    </a:ext>
                  </a:extLst>
                </a:gridCol>
              </a:tblGrid>
              <a:tr h="281008">
                <a:tc gridSpan="8">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8">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HTTP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XMPP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DDS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RTP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TCP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8">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8">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6" name="TextBox 5"/>
          <p:cNvSpPr txBox="1"/>
          <p:nvPr/>
        </p:nvSpPr>
        <p:spPr>
          <a:xfrm>
            <a:off x="3042936" y="4075667"/>
            <a:ext cx="1906291" cy="369332"/>
          </a:xfrm>
          <a:prstGeom prst="rect">
            <a:avLst/>
          </a:prstGeom>
          <a:noFill/>
        </p:spPr>
        <p:txBody>
          <a:bodyPr wrap="none" rtlCol="0">
            <a:spAutoFit/>
          </a:bodyPr>
          <a:lstStyle/>
          <a:p>
            <a:r>
              <a:rPr lang="en-US" altLang="ko-KR" b="1" dirty="0"/>
              <a:t>Thin device (IP)</a:t>
            </a:r>
            <a:endParaRPr lang="ko-KR" altLang="en-US" b="1" dirty="0"/>
          </a:p>
        </p:txBody>
      </p:sp>
      <p:graphicFrame>
        <p:nvGraphicFramePr>
          <p:cNvPr id="7" name="표 6"/>
          <p:cNvGraphicFramePr>
            <a:graphicFrameLocks noGrp="1"/>
          </p:cNvGraphicFramePr>
          <p:nvPr/>
        </p:nvGraphicFramePr>
        <p:xfrm>
          <a:off x="2463103" y="4579724"/>
          <a:ext cx="3185768" cy="1729597"/>
        </p:xfrm>
        <a:graphic>
          <a:graphicData uri="http://schemas.openxmlformats.org/drawingml/2006/table">
            <a:tbl>
              <a:tblPr firstRow="1" bandRow="1">
                <a:tableStyleId>{5C22544A-7EE6-4342-B048-85BDC9FD1C3A}</a:tableStyleId>
              </a:tblPr>
              <a:tblGrid>
                <a:gridCol w="796442">
                  <a:extLst>
                    <a:ext uri="{9D8B030D-6E8A-4147-A177-3AD203B41FA5}">
                      <a16:colId xmlns:a16="http://schemas.microsoft.com/office/drawing/2014/main" val="20000"/>
                    </a:ext>
                  </a:extLst>
                </a:gridCol>
                <a:gridCol w="796442">
                  <a:extLst>
                    <a:ext uri="{9D8B030D-6E8A-4147-A177-3AD203B41FA5}">
                      <a16:colId xmlns:a16="http://schemas.microsoft.com/office/drawing/2014/main" val="20001"/>
                    </a:ext>
                  </a:extLst>
                </a:gridCol>
                <a:gridCol w="796442">
                  <a:extLst>
                    <a:ext uri="{9D8B030D-6E8A-4147-A177-3AD203B41FA5}">
                      <a16:colId xmlns:a16="http://schemas.microsoft.com/office/drawing/2014/main" val="20002"/>
                    </a:ext>
                  </a:extLst>
                </a:gridCol>
                <a:gridCol w="796442">
                  <a:extLst>
                    <a:ext uri="{9D8B030D-6E8A-4147-A177-3AD203B41FA5}">
                      <a16:colId xmlns:a16="http://schemas.microsoft.com/office/drawing/2014/main" val="20003"/>
                    </a:ext>
                  </a:extLst>
                </a:gridCol>
              </a:tblGrid>
              <a:tr h="281008">
                <a:tc gridSpan="4">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4">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4">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4">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8" name="TextBox 7"/>
          <p:cNvSpPr txBox="1"/>
          <p:nvPr/>
        </p:nvSpPr>
        <p:spPr>
          <a:xfrm>
            <a:off x="7038995" y="4075667"/>
            <a:ext cx="2786340" cy="369332"/>
          </a:xfrm>
          <a:prstGeom prst="rect">
            <a:avLst/>
          </a:prstGeom>
          <a:noFill/>
        </p:spPr>
        <p:txBody>
          <a:bodyPr wrap="none" rtlCol="0">
            <a:spAutoFit/>
          </a:bodyPr>
          <a:lstStyle/>
          <a:p>
            <a:r>
              <a:rPr lang="en-US" altLang="ko-KR" b="1" dirty="0"/>
              <a:t>Thinner device (non-IP)</a:t>
            </a:r>
            <a:endParaRPr lang="ko-KR" altLang="en-US" b="1" dirty="0"/>
          </a:p>
        </p:txBody>
      </p:sp>
      <p:graphicFrame>
        <p:nvGraphicFramePr>
          <p:cNvPr id="9" name="표 8"/>
          <p:cNvGraphicFramePr>
            <a:graphicFrameLocks noGrp="1"/>
          </p:cNvGraphicFramePr>
          <p:nvPr/>
        </p:nvGraphicFramePr>
        <p:xfrm>
          <a:off x="7071615" y="4579724"/>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0" name="표 9"/>
          <p:cNvGraphicFramePr>
            <a:graphicFrameLocks noGrp="1"/>
          </p:cNvGraphicFramePr>
          <p:nvPr/>
        </p:nvGraphicFramePr>
        <p:xfrm>
          <a:off x="7215631" y="1556793"/>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1" name="직사각형 10"/>
          <p:cNvSpPr/>
          <p:nvPr/>
        </p:nvSpPr>
        <p:spPr>
          <a:xfrm>
            <a:off x="7161039" y="1484784"/>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12" name="직사각형 11"/>
          <p:cNvSpPr/>
          <p:nvPr/>
        </p:nvSpPr>
        <p:spPr>
          <a:xfrm>
            <a:off x="7003375" y="4509120"/>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793363839"/>
      </p:ext>
    </p:extLst>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3600" dirty="0"/>
              <a:t>(tentative) OIC protocol stack </a:t>
            </a:r>
            <a:endParaRPr lang="ko-KR" altLang="en-US" sz="3600" dirty="0"/>
          </a:p>
        </p:txBody>
      </p:sp>
      <p:sp>
        <p:nvSpPr>
          <p:cNvPr id="4" name="TextBox 3"/>
          <p:cNvSpPr txBox="1"/>
          <p:nvPr/>
        </p:nvSpPr>
        <p:spPr>
          <a:xfrm>
            <a:off x="5199407" y="1052736"/>
            <a:ext cx="1670650" cy="369332"/>
          </a:xfrm>
          <a:prstGeom prst="rect">
            <a:avLst/>
          </a:prstGeom>
          <a:noFill/>
        </p:spPr>
        <p:txBody>
          <a:bodyPr wrap="none" rtlCol="0">
            <a:spAutoFit/>
          </a:bodyPr>
          <a:lstStyle/>
          <a:p>
            <a:r>
              <a:rPr lang="en-US" altLang="ko-KR" b="1" dirty="0"/>
              <a:t>Smart Device</a:t>
            </a:r>
            <a:endParaRPr lang="ko-KR" altLang="en-US" b="1" dirty="0"/>
          </a:p>
        </p:txBody>
      </p:sp>
      <p:graphicFrame>
        <p:nvGraphicFramePr>
          <p:cNvPr id="5" name="표 4"/>
          <p:cNvGraphicFramePr>
            <a:graphicFrameLocks noGrp="1"/>
          </p:cNvGraphicFramePr>
          <p:nvPr/>
        </p:nvGraphicFramePr>
        <p:xfrm>
          <a:off x="2085647" y="1556793"/>
          <a:ext cx="5112568" cy="1729597"/>
        </p:xfrm>
        <a:graphic>
          <a:graphicData uri="http://schemas.openxmlformats.org/drawingml/2006/table">
            <a:tbl>
              <a:tblPr firstRow="1" bandRow="1">
                <a:tableStyleId>{5C22544A-7EE6-4342-B048-85BDC9FD1C3A}</a:tableStyleId>
              </a:tblPr>
              <a:tblGrid>
                <a:gridCol w="639071">
                  <a:extLst>
                    <a:ext uri="{9D8B030D-6E8A-4147-A177-3AD203B41FA5}">
                      <a16:colId xmlns:a16="http://schemas.microsoft.com/office/drawing/2014/main" val="20000"/>
                    </a:ext>
                  </a:extLst>
                </a:gridCol>
                <a:gridCol w="639071">
                  <a:extLst>
                    <a:ext uri="{9D8B030D-6E8A-4147-A177-3AD203B41FA5}">
                      <a16:colId xmlns:a16="http://schemas.microsoft.com/office/drawing/2014/main" val="20001"/>
                    </a:ext>
                  </a:extLst>
                </a:gridCol>
                <a:gridCol w="639071">
                  <a:extLst>
                    <a:ext uri="{9D8B030D-6E8A-4147-A177-3AD203B41FA5}">
                      <a16:colId xmlns:a16="http://schemas.microsoft.com/office/drawing/2014/main" val="20002"/>
                    </a:ext>
                  </a:extLst>
                </a:gridCol>
                <a:gridCol w="639071">
                  <a:extLst>
                    <a:ext uri="{9D8B030D-6E8A-4147-A177-3AD203B41FA5}">
                      <a16:colId xmlns:a16="http://schemas.microsoft.com/office/drawing/2014/main" val="20003"/>
                    </a:ext>
                  </a:extLst>
                </a:gridCol>
                <a:gridCol w="639071">
                  <a:extLst>
                    <a:ext uri="{9D8B030D-6E8A-4147-A177-3AD203B41FA5}">
                      <a16:colId xmlns:a16="http://schemas.microsoft.com/office/drawing/2014/main" val="20004"/>
                    </a:ext>
                  </a:extLst>
                </a:gridCol>
                <a:gridCol w="639071">
                  <a:extLst>
                    <a:ext uri="{9D8B030D-6E8A-4147-A177-3AD203B41FA5}">
                      <a16:colId xmlns:a16="http://schemas.microsoft.com/office/drawing/2014/main" val="20005"/>
                    </a:ext>
                  </a:extLst>
                </a:gridCol>
                <a:gridCol w="639071">
                  <a:extLst>
                    <a:ext uri="{9D8B030D-6E8A-4147-A177-3AD203B41FA5}">
                      <a16:colId xmlns:a16="http://schemas.microsoft.com/office/drawing/2014/main" val="20006"/>
                    </a:ext>
                  </a:extLst>
                </a:gridCol>
                <a:gridCol w="639071">
                  <a:extLst>
                    <a:ext uri="{9D8B030D-6E8A-4147-A177-3AD203B41FA5}">
                      <a16:colId xmlns:a16="http://schemas.microsoft.com/office/drawing/2014/main" val="20007"/>
                    </a:ext>
                  </a:extLst>
                </a:gridCol>
              </a:tblGrid>
              <a:tr h="281008">
                <a:tc gridSpan="8">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8">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HTTP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XMPP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DDS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RTP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TCP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8">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8">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6" name="TextBox 5"/>
          <p:cNvSpPr txBox="1"/>
          <p:nvPr/>
        </p:nvSpPr>
        <p:spPr>
          <a:xfrm>
            <a:off x="3042936" y="4075667"/>
            <a:ext cx="1906291" cy="369332"/>
          </a:xfrm>
          <a:prstGeom prst="rect">
            <a:avLst/>
          </a:prstGeom>
          <a:noFill/>
        </p:spPr>
        <p:txBody>
          <a:bodyPr wrap="none" rtlCol="0">
            <a:spAutoFit/>
          </a:bodyPr>
          <a:lstStyle/>
          <a:p>
            <a:r>
              <a:rPr lang="en-US" altLang="ko-KR" b="1" dirty="0"/>
              <a:t>Thin device (IP)</a:t>
            </a:r>
            <a:endParaRPr lang="ko-KR" altLang="en-US" b="1" dirty="0"/>
          </a:p>
        </p:txBody>
      </p:sp>
      <p:graphicFrame>
        <p:nvGraphicFramePr>
          <p:cNvPr id="7" name="표 6"/>
          <p:cNvGraphicFramePr>
            <a:graphicFrameLocks noGrp="1"/>
          </p:cNvGraphicFramePr>
          <p:nvPr/>
        </p:nvGraphicFramePr>
        <p:xfrm>
          <a:off x="2463103" y="4579724"/>
          <a:ext cx="3185768" cy="1729597"/>
        </p:xfrm>
        <a:graphic>
          <a:graphicData uri="http://schemas.openxmlformats.org/drawingml/2006/table">
            <a:tbl>
              <a:tblPr firstRow="1" bandRow="1">
                <a:tableStyleId>{5C22544A-7EE6-4342-B048-85BDC9FD1C3A}</a:tableStyleId>
              </a:tblPr>
              <a:tblGrid>
                <a:gridCol w="796442">
                  <a:extLst>
                    <a:ext uri="{9D8B030D-6E8A-4147-A177-3AD203B41FA5}">
                      <a16:colId xmlns:a16="http://schemas.microsoft.com/office/drawing/2014/main" val="20000"/>
                    </a:ext>
                  </a:extLst>
                </a:gridCol>
                <a:gridCol w="796442">
                  <a:extLst>
                    <a:ext uri="{9D8B030D-6E8A-4147-A177-3AD203B41FA5}">
                      <a16:colId xmlns:a16="http://schemas.microsoft.com/office/drawing/2014/main" val="20001"/>
                    </a:ext>
                  </a:extLst>
                </a:gridCol>
                <a:gridCol w="796442">
                  <a:extLst>
                    <a:ext uri="{9D8B030D-6E8A-4147-A177-3AD203B41FA5}">
                      <a16:colId xmlns:a16="http://schemas.microsoft.com/office/drawing/2014/main" val="20002"/>
                    </a:ext>
                  </a:extLst>
                </a:gridCol>
                <a:gridCol w="796442">
                  <a:extLst>
                    <a:ext uri="{9D8B030D-6E8A-4147-A177-3AD203B41FA5}">
                      <a16:colId xmlns:a16="http://schemas.microsoft.com/office/drawing/2014/main" val="20003"/>
                    </a:ext>
                  </a:extLst>
                </a:gridCol>
              </a:tblGrid>
              <a:tr h="281008">
                <a:tc gridSpan="4">
                  <a:txBody>
                    <a:bodyPr/>
                    <a:lstStyle/>
                    <a:p>
                      <a:pPr algn="ctr" latinLnBrk="1"/>
                      <a:r>
                        <a:rPr lang="en-US" altLang="ko-KR" sz="1200" b="0" dirty="0">
                          <a:solidFill>
                            <a:schemeClr val="tx1"/>
                          </a:solidFill>
                        </a:rPr>
                        <a:t>APP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4">
                  <a:txBody>
                    <a:bodyPr/>
                    <a:lstStyle/>
                    <a:p>
                      <a:pPr algn="ctr" latinLnBrk="1"/>
                      <a:r>
                        <a:rPr lang="en-US" altLang="ko-KR" sz="1200" b="0" dirty="0">
                          <a:solidFill>
                            <a:schemeClr val="tx1"/>
                          </a:solidFill>
                        </a:rPr>
                        <a:t>REST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err="1">
                          <a:solidFill>
                            <a:schemeClr val="tx1"/>
                          </a:solidFill>
                        </a:rPr>
                        <a:t>CoAP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a:txBody>
                    <a:bodyPr/>
                    <a:lstStyle/>
                    <a:p>
                      <a:pPr algn="ctr" latinLnBrk="1"/>
                      <a:r>
                        <a:rPr lang="en-US" altLang="ko-KR" sz="1200" b="0" dirty="0" err="1">
                          <a:solidFill>
                            <a:schemeClr val="tx1"/>
                          </a:solidFill>
                        </a:rPr>
                        <a:t>mDNS</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SSDP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MQTT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4">
                  <a:txBody>
                    <a:bodyPr/>
                    <a:lstStyle/>
                    <a:p>
                      <a:pPr algn="ctr" latinLnBrk="1"/>
                      <a:r>
                        <a:rPr lang="en-US" altLang="ko-KR" sz="1200" b="0" dirty="0">
                          <a:solidFill>
                            <a:schemeClr val="tx1"/>
                          </a:solidFill>
                        </a:rPr>
                        <a:t>UDP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4">
                  <a:txBody>
                    <a:bodyPr/>
                    <a:lstStyle/>
                    <a:p>
                      <a:pPr algn="ctr" latinLnBrk="1"/>
                      <a:r>
                        <a:rPr lang="en-US" altLang="ko-KR" sz="1200" b="0" dirty="0">
                          <a:solidFill>
                            <a:schemeClr val="tx1"/>
                          </a:solidFill>
                        </a:rPr>
                        <a:t>IPv4/</a:t>
                      </a:r>
                      <a:r>
                        <a:rPr lang="en-US" altLang="ko-KR" sz="1200" b="0" baseline="0" dirty="0">
                          <a:solidFill>
                            <a:schemeClr val="tx1"/>
                          </a:solidFill>
                        </a:rPr>
                        <a:t> IPv6</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9900"/>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4">
                  <a:txBody>
                    <a:bodyPr/>
                    <a:lstStyle/>
                    <a:p>
                      <a:pPr algn="ctr" latinLnBrk="1"/>
                      <a:r>
                        <a:rPr lang="en-US" altLang="ko-KR" sz="1200" b="0" dirty="0">
                          <a:solidFill>
                            <a:schemeClr val="tx1"/>
                          </a:solidFill>
                        </a:rPr>
                        <a:t>L2 Connectivity</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8" name="TextBox 7"/>
          <p:cNvSpPr txBox="1"/>
          <p:nvPr/>
        </p:nvSpPr>
        <p:spPr>
          <a:xfrm>
            <a:off x="7038995" y="4075667"/>
            <a:ext cx="2786340" cy="369332"/>
          </a:xfrm>
          <a:prstGeom prst="rect">
            <a:avLst/>
          </a:prstGeom>
          <a:noFill/>
        </p:spPr>
        <p:txBody>
          <a:bodyPr wrap="none" rtlCol="0">
            <a:spAutoFit/>
          </a:bodyPr>
          <a:lstStyle/>
          <a:p>
            <a:r>
              <a:rPr lang="en-US" altLang="ko-KR" b="1" dirty="0"/>
              <a:t>Thinner device (non-IP)</a:t>
            </a:r>
            <a:endParaRPr lang="ko-KR" altLang="en-US" b="1" dirty="0"/>
          </a:p>
        </p:txBody>
      </p:sp>
      <p:graphicFrame>
        <p:nvGraphicFramePr>
          <p:cNvPr id="9" name="표 8"/>
          <p:cNvGraphicFramePr>
            <a:graphicFrameLocks noGrp="1"/>
          </p:cNvGraphicFramePr>
          <p:nvPr/>
        </p:nvGraphicFramePr>
        <p:xfrm>
          <a:off x="7071615" y="4579724"/>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0" name="표 9"/>
          <p:cNvGraphicFramePr>
            <a:graphicFrameLocks noGrp="1"/>
          </p:cNvGraphicFramePr>
          <p:nvPr/>
        </p:nvGraphicFramePr>
        <p:xfrm>
          <a:off x="7215631" y="1556793"/>
          <a:ext cx="2753720" cy="1729597"/>
        </p:xfrm>
        <a:graphic>
          <a:graphicData uri="http://schemas.openxmlformats.org/drawingml/2006/table">
            <a:tbl>
              <a:tblPr firstRow="1" bandRow="1">
                <a:tableStyleId>{5C22544A-7EE6-4342-B048-85BDC9FD1C3A}</a:tableStyleId>
              </a:tblPr>
              <a:tblGrid>
                <a:gridCol w="1376860">
                  <a:extLst>
                    <a:ext uri="{9D8B030D-6E8A-4147-A177-3AD203B41FA5}">
                      <a16:colId xmlns:a16="http://schemas.microsoft.com/office/drawing/2014/main" val="20000"/>
                    </a:ext>
                  </a:extLst>
                </a:gridCol>
                <a:gridCol w="1376860">
                  <a:extLst>
                    <a:ext uri="{9D8B030D-6E8A-4147-A177-3AD203B41FA5}">
                      <a16:colId xmlns:a16="http://schemas.microsoft.com/office/drawing/2014/main" val="20001"/>
                    </a:ext>
                  </a:extLst>
                </a:gridCol>
              </a:tblGrid>
              <a:tr h="281008">
                <a:tc gridSpan="2">
                  <a:txBody>
                    <a:bodyPr/>
                    <a:lstStyle/>
                    <a:p>
                      <a:pPr algn="ctr" latinLnBrk="1"/>
                      <a:r>
                        <a:rPr lang="en-US" altLang="ko-KR" sz="1200" b="0" dirty="0">
                          <a:solidFill>
                            <a:schemeClr val="tx1"/>
                          </a:solidFill>
                        </a:rPr>
                        <a:t>APP Profile + (</a:t>
                      </a:r>
                      <a:r>
                        <a:rPr lang="en-US" altLang="ko-KR" sz="1200" b="0" dirty="0" err="1">
                          <a:solidFill>
                            <a:schemeClr val="tx1"/>
                          </a:solidFill>
                        </a:rPr>
                        <a:t>CoAP</a:t>
                      </a:r>
                      <a:r>
                        <a:rPr lang="en-US" altLang="ko-KR" sz="1200" b="0" dirty="0">
                          <a:solidFill>
                            <a:schemeClr val="tx1"/>
                          </a:solidFill>
                        </a:rPr>
                        <a: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437">
                <a:tc gridSpan="2">
                  <a:txBody>
                    <a:bodyPr/>
                    <a:lstStyle/>
                    <a:p>
                      <a:pPr algn="ctr" latinLnBrk="1"/>
                      <a:r>
                        <a:rPr lang="en-US" altLang="ko-KR" sz="1200" b="0" dirty="0">
                          <a:solidFill>
                            <a:schemeClr val="tx1"/>
                          </a:solidFill>
                        </a:rPr>
                        <a:t>GAP, GATT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9437">
                <a:tc>
                  <a:txBody>
                    <a:bodyPr/>
                    <a:lstStyle/>
                    <a:p>
                      <a:pPr algn="ctr" latinLnBrk="1"/>
                      <a:r>
                        <a:rPr lang="en-US" altLang="ko-KR" sz="1200" b="0" dirty="0">
                          <a:solidFill>
                            <a:schemeClr val="tx1"/>
                          </a:solidFill>
                        </a:rPr>
                        <a:t>SMP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sz="1200" b="0" dirty="0">
                          <a:solidFill>
                            <a:schemeClr val="tx1"/>
                          </a:solidFill>
                        </a:rPr>
                        <a:t>ATT</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20238">
                <a:tc gridSpan="2">
                  <a:txBody>
                    <a:bodyPr/>
                    <a:lstStyle/>
                    <a:p>
                      <a:pPr algn="ctr" latinLnBrk="1"/>
                      <a:r>
                        <a:rPr lang="en-US" altLang="ko-KR" sz="1200" b="0" dirty="0">
                          <a:solidFill>
                            <a:schemeClr val="tx1"/>
                          </a:solidFill>
                        </a:rPr>
                        <a:t>L2CAP</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5958">
                <a:tc gridSpan="2">
                  <a:txBody>
                    <a:bodyPr/>
                    <a:lstStyle/>
                    <a:p>
                      <a:pPr algn="ctr" latinLnBrk="1"/>
                      <a:r>
                        <a:rPr lang="en-US" altLang="ko-KR" sz="1200" b="0" dirty="0">
                          <a:solidFill>
                            <a:schemeClr val="tx1"/>
                          </a:solidFill>
                        </a:rPr>
                        <a:t>Link Layer</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89437">
                <a:tc gridSpan="2">
                  <a:txBody>
                    <a:bodyPr/>
                    <a:lstStyle/>
                    <a:p>
                      <a:pPr algn="ctr" latinLnBrk="1"/>
                      <a:r>
                        <a:rPr lang="en-US" altLang="ko-KR" sz="1200" b="0" dirty="0">
                          <a:solidFill>
                            <a:schemeClr val="tx1"/>
                          </a:solidFill>
                        </a:rPr>
                        <a:t>BT Baseband + RF</a:t>
                      </a:r>
                      <a:endParaRPr lang="ko-KR" alt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latinLnBrk="1"/>
                      <a:endParaRPr lang="ko-KR" altLang="en-US" sz="12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1" name="직사각형 10"/>
          <p:cNvSpPr/>
          <p:nvPr/>
        </p:nvSpPr>
        <p:spPr>
          <a:xfrm>
            <a:off x="7161039" y="1484784"/>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
        <p:nvSpPr>
          <p:cNvPr id="12" name="직사각형 11"/>
          <p:cNvSpPr/>
          <p:nvPr/>
        </p:nvSpPr>
        <p:spPr>
          <a:xfrm>
            <a:off x="7003375" y="4509120"/>
            <a:ext cx="2880320" cy="1872208"/>
          </a:xfrm>
          <a:prstGeom prst="rect">
            <a:avLst/>
          </a:prstGeom>
          <a:no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574954202"/>
      </p:ext>
    </p:extLst>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256FB0BB-0EE2-4168-9CEB-F8BAE77A0CCB}"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395CB886-2F9A-45B0-A1A1-3D2423D716B5}"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38</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538E9C26-7C54-45CC-A367-6D73E5039647}"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39</a:t>
            </a:fld>
            <a:endParaRPr lang="en-US" dirty="0"/>
          </a:p>
        </p:txBody>
      </p:sp>
      <p:sp>
        <p:nvSpPr>
          <p:cNvPr id="7" name="Content Placeholder 2"/>
          <p:cNvSpPr txBox="1">
            <a:spLocks noGrp="1"/>
          </p:cNvSpPr>
          <p:nvPr>
            <p:ph idx="1"/>
          </p:nvPr>
        </p:nvSpPr>
        <p:spPr>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Property is “key-value” pair and specified with the following features </a:t>
            </a:r>
          </a:p>
          <a:p>
            <a:pPr marL="457200" indent="-457200"/>
            <a:endParaRPr lang="en-US" sz="2000" dirty="0">
              <a:solidFill>
                <a:srgbClr val="1C3339"/>
              </a:solidFill>
            </a:endParaRPr>
          </a:p>
          <a:p>
            <a:pPr marL="457200" indent="-457200"/>
            <a:r>
              <a:rPr lang="en-US" sz="2000" b="1" dirty="0">
                <a:solidFill>
                  <a:srgbClr val="1C3339"/>
                </a:solidFill>
              </a:rPr>
              <a:t>Property title</a:t>
            </a:r>
            <a:r>
              <a:rPr lang="en-US" sz="2000" dirty="0">
                <a:solidFill>
                  <a:srgbClr val="1C3339"/>
                </a:solidFill>
              </a:rPr>
              <a:t>: a human friendly name (e.g., interface)</a:t>
            </a:r>
          </a:p>
          <a:p>
            <a:pPr marL="457200" indent="-457200"/>
            <a:r>
              <a:rPr lang="en-US" sz="2000" b="1" dirty="0">
                <a:solidFill>
                  <a:srgbClr val="1C3339"/>
                </a:solidFill>
              </a:rPr>
              <a:t>Property name</a:t>
            </a:r>
            <a:r>
              <a:rPr lang="en-US" sz="2000" dirty="0">
                <a:solidFill>
                  <a:srgbClr val="1C3339"/>
                </a:solidFill>
              </a:rPr>
              <a:t>: the key in "key-value" pair, (e.g., if)    	  </a:t>
            </a:r>
          </a:p>
          <a:p>
            <a:pPr marL="457200" indent="-457200"/>
            <a:r>
              <a:rPr lang="en-US" sz="2000" b="1" dirty="0">
                <a:solidFill>
                  <a:srgbClr val="1C3339"/>
                </a:solidFill>
              </a:rPr>
              <a:t>Value type</a:t>
            </a:r>
            <a:r>
              <a:rPr lang="en-US" sz="2000" dirty="0">
                <a:solidFill>
                  <a:srgbClr val="1C3339"/>
                </a:solidFill>
              </a:rPr>
              <a:t>: the type of value, integer, string, float (e.g., integer) </a:t>
            </a:r>
          </a:p>
          <a:p>
            <a:pPr marL="457200" indent="-457200"/>
            <a:r>
              <a:rPr lang="en-US" sz="2000" b="1" dirty="0">
                <a:solidFill>
                  <a:srgbClr val="1C3339"/>
                </a:solidFill>
              </a:rPr>
              <a:t>Value rules</a:t>
            </a:r>
            <a:r>
              <a:rPr lang="en-US" sz="2000" dirty="0">
                <a:solidFill>
                  <a:srgbClr val="1C3339"/>
                </a:solidFill>
              </a:rPr>
              <a:t>: the rule for the value, (e.g., minimum: 0)</a:t>
            </a:r>
          </a:p>
          <a:p>
            <a:pPr marL="457200" indent="-457200"/>
            <a:r>
              <a:rPr lang="en-US" sz="2000" b="1" dirty="0">
                <a:solidFill>
                  <a:srgbClr val="1C3339"/>
                </a:solidFill>
              </a:rPr>
              <a:t>Unit</a:t>
            </a:r>
            <a:r>
              <a:rPr lang="en-US" sz="2000" dirty="0">
                <a:solidFill>
                  <a:srgbClr val="1C3339"/>
                </a:solidFill>
              </a:rPr>
              <a:t>: the unit of the value, (e.g., </a:t>
            </a:r>
            <a:r>
              <a:rPr lang="en-US" sz="2000" dirty="0" err="1">
                <a:solidFill>
                  <a:srgbClr val="1C3339"/>
                </a:solidFill>
              </a:rPr>
              <a:t>celcius</a:t>
            </a:r>
            <a:r>
              <a:rPr lang="en-US" sz="2000" dirty="0">
                <a:solidFill>
                  <a:srgbClr val="1C3339"/>
                </a:solidFill>
              </a:rPr>
              <a:t>)</a:t>
            </a:r>
          </a:p>
          <a:p>
            <a:pPr marL="457200" indent="-457200"/>
            <a:r>
              <a:rPr lang="en-US" sz="2000" b="1" dirty="0">
                <a:solidFill>
                  <a:srgbClr val="1C3339"/>
                </a:solidFill>
              </a:rPr>
              <a:t>Mandatory</a:t>
            </a:r>
            <a:r>
              <a:rPr lang="en-US" sz="2000" dirty="0">
                <a:solidFill>
                  <a:srgbClr val="1C3339"/>
                </a:solidFill>
              </a:rPr>
              <a:t>: indicate whether the property is mandatory or optional in the corresponding resource, (e.g., mandatory) </a:t>
            </a:r>
          </a:p>
          <a:p>
            <a:pPr marL="457200" indent="-457200"/>
            <a:r>
              <a:rPr lang="en-US" sz="2000" b="1" dirty="0">
                <a:solidFill>
                  <a:srgbClr val="1C3339"/>
                </a:solidFill>
              </a:rPr>
              <a:t>Access mode</a:t>
            </a:r>
            <a:r>
              <a:rPr lang="en-US" sz="2000" dirty="0">
                <a:solidFill>
                  <a:srgbClr val="1C3339"/>
                </a:solidFill>
              </a:rPr>
              <a:t>: indicate the access mode for the property  e.g.,) Read Only</a:t>
            </a:r>
          </a:p>
          <a:p>
            <a:pPr marL="457200" indent="-457200"/>
            <a:r>
              <a:rPr lang="en-US" sz="2000" b="1" dirty="0">
                <a:solidFill>
                  <a:srgbClr val="1C3339"/>
                </a:solidFill>
              </a:rPr>
              <a:t>Description</a:t>
            </a:r>
            <a:r>
              <a:rPr lang="en-US" sz="2000" dirty="0">
                <a:solidFill>
                  <a:srgbClr val="1C3339"/>
                </a:solidFill>
              </a:rPr>
              <a:t>: describes the property (e.g., indicates the current temperature) </a:t>
            </a:r>
          </a:p>
          <a:p>
            <a:pPr marL="457200" indent="-457200"/>
            <a:endParaRPr lang="en-US" sz="2000" dirty="0">
              <a:solidFill>
                <a:srgbClr val="1C3339"/>
              </a:solidFill>
            </a:endParaRPr>
          </a:p>
          <a:p>
            <a:pPr marL="457200" indent="-457200">
              <a:buNone/>
            </a:pPr>
            <a:r>
              <a:rPr lang="en-US" sz="2000" dirty="0">
                <a:solidFill>
                  <a:srgbClr val="1C3339"/>
                </a:solidFill>
              </a:rPr>
              <a:t> </a:t>
            </a:r>
            <a:endParaRPr lang="en-US" sz="2000" dirty="0"/>
          </a:p>
        </p:txBody>
      </p:sp>
    </p:spTree>
    <p:extLst>
      <p:ext uri="{BB962C8B-B14F-4D97-AF65-F5344CB8AC3E}">
        <p14:creationId xmlns:p14="http://schemas.microsoft.com/office/powerpoint/2010/main" val="193189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a:t>Where can I find the specifications and Resource Type definitions?</a:t>
            </a:r>
          </a:p>
          <a:p>
            <a:pPr marL="0" indent="0">
              <a:buNone/>
            </a:pPr>
            <a:r>
              <a:rPr lang="en-US" i="1" u="sng" dirty="0"/>
              <a:t>OCF Specifications:</a:t>
            </a:r>
          </a:p>
          <a:p>
            <a:r>
              <a:rPr lang="en-US" dirty="0"/>
              <a:t>Add public links here</a:t>
            </a:r>
          </a:p>
          <a:p>
            <a:pPr marL="0" indent="0">
              <a:buNone/>
            </a:pPr>
            <a:r>
              <a:rPr lang="en-US" i="1" u="sng" dirty="0"/>
              <a:t>Resource Type Definitions</a:t>
            </a:r>
          </a:p>
          <a:p>
            <a:r>
              <a:rPr lang="en-US" dirty="0"/>
              <a:t>Core Resources: </a:t>
            </a:r>
            <a:r>
              <a:rPr lang="en-US" dirty="0">
                <a:hlinkClick r:id="rId2"/>
              </a:rPr>
              <a:t>https://github.com/openconnectivityfoundation/core</a:t>
            </a:r>
            <a:r>
              <a:rPr lang="en-US" dirty="0"/>
              <a:t> </a:t>
            </a:r>
          </a:p>
          <a:p>
            <a:r>
              <a:rPr lang="en-US" dirty="0"/>
              <a:t>Bridging Resources: </a:t>
            </a:r>
            <a:r>
              <a:rPr lang="en-US" dirty="0">
                <a:hlinkClick r:id="rId3"/>
              </a:rPr>
              <a:t>https://github.com/openconnectivityfoundation/bridging</a:t>
            </a:r>
            <a:r>
              <a:rPr lang="en-US" dirty="0"/>
              <a:t> </a:t>
            </a:r>
          </a:p>
          <a:p>
            <a:r>
              <a:rPr lang="en-US" dirty="0"/>
              <a:t>Security Resources: </a:t>
            </a:r>
            <a:r>
              <a:rPr lang="en-US" dirty="0">
                <a:hlinkClick r:id="rId4"/>
              </a:rPr>
              <a:t>https://github.com/openconnectivityfoundation/security-models</a:t>
            </a:r>
            <a:r>
              <a:rPr lang="en-US" dirty="0"/>
              <a:t> </a:t>
            </a:r>
          </a:p>
          <a:p>
            <a:r>
              <a:rPr lang="en-US" dirty="0"/>
              <a:t>Vertical Resources and Derived Models: </a:t>
            </a:r>
            <a:r>
              <a:rPr lang="en-US" dirty="0">
                <a:hlinkClick r:id="rId5"/>
              </a:rPr>
              <a:t>https://oneiota.org/documents?filter%5Bmedia_type%5D=application%2Framl%2Byaml</a:t>
            </a:r>
            <a:r>
              <a:rPr lang="en-US" dirty="0"/>
              <a:t> </a:t>
            </a:r>
          </a:p>
        </p:txBody>
      </p:sp>
      <p:sp>
        <p:nvSpPr>
          <p:cNvPr id="3" name="Title 2"/>
          <p:cNvSpPr>
            <a:spLocks noGrp="1"/>
          </p:cNvSpPr>
          <p:nvPr>
            <p:ph type="title"/>
          </p:nvPr>
        </p:nvSpPr>
        <p:spPr/>
        <p:txBody>
          <a:bodyPr/>
          <a:lstStyle/>
          <a:p>
            <a:r>
              <a:rPr lang="en-US" dirty="0"/>
              <a:t>Specification Location</a:t>
            </a:r>
          </a:p>
        </p:txBody>
      </p:sp>
      <p:sp>
        <p:nvSpPr>
          <p:cNvPr id="4" name="Date Placeholder 3"/>
          <p:cNvSpPr>
            <a:spLocks noGrp="1"/>
          </p:cNvSpPr>
          <p:nvPr>
            <p:ph type="dt" sz="half" idx="10"/>
          </p:nvPr>
        </p:nvSpPr>
        <p:spPr/>
        <p:txBody>
          <a:bodyPr/>
          <a:lstStyle/>
          <a:p>
            <a:fld id="{42BBCEED-0DF7-4DF7-B4EE-1215F9DDA0D3}" type="datetime4">
              <a:rPr lang="en-US" smtClean="0"/>
              <a:t>June 22, 2017</a:t>
            </a:fld>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4</a:t>
            </a:fld>
            <a:endParaRPr lang="en-US" dirty="0"/>
          </a:p>
        </p:txBody>
      </p:sp>
      <p:sp>
        <p:nvSpPr>
          <p:cNvPr id="7" name="Footer Placeholder 6"/>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2565608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Format for property specification: Table</a:t>
            </a:r>
          </a:p>
          <a:p>
            <a:pPr lvl="1"/>
            <a:r>
              <a:rPr lang="en-US" altLang="ko-KR" dirty="0">
                <a:solidFill>
                  <a:srgbClr val="1C3339"/>
                </a:solidFill>
              </a:rPr>
              <a:t>Property is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 Format</a:t>
            </a:r>
            <a:endParaRPr lang="ko-KR" altLang="en-US" dirty="0"/>
          </a:p>
        </p:txBody>
      </p:sp>
      <p:sp>
        <p:nvSpPr>
          <p:cNvPr id="4" name="날짜 개체 틀 3"/>
          <p:cNvSpPr>
            <a:spLocks noGrp="1"/>
          </p:cNvSpPr>
          <p:nvPr>
            <p:ph type="dt" sz="half" idx="10"/>
          </p:nvPr>
        </p:nvSpPr>
        <p:spPr/>
        <p:txBody>
          <a:bodyPr/>
          <a:lstStyle/>
          <a:p>
            <a:fld id="{3091E0F9-7449-4CEF-BDC4-09DF1E0587D1}"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40</a:t>
            </a:fld>
            <a:endParaRPr lang="en-US" dirty="0"/>
          </a:p>
        </p:txBody>
      </p:sp>
      <p:graphicFrame>
        <p:nvGraphicFramePr>
          <p:cNvPr id="7" name="표 6"/>
          <p:cNvGraphicFramePr>
            <a:graphicFrameLocks noGrp="1"/>
          </p:cNvGraphicFramePr>
          <p:nvPr/>
        </p:nvGraphicFramePr>
        <p:xfrm>
          <a:off x="1186944" y="2950745"/>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426670"/>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2462199" y="4875253"/>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675702"/>
          </a:xfrm>
        </p:spPr>
        <p:txBody>
          <a:bodyPr>
            <a:normAutofit fontScale="85000" lnSpcReduction="20000"/>
          </a:bodyPr>
          <a:lstStyle/>
          <a:p>
            <a:r>
              <a:rPr lang="en-US" altLang="ko-KR" dirty="0"/>
              <a:t>Common property is the property which keeps its semantic meaning intact independent of the resources for which it’s attached. </a:t>
            </a:r>
          </a:p>
          <a:p>
            <a:pPr lvl="1"/>
            <a:r>
              <a:rPr lang="en-US" altLang="ko-KR" dirty="0"/>
              <a:t>In general, property has a meaning only within the resource for which it is defined. Under a different resource, the same property name may mean the entirely different thing. </a:t>
            </a:r>
          </a:p>
          <a:p>
            <a:pPr lvl="2"/>
            <a:r>
              <a:rPr lang="en-US" altLang="ko-KR" dirty="0"/>
              <a:t>For example, “value” property may mean </a:t>
            </a:r>
            <a:r>
              <a:rPr lang="en-US" altLang="ko-KR" dirty="0" err="1"/>
              <a:t>boolean</a:t>
            </a:r>
            <a:r>
              <a:rPr lang="en-US" altLang="ko-KR" dirty="0"/>
              <a:t> under binary switch resource  but number under temperature resource. </a:t>
            </a:r>
          </a:p>
          <a:p>
            <a:pPr lvl="1"/>
            <a:r>
              <a:rPr lang="en-US" altLang="ko-KR" dirty="0"/>
              <a:t>Some property called “Common property“ keeps its meaning intact across resources. </a:t>
            </a:r>
            <a:endParaRPr lang="ko-KR" altLang="en-US" dirty="0"/>
          </a:p>
        </p:txBody>
      </p:sp>
      <p:sp>
        <p:nvSpPr>
          <p:cNvPr id="3" name="제목 2"/>
          <p:cNvSpPr>
            <a:spLocks noGrp="1"/>
          </p:cNvSpPr>
          <p:nvPr>
            <p:ph type="title"/>
          </p:nvPr>
        </p:nvSpPr>
        <p:spPr/>
        <p:txBody>
          <a:bodyPr/>
          <a:lstStyle/>
          <a:p>
            <a:r>
              <a:rPr lang="en-US" altLang="ko-KR" dirty="0"/>
              <a:t>Property: Common Property</a:t>
            </a:r>
            <a:endParaRPr lang="ko-KR" altLang="en-US" dirty="0"/>
          </a:p>
        </p:txBody>
      </p:sp>
      <p:sp>
        <p:nvSpPr>
          <p:cNvPr id="4" name="날짜 개체 틀 3"/>
          <p:cNvSpPr>
            <a:spLocks noGrp="1"/>
          </p:cNvSpPr>
          <p:nvPr>
            <p:ph type="dt" sz="half" idx="10"/>
          </p:nvPr>
        </p:nvSpPr>
        <p:spPr/>
        <p:txBody>
          <a:bodyPr/>
          <a:lstStyle/>
          <a:p>
            <a:fld id="{22D36659-D0B3-410A-B656-618CCFB54574}"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41</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1972676511"/>
              </p:ext>
            </p:extLst>
          </p:nvPr>
        </p:nvGraphicFramePr>
        <p:xfrm>
          <a:off x="295196" y="3915704"/>
          <a:ext cx="11621184" cy="2141375"/>
        </p:xfrm>
        <a:graphic>
          <a:graphicData uri="http://schemas.openxmlformats.org/drawingml/2006/table">
            <a:tbl>
              <a:tblPr firstRow="1" bandRow="1">
                <a:tableStyleId>{5C22544A-7EE6-4342-B048-85BDC9FD1C3A}</a:tableStyleId>
              </a:tblPr>
              <a:tblGrid>
                <a:gridCol w="1008310">
                  <a:extLst>
                    <a:ext uri="{9D8B030D-6E8A-4147-A177-3AD203B41FA5}">
                      <a16:colId xmlns:a16="http://schemas.microsoft.com/office/drawing/2014/main" val="20000"/>
                    </a:ext>
                  </a:extLst>
                </a:gridCol>
                <a:gridCol w="856034">
                  <a:extLst>
                    <a:ext uri="{9D8B030D-6E8A-4147-A177-3AD203B41FA5}">
                      <a16:colId xmlns:a16="http://schemas.microsoft.com/office/drawing/2014/main" val="20001"/>
                    </a:ext>
                  </a:extLst>
                </a:gridCol>
                <a:gridCol w="749030">
                  <a:extLst>
                    <a:ext uri="{9D8B030D-6E8A-4147-A177-3AD203B41FA5}">
                      <a16:colId xmlns:a16="http://schemas.microsoft.com/office/drawing/2014/main" val="20002"/>
                    </a:ext>
                  </a:extLst>
                </a:gridCol>
                <a:gridCol w="3122579">
                  <a:extLst>
                    <a:ext uri="{9D8B030D-6E8A-4147-A177-3AD203B41FA5}">
                      <a16:colId xmlns:a16="http://schemas.microsoft.com/office/drawing/2014/main" val="20003"/>
                    </a:ext>
                  </a:extLst>
                </a:gridCol>
                <a:gridCol w="583660">
                  <a:extLst>
                    <a:ext uri="{9D8B030D-6E8A-4147-A177-3AD203B41FA5}">
                      <a16:colId xmlns:a16="http://schemas.microsoft.com/office/drawing/2014/main" val="20004"/>
                    </a:ext>
                  </a:extLst>
                </a:gridCol>
                <a:gridCol w="856034">
                  <a:extLst>
                    <a:ext uri="{9D8B030D-6E8A-4147-A177-3AD203B41FA5}">
                      <a16:colId xmlns:a16="http://schemas.microsoft.com/office/drawing/2014/main" val="20005"/>
                    </a:ext>
                  </a:extLst>
                </a:gridCol>
                <a:gridCol w="1011676">
                  <a:extLst>
                    <a:ext uri="{9D8B030D-6E8A-4147-A177-3AD203B41FA5}">
                      <a16:colId xmlns:a16="http://schemas.microsoft.com/office/drawing/2014/main" val="20006"/>
                    </a:ext>
                  </a:extLst>
                </a:gridCol>
                <a:gridCol w="3433861">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262097">
                <a:tc>
                  <a:txBody>
                    <a:bodyPr/>
                    <a:lstStyle/>
                    <a:p>
                      <a:pPr algn="ctr" rtl="0" fontAlgn="b"/>
                      <a:r>
                        <a:rPr lang="en-US" sz="1200" dirty="0">
                          <a:solidFill>
                            <a:srgbClr val="000000"/>
                          </a:solidFill>
                          <a:effectLst/>
                          <a:latin typeface="+mj-lt"/>
                        </a:rPr>
                        <a:t>Resource Type</a:t>
                      </a:r>
                    </a:p>
                  </a:txBody>
                  <a:tcPr marL="22860" marR="22860" marT="15240" marB="15240" anchor="ctr"/>
                </a:tc>
                <a:tc>
                  <a:txBody>
                    <a:bodyPr/>
                    <a:lstStyle/>
                    <a:p>
                      <a:pPr algn="ctr" rtl="0" fontAlgn="b"/>
                      <a:r>
                        <a:rPr lang="en-US" sz="1200">
                          <a:solidFill>
                            <a:srgbClr val="000000"/>
                          </a:solidFill>
                          <a:effectLst/>
                          <a:latin typeface="+mj-lt"/>
                        </a:rPr>
                        <a:t>rt</a:t>
                      </a:r>
                    </a:p>
                  </a:txBody>
                  <a:tcPr marL="22860" marR="22860" marT="15240" marB="15240" anchor="ctr"/>
                </a:tc>
                <a:tc>
                  <a:txBody>
                    <a:bodyPr/>
                    <a:lstStyle/>
                    <a:p>
                      <a:pPr algn="ctr" rtl="0" fontAlgn="b"/>
                      <a:r>
                        <a:rPr lang="en-US" sz="1200">
                          <a:solidFill>
                            <a:srgbClr val="000000"/>
                          </a:solidFill>
                          <a:effectLst/>
                          <a:latin typeface="+mj-lt"/>
                        </a:rPr>
                        <a:t>array</a:t>
                      </a:r>
                    </a:p>
                  </a:txBody>
                  <a:tcPr marL="22860" marR="22860" marT="15240" marB="15240" anchor="ctr"/>
                </a:tc>
                <a:tc>
                  <a:txBody>
                    <a:bodyPr/>
                    <a:lstStyle/>
                    <a:p>
                      <a:pPr algn="ctr" rtl="0" fontAlgn="b"/>
                      <a:r>
                        <a:rPr lang="en-US" sz="1200" dirty="0">
                          <a:solidFill>
                            <a:srgbClr val="000000"/>
                          </a:solidFill>
                          <a:effectLst/>
                          <a:latin typeface="+mj-lt"/>
                        </a:rPr>
                        <a:t>Array of strings, conveying Resource Type IDs to which the Resource belongs</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Yes</a:t>
                      </a:r>
                    </a:p>
                  </a:txBody>
                  <a:tcPr marL="22860" marR="22860" marT="15240" marB="15240" anchor="ctr"/>
                </a:tc>
                <a:tc>
                  <a:txBody>
                    <a:bodyPr/>
                    <a:lstStyle/>
                    <a:p>
                      <a:pPr algn="ctr" rtl="0" fontAlgn="b"/>
                      <a:r>
                        <a:rPr lang="en-US" sz="1200" dirty="0">
                          <a:solidFill>
                            <a:srgbClr val="000000"/>
                          </a:solidFill>
                          <a:effectLst/>
                          <a:latin typeface="+mj-lt"/>
                        </a:rPr>
                        <a:t>The property name </a:t>
                      </a:r>
                      <a:r>
                        <a:rPr lang="en-US" sz="1200" dirty="0" err="1">
                          <a:solidFill>
                            <a:srgbClr val="000000"/>
                          </a:solidFill>
                          <a:effectLst/>
                          <a:latin typeface="+mj-lt"/>
                        </a:rPr>
                        <a:t>rt</a:t>
                      </a:r>
                      <a:r>
                        <a:rPr lang="en-US" sz="1200" dirty="0">
                          <a:solidFill>
                            <a:srgbClr val="000000"/>
                          </a:solidFill>
                          <a:effectLst/>
                          <a:latin typeface="+mj-lt"/>
                        </a:rPr>
                        <a:t> is as described in IETF RFC 6690</a:t>
                      </a:r>
                    </a:p>
                  </a:txBody>
                  <a:tcPr marL="22860" marR="22860" marT="15240" marB="15240" anchor="ctr"/>
                </a:tc>
                <a:extLst>
                  <a:ext uri="{0D108BD9-81ED-4DB2-BD59-A6C34878D82A}">
                    <a16:rowId xmlns:a16="http://schemas.microsoft.com/office/drawing/2014/main" val="10002"/>
                  </a:ext>
                </a:extLst>
              </a:tr>
              <a:tr h="262097">
                <a:tc>
                  <a:txBody>
                    <a:bodyPr/>
                    <a:lstStyle/>
                    <a:p>
                      <a:pPr algn="ctr" rtl="0" fontAlgn="b"/>
                      <a:r>
                        <a:rPr lang="en-US" sz="1200">
                          <a:solidFill>
                            <a:srgbClr val="000000"/>
                          </a:solidFill>
                          <a:effectLst/>
                          <a:latin typeface="+mj-lt"/>
                        </a:rPr>
                        <a:t>Interface</a:t>
                      </a:r>
                    </a:p>
                  </a:txBody>
                  <a:tcPr marL="22860" marR="22860" marT="15240" marB="15240" anchor="ctr"/>
                </a:tc>
                <a:tc>
                  <a:txBody>
                    <a:bodyPr/>
                    <a:lstStyle/>
                    <a:p>
                      <a:pPr algn="ctr" rtl="0" fontAlgn="b"/>
                      <a:r>
                        <a:rPr lang="en-US" sz="1200">
                          <a:solidFill>
                            <a:srgbClr val="000000"/>
                          </a:solidFill>
                          <a:effectLst/>
                          <a:latin typeface="+mj-lt"/>
                        </a:rPr>
                        <a:t>if</a:t>
                      </a:r>
                    </a:p>
                  </a:txBody>
                  <a:tcPr marL="22860" marR="22860" marT="15240" marB="15240" anchor="ctr"/>
                </a:tc>
                <a:tc>
                  <a:txBody>
                    <a:bodyPr/>
                    <a:lstStyle/>
                    <a:p>
                      <a:pPr algn="ctr" rtl="0" fontAlgn="b"/>
                      <a:r>
                        <a:rPr lang="en-US" sz="1200">
                          <a:solidFill>
                            <a:srgbClr val="000000"/>
                          </a:solidFill>
                          <a:effectLst/>
                          <a:latin typeface="+mj-lt"/>
                        </a:rPr>
                        <a:t>array</a:t>
                      </a:r>
                    </a:p>
                  </a:txBody>
                  <a:tcPr marL="22860" marR="22860" marT="15240" marB="15240" anchor="ctr"/>
                </a:tc>
                <a:tc>
                  <a:txBody>
                    <a:bodyPr/>
                    <a:lstStyle/>
                    <a:p>
                      <a:pPr algn="ctr" rtl="0" fontAlgn="b"/>
                      <a:r>
                        <a:rPr lang="en-US" sz="1200" dirty="0">
                          <a:solidFill>
                            <a:srgbClr val="000000"/>
                          </a:solidFill>
                          <a:effectLst/>
                          <a:latin typeface="+mj-lt"/>
                        </a:rPr>
                        <a:t>Array of strings, conveying Interfaces which the Resource support</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Yes</a:t>
                      </a:r>
                    </a:p>
                  </a:txBody>
                  <a:tcPr marL="22860" marR="22860" marT="15240" marB="15240" anchor="ctr"/>
                </a:tc>
                <a:tc>
                  <a:txBody>
                    <a:bodyPr/>
                    <a:lstStyle/>
                    <a:p>
                      <a:pPr algn="ctr" rtl="0" fontAlgn="b"/>
                      <a:r>
                        <a:rPr lang="en-US" sz="1200" dirty="0">
                          <a:solidFill>
                            <a:srgbClr val="000000"/>
                          </a:solidFill>
                          <a:effectLst/>
                          <a:latin typeface="+mj-lt"/>
                        </a:rPr>
                        <a:t>Property to declare the Interfaces supported by a Resource.</a:t>
                      </a:r>
                    </a:p>
                  </a:txBody>
                  <a:tcPr marL="22860" marR="22860" marT="15240" marB="15240" anchor="ctr"/>
                </a:tc>
                <a:extLst>
                  <a:ext uri="{0D108BD9-81ED-4DB2-BD59-A6C34878D82A}">
                    <a16:rowId xmlns:a16="http://schemas.microsoft.com/office/drawing/2014/main" val="10003"/>
                  </a:ext>
                </a:extLst>
              </a:tr>
              <a:tr h="262097">
                <a:tc>
                  <a:txBody>
                    <a:bodyPr/>
                    <a:lstStyle/>
                    <a:p>
                      <a:pPr algn="ctr" rtl="0" fontAlgn="b"/>
                      <a:r>
                        <a:rPr lang="en-US" sz="1200">
                          <a:solidFill>
                            <a:srgbClr val="000000"/>
                          </a:solidFill>
                          <a:effectLst/>
                          <a:latin typeface="+mj-lt"/>
                        </a:rPr>
                        <a:t>Name</a:t>
                      </a:r>
                    </a:p>
                  </a:txBody>
                  <a:tcPr marL="22860" marR="22860" marT="15240" marB="15240" anchor="ctr"/>
                </a:tc>
                <a:tc>
                  <a:txBody>
                    <a:bodyPr/>
                    <a:lstStyle/>
                    <a:p>
                      <a:pPr algn="ctr" rtl="0" fontAlgn="b"/>
                      <a:r>
                        <a:rPr lang="en-US" sz="1200">
                          <a:solidFill>
                            <a:srgbClr val="000000"/>
                          </a:solidFill>
                          <a:effectLst/>
                          <a:latin typeface="+mj-lt"/>
                        </a:rPr>
                        <a:t>n</a:t>
                      </a:r>
                    </a:p>
                  </a:txBody>
                  <a:tcPr marL="22860" marR="22860" marT="15240" marB="15240" anchor="ctr"/>
                </a:tc>
                <a:tc>
                  <a:txBody>
                    <a:bodyPr/>
                    <a:lstStyle/>
                    <a:p>
                      <a:pPr algn="ctr" rtl="0" fontAlgn="b"/>
                      <a:r>
                        <a:rPr lang="en-US" sz="1200">
                          <a:solidFill>
                            <a:srgbClr val="000000"/>
                          </a:solidFill>
                          <a:effectLst/>
                          <a:latin typeface="+mj-lt"/>
                        </a:rPr>
                        <a:t>string</a:t>
                      </a:r>
                    </a:p>
                  </a:txBody>
                  <a:tcPr marL="22860" marR="22860" marT="15240" marB="15240" anchor="ctr"/>
                </a:tc>
                <a:tc>
                  <a:txBody>
                    <a:bodyPr/>
                    <a:lstStyle/>
                    <a:p>
                      <a:pPr algn="ctr" rtl="0" fontAlgn="b"/>
                      <a:endParaRPr lang="ko-KR" altLang="en-US" sz="1200">
                        <a:effectLst/>
                        <a:latin typeface="+mj-lt"/>
                      </a:endParaRPr>
                    </a:p>
                  </a:txBody>
                  <a:tcPr marL="22860" marR="22860" marT="15240" marB="15240" anchor="ctr"/>
                </a:tc>
                <a:tc>
                  <a:txBody>
                    <a:bodyPr/>
                    <a:lstStyle/>
                    <a:p>
                      <a:pPr algn="ctr" rtl="0" fontAlgn="b"/>
                      <a:endParaRPr lang="ko-KR" altLang="en-US" sz="1200" dirty="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 W</a:t>
                      </a:r>
                    </a:p>
                  </a:txBody>
                  <a:tcPr marL="22860" marR="22860" marT="15240" marB="15240" anchor="ctr"/>
                </a:tc>
                <a:tc>
                  <a:txBody>
                    <a:bodyPr/>
                    <a:lstStyle/>
                    <a:p>
                      <a:pPr algn="ctr" rtl="0" fontAlgn="b"/>
                      <a:r>
                        <a:rPr lang="en-US" sz="1200" dirty="0">
                          <a:solidFill>
                            <a:srgbClr val="000000"/>
                          </a:solidFill>
                          <a:effectLst/>
                          <a:latin typeface="+mj-lt"/>
                        </a:rPr>
                        <a:t>No</a:t>
                      </a:r>
                    </a:p>
                  </a:txBody>
                  <a:tcPr marL="22860" marR="22860" marT="15240" marB="15240" anchor="ctr"/>
                </a:tc>
                <a:tc>
                  <a:txBody>
                    <a:bodyPr/>
                    <a:lstStyle/>
                    <a:p>
                      <a:pPr algn="ctr" rtl="0" fontAlgn="b"/>
                      <a:r>
                        <a:rPr lang="en-US" sz="1200">
                          <a:solidFill>
                            <a:srgbClr val="000000"/>
                          </a:solidFill>
                          <a:effectLst/>
                          <a:latin typeface="+mj-lt"/>
                        </a:rPr>
                        <a:t>Human understandable name for the resource.</a:t>
                      </a:r>
                    </a:p>
                  </a:txBody>
                  <a:tcPr marL="22860" marR="22860" marT="15240" marB="15240" anchor="ctr"/>
                </a:tc>
                <a:extLst>
                  <a:ext uri="{0D108BD9-81ED-4DB2-BD59-A6C34878D82A}">
                    <a16:rowId xmlns:a16="http://schemas.microsoft.com/office/drawing/2014/main" val="2569803564"/>
                  </a:ext>
                </a:extLst>
              </a:tr>
              <a:tr h="262097">
                <a:tc>
                  <a:txBody>
                    <a:bodyPr/>
                    <a:lstStyle/>
                    <a:p>
                      <a:pPr algn="ctr" rtl="0" fontAlgn="b"/>
                      <a:r>
                        <a:rPr lang="en-US" sz="1200">
                          <a:solidFill>
                            <a:srgbClr val="000000"/>
                          </a:solidFill>
                          <a:effectLst/>
                          <a:latin typeface="+mj-lt"/>
                        </a:rPr>
                        <a:t>Resource Identity</a:t>
                      </a:r>
                    </a:p>
                  </a:txBody>
                  <a:tcPr marL="22860" marR="22860" marT="15240" marB="15240" anchor="ctr"/>
                </a:tc>
                <a:tc>
                  <a:txBody>
                    <a:bodyPr/>
                    <a:lstStyle/>
                    <a:p>
                      <a:pPr algn="ctr" rtl="0" fontAlgn="b"/>
                      <a:r>
                        <a:rPr lang="en-US" sz="1200">
                          <a:solidFill>
                            <a:srgbClr val="000000"/>
                          </a:solidFill>
                          <a:effectLst/>
                          <a:latin typeface="+mj-lt"/>
                        </a:rPr>
                        <a:t>id</a:t>
                      </a:r>
                    </a:p>
                  </a:txBody>
                  <a:tcPr marL="22860" marR="22860" marT="15240" marB="15240" anchor="ctr"/>
                </a:tc>
                <a:tc>
                  <a:txBody>
                    <a:bodyPr/>
                    <a:lstStyle/>
                    <a:p>
                      <a:pPr algn="ctr" rtl="0" fontAlgn="b"/>
                      <a:r>
                        <a:rPr lang="en-US" sz="1200">
                          <a:solidFill>
                            <a:srgbClr val="000000"/>
                          </a:solidFill>
                          <a:effectLst/>
                          <a:latin typeface="+mj-lt"/>
                        </a:rPr>
                        <a:t>string</a:t>
                      </a:r>
                    </a:p>
                  </a:txBody>
                  <a:tcPr marL="22860" marR="22860" marT="15240" marB="15240" anchor="ctr"/>
                </a:tc>
                <a:tc>
                  <a:txBody>
                    <a:bodyPr/>
                    <a:lstStyle/>
                    <a:p>
                      <a:pPr algn="ctr" rtl="0" fontAlgn="b"/>
                      <a:r>
                        <a:rPr lang="en-US" sz="1200">
                          <a:solidFill>
                            <a:srgbClr val="000000"/>
                          </a:solidFill>
                          <a:effectLst/>
                          <a:latin typeface="+mj-lt"/>
                        </a:rPr>
                        <a:t>Implementation Dependent</a:t>
                      </a:r>
                    </a:p>
                  </a:txBody>
                  <a:tcPr marL="22860" marR="22860" marT="15240" marB="15240" anchor="ctr"/>
                </a:tc>
                <a:tc>
                  <a:txBody>
                    <a:bodyPr/>
                    <a:lstStyle/>
                    <a:p>
                      <a:pPr algn="ctr" rtl="0" fontAlgn="b"/>
                      <a:endParaRPr lang="ko-KR" altLang="en-US" sz="1200" dirty="0">
                        <a:effectLst/>
                        <a:latin typeface="+mj-lt"/>
                      </a:endParaRPr>
                    </a:p>
                  </a:txBody>
                  <a:tcPr marL="22860" marR="22860" marT="15240" marB="15240" anchor="ctr"/>
                </a:tc>
                <a:tc>
                  <a:txBody>
                    <a:bodyPr/>
                    <a:lstStyle/>
                    <a:p>
                      <a:pPr algn="ctr" rtl="0" fontAlgn="b"/>
                      <a:r>
                        <a:rPr lang="en-US" sz="1200" dirty="0">
                          <a:solidFill>
                            <a:srgbClr val="000000"/>
                          </a:solidFill>
                          <a:effectLst/>
                          <a:latin typeface="+mj-lt"/>
                        </a:rPr>
                        <a:t>R</a:t>
                      </a:r>
                    </a:p>
                  </a:txBody>
                  <a:tcPr marL="22860" marR="22860" marT="15240" marB="15240" anchor="ctr"/>
                </a:tc>
                <a:tc>
                  <a:txBody>
                    <a:bodyPr/>
                    <a:lstStyle/>
                    <a:p>
                      <a:pPr algn="ctr" rtl="0" fontAlgn="b"/>
                      <a:r>
                        <a:rPr lang="en-US" sz="1200" dirty="0">
                          <a:solidFill>
                            <a:srgbClr val="000000"/>
                          </a:solidFill>
                          <a:effectLst/>
                          <a:latin typeface="+mj-lt"/>
                        </a:rPr>
                        <a:t>No</a:t>
                      </a:r>
                    </a:p>
                  </a:txBody>
                  <a:tcPr marL="22860" marR="22860" marT="15240" marB="15240" anchor="ctr"/>
                </a:tc>
                <a:tc>
                  <a:txBody>
                    <a:bodyPr/>
                    <a:lstStyle/>
                    <a:p>
                      <a:pPr algn="ctr" rtl="0" fontAlgn="b"/>
                      <a:r>
                        <a:rPr lang="en-US" sz="1200" dirty="0">
                          <a:solidFill>
                            <a:srgbClr val="000000"/>
                          </a:solidFill>
                          <a:effectLst/>
                          <a:latin typeface="+mj-lt"/>
                        </a:rPr>
                        <a:t>Unique identifier of the Resource (over all Resources in the Device)</a:t>
                      </a:r>
                    </a:p>
                  </a:txBody>
                  <a:tcPr marL="22860" marR="22860" marT="15240" marB="1524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1368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70000" lnSpcReduction="20000"/>
          </a:bodyPr>
          <a:lstStyle/>
          <a:p>
            <a:pPr marL="457200" indent="-457200">
              <a:buNone/>
            </a:pPr>
            <a:r>
              <a:rPr lang="en-US" altLang="ko-KR" dirty="0"/>
              <a:t>Resource Type is a class of resources and specified with the following features </a:t>
            </a:r>
          </a:p>
          <a:p>
            <a:pPr marL="457200" indent="-457200">
              <a:buNone/>
            </a:pPr>
            <a:endParaRPr lang="en-US" altLang="ko-KR" dirty="0">
              <a:solidFill>
                <a:srgbClr val="1C3339"/>
              </a:solidFill>
            </a:endParaRPr>
          </a:p>
          <a:p>
            <a:pPr marL="457200" indent="-457200"/>
            <a:r>
              <a:rPr lang="en-US" altLang="ko-KR" b="1" dirty="0"/>
              <a:t>Resource Type title</a:t>
            </a:r>
            <a:r>
              <a:rPr lang="en-US" altLang="ko-KR" dirty="0"/>
              <a:t>: a human friendly name for the resource type. (e.g., humidity)   </a:t>
            </a:r>
          </a:p>
          <a:p>
            <a:pPr marL="457200" indent="-457200"/>
            <a:r>
              <a:rPr lang="en-US" altLang="ko-KR" b="1" dirty="0"/>
              <a:t>Resource Type ID</a:t>
            </a:r>
            <a:r>
              <a:rPr lang="en-US" altLang="ko-KR" dirty="0"/>
              <a:t>: the string included in “</a:t>
            </a:r>
            <a:r>
              <a:rPr lang="en-US" altLang="ko-KR" dirty="0" err="1"/>
              <a:t>rt</a:t>
            </a:r>
            <a:r>
              <a:rPr lang="en-US" altLang="ko-KR" dirty="0"/>
              <a:t>” property value. (e.g., </a:t>
            </a:r>
            <a:r>
              <a:rPr lang="en-US" altLang="ko-KR" dirty="0" err="1"/>
              <a:t>oic.r.humidity</a:t>
            </a:r>
            <a:r>
              <a:rPr lang="en-US" altLang="ko-KR" dirty="0"/>
              <a:t>) </a:t>
            </a:r>
          </a:p>
          <a:p>
            <a:pPr marL="457200" indent="-457200"/>
            <a:r>
              <a:rPr lang="en-US" altLang="ko-KR" b="1" dirty="0"/>
              <a:t>Resource interfaces</a:t>
            </a:r>
            <a:r>
              <a:rPr lang="en-US" altLang="ko-KR" dirty="0"/>
              <a:t>: The interfaces that could be supported by the resource type.  </a:t>
            </a:r>
          </a:p>
          <a:p>
            <a:pPr marL="457200" indent="-457200"/>
            <a:r>
              <a:rPr lang="en-US" altLang="ko-KR" b="1" dirty="0"/>
              <a:t>Fixed URI (optional): </a:t>
            </a:r>
            <a:r>
              <a:rPr lang="en-US" altLang="ko-KR" dirty="0"/>
              <a:t>for special resources with a priori fixed URI. (e.g., /</a:t>
            </a:r>
            <a:r>
              <a:rPr lang="en-US" altLang="ko-KR" dirty="0" err="1"/>
              <a:t>oic</a:t>
            </a:r>
            <a:r>
              <a:rPr lang="en-US" altLang="ko-KR" dirty="0"/>
              <a:t>/res)</a:t>
            </a:r>
          </a:p>
          <a:p>
            <a:pPr marL="457200" indent="-457200"/>
            <a:r>
              <a:rPr lang="en-US" altLang="ko-KR" b="1" dirty="0"/>
              <a:t>Mandatory</a:t>
            </a:r>
            <a:r>
              <a:rPr lang="en-US" altLang="ko-KR" dirty="0"/>
              <a:t>: indicate whether the Resource Type is mandatory or optional (e.g., mandatory) </a:t>
            </a:r>
          </a:p>
          <a:p>
            <a:pPr marL="457200" indent="-457200"/>
            <a:r>
              <a:rPr lang="en-US" altLang="ko-KR" b="1" dirty="0"/>
              <a:t>Description</a:t>
            </a:r>
            <a:r>
              <a:rPr lang="en-US" altLang="ko-KR" dirty="0"/>
              <a:t>: describe the Resource Type, (e.g., the resource describes the environment humidity.)  </a:t>
            </a:r>
          </a:p>
          <a:p>
            <a:pPr marL="457200" indent="-457200"/>
            <a:r>
              <a:rPr lang="en-US" altLang="ko-KR" b="1" dirty="0"/>
              <a:t>(related) Resource Types (optional)</a:t>
            </a:r>
            <a:r>
              <a:rPr lang="en-US" altLang="ko-KR" dirty="0"/>
              <a:t>: other Resource Types that may be referenced in this Resource Type, applicable to collections.</a:t>
            </a:r>
          </a:p>
          <a:p>
            <a:pPr marL="457200" indent="-457200"/>
            <a:r>
              <a:rPr lang="en-US" altLang="ko-KR" b="1" dirty="0"/>
              <a:t>Properties</a:t>
            </a:r>
            <a:r>
              <a:rPr lang="en-US" altLang="ko-KR" dirty="0"/>
              <a:t>: all the properties associated with this Resource Type.</a:t>
            </a:r>
            <a:endParaRPr lang="ko-KR" altLang="en-US" dirty="0"/>
          </a:p>
        </p:txBody>
      </p:sp>
      <p:sp>
        <p:nvSpPr>
          <p:cNvPr id="3" name="제목 2"/>
          <p:cNvSpPr>
            <a:spLocks noGrp="1"/>
          </p:cNvSpPr>
          <p:nvPr>
            <p:ph type="title"/>
          </p:nvPr>
        </p:nvSpPr>
        <p:spPr/>
        <p:txBody>
          <a:bodyPr/>
          <a:lstStyle/>
          <a:p>
            <a:r>
              <a:rPr lang="en-US" altLang="ko-KR" dirty="0"/>
              <a:t>Resource Type</a:t>
            </a:r>
            <a:endParaRPr lang="ko-KR" altLang="en-US" dirty="0"/>
          </a:p>
        </p:txBody>
      </p:sp>
      <p:sp>
        <p:nvSpPr>
          <p:cNvPr id="4" name="날짜 개체 틀 3"/>
          <p:cNvSpPr>
            <a:spLocks noGrp="1"/>
          </p:cNvSpPr>
          <p:nvPr>
            <p:ph type="dt" sz="half" idx="10"/>
          </p:nvPr>
        </p:nvSpPr>
        <p:spPr/>
        <p:txBody>
          <a:bodyPr/>
          <a:lstStyle/>
          <a:p>
            <a:fld id="{7B5E769B-72D8-43F6-B522-16D784B789FA}"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42</a:t>
            </a:fld>
            <a:endParaRPr lang="en-US" dirty="0"/>
          </a:p>
        </p:txBody>
      </p:sp>
    </p:spTree>
    <p:extLst>
      <p:ext uri="{BB962C8B-B14F-4D97-AF65-F5344CB8AC3E}">
        <p14:creationId xmlns:p14="http://schemas.microsoft.com/office/powerpoint/2010/main" val="393838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F96D928B-98E3-41ED-98EC-85514CD93EE8}"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43</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C247A03F-59DB-4215-98A7-5E356E3FFCAC}"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44</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871610" y="5746237"/>
            <a:ext cx="4046706" cy="5802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a:t>
            </a:r>
          </a:p>
          <a:p>
            <a:pPr marL="457200" indent="-457200" algn="ctr">
              <a:buNone/>
            </a:pPr>
            <a:r>
              <a:rPr lang="en-US" sz="1400" b="1" dirty="0">
                <a:solidFill>
                  <a:srgbClr val="1C3339"/>
                </a:solidFill>
              </a:rPr>
              <a:t>from room to light</a:t>
            </a:r>
          </a:p>
        </p:txBody>
      </p:sp>
    </p:spTree>
    <p:extLst>
      <p:ext uri="{BB962C8B-B14F-4D97-AF65-F5344CB8AC3E}">
        <p14:creationId xmlns:p14="http://schemas.microsoft.com/office/powerpoint/2010/main" val="4272451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default value of hosting Resource when absent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81AF3299-0C61-44F1-8B1B-8CBF51EEE3A9}"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45</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0919DCC5-49DF-4E57-91E9-6FD2F8DB43C5}" type="datetime4">
              <a:rPr lang="en-US" altLang="ko-KR" smtClean="0"/>
              <a:t>June 22, 2017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2667366" y="3044756"/>
            <a:ext cx="6887183"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2733841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Interface </a:t>
            </a:r>
            <a:endParaRPr lang="ko-KR" altLang="en-US" dirty="0"/>
          </a:p>
        </p:txBody>
      </p:sp>
      <p:sp>
        <p:nvSpPr>
          <p:cNvPr id="4" name="Content Placeholder 2"/>
          <p:cNvSpPr txBox="1">
            <a:spLocks/>
          </p:cNvSpPr>
          <p:nvPr/>
        </p:nvSpPr>
        <p:spPr>
          <a:xfrm>
            <a:off x="608092" y="1318856"/>
            <a:ext cx="10945654" cy="4929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a:t>(Tentatively) 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en-US" altLang="ko-KR" dirty="0"/>
          </a:p>
          <a:p>
            <a:r>
              <a:rPr lang="en-US" altLang="ko-KR" dirty="0"/>
              <a:t>Specifies several interfaces </a:t>
            </a:r>
          </a:p>
          <a:p>
            <a:pPr lvl="1">
              <a:buFont typeface="Arial" pitchFamily="34" charset="0"/>
              <a:buChar char="•"/>
            </a:pPr>
            <a:r>
              <a:rPr lang="en-US" altLang="ko-KR" dirty="0"/>
              <a:t> Further elaboration or clarification .</a:t>
            </a:r>
          </a:p>
          <a:p>
            <a:pPr lvl="1"/>
            <a:r>
              <a:rPr lang="en-US" altLang="ko-KR" dirty="0"/>
              <a:t>		</a:t>
            </a:r>
          </a:p>
        </p:txBody>
      </p:sp>
      <p:sp>
        <p:nvSpPr>
          <p:cNvPr id="3" name="날짜 개체 틀 2"/>
          <p:cNvSpPr>
            <a:spLocks noGrp="1"/>
          </p:cNvSpPr>
          <p:nvPr>
            <p:ph type="dt" sz="half" idx="10"/>
          </p:nvPr>
        </p:nvSpPr>
        <p:spPr/>
        <p:txBody>
          <a:bodyPr/>
          <a:lstStyle/>
          <a:p>
            <a:fld id="{B7B1BFB4-200D-4F41-A7D7-755F2D71B178}"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47</a:t>
            </a:fld>
            <a:endParaRPr lang="en-US" dirty="0"/>
          </a:p>
        </p:txBody>
      </p:sp>
      <p:sp>
        <p:nvSpPr>
          <p:cNvPr id="8" name="TextBox 7">
            <a:extLst>
              <a:ext uri="{FF2B5EF4-FFF2-40B4-BE49-F238E27FC236}">
                <a16:creationId xmlns:a16="http://schemas.microsoft.com/office/drawing/2014/main" id="{73C70F8B-D21E-43A0-B233-292D5DF4BB61}"/>
              </a:ext>
            </a:extLst>
          </p:cNvPr>
          <p:cNvSpPr txBox="1"/>
          <p:nvPr/>
        </p:nvSpPr>
        <p:spPr>
          <a:xfrm>
            <a:off x="9007813" y="719847"/>
            <a:ext cx="1731564" cy="369332"/>
          </a:xfrm>
          <a:prstGeom prst="rect">
            <a:avLst/>
          </a:prstGeom>
          <a:solidFill>
            <a:srgbClr val="FFFF00"/>
          </a:solidFill>
        </p:spPr>
        <p:txBody>
          <a:bodyPr wrap="none" rtlCol="0">
            <a:spAutoFit/>
          </a:bodyPr>
          <a:lstStyle/>
          <a:p>
            <a:r>
              <a:rPr lang="en-US" altLang="ko-KR" dirty="0"/>
              <a:t>Interface </a:t>
            </a:r>
            <a:r>
              <a:rPr lang="ko-KR" altLang="en-US" dirty="0"/>
              <a:t>보충</a:t>
            </a:r>
          </a:p>
        </p:txBody>
      </p:sp>
    </p:spTree>
    <p:extLst>
      <p:ext uri="{BB962C8B-B14F-4D97-AF65-F5344CB8AC3E}">
        <p14:creationId xmlns:p14="http://schemas.microsoft.com/office/powerpoint/2010/main" val="700433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4876800"/>
          </a:xfrm>
        </p:spPr>
        <p:txBody>
          <a:bodyPr>
            <a:normAutofit/>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48</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570CC5B4-E7FB-4E11-86E5-47A846E441FE}" type="datetime4">
              <a:rPr lang="en-US" altLang="ko-KR" smtClean="0"/>
              <a:t>June 22, 2017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1980706" y="3000984"/>
            <a:ext cx="4876800"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865111"/>
            <a:ext cx="3859343" cy="111740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5" name="모서리가 둥근 직사각형 14"/>
          <p:cNvSpPr/>
          <p:nvPr/>
        </p:nvSpPr>
        <p:spPr>
          <a:xfrm>
            <a:off x="3217398" y="5192562"/>
            <a:ext cx="2848493" cy="30780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C734DDE-CE3C-436F-9868-02D5799E8D53}"/>
              </a:ext>
            </a:extLst>
          </p:cNvPr>
          <p:cNvSpPr txBox="1"/>
          <p:nvPr/>
        </p:nvSpPr>
        <p:spPr>
          <a:xfrm flipH="1">
            <a:off x="8158587" y="977839"/>
            <a:ext cx="2979583" cy="369332"/>
          </a:xfrm>
          <a:prstGeom prst="rect">
            <a:avLst/>
          </a:prstGeom>
          <a:solidFill>
            <a:srgbClr val="FFFF00"/>
          </a:solidFill>
        </p:spPr>
        <p:txBody>
          <a:bodyPr wrap="square" rtlCol="0">
            <a:spAutoFit/>
          </a:bodyPr>
          <a:lstStyle/>
          <a:p>
            <a:r>
              <a:rPr lang="en-US" altLang="ko-KR" dirty="0"/>
              <a:t>Query </a:t>
            </a:r>
            <a:r>
              <a:rPr lang="en-US" altLang="ko-KR"/>
              <a:t>example </a:t>
            </a:r>
            <a:r>
              <a:rPr lang="ko-KR" altLang="en-US" dirty="0"/>
              <a:t>보충 </a:t>
            </a:r>
          </a:p>
        </p:txBody>
      </p:sp>
    </p:spTree>
    <p:extLst>
      <p:ext uri="{BB962C8B-B14F-4D97-AF65-F5344CB8AC3E}">
        <p14:creationId xmlns:p14="http://schemas.microsoft.com/office/powerpoint/2010/main" val="2145607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81790EDE-2E04-4E83-AE2A-2FB88EFDDA5C}"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49</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3225051639"/>
              </p:ext>
            </p:extLst>
          </p:nvPr>
        </p:nvGraphicFramePr>
        <p:xfrm>
          <a:off x="921718" y="3309285"/>
          <a:ext cx="10295810" cy="18288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a:effectLst/>
                          <a:latin typeface="+mj-lt"/>
                        </a:rPr>
                        <a:t>/oic/d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Tree>
    <p:extLst>
      <p:ext uri="{BB962C8B-B14F-4D97-AF65-F5344CB8AC3E}">
        <p14:creationId xmlns:p14="http://schemas.microsoft.com/office/powerpoint/2010/main" val="429250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2E86620-AF31-49D9-804B-7ADA7DB81E46}"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964013" y="4624604"/>
            <a:ext cx="129614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9" name="모서리가 둥근 직사각형 5"/>
          <p:cNvSpPr/>
          <p:nvPr/>
        </p:nvSpPr>
        <p:spPr>
          <a:xfrm>
            <a:off x="5083693" y="1384244"/>
            <a:ext cx="129614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 Internet</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2" name="모서리가 둥근 직사각형 8"/>
          <p:cNvSpPr/>
          <p:nvPr/>
        </p:nvSpPr>
        <p:spPr>
          <a:xfrm>
            <a:off x="4660029" y="3666796"/>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3" name="모서리가 둥근 직사각형 9"/>
          <p:cNvSpPr/>
          <p:nvPr/>
        </p:nvSpPr>
        <p:spPr>
          <a:xfrm>
            <a:off x="4452389" y="5056652"/>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13171F3B-6406-4CCB-ABF8-BEDBC871A472}" type="datetime4">
              <a:rPr lang="en-US" altLang="ko-KR" smtClean="0"/>
              <a:t>June 22, 2017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50</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sp>
        <p:nvSpPr>
          <p:cNvPr id="16" name="Line 35">
            <a:extLst>
              <a:ext uri="{FF2B5EF4-FFF2-40B4-BE49-F238E27FC236}">
                <a16:creationId xmlns:a16="http://schemas.microsoft.com/office/drawing/2014/main" id="{6D62462E-4C4C-4C67-BC00-D7100AFF24EA}"/>
              </a:ext>
            </a:extLst>
          </p:cNvPr>
          <p:cNvSpPr>
            <a:spLocks noChangeShapeType="1"/>
          </p:cNvSpPr>
          <p:nvPr>
            <p:custDataLst>
              <p:tags r:id="rId1"/>
            </p:custDataLst>
          </p:nvPr>
        </p:nvSpPr>
        <p:spPr bwMode="auto">
          <a:xfrm flipV="1">
            <a:off x="5573945" y="1700901"/>
            <a:ext cx="2023357" cy="112178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17" name="Line 35">
            <a:extLst>
              <a:ext uri="{FF2B5EF4-FFF2-40B4-BE49-F238E27FC236}">
                <a16:creationId xmlns:a16="http://schemas.microsoft.com/office/drawing/2014/main" id="{7A4525DB-A1C1-480B-BDD8-0D3C3D83524D}"/>
              </a:ext>
            </a:extLst>
          </p:cNvPr>
          <p:cNvSpPr>
            <a:spLocks noChangeShapeType="1"/>
          </p:cNvSpPr>
          <p:nvPr>
            <p:custDataLst>
              <p:tags r:id="rId2"/>
            </p:custDataLst>
          </p:nvPr>
        </p:nvSpPr>
        <p:spPr bwMode="auto">
          <a:xfrm flipV="1">
            <a:off x="5573945" y="3920246"/>
            <a:ext cx="2023357" cy="113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5F8A79A-A4AE-4FA2-93D7-BEC34ADFB584}"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51</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2" y="975880"/>
            <a:ext cx="10945654" cy="2350004"/>
          </a:xfrm>
        </p:spPr>
        <p:txBody>
          <a:bodyPr>
            <a:normAutofit fontScale="92500" lnSpcReduction="2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(with fixed URI), </a:t>
            </a:r>
          </a:p>
          <a:p>
            <a:pPr lvl="2"/>
            <a:r>
              <a:rPr lang="en-US" altLang="ko-KR" dirty="0"/>
              <a:t>Device specific resource ③ binary switch (with free URI)</a:t>
            </a:r>
          </a:p>
        </p:txBody>
      </p:sp>
      <p:sp>
        <p:nvSpPr>
          <p:cNvPr id="8" name="Content Placeholder 2"/>
          <p:cNvSpPr txBox="1">
            <a:spLocks/>
          </p:cNvSpPr>
          <p:nvPr/>
        </p:nvSpPr>
        <p:spPr>
          <a:xfrm>
            <a:off x="2899552" y="3474712"/>
            <a:ext cx="549523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device construct </a:t>
            </a:r>
            <a:endParaRPr lang="en-US" sz="1600" b="1" dirty="0">
              <a:solidFill>
                <a:srgbClr val="1C3339"/>
              </a:solidFill>
            </a:endParaRPr>
          </a:p>
        </p:txBody>
      </p:sp>
      <p:sp>
        <p:nvSpPr>
          <p:cNvPr id="9" name="직사각형 8"/>
          <p:cNvSpPr/>
          <p:nvPr/>
        </p:nvSpPr>
        <p:spPr>
          <a:xfrm>
            <a:off x="2168818" y="3934133"/>
            <a:ext cx="7148918" cy="237911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0" name="TextBox 9"/>
          <p:cNvSpPr txBox="1"/>
          <p:nvPr/>
        </p:nvSpPr>
        <p:spPr>
          <a:xfrm>
            <a:off x="2154682" y="3953590"/>
            <a:ext cx="1103627"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1" name="TextBox 10"/>
          <p:cNvSpPr txBox="1"/>
          <p:nvPr/>
        </p:nvSpPr>
        <p:spPr>
          <a:xfrm>
            <a:off x="2154682" y="4589102"/>
            <a:ext cx="882597"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/d</a:t>
            </a:r>
            <a:endParaRPr lang="ko-KR" altLang="en-US" sz="1400" b="1" dirty="0" err="1">
              <a:latin typeface="Courier New" pitchFamily="49" charset="0"/>
              <a:cs typeface="Courier New" pitchFamily="49" charset="0"/>
            </a:endParaRPr>
          </a:p>
        </p:txBody>
      </p:sp>
      <p:sp>
        <p:nvSpPr>
          <p:cNvPr id="12" name="TextBox 11"/>
          <p:cNvSpPr txBox="1"/>
          <p:nvPr/>
        </p:nvSpPr>
        <p:spPr>
          <a:xfrm>
            <a:off x="2154681" y="5190143"/>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/resource1URI</a:t>
            </a:r>
            <a:endParaRPr lang="ko-KR" altLang="en-US" sz="1400" b="1" dirty="0" err="1">
              <a:latin typeface="Courier New" pitchFamily="49" charset="0"/>
              <a:cs typeface="Courier New" pitchFamily="49" charset="0"/>
            </a:endParaRPr>
          </a:p>
        </p:txBody>
      </p:sp>
      <p:sp>
        <p:nvSpPr>
          <p:cNvPr id="13" name="TextBox 12"/>
          <p:cNvSpPr txBox="1"/>
          <p:nvPr/>
        </p:nvSpPr>
        <p:spPr>
          <a:xfrm>
            <a:off x="2154681" y="5762694"/>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/resource2URI</a:t>
            </a:r>
            <a:endParaRPr lang="ko-KR" altLang="en-US" sz="1400" b="1" dirty="0" err="1">
              <a:latin typeface="Courier New" pitchFamily="49" charset="0"/>
              <a:cs typeface="Courier New" pitchFamily="49" charset="0"/>
            </a:endParaRPr>
          </a:p>
        </p:txBody>
      </p:sp>
      <p:sp>
        <p:nvSpPr>
          <p:cNvPr id="14" name="직사각형 13"/>
          <p:cNvSpPr/>
          <p:nvPr/>
        </p:nvSpPr>
        <p:spPr>
          <a:xfrm>
            <a:off x="3925048" y="4602409"/>
            <a:ext cx="4719749" cy="482152"/>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err="1">
                <a:solidFill>
                  <a:schemeClr val="tx1"/>
                </a:solidFill>
                <a:latin typeface="Courier New" panose="02070309020205020404" pitchFamily="49" charset="0"/>
                <a:cs typeface="Courier New" panose="02070309020205020404" pitchFamily="49" charset="0"/>
              </a:rPr>
              <a:t>oic</a:t>
            </a:r>
            <a:r>
              <a:rPr lang="en-US" altLang="ko-KR" sz="1400" dirty="0">
                <a:solidFill>
                  <a:schemeClr val="tx1"/>
                </a:solidFill>
                <a:latin typeface="Courier New" panose="02070309020205020404" pitchFamily="49" charset="0"/>
                <a:cs typeface="Courier New" panose="02070309020205020404" pitchFamily="49" charset="0"/>
              </a:rPr>
              <a:t>/d (with “</a:t>
            </a:r>
            <a:r>
              <a:rPr lang="en-US" altLang="ko-KR" sz="1400" dirty="0" err="1">
                <a:solidFill>
                  <a:schemeClr val="tx1"/>
                </a:solidFill>
                <a:latin typeface="Courier New" panose="02070309020205020404" pitchFamily="49" charset="0"/>
                <a:cs typeface="Courier New" panose="02070309020205020404" pitchFamily="49" charset="0"/>
              </a:rPr>
              <a:t>rt</a:t>
            </a:r>
            <a:r>
              <a:rPr lang="en-US" altLang="ko-KR" sz="1400" dirty="0">
                <a:solidFill>
                  <a:schemeClr val="tx1"/>
                </a:solidFill>
                <a:latin typeface="Courier New" panose="02070309020205020404" pitchFamily="49" charset="0"/>
                <a:cs typeface="Courier New" panose="02070309020205020404" pitchFamily="49" charset="0"/>
              </a:rPr>
              <a:t>”=“</a:t>
            </a:r>
            <a:r>
              <a:rPr lang="en-US" altLang="ko-KR" sz="1400" dirty="0" err="1">
                <a:solidFill>
                  <a:schemeClr val="tx1"/>
                </a:solidFill>
                <a:latin typeface="Courier New" panose="02070309020205020404" pitchFamily="49" charset="0"/>
                <a:cs typeface="Courier New" panose="02070309020205020404" pitchFamily="49" charset="0"/>
              </a:rPr>
              <a:t>oic.d</a:t>
            </a:r>
            <a:r>
              <a:rPr lang="en-US" altLang="ko-KR" sz="1400" dirty="0">
                <a:solidFill>
                  <a:schemeClr val="tx1"/>
                </a:solidFill>
                <a:latin typeface="Courier New" panose="02070309020205020404" pitchFamily="49" charset="0"/>
                <a:cs typeface="Courier New" panose="02070309020205020404" pitchFamily="49" charset="0"/>
              </a:rPr>
              <a:t>.&lt;device type&gt;”</a:t>
            </a:r>
          </a:p>
          <a:p>
            <a:r>
              <a:rPr lang="en-US" altLang="ko-KR" sz="1400" dirty="0">
                <a:solidFill>
                  <a:srgbClr val="FF9966"/>
                </a:solidFill>
                <a:latin typeface="Courier New" panose="02070309020205020404" pitchFamily="49" charset="0"/>
                <a:cs typeface="Courier New" panose="02070309020205020404" pitchFamily="49" charset="0"/>
              </a:rPr>
              <a:t>* </a:t>
            </a:r>
            <a:r>
              <a:rPr lang="en-US" altLang="ko-KR" sz="1400" dirty="0" err="1">
                <a:solidFill>
                  <a:srgbClr val="FF9966"/>
                </a:solidFill>
                <a:latin typeface="Courier New" panose="02070309020205020404" pitchFamily="49" charset="0"/>
                <a:cs typeface="Courier New" panose="02070309020205020404" pitchFamily="49" charset="0"/>
              </a:rPr>
              <a:t>oic</a:t>
            </a:r>
            <a:r>
              <a:rPr lang="en-US" altLang="ko-KR" sz="1400" dirty="0">
                <a:solidFill>
                  <a:srgbClr val="FF9966"/>
                </a:solidFill>
                <a:latin typeface="Courier New" panose="02070309020205020404" pitchFamily="49" charset="0"/>
                <a:cs typeface="Courier New" panose="02070309020205020404" pitchFamily="49" charset="0"/>
              </a:rPr>
              <a:t> core resource with fixed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
        <p:nvSpPr>
          <p:cNvPr id="15" name="직사각형 14"/>
          <p:cNvSpPr/>
          <p:nvPr/>
        </p:nvSpPr>
        <p:spPr>
          <a:xfrm>
            <a:off x="3925048" y="5750491"/>
            <a:ext cx="4719750" cy="464896"/>
          </a:xfrm>
          <a:prstGeom prst="rect">
            <a:avLst/>
          </a:prstGeom>
          <a:solidFill>
            <a:srgbClr val="FFCC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a:t>
            </a:r>
          </a:p>
          <a:p>
            <a:r>
              <a:rPr lang="en-US" altLang="ko-KR" sz="1400" dirty="0">
                <a:solidFill>
                  <a:srgbClr val="FF9966"/>
                </a:solidFill>
                <a:latin typeface="Courier New" panose="02070309020205020404" pitchFamily="49" charset="0"/>
                <a:cs typeface="Courier New" panose="02070309020205020404" pitchFamily="49" charset="0"/>
              </a:rPr>
              <a:t>* Device specific resource with free URI </a:t>
            </a:r>
            <a:endParaRPr lang="ko-KR" altLang="en-US" sz="1400" dirty="0">
              <a:solidFill>
                <a:srgbClr val="FF9966"/>
              </a:solidFill>
              <a:latin typeface="Courier New" panose="02070309020205020404" pitchFamily="49" charset="0"/>
              <a:cs typeface="Courier New" panose="02070309020205020404" pitchFamily="49" charset="0"/>
            </a:endParaRPr>
          </a:p>
        </p:txBody>
      </p:sp>
      <p:cxnSp>
        <p:nvCxnSpPr>
          <p:cNvPr id="16" name="꺾인 연결선 11"/>
          <p:cNvCxnSpPr>
            <a:stCxn id="19" idx="3"/>
            <a:endCxn id="14" idx="3"/>
          </p:cNvCxnSpPr>
          <p:nvPr/>
        </p:nvCxnSpPr>
        <p:spPr>
          <a:xfrm>
            <a:off x="8644797" y="4262724"/>
            <a:ext cx="1588" cy="580761"/>
          </a:xfrm>
          <a:prstGeom prst="bentConnector3">
            <a:avLst>
              <a:gd name="adj1" fmla="val 4030732"/>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꺾인 연결선 12"/>
          <p:cNvCxnSpPr/>
          <p:nvPr/>
        </p:nvCxnSpPr>
        <p:spPr>
          <a:xfrm>
            <a:off x="8653031" y="4262724"/>
            <a:ext cx="1" cy="1156262"/>
          </a:xfrm>
          <a:prstGeom prst="bentConnector3">
            <a:avLst>
              <a:gd name="adj1" fmla="val 2286010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66"/>
          <p:cNvCxnSpPr>
            <a:stCxn id="19" idx="3"/>
            <a:endCxn id="15" idx="3"/>
          </p:cNvCxnSpPr>
          <p:nvPr/>
        </p:nvCxnSpPr>
        <p:spPr>
          <a:xfrm>
            <a:off x="8644797" y="4262724"/>
            <a:ext cx="1" cy="1720215"/>
          </a:xfrm>
          <a:prstGeom prst="bentConnector3">
            <a:avLst>
              <a:gd name="adj1" fmla="val 2286010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3925048" y="4021648"/>
            <a:ext cx="4719749" cy="482152"/>
          </a:xfrm>
          <a:prstGeom prst="rect">
            <a:avLst/>
          </a:prstGeom>
          <a:solidFill>
            <a:schemeClr val="accent5">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err="1">
                <a:solidFill>
                  <a:schemeClr val="tx1"/>
                </a:solidFill>
                <a:latin typeface="Courier New" panose="02070309020205020404" pitchFamily="49" charset="0"/>
                <a:cs typeface="Courier New" panose="02070309020205020404" pitchFamily="49" charset="0"/>
              </a:rPr>
              <a:t>oic</a:t>
            </a:r>
            <a:r>
              <a:rPr lang="en-US" altLang="ko-KR" sz="1400" dirty="0">
                <a:solidFill>
                  <a:schemeClr val="tx1"/>
                </a:solidFill>
                <a:latin typeface="Courier New" panose="02070309020205020404" pitchFamily="49" charset="0"/>
                <a:cs typeface="Courier New" panose="02070309020205020404" pitchFamily="49" charset="0"/>
              </a:rPr>
              <a:t>/res</a:t>
            </a:r>
          </a:p>
          <a:p>
            <a:r>
              <a:rPr lang="en-US" altLang="ko-KR" sz="1400" dirty="0">
                <a:solidFill>
                  <a:srgbClr val="FF9966"/>
                </a:solidFill>
                <a:latin typeface="Courier New" panose="02070309020205020404" pitchFamily="49" charset="0"/>
                <a:cs typeface="Courier New" panose="02070309020205020404" pitchFamily="49" charset="0"/>
              </a:rPr>
              <a:t>* </a:t>
            </a:r>
            <a:r>
              <a:rPr lang="en-US" altLang="ko-KR" sz="1400" dirty="0" err="1">
                <a:solidFill>
                  <a:srgbClr val="FF9966"/>
                </a:solidFill>
                <a:latin typeface="Courier New" panose="02070309020205020404" pitchFamily="49" charset="0"/>
                <a:cs typeface="Courier New" panose="02070309020205020404" pitchFamily="49" charset="0"/>
              </a:rPr>
              <a:t>oic</a:t>
            </a:r>
            <a:r>
              <a:rPr lang="en-US" altLang="ko-KR" sz="1400" dirty="0">
                <a:solidFill>
                  <a:srgbClr val="FF9966"/>
                </a:solidFill>
                <a:latin typeface="Courier New" panose="02070309020205020404" pitchFamily="49" charset="0"/>
                <a:cs typeface="Courier New" panose="02070309020205020404" pitchFamily="49" charset="0"/>
              </a:rPr>
              <a:t> core resource with fixed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
        <p:nvSpPr>
          <p:cNvPr id="20" name="직사각형 19"/>
          <p:cNvSpPr/>
          <p:nvPr/>
        </p:nvSpPr>
        <p:spPr>
          <a:xfrm>
            <a:off x="3925048" y="5186538"/>
            <a:ext cx="4719750" cy="464896"/>
          </a:xfrm>
          <a:prstGeom prst="rect">
            <a:avLst/>
          </a:prstGeom>
          <a:solidFill>
            <a:srgbClr val="FFCC9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a:t>
            </a:r>
          </a:p>
          <a:p>
            <a:r>
              <a:rPr lang="en-US" altLang="ko-KR" sz="1400" dirty="0">
                <a:solidFill>
                  <a:srgbClr val="FF9966"/>
                </a:solidFill>
                <a:latin typeface="Courier New" panose="02070309020205020404" pitchFamily="49" charset="0"/>
                <a:cs typeface="Courier New" panose="02070309020205020404" pitchFamily="49" charset="0"/>
              </a:rPr>
              <a:t>* Device specific resource with free URI </a:t>
            </a:r>
            <a:endParaRPr lang="ko-KR" altLang="en-US" sz="1400" dirty="0">
              <a:solidFill>
                <a:srgbClr val="FF996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9980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sp>
        <p:nvSpPr>
          <p:cNvPr id="19" name="TextBox 18"/>
          <p:cNvSpPr txBox="1"/>
          <p:nvPr/>
        </p:nvSpPr>
        <p:spPr>
          <a:xfrm>
            <a:off x="807309" y="968724"/>
            <a:ext cx="3692264" cy="3600986"/>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200" b="1" dirty="0">
                <a:solidFill>
                  <a:srgbClr val="0000FF"/>
                </a:solidFill>
                <a:latin typeface="Courier New" pitchFamily="49" charset="0"/>
                <a:cs typeface="Courier New" pitchFamily="49" charset="0"/>
              </a:rPr>
              <a:t>/</a:t>
            </a:r>
            <a:r>
              <a:rPr lang="en-US" altLang="ko-KR" sz="1200" b="1" dirty="0" err="1">
                <a:solidFill>
                  <a:srgbClr val="0000FF"/>
                </a:solidFill>
                <a:latin typeface="Courier New" pitchFamily="49" charset="0"/>
                <a:cs typeface="Courier New" pitchFamily="49" charset="0"/>
              </a:rPr>
              <a:t>oic</a:t>
            </a:r>
            <a:r>
              <a:rPr lang="en-US" altLang="ko-KR" sz="1200" b="1" dirty="0">
                <a:solidFill>
                  <a:srgbClr val="0000FF"/>
                </a:solidFill>
                <a:latin typeface="Courier New" pitchFamily="49" charset="0"/>
                <a:cs typeface="Courier New" pitchFamily="49" charset="0"/>
              </a:rPr>
              <a:t>/res </a:t>
            </a:r>
          </a:p>
          <a:p>
            <a:endParaRPr lang="en-US" altLang="ko-KR" sz="1200" dirty="0">
              <a:latin typeface="Courier New" pitchFamily="49" charset="0"/>
              <a:cs typeface="Courier New" pitchFamily="49" charset="0"/>
            </a:endParaRPr>
          </a:p>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di</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example_device_id</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"links": [</a:t>
            </a:r>
          </a:p>
          <a:p>
            <a:r>
              <a:rPr lang="en-US" altLang="ko-KR" sz="1200" dirty="0">
                <a:latin typeface="Courier New" pitchFamily="49" charset="0"/>
                <a:cs typeface="Courier New" pitchFamily="49" charset="0"/>
              </a:rPr>
              <a:t>    { "</a:t>
            </a:r>
            <a:r>
              <a:rPr lang="en-US" altLang="ko-KR" sz="1200" dirty="0" err="1">
                <a:latin typeface="Courier New" pitchFamily="49" charset="0"/>
                <a:cs typeface="Courier New" pitchFamily="49" charset="0"/>
              </a:rPr>
              <a:t>href</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a:t>
            </a:r>
            <a:r>
              <a:rPr lang="en-US" altLang="ko-KR" sz="1200" dirty="0">
                <a:latin typeface="Courier New" pitchFamily="49" charset="0"/>
                <a:cs typeface="Courier New" pitchFamily="49" charset="0"/>
              </a:rPr>
              <a:t>/d",</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rel</a:t>
            </a:r>
            <a:r>
              <a:rPr lang="en-US" altLang="ko-KR" sz="1200" dirty="0">
                <a:latin typeface="Courier New" pitchFamily="49" charset="0"/>
                <a:cs typeface="Courier New" pitchFamily="49" charset="0"/>
              </a:rPr>
              <a:t>": "hosts"},</a:t>
            </a:r>
          </a:p>
          <a:p>
            <a:r>
              <a:rPr lang="en-US" altLang="ko-KR" sz="1200" dirty="0">
                <a:latin typeface="Courier New" pitchFamily="49" charset="0"/>
                <a:cs typeface="Courier New" pitchFamily="49" charset="0"/>
              </a:rPr>
              <a:t>    { "</a:t>
            </a:r>
            <a:r>
              <a:rPr lang="en-US" altLang="ko-KR" sz="1200" dirty="0" err="1">
                <a:latin typeface="Courier New" pitchFamily="49" charset="0"/>
                <a:cs typeface="Courier New" pitchFamily="49" charset="0"/>
              </a:rPr>
              <a:t>href</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myLightSwitch</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oic.r.switch.binary</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rel</a:t>
            </a:r>
            <a:r>
              <a:rPr lang="en-US" altLang="ko-KR" sz="1200" dirty="0">
                <a:latin typeface="Courier New" pitchFamily="49" charset="0"/>
                <a:cs typeface="Courier New" pitchFamily="49" charset="0"/>
              </a:rPr>
              <a:t>": "hosts"},</a:t>
            </a:r>
          </a:p>
          <a:p>
            <a:r>
              <a:rPr lang="en-US" altLang="ko-KR" sz="1200" dirty="0">
                <a:latin typeface="Courier New" pitchFamily="49" charset="0"/>
                <a:cs typeface="Courier New" pitchFamily="49" charset="0"/>
              </a:rPr>
              <a:t>    { "</a:t>
            </a:r>
            <a:r>
              <a:rPr lang="en-US" altLang="ko-KR" sz="1200" dirty="0" err="1">
                <a:latin typeface="Courier New" pitchFamily="49" charset="0"/>
                <a:cs typeface="Courier New" pitchFamily="49" charset="0"/>
              </a:rPr>
              <a:t>href</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myLightBrigtness</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oic.r.light.brightness</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rel</a:t>
            </a:r>
            <a:r>
              <a:rPr lang="en-US" altLang="ko-KR" sz="1200" dirty="0">
                <a:latin typeface="Courier New" pitchFamily="49" charset="0"/>
                <a:cs typeface="Courier New" pitchFamily="49" charset="0"/>
              </a:rPr>
              <a:t>": "hosts"}</a:t>
            </a:r>
          </a:p>
          <a:p>
            <a:r>
              <a:rPr lang="en-US" altLang="ko-KR" sz="1200" dirty="0">
                <a:latin typeface="Courier New" pitchFamily="49" charset="0"/>
                <a:cs typeface="Courier New" pitchFamily="49" charset="0"/>
              </a:rPr>
              <a:t>  ]</a:t>
            </a:r>
          </a:p>
          <a:p>
            <a:r>
              <a:rPr lang="en-US" altLang="ko-KR" sz="1200" dirty="0">
                <a:latin typeface="Courier New" pitchFamily="49" charset="0"/>
                <a:cs typeface="Courier New" pitchFamily="49" charset="0"/>
              </a:rPr>
              <a:t>}]</a:t>
            </a:r>
          </a:p>
        </p:txBody>
      </p:sp>
      <p:cxnSp>
        <p:nvCxnSpPr>
          <p:cNvPr id="13" name="꺾인 연결선 12"/>
          <p:cNvCxnSpPr/>
          <p:nvPr/>
        </p:nvCxnSpPr>
        <p:spPr>
          <a:xfrm flipV="1">
            <a:off x="4508626" y="1204108"/>
            <a:ext cx="3041964" cy="860079"/>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stCxn id="19" idx="3"/>
          </p:cNvCxnSpPr>
          <p:nvPr/>
        </p:nvCxnSpPr>
        <p:spPr>
          <a:xfrm>
            <a:off x="4499573" y="2769217"/>
            <a:ext cx="3105338" cy="1150930"/>
          </a:xfrm>
          <a:prstGeom prst="bentConnector3">
            <a:avLst>
              <a:gd name="adj1" fmla="val 87318"/>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098705"/>
            <a:ext cx="3690446" cy="1754326"/>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200" b="1" dirty="0">
                <a:solidFill>
                  <a:srgbClr val="0000FF"/>
                </a:solidFill>
                <a:latin typeface="Courier New" pitchFamily="49" charset="0"/>
                <a:cs typeface="Courier New" pitchFamily="49" charset="0"/>
              </a:rPr>
              <a:t>/</a:t>
            </a:r>
            <a:r>
              <a:rPr lang="en-US" altLang="ko-KR" sz="1200" b="1" dirty="0" err="1">
                <a:solidFill>
                  <a:srgbClr val="0000FF"/>
                </a:solidFill>
                <a:latin typeface="Courier New" pitchFamily="49" charset="0"/>
                <a:cs typeface="Courier New" pitchFamily="49" charset="0"/>
              </a:rPr>
              <a:t>oic</a:t>
            </a:r>
            <a:r>
              <a:rPr lang="en-US" altLang="ko-KR" sz="1200" b="1" dirty="0">
                <a:solidFill>
                  <a:srgbClr val="0000FF"/>
                </a:solidFill>
                <a:latin typeface="Courier New" pitchFamily="49" charset="0"/>
                <a:cs typeface="Courier New" pitchFamily="49" charset="0"/>
              </a:rPr>
              <a:t>/d</a:t>
            </a:r>
          </a:p>
          <a:p>
            <a:endParaRPr lang="en-US" altLang="ko-KR" sz="1200" dirty="0">
              <a:latin typeface="Courier New" pitchFamily="49" charset="0"/>
              <a:cs typeface="Courier New" pitchFamily="49" charset="0"/>
            </a:endParaRPr>
          </a:p>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myRoomLightDevice</a:t>
            </a:r>
            <a:r>
              <a:rPr lang="en-US" altLang="ko-KR" sz="1200" dirty="0">
                <a:latin typeface="Courier New" pitchFamily="49" charset="0"/>
                <a:cs typeface="Courier New" pitchFamily="49" charset="0"/>
              </a:rPr>
              <a:t>",</a:t>
            </a:r>
          </a:p>
          <a:p>
            <a:r>
              <a:rPr lang="en-US" altLang="ko-KR" sz="1200" dirty="0">
                <a:solidFill>
                  <a:schemeClr val="bg1">
                    <a:lumMod val="50000"/>
                  </a:schemeClr>
                </a:solidFill>
                <a:latin typeface="Courier New" pitchFamily="49" charset="0"/>
                <a:cs typeface="Courier New" pitchFamily="49" charset="0"/>
              </a:rPr>
              <a:t>  "</a:t>
            </a:r>
            <a:r>
              <a:rPr lang="en-US" altLang="ko-KR" sz="1200" dirty="0" err="1">
                <a:solidFill>
                  <a:schemeClr val="bg1">
                    <a:lumMod val="50000"/>
                  </a:schemeClr>
                </a:solidFill>
                <a:latin typeface="Courier New" pitchFamily="49" charset="0"/>
                <a:cs typeface="Courier New" pitchFamily="49" charset="0"/>
              </a:rPr>
              <a:t>rt</a:t>
            </a:r>
            <a:r>
              <a:rPr lang="en-US" altLang="ko-KR" sz="1200" dirty="0">
                <a:solidFill>
                  <a:schemeClr val="bg1">
                    <a:lumMod val="50000"/>
                  </a:schemeClr>
                </a:solidFill>
                <a:latin typeface="Courier New" pitchFamily="49" charset="0"/>
                <a:cs typeface="Courier New" pitchFamily="49" charset="0"/>
              </a:rPr>
              <a:t>": “</a:t>
            </a:r>
            <a:r>
              <a:rPr lang="en-US" altLang="ko-KR" sz="1200" dirty="0" err="1">
                <a:solidFill>
                  <a:schemeClr val="bg1">
                    <a:lumMod val="50000"/>
                  </a:schemeClr>
                </a:solidFill>
                <a:latin typeface="Courier New" pitchFamily="49" charset="0"/>
                <a:cs typeface="Courier New" pitchFamily="49" charset="0"/>
              </a:rPr>
              <a:t>oic.d.light</a:t>
            </a:r>
            <a:r>
              <a:rPr lang="en-US" altLang="ko-KR" sz="1200" dirty="0">
                <a:solidFill>
                  <a:schemeClr val="bg1">
                    <a:lumMod val="50000"/>
                  </a:schemeClr>
                </a:solidFill>
                <a:latin typeface="Courier New" pitchFamily="49" charset="0"/>
                <a:cs typeface="Courier New" pitchFamily="49" charset="0"/>
              </a:rPr>
              <a:t>",</a:t>
            </a:r>
          </a:p>
          <a:p>
            <a:r>
              <a:rPr lang="en-US" altLang="ko-KR" sz="1200" dirty="0">
                <a:solidFill>
                  <a:schemeClr val="bg1">
                    <a:lumMod val="50000"/>
                  </a:schemeClr>
                </a:solidFill>
                <a:latin typeface="Courier New" pitchFamily="49" charset="0"/>
                <a:cs typeface="Courier New" pitchFamily="49" charset="0"/>
              </a:rPr>
              <a:t>  "if": "</a:t>
            </a:r>
            <a:r>
              <a:rPr lang="en-US" altLang="ko-KR" sz="1200" dirty="0" err="1">
                <a:solidFill>
                  <a:schemeClr val="bg1">
                    <a:lumMod val="50000"/>
                  </a:schemeClr>
                </a:solidFill>
                <a:latin typeface="Courier New" pitchFamily="49" charset="0"/>
                <a:cs typeface="Courier New" pitchFamily="49" charset="0"/>
              </a:rPr>
              <a:t>oic.if.r</a:t>
            </a:r>
            <a:r>
              <a:rPr lang="en-US" altLang="ko-KR" sz="1200" dirty="0">
                <a:solidFill>
                  <a:schemeClr val="bg1">
                    <a:lumMod val="50000"/>
                  </a:schemeClr>
                </a:solidFill>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di</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example_device_id</a:t>
            </a:r>
            <a:r>
              <a:rPr lang="en-US" altLang="ko-KR" sz="1200" dirty="0">
                <a:latin typeface="Courier New" pitchFamily="49" charset="0"/>
                <a:cs typeface="Courier New" pitchFamily="49" charset="0"/>
              </a:rPr>
              <a:t>“, </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icv</a:t>
            </a:r>
            <a:r>
              <a:rPr lang="en-US" altLang="ko-KR" sz="1200" dirty="0">
                <a:latin typeface="Courier New" pitchFamily="49" charset="0"/>
                <a:cs typeface="Courier New" pitchFamily="49" charset="0"/>
              </a:rPr>
              <a:t>": "oic.1.5"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4712912"/>
            <a:ext cx="3710892" cy="1754326"/>
          </a:xfrm>
          <a:prstGeom prst="rect">
            <a:avLst/>
          </a:prstGeom>
          <a:solidFill>
            <a:srgbClr val="FFCC99"/>
          </a:solidFill>
          <a:ln w="3175">
            <a:solidFill>
              <a:schemeClr val="tx1"/>
            </a:solidFill>
          </a:ln>
        </p:spPr>
        <p:txBody>
          <a:bodyPr wrap="square" rtlCol="0">
            <a:spAutoFit/>
          </a:bodyPr>
          <a:lstStyle/>
          <a:p>
            <a:r>
              <a:rPr lang="en-US" altLang="ko-KR" sz="1200" b="1" dirty="0">
                <a:solidFill>
                  <a:srgbClr val="0000FF"/>
                </a:solidFill>
                <a:latin typeface="Courier New" pitchFamily="49" charset="0"/>
                <a:cs typeface="Courier New" pitchFamily="49" charset="0"/>
              </a:rPr>
              <a:t>/</a:t>
            </a:r>
            <a:r>
              <a:rPr lang="en-US" altLang="ko-KR" sz="1200" b="1" dirty="0" err="1">
                <a:solidFill>
                  <a:srgbClr val="0000FF"/>
                </a:solidFill>
                <a:latin typeface="Courier New" pitchFamily="49" charset="0"/>
                <a:cs typeface="Courier New" pitchFamily="49" charset="0"/>
              </a:rPr>
              <a:t>myLightBrightness</a:t>
            </a:r>
            <a:endParaRPr lang="en-US" altLang="ko-KR" sz="1200" dirty="0">
              <a:latin typeface="Courier New" pitchFamily="49" charset="0"/>
              <a:cs typeface="Courier New" pitchFamily="49" charset="0"/>
            </a:endParaRPr>
          </a:p>
          <a:p>
            <a:endParaRPr lang="en-US" altLang="ko-KR" sz="1200" dirty="0">
              <a:latin typeface="Courier New" pitchFamily="49" charset="0"/>
              <a:cs typeface="Courier New" pitchFamily="49" charset="0"/>
            </a:endParaRPr>
          </a:p>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MyRoomLightBrightness</a:t>
            </a:r>
            <a:r>
              <a:rPr lang="en-US" altLang="ko-KR" sz="1200" dirty="0">
                <a:latin typeface="Courier New" pitchFamily="49" charset="0"/>
                <a:cs typeface="Courier New" pitchFamily="49" charset="0"/>
              </a:rPr>
              <a:t>", </a:t>
            </a:r>
          </a:p>
          <a:p>
            <a:r>
              <a:rPr lang="en-US" altLang="ko-KR" sz="1200" dirty="0">
                <a:solidFill>
                  <a:schemeClr val="bg1">
                    <a:lumMod val="50000"/>
                  </a:schemeClr>
                </a:solidFill>
                <a:latin typeface="Courier New" pitchFamily="49" charset="0"/>
                <a:cs typeface="Courier New" pitchFamily="49" charset="0"/>
              </a:rPr>
              <a:t>  "</a:t>
            </a:r>
            <a:r>
              <a:rPr lang="en-US" altLang="ko-KR" sz="1200" dirty="0" err="1">
                <a:solidFill>
                  <a:schemeClr val="bg1">
                    <a:lumMod val="50000"/>
                  </a:schemeClr>
                </a:solidFill>
                <a:latin typeface="Courier New" pitchFamily="49" charset="0"/>
                <a:cs typeface="Courier New" pitchFamily="49" charset="0"/>
              </a:rPr>
              <a:t>rt</a:t>
            </a:r>
            <a:r>
              <a:rPr lang="en-US" altLang="ko-KR" sz="1200" dirty="0">
                <a:solidFill>
                  <a:schemeClr val="bg1">
                    <a:lumMod val="50000"/>
                  </a:schemeClr>
                </a:solidFill>
                <a:latin typeface="Courier New" pitchFamily="49" charset="0"/>
                <a:cs typeface="Courier New" pitchFamily="49" charset="0"/>
              </a:rPr>
              <a:t>": "</a:t>
            </a:r>
            <a:r>
              <a:rPr lang="en-US" altLang="ko-KR" sz="1200" dirty="0" err="1">
                <a:solidFill>
                  <a:schemeClr val="bg1">
                    <a:lumMod val="50000"/>
                  </a:schemeClr>
                </a:solidFill>
                <a:latin typeface="Courier New" pitchFamily="49" charset="0"/>
                <a:cs typeface="Courier New" pitchFamily="49" charset="0"/>
              </a:rPr>
              <a:t>oic.r.light.brightness</a:t>
            </a:r>
            <a:r>
              <a:rPr lang="en-US" altLang="ko-KR" sz="1200" dirty="0">
                <a:solidFill>
                  <a:schemeClr val="bg1">
                    <a:lumMod val="50000"/>
                  </a:schemeClr>
                </a:solidFill>
                <a:latin typeface="Courier New" pitchFamily="49" charset="0"/>
                <a:cs typeface="Courier New" pitchFamily="49" charset="0"/>
              </a:rPr>
              <a:t>",</a:t>
            </a:r>
          </a:p>
          <a:p>
            <a:r>
              <a:rPr lang="en-US" altLang="ko-KR" sz="1200" dirty="0">
                <a:solidFill>
                  <a:schemeClr val="bg1">
                    <a:lumMod val="50000"/>
                  </a:schemeClr>
                </a:solidFill>
                <a:latin typeface="Courier New" pitchFamily="49" charset="0"/>
                <a:cs typeface="Courier New" pitchFamily="49" charset="0"/>
              </a:rPr>
              <a:t>  "if": "</a:t>
            </a:r>
            <a:r>
              <a:rPr lang="en-US" altLang="ko-KR" sz="1200" dirty="0" err="1">
                <a:solidFill>
                  <a:schemeClr val="bg1">
                    <a:lumMod val="50000"/>
                  </a:schemeClr>
                </a:solidFill>
                <a:latin typeface="Courier New" pitchFamily="49" charset="0"/>
                <a:cs typeface="Courier New" pitchFamily="49" charset="0"/>
              </a:rPr>
              <a:t>oic.if.a</a:t>
            </a:r>
            <a:r>
              <a:rPr lang="en-US" altLang="ko-KR" sz="1200" dirty="0">
                <a:solidFill>
                  <a:schemeClr val="bg1">
                    <a:lumMod val="50000"/>
                  </a:schemeClr>
                </a:solidFill>
                <a:latin typeface="Courier New" pitchFamily="49" charset="0"/>
                <a:cs typeface="Courier New" pitchFamily="49" charset="0"/>
              </a:rPr>
              <a:t>", </a:t>
            </a:r>
          </a:p>
          <a:p>
            <a:r>
              <a:rPr lang="en-US" altLang="ko-KR" sz="1200" dirty="0">
                <a:latin typeface="Courier New" pitchFamily="49" charset="0"/>
                <a:cs typeface="Courier New" pitchFamily="49" charset="0"/>
              </a:rPr>
              <a:t>  "id": “light_brightenss_TF38_3", </a:t>
            </a:r>
          </a:p>
          <a:p>
            <a:r>
              <a:rPr lang="en-US" altLang="ko-KR" sz="1200" dirty="0">
                <a:latin typeface="Courier New" pitchFamily="49" charset="0"/>
                <a:cs typeface="Courier New" pitchFamily="49" charset="0"/>
              </a:rPr>
              <a:t>  "value": 30 </a:t>
            </a:r>
          </a:p>
          <a:p>
            <a:r>
              <a:rPr lang="en-US" altLang="ko-KR" sz="1200" dirty="0">
                <a:latin typeface="Courier New" pitchFamily="49" charset="0"/>
                <a:cs typeface="Courier New" pitchFamily="49" charset="0"/>
              </a:rPr>
              <a:t>}</a:t>
            </a:r>
          </a:p>
        </p:txBody>
      </p:sp>
      <p:sp>
        <p:nvSpPr>
          <p:cNvPr id="67" name="TextBox 66"/>
          <p:cNvSpPr txBox="1"/>
          <p:nvPr/>
        </p:nvSpPr>
        <p:spPr>
          <a:xfrm>
            <a:off x="7581117" y="3778123"/>
            <a:ext cx="3710890" cy="1938992"/>
          </a:xfrm>
          <a:prstGeom prst="rect">
            <a:avLst/>
          </a:prstGeom>
          <a:solidFill>
            <a:srgbClr val="FFCC99"/>
          </a:solidFill>
          <a:ln w="3175">
            <a:solidFill>
              <a:schemeClr val="tx1"/>
            </a:solidFill>
          </a:ln>
        </p:spPr>
        <p:txBody>
          <a:bodyPr wrap="square" rtlCol="0">
            <a:spAutoFit/>
          </a:bodyPr>
          <a:lstStyle/>
          <a:p>
            <a:r>
              <a:rPr lang="en-US" altLang="ko-KR" sz="1200" b="1" dirty="0">
                <a:solidFill>
                  <a:srgbClr val="0000FF"/>
                </a:solidFill>
                <a:latin typeface="Courier New" pitchFamily="49" charset="0"/>
                <a:cs typeface="Courier New" pitchFamily="49" charset="0"/>
              </a:rPr>
              <a:t>/</a:t>
            </a:r>
            <a:r>
              <a:rPr lang="en-US" altLang="ko-KR" sz="1200" b="1" dirty="0" err="1">
                <a:solidFill>
                  <a:srgbClr val="0000FF"/>
                </a:solidFill>
                <a:latin typeface="Courier New" pitchFamily="49" charset="0"/>
                <a:cs typeface="Courier New" pitchFamily="49" charset="0"/>
              </a:rPr>
              <a:t>myLightSwitch</a:t>
            </a:r>
            <a:endParaRPr lang="en-US" altLang="ko-KR" sz="1200" b="1" dirty="0">
              <a:solidFill>
                <a:srgbClr val="0000FF"/>
              </a:solidFill>
              <a:latin typeface="Courier New" pitchFamily="49" charset="0"/>
              <a:cs typeface="Courier New" pitchFamily="49" charset="0"/>
            </a:endParaRPr>
          </a:p>
          <a:p>
            <a:endParaRPr lang="en-US" altLang="ko-KR" sz="1200" dirty="0">
              <a:latin typeface="Courier New" pitchFamily="49" charset="0"/>
              <a:cs typeface="Courier New" pitchFamily="49" charset="0"/>
            </a:endParaRPr>
          </a:p>
          <a:p>
            <a:r>
              <a:rPr lang="en-US" altLang="ko-KR" sz="1200" dirty="0">
                <a:latin typeface="Courier New" pitchFamily="49" charset="0"/>
                <a:cs typeface="Courier New" pitchFamily="49" charset="0"/>
              </a:rPr>
              <a:t>{  </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MyRoomLightSwitch</a:t>
            </a:r>
            <a:r>
              <a:rPr lang="en-US" altLang="ko-KR" sz="1200" dirty="0">
                <a:latin typeface="Courier New" pitchFamily="49" charset="0"/>
                <a:cs typeface="Courier New" pitchFamily="49" charset="0"/>
              </a:rPr>
              <a:t>", </a:t>
            </a:r>
          </a:p>
          <a:p>
            <a:r>
              <a:rPr lang="en-US" altLang="ko-KR" sz="1200" dirty="0">
                <a:solidFill>
                  <a:schemeClr val="bg1">
                    <a:lumMod val="50000"/>
                  </a:schemeClr>
                </a:solidFill>
                <a:latin typeface="Courier New" pitchFamily="49" charset="0"/>
                <a:cs typeface="Courier New" pitchFamily="49" charset="0"/>
              </a:rPr>
              <a:t>  "</a:t>
            </a:r>
            <a:r>
              <a:rPr lang="en-US" altLang="ko-KR" sz="1200" dirty="0" err="1">
                <a:solidFill>
                  <a:schemeClr val="bg1">
                    <a:lumMod val="50000"/>
                  </a:schemeClr>
                </a:solidFill>
                <a:latin typeface="Courier New" pitchFamily="49" charset="0"/>
                <a:cs typeface="Courier New" pitchFamily="49" charset="0"/>
              </a:rPr>
              <a:t>rt</a:t>
            </a:r>
            <a:r>
              <a:rPr lang="en-US" altLang="ko-KR" sz="1200" dirty="0">
                <a:solidFill>
                  <a:schemeClr val="bg1">
                    <a:lumMod val="50000"/>
                  </a:schemeClr>
                </a:solidFill>
                <a:latin typeface="Courier New" pitchFamily="49" charset="0"/>
                <a:cs typeface="Courier New" pitchFamily="49" charset="0"/>
              </a:rPr>
              <a:t>": "</a:t>
            </a:r>
            <a:r>
              <a:rPr lang="en-US" altLang="ko-KR" sz="1200" dirty="0" err="1">
                <a:solidFill>
                  <a:schemeClr val="bg1">
                    <a:lumMod val="50000"/>
                  </a:schemeClr>
                </a:solidFill>
                <a:latin typeface="Courier New" pitchFamily="49" charset="0"/>
                <a:cs typeface="Courier New" pitchFamily="49" charset="0"/>
              </a:rPr>
              <a:t>oic.r.switch.binary</a:t>
            </a:r>
            <a:r>
              <a:rPr lang="en-US" altLang="ko-KR" sz="1200" dirty="0">
                <a:solidFill>
                  <a:schemeClr val="bg1">
                    <a:lumMod val="50000"/>
                  </a:schemeClr>
                </a:solidFill>
                <a:latin typeface="Courier New" pitchFamily="49" charset="0"/>
                <a:cs typeface="Courier New" pitchFamily="49" charset="0"/>
              </a:rPr>
              <a:t>",</a:t>
            </a:r>
          </a:p>
          <a:p>
            <a:r>
              <a:rPr lang="en-US" altLang="ko-KR" sz="1200" dirty="0">
                <a:solidFill>
                  <a:schemeClr val="bg1">
                    <a:lumMod val="50000"/>
                  </a:schemeClr>
                </a:solidFill>
                <a:latin typeface="Courier New" pitchFamily="49" charset="0"/>
                <a:cs typeface="Courier New" pitchFamily="49" charset="0"/>
              </a:rPr>
              <a:t>  "if": "</a:t>
            </a:r>
            <a:r>
              <a:rPr lang="en-US" altLang="ko-KR" sz="1200" dirty="0" err="1">
                <a:solidFill>
                  <a:schemeClr val="bg1">
                    <a:lumMod val="50000"/>
                  </a:schemeClr>
                </a:solidFill>
                <a:latin typeface="Courier New" pitchFamily="49" charset="0"/>
                <a:cs typeface="Courier New" pitchFamily="49" charset="0"/>
              </a:rPr>
              <a:t>oic.if.a</a:t>
            </a:r>
            <a:r>
              <a:rPr lang="en-US" altLang="ko-KR" sz="1200" dirty="0">
                <a:solidFill>
                  <a:schemeClr val="bg1">
                    <a:lumMod val="50000"/>
                  </a:schemeClr>
                </a:solidFill>
                <a:latin typeface="Courier New" pitchFamily="49" charset="0"/>
                <a:cs typeface="Courier New" pitchFamily="49" charset="0"/>
              </a:rPr>
              <a:t>", </a:t>
            </a:r>
          </a:p>
          <a:p>
            <a:r>
              <a:rPr lang="en-US" altLang="ko-KR" sz="1200" dirty="0">
                <a:latin typeface="Courier New" pitchFamily="49" charset="0"/>
                <a:cs typeface="Courier New" pitchFamily="49" charset="0"/>
              </a:rPr>
              <a:t>  "id": "b.switch_TF38_3", </a:t>
            </a:r>
          </a:p>
          <a:p>
            <a:r>
              <a:rPr lang="en-US" altLang="ko-KR" sz="1200" dirty="0">
                <a:latin typeface="Courier New" pitchFamily="49" charset="0"/>
                <a:cs typeface="Courier New" pitchFamily="49" charset="0"/>
              </a:rPr>
              <a:t>  "value": "true" </a:t>
            </a:r>
          </a:p>
          <a:p>
            <a:r>
              <a:rPr lang="en-US" altLang="ko-KR" sz="12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cxnSp>
        <p:nvCxnSpPr>
          <p:cNvPr id="76" name="Shape 27"/>
          <p:cNvCxnSpPr/>
          <p:nvPr/>
        </p:nvCxnSpPr>
        <p:spPr>
          <a:xfrm rot="16200000" flipH="1">
            <a:off x="3349751" y="4617289"/>
            <a:ext cx="2305469" cy="5828"/>
          </a:xfrm>
          <a:prstGeom prst="bentConnector4">
            <a:avLst>
              <a:gd name="adj1" fmla="val -85"/>
              <a:gd name="adj2" fmla="val 4022443"/>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2962156"/>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12D26DDC-5503-4193-83AE-FEA165EBA916}" type="datetime4">
              <a:rPr lang="en-US" altLang="ko-KR" smtClean="0"/>
              <a:t>June 22,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52</a:t>
            </a:fld>
            <a:endParaRPr lang="en-US" dirty="0"/>
          </a:p>
        </p:txBody>
      </p:sp>
    </p:spTree>
    <p:extLst>
      <p:ext uri="{BB962C8B-B14F-4D97-AF65-F5344CB8AC3E}">
        <p14:creationId xmlns:p14="http://schemas.microsoft.com/office/powerpoint/2010/main" val="136383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7"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66"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363154"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363154"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363154"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363154"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422210" y="4077168"/>
            <a:ext cx="3177766" cy="2708434"/>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di</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example_device_id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"hosts"},</a:t>
            </a:r>
          </a:p>
          <a:p>
            <a:r>
              <a:rPr lang="en-US" altLang="ko-KR" sz="1000" dirty="0">
                <a:latin typeface="Courier New" pitchFamily="49" charset="0"/>
                <a:cs typeface="Courier New" pitchFamily="49" charset="0"/>
              </a:rPr>
              <a:t>    {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"hosts"},</a:t>
            </a:r>
          </a:p>
          <a:p>
            <a:r>
              <a:rPr lang="en-US" altLang="ko-KR" sz="1000" dirty="0">
                <a:latin typeface="Courier New" pitchFamily="49" charset="0"/>
                <a:cs typeface="Courier New" pitchFamily="49" charset="0"/>
              </a:rPr>
              <a:t>    {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"hosts"}</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56" name="모서리가 둥근 직사각형 55"/>
          <p:cNvSpPr/>
          <p:nvPr/>
        </p:nvSpPr>
        <p:spPr>
          <a:xfrm>
            <a:off x="3561364" y="4599173"/>
            <a:ext cx="2848493" cy="30780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9000675" y="479843"/>
            <a:ext cx="2705436" cy="2431435"/>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oic</a:t>
            </a:r>
            <a:r>
              <a:rPr lang="en-US" altLang="ko-KR" sz="800" b="1" dirty="0">
                <a:solidFill>
                  <a:srgbClr val="0000FF"/>
                </a:solidFill>
                <a:latin typeface="Courier New" pitchFamily="49" charset="0"/>
                <a:cs typeface="Courier New" pitchFamily="49" charset="0"/>
              </a:rPr>
              <a:t>/res </a:t>
            </a: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di</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example_device_id</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"hosts"},</a:t>
            </a:r>
          </a:p>
          <a:p>
            <a:r>
              <a:rPr lang="en-US" altLang="ko-KR" sz="800" dirty="0">
                <a:latin typeface="Courier New" pitchFamily="49" charset="0"/>
                <a:cs typeface="Courier New" pitchFamily="49" charset="0"/>
              </a:rPr>
              <a:t>    {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"hosts"},</a:t>
            </a:r>
          </a:p>
          <a:p>
            <a:r>
              <a:rPr lang="en-US" altLang="ko-KR" sz="800" dirty="0">
                <a:latin typeface="Courier New" pitchFamily="49" charset="0"/>
                <a:cs typeface="Courier New" pitchFamily="49" charset="0"/>
              </a:rPr>
              <a:t>    {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"hosts"}</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30" name="TextBox 29"/>
          <p:cNvSpPr txBox="1"/>
          <p:nvPr/>
        </p:nvSpPr>
        <p:spPr>
          <a:xfrm>
            <a:off x="9005519" y="2963737"/>
            <a:ext cx="2700591" cy="1200329"/>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oic</a:t>
            </a:r>
            <a:r>
              <a:rPr lang="en-US" altLang="ko-KR" sz="800" b="1" dirty="0">
                <a:solidFill>
                  <a:srgbClr val="0000FF"/>
                </a:solidFill>
                <a:latin typeface="Courier New" pitchFamily="49" charset="0"/>
                <a:cs typeface="Courier New" pitchFamily="49" charset="0"/>
              </a:rPr>
              <a:t>/d</a:t>
            </a: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myRoomLightDevice</a:t>
            </a:r>
            <a:r>
              <a:rPr lang="en-US" altLang="ko-KR" sz="800" dirty="0">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rt</a:t>
            </a:r>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oic.d.light</a:t>
            </a:r>
            <a:r>
              <a:rPr lang="en-US" altLang="ko-KR" sz="800" dirty="0">
                <a:solidFill>
                  <a:schemeClr val="bg1">
                    <a:lumMod val="50000"/>
                  </a:schemeClr>
                </a:solidFill>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"if": "</a:t>
            </a:r>
            <a:r>
              <a:rPr lang="en-US" altLang="ko-KR" sz="800" dirty="0" err="1">
                <a:solidFill>
                  <a:schemeClr val="bg1">
                    <a:lumMod val="50000"/>
                  </a:schemeClr>
                </a:solidFill>
                <a:latin typeface="Courier New" pitchFamily="49" charset="0"/>
                <a:cs typeface="Courier New" pitchFamily="49" charset="0"/>
              </a:rPr>
              <a:t>oic.if.r</a:t>
            </a:r>
            <a:r>
              <a:rPr lang="en-US" altLang="ko-KR" sz="800" dirty="0">
                <a:solidFill>
                  <a:schemeClr val="bg1">
                    <a:lumMod val="50000"/>
                  </a:schemeClr>
                </a:solidFill>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di</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example_device_id</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"oic.1.5"</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4212693"/>
            <a:ext cx="2694563" cy="1200329"/>
          </a:xfrm>
          <a:prstGeom prst="rect">
            <a:avLst/>
          </a:prstGeom>
          <a:solidFill>
            <a:srgbClr val="FFCC99"/>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myLightSwitch</a:t>
            </a:r>
            <a:endParaRPr lang="en-US" altLang="ko-KR" sz="800" b="1" dirty="0">
              <a:solidFill>
                <a:srgbClr val="0000FF"/>
              </a:solidFill>
              <a:latin typeface="Courier New" pitchFamily="49" charset="0"/>
              <a:cs typeface="Courier New" pitchFamily="49" charset="0"/>
            </a:endParaRP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MyRoomLightSwitch</a:t>
            </a:r>
            <a:r>
              <a:rPr lang="en-US" altLang="ko-KR" sz="800" dirty="0">
                <a:latin typeface="Courier New" pitchFamily="49" charset="0"/>
                <a:cs typeface="Courier New" pitchFamily="49" charset="0"/>
              </a:rPr>
              <a:t>", </a:t>
            </a:r>
          </a:p>
          <a:p>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rt</a:t>
            </a:r>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oic.r.switch.binary</a:t>
            </a:r>
            <a:r>
              <a:rPr lang="en-US" altLang="ko-KR" sz="800" dirty="0">
                <a:solidFill>
                  <a:schemeClr val="bg1">
                    <a:lumMod val="50000"/>
                  </a:schemeClr>
                </a:solidFill>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"if": "</a:t>
            </a:r>
            <a:r>
              <a:rPr lang="en-US" altLang="ko-KR" sz="800" dirty="0" err="1">
                <a:solidFill>
                  <a:schemeClr val="bg1">
                    <a:lumMod val="50000"/>
                  </a:schemeClr>
                </a:solidFill>
                <a:latin typeface="Courier New" pitchFamily="49" charset="0"/>
                <a:cs typeface="Courier New" pitchFamily="49" charset="0"/>
              </a:rPr>
              <a:t>oic.if.a</a:t>
            </a:r>
            <a:r>
              <a:rPr lang="en-US" altLang="ko-KR" sz="800" dirty="0">
                <a:solidFill>
                  <a:schemeClr val="bg1">
                    <a:lumMod val="50000"/>
                  </a:schemeClr>
                </a:solidFill>
                <a:latin typeface="Courier New" pitchFamily="49" charset="0"/>
                <a:cs typeface="Courier New" pitchFamily="49" charset="0"/>
              </a:rPr>
              <a:t>", </a:t>
            </a:r>
          </a:p>
          <a:p>
            <a:r>
              <a:rPr lang="en-US" altLang="ko-KR" sz="800" dirty="0">
                <a:latin typeface="Courier New" pitchFamily="49" charset="0"/>
                <a:cs typeface="Courier New" pitchFamily="49" charset="0"/>
              </a:rPr>
              <a:t>  "id": "b.switch_TF38_3", </a:t>
            </a:r>
          </a:p>
          <a:p>
            <a:r>
              <a:rPr lang="en-US" altLang="ko-KR" sz="800" dirty="0">
                <a:latin typeface="Courier New" pitchFamily="49" charset="0"/>
                <a:cs typeface="Courier New" pitchFamily="49" charset="0"/>
              </a:rPr>
              <a:t>  "value": "true" </a:t>
            </a:r>
          </a:p>
          <a:p>
            <a:r>
              <a:rPr lang="en-US" altLang="ko-KR" sz="800" dirty="0">
                <a:latin typeface="Courier New" pitchFamily="49" charset="0"/>
                <a:cs typeface="Courier New" pitchFamily="49" charset="0"/>
              </a:rPr>
              <a:t>}</a:t>
            </a:r>
          </a:p>
        </p:txBody>
      </p:sp>
      <p:sp>
        <p:nvSpPr>
          <p:cNvPr id="32" name="TextBox 31"/>
          <p:cNvSpPr txBox="1"/>
          <p:nvPr/>
        </p:nvSpPr>
        <p:spPr>
          <a:xfrm>
            <a:off x="9024086" y="5464363"/>
            <a:ext cx="2682024" cy="1200329"/>
          </a:xfrm>
          <a:prstGeom prst="rect">
            <a:avLst/>
          </a:prstGeom>
          <a:solidFill>
            <a:srgbClr val="FFCC99"/>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myLightBrightness</a:t>
            </a:r>
            <a:endParaRPr lang="en-US" altLang="ko-KR" sz="800" dirty="0">
              <a:latin typeface="Courier New" pitchFamily="49" charset="0"/>
              <a:cs typeface="Courier New" pitchFamily="49" charset="0"/>
            </a:endParaRP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MyRoomLightBrightness</a:t>
            </a:r>
            <a:r>
              <a:rPr lang="en-US" altLang="ko-KR" sz="800" dirty="0">
                <a:latin typeface="Courier New" pitchFamily="49" charset="0"/>
                <a:cs typeface="Courier New" pitchFamily="49" charset="0"/>
              </a:rPr>
              <a:t>", </a:t>
            </a:r>
          </a:p>
          <a:p>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rt</a:t>
            </a:r>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oic.r.light.brightness</a:t>
            </a:r>
            <a:r>
              <a:rPr lang="en-US" altLang="ko-KR" sz="800" dirty="0">
                <a:solidFill>
                  <a:schemeClr val="bg1">
                    <a:lumMod val="50000"/>
                  </a:schemeClr>
                </a:solidFill>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"if": "</a:t>
            </a:r>
            <a:r>
              <a:rPr lang="en-US" altLang="ko-KR" sz="800" dirty="0" err="1">
                <a:solidFill>
                  <a:schemeClr val="bg1">
                    <a:lumMod val="50000"/>
                  </a:schemeClr>
                </a:solidFill>
                <a:latin typeface="Courier New" pitchFamily="49" charset="0"/>
                <a:cs typeface="Courier New" pitchFamily="49" charset="0"/>
              </a:rPr>
              <a:t>oic.if.a</a:t>
            </a:r>
            <a:r>
              <a:rPr lang="en-US" altLang="ko-KR" sz="800" dirty="0">
                <a:solidFill>
                  <a:schemeClr val="bg1">
                    <a:lumMod val="50000"/>
                  </a:schemeClr>
                </a:solidFill>
                <a:latin typeface="Courier New" pitchFamily="49" charset="0"/>
                <a:cs typeface="Courier New" pitchFamily="49" charset="0"/>
              </a:rPr>
              <a:t>", </a:t>
            </a:r>
          </a:p>
          <a:p>
            <a:r>
              <a:rPr lang="en-US" altLang="ko-KR" sz="800" dirty="0">
                <a:latin typeface="Courier New" pitchFamily="49" charset="0"/>
                <a:cs typeface="Courier New" pitchFamily="49" charset="0"/>
              </a:rPr>
              <a:t>  "id": “light_brightenss_TF38_3", </a:t>
            </a:r>
          </a:p>
          <a:p>
            <a:r>
              <a:rPr lang="en-US" altLang="ko-KR" sz="800" dirty="0">
                <a:latin typeface="Courier New" pitchFamily="49" charset="0"/>
                <a:cs typeface="Courier New" pitchFamily="49" charset="0"/>
              </a:rPr>
              <a:t>  "value": 30 </a:t>
            </a:r>
          </a:p>
          <a:p>
            <a:r>
              <a:rPr lang="en-US" altLang="ko-KR" sz="8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084744" y="2761307"/>
            <a:ext cx="995882" cy="134896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0012" y="5196688"/>
            <a:ext cx="950614" cy="49793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flipV="1">
            <a:off x="8130012" y="4689695"/>
            <a:ext cx="941560" cy="6337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11905" y="3558012"/>
            <a:ext cx="1013987" cy="85102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A151BE6-54C8-4835-B474-45CB94939A04}" type="datetime4">
              <a:rPr lang="en-US" altLang="ko-KR" smtClean="0"/>
              <a:t>June 22,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53</a:t>
            </a:fld>
            <a:endParaRPr lang="en-US" dirty="0"/>
          </a:p>
        </p:txBody>
      </p:sp>
    </p:spTree>
    <p:extLst>
      <p:ext uri="{BB962C8B-B14F-4D97-AF65-F5344CB8AC3E}">
        <p14:creationId xmlns:p14="http://schemas.microsoft.com/office/powerpoint/2010/main" val="33870972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A client makes a priori subscription for a target resource of interest to the hosting server.  </a:t>
            </a:r>
          </a:p>
          <a:p>
            <a:pPr lvl="1"/>
            <a:r>
              <a:rPr lang="en-US" altLang="ko-KR" dirty="0"/>
              <a:t>Unsubscribed notification </a:t>
            </a:r>
          </a:p>
          <a:p>
            <a:pPr lvl="2"/>
            <a:r>
              <a:rPr lang="en-US" altLang="ko-KR" dirty="0"/>
              <a:t>No a priori subscription for the target resource.</a:t>
            </a:r>
          </a:p>
          <a:p>
            <a:pPr lvl="2"/>
            <a:r>
              <a:rPr lang="en-US" altLang="ko-KR" dirty="0"/>
              <a:t>Ex) Fire alarm or VANET emergency  </a:t>
            </a:r>
          </a:p>
        </p:txBody>
      </p:sp>
      <p:sp>
        <p:nvSpPr>
          <p:cNvPr id="4" name="날짜 개체 틀 3"/>
          <p:cNvSpPr>
            <a:spLocks noGrp="1"/>
          </p:cNvSpPr>
          <p:nvPr>
            <p:ph type="dt" sz="half" idx="10"/>
          </p:nvPr>
        </p:nvSpPr>
        <p:spPr/>
        <p:txBody>
          <a:bodyPr/>
          <a:lstStyle/>
          <a:p>
            <a:fld id="{FE63BB4F-D911-4235-98F6-3A7999A06308}"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54</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Generic communication flow scheme </a:t>
            </a:r>
            <a:endParaRPr lang="ko-KR" altLang="en-US" dirty="0"/>
          </a:p>
        </p:txBody>
      </p:sp>
      <p:sp>
        <p:nvSpPr>
          <p:cNvPr id="12"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모서리가 둥근 직사각형 9"/>
          <p:cNvSpPr/>
          <p:nvPr/>
        </p:nvSpPr>
        <p:spPr>
          <a:xfrm>
            <a:off x="2537312" y="2688706"/>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1" name="모서리가 둥근 직사각형 10"/>
          <p:cNvSpPr/>
          <p:nvPr/>
        </p:nvSpPr>
        <p:spPr>
          <a:xfrm>
            <a:off x="6942877" y="2688706"/>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4" name="직선 연결선 13"/>
          <p:cNvCxnSpPr>
            <a:stCxn id="10" idx="2"/>
          </p:cNvCxnSpPr>
          <p:nvPr/>
        </p:nvCxnSpPr>
        <p:spPr>
          <a:xfrm>
            <a:off x="4022571" y="3364074"/>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a:off x="4069683" y="3940138"/>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a:off x="4069683" y="4728296"/>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8230199" y="3364075"/>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06280" y="3498798"/>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9" name="TextBox 18"/>
          <p:cNvSpPr txBox="1"/>
          <p:nvPr/>
        </p:nvSpPr>
        <p:spPr>
          <a:xfrm>
            <a:off x="5488128" y="4286045"/>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20" name="TextBox 19"/>
          <p:cNvSpPr txBox="1"/>
          <p:nvPr/>
        </p:nvSpPr>
        <p:spPr>
          <a:xfrm>
            <a:off x="4740095" y="5020258"/>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325970" y="1578996"/>
            <a:ext cx="1723917" cy="848974"/>
          </a:xfrm>
          <a:prstGeom prst="rect">
            <a:avLst/>
          </a:prstGeom>
          <a:noFill/>
        </p:spPr>
      </p:pic>
      <p:grpSp>
        <p:nvGrpSpPr>
          <p:cNvPr id="3" name="그룹 8"/>
          <p:cNvGrpSpPr/>
          <p:nvPr/>
        </p:nvGrpSpPr>
        <p:grpSpPr>
          <a:xfrm>
            <a:off x="3495044" y="1371600"/>
            <a:ext cx="916415" cy="1208782"/>
            <a:chOff x="1196257" y="1817677"/>
            <a:chExt cx="1655627" cy="3118166"/>
          </a:xfrm>
        </p:grpSpPr>
        <p:pic>
          <p:nvPicPr>
            <p:cNvPr id="23"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659403883"/>
      </p:ext>
    </p:extLst>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Generic communication flow scheme </a:t>
            </a:r>
            <a:endParaRPr lang="ko-KR" altLang="en-US" dirty="0"/>
          </a:p>
        </p:txBody>
      </p:sp>
      <p:graphicFrame>
        <p:nvGraphicFramePr>
          <p:cNvPr id="10" name="표 9"/>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2" name="Rectangle 6"/>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4" name="표 13"/>
          <p:cNvGraphicFramePr>
            <a:graphicFrameLocks noGrp="1"/>
          </p:cNvGraphicFramePr>
          <p:nvPr>
            <p:extLst/>
          </p:nvPr>
        </p:nvGraphicFramePr>
        <p:xfrm>
          <a:off x="2345766" y="4437112"/>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16829" name="Picture 2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직사각형 14"/>
          <p:cNvSpPr/>
          <p:nvPr/>
        </p:nvSpPr>
        <p:spPr>
          <a:xfrm>
            <a:off x="8729838" y="2921539"/>
            <a:ext cx="3097470" cy="864096"/>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rPr>
              <a:t>Issue: Notification indication</a:t>
            </a:r>
          </a:p>
          <a:p>
            <a:pPr>
              <a:buFontTx/>
              <a:buChar char="-"/>
            </a:pPr>
            <a:r>
              <a:rPr lang="en-US" altLang="ko-KR" sz="1200" dirty="0">
                <a:solidFill>
                  <a:schemeClr val="tx1"/>
                </a:solidFill>
              </a:rPr>
              <a:t> For </a:t>
            </a:r>
            <a:r>
              <a:rPr lang="en-US" altLang="ko-KR" sz="1200" dirty="0" err="1">
                <a:solidFill>
                  <a:schemeClr val="tx1"/>
                </a:solidFill>
              </a:rPr>
              <a:t>CoAP</a:t>
            </a:r>
            <a:r>
              <a:rPr lang="en-US" altLang="ko-KR" sz="1200" dirty="0">
                <a:solidFill>
                  <a:schemeClr val="tx1"/>
                </a:solidFill>
              </a:rPr>
              <a:t>, notification is indicated with observe option &amp; </a:t>
            </a:r>
            <a:r>
              <a:rPr lang="en-US" altLang="ko-KR" sz="1200" dirty="0" err="1">
                <a:solidFill>
                  <a:schemeClr val="tx1"/>
                </a:solidFill>
              </a:rPr>
              <a:t>CoAP</a:t>
            </a:r>
            <a:r>
              <a:rPr lang="en-US" altLang="ko-KR" sz="1200" dirty="0">
                <a:solidFill>
                  <a:schemeClr val="tx1"/>
                </a:solidFill>
              </a:rPr>
              <a:t> code.   </a:t>
            </a:r>
          </a:p>
        </p:txBody>
      </p:sp>
    </p:spTree>
    <p:extLst>
      <p:ext uri="{BB962C8B-B14F-4D97-AF65-F5344CB8AC3E}">
        <p14:creationId xmlns:p14="http://schemas.microsoft.com/office/powerpoint/2010/main" val="2344784672"/>
      </p:ext>
    </p:extLst>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&amp; POST/PUT/GET/DELETE</a:t>
            </a:r>
            <a:endParaRPr lang="ko-KR" altLang="en-US" dirty="0"/>
          </a:p>
        </p:txBody>
      </p:sp>
      <p:sp>
        <p:nvSpPr>
          <p:cNvPr id="4" name="Content Placeholder 2"/>
          <p:cNvSpPr txBox="1">
            <a:spLocks/>
          </p:cNvSpPr>
          <p:nvPr/>
        </p:nvSpPr>
        <p:spPr>
          <a:xfrm>
            <a:off x="608092" y="1318856"/>
            <a:ext cx="10945654" cy="4366719"/>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solidFill>
                  <a:srgbClr val="1C3339"/>
                </a:solidFill>
              </a:rPr>
              <a:t>No one-to-one correspondence between CRUDN &amp; POST/PUT/GET/DELETE.  </a:t>
            </a:r>
          </a:p>
          <a:p>
            <a:pPr marL="457200" indent="-457200">
              <a:buFontTx/>
              <a:buChar char="-"/>
            </a:pPr>
            <a:r>
              <a:rPr lang="en-US" dirty="0">
                <a:solidFill>
                  <a:srgbClr val="1C3339"/>
                </a:solidFill>
              </a:rPr>
              <a:t>CREATE is performed with POST or PUT </a:t>
            </a:r>
          </a:p>
          <a:p>
            <a:pPr marL="457200" indent="-457200">
              <a:buFontTx/>
              <a:buChar char="-"/>
            </a:pPr>
            <a:r>
              <a:rPr lang="en-US" dirty="0">
                <a:solidFill>
                  <a:srgbClr val="1C3339"/>
                </a:solidFill>
              </a:rPr>
              <a:t>UPDATE is performed with POST or PUT </a:t>
            </a:r>
          </a:p>
          <a:p>
            <a:pPr marL="457200" indent="-457200"/>
            <a:endParaRPr lang="en-US" dirty="0">
              <a:solidFill>
                <a:srgbClr val="1C3339"/>
              </a:solidFill>
            </a:endParaRPr>
          </a:p>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partial modification with the payload.  </a:t>
            </a:r>
          </a:p>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a:p>
            <a:pPr marL="457200" indent="-457200"/>
            <a:endParaRPr lang="en-US" dirty="0">
              <a:solidFill>
                <a:srgbClr val="1C3339"/>
              </a:solidFill>
            </a:endParaRPr>
          </a:p>
          <a:p>
            <a:pPr marL="457200" indent="-457200"/>
            <a:endParaRPr lang="en-US" dirty="0">
              <a:solidFill>
                <a:srgbClr val="1C3339"/>
              </a:solidFill>
            </a:endParaRPr>
          </a:p>
        </p:txBody>
      </p:sp>
      <p:sp>
        <p:nvSpPr>
          <p:cNvPr id="3" name="날짜 개체 틀 2"/>
          <p:cNvSpPr>
            <a:spLocks noGrp="1"/>
          </p:cNvSpPr>
          <p:nvPr>
            <p:ph type="dt" sz="half" idx="10"/>
          </p:nvPr>
        </p:nvSpPr>
        <p:spPr/>
        <p:txBody>
          <a:bodyPr/>
          <a:lstStyle/>
          <a:p>
            <a:fld id="{A484EC39-5608-4CAA-9A58-E6180A92DBA5}"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57</a:t>
            </a:fld>
            <a:endParaRPr lang="en-US" dirty="0"/>
          </a:p>
        </p:txBody>
      </p:sp>
    </p:spTree>
    <p:extLst>
      <p:ext uri="{BB962C8B-B14F-4D97-AF65-F5344CB8AC3E}">
        <p14:creationId xmlns:p14="http://schemas.microsoft.com/office/powerpoint/2010/main" val="4202690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partial modification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882936F8-27C8-4CC5-8B82-326287DEC2C6}" type="datetime4">
              <a:rPr lang="en-US" altLang="ko-KR" smtClean="0"/>
              <a:t>June 22,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58</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partial modification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C87B98B8-0DF4-40CF-8D82-2A6B1777366E}" type="datetime4">
              <a:rPr lang="en-US" altLang="ko-KR" smtClean="0"/>
              <a:t>June 22,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59</a:t>
            </a:fld>
            <a:endParaRPr lang="en-US" dirty="0"/>
          </a:p>
        </p:txBody>
      </p:sp>
    </p:spTree>
    <p:extLst>
      <p:ext uri="{BB962C8B-B14F-4D97-AF65-F5344CB8AC3E}">
        <p14:creationId xmlns:p14="http://schemas.microsoft.com/office/powerpoint/2010/main" val="3674045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1E4C002-F76A-4275-A2E9-C9E3172ECE3D}"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855162"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1D97CF2F-CCC4-46C2-8EFC-A6AA7D16907F}" type="datetime4">
              <a:rPr lang="en-US" altLang="ko-KR" smtClean="0"/>
              <a:t>June 22,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60</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11DC0C04-564A-4389-9E26-63B5E9AC32F1}" type="datetime4">
              <a:rPr lang="en-US" altLang="ko-KR" smtClean="0"/>
              <a:t>June 22,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61</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4876800"/>
          </a:xfrm>
        </p:spPr>
        <p:txBody>
          <a:bodyPr>
            <a:normAutofit fontScale="77500" lnSpcReduction="20000"/>
          </a:bodyPr>
          <a:lstStyle/>
          <a:p>
            <a:pPr marL="457200" indent="-457200"/>
            <a:r>
              <a:rPr lang="en-US" altLang="ko-KR" dirty="0"/>
              <a:t>Cumbersome to Add/ Replace/ Remove an item of an array. </a:t>
            </a:r>
          </a:p>
          <a:p>
            <a:pPr marL="731520" lvl="1" indent="-457200"/>
            <a:r>
              <a:rPr lang="en-US" altLang="ko-KR" dirty="0"/>
              <a:t>requires to send all the array items in UPDATE payload (i.e. POST payload).   </a:t>
            </a:r>
          </a:p>
          <a:p>
            <a:pPr marL="457200" indent="-457200">
              <a:buNone/>
            </a:pPr>
            <a:r>
              <a:rPr lang="en-US" altLang="ko-KR" sz="2100" dirty="0"/>
              <a:t>        The issue is that if you want to add one item to an array, you have to</a:t>
            </a:r>
            <a:br>
              <a:rPr lang="en-US" altLang="ko-KR" sz="2100" dirty="0"/>
            </a:br>
            <a:r>
              <a:rPr lang="en-US" altLang="ko-KR" sz="2100" dirty="0"/>
              <a:t>  RETRIEVE the value, add your item to the list and then UPDATE the entire array value </a:t>
            </a:r>
            <a:br>
              <a:rPr lang="en-US" altLang="ko-KR" sz="2100" dirty="0"/>
            </a:br>
            <a:r>
              <a:rPr lang="en-US" altLang="ko-KR" sz="2100" dirty="0"/>
              <a:t>  including the old items and the one you intend to add.  </a:t>
            </a:r>
            <a:br>
              <a:rPr lang="en-US" altLang="ko-KR" sz="2100" dirty="0"/>
            </a:br>
            <a:r>
              <a:rPr lang="en-US" altLang="ko-KR" sz="2100" dirty="0"/>
              <a:t>  If the Property value happens to change between the RETRIEVE </a:t>
            </a:r>
            <a:br>
              <a:rPr lang="en-US" altLang="ko-KR" sz="2100" dirty="0"/>
            </a:br>
            <a:r>
              <a:rPr lang="en-US" altLang="ko-KR" sz="2100" dirty="0"/>
              <a:t>  and the UPDATE operations, you’ll lose those changes. </a:t>
            </a:r>
          </a:p>
          <a:p>
            <a:pPr marL="457200" indent="-457200"/>
            <a:r>
              <a:rPr lang="en-US" altLang="ko-KR" dirty="0"/>
              <a:t>Would be convenient to enable POST to Append/ Update/ Delete an item of an array. </a:t>
            </a:r>
          </a:p>
          <a:p>
            <a:pPr marL="731520" lvl="1" indent="-457200"/>
            <a:r>
              <a:rPr lang="en-US" altLang="ko-KR" dirty="0"/>
              <a:t>IETF Core WG is working on the issue with</a:t>
            </a:r>
          </a:p>
          <a:p>
            <a:pPr marL="731520" lvl="1" indent="-457200"/>
            <a:endParaRPr lang="en-US" altLang="ko-KR" dirty="0"/>
          </a:p>
          <a:p>
            <a:pPr marL="731520" lvl="1" indent="-457200">
              <a:buNone/>
            </a:pPr>
            <a:r>
              <a:rPr lang="en-US" altLang="ko-KR" dirty="0"/>
              <a:t>        Patch and Fetch Methods for </a:t>
            </a:r>
            <a:r>
              <a:rPr lang="en-US" altLang="ko-KR" dirty="0" err="1"/>
              <a:t>CoAP</a:t>
            </a:r>
            <a:r>
              <a:rPr lang="en-US" altLang="ko-KR" dirty="0"/>
              <a:t> (</a:t>
            </a:r>
            <a:r>
              <a:rPr lang="en-US" altLang="ko-KR" dirty="0">
                <a:hlinkClick r:id="rId2"/>
              </a:rPr>
              <a:t>https://tools.ietf.org/html/draft-ietf-core-etch-01</a:t>
            </a:r>
            <a:r>
              <a:rPr lang="en-US" altLang="ko-KR" dirty="0"/>
              <a:t>)</a:t>
            </a:r>
          </a:p>
          <a:p>
            <a:pPr lvl="1"/>
            <a:endParaRPr lang="en-US" altLang="ko-KR" dirty="0"/>
          </a:p>
          <a:p>
            <a:pPr marL="731520" lvl="1" indent="-457200"/>
            <a:r>
              <a:rPr lang="en-US" altLang="ko-KR" dirty="0"/>
              <a:t>The above permits to access &amp; manipulate parts of a resource</a:t>
            </a:r>
            <a:br>
              <a:rPr lang="en-US" altLang="ko-KR" dirty="0"/>
            </a:br>
            <a:r>
              <a:rPr lang="en-US" altLang="ko-KR" dirty="0"/>
              <a:t>with new methods FETCH &amp; PATCH/</a:t>
            </a:r>
            <a:r>
              <a:rPr lang="en-US" altLang="ko-KR" dirty="0" err="1"/>
              <a:t>iPATCH</a:t>
            </a:r>
            <a:r>
              <a:rPr lang="en-US" altLang="ko-KR" dirty="0"/>
              <a:t>.</a:t>
            </a:r>
          </a:p>
        </p:txBody>
      </p:sp>
      <p:sp>
        <p:nvSpPr>
          <p:cNvPr id="3" name="Title 2"/>
          <p:cNvSpPr>
            <a:spLocks noGrp="1"/>
          </p:cNvSpPr>
          <p:nvPr>
            <p:ph type="title"/>
          </p:nvPr>
        </p:nvSpPr>
        <p:spPr/>
        <p:txBody>
          <a:bodyPr>
            <a:normAutofit fontScale="90000"/>
          </a:bodyPr>
          <a:lstStyle/>
          <a:p>
            <a:r>
              <a:rPr lang="en-US" dirty="0"/>
              <a:t>Background: </a:t>
            </a:r>
            <a:r>
              <a:rPr lang="en-US" altLang="ko-KR" dirty="0"/>
              <a:t>How to add a single ACE to an ACL</a:t>
            </a:r>
            <a:br>
              <a:rPr lang="en-US" altLang="ko-KR" b="0" dirty="0"/>
            </a:b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62</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1C7BC3E-C444-436B-B4D3-B2BF6ED6C30B}" type="datetime4">
              <a:rPr lang="en-US" altLang="ko-KR" smtClean="0"/>
              <a:t>June 22, 2017</a:t>
            </a:fld>
            <a:endParaRPr lang="en-US" dirty="0"/>
          </a:p>
        </p:txBody>
      </p:sp>
    </p:spTree>
    <p:extLst>
      <p:ext uri="{BB962C8B-B14F-4D97-AF65-F5344CB8AC3E}">
        <p14:creationId xmlns:p14="http://schemas.microsoft.com/office/powerpoint/2010/main" val="40830998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4876800"/>
          </a:xfrm>
        </p:spPr>
        <p:txBody>
          <a:bodyPr>
            <a:normAutofit fontScale="55000" lnSpcReduction="20000"/>
          </a:bodyPr>
          <a:lstStyle/>
          <a:p>
            <a:pPr marL="457200" indent="-457200"/>
            <a:r>
              <a:rPr lang="en-US" altLang="ko-KR" dirty="0"/>
              <a:t>PATCH REQUEST contains "Patch document“ which instructs how the target resource (referred by Request URI) should be modified to produce a new version.  </a:t>
            </a:r>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endParaRPr lang="en-US" altLang="ko-KR" dirty="0"/>
          </a:p>
          <a:p>
            <a:pPr marL="731520" lvl="1" indent="-457200"/>
            <a:r>
              <a:rPr lang="en-US" altLang="ko-KR" dirty="0"/>
              <a:t>op: the operation to perform (add, replace, remove, copy(?), move(?))  </a:t>
            </a:r>
          </a:p>
          <a:p>
            <a:pPr marL="731520" lvl="1" indent="-457200"/>
            <a:r>
              <a:rPr lang="en-US" altLang="ko-KR" dirty="0"/>
              <a:t>path:  the target to operate.  </a:t>
            </a:r>
          </a:p>
          <a:p>
            <a:pPr marL="731520" lvl="1" indent="-457200"/>
            <a:r>
              <a:rPr lang="en-US" altLang="ko-KR" dirty="0"/>
              <a:t>value:  the value to be incorporated </a:t>
            </a:r>
          </a:p>
          <a:p>
            <a:pPr marL="731520" lvl="1" indent="-457200"/>
            <a:endParaRPr lang="en-US" altLang="ko-KR" dirty="0"/>
          </a:p>
          <a:p>
            <a:pPr marL="457200" indent="-457200"/>
            <a:r>
              <a:rPr lang="en-US" altLang="ko-KR" dirty="0"/>
              <a:t>For the case of adding one item &amp; replacing another to an existing array, it works like this.</a:t>
            </a:r>
          </a:p>
          <a:p>
            <a:pPr marL="731520" lvl="1" indent="-457200"/>
            <a:endParaRPr lang="en-US" altLang="ko-KR" dirty="0"/>
          </a:p>
        </p:txBody>
      </p:sp>
      <p:sp>
        <p:nvSpPr>
          <p:cNvPr id="3" name="Title 2"/>
          <p:cNvSpPr>
            <a:spLocks noGrp="1"/>
          </p:cNvSpPr>
          <p:nvPr>
            <p:ph type="title"/>
          </p:nvPr>
        </p:nvSpPr>
        <p:spPr/>
        <p:txBody>
          <a:bodyPr/>
          <a:lstStyle/>
          <a:p>
            <a:r>
              <a:rPr lang="en-US" dirty="0"/>
              <a:t>PATCH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63</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A08B29AF-80AE-4037-8644-01DD642A09A6}" type="datetime4">
              <a:rPr lang="en-US" altLang="ko-KR" smtClean="0"/>
              <a:t>June 22, 2017</a:t>
            </a:fld>
            <a:endParaRPr lang="en-US" dirty="0"/>
          </a:p>
        </p:txBody>
      </p:sp>
      <p:sp>
        <p:nvSpPr>
          <p:cNvPr id="8" name="직사각형 7"/>
          <p:cNvSpPr/>
          <p:nvPr/>
        </p:nvSpPr>
        <p:spPr>
          <a:xfrm>
            <a:off x="1661319" y="2243554"/>
            <a:ext cx="8763000" cy="20998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p:cNvSpPr/>
          <p:nvPr/>
        </p:nvSpPr>
        <p:spPr>
          <a:xfrm>
            <a:off x="1889919" y="2304788"/>
            <a:ext cx="8305800" cy="198418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a:t>
            </a:r>
          </a:p>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 "op":"</a:t>
            </a:r>
            <a:r>
              <a:rPr lang="en-US" altLang="ko-KR" dirty="0" err="1">
                <a:solidFill>
                  <a:srgbClr val="000000"/>
                </a:solidFill>
                <a:latin typeface="Courier New" panose="02070309020205020404" pitchFamily="49" charset="0"/>
                <a:cs typeface="Courier New" panose="02070309020205020404" pitchFamily="49" charset="0"/>
              </a:rPr>
              <a:t>replace","path</a:t>
            </a:r>
            <a:r>
              <a:rPr lang="en-US" altLang="ko-KR" dirty="0">
                <a:solidFill>
                  <a:srgbClr val="000000"/>
                </a:solidFill>
                <a:latin typeface="Courier New" panose="02070309020205020404" pitchFamily="49" charset="0"/>
                <a:cs typeface="Courier New" panose="02070309020205020404" pitchFamily="49" charset="0"/>
              </a:rPr>
              <a:t>":"</a:t>
            </a:r>
            <a:r>
              <a:rPr lang="en-US" altLang="ko-KR" dirty="0" err="1">
                <a:solidFill>
                  <a:srgbClr val="000000"/>
                </a:solidFill>
                <a:latin typeface="Courier New" panose="02070309020205020404" pitchFamily="49" charset="0"/>
                <a:cs typeface="Courier New" panose="02070309020205020404" pitchFamily="49" charset="0"/>
              </a:rPr>
              <a:t>foo</a:t>
            </a:r>
            <a:r>
              <a:rPr lang="en-US" altLang="ko-KR" dirty="0">
                <a:solidFill>
                  <a:srgbClr val="000000"/>
                </a:solidFill>
                <a:latin typeface="Courier New" panose="02070309020205020404" pitchFamily="49" charset="0"/>
                <a:cs typeface="Courier New" panose="02070309020205020404" pitchFamily="49" charset="0"/>
              </a:rPr>
              <a:t>/1","value":{"A":5}}</a:t>
            </a:r>
          </a:p>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 "op":"</a:t>
            </a:r>
            <a:r>
              <a:rPr lang="en-US" altLang="ko-KR" dirty="0" err="1">
                <a:solidFill>
                  <a:srgbClr val="000000"/>
                </a:solidFill>
                <a:latin typeface="Courier New" panose="02070309020205020404" pitchFamily="49" charset="0"/>
                <a:cs typeface="Courier New" panose="02070309020205020404" pitchFamily="49" charset="0"/>
              </a:rPr>
              <a:t>add","path</a:t>
            </a:r>
            <a:r>
              <a:rPr lang="en-US" altLang="ko-KR" dirty="0">
                <a:solidFill>
                  <a:srgbClr val="000000"/>
                </a:solidFill>
                <a:latin typeface="Courier New" panose="02070309020205020404" pitchFamily="49" charset="0"/>
                <a:cs typeface="Courier New" panose="02070309020205020404" pitchFamily="49" charset="0"/>
              </a:rPr>
              <a:t>":"bar/1","value":{"E":6}}</a:t>
            </a:r>
          </a:p>
          <a:p>
            <a:pPr lvl="0">
              <a:spcBef>
                <a:spcPts val="1800"/>
              </a:spcBef>
              <a:buClr>
                <a:srgbClr val="68B953"/>
              </a:buClr>
            </a:pPr>
            <a:r>
              <a:rPr lang="en-US" altLang="ko-KR"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68640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4876800"/>
          </a:xfrm>
        </p:spPr>
        <p:txBody>
          <a:bodyPr>
            <a:normAutofit/>
          </a:bodyPr>
          <a:lstStyle/>
          <a:p>
            <a:pPr marL="457200" indent="-457200"/>
            <a:r>
              <a:rPr lang="en-US" altLang="ko-KR" dirty="0"/>
              <a:t>Resource original state </a:t>
            </a:r>
          </a:p>
          <a:p>
            <a:pPr marL="731520" lvl="1" indent="-457200"/>
            <a:endParaRPr lang="en-US" altLang="ko-KR" dirty="0"/>
          </a:p>
          <a:p>
            <a:pPr marL="731520" lvl="1" indent="-457200"/>
            <a:endParaRPr lang="en-US" altLang="ko-KR" dirty="0"/>
          </a:p>
          <a:p>
            <a:pPr marL="457200" indent="-457200"/>
            <a:r>
              <a:rPr lang="en-US" altLang="ko-KR" dirty="0"/>
              <a:t>REQ: PATCH /Resource</a:t>
            </a:r>
          </a:p>
          <a:p>
            <a:pPr marL="457200" indent="-457200"/>
            <a:endParaRPr lang="en-US" altLang="ko-KR" dirty="0"/>
          </a:p>
          <a:p>
            <a:pPr marL="457200" indent="-457200"/>
            <a:endParaRPr lang="en-US" altLang="ko-KR" dirty="0"/>
          </a:p>
          <a:p>
            <a:pPr marL="457200" indent="-457200"/>
            <a:r>
              <a:rPr lang="en-US" altLang="ko-KR" dirty="0"/>
              <a:t>RET: </a:t>
            </a:r>
            <a:r>
              <a:rPr lang="en-US" altLang="ko-KR" dirty="0" err="1"/>
              <a:t>CoAP</a:t>
            </a:r>
            <a:r>
              <a:rPr lang="en-US" altLang="ko-KR" dirty="0"/>
              <a:t> 2.04 Changed</a:t>
            </a:r>
          </a:p>
          <a:p>
            <a:pPr marL="457200" indent="-457200"/>
            <a:r>
              <a:rPr lang="en-US" altLang="ko-KR" dirty="0"/>
              <a:t>REQ: PATCH /Resource</a:t>
            </a:r>
          </a:p>
          <a:p>
            <a:pPr marL="457200" indent="-457200"/>
            <a:endParaRPr lang="en-US" altLang="ko-KR" dirty="0"/>
          </a:p>
        </p:txBody>
      </p:sp>
      <p:sp>
        <p:nvSpPr>
          <p:cNvPr id="3" name="Title 2"/>
          <p:cNvSpPr>
            <a:spLocks noGrp="1"/>
          </p:cNvSpPr>
          <p:nvPr>
            <p:ph type="title"/>
          </p:nvPr>
        </p:nvSpPr>
        <p:spPr/>
        <p:txBody>
          <a:bodyPr/>
          <a:lstStyle/>
          <a:p>
            <a:r>
              <a:rPr lang="en-US" dirty="0"/>
              <a:t>PATCH example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64</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4D68FB7C-E2AB-4E9E-99AB-6E710AF8AE58}" type="datetime4">
              <a:rPr lang="en-US" altLang="ko-KR" smtClean="0"/>
              <a:t>June 22, 2017</a:t>
            </a:fld>
            <a:endParaRPr lang="en-US" dirty="0"/>
          </a:p>
        </p:txBody>
      </p:sp>
      <p:sp>
        <p:nvSpPr>
          <p:cNvPr id="8" name="직사각형 7"/>
          <p:cNvSpPr/>
          <p:nvPr/>
        </p:nvSpPr>
        <p:spPr>
          <a:xfrm>
            <a:off x="1661319" y="1992088"/>
            <a:ext cx="8763000" cy="75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p:cNvSpPr/>
          <p:nvPr/>
        </p:nvSpPr>
        <p:spPr>
          <a:xfrm>
            <a:off x="1889919" y="2057400"/>
            <a:ext cx="8305800" cy="609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 "</a:t>
            </a:r>
            <a:r>
              <a:rPr lang="en-US" altLang="ko-KR" sz="1200" dirty="0" err="1">
                <a:solidFill>
                  <a:srgbClr val="000000"/>
                </a:solidFill>
                <a:latin typeface="Courier New" panose="02070309020205020404" pitchFamily="49" charset="0"/>
                <a:cs typeface="Courier New" panose="02070309020205020404" pitchFamily="49" charset="0"/>
              </a:rPr>
              <a:t>foo</a:t>
            </a:r>
            <a:r>
              <a:rPr lang="en-US" altLang="ko-KR" sz="1200" dirty="0">
                <a:solidFill>
                  <a:srgbClr val="000000"/>
                </a:solidFill>
                <a:latin typeface="Courier New" panose="02070309020205020404" pitchFamily="49" charset="0"/>
                <a:cs typeface="Courier New" panose="02070309020205020404" pitchFamily="49" charset="0"/>
              </a:rPr>
              <a:t>": [{"A":1}, {"B":2}], "bar": [{"C":3}, {"D":4}]}</a:t>
            </a:r>
          </a:p>
        </p:txBody>
      </p:sp>
      <p:sp>
        <p:nvSpPr>
          <p:cNvPr id="10" name="직사각형 9"/>
          <p:cNvSpPr/>
          <p:nvPr/>
        </p:nvSpPr>
        <p:spPr>
          <a:xfrm>
            <a:off x="1661319" y="3334013"/>
            <a:ext cx="8763000" cy="9658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p:cNvSpPr/>
          <p:nvPr/>
        </p:nvSpPr>
        <p:spPr>
          <a:xfrm>
            <a:off x="1889919" y="3233058"/>
            <a:ext cx="8305800" cy="12192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     { "op":"</a:t>
            </a:r>
            <a:r>
              <a:rPr lang="en-US" altLang="ko-KR" sz="1200" dirty="0" err="1">
                <a:solidFill>
                  <a:srgbClr val="000000"/>
                </a:solidFill>
                <a:latin typeface="Courier New" panose="02070309020205020404" pitchFamily="49" charset="0"/>
                <a:cs typeface="Courier New" panose="02070309020205020404" pitchFamily="49" charset="0"/>
              </a:rPr>
              <a:t>replace","path</a:t>
            </a:r>
            <a:r>
              <a:rPr lang="en-US" altLang="ko-KR" sz="1200" dirty="0">
                <a:solidFill>
                  <a:srgbClr val="000000"/>
                </a:solidFill>
                <a:latin typeface="Courier New" panose="02070309020205020404" pitchFamily="49" charset="0"/>
                <a:cs typeface="Courier New" panose="02070309020205020404" pitchFamily="49" charset="0"/>
              </a:rPr>
              <a:t>":"</a:t>
            </a:r>
            <a:r>
              <a:rPr lang="en-US" altLang="ko-KR" sz="1200" dirty="0" err="1">
                <a:solidFill>
                  <a:srgbClr val="000000"/>
                </a:solidFill>
                <a:latin typeface="Courier New" panose="02070309020205020404" pitchFamily="49" charset="0"/>
                <a:cs typeface="Courier New" panose="02070309020205020404" pitchFamily="49" charset="0"/>
              </a:rPr>
              <a:t>foo</a:t>
            </a:r>
            <a:r>
              <a:rPr lang="en-US" altLang="ko-KR" sz="1200" dirty="0">
                <a:solidFill>
                  <a:srgbClr val="000000"/>
                </a:solidFill>
                <a:latin typeface="Courier New" panose="02070309020205020404" pitchFamily="49" charset="0"/>
                <a:cs typeface="Courier New" panose="02070309020205020404" pitchFamily="49" charset="0"/>
              </a:rPr>
              <a:t>/1","value":{"A":5}}</a:t>
            </a:r>
          </a:p>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      { "op":"</a:t>
            </a:r>
            <a:r>
              <a:rPr lang="en-US" altLang="ko-KR" sz="1200" dirty="0" err="1">
                <a:solidFill>
                  <a:srgbClr val="000000"/>
                </a:solidFill>
                <a:latin typeface="Courier New" panose="02070309020205020404" pitchFamily="49" charset="0"/>
                <a:cs typeface="Courier New" panose="02070309020205020404" pitchFamily="49" charset="0"/>
              </a:rPr>
              <a:t>add","path</a:t>
            </a:r>
            <a:r>
              <a:rPr lang="en-US" altLang="ko-KR" sz="1200" dirty="0">
                <a:solidFill>
                  <a:srgbClr val="000000"/>
                </a:solidFill>
                <a:latin typeface="Courier New" panose="02070309020205020404" pitchFamily="49" charset="0"/>
                <a:cs typeface="Courier New" panose="02070309020205020404" pitchFamily="49" charset="0"/>
              </a:rPr>
              <a:t>":"bar/1","value":{"E":6}} ]</a:t>
            </a:r>
          </a:p>
        </p:txBody>
      </p:sp>
      <p:sp>
        <p:nvSpPr>
          <p:cNvPr id="13" name="직사각형 12"/>
          <p:cNvSpPr/>
          <p:nvPr/>
        </p:nvSpPr>
        <p:spPr>
          <a:xfrm>
            <a:off x="1661319" y="5595259"/>
            <a:ext cx="8763000" cy="75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p:nvSpPr>
        <p:spPr>
          <a:xfrm>
            <a:off x="1889919" y="5660571"/>
            <a:ext cx="8305800" cy="609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a:t>
            </a:r>
            <a:r>
              <a:rPr lang="en-US" altLang="ko-KR" sz="1200" dirty="0" err="1">
                <a:solidFill>
                  <a:srgbClr val="000000"/>
                </a:solidFill>
                <a:latin typeface="Courier New" panose="02070309020205020404" pitchFamily="49" charset="0"/>
                <a:cs typeface="Courier New" panose="02070309020205020404" pitchFamily="49" charset="0"/>
              </a:rPr>
              <a:t>foo</a:t>
            </a:r>
            <a:r>
              <a:rPr lang="en-US" altLang="ko-KR" sz="1200" dirty="0">
                <a:solidFill>
                  <a:srgbClr val="000000"/>
                </a:solidFill>
                <a:latin typeface="Courier New" panose="02070309020205020404" pitchFamily="49" charset="0"/>
                <a:cs typeface="Courier New" panose="02070309020205020404" pitchFamily="49" charset="0"/>
              </a:rPr>
              <a:t>": [{"A":5}, {"B":2}], "bar": [{"E":6}, {"C":3}, {"D":4}]} </a:t>
            </a:r>
          </a:p>
        </p:txBody>
      </p:sp>
    </p:spTree>
    <p:extLst>
      <p:ext uri="{BB962C8B-B14F-4D97-AF65-F5344CB8AC3E}">
        <p14:creationId xmlns:p14="http://schemas.microsoft.com/office/powerpoint/2010/main" val="32390420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4876800"/>
          </a:xfrm>
        </p:spPr>
        <p:txBody>
          <a:bodyPr>
            <a:normAutofit/>
          </a:bodyPr>
          <a:lstStyle/>
          <a:p>
            <a:pPr marL="457200" indent="-457200"/>
            <a:r>
              <a:rPr lang="en-US" altLang="ko-KR" dirty="0"/>
              <a:t>Resource original state </a:t>
            </a:r>
          </a:p>
          <a:p>
            <a:pPr marL="731520" lvl="1" indent="-457200"/>
            <a:endParaRPr lang="en-US" altLang="ko-KR" dirty="0"/>
          </a:p>
          <a:p>
            <a:pPr marL="731520" lvl="1" indent="-457200"/>
            <a:endParaRPr lang="en-US" altLang="ko-KR" dirty="0"/>
          </a:p>
          <a:p>
            <a:pPr marL="457200" indent="-457200"/>
            <a:r>
              <a:rPr lang="en-US" altLang="ko-KR" dirty="0"/>
              <a:t>REQ: POST /</a:t>
            </a:r>
            <a:r>
              <a:rPr lang="en-US" altLang="ko-KR" dirty="0" err="1"/>
              <a:t>Resource?op</a:t>
            </a:r>
            <a:r>
              <a:rPr lang="en-US" altLang="ko-KR" dirty="0"/>
              <a:t>=add</a:t>
            </a:r>
          </a:p>
          <a:p>
            <a:pPr marL="457200" indent="-457200"/>
            <a:endParaRPr lang="en-US" altLang="ko-KR" dirty="0"/>
          </a:p>
          <a:p>
            <a:pPr marL="457200" indent="-457200"/>
            <a:endParaRPr lang="en-US" altLang="ko-KR" dirty="0"/>
          </a:p>
          <a:p>
            <a:pPr marL="457200" indent="-457200"/>
            <a:r>
              <a:rPr lang="en-US" altLang="ko-KR" dirty="0"/>
              <a:t>RET: </a:t>
            </a:r>
            <a:r>
              <a:rPr lang="en-US" altLang="ko-KR" dirty="0" err="1"/>
              <a:t>CoAP</a:t>
            </a:r>
            <a:r>
              <a:rPr lang="en-US" altLang="ko-KR" dirty="0"/>
              <a:t> 2.04 Changed</a:t>
            </a:r>
          </a:p>
          <a:p>
            <a:pPr marL="457200" indent="-457200"/>
            <a:r>
              <a:rPr lang="en-US" altLang="ko-KR" dirty="0"/>
              <a:t>REQ: POST /Resource </a:t>
            </a:r>
          </a:p>
          <a:p>
            <a:pPr marL="457200" indent="-457200"/>
            <a:endParaRPr lang="en-US" altLang="ko-KR" dirty="0"/>
          </a:p>
        </p:txBody>
      </p:sp>
      <p:sp>
        <p:nvSpPr>
          <p:cNvPr id="3" name="Title 2"/>
          <p:cNvSpPr>
            <a:spLocks noGrp="1"/>
          </p:cNvSpPr>
          <p:nvPr>
            <p:ph type="title"/>
          </p:nvPr>
        </p:nvSpPr>
        <p:spPr/>
        <p:txBody>
          <a:bodyPr/>
          <a:lstStyle/>
          <a:p>
            <a:r>
              <a:rPr lang="en-US" dirty="0"/>
              <a:t>PATCH using POST with query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65</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2F986149-4BDC-46B1-BC23-5AEFAF5BA955}" type="datetime4">
              <a:rPr lang="en-US" altLang="ko-KR" smtClean="0"/>
              <a:t>June 22, 2017</a:t>
            </a:fld>
            <a:endParaRPr lang="en-US" dirty="0"/>
          </a:p>
        </p:txBody>
      </p:sp>
      <p:sp>
        <p:nvSpPr>
          <p:cNvPr id="8" name="직사각형 7"/>
          <p:cNvSpPr/>
          <p:nvPr/>
        </p:nvSpPr>
        <p:spPr>
          <a:xfrm>
            <a:off x="1661319" y="1992088"/>
            <a:ext cx="8763000" cy="75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p:cNvSpPr/>
          <p:nvPr/>
        </p:nvSpPr>
        <p:spPr>
          <a:xfrm>
            <a:off x="1889919" y="2057400"/>
            <a:ext cx="8305800" cy="609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 "</a:t>
            </a:r>
            <a:r>
              <a:rPr lang="en-US" altLang="ko-KR" sz="1200" dirty="0" err="1">
                <a:solidFill>
                  <a:srgbClr val="000000"/>
                </a:solidFill>
                <a:latin typeface="Courier New" panose="02070309020205020404" pitchFamily="49" charset="0"/>
                <a:cs typeface="Courier New" panose="02070309020205020404" pitchFamily="49" charset="0"/>
              </a:rPr>
              <a:t>foo</a:t>
            </a:r>
            <a:r>
              <a:rPr lang="en-US" altLang="ko-KR" sz="1200" dirty="0">
                <a:solidFill>
                  <a:srgbClr val="000000"/>
                </a:solidFill>
                <a:latin typeface="Courier New" panose="02070309020205020404" pitchFamily="49" charset="0"/>
                <a:cs typeface="Courier New" panose="02070309020205020404" pitchFamily="49" charset="0"/>
              </a:rPr>
              <a:t>": [{"A":1}, {"B":2}], "bar": [{"C":3}, {"D":4}]}</a:t>
            </a:r>
          </a:p>
        </p:txBody>
      </p:sp>
      <p:sp>
        <p:nvSpPr>
          <p:cNvPr id="11" name="직사각형 10"/>
          <p:cNvSpPr/>
          <p:nvPr/>
        </p:nvSpPr>
        <p:spPr>
          <a:xfrm>
            <a:off x="1889919" y="3233058"/>
            <a:ext cx="8305800" cy="12192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 </a:t>
            </a:r>
          </a:p>
        </p:txBody>
      </p:sp>
      <p:sp>
        <p:nvSpPr>
          <p:cNvPr id="13" name="직사각형 12"/>
          <p:cNvSpPr/>
          <p:nvPr/>
        </p:nvSpPr>
        <p:spPr>
          <a:xfrm>
            <a:off x="1661319" y="5595259"/>
            <a:ext cx="8763000" cy="75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p:cNvSpPr/>
          <p:nvPr/>
        </p:nvSpPr>
        <p:spPr>
          <a:xfrm>
            <a:off x="1889919" y="5660571"/>
            <a:ext cx="8305800" cy="609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a:t>
            </a:r>
            <a:r>
              <a:rPr lang="en-US" altLang="ko-KR" sz="1200" dirty="0" err="1">
                <a:solidFill>
                  <a:srgbClr val="000000"/>
                </a:solidFill>
                <a:latin typeface="Courier New" panose="02070309020205020404" pitchFamily="49" charset="0"/>
                <a:cs typeface="Courier New" panose="02070309020205020404" pitchFamily="49" charset="0"/>
              </a:rPr>
              <a:t>foo</a:t>
            </a:r>
            <a:r>
              <a:rPr lang="en-US" altLang="ko-KR" sz="1200" dirty="0">
                <a:solidFill>
                  <a:srgbClr val="000000"/>
                </a:solidFill>
                <a:latin typeface="Courier New" panose="02070309020205020404" pitchFamily="49" charset="0"/>
                <a:cs typeface="Courier New" panose="02070309020205020404" pitchFamily="49" charset="0"/>
              </a:rPr>
              <a:t>": [{"A":1}, {"B":2}], "bar": [{"E":6}, {"C":3}, {"D":4}]} </a:t>
            </a:r>
          </a:p>
        </p:txBody>
      </p:sp>
      <p:sp>
        <p:nvSpPr>
          <p:cNvPr id="15" name="직사각형 14"/>
          <p:cNvSpPr/>
          <p:nvPr/>
        </p:nvSpPr>
        <p:spPr>
          <a:xfrm>
            <a:off x="1661319" y="3429003"/>
            <a:ext cx="8763000" cy="75111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p:cNvSpPr/>
          <p:nvPr/>
        </p:nvSpPr>
        <p:spPr>
          <a:xfrm>
            <a:off x="1889919" y="3494315"/>
            <a:ext cx="8305800" cy="6096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spcBef>
                <a:spcPts val="1800"/>
              </a:spcBef>
              <a:buClr>
                <a:srgbClr val="68B953"/>
              </a:buClr>
            </a:pPr>
            <a:r>
              <a:rPr lang="en-US" altLang="ko-KR" sz="1200" dirty="0">
                <a:solidFill>
                  <a:srgbClr val="000000"/>
                </a:solidFill>
                <a:latin typeface="Courier New" panose="02070309020205020404" pitchFamily="49" charset="0"/>
                <a:cs typeface="Courier New" panose="02070309020205020404" pitchFamily="49" charset="0"/>
              </a:rPr>
              <a:t>{ “bar/1": [{“E“:6}]}</a:t>
            </a:r>
          </a:p>
        </p:txBody>
      </p:sp>
    </p:spTree>
    <p:extLst>
      <p:ext uri="{BB962C8B-B14F-4D97-AF65-F5344CB8AC3E}">
        <p14:creationId xmlns:p14="http://schemas.microsoft.com/office/powerpoint/2010/main" val="2902484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201401" cy="1066800"/>
          </a:xfrm>
        </p:spPr>
        <p:txBody>
          <a:bodyPr/>
          <a:lstStyle/>
          <a:p>
            <a:r>
              <a:rPr lang="en-US" altLang="ko-KR" dirty="0"/>
              <a:t>Next step</a:t>
            </a:r>
            <a:endParaRPr lang="ko-KR" altLang="en-US" dirty="0"/>
          </a:p>
        </p:txBody>
      </p:sp>
      <p:sp>
        <p:nvSpPr>
          <p:cNvPr id="4" name="날짜 개체 틀 3"/>
          <p:cNvSpPr>
            <a:spLocks noGrp="1"/>
          </p:cNvSpPr>
          <p:nvPr>
            <p:ph type="dt" sz="half" idx="10"/>
          </p:nvPr>
        </p:nvSpPr>
        <p:spPr/>
        <p:txBody>
          <a:bodyPr/>
          <a:lstStyle/>
          <a:p>
            <a:fld id="{D9DD17CF-8C12-4121-A424-3A5F0A8AC680}"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66</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r>
              <a:rPr lang="en-US" dirty="0">
                <a:latin typeface="Century Gothic"/>
                <a:sym typeface="Wingdings" panose="05000000000000000000" pitchFamily="2" charset="2"/>
              </a:rPr>
              <a:t>Assess the feasibility </a:t>
            </a:r>
          </a:p>
          <a:p>
            <a:pPr lvl="1" indent="-168275">
              <a:buClr>
                <a:srgbClr val="50A83E"/>
              </a:buClr>
              <a:buFont typeface="Arial" panose="020B0604020202020204" pitchFamily="34" charset="0"/>
              <a:buChar char="•"/>
              <a:defRPr/>
            </a:pPr>
            <a:r>
              <a:rPr lang="en-US" dirty="0">
                <a:latin typeface="Century Gothic"/>
                <a:sym typeface="Wingdings" panose="05000000000000000000" pitchFamily="2" charset="2"/>
              </a:rPr>
              <a:t>Would it be nice to adopt PATCH into OCF? </a:t>
            </a:r>
          </a:p>
          <a:p>
            <a:pPr lvl="1" indent="-168275">
              <a:buClr>
                <a:srgbClr val="50A83E"/>
              </a:buClr>
              <a:buFont typeface="Arial" panose="020B0604020202020204" pitchFamily="34" charset="0"/>
              <a:buChar char="•"/>
              <a:defRPr/>
            </a:pPr>
            <a:r>
              <a:rPr lang="en-US" dirty="0">
                <a:latin typeface="Century Gothic"/>
                <a:sym typeface="Wingdings" panose="05000000000000000000" pitchFamily="2" charset="2"/>
              </a:rPr>
              <a:t>Can we use query based approach also? </a:t>
            </a:r>
          </a:p>
          <a:p>
            <a:pPr lvl="1" indent="-168275">
              <a:buClr>
                <a:srgbClr val="50A83E"/>
              </a:buClr>
              <a:buNone/>
              <a:defRPr/>
            </a:pPr>
            <a:endParaRPr lang="en-US" dirty="0">
              <a:latin typeface="Century Gothic"/>
              <a:sym typeface="Wingdings" panose="05000000000000000000" pitchFamily="2" charset="2"/>
            </a:endParaRPr>
          </a:p>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Tree>
    <p:extLst>
      <p:ext uri="{BB962C8B-B14F-4D97-AF65-F5344CB8AC3E}">
        <p14:creationId xmlns:p14="http://schemas.microsoft.com/office/powerpoint/2010/main" val="739994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457200" indent="-457200"/>
            <a:r>
              <a:rPr lang="en-US" altLang="ko-KR" dirty="0"/>
              <a:t>“</a:t>
            </a:r>
            <a:r>
              <a:rPr lang="en-US" altLang="ko-KR" dirty="0" err="1"/>
              <a:t>rt</a:t>
            </a:r>
            <a:r>
              <a:rPr lang="en-US" altLang="ko-KR" dirty="0"/>
              <a:t>” query is specified for /</a:t>
            </a:r>
            <a:r>
              <a:rPr lang="en-US" altLang="ko-KR" dirty="0" err="1"/>
              <a:t>oic</a:t>
            </a:r>
            <a:r>
              <a:rPr lang="en-US" altLang="ko-KR" dirty="0"/>
              <a:t>/res  </a:t>
            </a:r>
          </a:p>
          <a:p>
            <a:pPr marL="731520" lvl="1" indent="-457200"/>
            <a:r>
              <a:rPr lang="en-US" altLang="ko-KR" dirty="0"/>
              <a:t>GET /</a:t>
            </a:r>
            <a:r>
              <a:rPr lang="en-US" altLang="ko-KR" dirty="0" err="1"/>
              <a:t>oic</a:t>
            </a:r>
            <a:r>
              <a:rPr lang="en-US" altLang="ko-KR" dirty="0"/>
              <a:t>/</a:t>
            </a:r>
            <a:r>
              <a:rPr lang="en-US" altLang="ko-KR" dirty="0" err="1"/>
              <a:t>res?rt</a:t>
            </a:r>
            <a:r>
              <a:rPr lang="en-US" altLang="ko-KR" dirty="0"/>
              <a:t>=</a:t>
            </a:r>
            <a:r>
              <a:rPr lang="en-US" altLang="ko-KR" dirty="0" err="1"/>
              <a:t>oic.r.foo</a:t>
            </a:r>
            <a:r>
              <a:rPr lang="en-US" altLang="ko-KR" dirty="0"/>
              <a:t> would return the OCF Links with “</a:t>
            </a:r>
            <a:r>
              <a:rPr lang="en-US" altLang="ko-KR" dirty="0" err="1"/>
              <a:t>rt</a:t>
            </a:r>
            <a:r>
              <a:rPr lang="en-US" altLang="ko-KR" dirty="0"/>
              <a:t>” Parameter value is “</a:t>
            </a:r>
            <a:r>
              <a:rPr lang="en-US" altLang="ko-KR" dirty="0" err="1"/>
              <a:t>oic.r.foo</a:t>
            </a:r>
            <a:r>
              <a:rPr lang="en-US" altLang="ko-KR" dirty="0"/>
              <a:t>”, (e.g. {“</a:t>
            </a:r>
            <a:r>
              <a:rPr lang="en-US" altLang="ko-KR" dirty="0" err="1"/>
              <a:t>href</a:t>
            </a:r>
            <a:r>
              <a:rPr lang="en-US" altLang="ko-KR" dirty="0"/>
              <a:t>”: “/resource”, “</a:t>
            </a:r>
            <a:r>
              <a:rPr lang="en-US" altLang="ko-KR" dirty="0" err="1"/>
              <a:t>rt</a:t>
            </a:r>
            <a:r>
              <a:rPr lang="en-US" altLang="ko-KR" dirty="0"/>
              <a:t>”: “</a:t>
            </a:r>
            <a:r>
              <a:rPr lang="en-US" altLang="ko-KR" dirty="0" err="1"/>
              <a:t>oic.r.foo</a:t>
            </a:r>
            <a:r>
              <a:rPr lang="en-US" altLang="ko-KR" dirty="0"/>
              <a:t>”, “if”: “</a:t>
            </a:r>
            <a:r>
              <a:rPr lang="en-US" altLang="ko-KR" dirty="0" err="1"/>
              <a:t>oic.if.baseline</a:t>
            </a:r>
            <a:r>
              <a:rPr lang="en-US" altLang="ko-KR" dirty="0"/>
              <a:t>”})</a:t>
            </a:r>
          </a:p>
          <a:p>
            <a:pPr marL="731520" lvl="1" indent="-457200"/>
            <a:r>
              <a:rPr lang="en-US" altLang="ko-KR" dirty="0"/>
              <a:t>In case of multiple matching Links, the response would carry the multiple Links. 	</a:t>
            </a:r>
          </a:p>
          <a:p>
            <a:pPr marL="457200" indent="-457200"/>
            <a:r>
              <a:rPr lang="en-US" altLang="ko-KR" dirty="0"/>
              <a:t>However “</a:t>
            </a:r>
            <a:r>
              <a:rPr lang="en-US" altLang="ko-KR" dirty="0" err="1"/>
              <a:t>rt</a:t>
            </a:r>
            <a:r>
              <a:rPr lang="en-US" altLang="ko-KR" dirty="0"/>
              <a:t>” query is underspecified </a:t>
            </a:r>
          </a:p>
          <a:p>
            <a:pPr marL="731520" lvl="1" indent="-457200"/>
            <a:r>
              <a:rPr lang="en-US" altLang="ko-KR" dirty="0"/>
              <a:t>it’s not clear </a:t>
            </a:r>
          </a:p>
          <a:p>
            <a:pPr marL="1005840" lvl="2" indent="-457200"/>
            <a:r>
              <a:rPr lang="en-US" altLang="ko-KR" dirty="0"/>
              <a:t>whether “</a:t>
            </a:r>
            <a:r>
              <a:rPr lang="en-US" altLang="ko-KR" dirty="0" err="1"/>
              <a:t>rt</a:t>
            </a:r>
            <a:r>
              <a:rPr lang="en-US" altLang="ko-KR" dirty="0"/>
              <a:t>” query applicable to all the Resource Types</a:t>
            </a:r>
          </a:p>
          <a:p>
            <a:pPr marL="1005840" lvl="2" indent="-457200"/>
            <a:r>
              <a:rPr lang="en-US" altLang="ko-KR" dirty="0"/>
              <a:t>or only to Collections </a:t>
            </a:r>
          </a:p>
          <a:p>
            <a:pPr marL="1005840" lvl="2" indent="-457200"/>
            <a:r>
              <a:rPr lang="en-US" altLang="ko-KR" dirty="0"/>
              <a:t>or only to /</a:t>
            </a:r>
            <a:r>
              <a:rPr lang="en-US" altLang="ko-KR" dirty="0" err="1"/>
              <a:t>oic</a:t>
            </a:r>
            <a:r>
              <a:rPr lang="en-US" altLang="ko-KR" dirty="0"/>
              <a:t>/res     </a:t>
            </a:r>
          </a:p>
          <a:p>
            <a:pPr marL="731520" lvl="1" indent="-457200"/>
            <a:r>
              <a:rPr lang="en-US" altLang="ko-KR" dirty="0"/>
              <a:t>if  “</a:t>
            </a:r>
            <a:r>
              <a:rPr lang="en-US" altLang="ko-KR" dirty="0" err="1"/>
              <a:t>rt</a:t>
            </a:r>
            <a:r>
              <a:rPr lang="en-US" altLang="ko-KR" dirty="0"/>
              <a:t>” query is not limited to /</a:t>
            </a:r>
            <a:r>
              <a:rPr lang="en-US" altLang="ko-KR" dirty="0" err="1"/>
              <a:t>oic</a:t>
            </a:r>
            <a:r>
              <a:rPr lang="en-US" altLang="ko-KR" dirty="0"/>
              <a:t>/res, it’s not clear </a:t>
            </a:r>
          </a:p>
          <a:p>
            <a:pPr marL="1005840" lvl="2" indent="-457200"/>
            <a:r>
              <a:rPr lang="en-US" altLang="ko-KR" dirty="0"/>
              <a:t>“</a:t>
            </a:r>
            <a:r>
              <a:rPr lang="en-US" altLang="ko-KR" dirty="0" err="1"/>
              <a:t>rt</a:t>
            </a:r>
            <a:r>
              <a:rPr lang="en-US" altLang="ko-KR" dirty="0"/>
              <a:t>” query value matches with “</a:t>
            </a:r>
            <a:r>
              <a:rPr lang="en-US" altLang="ko-KR" dirty="0" err="1"/>
              <a:t>rt</a:t>
            </a:r>
            <a:r>
              <a:rPr lang="en-US" altLang="ko-KR" dirty="0"/>
              <a:t>” Link Parameter or </a:t>
            </a:r>
          </a:p>
          <a:p>
            <a:pPr marL="1005840" lvl="2" indent="-457200"/>
            <a:r>
              <a:rPr lang="en-US" altLang="ko-KR" dirty="0"/>
              <a:t>“</a:t>
            </a:r>
            <a:r>
              <a:rPr lang="en-US" altLang="ko-KR" dirty="0" err="1"/>
              <a:t>rt</a:t>
            </a:r>
            <a:r>
              <a:rPr lang="en-US" altLang="ko-KR" dirty="0"/>
              <a:t>” Property. </a:t>
            </a:r>
          </a:p>
          <a:p>
            <a:pPr marL="457200" indent="-457200"/>
            <a:r>
              <a:rPr lang="en-US" altLang="ko-KR" dirty="0"/>
              <a:t>Michael proposed an approach to differentiate “</a:t>
            </a:r>
            <a:r>
              <a:rPr lang="en-US" altLang="ko-KR" dirty="0" err="1"/>
              <a:t>rt</a:t>
            </a:r>
            <a:r>
              <a:rPr lang="en-US" altLang="ko-KR" dirty="0"/>
              <a:t>” query based on interface, which , IMO, is of use. </a:t>
            </a:r>
          </a:p>
        </p:txBody>
      </p:sp>
      <p:sp>
        <p:nvSpPr>
          <p:cNvPr id="3" name="Title 2"/>
          <p:cNvSpPr>
            <a:spLocks noGrp="1"/>
          </p:cNvSpPr>
          <p:nvPr>
            <p:ph type="title"/>
          </p:nvPr>
        </p:nvSpPr>
        <p:spPr/>
        <p:txBody>
          <a:bodyPr/>
          <a:lstStyle/>
          <a:p>
            <a:r>
              <a:rPr lang="en-US" dirty="0"/>
              <a:t>Background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67</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07E9577E-BB16-45A4-A47E-12C9DC0FE4DF}" type="datetime4">
              <a:rPr lang="en-US" altLang="ko-KR" smtClean="0"/>
              <a:t>June 22, 2017</a:t>
            </a:fld>
            <a:endParaRPr lang="en-US" dirty="0"/>
          </a:p>
        </p:txBody>
      </p:sp>
      <p:sp>
        <p:nvSpPr>
          <p:cNvPr id="4" name="TextBox 3">
            <a:extLst>
              <a:ext uri="{FF2B5EF4-FFF2-40B4-BE49-F238E27FC236}">
                <a16:creationId xmlns:a16="http://schemas.microsoft.com/office/drawing/2014/main" id="{5D32FD7E-9E75-4732-BB04-D15593C13D86}"/>
              </a:ext>
            </a:extLst>
          </p:cNvPr>
          <p:cNvSpPr txBox="1"/>
          <p:nvPr/>
        </p:nvSpPr>
        <p:spPr>
          <a:xfrm>
            <a:off x="8852170" y="321013"/>
            <a:ext cx="998991" cy="369332"/>
          </a:xfrm>
          <a:prstGeom prst="rect">
            <a:avLst/>
          </a:prstGeom>
          <a:solidFill>
            <a:srgbClr val="FFFF00"/>
          </a:solidFill>
        </p:spPr>
        <p:txBody>
          <a:bodyPr wrap="none" rtlCol="0">
            <a:spAutoFit/>
          </a:bodyPr>
          <a:lstStyle/>
          <a:p>
            <a:r>
              <a:rPr lang="en-US" altLang="ko-KR" dirty="0"/>
              <a:t>PATCH </a:t>
            </a:r>
            <a:endParaRPr lang="ko-KR" altLang="en-US" dirty="0"/>
          </a:p>
        </p:txBody>
      </p:sp>
    </p:spTree>
    <p:extLst>
      <p:ext uri="{BB962C8B-B14F-4D97-AF65-F5344CB8AC3E}">
        <p14:creationId xmlns:p14="http://schemas.microsoft.com/office/powerpoint/2010/main" val="3307241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4876800"/>
          </a:xfrm>
        </p:spPr>
        <p:txBody>
          <a:bodyPr>
            <a:normAutofit fontScale="77500" lnSpcReduction="20000"/>
          </a:bodyPr>
          <a:lstStyle/>
          <a:p>
            <a:pPr marL="457200" indent="-457200"/>
            <a:r>
              <a:rPr lang="en-US" altLang="ko-KR" dirty="0"/>
              <a:t>“</a:t>
            </a:r>
            <a:r>
              <a:rPr lang="en-US" altLang="ko-KR" dirty="0" err="1"/>
              <a:t>rt</a:t>
            </a:r>
            <a:r>
              <a:rPr lang="en-US" altLang="ko-KR" dirty="0"/>
              <a:t>” query behaves in a different way according to interface used. </a:t>
            </a:r>
          </a:p>
          <a:p>
            <a:pPr marL="731520" lvl="1" indent="-457200"/>
            <a:r>
              <a:rPr lang="en-US" altLang="ko-KR" dirty="0"/>
              <a:t>This is to present the proposal before deciding on its feasibility or desirability. </a:t>
            </a:r>
          </a:p>
          <a:p>
            <a:pPr marL="457200" indent="-457200"/>
            <a:r>
              <a:rPr lang="en-US" altLang="ko-KR" dirty="0"/>
              <a:t>“</a:t>
            </a:r>
            <a:r>
              <a:rPr lang="en-US" altLang="ko-KR" dirty="0" err="1"/>
              <a:t>oic.if.ll</a:t>
            </a:r>
            <a:r>
              <a:rPr lang="en-US" altLang="ko-KR" dirty="0"/>
              <a:t>”: select the matching Link. </a:t>
            </a:r>
          </a:p>
          <a:p>
            <a:pPr lvl="1"/>
            <a:r>
              <a:rPr lang="en-US" altLang="ko-KR" dirty="0"/>
              <a:t>if "</a:t>
            </a:r>
            <a:r>
              <a:rPr lang="en-US" altLang="ko-KR" dirty="0" err="1"/>
              <a:t>rt</a:t>
            </a:r>
            <a:r>
              <a:rPr lang="en-US" altLang="ko-KR" dirty="0"/>
              <a:t>" query is used with "</a:t>
            </a:r>
            <a:r>
              <a:rPr lang="en-US" altLang="ko-KR" dirty="0" err="1"/>
              <a:t>oic.if.ll</a:t>
            </a:r>
            <a:r>
              <a:rPr lang="en-US" altLang="ko-KR" dirty="0"/>
              <a:t>", i.e. GET ?</a:t>
            </a:r>
            <a:r>
              <a:rPr lang="en-US" altLang="ko-KR" dirty="0" err="1"/>
              <a:t>rt</a:t>
            </a:r>
            <a:r>
              <a:rPr lang="en-US" altLang="ko-KR" dirty="0"/>
              <a:t>=</a:t>
            </a:r>
            <a:r>
              <a:rPr lang="en-US" altLang="ko-KR" dirty="0" err="1"/>
              <a:t>oic.r.foo&amp;if</a:t>
            </a:r>
            <a:r>
              <a:rPr lang="en-US" altLang="ko-KR" dirty="0"/>
              <a:t>=</a:t>
            </a:r>
            <a:r>
              <a:rPr lang="en-US" altLang="ko-KR" dirty="0" err="1"/>
              <a:t>oic.if.ll</a:t>
            </a:r>
            <a:r>
              <a:rPr lang="en-US" altLang="ko-KR" dirty="0"/>
              <a:t>, </a:t>
            </a:r>
          </a:p>
          <a:p>
            <a:pPr lvl="1">
              <a:buNone/>
            </a:pPr>
            <a:r>
              <a:rPr lang="en-US" altLang="ko-KR" dirty="0"/>
              <a:t>    the Sever returns the Links with “</a:t>
            </a:r>
            <a:r>
              <a:rPr lang="en-US" altLang="ko-KR" dirty="0" err="1"/>
              <a:t>rt</a:t>
            </a:r>
            <a:r>
              <a:rPr lang="en-US" altLang="ko-KR" dirty="0"/>
              <a:t>” Parameter having the query value.  </a:t>
            </a:r>
          </a:p>
          <a:p>
            <a:r>
              <a:rPr lang="en-US" altLang="ko-KR" dirty="0"/>
              <a:t>“</a:t>
            </a:r>
            <a:r>
              <a:rPr lang="en-US" altLang="ko-KR" dirty="0" err="1"/>
              <a:t>oic.if</a:t>
            </a:r>
            <a:r>
              <a:rPr lang="en-US" altLang="ko-KR" dirty="0"/>
              <a:t>.{a, s, r, </a:t>
            </a:r>
            <a:r>
              <a:rPr lang="en-US" altLang="ko-KR" dirty="0" err="1"/>
              <a:t>rw</a:t>
            </a:r>
            <a:r>
              <a:rPr lang="en-US" altLang="ko-KR" dirty="0"/>
              <a:t>, baseline}”: select the matching Property </a:t>
            </a:r>
          </a:p>
          <a:p>
            <a:pPr lvl="1"/>
            <a:r>
              <a:rPr lang="en-US" altLang="ko-KR" dirty="0"/>
              <a:t>if "</a:t>
            </a:r>
            <a:r>
              <a:rPr lang="en-US" altLang="ko-KR" dirty="0" err="1"/>
              <a:t>rt</a:t>
            </a:r>
            <a:r>
              <a:rPr lang="en-US" altLang="ko-KR" dirty="0"/>
              <a:t>" query is used with "</a:t>
            </a:r>
            <a:r>
              <a:rPr lang="en-US" altLang="ko-KR" dirty="0" err="1"/>
              <a:t>oic.if</a:t>
            </a:r>
            <a:r>
              <a:rPr lang="en-US" altLang="ko-KR" dirty="0"/>
              <a:t>.{a, s, r, </a:t>
            </a:r>
            <a:r>
              <a:rPr lang="en-US" altLang="ko-KR" dirty="0" err="1"/>
              <a:t>rw</a:t>
            </a:r>
            <a:r>
              <a:rPr lang="en-US" altLang="ko-KR" dirty="0"/>
              <a:t>, baseline}", i.e. GET ?</a:t>
            </a:r>
            <a:r>
              <a:rPr lang="en-US" altLang="ko-KR" dirty="0" err="1"/>
              <a:t>rt</a:t>
            </a:r>
            <a:r>
              <a:rPr lang="en-US" altLang="ko-KR" dirty="0"/>
              <a:t>=</a:t>
            </a:r>
            <a:r>
              <a:rPr lang="en-US" altLang="ko-KR" dirty="0" err="1"/>
              <a:t>oic.r.foo&amp;if</a:t>
            </a:r>
            <a:r>
              <a:rPr lang="en-US" altLang="ko-KR" dirty="0"/>
              <a:t>=</a:t>
            </a:r>
            <a:r>
              <a:rPr lang="en-US" altLang="ko-KR" dirty="0" err="1"/>
              <a:t>oic.if.baseline</a:t>
            </a:r>
            <a:endParaRPr lang="en-US" altLang="ko-KR" dirty="0"/>
          </a:p>
          <a:p>
            <a:pPr lvl="1">
              <a:buNone/>
            </a:pPr>
            <a:r>
              <a:rPr lang="en-US" altLang="ko-KR" dirty="0"/>
              <a:t>    the Server respond only when the query value is an item of “</a:t>
            </a:r>
            <a:r>
              <a:rPr lang="en-US" altLang="ko-KR" dirty="0" err="1"/>
              <a:t>rt</a:t>
            </a:r>
            <a:r>
              <a:rPr lang="en-US" altLang="ko-KR" dirty="0"/>
              <a:t>” Property Value of the target Resource &amp; sends back only the Properties associated with the query value.   </a:t>
            </a:r>
          </a:p>
          <a:p>
            <a:r>
              <a:rPr lang="en-US" altLang="ko-KR" dirty="0"/>
              <a:t> “</a:t>
            </a:r>
            <a:r>
              <a:rPr lang="en-US" altLang="ko-KR" dirty="0" err="1"/>
              <a:t>oic.if.b</a:t>
            </a:r>
            <a:r>
              <a:rPr lang="en-US" altLang="ko-KR" dirty="0"/>
              <a:t>”: selecting the matching Link to forward the Request.   </a:t>
            </a:r>
          </a:p>
          <a:p>
            <a:pPr lvl="1"/>
            <a:r>
              <a:rPr lang="en-US" altLang="ko-KR" dirty="0"/>
              <a:t>if "</a:t>
            </a:r>
            <a:r>
              <a:rPr lang="en-US" altLang="ko-KR" dirty="0" err="1"/>
              <a:t>rt</a:t>
            </a:r>
            <a:r>
              <a:rPr lang="en-US" altLang="ko-KR" dirty="0"/>
              <a:t>" query is used with "</a:t>
            </a:r>
            <a:r>
              <a:rPr lang="en-US" altLang="ko-KR" dirty="0" err="1"/>
              <a:t>oic.if.b</a:t>
            </a:r>
            <a:r>
              <a:rPr lang="en-US" altLang="ko-KR" dirty="0"/>
              <a:t>", i.e. GET ?</a:t>
            </a:r>
            <a:r>
              <a:rPr lang="en-US" altLang="ko-KR" dirty="0" err="1"/>
              <a:t>rt</a:t>
            </a:r>
            <a:r>
              <a:rPr lang="en-US" altLang="ko-KR" dirty="0"/>
              <a:t>=</a:t>
            </a:r>
            <a:r>
              <a:rPr lang="en-US" altLang="ko-KR" dirty="0" err="1"/>
              <a:t>oic.r.foo&amp;if</a:t>
            </a:r>
            <a:r>
              <a:rPr lang="en-US" altLang="ko-KR" dirty="0"/>
              <a:t>=</a:t>
            </a:r>
            <a:r>
              <a:rPr lang="en-US" altLang="ko-KR" dirty="0" err="1"/>
              <a:t>oic.if.b</a:t>
            </a:r>
            <a:r>
              <a:rPr lang="en-US" altLang="ko-KR" dirty="0"/>
              <a:t> </a:t>
            </a:r>
          </a:p>
          <a:p>
            <a:pPr lvl="1">
              <a:buNone/>
            </a:pPr>
            <a:r>
              <a:rPr lang="en-US" altLang="ko-KR" dirty="0"/>
              <a:t>    the Server forwards the Request only through the Links with “</a:t>
            </a:r>
            <a:r>
              <a:rPr lang="en-US" altLang="ko-KR" dirty="0" err="1"/>
              <a:t>rt</a:t>
            </a:r>
            <a:r>
              <a:rPr lang="en-US" altLang="ko-KR" dirty="0"/>
              <a:t>” Parameter having the query value. </a:t>
            </a:r>
          </a:p>
        </p:txBody>
      </p:sp>
      <p:sp>
        <p:nvSpPr>
          <p:cNvPr id="3" name="Title 2"/>
          <p:cNvSpPr>
            <a:spLocks noGrp="1"/>
          </p:cNvSpPr>
          <p:nvPr>
            <p:ph type="title"/>
          </p:nvPr>
        </p:nvSpPr>
        <p:spPr/>
        <p:txBody>
          <a:bodyPr/>
          <a:lstStyle/>
          <a:p>
            <a:r>
              <a:rPr lang="en-US" dirty="0"/>
              <a:t>Michael’s “</a:t>
            </a:r>
            <a:r>
              <a:rPr lang="en-US" dirty="0" err="1"/>
              <a:t>rt</a:t>
            </a:r>
            <a:r>
              <a:rPr lang="en-US" dirty="0"/>
              <a:t>” query proposal as I understand it.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68</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3CAF6BA1-9400-460B-9B1C-D7F8B722A58A}" type="datetime4">
              <a:rPr lang="en-US" altLang="ko-KR" smtClean="0"/>
              <a:t>June 22, 2017</a:t>
            </a:fld>
            <a:endParaRPr lang="en-US" dirty="0"/>
          </a:p>
        </p:txBody>
      </p:sp>
    </p:spTree>
    <p:extLst>
      <p:ext uri="{BB962C8B-B14F-4D97-AF65-F5344CB8AC3E}">
        <p14:creationId xmlns:p14="http://schemas.microsoft.com/office/powerpoint/2010/main" val="20291213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201401" cy="1066800"/>
          </a:xfrm>
        </p:spPr>
        <p:txBody>
          <a:bodyPr/>
          <a:lstStyle/>
          <a:p>
            <a:r>
              <a:rPr lang="en-US" altLang="ko-KR" dirty="0"/>
              <a:t>Examples: Target Collection  </a:t>
            </a:r>
            <a:endParaRPr lang="ko-KR" altLang="en-US" dirty="0"/>
          </a:p>
        </p:txBody>
      </p:sp>
      <p:sp>
        <p:nvSpPr>
          <p:cNvPr id="4" name="날짜 개체 틀 3"/>
          <p:cNvSpPr>
            <a:spLocks noGrp="1"/>
          </p:cNvSpPr>
          <p:nvPr>
            <p:ph type="dt" sz="half" idx="10"/>
          </p:nvPr>
        </p:nvSpPr>
        <p:spPr/>
        <p:txBody>
          <a:bodyPr/>
          <a:lstStyle/>
          <a:p>
            <a:fld id="{B5C31BE5-17C6-4955-B8BD-A8C4E7F26B91}"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69</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
        <p:nvSpPr>
          <p:cNvPr id="8" name="직사각형 7"/>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oic.wk.col</a:t>
            </a:r>
            <a:r>
              <a:rPr lang="en-US" altLang="ko-KR" dirty="0">
                <a:solidFill>
                  <a:schemeClr val="tx1"/>
                </a:solidFill>
              </a:rPr>
              <a:t>"],</a:t>
            </a:r>
            <a:br>
              <a:rPr lang="en-US" altLang="ko-KR" dirty="0">
                <a:solidFill>
                  <a:schemeClr val="tx1"/>
                </a:solidFill>
              </a:rPr>
            </a:br>
            <a:r>
              <a:rPr lang="en-US" altLang="ko-KR" dirty="0">
                <a:solidFill>
                  <a:schemeClr val="tx1"/>
                </a:solidFill>
              </a:rPr>
              <a:t>    "if": ["oic.if.</a:t>
            </a:r>
            <a:r>
              <a:rPr lang="en-US" altLang="ko-KR" dirty="0" err="1">
                <a:solidFill>
                  <a:schemeClr val="tx1"/>
                </a:solidFill>
              </a:rPr>
              <a:t>ll</a:t>
            </a:r>
            <a:r>
              <a:rPr lang="en-US" altLang="ko-KR" dirty="0">
                <a:solidFill>
                  <a:schemeClr val="tx1"/>
                </a:solidFill>
              </a:rPr>
              <a:t>","</a:t>
            </a:r>
            <a:r>
              <a:rPr lang="en-US" altLang="ko-KR" dirty="0" err="1">
                <a:solidFill>
                  <a:schemeClr val="tx1"/>
                </a:solidFill>
              </a:rPr>
              <a:t>oic.if.baseline</a:t>
            </a:r>
            <a:r>
              <a:rPr lang="en-US" altLang="ko-KR" dirty="0">
                <a:solidFill>
                  <a:schemeClr val="tx1"/>
                </a:solidFill>
              </a:rPr>
              <a:t>", "</a:t>
            </a:r>
            <a:r>
              <a:rPr lang="en-US" altLang="ko-KR" dirty="0" err="1">
                <a:solidFill>
                  <a:schemeClr val="tx1"/>
                </a:solidFill>
              </a:rPr>
              <a:t>oic.if.b</a:t>
            </a:r>
            <a:r>
              <a:rPr lang="en-US" altLang="ko-KR" dirty="0">
                <a:solidFill>
                  <a:schemeClr val="tx1"/>
                </a:solidFill>
              </a:rPr>
              <a:t>"],</a:t>
            </a:r>
            <a:br>
              <a:rPr lang="en-US" altLang="ko-KR" dirty="0">
                <a:solidFill>
                  <a:schemeClr val="tx1"/>
                </a:solidFill>
              </a:rPr>
            </a:br>
            <a:r>
              <a:rPr lang="en-US" altLang="ko-KR" dirty="0">
                <a:solidFill>
                  <a:schemeClr val="tx1"/>
                </a:solidFill>
              </a:rPr>
              <a:t>    "links":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BinarySwitchResURI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oic.r.switch.binary</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 </a:t>
            </a:r>
          </a:p>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TemperatureResURI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Tree>
    <p:extLst>
      <p:ext uri="{BB962C8B-B14F-4D97-AF65-F5344CB8AC3E}">
        <p14:creationId xmlns:p14="http://schemas.microsoft.com/office/powerpoint/2010/main" val="406415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1726838-C337-443B-B642-A7E904D43EEB}"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8" name="TextBox 27"/>
          <p:cNvSpPr txBox="1"/>
          <p:nvPr/>
        </p:nvSpPr>
        <p:spPr>
          <a:xfrm>
            <a:off x="8855162"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219200"/>
            <a:ext cx="11277600" cy="533400"/>
          </a:xfrm>
        </p:spPr>
        <p:txBody>
          <a:bodyPr>
            <a:normAutofit/>
          </a:bodyPr>
          <a:lstStyle/>
          <a:p>
            <a:pPr marL="457200" indent="-457200"/>
            <a:r>
              <a:rPr lang="en-US" altLang="ko-KR" dirty="0"/>
              <a:t>GET /</a:t>
            </a:r>
            <a:r>
              <a:rPr lang="en-US" altLang="ko-KR" dirty="0" err="1"/>
              <a:t>collection?rt</a:t>
            </a:r>
            <a:r>
              <a:rPr lang="en-US" altLang="ko-KR" dirty="0"/>
              <a:t>=</a:t>
            </a:r>
            <a:r>
              <a:rPr lang="en-US" altLang="ko-KR" dirty="0" err="1"/>
              <a:t>oic.r.switch.binary&amp;if</a:t>
            </a:r>
            <a:r>
              <a:rPr lang="en-US" altLang="ko-KR" dirty="0"/>
              <a:t>=</a:t>
            </a:r>
            <a:r>
              <a:rPr lang="en-US" altLang="ko-KR" dirty="0" err="1"/>
              <a:t>oic.if.ll</a:t>
            </a:r>
            <a:r>
              <a:rPr lang="en-US" altLang="ko-KR" dirty="0"/>
              <a:t> </a:t>
            </a:r>
          </a:p>
        </p:txBody>
      </p:sp>
      <p:sp>
        <p:nvSpPr>
          <p:cNvPr id="3" name="Title 2"/>
          <p:cNvSpPr>
            <a:spLocks noGrp="1"/>
          </p:cNvSpPr>
          <p:nvPr>
            <p:ph type="title"/>
          </p:nvPr>
        </p:nvSpPr>
        <p:spPr/>
        <p:txBody>
          <a:bodyPr/>
          <a:lstStyle/>
          <a:p>
            <a:r>
              <a:rPr lang="en-US" dirty="0"/>
              <a:t>Example: </a:t>
            </a:r>
            <a:r>
              <a:rPr lang="en-US" dirty="0" err="1"/>
              <a:t>oic.if.ll</a:t>
            </a:r>
            <a:r>
              <a:rPr lang="en-US" dirty="0"/>
              <a:t>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70</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D6DC8E77-F003-433B-BBCB-06136776F81C}" type="datetime4">
              <a:rPr lang="en-US" altLang="ko-KR" smtClean="0"/>
              <a:t>June 22, 2017</a:t>
            </a:fld>
            <a:endParaRPr lang="en-US" dirty="0"/>
          </a:p>
        </p:txBody>
      </p:sp>
      <p:sp>
        <p:nvSpPr>
          <p:cNvPr id="9" name="직사각형 8"/>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oic.wk.col</a:t>
            </a:r>
            <a:r>
              <a:rPr lang="en-US" altLang="ko-KR" dirty="0">
                <a:solidFill>
                  <a:schemeClr val="tx1"/>
                </a:solidFill>
              </a:rPr>
              <a:t>"],</a:t>
            </a:r>
            <a:br>
              <a:rPr lang="en-US" altLang="ko-KR" dirty="0">
                <a:solidFill>
                  <a:schemeClr val="tx1"/>
                </a:solidFill>
              </a:rPr>
            </a:br>
            <a:r>
              <a:rPr lang="en-US" altLang="ko-KR" dirty="0">
                <a:solidFill>
                  <a:schemeClr val="tx1"/>
                </a:solidFill>
              </a:rPr>
              <a:t>    "if": ["oic.if.</a:t>
            </a:r>
            <a:r>
              <a:rPr lang="en-US" altLang="ko-KR" dirty="0" err="1">
                <a:solidFill>
                  <a:schemeClr val="tx1"/>
                </a:solidFill>
              </a:rPr>
              <a:t>ll</a:t>
            </a:r>
            <a:r>
              <a:rPr lang="en-US" altLang="ko-KR" dirty="0">
                <a:solidFill>
                  <a:schemeClr val="tx1"/>
                </a:solidFill>
              </a:rPr>
              <a:t>","</a:t>
            </a:r>
            <a:r>
              <a:rPr lang="en-US" altLang="ko-KR" dirty="0" err="1">
                <a:solidFill>
                  <a:schemeClr val="tx1"/>
                </a:solidFill>
              </a:rPr>
              <a:t>oic.if.baseline</a:t>
            </a:r>
            <a:r>
              <a:rPr lang="en-US" altLang="ko-KR" dirty="0">
                <a:solidFill>
                  <a:schemeClr val="tx1"/>
                </a:solidFill>
              </a:rPr>
              <a:t>", "</a:t>
            </a:r>
            <a:r>
              <a:rPr lang="en-US" altLang="ko-KR" dirty="0" err="1">
                <a:solidFill>
                  <a:schemeClr val="tx1"/>
                </a:solidFill>
              </a:rPr>
              <a:t>oic.if.b</a:t>
            </a:r>
            <a:r>
              <a:rPr lang="en-US" altLang="ko-KR" dirty="0">
                <a:solidFill>
                  <a:schemeClr val="tx1"/>
                </a:solidFill>
              </a:rPr>
              <a:t>"],</a:t>
            </a:r>
            <a:br>
              <a:rPr lang="en-US" altLang="ko-KR" dirty="0">
                <a:solidFill>
                  <a:schemeClr val="tx1"/>
                </a:solidFill>
              </a:rPr>
            </a:br>
            <a:r>
              <a:rPr lang="en-US" altLang="ko-KR" dirty="0">
                <a:solidFill>
                  <a:schemeClr val="tx1"/>
                </a:solidFill>
              </a:rPr>
              <a:t>    "links":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BinarySwitchResURI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b="1" dirty="0">
                <a:solidFill>
                  <a:srgbClr val="0000FF"/>
                </a:solidFill>
              </a:rPr>
              <a:t>"</a:t>
            </a:r>
            <a:r>
              <a:rPr lang="en-US" altLang="ko-KR" b="1" dirty="0" err="1">
                <a:solidFill>
                  <a:srgbClr val="0000FF"/>
                </a:solidFill>
              </a:rPr>
              <a:t>rt</a:t>
            </a:r>
            <a:r>
              <a:rPr lang="en-US" altLang="ko-KR" b="1" dirty="0">
                <a:solidFill>
                  <a:srgbClr val="0000FF"/>
                </a:solidFill>
              </a:rPr>
              <a:t>": ["</a:t>
            </a:r>
            <a:r>
              <a:rPr lang="en-US" altLang="ko-KR" b="1" dirty="0" err="1">
                <a:solidFill>
                  <a:srgbClr val="0000FF"/>
                </a:solidFill>
              </a:rPr>
              <a:t>oic.r.switch.binary</a:t>
            </a:r>
            <a:r>
              <a:rPr lang="en-US" altLang="ko-KR" b="1" dirty="0">
                <a:solidFill>
                  <a:srgbClr val="0000FF"/>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 </a:t>
            </a:r>
          </a:p>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TemperatureResURI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Tree>
    <p:extLst>
      <p:ext uri="{BB962C8B-B14F-4D97-AF65-F5344CB8AC3E}">
        <p14:creationId xmlns:p14="http://schemas.microsoft.com/office/powerpoint/2010/main" val="2239546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219200"/>
            <a:ext cx="11277600" cy="990600"/>
          </a:xfrm>
        </p:spPr>
        <p:txBody>
          <a:bodyPr>
            <a:normAutofit lnSpcReduction="10000"/>
          </a:bodyPr>
          <a:lstStyle/>
          <a:p>
            <a:pPr marL="457200" indent="-457200"/>
            <a:r>
              <a:rPr lang="en-US" altLang="ko-KR" dirty="0"/>
              <a:t>GET /</a:t>
            </a:r>
            <a:r>
              <a:rPr lang="en-US" altLang="ko-KR" dirty="0" err="1"/>
              <a:t>collection?rt</a:t>
            </a:r>
            <a:r>
              <a:rPr lang="en-US" altLang="ko-KR" dirty="0"/>
              <a:t>=</a:t>
            </a:r>
            <a:r>
              <a:rPr lang="en-US" altLang="ko-KR" dirty="0" err="1"/>
              <a:t>oic.r.switch.binary&amp;if</a:t>
            </a:r>
            <a:r>
              <a:rPr lang="en-US" altLang="ko-KR" dirty="0"/>
              <a:t>=</a:t>
            </a:r>
            <a:r>
              <a:rPr lang="en-US" altLang="ko-KR" dirty="0" err="1"/>
              <a:t>oic.if.ll</a:t>
            </a:r>
            <a:r>
              <a:rPr lang="en-US" altLang="ko-KR" dirty="0"/>
              <a:t> </a:t>
            </a:r>
          </a:p>
          <a:p>
            <a:pPr marL="731520" lvl="1" indent="-457200"/>
            <a:r>
              <a:rPr lang="en-US" altLang="ko-KR" dirty="0"/>
              <a:t>The response is </a:t>
            </a:r>
          </a:p>
        </p:txBody>
      </p:sp>
      <p:sp>
        <p:nvSpPr>
          <p:cNvPr id="3" name="Title 2"/>
          <p:cNvSpPr>
            <a:spLocks noGrp="1"/>
          </p:cNvSpPr>
          <p:nvPr>
            <p:ph type="title"/>
          </p:nvPr>
        </p:nvSpPr>
        <p:spPr/>
        <p:txBody>
          <a:bodyPr/>
          <a:lstStyle/>
          <a:p>
            <a:r>
              <a:rPr lang="en-US" dirty="0"/>
              <a:t>Example: </a:t>
            </a:r>
            <a:r>
              <a:rPr lang="en-US" dirty="0" err="1"/>
              <a:t>oic.if.ll</a:t>
            </a:r>
            <a:r>
              <a:rPr lang="en-US" dirty="0"/>
              <a:t>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71</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B37BDA56-1E4F-4825-AB89-A5F49B2049A5}" type="datetime4">
              <a:rPr lang="en-US" altLang="ko-KR" smtClean="0"/>
              <a:t>June 22, 2017</a:t>
            </a:fld>
            <a:endParaRPr lang="en-US" dirty="0"/>
          </a:p>
        </p:txBody>
      </p:sp>
      <p:sp>
        <p:nvSpPr>
          <p:cNvPr id="8" name="직사각형 7"/>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  [</a:t>
            </a:r>
            <a:br>
              <a:rPr lang="en-US" altLang="ko-KR" sz="1500" dirty="0">
                <a:solidFill>
                  <a:schemeClr val="tx1"/>
                </a:solidFill>
              </a:rPr>
            </a:br>
            <a:r>
              <a:rPr lang="en-US" altLang="ko-KR" sz="1500" dirty="0">
                <a:solidFill>
                  <a:schemeClr val="tx1"/>
                </a:solidFill>
              </a:rPr>
              <a:t>     {</a:t>
            </a:r>
            <a:br>
              <a:rPr lang="en-US" altLang="ko-KR" sz="1500" dirty="0">
                <a:solidFill>
                  <a:schemeClr val="tx1"/>
                </a:solidFill>
              </a:rPr>
            </a:br>
            <a:r>
              <a:rPr lang="en-US" altLang="ko-KR" sz="1500" dirty="0">
                <a:solidFill>
                  <a:schemeClr val="tx1"/>
                </a:solidFill>
              </a:rPr>
              <a:t>        "</a:t>
            </a:r>
            <a:r>
              <a:rPr lang="en-US" altLang="ko-KR" sz="1500" dirty="0" err="1">
                <a:solidFill>
                  <a:schemeClr val="tx1"/>
                </a:solidFill>
              </a:rPr>
              <a:t>href</a:t>
            </a:r>
            <a:r>
              <a:rPr lang="en-US" altLang="ko-KR" sz="1500" dirty="0">
                <a:solidFill>
                  <a:schemeClr val="tx1"/>
                </a:solidFill>
              </a:rPr>
              <a:t>": "/</a:t>
            </a:r>
            <a:r>
              <a:rPr lang="en-US" altLang="ko-KR" sz="1500" dirty="0" err="1">
                <a:solidFill>
                  <a:schemeClr val="tx1"/>
                </a:solidFill>
              </a:rPr>
              <a:t>BinarySwitchResURI</a:t>
            </a:r>
            <a:r>
              <a:rPr lang="en-US" altLang="ko-KR" sz="1500" dirty="0">
                <a:solidFill>
                  <a:schemeClr val="tx1"/>
                </a:solidFill>
              </a:rPr>
              <a:t>",</a:t>
            </a:r>
            <a:br>
              <a:rPr lang="en-US" altLang="ko-KR" sz="1500" dirty="0">
                <a:solidFill>
                  <a:schemeClr val="tx1"/>
                </a:solidFill>
              </a:rPr>
            </a:br>
            <a:r>
              <a:rPr lang="en-US" altLang="ko-KR" sz="1500" dirty="0">
                <a:solidFill>
                  <a:schemeClr val="tx1"/>
                </a:solidFill>
              </a:rPr>
              <a:t>        "</a:t>
            </a:r>
            <a:r>
              <a:rPr lang="en-US" altLang="ko-KR" sz="1500" dirty="0" err="1">
                <a:solidFill>
                  <a:schemeClr val="tx1"/>
                </a:solidFill>
              </a:rPr>
              <a:t>rt</a:t>
            </a:r>
            <a:r>
              <a:rPr lang="en-US" altLang="ko-KR" sz="1500" dirty="0">
                <a:solidFill>
                  <a:schemeClr val="tx1"/>
                </a:solidFill>
              </a:rPr>
              <a:t>": ["</a:t>
            </a:r>
            <a:r>
              <a:rPr lang="en-US" altLang="ko-KR" sz="1500" dirty="0" err="1">
                <a:solidFill>
                  <a:schemeClr val="tx1"/>
                </a:solidFill>
              </a:rPr>
              <a:t>oic.r.switch.binary</a:t>
            </a:r>
            <a:r>
              <a:rPr lang="en-US" altLang="ko-KR" sz="1500" dirty="0">
                <a:solidFill>
                  <a:schemeClr val="tx1"/>
                </a:solidFill>
              </a:rPr>
              <a:t>"],</a:t>
            </a:r>
            <a:br>
              <a:rPr lang="en-US" altLang="ko-KR" sz="1500" dirty="0">
                <a:solidFill>
                  <a:schemeClr val="tx1"/>
                </a:solidFill>
              </a:rPr>
            </a:br>
            <a:r>
              <a:rPr lang="en-US" altLang="ko-KR" sz="1500" dirty="0">
                <a:solidFill>
                  <a:schemeClr val="tx1"/>
                </a:solidFill>
              </a:rPr>
              <a:t>        "if": ["</a:t>
            </a:r>
            <a:r>
              <a:rPr lang="en-US" altLang="ko-KR" sz="1500" dirty="0" err="1">
                <a:solidFill>
                  <a:schemeClr val="tx1"/>
                </a:solidFill>
              </a:rPr>
              <a:t>oic.if.baseline","oic.if.a</a:t>
            </a:r>
            <a:r>
              <a:rPr lang="en-US" altLang="ko-KR" sz="1500" dirty="0">
                <a:solidFill>
                  <a:schemeClr val="tx1"/>
                </a:solidFill>
              </a:rPr>
              <a:t>"],</a:t>
            </a:r>
            <a:br>
              <a:rPr lang="en-US" altLang="ko-KR" sz="1500" dirty="0">
                <a:solidFill>
                  <a:schemeClr val="tx1"/>
                </a:solidFill>
              </a:rPr>
            </a:br>
            <a:r>
              <a:rPr lang="en-US" altLang="ko-KR" sz="1500" dirty="0">
                <a:solidFill>
                  <a:schemeClr val="tx1"/>
                </a:solidFill>
              </a:rPr>
              <a:t>        "p": {"</a:t>
            </a:r>
            <a:r>
              <a:rPr lang="en-US" altLang="ko-KR" sz="1500" dirty="0" err="1">
                <a:solidFill>
                  <a:schemeClr val="tx1"/>
                </a:solidFill>
              </a:rPr>
              <a:t>bm</a:t>
            </a:r>
            <a:r>
              <a:rPr lang="en-US" altLang="ko-KR" sz="1500" dirty="0">
                <a:solidFill>
                  <a:schemeClr val="tx1"/>
                </a:solidFill>
              </a:rPr>
              <a:t>": 1,"sec": </a:t>
            </a:r>
            <a:r>
              <a:rPr lang="en-US" altLang="ko-KR" sz="1500" dirty="0" err="1">
                <a:solidFill>
                  <a:schemeClr val="tx1"/>
                </a:solidFill>
              </a:rPr>
              <a:t>false,"tcp</a:t>
            </a:r>
            <a:r>
              <a:rPr lang="en-US" altLang="ko-KR" sz="1500" dirty="0">
                <a:solidFill>
                  <a:schemeClr val="tx1"/>
                </a:solidFill>
              </a:rPr>
              <a:t>": 57276}</a:t>
            </a:r>
            <a:br>
              <a:rPr lang="en-US" altLang="ko-KR" sz="1500" dirty="0">
                <a:solidFill>
                  <a:schemeClr val="tx1"/>
                </a:solidFill>
              </a:rPr>
            </a:br>
            <a:r>
              <a:rPr lang="en-US" altLang="ko-KR" sz="1500" dirty="0">
                <a:solidFill>
                  <a:schemeClr val="tx1"/>
                </a:solidFill>
              </a:rPr>
              <a:t>     }</a:t>
            </a:r>
            <a:br>
              <a:rPr lang="en-US" altLang="ko-KR" sz="1500" dirty="0">
                <a:solidFill>
                  <a:schemeClr val="tx1"/>
                </a:solidFill>
              </a:rPr>
            </a:br>
            <a:r>
              <a:rPr lang="en-US" altLang="ko-KR" sz="1500" dirty="0">
                <a:solidFill>
                  <a:schemeClr val="tx1"/>
                </a:solidFill>
              </a:rPr>
              <a:t>  ]</a:t>
            </a:r>
            <a:endParaRPr lang="ko-KR" altLang="en-US" sz="1500" dirty="0">
              <a:solidFill>
                <a:schemeClr val="tx1"/>
              </a:solidFill>
            </a:endParaRPr>
          </a:p>
        </p:txBody>
      </p:sp>
    </p:spTree>
    <p:extLst>
      <p:ext uri="{BB962C8B-B14F-4D97-AF65-F5344CB8AC3E}">
        <p14:creationId xmlns:p14="http://schemas.microsoft.com/office/powerpoint/2010/main" val="2790129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b="1" dirty="0">
                <a:solidFill>
                  <a:srgbClr val="FF0000"/>
                </a:solidFill>
              </a:rPr>
              <a:t>"</a:t>
            </a:r>
            <a:r>
              <a:rPr lang="en-US" altLang="ko-KR" b="1" dirty="0" err="1">
                <a:solidFill>
                  <a:srgbClr val="FF0000"/>
                </a:solidFill>
              </a:rPr>
              <a:t>rt</a:t>
            </a:r>
            <a:r>
              <a:rPr lang="en-US" altLang="ko-KR" b="1" dirty="0">
                <a:solidFill>
                  <a:srgbClr val="FF0000"/>
                </a:solidFill>
              </a:rPr>
              <a:t>": ["</a:t>
            </a:r>
            <a:r>
              <a:rPr lang="en-US" altLang="ko-KR" b="1" dirty="0" err="1">
                <a:solidFill>
                  <a:srgbClr val="FF0000"/>
                </a:solidFill>
              </a:rPr>
              <a:t>oic.wk.col</a:t>
            </a:r>
            <a:r>
              <a:rPr lang="en-US" altLang="ko-KR" b="1" dirty="0">
                <a:solidFill>
                  <a:srgbClr val="FF0000"/>
                </a:solidFill>
              </a:rPr>
              <a:t>"],</a:t>
            </a:r>
            <a:br>
              <a:rPr lang="en-US" altLang="ko-KR" dirty="0">
                <a:solidFill>
                  <a:schemeClr val="tx1"/>
                </a:solidFill>
              </a:rPr>
            </a:br>
            <a:r>
              <a:rPr lang="en-US" altLang="ko-KR" dirty="0">
                <a:solidFill>
                  <a:schemeClr val="tx1"/>
                </a:solidFill>
              </a:rPr>
              <a:t>    "if": ["oic.if.</a:t>
            </a:r>
            <a:r>
              <a:rPr lang="en-US" altLang="ko-KR" dirty="0" err="1">
                <a:solidFill>
                  <a:schemeClr val="tx1"/>
                </a:solidFill>
              </a:rPr>
              <a:t>ll</a:t>
            </a:r>
            <a:r>
              <a:rPr lang="en-US" altLang="ko-KR" dirty="0">
                <a:solidFill>
                  <a:schemeClr val="tx1"/>
                </a:solidFill>
              </a:rPr>
              <a:t>","</a:t>
            </a:r>
            <a:r>
              <a:rPr lang="en-US" altLang="ko-KR" dirty="0" err="1">
                <a:solidFill>
                  <a:schemeClr val="tx1"/>
                </a:solidFill>
              </a:rPr>
              <a:t>oic.if.baseline</a:t>
            </a:r>
            <a:r>
              <a:rPr lang="en-US" altLang="ko-KR" dirty="0">
                <a:solidFill>
                  <a:schemeClr val="tx1"/>
                </a:solidFill>
              </a:rPr>
              <a:t>", "</a:t>
            </a:r>
            <a:r>
              <a:rPr lang="en-US" altLang="ko-KR" dirty="0" err="1">
                <a:solidFill>
                  <a:schemeClr val="tx1"/>
                </a:solidFill>
              </a:rPr>
              <a:t>oic.if.b</a:t>
            </a:r>
            <a:r>
              <a:rPr lang="en-US" altLang="ko-KR" dirty="0">
                <a:solidFill>
                  <a:schemeClr val="tx1"/>
                </a:solidFill>
              </a:rPr>
              <a:t>"],</a:t>
            </a:r>
            <a:br>
              <a:rPr lang="en-US" altLang="ko-KR" dirty="0">
                <a:solidFill>
                  <a:schemeClr val="tx1"/>
                </a:solidFill>
              </a:rPr>
            </a:br>
            <a:r>
              <a:rPr lang="en-US" altLang="ko-KR" dirty="0">
                <a:solidFill>
                  <a:schemeClr val="tx1"/>
                </a:solidFill>
              </a:rPr>
              <a:t>    "links":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BinarySwitchResURI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oic.r.switch.binary</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 </a:t>
            </a:r>
          </a:p>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TemperatureResURI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
        <p:nvSpPr>
          <p:cNvPr id="2" name="Content Placeholder 1"/>
          <p:cNvSpPr>
            <a:spLocks noGrp="1"/>
          </p:cNvSpPr>
          <p:nvPr>
            <p:ph idx="1"/>
          </p:nvPr>
        </p:nvSpPr>
        <p:spPr>
          <a:xfrm>
            <a:off x="442119" y="1219200"/>
            <a:ext cx="11277600" cy="990600"/>
          </a:xfrm>
        </p:spPr>
        <p:txBody>
          <a:bodyPr>
            <a:normAutofit lnSpcReduction="10000"/>
          </a:bodyPr>
          <a:lstStyle/>
          <a:p>
            <a:pPr marL="457200" indent="-457200"/>
            <a:r>
              <a:rPr lang="en-US" altLang="ko-KR" dirty="0"/>
              <a:t>GET /</a:t>
            </a:r>
            <a:r>
              <a:rPr lang="en-US" altLang="ko-KR" dirty="0" err="1"/>
              <a:t>collection?rt</a:t>
            </a:r>
            <a:r>
              <a:rPr lang="en-US" altLang="ko-KR" dirty="0"/>
              <a:t>=</a:t>
            </a:r>
            <a:r>
              <a:rPr lang="en-US" altLang="ko-KR" dirty="0" err="1"/>
              <a:t>oic.r.switch.binary&amp;if</a:t>
            </a:r>
            <a:r>
              <a:rPr lang="en-US" altLang="ko-KR" dirty="0"/>
              <a:t>=</a:t>
            </a:r>
            <a:r>
              <a:rPr lang="en-US" altLang="ko-KR" dirty="0" err="1"/>
              <a:t>oic.if.baseline</a:t>
            </a:r>
            <a:endParaRPr lang="en-US" altLang="ko-KR" dirty="0"/>
          </a:p>
          <a:p>
            <a:pPr marL="731520" lvl="1" indent="-457200"/>
            <a:r>
              <a:rPr lang="en-US" altLang="ko-KR" dirty="0"/>
              <a:t>  silent discard or error response </a:t>
            </a:r>
          </a:p>
        </p:txBody>
      </p:sp>
      <p:sp>
        <p:nvSpPr>
          <p:cNvPr id="3" name="Title 2"/>
          <p:cNvSpPr>
            <a:spLocks noGrp="1"/>
          </p:cNvSpPr>
          <p:nvPr>
            <p:ph type="title"/>
          </p:nvPr>
        </p:nvSpPr>
        <p:spPr/>
        <p:txBody>
          <a:bodyPr/>
          <a:lstStyle/>
          <a:p>
            <a:r>
              <a:rPr lang="en-US" dirty="0"/>
              <a:t>Example: </a:t>
            </a:r>
            <a:r>
              <a:rPr lang="en-US" dirty="0" err="1"/>
              <a:t>oic.if</a:t>
            </a:r>
            <a:r>
              <a:rPr lang="en-US" dirty="0"/>
              <a:t>.{a, s, </a:t>
            </a:r>
            <a:r>
              <a:rPr lang="en-US" dirty="0" err="1"/>
              <a:t>rw</a:t>
            </a:r>
            <a:r>
              <a:rPr lang="en-US" dirty="0"/>
              <a:t>, r, baseline}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72</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BFCBFB77-C2CF-48A9-A400-642BC0A5D181}" type="datetime4">
              <a:rPr lang="en-US" altLang="ko-KR" smtClean="0"/>
              <a:t>June 22, 2017</a:t>
            </a:fld>
            <a:endParaRPr lang="en-US" dirty="0"/>
          </a:p>
        </p:txBody>
      </p:sp>
      <p:sp>
        <p:nvSpPr>
          <p:cNvPr id="9" name="TextBox 8"/>
          <p:cNvSpPr txBox="1"/>
          <p:nvPr/>
        </p:nvSpPr>
        <p:spPr>
          <a:xfrm>
            <a:off x="6538119" y="2297668"/>
            <a:ext cx="1308371" cy="369332"/>
          </a:xfrm>
          <a:prstGeom prst="rect">
            <a:avLst/>
          </a:prstGeom>
          <a:noFill/>
        </p:spPr>
        <p:txBody>
          <a:bodyPr wrap="none" rtlCol="0">
            <a:spAutoFit/>
          </a:bodyPr>
          <a:lstStyle/>
          <a:p>
            <a:r>
              <a:rPr lang="en-US" altLang="ko-KR" dirty="0"/>
              <a:t>No Match</a:t>
            </a:r>
            <a:endParaRPr lang="ko-KR" altLang="en-US" dirty="0"/>
          </a:p>
        </p:txBody>
      </p:sp>
      <p:cxnSp>
        <p:nvCxnSpPr>
          <p:cNvPr id="11" name="직선 화살표 연결선 10"/>
          <p:cNvCxnSpPr>
            <a:stCxn id="9" idx="1"/>
          </p:cNvCxnSpPr>
          <p:nvPr/>
        </p:nvCxnSpPr>
        <p:spPr>
          <a:xfrm flipH="1">
            <a:off x="4480719" y="2482334"/>
            <a:ext cx="2057400" cy="195552"/>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7483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t>oic.if</a:t>
            </a:r>
            <a:r>
              <a:rPr lang="en-US" dirty="0"/>
              <a:t>.{a, s, </a:t>
            </a:r>
            <a:r>
              <a:rPr lang="en-US" dirty="0" err="1"/>
              <a:t>rw</a:t>
            </a:r>
            <a:r>
              <a:rPr lang="en-US" dirty="0"/>
              <a:t>, r, baseline}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73</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5E6DB1AF-A697-42BB-B0BF-AD7EC58537C1}" type="datetime4">
              <a:rPr lang="en-US" altLang="ko-KR" smtClean="0"/>
              <a:t>June 22, 2017</a:t>
            </a:fld>
            <a:endParaRPr lang="en-US" dirty="0"/>
          </a:p>
        </p:txBody>
      </p:sp>
      <p:sp>
        <p:nvSpPr>
          <p:cNvPr id="12" name="Content Placeholder 1"/>
          <p:cNvSpPr>
            <a:spLocks noGrp="1"/>
          </p:cNvSpPr>
          <p:nvPr>
            <p:ph idx="1"/>
          </p:nvPr>
        </p:nvSpPr>
        <p:spPr>
          <a:xfrm>
            <a:off x="442119" y="1219200"/>
            <a:ext cx="11277600" cy="990600"/>
          </a:xfrm>
        </p:spPr>
        <p:txBody>
          <a:bodyPr>
            <a:normAutofit/>
          </a:bodyPr>
          <a:lstStyle/>
          <a:p>
            <a:pPr marL="457200" indent="-457200"/>
            <a:r>
              <a:rPr lang="en-US" altLang="ko-KR" dirty="0"/>
              <a:t>GET /</a:t>
            </a:r>
            <a:r>
              <a:rPr lang="en-US" altLang="ko-KR" dirty="0" err="1"/>
              <a:t>collection?rt</a:t>
            </a:r>
            <a:r>
              <a:rPr lang="en-US" altLang="ko-KR" dirty="0"/>
              <a:t>=</a:t>
            </a:r>
            <a:r>
              <a:rPr lang="en-US" altLang="ko-KR" dirty="0" err="1"/>
              <a:t>oic.wk.col&amp;if</a:t>
            </a:r>
            <a:r>
              <a:rPr lang="en-US" altLang="ko-KR" dirty="0"/>
              <a:t>=</a:t>
            </a:r>
            <a:r>
              <a:rPr lang="en-US" altLang="ko-KR" dirty="0" err="1"/>
              <a:t>oic.if.baseline</a:t>
            </a:r>
            <a:endParaRPr lang="en-US" altLang="ko-KR" dirty="0"/>
          </a:p>
        </p:txBody>
      </p:sp>
      <p:sp>
        <p:nvSpPr>
          <p:cNvPr id="9" name="직사각형 8"/>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b="1" dirty="0">
                <a:solidFill>
                  <a:srgbClr val="0000FF"/>
                </a:solidFill>
              </a:rPr>
              <a:t>"</a:t>
            </a:r>
            <a:r>
              <a:rPr lang="en-US" altLang="ko-KR" b="1" dirty="0" err="1">
                <a:solidFill>
                  <a:srgbClr val="0000FF"/>
                </a:solidFill>
              </a:rPr>
              <a:t>rt</a:t>
            </a:r>
            <a:r>
              <a:rPr lang="en-US" altLang="ko-KR" b="1" dirty="0">
                <a:solidFill>
                  <a:srgbClr val="0000FF"/>
                </a:solidFill>
              </a:rPr>
              <a:t>": ["</a:t>
            </a:r>
            <a:r>
              <a:rPr lang="en-US" altLang="ko-KR" b="1" dirty="0" err="1">
                <a:solidFill>
                  <a:srgbClr val="0000FF"/>
                </a:solidFill>
              </a:rPr>
              <a:t>oic.wk.col</a:t>
            </a:r>
            <a:r>
              <a:rPr lang="en-US" altLang="ko-KR" b="1" dirty="0">
                <a:solidFill>
                  <a:srgbClr val="0000FF"/>
                </a:solidFill>
              </a:rPr>
              <a:t>"],</a:t>
            </a:r>
            <a:br>
              <a:rPr lang="en-US" altLang="ko-KR" dirty="0">
                <a:solidFill>
                  <a:schemeClr val="tx1"/>
                </a:solidFill>
              </a:rPr>
            </a:br>
            <a:r>
              <a:rPr lang="en-US" altLang="ko-KR" dirty="0">
                <a:solidFill>
                  <a:schemeClr val="tx1"/>
                </a:solidFill>
              </a:rPr>
              <a:t>    "if": ["oic.if.</a:t>
            </a:r>
            <a:r>
              <a:rPr lang="en-US" altLang="ko-KR" dirty="0" err="1">
                <a:solidFill>
                  <a:schemeClr val="tx1"/>
                </a:solidFill>
              </a:rPr>
              <a:t>ll</a:t>
            </a:r>
            <a:r>
              <a:rPr lang="en-US" altLang="ko-KR" dirty="0">
                <a:solidFill>
                  <a:schemeClr val="tx1"/>
                </a:solidFill>
              </a:rPr>
              <a:t>","</a:t>
            </a:r>
            <a:r>
              <a:rPr lang="en-US" altLang="ko-KR" dirty="0" err="1">
                <a:solidFill>
                  <a:schemeClr val="tx1"/>
                </a:solidFill>
              </a:rPr>
              <a:t>oic.if.baseline</a:t>
            </a:r>
            <a:r>
              <a:rPr lang="en-US" altLang="ko-KR" dirty="0">
                <a:solidFill>
                  <a:schemeClr val="tx1"/>
                </a:solidFill>
              </a:rPr>
              <a:t>", "</a:t>
            </a:r>
            <a:r>
              <a:rPr lang="en-US" altLang="ko-KR" dirty="0" err="1">
                <a:solidFill>
                  <a:schemeClr val="tx1"/>
                </a:solidFill>
              </a:rPr>
              <a:t>oic.if.b</a:t>
            </a:r>
            <a:r>
              <a:rPr lang="en-US" altLang="ko-KR" dirty="0">
                <a:solidFill>
                  <a:schemeClr val="tx1"/>
                </a:solidFill>
              </a:rPr>
              <a:t>"],</a:t>
            </a:r>
            <a:br>
              <a:rPr lang="en-US" altLang="ko-KR" dirty="0">
                <a:solidFill>
                  <a:schemeClr val="tx1"/>
                </a:solidFill>
              </a:rPr>
            </a:br>
            <a:r>
              <a:rPr lang="en-US" altLang="ko-KR" dirty="0">
                <a:solidFill>
                  <a:schemeClr val="tx1"/>
                </a:solidFill>
              </a:rPr>
              <a:t>    "links":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BinarySwitchResURI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oic.r.switch.binary</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 </a:t>
            </a:r>
          </a:p>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TemperatureResURI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Tree>
    <p:extLst>
      <p:ext uri="{BB962C8B-B14F-4D97-AF65-F5344CB8AC3E}">
        <p14:creationId xmlns:p14="http://schemas.microsoft.com/office/powerpoint/2010/main" val="20695611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t>oic.if</a:t>
            </a:r>
            <a:r>
              <a:rPr lang="en-US" dirty="0"/>
              <a:t>.{a, s, </a:t>
            </a:r>
            <a:r>
              <a:rPr lang="en-US" dirty="0" err="1"/>
              <a:t>rw</a:t>
            </a:r>
            <a:r>
              <a:rPr lang="en-US" dirty="0"/>
              <a:t>, r, baseline}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74</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237E6A30-D601-45B6-B686-E74FBE11987A}" type="datetime4">
              <a:rPr lang="en-US" altLang="ko-KR" smtClean="0"/>
              <a:t>June 22, 2017</a:t>
            </a:fld>
            <a:endParaRPr lang="en-US" dirty="0"/>
          </a:p>
        </p:txBody>
      </p:sp>
      <p:sp>
        <p:nvSpPr>
          <p:cNvPr id="10" name="Content Placeholder 1"/>
          <p:cNvSpPr>
            <a:spLocks noGrp="1"/>
          </p:cNvSpPr>
          <p:nvPr>
            <p:ph idx="1"/>
          </p:nvPr>
        </p:nvSpPr>
        <p:spPr>
          <a:xfrm>
            <a:off x="442119" y="1219200"/>
            <a:ext cx="11277600" cy="990600"/>
          </a:xfrm>
        </p:spPr>
        <p:txBody>
          <a:bodyPr>
            <a:normAutofit lnSpcReduction="10000"/>
          </a:bodyPr>
          <a:lstStyle/>
          <a:p>
            <a:pPr marL="457200" indent="-457200"/>
            <a:r>
              <a:rPr lang="en-US" altLang="ko-KR" dirty="0"/>
              <a:t>GET /</a:t>
            </a:r>
            <a:r>
              <a:rPr lang="en-US" altLang="ko-KR" dirty="0" err="1"/>
              <a:t>collection?rt</a:t>
            </a:r>
            <a:r>
              <a:rPr lang="en-US" altLang="ko-KR" dirty="0"/>
              <a:t>=</a:t>
            </a:r>
            <a:r>
              <a:rPr lang="en-US" altLang="ko-KR" dirty="0" err="1"/>
              <a:t>oic.wk.col&amp;if</a:t>
            </a:r>
            <a:r>
              <a:rPr lang="en-US" altLang="ko-KR" dirty="0"/>
              <a:t>=</a:t>
            </a:r>
            <a:r>
              <a:rPr lang="en-US" altLang="ko-KR" dirty="0" err="1"/>
              <a:t>oic.if.baseline</a:t>
            </a:r>
            <a:endParaRPr lang="en-US" altLang="ko-KR" dirty="0"/>
          </a:p>
          <a:p>
            <a:pPr marL="731520" lvl="1" indent="-457200"/>
            <a:r>
              <a:rPr lang="en-US" altLang="ko-KR" dirty="0"/>
              <a:t>The response is </a:t>
            </a:r>
          </a:p>
        </p:txBody>
      </p:sp>
      <p:sp>
        <p:nvSpPr>
          <p:cNvPr id="9" name="직사각형 8"/>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oic.wk.col</a:t>
            </a:r>
            <a:r>
              <a:rPr lang="en-US" altLang="ko-KR" dirty="0">
                <a:solidFill>
                  <a:schemeClr val="tx1"/>
                </a:solidFill>
              </a:rPr>
              <a:t>"],</a:t>
            </a:r>
            <a:br>
              <a:rPr lang="en-US" altLang="ko-KR" dirty="0">
                <a:solidFill>
                  <a:schemeClr val="tx1"/>
                </a:solidFill>
              </a:rPr>
            </a:br>
            <a:r>
              <a:rPr lang="en-US" altLang="ko-KR" dirty="0">
                <a:solidFill>
                  <a:schemeClr val="tx1"/>
                </a:solidFill>
              </a:rPr>
              <a:t>    "if": ["oic.if.</a:t>
            </a:r>
            <a:r>
              <a:rPr lang="en-US" altLang="ko-KR" dirty="0" err="1">
                <a:solidFill>
                  <a:schemeClr val="tx1"/>
                </a:solidFill>
              </a:rPr>
              <a:t>ll</a:t>
            </a:r>
            <a:r>
              <a:rPr lang="en-US" altLang="ko-KR" dirty="0">
                <a:solidFill>
                  <a:schemeClr val="tx1"/>
                </a:solidFill>
              </a:rPr>
              <a:t>","</a:t>
            </a:r>
            <a:r>
              <a:rPr lang="en-US" altLang="ko-KR" dirty="0" err="1">
                <a:solidFill>
                  <a:schemeClr val="tx1"/>
                </a:solidFill>
              </a:rPr>
              <a:t>oic.if.baseline</a:t>
            </a:r>
            <a:r>
              <a:rPr lang="en-US" altLang="ko-KR" dirty="0">
                <a:solidFill>
                  <a:schemeClr val="tx1"/>
                </a:solidFill>
              </a:rPr>
              <a:t>", "</a:t>
            </a:r>
            <a:r>
              <a:rPr lang="en-US" altLang="ko-KR" dirty="0" err="1">
                <a:solidFill>
                  <a:schemeClr val="tx1"/>
                </a:solidFill>
              </a:rPr>
              <a:t>oic.if.b</a:t>
            </a:r>
            <a:r>
              <a:rPr lang="en-US" altLang="ko-KR" dirty="0">
                <a:solidFill>
                  <a:schemeClr val="tx1"/>
                </a:solidFill>
              </a:rPr>
              <a:t>"],</a:t>
            </a:r>
            <a:br>
              <a:rPr lang="en-US" altLang="ko-KR" dirty="0">
                <a:solidFill>
                  <a:schemeClr val="tx1"/>
                </a:solidFill>
              </a:rPr>
            </a:br>
            <a:r>
              <a:rPr lang="en-US" altLang="ko-KR" dirty="0">
                <a:solidFill>
                  <a:schemeClr val="tx1"/>
                </a:solidFill>
              </a:rPr>
              <a:t>    "links":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BinarySwitchResURI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oic.r.switch.binary</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 </a:t>
            </a:r>
          </a:p>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TemperatureResURI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Tree>
    <p:extLst>
      <p:ext uri="{BB962C8B-B14F-4D97-AF65-F5344CB8AC3E}">
        <p14:creationId xmlns:p14="http://schemas.microsoft.com/office/powerpoint/2010/main" val="40014372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t>oic.if.b</a:t>
            </a:r>
            <a:r>
              <a:rPr lang="en-US" dirty="0"/>
              <a:t>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75</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73E57E75-CF75-4ED3-AC15-D168813E497E}" type="datetime4">
              <a:rPr lang="en-US" altLang="ko-KR" smtClean="0"/>
              <a:t>June 22, 2017</a:t>
            </a:fld>
            <a:endParaRPr lang="en-US" dirty="0"/>
          </a:p>
        </p:txBody>
      </p:sp>
      <p:sp>
        <p:nvSpPr>
          <p:cNvPr id="10" name="Content Placeholder 1"/>
          <p:cNvSpPr>
            <a:spLocks noGrp="1"/>
          </p:cNvSpPr>
          <p:nvPr>
            <p:ph idx="1"/>
          </p:nvPr>
        </p:nvSpPr>
        <p:spPr>
          <a:xfrm>
            <a:off x="442119" y="1219200"/>
            <a:ext cx="11277600" cy="990600"/>
          </a:xfrm>
        </p:spPr>
        <p:txBody>
          <a:bodyPr>
            <a:normAutofit fontScale="92500"/>
          </a:bodyPr>
          <a:lstStyle/>
          <a:p>
            <a:pPr marL="457200" indent="-457200"/>
            <a:r>
              <a:rPr lang="en-US" altLang="ko-KR" dirty="0"/>
              <a:t>GET /</a:t>
            </a:r>
            <a:r>
              <a:rPr lang="en-US" altLang="ko-KR" dirty="0" err="1"/>
              <a:t>collection?rt</a:t>
            </a:r>
            <a:r>
              <a:rPr lang="en-US" altLang="ko-KR" dirty="0"/>
              <a:t>=</a:t>
            </a:r>
            <a:r>
              <a:rPr lang="en-US" altLang="ko-KR" dirty="0" err="1"/>
              <a:t>oic.r.switch.binary&amp;if</a:t>
            </a:r>
            <a:r>
              <a:rPr lang="en-US" altLang="ko-KR" dirty="0"/>
              <a:t>=</a:t>
            </a:r>
            <a:r>
              <a:rPr lang="en-US" altLang="ko-KR" dirty="0" err="1"/>
              <a:t>oic.if.b</a:t>
            </a:r>
            <a:endParaRPr lang="en-US" altLang="ko-KR" dirty="0"/>
          </a:p>
          <a:p>
            <a:pPr marL="731520" lvl="1" indent="-457200"/>
            <a:r>
              <a:rPr lang="en-US" altLang="ko-KR" dirty="0"/>
              <a:t>Forward the Request only to the matching Links, i.e. /</a:t>
            </a:r>
            <a:r>
              <a:rPr lang="en-US" altLang="ko-KR" dirty="0" err="1"/>
              <a:t>BinarySwitchResURI</a:t>
            </a:r>
            <a:r>
              <a:rPr lang="en-US" altLang="ko-KR" dirty="0"/>
              <a:t> </a:t>
            </a:r>
          </a:p>
        </p:txBody>
      </p:sp>
      <p:sp>
        <p:nvSpPr>
          <p:cNvPr id="9" name="직사각형 8"/>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oic.wk.col</a:t>
            </a:r>
            <a:r>
              <a:rPr lang="en-US" altLang="ko-KR" dirty="0">
                <a:solidFill>
                  <a:schemeClr val="tx1"/>
                </a:solidFill>
              </a:rPr>
              <a:t>"],</a:t>
            </a:r>
            <a:br>
              <a:rPr lang="en-US" altLang="ko-KR" dirty="0">
                <a:solidFill>
                  <a:schemeClr val="tx1"/>
                </a:solidFill>
              </a:rPr>
            </a:br>
            <a:r>
              <a:rPr lang="en-US" altLang="ko-KR" dirty="0">
                <a:solidFill>
                  <a:schemeClr val="tx1"/>
                </a:solidFill>
              </a:rPr>
              <a:t>    "if": ["oic.if.</a:t>
            </a:r>
            <a:r>
              <a:rPr lang="en-US" altLang="ko-KR" dirty="0" err="1">
                <a:solidFill>
                  <a:schemeClr val="tx1"/>
                </a:solidFill>
              </a:rPr>
              <a:t>ll</a:t>
            </a:r>
            <a:r>
              <a:rPr lang="en-US" altLang="ko-KR" dirty="0">
                <a:solidFill>
                  <a:schemeClr val="tx1"/>
                </a:solidFill>
              </a:rPr>
              <a:t>","</a:t>
            </a:r>
            <a:r>
              <a:rPr lang="en-US" altLang="ko-KR" dirty="0" err="1">
                <a:solidFill>
                  <a:schemeClr val="tx1"/>
                </a:solidFill>
              </a:rPr>
              <a:t>oic.if.baseline</a:t>
            </a:r>
            <a:r>
              <a:rPr lang="en-US" altLang="ko-KR" dirty="0">
                <a:solidFill>
                  <a:schemeClr val="tx1"/>
                </a:solidFill>
              </a:rPr>
              <a:t>", "</a:t>
            </a:r>
            <a:r>
              <a:rPr lang="en-US" altLang="ko-KR" dirty="0" err="1">
                <a:solidFill>
                  <a:schemeClr val="tx1"/>
                </a:solidFill>
              </a:rPr>
              <a:t>oic.if.b</a:t>
            </a:r>
            <a:r>
              <a:rPr lang="en-US" altLang="ko-KR" dirty="0">
                <a:solidFill>
                  <a:schemeClr val="tx1"/>
                </a:solidFill>
              </a:rPr>
              <a:t>"],</a:t>
            </a:r>
            <a:br>
              <a:rPr lang="en-US" altLang="ko-KR" dirty="0">
                <a:solidFill>
                  <a:schemeClr val="tx1"/>
                </a:solidFill>
              </a:rPr>
            </a:br>
            <a:r>
              <a:rPr lang="en-US" altLang="ko-KR" dirty="0">
                <a:solidFill>
                  <a:schemeClr val="tx1"/>
                </a:solidFill>
              </a:rPr>
              <a:t>    "links":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BinarySwitchResURI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b="1" dirty="0">
                <a:solidFill>
                  <a:srgbClr val="0000FF"/>
                </a:solidFill>
              </a:rPr>
              <a:t>"</a:t>
            </a:r>
            <a:r>
              <a:rPr lang="en-US" altLang="ko-KR" b="1" dirty="0" err="1">
                <a:solidFill>
                  <a:srgbClr val="0000FF"/>
                </a:solidFill>
              </a:rPr>
              <a:t>rt</a:t>
            </a:r>
            <a:r>
              <a:rPr lang="en-US" altLang="ko-KR" b="1" dirty="0">
                <a:solidFill>
                  <a:srgbClr val="0000FF"/>
                </a:solidFill>
              </a:rPr>
              <a:t>": ["</a:t>
            </a:r>
            <a:r>
              <a:rPr lang="en-US" altLang="ko-KR" b="1" dirty="0" err="1">
                <a:solidFill>
                  <a:srgbClr val="0000FF"/>
                </a:solidFill>
              </a:rPr>
              <a:t>oic.r.switch.binary</a:t>
            </a:r>
            <a:r>
              <a:rPr lang="en-US" altLang="ko-KR" b="1" dirty="0">
                <a:solidFill>
                  <a:srgbClr val="0000FF"/>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 </a:t>
            </a:r>
          </a:p>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href</a:t>
            </a:r>
            <a:r>
              <a:rPr lang="en-US" altLang="ko-KR" dirty="0">
                <a:solidFill>
                  <a:schemeClr val="tx1"/>
                </a:solidFill>
              </a:rPr>
              <a:t>": "/</a:t>
            </a:r>
            <a:r>
              <a:rPr lang="en-US" altLang="ko-KR" dirty="0" err="1">
                <a:solidFill>
                  <a:schemeClr val="tx1"/>
                </a:solidFill>
              </a:rPr>
              <a:t>TemperatureResURI</a:t>
            </a:r>
            <a:r>
              <a:rPr lang="en-US" altLang="ko-KR" dirty="0">
                <a:solidFill>
                  <a:schemeClr val="tx1"/>
                </a:solidFill>
              </a:rPr>
              <a:t>",</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["oic.if.baseline","</a:t>
            </a:r>
            <a:r>
              <a:rPr lang="en-US" altLang="ko-KR" dirty="0" err="1">
                <a:solidFill>
                  <a:schemeClr val="tx1"/>
                </a:solidFill>
              </a:rPr>
              <a:t>oic.if.a</a:t>
            </a:r>
            <a:r>
              <a:rPr lang="en-US" altLang="ko-KR" dirty="0">
                <a:solidFill>
                  <a:schemeClr val="tx1"/>
                </a:solidFill>
              </a:rPr>
              <a:t>"],</a:t>
            </a:r>
            <a:br>
              <a:rPr lang="en-US" altLang="ko-KR" dirty="0">
                <a:solidFill>
                  <a:schemeClr val="tx1"/>
                </a:solidFill>
              </a:rPr>
            </a:br>
            <a:r>
              <a:rPr lang="en-US" altLang="ko-KR" dirty="0">
                <a:solidFill>
                  <a:schemeClr val="tx1"/>
                </a:solidFill>
              </a:rPr>
              <a:t>        "p": {"</a:t>
            </a:r>
            <a:r>
              <a:rPr lang="en-US" altLang="ko-KR" dirty="0" err="1">
                <a:solidFill>
                  <a:schemeClr val="tx1"/>
                </a:solidFill>
              </a:rPr>
              <a:t>bm</a:t>
            </a:r>
            <a:r>
              <a:rPr lang="en-US" altLang="ko-KR" dirty="0">
                <a:solidFill>
                  <a:schemeClr val="tx1"/>
                </a:solidFill>
              </a:rPr>
              <a:t>": 1,"sec": false}</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Tree>
    <p:extLst>
      <p:ext uri="{BB962C8B-B14F-4D97-AF65-F5344CB8AC3E}">
        <p14:creationId xmlns:p14="http://schemas.microsoft.com/office/powerpoint/2010/main" val="611824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err="1"/>
              <a:t>oic.if.b</a:t>
            </a:r>
            <a:r>
              <a:rPr lang="en-US" dirty="0"/>
              <a:t> </a:t>
            </a:r>
          </a:p>
        </p:txBody>
      </p:sp>
      <p:sp>
        <p:nvSpPr>
          <p:cNvPr id="5" name="Slide Number Placeholder 4"/>
          <p:cNvSpPr>
            <a:spLocks noGrp="1"/>
          </p:cNvSpPr>
          <p:nvPr>
            <p:ph type="sldNum" sz="quarter" idx="11"/>
          </p:nvPr>
        </p:nvSpPr>
        <p:spPr/>
        <p:txBody>
          <a:bodyPr/>
          <a:lstStyle/>
          <a:p>
            <a:fld id="{17A5C656-E050-4F3D-A0DB-0D19E9E83691}" type="slidenum">
              <a:rPr lang="en-US" smtClean="0"/>
              <a:pPr/>
              <a:t>76</a:t>
            </a:fld>
            <a:endParaRPr lang="en-US" dirty="0"/>
          </a:p>
        </p:txBody>
      </p:sp>
      <p:sp>
        <p:nvSpPr>
          <p:cNvPr id="6" name="Footer Placeholder 5"/>
          <p:cNvSpPr>
            <a:spLocks noGrp="1"/>
          </p:cNvSpPr>
          <p:nvPr>
            <p:ph type="ftr" sz="quarter" idx="12"/>
          </p:nvPr>
        </p:nvSpPr>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5A5A5FC2-1C5F-41C5-A840-0DA6DA347674}" type="datetime4">
              <a:rPr lang="en-US" altLang="ko-KR" smtClean="0"/>
              <a:t>June 22, 2017</a:t>
            </a:fld>
            <a:endParaRPr lang="en-US" dirty="0"/>
          </a:p>
        </p:txBody>
      </p:sp>
      <p:sp>
        <p:nvSpPr>
          <p:cNvPr id="8" name="직사각형 7"/>
          <p:cNvSpPr/>
          <p:nvPr/>
        </p:nvSpPr>
        <p:spPr>
          <a:xfrm>
            <a:off x="2499519" y="2209800"/>
            <a:ext cx="6705600" cy="3733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500" dirty="0">
                <a:solidFill>
                  <a:schemeClr val="tx1"/>
                </a:solidFill>
              </a:rPr>
              <a:t>  [</a:t>
            </a:r>
            <a:br>
              <a:rPr lang="en-US" altLang="ko-KR" sz="1500" dirty="0">
                <a:solidFill>
                  <a:schemeClr val="tx1"/>
                </a:solidFill>
              </a:rPr>
            </a:br>
            <a:r>
              <a:rPr lang="en-US" altLang="ko-KR" sz="1500" dirty="0">
                <a:solidFill>
                  <a:schemeClr val="tx1"/>
                </a:solidFill>
              </a:rPr>
              <a:t>    {</a:t>
            </a:r>
            <a:br>
              <a:rPr lang="en-US" altLang="ko-KR" sz="1500" dirty="0">
                <a:solidFill>
                  <a:schemeClr val="tx1"/>
                </a:solidFill>
              </a:rPr>
            </a:br>
            <a:r>
              <a:rPr lang="en-US" altLang="ko-KR" sz="1500" dirty="0">
                <a:solidFill>
                  <a:schemeClr val="tx1"/>
                </a:solidFill>
              </a:rPr>
              <a:t>     "</a:t>
            </a:r>
            <a:r>
              <a:rPr lang="en-US" altLang="ko-KR" sz="1500" dirty="0" err="1">
                <a:solidFill>
                  <a:schemeClr val="tx1"/>
                </a:solidFill>
              </a:rPr>
              <a:t>href</a:t>
            </a:r>
            <a:r>
              <a:rPr lang="en-US" altLang="ko-KR" sz="1500" dirty="0">
                <a:solidFill>
                  <a:schemeClr val="tx1"/>
                </a:solidFill>
              </a:rPr>
              <a:t>": "/</a:t>
            </a:r>
            <a:r>
              <a:rPr lang="en-US" altLang="ko-KR" sz="1500" dirty="0" err="1">
                <a:solidFill>
                  <a:schemeClr val="tx1"/>
                </a:solidFill>
              </a:rPr>
              <a:t>BinarySwitchResURI</a:t>
            </a:r>
            <a:r>
              <a:rPr lang="en-US" altLang="ko-KR" sz="1500" dirty="0">
                <a:solidFill>
                  <a:schemeClr val="tx1"/>
                </a:solidFill>
              </a:rPr>
              <a:t>",</a:t>
            </a:r>
            <a:br>
              <a:rPr lang="en-US" altLang="ko-KR" sz="1500" dirty="0">
                <a:solidFill>
                  <a:schemeClr val="tx1"/>
                </a:solidFill>
              </a:rPr>
            </a:br>
            <a:r>
              <a:rPr lang="en-US" altLang="ko-KR" sz="1500" dirty="0">
                <a:solidFill>
                  <a:schemeClr val="tx1"/>
                </a:solidFill>
              </a:rPr>
              <a:t>     "rep": {"value": true}</a:t>
            </a:r>
            <a:br>
              <a:rPr lang="en-US" altLang="ko-KR" sz="1500" dirty="0">
                <a:solidFill>
                  <a:schemeClr val="tx1"/>
                </a:solidFill>
              </a:rPr>
            </a:br>
            <a:r>
              <a:rPr lang="en-US" altLang="ko-KR" sz="1500" dirty="0">
                <a:solidFill>
                  <a:schemeClr val="tx1"/>
                </a:solidFill>
              </a:rPr>
              <a:t>    }</a:t>
            </a:r>
            <a:br>
              <a:rPr lang="en-US" altLang="ko-KR" sz="1500" dirty="0">
                <a:solidFill>
                  <a:schemeClr val="tx1"/>
                </a:solidFill>
              </a:rPr>
            </a:br>
            <a:r>
              <a:rPr lang="en-US" altLang="ko-KR" sz="1500" dirty="0">
                <a:solidFill>
                  <a:schemeClr val="tx1"/>
                </a:solidFill>
              </a:rPr>
              <a:t>  ]</a:t>
            </a:r>
            <a:br>
              <a:rPr lang="en-US" altLang="ko-KR" sz="1500" dirty="0">
                <a:solidFill>
                  <a:schemeClr val="tx1"/>
                </a:solidFill>
              </a:rPr>
            </a:br>
            <a:endParaRPr lang="en-US" altLang="ko-KR" sz="1500" dirty="0">
              <a:solidFill>
                <a:schemeClr val="tx1"/>
              </a:solidFill>
            </a:endParaRPr>
          </a:p>
          <a:p>
            <a:br>
              <a:rPr lang="en-US" altLang="ko-KR" sz="1500" dirty="0">
                <a:solidFill>
                  <a:schemeClr val="tx1"/>
                </a:solidFill>
              </a:rPr>
            </a:br>
            <a:endParaRPr lang="ko-KR" altLang="en-US" sz="1500" dirty="0">
              <a:solidFill>
                <a:schemeClr val="tx1"/>
              </a:solidFill>
            </a:endParaRPr>
          </a:p>
        </p:txBody>
      </p:sp>
      <p:sp>
        <p:nvSpPr>
          <p:cNvPr id="10" name="Content Placeholder 1"/>
          <p:cNvSpPr>
            <a:spLocks noGrp="1"/>
          </p:cNvSpPr>
          <p:nvPr>
            <p:ph idx="1"/>
          </p:nvPr>
        </p:nvSpPr>
        <p:spPr>
          <a:xfrm>
            <a:off x="442119" y="1219200"/>
            <a:ext cx="11277600" cy="990600"/>
          </a:xfrm>
        </p:spPr>
        <p:txBody>
          <a:bodyPr>
            <a:normAutofit lnSpcReduction="10000"/>
          </a:bodyPr>
          <a:lstStyle/>
          <a:p>
            <a:pPr marL="457200" indent="-457200"/>
            <a:r>
              <a:rPr lang="en-US" altLang="ko-KR" dirty="0"/>
              <a:t>GET /</a:t>
            </a:r>
            <a:r>
              <a:rPr lang="en-US" altLang="ko-KR" dirty="0" err="1"/>
              <a:t>collection?rt</a:t>
            </a:r>
            <a:r>
              <a:rPr lang="en-US" altLang="ko-KR" dirty="0"/>
              <a:t>=</a:t>
            </a:r>
            <a:r>
              <a:rPr lang="en-US" altLang="ko-KR" dirty="0" err="1"/>
              <a:t>oic.r.switch.binary&amp;if</a:t>
            </a:r>
            <a:r>
              <a:rPr lang="en-US" altLang="ko-KR" dirty="0"/>
              <a:t>=</a:t>
            </a:r>
            <a:r>
              <a:rPr lang="en-US" altLang="ko-KR" dirty="0" err="1"/>
              <a:t>oic.if.baseline</a:t>
            </a:r>
            <a:endParaRPr lang="en-US" altLang="ko-KR" dirty="0"/>
          </a:p>
          <a:p>
            <a:pPr marL="731520" lvl="1" indent="-457200"/>
            <a:r>
              <a:rPr lang="en-US" altLang="ko-KR" dirty="0"/>
              <a:t>The response is </a:t>
            </a:r>
          </a:p>
        </p:txBody>
      </p:sp>
    </p:spTree>
    <p:extLst>
      <p:ext uri="{BB962C8B-B14F-4D97-AF65-F5344CB8AC3E}">
        <p14:creationId xmlns:p14="http://schemas.microsoft.com/office/powerpoint/2010/main" val="375412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201401" cy="1066800"/>
          </a:xfrm>
        </p:spPr>
        <p:txBody>
          <a:bodyPr/>
          <a:lstStyle/>
          <a:p>
            <a:r>
              <a:rPr lang="en-US" altLang="ko-KR" dirty="0"/>
              <a:t>Next step</a:t>
            </a:r>
            <a:endParaRPr lang="ko-KR" altLang="en-US" dirty="0"/>
          </a:p>
        </p:txBody>
      </p:sp>
      <p:sp>
        <p:nvSpPr>
          <p:cNvPr id="4" name="날짜 개체 틀 3"/>
          <p:cNvSpPr>
            <a:spLocks noGrp="1"/>
          </p:cNvSpPr>
          <p:nvPr>
            <p:ph type="dt" sz="half" idx="10"/>
          </p:nvPr>
        </p:nvSpPr>
        <p:spPr/>
        <p:txBody>
          <a:bodyPr/>
          <a:lstStyle/>
          <a:p>
            <a:fld id="{4DD6AB93-0000-4E3F-8424-7024566182F2}"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77</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r>
              <a:rPr lang="en-US" dirty="0">
                <a:latin typeface="Century Gothic"/>
                <a:sym typeface="Wingdings" panose="05000000000000000000" pitchFamily="2" charset="2"/>
              </a:rPr>
              <a:t>Assess the feasibility or desirability of the approach </a:t>
            </a:r>
          </a:p>
          <a:p>
            <a:pPr>
              <a:defRPr/>
            </a:pPr>
            <a:endParaRPr lang="en-US" dirty="0">
              <a:latin typeface="Century Gothic"/>
              <a:sym typeface="Wingdings" panose="05000000000000000000" pitchFamily="2" charset="2"/>
            </a:endParaRPr>
          </a:p>
          <a:p>
            <a:pPr>
              <a:defRPr/>
            </a:pPr>
            <a:r>
              <a:rPr lang="en-US" dirty="0">
                <a:latin typeface="Century Gothic"/>
                <a:sym typeface="Wingdings" panose="05000000000000000000" pitchFamily="2" charset="2"/>
              </a:rPr>
              <a:t>Which “</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is to be specified? </a:t>
            </a:r>
          </a:p>
          <a:p>
            <a:pPr lvl="1">
              <a:defRPr/>
            </a:pPr>
            <a:r>
              <a:rPr lang="en-US" dirty="0">
                <a:latin typeface="Century Gothic"/>
                <a:sym typeface="Wingdings" panose="05000000000000000000" pitchFamily="2" charset="2"/>
              </a:rPr>
              <a:t>“</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for /</a:t>
            </a:r>
            <a:r>
              <a:rPr lang="en-US" dirty="0" err="1">
                <a:latin typeface="Century Gothic"/>
                <a:sym typeface="Wingdings" panose="05000000000000000000" pitchFamily="2" charset="2"/>
              </a:rPr>
              <a:t>oic</a:t>
            </a:r>
            <a:r>
              <a:rPr lang="en-US" dirty="0">
                <a:latin typeface="Century Gothic"/>
                <a:sym typeface="Wingdings" panose="05000000000000000000" pitchFamily="2" charset="2"/>
              </a:rPr>
              <a:t>/res?  </a:t>
            </a:r>
          </a:p>
          <a:p>
            <a:pPr lvl="1">
              <a:defRPr/>
            </a:pPr>
            <a:r>
              <a:rPr lang="en-US" dirty="0">
                <a:latin typeface="Century Gothic"/>
                <a:sym typeface="Wingdings" panose="05000000000000000000" pitchFamily="2" charset="2"/>
              </a:rPr>
              <a:t>“</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for Collection? </a:t>
            </a:r>
          </a:p>
          <a:p>
            <a:pPr lvl="1">
              <a:defRPr/>
            </a:pPr>
            <a:r>
              <a:rPr lang="en-US" dirty="0">
                <a:latin typeface="Century Gothic"/>
                <a:sym typeface="Wingdings" panose="05000000000000000000" pitchFamily="2" charset="2"/>
              </a:rPr>
              <a:t>“</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for multi-value “</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Resource? </a:t>
            </a:r>
          </a:p>
          <a:p>
            <a:pPr lvl="2">
              <a:defRPr/>
            </a:pPr>
            <a:r>
              <a:rPr lang="en-US" dirty="0">
                <a:latin typeface="Century Gothic"/>
                <a:sym typeface="Wingdings" panose="05000000000000000000" pitchFamily="2" charset="2"/>
              </a:rPr>
              <a:t>This is the request from BTG </a:t>
            </a:r>
          </a:p>
          <a:p>
            <a:pPr lvl="2">
              <a:defRPr/>
            </a:pPr>
            <a:endParaRPr lang="en-US" dirty="0">
              <a:latin typeface="Century Gothic"/>
              <a:sym typeface="Wingdings" panose="05000000000000000000" pitchFamily="2" charset="2"/>
            </a:endParaRPr>
          </a:p>
          <a:p>
            <a:pPr>
              <a:defRPr/>
            </a:pPr>
            <a:endParaRPr lang="en-US" dirty="0">
              <a:latin typeface="Century Gothic"/>
              <a:sym typeface="Wingdings" panose="05000000000000000000" pitchFamily="2" charset="2"/>
            </a:endParaRPr>
          </a:p>
          <a:p>
            <a:pPr lvl="1" indent="-168275">
              <a:buClr>
                <a:srgbClr val="50A83E"/>
              </a:buClr>
              <a:buFont typeface="Arial" panose="020B0604020202020204" pitchFamily="34" charset="0"/>
              <a:buChar char="•"/>
              <a:defRPr/>
            </a:pPr>
            <a:endParaRPr lang="en-US" dirty="0">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lang="en-US" dirty="0">
              <a:latin typeface="Century Gothic"/>
              <a:sym typeface="Wingdings" panose="05000000000000000000" pitchFamily="2" charset="2"/>
            </a:endParaRPr>
          </a:p>
          <a:p>
            <a:pPr lvl="1" indent="-168275">
              <a:buClr>
                <a:srgbClr val="50A83E"/>
              </a:buClr>
              <a:buNone/>
              <a:defRPr/>
            </a:pPr>
            <a:endParaRPr lang="en-US" dirty="0">
              <a:latin typeface="Century Gothic"/>
              <a:sym typeface="Wingdings" panose="05000000000000000000" pitchFamily="2" charset="2"/>
            </a:endParaRPr>
          </a:p>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Tree>
    <p:extLst>
      <p:ext uri="{BB962C8B-B14F-4D97-AF65-F5344CB8AC3E}">
        <p14:creationId xmlns:p14="http://schemas.microsoft.com/office/powerpoint/2010/main" val="23985689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201401" cy="1066800"/>
          </a:xfrm>
        </p:spPr>
        <p:txBody>
          <a:bodyPr/>
          <a:lstStyle/>
          <a:p>
            <a:r>
              <a:rPr lang="en-US" altLang="ko-KR" dirty="0"/>
              <a:t>(tentative) Proposal </a:t>
            </a:r>
            <a:endParaRPr lang="ko-KR" altLang="en-US" dirty="0"/>
          </a:p>
        </p:txBody>
      </p:sp>
      <p:sp>
        <p:nvSpPr>
          <p:cNvPr id="4" name="날짜 개체 틀 3"/>
          <p:cNvSpPr>
            <a:spLocks noGrp="1"/>
          </p:cNvSpPr>
          <p:nvPr>
            <p:ph type="dt" sz="half" idx="10"/>
          </p:nvPr>
        </p:nvSpPr>
        <p:spPr/>
        <p:txBody>
          <a:bodyPr/>
          <a:lstStyle/>
          <a:p>
            <a:fld id="{C8DDD981-B37D-4EAD-90D2-65D6774CC32A}"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78</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dirty="0">
                <a:latin typeface="Century Gothic"/>
                <a:sym typeface="Wingdings" panose="05000000000000000000" pitchFamily="2" charset="2"/>
              </a:rPr>
              <a:t>Specify “</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for the following  </a:t>
            </a:r>
          </a:p>
          <a:p>
            <a:pPr lvl="1">
              <a:defRPr/>
            </a:pPr>
            <a:r>
              <a:rPr lang="en-US" dirty="0">
                <a:latin typeface="Century Gothic"/>
                <a:sym typeface="Wingdings" panose="05000000000000000000" pitchFamily="2" charset="2"/>
              </a:rPr>
              <a:t>“</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for /</a:t>
            </a:r>
            <a:r>
              <a:rPr lang="en-US" dirty="0" err="1">
                <a:latin typeface="Century Gothic"/>
                <a:sym typeface="Wingdings" panose="05000000000000000000" pitchFamily="2" charset="2"/>
              </a:rPr>
              <a:t>oic</a:t>
            </a:r>
            <a:r>
              <a:rPr lang="en-US" dirty="0">
                <a:latin typeface="Century Gothic"/>
                <a:sym typeface="Wingdings" panose="05000000000000000000" pitchFamily="2" charset="2"/>
              </a:rPr>
              <a:t>/res </a:t>
            </a:r>
          </a:p>
          <a:p>
            <a:pPr lvl="2">
              <a:defRPr/>
            </a:pPr>
            <a:r>
              <a:rPr lang="en-US" dirty="0">
                <a:latin typeface="Century Gothic"/>
                <a:sym typeface="Wingdings" panose="05000000000000000000" pitchFamily="2" charset="2"/>
              </a:rPr>
              <a:t>GET /</a:t>
            </a:r>
            <a:r>
              <a:rPr lang="en-US" dirty="0" err="1">
                <a:latin typeface="Century Gothic"/>
                <a:sym typeface="Wingdings" panose="05000000000000000000" pitchFamily="2" charset="2"/>
              </a:rPr>
              <a:t>oic</a:t>
            </a:r>
            <a:r>
              <a:rPr lang="en-US" dirty="0">
                <a:latin typeface="Century Gothic"/>
                <a:sym typeface="Wingdings" panose="05000000000000000000" pitchFamily="2" charset="2"/>
              </a:rPr>
              <a:t>/</a:t>
            </a:r>
            <a:r>
              <a:rPr lang="en-US" dirty="0" err="1">
                <a:latin typeface="Century Gothic"/>
                <a:sym typeface="Wingdings" panose="05000000000000000000" pitchFamily="2" charset="2"/>
              </a:rPr>
              <a:t>res?rt</a:t>
            </a:r>
            <a:r>
              <a:rPr lang="en-US" dirty="0">
                <a:latin typeface="Century Gothic"/>
                <a:sym typeface="Wingdings" panose="05000000000000000000" pitchFamily="2" charset="2"/>
              </a:rPr>
              <a:t>=</a:t>
            </a:r>
            <a:r>
              <a:rPr lang="en-US" dirty="0" err="1">
                <a:latin typeface="Century Gothic"/>
                <a:sym typeface="Wingdings" panose="05000000000000000000" pitchFamily="2" charset="2"/>
              </a:rPr>
              <a:t>oic.r.foo</a:t>
            </a:r>
            <a:r>
              <a:rPr lang="en-US" dirty="0">
                <a:latin typeface="Century Gothic"/>
                <a:sym typeface="Wingdings" panose="05000000000000000000" pitchFamily="2" charset="2"/>
              </a:rPr>
              <a:t> (with “</a:t>
            </a:r>
            <a:r>
              <a:rPr lang="en-US" dirty="0" err="1">
                <a:latin typeface="Century Gothic"/>
                <a:sym typeface="Wingdings" panose="05000000000000000000" pitchFamily="2" charset="2"/>
              </a:rPr>
              <a:t>oic.if.ll</a:t>
            </a:r>
            <a:r>
              <a:rPr lang="en-US" dirty="0">
                <a:latin typeface="Century Gothic"/>
                <a:sym typeface="Wingdings" panose="05000000000000000000" pitchFamily="2" charset="2"/>
              </a:rPr>
              <a:t>”) </a:t>
            </a:r>
          </a:p>
          <a:p>
            <a:pPr lvl="1">
              <a:defRPr/>
            </a:pPr>
            <a:r>
              <a:rPr lang="en-US" dirty="0">
                <a:latin typeface="Century Gothic"/>
                <a:sym typeface="Wingdings" panose="05000000000000000000" pitchFamily="2" charset="2"/>
              </a:rPr>
              <a:t>“</a:t>
            </a:r>
            <a:r>
              <a:rPr lang="en-US" dirty="0" err="1">
                <a:latin typeface="Century Gothic"/>
                <a:sym typeface="Wingdings" panose="05000000000000000000" pitchFamily="2" charset="2"/>
              </a:rPr>
              <a:t>rt</a:t>
            </a:r>
            <a:r>
              <a:rPr lang="en-US" dirty="0">
                <a:latin typeface="Century Gothic"/>
                <a:sym typeface="Wingdings" panose="05000000000000000000" pitchFamily="2" charset="2"/>
              </a:rPr>
              <a:t>” query for Collection </a:t>
            </a:r>
          </a:p>
          <a:p>
            <a:pPr lvl="2">
              <a:defRPr/>
            </a:pPr>
            <a:r>
              <a:rPr lang="en-US" altLang="ko-KR" dirty="0">
                <a:sym typeface="Wingdings" panose="05000000000000000000" pitchFamily="2" charset="2"/>
              </a:rPr>
              <a:t>GET /</a:t>
            </a:r>
            <a:r>
              <a:rPr lang="en-US" altLang="ko-KR" dirty="0" err="1">
                <a:sym typeface="Wingdings" panose="05000000000000000000" pitchFamily="2" charset="2"/>
              </a:rPr>
              <a:t>collection?rt</a:t>
            </a:r>
            <a:r>
              <a:rPr lang="en-US" altLang="ko-KR" dirty="0">
                <a:sym typeface="Wingdings" panose="05000000000000000000" pitchFamily="2" charset="2"/>
              </a:rPr>
              <a:t>=</a:t>
            </a:r>
            <a:r>
              <a:rPr lang="en-US" altLang="ko-KR" dirty="0" err="1">
                <a:sym typeface="Wingdings" panose="05000000000000000000" pitchFamily="2" charset="2"/>
              </a:rPr>
              <a:t>oic.r.foo</a:t>
            </a:r>
            <a:r>
              <a:rPr lang="en-US" altLang="ko-KR" dirty="0">
                <a:sym typeface="Wingdings" panose="05000000000000000000" pitchFamily="2" charset="2"/>
              </a:rPr>
              <a:t> (with “</a:t>
            </a:r>
            <a:r>
              <a:rPr lang="en-US" altLang="ko-KR" dirty="0" err="1">
                <a:sym typeface="Wingdings" panose="05000000000000000000" pitchFamily="2" charset="2"/>
              </a:rPr>
              <a:t>oic.if.ll</a:t>
            </a:r>
            <a:r>
              <a:rPr lang="en-US" altLang="ko-KR" dirty="0">
                <a:sym typeface="Wingdings" panose="05000000000000000000" pitchFamily="2" charset="2"/>
              </a:rPr>
              <a:t>”) </a:t>
            </a:r>
          </a:p>
          <a:p>
            <a:pPr lvl="2">
              <a:defRPr/>
            </a:pPr>
            <a:r>
              <a:rPr lang="en-US" altLang="ko-KR" dirty="0">
                <a:sym typeface="Wingdings" panose="05000000000000000000" pitchFamily="2" charset="2"/>
              </a:rPr>
              <a:t>GET /</a:t>
            </a:r>
            <a:r>
              <a:rPr lang="en-US" altLang="ko-KR" dirty="0" err="1">
                <a:sym typeface="Wingdings" panose="05000000000000000000" pitchFamily="2" charset="2"/>
              </a:rPr>
              <a:t>colleciton?rt</a:t>
            </a:r>
            <a:r>
              <a:rPr lang="en-US" altLang="ko-KR" dirty="0">
                <a:sym typeface="Wingdings" panose="05000000000000000000" pitchFamily="2" charset="2"/>
              </a:rPr>
              <a:t>=</a:t>
            </a:r>
            <a:r>
              <a:rPr lang="en-US" altLang="ko-KR" dirty="0" err="1">
                <a:sym typeface="Wingdings" panose="05000000000000000000" pitchFamily="2" charset="2"/>
              </a:rPr>
              <a:t>oic.r.foo&amp;if</a:t>
            </a:r>
            <a:r>
              <a:rPr lang="en-US" altLang="ko-KR" dirty="0">
                <a:sym typeface="Wingdings" panose="05000000000000000000" pitchFamily="2" charset="2"/>
              </a:rPr>
              <a:t>=</a:t>
            </a:r>
            <a:r>
              <a:rPr lang="en-US" altLang="ko-KR" dirty="0" err="1">
                <a:sym typeface="Wingdings" panose="05000000000000000000" pitchFamily="2" charset="2"/>
              </a:rPr>
              <a:t>oic.if.b</a:t>
            </a:r>
            <a:r>
              <a:rPr lang="en-US" altLang="ko-KR" dirty="0">
                <a:sym typeface="Wingdings" panose="05000000000000000000" pitchFamily="2" charset="2"/>
              </a:rPr>
              <a:t> (with “</a:t>
            </a:r>
            <a:r>
              <a:rPr lang="en-US" altLang="ko-KR" dirty="0" err="1">
                <a:sym typeface="Wingdings" panose="05000000000000000000" pitchFamily="2" charset="2"/>
              </a:rPr>
              <a:t>oic.if.b</a:t>
            </a:r>
            <a:r>
              <a:rPr lang="en-US" altLang="ko-KR" dirty="0">
                <a:sym typeface="Wingdings" panose="05000000000000000000" pitchFamily="2" charset="2"/>
              </a:rPr>
              <a:t>”) </a:t>
            </a:r>
          </a:p>
          <a:p>
            <a:pPr lvl="2">
              <a:defRPr/>
            </a:pPr>
            <a:r>
              <a:rPr lang="en-US" altLang="ko-KR" dirty="0">
                <a:sym typeface="Wingdings" panose="05000000000000000000" pitchFamily="2" charset="2"/>
              </a:rPr>
              <a:t>POST /</a:t>
            </a:r>
            <a:r>
              <a:rPr lang="en-US" altLang="ko-KR" dirty="0" err="1">
                <a:sym typeface="Wingdings" panose="05000000000000000000" pitchFamily="2" charset="2"/>
              </a:rPr>
              <a:t>colleciton?rt</a:t>
            </a:r>
            <a:r>
              <a:rPr lang="en-US" altLang="ko-KR" dirty="0">
                <a:sym typeface="Wingdings" panose="05000000000000000000" pitchFamily="2" charset="2"/>
              </a:rPr>
              <a:t>=</a:t>
            </a:r>
            <a:r>
              <a:rPr lang="en-US" altLang="ko-KR" dirty="0" err="1">
                <a:sym typeface="Wingdings" panose="05000000000000000000" pitchFamily="2" charset="2"/>
              </a:rPr>
              <a:t>oic.r.foo&amp;if</a:t>
            </a:r>
            <a:r>
              <a:rPr lang="en-US" altLang="ko-KR" dirty="0">
                <a:sym typeface="Wingdings" panose="05000000000000000000" pitchFamily="2" charset="2"/>
              </a:rPr>
              <a:t>=</a:t>
            </a:r>
            <a:r>
              <a:rPr lang="en-US" altLang="ko-KR" dirty="0" err="1">
                <a:sym typeface="Wingdings" panose="05000000000000000000" pitchFamily="2" charset="2"/>
              </a:rPr>
              <a:t>oic.if.b</a:t>
            </a:r>
            <a:r>
              <a:rPr lang="en-US" altLang="ko-KR" dirty="0">
                <a:sym typeface="Wingdings" panose="05000000000000000000" pitchFamily="2" charset="2"/>
              </a:rPr>
              <a:t> (with “</a:t>
            </a:r>
            <a:r>
              <a:rPr lang="en-US" altLang="ko-KR" dirty="0" err="1">
                <a:sym typeface="Wingdings" panose="05000000000000000000" pitchFamily="2" charset="2"/>
              </a:rPr>
              <a:t>oic.if.b</a:t>
            </a:r>
            <a:r>
              <a:rPr lang="en-US" altLang="ko-KR" dirty="0">
                <a:sym typeface="Wingdings" panose="05000000000000000000" pitchFamily="2" charset="2"/>
              </a:rPr>
              <a:t>”)</a:t>
            </a:r>
          </a:p>
          <a:p>
            <a:pPr lvl="1">
              <a:defRPr/>
            </a:pPr>
            <a:r>
              <a:rPr lang="en-US" altLang="ko-KR" dirty="0">
                <a:sym typeface="Wingdings" panose="05000000000000000000" pitchFamily="2" charset="2"/>
              </a:rPr>
              <a:t>“</a:t>
            </a:r>
            <a:r>
              <a:rPr lang="en-US" altLang="ko-KR" dirty="0" err="1">
                <a:sym typeface="Wingdings" panose="05000000000000000000" pitchFamily="2" charset="2"/>
              </a:rPr>
              <a:t>rt</a:t>
            </a:r>
            <a:r>
              <a:rPr lang="en-US" altLang="ko-KR" dirty="0">
                <a:sym typeface="Wingdings" panose="05000000000000000000" pitchFamily="2" charset="2"/>
              </a:rPr>
              <a:t>” query for multi-value “</a:t>
            </a:r>
            <a:r>
              <a:rPr lang="en-US" altLang="ko-KR" dirty="0" err="1">
                <a:sym typeface="Wingdings" panose="05000000000000000000" pitchFamily="2" charset="2"/>
              </a:rPr>
              <a:t>rt</a:t>
            </a:r>
            <a:r>
              <a:rPr lang="en-US" altLang="ko-KR" dirty="0">
                <a:sym typeface="Wingdings" panose="05000000000000000000" pitchFamily="2" charset="2"/>
              </a:rPr>
              <a:t>” </a:t>
            </a:r>
          </a:p>
          <a:p>
            <a:pPr lvl="2">
              <a:defRPr/>
            </a:pPr>
            <a:r>
              <a:rPr lang="en-US" altLang="ko-KR" dirty="0">
                <a:sym typeface="Wingdings" panose="05000000000000000000" pitchFamily="2" charset="2"/>
              </a:rPr>
              <a:t>We need a joint talk with BTG.  </a:t>
            </a:r>
          </a:p>
          <a:p>
            <a:pPr lvl="2">
              <a:defRPr/>
            </a:pPr>
            <a:endParaRPr lang="en-US" dirty="0">
              <a:latin typeface="Century Gothic"/>
              <a:sym typeface="Wingdings" panose="05000000000000000000" pitchFamily="2" charset="2"/>
            </a:endParaRPr>
          </a:p>
          <a:p>
            <a:pPr>
              <a:defRPr/>
            </a:pPr>
            <a:r>
              <a:rPr lang="en-US" dirty="0">
                <a:latin typeface="Century Gothic"/>
                <a:sym typeface="Wingdings" panose="05000000000000000000" pitchFamily="2" charset="2"/>
              </a:rPr>
              <a:t>The above is requested from developers with use cases.</a:t>
            </a:r>
          </a:p>
          <a:p>
            <a:pPr lvl="1">
              <a:defRPr/>
            </a:pPr>
            <a:endParaRPr lang="en-US" dirty="0">
              <a:latin typeface="Century Gothic"/>
              <a:sym typeface="Wingdings" panose="05000000000000000000" pitchFamily="2" charset="2"/>
            </a:endParaRPr>
          </a:p>
          <a:p>
            <a:pPr lvl="1" indent="-168275">
              <a:buClr>
                <a:srgbClr val="50A83E"/>
              </a:buClr>
              <a:buFont typeface="Arial" panose="020B0604020202020204" pitchFamily="34" charset="0"/>
              <a:buChar char="•"/>
              <a:defRPr/>
            </a:pPr>
            <a:endParaRPr lang="en-US" dirty="0">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lang="en-US" dirty="0">
              <a:latin typeface="Century Gothic"/>
              <a:sym typeface="Wingdings" panose="05000000000000000000" pitchFamily="2" charset="2"/>
            </a:endParaRPr>
          </a:p>
          <a:p>
            <a:pPr lvl="1" indent="-168275">
              <a:buClr>
                <a:srgbClr val="50A83E"/>
              </a:buClr>
              <a:buNone/>
              <a:defRPr/>
            </a:pPr>
            <a:endParaRPr lang="en-US" dirty="0">
              <a:latin typeface="Century Gothic"/>
              <a:sym typeface="Wingdings" panose="05000000000000000000" pitchFamily="2" charset="2"/>
            </a:endParaRPr>
          </a:p>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Tree>
    <p:extLst>
      <p:ext uri="{BB962C8B-B14F-4D97-AF65-F5344CB8AC3E}">
        <p14:creationId xmlns:p14="http://schemas.microsoft.com/office/powerpoint/2010/main" val="3928683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a:t>
            </a:r>
            <a:r>
              <a:rPr lang="en-US" altLang="ko-KR" dirty="0" err="1"/>
              <a:t>rt</a:t>
            </a:r>
            <a:r>
              <a:rPr lang="en-US" altLang="ko-KR" dirty="0"/>
              <a:t>” query for multi-value “</a:t>
            </a:r>
            <a:r>
              <a:rPr lang="en-US" altLang="ko-KR" dirty="0" err="1"/>
              <a:t>rt</a:t>
            </a:r>
            <a:r>
              <a:rPr lang="en-US" altLang="ko-KR" dirty="0"/>
              <a:t>” Resource</a:t>
            </a:r>
            <a:endParaRPr lang="ko-KR" altLang="en-US" dirty="0"/>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p:txBody>
          <a:bodyPr/>
          <a:lstStyle/>
          <a:p>
            <a:fld id="{5EC5D03A-B494-4CBF-9A15-A0C87277CB3C}"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79</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5672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6DA57F95-086B-41E4-8942-C2AB8F7B07FF}"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655668" y="1067858"/>
            <a:ext cx="1394219"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768614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719720" cy="1066800"/>
          </a:xfrm>
        </p:spPr>
        <p:txBody>
          <a:bodyPr/>
          <a:lstStyle/>
          <a:p>
            <a:r>
              <a:rPr lang="en-US" altLang="ko-KR" dirty="0"/>
              <a:t>One more thing: “</a:t>
            </a:r>
            <a:r>
              <a:rPr lang="en-US" altLang="ko-KR" dirty="0" err="1"/>
              <a:t>rt</a:t>
            </a:r>
            <a:r>
              <a:rPr lang="en-US" altLang="ko-KR" dirty="0"/>
              <a:t>” query from multi-value “</a:t>
            </a:r>
            <a:r>
              <a:rPr lang="en-US" altLang="ko-KR" dirty="0" err="1"/>
              <a:t>rt</a:t>
            </a:r>
            <a:r>
              <a:rPr lang="en-US" altLang="ko-KR" dirty="0"/>
              <a:t>” Resource</a:t>
            </a:r>
            <a:endParaRPr lang="ko-KR" altLang="en-US" dirty="0"/>
          </a:p>
        </p:txBody>
      </p:sp>
      <p:sp>
        <p:nvSpPr>
          <p:cNvPr id="4" name="날짜 개체 틀 3"/>
          <p:cNvSpPr>
            <a:spLocks noGrp="1"/>
          </p:cNvSpPr>
          <p:nvPr>
            <p:ph type="dt" sz="half" idx="10"/>
          </p:nvPr>
        </p:nvSpPr>
        <p:spPr/>
        <p:txBody>
          <a:bodyPr/>
          <a:lstStyle/>
          <a:p>
            <a:fld id="{8C3B71D6-BDA2-45A6-B256-2330B6226BE0}"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80</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
        <p:nvSpPr>
          <p:cNvPr id="8" name="직사각형 7"/>
          <p:cNvSpPr/>
          <p:nvPr/>
        </p:nvSpPr>
        <p:spPr>
          <a:xfrm>
            <a:off x="2499519" y="3581400"/>
            <a:ext cx="67056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oic.r.switch.binary</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a:t>
            </a:r>
            <a:r>
              <a:rPr lang="en-US" altLang="ko-KR" dirty="0" err="1">
                <a:solidFill>
                  <a:schemeClr val="tx1"/>
                </a:solidFill>
              </a:rPr>
              <a:t>oic.if.a","oic.if.baseline</a:t>
            </a:r>
            <a:r>
              <a:rPr lang="en-US" altLang="ko-KR" dirty="0">
                <a:solidFill>
                  <a:schemeClr val="tx1"/>
                </a:solidFill>
              </a:rPr>
              <a:t>”],</a:t>
            </a:r>
            <a:br>
              <a:rPr lang="en-US" altLang="ko-KR" dirty="0">
                <a:solidFill>
                  <a:schemeClr val="tx1"/>
                </a:solidFill>
              </a:rPr>
            </a:br>
            <a:r>
              <a:rPr lang="en-US" altLang="ko-KR" dirty="0">
                <a:solidFill>
                  <a:schemeClr val="tx1"/>
                </a:solidFill>
              </a:rPr>
              <a:t>    "value": true, </a:t>
            </a:r>
          </a:p>
          <a:p>
            <a:r>
              <a:rPr lang="en-US" altLang="ko-KR" dirty="0">
                <a:solidFill>
                  <a:schemeClr val="tx1"/>
                </a:solidFill>
              </a:rPr>
              <a:t>    "temperature": 22, </a:t>
            </a:r>
          </a:p>
          <a:p>
            <a:r>
              <a:rPr lang="en-US" altLang="ko-KR" dirty="0">
                <a:solidFill>
                  <a:schemeClr val="tx1"/>
                </a:solidFill>
              </a:rPr>
              <a:t>    "range": [0,100], </a:t>
            </a:r>
          </a:p>
          <a:p>
            <a:r>
              <a:rPr lang="en-US" altLang="ko-KR" dirty="0">
                <a:solidFill>
                  <a:schemeClr val="tx1"/>
                </a:solidFill>
              </a:rPr>
              <a:t>    "units": "C”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
        <p:nvSpPr>
          <p:cNvPr id="9" name="Content Placeholder 1"/>
          <p:cNvSpPr>
            <a:spLocks noGrp="1"/>
          </p:cNvSpPr>
          <p:nvPr>
            <p:ph idx="1"/>
          </p:nvPr>
        </p:nvSpPr>
        <p:spPr>
          <a:xfrm>
            <a:off x="442119" y="1219200"/>
            <a:ext cx="11277600" cy="1600200"/>
          </a:xfrm>
        </p:spPr>
        <p:txBody>
          <a:bodyPr>
            <a:normAutofit fontScale="85000" lnSpcReduction="20000"/>
          </a:bodyPr>
          <a:lstStyle/>
          <a:p>
            <a:pPr marL="457200" indent="-457200"/>
            <a:r>
              <a:rPr lang="en-US" altLang="ko-KR" dirty="0"/>
              <a:t>“</a:t>
            </a:r>
            <a:r>
              <a:rPr lang="en-US" altLang="ko-KR" dirty="0" err="1"/>
              <a:t>rt</a:t>
            </a:r>
            <a:r>
              <a:rPr lang="en-US" altLang="ko-KR" dirty="0"/>
              <a:t>” query from multi-value “</a:t>
            </a:r>
            <a:r>
              <a:rPr lang="en-US" altLang="ko-KR" dirty="0" err="1"/>
              <a:t>rt</a:t>
            </a:r>
            <a:r>
              <a:rPr lang="en-US" altLang="ko-KR" dirty="0"/>
              <a:t>” Resource</a:t>
            </a:r>
          </a:p>
          <a:p>
            <a:pPr marL="731520" lvl="1" indent="-457200"/>
            <a:r>
              <a:rPr lang="en-US" altLang="ko-KR" dirty="0"/>
              <a:t>Returns only the Properties belonging to the matching Resource Type. </a:t>
            </a:r>
          </a:p>
          <a:p>
            <a:pPr marL="731520" lvl="1" indent="-457200"/>
            <a:r>
              <a:rPr lang="en-US" altLang="ko-KR" dirty="0"/>
              <a:t>This is only to facilitate mutual understanding. </a:t>
            </a:r>
          </a:p>
          <a:p>
            <a:pPr marL="457200" indent="-457200"/>
            <a:r>
              <a:rPr lang="en-US" altLang="ko-KR" dirty="0"/>
              <a:t>Example: Resource with “</a:t>
            </a:r>
            <a:r>
              <a:rPr lang="en-US" altLang="ko-KR" dirty="0" err="1"/>
              <a:t>oic.r.switch.binary</a:t>
            </a:r>
            <a:r>
              <a:rPr lang="en-US" altLang="ko-KR" dirty="0"/>
              <a:t>” &amp; “</a:t>
            </a:r>
            <a:r>
              <a:rPr lang="en-US" altLang="ko-KR" dirty="0" err="1"/>
              <a:t>oic.r.temperature</a:t>
            </a:r>
            <a:r>
              <a:rPr lang="en-US" altLang="ko-KR" dirty="0"/>
              <a:t>” </a:t>
            </a:r>
          </a:p>
        </p:txBody>
      </p:sp>
    </p:spTree>
    <p:extLst>
      <p:ext uri="{BB962C8B-B14F-4D97-AF65-F5344CB8AC3E}">
        <p14:creationId xmlns:p14="http://schemas.microsoft.com/office/powerpoint/2010/main" val="691459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719720" cy="1066800"/>
          </a:xfrm>
        </p:spPr>
        <p:txBody>
          <a:bodyPr/>
          <a:lstStyle/>
          <a:p>
            <a:r>
              <a:rPr lang="en-US" altLang="ko-KR" dirty="0"/>
              <a:t>One more thing: “</a:t>
            </a:r>
            <a:r>
              <a:rPr lang="en-US" altLang="ko-KR" dirty="0" err="1"/>
              <a:t>rt</a:t>
            </a:r>
            <a:r>
              <a:rPr lang="en-US" altLang="ko-KR" dirty="0"/>
              <a:t>” query from multi-value “</a:t>
            </a:r>
            <a:r>
              <a:rPr lang="en-US" altLang="ko-KR" dirty="0" err="1"/>
              <a:t>rt</a:t>
            </a:r>
            <a:r>
              <a:rPr lang="en-US" altLang="ko-KR" dirty="0"/>
              <a:t>” Resource</a:t>
            </a:r>
            <a:endParaRPr lang="ko-KR" altLang="en-US" dirty="0"/>
          </a:p>
        </p:txBody>
      </p:sp>
      <p:sp>
        <p:nvSpPr>
          <p:cNvPr id="4" name="날짜 개체 틀 3"/>
          <p:cNvSpPr>
            <a:spLocks noGrp="1"/>
          </p:cNvSpPr>
          <p:nvPr>
            <p:ph type="dt" sz="half" idx="10"/>
          </p:nvPr>
        </p:nvSpPr>
        <p:spPr/>
        <p:txBody>
          <a:bodyPr/>
          <a:lstStyle/>
          <a:p>
            <a:fld id="{9CAF5D69-DB33-46A1-BF84-29C238C32A99}"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
        <p:nvSpPr>
          <p:cNvPr id="8" name="직사각형 7"/>
          <p:cNvSpPr/>
          <p:nvPr/>
        </p:nvSpPr>
        <p:spPr>
          <a:xfrm>
            <a:off x="2499519" y="3581400"/>
            <a:ext cx="67056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  {</a:t>
            </a:r>
            <a:br>
              <a:rPr lang="en-US" altLang="ko-KR" dirty="0">
                <a:solidFill>
                  <a:schemeClr val="tx1"/>
                </a:solidFill>
              </a:rPr>
            </a:br>
            <a:r>
              <a:rPr lang="en-US" altLang="ko-KR" dirty="0">
                <a:solidFill>
                  <a:schemeClr val="tx1"/>
                </a:solidFill>
              </a:rPr>
              <a:t>    "</a:t>
            </a:r>
            <a:r>
              <a:rPr lang="en-US" altLang="ko-KR" dirty="0" err="1">
                <a:solidFill>
                  <a:schemeClr val="tx1"/>
                </a:solidFill>
              </a:rPr>
              <a:t>rt</a:t>
            </a:r>
            <a:r>
              <a:rPr lang="en-US" altLang="ko-KR" dirty="0">
                <a:solidFill>
                  <a:schemeClr val="tx1"/>
                </a:solidFill>
              </a:rPr>
              <a:t>": ["</a:t>
            </a:r>
            <a:r>
              <a:rPr lang="en-US" altLang="ko-KR" dirty="0" err="1">
                <a:solidFill>
                  <a:schemeClr val="tx1"/>
                </a:solidFill>
              </a:rPr>
              <a:t>oic.r.switch.binary</a:t>
            </a:r>
            <a:r>
              <a:rPr lang="en-US" altLang="ko-KR" dirty="0">
                <a:solidFill>
                  <a:schemeClr val="tx1"/>
                </a:solidFill>
              </a:rPr>
              <a:t>“, “</a:t>
            </a:r>
            <a:r>
              <a:rPr lang="en-US" altLang="ko-KR" dirty="0" err="1">
                <a:solidFill>
                  <a:schemeClr val="tx1"/>
                </a:solidFill>
              </a:rPr>
              <a:t>oic.r.temperature</a:t>
            </a:r>
            <a:r>
              <a:rPr lang="en-US" altLang="ko-KR" dirty="0">
                <a:solidFill>
                  <a:schemeClr val="tx1"/>
                </a:solidFill>
              </a:rPr>
              <a:t>”],</a:t>
            </a:r>
            <a:br>
              <a:rPr lang="en-US" altLang="ko-KR" dirty="0">
                <a:solidFill>
                  <a:schemeClr val="tx1"/>
                </a:solidFill>
              </a:rPr>
            </a:br>
            <a:r>
              <a:rPr lang="en-US" altLang="ko-KR" dirty="0">
                <a:solidFill>
                  <a:schemeClr val="tx1"/>
                </a:solidFill>
              </a:rPr>
              <a:t>    "if": ["</a:t>
            </a:r>
            <a:r>
              <a:rPr lang="en-US" altLang="ko-KR" dirty="0" err="1">
                <a:solidFill>
                  <a:schemeClr val="tx1"/>
                </a:solidFill>
              </a:rPr>
              <a:t>oic.if.a","oic.if.baseline</a:t>
            </a:r>
            <a:r>
              <a:rPr lang="en-US" altLang="ko-KR" dirty="0">
                <a:solidFill>
                  <a:schemeClr val="tx1"/>
                </a:solidFill>
              </a:rPr>
              <a:t>”],</a:t>
            </a:r>
            <a:br>
              <a:rPr lang="en-US" altLang="ko-KR" dirty="0">
                <a:solidFill>
                  <a:schemeClr val="tx1"/>
                </a:solidFill>
              </a:rPr>
            </a:br>
            <a:r>
              <a:rPr lang="en-US" altLang="ko-KR" dirty="0">
                <a:solidFill>
                  <a:schemeClr val="tx1"/>
                </a:solidFill>
              </a:rPr>
              <a:t>    "value": true, </a:t>
            </a:r>
          </a:p>
          <a:p>
            <a:r>
              <a:rPr lang="en-US" altLang="ko-KR" dirty="0">
                <a:solidFill>
                  <a:schemeClr val="tx1"/>
                </a:solidFill>
              </a:rPr>
              <a:t>    "temperature": 22, </a:t>
            </a:r>
          </a:p>
          <a:p>
            <a:r>
              <a:rPr lang="en-US" altLang="ko-KR" dirty="0">
                <a:solidFill>
                  <a:schemeClr val="tx1"/>
                </a:solidFill>
              </a:rPr>
              <a:t>    "range": [0,100], </a:t>
            </a:r>
          </a:p>
          <a:p>
            <a:r>
              <a:rPr lang="en-US" altLang="ko-KR" dirty="0">
                <a:solidFill>
                  <a:schemeClr val="tx1"/>
                </a:solidFill>
              </a:rPr>
              <a:t>    "units": "C” </a:t>
            </a:r>
            <a:br>
              <a:rPr lang="en-US" altLang="ko-KR" dirty="0">
                <a:solidFill>
                  <a:schemeClr val="tx1"/>
                </a:solidFill>
              </a:rPr>
            </a:br>
            <a:r>
              <a:rPr lang="en-US" altLang="ko-KR" dirty="0">
                <a:solidFill>
                  <a:schemeClr val="tx1"/>
                </a:solidFill>
              </a:rPr>
              <a:t>  }</a:t>
            </a:r>
            <a:endParaRPr lang="ko-KR" altLang="en-US" dirty="0">
              <a:solidFill>
                <a:schemeClr val="tx1"/>
              </a:solidFill>
            </a:endParaRPr>
          </a:p>
        </p:txBody>
      </p:sp>
      <p:sp>
        <p:nvSpPr>
          <p:cNvPr id="9" name="Content Placeholder 1"/>
          <p:cNvSpPr>
            <a:spLocks noGrp="1"/>
          </p:cNvSpPr>
          <p:nvPr>
            <p:ph idx="1"/>
          </p:nvPr>
        </p:nvSpPr>
        <p:spPr>
          <a:xfrm>
            <a:off x="442119" y="1219200"/>
            <a:ext cx="11277600" cy="2133600"/>
          </a:xfrm>
        </p:spPr>
        <p:txBody>
          <a:bodyPr>
            <a:normAutofit fontScale="92500" lnSpcReduction="20000"/>
          </a:bodyPr>
          <a:lstStyle/>
          <a:p>
            <a:pPr marL="457200" indent="-457200"/>
            <a:r>
              <a:rPr lang="en-US" altLang="ko-KR" dirty="0"/>
              <a:t>“</a:t>
            </a:r>
            <a:r>
              <a:rPr lang="en-US" altLang="ko-KR" dirty="0" err="1"/>
              <a:t>rt</a:t>
            </a:r>
            <a:r>
              <a:rPr lang="en-US" altLang="ko-KR" dirty="0"/>
              <a:t>” query from multi-value “</a:t>
            </a:r>
            <a:r>
              <a:rPr lang="en-US" altLang="ko-KR" dirty="0" err="1"/>
              <a:t>rt</a:t>
            </a:r>
            <a:r>
              <a:rPr lang="en-US" altLang="ko-KR" dirty="0"/>
              <a:t>” Resource</a:t>
            </a:r>
          </a:p>
          <a:p>
            <a:pPr marL="731520" lvl="1" indent="-457200"/>
            <a:r>
              <a:rPr lang="en-US" altLang="ko-KR" dirty="0"/>
              <a:t>Returns only the Properties belonging to the matching Resource Type. </a:t>
            </a:r>
          </a:p>
          <a:p>
            <a:pPr marL="731520" lvl="1" indent="-457200"/>
            <a:r>
              <a:rPr lang="en-US" altLang="ko-KR" dirty="0"/>
              <a:t>This is only to facilitate mutual understanding. </a:t>
            </a:r>
          </a:p>
          <a:p>
            <a:pPr marL="457200" indent="-457200"/>
            <a:r>
              <a:rPr lang="en-US" altLang="ko-KR" dirty="0"/>
              <a:t>Example: Resource with “</a:t>
            </a:r>
            <a:r>
              <a:rPr lang="en-US" altLang="ko-KR" dirty="0" err="1"/>
              <a:t>oic.r.switch.binary</a:t>
            </a:r>
            <a:r>
              <a:rPr lang="en-US" altLang="ko-KR" dirty="0"/>
              <a:t>” &amp; “</a:t>
            </a:r>
            <a:r>
              <a:rPr lang="en-US" altLang="ko-KR" dirty="0" err="1"/>
              <a:t>oic.r.temperature</a:t>
            </a:r>
            <a:r>
              <a:rPr lang="en-US" altLang="ko-KR" dirty="0"/>
              <a:t>”</a:t>
            </a:r>
          </a:p>
          <a:p>
            <a:pPr marL="731520" lvl="1" indent="-457200"/>
            <a:r>
              <a:rPr lang="en-US" altLang="ko-KR" dirty="0"/>
              <a:t>GET /</a:t>
            </a:r>
            <a:r>
              <a:rPr lang="en-US" altLang="ko-KR" dirty="0" err="1"/>
              <a:t>Resource?rt</a:t>
            </a:r>
            <a:r>
              <a:rPr lang="en-US" altLang="ko-KR" dirty="0"/>
              <a:t>=</a:t>
            </a:r>
            <a:r>
              <a:rPr lang="en-US" altLang="ko-KR" dirty="0" err="1"/>
              <a:t>oic.r.switch.binary</a:t>
            </a:r>
            <a:r>
              <a:rPr lang="en-US" altLang="ko-KR" dirty="0"/>
              <a:t>  	</a:t>
            </a:r>
          </a:p>
        </p:txBody>
      </p:sp>
    </p:spTree>
    <p:extLst>
      <p:ext uri="{BB962C8B-B14F-4D97-AF65-F5344CB8AC3E}">
        <p14:creationId xmlns:p14="http://schemas.microsoft.com/office/powerpoint/2010/main" val="2489533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42118" y="152400"/>
            <a:ext cx="11719720" cy="1066800"/>
          </a:xfrm>
        </p:spPr>
        <p:txBody>
          <a:bodyPr/>
          <a:lstStyle/>
          <a:p>
            <a:r>
              <a:rPr lang="en-US" altLang="ko-KR" dirty="0"/>
              <a:t>One more thing: “</a:t>
            </a:r>
            <a:r>
              <a:rPr lang="en-US" altLang="ko-KR" dirty="0" err="1"/>
              <a:t>rt</a:t>
            </a:r>
            <a:r>
              <a:rPr lang="en-US" altLang="ko-KR" dirty="0"/>
              <a:t>” query from multi-value “</a:t>
            </a:r>
            <a:r>
              <a:rPr lang="en-US" altLang="ko-KR" dirty="0" err="1"/>
              <a:t>rt</a:t>
            </a:r>
            <a:r>
              <a:rPr lang="en-US" altLang="ko-KR" dirty="0"/>
              <a:t>” Resource</a:t>
            </a:r>
            <a:endParaRPr lang="ko-KR" altLang="en-US" dirty="0"/>
          </a:p>
        </p:txBody>
      </p:sp>
      <p:sp>
        <p:nvSpPr>
          <p:cNvPr id="4" name="날짜 개체 틀 3"/>
          <p:cNvSpPr>
            <a:spLocks noGrp="1"/>
          </p:cNvSpPr>
          <p:nvPr>
            <p:ph type="dt" sz="half" idx="10"/>
          </p:nvPr>
        </p:nvSpPr>
        <p:spPr/>
        <p:txBody>
          <a:bodyPr/>
          <a:lstStyle/>
          <a:p>
            <a:fld id="{D13B1090-C508-46BF-9A15-D12B12755768}"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82</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Text Placeholder 5"/>
          <p:cNvSpPr txBox="1">
            <a:spLocks/>
          </p:cNvSpPr>
          <p:nvPr/>
        </p:nvSpPr>
        <p:spPr>
          <a:xfrm>
            <a:off x="594519" y="1143000"/>
            <a:ext cx="10973594" cy="5029200"/>
          </a:xfrm>
          <a:prstGeom prst="rect">
            <a:avLst/>
          </a:prstGeom>
        </p:spPr>
        <p:txBody>
          <a:bodyPr vert="horz" lIns="91440" tIns="45720" rIns="91440" bIns="45720" rtlCol="0">
            <a:normAutofit/>
          </a:bodyPr>
          <a:lstStyle>
            <a:lvl1pPr marL="168275" indent="-168275" algn="l" defTabSz="914400" rtl="0" eaLnBrk="1" latinLnBrk="0" hangingPunct="1">
              <a:spcBef>
                <a:spcPct val="20000"/>
              </a:spcBef>
              <a:buClr>
                <a:srgbClr val="50A83E"/>
              </a:buClr>
              <a:buFont typeface="Arial" panose="020B0604020202020204" pitchFamily="34" charset="0"/>
              <a:buChar char="•"/>
              <a:defRPr sz="2400" kern="1200">
                <a:solidFill>
                  <a:srgbClr val="2A4C56"/>
                </a:solidFill>
                <a:latin typeface="+mn-lt"/>
                <a:ea typeface="+mn-ea"/>
                <a:cs typeface="+mn-cs"/>
              </a:defRPr>
            </a:lvl1pPr>
            <a:lvl2pPr marL="455613" indent="-222250" algn="l" defTabSz="914400" rtl="0" eaLnBrk="1" latinLnBrk="0" hangingPunct="1">
              <a:spcBef>
                <a:spcPct val="20000"/>
              </a:spcBef>
              <a:buFont typeface="Arial"/>
              <a:buChar char="•"/>
              <a:defRPr sz="2400" kern="1200" baseline="0">
                <a:solidFill>
                  <a:srgbClr val="2A4C56"/>
                </a:solidFill>
                <a:latin typeface="+mn-lt"/>
                <a:ea typeface="+mn-ea"/>
                <a:cs typeface="+mn-cs"/>
              </a:defRPr>
            </a:lvl2pPr>
            <a:lvl3pPr marL="742950" indent="-168275" algn="l" defTabSz="914400" rtl="0" eaLnBrk="1" latinLnBrk="0" hangingPunct="1">
              <a:spcBef>
                <a:spcPct val="20000"/>
              </a:spcBef>
              <a:buFont typeface="Arial"/>
              <a:buChar char="•"/>
              <a:defRPr sz="2000" kern="1200">
                <a:solidFill>
                  <a:srgbClr val="2A4C56"/>
                </a:solidFill>
                <a:latin typeface="+mn-lt"/>
                <a:ea typeface="+mn-ea"/>
                <a:cs typeface="+mn-cs"/>
              </a:defRPr>
            </a:lvl3pPr>
            <a:lvl4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911225" indent="-168275"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indent="-168275">
              <a:buClr>
                <a:srgbClr val="50A83E"/>
              </a:buClr>
              <a:buNone/>
              <a:defRPr/>
            </a:pPr>
            <a:endParaRPr kumimoji="0" lang="en-US" b="1"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168275" marR="0" lvl="0" indent="-168275"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a:p>
            <a:pPr marL="0" marR="0" lvl="0" indent="0" algn="l" defTabSz="914400" rtl="0" eaLnBrk="1" fontAlgn="auto" latinLnBrk="0" hangingPunct="1">
              <a:lnSpc>
                <a:spcPct val="100000"/>
              </a:lnSpc>
              <a:spcBef>
                <a:spcPct val="20000"/>
              </a:spcBef>
              <a:spcAft>
                <a:spcPts val="0"/>
              </a:spcAft>
              <a:buClr>
                <a:srgbClr val="50A83E"/>
              </a:buClr>
              <a:buSzTx/>
              <a:buFont typeface="Arial" panose="020B0604020202020204" pitchFamily="34" charset="0"/>
              <a:buNone/>
              <a:tabLst/>
              <a:defRPr/>
            </a:pPr>
            <a:endParaRPr kumimoji="0" lang="en-US" sz="2400" b="0" i="0" u="none" strike="noStrike" kern="1200" cap="none" spc="0" normalizeH="0" baseline="0" noProof="0" dirty="0">
              <a:ln>
                <a:noFill/>
              </a:ln>
              <a:solidFill>
                <a:srgbClr val="2A4C56"/>
              </a:solidFill>
              <a:effectLst/>
              <a:uLnTx/>
              <a:uFillTx/>
              <a:latin typeface="Century Gothic"/>
              <a:sym typeface="Wingdings" panose="05000000000000000000" pitchFamily="2" charset="2"/>
            </a:endParaRPr>
          </a:p>
        </p:txBody>
      </p:sp>
      <p:sp>
        <p:nvSpPr>
          <p:cNvPr id="8" name="직사각형 7"/>
          <p:cNvSpPr/>
          <p:nvPr/>
        </p:nvSpPr>
        <p:spPr>
          <a:xfrm>
            <a:off x="2499519" y="3581400"/>
            <a:ext cx="67056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  {</a:t>
            </a:r>
            <a:br>
              <a:rPr lang="en-US" altLang="ko-KR" dirty="0">
                <a:solidFill>
                  <a:schemeClr val="tx1"/>
                </a:solidFill>
              </a:rPr>
            </a:br>
            <a:r>
              <a:rPr lang="en-US" altLang="ko-KR" dirty="0">
                <a:solidFill>
                  <a:schemeClr val="tx1"/>
                </a:solidFill>
              </a:rPr>
              <a:t>    "value": true</a:t>
            </a:r>
          </a:p>
          <a:p>
            <a:r>
              <a:rPr lang="en-US" altLang="ko-KR" dirty="0">
                <a:solidFill>
                  <a:schemeClr val="tx1"/>
                </a:solidFill>
              </a:rPr>
              <a:t>  }</a:t>
            </a:r>
            <a:endParaRPr lang="ko-KR" altLang="en-US" dirty="0">
              <a:solidFill>
                <a:schemeClr val="tx1"/>
              </a:solidFill>
            </a:endParaRPr>
          </a:p>
        </p:txBody>
      </p:sp>
      <p:sp>
        <p:nvSpPr>
          <p:cNvPr id="9" name="Content Placeholder 1"/>
          <p:cNvSpPr>
            <a:spLocks noGrp="1"/>
          </p:cNvSpPr>
          <p:nvPr>
            <p:ph idx="1"/>
          </p:nvPr>
        </p:nvSpPr>
        <p:spPr>
          <a:xfrm>
            <a:off x="442119" y="1219200"/>
            <a:ext cx="11277600" cy="2133600"/>
          </a:xfrm>
        </p:spPr>
        <p:txBody>
          <a:bodyPr>
            <a:normAutofit fontScale="70000" lnSpcReduction="20000"/>
          </a:bodyPr>
          <a:lstStyle/>
          <a:p>
            <a:pPr marL="457200" indent="-457200"/>
            <a:r>
              <a:rPr lang="en-US" altLang="ko-KR" dirty="0"/>
              <a:t>“</a:t>
            </a:r>
            <a:r>
              <a:rPr lang="en-US" altLang="ko-KR" dirty="0" err="1"/>
              <a:t>rt</a:t>
            </a:r>
            <a:r>
              <a:rPr lang="en-US" altLang="ko-KR" dirty="0"/>
              <a:t>” query from multi-value “</a:t>
            </a:r>
            <a:r>
              <a:rPr lang="en-US" altLang="ko-KR" dirty="0" err="1"/>
              <a:t>rt</a:t>
            </a:r>
            <a:r>
              <a:rPr lang="en-US" altLang="ko-KR" dirty="0"/>
              <a:t>” Resource</a:t>
            </a:r>
          </a:p>
          <a:p>
            <a:pPr marL="731520" lvl="1" indent="-457200"/>
            <a:r>
              <a:rPr lang="en-US" altLang="ko-KR" dirty="0"/>
              <a:t>Returns only the Properties belonging to the matching Resource Type. </a:t>
            </a:r>
          </a:p>
          <a:p>
            <a:pPr marL="731520" lvl="1" indent="-457200"/>
            <a:r>
              <a:rPr lang="en-US" altLang="ko-KR" dirty="0"/>
              <a:t>This is only to facilitate mutual understanding. </a:t>
            </a:r>
          </a:p>
          <a:p>
            <a:pPr marL="457200" indent="-457200"/>
            <a:r>
              <a:rPr lang="en-US" altLang="ko-KR" dirty="0"/>
              <a:t>Example: Resource with “</a:t>
            </a:r>
            <a:r>
              <a:rPr lang="en-US" altLang="ko-KR" dirty="0" err="1"/>
              <a:t>oic.r.switch.binary</a:t>
            </a:r>
            <a:r>
              <a:rPr lang="en-US" altLang="ko-KR" dirty="0"/>
              <a:t>” &amp; “</a:t>
            </a:r>
            <a:r>
              <a:rPr lang="en-US" altLang="ko-KR" dirty="0" err="1"/>
              <a:t>oic.r.temperature</a:t>
            </a:r>
            <a:r>
              <a:rPr lang="en-US" altLang="ko-KR" dirty="0"/>
              <a:t>”</a:t>
            </a:r>
          </a:p>
          <a:p>
            <a:pPr marL="731520" lvl="1" indent="-457200"/>
            <a:r>
              <a:rPr lang="en-US" altLang="ko-KR" dirty="0"/>
              <a:t>GET /</a:t>
            </a:r>
            <a:r>
              <a:rPr lang="en-US" altLang="ko-KR" dirty="0" err="1"/>
              <a:t>Resource?rt</a:t>
            </a:r>
            <a:r>
              <a:rPr lang="en-US" altLang="ko-KR" dirty="0"/>
              <a:t>=</a:t>
            </a:r>
            <a:r>
              <a:rPr lang="en-US" altLang="ko-KR" dirty="0" err="1"/>
              <a:t>oic.r.switch.binary</a:t>
            </a:r>
            <a:r>
              <a:rPr lang="en-US" altLang="ko-KR" dirty="0"/>
              <a:t>  	</a:t>
            </a:r>
          </a:p>
          <a:p>
            <a:pPr marL="1005840" lvl="2" indent="-457200"/>
            <a:r>
              <a:rPr lang="en-US" altLang="ko-KR" dirty="0"/>
              <a:t>Would return only the Properties belonging to “</a:t>
            </a:r>
            <a:r>
              <a:rPr lang="en-US" altLang="ko-KR" dirty="0" err="1"/>
              <a:t>oic.r.switch.binary</a:t>
            </a:r>
            <a:r>
              <a:rPr lang="en-US" altLang="ko-KR" dirty="0"/>
              <a:t>”  </a:t>
            </a:r>
          </a:p>
        </p:txBody>
      </p:sp>
    </p:spTree>
    <p:extLst>
      <p:ext uri="{BB962C8B-B14F-4D97-AF65-F5344CB8AC3E}">
        <p14:creationId xmlns:p14="http://schemas.microsoft.com/office/powerpoint/2010/main" val="710566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t>
            </a:r>
          </a:p>
          <a:p>
            <a:pPr lvl="1"/>
            <a:r>
              <a:rPr lang="en-US" altLang="ko-KR" dirty="0"/>
              <a:t>Push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D43907AF-0694-422D-8DB8-11123F60045F}" type="datetime4">
              <a:rPr lang="en-US" altLang="ko-KR" smtClean="0"/>
              <a:t>June 22, 2017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83</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7"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66"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363154"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363154"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363154"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363154"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422210" y="4077168"/>
            <a:ext cx="3177766" cy="2708434"/>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di</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example_device_id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"hosts"},</a:t>
            </a:r>
          </a:p>
          <a:p>
            <a:r>
              <a:rPr lang="en-US" altLang="ko-KR" sz="1000" dirty="0">
                <a:latin typeface="Courier New" pitchFamily="49" charset="0"/>
                <a:cs typeface="Courier New" pitchFamily="49" charset="0"/>
              </a:rPr>
              <a:t>    {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"hosts"},</a:t>
            </a:r>
          </a:p>
          <a:p>
            <a:r>
              <a:rPr lang="en-US" altLang="ko-KR" sz="1000" dirty="0">
                <a:latin typeface="Courier New" pitchFamily="49" charset="0"/>
                <a:cs typeface="Courier New" pitchFamily="49" charset="0"/>
              </a:rPr>
              <a:t>    {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"hosts"}</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56" name="모서리가 둥근 직사각형 55"/>
          <p:cNvSpPr/>
          <p:nvPr/>
        </p:nvSpPr>
        <p:spPr>
          <a:xfrm>
            <a:off x="3561364" y="4599173"/>
            <a:ext cx="2848493" cy="30780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p:cNvSpPr txBox="1"/>
          <p:nvPr/>
        </p:nvSpPr>
        <p:spPr>
          <a:xfrm>
            <a:off x="9000675" y="479843"/>
            <a:ext cx="2705436" cy="2431435"/>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oic</a:t>
            </a:r>
            <a:r>
              <a:rPr lang="en-US" altLang="ko-KR" sz="800" b="1" dirty="0">
                <a:solidFill>
                  <a:srgbClr val="0000FF"/>
                </a:solidFill>
                <a:latin typeface="Courier New" pitchFamily="49" charset="0"/>
                <a:cs typeface="Courier New" pitchFamily="49" charset="0"/>
              </a:rPr>
              <a:t>/res </a:t>
            </a: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di</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example_device_id</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"hosts"},</a:t>
            </a:r>
          </a:p>
          <a:p>
            <a:r>
              <a:rPr lang="en-US" altLang="ko-KR" sz="800" dirty="0">
                <a:latin typeface="Courier New" pitchFamily="49" charset="0"/>
                <a:cs typeface="Courier New" pitchFamily="49" charset="0"/>
              </a:rPr>
              <a:t>    {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"hosts"},</a:t>
            </a:r>
          </a:p>
          <a:p>
            <a:r>
              <a:rPr lang="en-US" altLang="ko-KR" sz="800" dirty="0">
                <a:latin typeface="Courier New" pitchFamily="49" charset="0"/>
                <a:cs typeface="Courier New" pitchFamily="49" charset="0"/>
              </a:rPr>
              <a:t>    {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"hosts"}</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30" name="TextBox 29"/>
          <p:cNvSpPr txBox="1"/>
          <p:nvPr/>
        </p:nvSpPr>
        <p:spPr>
          <a:xfrm>
            <a:off x="9005519" y="2963737"/>
            <a:ext cx="2700591" cy="1200329"/>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oic</a:t>
            </a:r>
            <a:r>
              <a:rPr lang="en-US" altLang="ko-KR" sz="800" b="1" dirty="0">
                <a:solidFill>
                  <a:srgbClr val="0000FF"/>
                </a:solidFill>
                <a:latin typeface="Courier New" pitchFamily="49" charset="0"/>
                <a:cs typeface="Courier New" pitchFamily="49" charset="0"/>
              </a:rPr>
              <a:t>/d</a:t>
            </a: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myRoomLightDevice</a:t>
            </a:r>
            <a:r>
              <a:rPr lang="en-US" altLang="ko-KR" sz="800" dirty="0">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rt</a:t>
            </a:r>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oic.d.light</a:t>
            </a:r>
            <a:r>
              <a:rPr lang="en-US" altLang="ko-KR" sz="800" dirty="0">
                <a:solidFill>
                  <a:schemeClr val="bg1">
                    <a:lumMod val="50000"/>
                  </a:schemeClr>
                </a:solidFill>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"if": "</a:t>
            </a:r>
            <a:r>
              <a:rPr lang="en-US" altLang="ko-KR" sz="800" dirty="0" err="1">
                <a:solidFill>
                  <a:schemeClr val="bg1">
                    <a:lumMod val="50000"/>
                  </a:schemeClr>
                </a:solidFill>
                <a:latin typeface="Courier New" pitchFamily="49" charset="0"/>
                <a:cs typeface="Courier New" pitchFamily="49" charset="0"/>
              </a:rPr>
              <a:t>oic.if.r</a:t>
            </a:r>
            <a:r>
              <a:rPr lang="en-US" altLang="ko-KR" sz="800" dirty="0">
                <a:solidFill>
                  <a:schemeClr val="bg1">
                    <a:lumMod val="50000"/>
                  </a:schemeClr>
                </a:solidFill>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di</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example_device_id</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"oic.1.5"</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4212693"/>
            <a:ext cx="2694563" cy="1200329"/>
          </a:xfrm>
          <a:prstGeom prst="rect">
            <a:avLst/>
          </a:prstGeom>
          <a:solidFill>
            <a:srgbClr val="FFCC99"/>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myLightSwitch</a:t>
            </a:r>
            <a:endParaRPr lang="en-US" altLang="ko-KR" sz="800" b="1" dirty="0">
              <a:solidFill>
                <a:srgbClr val="0000FF"/>
              </a:solidFill>
              <a:latin typeface="Courier New" pitchFamily="49" charset="0"/>
              <a:cs typeface="Courier New" pitchFamily="49" charset="0"/>
            </a:endParaRP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MyRoomLightSwitch</a:t>
            </a:r>
            <a:r>
              <a:rPr lang="en-US" altLang="ko-KR" sz="800" dirty="0">
                <a:latin typeface="Courier New" pitchFamily="49" charset="0"/>
                <a:cs typeface="Courier New" pitchFamily="49" charset="0"/>
              </a:rPr>
              <a:t>", </a:t>
            </a:r>
          </a:p>
          <a:p>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rt</a:t>
            </a:r>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oic.r.switch.binary</a:t>
            </a:r>
            <a:r>
              <a:rPr lang="en-US" altLang="ko-KR" sz="800" dirty="0">
                <a:solidFill>
                  <a:schemeClr val="bg1">
                    <a:lumMod val="50000"/>
                  </a:schemeClr>
                </a:solidFill>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"if": "</a:t>
            </a:r>
            <a:r>
              <a:rPr lang="en-US" altLang="ko-KR" sz="800" dirty="0" err="1">
                <a:solidFill>
                  <a:schemeClr val="bg1">
                    <a:lumMod val="50000"/>
                  </a:schemeClr>
                </a:solidFill>
                <a:latin typeface="Courier New" pitchFamily="49" charset="0"/>
                <a:cs typeface="Courier New" pitchFamily="49" charset="0"/>
              </a:rPr>
              <a:t>oic.if.a</a:t>
            </a:r>
            <a:r>
              <a:rPr lang="en-US" altLang="ko-KR" sz="800" dirty="0">
                <a:solidFill>
                  <a:schemeClr val="bg1">
                    <a:lumMod val="50000"/>
                  </a:schemeClr>
                </a:solidFill>
                <a:latin typeface="Courier New" pitchFamily="49" charset="0"/>
                <a:cs typeface="Courier New" pitchFamily="49" charset="0"/>
              </a:rPr>
              <a:t>", </a:t>
            </a:r>
          </a:p>
          <a:p>
            <a:r>
              <a:rPr lang="en-US" altLang="ko-KR" sz="800" dirty="0">
                <a:latin typeface="Courier New" pitchFamily="49" charset="0"/>
                <a:cs typeface="Courier New" pitchFamily="49" charset="0"/>
              </a:rPr>
              <a:t>  "id": "b.switch_TF38_3", </a:t>
            </a:r>
          </a:p>
          <a:p>
            <a:r>
              <a:rPr lang="en-US" altLang="ko-KR" sz="800" dirty="0">
                <a:latin typeface="Courier New" pitchFamily="49" charset="0"/>
                <a:cs typeface="Courier New" pitchFamily="49" charset="0"/>
              </a:rPr>
              <a:t>  "value": "true" </a:t>
            </a:r>
          </a:p>
          <a:p>
            <a:r>
              <a:rPr lang="en-US" altLang="ko-KR" sz="800" dirty="0">
                <a:latin typeface="Courier New" pitchFamily="49" charset="0"/>
                <a:cs typeface="Courier New" pitchFamily="49" charset="0"/>
              </a:rPr>
              <a:t>}</a:t>
            </a:r>
          </a:p>
        </p:txBody>
      </p:sp>
      <p:sp>
        <p:nvSpPr>
          <p:cNvPr id="32" name="TextBox 31"/>
          <p:cNvSpPr txBox="1"/>
          <p:nvPr/>
        </p:nvSpPr>
        <p:spPr>
          <a:xfrm>
            <a:off x="9024086" y="5464363"/>
            <a:ext cx="2682024" cy="1200329"/>
          </a:xfrm>
          <a:prstGeom prst="rect">
            <a:avLst/>
          </a:prstGeom>
          <a:solidFill>
            <a:srgbClr val="FFCC99"/>
          </a:solidFill>
          <a:ln w="3175">
            <a:solidFill>
              <a:schemeClr val="tx1"/>
            </a:solidFill>
          </a:ln>
        </p:spPr>
        <p:txBody>
          <a:bodyPr wrap="square" rtlCol="0">
            <a:spAutoFit/>
          </a:bodyPr>
          <a:lstStyle/>
          <a:p>
            <a:r>
              <a:rPr lang="en-US" altLang="ko-KR" sz="800" b="1" dirty="0">
                <a:solidFill>
                  <a:srgbClr val="0000FF"/>
                </a:solidFill>
                <a:latin typeface="Courier New" pitchFamily="49" charset="0"/>
                <a:cs typeface="Courier New" pitchFamily="49" charset="0"/>
              </a:rPr>
              <a:t>/</a:t>
            </a:r>
            <a:r>
              <a:rPr lang="en-US" altLang="ko-KR" sz="800" b="1" dirty="0" err="1">
                <a:solidFill>
                  <a:srgbClr val="0000FF"/>
                </a:solidFill>
                <a:latin typeface="Courier New" pitchFamily="49" charset="0"/>
                <a:cs typeface="Courier New" pitchFamily="49" charset="0"/>
              </a:rPr>
              <a:t>myLightBrightness</a:t>
            </a:r>
            <a:endParaRPr lang="en-US" altLang="ko-KR" sz="800" dirty="0">
              <a:latin typeface="Courier New" pitchFamily="49" charset="0"/>
              <a:cs typeface="Courier New" pitchFamily="49" charset="0"/>
            </a:endParaRPr>
          </a:p>
          <a:p>
            <a:endParaRPr lang="en-US" altLang="ko-KR" sz="800" dirty="0">
              <a:latin typeface="Courier New" pitchFamily="49" charset="0"/>
              <a:cs typeface="Courier New" pitchFamily="49" charset="0"/>
            </a:endParaRPr>
          </a:p>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MyRoomLightBrightness</a:t>
            </a:r>
            <a:r>
              <a:rPr lang="en-US" altLang="ko-KR" sz="800" dirty="0">
                <a:latin typeface="Courier New" pitchFamily="49" charset="0"/>
                <a:cs typeface="Courier New" pitchFamily="49" charset="0"/>
              </a:rPr>
              <a:t>", </a:t>
            </a:r>
          </a:p>
          <a:p>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rt</a:t>
            </a:r>
            <a:r>
              <a:rPr lang="en-US" altLang="ko-KR" sz="800" dirty="0">
                <a:solidFill>
                  <a:schemeClr val="bg1">
                    <a:lumMod val="50000"/>
                  </a:schemeClr>
                </a:solidFill>
                <a:latin typeface="Courier New" pitchFamily="49" charset="0"/>
                <a:cs typeface="Courier New" pitchFamily="49" charset="0"/>
              </a:rPr>
              <a:t>": "</a:t>
            </a:r>
            <a:r>
              <a:rPr lang="en-US" altLang="ko-KR" sz="800" dirty="0" err="1">
                <a:solidFill>
                  <a:schemeClr val="bg1">
                    <a:lumMod val="50000"/>
                  </a:schemeClr>
                </a:solidFill>
                <a:latin typeface="Courier New" pitchFamily="49" charset="0"/>
                <a:cs typeface="Courier New" pitchFamily="49" charset="0"/>
              </a:rPr>
              <a:t>oic.r.light.brightness</a:t>
            </a:r>
            <a:r>
              <a:rPr lang="en-US" altLang="ko-KR" sz="800" dirty="0">
                <a:solidFill>
                  <a:schemeClr val="bg1">
                    <a:lumMod val="50000"/>
                  </a:schemeClr>
                </a:solidFill>
                <a:latin typeface="Courier New" pitchFamily="49" charset="0"/>
                <a:cs typeface="Courier New" pitchFamily="49" charset="0"/>
              </a:rPr>
              <a:t>",</a:t>
            </a:r>
          </a:p>
          <a:p>
            <a:r>
              <a:rPr lang="en-US" altLang="ko-KR" sz="800" dirty="0">
                <a:solidFill>
                  <a:schemeClr val="bg1">
                    <a:lumMod val="50000"/>
                  </a:schemeClr>
                </a:solidFill>
                <a:latin typeface="Courier New" pitchFamily="49" charset="0"/>
                <a:cs typeface="Courier New" pitchFamily="49" charset="0"/>
              </a:rPr>
              <a:t>  "if": "</a:t>
            </a:r>
            <a:r>
              <a:rPr lang="en-US" altLang="ko-KR" sz="800" dirty="0" err="1">
                <a:solidFill>
                  <a:schemeClr val="bg1">
                    <a:lumMod val="50000"/>
                  </a:schemeClr>
                </a:solidFill>
                <a:latin typeface="Courier New" pitchFamily="49" charset="0"/>
                <a:cs typeface="Courier New" pitchFamily="49" charset="0"/>
              </a:rPr>
              <a:t>oic.if.a</a:t>
            </a:r>
            <a:r>
              <a:rPr lang="en-US" altLang="ko-KR" sz="800" dirty="0">
                <a:solidFill>
                  <a:schemeClr val="bg1">
                    <a:lumMod val="50000"/>
                  </a:schemeClr>
                </a:solidFill>
                <a:latin typeface="Courier New" pitchFamily="49" charset="0"/>
                <a:cs typeface="Courier New" pitchFamily="49" charset="0"/>
              </a:rPr>
              <a:t>", </a:t>
            </a:r>
          </a:p>
          <a:p>
            <a:r>
              <a:rPr lang="en-US" altLang="ko-KR" sz="800" dirty="0">
                <a:latin typeface="Courier New" pitchFamily="49" charset="0"/>
                <a:cs typeface="Courier New" pitchFamily="49" charset="0"/>
              </a:rPr>
              <a:t>  "id": “light_brightenss_TF38_3", </a:t>
            </a:r>
          </a:p>
          <a:p>
            <a:r>
              <a:rPr lang="en-US" altLang="ko-KR" sz="800" dirty="0">
                <a:latin typeface="Courier New" pitchFamily="49" charset="0"/>
                <a:cs typeface="Courier New" pitchFamily="49" charset="0"/>
              </a:rPr>
              <a:t>  "value": 30 </a:t>
            </a:r>
          </a:p>
          <a:p>
            <a:r>
              <a:rPr lang="en-US" altLang="ko-KR" sz="8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084744" y="2761307"/>
            <a:ext cx="995882" cy="134896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0012" y="5196688"/>
            <a:ext cx="950614" cy="49793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flipV="1">
            <a:off x="8130012" y="4689695"/>
            <a:ext cx="941560" cy="6337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11905" y="3558012"/>
            <a:ext cx="1013987" cy="85102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333A4A5E-0958-4C86-85C2-43923698E98A}" type="datetime4">
              <a:rPr lang="en-US" altLang="ko-KR" smtClean="0"/>
              <a:t>June 22,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84</a:t>
            </a:fld>
            <a:endParaRPr lang="en-US" dirty="0"/>
          </a:p>
        </p:txBody>
      </p:sp>
    </p:spTree>
    <p:extLst>
      <p:ext uri="{BB962C8B-B14F-4D97-AF65-F5344CB8AC3E}">
        <p14:creationId xmlns:p14="http://schemas.microsoft.com/office/powerpoint/2010/main" val="35163883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Resource directory (RD) is needed for Cloud operation and OSWG/</a:t>
            </a:r>
            <a:r>
              <a:rPr lang="en-US" altLang="ko-KR" dirty="0" err="1"/>
              <a:t>IoTivity</a:t>
            </a:r>
            <a:r>
              <a:rPr lang="en-US" altLang="ko-KR" dirty="0"/>
              <a:t> is implementing the feature with product plan.   </a:t>
            </a:r>
          </a:p>
          <a:p>
            <a:r>
              <a:rPr lang="en-US" altLang="ko-KR" dirty="0"/>
              <a:t>However RD is underspecified and its contents scattered in the spec document &amp; RAML/JSON files, which may cause Spec &amp; code divergence with dire consequence.  </a:t>
            </a:r>
          </a:p>
          <a:p>
            <a:r>
              <a:rPr lang="en-US" altLang="ko-KR" dirty="0"/>
              <a:t>CR78 (bug# 1060) is submitted to complement the current RD spec to achieve spec &amp; code alignment.</a:t>
            </a:r>
          </a:p>
          <a:p>
            <a:pPr lvl="1"/>
            <a:r>
              <a:rPr lang="en-US" altLang="ko-KR" dirty="0"/>
              <a:t>CR78 took into consideration not only the existing specification but also </a:t>
            </a:r>
            <a:r>
              <a:rPr lang="en-US" altLang="ko-KR" dirty="0" err="1"/>
              <a:t>IoTivity</a:t>
            </a:r>
            <a:r>
              <a:rPr lang="en-US" altLang="ko-KR" dirty="0"/>
              <a:t> implementation.  </a:t>
            </a:r>
          </a:p>
        </p:txBody>
      </p:sp>
      <p:sp>
        <p:nvSpPr>
          <p:cNvPr id="3" name="제목 2"/>
          <p:cNvSpPr>
            <a:spLocks noGrp="1"/>
          </p:cNvSpPr>
          <p:nvPr>
            <p:ph type="title"/>
          </p:nvPr>
        </p:nvSpPr>
        <p:spPr/>
        <p:txBody>
          <a:bodyPr/>
          <a:lstStyle/>
          <a:p>
            <a:r>
              <a:rPr lang="en-US" altLang="ko-KR" dirty="0"/>
              <a:t>Current status &amp; aim </a:t>
            </a:r>
            <a:endParaRPr lang="ko-KR" altLang="en-US" dirty="0"/>
          </a:p>
        </p:txBody>
      </p:sp>
      <p:sp>
        <p:nvSpPr>
          <p:cNvPr id="4" name="날짜 개체 틀 3"/>
          <p:cNvSpPr>
            <a:spLocks noGrp="1"/>
          </p:cNvSpPr>
          <p:nvPr>
            <p:ph type="dt" sz="half" idx="10"/>
          </p:nvPr>
        </p:nvSpPr>
        <p:spPr/>
        <p:txBody>
          <a:bodyPr/>
          <a:lstStyle/>
          <a:p>
            <a:fld id="{C4D9CA6E-5836-40AE-B9E5-2EFC05D64E8A}"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85</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6417797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a:t>RD definition </a:t>
            </a:r>
          </a:p>
          <a:p>
            <a:pPr lvl="1"/>
            <a:r>
              <a:rPr lang="en-US" altLang="ko-KR" dirty="0"/>
              <a:t>An OCF Device facilitating indirect discovery by exposing 3</a:t>
            </a:r>
            <a:r>
              <a:rPr lang="en-US" altLang="ko-KR" baseline="30000" dirty="0"/>
              <a:t>rd</a:t>
            </a:r>
            <a:r>
              <a:rPr lang="en-US" altLang="ko-KR" dirty="0"/>
              <a:t> party Resources (i.e. Links) with mandatory “</a:t>
            </a:r>
            <a:r>
              <a:rPr lang="en-US" altLang="ko-KR" dirty="0" err="1"/>
              <a:t>oic.wk.rd</a:t>
            </a:r>
            <a:r>
              <a:rPr lang="en-US" altLang="ko-KR" dirty="0"/>
              <a:t>” Resource Type.  </a:t>
            </a:r>
          </a:p>
          <a:p>
            <a:r>
              <a:rPr lang="en-US" altLang="ko-KR" dirty="0"/>
              <a:t>RD features  </a:t>
            </a:r>
          </a:p>
          <a:p>
            <a:pPr lvl="1"/>
            <a:r>
              <a:rPr lang="en-US" altLang="ko-KR" dirty="0"/>
              <a:t>RD discovery </a:t>
            </a:r>
          </a:p>
          <a:p>
            <a:pPr lvl="2"/>
            <a:r>
              <a:rPr lang="en-US" altLang="ko-KR" dirty="0"/>
              <a:t>Discover an RD and select one. </a:t>
            </a:r>
          </a:p>
          <a:p>
            <a:pPr lvl="2"/>
            <a:r>
              <a:rPr lang="en-US" altLang="ko-KR" dirty="0"/>
              <a:t>Relies on “</a:t>
            </a:r>
            <a:r>
              <a:rPr lang="en-US" altLang="ko-KR" dirty="0" err="1"/>
              <a:t>oic.wk.rd</a:t>
            </a:r>
            <a:r>
              <a:rPr lang="en-US" altLang="ko-KR" dirty="0"/>
              <a:t>” without proper definition  </a:t>
            </a:r>
          </a:p>
          <a:p>
            <a:pPr lvl="1"/>
            <a:r>
              <a:rPr lang="en-US" altLang="ko-KR" dirty="0"/>
              <a:t>Resource publish</a:t>
            </a:r>
          </a:p>
          <a:p>
            <a:pPr lvl="2"/>
            <a:r>
              <a:rPr lang="en-US" altLang="ko-KR" dirty="0"/>
              <a:t>publish/update/delete Resource (i.e. Links) in /</a:t>
            </a:r>
            <a:r>
              <a:rPr lang="en-US" altLang="ko-KR" dirty="0" err="1"/>
              <a:t>oic</a:t>
            </a:r>
            <a:r>
              <a:rPr lang="en-US" altLang="ko-KR" dirty="0"/>
              <a:t>/res of an RD </a:t>
            </a:r>
          </a:p>
          <a:p>
            <a:pPr lvl="2"/>
            <a:r>
              <a:rPr lang="en-US" altLang="ko-KR" dirty="0"/>
              <a:t>Under specified, also relies on “</a:t>
            </a:r>
            <a:r>
              <a:rPr lang="en-US" altLang="ko-KR" dirty="0" err="1"/>
              <a:t>oic.wk.rd</a:t>
            </a:r>
            <a:r>
              <a:rPr lang="en-US" altLang="ko-KR" dirty="0"/>
              <a:t>” &amp; “oic.w,.</a:t>
            </a:r>
            <a:r>
              <a:rPr lang="en-US" altLang="ko-KR" dirty="0" err="1"/>
              <a:t>rdpub</a:t>
            </a:r>
            <a:r>
              <a:rPr lang="en-US" altLang="ko-KR" dirty="0"/>
              <a:t>”  </a:t>
            </a:r>
          </a:p>
          <a:p>
            <a:pPr lvl="1"/>
            <a:r>
              <a:rPr lang="en-US" altLang="ko-KR" dirty="0"/>
              <a:t>Resource exposure</a:t>
            </a:r>
          </a:p>
          <a:p>
            <a:pPr lvl="2"/>
            <a:r>
              <a:rPr lang="en-US" altLang="ko-KR" dirty="0"/>
              <a:t>Expose published Resources via /</a:t>
            </a:r>
            <a:r>
              <a:rPr lang="en-US" altLang="ko-KR" dirty="0" err="1"/>
              <a:t>oic</a:t>
            </a:r>
            <a:r>
              <a:rPr lang="en-US" altLang="ko-KR" dirty="0"/>
              <a:t>/res of RD</a:t>
            </a:r>
          </a:p>
          <a:p>
            <a:pPr lvl="2"/>
            <a:r>
              <a:rPr lang="en-US" altLang="ko-KR" dirty="0"/>
              <a:t>Mature via multiple discussions during “Endpoint/ Bridging” specification.  </a:t>
            </a:r>
          </a:p>
          <a:p>
            <a:pPr lvl="2"/>
            <a:endParaRPr lang="en-US" altLang="ko-KR" dirty="0"/>
          </a:p>
          <a:p>
            <a:pPr marL="0" indent="0">
              <a:buNone/>
            </a:pPr>
            <a:endParaRPr lang="en-US" altLang="ko-KR" dirty="0"/>
          </a:p>
          <a:p>
            <a:pPr lvl="1"/>
            <a:endParaRPr lang="ko-KR" altLang="en-US" dirty="0"/>
          </a:p>
        </p:txBody>
      </p:sp>
      <p:sp>
        <p:nvSpPr>
          <p:cNvPr id="3" name="제목 2"/>
          <p:cNvSpPr>
            <a:spLocks noGrp="1"/>
          </p:cNvSpPr>
          <p:nvPr>
            <p:ph type="title"/>
          </p:nvPr>
        </p:nvSpPr>
        <p:spPr/>
        <p:txBody>
          <a:bodyPr/>
          <a:lstStyle/>
          <a:p>
            <a:r>
              <a:rPr lang="en-US" altLang="ko-KR" dirty="0"/>
              <a:t>CR 78 contents: 3 RD features  </a:t>
            </a:r>
            <a:endParaRPr lang="ko-KR" altLang="en-US" dirty="0"/>
          </a:p>
        </p:txBody>
      </p:sp>
      <p:sp>
        <p:nvSpPr>
          <p:cNvPr id="4" name="날짜 개체 틀 3"/>
          <p:cNvSpPr>
            <a:spLocks noGrp="1"/>
          </p:cNvSpPr>
          <p:nvPr>
            <p:ph type="dt" sz="half" idx="10"/>
          </p:nvPr>
        </p:nvSpPr>
        <p:spPr/>
        <p:txBody>
          <a:bodyPr/>
          <a:lstStyle/>
          <a:p>
            <a:fld id="{10CE9D6C-8A9D-4CF3-A54C-6CFEE6257F75}"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86</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842942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a:t> "</a:t>
            </a:r>
            <a:r>
              <a:rPr lang="en-US" altLang="ko-KR" dirty="0" err="1"/>
              <a:t>oic.wk.rd</a:t>
            </a:r>
            <a:r>
              <a:rPr lang="en-US" altLang="ko-KR" dirty="0"/>
              <a:t>" Resource Type specification </a:t>
            </a:r>
          </a:p>
          <a:p>
            <a:pPr lvl="1"/>
            <a:r>
              <a:rPr lang="en-US" altLang="ko-KR" dirty="0"/>
              <a:t>provides selection criteria with GET /</a:t>
            </a:r>
            <a:r>
              <a:rPr lang="en-US" altLang="ko-KR" dirty="0" err="1"/>
              <a:t>oic</a:t>
            </a:r>
            <a:r>
              <a:rPr lang="en-US" altLang="ko-KR" dirty="0"/>
              <a:t>/</a:t>
            </a:r>
            <a:r>
              <a:rPr lang="en-US" altLang="ko-KR" dirty="0" err="1"/>
              <a:t>rd</a:t>
            </a:r>
            <a:r>
              <a:rPr lang="en-US" altLang="ko-KR" dirty="0"/>
              <a:t> </a:t>
            </a:r>
          </a:p>
          <a:p>
            <a:pPr lvl="1"/>
            <a:r>
              <a:rPr lang="en-US" altLang="ko-KR" dirty="0"/>
              <a:t>allow Resource publish/update with POST /</a:t>
            </a:r>
            <a:r>
              <a:rPr lang="en-US" altLang="ko-KR" dirty="0" err="1"/>
              <a:t>oic</a:t>
            </a:r>
            <a:r>
              <a:rPr lang="en-US" altLang="ko-KR" dirty="0"/>
              <a:t>/</a:t>
            </a:r>
            <a:r>
              <a:rPr lang="en-US" altLang="ko-KR" dirty="0" err="1"/>
              <a:t>rd</a:t>
            </a:r>
            <a:r>
              <a:rPr lang="en-US" altLang="ko-KR" dirty="0"/>
              <a:t> </a:t>
            </a:r>
          </a:p>
          <a:p>
            <a:pPr lvl="1"/>
            <a:r>
              <a:rPr lang="en-US" altLang="ko-KR" dirty="0"/>
              <a:t>allow Resource delete with DELETE /</a:t>
            </a:r>
            <a:r>
              <a:rPr lang="en-US" altLang="ko-KR" dirty="0" err="1"/>
              <a:t>oic</a:t>
            </a:r>
            <a:r>
              <a:rPr lang="en-US" altLang="ko-KR" dirty="0"/>
              <a:t>/</a:t>
            </a:r>
            <a:r>
              <a:rPr lang="en-US" altLang="ko-KR" dirty="0" err="1"/>
              <a:t>rd</a:t>
            </a:r>
            <a:r>
              <a:rPr lang="en-US" altLang="ko-KR" dirty="0"/>
              <a:t> </a:t>
            </a:r>
          </a:p>
          <a:p>
            <a:pPr lvl="1"/>
            <a:r>
              <a:rPr lang="en-US" altLang="ko-KR" dirty="0"/>
              <a:t>incorporating "</a:t>
            </a:r>
            <a:r>
              <a:rPr lang="en-US" altLang="ko-KR" dirty="0" err="1"/>
              <a:t>oic.wk.rdpub</a:t>
            </a:r>
            <a:r>
              <a:rPr lang="en-US" altLang="ko-KR" dirty="0"/>
              <a:t>" into "</a:t>
            </a:r>
            <a:r>
              <a:rPr lang="en-US" altLang="ko-KR" dirty="0" err="1"/>
              <a:t>oic.wk.rd</a:t>
            </a:r>
            <a:r>
              <a:rPr lang="en-US" altLang="ko-KR" dirty="0"/>
              <a:t>“</a:t>
            </a:r>
          </a:p>
          <a:p>
            <a:r>
              <a:rPr lang="en-US" altLang="ko-KR" dirty="0"/>
              <a:t>Resource publish/update/delete elaboration </a:t>
            </a:r>
          </a:p>
          <a:p>
            <a:pPr lvl="1"/>
            <a:r>
              <a:rPr lang="en-US" altLang="ko-KR" dirty="0"/>
              <a:t>initial publish of a new Link with POST /</a:t>
            </a:r>
            <a:r>
              <a:rPr lang="en-US" altLang="ko-KR" dirty="0" err="1"/>
              <a:t>oic</a:t>
            </a:r>
            <a:r>
              <a:rPr lang="en-US" altLang="ko-KR" dirty="0"/>
              <a:t>/</a:t>
            </a:r>
            <a:r>
              <a:rPr lang="en-US" altLang="ko-KR" dirty="0" err="1"/>
              <a:t>rd</a:t>
            </a:r>
            <a:r>
              <a:rPr lang="en-US" altLang="ko-KR" dirty="0"/>
              <a:t> (without “ins”)   </a:t>
            </a:r>
          </a:p>
          <a:p>
            <a:pPr lvl="1"/>
            <a:r>
              <a:rPr lang="en-US" altLang="ko-KR" dirty="0"/>
              <a:t>subsequent update of an existing Link with POST /</a:t>
            </a:r>
            <a:r>
              <a:rPr lang="en-US" altLang="ko-KR" dirty="0" err="1"/>
              <a:t>oic</a:t>
            </a:r>
            <a:r>
              <a:rPr lang="en-US" altLang="ko-KR" dirty="0"/>
              <a:t>/</a:t>
            </a:r>
            <a:r>
              <a:rPr lang="en-US" altLang="ko-KR" dirty="0" err="1"/>
              <a:t>rd</a:t>
            </a:r>
            <a:r>
              <a:rPr lang="en-US" altLang="ko-KR" dirty="0"/>
              <a:t> (with “ins”) </a:t>
            </a:r>
          </a:p>
          <a:p>
            <a:pPr lvl="1"/>
            <a:r>
              <a:rPr lang="en-US" altLang="ko-KR" dirty="0"/>
              <a:t>delete of Link(s) with DELETE /</a:t>
            </a:r>
            <a:r>
              <a:rPr lang="en-US" altLang="ko-KR" dirty="0" err="1"/>
              <a:t>oic</a:t>
            </a:r>
            <a:r>
              <a:rPr lang="en-US" altLang="ko-KR" dirty="0"/>
              <a:t>/</a:t>
            </a:r>
            <a:r>
              <a:rPr lang="en-US" altLang="ko-KR" dirty="0" err="1"/>
              <a:t>rd</a:t>
            </a:r>
            <a:r>
              <a:rPr lang="en-US" altLang="ko-KR" dirty="0"/>
              <a:t> (with "di" or "ins" query)  </a:t>
            </a:r>
          </a:p>
          <a:p>
            <a:r>
              <a:rPr lang="en-US" altLang="ko-KR" dirty="0"/>
              <a:t>RAML/JSON update </a:t>
            </a:r>
          </a:p>
          <a:p>
            <a:pPr lvl="1"/>
            <a:r>
              <a:rPr lang="en-US" altLang="ko-KR" dirty="0" err="1"/>
              <a:t>rdpub.raml</a:t>
            </a:r>
            <a:r>
              <a:rPr lang="en-US" altLang="ko-KR" dirty="0"/>
              <a:t>, </a:t>
            </a:r>
            <a:r>
              <a:rPr lang="en-US" altLang="ko-KR" dirty="0" err="1"/>
              <a:t>oic.rd.selection</a:t>
            </a:r>
            <a:r>
              <a:rPr lang="en-US" altLang="ko-KR" dirty="0"/>
              <a:t>-schema (for GET response), </a:t>
            </a:r>
            <a:r>
              <a:rPr lang="en-US" altLang="ko-KR" dirty="0" err="1"/>
              <a:t>oic.rd.publish</a:t>
            </a:r>
            <a:r>
              <a:rPr lang="en-US" altLang="ko-KR" dirty="0"/>
              <a:t>-schema (POST request &amp; response and DELETE request &amp; response).   </a:t>
            </a:r>
          </a:p>
          <a:p>
            <a:pPr lvl="1"/>
            <a:endParaRPr lang="en-US" altLang="ko-KR" dirty="0"/>
          </a:p>
          <a:p>
            <a:pPr marL="0" indent="0">
              <a:buNone/>
            </a:pPr>
            <a:endParaRPr lang="en-US" altLang="ko-KR" dirty="0"/>
          </a:p>
          <a:p>
            <a:pPr lvl="1"/>
            <a:endParaRPr lang="ko-KR" altLang="en-US" dirty="0"/>
          </a:p>
        </p:txBody>
      </p:sp>
      <p:sp>
        <p:nvSpPr>
          <p:cNvPr id="3" name="제목 2"/>
          <p:cNvSpPr>
            <a:spLocks noGrp="1"/>
          </p:cNvSpPr>
          <p:nvPr>
            <p:ph type="title"/>
          </p:nvPr>
        </p:nvSpPr>
        <p:spPr/>
        <p:txBody>
          <a:bodyPr/>
          <a:lstStyle/>
          <a:p>
            <a:r>
              <a:rPr lang="en-US" altLang="ko-KR" dirty="0"/>
              <a:t>CR 78 contents: main works </a:t>
            </a:r>
            <a:endParaRPr lang="ko-KR" altLang="en-US" dirty="0"/>
          </a:p>
        </p:txBody>
      </p:sp>
      <p:sp>
        <p:nvSpPr>
          <p:cNvPr id="4" name="날짜 개체 틀 3"/>
          <p:cNvSpPr>
            <a:spLocks noGrp="1"/>
          </p:cNvSpPr>
          <p:nvPr>
            <p:ph type="dt" sz="half" idx="10"/>
          </p:nvPr>
        </p:nvSpPr>
        <p:spPr/>
        <p:txBody>
          <a:bodyPr/>
          <a:lstStyle/>
          <a:p>
            <a:fld id="{BB8D154C-01AB-4F40-90AE-BE0099D1C0ED}"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87</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7954966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5916772B-FB03-4F55-96E4-FA102823A65B}"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88</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10" name="Content Placeholder 2"/>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4" name="Content Placeholder 2"/>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5" name="표 14"/>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6" name="표 15"/>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
        <p:nvSpPr>
          <p:cNvPr id="17" name="제목 2"/>
          <p:cNvSpPr>
            <a:spLocks noGrp="1"/>
          </p:cNvSpPr>
          <p:nvPr>
            <p:ph type="title"/>
          </p:nvPr>
        </p:nvSpPr>
        <p:spPr>
          <a:xfrm>
            <a:off x="442118" y="152400"/>
            <a:ext cx="10363201" cy="1066800"/>
          </a:xfrm>
        </p:spPr>
        <p:txBody>
          <a:bodyPr/>
          <a:lstStyle/>
          <a:p>
            <a:r>
              <a:rPr lang="en-US" altLang="ko-KR" dirty="0"/>
              <a:t>“</a:t>
            </a:r>
            <a:r>
              <a:rPr lang="en-US" altLang="ko-KR" dirty="0" err="1"/>
              <a:t>oic.wk.rd</a:t>
            </a:r>
            <a:r>
              <a:rPr lang="en-US" altLang="ko-KR" dirty="0"/>
              <a:t>” specification</a:t>
            </a:r>
            <a:endParaRPr lang="ko-KR" altLang="en-US" dirty="0"/>
          </a:p>
        </p:txBody>
      </p:sp>
    </p:spTree>
    <p:extLst>
      <p:ext uri="{BB962C8B-B14F-4D97-AF65-F5344CB8AC3E}">
        <p14:creationId xmlns:p14="http://schemas.microsoft.com/office/powerpoint/2010/main" val="10142081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RD discovery </a:t>
            </a:r>
            <a:endParaRPr lang="ko-KR" altLang="en-US" dirty="0"/>
          </a:p>
        </p:txBody>
      </p:sp>
      <p:sp>
        <p:nvSpPr>
          <p:cNvPr id="4" name="날짜 개체 틀 3"/>
          <p:cNvSpPr>
            <a:spLocks noGrp="1"/>
          </p:cNvSpPr>
          <p:nvPr>
            <p:ph type="dt" sz="half" idx="10"/>
          </p:nvPr>
        </p:nvSpPr>
        <p:spPr/>
        <p:txBody>
          <a:bodyPr/>
          <a:lstStyle/>
          <a:p>
            <a:fld id="{D3B082C6-0AE4-4CCE-852A-46B6067561DF}"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89</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9" name="TextBox 18"/>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23" name="직선 화살표 연결선 22"/>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38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right)">
                                      <p:cBhvr>
                                        <p:cTn id="15" dur="500"/>
                                        <p:tgtEl>
                                          <p:spTgt spid="2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right)">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788F91E0-D09A-412D-B2FB-03CA7E69B1B4}" type="datetime4">
              <a:rPr lang="en-US" altLang="ko-KR" smtClean="0"/>
              <a:t>June 22,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RD select</a:t>
            </a:r>
            <a:endParaRPr lang="ko-KR" altLang="en-US" dirty="0"/>
          </a:p>
        </p:txBody>
      </p:sp>
      <p:sp>
        <p:nvSpPr>
          <p:cNvPr id="4" name="날짜 개체 틀 3"/>
          <p:cNvSpPr>
            <a:spLocks noGrp="1"/>
          </p:cNvSpPr>
          <p:nvPr>
            <p:ph type="dt" sz="half" idx="10"/>
          </p:nvPr>
        </p:nvSpPr>
        <p:spPr/>
        <p:txBody>
          <a:bodyPr/>
          <a:lstStyle/>
          <a:p>
            <a:fld id="{C4DEEDA7-D61C-459C-9DC8-8106DECD2FDD}"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90</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9" name="TextBox 18"/>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23" name="직선 화살표 연결선 22"/>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184093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right)">
                                      <p:cBhvr>
                                        <p:cTn id="15" dur="500"/>
                                        <p:tgtEl>
                                          <p:spTgt spid="23"/>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right)">
                                      <p:cBhvr>
                                        <p:cTn id="18" dur="500"/>
                                        <p:tgtEl>
                                          <p:spTgt spid="24"/>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 publish</a:t>
            </a:r>
            <a:endParaRPr lang="ko-KR" altLang="en-US" dirty="0"/>
          </a:p>
        </p:txBody>
      </p:sp>
      <p:sp>
        <p:nvSpPr>
          <p:cNvPr id="4" name="날짜 개체 틀 3"/>
          <p:cNvSpPr>
            <a:spLocks noGrp="1"/>
          </p:cNvSpPr>
          <p:nvPr>
            <p:ph type="dt" sz="half" idx="10"/>
          </p:nvPr>
        </p:nvSpPr>
        <p:spPr/>
        <p:txBody>
          <a:bodyPr/>
          <a:lstStyle/>
          <a:p>
            <a:fld id="{57A030B0-02CC-43B8-9587-AE301657A3BF}"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91</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9" name="TextBox 18"/>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8" name="TextBox 17"/>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96643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8CCB8F30-A52D-482B-BD79-B181FA00EE11}"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92</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3" name="TextBox 22"/>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4" name="직선 화살표 연결선 23"/>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7" name="TextBox 26"/>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25" name="제목 2"/>
          <p:cNvSpPr>
            <a:spLocks noGrp="1"/>
          </p:cNvSpPr>
          <p:nvPr>
            <p:ph type="title"/>
          </p:nvPr>
        </p:nvSpPr>
        <p:spPr>
          <a:xfrm>
            <a:off x="442118" y="152400"/>
            <a:ext cx="10363201" cy="1066800"/>
          </a:xfrm>
        </p:spPr>
        <p:txBody>
          <a:bodyPr/>
          <a:lstStyle/>
          <a:p>
            <a:r>
              <a:rPr lang="en-US" altLang="ko-KR" dirty="0"/>
              <a:t>Resource publish</a:t>
            </a:r>
            <a:endParaRPr lang="ko-KR" altLang="en-US" dirty="0"/>
          </a:p>
        </p:txBody>
      </p:sp>
    </p:spTree>
    <p:extLst>
      <p:ext uri="{BB962C8B-B14F-4D97-AF65-F5344CB8AC3E}">
        <p14:creationId xmlns:p14="http://schemas.microsoft.com/office/powerpoint/2010/main" val="24102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righ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 update</a:t>
            </a:r>
            <a:endParaRPr lang="ko-KR" altLang="en-US" dirty="0"/>
          </a:p>
        </p:txBody>
      </p:sp>
      <p:sp>
        <p:nvSpPr>
          <p:cNvPr id="4" name="날짜 개체 틀 3"/>
          <p:cNvSpPr>
            <a:spLocks noGrp="1"/>
          </p:cNvSpPr>
          <p:nvPr>
            <p:ph type="dt" sz="half" idx="10"/>
          </p:nvPr>
        </p:nvSpPr>
        <p:spPr/>
        <p:txBody>
          <a:bodyPr/>
          <a:lstStyle/>
          <a:p>
            <a:fld id="{A10E7C32-8543-4FC9-A7B9-76654B39CF10}"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93</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8" name="TextBox 17"/>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62184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 update</a:t>
            </a:r>
            <a:endParaRPr lang="ko-KR" altLang="en-US" dirty="0"/>
          </a:p>
        </p:txBody>
      </p:sp>
      <p:sp>
        <p:nvSpPr>
          <p:cNvPr id="4" name="날짜 개체 틀 3"/>
          <p:cNvSpPr>
            <a:spLocks noGrp="1"/>
          </p:cNvSpPr>
          <p:nvPr>
            <p:ph type="dt" sz="half" idx="10"/>
          </p:nvPr>
        </p:nvSpPr>
        <p:spPr/>
        <p:txBody>
          <a:bodyPr/>
          <a:lstStyle/>
          <a:p>
            <a:fld id="{BFB40CAA-3DB4-4B90-BC2C-791BC604240F}"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94</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3" name="TextBox 22"/>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4" name="직선 화살표 연결선 23"/>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7" name="TextBox 26"/>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6089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right)">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 delete</a:t>
            </a:r>
            <a:endParaRPr lang="ko-KR" altLang="en-US" dirty="0"/>
          </a:p>
        </p:txBody>
      </p:sp>
      <p:sp>
        <p:nvSpPr>
          <p:cNvPr id="4" name="날짜 개체 틀 3"/>
          <p:cNvSpPr>
            <a:spLocks noGrp="1"/>
          </p:cNvSpPr>
          <p:nvPr>
            <p:ph type="dt" sz="half" idx="10"/>
          </p:nvPr>
        </p:nvSpPr>
        <p:spPr/>
        <p:txBody>
          <a:bodyPr/>
          <a:lstStyle/>
          <a:p>
            <a:fld id="{95CECC24-47B7-4BB2-90CC-2F6C6DB7ABEC}"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95</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8" name="TextBox 17"/>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13413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 delete</a:t>
            </a:r>
            <a:endParaRPr lang="ko-KR" altLang="en-US" dirty="0"/>
          </a:p>
        </p:txBody>
      </p:sp>
      <p:sp>
        <p:nvSpPr>
          <p:cNvPr id="4" name="날짜 개체 틀 3"/>
          <p:cNvSpPr>
            <a:spLocks noGrp="1"/>
          </p:cNvSpPr>
          <p:nvPr>
            <p:ph type="dt" sz="half" idx="10"/>
          </p:nvPr>
        </p:nvSpPr>
        <p:spPr/>
        <p:txBody>
          <a:bodyPr/>
          <a:lstStyle/>
          <a:p>
            <a:fld id="{55002BE6-1538-4FED-8724-DA57B7C85CB2}"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96</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3" name="TextBox 22"/>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3718724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 delete</a:t>
            </a:r>
            <a:endParaRPr lang="ko-KR" altLang="en-US" dirty="0"/>
          </a:p>
        </p:txBody>
      </p:sp>
      <p:sp>
        <p:nvSpPr>
          <p:cNvPr id="4" name="날짜 개체 틀 3"/>
          <p:cNvSpPr>
            <a:spLocks noGrp="1"/>
          </p:cNvSpPr>
          <p:nvPr>
            <p:ph type="dt" sz="half" idx="10"/>
          </p:nvPr>
        </p:nvSpPr>
        <p:spPr/>
        <p:txBody>
          <a:bodyPr/>
          <a:lstStyle/>
          <a:p>
            <a:fld id="{6A12C62E-A561-4A3D-8E92-73FF6FA778E6}"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97</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cxnSp>
        <p:nvCxnSpPr>
          <p:cNvPr id="8" name="직선 화살표 연결선 7"/>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6"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0" name="TextBox 19"/>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1" name="TextBox 20"/>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2" name="Content Placeholder 2"/>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3" name="TextBox 22"/>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509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lnSpcReduction="10000"/>
          </a:bodyPr>
          <a:lstStyle/>
          <a:p>
            <a:r>
              <a:rPr lang="en-US" altLang="ko-KR" dirty="0"/>
              <a:t>Single RD selection </a:t>
            </a:r>
          </a:p>
          <a:p>
            <a:pPr lvl="1"/>
            <a:r>
              <a:rPr lang="en-US" altLang="ko-KR" dirty="0"/>
              <a:t>Currently a publishing Device SHALL select/publish only one RD. </a:t>
            </a:r>
          </a:p>
          <a:p>
            <a:pPr lvl="1"/>
            <a:r>
              <a:rPr lang="en-US" altLang="ko-KR" dirty="0"/>
              <a:t>There is no interoperability issue to select multiple RDs, especially when each RD resides in different domain (one in States, one in Korea). </a:t>
            </a:r>
          </a:p>
          <a:p>
            <a:pPr lvl="1"/>
            <a:r>
              <a:rPr lang="en-US" altLang="ko-KR" dirty="0"/>
              <a:t>Changed to “SHOULD” </a:t>
            </a:r>
          </a:p>
          <a:p>
            <a:r>
              <a:rPr lang="en-US" altLang="ko-KR" dirty="0"/>
              <a:t>No response after publishing </a:t>
            </a:r>
          </a:p>
          <a:p>
            <a:pPr lvl="1"/>
            <a:r>
              <a:rPr lang="en-US" altLang="ko-KR" dirty="0"/>
              <a:t>Currently a publishing Device SHALL NOT response for a published Resource</a:t>
            </a:r>
          </a:p>
          <a:p>
            <a:pPr lvl="1"/>
            <a:r>
              <a:rPr lang="en-US" altLang="ko-KR" dirty="0"/>
              <a:t>there is no interoperability issue when a publishing Device replies, only performance inefficiency. </a:t>
            </a:r>
          </a:p>
          <a:p>
            <a:pPr lvl="1"/>
            <a:r>
              <a:rPr lang="en-US" altLang="ko-KR" dirty="0"/>
              <a:t>Changed to “SHOULD”  </a:t>
            </a:r>
          </a:p>
          <a:p>
            <a:pPr lvl="1"/>
            <a:endParaRPr lang="ko-KR" altLang="en-US" dirty="0"/>
          </a:p>
        </p:txBody>
      </p:sp>
      <p:sp>
        <p:nvSpPr>
          <p:cNvPr id="3" name="제목 2"/>
          <p:cNvSpPr>
            <a:spLocks noGrp="1"/>
          </p:cNvSpPr>
          <p:nvPr>
            <p:ph type="title"/>
          </p:nvPr>
        </p:nvSpPr>
        <p:spPr/>
        <p:txBody>
          <a:bodyPr/>
          <a:lstStyle/>
          <a:p>
            <a:r>
              <a:rPr lang="en-US" altLang="ko-KR" dirty="0"/>
              <a:t>Issues </a:t>
            </a:r>
            <a:endParaRPr lang="ko-KR" altLang="en-US" dirty="0"/>
          </a:p>
        </p:txBody>
      </p:sp>
      <p:sp>
        <p:nvSpPr>
          <p:cNvPr id="4" name="날짜 개체 틀 3"/>
          <p:cNvSpPr>
            <a:spLocks noGrp="1"/>
          </p:cNvSpPr>
          <p:nvPr>
            <p:ph type="dt" sz="half" idx="10"/>
          </p:nvPr>
        </p:nvSpPr>
        <p:spPr/>
        <p:txBody>
          <a:bodyPr/>
          <a:lstStyle/>
          <a:p>
            <a:fld id="{7BA9DF0A-DF15-4E7A-9151-A631185FD9B1}" type="datetime4">
              <a:rPr lang="en-US" altLang="ko-KR" smtClean="0"/>
              <a:t>June 22,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98</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4854422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PATCH</a:t>
            </a:r>
            <a:endParaRPr lang="ko-KR" altLang="en-US" dirty="0"/>
          </a:p>
        </p:txBody>
      </p:sp>
      <p:sp>
        <p:nvSpPr>
          <p:cNvPr id="4" name="날짜 개체 틀 3"/>
          <p:cNvSpPr>
            <a:spLocks noGrp="1"/>
          </p:cNvSpPr>
          <p:nvPr>
            <p:ph type="dt" sz="half" idx="10"/>
          </p:nvPr>
        </p:nvSpPr>
        <p:spPr/>
        <p:txBody>
          <a:bodyPr/>
          <a:lstStyle/>
          <a:p>
            <a:fld id="{E292D9CF-ABAA-4056-A703-B8E5A6F4D082}" type="datetime4">
              <a:rPr lang="en-US" altLang="ko-KR" smtClean="0"/>
              <a:t>June 22,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99</a:t>
            </a:fld>
            <a:endParaRPr lang="en-US" dirty="0"/>
          </a:p>
        </p:txBody>
      </p:sp>
    </p:spTree>
    <p:extLst>
      <p:ext uri="{BB962C8B-B14F-4D97-AF65-F5344CB8AC3E}">
        <p14:creationId xmlns:p14="http://schemas.microsoft.com/office/powerpoint/2010/main" val="31636192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3093</TotalTime>
  <Words>14593</Words>
  <Application>Microsoft Office PowerPoint</Application>
  <PresentationFormat>사용자 지정</PresentationFormat>
  <Paragraphs>2712</Paragraphs>
  <Slides>113</Slides>
  <Notes>5</Notes>
  <HiddenSlides>0</HiddenSlides>
  <MMClips>0</MMClips>
  <ScaleCrop>false</ScaleCrop>
  <HeadingPairs>
    <vt:vector size="8" baseType="variant">
      <vt:variant>
        <vt:lpstr>사용한 글꼴</vt:lpstr>
      </vt:variant>
      <vt:variant>
        <vt:i4>16</vt:i4>
      </vt:variant>
      <vt:variant>
        <vt:lpstr>테마</vt:lpstr>
      </vt:variant>
      <vt:variant>
        <vt:i4>1</vt:i4>
      </vt:variant>
      <vt:variant>
        <vt:lpstr>포함된 OLE 서버</vt:lpstr>
      </vt:variant>
      <vt:variant>
        <vt:i4>2</vt:i4>
      </vt:variant>
      <vt:variant>
        <vt:lpstr>슬라이드 제목</vt:lpstr>
      </vt:variant>
      <vt:variant>
        <vt:i4>113</vt:i4>
      </vt:variant>
    </vt:vector>
  </HeadingPairs>
  <TitlesOfParts>
    <vt:vector size="132" baseType="lpstr">
      <vt:lpstr>Arial Unicode MS</vt:lpstr>
      <vt:lpstr>MS PGothic</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Microsoft Office Visio 드로잉</vt:lpstr>
      <vt:lpstr>Visio</vt:lpstr>
      <vt:lpstr>OCF Core Technology, aka IoT platform OCF 1.0 </vt:lpstr>
      <vt:lpstr>Contents</vt:lpstr>
      <vt:lpstr>Specification &amp; Resource Type location </vt:lpstr>
      <vt:lpstr>Specification Location</vt:lpstr>
      <vt:lpstr>Internet of Things </vt:lpstr>
      <vt:lpstr>Internet  </vt:lpstr>
      <vt:lpstr>Internet of Things? </vt:lpstr>
      <vt:lpstr>RESTful Architecture Style </vt:lpstr>
      <vt:lpstr>(conceptual) IoT Architecture &amp; Procedures</vt:lpstr>
      <vt:lpstr>(conceptual) IoT Architecture &amp; Procedures</vt:lpstr>
      <vt:lpstr>(conceptual) IoT Architecture &amp; Procedures</vt:lpstr>
      <vt:lpstr>(conceptual) IoT Architecture &amp; Procedures</vt:lpstr>
      <vt:lpstr>(conceptual) IoT Architecture &amp; Procedures</vt:lpstr>
      <vt:lpstr>Main IoT challenges</vt:lpstr>
      <vt:lpstr>RESTful Architecture Style </vt:lpstr>
      <vt:lpstr>Logical organization: 3 part approach</vt:lpstr>
      <vt:lpstr>Logical organization: 3 part approach</vt:lpstr>
      <vt:lpstr>Logical organization: 3 part approach</vt:lpstr>
      <vt:lpstr>Logical organization: 3 part approach</vt:lpstr>
      <vt:lpstr>IoT Protocol Stacks</vt:lpstr>
      <vt:lpstr>Internet &amp; IoT layer comparison</vt:lpstr>
      <vt:lpstr>(background) Service layer – oneM2M</vt:lpstr>
      <vt:lpstr>(background) Service layer – oneM2M</vt:lpstr>
      <vt:lpstr>(background) Service layer – oneM2M</vt:lpstr>
      <vt:lpstr>OCF Functional Block Diagram</vt:lpstr>
      <vt:lpstr>OCF Functional Block Diagram</vt:lpstr>
      <vt:lpstr>OCF Functional Block Diagram: WG/TGs</vt:lpstr>
      <vt:lpstr>OCF Functional Block Diagram: WG/TGs</vt:lpstr>
      <vt:lpstr>OCF Framework: IoT Platform(?)</vt:lpstr>
      <vt:lpstr>OCF Framework: IoT Platform(?)</vt:lpstr>
      <vt:lpstr>OCF Framework – IoT Platform? </vt:lpstr>
      <vt:lpstr>Core features &amp; issues </vt:lpstr>
      <vt:lpstr>Current status    </vt:lpstr>
      <vt:lpstr>Spec items – OCF Amsterdam </vt:lpstr>
      <vt:lpstr>(tentative) OIC protocol stack </vt:lpstr>
      <vt:lpstr>(tentative) OIC protocol stack </vt:lpstr>
      <vt:lpstr>Resource (instance) </vt:lpstr>
      <vt:lpstr>Resource (instance)</vt:lpstr>
      <vt:lpstr>Property</vt:lpstr>
      <vt:lpstr>Property: Format</vt:lpstr>
      <vt:lpstr>Property: Common Property</vt:lpstr>
      <vt:lpstr>Resource Type</vt:lpstr>
      <vt:lpstr>Resource Type: Format  </vt:lpstr>
      <vt:lpstr>OCF Link: Typed Web Link</vt:lpstr>
      <vt:lpstr>OCF Link</vt:lpstr>
      <vt:lpstr>Collection: Resource structure</vt:lpstr>
      <vt:lpstr>Interface </vt:lpstr>
      <vt:lpstr>Query: “rt” &amp; “if” query  </vt:lpstr>
      <vt:lpstr>Core Resources</vt:lpstr>
      <vt:lpstr>Core Resources: Examples</vt:lpstr>
      <vt:lpstr>OCF Device </vt:lpstr>
      <vt:lpstr>Device example: light device (oic.d.light)</vt:lpstr>
      <vt:lpstr>Discovery procedure with oic/res</vt:lpstr>
      <vt:lpstr>CRUDN: generic operation procedure</vt:lpstr>
      <vt:lpstr>Generic communication flow scheme </vt:lpstr>
      <vt:lpstr>Generic communication flow scheme </vt:lpstr>
      <vt:lpstr>CRUDN &amp; POST/PUT/GET/DELETE</vt:lpstr>
      <vt:lpstr>UPDATE with POST </vt:lpstr>
      <vt:lpstr>UPDATE with POST </vt:lpstr>
      <vt:lpstr>UPDATE with PUT </vt:lpstr>
      <vt:lpstr>UPDATE with PUT </vt:lpstr>
      <vt:lpstr>Background: How to add a single ACE to an ACL </vt:lpstr>
      <vt:lpstr>PATCH </vt:lpstr>
      <vt:lpstr>PATCH example </vt:lpstr>
      <vt:lpstr>PATCH using POST with query  </vt:lpstr>
      <vt:lpstr>Next step</vt:lpstr>
      <vt:lpstr>Background </vt:lpstr>
      <vt:lpstr>Michael’s “rt” query proposal as I understand it. </vt:lpstr>
      <vt:lpstr>Examples: Target Collection  </vt:lpstr>
      <vt:lpstr>Example: oic.if.ll </vt:lpstr>
      <vt:lpstr>Example: oic.if.ll </vt:lpstr>
      <vt:lpstr>Example: oic.if.{a, s, rw, r, baseline}  </vt:lpstr>
      <vt:lpstr>Example: oic.if.{a, s, rw, r, baseline}  </vt:lpstr>
      <vt:lpstr>Example: oic.if.{a, s, rw, r, baseline}  </vt:lpstr>
      <vt:lpstr>Example: oic.if.b </vt:lpstr>
      <vt:lpstr>Example: oic.if.b </vt:lpstr>
      <vt:lpstr>Next step</vt:lpstr>
      <vt:lpstr>(tentative) Proposal </vt:lpstr>
      <vt:lpstr>appendix</vt:lpstr>
      <vt:lpstr>One more thing: “rt” query from multi-value “rt” Resource</vt:lpstr>
      <vt:lpstr>One more thing: “rt” query from multi-value “rt” Resource</vt:lpstr>
      <vt:lpstr>One more thing: “rt” query from multi-value “rt” Resource</vt:lpstr>
      <vt:lpstr>Discovery </vt:lpstr>
      <vt:lpstr>Discovery procedure with oic/res</vt:lpstr>
      <vt:lpstr>Current status &amp; aim </vt:lpstr>
      <vt:lpstr>CR 78 contents: 3 RD features  </vt:lpstr>
      <vt:lpstr>CR 78 contents: main works </vt:lpstr>
      <vt:lpstr>“oic.wk.rd” specification</vt:lpstr>
      <vt:lpstr>RD discovery </vt:lpstr>
      <vt:lpstr>RD select</vt:lpstr>
      <vt:lpstr>Resource publish</vt:lpstr>
      <vt:lpstr>Resource publish</vt:lpstr>
      <vt:lpstr>Resource update</vt:lpstr>
      <vt:lpstr>Resource update</vt:lpstr>
      <vt:lpstr>Resource delete</vt:lpstr>
      <vt:lpstr>Resource delete</vt:lpstr>
      <vt:lpstr>Resource delete</vt:lpstr>
      <vt:lpstr>Issues </vt:lpstr>
      <vt:lpstr>PATCH</vt:lpstr>
      <vt:lpstr>Content Negotiation </vt:lpstr>
      <vt:lpstr>Bridging </vt:lpstr>
      <vt:lpstr>Further works?</vt:lpstr>
      <vt:lpstr>Appendix</vt:lpstr>
      <vt:lpstr>Main IoT Technical Challenges vs Internet</vt:lpstr>
      <vt:lpstr>Main IoT Technical Challenges vs Internet</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OCF Framework: IoT Platform</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140</cp:revision>
  <dcterms:created xsi:type="dcterms:W3CDTF">2016-05-17T18:07:16Z</dcterms:created>
  <dcterms:modified xsi:type="dcterms:W3CDTF">2017-06-22T13:58:20Z</dcterms:modified>
</cp:coreProperties>
</file>