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9"/>
  </p:notesMasterIdLst>
  <p:handoutMasterIdLst>
    <p:handoutMasterId r:id="rId20"/>
  </p:handoutMasterIdLst>
  <p:sldIdLst>
    <p:sldId id="277" r:id="rId2"/>
    <p:sldId id="276" r:id="rId3"/>
    <p:sldId id="279" r:id="rId4"/>
    <p:sldId id="292" r:id="rId5"/>
    <p:sldId id="323" r:id="rId6"/>
    <p:sldId id="296" r:id="rId7"/>
    <p:sldId id="294" r:id="rId8"/>
    <p:sldId id="295" r:id="rId9"/>
    <p:sldId id="339" r:id="rId10"/>
    <p:sldId id="351" r:id="rId11"/>
    <p:sldId id="340" r:id="rId12"/>
    <p:sldId id="298" r:id="rId13"/>
    <p:sldId id="356" r:id="rId14"/>
    <p:sldId id="353" r:id="rId15"/>
    <p:sldId id="357" r:id="rId16"/>
    <p:sldId id="354" r:id="rId17"/>
    <p:sldId id="278" r:id="rId18"/>
  </p:sldIdLst>
  <p:sldSz cx="12161838"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00"/>
    <a:srgbClr val="66FF66"/>
    <a:srgbClr val="00FF00"/>
    <a:srgbClr val="00CC00"/>
    <a:srgbClr val="FFFF00"/>
    <a:srgbClr val="FFCCFF"/>
    <a:srgbClr val="CCFF99"/>
    <a:srgbClr val="CCFF3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7" autoAdjust="0"/>
    <p:restoredTop sz="86357" autoAdjust="0"/>
  </p:normalViewPr>
  <p:slideViewPr>
    <p:cSldViewPr>
      <p:cViewPr varScale="1">
        <p:scale>
          <a:sx n="71" d="100"/>
          <a:sy n="71" d="100"/>
        </p:scale>
        <p:origin x="168" y="53"/>
      </p:cViewPr>
      <p:guideLst>
        <p:guide orient="horz" pos="4218"/>
        <p:guide pos="39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5EF4FD0-EEB3-E54D-9EAC-5C2F87350479}" type="datetime1">
              <a:rPr lang="en-US" smtClean="0"/>
              <a:pPr/>
              <a:t>11/20/2017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2521731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3A20944-10E6-A94E-B66A-48C837D9B59C}" type="datetime1">
              <a:rPr lang="en-US" smtClean="0"/>
              <a:pPr/>
              <a:t>11/20/2017</a:t>
            </a:fld>
            <a:endParaRPr lang="en-US"/>
          </a:p>
        </p:txBody>
      </p:sp>
      <p:sp>
        <p:nvSpPr>
          <p:cNvPr id="4" name="Slide Image Placeholder 3"/>
          <p:cNvSpPr>
            <a:spLocks noGrp="1" noRot="1" noChangeAspect="1"/>
          </p:cNvSpPr>
          <p:nvPr>
            <p:ph type="sldImg" idx="2"/>
          </p:nvPr>
        </p:nvSpPr>
        <p:spPr>
          <a:xfrm>
            <a:off x="430213" y="1241425"/>
            <a:ext cx="59372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2</a:t>
            </a:fld>
            <a:endParaRPr lang="en-US"/>
          </a:p>
        </p:txBody>
      </p:sp>
    </p:spTree>
    <p:extLst>
      <p:ext uri="{BB962C8B-B14F-4D97-AF65-F5344CB8AC3E}">
        <p14:creationId xmlns:p14="http://schemas.microsoft.com/office/powerpoint/2010/main" val="4084399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Presentation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presentation subtitle</a:t>
            </a:r>
          </a:p>
        </p:txBody>
      </p:sp>
      <p:pic>
        <p:nvPicPr>
          <p:cNvPr id="9" name="Picture 8" descr="OCF_4C.png"/>
          <p:cNvPicPr>
            <a:picLocks noChangeAspect="1"/>
          </p:cNvPicPr>
          <p:nvPr/>
        </p:nvPicPr>
        <p:blipFill>
          <a:blip r:embed="rId2" cstate="print"/>
          <a:stretch>
            <a:fillRect/>
          </a:stretch>
        </p:blipFill>
        <p:spPr>
          <a:xfrm>
            <a:off x="442118" y="1905000"/>
            <a:ext cx="5764353" cy="1219200"/>
          </a:xfrm>
          <a:prstGeom prst="rect">
            <a:avLst/>
          </a:prstGeom>
        </p:spPr>
      </p:pic>
      <p:pic>
        <p:nvPicPr>
          <p:cNvPr id="13" name="Picture 12" descr="Cover_Icon.png"/>
          <p:cNvPicPr>
            <a:picLocks noChangeAspect="1"/>
          </p:cNvPicPr>
          <p:nvPr/>
        </p:nvPicPr>
        <p:blipFill>
          <a:blip r:embed="rId3" cstate="print"/>
          <a:stretch>
            <a:fillRect/>
          </a:stretch>
        </p:blipFill>
        <p:spPr>
          <a:xfrm>
            <a:off x="7023100" y="0"/>
            <a:ext cx="5138738" cy="6423423"/>
          </a:xfrm>
          <a:prstGeom prst="rect">
            <a:avLst/>
          </a:prstGeom>
        </p:spPr>
      </p:pic>
      <p:pic>
        <p:nvPicPr>
          <p:cNvPr id="6" name="Picture 5" descr="OCF_4C.png"/>
          <p:cNvPicPr>
            <a:picLocks noChangeAspect="1"/>
          </p:cNvPicPr>
          <p:nvPr userDrawn="1"/>
        </p:nvPicPr>
        <p:blipFill>
          <a:blip r:embed="rId2" cstate="print"/>
          <a:stretch>
            <a:fillRect/>
          </a:stretch>
        </p:blipFill>
        <p:spPr>
          <a:xfrm>
            <a:off x="442118" y="1905000"/>
            <a:ext cx="5764353" cy="1219200"/>
          </a:xfrm>
          <a:prstGeom prst="rect">
            <a:avLst/>
          </a:prstGeom>
        </p:spPr>
      </p:pic>
      <p:pic>
        <p:nvPicPr>
          <p:cNvPr id="7" name="Picture 6" descr="Cover_Icon.png"/>
          <p:cNvPicPr>
            <a:picLocks noChangeAspect="1"/>
          </p:cNvPicPr>
          <p:nvPr userDrawn="1"/>
        </p:nvPicPr>
        <p:blipFill>
          <a:blip r:embed="rId3" cstate="print"/>
          <a:stretch>
            <a:fillRect/>
          </a:stretch>
        </p:blipFill>
        <p:spPr>
          <a:xfrm>
            <a:off x="7023100" y="0"/>
            <a:ext cx="5138738" cy="6423423"/>
          </a:xfrm>
          <a:prstGeom prst="rect">
            <a:avLst/>
          </a:prstGeom>
        </p:spPr>
      </p:pic>
    </p:spTree>
    <p:extLst>
      <p:ext uri="{BB962C8B-B14F-4D97-AF65-F5344CB8AC3E}">
        <p14:creationId xmlns:p14="http://schemas.microsoft.com/office/powerpoint/2010/main" val="2977377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Section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a:t>
            </a:r>
          </a:p>
        </p:txBody>
      </p:sp>
      <p:pic>
        <p:nvPicPr>
          <p:cNvPr id="6" name="Picture 5" descr="Cover_Icon.png"/>
          <p:cNvPicPr>
            <a:picLocks noChangeAspect="1"/>
          </p:cNvPicPr>
          <p:nvPr/>
        </p:nvPicPr>
        <p:blipFill>
          <a:blip r:embed="rId2" cstate="print"/>
          <a:stretch>
            <a:fillRect/>
          </a:stretch>
        </p:blipFill>
        <p:spPr>
          <a:xfrm>
            <a:off x="7023100" y="0"/>
            <a:ext cx="5138738" cy="6423423"/>
          </a:xfrm>
          <a:prstGeom prst="rect">
            <a:avLst/>
          </a:prstGeom>
        </p:spPr>
      </p:pic>
      <p:pic>
        <p:nvPicPr>
          <p:cNvPr id="5" name="Picture 4" descr="Cover_Icon.png"/>
          <p:cNvPicPr>
            <a:picLocks noChangeAspect="1"/>
          </p:cNvPicPr>
          <p:nvPr userDrawn="1"/>
        </p:nvPicPr>
        <p:blipFill>
          <a:blip r:embed="rId2" cstate="print"/>
          <a:stretch>
            <a:fillRect/>
          </a:stretch>
        </p:blipFill>
        <p:spPr>
          <a:xfrm>
            <a:off x="7023100" y="0"/>
            <a:ext cx="5138738" cy="6423423"/>
          </a:xfrm>
          <a:prstGeom prst="rect">
            <a:avLst/>
          </a:prstGeom>
        </p:spPr>
      </p:pic>
    </p:spTree>
    <p:extLst>
      <p:ext uri="{BB962C8B-B14F-4D97-AF65-F5344CB8AC3E}">
        <p14:creationId xmlns:p14="http://schemas.microsoft.com/office/powerpoint/2010/main" val="38299827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119" y="1447800"/>
            <a:ext cx="11277600" cy="4724400"/>
          </a:xfrm>
        </p:spPr>
        <p:txBody>
          <a:bodyPr/>
          <a:lstStyle>
            <a:lvl1pPr>
              <a:defRPr sz="2400" b="0" i="0">
                <a:solidFill>
                  <a:schemeClr val="tx1"/>
                </a:solidFill>
                <a:latin typeface="Century Gothic"/>
                <a:cs typeface="Century Gothic"/>
              </a:defRPr>
            </a:lvl1pPr>
            <a:lvl2pPr>
              <a:defRPr sz="2000" b="0" i="0">
                <a:solidFill>
                  <a:schemeClr val="tx1"/>
                </a:solidFill>
                <a:latin typeface="Century Gothic"/>
                <a:cs typeface="Century Gothic"/>
              </a:defRPr>
            </a:lvl2pPr>
            <a:lvl3pPr>
              <a:defRPr sz="1800" b="0" i="0">
                <a:solidFill>
                  <a:schemeClr val="tx1"/>
                </a:solidFill>
                <a:latin typeface="Century Gothic"/>
                <a:cs typeface="Century Gothic"/>
              </a:defRPr>
            </a:lvl3pPr>
            <a:lvl4pPr>
              <a:defRPr sz="1800" b="0" i="0">
                <a:solidFill>
                  <a:schemeClr val="tx1"/>
                </a:solidFill>
                <a:latin typeface="Century Gothic"/>
                <a:cs typeface="Century Gothic"/>
              </a:defRPr>
            </a:lvl4pPr>
            <a:lvl5pPr>
              <a:defRPr sz="1800" b="0" i="0">
                <a:solidFill>
                  <a:schemeClr val="tx1"/>
                </a:solidFill>
                <a:latin typeface="Century Gothic"/>
                <a:cs typeface="Century Gothic"/>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p:txBody>
          <a:bodyPr/>
          <a:lstStyle>
            <a:lvl1pPr>
              <a:defRPr baseline="0"/>
            </a:lvl1pPr>
          </a:lstStyle>
          <a:p>
            <a:r>
              <a:rPr lang="en-US" dirty="0"/>
              <a:t>Click to Edit Slide Title</a:t>
            </a:r>
          </a:p>
        </p:txBody>
      </p:sp>
      <p:sp>
        <p:nvSpPr>
          <p:cNvPr id="7" name="Date Placeholder 6"/>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바닥글 개체 틀 4">
            <a:extLst>
              <a:ext uri="{FF2B5EF4-FFF2-40B4-BE49-F238E27FC236}">
                <a16:creationId xmlns:a16="http://schemas.microsoft.com/office/drawing/2014/main" id="{B5F23E39-0C6F-44D3-8AA8-8DE87F34793F}"/>
              </a:ext>
            </a:extLst>
          </p:cNvPr>
          <p:cNvSpPr>
            <a:spLocks noGrp="1"/>
          </p:cNvSpPr>
          <p:nvPr>
            <p:ph type="ftr" sz="quarter" idx="12"/>
          </p:nvPr>
        </p:nvSpPr>
        <p:spPr>
          <a:xfrm>
            <a:off x="2988604" y="6493026"/>
            <a:ext cx="5723220" cy="256546"/>
          </a:xfrm>
        </p:spPr>
        <p:txBody>
          <a:bodyPr/>
          <a:lstStyle>
            <a:lvl1pPr>
              <a:defRPr/>
            </a:lvl1p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59230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Slide Title</a:t>
            </a:r>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7" name="Content Placeholder 6"/>
          <p:cNvSpPr>
            <a:spLocks noGrp="1"/>
          </p:cNvSpPr>
          <p:nvPr>
            <p:ph sz="quarter" idx="13" hasCustomPrompt="1"/>
          </p:nvPr>
        </p:nvSpPr>
        <p:spPr>
          <a:xfrm>
            <a:off x="441325"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4" hasCustomPrompt="1"/>
          </p:nvPr>
        </p:nvSpPr>
        <p:spPr>
          <a:xfrm>
            <a:off x="6233319"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6"/>
          <p:cNvSpPr>
            <a:spLocks noGrp="1"/>
          </p:cNvSpPr>
          <p:nvPr>
            <p:ph type="dt" sz="half" idx="15"/>
          </p:nvPr>
        </p:nvSpPr>
        <p:spPr>
          <a:xfrm>
            <a:off x="442119" y="6477000"/>
            <a:ext cx="1981200" cy="304801"/>
          </a:xfrm>
        </p:spPr>
        <p:txBody>
          <a:bodyPr/>
          <a:lstStyle/>
          <a:p>
            <a:fld id="{3534BF5E-BF32-40CA-BD93-C20547DF6E16}" type="datetime4">
              <a:rPr lang="en-US" smtClean="0"/>
              <a:pPr/>
              <a:t>November 20, 2017</a:t>
            </a:fld>
            <a:endParaRPr lang="en-US" dirty="0"/>
          </a:p>
        </p:txBody>
      </p:sp>
      <p:sp>
        <p:nvSpPr>
          <p:cNvPr id="10" name="바닥글 개체 틀 4">
            <a:extLst>
              <a:ext uri="{FF2B5EF4-FFF2-40B4-BE49-F238E27FC236}">
                <a16:creationId xmlns:a16="http://schemas.microsoft.com/office/drawing/2014/main" id="{00BCF2CE-CEFC-454E-80B2-395FAA22D0E1}"/>
              </a:ext>
            </a:extLst>
          </p:cNvPr>
          <p:cNvSpPr>
            <a:spLocks noGrp="1"/>
          </p:cNvSpPr>
          <p:nvPr>
            <p:ph type="ftr" sz="quarter" idx="16"/>
          </p:nvPr>
        </p:nvSpPr>
        <p:spPr>
          <a:xfrm>
            <a:off x="2988604" y="6493026"/>
            <a:ext cx="5723220" cy="256546"/>
          </a:xfrm>
        </p:spPr>
        <p:txBody>
          <a:bodyPr/>
          <a:lstStyle>
            <a:lvl1pPr>
              <a:defRPr/>
            </a:lvl1p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219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6" name="Content Placeholder 6"/>
          <p:cNvSpPr>
            <a:spLocks noGrp="1"/>
          </p:cNvSpPr>
          <p:nvPr>
            <p:ph sz="quarter" idx="13" hasCustomPrompt="1"/>
          </p:nvPr>
        </p:nvSpPr>
        <p:spPr>
          <a:xfrm>
            <a:off x="441325"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4" hasCustomPrompt="1"/>
          </p:nvPr>
        </p:nvSpPr>
        <p:spPr>
          <a:xfrm>
            <a:off x="6233319"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5" hasCustomPrompt="1"/>
          </p:nvPr>
        </p:nvSpPr>
        <p:spPr>
          <a:xfrm>
            <a:off x="441325"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
        <p:nvSpPr>
          <p:cNvPr id="10" name="Text Placeholder 8"/>
          <p:cNvSpPr>
            <a:spLocks noGrp="1"/>
          </p:cNvSpPr>
          <p:nvPr>
            <p:ph type="body" sz="quarter" idx="16" hasCustomPrompt="1"/>
          </p:nvPr>
        </p:nvSpPr>
        <p:spPr>
          <a:xfrm>
            <a:off x="6233319"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
        <p:nvSpPr>
          <p:cNvPr id="11" name="Date Placeholder 6"/>
          <p:cNvSpPr>
            <a:spLocks noGrp="1"/>
          </p:cNvSpPr>
          <p:nvPr>
            <p:ph type="dt" sz="half" idx="17"/>
          </p:nvPr>
        </p:nvSpPr>
        <p:spPr>
          <a:xfrm>
            <a:off x="442119" y="6477000"/>
            <a:ext cx="1981200" cy="304801"/>
          </a:xfrm>
        </p:spPr>
        <p:txBody>
          <a:bodyPr/>
          <a:lstStyle/>
          <a:p>
            <a:fld id="{3534BF5E-BF32-40CA-BD93-C20547DF6E16}" type="datetime4">
              <a:rPr lang="en-US" smtClean="0"/>
              <a:pPr/>
              <a:t>November 20, 2017</a:t>
            </a:fld>
            <a:endParaRPr lang="en-US" dirty="0"/>
          </a:p>
        </p:txBody>
      </p:sp>
      <p:sp>
        <p:nvSpPr>
          <p:cNvPr id="12" name="바닥글 개체 틀 4">
            <a:extLst>
              <a:ext uri="{FF2B5EF4-FFF2-40B4-BE49-F238E27FC236}">
                <a16:creationId xmlns:a16="http://schemas.microsoft.com/office/drawing/2014/main" id="{A705A61F-07F4-4D0B-9D38-9D1F28BD635F}"/>
              </a:ext>
            </a:extLst>
          </p:cNvPr>
          <p:cNvSpPr>
            <a:spLocks noGrp="1"/>
          </p:cNvSpPr>
          <p:nvPr>
            <p:ph type="ftr" sz="quarter" idx="18"/>
          </p:nvPr>
        </p:nvSpPr>
        <p:spPr>
          <a:xfrm>
            <a:off x="2988604" y="6493026"/>
            <a:ext cx="5723220" cy="256546"/>
          </a:xfrm>
        </p:spPr>
        <p:txBody>
          <a:bodyPr/>
          <a:lstStyle>
            <a:lvl1pPr>
              <a:defRPr/>
            </a:lvl1p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75216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6" name="Date Placeholder 6"/>
          <p:cNvSpPr>
            <a:spLocks noGrp="1"/>
          </p:cNvSpPr>
          <p:nvPr>
            <p:ph type="dt" sz="half" idx="12"/>
          </p:nvPr>
        </p:nvSpPr>
        <p:spPr>
          <a:xfrm>
            <a:off x="442119" y="6477000"/>
            <a:ext cx="1981200" cy="304801"/>
          </a:xfrm>
        </p:spPr>
        <p:txBody>
          <a:bodyPr/>
          <a:lstStyle/>
          <a:p>
            <a:fld id="{3534BF5E-BF32-40CA-BD93-C20547DF6E16}" type="datetime4">
              <a:rPr lang="en-US" smtClean="0"/>
              <a:pPr/>
              <a:t>November 20, 2017</a:t>
            </a:fld>
            <a:endParaRPr lang="en-US" dirty="0"/>
          </a:p>
        </p:txBody>
      </p:sp>
      <p:sp>
        <p:nvSpPr>
          <p:cNvPr id="7" name="바닥글 개체 틀 4">
            <a:extLst>
              <a:ext uri="{FF2B5EF4-FFF2-40B4-BE49-F238E27FC236}">
                <a16:creationId xmlns:a16="http://schemas.microsoft.com/office/drawing/2014/main" id="{CAB3675A-764C-4E7A-B823-861C9B58EBAD}"/>
              </a:ext>
            </a:extLst>
          </p:cNvPr>
          <p:cNvSpPr>
            <a:spLocks noGrp="1"/>
          </p:cNvSpPr>
          <p:nvPr>
            <p:ph type="ftr" sz="quarter" idx="13"/>
          </p:nvPr>
        </p:nvSpPr>
        <p:spPr>
          <a:xfrm>
            <a:off x="2988604" y="6493026"/>
            <a:ext cx="5723220" cy="256546"/>
          </a:xfrm>
        </p:spPr>
        <p:txBody>
          <a:bodyPr/>
          <a:lstStyle>
            <a:lvl1pPr>
              <a:defRPr/>
            </a:lvl1p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15588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6" name="Rectangle 5"/>
          <p:cNvSpPr/>
          <p:nvPr/>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6"/>
          <p:cNvSpPr>
            <a:spLocks noGrp="1"/>
          </p:cNvSpPr>
          <p:nvPr>
            <p:ph type="dt" sz="half" idx="12"/>
          </p:nvPr>
        </p:nvSpPr>
        <p:spPr>
          <a:xfrm>
            <a:off x="442119" y="6477000"/>
            <a:ext cx="1981200" cy="304801"/>
          </a:xfrm>
        </p:spPr>
        <p:txBody>
          <a:bodyPr/>
          <a:lstStyle/>
          <a:p>
            <a:fld id="{3534BF5E-BF32-40CA-BD93-C20547DF6E16}" type="datetime4">
              <a:rPr lang="en-US" smtClean="0"/>
              <a:pPr/>
              <a:t>November 20, 2017</a:t>
            </a:fld>
            <a:endParaRPr lang="en-US" dirty="0"/>
          </a:p>
        </p:txBody>
      </p:sp>
      <p:sp>
        <p:nvSpPr>
          <p:cNvPr id="9" name="바닥글 개체 틀 4">
            <a:extLst>
              <a:ext uri="{FF2B5EF4-FFF2-40B4-BE49-F238E27FC236}">
                <a16:creationId xmlns:a16="http://schemas.microsoft.com/office/drawing/2014/main" id="{79E264D8-0A1F-45CA-953D-BE081908043E}"/>
              </a:ext>
            </a:extLst>
          </p:cNvPr>
          <p:cNvSpPr>
            <a:spLocks noGrp="1"/>
          </p:cNvSpPr>
          <p:nvPr>
            <p:ph type="ftr" sz="quarter" idx="13"/>
          </p:nvPr>
        </p:nvSpPr>
        <p:spPr>
          <a:xfrm>
            <a:off x="2988604" y="6493026"/>
            <a:ext cx="5723220" cy="256546"/>
          </a:xfrm>
        </p:spPr>
        <p:txBody>
          <a:bodyPr/>
          <a:lstStyle>
            <a:lvl1pPr>
              <a:defRPr/>
            </a:lvl1p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7505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9" name="Picture 8" descr="OCF_4C.png"/>
          <p:cNvPicPr>
            <a:picLocks noChangeAspect="1"/>
          </p:cNvPicPr>
          <p:nvPr/>
        </p:nvPicPr>
        <p:blipFill>
          <a:blip r:embed="rId2" cstate="print"/>
          <a:stretch>
            <a:fillRect/>
          </a:stretch>
        </p:blipFill>
        <p:spPr>
          <a:xfrm>
            <a:off x="1508920" y="2459152"/>
            <a:ext cx="9170846" cy="1939696"/>
          </a:xfrm>
          <a:prstGeom prst="rect">
            <a:avLst/>
          </a:prstGeom>
        </p:spPr>
      </p:pic>
      <p:pic>
        <p:nvPicPr>
          <p:cNvPr id="3" name="Picture 2" descr="OCF_4C.png"/>
          <p:cNvPicPr>
            <a:picLocks noChangeAspect="1"/>
          </p:cNvPicPr>
          <p:nvPr userDrawn="1"/>
        </p:nvPicPr>
        <p:blipFill>
          <a:blip r:embed="rId2" cstate="print"/>
          <a:stretch>
            <a:fillRect/>
          </a:stretch>
        </p:blipFill>
        <p:spPr>
          <a:xfrm>
            <a:off x="1508920" y="2459152"/>
            <a:ext cx="9170846" cy="1939696"/>
          </a:xfrm>
          <a:prstGeom prst="rect">
            <a:avLst/>
          </a:prstGeom>
        </p:spPr>
      </p:pic>
    </p:spTree>
    <p:extLst>
      <p:ext uri="{BB962C8B-B14F-4D97-AF65-F5344CB8AC3E}">
        <p14:creationId xmlns:p14="http://schemas.microsoft.com/office/powerpoint/2010/main" val="14331347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423319" y="6477001"/>
            <a:ext cx="6629400" cy="304800"/>
          </a:xfrm>
          <a:prstGeom prst="rect">
            <a:avLst/>
          </a:prstGeom>
        </p:spPr>
        <p:txBody>
          <a:bodyPr vert="horz" lIns="91440" tIns="45720" rIns="91440" bIns="45720" rtlCol="0" anchor="ctr"/>
          <a:lstStyle>
            <a:lvl1pPr algn="l">
              <a:defRPr sz="1200" cap="small" baseline="0">
                <a:solidFill>
                  <a:schemeClr val="bg1"/>
                </a:solidFill>
              </a:defRPr>
            </a:lvl1pPr>
          </a:lstStyle>
          <a:p>
            <a:r>
              <a:rPr lang="en-US"/>
              <a:t>Open Connectivity Foundation Member Confidential Information</a:t>
            </a:r>
            <a:endParaRPr lang="en-US" dirty="0"/>
          </a:p>
        </p:txBody>
      </p:sp>
      <p:pic>
        <p:nvPicPr>
          <p:cNvPr id="14" name="Picture 13" descr="OCF_4C_Icon.png"/>
          <p:cNvPicPr>
            <a:picLocks noChangeAspect="1"/>
          </p:cNvPicPr>
          <p:nvPr/>
        </p:nvPicPr>
        <p:blipFill>
          <a:blip r:embed="rId11" cstate="print"/>
          <a:stretch>
            <a:fillRect/>
          </a:stretch>
        </p:blipFill>
        <p:spPr>
          <a:xfrm>
            <a:off x="11036300" y="177801"/>
            <a:ext cx="952500" cy="952500"/>
          </a:xfrm>
          <a:prstGeom prst="rect">
            <a:avLst/>
          </a:prstGeom>
        </p:spPr>
      </p:pic>
      <p:sp>
        <p:nvSpPr>
          <p:cNvPr id="12" name="Round Single Corner Rectangle 11"/>
          <p:cNvSpPr/>
          <p:nvPr/>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42118" y="152400"/>
            <a:ext cx="10363201" cy="1066800"/>
          </a:xfrm>
          <a:prstGeom prst="rect">
            <a:avLst/>
          </a:prstGeom>
        </p:spPr>
        <p:txBody>
          <a:bodyPr vert="horz" lIns="91440" tIns="45720" rIns="91440" bIns="45720" rtlCol="0" anchor="ctr" anchorCtr="0">
            <a:normAutofit/>
          </a:bodyPr>
          <a:lstStyle/>
          <a:p>
            <a:r>
              <a:rPr lang="en-US" dirty="0"/>
              <a:t>Click to Edit Slide Title</a:t>
            </a:r>
          </a:p>
        </p:txBody>
      </p:sp>
      <p:sp>
        <p:nvSpPr>
          <p:cNvPr id="3" name="Text Placeholder 2"/>
          <p:cNvSpPr>
            <a:spLocks noGrp="1"/>
          </p:cNvSpPr>
          <p:nvPr>
            <p:ph type="body" idx="1"/>
          </p:nvPr>
        </p:nvSpPr>
        <p:spPr>
          <a:xfrm>
            <a:off x="442119" y="1447800"/>
            <a:ext cx="11277600" cy="4724400"/>
          </a:xfrm>
          <a:prstGeom prst="rect">
            <a:avLst/>
          </a:prstGeom>
        </p:spPr>
        <p:txBody>
          <a:bodyPr vert="horz" lIns="91440" tIns="45720" rIns="91440" bIns="45720" rtlCol="0" anchor="t">
            <a:normAutofit/>
          </a:body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7719" y="6477001"/>
            <a:ext cx="1066800" cy="304800"/>
          </a:xfrm>
          <a:prstGeom prst="rect">
            <a:avLst/>
          </a:prstGeom>
        </p:spPr>
        <p:txBody>
          <a:bodyPr vert="horz" lIns="91440" tIns="45720" rIns="91440" bIns="45720" rtlCol="0" anchor="ctr"/>
          <a:lstStyle>
            <a:lvl1pPr algn="r">
              <a:defRPr sz="1200" b="1" i="0" cap="small" baseline="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42119" y="6477000"/>
            <a:ext cx="1981200" cy="304801"/>
          </a:xfrm>
          <a:prstGeom prst="rect">
            <a:avLst/>
          </a:prstGeom>
        </p:spPr>
        <p:txBody>
          <a:bodyPr vert="horz" lIns="91440" tIns="45720" rIns="91440" bIns="45720" rtlCol="0" anchor="ctr"/>
          <a:lstStyle>
            <a:lvl1pPr algn="l">
              <a:defRPr sz="1200" b="1" cap="small" baseline="0">
                <a:solidFill>
                  <a:schemeClr val="bg1"/>
                </a:solidFill>
              </a:defRPr>
            </a:lvl1pPr>
          </a:lstStyle>
          <a:p>
            <a:r>
              <a:rPr lang="en-US"/>
              <a:t>May 18, 2016</a:t>
            </a:r>
            <a:endParaRPr lang="en-US" dirty="0"/>
          </a:p>
        </p:txBody>
      </p:sp>
      <p:sp>
        <p:nvSpPr>
          <p:cNvPr id="10" name="Round Single Corner Rectangle 9"/>
          <p:cNvSpPr/>
          <p:nvPr userDrawn="1"/>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pic>
        <p:nvPicPr>
          <p:cNvPr id="13" name="Picture 12" descr="OCF_4C_Icon.png"/>
          <p:cNvPicPr>
            <a:picLocks noChangeAspect="1"/>
          </p:cNvPicPr>
          <p:nvPr userDrawn="1"/>
        </p:nvPicPr>
        <p:blipFill>
          <a:blip r:embed="rId11" cstate="print"/>
          <a:stretch>
            <a:fillRect/>
          </a:stretch>
        </p:blipFill>
        <p:spPr>
          <a:xfrm>
            <a:off x="11036300" y="177801"/>
            <a:ext cx="952500" cy="952500"/>
          </a:xfrm>
          <a:prstGeom prst="rect">
            <a:avLst/>
          </a:prstGeom>
        </p:spPr>
      </p:pic>
      <p:sp>
        <p:nvSpPr>
          <p:cNvPr id="15" name="Round Single Corner Rectangle 14"/>
          <p:cNvSpPr/>
          <p:nvPr userDrawn="1"/>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Tree>
    <p:extLst>
      <p:ext uri="{BB962C8B-B14F-4D97-AF65-F5344CB8AC3E}">
        <p14:creationId xmlns:p14="http://schemas.microsoft.com/office/powerpoint/2010/main" val="33155991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hf hdr="0"/>
  <p:txStyles>
    <p:titleStyle>
      <a:lvl1pPr algn="l" defTabSz="914400" rtl="0" eaLnBrk="1" latinLnBrk="0" hangingPunct="1">
        <a:spcBef>
          <a:spcPct val="0"/>
        </a:spcBef>
        <a:buNone/>
        <a:defRPr sz="3200" b="1" i="0" kern="1200" baseline="0">
          <a:solidFill>
            <a:schemeClr val="tx2"/>
          </a:solidFill>
          <a:latin typeface="Century Gothic"/>
          <a:ea typeface="+mj-ea"/>
          <a:cs typeface="Century Gothic"/>
        </a:defRPr>
      </a:lvl1pPr>
    </p:titleStyle>
    <p:body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orkspace.openinterconnect.org/kws/member_resources/OIC_Antitrust_Compliance_Policy_Approved.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orkspace.openinterconnect.org/kws/member_resources/Fifth_Amended_Bylaws_-_Open_Interconnect_Consortium_0714201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OCF 1.0 features: Endpoint </a:t>
            </a:r>
          </a:p>
        </p:txBody>
      </p:sp>
      <p:sp>
        <p:nvSpPr>
          <p:cNvPr id="3" name="Subtitle 2"/>
          <p:cNvSpPr>
            <a:spLocks noGrp="1"/>
          </p:cNvSpPr>
          <p:nvPr>
            <p:ph type="subTitle" idx="1"/>
          </p:nvPr>
        </p:nvSpPr>
        <p:spPr/>
        <p:txBody>
          <a:bodyPr/>
          <a:lstStyle/>
          <a:p>
            <a:r>
              <a:rPr lang="en-US" dirty="0"/>
              <a:t>April 18, 2017</a:t>
            </a:r>
          </a:p>
          <a:p>
            <a:r>
              <a:rPr lang="en-US" dirty="0" err="1"/>
              <a:t>JinHyeock</a:t>
            </a:r>
            <a:r>
              <a:rPr lang="en-US" dirty="0"/>
              <a:t> Choi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The current list of “</a:t>
            </a:r>
            <a:r>
              <a:rPr lang="en-US" altLang="ko-KR" dirty="0" err="1"/>
              <a:t>ep</a:t>
            </a:r>
            <a:r>
              <a:rPr lang="en-US" altLang="ko-KR" dirty="0"/>
              <a:t>” with corresponding Transport Protocol Suites is as below </a:t>
            </a:r>
          </a:p>
          <a:p>
            <a:endParaRPr lang="en-US" altLang="ko-KR" dirty="0"/>
          </a:p>
          <a:p>
            <a:endParaRPr lang="en-US" altLang="ko-KR" dirty="0"/>
          </a:p>
          <a:p>
            <a:pPr marL="274320" lvl="1" indent="0">
              <a:buNone/>
            </a:pPr>
            <a:endParaRPr lang="ko-KR" altLang="en-US" b="1" dirty="0">
              <a:latin typeface="Courier New" panose="02070309020205020404" pitchFamily="49" charset="0"/>
              <a:cs typeface="Courier New" panose="02070309020205020404" pitchFamily="49" charset="0"/>
            </a:endParaRPr>
          </a:p>
        </p:txBody>
      </p:sp>
      <p:sp>
        <p:nvSpPr>
          <p:cNvPr id="3" name="제목 2"/>
          <p:cNvSpPr>
            <a:spLocks noGrp="1"/>
          </p:cNvSpPr>
          <p:nvPr>
            <p:ph type="title"/>
          </p:nvPr>
        </p:nvSpPr>
        <p:spPr/>
        <p:txBody>
          <a:bodyPr/>
          <a:lstStyle/>
          <a:p>
            <a:r>
              <a:rPr lang="en-US" altLang="ko-KR" dirty="0"/>
              <a:t>“</a:t>
            </a:r>
            <a:r>
              <a:rPr lang="en-US" altLang="ko-KR" dirty="0" err="1"/>
              <a:t>ep</a:t>
            </a:r>
            <a:r>
              <a:rPr lang="en-US" altLang="ko-KR" dirty="0"/>
              <a:t>” </a:t>
            </a:r>
            <a:r>
              <a:rPr lang="fr-FR" altLang="ko-KR" dirty="0"/>
              <a:t>value for Transport Protocol Suites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10</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1681999541"/>
              </p:ext>
            </p:extLst>
          </p:nvPr>
        </p:nvGraphicFramePr>
        <p:xfrm>
          <a:off x="152400" y="3019216"/>
          <a:ext cx="11872119" cy="2314784"/>
        </p:xfrm>
        <a:graphic>
          <a:graphicData uri="http://schemas.openxmlformats.org/drawingml/2006/table">
            <a:tbl>
              <a:tblPr firstRow="1" firstCol="1" bandRow="1">
                <a:tableStyleId>{5C22544A-7EE6-4342-B048-85BDC9FD1C3A}</a:tableStyleId>
              </a:tblPr>
              <a:tblGrid>
                <a:gridCol w="3048246">
                  <a:extLst>
                    <a:ext uri="{9D8B030D-6E8A-4147-A177-3AD203B41FA5}">
                      <a16:colId xmlns:a16="http://schemas.microsoft.com/office/drawing/2014/main" val="20000"/>
                    </a:ext>
                  </a:extLst>
                </a:gridCol>
                <a:gridCol w="1400118">
                  <a:extLst>
                    <a:ext uri="{9D8B030D-6E8A-4147-A177-3AD203B41FA5}">
                      <a16:colId xmlns:a16="http://schemas.microsoft.com/office/drawing/2014/main" val="20001"/>
                    </a:ext>
                  </a:extLst>
                </a:gridCol>
                <a:gridCol w="3080354">
                  <a:extLst>
                    <a:ext uri="{9D8B030D-6E8A-4147-A177-3AD203B41FA5}">
                      <a16:colId xmlns:a16="http://schemas.microsoft.com/office/drawing/2014/main" val="20002"/>
                    </a:ext>
                  </a:extLst>
                </a:gridCol>
                <a:gridCol w="4343401">
                  <a:extLst>
                    <a:ext uri="{9D8B030D-6E8A-4147-A177-3AD203B41FA5}">
                      <a16:colId xmlns:a16="http://schemas.microsoft.com/office/drawing/2014/main" val="20003"/>
                    </a:ext>
                  </a:extLst>
                </a:gridCol>
              </a:tblGrid>
              <a:tr h="304799">
                <a:tc>
                  <a:txBody>
                    <a:bodyPr/>
                    <a:lstStyle/>
                    <a:p>
                      <a:pPr algn="ctr">
                        <a:spcBef>
                          <a:spcPts val="300"/>
                        </a:spcBef>
                        <a:spcAft>
                          <a:spcPts val="300"/>
                        </a:spcAft>
                      </a:pPr>
                      <a:r>
                        <a:rPr lang="en-GB" sz="1800" spc="40" dirty="0">
                          <a:effectLst/>
                        </a:rPr>
                        <a:t>Transport Protocol Suites</a:t>
                      </a:r>
                      <a:endParaRPr lang="ko-KR" sz="1800" b="1" spc="40" dirty="0">
                        <a:effectLst/>
                        <a:latin typeface="Arial"/>
                        <a:ea typeface="Times New Roman"/>
                      </a:endParaRPr>
                    </a:p>
                  </a:txBody>
                  <a:tcPr marL="68580" marR="68580" marT="0" marB="0"/>
                </a:tc>
                <a:tc>
                  <a:txBody>
                    <a:bodyPr/>
                    <a:lstStyle/>
                    <a:p>
                      <a:pPr algn="ctr">
                        <a:spcBef>
                          <a:spcPts val="300"/>
                        </a:spcBef>
                        <a:spcAft>
                          <a:spcPts val="300"/>
                        </a:spcAft>
                      </a:pPr>
                      <a:r>
                        <a:rPr lang="en-GB" sz="1800" spc="40">
                          <a:effectLst/>
                        </a:rPr>
                        <a:t>scheme</a:t>
                      </a:r>
                      <a:endParaRPr lang="ko-KR" sz="1800" b="1" spc="40">
                        <a:effectLst/>
                        <a:latin typeface="Arial"/>
                        <a:ea typeface="Times New Roman"/>
                      </a:endParaRPr>
                    </a:p>
                  </a:txBody>
                  <a:tcPr marL="68580" marR="68580" marT="0" marB="0"/>
                </a:tc>
                <a:tc>
                  <a:txBody>
                    <a:bodyPr/>
                    <a:lstStyle/>
                    <a:p>
                      <a:pPr algn="ctr">
                        <a:spcBef>
                          <a:spcPts val="300"/>
                        </a:spcBef>
                        <a:spcAft>
                          <a:spcPts val="300"/>
                        </a:spcAft>
                      </a:pPr>
                      <a:r>
                        <a:rPr lang="en-GB" sz="1800" spc="40">
                          <a:effectLst/>
                        </a:rPr>
                        <a:t>Endpoint Locator</a:t>
                      </a:r>
                      <a:endParaRPr lang="ko-KR" sz="1800" b="1" spc="40">
                        <a:effectLst/>
                        <a:latin typeface="Arial"/>
                        <a:ea typeface="Times New Roman"/>
                      </a:endParaRPr>
                    </a:p>
                  </a:txBody>
                  <a:tcPr marL="68580" marR="68580" marT="0" marB="0"/>
                </a:tc>
                <a:tc>
                  <a:txBody>
                    <a:bodyPr/>
                    <a:lstStyle/>
                    <a:p>
                      <a:pPr algn="ctr">
                        <a:spcBef>
                          <a:spcPts val="300"/>
                        </a:spcBef>
                        <a:spcAft>
                          <a:spcPts val="300"/>
                        </a:spcAft>
                      </a:pPr>
                      <a:r>
                        <a:rPr lang="en-GB" sz="1800" spc="40">
                          <a:effectLst/>
                        </a:rPr>
                        <a:t>"ep" Value example</a:t>
                      </a:r>
                      <a:endParaRPr lang="ko-KR" sz="1800" b="1" spc="40">
                        <a:effectLst/>
                        <a:latin typeface="Arial"/>
                        <a:ea typeface="Times New Roman"/>
                      </a:endParaRPr>
                    </a:p>
                  </a:txBody>
                  <a:tcPr marL="68580" marR="68580" marT="0" marB="0"/>
                </a:tc>
                <a:extLst>
                  <a:ext uri="{0D108BD9-81ED-4DB2-BD59-A6C34878D82A}">
                    <a16:rowId xmlns:a16="http://schemas.microsoft.com/office/drawing/2014/main" val="10000"/>
                  </a:ext>
                </a:extLst>
              </a:tr>
              <a:tr h="347133">
                <a:tc>
                  <a:txBody>
                    <a:bodyPr/>
                    <a:lstStyle/>
                    <a:p>
                      <a:pPr>
                        <a:spcBef>
                          <a:spcPts val="300"/>
                        </a:spcBef>
                        <a:spcAft>
                          <a:spcPts val="300"/>
                        </a:spcAft>
                      </a:pPr>
                      <a:r>
                        <a:rPr lang="en-GB" sz="1800" spc="40">
                          <a:effectLst/>
                        </a:rPr>
                        <a:t>coap + udp + ip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dirty="0">
                          <a:effectLst/>
                        </a:rPr>
                        <a:t>coap://[fe80::b1d6]:1111</a:t>
                      </a:r>
                      <a:endParaRPr lang="ko-KR" sz="1800" spc="40" dirty="0">
                        <a:effectLst/>
                        <a:latin typeface="Arial"/>
                        <a:ea typeface="Times New Roman"/>
                      </a:endParaRPr>
                    </a:p>
                  </a:txBody>
                  <a:tcPr marL="68580" marR="68580" marT="0" marB="0"/>
                </a:tc>
                <a:extLst>
                  <a:ext uri="{0D108BD9-81ED-4DB2-BD59-A6C34878D82A}">
                    <a16:rowId xmlns:a16="http://schemas.microsoft.com/office/drawing/2014/main" val="10001"/>
                  </a:ext>
                </a:extLst>
              </a:tr>
              <a:tr h="347133">
                <a:tc>
                  <a:txBody>
                    <a:bodyPr/>
                    <a:lstStyle/>
                    <a:p>
                      <a:pPr>
                        <a:spcBef>
                          <a:spcPts val="300"/>
                        </a:spcBef>
                        <a:spcAft>
                          <a:spcPts val="300"/>
                        </a:spcAft>
                      </a:pPr>
                      <a:r>
                        <a:rPr lang="en-GB" sz="1800" spc="40">
                          <a:effectLst/>
                        </a:rPr>
                        <a:t>coaps + udp + ip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coaps</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coaps://[fe80::b1d6]:1122</a:t>
                      </a:r>
                      <a:endParaRPr lang="ko-KR" sz="1800" spc="40">
                        <a:effectLst/>
                        <a:latin typeface="Arial"/>
                        <a:ea typeface="Times New Roman"/>
                      </a:endParaRPr>
                    </a:p>
                  </a:txBody>
                  <a:tcPr marL="68580" marR="68580" marT="0" marB="0"/>
                </a:tc>
                <a:extLst>
                  <a:ext uri="{0D108BD9-81ED-4DB2-BD59-A6C34878D82A}">
                    <a16:rowId xmlns:a16="http://schemas.microsoft.com/office/drawing/2014/main" val="10002"/>
                  </a:ext>
                </a:extLst>
              </a:tr>
              <a:tr h="347133">
                <a:tc>
                  <a:txBody>
                    <a:bodyPr/>
                    <a:lstStyle/>
                    <a:p>
                      <a:pPr>
                        <a:spcBef>
                          <a:spcPts val="300"/>
                        </a:spcBef>
                        <a:spcAft>
                          <a:spcPts val="300"/>
                        </a:spcAft>
                      </a:pPr>
                      <a:r>
                        <a:rPr lang="en-GB" sz="1800" spc="40">
                          <a:effectLst/>
                        </a:rPr>
                        <a:t>coap + tcp + ip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coap+tcp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coap+tcp://[2001:db8:a::123]:2222</a:t>
                      </a:r>
                      <a:endParaRPr lang="ko-KR" sz="1800" spc="40">
                        <a:effectLst/>
                        <a:latin typeface="Arial"/>
                        <a:ea typeface="Times New Roman"/>
                      </a:endParaRPr>
                    </a:p>
                  </a:txBody>
                  <a:tcPr marL="68580" marR="68580" marT="0" marB="0"/>
                </a:tc>
                <a:extLst>
                  <a:ext uri="{0D108BD9-81ED-4DB2-BD59-A6C34878D82A}">
                    <a16:rowId xmlns:a16="http://schemas.microsoft.com/office/drawing/2014/main" val="10003"/>
                  </a:ext>
                </a:extLst>
              </a:tr>
              <a:tr h="254001">
                <a:tc>
                  <a:txBody>
                    <a:bodyPr/>
                    <a:lstStyle/>
                    <a:p>
                      <a:pPr>
                        <a:spcBef>
                          <a:spcPts val="300"/>
                        </a:spcBef>
                        <a:spcAft>
                          <a:spcPts val="300"/>
                        </a:spcAft>
                      </a:pPr>
                      <a:r>
                        <a:rPr lang="en-GB" sz="1800" spc="40" dirty="0" err="1">
                          <a:effectLst/>
                        </a:rPr>
                        <a:t>coaps</a:t>
                      </a:r>
                      <a:r>
                        <a:rPr lang="en-GB" sz="1800" spc="40" dirty="0">
                          <a:effectLst/>
                        </a:rPr>
                        <a:t> + </a:t>
                      </a:r>
                      <a:r>
                        <a:rPr lang="en-GB" sz="1800" spc="40" dirty="0" err="1">
                          <a:effectLst/>
                        </a:rPr>
                        <a:t>tcp</a:t>
                      </a:r>
                      <a:r>
                        <a:rPr lang="en-GB" sz="1800" spc="40" dirty="0">
                          <a:effectLst/>
                        </a:rPr>
                        <a:t> + </a:t>
                      </a:r>
                      <a:r>
                        <a:rPr lang="en-GB" sz="1800" spc="40" dirty="0" err="1">
                          <a:effectLst/>
                        </a:rPr>
                        <a:t>ip</a:t>
                      </a:r>
                      <a:endParaRPr lang="ko-KR" sz="1800" spc="40" dirty="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coaps+tcp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coaps+tcp://[2001:db8:a::123]:2233</a:t>
                      </a:r>
                      <a:endParaRPr lang="ko-KR" sz="1800" spc="40">
                        <a:effectLst/>
                        <a:latin typeface="Arial"/>
                        <a:ea typeface="Times New Roman"/>
                      </a:endParaRPr>
                    </a:p>
                  </a:txBody>
                  <a:tcPr marL="68580" marR="68580" marT="0" marB="0"/>
                </a:tc>
                <a:extLst>
                  <a:ext uri="{0D108BD9-81ED-4DB2-BD59-A6C34878D82A}">
                    <a16:rowId xmlns:a16="http://schemas.microsoft.com/office/drawing/2014/main" val="10004"/>
                  </a:ext>
                </a:extLst>
              </a:tr>
              <a:tr h="347133">
                <a:tc>
                  <a:txBody>
                    <a:bodyPr/>
                    <a:lstStyle/>
                    <a:p>
                      <a:pPr>
                        <a:spcBef>
                          <a:spcPts val="300"/>
                        </a:spcBef>
                        <a:spcAft>
                          <a:spcPts val="300"/>
                        </a:spcAft>
                      </a:pPr>
                      <a:r>
                        <a:rPr lang="en-GB" sz="1800" spc="40">
                          <a:effectLst/>
                        </a:rPr>
                        <a:t>http + tcp + ip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http</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http://[2001:db8:a::123]:1111</a:t>
                      </a:r>
                      <a:endParaRPr lang="ko-KR" sz="1800" spc="40">
                        <a:effectLst/>
                        <a:latin typeface="Arial"/>
                        <a:ea typeface="Times New Roman"/>
                      </a:endParaRPr>
                    </a:p>
                  </a:txBody>
                  <a:tcPr marL="68580" marR="68580" marT="0" marB="0"/>
                </a:tc>
                <a:extLst>
                  <a:ext uri="{0D108BD9-81ED-4DB2-BD59-A6C34878D82A}">
                    <a16:rowId xmlns:a16="http://schemas.microsoft.com/office/drawing/2014/main" val="10005"/>
                  </a:ext>
                </a:extLst>
              </a:tr>
              <a:tr h="347133">
                <a:tc>
                  <a:txBody>
                    <a:bodyPr/>
                    <a:lstStyle/>
                    <a:p>
                      <a:pPr>
                        <a:spcBef>
                          <a:spcPts val="300"/>
                        </a:spcBef>
                        <a:spcAft>
                          <a:spcPts val="300"/>
                        </a:spcAft>
                      </a:pPr>
                      <a:r>
                        <a:rPr lang="en-GB" sz="1800" spc="40">
                          <a:effectLst/>
                        </a:rPr>
                        <a:t>https + tcp + ip </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https</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a:effectLst/>
                        </a:rPr>
                        <a:t>IP address + port number</a:t>
                      </a:r>
                      <a:endParaRPr lang="ko-KR" sz="1800" spc="40">
                        <a:effectLst/>
                        <a:latin typeface="Arial"/>
                        <a:ea typeface="Times New Roman"/>
                      </a:endParaRPr>
                    </a:p>
                  </a:txBody>
                  <a:tcPr marL="68580" marR="68580" marT="0" marB="0"/>
                </a:tc>
                <a:tc>
                  <a:txBody>
                    <a:bodyPr/>
                    <a:lstStyle/>
                    <a:p>
                      <a:pPr>
                        <a:spcBef>
                          <a:spcPts val="300"/>
                        </a:spcBef>
                        <a:spcAft>
                          <a:spcPts val="300"/>
                        </a:spcAft>
                      </a:pPr>
                      <a:r>
                        <a:rPr lang="en-GB" sz="1800" spc="40" dirty="0">
                          <a:effectLst/>
                        </a:rPr>
                        <a:t>https://[2001:db8:a::123]:1122</a:t>
                      </a:r>
                      <a:endParaRPr lang="ko-KR" sz="1800" spc="40" dirty="0">
                        <a:effectLst/>
                        <a:latin typeface="Arial"/>
                        <a:ea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204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2118" y="1447800"/>
            <a:ext cx="11430001" cy="4876800"/>
          </a:xfrm>
        </p:spPr>
        <p:txBody>
          <a:bodyPr>
            <a:normAutofit lnSpcReduction="10000"/>
          </a:bodyPr>
          <a:lstStyle/>
          <a:p>
            <a:r>
              <a:rPr lang="en-US" altLang="ko-KR" dirty="0"/>
              <a:t>Priority (</a:t>
            </a:r>
            <a:r>
              <a:rPr lang="en-US" altLang="ko-KR" dirty="0" err="1"/>
              <a:t>pri</a:t>
            </a:r>
            <a:r>
              <a:rPr lang="en-US" altLang="ko-KR" dirty="0"/>
              <a:t>) </a:t>
            </a:r>
          </a:p>
          <a:p>
            <a:endParaRPr lang="en-US" altLang="ko-KR" dirty="0"/>
          </a:p>
          <a:p>
            <a:pPr lvl="1"/>
            <a:r>
              <a:rPr lang="en-US" altLang="ko-KR" dirty="0"/>
              <a:t>When there are multiple “</a:t>
            </a:r>
            <a:r>
              <a:rPr lang="en-US" altLang="ko-KR" dirty="0" err="1"/>
              <a:t>ep</a:t>
            </a:r>
            <a:r>
              <a:rPr lang="en-US" altLang="ko-KR" dirty="0"/>
              <a:t>”, Priority “</a:t>
            </a:r>
            <a:r>
              <a:rPr lang="en-US" altLang="ko-KR" dirty="0" err="1"/>
              <a:t>pri</a:t>
            </a:r>
            <a:r>
              <a:rPr lang="en-US" altLang="ko-KR" dirty="0"/>
              <a:t>” indicated the priority or preference among them. </a:t>
            </a:r>
          </a:p>
          <a:p>
            <a:pPr lvl="1"/>
            <a:endParaRPr lang="en-US" altLang="ko-KR" dirty="0"/>
          </a:p>
          <a:p>
            <a:pPr lvl="1"/>
            <a:r>
              <a:rPr lang="en-US" altLang="ko-KR" dirty="0"/>
              <a:t>“</a:t>
            </a:r>
            <a:r>
              <a:rPr lang="en-US" altLang="ko-KR" dirty="0" err="1"/>
              <a:t>pri</a:t>
            </a:r>
            <a:r>
              <a:rPr lang="en-US" altLang="ko-KR" dirty="0"/>
              <a:t>” is represented by a positive integer value &amp; the lower the value, the higher the priority. </a:t>
            </a:r>
          </a:p>
          <a:p>
            <a:endParaRPr lang="en-US" altLang="ko-KR" dirty="0"/>
          </a:p>
          <a:p>
            <a:pPr lvl="1"/>
            <a:r>
              <a:rPr lang="en-US" altLang="ko-KR" dirty="0"/>
              <a:t>Example</a:t>
            </a:r>
          </a:p>
          <a:p>
            <a:pPr marL="274320" lvl="1" indent="0">
              <a:buNone/>
            </a:pPr>
            <a:r>
              <a:rPr lang="en-US" altLang="ko-KR" dirty="0"/>
              <a:t>                                            </a:t>
            </a:r>
            <a:r>
              <a:rPr lang="en-US" altLang="ko-KR" b="1" dirty="0">
                <a:latin typeface="Courier New" panose="02070309020205020404" pitchFamily="49" charset="0"/>
                <a:cs typeface="Courier New" panose="02070309020205020404" pitchFamily="49" charset="0"/>
              </a:rPr>
              <a:t>"</a:t>
            </a:r>
            <a:r>
              <a:rPr lang="en-US" altLang="ko-KR" b="1" dirty="0" err="1">
                <a:latin typeface="Courier New" panose="02070309020205020404" pitchFamily="49" charset="0"/>
                <a:cs typeface="Courier New" panose="02070309020205020404" pitchFamily="49" charset="0"/>
              </a:rPr>
              <a:t>pri</a:t>
            </a:r>
            <a:r>
              <a:rPr lang="en-US" altLang="ko-KR" b="1" dirty="0">
                <a:latin typeface="Courier New" panose="02070309020205020404" pitchFamily="49" charset="0"/>
                <a:cs typeface="Courier New" panose="02070309020205020404" pitchFamily="49" charset="0"/>
              </a:rPr>
              <a:t>": 1  </a:t>
            </a:r>
          </a:p>
          <a:p>
            <a:pPr marL="274320" lvl="1" indent="0">
              <a:buNone/>
            </a:pPr>
            <a:endParaRPr lang="en-US" altLang="ko-KR" b="1" dirty="0">
              <a:latin typeface="Courier New" panose="02070309020205020404" pitchFamily="49" charset="0"/>
              <a:cs typeface="Courier New" panose="02070309020205020404" pitchFamily="49" charset="0"/>
            </a:endParaRPr>
          </a:p>
          <a:p>
            <a:pPr lvl="1"/>
            <a:r>
              <a:rPr lang="en-US" altLang="ko-KR" dirty="0"/>
              <a:t>“</a:t>
            </a:r>
            <a:r>
              <a:rPr lang="en-US" altLang="ko-KR" dirty="0" err="1"/>
              <a:t>pri</a:t>
            </a:r>
            <a:r>
              <a:rPr lang="en-US" altLang="ko-KR" dirty="0"/>
              <a:t>” is optional and may be omitted. The default “</a:t>
            </a:r>
            <a:r>
              <a:rPr lang="en-US" altLang="ko-KR" dirty="0" err="1"/>
              <a:t>pri</a:t>
            </a:r>
            <a:r>
              <a:rPr lang="en-US" altLang="ko-KR" dirty="0"/>
              <a:t>” value is 1, i.e. the absence of “</a:t>
            </a:r>
            <a:r>
              <a:rPr lang="en-US" altLang="ko-KR" dirty="0" err="1"/>
              <a:t>pri</a:t>
            </a:r>
            <a:r>
              <a:rPr lang="en-US" altLang="ko-KR" dirty="0"/>
              <a:t>” is equivalent to “</a:t>
            </a:r>
            <a:r>
              <a:rPr lang="en-US" altLang="ko-KR" dirty="0" err="1"/>
              <a:t>pri</a:t>
            </a:r>
            <a:r>
              <a:rPr lang="en-US" altLang="ko-KR" dirty="0"/>
              <a:t>”: 1.   </a:t>
            </a:r>
            <a:r>
              <a:rPr lang="en-US" altLang="ko-KR" b="1" dirty="0">
                <a:latin typeface="Courier New" panose="02070309020205020404" pitchFamily="49" charset="0"/>
                <a:cs typeface="Courier New" panose="02070309020205020404" pitchFamily="49" charset="0"/>
              </a:rPr>
              <a:t>                                </a:t>
            </a:r>
            <a:endParaRPr lang="ko-KR" altLang="en-US" dirty="0"/>
          </a:p>
        </p:txBody>
      </p:sp>
      <p:sp>
        <p:nvSpPr>
          <p:cNvPr id="3" name="제목 2"/>
          <p:cNvSpPr>
            <a:spLocks noGrp="1"/>
          </p:cNvSpPr>
          <p:nvPr>
            <p:ph type="title"/>
          </p:nvPr>
        </p:nvSpPr>
        <p:spPr/>
        <p:txBody>
          <a:bodyPr/>
          <a:lstStyle/>
          <a:p>
            <a:r>
              <a:rPr lang="en-US" altLang="ko-KR" dirty="0"/>
              <a:t>Priority (</a:t>
            </a:r>
            <a:r>
              <a:rPr lang="en-US" altLang="ko-KR" dirty="0" err="1"/>
              <a:t>pri</a:t>
            </a:r>
            <a:r>
              <a:rPr lang="en-US" altLang="ko-KR" dirty="0"/>
              <a:t>)</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11</a:t>
            </a:fld>
            <a:endParaRPr lang="en-US" dirty="0"/>
          </a:p>
        </p:txBody>
      </p:sp>
    </p:spTree>
    <p:extLst>
      <p:ext uri="{BB962C8B-B14F-4D97-AF65-F5344CB8AC3E}">
        <p14:creationId xmlns:p14="http://schemas.microsoft.com/office/powerpoint/2010/main" val="323682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2119" y="1219200"/>
            <a:ext cx="11277600" cy="5105400"/>
          </a:xfrm>
        </p:spPr>
        <p:txBody>
          <a:bodyPr>
            <a:normAutofit lnSpcReduction="10000"/>
          </a:bodyPr>
          <a:lstStyle/>
          <a:p>
            <a:r>
              <a:rPr lang="en-US" altLang="ko-KR" dirty="0"/>
              <a:t>a new Link Parameter "</a:t>
            </a:r>
            <a:r>
              <a:rPr lang="en-US" altLang="ko-KR" dirty="0" err="1"/>
              <a:t>eps</a:t>
            </a:r>
            <a:r>
              <a:rPr lang="en-US" altLang="ko-KR" dirty="0"/>
              <a:t>" for Endpoint Information </a:t>
            </a:r>
          </a:p>
          <a:p>
            <a:pPr lvl="1"/>
            <a:r>
              <a:rPr lang="en-US" altLang="ko-KR" dirty="0"/>
              <a:t>"</a:t>
            </a:r>
            <a:r>
              <a:rPr lang="en-US" altLang="ko-KR" dirty="0" err="1"/>
              <a:t>eps</a:t>
            </a:r>
            <a:r>
              <a:rPr lang="en-US" altLang="ko-KR" dirty="0"/>
              <a:t>" has an array of items as its value and each item represents Endpoint information with two key-value pairs, "</a:t>
            </a:r>
            <a:r>
              <a:rPr lang="en-US" altLang="ko-KR" dirty="0" err="1"/>
              <a:t>ep</a:t>
            </a:r>
            <a:r>
              <a:rPr lang="en-US" altLang="ko-KR" dirty="0"/>
              <a:t>" and "</a:t>
            </a:r>
            <a:r>
              <a:rPr lang="en-US" altLang="ko-KR" dirty="0" err="1"/>
              <a:t>pri</a:t>
            </a:r>
            <a:r>
              <a:rPr lang="en-US" altLang="ko-KR" dirty="0"/>
              <a:t>", of which "</a:t>
            </a:r>
            <a:r>
              <a:rPr lang="en-US" altLang="ko-KR" dirty="0" err="1"/>
              <a:t>ep</a:t>
            </a:r>
            <a:r>
              <a:rPr lang="en-US" altLang="ko-KR" dirty="0"/>
              <a:t>" is mandatory and "</a:t>
            </a:r>
            <a:r>
              <a:rPr lang="en-US" altLang="ko-KR" dirty="0" err="1"/>
              <a:t>pri</a:t>
            </a:r>
            <a:r>
              <a:rPr lang="en-US" altLang="ko-KR" dirty="0"/>
              <a:t>" is optional.</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"anchor" represents the hosting OCF Device, "</a:t>
            </a:r>
            <a:r>
              <a:rPr lang="en-US" altLang="ko-KR" dirty="0" err="1"/>
              <a:t>href</a:t>
            </a:r>
            <a:r>
              <a:rPr lang="en-US" altLang="ko-KR" dirty="0"/>
              <a:t>", target Resource and "</a:t>
            </a:r>
            <a:r>
              <a:rPr lang="en-US" altLang="ko-KR" dirty="0" err="1"/>
              <a:t>eps</a:t>
            </a:r>
            <a:r>
              <a:rPr lang="en-US" altLang="ko-KR" dirty="0"/>
              <a:t>" the two Endpoints for the target Resource. </a:t>
            </a:r>
          </a:p>
          <a:p>
            <a:pPr lvl="1"/>
            <a:r>
              <a:rPr lang="en-US" altLang="ko-KR" dirty="0"/>
              <a:t>If the target Resource of a Link requires a secure connection (e.g. </a:t>
            </a:r>
            <a:r>
              <a:rPr lang="en-US" altLang="ko-KR" dirty="0" err="1"/>
              <a:t>CoAPS</a:t>
            </a:r>
            <a:r>
              <a:rPr lang="en-US" altLang="ko-KR" dirty="0"/>
              <a:t>), "</a:t>
            </a:r>
            <a:r>
              <a:rPr lang="en-US" altLang="ko-KR" dirty="0" err="1"/>
              <a:t>eps</a:t>
            </a:r>
            <a:r>
              <a:rPr lang="en-US" altLang="ko-KR" dirty="0"/>
              <a:t>" Parameter shall be used to indicate the necessary information (e.g. port number)  </a:t>
            </a:r>
            <a:endParaRPr lang="en-US" altLang="ko-KR" dirty="0">
              <a:solidFill>
                <a:srgbClr val="000000"/>
              </a:solidFill>
            </a:endParaRPr>
          </a:p>
          <a:p>
            <a:pPr lvl="0">
              <a:buClr>
                <a:srgbClr val="68B953"/>
              </a:buClr>
            </a:pPr>
            <a:endParaRPr lang="en-US" altLang="ko-KR" dirty="0">
              <a:solidFill>
                <a:srgbClr val="000000"/>
              </a:solidFill>
            </a:endParaRPr>
          </a:p>
          <a:p>
            <a:pPr lvl="0">
              <a:buClr>
                <a:srgbClr val="68B953"/>
              </a:buClr>
            </a:pPr>
            <a:endParaRPr lang="en-US" altLang="ko-KR" dirty="0">
              <a:solidFill>
                <a:srgbClr val="000000"/>
              </a:solidFill>
            </a:endParaRPr>
          </a:p>
        </p:txBody>
      </p:sp>
      <p:sp>
        <p:nvSpPr>
          <p:cNvPr id="3" name="제목 2"/>
          <p:cNvSpPr>
            <a:spLocks noGrp="1"/>
          </p:cNvSpPr>
          <p:nvPr>
            <p:ph type="title"/>
          </p:nvPr>
        </p:nvSpPr>
        <p:spPr/>
        <p:txBody>
          <a:bodyPr/>
          <a:lstStyle/>
          <a:p>
            <a:r>
              <a:rPr lang="en-US" altLang="ko-KR" dirty="0"/>
              <a:t>Endpoint information in “</a:t>
            </a:r>
            <a:r>
              <a:rPr lang="en-US" altLang="ko-KR" dirty="0" err="1"/>
              <a:t>eps</a:t>
            </a:r>
            <a:r>
              <a:rPr lang="en-US" altLang="ko-KR" dirty="0"/>
              <a:t>” Parameter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12</a:t>
            </a:fld>
            <a:endParaRPr lang="en-US" dirty="0"/>
          </a:p>
        </p:txBody>
      </p:sp>
      <p:sp>
        <p:nvSpPr>
          <p:cNvPr id="17" name="직사각형 16"/>
          <p:cNvSpPr/>
          <p:nvPr/>
        </p:nvSpPr>
        <p:spPr>
          <a:xfrm>
            <a:off x="1585119" y="2397512"/>
            <a:ext cx="8991600" cy="21744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600" dirty="0">
                <a:solidFill>
                  <a:schemeClr val="tx1"/>
                </a:solidFill>
              </a:rPr>
              <a:t>{</a:t>
            </a:r>
            <a:endParaRPr lang="ko-KR" altLang="ko-KR" sz="1600" dirty="0">
              <a:solidFill>
                <a:schemeClr val="tx1"/>
              </a:solidFill>
            </a:endParaRPr>
          </a:p>
          <a:p>
            <a:r>
              <a:rPr lang="en-US" altLang="ko-KR" sz="1600" dirty="0">
                <a:solidFill>
                  <a:schemeClr val="tx1"/>
                </a:solidFill>
              </a:rPr>
              <a:t>  "anchor": "</a:t>
            </a:r>
            <a:r>
              <a:rPr lang="en-US" altLang="ko-KR" sz="1600" dirty="0" err="1">
                <a:solidFill>
                  <a:schemeClr val="tx1"/>
                </a:solidFill>
              </a:rPr>
              <a:t>ocf</a:t>
            </a:r>
            <a:r>
              <a:rPr lang="en-US" altLang="ko-KR" sz="1600" dirty="0">
                <a:solidFill>
                  <a:schemeClr val="tx1"/>
                </a:solidFill>
              </a:rPr>
              <a:t>://</a:t>
            </a:r>
            <a:r>
              <a:rPr lang="en-US" altLang="ko-KR" sz="1600" dirty="0" err="1">
                <a:solidFill>
                  <a:schemeClr val="tx1"/>
                </a:solidFill>
              </a:rPr>
              <a:t>light_device_id</a:t>
            </a:r>
            <a:r>
              <a:rPr lang="en-US" altLang="ko-KR" sz="1600" dirty="0">
                <a:solidFill>
                  <a:schemeClr val="tx1"/>
                </a:solidFill>
              </a:rPr>
              <a:t>",</a:t>
            </a:r>
            <a:endParaRPr lang="ko-KR" altLang="ko-KR" sz="1600" dirty="0">
              <a:solidFill>
                <a:schemeClr val="tx1"/>
              </a:solidFill>
            </a:endParaRPr>
          </a:p>
          <a:p>
            <a:r>
              <a:rPr lang="en-US" altLang="ko-KR" sz="1600" dirty="0">
                <a:solidFill>
                  <a:schemeClr val="tx1"/>
                </a:solidFill>
              </a:rPr>
              <a:t>  "</a:t>
            </a:r>
            <a:r>
              <a:rPr lang="en-US" altLang="ko-KR" sz="1600" dirty="0" err="1">
                <a:solidFill>
                  <a:schemeClr val="tx1"/>
                </a:solidFill>
              </a:rPr>
              <a:t>href</a:t>
            </a:r>
            <a:r>
              <a:rPr lang="en-US" altLang="ko-KR" sz="1600" dirty="0">
                <a:solidFill>
                  <a:schemeClr val="tx1"/>
                </a:solidFill>
              </a:rPr>
              <a:t>": "/</a:t>
            </a:r>
            <a:r>
              <a:rPr lang="en-US" altLang="ko-KR" sz="1600" dirty="0" err="1">
                <a:solidFill>
                  <a:schemeClr val="tx1"/>
                </a:solidFill>
              </a:rPr>
              <a:t>myLightSwitch</a:t>
            </a:r>
            <a:r>
              <a:rPr lang="en-US" altLang="ko-KR" sz="1600" dirty="0">
                <a:solidFill>
                  <a:schemeClr val="tx1"/>
                </a:solidFill>
              </a:rPr>
              <a:t>",</a:t>
            </a:r>
            <a:endParaRPr lang="ko-KR" altLang="ko-KR" sz="1600" dirty="0">
              <a:solidFill>
                <a:schemeClr val="tx1"/>
              </a:solidFill>
            </a:endParaRPr>
          </a:p>
          <a:p>
            <a:r>
              <a:rPr lang="en-US" altLang="ko-KR" sz="1600" dirty="0">
                <a:solidFill>
                  <a:schemeClr val="tx1"/>
                </a:solidFill>
              </a:rPr>
              <a:t>  "</a:t>
            </a:r>
            <a:r>
              <a:rPr lang="en-US" altLang="ko-KR" sz="1600" dirty="0" err="1">
                <a:solidFill>
                  <a:schemeClr val="tx1"/>
                </a:solidFill>
              </a:rPr>
              <a:t>rt</a:t>
            </a:r>
            <a:r>
              <a:rPr lang="en-US" altLang="ko-KR" sz="1600" dirty="0">
                <a:solidFill>
                  <a:schemeClr val="tx1"/>
                </a:solidFill>
              </a:rPr>
              <a:t>": ["</a:t>
            </a:r>
            <a:r>
              <a:rPr lang="en-US" altLang="ko-KR" sz="1600" dirty="0" err="1">
                <a:solidFill>
                  <a:schemeClr val="tx1"/>
                </a:solidFill>
              </a:rPr>
              <a:t>oic.r.switch.binary</a:t>
            </a:r>
            <a:r>
              <a:rPr lang="en-US" altLang="ko-KR" sz="1600" dirty="0">
                <a:solidFill>
                  <a:schemeClr val="tx1"/>
                </a:solidFill>
              </a:rPr>
              <a:t>"],</a:t>
            </a:r>
            <a:endParaRPr lang="ko-KR" altLang="ko-KR" sz="1600" dirty="0">
              <a:solidFill>
                <a:schemeClr val="tx1"/>
              </a:solidFill>
            </a:endParaRPr>
          </a:p>
          <a:p>
            <a:r>
              <a:rPr lang="en-US" altLang="ko-KR" sz="1600" dirty="0">
                <a:solidFill>
                  <a:schemeClr val="tx1"/>
                </a:solidFill>
              </a:rPr>
              <a:t>  "if": ["</a:t>
            </a:r>
            <a:r>
              <a:rPr lang="en-US" altLang="ko-KR" sz="1600" dirty="0" err="1">
                <a:solidFill>
                  <a:schemeClr val="tx1"/>
                </a:solidFill>
              </a:rPr>
              <a:t>oic.if.a</a:t>
            </a:r>
            <a:r>
              <a:rPr lang="en-US" altLang="ko-KR" sz="1600" dirty="0">
                <a:solidFill>
                  <a:schemeClr val="tx1"/>
                </a:solidFill>
              </a:rPr>
              <a:t>", "</a:t>
            </a:r>
            <a:r>
              <a:rPr lang="en-US" altLang="ko-KR" sz="1600" dirty="0" err="1">
                <a:solidFill>
                  <a:schemeClr val="tx1"/>
                </a:solidFill>
              </a:rPr>
              <a:t>oic.if.baseline</a:t>
            </a:r>
            <a:r>
              <a:rPr lang="en-US" altLang="ko-KR" sz="1600" dirty="0">
                <a:solidFill>
                  <a:schemeClr val="tx1"/>
                </a:solidFill>
              </a:rPr>
              <a:t>"],</a:t>
            </a:r>
            <a:endParaRPr lang="ko-KR" altLang="ko-KR" sz="1600" dirty="0">
              <a:solidFill>
                <a:schemeClr val="tx1"/>
              </a:solidFill>
            </a:endParaRPr>
          </a:p>
          <a:p>
            <a:r>
              <a:rPr lang="en-US" altLang="ko-KR" sz="1600" dirty="0">
                <a:solidFill>
                  <a:schemeClr val="tx1"/>
                </a:solidFill>
              </a:rPr>
              <a:t>  "p": {"</a:t>
            </a:r>
            <a:r>
              <a:rPr lang="en-US" altLang="ko-KR" sz="1600" dirty="0" err="1">
                <a:solidFill>
                  <a:schemeClr val="tx1"/>
                </a:solidFill>
              </a:rPr>
              <a:t>bm</a:t>
            </a:r>
            <a:r>
              <a:rPr lang="en-US" altLang="ko-KR" sz="1600" dirty="0">
                <a:solidFill>
                  <a:schemeClr val="tx1"/>
                </a:solidFill>
              </a:rPr>
              <a:t>": 3},</a:t>
            </a:r>
            <a:endParaRPr lang="ko-KR" altLang="ko-KR" sz="1600" dirty="0">
              <a:solidFill>
                <a:schemeClr val="tx1"/>
              </a:solidFill>
            </a:endParaRPr>
          </a:p>
          <a:p>
            <a:r>
              <a:rPr lang="en-US" altLang="ko-KR" sz="1600" dirty="0">
                <a:solidFill>
                  <a:schemeClr val="tx1"/>
                </a:solidFill>
              </a:rPr>
              <a:t>  "</a:t>
            </a:r>
            <a:r>
              <a:rPr lang="en-US" altLang="ko-KR" sz="1600" dirty="0" err="1">
                <a:solidFill>
                  <a:schemeClr val="tx1"/>
                </a:solidFill>
              </a:rPr>
              <a:t>eps</a:t>
            </a:r>
            <a:r>
              <a:rPr lang="en-US" altLang="ko-KR" sz="1600" dirty="0">
                <a:solidFill>
                  <a:schemeClr val="tx1"/>
                </a:solidFill>
              </a:rPr>
              <a:t>": [{"</a:t>
            </a:r>
            <a:r>
              <a:rPr lang="en-US" altLang="ko-KR" sz="1600" dirty="0" err="1">
                <a:solidFill>
                  <a:schemeClr val="tx1"/>
                </a:solidFill>
              </a:rPr>
              <a:t>ep</a:t>
            </a:r>
            <a:r>
              <a:rPr lang="en-US" altLang="ko-KR" sz="1600" dirty="0">
                <a:solidFill>
                  <a:schemeClr val="tx1"/>
                </a:solidFill>
              </a:rPr>
              <a:t>": "</a:t>
            </a:r>
            <a:r>
              <a:rPr lang="en-US" altLang="ko-KR" sz="1600" dirty="0" err="1">
                <a:solidFill>
                  <a:schemeClr val="tx1"/>
                </a:solidFill>
              </a:rPr>
              <a:t>coap</a:t>
            </a:r>
            <a:r>
              <a:rPr lang="en-US" altLang="ko-KR" sz="1600" dirty="0">
                <a:solidFill>
                  <a:schemeClr val="tx1"/>
                </a:solidFill>
              </a:rPr>
              <a:t>://[fe80::b1d6]:1111", "</a:t>
            </a:r>
            <a:r>
              <a:rPr lang="en-US" altLang="ko-KR" sz="1600" dirty="0" err="1">
                <a:solidFill>
                  <a:schemeClr val="tx1"/>
                </a:solidFill>
              </a:rPr>
              <a:t>pri</a:t>
            </a:r>
            <a:r>
              <a:rPr lang="en-US" altLang="ko-KR" sz="1600" dirty="0">
                <a:solidFill>
                  <a:schemeClr val="tx1"/>
                </a:solidFill>
              </a:rPr>
              <a:t>": 2}, {"</a:t>
            </a:r>
            <a:r>
              <a:rPr lang="en-US" altLang="ko-KR" sz="1600" dirty="0" err="1">
                <a:solidFill>
                  <a:schemeClr val="tx1"/>
                </a:solidFill>
              </a:rPr>
              <a:t>ep</a:t>
            </a:r>
            <a:r>
              <a:rPr lang="en-US" altLang="ko-KR" sz="1600" dirty="0">
                <a:solidFill>
                  <a:schemeClr val="tx1"/>
                </a:solidFill>
              </a:rPr>
              <a:t>": "</a:t>
            </a:r>
            <a:r>
              <a:rPr lang="en-US" altLang="ko-KR" sz="1600" dirty="0" err="1">
                <a:solidFill>
                  <a:schemeClr val="tx1"/>
                </a:solidFill>
              </a:rPr>
              <a:t>coaps</a:t>
            </a:r>
            <a:r>
              <a:rPr lang="en-US" altLang="ko-KR" sz="1600" dirty="0">
                <a:solidFill>
                  <a:schemeClr val="tx1"/>
                </a:solidFill>
              </a:rPr>
              <a:t>://[fe80::b1d6]:1122"}] </a:t>
            </a:r>
            <a:endParaRPr lang="ko-KR" altLang="ko-KR" sz="1600" dirty="0">
              <a:solidFill>
                <a:schemeClr val="tx1"/>
              </a:solidFill>
            </a:endParaRPr>
          </a:p>
          <a:p>
            <a:r>
              <a:rPr lang="en-US" altLang="ko-KR" sz="1600" dirty="0">
                <a:solidFill>
                  <a:schemeClr val="tx1"/>
                </a:solidFill>
              </a:rPr>
              <a:t>}</a:t>
            </a:r>
            <a:endParaRPr lang="ko-KR" altLang="ko-KR" sz="1600" dirty="0">
              <a:solidFill>
                <a:schemeClr val="tx1"/>
              </a:solidFill>
            </a:endParaRPr>
          </a:p>
        </p:txBody>
      </p:sp>
    </p:spTree>
    <p:extLst>
      <p:ext uri="{BB962C8B-B14F-4D97-AF65-F5344CB8AC3E}">
        <p14:creationId xmlns:p14="http://schemas.microsoft.com/office/powerpoint/2010/main" val="398200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We may define "Endpoint discovery" as the process for a Client to acquire the Endpoint information for OCF Device or Resource.</a:t>
            </a:r>
          </a:p>
          <a:p>
            <a:pPr lvl="1"/>
            <a:endParaRPr lang="en-US" altLang="ko-KR" dirty="0"/>
          </a:p>
          <a:p>
            <a:r>
              <a:rPr lang="en-US" altLang="ko-KR" dirty="0"/>
              <a:t>Implicit discovery  </a:t>
            </a:r>
          </a:p>
          <a:p>
            <a:pPr lvl="1"/>
            <a:r>
              <a:rPr lang="en-US" altLang="ko-KR" dirty="0"/>
              <a:t>If a Device is a source of a </a:t>
            </a:r>
            <a:r>
              <a:rPr lang="en-US" altLang="ko-KR" dirty="0" err="1"/>
              <a:t>CoAP</a:t>
            </a:r>
            <a:r>
              <a:rPr lang="en-US" altLang="ko-KR" dirty="0"/>
              <a:t>/ HTTP message (e.g. /</a:t>
            </a:r>
            <a:r>
              <a:rPr lang="en-US" altLang="ko-KR" dirty="0" err="1"/>
              <a:t>oic</a:t>
            </a:r>
            <a:r>
              <a:rPr lang="en-US" altLang="ko-KR" dirty="0"/>
              <a:t>/res response), the source IP address &amp; port number can be combined to form the Endpoint Locator for the Device. Along with suitable “scheme” derived from the message &amp; default “</a:t>
            </a:r>
            <a:r>
              <a:rPr lang="en-US" altLang="ko-KR" dirty="0" err="1"/>
              <a:t>pri</a:t>
            </a:r>
            <a:r>
              <a:rPr lang="en-US" altLang="ko-KR" dirty="0"/>
              <a:t>” value, Endpoint Information for the Device can be constructed. </a:t>
            </a:r>
            <a:endParaRPr lang="ko-KR" altLang="en-US" dirty="0"/>
          </a:p>
          <a:p>
            <a:r>
              <a:rPr lang="en-US" altLang="ko-KR" dirty="0"/>
              <a:t>Explicit discovery  </a:t>
            </a:r>
          </a:p>
          <a:p>
            <a:pPr lvl="1"/>
            <a:r>
              <a:rPr lang="en-US" altLang="ko-KR" dirty="0"/>
              <a:t>Endpoint information can be explicitly indicated with the "</a:t>
            </a:r>
            <a:r>
              <a:rPr lang="en-US" altLang="ko-KR" dirty="0" err="1"/>
              <a:t>eps</a:t>
            </a:r>
            <a:r>
              <a:rPr lang="en-US" altLang="ko-KR" dirty="0"/>
              <a:t>" Parameter of the Links in /</a:t>
            </a:r>
            <a:r>
              <a:rPr lang="en-US" altLang="ko-KR" dirty="0" err="1"/>
              <a:t>oic</a:t>
            </a:r>
            <a:r>
              <a:rPr lang="en-US" altLang="ko-KR" dirty="0"/>
              <a:t>/res. </a:t>
            </a:r>
            <a:endParaRPr lang="ko-KR" altLang="en-US" dirty="0"/>
          </a:p>
        </p:txBody>
      </p:sp>
      <p:sp>
        <p:nvSpPr>
          <p:cNvPr id="3" name="제목 2"/>
          <p:cNvSpPr>
            <a:spLocks noGrp="1"/>
          </p:cNvSpPr>
          <p:nvPr>
            <p:ph type="title"/>
          </p:nvPr>
        </p:nvSpPr>
        <p:spPr/>
        <p:txBody>
          <a:bodyPr/>
          <a:lstStyle/>
          <a:p>
            <a:r>
              <a:rPr lang="en-US" altLang="ko-KR" dirty="0"/>
              <a:t>Endpoint discovery</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13</a:t>
            </a:fld>
            <a:endParaRPr lang="en-US" dirty="0"/>
          </a:p>
        </p:txBody>
      </p:sp>
    </p:spTree>
    <p:extLst>
      <p:ext uri="{BB962C8B-B14F-4D97-AF65-F5344CB8AC3E}">
        <p14:creationId xmlns:p14="http://schemas.microsoft.com/office/powerpoint/2010/main" val="270237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77601" cy="685800"/>
          </a:xfrm>
        </p:spPr>
        <p:txBody>
          <a:bodyPr/>
          <a:lstStyle/>
          <a:p>
            <a:r>
              <a:rPr lang="en-US" altLang="ko-KR" dirty="0"/>
              <a:t>Endpoint information in /</a:t>
            </a:r>
            <a:r>
              <a:rPr lang="en-US" altLang="ko-KR" dirty="0" err="1"/>
              <a:t>oic</a:t>
            </a:r>
            <a:r>
              <a:rPr lang="en-US" altLang="ko-KR" dirty="0"/>
              <a:t>/res with “</a:t>
            </a:r>
            <a:r>
              <a:rPr lang="en-US" altLang="ko-KR" dirty="0" err="1"/>
              <a:t>eps</a:t>
            </a:r>
            <a:r>
              <a:rPr lang="en-US" altLang="ko-KR" dirty="0"/>
              <a:t>” Parameter</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14</a:t>
            </a:fld>
            <a:endParaRPr lang="en-US" dirty="0"/>
          </a:p>
        </p:txBody>
      </p:sp>
      <p:sp>
        <p:nvSpPr>
          <p:cNvPr id="11" name="직사각형 10"/>
          <p:cNvSpPr/>
          <p:nvPr/>
        </p:nvSpPr>
        <p:spPr>
          <a:xfrm>
            <a:off x="10043319" y="2743200"/>
            <a:ext cx="1905000" cy="1371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Endpoint for </a:t>
            </a:r>
          </a:p>
          <a:p>
            <a:pPr algn="ctr"/>
            <a:r>
              <a:rPr lang="en-US" altLang="ko-KR"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each target resource.</a:t>
            </a:r>
          </a:p>
        </p:txBody>
      </p:sp>
      <p:sp>
        <p:nvSpPr>
          <p:cNvPr id="21" name="TextBox 20"/>
          <p:cNvSpPr txBox="1"/>
          <p:nvPr/>
        </p:nvSpPr>
        <p:spPr>
          <a:xfrm>
            <a:off x="2728119" y="1143000"/>
            <a:ext cx="6400800" cy="5078313"/>
          </a:xfrm>
          <a:prstGeom prst="rect">
            <a:avLst/>
          </a:prstGeom>
          <a:solidFill>
            <a:schemeClr val="bg1">
              <a:lumMod val="95000"/>
            </a:schemeClr>
          </a:solidFill>
          <a:ln w="3175">
            <a:solidFill>
              <a:srgbClr val="1C3339"/>
            </a:solidFill>
          </a:ln>
        </p:spPr>
        <p:txBody>
          <a:bodyPr wrap="square" rtlCol="0">
            <a:spAutoFit/>
          </a:bodyPr>
          <a:lstStyle/>
          <a:p>
            <a:r>
              <a:rPr lang="en-US" altLang="ko-KR" sz="1200" dirty="0"/>
              <a:t>[</a:t>
            </a:r>
            <a:endParaRPr lang="ko-KR" altLang="ko-KR" sz="1200" dirty="0"/>
          </a:p>
          <a:p>
            <a:r>
              <a:rPr lang="en-US" altLang="ko-KR" sz="1200" dirty="0"/>
              <a:t>  { "</a:t>
            </a:r>
            <a:r>
              <a:rPr lang="en-US" altLang="ko-KR" sz="1200" dirty="0" err="1"/>
              <a:t>href</a:t>
            </a:r>
            <a:r>
              <a:rPr lang="en-US" altLang="ko-KR" sz="1200" dirty="0"/>
              <a:t>": "/</a:t>
            </a:r>
            <a:r>
              <a:rPr lang="en-US" altLang="ko-KR" sz="1200" dirty="0" err="1"/>
              <a:t>oic</a:t>
            </a:r>
            <a:r>
              <a:rPr lang="en-US" altLang="ko-KR" sz="1200" dirty="0"/>
              <a:t>/res", </a:t>
            </a:r>
            <a:endParaRPr lang="ko-KR" altLang="ko-KR" sz="1200" dirty="0"/>
          </a:p>
          <a:p>
            <a:r>
              <a:rPr lang="en-US" altLang="ko-KR" sz="1200" dirty="0"/>
              <a:t>    "anchor": "</a:t>
            </a:r>
            <a:r>
              <a:rPr lang="en-US" altLang="ko-KR" sz="1200" dirty="0" err="1"/>
              <a:t>ocf</a:t>
            </a:r>
            <a:r>
              <a:rPr lang="en-US" altLang="ko-KR" sz="1200" dirty="0"/>
              <a:t>://dc70373c-1e8d-4fb3-962e-017eaa863989/</a:t>
            </a:r>
            <a:r>
              <a:rPr lang="en-US" altLang="ko-KR" sz="1200" dirty="0" err="1"/>
              <a:t>oic</a:t>
            </a:r>
            <a:r>
              <a:rPr lang="en-US" altLang="ko-KR" sz="1200" dirty="0"/>
              <a:t>/res",</a:t>
            </a:r>
            <a:endParaRPr lang="ko-KR" altLang="ko-KR" sz="1200" dirty="0"/>
          </a:p>
          <a:p>
            <a:r>
              <a:rPr lang="en-US" altLang="ko-KR" sz="1200" dirty="0"/>
              <a:t>    "</a:t>
            </a:r>
            <a:r>
              <a:rPr lang="en-US" altLang="ko-KR" sz="1200" dirty="0" err="1"/>
              <a:t>rel</a:t>
            </a:r>
            <a:r>
              <a:rPr lang="en-US" altLang="ko-KR" sz="1200" dirty="0"/>
              <a:t>": "self",</a:t>
            </a:r>
            <a:endParaRPr lang="ko-KR" altLang="ko-KR" sz="1200" dirty="0"/>
          </a:p>
          <a:p>
            <a:r>
              <a:rPr lang="en-US" altLang="ko-KR" sz="1200" dirty="0"/>
              <a:t>    "</a:t>
            </a:r>
            <a:r>
              <a:rPr lang="en-US" altLang="ko-KR" sz="1200" dirty="0" err="1"/>
              <a:t>rt</a:t>
            </a:r>
            <a:r>
              <a:rPr lang="en-US" altLang="ko-KR" sz="1200" dirty="0"/>
              <a:t>": ["oic.wk.res"],</a:t>
            </a:r>
            <a:endParaRPr lang="ko-KR" altLang="ko-KR" sz="1200" dirty="0"/>
          </a:p>
          <a:p>
            <a:r>
              <a:rPr lang="en-US" altLang="ko-KR" sz="1200" dirty="0"/>
              <a:t>    "if": ["</a:t>
            </a:r>
            <a:r>
              <a:rPr lang="en-US" altLang="ko-KR" sz="1200" dirty="0" err="1"/>
              <a:t>oic.if.ll</a:t>
            </a:r>
            <a:r>
              <a:rPr lang="en-US" altLang="ko-KR" sz="1200" dirty="0"/>
              <a:t>", "</a:t>
            </a:r>
            <a:r>
              <a:rPr lang="en-US" altLang="ko-KR" sz="1200" dirty="0" err="1"/>
              <a:t>oic.if.baseline</a:t>
            </a:r>
            <a:r>
              <a:rPr lang="en-US" altLang="ko-KR" sz="1200" dirty="0"/>
              <a:t>"],</a:t>
            </a:r>
            <a:br>
              <a:rPr lang="en-US" altLang="ko-KR" sz="1200" dirty="0"/>
            </a:br>
            <a:r>
              <a:rPr lang="en-US" altLang="ko-KR" sz="1200" dirty="0"/>
              <a:t>    "p": {"</a:t>
            </a:r>
            <a:r>
              <a:rPr lang="en-US" altLang="ko-KR" sz="1200" dirty="0" err="1"/>
              <a:t>bm</a:t>
            </a:r>
            <a:r>
              <a:rPr lang="en-US" altLang="ko-KR" sz="1200" dirty="0"/>
              <a:t>": 3},</a:t>
            </a:r>
            <a:endParaRPr lang="ko-KR" altLang="ko-KR" sz="1200" dirty="0"/>
          </a:p>
          <a:p>
            <a:r>
              <a:rPr lang="en-US" altLang="ko-KR" sz="1200" b="1" dirty="0">
                <a:solidFill>
                  <a:srgbClr val="0000FF"/>
                </a:solidFill>
              </a:rPr>
              <a:t>    "</a:t>
            </a:r>
            <a:r>
              <a:rPr lang="en-US" altLang="ko-KR" sz="1200" b="1" dirty="0" err="1">
                <a:solidFill>
                  <a:srgbClr val="0000FF"/>
                </a:solidFill>
              </a:rPr>
              <a:t>eps</a:t>
            </a:r>
            <a:r>
              <a:rPr lang="en-US" altLang="ko-KR" sz="1200" b="1" dirty="0">
                <a:solidFill>
                  <a:srgbClr val="0000FF"/>
                </a:solidFill>
              </a:rPr>
              <a:t>":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coaps</a:t>
            </a:r>
            <a:r>
              <a:rPr lang="en-US" altLang="ko-KR" sz="1200" b="1" dirty="0">
                <a:solidFill>
                  <a:srgbClr val="0000FF"/>
                </a:solidFill>
              </a:rPr>
              <a:t>://[fe80::b1d6]:44444"}] </a:t>
            </a:r>
            <a:r>
              <a:rPr lang="en-US" altLang="ko-KR" sz="1200" dirty="0"/>
              <a:t>},</a:t>
            </a:r>
            <a:endParaRPr lang="ko-KR" altLang="ko-KR" sz="1200" dirty="0"/>
          </a:p>
          <a:p>
            <a:r>
              <a:rPr lang="en-US" altLang="ko-KR" sz="1200" dirty="0"/>
              <a:t>  { "</a:t>
            </a:r>
            <a:r>
              <a:rPr lang="en-US" altLang="ko-KR" sz="1200" dirty="0" err="1"/>
              <a:t>href</a:t>
            </a:r>
            <a:r>
              <a:rPr lang="en-US" altLang="ko-KR" sz="1200" dirty="0"/>
              <a:t>": "/</a:t>
            </a:r>
            <a:r>
              <a:rPr lang="en-US" altLang="ko-KR" sz="1200" dirty="0" err="1"/>
              <a:t>oic</a:t>
            </a:r>
            <a:r>
              <a:rPr lang="en-US" altLang="ko-KR" sz="1200" dirty="0"/>
              <a:t>/p",</a:t>
            </a:r>
            <a:endParaRPr lang="ko-KR" altLang="ko-KR" sz="1200" dirty="0"/>
          </a:p>
          <a:p>
            <a:r>
              <a:rPr lang="en-US" altLang="ko-KR" sz="1200" dirty="0"/>
              <a:t>    "anchor": "</a:t>
            </a:r>
            <a:r>
              <a:rPr lang="en-US" altLang="ko-KR" sz="1200" dirty="0" err="1"/>
              <a:t>ocf</a:t>
            </a:r>
            <a:r>
              <a:rPr lang="en-US" altLang="ko-KR" sz="1200" dirty="0"/>
              <a:t>://dc70373c-1e8d-4fb3-962e-017eaa863989,</a:t>
            </a:r>
            <a:endParaRPr lang="ko-KR" altLang="ko-KR" sz="1200" dirty="0"/>
          </a:p>
          <a:p>
            <a:r>
              <a:rPr lang="en-US" altLang="ko-KR" sz="1200" dirty="0"/>
              <a:t>    "</a:t>
            </a:r>
            <a:r>
              <a:rPr lang="en-US" altLang="ko-KR" sz="1200" dirty="0" err="1"/>
              <a:t>rt</a:t>
            </a:r>
            <a:r>
              <a:rPr lang="en-US" altLang="ko-KR" sz="1200" dirty="0"/>
              <a:t>": ["</a:t>
            </a:r>
            <a:r>
              <a:rPr lang="en-US" altLang="ko-KR" sz="1200" dirty="0" err="1"/>
              <a:t>oic.wk.p</a:t>
            </a:r>
            <a:r>
              <a:rPr lang="en-US" altLang="ko-KR" sz="1200" dirty="0"/>
              <a:t>"],</a:t>
            </a:r>
            <a:endParaRPr lang="ko-KR" altLang="ko-KR" sz="1200" dirty="0"/>
          </a:p>
          <a:p>
            <a:r>
              <a:rPr lang="en-US" altLang="ko-KR" sz="1200" dirty="0"/>
              <a:t>    "if": ["</a:t>
            </a:r>
            <a:r>
              <a:rPr lang="en-US" altLang="ko-KR" sz="1200" dirty="0" err="1"/>
              <a:t>oic.if.r</a:t>
            </a:r>
            <a:r>
              <a:rPr lang="en-US" altLang="ko-KR" sz="1200" dirty="0"/>
              <a:t>", "</a:t>
            </a:r>
            <a:r>
              <a:rPr lang="en-US" altLang="ko-KR" sz="1200" dirty="0" err="1"/>
              <a:t>oic.if.baseline</a:t>
            </a:r>
            <a:r>
              <a:rPr lang="en-US" altLang="ko-KR" sz="1200" dirty="0"/>
              <a:t>"],</a:t>
            </a:r>
            <a:br>
              <a:rPr lang="en-US" altLang="ko-KR" sz="1200" dirty="0"/>
            </a:br>
            <a:r>
              <a:rPr lang="en-US" altLang="ko-KR" sz="1200" dirty="0"/>
              <a:t>    "p": {"</a:t>
            </a:r>
            <a:r>
              <a:rPr lang="en-US" altLang="ko-KR" sz="1200" dirty="0" err="1"/>
              <a:t>bm</a:t>
            </a:r>
            <a:r>
              <a:rPr lang="en-US" altLang="ko-KR" sz="1200" dirty="0"/>
              <a:t>": 3},</a:t>
            </a:r>
            <a:endParaRPr lang="ko-KR" altLang="ko-KR" sz="1200" dirty="0"/>
          </a:p>
          <a:p>
            <a:r>
              <a:rPr lang="en-US" altLang="ko-KR" sz="1200" dirty="0"/>
              <a:t>    </a:t>
            </a:r>
            <a:r>
              <a:rPr lang="en-US" altLang="ko-KR" sz="1200" b="1" dirty="0">
                <a:solidFill>
                  <a:srgbClr val="0000FF"/>
                </a:solidFill>
              </a:rPr>
              <a:t>"</a:t>
            </a:r>
            <a:r>
              <a:rPr lang="en-US" altLang="ko-KR" sz="1200" b="1" dirty="0" err="1">
                <a:solidFill>
                  <a:srgbClr val="0000FF"/>
                </a:solidFill>
              </a:rPr>
              <a:t>eps</a:t>
            </a:r>
            <a:r>
              <a:rPr lang="en-US" altLang="ko-KR" sz="1200" b="1" dirty="0">
                <a:solidFill>
                  <a:srgbClr val="0000FF"/>
                </a:solidFill>
              </a:rPr>
              <a:t>":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a:t>
            </a:r>
            <a:r>
              <a:rPr lang="en-US" altLang="ko-KR" sz="1200" b="1" dirty="0">
                <a:solidFill>
                  <a:srgbClr val="0000FF"/>
                </a:solidFill>
              </a:rPr>
              <a:t>://[fe80::b1d6]:44444"},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coaps</a:t>
            </a:r>
            <a:r>
              <a:rPr lang="en-US" altLang="ko-KR" sz="1200" b="1" dirty="0">
                <a:solidFill>
                  <a:srgbClr val="0000FF"/>
                </a:solidFill>
              </a:rPr>
              <a:t>://[fe80::b1d6]:11111"} ] </a:t>
            </a:r>
            <a:r>
              <a:rPr lang="en-US" altLang="ko-KR" sz="1200" dirty="0"/>
              <a:t>},</a:t>
            </a:r>
            <a:endParaRPr lang="ko-KR" altLang="ko-KR" sz="1200" dirty="0"/>
          </a:p>
          <a:p>
            <a:r>
              <a:rPr lang="en-US" altLang="ko-KR" sz="1200" dirty="0"/>
              <a:t>  { "</a:t>
            </a:r>
            <a:r>
              <a:rPr lang="en-US" altLang="ko-KR" sz="1200" dirty="0" err="1"/>
              <a:t>href</a:t>
            </a:r>
            <a:r>
              <a:rPr lang="en-US" altLang="ko-KR" sz="1200" dirty="0"/>
              <a:t>": "/</a:t>
            </a:r>
            <a:r>
              <a:rPr lang="en-US" altLang="ko-KR" sz="1200" dirty="0" err="1"/>
              <a:t>oic</a:t>
            </a:r>
            <a:r>
              <a:rPr lang="en-US" altLang="ko-KR" sz="1200" dirty="0"/>
              <a:t>/d",</a:t>
            </a:r>
            <a:endParaRPr lang="ko-KR" altLang="ko-KR" sz="1200" dirty="0"/>
          </a:p>
          <a:p>
            <a:r>
              <a:rPr lang="en-US" altLang="ko-KR" sz="1200" dirty="0"/>
              <a:t>    "anchor": "</a:t>
            </a:r>
            <a:r>
              <a:rPr lang="en-US" altLang="ko-KR" sz="1200" dirty="0" err="1"/>
              <a:t>ocf</a:t>
            </a:r>
            <a:r>
              <a:rPr lang="en-US" altLang="ko-KR" sz="1200" dirty="0"/>
              <a:t>://dc70373c-1e8d-4fb3-962e-017eaa863989,</a:t>
            </a:r>
            <a:endParaRPr lang="ko-KR" altLang="ko-KR" sz="1200" dirty="0"/>
          </a:p>
          <a:p>
            <a:r>
              <a:rPr lang="en-US" altLang="ko-KR" sz="1200" dirty="0"/>
              <a:t>    "</a:t>
            </a:r>
            <a:r>
              <a:rPr lang="en-US" altLang="ko-KR" sz="1200" dirty="0" err="1"/>
              <a:t>rt</a:t>
            </a:r>
            <a:r>
              <a:rPr lang="en-US" altLang="ko-KR" sz="1200" dirty="0"/>
              <a:t>": ["</a:t>
            </a:r>
            <a:r>
              <a:rPr lang="en-US" altLang="ko-KR" sz="1200" dirty="0" err="1"/>
              <a:t>oic.wk.d</a:t>
            </a:r>
            <a:r>
              <a:rPr lang="en-US" altLang="ko-KR" sz="1200" dirty="0"/>
              <a:t>", "</a:t>
            </a:r>
            <a:r>
              <a:rPr lang="en-US" altLang="ko-KR" sz="1200" dirty="0" err="1"/>
              <a:t>oic.d.light</a:t>
            </a:r>
            <a:r>
              <a:rPr lang="en-US" altLang="ko-KR" sz="1200" dirty="0"/>
              <a:t>"],</a:t>
            </a:r>
            <a:endParaRPr lang="ko-KR" altLang="ko-KR" sz="1200" dirty="0"/>
          </a:p>
          <a:p>
            <a:r>
              <a:rPr lang="en-US" altLang="ko-KR" sz="1200" dirty="0"/>
              <a:t>    "if": ["</a:t>
            </a:r>
            <a:r>
              <a:rPr lang="en-US" altLang="ko-KR" sz="1200" dirty="0" err="1"/>
              <a:t>oic.if.r</a:t>
            </a:r>
            <a:r>
              <a:rPr lang="en-US" altLang="ko-KR" sz="1200" dirty="0"/>
              <a:t>", "</a:t>
            </a:r>
            <a:r>
              <a:rPr lang="en-US" altLang="ko-KR" sz="1200" dirty="0" err="1"/>
              <a:t>oic.if.baseline</a:t>
            </a:r>
            <a:r>
              <a:rPr lang="en-US" altLang="ko-KR" sz="1200" dirty="0"/>
              <a:t>"],</a:t>
            </a:r>
            <a:br>
              <a:rPr lang="en-US" altLang="ko-KR" sz="1200" dirty="0"/>
            </a:br>
            <a:r>
              <a:rPr lang="en-US" altLang="ko-KR" sz="1200" dirty="0"/>
              <a:t>    "p": {"</a:t>
            </a:r>
            <a:r>
              <a:rPr lang="en-US" altLang="ko-KR" sz="1200" dirty="0" err="1"/>
              <a:t>bm</a:t>
            </a:r>
            <a:r>
              <a:rPr lang="en-US" altLang="ko-KR" sz="1200" dirty="0"/>
              <a:t>": 3},</a:t>
            </a:r>
            <a:endParaRPr lang="ko-KR" altLang="ko-KR" sz="1200" dirty="0"/>
          </a:p>
          <a:p>
            <a:r>
              <a:rPr lang="en-US" altLang="ko-KR" sz="1200" b="1" dirty="0">
                <a:solidFill>
                  <a:srgbClr val="0000FF"/>
                </a:solidFill>
              </a:rPr>
              <a:t>    "</a:t>
            </a:r>
            <a:r>
              <a:rPr lang="en-US" altLang="ko-KR" sz="1200" b="1" dirty="0" err="1">
                <a:solidFill>
                  <a:srgbClr val="0000FF"/>
                </a:solidFill>
              </a:rPr>
              <a:t>eps</a:t>
            </a:r>
            <a:r>
              <a:rPr lang="en-US" altLang="ko-KR" sz="1200" b="1" dirty="0">
                <a:solidFill>
                  <a:srgbClr val="0000FF"/>
                </a:solidFill>
              </a:rPr>
              <a:t>":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a:t>
            </a:r>
            <a:r>
              <a:rPr lang="en-US" altLang="ko-KR" sz="1200" b="1" dirty="0">
                <a:solidFill>
                  <a:srgbClr val="0000FF"/>
                </a:solidFill>
              </a:rPr>
              <a:t>://[fe80::b1d6]:44444"},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coaps</a:t>
            </a:r>
            <a:r>
              <a:rPr lang="en-US" altLang="ko-KR" sz="1200" b="1" dirty="0">
                <a:solidFill>
                  <a:srgbClr val="0000FF"/>
                </a:solidFill>
              </a:rPr>
              <a:t>://[fe80::b1d6]:11111"} ] </a:t>
            </a:r>
            <a:r>
              <a:rPr lang="en-US" altLang="ko-KR" sz="1200" dirty="0"/>
              <a:t>},</a:t>
            </a:r>
            <a:endParaRPr lang="ko-KR" altLang="ko-KR" sz="1200" dirty="0"/>
          </a:p>
          <a:p>
            <a:r>
              <a:rPr lang="en-US" altLang="ko-KR" sz="1200" dirty="0"/>
              <a:t>  { "</a:t>
            </a:r>
            <a:r>
              <a:rPr lang="en-US" altLang="ko-KR" sz="1200" dirty="0" err="1"/>
              <a:t>href</a:t>
            </a:r>
            <a:r>
              <a:rPr lang="en-US" altLang="ko-KR" sz="1200" dirty="0"/>
              <a:t>": "/</a:t>
            </a:r>
            <a:r>
              <a:rPr lang="en-US" altLang="ko-KR" sz="1200" dirty="0" err="1"/>
              <a:t>myLight</a:t>
            </a:r>
            <a:r>
              <a:rPr lang="en-US" altLang="ko-KR" sz="1200" dirty="0"/>
              <a:t>",</a:t>
            </a:r>
            <a:endParaRPr lang="ko-KR" altLang="ko-KR" sz="1200" dirty="0"/>
          </a:p>
          <a:p>
            <a:r>
              <a:rPr lang="en-US" altLang="ko-KR" sz="1200" dirty="0"/>
              <a:t>    "anchor": "</a:t>
            </a:r>
            <a:r>
              <a:rPr lang="en-US" altLang="ko-KR" sz="1200" dirty="0" err="1"/>
              <a:t>ocf</a:t>
            </a:r>
            <a:r>
              <a:rPr lang="en-US" altLang="ko-KR" sz="1200" dirty="0"/>
              <a:t>://dc70373c-1e8d-4fb3-962e-017eaa863989,</a:t>
            </a:r>
            <a:endParaRPr lang="ko-KR" altLang="ko-KR" sz="1200" dirty="0"/>
          </a:p>
          <a:p>
            <a:r>
              <a:rPr lang="en-US" altLang="ko-KR" sz="1200" dirty="0"/>
              <a:t>    "</a:t>
            </a:r>
            <a:r>
              <a:rPr lang="en-US" altLang="ko-KR" sz="1200" dirty="0" err="1"/>
              <a:t>rt</a:t>
            </a:r>
            <a:r>
              <a:rPr lang="en-US" altLang="ko-KR" sz="1200" dirty="0"/>
              <a:t>": ["</a:t>
            </a:r>
            <a:r>
              <a:rPr lang="en-US" altLang="ko-KR" sz="1200" dirty="0" err="1"/>
              <a:t>oic.r.switch.binary</a:t>
            </a:r>
            <a:r>
              <a:rPr lang="en-US" altLang="ko-KR" sz="1200" dirty="0"/>
              <a:t>"],</a:t>
            </a:r>
            <a:endParaRPr lang="ko-KR" altLang="ko-KR" sz="1200" dirty="0"/>
          </a:p>
          <a:p>
            <a:r>
              <a:rPr lang="en-US" altLang="ko-KR" sz="1200" dirty="0"/>
              <a:t>    "if": ["</a:t>
            </a:r>
            <a:r>
              <a:rPr lang="en-US" altLang="ko-KR" sz="1200" dirty="0" err="1"/>
              <a:t>oic.if.a</a:t>
            </a:r>
            <a:r>
              <a:rPr lang="en-US" altLang="ko-KR" sz="1200" dirty="0"/>
              <a:t>", "</a:t>
            </a:r>
            <a:r>
              <a:rPr lang="en-US" altLang="ko-KR" sz="1200" dirty="0" err="1"/>
              <a:t>oic.if.baseline</a:t>
            </a:r>
            <a:r>
              <a:rPr lang="en-US" altLang="ko-KR" sz="1200" dirty="0"/>
              <a:t>"],</a:t>
            </a:r>
            <a:endParaRPr lang="ko-KR" altLang="ko-KR" sz="1200" dirty="0"/>
          </a:p>
          <a:p>
            <a:r>
              <a:rPr lang="en-US" altLang="ko-KR" sz="1200" dirty="0"/>
              <a:t>    "p": {"</a:t>
            </a:r>
            <a:r>
              <a:rPr lang="en-US" altLang="ko-KR" sz="1200" dirty="0" err="1"/>
              <a:t>bm</a:t>
            </a:r>
            <a:r>
              <a:rPr lang="en-US" altLang="ko-KR" sz="1200" dirty="0"/>
              <a:t>": 3},</a:t>
            </a:r>
            <a:endParaRPr lang="ko-KR" altLang="ko-KR" sz="1200" dirty="0"/>
          </a:p>
          <a:p>
            <a:r>
              <a:rPr lang="en-US" altLang="ko-KR" sz="1200" b="1" dirty="0">
                <a:solidFill>
                  <a:srgbClr val="0000FF"/>
                </a:solidFill>
              </a:rPr>
              <a:t>    "</a:t>
            </a:r>
            <a:r>
              <a:rPr lang="en-US" altLang="ko-KR" sz="1200" b="1" dirty="0" err="1">
                <a:solidFill>
                  <a:srgbClr val="0000FF"/>
                </a:solidFill>
              </a:rPr>
              <a:t>eps</a:t>
            </a:r>
            <a:r>
              <a:rPr lang="en-US" altLang="ko-KR" sz="1200" b="1" dirty="0">
                <a:solidFill>
                  <a:srgbClr val="0000FF"/>
                </a:solidFill>
              </a:rPr>
              <a:t>":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a:t>
            </a:r>
            <a:r>
              <a:rPr lang="en-US" altLang="ko-KR" sz="1200" b="1" dirty="0">
                <a:solidFill>
                  <a:srgbClr val="0000FF"/>
                </a:solidFill>
              </a:rPr>
              <a:t>://[fe80::b1d6]:44444"}, {"</a:t>
            </a:r>
            <a:r>
              <a:rPr lang="en-US" altLang="ko-KR" sz="1200" b="1" dirty="0" err="1">
                <a:solidFill>
                  <a:srgbClr val="0000FF"/>
                </a:solidFill>
              </a:rPr>
              <a:t>ep</a:t>
            </a:r>
            <a:r>
              <a:rPr lang="en-US" altLang="ko-KR" sz="1200" b="1" dirty="0">
                <a:solidFill>
                  <a:srgbClr val="0000FF"/>
                </a:solidFill>
              </a:rPr>
              <a:t>": "</a:t>
            </a:r>
            <a:r>
              <a:rPr lang="en-US" altLang="ko-KR" sz="1200" b="1" dirty="0" err="1">
                <a:solidFill>
                  <a:srgbClr val="0000FF"/>
                </a:solidFill>
              </a:rPr>
              <a:t>coaps</a:t>
            </a:r>
            <a:r>
              <a:rPr lang="en-US" altLang="ko-KR" sz="1200" b="1" dirty="0">
                <a:solidFill>
                  <a:srgbClr val="0000FF"/>
                </a:solidFill>
              </a:rPr>
              <a:t>://[fe80::b1d6]:11111"} ] </a:t>
            </a:r>
            <a:r>
              <a:rPr lang="en-US" altLang="ko-KR" sz="1200" dirty="0"/>
              <a:t>}</a:t>
            </a:r>
            <a:br>
              <a:rPr lang="en-US" altLang="ko-KR" sz="1200" dirty="0"/>
            </a:br>
            <a:r>
              <a:rPr lang="en-US" altLang="ko-KR" sz="1200" dirty="0"/>
              <a:t>]</a:t>
            </a:r>
            <a:endParaRPr lang="ko-KR" altLang="ko-KR" sz="1200" dirty="0"/>
          </a:p>
        </p:txBody>
      </p:sp>
      <p:sp>
        <p:nvSpPr>
          <p:cNvPr id="22" name="TextBox 21"/>
          <p:cNvSpPr txBox="1"/>
          <p:nvPr/>
        </p:nvSpPr>
        <p:spPr>
          <a:xfrm>
            <a:off x="2575719" y="838200"/>
            <a:ext cx="1153758" cy="276999"/>
          </a:xfrm>
          <a:prstGeom prst="rect">
            <a:avLst/>
          </a:prstGeom>
          <a:solidFill>
            <a:schemeClr val="bg1">
              <a:lumMod val="95000"/>
            </a:schemeClr>
          </a:solidFill>
          <a:ln w="3175">
            <a:solidFill>
              <a:schemeClr val="tx1"/>
            </a:solidFill>
          </a:ln>
        </p:spPr>
        <p:txBody>
          <a:bodyPr wrap="square" rtlCol="0">
            <a:spAutoFit/>
          </a:bodyPr>
          <a:lstStyle/>
          <a:p>
            <a:pPr lvl="0"/>
            <a:r>
              <a:rPr lang="en-US" altLang="ko-KR" sz="1200" b="1" dirty="0">
                <a:solidFill>
                  <a:srgbClr val="FF0000"/>
                </a:solidFill>
                <a:latin typeface="Courier New" panose="02070309020205020404" pitchFamily="49" charset="0"/>
                <a:cs typeface="Courier New" panose="02070309020205020404" pitchFamily="49" charset="0"/>
              </a:rPr>
              <a:t>/</a:t>
            </a:r>
            <a:r>
              <a:rPr lang="en-US" altLang="ko-KR" sz="1200" b="1" dirty="0" err="1">
                <a:solidFill>
                  <a:srgbClr val="FF0000"/>
                </a:solidFill>
                <a:latin typeface="Courier New" panose="02070309020205020404" pitchFamily="49" charset="0"/>
                <a:cs typeface="Courier New" panose="02070309020205020404" pitchFamily="49" charset="0"/>
              </a:rPr>
              <a:t>oic</a:t>
            </a:r>
            <a:r>
              <a:rPr lang="en-US" altLang="ko-KR" sz="1200" b="1" dirty="0">
                <a:solidFill>
                  <a:srgbClr val="FF0000"/>
                </a:solidFill>
                <a:latin typeface="Courier New" panose="02070309020205020404" pitchFamily="49" charset="0"/>
                <a:cs typeface="Courier New" panose="02070309020205020404" pitchFamily="49" charset="0"/>
              </a:rPr>
              <a:t>/res</a:t>
            </a:r>
            <a:endParaRPr lang="en-US" sz="1200" kern="0" dirty="0">
              <a:solidFill>
                <a:srgbClr val="FF0000"/>
              </a:solidFill>
            </a:endParaRPr>
          </a:p>
        </p:txBody>
      </p:sp>
      <p:cxnSp>
        <p:nvCxnSpPr>
          <p:cNvPr id="28" name="직선 화살표 연결선 27"/>
          <p:cNvCxnSpPr>
            <a:stCxn id="11" idx="1"/>
          </p:cNvCxnSpPr>
          <p:nvPr/>
        </p:nvCxnSpPr>
        <p:spPr>
          <a:xfrm flipH="1" flipV="1">
            <a:off x="6385719" y="2590800"/>
            <a:ext cx="3657600" cy="838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1" idx="1"/>
          </p:cNvCxnSpPr>
          <p:nvPr/>
        </p:nvCxnSpPr>
        <p:spPr>
          <a:xfrm flipH="1">
            <a:off x="8976519" y="3429000"/>
            <a:ext cx="1066800" cy="25315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11" idx="1"/>
          </p:cNvCxnSpPr>
          <p:nvPr/>
        </p:nvCxnSpPr>
        <p:spPr>
          <a:xfrm flipH="1">
            <a:off x="8976519" y="3429000"/>
            <a:ext cx="1066800" cy="1295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11" idx="1"/>
          </p:cNvCxnSpPr>
          <p:nvPr/>
        </p:nvCxnSpPr>
        <p:spPr>
          <a:xfrm flipH="1">
            <a:off x="8976519" y="3429000"/>
            <a:ext cx="1066800" cy="2362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3"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691" y="1134035"/>
            <a:ext cx="1204428" cy="183776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꺾인 연결선 33"/>
          <p:cNvCxnSpPr>
            <a:stCxn id="21" idx="1"/>
            <a:endCxn id="33" idx="3"/>
          </p:cNvCxnSpPr>
          <p:nvPr/>
        </p:nvCxnSpPr>
        <p:spPr>
          <a:xfrm rot="10800000">
            <a:off x="1585119" y="2052919"/>
            <a:ext cx="1143000" cy="1629239"/>
          </a:xfrm>
          <a:prstGeom prst="bentConnector3">
            <a:avLst>
              <a:gd name="adj1" fmla="val 50000"/>
            </a:avLst>
          </a:prstGeom>
          <a:ln w="381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75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err="1"/>
              <a:t>CoAP</a:t>
            </a:r>
            <a:r>
              <a:rPr lang="en-US" altLang="ko-KR" dirty="0"/>
              <a:t> multicast can be used for Endpoint discovery </a:t>
            </a:r>
          </a:p>
          <a:p>
            <a:pPr lvl="1"/>
            <a:endParaRPr lang="en-US" altLang="ko-KR" dirty="0"/>
          </a:p>
          <a:p>
            <a:r>
              <a:rPr lang="en-US" altLang="ko-KR" dirty="0"/>
              <a:t>Step1:  </a:t>
            </a:r>
            <a:r>
              <a:rPr lang="en-US" altLang="ko-KR" dirty="0" err="1"/>
              <a:t>CoAP</a:t>
            </a:r>
            <a:r>
              <a:rPr lang="en-US" altLang="ko-KR" dirty="0"/>
              <a:t> Client sends a multicast GET to /</a:t>
            </a:r>
            <a:r>
              <a:rPr lang="en-US" altLang="ko-KR" dirty="0" err="1"/>
              <a:t>oic</a:t>
            </a:r>
            <a:r>
              <a:rPr lang="en-US" altLang="ko-KR" dirty="0"/>
              <a:t>/res.</a:t>
            </a:r>
          </a:p>
          <a:p>
            <a:r>
              <a:rPr lang="en-US" altLang="ko-KR" dirty="0"/>
              <a:t>Step2:  </a:t>
            </a:r>
            <a:r>
              <a:rPr lang="en-US" altLang="ko-KR" dirty="0" err="1"/>
              <a:t>CoAP</a:t>
            </a:r>
            <a:r>
              <a:rPr lang="en-US" altLang="ko-KR" dirty="0"/>
              <a:t> Servers send back with unicast responses.</a:t>
            </a:r>
          </a:p>
          <a:p>
            <a:r>
              <a:rPr lang="en-US" altLang="ko-KR" dirty="0"/>
              <a:t>Step3:  Upon receiving the response, the </a:t>
            </a:r>
            <a:r>
              <a:rPr lang="en-US" altLang="ko-KR" dirty="0" err="1"/>
              <a:t>CoAP</a:t>
            </a:r>
            <a:r>
              <a:rPr lang="en-US" altLang="ko-KR" dirty="0"/>
              <a:t> Client can use the source IP address &amp; port number to form Endpoint information, when the /</a:t>
            </a:r>
            <a:r>
              <a:rPr lang="en-US" altLang="ko-KR" dirty="0" err="1"/>
              <a:t>oic</a:t>
            </a:r>
            <a:r>
              <a:rPr lang="en-US" altLang="ko-KR" dirty="0"/>
              <a:t>/res response doesn’t carry no explicit “</a:t>
            </a:r>
            <a:r>
              <a:rPr lang="en-US" altLang="ko-KR" dirty="0" err="1"/>
              <a:t>eps</a:t>
            </a:r>
            <a:r>
              <a:rPr lang="en-US" altLang="ko-KR" dirty="0"/>
              <a:t>” Value. </a:t>
            </a:r>
          </a:p>
          <a:p>
            <a:r>
              <a:rPr lang="en-US" altLang="ko-KR" dirty="0"/>
              <a:t>Step4: the </a:t>
            </a:r>
            <a:r>
              <a:rPr lang="en-US" altLang="ko-KR" dirty="0" err="1"/>
              <a:t>CoAP</a:t>
            </a:r>
            <a:r>
              <a:rPr lang="en-US" altLang="ko-KR" dirty="0"/>
              <a:t> Client can find out Endpoint information for the Resources from the “</a:t>
            </a:r>
            <a:r>
              <a:rPr lang="en-US" altLang="ko-KR" dirty="0" err="1"/>
              <a:t>eps</a:t>
            </a:r>
            <a:r>
              <a:rPr lang="en-US" altLang="ko-KR" dirty="0"/>
              <a:t>” Parameter in the Links targeting them.  </a:t>
            </a:r>
          </a:p>
          <a:p>
            <a:endParaRPr lang="ko-KR" altLang="en-US" dirty="0"/>
          </a:p>
        </p:txBody>
      </p:sp>
      <p:sp>
        <p:nvSpPr>
          <p:cNvPr id="3" name="제목 2"/>
          <p:cNvSpPr>
            <a:spLocks noGrp="1"/>
          </p:cNvSpPr>
          <p:nvPr>
            <p:ph type="title"/>
          </p:nvPr>
        </p:nvSpPr>
        <p:spPr/>
        <p:txBody>
          <a:bodyPr/>
          <a:lstStyle/>
          <a:p>
            <a:r>
              <a:rPr lang="en-US" altLang="ko-KR" dirty="0" err="1"/>
              <a:t>CoAP</a:t>
            </a:r>
            <a:r>
              <a:rPr lang="en-US" altLang="ko-KR" dirty="0"/>
              <a:t> based Endpoint discovery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15</a:t>
            </a:fld>
            <a:endParaRPr lang="en-US" dirty="0"/>
          </a:p>
        </p:txBody>
      </p:sp>
    </p:spTree>
    <p:extLst>
      <p:ext uri="{BB962C8B-B14F-4D97-AF65-F5344CB8AC3E}">
        <p14:creationId xmlns:p14="http://schemas.microsoft.com/office/powerpoint/2010/main" val="27617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Previous materials </a:t>
            </a:r>
            <a:endParaRPr lang="ko-KR" altLang="en-US" dirty="0"/>
          </a:p>
        </p:txBody>
      </p:sp>
      <p:sp>
        <p:nvSpPr>
          <p:cNvPr id="3" name="제목 2"/>
          <p:cNvSpPr>
            <a:spLocks noGrp="1"/>
          </p:cNvSpPr>
          <p:nvPr>
            <p:ph type="title"/>
          </p:nvPr>
        </p:nvSpPr>
        <p:spPr/>
        <p:txBody>
          <a:bodyPr/>
          <a:lstStyle/>
          <a:p>
            <a:r>
              <a:rPr lang="en-US" altLang="ko-KR" dirty="0"/>
              <a:t>Appendix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16</a:t>
            </a:fld>
            <a:endParaRPr lang="en-US" dirty="0"/>
          </a:p>
        </p:txBody>
      </p:sp>
    </p:spTree>
    <p:extLst>
      <p:ext uri="{BB962C8B-B14F-4D97-AF65-F5344CB8AC3E}">
        <p14:creationId xmlns:p14="http://schemas.microsoft.com/office/powerpoint/2010/main" val="86824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a reminder that all Open Connectivity Foundation (“OCF”) activities are subject to compliance with the </a:t>
            </a:r>
            <a:r>
              <a:rPr lang="en-US" dirty="0">
                <a:hlinkClick r:id="rId3"/>
              </a:rPr>
              <a:t>Antitrust Compliance Policy</a:t>
            </a:r>
            <a:r>
              <a:rPr lang="en-US" dirty="0"/>
              <a:t> for Open Connectivity Foundation (the “Policy”).  Each individual participant and attendee at this meeting is responsible for complying with the Policy.  Copies of the Policy are available within the Workgroup portal, or if applicable, may be immediately emailed to anyone in this meeting.</a:t>
            </a:r>
          </a:p>
          <a:p>
            <a:r>
              <a:rPr lang="en-US" dirty="0"/>
              <a:t>Additionally, this is a reminder that all discussions and disclosures at this meeting are subject to the Confidentiality provisions of the </a:t>
            </a:r>
            <a:r>
              <a:rPr lang="en-US" dirty="0">
                <a:hlinkClick r:id="rId4"/>
              </a:rPr>
              <a:t>OIC’s Bylaws</a:t>
            </a:r>
            <a:r>
              <a:rPr lang="en-US" dirty="0"/>
              <a:t>.</a:t>
            </a:r>
          </a:p>
        </p:txBody>
      </p:sp>
      <p:sp>
        <p:nvSpPr>
          <p:cNvPr id="3" name="Title 2"/>
          <p:cNvSpPr>
            <a:spLocks noGrp="1"/>
          </p:cNvSpPr>
          <p:nvPr>
            <p:ph type="title"/>
          </p:nvPr>
        </p:nvSpPr>
        <p:spPr/>
        <p:txBody>
          <a:bodyPr/>
          <a:lstStyle/>
          <a:p>
            <a:r>
              <a:rPr lang="en-US" dirty="0"/>
              <a:t>Anti-trust Confidentiality Reminder</a:t>
            </a:r>
          </a:p>
        </p:txBody>
      </p:sp>
      <p:sp>
        <p:nvSpPr>
          <p:cNvPr id="5" name="Slide Number Placeholder 4"/>
          <p:cNvSpPr>
            <a:spLocks noGrp="1"/>
          </p:cNvSpPr>
          <p:nvPr>
            <p:ph type="sldNum" sz="quarter" idx="11"/>
          </p:nvPr>
        </p:nvSpPr>
        <p:spPr/>
        <p:txBody>
          <a:bodyPr/>
          <a:lstStyle/>
          <a:p>
            <a:fld id="{17A5C656-E050-4F3D-A0DB-0D19E9E83691}" type="slidenum">
              <a:rPr lang="en-US" smtClean="0"/>
              <a:pPr/>
              <a:t>2</a:t>
            </a:fld>
            <a:endParaRPr lang="en-US" dirty="0"/>
          </a:p>
        </p:txBody>
      </p:sp>
      <p:sp>
        <p:nvSpPr>
          <p:cNvPr id="7" name="Date Placeholder 6"/>
          <p:cNvSpPr>
            <a:spLocks noGrp="1"/>
          </p:cNvSpPr>
          <p:nvPr>
            <p:ph type="dt" sz="half" idx="10"/>
          </p:nvPr>
        </p:nvSpPr>
        <p:spPr>
          <a:xfrm>
            <a:off x="442119" y="6477000"/>
            <a:ext cx="1981200" cy="304801"/>
          </a:xfrm>
        </p:spPr>
        <p:txBody>
          <a:bodyPr/>
          <a:lstStyle/>
          <a:p>
            <a:fld id="{3534BF5E-BF32-40CA-BD93-C20547DF6E16}" type="datetime4">
              <a:rPr lang="en-US" smtClean="0"/>
              <a:pPr/>
              <a:t>November 20, 2017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mj-lt"/>
              <a:buAutoNum type="arabicPeriod"/>
            </a:pPr>
            <a:r>
              <a:rPr lang="en-US" altLang="ko-KR" dirty="0"/>
              <a:t>Endpoint definition</a:t>
            </a:r>
          </a:p>
          <a:p>
            <a:pPr marL="457200" indent="-457200">
              <a:buFont typeface="+mj-lt"/>
              <a:buAutoNum type="arabicPeriod"/>
            </a:pPr>
            <a:endParaRPr lang="en-US" altLang="ko-KR" dirty="0"/>
          </a:p>
          <a:p>
            <a:pPr marL="457200" indent="-457200">
              <a:buFont typeface="+mj-lt"/>
              <a:buAutoNum type="arabicPeriod"/>
            </a:pPr>
            <a:r>
              <a:rPr lang="en-US" altLang="ko-KR" dirty="0"/>
              <a:t>Endpoint information with 2 items (</a:t>
            </a:r>
            <a:r>
              <a:rPr lang="en-US" altLang="ko-KR" dirty="0" err="1"/>
              <a:t>ep</a:t>
            </a:r>
            <a:r>
              <a:rPr lang="en-US" altLang="ko-KR" dirty="0"/>
              <a:t>, </a:t>
            </a:r>
            <a:r>
              <a:rPr lang="en-US" altLang="ko-KR" dirty="0" err="1"/>
              <a:t>pri</a:t>
            </a:r>
            <a:r>
              <a:rPr lang="en-US" altLang="ko-KR" dirty="0"/>
              <a:t>)</a:t>
            </a:r>
          </a:p>
          <a:p>
            <a:pPr lvl="1"/>
            <a:r>
              <a:rPr lang="en-US" altLang="ko-KR" dirty="0" err="1"/>
              <a:t>ep</a:t>
            </a:r>
            <a:r>
              <a:rPr lang="en-US" altLang="ko-KR" dirty="0"/>
              <a:t> has a URI value consisting of Transport Protocol Suites &amp; Endpoint Locator  </a:t>
            </a:r>
          </a:p>
          <a:p>
            <a:pPr marL="457200" indent="-457200">
              <a:buFont typeface="+mj-lt"/>
              <a:buAutoNum type="arabicPeriod"/>
            </a:pPr>
            <a:endParaRPr lang="en-US" altLang="ko-KR" dirty="0"/>
          </a:p>
          <a:p>
            <a:pPr marL="457200" indent="-457200">
              <a:buFont typeface="+mj-lt"/>
              <a:buAutoNum type="arabicPeriod"/>
            </a:pPr>
            <a:r>
              <a:rPr lang="en-US" altLang="ko-KR" dirty="0"/>
              <a:t>“</a:t>
            </a:r>
            <a:r>
              <a:rPr lang="en-US" altLang="ko-KR" dirty="0" err="1"/>
              <a:t>eps</a:t>
            </a:r>
            <a:r>
              <a:rPr lang="en-US" altLang="ko-KR" dirty="0"/>
              <a:t>” Parameter for Endpoint information</a:t>
            </a:r>
          </a:p>
          <a:p>
            <a:pPr lvl="1"/>
            <a:r>
              <a:rPr lang="en-US" altLang="ko-KR" dirty="0"/>
              <a:t>/</a:t>
            </a:r>
            <a:r>
              <a:rPr lang="en-US" altLang="ko-KR" dirty="0" err="1"/>
              <a:t>oic</a:t>
            </a:r>
            <a:r>
              <a:rPr lang="en-US" altLang="ko-KR" dirty="0"/>
              <a:t>/res with “</a:t>
            </a:r>
            <a:r>
              <a:rPr lang="en-US" altLang="ko-KR" dirty="0" err="1"/>
              <a:t>eps</a:t>
            </a:r>
            <a:r>
              <a:rPr lang="en-US" altLang="ko-KR" dirty="0"/>
              <a:t>” Parameter</a:t>
            </a:r>
          </a:p>
          <a:p>
            <a:pPr marL="457200" indent="-457200">
              <a:buFont typeface="+mj-lt"/>
              <a:buAutoNum type="arabicPeriod"/>
            </a:pPr>
            <a:endParaRPr lang="en-US" altLang="ko-KR" dirty="0"/>
          </a:p>
          <a:p>
            <a:pPr marL="457200" indent="-457200">
              <a:buFont typeface="+mj-lt"/>
              <a:buAutoNum type="arabicPeriod"/>
            </a:pPr>
            <a:r>
              <a:rPr lang="en-US" altLang="ko-KR" dirty="0"/>
              <a:t>Endpoint discovery or retrieval</a:t>
            </a:r>
          </a:p>
        </p:txBody>
      </p:sp>
      <p:sp>
        <p:nvSpPr>
          <p:cNvPr id="3" name="Title 2"/>
          <p:cNvSpPr>
            <a:spLocks noGrp="1"/>
          </p:cNvSpPr>
          <p:nvPr>
            <p:ph type="title"/>
          </p:nvPr>
        </p:nvSpPr>
        <p:spPr/>
        <p:txBody>
          <a:bodyPr/>
          <a:lstStyle/>
          <a:p>
            <a:r>
              <a:rPr lang="en-US" dirty="0"/>
              <a:t>Contents</a:t>
            </a:r>
          </a:p>
        </p:txBody>
      </p:sp>
      <p:sp>
        <p:nvSpPr>
          <p:cNvPr id="5" name="Slide Number Placeholder 4"/>
          <p:cNvSpPr>
            <a:spLocks noGrp="1"/>
          </p:cNvSpPr>
          <p:nvPr>
            <p:ph type="sldNum" sz="quarter" idx="11"/>
          </p:nvPr>
        </p:nvSpPr>
        <p:spPr/>
        <p:txBody>
          <a:bodyPr/>
          <a:lstStyle/>
          <a:p>
            <a:fld id="{17A5C656-E050-4F3D-A0DB-0D19E9E83691}" type="slidenum">
              <a:rPr lang="en-US" smtClean="0"/>
              <a:pPr/>
              <a:t>3</a:t>
            </a:fld>
            <a:endParaRPr lang="en-US" dirty="0"/>
          </a:p>
        </p:txBody>
      </p:sp>
      <p:sp>
        <p:nvSpPr>
          <p:cNvPr id="7" name="Date Placeholder 6"/>
          <p:cNvSpPr>
            <a:spLocks noGrp="1"/>
          </p:cNvSpPr>
          <p:nvPr>
            <p:ph type="dt" sz="half" idx="10"/>
          </p:nvPr>
        </p:nvSpPr>
        <p:spPr>
          <a:xfrm>
            <a:off x="442119" y="6477000"/>
            <a:ext cx="1981200" cy="304801"/>
          </a:xfrm>
        </p:spPr>
        <p:txBody>
          <a:bodyPr/>
          <a:lstStyle/>
          <a:p>
            <a:fld id="{3534BF5E-BF32-40CA-BD93-C20547DF6E16}" type="datetime4">
              <a:rPr lang="en-US" smtClean="0"/>
              <a:pPr/>
              <a:t>November 20, 2017</a:t>
            </a:fld>
            <a:endParaRPr lang="en-US" dirty="0"/>
          </a:p>
        </p:txBody>
      </p:sp>
    </p:spTree>
    <p:extLst>
      <p:ext uri="{BB962C8B-B14F-4D97-AF65-F5344CB8AC3E}">
        <p14:creationId xmlns:p14="http://schemas.microsoft.com/office/powerpoint/2010/main" val="330724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Endpoint definition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4</a:t>
            </a:fld>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fontScale="85000" lnSpcReduction="20000"/>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2A4C56"/>
                </a:solidFill>
                <a:effectLst/>
                <a:uLnTx/>
                <a:uFillTx/>
                <a:latin typeface="Century Gothic"/>
              </a:rPr>
              <a:t>RFC 7252 specified "Endpoint" as below</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A </a:t>
            </a:r>
            <a:r>
              <a:rPr kumimoji="0" lang="en-US" sz="2400" b="0" i="0" u="none" strike="noStrike" kern="1200" cap="none" spc="0" normalizeH="0" baseline="0" noProof="0" dirty="0" err="1">
                <a:ln>
                  <a:noFill/>
                </a:ln>
                <a:solidFill>
                  <a:srgbClr val="2A4C56"/>
                </a:solidFill>
                <a:effectLst/>
                <a:uLnTx/>
                <a:uFillTx/>
                <a:latin typeface="Century Gothic"/>
              </a:rPr>
              <a:t>CoAP</a:t>
            </a:r>
            <a:r>
              <a:rPr kumimoji="0" lang="en-US" sz="2400" b="0" i="0" u="none" strike="noStrike" kern="1200" cap="none" spc="0" normalizeH="0" baseline="0" noProof="0" dirty="0">
                <a:ln>
                  <a:noFill/>
                </a:ln>
                <a:solidFill>
                  <a:srgbClr val="2A4C56"/>
                </a:solidFill>
                <a:effectLst/>
                <a:uLnTx/>
                <a:uFillTx/>
                <a:latin typeface="Century Gothic"/>
              </a:rPr>
              <a:t> endpoint is the source or destination of a </a:t>
            </a:r>
            <a:r>
              <a:rPr kumimoji="0" lang="en-US" sz="2400" b="0" i="0" u="none" strike="noStrike" kern="1200" cap="none" spc="0" normalizeH="0" baseline="0" noProof="0" dirty="0" err="1">
                <a:ln>
                  <a:noFill/>
                </a:ln>
                <a:solidFill>
                  <a:srgbClr val="2A4C56"/>
                </a:solidFill>
                <a:effectLst/>
                <a:uLnTx/>
                <a:uFillTx/>
                <a:latin typeface="Century Gothic"/>
              </a:rPr>
              <a:t>CoAP</a:t>
            </a:r>
            <a:r>
              <a:rPr kumimoji="0" lang="en-US" sz="2400" b="0" i="0" u="none" strike="noStrike" kern="1200" cap="none" spc="0" normalizeH="0" baseline="0" noProof="0" dirty="0">
                <a:ln>
                  <a:noFill/>
                </a:ln>
                <a:solidFill>
                  <a:srgbClr val="2A4C56"/>
                </a:solidFill>
                <a:effectLst/>
                <a:uLnTx/>
                <a:uFillTx/>
                <a:latin typeface="Century Gothic"/>
              </a:rPr>
              <a:t> message. The</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specific definition of an endpoint depends on the transport being</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used for </a:t>
            </a:r>
            <a:r>
              <a:rPr kumimoji="0" lang="en-US" sz="2400" b="0" i="0" u="none" strike="noStrike" kern="1200" cap="none" spc="0" normalizeH="0" baseline="0" noProof="0" dirty="0" err="1">
                <a:ln>
                  <a:noFill/>
                </a:ln>
                <a:solidFill>
                  <a:srgbClr val="2A4C56"/>
                </a:solidFill>
                <a:effectLst/>
                <a:uLnTx/>
                <a:uFillTx/>
                <a:latin typeface="Century Gothic"/>
              </a:rPr>
              <a:t>CoAP</a:t>
            </a:r>
            <a:r>
              <a:rPr kumimoji="0" lang="en-US" sz="2400" b="0" i="0" u="none" strike="noStrike" kern="1200" cap="none" spc="0" normalizeH="0" baseline="0" noProof="0" dirty="0">
                <a:ln>
                  <a:noFill/>
                </a:ln>
                <a:solidFill>
                  <a:srgbClr val="2A4C56"/>
                </a:solidFill>
                <a:effectLst/>
                <a:uLnTx/>
                <a:uFillTx/>
                <a:latin typeface="Century Gothic"/>
              </a:rPr>
              <a:t>. For the transports defined in this specification, the</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endpoint is identified depending on the security mode used (see</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Section 9): With no security, the endpoint is solely identified by an</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IP address and a UDP port number. With other security modes, the</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endpoint is identified as defined by the security mode.</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2A4C56"/>
                </a:solidFill>
                <a:effectLst/>
                <a:uLnTx/>
                <a:uFillTx/>
                <a:latin typeface="Century Gothic"/>
              </a:rPr>
              <a:t>Similarly  OIC Endpoint is specified as</a:t>
            </a: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r>
              <a:rPr kumimoji="0" lang="en-US" sz="2400" b="0" i="0" u="none" strike="noStrike" kern="1200" cap="none" spc="0" normalizeH="0" baseline="0" noProof="0" dirty="0">
                <a:ln>
                  <a:noFill/>
                </a:ln>
                <a:solidFill>
                  <a:srgbClr val="2A4C56"/>
                </a:solidFill>
                <a:effectLst/>
                <a:uLnTx/>
                <a:uFillTx/>
                <a:latin typeface="Century Gothic"/>
              </a:rPr>
              <a:t> </a:t>
            </a:r>
          </a:p>
          <a:p>
            <a:pPr lvl="0">
              <a:buNone/>
              <a:defRPr/>
            </a:pPr>
            <a:r>
              <a:rPr kumimoji="0" lang="en-US" sz="2400" b="1" i="0" u="none" strike="noStrike" kern="1200" cap="none" spc="0" normalizeH="0" baseline="0" noProof="0" dirty="0">
                <a:ln>
                  <a:noFill/>
                </a:ln>
                <a:solidFill>
                  <a:srgbClr val="2A4C56"/>
                </a:solidFill>
                <a:effectLst/>
                <a:uLnTx/>
                <a:uFillTx/>
                <a:latin typeface="Century Gothic"/>
              </a:rPr>
              <a:t>  </a:t>
            </a:r>
            <a:r>
              <a:rPr lang="en-US" b="1" dirty="0"/>
              <a:t>An (OCF) Endpoint is defined as the source or destination of a request and response messages for a given Transport Protocol Suites (e.g. </a:t>
            </a:r>
            <a:r>
              <a:rPr lang="en-US" b="1" dirty="0" err="1"/>
              <a:t>CoAP</a:t>
            </a:r>
            <a:r>
              <a:rPr lang="en-US" b="1" dirty="0"/>
              <a:t> over UDP over IPv6). The specific definition of an Endpoint depends on the Transport Protocol Suites being used. For the example of </a:t>
            </a:r>
            <a:r>
              <a:rPr lang="en-US" b="1" dirty="0" err="1"/>
              <a:t>CoAP</a:t>
            </a:r>
            <a:r>
              <a:rPr lang="en-US" b="1" dirty="0"/>
              <a:t> over UDP over IPv6, the endpoint is identified by an IPv6 address and UDP port number. </a:t>
            </a: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Tree>
    <p:extLst>
      <p:ext uri="{BB962C8B-B14F-4D97-AF65-F5344CB8AC3E}">
        <p14:creationId xmlns:p14="http://schemas.microsoft.com/office/powerpoint/2010/main" val="406415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2119" y="1447800"/>
            <a:ext cx="11277600" cy="5029200"/>
          </a:xfrm>
        </p:spPr>
        <p:txBody>
          <a:bodyPr>
            <a:normAutofit fontScale="92500" lnSpcReduction="10000"/>
          </a:bodyPr>
          <a:lstStyle/>
          <a:p>
            <a:r>
              <a:rPr lang="en-US" altLang="ko-KR" dirty="0"/>
              <a:t>Each OCF Device shall associate with at least one Endpoint with which it can exchange Request &amp; Response messages. </a:t>
            </a:r>
          </a:p>
          <a:p>
            <a:pPr lvl="1"/>
            <a:r>
              <a:rPr lang="en-US" altLang="ko-KR" dirty="0"/>
              <a:t>When a message is sent to an Endpoint, it shall be delivered to the OCF Device which is associated with the Endpoint. </a:t>
            </a:r>
          </a:p>
          <a:p>
            <a:pPr lvl="1"/>
            <a:r>
              <a:rPr lang="en-US" altLang="ko-KR" dirty="0"/>
              <a:t>When a Request message is delivered to an Endpoint, path component is enough to locate the target Resource.    </a:t>
            </a:r>
          </a:p>
          <a:p>
            <a:r>
              <a:rPr lang="en-US" altLang="ko-KR" dirty="0"/>
              <a:t>OCF Device can be associated with multiple Endpoints. </a:t>
            </a:r>
          </a:p>
          <a:p>
            <a:pPr lvl="1"/>
            <a:r>
              <a:rPr lang="en-US" altLang="ko-KR" dirty="0"/>
              <a:t>E.g. OCF Device may support both </a:t>
            </a:r>
            <a:r>
              <a:rPr lang="en-US" altLang="ko-KR" dirty="0" err="1"/>
              <a:t>CoAP</a:t>
            </a:r>
            <a:r>
              <a:rPr lang="en-US" altLang="ko-KR" dirty="0"/>
              <a:t> &amp; HTTP </a:t>
            </a:r>
          </a:p>
          <a:p>
            <a:r>
              <a:rPr lang="en-US" altLang="ko-KR" dirty="0"/>
              <a:t>An endpoint can be shared among multiple OCF Devices, only when there is a way to clearly indicate the target Resource with Request URI.  </a:t>
            </a:r>
          </a:p>
          <a:p>
            <a:pPr lvl="1"/>
            <a:r>
              <a:rPr lang="en-US" altLang="ko-KR" dirty="0"/>
              <a:t>When multiple </a:t>
            </a:r>
            <a:r>
              <a:rPr lang="en-US" altLang="ko-KR" dirty="0" err="1"/>
              <a:t>CoAP</a:t>
            </a:r>
            <a:r>
              <a:rPr lang="en-US" altLang="ko-KR" dirty="0"/>
              <a:t> servers use separate URI paths for all the hosted resources, and the </a:t>
            </a:r>
            <a:r>
              <a:rPr lang="en-US" altLang="ko-KR" dirty="0" err="1"/>
              <a:t>CoAP</a:t>
            </a:r>
            <a:r>
              <a:rPr lang="en-US" altLang="ko-KR" dirty="0"/>
              <a:t> implementation </a:t>
            </a:r>
            <a:r>
              <a:rPr lang="en-US" altLang="ko-KR" dirty="0" err="1"/>
              <a:t>demuxes</a:t>
            </a:r>
            <a:r>
              <a:rPr lang="en-US" altLang="ko-KR" dirty="0"/>
              <a:t> by path, they can share the same </a:t>
            </a:r>
            <a:r>
              <a:rPr lang="en-US" altLang="ko-KR" dirty="0" err="1"/>
              <a:t>CoAP</a:t>
            </a:r>
            <a:r>
              <a:rPr lang="en-US" altLang="ko-KR" dirty="0"/>
              <a:t> endpoint.  </a:t>
            </a:r>
          </a:p>
          <a:p>
            <a:pPr lvl="1"/>
            <a:r>
              <a:rPr lang="en-US" altLang="ko-KR" dirty="0"/>
              <a:t>However, the above is not possible for OIC 1.1 because pre-determined URI (e.g. /</a:t>
            </a:r>
            <a:r>
              <a:rPr lang="en-US" altLang="ko-KR" dirty="0" err="1"/>
              <a:t>oic</a:t>
            </a:r>
            <a:r>
              <a:rPr lang="en-US" altLang="ko-KR" dirty="0"/>
              <a:t>/d) is mandatory for some mandatory Resources (e.g. "</a:t>
            </a:r>
            <a:r>
              <a:rPr lang="en-US" altLang="ko-KR" dirty="0" err="1"/>
              <a:t>oic.wk.d</a:t>
            </a:r>
            <a:r>
              <a:rPr lang="en-US" altLang="ko-KR" dirty="0"/>
              <a:t>") </a:t>
            </a:r>
          </a:p>
        </p:txBody>
      </p:sp>
      <p:sp>
        <p:nvSpPr>
          <p:cNvPr id="3" name="제목 2"/>
          <p:cNvSpPr>
            <a:spLocks noGrp="1"/>
          </p:cNvSpPr>
          <p:nvPr>
            <p:ph type="title"/>
          </p:nvPr>
        </p:nvSpPr>
        <p:spPr/>
        <p:txBody>
          <a:bodyPr/>
          <a:lstStyle/>
          <a:p>
            <a:r>
              <a:rPr lang="en-US" altLang="ko-KR" dirty="0"/>
              <a:t>Endpoint &amp; OCF Device relationship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5</a:t>
            </a:fld>
            <a:endParaRPr lang="en-US" dirty="0"/>
          </a:p>
        </p:txBody>
      </p:sp>
    </p:spTree>
    <p:extLst>
      <p:ext uri="{BB962C8B-B14F-4D97-AF65-F5344CB8AC3E}">
        <p14:creationId xmlns:p14="http://schemas.microsoft.com/office/powerpoint/2010/main" val="389316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Endpoint is represented by Endpoint information which consists of 2 items.</a:t>
            </a:r>
          </a:p>
          <a:p>
            <a:pPr marL="0" indent="0">
              <a:buNone/>
            </a:pPr>
            <a:r>
              <a:rPr lang="en-US" altLang="ko-KR" dirty="0"/>
              <a:t> </a:t>
            </a:r>
          </a:p>
          <a:p>
            <a:pPr marL="457200" indent="-457200">
              <a:buFont typeface="+mj-lt"/>
              <a:buAutoNum type="arabicPeriod"/>
            </a:pPr>
            <a:r>
              <a:rPr lang="en-US" altLang="ko-KR" dirty="0"/>
              <a:t>Endpoint (</a:t>
            </a:r>
            <a:r>
              <a:rPr lang="en-US" altLang="ko-KR" dirty="0" err="1"/>
              <a:t>ep</a:t>
            </a:r>
            <a:r>
              <a:rPr lang="en-US" altLang="ko-KR" dirty="0"/>
              <a:t>) </a:t>
            </a:r>
          </a:p>
          <a:p>
            <a:pPr lvl="1"/>
            <a:r>
              <a:rPr lang="en-US" altLang="ko-KR" dirty="0" err="1"/>
              <a:t>ep</a:t>
            </a:r>
            <a:r>
              <a:rPr lang="en-US" altLang="ko-KR" dirty="0"/>
              <a:t> in turn indicates Transport Protocol Suite &amp; Endpoint Locator  </a:t>
            </a:r>
          </a:p>
          <a:p>
            <a:pPr marL="457200" indent="-457200">
              <a:buFont typeface="+mj-lt"/>
              <a:buAutoNum type="arabicPeriod"/>
            </a:pPr>
            <a:endParaRPr lang="en-US" altLang="ko-KR" dirty="0"/>
          </a:p>
          <a:p>
            <a:pPr marL="457200" indent="-457200">
              <a:buFont typeface="+mj-lt"/>
              <a:buAutoNum type="arabicPeriod"/>
            </a:pPr>
            <a:r>
              <a:rPr lang="en-US" altLang="ko-KR" dirty="0"/>
              <a:t>Priority (</a:t>
            </a:r>
            <a:r>
              <a:rPr lang="en-US" altLang="ko-KR" dirty="0" err="1"/>
              <a:t>pri</a:t>
            </a:r>
            <a:r>
              <a:rPr lang="en-US" altLang="ko-KR" dirty="0"/>
              <a:t>)</a:t>
            </a:r>
          </a:p>
          <a:p>
            <a:endParaRPr lang="ko-KR" altLang="en-US" dirty="0"/>
          </a:p>
        </p:txBody>
      </p:sp>
      <p:sp>
        <p:nvSpPr>
          <p:cNvPr id="3" name="제목 2"/>
          <p:cNvSpPr>
            <a:spLocks noGrp="1"/>
          </p:cNvSpPr>
          <p:nvPr>
            <p:ph type="title"/>
          </p:nvPr>
        </p:nvSpPr>
        <p:spPr>
          <a:xfrm>
            <a:off x="442118" y="152400"/>
            <a:ext cx="11582401" cy="1066800"/>
          </a:xfrm>
        </p:spPr>
        <p:txBody>
          <a:bodyPr/>
          <a:lstStyle/>
          <a:p>
            <a:r>
              <a:rPr lang="fr-FR" altLang="ko-KR" dirty="0"/>
              <a:t>Endpoint information (i.e. Endpoint representation format)</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6</a:t>
            </a:fld>
            <a:endParaRPr lang="en-US" dirty="0"/>
          </a:p>
        </p:txBody>
      </p:sp>
    </p:spTree>
    <p:extLst>
      <p:ext uri="{BB962C8B-B14F-4D97-AF65-F5344CB8AC3E}">
        <p14:creationId xmlns:p14="http://schemas.microsoft.com/office/powerpoint/2010/main" val="147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2119" y="1447800"/>
            <a:ext cx="11277600" cy="4876800"/>
          </a:xfrm>
        </p:spPr>
        <p:txBody>
          <a:bodyPr>
            <a:normAutofit fontScale="92500" lnSpcReduction="10000"/>
          </a:bodyPr>
          <a:lstStyle/>
          <a:p>
            <a:r>
              <a:rPr lang="en-US" altLang="ko-KR" dirty="0"/>
              <a:t>Transport Protocol Suites  </a:t>
            </a:r>
          </a:p>
          <a:p>
            <a:pPr lvl="1"/>
            <a:r>
              <a:rPr lang="en-US" altLang="ko-KR" dirty="0"/>
              <a:t>Transport Protocol Suites is a combination of protocols (e.g. </a:t>
            </a:r>
            <a:r>
              <a:rPr lang="en-US" altLang="ko-KR" dirty="0" err="1"/>
              <a:t>CoAP</a:t>
            </a:r>
            <a:r>
              <a:rPr lang="en-US" altLang="ko-KR" dirty="0"/>
              <a:t> + UDP + IPv6) </a:t>
            </a:r>
          </a:p>
          <a:p>
            <a:pPr marL="274320" lvl="1" indent="0">
              <a:buNone/>
            </a:pPr>
            <a:r>
              <a:rPr lang="en-US" altLang="ko-KR" dirty="0"/>
              <a:t>     with which Request and Request message can be exchanged</a:t>
            </a:r>
          </a:p>
          <a:p>
            <a:pPr marL="274320" lvl="1" indent="0">
              <a:buNone/>
            </a:pPr>
            <a:r>
              <a:rPr lang="en-US" altLang="ko-KR" dirty="0"/>
              <a:t>     for </a:t>
            </a:r>
            <a:r>
              <a:rPr lang="en-US" altLang="ko-KR" dirty="0" err="1"/>
              <a:t>RESTful</a:t>
            </a:r>
            <a:r>
              <a:rPr lang="en-US" altLang="ko-KR" dirty="0"/>
              <a:t> transaction (i.e. CRUDN).</a:t>
            </a:r>
          </a:p>
          <a:p>
            <a:pPr lvl="1"/>
            <a:r>
              <a:rPr lang="en-US" altLang="ko-KR" dirty="0"/>
              <a:t>Transport Protocol Suites is indicated by IANA registered “scheme”  </a:t>
            </a:r>
          </a:p>
          <a:p>
            <a:pPr marL="274320" lvl="1" indent="0">
              <a:buNone/>
            </a:pPr>
            <a:r>
              <a:rPr lang="en-US" altLang="ko-KR" dirty="0">
                <a:cs typeface="Courier New" panose="02070309020205020404" pitchFamily="49" charset="0"/>
              </a:rPr>
              <a:t>                  </a:t>
            </a:r>
          </a:p>
          <a:p>
            <a:pPr marL="274320" lvl="1" indent="0">
              <a:buNone/>
            </a:pPr>
            <a:r>
              <a:rPr lang="en-US" altLang="ko-KR" dirty="0">
                <a:cs typeface="Courier New" panose="02070309020205020404" pitchFamily="49" charset="0"/>
              </a:rPr>
              <a:t>         </a:t>
            </a:r>
            <a:endParaRPr lang="en-US" altLang="ko-KR" dirty="0">
              <a:latin typeface="+mj-lt"/>
            </a:endParaRPr>
          </a:p>
          <a:p>
            <a:pPr marL="274320" lvl="1" indent="0">
              <a:buNone/>
            </a:pPr>
            <a:endParaRPr lang="en-US" altLang="ko-KR" dirty="0">
              <a:cs typeface="Courier New" panose="02070309020205020404" pitchFamily="49" charset="0"/>
            </a:endParaRPr>
          </a:p>
          <a:p>
            <a:pPr marL="274320" lvl="1" indent="0">
              <a:buNone/>
            </a:pPr>
            <a:endParaRPr lang="en-US" altLang="ko-KR" dirty="0">
              <a:cs typeface="Courier New" panose="02070309020205020404" pitchFamily="49" charset="0"/>
            </a:endParaRPr>
          </a:p>
          <a:p>
            <a:pPr marL="274320" lvl="1" indent="0">
              <a:buNone/>
            </a:pPr>
            <a:r>
              <a:rPr lang="en-US" altLang="ko-KR" dirty="0">
                <a:cs typeface="Courier New" panose="02070309020205020404" pitchFamily="49" charset="0"/>
              </a:rPr>
              <a:t> </a:t>
            </a:r>
            <a:endParaRPr lang="en-US" altLang="ko-KR" b="1" dirty="0">
              <a:latin typeface="Courier New" panose="02070309020205020404" pitchFamily="49" charset="0"/>
              <a:cs typeface="Courier New" panose="02070309020205020404" pitchFamily="49" charset="0"/>
            </a:endParaRPr>
          </a:p>
          <a:p>
            <a:pPr lvl="1"/>
            <a:endParaRPr lang="en-US" altLang="ko-KR" dirty="0"/>
          </a:p>
          <a:p>
            <a:pPr lvl="1"/>
            <a:endParaRPr lang="en-US" altLang="ko-KR" dirty="0"/>
          </a:p>
          <a:p>
            <a:pPr lvl="1"/>
            <a:r>
              <a:rPr lang="en-US" altLang="ko-KR" dirty="0"/>
              <a:t>Vendor or OCF defined scheme is also allowed. </a:t>
            </a:r>
          </a:p>
          <a:p>
            <a:pPr lvl="2"/>
            <a:r>
              <a:rPr lang="en-US" altLang="ko-KR" dirty="0"/>
              <a:t>example) </a:t>
            </a:r>
            <a:r>
              <a:rPr lang="en-US" altLang="ko-KR" dirty="0" err="1"/>
              <a:t>com.samsung.foo</a:t>
            </a:r>
            <a:r>
              <a:rPr lang="en-US" altLang="ko-KR" dirty="0"/>
              <a:t>  </a:t>
            </a:r>
            <a:r>
              <a:rPr lang="en-US" altLang="ko-KR" dirty="0">
                <a:cs typeface="Courier New" panose="02070309020205020404" pitchFamily="49" charset="0"/>
              </a:rPr>
              <a:t>   </a:t>
            </a:r>
          </a:p>
          <a:p>
            <a:endParaRPr lang="en-US" altLang="ko-KR" dirty="0"/>
          </a:p>
          <a:p>
            <a:endParaRPr lang="ko-KR" altLang="en-US" dirty="0"/>
          </a:p>
        </p:txBody>
      </p:sp>
      <p:sp>
        <p:nvSpPr>
          <p:cNvPr id="3" name="제목 2"/>
          <p:cNvSpPr>
            <a:spLocks noGrp="1"/>
          </p:cNvSpPr>
          <p:nvPr>
            <p:ph type="title"/>
          </p:nvPr>
        </p:nvSpPr>
        <p:spPr/>
        <p:txBody>
          <a:bodyPr/>
          <a:lstStyle/>
          <a:p>
            <a:r>
              <a:rPr lang="fr-FR" altLang="ko-KR" dirty="0"/>
              <a:t>Endpoint (ep) : Transport Protocol Suites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a:xfrm>
            <a:off x="10805319" y="6172200"/>
            <a:ext cx="1066800" cy="304800"/>
          </a:xfrm>
        </p:spPr>
        <p:txBody>
          <a:bodyPr/>
          <a:lstStyle/>
          <a:p>
            <a:fld id="{17A5C656-E050-4F3D-A0DB-0D19E9E83691}" type="slidenum">
              <a:rPr lang="en-US" smtClean="0"/>
              <a:pPr/>
              <a:t>7</a:t>
            </a:fld>
            <a:endParaRPr lang="en-US" dirty="0"/>
          </a:p>
        </p:txBody>
      </p:sp>
      <p:graphicFrame>
        <p:nvGraphicFramePr>
          <p:cNvPr id="10" name="표 9"/>
          <p:cNvGraphicFramePr>
            <a:graphicFrameLocks noGrp="1"/>
          </p:cNvGraphicFramePr>
          <p:nvPr>
            <p:extLst>
              <p:ext uri="{D42A27DB-BD31-4B8C-83A1-F6EECF244321}">
                <p14:modId xmlns:p14="http://schemas.microsoft.com/office/powerpoint/2010/main" val="2528404193"/>
              </p:ext>
            </p:extLst>
          </p:nvPr>
        </p:nvGraphicFramePr>
        <p:xfrm>
          <a:off x="2194719" y="3276600"/>
          <a:ext cx="5333999" cy="213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590799">
                  <a:extLst>
                    <a:ext uri="{9D8B030D-6E8A-4147-A177-3AD203B41FA5}">
                      <a16:colId xmlns:a16="http://schemas.microsoft.com/office/drawing/2014/main" val="20001"/>
                    </a:ext>
                  </a:extLst>
                </a:gridCol>
              </a:tblGrid>
              <a:tr h="204216">
                <a:tc>
                  <a:txBody>
                    <a:bodyPr/>
                    <a:lstStyle/>
                    <a:p>
                      <a:pPr latinLnBrk="1"/>
                      <a:r>
                        <a:rPr lang="en-US" altLang="ko-KR" sz="1400" dirty="0"/>
                        <a:t>Transport Protocol</a:t>
                      </a:r>
                      <a:r>
                        <a:rPr lang="en-US" altLang="ko-KR" sz="1400" baseline="0" dirty="0"/>
                        <a:t> Suites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a:t>scheme </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4216">
                <a:tc>
                  <a:txBody>
                    <a:bodyPr/>
                    <a:lstStyle/>
                    <a:p>
                      <a:pPr latinLnBrk="1"/>
                      <a:r>
                        <a:rPr lang="en-US" altLang="ko-KR" sz="1400" dirty="0" err="1"/>
                        <a:t>coap</a:t>
                      </a:r>
                      <a:r>
                        <a:rPr lang="en-US" altLang="ko-KR" sz="1400" dirty="0"/>
                        <a:t> + </a:t>
                      </a:r>
                      <a:r>
                        <a:rPr lang="en-US" altLang="ko-KR" sz="1400" dirty="0" err="1"/>
                        <a:t>udp</a:t>
                      </a:r>
                      <a:r>
                        <a:rPr lang="en-US" altLang="ko-KR" sz="1400" baseline="0" dirty="0"/>
                        <a:t> + </a:t>
                      </a:r>
                      <a:r>
                        <a:rPr lang="en-US" altLang="ko-KR" sz="1400" baseline="0" dirty="0" err="1"/>
                        <a:t>ip</a:t>
                      </a:r>
                      <a:r>
                        <a:rPr lang="en-US" altLang="ko-KR" sz="1400" baseline="0" dirty="0"/>
                        <a:t> </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1400" dirty="0" err="1"/>
                        <a:t>coap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coaps</a:t>
                      </a:r>
                      <a:r>
                        <a:rPr lang="en-US" altLang="ko-KR" sz="1400" dirty="0"/>
                        <a:t> + </a:t>
                      </a:r>
                      <a:r>
                        <a:rPr lang="en-US" altLang="ko-KR" sz="1400" dirty="0" err="1"/>
                        <a:t>udp</a:t>
                      </a:r>
                      <a:r>
                        <a:rPr lang="en-US" altLang="ko-KR" sz="1400" baseline="0" dirty="0"/>
                        <a:t> + </a:t>
                      </a:r>
                      <a:r>
                        <a:rPr lang="en-US" altLang="ko-KR" sz="1400" baseline="0" dirty="0" err="1"/>
                        <a:t>ip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4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a:t>
                      </a:r>
                      <a:r>
                        <a:rPr lang="en-US" altLang="ko-KR" sz="1400" dirty="0"/>
                        <a:t> + </a:t>
                      </a:r>
                      <a:r>
                        <a:rPr lang="en-US" altLang="ko-KR" sz="1400" dirty="0" err="1"/>
                        <a:t>tcp</a:t>
                      </a:r>
                      <a:r>
                        <a:rPr lang="en-US" altLang="ko-KR" sz="1400" baseline="0" dirty="0"/>
                        <a:t> + </a:t>
                      </a:r>
                      <a:r>
                        <a:rPr lang="en-US" altLang="ko-KR" sz="1400" baseline="0" dirty="0" err="1"/>
                        <a:t>ip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coap+tcp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4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coaps+tco+ip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t>coaps+tcp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4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t>http + </a:t>
                      </a:r>
                      <a:r>
                        <a:rPr lang="en-US" altLang="ko-KR" sz="1400" dirty="0" err="1"/>
                        <a:t>tcp</a:t>
                      </a:r>
                      <a:r>
                        <a:rPr lang="en-US" altLang="ko-KR" sz="1400" baseline="0" dirty="0"/>
                        <a:t> + </a:t>
                      </a:r>
                      <a:r>
                        <a:rPr lang="en-US" altLang="ko-KR" sz="1400" baseline="0" dirty="0" err="1"/>
                        <a:t>ip</a:t>
                      </a:r>
                      <a:r>
                        <a:rPr lang="en-US" altLang="ko-KR" sz="1400" baseline="0" dirty="0"/>
                        <a:t> </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t>http</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4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t>https + </a:t>
                      </a:r>
                      <a:r>
                        <a:rPr lang="en-US" altLang="ko-KR" sz="1400" dirty="0" err="1"/>
                        <a:t>tcp</a:t>
                      </a:r>
                      <a:r>
                        <a:rPr lang="en-US" altLang="ko-KR" sz="1400" baseline="0" dirty="0"/>
                        <a:t> + </a:t>
                      </a:r>
                      <a:r>
                        <a:rPr lang="en-US" altLang="ko-KR" sz="1400" baseline="0" dirty="0" err="1"/>
                        <a:t>ip</a:t>
                      </a:r>
                      <a:r>
                        <a:rPr lang="en-US" altLang="ko-KR" sz="1400" baseline="0" dirty="0"/>
                        <a:t> </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t>https</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642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Endpoint Locator (EPL)</a:t>
            </a:r>
          </a:p>
          <a:p>
            <a:pPr lvl="1"/>
            <a:endParaRPr lang="en-US" altLang="ko-KR" dirty="0"/>
          </a:p>
          <a:p>
            <a:pPr lvl="1"/>
            <a:r>
              <a:rPr lang="en-US" altLang="ko-KR" dirty="0"/>
              <a:t>Endpoint Locator for is an address </a:t>
            </a:r>
          </a:p>
          <a:p>
            <a:pPr lvl="1">
              <a:buNone/>
            </a:pPr>
            <a:r>
              <a:rPr lang="en-US" altLang="ko-KR" dirty="0"/>
              <a:t>    (e.g. IPv6 address + Port number) through which a message can be sent </a:t>
            </a:r>
          </a:p>
          <a:p>
            <a:pPr lvl="1">
              <a:buNone/>
            </a:pPr>
            <a:r>
              <a:rPr lang="en-US" altLang="ko-KR" dirty="0"/>
              <a:t>    to the OCF Device </a:t>
            </a:r>
          </a:p>
          <a:p>
            <a:pPr marL="274320" lvl="1" indent="0">
              <a:buNone/>
            </a:pPr>
            <a:r>
              <a:rPr lang="en-US" altLang="ko-KR" dirty="0"/>
              <a:t>    (which is associated with the Endpoint).</a:t>
            </a:r>
          </a:p>
          <a:p>
            <a:pPr marL="274320" lvl="1" indent="0">
              <a:buNone/>
            </a:pPr>
            <a:endParaRPr lang="en-US" altLang="ko-KR" dirty="0"/>
          </a:p>
          <a:p>
            <a:pPr lvl="1"/>
            <a:r>
              <a:rPr lang="en-US" altLang="ko-KR" dirty="0"/>
              <a:t>Endpoint Locator for “</a:t>
            </a:r>
            <a:r>
              <a:rPr lang="en-US" altLang="ko-KR" dirty="0" err="1"/>
              <a:t>coap</a:t>
            </a:r>
            <a:r>
              <a:rPr lang="en-US" altLang="ko-KR" dirty="0"/>
              <a:t>”, “</a:t>
            </a:r>
            <a:r>
              <a:rPr lang="en-US" altLang="ko-KR" dirty="0" err="1"/>
              <a:t>coaps</a:t>
            </a:r>
            <a:r>
              <a:rPr lang="en-US" altLang="ko-KR" dirty="0"/>
              <a:t>”, “</a:t>
            </a:r>
            <a:r>
              <a:rPr lang="en-US" altLang="ko-KR" dirty="0" err="1"/>
              <a:t>coap+tcp</a:t>
            </a:r>
            <a:r>
              <a:rPr lang="en-US" altLang="ko-KR" dirty="0"/>
              <a:t>”, “</a:t>
            </a:r>
            <a:r>
              <a:rPr lang="en-US" altLang="ko-KR" dirty="0" err="1"/>
              <a:t>coaps+tcp</a:t>
            </a:r>
            <a:r>
              <a:rPr lang="en-US" altLang="ko-KR" dirty="0"/>
              <a:t>”, “http”, “https” is represented as “IP address: port number” </a:t>
            </a:r>
          </a:p>
          <a:p>
            <a:pPr lvl="2"/>
            <a:r>
              <a:rPr lang="en-US" altLang="ko-KR" dirty="0"/>
              <a:t>Example) </a:t>
            </a:r>
          </a:p>
          <a:p>
            <a:pPr marL="274320" lvl="1" indent="0">
              <a:buNone/>
            </a:pPr>
            <a:r>
              <a:rPr lang="en-US" altLang="ko-KR" b="1" dirty="0">
                <a:solidFill>
                  <a:srgbClr val="000000"/>
                </a:solidFill>
                <a:latin typeface="Courier New" panose="02070309020205020404" pitchFamily="49" charset="0"/>
                <a:cs typeface="Courier New" panose="02070309020205020404" pitchFamily="49" charset="0"/>
              </a:rPr>
              <a:t>          [fe80::a4ca:5493:e96:3cea]:1111" </a:t>
            </a:r>
            <a:endParaRPr lang="en-US" altLang="ko-KR" dirty="0"/>
          </a:p>
          <a:p>
            <a:pPr marL="274320" lvl="1" indent="0">
              <a:buNone/>
            </a:pPr>
            <a:endParaRPr lang="ko-KR" altLang="en-US" b="1" dirty="0">
              <a:latin typeface="Courier New" panose="02070309020205020404" pitchFamily="49" charset="0"/>
              <a:cs typeface="Courier New" panose="02070309020205020404" pitchFamily="49" charset="0"/>
            </a:endParaRPr>
          </a:p>
        </p:txBody>
      </p:sp>
      <p:sp>
        <p:nvSpPr>
          <p:cNvPr id="3" name="제목 2"/>
          <p:cNvSpPr>
            <a:spLocks noGrp="1"/>
          </p:cNvSpPr>
          <p:nvPr>
            <p:ph type="title"/>
          </p:nvPr>
        </p:nvSpPr>
        <p:spPr/>
        <p:txBody>
          <a:bodyPr/>
          <a:lstStyle/>
          <a:p>
            <a:r>
              <a:rPr lang="fr-FR" altLang="ko-KR" dirty="0"/>
              <a:t>Endpoint (ep): Endpoint Locator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a:t>
            </a:fld>
            <a:endParaRPr lang="en-US" dirty="0"/>
          </a:p>
        </p:txBody>
      </p:sp>
    </p:spTree>
    <p:extLst>
      <p:ext uri="{BB962C8B-B14F-4D97-AF65-F5344CB8AC3E}">
        <p14:creationId xmlns:p14="http://schemas.microsoft.com/office/powerpoint/2010/main" val="75165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Endpoint (</a:t>
            </a:r>
            <a:r>
              <a:rPr lang="en-US" altLang="ko-KR" dirty="0" err="1"/>
              <a:t>ep</a:t>
            </a:r>
            <a:r>
              <a:rPr lang="en-US" altLang="ko-KR" dirty="0"/>
              <a:t>) </a:t>
            </a:r>
          </a:p>
          <a:p>
            <a:endParaRPr lang="en-US" altLang="ko-KR" dirty="0"/>
          </a:p>
          <a:p>
            <a:pPr lvl="1"/>
            <a:r>
              <a:rPr lang="en-US" altLang="ko-KR" dirty="0"/>
              <a:t>“</a:t>
            </a:r>
            <a:r>
              <a:rPr lang="en-US" altLang="ko-KR" dirty="0" err="1"/>
              <a:t>ep</a:t>
            </a:r>
            <a:r>
              <a:rPr lang="en-US" altLang="ko-KR" dirty="0"/>
              <a:t>” is represented with URI (as specified in RFC3986) </a:t>
            </a:r>
          </a:p>
          <a:p>
            <a:pPr marL="274320" lvl="1" indent="0">
              <a:buNone/>
            </a:pPr>
            <a:r>
              <a:rPr lang="en-US" altLang="ko-KR" dirty="0"/>
              <a:t>       where “scheme” component indicates Transport Protocol Suites &amp; </a:t>
            </a:r>
          </a:p>
          <a:p>
            <a:pPr marL="274320" lvl="1" indent="0">
              <a:buNone/>
            </a:pPr>
            <a:r>
              <a:rPr lang="en-US" altLang="ko-KR" dirty="0"/>
              <a:t>                “authority” does Endpoint Locator  </a:t>
            </a:r>
          </a:p>
          <a:p>
            <a:pPr lvl="1"/>
            <a:endParaRPr lang="en-US" altLang="ko-KR" dirty="0"/>
          </a:p>
          <a:p>
            <a:pPr lvl="1"/>
            <a:r>
              <a:rPr lang="en-US" altLang="ko-KR" dirty="0"/>
              <a:t>Example) </a:t>
            </a:r>
          </a:p>
          <a:p>
            <a:pPr lvl="1"/>
            <a:endParaRPr lang="en-US" altLang="ko-KR" dirty="0"/>
          </a:p>
          <a:p>
            <a:pPr marL="274320" lvl="1" indent="0">
              <a:buNone/>
            </a:pPr>
            <a:r>
              <a:rPr lang="en-US" altLang="ko-KR" b="1" dirty="0">
                <a:solidFill>
                  <a:srgbClr val="000000"/>
                </a:solidFill>
                <a:latin typeface="Courier New" panose="02070309020205020404" pitchFamily="49" charset="0"/>
                <a:cs typeface="Courier New" panose="02070309020205020404" pitchFamily="49" charset="0"/>
              </a:rPr>
              <a:t>       "</a:t>
            </a:r>
            <a:r>
              <a:rPr lang="en-US" altLang="ko-KR" b="1" dirty="0" err="1">
                <a:solidFill>
                  <a:srgbClr val="000000"/>
                </a:solidFill>
                <a:latin typeface="Courier New" panose="02070309020205020404" pitchFamily="49" charset="0"/>
                <a:cs typeface="Courier New" panose="02070309020205020404" pitchFamily="49" charset="0"/>
              </a:rPr>
              <a:t>ep</a:t>
            </a:r>
            <a:r>
              <a:rPr lang="en-US" altLang="ko-KR" b="1" dirty="0">
                <a:solidFill>
                  <a:srgbClr val="000000"/>
                </a:solidFill>
                <a:latin typeface="Courier New" panose="02070309020205020404" pitchFamily="49" charset="0"/>
                <a:cs typeface="Courier New" panose="02070309020205020404" pitchFamily="49" charset="0"/>
              </a:rPr>
              <a:t>": "</a:t>
            </a:r>
            <a:r>
              <a:rPr lang="en-US" altLang="ko-KR" b="1" dirty="0" err="1">
                <a:solidFill>
                  <a:srgbClr val="000000"/>
                </a:solidFill>
                <a:latin typeface="Courier New" panose="02070309020205020404" pitchFamily="49" charset="0"/>
                <a:cs typeface="Courier New" panose="02070309020205020404" pitchFamily="49" charset="0"/>
              </a:rPr>
              <a:t>coap</a:t>
            </a:r>
            <a:r>
              <a:rPr lang="en-US" altLang="ko-KR" b="1" dirty="0">
                <a:solidFill>
                  <a:srgbClr val="000000"/>
                </a:solidFill>
                <a:latin typeface="Courier New" panose="02070309020205020404" pitchFamily="49" charset="0"/>
                <a:cs typeface="Courier New" panose="02070309020205020404" pitchFamily="49" charset="0"/>
              </a:rPr>
              <a:t>://[fe80::a4ca:5493:e96:3cea]:1111"</a:t>
            </a:r>
            <a:endParaRPr lang="en-US" altLang="ko-KR" dirty="0"/>
          </a:p>
          <a:p>
            <a:pPr marL="274320" lvl="1" indent="0">
              <a:buNone/>
            </a:pPr>
            <a:endParaRPr lang="ko-KR" altLang="en-US" b="1" dirty="0">
              <a:latin typeface="Courier New" panose="02070309020205020404" pitchFamily="49" charset="0"/>
              <a:cs typeface="Courier New" panose="02070309020205020404" pitchFamily="49" charset="0"/>
            </a:endParaRPr>
          </a:p>
        </p:txBody>
      </p:sp>
      <p:sp>
        <p:nvSpPr>
          <p:cNvPr id="3" name="제목 2"/>
          <p:cNvSpPr>
            <a:spLocks noGrp="1"/>
          </p:cNvSpPr>
          <p:nvPr>
            <p:ph type="title"/>
          </p:nvPr>
        </p:nvSpPr>
        <p:spPr/>
        <p:txBody>
          <a:bodyPr/>
          <a:lstStyle/>
          <a:p>
            <a:r>
              <a:rPr lang="fr-FR" altLang="ko-KR" dirty="0"/>
              <a:t>Endpoint (ep) format </a:t>
            </a:r>
            <a:endParaRPr lang="ko-KR" altLang="en-US" dirty="0"/>
          </a:p>
        </p:txBody>
      </p:sp>
      <p:sp>
        <p:nvSpPr>
          <p:cNvPr id="4" name="날짜 개체 틀 3"/>
          <p:cNvSpPr>
            <a:spLocks noGrp="1"/>
          </p:cNvSpPr>
          <p:nvPr>
            <p:ph type="dt" sz="half" idx="10"/>
          </p:nvPr>
        </p:nvSpPr>
        <p:spPr/>
        <p:txBody>
          <a:bodyPr/>
          <a:lstStyle/>
          <a:p>
            <a:fld id="{3534BF5E-BF32-40CA-BD93-C20547DF6E16}" type="datetime4">
              <a:rPr lang="en-US" smtClean="0"/>
              <a:pPr/>
              <a:t>November 20,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a:t>
            </a:fld>
            <a:endParaRPr lang="en-US" dirty="0"/>
          </a:p>
        </p:txBody>
      </p:sp>
      <p:sp>
        <p:nvSpPr>
          <p:cNvPr id="8" name="왼쪽 중괄호 7"/>
          <p:cNvSpPr/>
          <p:nvPr/>
        </p:nvSpPr>
        <p:spPr>
          <a:xfrm rot="16200000" flipV="1">
            <a:off x="6325849" y="3086100"/>
            <a:ext cx="152399" cy="4495800"/>
          </a:xfrm>
          <a:prstGeom prst="leftBrace">
            <a:avLst>
              <a:gd name="adj1" fmla="val 369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왼쪽 중괄호 8"/>
          <p:cNvSpPr/>
          <p:nvPr/>
        </p:nvSpPr>
        <p:spPr>
          <a:xfrm rot="16200000" flipV="1">
            <a:off x="3179877" y="4947558"/>
            <a:ext cx="152399" cy="772884"/>
          </a:xfrm>
          <a:prstGeom prst="leftBrace">
            <a:avLst>
              <a:gd name="adj1" fmla="val 369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p:cNvSpPr/>
          <p:nvPr/>
        </p:nvSpPr>
        <p:spPr>
          <a:xfrm>
            <a:off x="1846376" y="5410200"/>
            <a:ext cx="2786743" cy="533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lang="en-US" altLang="ko-KR" dirty="0">
                <a:solidFill>
                  <a:schemeClr val="tx1"/>
                </a:solidFill>
              </a:rPr>
              <a:t>Transport Protocol Suites</a:t>
            </a:r>
          </a:p>
        </p:txBody>
      </p:sp>
      <p:sp>
        <p:nvSpPr>
          <p:cNvPr id="12" name="직사각형 11"/>
          <p:cNvSpPr/>
          <p:nvPr/>
        </p:nvSpPr>
        <p:spPr>
          <a:xfrm>
            <a:off x="5014119" y="5410200"/>
            <a:ext cx="2786743" cy="533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dirty="0">
                <a:solidFill>
                  <a:schemeClr val="tx1"/>
                </a:solidFill>
              </a:rPr>
              <a:t>Endpoint Locator</a:t>
            </a:r>
          </a:p>
        </p:txBody>
      </p:sp>
    </p:spTree>
    <p:extLst>
      <p:ext uri="{BB962C8B-B14F-4D97-AF65-F5344CB8AC3E}">
        <p14:creationId xmlns:p14="http://schemas.microsoft.com/office/powerpoint/2010/main" val="2595671000"/>
      </p:ext>
    </p:extLst>
  </p:cSld>
  <p:clrMapOvr>
    <a:masterClrMapping/>
  </p:clrMapOvr>
</p:sld>
</file>

<file path=ppt/theme/theme1.xml><?xml version="1.0" encoding="utf-8"?>
<a:theme xmlns:a="http://schemas.openxmlformats.org/drawingml/2006/main" name="OCF">
  <a:themeElements>
    <a:clrScheme name="Custom 6">
      <a:dk1>
        <a:srgbClr val="000000"/>
      </a:dk1>
      <a:lt1>
        <a:srgbClr val="FFFFFF"/>
      </a:lt1>
      <a:dk2>
        <a:srgbClr val="005D83"/>
      </a:dk2>
      <a:lt2>
        <a:srgbClr val="FFFFFF"/>
      </a:lt2>
      <a:accent1>
        <a:srgbClr val="0090B7"/>
      </a:accent1>
      <a:accent2>
        <a:srgbClr val="68B953"/>
      </a:accent2>
      <a:accent3>
        <a:srgbClr val="717271"/>
      </a:accent3>
      <a:accent4>
        <a:srgbClr val="00B1EB"/>
      </a:accent4>
      <a:accent5>
        <a:srgbClr val="F06C19"/>
      </a:accent5>
      <a:accent6>
        <a:srgbClr val="FCC500"/>
      </a:accent6>
      <a:hlink>
        <a:srgbClr val="00B1EB"/>
      </a:hlink>
      <a:folHlink>
        <a:srgbClr val="68B953"/>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CF - B" id="{675AB949-5BDB-40AA-9154-C531EF6F7547}" vid="{ADC53D70-75BC-410A-B996-90B1AF48D2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2873</TotalTime>
  <Words>1550</Words>
  <Application>Microsoft Office PowerPoint</Application>
  <PresentationFormat>사용자 지정</PresentationFormat>
  <Paragraphs>234</Paragraphs>
  <Slides>17</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17</vt:i4>
      </vt:variant>
    </vt:vector>
  </HeadingPairs>
  <TitlesOfParts>
    <vt:vector size="26" baseType="lpstr">
      <vt:lpstr>Arial Unicode MS</vt:lpstr>
      <vt:lpstr>맑은 고딕</vt:lpstr>
      <vt:lpstr>Arial</vt:lpstr>
      <vt:lpstr>Calibri</vt:lpstr>
      <vt:lpstr>Century Gothic</vt:lpstr>
      <vt:lpstr>Courier New</vt:lpstr>
      <vt:lpstr>Times New Roman</vt:lpstr>
      <vt:lpstr>Wingdings</vt:lpstr>
      <vt:lpstr>OCF</vt:lpstr>
      <vt:lpstr>OCF 1.0 features: Endpoint </vt:lpstr>
      <vt:lpstr>Anti-trust Confidentiality Reminder</vt:lpstr>
      <vt:lpstr>Contents</vt:lpstr>
      <vt:lpstr>Endpoint definition </vt:lpstr>
      <vt:lpstr>Endpoint &amp; OCF Device relationship </vt:lpstr>
      <vt:lpstr>Endpoint information (i.e. Endpoint representation format)</vt:lpstr>
      <vt:lpstr>Endpoint (ep) : Transport Protocol Suites  </vt:lpstr>
      <vt:lpstr>Endpoint (ep): Endpoint Locator  </vt:lpstr>
      <vt:lpstr>Endpoint (ep) format </vt:lpstr>
      <vt:lpstr>“ep” value for Transport Protocol Suites </vt:lpstr>
      <vt:lpstr>Priority (pri)</vt:lpstr>
      <vt:lpstr>Endpoint information in “eps” Parameter  </vt:lpstr>
      <vt:lpstr>Endpoint discovery</vt:lpstr>
      <vt:lpstr>Endpoint information in /oic/res with “eps” Parameter</vt:lpstr>
      <vt:lpstr>CoAP based Endpoint discovery  </vt:lpstr>
      <vt:lpstr>Appendix </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242</cp:revision>
  <cp:lastPrinted>2016-07-11T10:23:00Z</cp:lastPrinted>
  <dcterms:created xsi:type="dcterms:W3CDTF">2016-05-17T18:07:16Z</dcterms:created>
  <dcterms:modified xsi:type="dcterms:W3CDTF">2017-11-20T02:43:29Z</dcterms:modified>
</cp:coreProperties>
</file>