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5"/>
  </p:notesMasterIdLst>
  <p:handoutMasterIdLst>
    <p:handoutMasterId r:id="rId96"/>
  </p:handoutMasterIdLst>
  <p:sldIdLst>
    <p:sldId id="277" r:id="rId2"/>
    <p:sldId id="282" r:id="rId3"/>
    <p:sldId id="524" r:id="rId4"/>
    <p:sldId id="334" r:id="rId5"/>
    <p:sldId id="392" r:id="rId6"/>
    <p:sldId id="336" r:id="rId7"/>
    <p:sldId id="337" r:id="rId8"/>
    <p:sldId id="338" r:id="rId9"/>
    <p:sldId id="350" r:id="rId10"/>
    <p:sldId id="534" r:id="rId11"/>
    <p:sldId id="525" r:id="rId12"/>
    <p:sldId id="302" r:id="rId13"/>
    <p:sldId id="526" r:id="rId14"/>
    <p:sldId id="537" r:id="rId15"/>
    <p:sldId id="369" r:id="rId16"/>
    <p:sldId id="389" r:id="rId17"/>
    <p:sldId id="390" r:id="rId18"/>
    <p:sldId id="477" r:id="rId19"/>
    <p:sldId id="573" r:id="rId20"/>
    <p:sldId id="574" r:id="rId21"/>
    <p:sldId id="408" r:id="rId22"/>
    <p:sldId id="409" r:id="rId23"/>
    <p:sldId id="391" r:id="rId24"/>
    <p:sldId id="385" r:id="rId25"/>
    <p:sldId id="386" r:id="rId26"/>
    <p:sldId id="527" r:id="rId27"/>
    <p:sldId id="304" r:id="rId28"/>
    <p:sldId id="305" r:id="rId29"/>
    <p:sldId id="414" r:id="rId30"/>
    <p:sldId id="306" r:id="rId31"/>
    <p:sldId id="423" r:id="rId32"/>
    <p:sldId id="424" r:id="rId33"/>
    <p:sldId id="474" r:id="rId34"/>
    <p:sldId id="530" r:id="rId35"/>
    <p:sldId id="431" r:id="rId36"/>
    <p:sldId id="426" r:id="rId37"/>
    <p:sldId id="435" r:id="rId38"/>
    <p:sldId id="476" r:id="rId39"/>
    <p:sldId id="289" r:id="rId40"/>
    <p:sldId id="478" r:id="rId41"/>
    <p:sldId id="528" r:id="rId42"/>
    <p:sldId id="491" r:id="rId43"/>
    <p:sldId id="291" r:id="rId44"/>
    <p:sldId id="561" r:id="rId45"/>
    <p:sldId id="497" r:id="rId46"/>
    <p:sldId id="495" r:id="rId47"/>
    <p:sldId id="569" r:id="rId48"/>
    <p:sldId id="570" r:id="rId49"/>
    <p:sldId id="571" r:id="rId50"/>
    <p:sldId id="572" r:id="rId51"/>
    <p:sldId id="295" r:id="rId52"/>
    <p:sldId id="296" r:id="rId53"/>
    <p:sldId id="297" r:id="rId54"/>
    <p:sldId id="298" r:id="rId55"/>
    <p:sldId id="498" r:id="rId56"/>
    <p:sldId id="499" r:id="rId57"/>
    <p:sldId id="451" r:id="rId58"/>
    <p:sldId id="531" r:id="rId59"/>
    <p:sldId id="519" r:id="rId60"/>
    <p:sldId id="521" r:id="rId61"/>
    <p:sldId id="522" r:id="rId62"/>
    <p:sldId id="538" r:id="rId63"/>
    <p:sldId id="535" r:id="rId64"/>
    <p:sldId id="536" r:id="rId65"/>
    <p:sldId id="540" r:id="rId66"/>
    <p:sldId id="541" r:id="rId67"/>
    <p:sldId id="542" r:id="rId68"/>
    <p:sldId id="543" r:id="rId69"/>
    <p:sldId id="544" r:id="rId70"/>
    <p:sldId id="545" r:id="rId71"/>
    <p:sldId id="546" r:id="rId72"/>
    <p:sldId id="547" r:id="rId73"/>
    <p:sldId id="548" r:id="rId74"/>
    <p:sldId id="549" r:id="rId75"/>
    <p:sldId id="550" r:id="rId76"/>
    <p:sldId id="529" r:id="rId77"/>
    <p:sldId id="517" r:id="rId78"/>
    <p:sldId id="551" r:id="rId79"/>
    <p:sldId id="553" r:id="rId80"/>
    <p:sldId id="554" r:id="rId81"/>
    <p:sldId id="552" r:id="rId82"/>
    <p:sldId id="557" r:id="rId83"/>
    <p:sldId id="558" r:id="rId84"/>
    <p:sldId id="352" r:id="rId85"/>
    <p:sldId id="353" r:id="rId86"/>
    <p:sldId id="354" r:id="rId87"/>
    <p:sldId id="397" r:id="rId88"/>
    <p:sldId id="398" r:id="rId89"/>
    <p:sldId id="399" r:id="rId90"/>
    <p:sldId id="400" r:id="rId91"/>
    <p:sldId id="401" r:id="rId92"/>
    <p:sldId id="402" r:id="rId93"/>
    <p:sldId id="281" r:id="rId94"/>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58" autoAdjust="0"/>
  </p:normalViewPr>
  <p:slideViewPr>
    <p:cSldViewPr snapToGrid="0">
      <p:cViewPr varScale="1">
        <p:scale>
          <a:sx n="79" d="100"/>
          <a:sy n="79" d="100"/>
        </p:scale>
        <p:origin x="1013" y="62"/>
      </p:cViewPr>
      <p:guideLst>
        <p:guide orient="horz" pos="4218"/>
        <p:guide pos="392"/>
      </p:guideLst>
    </p:cSldViewPr>
  </p:slideViewPr>
  <p:outlineViewPr>
    <p:cViewPr>
      <p:scale>
        <a:sx n="33" d="100"/>
        <a:sy n="33" d="100"/>
      </p:scale>
      <p:origin x="0" y="-553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6/26/2017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1973759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6/26/2017</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a:t>
            </a:fld>
            <a:endParaRPr lang="en-US"/>
          </a:p>
        </p:txBody>
      </p:sp>
    </p:spTree>
    <p:extLst>
      <p:ext uri="{BB962C8B-B14F-4D97-AF65-F5344CB8AC3E}">
        <p14:creationId xmlns:p14="http://schemas.microsoft.com/office/powerpoint/2010/main" val="3259357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14</a:t>
            </a:fld>
            <a:endParaRPr lang="en-US"/>
          </a:p>
        </p:txBody>
      </p:sp>
    </p:spTree>
    <p:extLst>
      <p:ext uri="{BB962C8B-B14F-4D97-AF65-F5344CB8AC3E}">
        <p14:creationId xmlns:p14="http://schemas.microsoft.com/office/powerpoint/2010/main" val="30038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C60F8CF2-646B-420C-ADB7-48BD650928F4}" type="slidenum">
              <a:rPr lang="en-US" smtClean="0"/>
              <a:pPr/>
              <a:t>64</a:t>
            </a:fld>
            <a:endParaRPr lang="en-US"/>
          </a:p>
        </p:txBody>
      </p:sp>
    </p:spTree>
    <p:extLst>
      <p:ext uri="{BB962C8B-B14F-4D97-AF65-F5344CB8AC3E}">
        <p14:creationId xmlns:p14="http://schemas.microsoft.com/office/powerpoint/2010/main" val="324310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85</a:t>
            </a:fld>
            <a:endParaRPr lang="ko-KR" altLang="en-US"/>
          </a:p>
        </p:txBody>
      </p:sp>
    </p:spTree>
    <p:extLst>
      <p:ext uri="{BB962C8B-B14F-4D97-AF65-F5344CB8AC3E}">
        <p14:creationId xmlns:p14="http://schemas.microsoft.com/office/powerpoint/2010/main" val="502671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009E37EA-FF4F-415E-9C11-FFF99DEB1897}" type="slidenum">
              <a:rPr lang="ko-KR" altLang="en-US" smtClean="0"/>
              <a:pPr/>
              <a:t>86</a:t>
            </a:fld>
            <a:endParaRPr lang="ko-KR" altLang="en-US"/>
          </a:p>
        </p:txBody>
      </p:sp>
    </p:spTree>
    <p:extLst>
      <p:ext uri="{BB962C8B-B14F-4D97-AF65-F5344CB8AC3E}">
        <p14:creationId xmlns:p14="http://schemas.microsoft.com/office/powerpoint/2010/main" val="3144667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2600" y="3717372"/>
            <a:ext cx="8153024" cy="1470025"/>
          </a:xfrm>
        </p:spPr>
        <p:txBody>
          <a:bodyPr>
            <a:normAutofit/>
          </a:bodyPr>
          <a:lstStyle>
            <a:lvl1pPr>
              <a:defRPr sz="3200" b="1" i="0">
                <a:solidFill>
                  <a:schemeClr val="tx2"/>
                </a:solidFill>
                <a:latin typeface="Century Gothic"/>
                <a:cs typeface="Century Gothic"/>
              </a:defRPr>
            </a:lvl1pPr>
          </a:lstStyle>
          <a:p>
            <a:r>
              <a:rPr lang="en-US" dirty="0"/>
              <a:t>Click to edit Master title style</a:t>
            </a:r>
          </a:p>
        </p:txBody>
      </p:sp>
      <p:sp>
        <p:nvSpPr>
          <p:cNvPr id="3" name="Subtitle 2"/>
          <p:cNvSpPr>
            <a:spLocks noGrp="1"/>
          </p:cNvSpPr>
          <p:nvPr>
            <p:ph type="subTitle" idx="1"/>
          </p:nvPr>
        </p:nvSpPr>
        <p:spPr>
          <a:xfrm>
            <a:off x="482600" y="5197285"/>
            <a:ext cx="9050452" cy="679559"/>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66466" y="1989074"/>
            <a:ext cx="5410004" cy="1147826"/>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100" y="0"/>
            <a:ext cx="5138738" cy="6423422"/>
          </a:xfrm>
          <a:prstGeom prst="rect">
            <a:avLst/>
          </a:prstGeom>
        </p:spPr>
      </p:pic>
    </p:spTree>
    <p:extLst>
      <p:ext uri="{BB962C8B-B14F-4D97-AF65-F5344CB8AC3E}">
        <p14:creationId xmlns:p14="http://schemas.microsoft.com/office/powerpoint/2010/main" val="4553257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사용자 지정 레이아웃">
    <p:bg>
      <p:bgPr>
        <a:solidFill>
          <a:schemeClr val="bg1"/>
        </a:solidFill>
        <a:effectLst/>
      </p:bgPr>
    </p:bg>
    <p:spTree>
      <p:nvGrpSpPr>
        <p:cNvPr id="1" name=""/>
        <p:cNvGrpSpPr/>
        <p:nvPr/>
      </p:nvGrpSpPr>
      <p:grpSpPr>
        <a:xfrm>
          <a:off x="0" y="0"/>
          <a:ext cx="0" cy="0"/>
          <a:chOff x="0" y="0"/>
          <a:chExt cx="0" cy="0"/>
        </a:xfrm>
      </p:grpSpPr>
      <p:sp>
        <p:nvSpPr>
          <p:cNvPr id="17" name="TextBox 16"/>
          <p:cNvSpPr txBox="1"/>
          <p:nvPr userDrawn="1"/>
        </p:nvSpPr>
        <p:spPr>
          <a:xfrm>
            <a:off x="11255584" y="6544394"/>
            <a:ext cx="836943" cy="261610"/>
          </a:xfrm>
          <a:prstGeom prst="rect">
            <a:avLst/>
          </a:prstGeom>
          <a:noFill/>
        </p:spPr>
        <p:txBody>
          <a:bodyPr wrap="square" rtlCol="0">
            <a:spAutoFit/>
          </a:bodyPr>
          <a:lstStyle/>
          <a:p>
            <a:pPr algn="ctr"/>
            <a:fld id="{7335A58F-3DED-49C9-8EA0-CD8961F2EF3E}" type="slidenum">
              <a:rPr lang="en-US" altLang="ko-KR" sz="1100" smtClean="0">
                <a:solidFill>
                  <a:prstClr val="black"/>
                </a:solidFill>
              </a:rPr>
              <a:pPr algn="ctr"/>
              <a:t>‹#›</a:t>
            </a:fld>
            <a:endParaRPr lang="ko-KR" altLang="en-US" sz="1100" dirty="0" err="1">
              <a:solidFill>
                <a:prstClr val="black"/>
              </a:solidFill>
            </a:endParaRPr>
          </a:p>
        </p:txBody>
      </p:sp>
      <p:sp>
        <p:nvSpPr>
          <p:cNvPr id="9" name="Rectangle 2"/>
          <p:cNvSpPr>
            <a:spLocks noGrp="1" noChangeArrowheads="1"/>
          </p:cNvSpPr>
          <p:nvPr>
            <p:ph type="title"/>
          </p:nvPr>
        </p:nvSpPr>
        <p:spPr bwMode="auto">
          <a:xfrm>
            <a:off x="709441" y="26308"/>
            <a:ext cx="10945654" cy="627038"/>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noAutofit/>
          </a:bodyPr>
          <a:lstStyle>
            <a:lvl1pPr algn="l">
              <a:defRPr sz="4000" b="1"/>
            </a:lvl1pPr>
          </a:lstStyle>
          <a:p>
            <a:pPr lvl="0"/>
            <a:r>
              <a:rPr lang="en-US" altLang="ko-KR" dirty="0"/>
              <a:t>Click to edit Master title style</a:t>
            </a:r>
          </a:p>
        </p:txBody>
      </p:sp>
      <p:sp>
        <p:nvSpPr>
          <p:cNvPr id="10" name="내용 개체 틀 2"/>
          <p:cNvSpPr>
            <a:spLocks noGrp="1"/>
          </p:cNvSpPr>
          <p:nvPr>
            <p:ph idx="1"/>
          </p:nvPr>
        </p:nvSpPr>
        <p:spPr>
          <a:xfrm>
            <a:off x="1100056" y="1052514"/>
            <a:ext cx="10236214" cy="5400675"/>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4028865"/>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91046" y="1156996"/>
            <a:ext cx="11200912" cy="4969171"/>
          </a:xfrm>
        </p:spPr>
        <p:txBody>
          <a:bodyPr/>
          <a:lstStyle>
            <a:lvl1pPr>
              <a:defRPr sz="2800" b="0" i="0">
                <a:solidFill>
                  <a:schemeClr val="tx1"/>
                </a:solidFill>
                <a:latin typeface="Century Gothic"/>
                <a:cs typeface="Century Gothic"/>
              </a:defRPr>
            </a:lvl1pPr>
            <a:lvl2pPr marL="455613" indent="-222250">
              <a:buFont typeface="Century Gothic" panose="020B0502020202020204" pitchFamily="34" charset="0"/>
              <a:buChar char="–"/>
              <a:defRPr sz="2400" b="0" i="0">
                <a:solidFill>
                  <a:schemeClr val="tx1"/>
                </a:solidFill>
                <a:latin typeface="Century Gothic"/>
                <a:cs typeface="Century Gothic"/>
              </a:defRPr>
            </a:lvl2pPr>
            <a:lvl3pPr>
              <a:defRPr sz="2000" b="0" i="0">
                <a:solidFill>
                  <a:schemeClr val="tx1"/>
                </a:solidFill>
                <a:latin typeface="Century Gothic"/>
                <a:cs typeface="Century Gothic"/>
              </a:defRPr>
            </a:lvl3pPr>
            <a:lvl4pPr>
              <a:defRPr sz="2000" b="0" i="0">
                <a:solidFill>
                  <a:schemeClr val="tx1"/>
                </a:solidFill>
                <a:latin typeface="Century Gothic"/>
                <a:cs typeface="Century Gothic"/>
              </a:defRPr>
            </a:lvl4pPr>
            <a:lvl5pPr>
              <a:defRPr sz="2000" b="0" i="0">
                <a:solidFill>
                  <a:schemeClr val="tx1"/>
                </a:solidFill>
                <a:latin typeface="Century Gothic"/>
                <a:cs typeface="Century Gothi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a:xfrm>
            <a:off x="491046" y="94453"/>
            <a:ext cx="10295018" cy="721233"/>
          </a:xfrm>
        </p:spPr>
        <p:txBody>
          <a:bodyPr anchor="ctr"/>
          <a:lstStyle/>
          <a:p>
            <a:r>
              <a:rPr lang="en-US" dirty="0"/>
              <a:t>Click to edit Master title style</a:t>
            </a:r>
          </a:p>
        </p:txBody>
      </p:sp>
      <p:sp>
        <p:nvSpPr>
          <p:cNvPr id="4" name="날짜 개체 틀 3"/>
          <p:cNvSpPr>
            <a:spLocks noGrp="1"/>
          </p:cNvSpPr>
          <p:nvPr>
            <p:ph type="dt" sz="half" idx="10"/>
          </p:nvPr>
        </p:nvSpPr>
        <p:spPr/>
        <p:txBody>
          <a:bodyPr/>
          <a:lstStyle/>
          <a:p>
            <a:fld id="{802A2AB9-613B-4364-96DD-1DAE761EF464}"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lvl1pPr>
              <a:defRPr/>
            </a:lvl1p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a:t>
            </a:fld>
            <a:endParaRPr lang="en-US" dirty="0"/>
          </a:p>
        </p:txBody>
      </p:sp>
    </p:spTree>
    <p:extLst>
      <p:ext uri="{BB962C8B-B14F-4D97-AF65-F5344CB8AC3E}">
        <p14:creationId xmlns:p14="http://schemas.microsoft.com/office/powerpoint/2010/main" val="307304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1045" y="83439"/>
            <a:ext cx="10430955" cy="1059561"/>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491045" y="1600204"/>
            <a:ext cx="5488525"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2268" y="1600204"/>
            <a:ext cx="5509690" cy="4525963"/>
          </a:xfrm>
        </p:spPr>
        <p:txBody>
          <a:bodyPr/>
          <a:lstStyle>
            <a:lvl1pPr>
              <a:defRPr sz="2400"/>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626E7354-E22A-446B-B1F1-CC75FEB7D2C2}" type="datetime3">
              <a:rPr lang="en-US" altLang="ko-KR" smtClean="0"/>
              <a:t>26 June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220857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lvl1pPr>
              <a:defRPr>
                <a:solidFill>
                  <a:schemeClr val="tx2"/>
                </a:solidFill>
              </a:defRPr>
            </a:lvl1pPr>
          </a:lstStyle>
          <a:p>
            <a:r>
              <a:rPr lang="en-US" dirty="0"/>
              <a:t>Click to edit Master title style</a:t>
            </a:r>
          </a:p>
        </p:txBody>
      </p:sp>
      <p:sp>
        <p:nvSpPr>
          <p:cNvPr id="3" name="Text Placeholder 2"/>
          <p:cNvSpPr>
            <a:spLocks noGrp="1"/>
          </p:cNvSpPr>
          <p:nvPr>
            <p:ph type="body" idx="1"/>
          </p:nvPr>
        </p:nvSpPr>
        <p:spPr>
          <a:xfrm>
            <a:off x="491045" y="1535113"/>
            <a:ext cx="5490639"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91045" y="2297112"/>
            <a:ext cx="5490639" cy="3951288"/>
          </a:xfrm>
        </p:spPr>
        <p:txBody>
          <a:bodyPr/>
          <a:lstStyle>
            <a:lvl1pPr>
              <a:buFont typeface="Arial"/>
              <a:buChar char="•"/>
              <a:defRPr sz="2200" baseline="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8047" y="1535113"/>
            <a:ext cx="5513911" cy="750887"/>
          </a:xfrm>
        </p:spPr>
        <p:txBody>
          <a:bodyPr anchor="b">
            <a:noAutofit/>
          </a:bodyPr>
          <a:lstStyle>
            <a:lvl1pPr marL="0" indent="0" algn="l">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8047" y="2286000"/>
            <a:ext cx="5513911" cy="3951288"/>
          </a:xfrm>
        </p:spPr>
        <p:txBody>
          <a:bodyPr/>
          <a:lstStyle>
            <a:lvl1pPr>
              <a:buFont typeface="Arial"/>
              <a:buChar char="•"/>
              <a:defRPr sz="2200"/>
            </a:lvl1pPr>
            <a:lvl2pPr>
              <a:defRPr sz="2000">
                <a:solidFill>
                  <a:schemeClr val="tx1"/>
                </a:solidFill>
              </a:defRPr>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DAE3D219-DC37-4DD7-ACD8-77E6E29D8EFC}" type="datetime3">
              <a:rPr lang="en-US" altLang="ko-KR" smtClean="0"/>
              <a:t>26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55862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46" y="83439"/>
            <a:ext cx="10295018" cy="1059561"/>
          </a:xfrm>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BD48D320-A24A-499E-ACD7-B1F56D1A2DD2}" type="datetime3">
              <a:rPr lang="en-US" altLang="ko-KR" smtClean="0"/>
              <a:t>26 June 2017</a:t>
            </a:fld>
            <a:endParaRPr lang="en-US" dirty="0"/>
          </a:p>
        </p:txBody>
      </p:sp>
      <p:sp>
        <p:nvSpPr>
          <p:cNvPr id="7" name="Slide Number Placeholder 6"/>
          <p:cNvSpPr>
            <a:spLocks noGrp="1"/>
          </p:cNvSpPr>
          <p:nvPr>
            <p:ph type="sldNum" sz="quarter" idx="11"/>
          </p:nvPr>
        </p:nvSpPr>
        <p:spPr/>
        <p:txBody>
          <a:bodyPr/>
          <a:lstStyle/>
          <a:p>
            <a:fld id="{17A5C656-E050-4F3D-A0DB-0D19E9E83691}" type="slidenum">
              <a:rPr lang="en-US" smtClean="0"/>
              <a:pPr/>
              <a:t>‹#›</a:t>
            </a:fld>
            <a:endParaRPr lang="en-US" dirty="0"/>
          </a:p>
        </p:txBody>
      </p:sp>
      <p:sp>
        <p:nvSpPr>
          <p:cNvPr id="8" name="Footer Placeholder 7"/>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302569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1046" y="273050"/>
            <a:ext cx="4629404" cy="1162050"/>
          </a:xfrm>
        </p:spPr>
        <p:txBody>
          <a:bodyPr anchor="b">
            <a:normAutofit/>
          </a:bodyPr>
          <a:lstStyle>
            <a:lvl1pPr algn="l">
              <a:defRPr sz="2400"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5423455" y="1413732"/>
            <a:ext cx="6268503" cy="4712435"/>
          </a:xfrm>
        </p:spPr>
        <p:txBody>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91046" y="1435103"/>
            <a:ext cx="462940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B4585B7A-4E1B-446F-89B5-9068B7958A42}" type="datetime3">
              <a:rPr lang="en-US" altLang="ko-KR" smtClean="0"/>
              <a:t>26 June 2017</a:t>
            </a:fld>
            <a:endParaRPr lang="en-US" dirty="0"/>
          </a:p>
        </p:txBody>
      </p:sp>
      <p:sp>
        <p:nvSpPr>
          <p:cNvPr id="9" name="Slide Number Placeholder 8"/>
          <p:cNvSpPr>
            <a:spLocks noGrp="1"/>
          </p:cNvSpPr>
          <p:nvPr>
            <p:ph type="sldNum" sz="quarter" idx="11"/>
          </p:nvPr>
        </p:nvSpPr>
        <p:spPr/>
        <p:txBody>
          <a:bodyPr/>
          <a:lstStyle/>
          <a:p>
            <a:fld id="{17A5C656-E050-4F3D-A0DB-0D19E9E83691}" type="slidenum">
              <a:rPr lang="en-US" smtClean="0"/>
              <a:pPr/>
              <a:t>‹#›</a:t>
            </a:fld>
            <a:endParaRPr lang="en-US" dirty="0"/>
          </a:p>
        </p:txBody>
      </p:sp>
      <p:sp>
        <p:nvSpPr>
          <p:cNvPr id="10" name="Footer Placeholder 9"/>
          <p:cNvSpPr>
            <a:spLocks noGrp="1"/>
          </p:cNvSpPr>
          <p:nvPr>
            <p:ph type="ftr" sz="quarter" idx="12"/>
          </p:nvPr>
        </p:nvSpPr>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46313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BEA28376-389D-41EB-9C40-38FA5B34435A}" type="datetime3">
              <a:rPr lang="en-US" altLang="ko-KR" smtClean="0"/>
              <a:t>26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90717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Round Single Corner Rectangle 13"/>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5" name="Round Single Corner Rectangle 14"/>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Vertical Title 1"/>
          <p:cNvSpPr>
            <a:spLocks noGrp="1"/>
          </p:cNvSpPr>
          <p:nvPr>
            <p:ph type="title" orient="vert"/>
          </p:nvPr>
        </p:nvSpPr>
        <p:spPr>
          <a:xfrm>
            <a:off x="8745446" y="274642"/>
            <a:ext cx="2736414" cy="5851525"/>
          </a:xfrm>
        </p:spPr>
        <p:txBody>
          <a:bodyPr vert="eaVert"/>
          <a:lstStyle>
            <a:lvl1pPr>
              <a:defRPr>
                <a:solidFill>
                  <a:schemeClr val="tx2"/>
                </a:solidFill>
              </a:defRPr>
            </a:lvl1pPr>
          </a:lstStyle>
          <a:p>
            <a:r>
              <a:rPr lang="en-US" dirty="0"/>
              <a:t>Click to edit Master title style</a:t>
            </a:r>
          </a:p>
        </p:txBody>
      </p:sp>
      <p:sp>
        <p:nvSpPr>
          <p:cNvPr id="3" name="Vertical Text Placeholder 2"/>
          <p:cNvSpPr>
            <a:spLocks noGrp="1"/>
          </p:cNvSpPr>
          <p:nvPr>
            <p:ph type="body" orient="vert" idx="1"/>
          </p:nvPr>
        </p:nvSpPr>
        <p:spPr>
          <a:xfrm>
            <a:off x="536206" y="274642"/>
            <a:ext cx="8006543" cy="5851525"/>
          </a:xfrm>
        </p:spPr>
        <p:txBody>
          <a:bodyPr vert="eaVert"/>
          <a:lstStyle>
            <a:lvl1pPr>
              <a:defRPr>
                <a:solidFill>
                  <a:srgbClr val="78777A"/>
                </a:solidFill>
              </a:defRPr>
            </a:lvl1pPr>
            <a:lvl2pPr>
              <a:defRPr>
                <a:solidFill>
                  <a:srgbClr val="78777A"/>
                </a:solidFill>
              </a:defRPr>
            </a:lvl2pPr>
            <a:lvl3pPr>
              <a:defRPr>
                <a:solidFill>
                  <a:srgbClr val="78777A"/>
                </a:solidFill>
              </a:defRPr>
            </a:lvl3pPr>
            <a:lvl4pPr>
              <a:defRPr>
                <a:solidFill>
                  <a:srgbClr val="78777A"/>
                </a:solidFill>
              </a:defRPr>
            </a:lvl4pPr>
            <a:lvl5pPr>
              <a:defRPr>
                <a:solidFill>
                  <a:srgbClr val="78777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10"/>
          </p:nvPr>
        </p:nvSpPr>
        <p:spPr/>
        <p:txBody>
          <a:bodyPr/>
          <a:lstStyle/>
          <a:p>
            <a:fld id="{901EB6FC-E04F-4BBC-8508-E23F053D26A6}" type="datetime3">
              <a:rPr lang="en-US" altLang="ko-KR" smtClean="0"/>
              <a:t>26 June 2017</a:t>
            </a:fld>
            <a:endParaRPr lang="en-US" dirty="0"/>
          </a:p>
        </p:txBody>
      </p:sp>
      <p:sp>
        <p:nvSpPr>
          <p:cNvPr id="11" name="Slide Number Placeholder 10"/>
          <p:cNvSpPr>
            <a:spLocks noGrp="1"/>
          </p:cNvSpPr>
          <p:nvPr>
            <p:ph type="sldNum" sz="quarter" idx="11"/>
          </p:nvPr>
        </p:nvSpPr>
        <p:spPr/>
        <p:txBody>
          <a:bodyPr/>
          <a:lstStyle/>
          <a:p>
            <a:fld id="{17A5C656-E050-4F3D-A0DB-0D19E9E83691}"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a:t>Open Connectivity Foundation Public Information - No NDA</a:t>
            </a:r>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Tree>
    <p:extLst>
      <p:ext uri="{BB962C8B-B14F-4D97-AF65-F5344CB8AC3E}">
        <p14:creationId xmlns:p14="http://schemas.microsoft.com/office/powerpoint/2010/main" val="24258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9720" y="2361182"/>
            <a:ext cx="9009246" cy="1939696"/>
          </a:xfrm>
          <a:prstGeom prst="rect">
            <a:avLst/>
          </a:prstGeom>
        </p:spPr>
      </p:pic>
    </p:spTree>
    <p:extLst>
      <p:ext uri="{BB962C8B-B14F-4D97-AF65-F5344CB8AC3E}">
        <p14:creationId xmlns:p14="http://schemas.microsoft.com/office/powerpoint/2010/main" val="162929256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userDrawn="1"/>
        </p:nvSpPr>
        <p:spPr>
          <a:xfrm>
            <a:off x="0" y="6400800"/>
            <a:ext cx="9245600" cy="457200"/>
          </a:xfrm>
          <a:prstGeom prst="round1Rect">
            <a:avLst>
              <a:gd name="adj" fmla="val 50000"/>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988604" y="6493026"/>
            <a:ext cx="5723220" cy="256546"/>
          </a:xfrm>
          <a:prstGeom prst="rect">
            <a:avLst/>
          </a:prstGeom>
        </p:spPr>
        <p:txBody>
          <a:bodyPr vert="horz" lIns="91440" tIns="45720" rIns="91440" bIns="45720" rtlCol="0" anchor="t"/>
          <a:lstStyle>
            <a:lvl1pPr algn="ctr">
              <a:defRPr sz="1200">
                <a:solidFill>
                  <a:schemeClr val="bg1"/>
                </a:solidFill>
              </a:defRPr>
            </a:lvl1pPr>
          </a:lstStyle>
          <a:p>
            <a:r>
              <a:rPr lang="en-US"/>
              <a:t>Open Connectivity Foundation Public Information - No NDA</a:t>
            </a:r>
            <a:endParaRPr lang="en-US" dirty="0"/>
          </a:p>
        </p:txBody>
      </p:sp>
      <p:pic>
        <p:nvPicPr>
          <p:cNvPr id="14" name="Picture 13"/>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6300" y="179904"/>
            <a:ext cx="952500" cy="948294"/>
          </a:xfrm>
          <a:prstGeom prst="rect">
            <a:avLst/>
          </a:prstGeom>
        </p:spPr>
      </p:pic>
      <p:sp>
        <p:nvSpPr>
          <p:cNvPr id="12" name="Round Single Corner Rectangle 11"/>
          <p:cNvSpPr/>
          <p:nvPr userDrawn="1"/>
        </p:nvSpPr>
        <p:spPr>
          <a:xfrm flipH="1">
            <a:off x="10096500" y="6400800"/>
            <a:ext cx="2065337" cy="457200"/>
          </a:xfrm>
          <a:prstGeom prst="round1Rect">
            <a:avLst>
              <a:gd name="adj" fmla="val 50000"/>
            </a:avLst>
          </a:prstGeom>
          <a:solidFill>
            <a:schemeClr val="accent2"/>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91046" y="83439"/>
            <a:ext cx="10295018" cy="1059561"/>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491044" y="1600204"/>
            <a:ext cx="11200913" cy="4525963"/>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820400" y="6493026"/>
            <a:ext cx="1221390" cy="348441"/>
          </a:xfrm>
          <a:prstGeom prst="rect">
            <a:avLst/>
          </a:prstGeom>
        </p:spPr>
        <p:txBody>
          <a:bodyPr vert="horz" lIns="91440" tIns="45720" rIns="91440" bIns="45720" rtlCol="0" anchor="t"/>
          <a:lstStyle>
            <a:lvl1pPr algn="r">
              <a:defRPr sz="1200" b="0" i="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91045" y="6492875"/>
            <a:ext cx="2319766" cy="263525"/>
          </a:xfrm>
          <a:prstGeom prst="rect">
            <a:avLst/>
          </a:prstGeom>
        </p:spPr>
        <p:txBody>
          <a:bodyPr vert="horz" lIns="91440" tIns="45720" rIns="91440" bIns="45720" rtlCol="0" anchor="t"/>
          <a:lstStyle>
            <a:lvl1pPr algn="l">
              <a:defRPr sz="1200" b="1">
                <a:solidFill>
                  <a:schemeClr val="bg1"/>
                </a:solidFill>
              </a:defRPr>
            </a:lvl1pPr>
          </a:lstStyle>
          <a:p>
            <a:fld id="{B4AF53B6-FEEC-42CC-B57A-08A063B022E3}" type="datetime3">
              <a:rPr lang="en-US" altLang="ko-KR" smtClean="0"/>
              <a:t>26 June 2017</a:t>
            </a:fld>
            <a:endParaRPr lang="en-US" dirty="0"/>
          </a:p>
        </p:txBody>
      </p:sp>
    </p:spTree>
    <p:extLst>
      <p:ext uri="{BB962C8B-B14F-4D97-AF65-F5344CB8AC3E}">
        <p14:creationId xmlns:p14="http://schemas.microsoft.com/office/powerpoint/2010/main" val="3103791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 id="2147483669" r:id="rId7"/>
    <p:sldLayoutId id="2147483670" r:id="rId8"/>
    <p:sldLayoutId id="2147483671" r:id="rId9"/>
    <p:sldLayoutId id="2147483672" r:id="rId10"/>
  </p:sldLayoutIdLst>
  <p:hf hdr="0"/>
  <p:txStyles>
    <p:titleStyle>
      <a:lvl1pPr algn="l" defTabSz="914400" rtl="0" eaLnBrk="1" latinLnBrk="0" hangingPunct="1">
        <a:spcBef>
          <a:spcPct val="0"/>
        </a:spcBef>
        <a:buNone/>
        <a:defRPr sz="3200" b="1" i="0" kern="1200">
          <a:solidFill>
            <a:schemeClr val="tx2"/>
          </a:solidFill>
          <a:latin typeface="Century Gothic"/>
          <a:ea typeface="+mj-ea"/>
          <a:cs typeface="Century Gothic"/>
        </a:defRPr>
      </a:lvl1pPr>
    </p:titleStyle>
    <p:bodyStyle>
      <a:lvl1pPr marL="228600" indent="-228600" algn="l" defTabSz="914400" rtl="0" eaLnBrk="1" latinLnBrk="0" hangingPunct="1">
        <a:spcBef>
          <a:spcPct val="20000"/>
        </a:spcBef>
        <a:spcAft>
          <a:spcPts val="600"/>
        </a:spcAft>
        <a:buClr>
          <a:schemeClr val="accent2"/>
        </a:buClr>
        <a:buFont typeface="Arial"/>
        <a:buChar char="•"/>
        <a:defRPr sz="2400" b="0" i="0" kern="1200">
          <a:solidFill>
            <a:schemeClr val="tx1"/>
          </a:solidFill>
          <a:latin typeface="Century Gothic"/>
          <a:ea typeface="+mn-ea"/>
          <a:cs typeface="Century Gothic"/>
        </a:defRPr>
      </a:lvl1pPr>
      <a:lvl2pPr marL="455613" indent="-222250" algn="l" defTabSz="914400" rtl="0" eaLnBrk="1" latinLnBrk="0" hangingPunct="1">
        <a:spcBef>
          <a:spcPct val="20000"/>
        </a:spcBef>
        <a:spcAft>
          <a:spcPts val="600"/>
        </a:spcAft>
        <a:buClr>
          <a:schemeClr val="accent2"/>
        </a:buClr>
        <a:buFont typeface="Arial"/>
        <a:buChar char="•"/>
        <a:defRPr sz="2400" b="0" i="0" kern="1200" baseline="0">
          <a:solidFill>
            <a:schemeClr val="tx1"/>
          </a:solidFill>
          <a:latin typeface="Century Gothic"/>
          <a:ea typeface="+mn-ea"/>
          <a:cs typeface="Century Gothic"/>
        </a:defRPr>
      </a:lvl2pPr>
      <a:lvl3pPr marL="742950" indent="-168275" algn="l" defTabSz="914400" rtl="0" eaLnBrk="1" latinLnBrk="0" hangingPunct="1">
        <a:spcBef>
          <a:spcPct val="20000"/>
        </a:spcBef>
        <a:spcAft>
          <a:spcPts val="600"/>
        </a:spcAft>
        <a:buClr>
          <a:schemeClr val="accent2"/>
        </a:buClr>
        <a:buFont typeface="Arial"/>
        <a:buChar char="•"/>
        <a:defRPr sz="2000" b="0" i="0" kern="1200">
          <a:solidFill>
            <a:schemeClr val="tx1"/>
          </a:solidFill>
          <a:latin typeface="Century Gothic"/>
          <a:ea typeface="+mn-ea"/>
          <a:cs typeface="Century Gothic"/>
        </a:defRPr>
      </a:lvl3pPr>
      <a:lvl4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4pPr>
      <a:lvl5pPr marL="911225" indent="-168275" algn="l" defTabSz="914400" rtl="0" eaLnBrk="1" latinLnBrk="0" hangingPunct="1">
        <a:spcBef>
          <a:spcPct val="20000"/>
        </a:spcBef>
        <a:spcAft>
          <a:spcPts val="600"/>
        </a:spcAft>
        <a:buClr>
          <a:schemeClr val="accent2"/>
        </a:buClr>
        <a:buFont typeface="Arial" panose="020B0604020202020204" pitchFamily="34" charset="0"/>
        <a:buChar char="»"/>
        <a:defRPr sz="20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inchoe@Samsu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8.jpeg"/><Relationship Id="rId18" Type="http://schemas.openxmlformats.org/officeDocument/2006/relationships/image" Target="../media/image43.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42.png"/><Relationship Id="rId2" Type="http://schemas.openxmlformats.org/officeDocument/2006/relationships/tags" Target="../tags/tag2.xml"/><Relationship Id="rId16" Type="http://schemas.openxmlformats.org/officeDocument/2006/relationships/image" Target="../media/image41.gif"/><Relationship Id="rId20" Type="http://schemas.openxmlformats.org/officeDocument/2006/relationships/image" Target="../media/image4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40.png"/><Relationship Id="rId10" Type="http://schemas.openxmlformats.org/officeDocument/2006/relationships/tags" Target="../tags/tag10.xml"/><Relationship Id="rId19" Type="http://schemas.openxmlformats.org/officeDocument/2006/relationships/image" Target="../media/image44.jpe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6.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3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33.xml"/><Relationship Id="rId7" Type="http://schemas.openxmlformats.org/officeDocument/2006/relationships/image" Target="../media/image48.jpe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jpeg"/></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2.jpeg"/><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59.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38.xml"/><Relationship Id="rId7" Type="http://schemas.openxmlformats.org/officeDocument/2006/relationships/image" Target="../media/image48.jpe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tags" Target="../tags/tag39.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jpeg"/><Relationship Id="rId3" Type="http://schemas.openxmlformats.org/officeDocument/2006/relationships/image" Target="../media/image7.jpe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image" Target="../media/image6.jpeg"/><Relationship Id="rId16"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eg"/><Relationship Id="rId5" Type="http://schemas.openxmlformats.org/officeDocument/2006/relationships/image" Target="../media/image9.jpeg"/><Relationship Id="rId15" Type="http://schemas.openxmlformats.org/officeDocument/2006/relationships/image" Target="../media/image1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6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43.xml"/><Relationship Id="rId7" Type="http://schemas.openxmlformats.org/officeDocument/2006/relationships/image" Target="../media/image48.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s>
</file>

<file path=ppt/slides/_rels/slide61.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48.xml"/><Relationship Id="rId7" Type="http://schemas.openxmlformats.org/officeDocument/2006/relationships/image" Target="../media/image48.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slideLayout" Target="../slideLayouts/slideLayout2.xml"/><Relationship Id="rId5" Type="http://schemas.openxmlformats.org/officeDocument/2006/relationships/tags" Target="../tags/tag50.xml"/><Relationship Id="rId4" Type="http://schemas.openxmlformats.org/officeDocument/2006/relationships/tags" Target="../tags/tag49.xml"/></Relationships>
</file>

<file path=ppt/slides/_rels/slide6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tags" Target="../tags/tag53.xml"/><Relationship Id="rId7" Type="http://schemas.openxmlformats.org/officeDocument/2006/relationships/image" Target="../media/image48.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2.xml"/><Relationship Id="rId5" Type="http://schemas.openxmlformats.org/officeDocument/2006/relationships/tags" Target="../tags/tag55.xml"/><Relationship Id="rId4" Type="http://schemas.openxmlformats.org/officeDocument/2006/relationships/tags" Target="../tags/tag54.xml"/></Relationships>
</file>

<file path=ppt/slides/_rels/slide6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jpeg"/></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78.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3.xml.rels><?xml version="1.0" encoding="UTF-8" standalone="yes"?>
<Relationships xmlns="http://schemas.openxmlformats.org/package/2006/relationships"><Relationship Id="rId8" Type="http://schemas.openxmlformats.org/officeDocument/2006/relationships/image" Target="../media/image63.jpeg"/><Relationship Id="rId3" Type="http://schemas.openxmlformats.org/officeDocument/2006/relationships/tags" Target="../tags/tag58.xml"/><Relationship Id="rId7" Type="http://schemas.openxmlformats.org/officeDocument/2006/relationships/image" Target="../media/image62.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61.jpeg"/><Relationship Id="rId5" Type="http://schemas.openxmlformats.org/officeDocument/2006/relationships/image" Target="../media/image60.jpeg"/><Relationship Id="rId4" Type="http://schemas.openxmlformats.org/officeDocument/2006/relationships/slideLayout" Target="../slideLayouts/slideLayout2.xml"/><Relationship Id="rId9" Type="http://schemas.openxmlformats.org/officeDocument/2006/relationships/image" Target="../media/image5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33.jpeg"/><Relationship Id="rId5" Type="http://schemas.openxmlformats.org/officeDocument/2006/relationships/image" Target="../media/image29.jpeg"/><Relationship Id="rId4" Type="http://schemas.openxmlformats.org/officeDocument/2006/relationships/image" Target="../media/image27.jpeg"/><Relationship Id="rId9" Type="http://schemas.openxmlformats.org/officeDocument/2006/relationships/image" Target="../media/image30.png"/></Relationships>
</file>

<file path=ppt/slides/_rels/slide8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67.png"/><Relationship Id="rId3" Type="http://schemas.openxmlformats.org/officeDocument/2006/relationships/image" Target="../media/image28.jpeg"/><Relationship Id="rId7" Type="http://schemas.openxmlformats.org/officeDocument/2006/relationships/image" Target="../media/image32.png"/><Relationship Id="rId12" Type="http://schemas.openxmlformats.org/officeDocument/2006/relationships/image" Target="../media/image66.jpeg"/><Relationship Id="rId2" Type="http://schemas.openxmlformats.org/officeDocument/2006/relationships/notesSlide" Target="../notesSlides/notesSlide5.xml"/><Relationship Id="rId16" Type="http://schemas.openxmlformats.org/officeDocument/2006/relationships/image" Target="../media/image70.png"/><Relationship Id="rId1" Type="http://schemas.openxmlformats.org/officeDocument/2006/relationships/slideLayout" Target="../slideLayouts/slideLayout10.xml"/><Relationship Id="rId6" Type="http://schemas.openxmlformats.org/officeDocument/2006/relationships/image" Target="../media/image33.jpeg"/><Relationship Id="rId11" Type="http://schemas.openxmlformats.org/officeDocument/2006/relationships/image" Target="../media/image65.png"/><Relationship Id="rId5" Type="http://schemas.openxmlformats.org/officeDocument/2006/relationships/image" Target="../media/image29.jpeg"/><Relationship Id="rId15" Type="http://schemas.openxmlformats.org/officeDocument/2006/relationships/image" Target="../media/image69.gif"/><Relationship Id="rId10" Type="http://schemas.openxmlformats.org/officeDocument/2006/relationships/image" Target="../media/image64.gif"/><Relationship Id="rId4" Type="http://schemas.openxmlformats.org/officeDocument/2006/relationships/image" Target="../media/image27.jpeg"/><Relationship Id="rId9" Type="http://schemas.openxmlformats.org/officeDocument/2006/relationships/image" Target="../media/image30.png"/><Relationship Id="rId14" Type="http://schemas.openxmlformats.org/officeDocument/2006/relationships/image" Target="../media/image68.png"/></Relationships>
</file>

<file path=ppt/slides/_rels/slide87.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s>
</file>

<file path=ppt/slides/_rels/slide8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89.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8.jpeg"/><Relationship Id="rId7" Type="http://schemas.openxmlformats.org/officeDocument/2006/relationships/image" Target="../media/image23.jpe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jpeg"/><Relationship Id="rId7" Type="http://schemas.openxmlformats.org/officeDocument/2006/relationships/image" Target="../media/image32.png"/><Relationship Id="rId2" Type="http://schemas.openxmlformats.org/officeDocument/2006/relationships/image" Target="../media/image27.jpe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jpeg"/></Relationships>
</file>

<file path=ppt/slides/_rels/slide90.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s>
</file>

<file path=ppt/slides/_rels/slide9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9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27.jpeg"/><Relationship Id="rId7" Type="http://schemas.openxmlformats.org/officeDocument/2006/relationships/image" Target="../media/image2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7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OCF</a:t>
            </a:r>
            <a:r>
              <a:rPr lang="ko-KR" altLang="en-US" dirty="0"/>
              <a:t> </a:t>
            </a:r>
            <a:r>
              <a:rPr lang="en-US" altLang="ko-KR" dirty="0"/>
              <a:t>Core</a:t>
            </a:r>
            <a:r>
              <a:rPr lang="ko-KR" altLang="en-US" dirty="0"/>
              <a:t> </a:t>
            </a:r>
            <a:r>
              <a:rPr lang="en-US" altLang="ko-KR" dirty="0"/>
              <a:t>Technology, aka IoT platform</a:t>
            </a:r>
            <a:br>
              <a:rPr lang="en-US" altLang="ko-KR" dirty="0"/>
            </a:br>
            <a:r>
              <a:rPr lang="en-US" altLang="ko-KR" dirty="0"/>
              <a:t>OCF 1.0 </a:t>
            </a:r>
            <a:endParaRPr lang="en-US" dirty="0"/>
          </a:p>
        </p:txBody>
      </p:sp>
      <p:sp>
        <p:nvSpPr>
          <p:cNvPr id="3" name="Subtitle 2"/>
          <p:cNvSpPr>
            <a:spLocks noGrp="1"/>
          </p:cNvSpPr>
          <p:nvPr>
            <p:ph type="subTitle" idx="1"/>
          </p:nvPr>
        </p:nvSpPr>
        <p:spPr>
          <a:xfrm>
            <a:off x="482600" y="5301574"/>
            <a:ext cx="9050452" cy="1274320"/>
          </a:xfrm>
        </p:spPr>
        <p:txBody>
          <a:bodyPr anchor="b">
            <a:normAutofit/>
          </a:bodyPr>
          <a:lstStyle/>
          <a:p>
            <a:r>
              <a:rPr lang="en-US" dirty="0"/>
              <a:t>June 2017</a:t>
            </a:r>
          </a:p>
          <a:p>
            <a:r>
              <a:rPr lang="en-US" dirty="0" err="1"/>
              <a:t>JinHyeock</a:t>
            </a:r>
            <a:r>
              <a:rPr lang="en-US" dirty="0"/>
              <a:t> Choi,  </a:t>
            </a:r>
            <a:r>
              <a:rPr lang="en-US" dirty="0">
                <a:hlinkClick r:id="rId3"/>
              </a:rPr>
              <a:t>jinchoe@samsung.com</a:t>
            </a: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Main </a:t>
            </a:r>
            <a:r>
              <a:rPr lang="en-US" altLang="ko-KR" dirty="0" err="1"/>
              <a:t>IoT</a:t>
            </a:r>
            <a:r>
              <a:rPr lang="en-US" altLang="ko-KR" dirty="0"/>
              <a:t> challenges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E0BD69A-F9FF-41A0-BA7B-011F04F42F79}"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10</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6" name="TextBox 25"/>
          <p:cNvSpPr txBox="1"/>
          <p:nvPr/>
        </p:nvSpPr>
        <p:spPr>
          <a:xfrm>
            <a:off x="1789921" y="1070542"/>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 </a:t>
            </a:r>
            <a:endParaRPr lang="ko-KR" altLang="en-US" sz="1600" dirty="0"/>
          </a:p>
        </p:txBody>
      </p:sp>
      <p:cxnSp>
        <p:nvCxnSpPr>
          <p:cNvPr id="27" name="직선 화살표 연결선 26"/>
          <p:cNvCxnSpPr>
            <a:cxnSpLocks/>
            <a:stCxn id="26" idx="2"/>
          </p:cNvCxnSpPr>
          <p:nvPr/>
        </p:nvCxnSpPr>
        <p:spPr>
          <a:xfrm flipH="1">
            <a:off x="2020370" y="1901539"/>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a:cxnSpLocks/>
            <a:stCxn id="26" idx="2"/>
          </p:cNvCxnSpPr>
          <p:nvPr/>
        </p:nvCxnSpPr>
        <p:spPr>
          <a:xfrm>
            <a:off x="2747289" y="1901539"/>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직선 화살표 연결선 28"/>
          <p:cNvCxnSpPr>
            <a:cxnSpLocks/>
            <a:stCxn id="26" idx="2"/>
          </p:cNvCxnSpPr>
          <p:nvPr/>
        </p:nvCxnSpPr>
        <p:spPr>
          <a:xfrm>
            <a:off x="2747288" y="1901539"/>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직선 화살표 연결선 29"/>
          <p:cNvCxnSpPr>
            <a:stCxn id="33" idx="0"/>
          </p:cNvCxnSpPr>
          <p:nvPr/>
        </p:nvCxnSpPr>
        <p:spPr>
          <a:xfrm flipH="1" flipV="1">
            <a:off x="3609277" y="4836145"/>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p:cNvCxnSpPr>
            <a:stCxn id="33" idx="0"/>
          </p:cNvCxnSpPr>
          <p:nvPr/>
        </p:nvCxnSpPr>
        <p:spPr>
          <a:xfrm flipH="1" flipV="1">
            <a:off x="3177229" y="3273463"/>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a:stCxn id="33" idx="0"/>
          </p:cNvCxnSpPr>
          <p:nvPr/>
        </p:nvCxnSpPr>
        <p:spPr>
          <a:xfrm flipH="1" flipV="1">
            <a:off x="2817189" y="3777519"/>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81285" y="4980161"/>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sp>
        <p:nvSpPr>
          <p:cNvPr id="34" name="TextBox 33"/>
          <p:cNvSpPr txBox="1"/>
          <p:nvPr/>
        </p:nvSpPr>
        <p:spPr>
          <a:xfrm>
            <a:off x="4915458" y="95679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35" name="직선 화살표 연결선 34"/>
          <p:cNvCxnSpPr>
            <a:cxnSpLocks/>
            <a:stCxn id="34" idx="2"/>
          </p:cNvCxnSpPr>
          <p:nvPr/>
        </p:nvCxnSpPr>
        <p:spPr>
          <a:xfrm flipH="1">
            <a:off x="4649478" y="1295346"/>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직선 화살표 연결선 35"/>
          <p:cNvCxnSpPr>
            <a:cxnSpLocks/>
            <a:stCxn id="34" idx="2"/>
            <a:endCxn id="10" idx="1"/>
          </p:cNvCxnSpPr>
          <p:nvPr/>
        </p:nvCxnSpPr>
        <p:spPr>
          <a:xfrm>
            <a:off x="5851562" y="1295346"/>
            <a:ext cx="2800421" cy="3207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6"/>
          <p:cNvCxnSpPr>
            <a:cxnSpLocks/>
            <a:stCxn id="34" idx="2"/>
          </p:cNvCxnSpPr>
          <p:nvPr/>
        </p:nvCxnSpPr>
        <p:spPr>
          <a:xfrm flipH="1">
            <a:off x="2940669" y="1295346"/>
            <a:ext cx="2910893" cy="128722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7"/>
          <p:cNvCxnSpPr>
            <a:stCxn id="34" idx="2"/>
          </p:cNvCxnSpPr>
          <p:nvPr/>
        </p:nvCxnSpPr>
        <p:spPr>
          <a:xfrm>
            <a:off x="5851562" y="1295346"/>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직선 화살표 연결선 53"/>
          <p:cNvCxnSpPr>
            <a:cxnSpLocks/>
            <a:stCxn id="55" idx="3"/>
            <a:endCxn id="10" idx="1"/>
          </p:cNvCxnSpPr>
          <p:nvPr/>
        </p:nvCxnSpPr>
        <p:spPr>
          <a:xfrm flipV="1">
            <a:off x="8211980" y="4502657"/>
            <a:ext cx="440003" cy="9803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5691700" y="4431412"/>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56" name="직선 화살표 연결선 55"/>
          <p:cNvCxnSpPr>
            <a:stCxn id="55" idx="1"/>
          </p:cNvCxnSpPr>
          <p:nvPr/>
        </p:nvCxnSpPr>
        <p:spPr>
          <a:xfrm flipH="1" flipV="1">
            <a:off x="2434838" y="4251405"/>
            <a:ext cx="3256862" cy="34928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직선 화살표 연결선 56"/>
          <p:cNvCxnSpPr>
            <a:stCxn id="55" idx="1"/>
          </p:cNvCxnSpPr>
          <p:nvPr/>
        </p:nvCxnSpPr>
        <p:spPr>
          <a:xfrm flipH="1" flipV="1">
            <a:off x="4827604" y="3999377"/>
            <a:ext cx="864096" cy="60131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직선 화살표 연결선 57"/>
          <p:cNvCxnSpPr>
            <a:cxnSpLocks/>
            <a:stCxn id="55" idx="0"/>
          </p:cNvCxnSpPr>
          <p:nvPr/>
        </p:nvCxnSpPr>
        <p:spPr>
          <a:xfrm flipV="1">
            <a:off x="6951840" y="2062105"/>
            <a:ext cx="966475" cy="236930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396802" y="365871"/>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62" name="직선 화살표 연결선 61"/>
          <p:cNvCxnSpPr>
            <a:cxnSpLocks/>
            <a:stCxn id="61" idx="2"/>
          </p:cNvCxnSpPr>
          <p:nvPr/>
        </p:nvCxnSpPr>
        <p:spPr>
          <a:xfrm flipH="1">
            <a:off x="8651983" y="704425"/>
            <a:ext cx="860943" cy="735269"/>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51969" y="3318329"/>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64" name="직선 화살표 연결선 63"/>
          <p:cNvCxnSpPr>
            <a:cxnSpLocks/>
            <a:stCxn id="63" idx="2"/>
          </p:cNvCxnSpPr>
          <p:nvPr/>
        </p:nvCxnSpPr>
        <p:spPr>
          <a:xfrm flipH="1">
            <a:off x="9331008" y="3656884"/>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063414" y="5651768"/>
            <a:ext cx="1728192"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a:t>
            </a:r>
            <a:endParaRPr lang="ko-KR" altLang="en-US" sz="1600"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1727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34" grpId="0" animBg="1"/>
      <p:bldP spid="55" grpId="0" animBg="1"/>
      <p:bldP spid="61" grpId="0" animBg="1"/>
      <p:bldP spid="63" grpId="0" animBg="1"/>
      <p:bldP spid="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b="1" dirty="0">
                <a:solidFill>
                  <a:srgbClr val="0000FF"/>
                </a:solidFill>
              </a:rPr>
              <a:t>OCF Architecture </a:t>
            </a:r>
          </a:p>
          <a:p>
            <a:pPr lvl="1"/>
            <a:r>
              <a:rPr lang="en-US" altLang="ko-KR" b="1" dirty="0">
                <a:solidFill>
                  <a:srgbClr val="0000FF"/>
                </a:solidFill>
              </a:rPr>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A9DB9372-34D7-4AB0-855B-4190766916C4}"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11</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276567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014D951A-E3E0-4B97-B922-B5AB7F21523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12</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733489" y="1067858"/>
            <a:ext cx="1316398"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836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6456DDAA-F1A0-42F2-B114-31FC910B7217}"/>
              </a:ext>
            </a:extLst>
          </p:cNvPr>
          <p:cNvSpPr>
            <a:spLocks noGrp="1"/>
          </p:cNvSpPr>
          <p:nvPr>
            <p:ph idx="1"/>
          </p:nvPr>
        </p:nvSpPr>
        <p:spPr>
          <a:xfrm>
            <a:off x="491046" y="1156998"/>
            <a:ext cx="11200912" cy="3152356"/>
          </a:xfrm>
        </p:spPr>
        <p:txBody>
          <a:bodyPr>
            <a:normAutofit fontScale="70000" lnSpcReduction="20000"/>
          </a:bodyPr>
          <a:lstStyle/>
          <a:p>
            <a:r>
              <a:rPr lang="en-US" altLang="ko-KR" dirty="0"/>
              <a:t>OCF Device </a:t>
            </a:r>
          </a:p>
          <a:p>
            <a:pPr lvl="1"/>
            <a:r>
              <a:rPr lang="en-US" altLang="ko-KR" dirty="0"/>
              <a:t>a logical entity that assumes one or more Roles (e.g., Client, Server)</a:t>
            </a:r>
          </a:p>
          <a:p>
            <a:r>
              <a:rPr lang="en-US" altLang="ko-KR" dirty="0"/>
              <a:t>Roles </a:t>
            </a:r>
          </a:p>
          <a:p>
            <a:pPr lvl="1"/>
            <a:r>
              <a:rPr lang="en-US" altLang="ko-KR" dirty="0"/>
              <a:t>Client: </a:t>
            </a:r>
          </a:p>
          <a:p>
            <a:pPr lvl="2"/>
            <a:r>
              <a:rPr lang="en-US" altLang="ko-KR" dirty="0"/>
              <a:t>initiate an transaction (send a request) &amp; access a server to get a service </a:t>
            </a:r>
          </a:p>
          <a:p>
            <a:pPr lvl="1"/>
            <a:r>
              <a:rPr lang="en-US" altLang="ko-KR" dirty="0"/>
              <a:t>Server: </a:t>
            </a:r>
          </a:p>
          <a:p>
            <a:pPr lvl="2"/>
            <a:r>
              <a:rPr lang="en-US" altLang="ko-KR" dirty="0"/>
              <a:t>host resources &amp; send a response &amp; provide service </a:t>
            </a:r>
          </a:p>
          <a:p>
            <a:pPr lvl="1"/>
            <a:r>
              <a:rPr lang="en-US" altLang="ko-KR" dirty="0"/>
              <a:t>Intermediary: </a:t>
            </a:r>
          </a:p>
          <a:p>
            <a:pPr lvl="2"/>
            <a:r>
              <a:rPr lang="en-US" altLang="ko-KR" dirty="0"/>
              <a:t>Process a REST message &amp; Provide support to deliver messages between Client &amp; Server (?).</a:t>
            </a:r>
          </a:p>
        </p:txBody>
      </p:sp>
      <p:sp>
        <p:nvSpPr>
          <p:cNvPr id="3" name="제목 2">
            <a:extLst>
              <a:ext uri="{FF2B5EF4-FFF2-40B4-BE49-F238E27FC236}">
                <a16:creationId xmlns:a16="http://schemas.microsoft.com/office/drawing/2014/main" id="{E81704DE-D663-419B-BBC2-0350E9CB79E1}"/>
              </a:ext>
            </a:extLst>
          </p:cNvPr>
          <p:cNvSpPr>
            <a:spLocks noGrp="1"/>
          </p:cNvSpPr>
          <p:nvPr>
            <p:ph type="title"/>
          </p:nvPr>
        </p:nvSpPr>
        <p:spPr/>
        <p:txBody>
          <a:bodyPr/>
          <a:lstStyle/>
          <a:p>
            <a:r>
              <a:rPr lang="en-US" altLang="ko-KR" dirty="0"/>
              <a:t>OCF Device: Roles  </a:t>
            </a:r>
            <a:endParaRPr lang="ko-KR" altLang="en-US" dirty="0"/>
          </a:p>
        </p:txBody>
      </p:sp>
      <p:sp>
        <p:nvSpPr>
          <p:cNvPr id="4" name="날짜 개체 틀 3">
            <a:extLst>
              <a:ext uri="{FF2B5EF4-FFF2-40B4-BE49-F238E27FC236}">
                <a16:creationId xmlns:a16="http://schemas.microsoft.com/office/drawing/2014/main" id="{D43655B1-0FE2-4B9E-8439-5245B6D56529}"/>
              </a:ext>
            </a:extLst>
          </p:cNvPr>
          <p:cNvSpPr>
            <a:spLocks noGrp="1"/>
          </p:cNvSpPr>
          <p:nvPr>
            <p:ph type="dt" sz="half" idx="10"/>
          </p:nvPr>
        </p:nvSpPr>
        <p:spPr/>
        <p:txBody>
          <a:bodyPr/>
          <a:lstStyle/>
          <a:p>
            <a:fld id="{4BC21261-DCD0-4937-A789-DDADD663DF5B}"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59186E37-3CCB-4CEF-B596-D2572B4ECBD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837C90E-9354-490B-A84A-CB34D36AB6A5}"/>
              </a:ext>
            </a:extLst>
          </p:cNvPr>
          <p:cNvSpPr>
            <a:spLocks noGrp="1"/>
          </p:cNvSpPr>
          <p:nvPr>
            <p:ph type="sldNum" sz="quarter" idx="12"/>
          </p:nvPr>
        </p:nvSpPr>
        <p:spPr/>
        <p:txBody>
          <a:bodyPr/>
          <a:lstStyle/>
          <a:p>
            <a:fld id="{17A5C656-E050-4F3D-A0DB-0D19E9E83691}" type="slidenum">
              <a:rPr lang="en-US" smtClean="0"/>
              <a:pPr/>
              <a:t>13</a:t>
            </a:fld>
            <a:endParaRPr lang="en-US" dirty="0"/>
          </a:p>
        </p:txBody>
      </p:sp>
      <p:sp>
        <p:nvSpPr>
          <p:cNvPr id="7" name="직사각형 6">
            <a:extLst>
              <a:ext uri="{FF2B5EF4-FFF2-40B4-BE49-F238E27FC236}">
                <a16:creationId xmlns:a16="http://schemas.microsoft.com/office/drawing/2014/main" id="{FE036410-B459-489B-AC97-0F2250ECF11B}"/>
              </a:ext>
            </a:extLst>
          </p:cNvPr>
          <p:cNvSpPr/>
          <p:nvPr/>
        </p:nvSpPr>
        <p:spPr>
          <a:xfrm>
            <a:off x="8606232"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
        <p:nvSpPr>
          <p:cNvPr id="8" name="직사각형 7">
            <a:extLst>
              <a:ext uri="{FF2B5EF4-FFF2-40B4-BE49-F238E27FC236}">
                <a16:creationId xmlns:a16="http://schemas.microsoft.com/office/drawing/2014/main" id="{460CE84D-107E-4B75-9C5D-437F22D3E999}"/>
              </a:ext>
            </a:extLst>
          </p:cNvPr>
          <p:cNvSpPr/>
          <p:nvPr/>
        </p:nvSpPr>
        <p:spPr>
          <a:xfrm>
            <a:off x="2175816" y="5087565"/>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Client</a:t>
            </a:r>
          </a:p>
        </p:txBody>
      </p:sp>
      <p:sp>
        <p:nvSpPr>
          <p:cNvPr id="9" name="직사각형 8">
            <a:extLst>
              <a:ext uri="{FF2B5EF4-FFF2-40B4-BE49-F238E27FC236}">
                <a16:creationId xmlns:a16="http://schemas.microsoft.com/office/drawing/2014/main" id="{E18E5900-7298-4755-ACEF-0B72B7FABAF5}"/>
              </a:ext>
            </a:extLst>
          </p:cNvPr>
          <p:cNvSpPr/>
          <p:nvPr/>
        </p:nvSpPr>
        <p:spPr>
          <a:xfrm>
            <a:off x="6009101" y="5087565"/>
            <a:ext cx="1578749"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Intermediary</a:t>
            </a:r>
            <a:endParaRPr lang="ko-KR" altLang="en-US" sz="1600" dirty="0">
              <a:solidFill>
                <a:prstClr val="black"/>
              </a:solidFill>
              <a:cs typeface="Arial Unicode MS" pitchFamily="50" charset="-127"/>
            </a:endParaRPr>
          </a:p>
        </p:txBody>
      </p:sp>
      <p:cxnSp>
        <p:nvCxnSpPr>
          <p:cNvPr id="11" name="직선 연결선 10">
            <a:extLst>
              <a:ext uri="{FF2B5EF4-FFF2-40B4-BE49-F238E27FC236}">
                <a16:creationId xmlns:a16="http://schemas.microsoft.com/office/drawing/2014/main" id="{7A1729CB-27DE-4A91-9F01-F46EA9F7EB91}"/>
              </a:ext>
            </a:extLst>
          </p:cNvPr>
          <p:cNvCxnSpPr>
            <a:cxnSpLocks/>
            <a:stCxn id="9" idx="3"/>
            <a:endCxn id="7" idx="1"/>
          </p:cNvCxnSpPr>
          <p:nvPr/>
        </p:nvCxnSpPr>
        <p:spPr>
          <a:xfrm>
            <a:off x="7587850" y="5277256"/>
            <a:ext cx="1018382"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453C18-A799-45A3-9EDA-676FF075602F}"/>
              </a:ext>
            </a:extLst>
          </p:cNvPr>
          <p:cNvCxnSpPr>
            <a:cxnSpLocks/>
            <a:stCxn id="8" idx="3"/>
            <a:endCxn id="9" idx="1"/>
          </p:cNvCxnSpPr>
          <p:nvPr/>
        </p:nvCxnSpPr>
        <p:spPr>
          <a:xfrm>
            <a:off x="3450256" y="5277256"/>
            <a:ext cx="2558845" cy="0"/>
          </a:xfrm>
          <a:prstGeom prst="line">
            <a:avLst/>
          </a:prstGeom>
          <a:ln w="28575">
            <a:solidFill>
              <a:srgbClr val="33CC33"/>
            </a:solidFill>
          </a:ln>
        </p:spPr>
        <p:style>
          <a:lnRef idx="1">
            <a:schemeClr val="accent1"/>
          </a:lnRef>
          <a:fillRef idx="0">
            <a:schemeClr val="accent1"/>
          </a:fillRef>
          <a:effectRef idx="0">
            <a:schemeClr val="accent1"/>
          </a:effectRef>
          <a:fontRef idx="minor">
            <a:schemeClr val="tx1"/>
          </a:fontRef>
        </p:style>
      </p:cxnSp>
      <p:sp>
        <p:nvSpPr>
          <p:cNvPr id="14" name="직사각형 13">
            <a:extLst>
              <a:ext uri="{FF2B5EF4-FFF2-40B4-BE49-F238E27FC236}">
                <a16:creationId xmlns:a16="http://schemas.microsoft.com/office/drawing/2014/main" id="{9512A170-78CA-49F1-A401-144ED62970AB}"/>
              </a:ext>
            </a:extLst>
          </p:cNvPr>
          <p:cNvSpPr/>
          <p:nvPr/>
        </p:nvSpPr>
        <p:spPr>
          <a:xfrm>
            <a:off x="1981263"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6" name="직사각형 15">
            <a:extLst>
              <a:ext uri="{FF2B5EF4-FFF2-40B4-BE49-F238E27FC236}">
                <a16:creationId xmlns:a16="http://schemas.microsoft.com/office/drawing/2014/main" id="{C7803BB7-B0CB-4E37-B141-C4E00DD524D2}"/>
              </a:ext>
            </a:extLst>
          </p:cNvPr>
          <p:cNvSpPr/>
          <p:nvPr/>
        </p:nvSpPr>
        <p:spPr>
          <a:xfrm>
            <a:off x="5758774" y="4591453"/>
            <a:ext cx="1984444"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17" name="직사각형 16">
            <a:extLst>
              <a:ext uri="{FF2B5EF4-FFF2-40B4-BE49-F238E27FC236}">
                <a16:creationId xmlns:a16="http://schemas.microsoft.com/office/drawing/2014/main" id="{5B47999F-391C-47C1-B73E-AE7F1C04D0B0}"/>
              </a:ext>
            </a:extLst>
          </p:cNvPr>
          <p:cNvSpPr/>
          <p:nvPr/>
        </p:nvSpPr>
        <p:spPr>
          <a:xfrm>
            <a:off x="8391790" y="4591453"/>
            <a:ext cx="1695792" cy="1478604"/>
          </a:xfrm>
          <a:prstGeom prst="rect">
            <a:avLst/>
          </a:prstGeom>
          <a:noFill/>
          <a:ln w="12700"/>
        </p:spPr>
        <p:style>
          <a:lnRef idx="1">
            <a:schemeClr val="accent2"/>
          </a:lnRef>
          <a:fillRef idx="2">
            <a:schemeClr val="accent2"/>
          </a:fillRef>
          <a:effectRef idx="1">
            <a:schemeClr val="accent2"/>
          </a:effectRef>
          <a:fontRef idx="minor">
            <a:schemeClr val="dk1"/>
          </a:fontRef>
        </p:style>
        <p:txBody>
          <a:bodyPr rtlCol="0" anchor="t"/>
          <a:lstStyle/>
          <a:p>
            <a:pPr algn="ctr"/>
            <a:r>
              <a:rPr lang="en-US" altLang="ko-KR" sz="1600" dirty="0">
                <a:solidFill>
                  <a:prstClr val="black"/>
                </a:solidFill>
                <a:cs typeface="Arial Unicode MS" pitchFamily="50" charset="-127"/>
              </a:rPr>
              <a:t>OCF Device</a:t>
            </a:r>
          </a:p>
        </p:txBody>
      </p:sp>
      <p:sp>
        <p:nvSpPr>
          <p:cNvPr id="22" name="직사각형 21">
            <a:extLst>
              <a:ext uri="{FF2B5EF4-FFF2-40B4-BE49-F238E27FC236}">
                <a16:creationId xmlns:a16="http://schemas.microsoft.com/office/drawing/2014/main" id="{100DF8AA-0466-4EFE-B6A6-1E814AD7AB8A}"/>
              </a:ext>
            </a:extLst>
          </p:cNvPr>
          <p:cNvSpPr/>
          <p:nvPr/>
        </p:nvSpPr>
        <p:spPr>
          <a:xfrm>
            <a:off x="2175816" y="5573948"/>
            <a:ext cx="1274440" cy="379382"/>
          </a:xfrm>
          <a:prstGeom prst="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en-US" altLang="ko-KR" sz="1600" dirty="0">
                <a:solidFill>
                  <a:prstClr val="black"/>
                </a:solidFill>
                <a:cs typeface="Arial Unicode MS" pitchFamily="50" charset="-127"/>
              </a:rPr>
              <a:t>Server</a:t>
            </a:r>
          </a:p>
        </p:txBody>
      </p:sp>
    </p:spTree>
    <p:extLst>
      <p:ext uri="{BB962C8B-B14F-4D97-AF65-F5344CB8AC3E}">
        <p14:creationId xmlns:p14="http://schemas.microsoft.com/office/powerpoint/2010/main" val="376601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102DD332-4A49-4A2D-97D9-A0081CE464C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14</a:t>
            </a:fld>
            <a:endParaRPr lang="en-US" dirty="0"/>
          </a:p>
        </p:txBody>
      </p:sp>
      <p:sp>
        <p:nvSpPr>
          <p:cNvPr id="7" name="제목 1"/>
          <p:cNvSpPr>
            <a:spLocks noGrp="1"/>
          </p:cNvSpPr>
          <p:nvPr>
            <p:ph type="title"/>
          </p:nvPr>
        </p:nvSpPr>
        <p:spPr>
          <a:xfrm>
            <a:off x="334531" y="26308"/>
            <a:ext cx="11452397" cy="627038"/>
          </a:xfrm>
        </p:spPr>
        <p:txBody>
          <a:bodyPr>
            <a:normAutofit fontScale="90000"/>
          </a:bodyPr>
          <a:lstStyle/>
          <a:p>
            <a:r>
              <a:rPr lang="en-US" altLang="ko-KR" sz="3600" dirty="0"/>
              <a:t>Logical organization: 3 part approach</a:t>
            </a:r>
            <a:endParaRPr lang="ko-KR" altLang="en-US" sz="3600" dirty="0"/>
          </a:p>
        </p:txBody>
      </p:sp>
      <p:sp>
        <p:nvSpPr>
          <p:cNvPr id="80" name="TextBox 79"/>
          <p:cNvSpPr txBox="1"/>
          <p:nvPr/>
        </p:nvSpPr>
        <p:spPr>
          <a:xfrm>
            <a:off x="3177739" y="6453772"/>
            <a:ext cx="5940216" cy="369332"/>
          </a:xfrm>
          <a:prstGeom prst="rect">
            <a:avLst/>
          </a:prstGeom>
          <a:noFill/>
        </p:spPr>
        <p:txBody>
          <a:bodyPr wrap="none" rtlCol="0">
            <a:spAutoFit/>
          </a:bodyPr>
          <a:lstStyle/>
          <a:p>
            <a:r>
              <a:rPr lang="en-US" altLang="ko-KR" dirty="0">
                <a:solidFill>
                  <a:schemeClr val="bg1"/>
                </a:solidFill>
                <a:latin typeface="Calibri" pitchFamily="34" charset="0"/>
              </a:rPr>
              <a:t>[OIC Concepts &amp; Architecture Review, </a:t>
            </a:r>
            <a:r>
              <a:rPr lang="en-US" altLang="ko-KR" dirty="0">
                <a:solidFill>
                  <a:schemeClr val="bg1"/>
                </a:solidFill>
              </a:rPr>
              <a:t>Ravi </a:t>
            </a:r>
            <a:r>
              <a:rPr lang="en-US" altLang="ko-KR" dirty="0" err="1">
                <a:solidFill>
                  <a:schemeClr val="bg1"/>
                </a:solidFill>
              </a:rPr>
              <a:t>Subramaniam</a:t>
            </a:r>
            <a:r>
              <a:rPr lang="en-US" altLang="ko-KR" dirty="0">
                <a:solidFill>
                  <a:schemeClr val="bg1"/>
                </a:solidFill>
              </a:rPr>
              <a:t>]</a:t>
            </a:r>
            <a:endParaRPr lang="ko-KR" altLang="en-US" dirty="0">
              <a:solidFill>
                <a:schemeClr val="bg1"/>
              </a:solidFill>
              <a:latin typeface="Calibri" pitchFamily="34" charset="0"/>
            </a:endParaRPr>
          </a:p>
        </p:txBody>
      </p:sp>
      <p:sp>
        <p:nvSpPr>
          <p:cNvPr id="158" name="Rectangle 4"/>
          <p:cNvSpPr/>
          <p:nvPr/>
        </p:nvSpPr>
        <p:spPr>
          <a:xfrm>
            <a:off x="96526" y="3704549"/>
            <a:ext cx="6559821" cy="2231168"/>
          </a:xfrm>
          <a:prstGeom prst="rect">
            <a:avLst/>
          </a:prstGeom>
          <a:solidFill>
            <a:srgbClr val="004280">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159" name="Picture 11"/>
          <p:cNvPicPr>
            <a:picLocks noChangeAspect="1"/>
          </p:cNvPicPr>
          <p:nvPr/>
        </p:nvPicPr>
        <p:blipFill rotWithShape="1">
          <a:blip r:embed="rId3" cstate="screen">
            <a:extLst>
              <a:ext uri="{28A0092B-C50C-407E-A947-70E740481C1C}">
                <a14:useLocalDpi xmlns:a14="http://schemas.microsoft.com/office/drawing/2010/main" val="0"/>
              </a:ext>
            </a:extLst>
          </a:blip>
          <a:srcRect l="12786" t="27904" r="22941" b="27904"/>
          <a:stretch/>
        </p:blipFill>
        <p:spPr>
          <a:xfrm>
            <a:off x="367851" y="4365297"/>
            <a:ext cx="1950936" cy="1028700"/>
          </a:xfrm>
          <a:prstGeom prst="rect">
            <a:avLst/>
          </a:prstGeom>
        </p:spPr>
      </p:pic>
      <p:sp>
        <p:nvSpPr>
          <p:cNvPr id="160" name="TextBox 159"/>
          <p:cNvSpPr txBox="1"/>
          <p:nvPr/>
        </p:nvSpPr>
        <p:spPr>
          <a:xfrm>
            <a:off x="1029374" y="5418576"/>
            <a:ext cx="699230"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Client</a:t>
            </a:r>
          </a:p>
        </p:txBody>
      </p:sp>
      <p:sp>
        <p:nvSpPr>
          <p:cNvPr id="161" name="Rectangle 62"/>
          <p:cNvSpPr/>
          <p:nvPr/>
        </p:nvSpPr>
        <p:spPr>
          <a:xfrm>
            <a:off x="5907438" y="4248162"/>
            <a:ext cx="637471" cy="984726"/>
          </a:xfrm>
          <a:prstGeom prst="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cxnSp>
        <p:nvCxnSpPr>
          <p:cNvPr id="162" name="Straight Connector 64"/>
          <p:cNvCxnSpPr/>
          <p:nvPr/>
        </p:nvCxnSpPr>
        <p:spPr>
          <a:xfrm>
            <a:off x="5594299" y="4381923"/>
            <a:ext cx="391881" cy="0"/>
          </a:xfrm>
          <a:prstGeom prst="line">
            <a:avLst/>
          </a:prstGeom>
          <a:noFill/>
          <a:ln w="38100" cap="flat" cmpd="sng" algn="ctr">
            <a:solidFill>
              <a:srgbClr val="0071C5">
                <a:shade val="95000"/>
                <a:satMod val="105000"/>
              </a:srgbClr>
            </a:solidFill>
            <a:prstDash val="solid"/>
          </a:ln>
          <a:effectLst/>
        </p:spPr>
      </p:cxnSp>
      <p:sp>
        <p:nvSpPr>
          <p:cNvPr id="163" name="Oval 65"/>
          <p:cNvSpPr>
            <a:spLocks noChangeAspect="1"/>
          </p:cNvSpPr>
          <p:nvPr/>
        </p:nvSpPr>
        <p:spPr>
          <a:xfrm>
            <a:off x="5521546" y="4322672"/>
            <a:ext cx="145510" cy="1185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64" name="TextBox 163"/>
          <p:cNvSpPr txBox="1"/>
          <p:nvPr/>
        </p:nvSpPr>
        <p:spPr>
          <a:xfrm>
            <a:off x="5917004" y="4258813"/>
            <a:ext cx="542136" cy="2462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ysClr val="windowText" lastClr="000000"/>
                </a:solidFill>
                <a:effectLst/>
                <a:uLnTx/>
                <a:uFillTx/>
              </a:rPr>
              <a:t>CoAP</a:t>
            </a:r>
          </a:p>
        </p:txBody>
      </p:sp>
      <p:sp>
        <p:nvSpPr>
          <p:cNvPr id="165" name="TextBox 164"/>
          <p:cNvSpPr txBox="1"/>
          <p:nvPr/>
        </p:nvSpPr>
        <p:spPr>
          <a:xfrm>
            <a:off x="673904" y="3799010"/>
            <a:ext cx="1338828" cy="55399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7030A0"/>
                </a:solidFill>
                <a:effectLst/>
                <a:uLnTx/>
                <a:uFillTx/>
              </a:rPr>
              <a:t>Device</a:t>
            </a:r>
            <a:r>
              <a:rPr kumimoji="0" lang="en-US" sz="1500" b="0" i="0" u="none" strike="noStrike" kern="0" cap="none" spc="0" normalizeH="0" baseline="0" noProof="0" dirty="0">
                <a:ln>
                  <a:noFill/>
                </a:ln>
                <a:solidFill>
                  <a:sysClr val="windowText" lastClr="00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rPr>
              <a:t>“Wrist Band”</a:t>
            </a:r>
          </a:p>
        </p:txBody>
      </p:sp>
      <p:cxnSp>
        <p:nvCxnSpPr>
          <p:cNvPr id="166" name="Curved Connector 73"/>
          <p:cNvCxnSpPr>
            <a:endCxn id="163" idx="2"/>
          </p:cNvCxnSpPr>
          <p:nvPr/>
        </p:nvCxnSpPr>
        <p:spPr>
          <a:xfrm flipV="1">
            <a:off x="1781852" y="4381924"/>
            <a:ext cx="3739693" cy="269413"/>
          </a:xfrm>
          <a:prstGeom prst="curvedConnector3">
            <a:avLst/>
          </a:prstGeom>
          <a:noFill/>
          <a:ln w="9525" cap="flat" cmpd="sng" algn="ctr">
            <a:solidFill>
              <a:srgbClr val="0071C5">
                <a:shade val="95000"/>
                <a:satMod val="105000"/>
              </a:srgbClr>
            </a:solidFill>
            <a:prstDash val="solid"/>
            <a:tailEnd type="triangle"/>
          </a:ln>
          <a:effectLst/>
        </p:spPr>
      </p:cxnSp>
      <p:cxnSp>
        <p:nvCxnSpPr>
          <p:cNvPr id="167" name="Curved Connector 76"/>
          <p:cNvCxnSpPr>
            <a:stCxn id="163" idx="4"/>
          </p:cNvCxnSpPr>
          <p:nvPr/>
        </p:nvCxnSpPr>
        <p:spPr>
          <a:xfrm rot="5400000">
            <a:off x="3401705" y="2791537"/>
            <a:ext cx="542959" cy="3842235"/>
          </a:xfrm>
          <a:prstGeom prst="curvedConnector2">
            <a:avLst/>
          </a:prstGeom>
          <a:noFill/>
          <a:ln w="9525" cap="flat" cmpd="sng" algn="ctr">
            <a:solidFill>
              <a:srgbClr val="0071C5">
                <a:shade val="95000"/>
                <a:satMod val="105000"/>
              </a:srgbClr>
            </a:solidFill>
            <a:prstDash val="solid"/>
            <a:tailEnd type="triangle"/>
          </a:ln>
          <a:effectLst/>
        </p:spPr>
      </p:cxnSp>
      <p:sp>
        <p:nvSpPr>
          <p:cNvPr id="168" name="TextBox 167"/>
          <p:cNvSpPr txBox="1"/>
          <p:nvPr/>
        </p:nvSpPr>
        <p:spPr>
          <a:xfrm>
            <a:off x="2647637" y="4445987"/>
            <a:ext cx="57900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Request</a:t>
            </a:r>
          </a:p>
        </p:txBody>
      </p:sp>
      <p:sp>
        <p:nvSpPr>
          <p:cNvPr id="169" name="TextBox 168"/>
          <p:cNvSpPr txBox="1"/>
          <p:nvPr/>
        </p:nvSpPr>
        <p:spPr>
          <a:xfrm>
            <a:off x="2762977" y="4984133"/>
            <a:ext cx="659155"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srgbClr val="7030A0"/>
                </a:solidFill>
                <a:effectLst/>
                <a:uLnTx/>
                <a:uFillTx/>
              </a:rPr>
              <a:t>Response</a:t>
            </a:r>
          </a:p>
        </p:txBody>
      </p:sp>
      <p:grpSp>
        <p:nvGrpSpPr>
          <p:cNvPr id="170" name="Group 86"/>
          <p:cNvGrpSpPr/>
          <p:nvPr/>
        </p:nvGrpSpPr>
        <p:grpSpPr>
          <a:xfrm>
            <a:off x="3784103" y="4865703"/>
            <a:ext cx="1117741" cy="606233"/>
            <a:chOff x="4731087" y="4521555"/>
            <a:chExt cx="974023" cy="808311"/>
          </a:xfrm>
        </p:grpSpPr>
        <p:sp>
          <p:nvSpPr>
            <p:cNvPr id="171" name="Rectangle 85"/>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2" name="Folded Corner 83"/>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Time: 11:30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Rate: 80</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sysClr val="windowText" lastClr="000000"/>
                  </a:solidFill>
                  <a:effectLst/>
                  <a:uLnTx/>
                  <a:uFillTx/>
                  <a:latin typeface="Verdana"/>
                  <a:ea typeface="+mn-ea"/>
                  <a:cs typeface="+mn-cs"/>
                </a:rPr>
                <a:t>Name: Ravi HR</a:t>
              </a:r>
            </a:p>
          </p:txBody>
        </p:sp>
        <p:sp>
          <p:nvSpPr>
            <p:cNvPr id="173" name="Rectangle 84"/>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174" name="TextBox 173"/>
          <p:cNvSpPr txBox="1"/>
          <p:nvPr/>
        </p:nvSpPr>
        <p:spPr>
          <a:xfrm>
            <a:off x="3692216" y="5547951"/>
            <a:ext cx="944489"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Representation</a:t>
            </a:r>
          </a:p>
        </p:txBody>
      </p:sp>
      <p:cxnSp>
        <p:nvCxnSpPr>
          <p:cNvPr id="175" name="Straight Arrow Connector 88"/>
          <p:cNvCxnSpPr/>
          <p:nvPr/>
        </p:nvCxnSpPr>
        <p:spPr>
          <a:xfrm rot="16200000" flipV="1">
            <a:off x="4256161" y="5522717"/>
            <a:ext cx="157163" cy="0"/>
          </a:xfrm>
          <a:prstGeom prst="straightConnector1">
            <a:avLst/>
          </a:prstGeom>
          <a:noFill/>
          <a:ln w="28575" cap="flat" cmpd="sng" algn="ctr">
            <a:solidFill>
              <a:srgbClr val="7030A0"/>
            </a:solidFill>
            <a:prstDash val="solid"/>
            <a:tailEnd type="triangle"/>
          </a:ln>
          <a:effectLst/>
        </p:spPr>
      </p:cxnSp>
      <p:grpSp>
        <p:nvGrpSpPr>
          <p:cNvPr id="176" name="Group 89"/>
          <p:cNvGrpSpPr/>
          <p:nvPr/>
        </p:nvGrpSpPr>
        <p:grpSpPr>
          <a:xfrm>
            <a:off x="3708436" y="3985031"/>
            <a:ext cx="1117741" cy="606233"/>
            <a:chOff x="4731087" y="4521555"/>
            <a:chExt cx="974023" cy="808311"/>
          </a:xfrm>
        </p:grpSpPr>
        <p:sp>
          <p:nvSpPr>
            <p:cNvPr id="177" name="Rectangle 90"/>
            <p:cNvSpPr/>
            <p:nvPr/>
          </p:nvSpPr>
          <p:spPr>
            <a:xfrm>
              <a:off x="4731087" y="4521555"/>
              <a:ext cx="974023" cy="808311"/>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78" name="Folded Corner 91"/>
            <p:cNvSpPr/>
            <p:nvPr/>
          </p:nvSpPr>
          <p:spPr>
            <a:xfrm>
              <a:off x="4750137" y="4772105"/>
              <a:ext cx="923257" cy="52069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URI: /s/</a:t>
              </a:r>
              <a:r>
                <a:rPr kumimoji="0" lang="en-US" sz="788" b="0" i="0" u="none" strike="noStrike" kern="0" cap="none" spc="0" normalizeH="0" baseline="0" noProof="0" dirty="0" err="1">
                  <a:ln>
                    <a:noFill/>
                  </a:ln>
                  <a:solidFill>
                    <a:sysClr val="windowText" lastClr="000000"/>
                  </a:solidFill>
                  <a:effectLst/>
                  <a:uLnTx/>
                  <a:uFillTx/>
                  <a:latin typeface="Verdana"/>
                  <a:ea typeface="+mn-ea"/>
                  <a:cs typeface="+mn-cs"/>
                </a:rPr>
                <a:t>hm</a:t>
              </a:r>
              <a:r>
                <a:rPr kumimoji="0" lang="en-US" sz="788" b="0" i="0" u="none" strike="noStrike" kern="0" cap="none" spc="0" normalizeH="0" baseline="0" noProof="0" dirty="0">
                  <a:ln>
                    <a:noFill/>
                  </a:ln>
                  <a:solidFill>
                    <a:sysClr val="windowText" lastClr="000000"/>
                  </a:solidFill>
                  <a:effectLst/>
                  <a:uLnTx/>
                  <a:uFillTx/>
                  <a:latin typeface="Verdana"/>
                  <a:ea typeface="+mn-ea"/>
                  <a:cs typeface="+mn-cs"/>
                </a:rPr>
                <a:t>/data</a:t>
              </a:r>
            </a:p>
          </p:txBody>
        </p:sp>
        <p:sp>
          <p:nvSpPr>
            <p:cNvPr id="179" name="Rectangle 92"/>
            <p:cNvSpPr/>
            <p:nvPr/>
          </p:nvSpPr>
          <p:spPr>
            <a:xfrm>
              <a:off x="4750137" y="4559656"/>
              <a:ext cx="949030" cy="187311"/>
            </a:xfrm>
            <a:prstGeom prst="rect">
              <a:avLst/>
            </a:prstGeom>
            <a:solidFill>
              <a:sysClr val="window" lastClr="FFFFFF">
                <a:lumMod val="85000"/>
              </a:sysClr>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ysClr val="windowText" lastClr="000000"/>
                  </a:solidFill>
                  <a:effectLst/>
                  <a:uLnTx/>
                  <a:uFillTx/>
                  <a:latin typeface="Verdana"/>
                  <a:ea typeface="+mn-ea"/>
                  <a:cs typeface="+mn-cs"/>
                </a:rPr>
                <a:t>GET</a:t>
              </a:r>
            </a:p>
          </p:txBody>
        </p:sp>
      </p:grpSp>
      <p:sp>
        <p:nvSpPr>
          <p:cNvPr id="180" name="TextBox 179"/>
          <p:cNvSpPr txBox="1"/>
          <p:nvPr/>
        </p:nvSpPr>
        <p:spPr>
          <a:xfrm>
            <a:off x="5927798" y="5238650"/>
            <a:ext cx="599844" cy="338554"/>
          </a:xfrm>
          <a:prstGeom prst="rect">
            <a:avLst/>
          </a:prstGeom>
          <a:solidFill>
            <a:sysClr val="window" lastClr="FFFFFF"/>
          </a:solid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Protocol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Servlet</a:t>
            </a:r>
          </a:p>
        </p:txBody>
      </p:sp>
      <p:sp>
        <p:nvSpPr>
          <p:cNvPr id="182" name="Rectangle 5"/>
          <p:cNvSpPr/>
          <p:nvPr/>
        </p:nvSpPr>
        <p:spPr>
          <a:xfrm>
            <a:off x="6716602" y="3862729"/>
            <a:ext cx="5176188" cy="2204128"/>
          </a:xfrm>
          <a:prstGeom prst="rect">
            <a:avLst/>
          </a:prstGeom>
          <a:solidFill>
            <a:srgbClr val="FDB813">
              <a:lumMod val="40000"/>
              <a:lumOff val="6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183" name="TextBox 182"/>
          <p:cNvSpPr txBox="1"/>
          <p:nvPr/>
        </p:nvSpPr>
        <p:spPr>
          <a:xfrm>
            <a:off x="7154866" y="4286359"/>
            <a:ext cx="904909" cy="21544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Type</a:t>
            </a:r>
          </a:p>
        </p:txBody>
      </p:sp>
      <p:sp>
        <p:nvSpPr>
          <p:cNvPr id="192"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193"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194" name="Group 20"/>
          <p:cNvGrpSpPr/>
          <p:nvPr/>
        </p:nvGrpSpPr>
        <p:grpSpPr>
          <a:xfrm>
            <a:off x="8551141" y="5655673"/>
            <a:ext cx="487889" cy="118502"/>
            <a:chOff x="5553075" y="2974195"/>
            <a:chExt cx="542925" cy="166659"/>
          </a:xfrm>
        </p:grpSpPr>
        <p:cxnSp>
          <p:nvCxnSpPr>
            <p:cNvPr id="195"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196"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197" name="Group 24"/>
          <p:cNvGrpSpPr/>
          <p:nvPr/>
        </p:nvGrpSpPr>
        <p:grpSpPr>
          <a:xfrm>
            <a:off x="9514956" y="4936336"/>
            <a:ext cx="157612" cy="366824"/>
            <a:chOff x="6696477" y="4382685"/>
            <a:chExt cx="158002" cy="489098"/>
          </a:xfrm>
        </p:grpSpPr>
        <p:cxnSp>
          <p:nvCxnSpPr>
            <p:cNvPr id="198"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199"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01" name="TextBox 200"/>
          <p:cNvSpPr txBox="1"/>
          <p:nvPr/>
        </p:nvSpPr>
        <p:spPr>
          <a:xfrm>
            <a:off x="7950559" y="5901741"/>
            <a:ext cx="647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sp>
        <p:nvSpPr>
          <p:cNvPr id="202" name="TextBox 201"/>
          <p:cNvSpPr txBox="1"/>
          <p:nvPr/>
        </p:nvSpPr>
        <p:spPr>
          <a:xfrm>
            <a:off x="9091174" y="4365297"/>
            <a:ext cx="832279"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Text" lastClr="000000"/>
                </a:solidFill>
                <a:effectLst/>
                <a:uLnTx/>
                <a:uFillTx/>
              </a:rPr>
              <a:t>/s/</a:t>
            </a:r>
            <a:r>
              <a:rPr kumimoji="0" lang="en-US" sz="900" b="0" i="0" u="none" strike="noStrike" kern="0" cap="none" spc="0" normalizeH="0" baseline="0" noProof="0" dirty="0" err="1">
                <a:ln>
                  <a:noFill/>
                </a:ln>
                <a:solidFill>
                  <a:sysClr val="windowText" lastClr="000000"/>
                </a:solidFill>
                <a:effectLst/>
                <a:uLnTx/>
                <a:uFillTx/>
              </a:rPr>
              <a:t>hm</a:t>
            </a:r>
            <a:r>
              <a:rPr kumimoji="0" lang="en-US" sz="900" b="0" i="0" u="none" strike="noStrike" kern="0" cap="none" spc="0" normalizeH="0" baseline="0" noProof="0" dirty="0">
                <a:ln>
                  <a:noFill/>
                </a:ln>
                <a:solidFill>
                  <a:sysClr val="windowText" lastClr="000000"/>
                </a:solidFill>
                <a:effectLst/>
                <a:uLnTx/>
                <a:uFillTx/>
              </a:rPr>
              <a:t>/data</a:t>
            </a:r>
          </a:p>
        </p:txBody>
      </p:sp>
      <p:sp>
        <p:nvSpPr>
          <p:cNvPr id="203" name="TextBox 202"/>
          <p:cNvSpPr txBox="1"/>
          <p:nvPr/>
        </p:nvSpPr>
        <p:spPr>
          <a:xfrm>
            <a:off x="9053241" y="4208402"/>
            <a:ext cx="766557"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Relative URI</a:t>
            </a:r>
          </a:p>
        </p:txBody>
      </p:sp>
      <p:sp>
        <p:nvSpPr>
          <p:cNvPr id="204" name="TextBox 203"/>
          <p:cNvSpPr txBox="1"/>
          <p:nvPr/>
        </p:nvSpPr>
        <p:spPr>
          <a:xfrm>
            <a:off x="7068973" y="5364966"/>
            <a:ext cx="139493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ysClr val="windowText" lastClr="000000"/>
                </a:solidFill>
                <a:effectLst/>
                <a:uLnTx/>
                <a:uFillTx/>
              </a:rPr>
              <a:t>/192.168.1.1/s/</a:t>
            </a:r>
            <a:r>
              <a:rPr kumimoji="0" lang="en-US" sz="800" b="0" i="0" u="none" strike="noStrike" kern="0" cap="none" spc="0" normalizeH="0" baseline="0" noProof="0" dirty="0" err="1">
                <a:ln>
                  <a:noFill/>
                </a:ln>
                <a:solidFill>
                  <a:sysClr val="windowText" lastClr="000000"/>
                </a:solidFill>
                <a:effectLst/>
                <a:uLnTx/>
                <a:uFillTx/>
              </a:rPr>
              <a:t>hm</a:t>
            </a:r>
            <a:r>
              <a:rPr kumimoji="0" lang="en-US" sz="800" b="0" i="0" u="none" strike="noStrike" kern="0" cap="none" spc="0" normalizeH="0" baseline="0" noProof="0" dirty="0">
                <a:ln>
                  <a:noFill/>
                </a:ln>
                <a:solidFill>
                  <a:sysClr val="windowText" lastClr="000000"/>
                </a:solidFill>
                <a:effectLst/>
                <a:uLnTx/>
                <a:uFillTx/>
              </a:rPr>
              <a:t>/</a:t>
            </a:r>
            <a:r>
              <a:rPr kumimoji="0" lang="en-US" sz="800" b="0" i="0" u="none" strike="noStrike" kern="0" cap="none" spc="0" normalizeH="0" baseline="0" noProof="0" dirty="0" err="1">
                <a:ln>
                  <a:noFill/>
                </a:ln>
                <a:solidFill>
                  <a:sysClr val="windowText" lastClr="000000"/>
                </a:solidFill>
                <a:effectLst/>
                <a:uLnTx/>
                <a:uFillTx/>
              </a:rPr>
              <a:t>mgmt</a:t>
            </a:r>
            <a:endParaRPr kumimoji="0" lang="en-US" sz="800" b="0" i="0" u="none" strike="noStrike" kern="0" cap="none" spc="0" normalizeH="0" baseline="0" noProof="0" dirty="0">
              <a:ln>
                <a:noFill/>
              </a:ln>
              <a:solidFill>
                <a:sysClr val="windowText" lastClr="000000"/>
              </a:solidFill>
              <a:effectLst/>
              <a:uLnTx/>
              <a:uFillTx/>
            </a:endParaRPr>
          </a:p>
        </p:txBody>
      </p:sp>
      <p:sp>
        <p:nvSpPr>
          <p:cNvPr id="205" name="TextBox 204"/>
          <p:cNvSpPr txBox="1"/>
          <p:nvPr/>
        </p:nvSpPr>
        <p:spPr>
          <a:xfrm>
            <a:off x="7526354" y="5204805"/>
            <a:ext cx="1043876"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Fully-qualified URI</a:t>
            </a:r>
          </a:p>
        </p:txBody>
      </p:sp>
      <p:cxnSp>
        <p:nvCxnSpPr>
          <p:cNvPr id="208" name="Straight Arrow Connector 36"/>
          <p:cNvCxnSpPr/>
          <p:nvPr/>
        </p:nvCxnSpPr>
        <p:spPr>
          <a:xfrm>
            <a:off x="7950558" y="4497198"/>
            <a:ext cx="209032" cy="0"/>
          </a:xfrm>
          <a:prstGeom prst="straightConnector1">
            <a:avLst/>
          </a:prstGeom>
          <a:noFill/>
          <a:ln w="28575" cap="flat" cmpd="sng" algn="ctr">
            <a:solidFill>
              <a:srgbClr val="7030A0"/>
            </a:solidFill>
            <a:prstDash val="solid"/>
            <a:tailEnd type="triangle"/>
          </a:ln>
          <a:effectLst/>
        </p:spPr>
      </p:cxnSp>
      <p:sp>
        <p:nvSpPr>
          <p:cNvPr id="212" name="Folded Corner 79"/>
          <p:cNvSpPr/>
          <p:nvPr/>
        </p:nvSpPr>
        <p:spPr>
          <a:xfrm>
            <a:off x="7757750" y="4754826"/>
            <a:ext cx="878174" cy="433847"/>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wrap="squar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Resolution: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Range: I</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sp>
        <p:nvSpPr>
          <p:cNvPr id="213" name="Folded Corner 80"/>
          <p:cNvSpPr/>
          <p:nvPr/>
        </p:nvSpPr>
        <p:spPr>
          <a:xfrm>
            <a:off x="8152615" y="4273863"/>
            <a:ext cx="920973" cy="390523"/>
          </a:xfrm>
          <a:prstGeom prst="foldedCorner">
            <a:avLst/>
          </a:prstGeom>
          <a:solidFill>
            <a:sysClr val="window" lastClr="FFFFFF">
              <a:lumMod val="95000"/>
            </a:sysClr>
          </a:solidFill>
          <a:ln w="25400" cap="flat" cmpd="sng" algn="ctr">
            <a:solidFill>
              <a:srgbClr val="0071C5">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Time: UT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Rate: F</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a:ln>
                  <a:noFill/>
                </a:ln>
                <a:solidFill>
                  <a:sysClr val="windowText" lastClr="000000"/>
                </a:solidFill>
                <a:effectLst/>
                <a:uLnTx/>
                <a:uFillTx/>
                <a:latin typeface="Verdana"/>
                <a:ea typeface="+mn-ea"/>
                <a:cs typeface="+mn-cs"/>
              </a:rPr>
              <a:t>Name: S</a:t>
            </a:r>
          </a:p>
        </p:txBody>
      </p:sp>
      <p:cxnSp>
        <p:nvCxnSpPr>
          <p:cNvPr id="214" name="Straight Arrow Connector 82"/>
          <p:cNvCxnSpPr/>
          <p:nvPr/>
        </p:nvCxnSpPr>
        <p:spPr>
          <a:xfrm rot="5400000">
            <a:off x="7898889" y="4664383"/>
            <a:ext cx="157163" cy="0"/>
          </a:xfrm>
          <a:prstGeom prst="straightConnector1">
            <a:avLst/>
          </a:prstGeom>
          <a:noFill/>
          <a:ln w="28575" cap="flat" cmpd="sng" algn="ctr">
            <a:solidFill>
              <a:srgbClr val="7030A0"/>
            </a:solidFill>
            <a:prstDash val="solid"/>
            <a:tailEnd type="triangle"/>
          </a:ln>
          <a:effectLst/>
        </p:spPr>
      </p:cxnSp>
      <p:pic>
        <p:nvPicPr>
          <p:cNvPr id="216" name="Picture 2"/>
          <p:cNvPicPr>
            <a:picLocks noChangeAspect="1"/>
          </p:cNvPicPr>
          <p:nvPr/>
        </p:nvPicPr>
        <p:blipFill>
          <a:blip r:embed="rId4" cstate="print"/>
          <a:stretch>
            <a:fillRect/>
          </a:stretch>
        </p:blipFill>
        <p:spPr>
          <a:xfrm>
            <a:off x="8122900" y="5554665"/>
            <a:ext cx="486755" cy="387822"/>
          </a:xfrm>
          <a:prstGeom prst="rect">
            <a:avLst/>
          </a:prstGeom>
        </p:spPr>
      </p:pic>
      <p:pic>
        <p:nvPicPr>
          <p:cNvPr id="217" name="Picture 68"/>
          <p:cNvPicPr>
            <a:picLocks noChangeAspect="1"/>
          </p:cNvPicPr>
          <p:nvPr/>
        </p:nvPicPr>
        <p:blipFill>
          <a:blip r:embed="rId4" cstate="print"/>
          <a:stretch>
            <a:fillRect/>
          </a:stretch>
        </p:blipFill>
        <p:spPr>
          <a:xfrm>
            <a:off x="9350899" y="4621950"/>
            <a:ext cx="486755" cy="387822"/>
          </a:xfrm>
          <a:prstGeom prst="rect">
            <a:avLst/>
          </a:prstGeom>
        </p:spPr>
      </p:pic>
      <p:cxnSp>
        <p:nvCxnSpPr>
          <p:cNvPr id="218" name="Straight Arrow Connector 72"/>
          <p:cNvCxnSpPr/>
          <p:nvPr/>
        </p:nvCxnSpPr>
        <p:spPr>
          <a:xfrm>
            <a:off x="7805692" y="5861014"/>
            <a:ext cx="209032" cy="0"/>
          </a:xfrm>
          <a:prstGeom prst="straightConnector1">
            <a:avLst/>
          </a:prstGeom>
          <a:noFill/>
          <a:ln w="28575" cap="flat" cmpd="sng" algn="ctr">
            <a:solidFill>
              <a:srgbClr val="7030A0"/>
            </a:solidFill>
            <a:prstDash val="solid"/>
            <a:tailEnd type="triangle"/>
          </a:ln>
          <a:effectLst/>
        </p:spPr>
      </p:cxnSp>
      <p:sp>
        <p:nvSpPr>
          <p:cNvPr id="219" name="Oval 74"/>
          <p:cNvSpPr>
            <a:spLocks noChangeAspect="1"/>
          </p:cNvSpPr>
          <p:nvPr/>
        </p:nvSpPr>
        <p:spPr>
          <a:xfrm>
            <a:off x="8033383" y="5594632"/>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0" name="Oval 75"/>
          <p:cNvSpPr>
            <a:spLocks noChangeAspect="1"/>
          </p:cNvSpPr>
          <p:nvPr/>
        </p:nvSpPr>
        <p:spPr>
          <a:xfrm>
            <a:off x="8046698" y="5760614"/>
            <a:ext cx="182428" cy="137160"/>
          </a:xfrm>
          <a:prstGeom prst="ellipse">
            <a:avLst/>
          </a:prstGeom>
          <a:solidFill>
            <a:srgbClr val="FF00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sp>
        <p:nvSpPr>
          <p:cNvPr id="221" name="TextBox 220"/>
          <p:cNvSpPr txBox="1"/>
          <p:nvPr/>
        </p:nvSpPr>
        <p:spPr>
          <a:xfrm>
            <a:off x="6340271" y="5751784"/>
            <a:ext cx="1130438"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Interface</a:t>
            </a:r>
          </a:p>
        </p:txBody>
      </p:sp>
      <p:sp>
        <p:nvSpPr>
          <p:cNvPr id="222" name="TextBox 221"/>
          <p:cNvSpPr txBox="1"/>
          <p:nvPr/>
        </p:nvSpPr>
        <p:spPr>
          <a:xfrm>
            <a:off x="10239325" y="3608440"/>
            <a:ext cx="1625445" cy="246221"/>
          </a:xfrm>
          <a:prstGeom prst="rect">
            <a:avLst/>
          </a:prstGeom>
          <a:noFill/>
        </p:spPr>
        <p:txBody>
          <a:bodyPr wrap="none" lIns="0" tIns="0" rIns="0" bIns="0" rtlCol="0">
            <a:spAutoFit/>
          </a:bodyPr>
          <a:lstStyle/>
          <a:p>
            <a:r>
              <a:rPr lang="en-US" sz="1600" b="1" dirty="0">
                <a:solidFill>
                  <a:srgbClr val="C00000"/>
                </a:solidFill>
                <a:cs typeface="Neo Sans Intel"/>
              </a:rPr>
              <a:t>Resource model</a:t>
            </a:r>
          </a:p>
        </p:txBody>
      </p:sp>
      <p:sp>
        <p:nvSpPr>
          <p:cNvPr id="223" name="Rectangle 8"/>
          <p:cNvSpPr/>
          <p:nvPr/>
        </p:nvSpPr>
        <p:spPr>
          <a:xfrm>
            <a:off x="8969128" y="5166909"/>
            <a:ext cx="2923662" cy="899949"/>
          </a:xfrm>
          <a:prstGeom prst="rect">
            <a:avLst/>
          </a:prstGeom>
          <a:solidFill>
            <a:srgbClr val="A6CE39">
              <a:lumMod val="60000"/>
              <a:lumOff val="40000"/>
            </a:srgbClr>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err="1">
              <a:ln>
                <a:noFill/>
              </a:ln>
              <a:solidFill>
                <a:sysClr val="window" lastClr="FFFFFF"/>
              </a:solidFill>
              <a:effectLst/>
              <a:uLnTx/>
              <a:uFillTx/>
              <a:latin typeface="Verdana"/>
              <a:ea typeface="+mn-ea"/>
              <a:cs typeface="+mn-cs"/>
            </a:endParaRPr>
          </a:p>
        </p:txBody>
      </p:sp>
      <p:pic>
        <p:nvPicPr>
          <p:cNvPr id="224" name="Picture 6"/>
          <p:cNvPicPr>
            <a:picLocks noChangeAspect="1"/>
          </p:cNvPicPr>
          <p:nvPr/>
        </p:nvPicPr>
        <p:blipFill rotWithShape="1">
          <a:blip r:embed="rId5" cstate="screen">
            <a:clrChange>
              <a:clrFrom>
                <a:srgbClr val="FFFFFF"/>
              </a:clrFrom>
              <a:clrTo>
                <a:srgbClr val="FFFFFF">
                  <a:alpha val="0"/>
                </a:srgbClr>
              </a:clrTo>
            </a:clrChange>
            <a:extLst>
              <a:ext uri="{28A0092B-C50C-407E-A947-70E740481C1C}">
                <a14:useLocalDpi xmlns:a14="http://schemas.microsoft.com/office/drawing/2010/main" val="0"/>
              </a:ext>
            </a:extLst>
          </a:blip>
          <a:srcRect l="7850" t="7250" r="8000" b="4551"/>
          <a:stretch/>
        </p:blipFill>
        <p:spPr>
          <a:xfrm>
            <a:off x="9341137" y="5506771"/>
            <a:ext cx="710728" cy="560087"/>
          </a:xfrm>
          <a:prstGeom prst="rect">
            <a:avLst/>
          </a:prstGeom>
        </p:spPr>
      </p:pic>
      <p:sp>
        <p:nvSpPr>
          <p:cNvPr id="225" name="Rectangle 13"/>
          <p:cNvSpPr/>
          <p:nvPr/>
        </p:nvSpPr>
        <p:spPr>
          <a:xfrm>
            <a:off x="9238400" y="5212786"/>
            <a:ext cx="710728" cy="134945"/>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28" name="Rectangle 16"/>
          <p:cNvSpPr/>
          <p:nvPr/>
        </p:nvSpPr>
        <p:spPr>
          <a:xfrm rot="16200000">
            <a:off x="8817173" y="5578792"/>
            <a:ext cx="534368" cy="179482"/>
          </a:xfrm>
          <a:prstGeom prst="rect">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nvGrpSpPr>
          <p:cNvPr id="229" name="Group 20"/>
          <p:cNvGrpSpPr/>
          <p:nvPr/>
        </p:nvGrpSpPr>
        <p:grpSpPr>
          <a:xfrm>
            <a:off x="8551141" y="5655673"/>
            <a:ext cx="487889" cy="118502"/>
            <a:chOff x="5553075" y="2974195"/>
            <a:chExt cx="542925" cy="166659"/>
          </a:xfrm>
        </p:grpSpPr>
        <p:cxnSp>
          <p:nvCxnSpPr>
            <p:cNvPr id="230" name="Straight Connector 18"/>
            <p:cNvCxnSpPr/>
            <p:nvPr/>
          </p:nvCxnSpPr>
          <p:spPr>
            <a:xfrm>
              <a:off x="5553075" y="3057525"/>
              <a:ext cx="542925" cy="0"/>
            </a:xfrm>
            <a:prstGeom prst="line">
              <a:avLst/>
            </a:prstGeom>
            <a:noFill/>
            <a:ln w="38100" cap="flat" cmpd="sng" algn="ctr">
              <a:solidFill>
                <a:srgbClr val="0071C5">
                  <a:shade val="95000"/>
                  <a:satMod val="105000"/>
                </a:srgbClr>
              </a:solidFill>
              <a:prstDash val="solid"/>
            </a:ln>
            <a:effectLst/>
          </p:spPr>
        </p:cxnSp>
        <p:sp>
          <p:nvSpPr>
            <p:cNvPr id="231" name="Oval 19"/>
            <p:cNvSpPr>
              <a:spLocks noChangeAspect="1"/>
            </p:cNvSpPr>
            <p:nvPr/>
          </p:nvSpPr>
          <p:spPr>
            <a:xfrm>
              <a:off x="5743574" y="2974195"/>
              <a:ext cx="161925" cy="166659"/>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grpSp>
        <p:nvGrpSpPr>
          <p:cNvPr id="232" name="Group 24"/>
          <p:cNvGrpSpPr/>
          <p:nvPr/>
        </p:nvGrpSpPr>
        <p:grpSpPr>
          <a:xfrm>
            <a:off x="9514956" y="4936336"/>
            <a:ext cx="157612" cy="366824"/>
            <a:chOff x="6696477" y="4382685"/>
            <a:chExt cx="158002" cy="489098"/>
          </a:xfrm>
        </p:grpSpPr>
        <p:cxnSp>
          <p:nvCxnSpPr>
            <p:cNvPr id="233" name="Straight Connector 22"/>
            <p:cNvCxnSpPr/>
            <p:nvPr/>
          </p:nvCxnSpPr>
          <p:spPr>
            <a:xfrm rot="5400000">
              <a:off x="6540453" y="4627234"/>
              <a:ext cx="489098" cy="0"/>
            </a:xfrm>
            <a:prstGeom prst="line">
              <a:avLst/>
            </a:prstGeom>
            <a:noFill/>
            <a:ln w="38100" cap="flat" cmpd="sng" algn="ctr">
              <a:solidFill>
                <a:srgbClr val="0071C5">
                  <a:shade val="95000"/>
                  <a:satMod val="105000"/>
                </a:srgbClr>
              </a:solidFill>
              <a:prstDash val="solid"/>
            </a:ln>
            <a:effectLst/>
          </p:spPr>
        </p:cxnSp>
        <p:sp>
          <p:nvSpPr>
            <p:cNvPr id="234" name="Oval 23"/>
            <p:cNvSpPr>
              <a:spLocks noChangeAspect="1"/>
            </p:cNvSpPr>
            <p:nvPr/>
          </p:nvSpPr>
          <p:spPr>
            <a:xfrm rot="5400000">
              <a:off x="6702542" y="4548232"/>
              <a:ext cx="145871" cy="158002"/>
            </a:xfrm>
            <a:prstGeom prst="ellipse">
              <a:avLst/>
            </a:prstGeom>
            <a:solidFill>
              <a:srgbClr val="0071C5"/>
            </a:solid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grpSp>
      <p:sp>
        <p:nvSpPr>
          <p:cNvPr id="251" name="Rectangle 5"/>
          <p:cNvSpPr/>
          <p:nvPr/>
        </p:nvSpPr>
        <p:spPr>
          <a:xfrm>
            <a:off x="3399333" y="1895398"/>
            <a:ext cx="777560" cy="11017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2" name="Rectangle 6"/>
          <p:cNvSpPr/>
          <p:nvPr/>
        </p:nvSpPr>
        <p:spPr>
          <a:xfrm>
            <a:off x="4266612" y="1895398"/>
            <a:ext cx="777560" cy="110177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3" name="Rectangle 7"/>
          <p:cNvSpPr/>
          <p:nvPr/>
        </p:nvSpPr>
        <p:spPr>
          <a:xfrm>
            <a:off x="5133890" y="1895397"/>
            <a:ext cx="777560" cy="1101777"/>
          </a:xfrm>
          <a:prstGeom prst="rect">
            <a:avLst/>
          </a:prstGeom>
          <a:solidFill>
            <a:srgbClr val="00B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4" name="TextBox 253"/>
          <p:cNvSpPr txBox="1"/>
          <p:nvPr/>
        </p:nvSpPr>
        <p:spPr>
          <a:xfrm>
            <a:off x="462616" y="1985813"/>
            <a:ext cx="2902797" cy="754053"/>
          </a:xfrm>
          <a:prstGeom prst="rect">
            <a:avLst/>
          </a:prstGeom>
          <a:noFill/>
        </p:spPr>
        <p:txBody>
          <a:bodyPr wrap="square" lIns="0" tIns="0" rIns="0" bIns="0" rtlCol="0">
            <a:spAutoFit/>
          </a:bodyPr>
          <a:lstStyle/>
          <a:p>
            <a:pPr algn="ctr"/>
            <a:r>
              <a:rPr lang="en-US" sz="1400" b="1" dirty="0">
                <a:solidFill>
                  <a:schemeClr val="tx2"/>
                </a:solidFill>
                <a:cs typeface="Neo Sans Intel"/>
              </a:rPr>
              <a:t>Communication and Interoperability</a:t>
            </a:r>
          </a:p>
          <a:p>
            <a:pPr algn="ctr"/>
            <a:r>
              <a:rPr lang="en-US" sz="1050" b="1" i="1" dirty="0">
                <a:solidFill>
                  <a:schemeClr val="tx2"/>
                </a:solidFill>
                <a:cs typeface="Neo Sans Intel"/>
              </a:rPr>
              <a:t>(Protocol processing</a:t>
            </a:r>
          </a:p>
          <a:p>
            <a:pPr algn="ctr"/>
            <a:r>
              <a:rPr lang="en-US" sz="1050" b="1" i="1" dirty="0">
                <a:solidFill>
                  <a:schemeClr val="tx2"/>
                </a:solidFill>
                <a:cs typeface="Neo Sans Intel"/>
              </a:rPr>
              <a:t>&amp; Messaging) </a:t>
            </a:r>
          </a:p>
        </p:txBody>
      </p:sp>
      <p:sp>
        <p:nvSpPr>
          <p:cNvPr id="255" name="TextBox 254"/>
          <p:cNvSpPr txBox="1"/>
          <p:nvPr/>
        </p:nvSpPr>
        <p:spPr>
          <a:xfrm>
            <a:off x="3167334" y="1151913"/>
            <a:ext cx="2997615" cy="384721"/>
          </a:xfrm>
          <a:prstGeom prst="rect">
            <a:avLst/>
          </a:prstGeom>
          <a:noFill/>
        </p:spPr>
        <p:txBody>
          <a:bodyPr wrap="none" lIns="0" tIns="0" rIns="0" bIns="0" rtlCol="0">
            <a:spAutoFit/>
          </a:bodyPr>
          <a:lstStyle/>
          <a:p>
            <a:pPr algn="ctr"/>
            <a:r>
              <a:rPr lang="en-US" sz="1400" b="1" dirty="0">
                <a:solidFill>
                  <a:schemeClr val="accent5"/>
                </a:solidFill>
                <a:cs typeface="Neo Sans Intel"/>
              </a:rPr>
              <a:t>Resource model and organization </a:t>
            </a:r>
          </a:p>
          <a:p>
            <a:pPr algn="ctr"/>
            <a:r>
              <a:rPr lang="en-US" sz="1100" b="1" i="1" dirty="0">
                <a:solidFill>
                  <a:schemeClr val="accent5"/>
                </a:solidFill>
                <a:cs typeface="Neo Sans Intel"/>
              </a:rPr>
              <a:t>(Declarative)</a:t>
            </a:r>
          </a:p>
        </p:txBody>
      </p:sp>
      <p:sp>
        <p:nvSpPr>
          <p:cNvPr id="256" name="TextBox 255"/>
          <p:cNvSpPr txBox="1"/>
          <p:nvPr/>
        </p:nvSpPr>
        <p:spPr>
          <a:xfrm>
            <a:off x="6239061" y="2256718"/>
            <a:ext cx="3082574" cy="384721"/>
          </a:xfrm>
          <a:prstGeom prst="rect">
            <a:avLst/>
          </a:prstGeom>
          <a:noFill/>
        </p:spPr>
        <p:txBody>
          <a:bodyPr wrap="none" lIns="0" tIns="0" rIns="0" bIns="0" rtlCol="0">
            <a:spAutoFit/>
          </a:bodyPr>
          <a:lstStyle/>
          <a:p>
            <a:pPr algn="ctr"/>
            <a:r>
              <a:rPr lang="en-US" sz="1400" b="1" dirty="0">
                <a:solidFill>
                  <a:srgbClr val="00B050"/>
                </a:solidFill>
                <a:cs typeface="Neo Sans Intel"/>
              </a:rPr>
              <a:t>Device abstraction (entity handler) </a:t>
            </a:r>
          </a:p>
          <a:p>
            <a:pPr algn="ctr"/>
            <a:r>
              <a:rPr lang="en-US" sz="1100" b="1" i="1" dirty="0">
                <a:solidFill>
                  <a:srgbClr val="00B050"/>
                </a:solidFill>
                <a:cs typeface="Neo Sans Intel"/>
              </a:rPr>
              <a:t>(Imperative)</a:t>
            </a:r>
          </a:p>
        </p:txBody>
      </p:sp>
      <p:sp>
        <p:nvSpPr>
          <p:cNvPr id="257" name="Rounded Rectangle 11"/>
          <p:cNvSpPr/>
          <p:nvPr/>
        </p:nvSpPr>
        <p:spPr>
          <a:xfrm>
            <a:off x="3230872" y="1753601"/>
            <a:ext cx="2850048" cy="1394691"/>
          </a:xfrm>
          <a:prstGeom prst="roundRect">
            <a:avLst/>
          </a:prstGeom>
          <a:noFill/>
          <a:ln w="19050">
            <a:solidFill>
              <a:srgbClr val="0070C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258" name="TextBox 257"/>
          <p:cNvSpPr txBox="1"/>
          <p:nvPr/>
        </p:nvSpPr>
        <p:spPr>
          <a:xfrm>
            <a:off x="1020279" y="1693975"/>
            <a:ext cx="1817805"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259" name="TextBox 258"/>
          <p:cNvSpPr txBox="1"/>
          <p:nvPr/>
        </p:nvSpPr>
        <p:spPr>
          <a:xfrm>
            <a:off x="7112661" y="1952997"/>
            <a:ext cx="1138132" cy="246221"/>
          </a:xfrm>
          <a:prstGeom prst="rect">
            <a:avLst/>
          </a:prstGeom>
          <a:noFill/>
        </p:spPr>
        <p:txBody>
          <a:bodyPr wrap="none" lIns="0" tIns="0" rIns="0" bIns="0" rtlCol="0">
            <a:spAutoFit/>
          </a:bodyPr>
          <a:lstStyle/>
          <a:p>
            <a:r>
              <a:rPr lang="en-US" sz="1600" b="1" dirty="0">
                <a:solidFill>
                  <a:srgbClr val="C00000"/>
                </a:solidFill>
                <a:cs typeface="Neo Sans Intel"/>
              </a:rPr>
              <a:t>Abstraction</a:t>
            </a:r>
          </a:p>
        </p:txBody>
      </p:sp>
      <p:sp>
        <p:nvSpPr>
          <p:cNvPr id="260" name="TextBox 259"/>
          <p:cNvSpPr txBox="1"/>
          <p:nvPr/>
        </p:nvSpPr>
        <p:spPr>
          <a:xfrm>
            <a:off x="3804830" y="869493"/>
            <a:ext cx="1420261" cy="215444"/>
          </a:xfrm>
          <a:prstGeom prst="rect">
            <a:avLst/>
          </a:prstGeom>
          <a:noFill/>
        </p:spPr>
        <p:txBody>
          <a:bodyPr wrap="none" lIns="0" tIns="0" rIns="0" bIns="0" rtlCol="0">
            <a:spAutoFit/>
          </a:bodyPr>
          <a:lstStyle/>
          <a:p>
            <a:r>
              <a:rPr lang="en-US" sz="1400" b="1" dirty="0">
                <a:solidFill>
                  <a:srgbClr val="C00000"/>
                </a:solidFill>
                <a:cs typeface="Neo Sans Intel"/>
              </a:rPr>
              <a:t>Resource model</a:t>
            </a:r>
          </a:p>
        </p:txBody>
      </p:sp>
      <p:grpSp>
        <p:nvGrpSpPr>
          <p:cNvPr id="185" name="Group 59"/>
          <p:cNvGrpSpPr/>
          <p:nvPr/>
        </p:nvGrpSpPr>
        <p:grpSpPr>
          <a:xfrm>
            <a:off x="5731436" y="4114391"/>
            <a:ext cx="4643342" cy="2047022"/>
            <a:chOff x="6176196" y="3246112"/>
            <a:chExt cx="3884043" cy="2729363"/>
          </a:xfrm>
        </p:grpSpPr>
        <p:cxnSp>
          <p:nvCxnSpPr>
            <p:cNvPr id="186" name="Straight Connector 41"/>
            <p:cNvCxnSpPr/>
            <p:nvPr/>
          </p:nvCxnSpPr>
          <p:spPr>
            <a:xfrm>
              <a:off x="9107360" y="5000046"/>
              <a:ext cx="13386" cy="936977"/>
            </a:xfrm>
            <a:prstGeom prst="line">
              <a:avLst/>
            </a:prstGeom>
            <a:noFill/>
            <a:ln w="28575" cap="flat" cmpd="sng" algn="ctr">
              <a:solidFill>
                <a:srgbClr val="0071C5">
                  <a:shade val="95000"/>
                  <a:satMod val="105000"/>
                </a:srgbClr>
              </a:solidFill>
              <a:prstDash val="lgDash"/>
            </a:ln>
            <a:effectLst/>
          </p:spPr>
        </p:cxnSp>
        <p:cxnSp>
          <p:nvCxnSpPr>
            <p:cNvPr id="187" name="Straight Connector 43"/>
            <p:cNvCxnSpPr/>
            <p:nvPr/>
          </p:nvCxnSpPr>
          <p:spPr>
            <a:xfrm rot="16200000">
              <a:off x="9587389" y="4540634"/>
              <a:ext cx="8723" cy="936977"/>
            </a:xfrm>
            <a:prstGeom prst="line">
              <a:avLst/>
            </a:prstGeom>
            <a:noFill/>
            <a:ln w="28575" cap="flat" cmpd="sng" algn="ctr">
              <a:solidFill>
                <a:srgbClr val="0071C5">
                  <a:shade val="95000"/>
                  <a:satMod val="105000"/>
                </a:srgbClr>
              </a:solidFill>
              <a:prstDash val="lgDash"/>
            </a:ln>
            <a:effectLst/>
          </p:spPr>
        </p:cxnSp>
        <p:cxnSp>
          <p:nvCxnSpPr>
            <p:cNvPr id="188" name="Straight Connector 46"/>
            <p:cNvCxnSpPr/>
            <p:nvPr/>
          </p:nvCxnSpPr>
          <p:spPr>
            <a:xfrm>
              <a:off x="6176196" y="5963394"/>
              <a:ext cx="2944550" cy="12081"/>
            </a:xfrm>
            <a:prstGeom prst="line">
              <a:avLst/>
            </a:prstGeom>
            <a:noFill/>
            <a:ln w="28575" cap="flat" cmpd="sng" algn="ctr">
              <a:solidFill>
                <a:srgbClr val="0071C5">
                  <a:shade val="95000"/>
                  <a:satMod val="105000"/>
                </a:srgbClr>
              </a:solidFill>
              <a:prstDash val="lgDash"/>
            </a:ln>
            <a:effectLst/>
          </p:spPr>
        </p:cxnSp>
        <p:cxnSp>
          <p:nvCxnSpPr>
            <p:cNvPr id="189" name="Straight Connector 49"/>
            <p:cNvCxnSpPr/>
            <p:nvPr/>
          </p:nvCxnSpPr>
          <p:spPr>
            <a:xfrm flipH="1">
              <a:off x="6176196" y="3253187"/>
              <a:ext cx="12144" cy="2710207"/>
            </a:xfrm>
            <a:prstGeom prst="line">
              <a:avLst/>
            </a:prstGeom>
            <a:noFill/>
            <a:ln w="28575" cap="flat" cmpd="sng" algn="ctr">
              <a:solidFill>
                <a:srgbClr val="0071C5">
                  <a:shade val="95000"/>
                  <a:satMod val="105000"/>
                </a:srgbClr>
              </a:solidFill>
              <a:prstDash val="lgDash"/>
            </a:ln>
            <a:effectLst/>
          </p:spPr>
        </p:cxnSp>
        <p:cxnSp>
          <p:nvCxnSpPr>
            <p:cNvPr id="190" name="Straight Connector 53"/>
            <p:cNvCxnSpPr/>
            <p:nvPr/>
          </p:nvCxnSpPr>
          <p:spPr>
            <a:xfrm>
              <a:off x="6176196" y="3246112"/>
              <a:ext cx="3819832" cy="21309"/>
            </a:xfrm>
            <a:prstGeom prst="line">
              <a:avLst/>
            </a:prstGeom>
            <a:noFill/>
            <a:ln w="28575" cap="flat" cmpd="sng" algn="ctr">
              <a:solidFill>
                <a:srgbClr val="0071C5">
                  <a:shade val="95000"/>
                  <a:satMod val="105000"/>
                </a:srgbClr>
              </a:solidFill>
              <a:prstDash val="lgDash"/>
            </a:ln>
            <a:effectLst/>
          </p:spPr>
        </p:cxnSp>
        <p:cxnSp>
          <p:nvCxnSpPr>
            <p:cNvPr id="191" name="Straight Connector 55"/>
            <p:cNvCxnSpPr/>
            <p:nvPr/>
          </p:nvCxnSpPr>
          <p:spPr>
            <a:xfrm>
              <a:off x="9987944" y="3269262"/>
              <a:ext cx="6970" cy="1739860"/>
            </a:xfrm>
            <a:prstGeom prst="line">
              <a:avLst/>
            </a:prstGeom>
            <a:noFill/>
            <a:ln w="28575" cap="flat" cmpd="sng" algn="ctr">
              <a:solidFill>
                <a:srgbClr val="0071C5">
                  <a:shade val="95000"/>
                  <a:satMod val="105000"/>
                </a:srgbClr>
              </a:solidFill>
              <a:prstDash val="lgDash"/>
            </a:ln>
            <a:effectLst/>
          </p:spPr>
        </p:cxnSp>
      </p:grpSp>
      <p:sp>
        <p:nvSpPr>
          <p:cNvPr id="261" name="TextBox 260"/>
          <p:cNvSpPr txBox="1"/>
          <p:nvPr/>
        </p:nvSpPr>
        <p:spPr>
          <a:xfrm>
            <a:off x="6459194" y="6036936"/>
            <a:ext cx="71205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OIC Server</a:t>
            </a:r>
          </a:p>
        </p:txBody>
      </p:sp>
      <p:sp>
        <p:nvSpPr>
          <p:cNvPr id="206" name="TextBox 205"/>
          <p:cNvSpPr txBox="1"/>
          <p:nvPr/>
        </p:nvSpPr>
        <p:spPr>
          <a:xfrm>
            <a:off x="9880577" y="4984133"/>
            <a:ext cx="55015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Binding</a:t>
            </a:r>
          </a:p>
        </p:txBody>
      </p:sp>
      <p:cxnSp>
        <p:nvCxnSpPr>
          <p:cNvPr id="207" name="Straight Arrow Connector 33"/>
          <p:cNvCxnSpPr/>
          <p:nvPr/>
        </p:nvCxnSpPr>
        <p:spPr>
          <a:xfrm flipH="1">
            <a:off x="9726945" y="5099548"/>
            <a:ext cx="209032" cy="0"/>
          </a:xfrm>
          <a:prstGeom prst="straightConnector1">
            <a:avLst/>
          </a:prstGeom>
          <a:noFill/>
          <a:ln w="28575" cap="flat" cmpd="sng" algn="ctr">
            <a:solidFill>
              <a:srgbClr val="7030A0"/>
            </a:solidFill>
            <a:prstDash val="solid"/>
            <a:tailEnd type="triangle"/>
          </a:ln>
          <a:effectLst/>
        </p:spPr>
      </p:cxnSp>
      <p:sp>
        <p:nvSpPr>
          <p:cNvPr id="184" name="Rounded Rectangle 7"/>
          <p:cNvSpPr/>
          <p:nvPr/>
        </p:nvSpPr>
        <p:spPr>
          <a:xfrm>
            <a:off x="5432308" y="3930088"/>
            <a:ext cx="5115042" cy="2371726"/>
          </a:xfrm>
          <a:prstGeom prst="roundRect">
            <a:avLst/>
          </a:prstGeom>
          <a:noFill/>
          <a:ln w="25400" cap="flat" cmpd="sng" algn="ctr">
            <a:solidFill>
              <a:srgbClr val="0071C5">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ysClr val="window" lastClr="FFFFFF"/>
              </a:solidFill>
              <a:effectLst/>
              <a:uLnTx/>
              <a:uFillTx/>
              <a:latin typeface="Verdana"/>
              <a:ea typeface="+mn-ea"/>
              <a:cs typeface="+mn-cs"/>
            </a:endParaRPr>
          </a:p>
        </p:txBody>
      </p:sp>
      <p:sp>
        <p:nvSpPr>
          <p:cNvPr id="209" name="TextBox 208"/>
          <p:cNvSpPr txBox="1"/>
          <p:nvPr/>
        </p:nvSpPr>
        <p:spPr>
          <a:xfrm>
            <a:off x="10315818" y="4368698"/>
            <a:ext cx="1071127"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 Address</a:t>
            </a:r>
          </a:p>
        </p:txBody>
      </p:sp>
      <p:cxnSp>
        <p:nvCxnSpPr>
          <p:cNvPr id="210" name="Straight Arrow Connector 38"/>
          <p:cNvCxnSpPr/>
          <p:nvPr/>
        </p:nvCxnSpPr>
        <p:spPr>
          <a:xfrm flipH="1">
            <a:off x="10165747" y="4470914"/>
            <a:ext cx="209032" cy="0"/>
          </a:xfrm>
          <a:prstGeom prst="straightConnector1">
            <a:avLst/>
          </a:prstGeom>
          <a:noFill/>
          <a:ln w="28575" cap="flat" cmpd="sng" algn="ctr">
            <a:solidFill>
              <a:srgbClr val="7030A0"/>
            </a:solidFill>
            <a:prstDash val="solid"/>
            <a:tailEnd type="triangle"/>
          </a:ln>
          <a:effectLst/>
        </p:spPr>
      </p:cxnSp>
      <p:sp>
        <p:nvSpPr>
          <p:cNvPr id="200" name="TextBox 199"/>
          <p:cNvSpPr txBox="1"/>
          <p:nvPr/>
        </p:nvSpPr>
        <p:spPr>
          <a:xfrm>
            <a:off x="9986633" y="4652640"/>
            <a:ext cx="647934"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Resource</a:t>
            </a:r>
          </a:p>
        </p:txBody>
      </p:sp>
      <p:cxnSp>
        <p:nvCxnSpPr>
          <p:cNvPr id="215" name="Straight Arrow Connector 66"/>
          <p:cNvCxnSpPr/>
          <p:nvPr/>
        </p:nvCxnSpPr>
        <p:spPr>
          <a:xfrm flipH="1">
            <a:off x="9821693" y="4754856"/>
            <a:ext cx="209032" cy="0"/>
          </a:xfrm>
          <a:prstGeom prst="straightConnector1">
            <a:avLst/>
          </a:prstGeom>
          <a:noFill/>
          <a:ln w="28575" cap="flat" cmpd="sng" algn="ctr">
            <a:solidFill>
              <a:srgbClr val="7030A0"/>
            </a:solidFill>
            <a:prstDash val="solid"/>
            <a:tailEnd type="triangle"/>
          </a:ln>
          <a:effectLst/>
        </p:spPr>
      </p:cxnSp>
      <p:sp>
        <p:nvSpPr>
          <p:cNvPr id="226" name="TextBox 225"/>
          <p:cNvSpPr txBox="1"/>
          <p:nvPr/>
        </p:nvSpPr>
        <p:spPr>
          <a:xfrm>
            <a:off x="10115756" y="5187743"/>
            <a:ext cx="869149"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Handler</a:t>
            </a:r>
          </a:p>
        </p:txBody>
      </p:sp>
      <p:cxnSp>
        <p:nvCxnSpPr>
          <p:cNvPr id="235" name="Straight Arrow Connector 34"/>
          <p:cNvCxnSpPr/>
          <p:nvPr/>
        </p:nvCxnSpPr>
        <p:spPr>
          <a:xfrm flipH="1">
            <a:off x="9973817" y="5289960"/>
            <a:ext cx="209032" cy="0"/>
          </a:xfrm>
          <a:prstGeom prst="straightConnector1">
            <a:avLst/>
          </a:prstGeom>
          <a:noFill/>
          <a:ln w="28575" cap="flat" cmpd="sng" algn="ctr">
            <a:solidFill>
              <a:srgbClr val="7030A0"/>
            </a:solidFill>
            <a:prstDash val="solid"/>
            <a:tailEnd type="triangle"/>
          </a:ln>
          <a:effectLst/>
        </p:spPr>
      </p:cxnSp>
      <p:sp>
        <p:nvSpPr>
          <p:cNvPr id="227" name="TextBox 226"/>
          <p:cNvSpPr txBox="1"/>
          <p:nvPr/>
        </p:nvSpPr>
        <p:spPr>
          <a:xfrm>
            <a:off x="10154173" y="5698638"/>
            <a:ext cx="1292341" cy="215444"/>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srgbClr val="7030A0"/>
                </a:solidFill>
                <a:effectLst/>
                <a:uLnTx/>
                <a:uFillTx/>
              </a:rPr>
              <a:t>Entity (e.g. HW Sensor)</a:t>
            </a:r>
          </a:p>
        </p:txBody>
      </p:sp>
      <p:cxnSp>
        <p:nvCxnSpPr>
          <p:cNvPr id="236" name="Straight Arrow Connector 35"/>
          <p:cNvCxnSpPr/>
          <p:nvPr/>
        </p:nvCxnSpPr>
        <p:spPr>
          <a:xfrm flipH="1">
            <a:off x="10009459" y="5799671"/>
            <a:ext cx="209032" cy="0"/>
          </a:xfrm>
          <a:prstGeom prst="straightConnector1">
            <a:avLst/>
          </a:prstGeom>
          <a:noFill/>
          <a:ln w="28575" cap="flat" cmpd="sng" algn="ctr">
            <a:solidFill>
              <a:srgbClr val="7030A0"/>
            </a:solidFill>
            <a:prstDash val="solid"/>
            <a:tailEnd type="triangle"/>
          </a:ln>
          <a:effectLst/>
        </p:spPr>
      </p:cxnSp>
      <p:sp>
        <p:nvSpPr>
          <p:cNvPr id="97" name="TextBox 96">
            <a:extLst>
              <a:ext uri="{FF2B5EF4-FFF2-40B4-BE49-F238E27FC236}">
                <a16:creationId xmlns:a16="http://schemas.microsoft.com/office/drawing/2014/main" id="{7A16280B-C48F-4924-A3F6-768CC536DB40}"/>
              </a:ext>
            </a:extLst>
          </p:cNvPr>
          <p:cNvSpPr txBox="1"/>
          <p:nvPr/>
        </p:nvSpPr>
        <p:spPr>
          <a:xfrm>
            <a:off x="94593" y="3442479"/>
            <a:ext cx="1832233" cy="246221"/>
          </a:xfrm>
          <a:prstGeom prst="rect">
            <a:avLst/>
          </a:prstGeom>
          <a:noFill/>
        </p:spPr>
        <p:txBody>
          <a:bodyPr wrap="none" lIns="0" tIns="0" rIns="0" bIns="0" rtlCol="0">
            <a:spAutoFit/>
          </a:bodyPr>
          <a:lstStyle/>
          <a:p>
            <a:r>
              <a:rPr lang="en-US" sz="1600" b="1" dirty="0" err="1">
                <a:solidFill>
                  <a:srgbClr val="C00000"/>
                </a:solidFill>
                <a:cs typeface="Neo Sans Intel"/>
              </a:rPr>
              <a:t>RESTful</a:t>
            </a:r>
            <a:r>
              <a:rPr lang="en-US" sz="1600" b="1" dirty="0">
                <a:solidFill>
                  <a:srgbClr val="C00000"/>
                </a:solidFill>
                <a:cs typeface="Neo Sans Intel"/>
              </a:rPr>
              <a:t> transaction</a:t>
            </a:r>
          </a:p>
        </p:txBody>
      </p:sp>
      <p:sp>
        <p:nvSpPr>
          <p:cNvPr id="96" name="TextBox 95">
            <a:extLst>
              <a:ext uri="{FF2B5EF4-FFF2-40B4-BE49-F238E27FC236}">
                <a16:creationId xmlns:a16="http://schemas.microsoft.com/office/drawing/2014/main" id="{E7DC038F-915D-4221-B812-8B1D63CB949E}"/>
              </a:ext>
            </a:extLst>
          </p:cNvPr>
          <p:cNvSpPr txBox="1"/>
          <p:nvPr/>
        </p:nvSpPr>
        <p:spPr>
          <a:xfrm>
            <a:off x="10728795" y="6072828"/>
            <a:ext cx="1146148" cy="246221"/>
          </a:xfrm>
          <a:prstGeom prst="rect">
            <a:avLst/>
          </a:prstGeom>
          <a:noFill/>
        </p:spPr>
        <p:txBody>
          <a:bodyPr wrap="none" lIns="0" tIns="0" rIns="0" bIns="0" rtlCol="0">
            <a:spAutoFit/>
          </a:bodyPr>
          <a:lstStyle/>
          <a:p>
            <a:r>
              <a:rPr lang="en-US" altLang="ko-KR" sz="1600" b="1" dirty="0">
                <a:solidFill>
                  <a:srgbClr val="C00000"/>
                </a:solidFill>
                <a:cs typeface="Neo Sans Intel"/>
              </a:rPr>
              <a:t>Abstraction</a:t>
            </a:r>
          </a:p>
        </p:txBody>
      </p:sp>
      <p:sp>
        <p:nvSpPr>
          <p:cNvPr id="2" name="바닥글 개체 틀 1">
            <a:extLst>
              <a:ext uri="{FF2B5EF4-FFF2-40B4-BE49-F238E27FC236}">
                <a16:creationId xmlns:a16="http://schemas.microsoft.com/office/drawing/2014/main" id="{54FB4DFA-638A-41BB-8290-1EB7C20F04A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51918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err="1"/>
              <a:t>IoT</a:t>
            </a:r>
            <a:r>
              <a:rPr lang="en-US" altLang="ko-KR" dirty="0"/>
              <a:t> Protocol Stacks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88ADFF6-1053-44FB-BFDF-97AA66FE32F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15</a:t>
            </a:fld>
            <a:endParaRPr lang="en-US" dirty="0"/>
          </a:p>
        </p:txBody>
      </p:sp>
      <p:sp>
        <p:nvSpPr>
          <p:cNvPr id="83" name="슬라이드 번호 개체 틀 4"/>
          <p:cNvSpPr txBox="1">
            <a:spLocks/>
          </p:cNvSpPr>
          <p:nvPr/>
        </p:nvSpPr>
        <p:spPr>
          <a:xfrm>
            <a:off x="10820400" y="6493026"/>
            <a:ext cx="1221390" cy="348441"/>
          </a:xfrm>
          <a:prstGeom prst="rect">
            <a:avLst/>
          </a:prstGeom>
        </p:spPr>
        <p:txBody>
          <a:bodyPr vert="horz" lIns="91440" tIns="45720" rIns="91440" bIns="45720" rtlCol="0" anchor="t"/>
          <a:lstStyle>
            <a:defPPr>
              <a:defRPr lang="en-US"/>
            </a:defPPr>
            <a:lvl1pPr marL="0" algn="r" defTabSz="914400" rtl="0" eaLnBrk="1" latinLnBrk="0" hangingPunct="1">
              <a:defRPr sz="1200" b="0" i="0" kern="1200">
                <a:solidFill>
                  <a:schemeClr val="bg1"/>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7A5C656-E050-4F3D-A0DB-0D19E9E83691}" type="slidenum">
              <a:rPr lang="en-US" smtClean="0"/>
              <a:pPr/>
              <a:t>15</a:t>
            </a:fld>
            <a:endParaRPr lang="en-US" dirty="0"/>
          </a:p>
        </p:txBody>
      </p:sp>
      <p:sp>
        <p:nvSpPr>
          <p:cNvPr id="84" name="바닥글 개체 틀 5"/>
          <p:cNvSpPr txBox="1">
            <a:spLocks/>
          </p:cNvSpPr>
          <p:nvPr/>
        </p:nvSpPr>
        <p:spPr>
          <a:xfrm>
            <a:off x="2988604" y="6424930"/>
            <a:ext cx="5723220" cy="256546"/>
          </a:xfrm>
          <a:prstGeom prst="rect">
            <a:avLst/>
          </a:prstGeom>
        </p:spPr>
        <p:txBody>
          <a:bodyPr vert="horz" lIns="91440" tIns="45720" rIns="91440" bIns="45720" rtlCol="0" anchor="t"/>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OPEN CONNECTIVITY FOUNDATION MEMBER CONFIDENTIAL INFORMATION</a:t>
            </a:r>
            <a:endParaRPr lang="en-US" dirty="0"/>
          </a:p>
        </p:txBody>
      </p:sp>
      <p:sp>
        <p:nvSpPr>
          <p:cNvPr id="85" name="바닥글 개체 틀 1"/>
          <p:cNvSpPr txBox="1">
            <a:spLocks/>
          </p:cNvSpPr>
          <p:nvPr/>
        </p:nvSpPr>
        <p:spPr>
          <a:xfrm>
            <a:off x="1508919" y="6436164"/>
            <a:ext cx="3543300" cy="165100"/>
          </a:xfrm>
          <a:prstGeom prst="rect">
            <a:avLst/>
          </a:prstGeom>
        </p:spPr>
        <p:txBody>
          <a:bodyPr vert="horz" lIns="91440" tIns="45720" rIns="91440" bIns="45720" rtlCol="0" anchor="ctr"/>
          <a:lstStyle/>
          <a:p>
            <a:pPr latinLnBrk="1">
              <a:defRPr/>
            </a:pPr>
            <a:r>
              <a:rPr lang="en-US" altLang="ko-KR" sz="1000">
                <a:solidFill>
                  <a:prstClr val="black"/>
                </a:solidFill>
                <a:latin typeface="맑은 고딕"/>
                <a:ea typeface="맑은 고딕"/>
              </a:rPr>
              <a:t>DMC R&amp;D Center ⓒ 2013 SAMSUNG Electronics Co.</a:t>
            </a:r>
            <a:endParaRPr lang="ko-KR" altLang="en-US" sz="1000" dirty="0">
              <a:solidFill>
                <a:prstClr val="black"/>
              </a:solidFill>
              <a:latin typeface="맑은 고딕"/>
              <a:ea typeface="맑은 고딕"/>
            </a:endParaRPr>
          </a:p>
        </p:txBody>
      </p:sp>
      <p:sp>
        <p:nvSpPr>
          <p:cNvPr id="86" name="모서리가 둥근 직사각형 79"/>
          <p:cNvSpPr/>
          <p:nvPr/>
        </p:nvSpPr>
        <p:spPr>
          <a:xfrm>
            <a:off x="1517119" y="832658"/>
            <a:ext cx="9108504" cy="2238232"/>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7" name="모서리가 둥근 직사각형 80"/>
          <p:cNvSpPr/>
          <p:nvPr/>
        </p:nvSpPr>
        <p:spPr>
          <a:xfrm>
            <a:off x="1517119" y="3166424"/>
            <a:ext cx="9108504" cy="3448488"/>
          </a:xfrm>
          <a:prstGeom prst="roundRect">
            <a:avLst>
              <a:gd name="adj" fmla="val 8375"/>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13500000" scaled="1"/>
            <a:tileRect/>
          </a:gradFill>
          <a:ln w="25400" cap="flat" cmpd="sng" algn="ctr">
            <a:solidFill>
              <a:srgbClr val="FFFF00"/>
            </a:solidFill>
            <a:prstDash val="solid"/>
          </a:ln>
          <a:effectLst/>
        </p:spPr>
        <p:txBody>
          <a:bodyPr rtlCol="0" anchor="ctr"/>
          <a:lstStyle/>
          <a:p>
            <a:pPr algn="ctr">
              <a:defRPr/>
            </a:pPr>
            <a:endParaRPr lang="ko-KR" altLang="en-US" kern="0">
              <a:solidFill>
                <a:sysClr val="window" lastClr="FFFFFF"/>
              </a:solidFill>
              <a:latin typeface="Arial"/>
              <a:ea typeface="맑은 고딕"/>
            </a:endParaRPr>
          </a:p>
        </p:txBody>
      </p:sp>
      <p:sp>
        <p:nvSpPr>
          <p:cNvPr id="88" name="모서리가 둥근 직사각형 81"/>
          <p:cNvSpPr/>
          <p:nvPr/>
        </p:nvSpPr>
        <p:spPr>
          <a:xfrm>
            <a:off x="4322969" y="5282630"/>
            <a:ext cx="911934"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6loWPAN</a:t>
            </a:r>
            <a:endParaRPr lang="ko-KR" altLang="en-US" sz="1200" kern="0" dirty="0">
              <a:solidFill>
                <a:sysClr val="windowText" lastClr="000000"/>
              </a:solidFill>
              <a:latin typeface="Arial"/>
              <a:ea typeface="맑은 고딕"/>
            </a:endParaRPr>
          </a:p>
        </p:txBody>
      </p:sp>
      <p:sp>
        <p:nvSpPr>
          <p:cNvPr id="89" name="모서리가 둥근 직사각형 82"/>
          <p:cNvSpPr/>
          <p:nvPr/>
        </p:nvSpPr>
        <p:spPr>
          <a:xfrm>
            <a:off x="2440239" y="4202510"/>
            <a:ext cx="8081048" cy="504056"/>
          </a:xfrm>
          <a:prstGeom prst="roundRect">
            <a:avLst/>
          </a:prstGeom>
          <a:solidFill>
            <a:srgbClr val="0000FF"/>
          </a:solidFill>
          <a:ln w="38100" cap="flat" cmpd="sng" algn="ctr">
            <a:solidFill>
              <a:srgbClr val="FF0066"/>
            </a:solidFill>
            <a:prstDash val="solid"/>
          </a:ln>
          <a:effectLst/>
        </p:spPr>
        <p:txBody>
          <a:bodyPr rtlCol="0" anchor="ctr"/>
          <a:lstStyle/>
          <a:p>
            <a:pPr algn="ctr">
              <a:defRPr/>
            </a:pPr>
            <a:r>
              <a:rPr lang="en-US" altLang="ko-KR" sz="2000" b="1" kern="0" dirty="0">
                <a:solidFill>
                  <a:srgbClr val="FFFF00"/>
                </a:solidFill>
                <a:latin typeface="Arial"/>
                <a:ea typeface="맑은 고딕"/>
              </a:rPr>
              <a:t>IPv6</a:t>
            </a:r>
            <a:endParaRPr lang="ko-KR" altLang="en-US" sz="2000" b="1" kern="0" dirty="0">
              <a:solidFill>
                <a:srgbClr val="FFFF00"/>
              </a:solidFill>
              <a:latin typeface="Arial"/>
              <a:ea typeface="맑은 고딕"/>
            </a:endParaRPr>
          </a:p>
        </p:txBody>
      </p:sp>
      <p:sp>
        <p:nvSpPr>
          <p:cNvPr id="90" name="모서리가 둥근 직사각형 83"/>
          <p:cNvSpPr/>
          <p:nvPr/>
        </p:nvSpPr>
        <p:spPr>
          <a:xfrm>
            <a:off x="5260136" y="5282630"/>
            <a:ext cx="69250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6tisch</a:t>
            </a:r>
            <a:endParaRPr lang="ko-KR" altLang="en-US" sz="1200" kern="0" dirty="0">
              <a:solidFill>
                <a:sysClr val="windowText" lastClr="000000"/>
              </a:solidFill>
              <a:latin typeface="Arial"/>
              <a:ea typeface="맑은 고딕"/>
            </a:endParaRPr>
          </a:p>
        </p:txBody>
      </p:sp>
      <p:sp>
        <p:nvSpPr>
          <p:cNvPr id="91" name="모서리가 둥근 직사각형 84"/>
          <p:cNvSpPr/>
          <p:nvPr/>
        </p:nvSpPr>
        <p:spPr>
          <a:xfrm>
            <a:off x="5993335" y="5282630"/>
            <a:ext cx="67796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6lo</a:t>
            </a:r>
            <a:endParaRPr lang="ko-KR" altLang="en-US" sz="1200" kern="0" dirty="0">
              <a:solidFill>
                <a:sysClr val="windowText" lastClr="000000"/>
              </a:solidFill>
              <a:latin typeface="Arial"/>
              <a:ea typeface="맑은 고딕"/>
            </a:endParaRPr>
          </a:p>
        </p:txBody>
      </p:sp>
      <p:sp>
        <p:nvSpPr>
          <p:cNvPr id="92" name="모서리가 둥근 직사각형 85"/>
          <p:cNvSpPr/>
          <p:nvPr/>
        </p:nvSpPr>
        <p:spPr>
          <a:xfrm>
            <a:off x="3376341"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4862</a:t>
            </a:r>
            <a:endParaRPr lang="ko-KR" altLang="en-US" sz="1200" kern="0" dirty="0">
              <a:solidFill>
                <a:sysClr val="windowText" lastClr="000000"/>
              </a:solidFill>
              <a:latin typeface="Arial"/>
              <a:ea typeface="맑은 고딕"/>
            </a:endParaRPr>
          </a:p>
        </p:txBody>
      </p:sp>
      <p:sp>
        <p:nvSpPr>
          <p:cNvPr id="93" name="모서리가 둥근 직사각형 86"/>
          <p:cNvSpPr/>
          <p:nvPr/>
        </p:nvSpPr>
        <p:spPr>
          <a:xfrm>
            <a:off x="2440239" y="5282630"/>
            <a:ext cx="905042"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4861</a:t>
            </a:r>
            <a:endParaRPr lang="ko-KR" altLang="en-US" sz="1200" kern="0" dirty="0">
              <a:solidFill>
                <a:sysClr val="windowText" lastClr="000000"/>
              </a:solidFill>
              <a:latin typeface="Arial"/>
              <a:ea typeface="맑은 고딕"/>
            </a:endParaRPr>
          </a:p>
        </p:txBody>
      </p:sp>
      <p:sp>
        <p:nvSpPr>
          <p:cNvPr id="94" name="모서리가 둥근 직사각형 87"/>
          <p:cNvSpPr/>
          <p:nvPr/>
        </p:nvSpPr>
        <p:spPr>
          <a:xfrm>
            <a:off x="6702359" y="5282630"/>
            <a:ext cx="778690"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16ng</a:t>
            </a:r>
            <a:endParaRPr lang="ko-KR" altLang="en-US" sz="1200" kern="0" dirty="0">
              <a:solidFill>
                <a:sysClr val="windowText" lastClr="000000"/>
              </a:solidFill>
              <a:latin typeface="Arial"/>
              <a:ea typeface="맑은 고딕"/>
            </a:endParaRPr>
          </a:p>
        </p:txBody>
      </p:sp>
      <p:sp>
        <p:nvSpPr>
          <p:cNvPr id="95" name="모서리가 둥근 직사각형 88"/>
          <p:cNvSpPr/>
          <p:nvPr/>
        </p:nvSpPr>
        <p:spPr>
          <a:xfrm>
            <a:off x="7509863" y="5282630"/>
            <a:ext cx="875976"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RFC 6459</a:t>
            </a:r>
            <a:endParaRPr lang="ko-KR" altLang="en-US" sz="1200" kern="0" dirty="0">
              <a:solidFill>
                <a:sysClr val="windowText" lastClr="000000"/>
              </a:solidFill>
              <a:latin typeface="Arial"/>
              <a:ea typeface="맑은 고딕"/>
            </a:endParaRPr>
          </a:p>
        </p:txBody>
      </p:sp>
      <p:sp>
        <p:nvSpPr>
          <p:cNvPr id="96" name="모서리가 둥근 직사각형 89"/>
          <p:cNvSpPr/>
          <p:nvPr/>
        </p:nvSpPr>
        <p:spPr>
          <a:xfrm>
            <a:off x="8420277" y="5282630"/>
            <a:ext cx="96002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ETSI TS102859</a:t>
            </a:r>
            <a:endParaRPr lang="ko-KR" altLang="en-US" sz="1200" kern="0" dirty="0">
              <a:solidFill>
                <a:sysClr val="windowText" lastClr="000000"/>
              </a:solidFill>
              <a:latin typeface="Arial"/>
              <a:ea typeface="맑은 고딕"/>
            </a:endParaRPr>
          </a:p>
        </p:txBody>
      </p:sp>
      <p:sp>
        <p:nvSpPr>
          <p:cNvPr id="97" name="모서리가 둥근 직사각형 90"/>
          <p:cNvSpPr/>
          <p:nvPr/>
        </p:nvSpPr>
        <p:spPr>
          <a:xfrm>
            <a:off x="2440758"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802.3 Ethernet</a:t>
            </a:r>
            <a:endParaRPr lang="ko-KR" altLang="en-US" sz="1200" kern="0" dirty="0">
              <a:solidFill>
                <a:sysClr val="windowText" lastClr="000000"/>
              </a:solidFill>
              <a:latin typeface="Arial"/>
              <a:ea typeface="맑은 고딕"/>
            </a:endParaRPr>
          </a:p>
        </p:txBody>
      </p:sp>
      <p:sp>
        <p:nvSpPr>
          <p:cNvPr id="98" name="모서리가 둥근 직사각형 91"/>
          <p:cNvSpPr/>
          <p:nvPr/>
        </p:nvSpPr>
        <p:spPr>
          <a:xfrm>
            <a:off x="3314215" y="5715588"/>
            <a:ext cx="830298"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a:t>
            </a:r>
            <a:r>
              <a:rPr lang="en-US" altLang="ko-KR" sz="1200" kern="0" dirty="0" err="1">
                <a:solidFill>
                  <a:sysClr val="windowText" lastClr="000000"/>
                </a:solidFill>
                <a:latin typeface="Arial"/>
                <a:ea typeface="맑은 고딕"/>
              </a:rPr>
              <a:t>WiFi</a:t>
            </a:r>
            <a:endParaRPr lang="ko-KR" altLang="en-US" sz="1200" kern="0" dirty="0">
              <a:solidFill>
                <a:sysClr val="windowText" lastClr="000000"/>
              </a:solidFill>
              <a:latin typeface="Arial"/>
              <a:ea typeface="맑은 고딕"/>
            </a:endParaRPr>
          </a:p>
        </p:txBody>
      </p:sp>
      <p:sp>
        <p:nvSpPr>
          <p:cNvPr id="99" name="모서리가 둥근 직사각형 92"/>
          <p:cNvSpPr/>
          <p:nvPr/>
        </p:nvSpPr>
        <p:spPr>
          <a:xfrm>
            <a:off x="4184938"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802.15.1 Bluetooth</a:t>
            </a:r>
            <a:endParaRPr lang="ko-KR" altLang="en-US" sz="1200" kern="0" dirty="0">
              <a:solidFill>
                <a:sysClr val="windowText" lastClr="000000"/>
              </a:solidFill>
              <a:latin typeface="Arial"/>
              <a:ea typeface="맑은 고딕"/>
            </a:endParaRPr>
          </a:p>
        </p:txBody>
      </p:sp>
      <p:sp>
        <p:nvSpPr>
          <p:cNvPr id="100" name="모서리가 둥근 직사각형 93"/>
          <p:cNvSpPr/>
          <p:nvPr/>
        </p:nvSpPr>
        <p:spPr>
          <a:xfrm>
            <a:off x="6017506"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802.15.7 VLC</a:t>
            </a:r>
            <a:endParaRPr lang="ko-KR" altLang="en-US" sz="1200" kern="0" dirty="0">
              <a:solidFill>
                <a:sysClr val="windowText" lastClr="000000"/>
              </a:solidFill>
              <a:latin typeface="Arial"/>
              <a:ea typeface="맑은 고딕"/>
            </a:endParaRPr>
          </a:p>
        </p:txBody>
      </p:sp>
      <p:sp>
        <p:nvSpPr>
          <p:cNvPr id="101" name="모서리가 둥근 직사각형 94"/>
          <p:cNvSpPr/>
          <p:nvPr/>
        </p:nvSpPr>
        <p:spPr>
          <a:xfrm>
            <a:off x="5099354"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802.15.4 </a:t>
            </a:r>
            <a:r>
              <a:rPr lang="en-US" altLang="ko-KR" sz="1200" kern="0" dirty="0" err="1">
                <a:solidFill>
                  <a:sysClr val="windowText" lastClr="000000"/>
                </a:solidFill>
                <a:latin typeface="Arial"/>
                <a:ea typeface="맑은 고딕"/>
              </a:rPr>
              <a:t>Zigbee</a:t>
            </a:r>
            <a:endParaRPr lang="ko-KR" altLang="en-US" sz="1200" kern="0" dirty="0">
              <a:solidFill>
                <a:sysClr val="windowText" lastClr="000000"/>
              </a:solidFill>
              <a:latin typeface="Arial"/>
              <a:ea typeface="맑은 고딕"/>
            </a:endParaRPr>
          </a:p>
        </p:txBody>
      </p:sp>
      <p:sp>
        <p:nvSpPr>
          <p:cNvPr id="102" name="모서리가 둥근 직사각형 95"/>
          <p:cNvSpPr/>
          <p:nvPr/>
        </p:nvSpPr>
        <p:spPr>
          <a:xfrm>
            <a:off x="69285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1901.2 PLC</a:t>
            </a:r>
            <a:endParaRPr lang="ko-KR" altLang="en-US" sz="1200" kern="0" dirty="0">
              <a:solidFill>
                <a:sysClr val="windowText" lastClr="000000"/>
              </a:solidFill>
              <a:latin typeface="Arial"/>
              <a:ea typeface="맑은 고딕"/>
            </a:endParaRPr>
          </a:p>
        </p:txBody>
      </p:sp>
      <p:sp>
        <p:nvSpPr>
          <p:cNvPr id="103" name="모서리가 둥근 직사각형 96"/>
          <p:cNvSpPr/>
          <p:nvPr/>
        </p:nvSpPr>
        <p:spPr>
          <a:xfrm>
            <a:off x="7842930"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802.11 p C2C-CC</a:t>
            </a:r>
            <a:endParaRPr lang="ko-KR" altLang="en-US" sz="1200" kern="0" dirty="0">
              <a:solidFill>
                <a:sysClr val="windowText" lastClr="000000"/>
              </a:solidFill>
              <a:latin typeface="Arial"/>
              <a:ea typeface="맑은 고딕"/>
            </a:endParaRPr>
          </a:p>
        </p:txBody>
      </p:sp>
      <p:sp>
        <p:nvSpPr>
          <p:cNvPr id="104" name="모서리가 둥근 직사각형 97"/>
          <p:cNvSpPr/>
          <p:nvPr/>
        </p:nvSpPr>
        <p:spPr>
          <a:xfrm>
            <a:off x="8756687"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IEEE 802.16 </a:t>
            </a:r>
            <a:r>
              <a:rPr lang="en-US" altLang="ko-KR" sz="1200" kern="0" dirty="0" err="1">
                <a:solidFill>
                  <a:sysClr val="windowText" lastClr="000000"/>
                </a:solidFill>
                <a:latin typeface="Arial"/>
                <a:ea typeface="맑은 고딕"/>
              </a:rPr>
              <a:t>WiMAX</a:t>
            </a:r>
            <a:endParaRPr lang="ko-KR" altLang="en-US" sz="1200" kern="0" dirty="0">
              <a:solidFill>
                <a:sysClr val="windowText" lastClr="000000"/>
              </a:solidFill>
              <a:latin typeface="Arial"/>
              <a:ea typeface="맑은 고딕"/>
            </a:endParaRPr>
          </a:p>
        </p:txBody>
      </p:sp>
      <p:sp>
        <p:nvSpPr>
          <p:cNvPr id="105" name="모서리가 둥근 직사각형 98"/>
          <p:cNvSpPr/>
          <p:nvPr/>
        </p:nvSpPr>
        <p:spPr>
          <a:xfrm>
            <a:off x="9673695" y="5715588"/>
            <a:ext cx="878654" cy="746466"/>
          </a:xfrm>
          <a:prstGeom prst="roundRect">
            <a:avLst>
              <a:gd name="adj" fmla="val 9354"/>
            </a:avLst>
          </a:prstGeom>
          <a:solidFill>
            <a:srgbClr val="3399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Cellular 3GPP LTE</a:t>
            </a:r>
            <a:endParaRPr lang="ko-KR" altLang="en-US" sz="1200" kern="0" dirty="0">
              <a:solidFill>
                <a:sysClr val="windowText" lastClr="000000"/>
              </a:solidFill>
              <a:latin typeface="Arial"/>
              <a:ea typeface="맑은 고딕"/>
            </a:endParaRPr>
          </a:p>
        </p:txBody>
      </p:sp>
      <p:sp>
        <p:nvSpPr>
          <p:cNvPr id="106" name="모서리가 둥근 직사각형 99"/>
          <p:cNvSpPr/>
          <p:nvPr/>
        </p:nvSpPr>
        <p:spPr>
          <a:xfrm>
            <a:off x="9425015" y="5282630"/>
            <a:ext cx="1113277" cy="373688"/>
          </a:xfrm>
          <a:prstGeom prst="roundRect">
            <a:avLst/>
          </a:prstGeom>
          <a:solidFill>
            <a:srgbClr val="66FF33"/>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IP over </a:t>
            </a:r>
            <a:r>
              <a:rPr lang="en-US" altLang="ko-KR" sz="1200" kern="0" dirty="0" err="1">
                <a:solidFill>
                  <a:sysClr val="windowText" lastClr="000000"/>
                </a:solidFill>
                <a:latin typeface="Arial"/>
                <a:ea typeface="맑은 고딕"/>
              </a:rPr>
              <a:t>Foo</a:t>
            </a:r>
            <a:r>
              <a:rPr lang="en-US" altLang="ko-KR" sz="1200" kern="0" dirty="0">
                <a:solidFill>
                  <a:sysClr val="windowText" lastClr="000000"/>
                </a:solidFill>
                <a:latin typeface="Arial"/>
                <a:ea typeface="맑은 고딕"/>
              </a:rPr>
              <a:t> (PLC, VLC)</a:t>
            </a:r>
            <a:endParaRPr lang="ko-KR" altLang="en-US" sz="1200" kern="0" dirty="0">
              <a:solidFill>
                <a:sysClr val="windowText" lastClr="000000"/>
              </a:solidFill>
              <a:latin typeface="Arial"/>
              <a:ea typeface="맑은 고딕"/>
            </a:endParaRPr>
          </a:p>
        </p:txBody>
      </p:sp>
      <p:sp>
        <p:nvSpPr>
          <p:cNvPr id="107" name="모서리가 둥근 직사각형 100"/>
          <p:cNvSpPr/>
          <p:nvPr/>
        </p:nvSpPr>
        <p:spPr>
          <a:xfrm>
            <a:off x="5712079" y="3716942"/>
            <a:ext cx="1025527"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Geo-Networking</a:t>
            </a:r>
            <a:endParaRPr lang="ko-KR" altLang="en-US" sz="1200" kern="0" dirty="0">
              <a:solidFill>
                <a:sysClr val="windowText" lastClr="000000"/>
              </a:solidFill>
              <a:latin typeface="Arial"/>
              <a:ea typeface="맑은 고딕"/>
            </a:endParaRPr>
          </a:p>
        </p:txBody>
      </p:sp>
      <p:sp>
        <p:nvSpPr>
          <p:cNvPr id="108" name="모서리가 둥근 직사각형 101"/>
          <p:cNvSpPr/>
          <p:nvPr/>
        </p:nvSpPr>
        <p:spPr>
          <a:xfrm>
            <a:off x="9191989" y="3716942"/>
            <a:ext cx="1306312"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Energy Efficient Protocol</a:t>
            </a:r>
            <a:endParaRPr lang="ko-KR" altLang="en-US" sz="1200" kern="0" dirty="0">
              <a:solidFill>
                <a:sysClr val="windowText" lastClr="000000"/>
              </a:solidFill>
              <a:latin typeface="Arial"/>
              <a:ea typeface="맑은 고딕"/>
            </a:endParaRPr>
          </a:p>
        </p:txBody>
      </p:sp>
      <p:sp>
        <p:nvSpPr>
          <p:cNvPr id="109" name="모서리가 둥근 직사각형 102"/>
          <p:cNvSpPr/>
          <p:nvPr/>
        </p:nvSpPr>
        <p:spPr>
          <a:xfrm>
            <a:off x="9102832" y="3225462"/>
            <a:ext cx="1338122"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Delay Tolerant Transport</a:t>
            </a:r>
            <a:endParaRPr lang="ko-KR" altLang="en-US" sz="1200" kern="0" dirty="0">
              <a:solidFill>
                <a:sysClr val="windowText" lastClr="000000"/>
              </a:solidFill>
              <a:latin typeface="Arial"/>
              <a:ea typeface="맑은 고딕"/>
            </a:endParaRPr>
          </a:p>
        </p:txBody>
      </p:sp>
      <p:sp>
        <p:nvSpPr>
          <p:cNvPr id="110" name="모서리가 둥근 직사각형 103"/>
          <p:cNvSpPr/>
          <p:nvPr/>
        </p:nvSpPr>
        <p:spPr>
          <a:xfrm>
            <a:off x="4179921" y="3704366"/>
            <a:ext cx="55134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RPL</a:t>
            </a:r>
            <a:endParaRPr lang="ko-KR" altLang="en-US" sz="1200" kern="0" dirty="0">
              <a:solidFill>
                <a:sysClr val="windowText" lastClr="000000"/>
              </a:solidFill>
              <a:latin typeface="Arial"/>
              <a:ea typeface="맑은 고딕"/>
            </a:endParaRPr>
          </a:p>
        </p:txBody>
      </p:sp>
      <p:sp>
        <p:nvSpPr>
          <p:cNvPr id="111" name="모서리가 둥근 직사각형 104"/>
          <p:cNvSpPr/>
          <p:nvPr/>
        </p:nvSpPr>
        <p:spPr>
          <a:xfrm>
            <a:off x="2485365" y="3716942"/>
            <a:ext cx="712540"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6light</a:t>
            </a:r>
            <a:endParaRPr lang="ko-KR" altLang="en-US" sz="1200" kern="0" dirty="0">
              <a:solidFill>
                <a:sysClr val="windowText" lastClr="000000"/>
              </a:solidFill>
              <a:latin typeface="Arial"/>
              <a:ea typeface="맑은 고딕"/>
            </a:endParaRPr>
          </a:p>
        </p:txBody>
      </p:sp>
      <p:sp>
        <p:nvSpPr>
          <p:cNvPr id="112" name="모서리가 둥근 직사각형 105"/>
          <p:cNvSpPr/>
          <p:nvPr/>
        </p:nvSpPr>
        <p:spPr>
          <a:xfrm>
            <a:off x="3251711" y="3716942"/>
            <a:ext cx="8761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homenet</a:t>
            </a:r>
            <a:endParaRPr lang="ko-KR" altLang="en-US" sz="1200" kern="0" dirty="0">
              <a:solidFill>
                <a:sysClr val="windowText" lastClr="000000"/>
              </a:solidFill>
              <a:latin typeface="Arial"/>
              <a:ea typeface="맑은 고딕"/>
            </a:endParaRPr>
          </a:p>
        </p:txBody>
      </p:sp>
      <p:sp>
        <p:nvSpPr>
          <p:cNvPr id="113" name="모서리가 둥근 직사각형 106"/>
          <p:cNvSpPr/>
          <p:nvPr/>
        </p:nvSpPr>
        <p:spPr>
          <a:xfrm>
            <a:off x="8448381" y="3704366"/>
            <a:ext cx="684190"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eman</a:t>
            </a:r>
            <a:endParaRPr lang="ko-KR" altLang="en-US" sz="1200" kern="0" dirty="0">
              <a:solidFill>
                <a:sysClr val="windowText" lastClr="000000"/>
              </a:solidFill>
              <a:latin typeface="Arial"/>
              <a:ea typeface="맑은 고딕"/>
            </a:endParaRPr>
          </a:p>
        </p:txBody>
      </p:sp>
      <p:sp>
        <p:nvSpPr>
          <p:cNvPr id="114" name="모서리가 둥근 직사각형 107"/>
          <p:cNvSpPr/>
          <p:nvPr/>
        </p:nvSpPr>
        <p:spPr>
          <a:xfrm>
            <a:off x="4793389" y="3704366"/>
            <a:ext cx="864096"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Ad-hoc VANET</a:t>
            </a:r>
            <a:endParaRPr lang="ko-KR" altLang="en-US" sz="1200" kern="0" dirty="0">
              <a:solidFill>
                <a:sysClr val="windowText" lastClr="000000"/>
              </a:solidFill>
              <a:latin typeface="Arial"/>
              <a:ea typeface="맑은 고딕"/>
            </a:endParaRPr>
          </a:p>
        </p:txBody>
      </p:sp>
      <p:sp>
        <p:nvSpPr>
          <p:cNvPr id="115" name="모서리가 둥근 직사각형 108"/>
          <p:cNvSpPr/>
          <p:nvPr/>
        </p:nvSpPr>
        <p:spPr>
          <a:xfrm>
            <a:off x="6778550" y="3716942"/>
            <a:ext cx="891391" cy="373688"/>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Proxy/ Gateway</a:t>
            </a:r>
            <a:endParaRPr lang="ko-KR" altLang="en-US" sz="1200" kern="0" dirty="0">
              <a:solidFill>
                <a:sysClr val="windowText" lastClr="000000"/>
              </a:solidFill>
              <a:latin typeface="Arial"/>
              <a:ea typeface="맑은 고딕"/>
            </a:endParaRPr>
          </a:p>
        </p:txBody>
      </p:sp>
      <p:sp>
        <p:nvSpPr>
          <p:cNvPr id="116" name="모서리가 둥근 직사각형 109"/>
          <p:cNvSpPr/>
          <p:nvPr/>
        </p:nvSpPr>
        <p:spPr>
          <a:xfrm>
            <a:off x="7710760" y="3704366"/>
            <a:ext cx="696677" cy="398840"/>
          </a:xfrm>
          <a:prstGeom prst="roundRect">
            <a:avLst/>
          </a:prstGeom>
          <a:solidFill>
            <a:srgbClr val="33CCCC"/>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MIB</a:t>
            </a:r>
            <a:endParaRPr lang="ko-KR" altLang="en-US" sz="1200" kern="0" dirty="0">
              <a:solidFill>
                <a:sysClr val="windowText" lastClr="000000"/>
              </a:solidFill>
              <a:latin typeface="Arial"/>
              <a:ea typeface="맑은 고딕"/>
            </a:endParaRPr>
          </a:p>
        </p:txBody>
      </p:sp>
      <p:sp>
        <p:nvSpPr>
          <p:cNvPr id="117" name="모서리가 둥근 직사각형 110"/>
          <p:cNvSpPr/>
          <p:nvPr/>
        </p:nvSpPr>
        <p:spPr>
          <a:xfrm>
            <a:off x="2485366" y="3225462"/>
            <a:ext cx="1130155"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TCP</a:t>
            </a:r>
            <a:endParaRPr lang="ko-KR" altLang="en-US" sz="1200" kern="0" dirty="0">
              <a:solidFill>
                <a:sysClr val="windowText" lastClr="000000"/>
              </a:solidFill>
              <a:latin typeface="Arial"/>
              <a:ea typeface="맑은 고딕"/>
            </a:endParaRPr>
          </a:p>
        </p:txBody>
      </p:sp>
      <p:sp>
        <p:nvSpPr>
          <p:cNvPr id="118" name="모서리가 둥근 직사각형 111"/>
          <p:cNvSpPr/>
          <p:nvPr/>
        </p:nvSpPr>
        <p:spPr>
          <a:xfrm>
            <a:off x="3687529" y="3225462"/>
            <a:ext cx="1224136"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UDP</a:t>
            </a:r>
            <a:endParaRPr lang="ko-KR" altLang="en-US" sz="1200" kern="0" dirty="0">
              <a:solidFill>
                <a:sysClr val="windowText" lastClr="000000"/>
              </a:solidFill>
              <a:latin typeface="Arial"/>
              <a:ea typeface="맑은 고딕"/>
            </a:endParaRPr>
          </a:p>
        </p:txBody>
      </p:sp>
      <p:sp>
        <p:nvSpPr>
          <p:cNvPr id="119" name="모서리가 둥근 직사각형 112"/>
          <p:cNvSpPr/>
          <p:nvPr/>
        </p:nvSpPr>
        <p:spPr>
          <a:xfrm>
            <a:off x="7052934"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QUIC</a:t>
            </a:r>
            <a:endParaRPr lang="ko-KR" altLang="en-US" sz="1200" kern="0" dirty="0">
              <a:solidFill>
                <a:sysClr val="windowText" lastClr="000000"/>
              </a:solidFill>
              <a:latin typeface="Arial"/>
              <a:ea typeface="맑은 고딕"/>
            </a:endParaRPr>
          </a:p>
        </p:txBody>
      </p:sp>
      <p:sp>
        <p:nvSpPr>
          <p:cNvPr id="120" name="모서리가 둥근 직사각형 113"/>
          <p:cNvSpPr/>
          <p:nvPr/>
        </p:nvSpPr>
        <p:spPr>
          <a:xfrm>
            <a:off x="4983673"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SCTP</a:t>
            </a:r>
            <a:endParaRPr lang="ko-KR" altLang="en-US" sz="1200" kern="0" dirty="0">
              <a:solidFill>
                <a:sysClr val="windowText" lastClr="000000"/>
              </a:solidFill>
              <a:latin typeface="Arial"/>
              <a:ea typeface="맑은 고딕"/>
            </a:endParaRPr>
          </a:p>
        </p:txBody>
      </p:sp>
      <p:sp>
        <p:nvSpPr>
          <p:cNvPr id="121" name="모서리가 둥근 직사각형 114"/>
          <p:cNvSpPr/>
          <p:nvPr/>
        </p:nvSpPr>
        <p:spPr>
          <a:xfrm>
            <a:off x="601375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RTP</a:t>
            </a:r>
            <a:endParaRPr lang="ko-KR" altLang="en-US" sz="1200" kern="0" dirty="0">
              <a:solidFill>
                <a:sysClr val="windowText" lastClr="000000"/>
              </a:solidFill>
              <a:latin typeface="Arial"/>
              <a:ea typeface="맑은 고딕"/>
            </a:endParaRPr>
          </a:p>
        </p:txBody>
      </p:sp>
      <p:sp>
        <p:nvSpPr>
          <p:cNvPr id="122" name="모서리가 둥근 직사각형 115"/>
          <p:cNvSpPr/>
          <p:nvPr/>
        </p:nvSpPr>
        <p:spPr>
          <a:xfrm>
            <a:off x="8076518" y="3225462"/>
            <a:ext cx="986139" cy="373688"/>
          </a:xfrm>
          <a:prstGeom prst="roundRect">
            <a:avLst/>
          </a:prstGeom>
          <a:solidFill>
            <a:srgbClr val="9966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ICMP</a:t>
            </a:r>
            <a:endParaRPr lang="ko-KR" altLang="en-US" sz="1200" kern="0" dirty="0">
              <a:solidFill>
                <a:sysClr val="windowText" lastClr="000000"/>
              </a:solidFill>
              <a:latin typeface="Arial"/>
              <a:ea typeface="맑은 고딕"/>
            </a:endParaRPr>
          </a:p>
        </p:txBody>
      </p:sp>
      <p:sp>
        <p:nvSpPr>
          <p:cNvPr id="123" name="모서리가 둥근 직사각형 116"/>
          <p:cNvSpPr/>
          <p:nvPr/>
        </p:nvSpPr>
        <p:spPr>
          <a:xfrm>
            <a:off x="2440757" y="4836934"/>
            <a:ext cx="208896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Access Control</a:t>
            </a:r>
            <a:endParaRPr lang="ko-KR" altLang="en-US" sz="1200" kern="0" dirty="0">
              <a:solidFill>
                <a:sysClr val="windowText" lastClr="000000"/>
              </a:solidFill>
              <a:latin typeface="Arial"/>
              <a:ea typeface="맑은 고딕"/>
            </a:endParaRPr>
          </a:p>
        </p:txBody>
      </p:sp>
      <p:sp>
        <p:nvSpPr>
          <p:cNvPr id="124" name="모서리가 둥근 직사각형 117"/>
          <p:cNvSpPr/>
          <p:nvPr/>
        </p:nvSpPr>
        <p:spPr>
          <a:xfrm>
            <a:off x="4600893" y="4836934"/>
            <a:ext cx="1584176"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AAA</a:t>
            </a:r>
            <a:endParaRPr lang="ko-KR" altLang="en-US" sz="1200" kern="0" dirty="0">
              <a:solidFill>
                <a:sysClr val="windowText" lastClr="000000"/>
              </a:solidFill>
              <a:latin typeface="Arial"/>
              <a:ea typeface="맑은 고딕"/>
            </a:endParaRPr>
          </a:p>
        </p:txBody>
      </p:sp>
      <p:sp>
        <p:nvSpPr>
          <p:cNvPr id="125" name="모서리가 둥근 직사각형 118"/>
          <p:cNvSpPr/>
          <p:nvPr/>
        </p:nvSpPr>
        <p:spPr>
          <a:xfrm>
            <a:off x="6253415" y="4836934"/>
            <a:ext cx="1295541"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EAP</a:t>
            </a:r>
            <a:endParaRPr lang="ko-KR" altLang="en-US" sz="1200" kern="0" dirty="0">
              <a:solidFill>
                <a:sysClr val="windowText" lastClr="000000"/>
              </a:solidFill>
              <a:latin typeface="Arial"/>
              <a:ea typeface="맑은 고딕"/>
            </a:endParaRPr>
          </a:p>
        </p:txBody>
      </p:sp>
      <p:sp>
        <p:nvSpPr>
          <p:cNvPr id="126" name="모서리가 둥근 직사각형 119"/>
          <p:cNvSpPr/>
          <p:nvPr/>
        </p:nvSpPr>
        <p:spPr>
          <a:xfrm>
            <a:off x="7607814" y="4836934"/>
            <a:ext cx="1344915"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DIAMETER</a:t>
            </a:r>
            <a:endParaRPr lang="ko-KR" altLang="en-US" sz="1200" kern="0" dirty="0">
              <a:solidFill>
                <a:sysClr val="windowText" lastClr="000000"/>
              </a:solidFill>
              <a:latin typeface="Arial"/>
              <a:ea typeface="맑은 고딕"/>
            </a:endParaRPr>
          </a:p>
        </p:txBody>
      </p:sp>
      <p:sp>
        <p:nvSpPr>
          <p:cNvPr id="127" name="모서리가 둥근 직사각형 120"/>
          <p:cNvSpPr/>
          <p:nvPr/>
        </p:nvSpPr>
        <p:spPr>
          <a:xfrm>
            <a:off x="9024445" y="4836934"/>
            <a:ext cx="1500198" cy="373688"/>
          </a:xfrm>
          <a:prstGeom prst="roundRect">
            <a:avLst/>
          </a:prstGeom>
          <a:solidFill>
            <a:srgbClr val="CCCC00"/>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SSL/TLS</a:t>
            </a:r>
            <a:endParaRPr lang="ko-KR" altLang="en-US" sz="1200" kern="0" dirty="0">
              <a:solidFill>
                <a:sysClr val="windowText" lastClr="000000"/>
              </a:solidFill>
              <a:latin typeface="Arial"/>
              <a:ea typeface="맑은 고딕"/>
            </a:endParaRPr>
          </a:p>
        </p:txBody>
      </p:sp>
      <p:sp>
        <p:nvSpPr>
          <p:cNvPr id="128" name="모서리가 둥근 직사각형 121"/>
          <p:cNvSpPr/>
          <p:nvPr/>
        </p:nvSpPr>
        <p:spPr>
          <a:xfrm>
            <a:off x="2471304" y="2581627"/>
            <a:ext cx="1604993"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HTTP/ HTTPS</a:t>
            </a:r>
            <a:endParaRPr lang="ko-KR" altLang="en-US" sz="1200" kern="0" dirty="0">
              <a:solidFill>
                <a:sysClr val="windowText" lastClr="000000"/>
              </a:solidFill>
              <a:latin typeface="Arial"/>
              <a:ea typeface="맑은 고딕"/>
            </a:endParaRPr>
          </a:p>
        </p:txBody>
      </p:sp>
      <p:sp>
        <p:nvSpPr>
          <p:cNvPr id="129" name="모서리가 둥근 직사각형 122"/>
          <p:cNvSpPr/>
          <p:nvPr/>
        </p:nvSpPr>
        <p:spPr>
          <a:xfrm>
            <a:off x="4103960"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err="1">
                <a:solidFill>
                  <a:sysClr val="windowText" lastClr="000000"/>
                </a:solidFill>
                <a:latin typeface="Arial"/>
                <a:ea typeface="맑은 고딕"/>
              </a:rPr>
              <a:t>CoAP</a:t>
            </a:r>
            <a:endParaRPr lang="ko-KR" altLang="en-US" sz="1200" kern="0" dirty="0">
              <a:solidFill>
                <a:sysClr val="windowText" lastClr="000000"/>
              </a:solidFill>
              <a:latin typeface="Arial"/>
              <a:ea typeface="맑은 고딕"/>
            </a:endParaRPr>
          </a:p>
        </p:txBody>
      </p:sp>
      <p:sp>
        <p:nvSpPr>
          <p:cNvPr id="130" name="모서리가 둥근 직사각형 123"/>
          <p:cNvSpPr/>
          <p:nvPr/>
        </p:nvSpPr>
        <p:spPr>
          <a:xfrm>
            <a:off x="5073569"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MQTT</a:t>
            </a:r>
            <a:endParaRPr lang="ko-KR" altLang="en-US" sz="1200" kern="0" dirty="0">
              <a:solidFill>
                <a:sysClr val="windowText" lastClr="000000"/>
              </a:solidFill>
              <a:latin typeface="Arial"/>
              <a:ea typeface="맑은 고딕"/>
            </a:endParaRPr>
          </a:p>
        </p:txBody>
      </p:sp>
      <p:sp>
        <p:nvSpPr>
          <p:cNvPr id="131" name="모서리가 둥근 직사각형 124"/>
          <p:cNvSpPr/>
          <p:nvPr/>
        </p:nvSpPr>
        <p:spPr>
          <a:xfrm>
            <a:off x="6048176" y="2581627"/>
            <a:ext cx="952709"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XMPP</a:t>
            </a:r>
            <a:endParaRPr lang="ko-KR" altLang="en-US" sz="1200" kern="0" dirty="0">
              <a:solidFill>
                <a:sysClr val="windowText" lastClr="000000"/>
              </a:solidFill>
              <a:latin typeface="Arial"/>
              <a:ea typeface="맑은 고딕"/>
            </a:endParaRPr>
          </a:p>
        </p:txBody>
      </p:sp>
      <p:sp>
        <p:nvSpPr>
          <p:cNvPr id="132" name="모서리가 둥근 직사각형 125"/>
          <p:cNvSpPr/>
          <p:nvPr/>
        </p:nvSpPr>
        <p:spPr>
          <a:xfrm>
            <a:off x="7011576"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DDS</a:t>
            </a:r>
            <a:endParaRPr lang="ko-KR" altLang="en-US" sz="1200" kern="0" dirty="0">
              <a:solidFill>
                <a:sysClr val="windowText" lastClr="000000"/>
              </a:solidFill>
              <a:latin typeface="Arial"/>
              <a:ea typeface="맑은 고딕"/>
            </a:endParaRPr>
          </a:p>
        </p:txBody>
      </p:sp>
      <p:sp>
        <p:nvSpPr>
          <p:cNvPr id="133" name="모서리가 둥근 직사각형 126"/>
          <p:cNvSpPr/>
          <p:nvPr/>
        </p:nvSpPr>
        <p:spPr>
          <a:xfrm>
            <a:off x="8825423"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DNS</a:t>
            </a:r>
            <a:endParaRPr lang="ko-KR" altLang="en-US" sz="1200" kern="0" dirty="0">
              <a:solidFill>
                <a:sysClr val="windowText" lastClr="000000"/>
              </a:solidFill>
              <a:latin typeface="Arial"/>
              <a:ea typeface="맑은 고딕"/>
            </a:endParaRPr>
          </a:p>
        </p:txBody>
      </p:sp>
      <p:sp>
        <p:nvSpPr>
          <p:cNvPr id="134" name="모서리가 둥근 직사각형 127"/>
          <p:cNvSpPr/>
          <p:nvPr/>
        </p:nvSpPr>
        <p:spPr>
          <a:xfrm>
            <a:off x="2471303" y="1637786"/>
            <a:ext cx="173740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5" name="TextBox 134"/>
          <p:cNvSpPr txBox="1"/>
          <p:nvPr/>
        </p:nvSpPr>
        <p:spPr>
          <a:xfrm>
            <a:off x="2596350" y="1682499"/>
            <a:ext cx="1647952"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Abstract</a:t>
            </a:r>
            <a:endParaRPr lang="ko-KR" altLang="en-US" sz="1400" kern="0" dirty="0" err="1">
              <a:solidFill>
                <a:sysClr val="windowText" lastClr="000000"/>
              </a:solidFill>
              <a:latin typeface="Arial"/>
              <a:ea typeface="맑은 고딕"/>
            </a:endParaRPr>
          </a:p>
        </p:txBody>
      </p:sp>
      <p:sp>
        <p:nvSpPr>
          <p:cNvPr id="136" name="모서리가 둥근 직사각형 129"/>
          <p:cNvSpPr/>
          <p:nvPr/>
        </p:nvSpPr>
        <p:spPr>
          <a:xfrm>
            <a:off x="2508985" y="2064205"/>
            <a:ext cx="669843"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URI/ ID</a:t>
            </a:r>
            <a:endParaRPr lang="ko-KR" altLang="en-US" sz="1200" kern="0" dirty="0">
              <a:solidFill>
                <a:sysClr val="windowText" lastClr="000000"/>
              </a:solidFill>
              <a:latin typeface="Arial"/>
              <a:ea typeface="맑은 고딕"/>
            </a:endParaRPr>
          </a:p>
        </p:txBody>
      </p:sp>
      <p:sp>
        <p:nvSpPr>
          <p:cNvPr id="137" name="모서리가 둥근 직사각형 130"/>
          <p:cNvSpPr/>
          <p:nvPr/>
        </p:nvSpPr>
        <p:spPr>
          <a:xfrm>
            <a:off x="3217978" y="2064205"/>
            <a:ext cx="96227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Meta data /Link </a:t>
            </a:r>
            <a:endParaRPr lang="ko-KR" altLang="en-US" sz="1200" kern="0" dirty="0">
              <a:solidFill>
                <a:sysClr val="windowText" lastClr="000000"/>
              </a:solidFill>
              <a:latin typeface="Arial"/>
              <a:ea typeface="맑은 고딕"/>
            </a:endParaRPr>
          </a:p>
        </p:txBody>
      </p:sp>
      <p:sp>
        <p:nvSpPr>
          <p:cNvPr id="138" name="모서리가 둥근 직사각형 131"/>
          <p:cNvSpPr/>
          <p:nvPr/>
        </p:nvSpPr>
        <p:spPr>
          <a:xfrm>
            <a:off x="4248062" y="1637786"/>
            <a:ext cx="224889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39" name="TextBox 138"/>
          <p:cNvSpPr txBox="1"/>
          <p:nvPr/>
        </p:nvSpPr>
        <p:spPr>
          <a:xfrm>
            <a:off x="4348937" y="1682499"/>
            <a:ext cx="2214068"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Representation</a:t>
            </a:r>
            <a:endParaRPr lang="ko-KR" altLang="en-US" sz="1400" kern="0" dirty="0" err="1">
              <a:solidFill>
                <a:sysClr val="windowText" lastClr="000000"/>
              </a:solidFill>
              <a:latin typeface="Arial"/>
              <a:ea typeface="맑은 고딕"/>
            </a:endParaRPr>
          </a:p>
        </p:txBody>
      </p:sp>
      <p:sp>
        <p:nvSpPr>
          <p:cNvPr id="140" name="모서리가 둥근 직사각형 133"/>
          <p:cNvSpPr/>
          <p:nvPr/>
        </p:nvSpPr>
        <p:spPr>
          <a:xfrm>
            <a:off x="4311263" y="2064205"/>
            <a:ext cx="602449"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Attributes</a:t>
            </a:r>
            <a:endParaRPr lang="ko-KR" altLang="en-US" sz="1200" kern="0" dirty="0">
              <a:solidFill>
                <a:sysClr val="windowText" lastClr="000000"/>
              </a:solidFill>
              <a:latin typeface="Arial"/>
              <a:ea typeface="맑은 고딕"/>
            </a:endParaRPr>
          </a:p>
        </p:txBody>
      </p:sp>
      <p:sp>
        <p:nvSpPr>
          <p:cNvPr id="141" name="모서리가 둥근 직사각형 135"/>
          <p:cNvSpPr/>
          <p:nvPr/>
        </p:nvSpPr>
        <p:spPr>
          <a:xfrm>
            <a:off x="4942175" y="2064205"/>
            <a:ext cx="706696"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Structure/ Org</a:t>
            </a:r>
            <a:endParaRPr lang="ko-KR" altLang="en-US" sz="1200" kern="0" dirty="0">
              <a:solidFill>
                <a:sysClr val="windowText" lastClr="000000"/>
              </a:solidFill>
              <a:latin typeface="Arial"/>
              <a:ea typeface="맑은 고딕"/>
            </a:endParaRPr>
          </a:p>
        </p:txBody>
      </p:sp>
      <p:sp>
        <p:nvSpPr>
          <p:cNvPr id="142" name="모서리가 둥근 직사각형 136"/>
          <p:cNvSpPr/>
          <p:nvPr/>
        </p:nvSpPr>
        <p:spPr>
          <a:xfrm>
            <a:off x="6533263" y="1637786"/>
            <a:ext cx="1997459"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3" name="TextBox 142"/>
          <p:cNvSpPr txBox="1"/>
          <p:nvPr/>
        </p:nvSpPr>
        <p:spPr>
          <a:xfrm>
            <a:off x="6527680" y="1682499"/>
            <a:ext cx="1996059"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Rendezvous</a:t>
            </a:r>
            <a:endParaRPr lang="ko-KR" altLang="en-US" sz="1400" kern="0" dirty="0" err="1">
              <a:solidFill>
                <a:sysClr val="windowText" lastClr="000000"/>
              </a:solidFill>
              <a:latin typeface="Arial"/>
              <a:ea typeface="맑은 고딕"/>
            </a:endParaRPr>
          </a:p>
        </p:txBody>
      </p:sp>
      <p:sp>
        <p:nvSpPr>
          <p:cNvPr id="144" name="모서리가 둥근 직사각형 138"/>
          <p:cNvSpPr/>
          <p:nvPr/>
        </p:nvSpPr>
        <p:spPr>
          <a:xfrm>
            <a:off x="7666625" y="2064205"/>
            <a:ext cx="764712"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Virtual BUS</a:t>
            </a:r>
            <a:endParaRPr lang="ko-KR" altLang="en-US" sz="1200" kern="0" dirty="0">
              <a:solidFill>
                <a:sysClr val="windowText" lastClr="000000"/>
              </a:solidFill>
              <a:latin typeface="Arial"/>
              <a:ea typeface="맑은 고딕"/>
            </a:endParaRPr>
          </a:p>
        </p:txBody>
      </p:sp>
      <p:sp>
        <p:nvSpPr>
          <p:cNvPr id="145" name="모서리가 둥근 직사각형 139"/>
          <p:cNvSpPr/>
          <p:nvPr/>
        </p:nvSpPr>
        <p:spPr>
          <a:xfrm>
            <a:off x="6644246" y="2064205"/>
            <a:ext cx="951924"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Discovery</a:t>
            </a:r>
            <a:endParaRPr lang="ko-KR" altLang="en-US" sz="1200" kern="0" dirty="0">
              <a:solidFill>
                <a:sysClr val="windowText" lastClr="000000"/>
              </a:solidFill>
              <a:latin typeface="Arial"/>
              <a:ea typeface="맑은 고딕"/>
            </a:endParaRPr>
          </a:p>
        </p:txBody>
      </p:sp>
      <p:sp>
        <p:nvSpPr>
          <p:cNvPr id="146" name="모서리가 둥근 직사각형 140"/>
          <p:cNvSpPr/>
          <p:nvPr/>
        </p:nvSpPr>
        <p:spPr>
          <a:xfrm>
            <a:off x="8549486" y="1637786"/>
            <a:ext cx="1909588" cy="859022"/>
          </a:xfrm>
          <a:prstGeom prst="roundRect">
            <a:avLst/>
          </a:prstGeom>
          <a:solidFill>
            <a:srgbClr val="FFC000"/>
          </a:solidFill>
          <a:ln w="12700" cap="flat" cmpd="sng" algn="ctr">
            <a:solidFill>
              <a:srgbClr val="EEECE1">
                <a:lumMod val="75000"/>
              </a:srgbClr>
            </a:solidFill>
            <a:prstDash val="solid"/>
          </a:ln>
          <a:effectLst/>
        </p:spPr>
        <p:txBody>
          <a:bodyPr rtlCol="0" anchor="ctr"/>
          <a:lstStyle/>
          <a:p>
            <a:pPr algn="ctr">
              <a:defRPr/>
            </a:pPr>
            <a:endParaRPr lang="ko-KR" altLang="en-US" sz="1200" kern="0" dirty="0">
              <a:solidFill>
                <a:sysClr val="windowText" lastClr="000000"/>
              </a:solidFill>
              <a:latin typeface="Arial"/>
              <a:ea typeface="맑은 고딕"/>
            </a:endParaRPr>
          </a:p>
        </p:txBody>
      </p:sp>
      <p:sp>
        <p:nvSpPr>
          <p:cNvPr id="147" name="TextBox 146"/>
          <p:cNvSpPr txBox="1"/>
          <p:nvPr/>
        </p:nvSpPr>
        <p:spPr>
          <a:xfrm>
            <a:off x="8502002" y="1682499"/>
            <a:ext cx="2015295" cy="307777"/>
          </a:xfrm>
          <a:prstGeom prst="rect">
            <a:avLst/>
          </a:prstGeom>
          <a:noFill/>
          <a:ln>
            <a:noFill/>
          </a:ln>
        </p:spPr>
        <p:txBody>
          <a:bodyPr wrap="none" rtlCol="0">
            <a:spAutoFit/>
          </a:bodyPr>
          <a:lstStyle/>
          <a:p>
            <a:pPr>
              <a:defRPr/>
            </a:pPr>
            <a:r>
              <a:rPr lang="en-US" altLang="ko-KR" sz="1400" kern="0" dirty="0">
                <a:solidFill>
                  <a:sysClr val="windowText" lastClr="000000"/>
                </a:solidFill>
                <a:latin typeface="Arial"/>
                <a:ea typeface="맑은 고딕"/>
              </a:rPr>
              <a:t>Resource Manipulation</a:t>
            </a:r>
            <a:endParaRPr lang="ko-KR" altLang="en-US" sz="1400" kern="0" dirty="0" err="1">
              <a:solidFill>
                <a:sysClr val="windowText" lastClr="000000"/>
              </a:solidFill>
              <a:latin typeface="Arial"/>
              <a:ea typeface="맑은 고딕"/>
            </a:endParaRPr>
          </a:p>
        </p:txBody>
      </p:sp>
      <p:sp>
        <p:nvSpPr>
          <p:cNvPr id="148" name="모서리가 둥근 직사각형 142"/>
          <p:cNvSpPr/>
          <p:nvPr/>
        </p:nvSpPr>
        <p:spPr>
          <a:xfrm>
            <a:off x="9594978" y="2064205"/>
            <a:ext cx="806421"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CRUDN</a:t>
            </a:r>
            <a:endParaRPr lang="ko-KR" altLang="en-US" sz="1200" kern="0" dirty="0">
              <a:solidFill>
                <a:sysClr val="windowText" lastClr="000000"/>
              </a:solidFill>
              <a:latin typeface="Arial"/>
              <a:ea typeface="맑은 고딕"/>
            </a:endParaRPr>
          </a:p>
        </p:txBody>
      </p:sp>
      <p:sp>
        <p:nvSpPr>
          <p:cNvPr id="149" name="모서리가 둥근 직사각형 143"/>
          <p:cNvSpPr/>
          <p:nvPr/>
        </p:nvSpPr>
        <p:spPr>
          <a:xfrm>
            <a:off x="8715062" y="2064205"/>
            <a:ext cx="807908"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Sensing Acting</a:t>
            </a:r>
            <a:endParaRPr lang="ko-KR" altLang="en-US" sz="1200" kern="0" dirty="0">
              <a:solidFill>
                <a:sysClr val="windowText" lastClr="000000"/>
              </a:solidFill>
              <a:latin typeface="Arial"/>
              <a:ea typeface="맑은 고딕"/>
            </a:endParaRPr>
          </a:p>
        </p:txBody>
      </p:sp>
      <p:sp>
        <p:nvSpPr>
          <p:cNvPr id="150" name="모서리가 둥근 직사각형 144"/>
          <p:cNvSpPr/>
          <p:nvPr/>
        </p:nvSpPr>
        <p:spPr>
          <a:xfrm rot="16200000">
            <a:off x="1436961" y="5590448"/>
            <a:ext cx="1080119" cy="700534"/>
          </a:xfrm>
          <a:prstGeom prst="roundRect">
            <a:avLst/>
          </a:prstGeom>
          <a:solidFill>
            <a:srgbClr val="336600"/>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Physical</a:t>
            </a:r>
            <a:endParaRPr lang="ko-KR" altLang="en-US" sz="1600" b="1" kern="0" dirty="0">
              <a:solidFill>
                <a:sysClr val="windowText" lastClr="000000"/>
              </a:solidFill>
              <a:latin typeface="Arial"/>
              <a:ea typeface="맑은 고딕"/>
            </a:endParaRPr>
          </a:p>
        </p:txBody>
      </p:sp>
      <p:sp>
        <p:nvSpPr>
          <p:cNvPr id="151" name="모서리가 둥근 직사각형 145"/>
          <p:cNvSpPr/>
          <p:nvPr/>
        </p:nvSpPr>
        <p:spPr>
          <a:xfrm rot="16200000">
            <a:off x="945580" y="3966302"/>
            <a:ext cx="2062882" cy="700534"/>
          </a:xfrm>
          <a:prstGeom prst="roundRect">
            <a:avLst/>
          </a:prstGeom>
          <a:solidFill>
            <a:srgbClr val="6666FF"/>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Network</a:t>
            </a:r>
            <a:endParaRPr lang="ko-KR" altLang="en-US" sz="1600" b="1" kern="0" dirty="0">
              <a:solidFill>
                <a:sysClr val="windowText" lastClr="000000"/>
              </a:solidFill>
              <a:latin typeface="Arial"/>
              <a:ea typeface="맑은 고딕"/>
            </a:endParaRPr>
          </a:p>
        </p:txBody>
      </p:sp>
      <p:sp>
        <p:nvSpPr>
          <p:cNvPr id="152" name="모서리가 둥근 직사각형 146"/>
          <p:cNvSpPr/>
          <p:nvPr/>
        </p:nvSpPr>
        <p:spPr>
          <a:xfrm rot="16200000">
            <a:off x="946553" y="1589065"/>
            <a:ext cx="2060936" cy="700534"/>
          </a:xfrm>
          <a:prstGeom prst="roundRect">
            <a:avLst/>
          </a:prstGeom>
          <a:solidFill>
            <a:srgbClr val="FF9966"/>
          </a:solidFill>
          <a:ln w="12700" cap="flat" cmpd="sng" algn="ctr">
            <a:solidFill>
              <a:srgbClr val="EEECE1">
                <a:lumMod val="90000"/>
              </a:srgbClr>
            </a:solidFill>
            <a:prstDash val="solid"/>
          </a:ln>
          <a:effectLst/>
        </p:spPr>
        <p:txBody>
          <a:bodyPr rtlCol="0" anchor="ctr"/>
          <a:lstStyle/>
          <a:p>
            <a:pPr algn="ctr">
              <a:defRPr/>
            </a:pPr>
            <a:r>
              <a:rPr lang="en-US" altLang="ko-KR" sz="1600" b="1" kern="0" dirty="0">
                <a:solidFill>
                  <a:sysClr val="windowText" lastClr="000000"/>
                </a:solidFill>
                <a:latin typeface="Arial"/>
                <a:ea typeface="맑은 고딕"/>
              </a:rPr>
              <a:t>Service </a:t>
            </a:r>
          </a:p>
          <a:p>
            <a:pPr algn="ctr">
              <a:defRPr/>
            </a:pPr>
            <a:r>
              <a:rPr lang="en-US" altLang="ko-KR" sz="1600" b="1" kern="0" dirty="0">
                <a:solidFill>
                  <a:sysClr val="windowText" lastClr="000000"/>
                </a:solidFill>
                <a:latin typeface="Arial"/>
                <a:ea typeface="맑은 고딕"/>
              </a:rPr>
              <a:t>Platform</a:t>
            </a:r>
            <a:endParaRPr lang="ko-KR" altLang="en-US" sz="1600" b="1" kern="0" dirty="0">
              <a:solidFill>
                <a:sysClr val="windowText" lastClr="000000"/>
              </a:solidFill>
              <a:latin typeface="Arial"/>
              <a:ea typeface="맑은 고딕"/>
            </a:endParaRPr>
          </a:p>
        </p:txBody>
      </p:sp>
      <p:sp>
        <p:nvSpPr>
          <p:cNvPr id="153" name="모서리가 둥근 직사각형 147"/>
          <p:cNvSpPr/>
          <p:nvPr/>
        </p:nvSpPr>
        <p:spPr>
          <a:xfrm>
            <a:off x="2497047"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1</a:t>
            </a:r>
          </a:p>
          <a:p>
            <a:pPr algn="ctr">
              <a:defRPr/>
            </a:pPr>
            <a:r>
              <a:rPr lang="en-US" altLang="ko-KR" sz="1200" kern="0" dirty="0">
                <a:solidFill>
                  <a:sysClr val="windowText" lastClr="000000"/>
                </a:solidFill>
                <a:latin typeface="Arial"/>
                <a:ea typeface="맑은 고딕"/>
              </a:rPr>
              <a:t>(Connected Health)</a:t>
            </a:r>
            <a:endParaRPr lang="ko-KR" altLang="en-US" sz="1200" kern="0" dirty="0">
              <a:solidFill>
                <a:sysClr val="windowText" lastClr="000000"/>
              </a:solidFill>
              <a:latin typeface="Arial"/>
              <a:ea typeface="맑은 고딕"/>
            </a:endParaRPr>
          </a:p>
        </p:txBody>
      </p:sp>
      <p:sp>
        <p:nvSpPr>
          <p:cNvPr id="154" name="모서리가 둥근 직사각형 148"/>
          <p:cNvSpPr/>
          <p:nvPr/>
        </p:nvSpPr>
        <p:spPr>
          <a:xfrm>
            <a:off x="410851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2</a:t>
            </a:r>
          </a:p>
          <a:p>
            <a:pPr algn="ctr">
              <a:defRPr/>
            </a:pPr>
            <a:r>
              <a:rPr lang="en-US" altLang="ko-KR" sz="1200" kern="0" dirty="0">
                <a:solidFill>
                  <a:sysClr val="windowText" lastClr="000000"/>
                </a:solidFill>
                <a:latin typeface="Arial"/>
                <a:ea typeface="맑은 고딕"/>
              </a:rPr>
              <a:t>(Connected </a:t>
            </a:r>
            <a:r>
              <a:rPr lang="en-US" altLang="ko-KR" sz="1200" kern="0" dirty="0" err="1">
                <a:solidFill>
                  <a:sysClr val="windowText" lastClr="000000"/>
                </a:solidFill>
                <a:latin typeface="Arial"/>
                <a:ea typeface="맑은 고딕"/>
              </a:rPr>
              <a:t>Edu</a:t>
            </a:r>
            <a:r>
              <a:rPr lang="en-US" altLang="ko-KR" sz="1200" kern="0" dirty="0">
                <a:solidFill>
                  <a:sysClr val="windowText" lastClr="000000"/>
                </a:solidFill>
                <a:latin typeface="Arial"/>
                <a:ea typeface="맑은 고딕"/>
              </a:rPr>
              <a:t>)</a:t>
            </a:r>
            <a:endParaRPr lang="ko-KR" altLang="en-US" sz="1200" kern="0" dirty="0">
              <a:solidFill>
                <a:sysClr val="windowText" lastClr="000000"/>
              </a:solidFill>
              <a:latin typeface="Arial"/>
              <a:ea typeface="맑은 고딕"/>
            </a:endParaRPr>
          </a:p>
        </p:txBody>
      </p:sp>
      <p:sp>
        <p:nvSpPr>
          <p:cNvPr id="155" name="모서리가 둥근 직사각형 149"/>
          <p:cNvSpPr/>
          <p:nvPr/>
        </p:nvSpPr>
        <p:spPr>
          <a:xfrm>
            <a:off x="5720155"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3</a:t>
            </a:r>
          </a:p>
          <a:p>
            <a:pPr algn="ctr">
              <a:defRPr/>
            </a:pPr>
            <a:r>
              <a:rPr lang="en-US" altLang="ko-KR" sz="1200" kern="0" dirty="0">
                <a:solidFill>
                  <a:sysClr val="windowText" lastClr="000000"/>
                </a:solidFill>
                <a:latin typeface="Arial"/>
                <a:ea typeface="맑은 고딕"/>
              </a:rPr>
              <a:t>(Connected Car)</a:t>
            </a:r>
            <a:endParaRPr lang="ko-KR" altLang="en-US" sz="1200" kern="0" dirty="0">
              <a:solidFill>
                <a:sysClr val="windowText" lastClr="000000"/>
              </a:solidFill>
              <a:latin typeface="Arial"/>
              <a:ea typeface="맑은 고딕"/>
            </a:endParaRPr>
          </a:p>
        </p:txBody>
      </p:sp>
      <p:sp>
        <p:nvSpPr>
          <p:cNvPr id="156" name="모서리가 둥근 직사각형 150"/>
          <p:cNvSpPr/>
          <p:nvPr/>
        </p:nvSpPr>
        <p:spPr>
          <a:xfrm>
            <a:off x="7321583"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4</a:t>
            </a:r>
          </a:p>
          <a:p>
            <a:pPr algn="ctr">
              <a:defRPr/>
            </a:pPr>
            <a:r>
              <a:rPr lang="en-US" altLang="ko-KR" sz="1200" kern="0" dirty="0">
                <a:solidFill>
                  <a:sysClr val="windowText" lastClr="000000"/>
                </a:solidFill>
                <a:latin typeface="Arial"/>
                <a:ea typeface="맑은 고딕"/>
              </a:rPr>
              <a:t>(Connected Retail)</a:t>
            </a:r>
            <a:endParaRPr lang="ko-KR" altLang="en-US" sz="1200" kern="0" dirty="0">
              <a:solidFill>
                <a:sysClr val="windowText" lastClr="000000"/>
              </a:solidFill>
              <a:latin typeface="Arial"/>
              <a:ea typeface="맑은 고딕"/>
            </a:endParaRPr>
          </a:p>
        </p:txBody>
      </p:sp>
      <p:sp>
        <p:nvSpPr>
          <p:cNvPr id="157" name="모서리가 둥근 직사각형 151"/>
          <p:cNvSpPr/>
          <p:nvPr/>
        </p:nvSpPr>
        <p:spPr>
          <a:xfrm>
            <a:off x="8905759" y="921904"/>
            <a:ext cx="1515937" cy="630226"/>
          </a:xfrm>
          <a:prstGeom prst="roundRect">
            <a:avLst/>
          </a:prstGeom>
          <a:solidFill>
            <a:srgbClr val="FF66FF"/>
          </a:solidFill>
          <a:ln w="12700" cap="flat" cmpd="sng" algn="ctr">
            <a:solidFill>
              <a:srgbClr val="EEECE1">
                <a:lumMod val="9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Service Profile 5</a:t>
            </a:r>
          </a:p>
          <a:p>
            <a:pPr algn="ctr">
              <a:defRPr/>
            </a:pPr>
            <a:r>
              <a:rPr lang="en-US" altLang="ko-KR" sz="1200" kern="0" dirty="0">
                <a:solidFill>
                  <a:sysClr val="windowText" lastClr="000000"/>
                </a:solidFill>
                <a:latin typeface="Arial"/>
                <a:ea typeface="맑은 고딕"/>
              </a:rPr>
              <a:t>(Smart City)</a:t>
            </a:r>
            <a:endParaRPr lang="ko-KR" altLang="en-US" sz="1200" kern="0" dirty="0">
              <a:solidFill>
                <a:sysClr val="windowText" lastClr="000000"/>
              </a:solidFill>
              <a:latin typeface="Arial"/>
              <a:ea typeface="맑은 고딕"/>
            </a:endParaRPr>
          </a:p>
        </p:txBody>
      </p:sp>
      <p:sp>
        <p:nvSpPr>
          <p:cNvPr id="158" name="모서리가 둥근 직사각형 152"/>
          <p:cNvSpPr/>
          <p:nvPr/>
        </p:nvSpPr>
        <p:spPr>
          <a:xfrm>
            <a:off x="7920384" y="2581627"/>
            <a:ext cx="877761"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SIP</a:t>
            </a:r>
            <a:endParaRPr lang="ko-KR" altLang="en-US" sz="1200" kern="0" dirty="0">
              <a:solidFill>
                <a:sysClr val="windowText" lastClr="000000"/>
              </a:solidFill>
              <a:latin typeface="Arial"/>
              <a:ea typeface="맑은 고딕"/>
            </a:endParaRPr>
          </a:p>
        </p:txBody>
      </p:sp>
      <p:sp>
        <p:nvSpPr>
          <p:cNvPr id="159" name="모서리가 둥근 직사각형 153"/>
          <p:cNvSpPr/>
          <p:nvPr/>
        </p:nvSpPr>
        <p:spPr>
          <a:xfrm>
            <a:off x="9630910" y="2581627"/>
            <a:ext cx="778440" cy="373688"/>
          </a:xfrm>
          <a:prstGeom prst="roundRect">
            <a:avLst/>
          </a:prstGeom>
          <a:solidFill>
            <a:srgbClr val="00FFFF"/>
          </a:solidFill>
          <a:ln w="12700" cap="flat" cmpd="sng" algn="ctr">
            <a:solidFill>
              <a:srgbClr val="4F81BD">
                <a:shade val="50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SSDP</a:t>
            </a:r>
            <a:endParaRPr lang="ko-KR" altLang="en-US" sz="1200" kern="0" dirty="0">
              <a:solidFill>
                <a:sysClr val="windowText" lastClr="000000"/>
              </a:solidFill>
              <a:latin typeface="Arial"/>
              <a:ea typeface="맑은 고딕"/>
            </a:endParaRPr>
          </a:p>
        </p:txBody>
      </p:sp>
      <p:sp>
        <p:nvSpPr>
          <p:cNvPr id="160" name="모서리가 둥근 직사각형 155"/>
          <p:cNvSpPr/>
          <p:nvPr/>
        </p:nvSpPr>
        <p:spPr>
          <a:xfrm>
            <a:off x="5692415" y="2064205"/>
            <a:ext cx="759430" cy="373688"/>
          </a:xfrm>
          <a:prstGeom prst="roundRect">
            <a:avLst/>
          </a:prstGeom>
          <a:solidFill>
            <a:srgbClr val="FFCC99"/>
          </a:solidFill>
          <a:ln w="12700" cap="flat" cmpd="sng" algn="ctr">
            <a:solidFill>
              <a:srgbClr val="EEECE1">
                <a:lumMod val="75000"/>
              </a:srgbClr>
            </a:solidFill>
            <a:prstDash val="solid"/>
          </a:ln>
          <a:effectLst/>
        </p:spPr>
        <p:txBody>
          <a:bodyPr rtlCol="0" anchor="ctr"/>
          <a:lstStyle/>
          <a:p>
            <a:pPr algn="ctr">
              <a:defRPr/>
            </a:pPr>
            <a:r>
              <a:rPr lang="en-US" altLang="ko-KR" sz="1200" kern="0" dirty="0">
                <a:solidFill>
                  <a:sysClr val="windowText" lastClr="000000"/>
                </a:solidFill>
                <a:latin typeface="Arial"/>
                <a:ea typeface="맑은 고딕"/>
              </a:rPr>
              <a:t>Model/ JSON</a:t>
            </a:r>
            <a:endParaRPr lang="ko-KR" altLang="en-US" sz="1200" kern="0" dirty="0">
              <a:solidFill>
                <a:sysClr val="windowText" lastClr="000000"/>
              </a:solidFill>
              <a:latin typeface="Arial"/>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9140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&amp; </a:t>
            </a:r>
            <a:r>
              <a:rPr lang="en-US" altLang="ko-KR" dirty="0" err="1"/>
              <a:t>IoT</a:t>
            </a:r>
            <a:r>
              <a:rPr lang="en-US" altLang="ko-KR" dirty="0"/>
              <a:t> layer comparison</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DEECC28-C0CA-41D6-B916-4429FEBD58B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16</a:t>
            </a:fld>
            <a:endParaRPr lang="en-US" dirty="0"/>
          </a:p>
        </p:txBody>
      </p:sp>
      <p:grpSp>
        <p:nvGrpSpPr>
          <p:cNvPr id="7" name="Group 22"/>
          <p:cNvGrpSpPr>
            <a:grpSpLocks/>
          </p:cNvGrpSpPr>
          <p:nvPr/>
        </p:nvGrpSpPr>
        <p:grpSpPr bwMode="auto">
          <a:xfrm>
            <a:off x="5432847" y="1346310"/>
            <a:ext cx="2952328" cy="4933826"/>
            <a:chOff x="1872" y="528"/>
            <a:chExt cx="2015" cy="3244"/>
          </a:xfrm>
        </p:grpSpPr>
        <p:grpSp>
          <p:nvGrpSpPr>
            <p:cNvPr id="8" name="Group 2"/>
            <p:cNvGrpSpPr>
              <a:grpSpLocks/>
            </p:cNvGrpSpPr>
            <p:nvPr/>
          </p:nvGrpSpPr>
          <p:grpSpPr bwMode="auto">
            <a:xfrm>
              <a:off x="1968" y="720"/>
              <a:ext cx="1824" cy="2880"/>
              <a:chOff x="1968" y="720"/>
              <a:chExt cx="1824" cy="2880"/>
            </a:xfrm>
          </p:grpSpPr>
          <p:sp>
            <p:nvSpPr>
              <p:cNvPr id="2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2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sensing, acting</a:t>
              </a:r>
            </a:p>
            <a:p>
              <a:pPr algn="ctr" latinLnBrk="0">
                <a:lnSpc>
                  <a:spcPct val="125000"/>
                </a:lnSpc>
                <a:spcBef>
                  <a:spcPct val="50000"/>
                </a:spcBef>
                <a:defRPr/>
              </a:pPr>
              <a:r>
                <a:rPr lang="en-US" altLang="en-US" sz="2000" kern="0" dirty="0">
                  <a:solidFill>
                    <a:srgbClr val="99CC99"/>
                  </a:solidFill>
                  <a:latin typeface="Helvetica" charset="0"/>
                  <a:ea typeface="Osaka" charset="-128"/>
                </a:rPr>
                <a:t>OCF, oneM2M, </a:t>
              </a:r>
              <a:r>
                <a:rPr lang="en-US" altLang="en-US" sz="2000" kern="0" dirty="0" err="1">
                  <a:solidFill>
                    <a:srgbClr val="99CC99"/>
                  </a:solidFill>
                  <a:latin typeface="Helvetica" charset="0"/>
                  <a:ea typeface="Osaka" charset="-128"/>
                </a:rPr>
                <a:t>CoAP</a:t>
              </a:r>
              <a:endParaRPr lang="en-US" altLang="en-US" sz="2000" kern="0" dirty="0">
                <a:solidFill>
                  <a:srgbClr val="99CC99"/>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DTN</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v6</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6LowPAN</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err="1">
                  <a:solidFill>
                    <a:srgbClr val="99CC99"/>
                  </a:solidFill>
                  <a:latin typeface="Helvetica" charset="0"/>
                  <a:ea typeface="Osaka" charset="-128"/>
                </a:rPr>
                <a:t>WiFi</a:t>
              </a:r>
              <a:r>
                <a:rPr lang="en-US" altLang="en-US" sz="2000" kern="0" dirty="0">
                  <a:solidFill>
                    <a:srgbClr val="99CC99"/>
                  </a:solidFill>
                  <a:latin typeface="Helvetica" charset="0"/>
                  <a:ea typeface="Osaka" charset="-128"/>
                </a:rPr>
                <a:t>, BLE, VANET...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fiber, radio, light...</a:t>
              </a:r>
            </a:p>
          </p:txBody>
        </p:sp>
        <p:sp>
          <p:nvSpPr>
            <p:cNvPr id="1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1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grpSp>
        <p:nvGrpSpPr>
          <p:cNvPr id="27" name="Group 22"/>
          <p:cNvGrpSpPr>
            <a:grpSpLocks/>
          </p:cNvGrpSpPr>
          <p:nvPr/>
        </p:nvGrpSpPr>
        <p:grpSpPr bwMode="auto">
          <a:xfrm>
            <a:off x="2048471" y="1346310"/>
            <a:ext cx="2952328" cy="4933826"/>
            <a:chOff x="1872" y="528"/>
            <a:chExt cx="2015" cy="3244"/>
          </a:xfrm>
        </p:grpSpPr>
        <p:grpSp>
          <p:nvGrpSpPr>
            <p:cNvPr id="28" name="Group 2"/>
            <p:cNvGrpSpPr>
              <a:grpSpLocks/>
            </p:cNvGrpSpPr>
            <p:nvPr/>
          </p:nvGrpSpPr>
          <p:grpSpPr bwMode="auto">
            <a:xfrm>
              <a:off x="1968" y="720"/>
              <a:ext cx="1824" cy="2880"/>
              <a:chOff x="1968" y="720"/>
              <a:chExt cx="1824" cy="2880"/>
            </a:xfrm>
          </p:grpSpPr>
          <p:sp>
            <p:nvSpPr>
              <p:cNvPr id="40" name="Rectangle 3"/>
              <p:cNvSpPr>
                <a:spLocks noChangeArrowheads="1"/>
              </p:cNvSpPr>
              <p:nvPr/>
            </p:nvSpPr>
            <p:spPr bwMode="auto">
              <a:xfrm>
                <a:off x="1968" y="2496"/>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1" name="Rectangle 4"/>
              <p:cNvSpPr>
                <a:spLocks noChangeArrowheads="1"/>
              </p:cNvSpPr>
              <p:nvPr/>
            </p:nvSpPr>
            <p:spPr bwMode="auto">
              <a:xfrm>
                <a:off x="1968" y="2832"/>
                <a:ext cx="1824" cy="336"/>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2" name="Rectangle 5"/>
              <p:cNvSpPr>
                <a:spLocks noChangeArrowheads="1"/>
              </p:cNvSpPr>
              <p:nvPr/>
            </p:nvSpPr>
            <p:spPr bwMode="auto">
              <a:xfrm>
                <a:off x="1968" y="3168"/>
                <a:ext cx="1824" cy="432"/>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3" name="Rectangle 6"/>
              <p:cNvSpPr>
                <a:spLocks noChangeArrowheads="1"/>
              </p:cNvSpPr>
              <p:nvPr/>
            </p:nvSpPr>
            <p:spPr bwMode="auto">
              <a:xfrm>
                <a:off x="1968" y="720"/>
                <a:ext cx="1824" cy="384"/>
              </a:xfrm>
              <a:prstGeom prst="rect">
                <a:avLst/>
              </a:prstGeom>
              <a:solidFill>
                <a:srgbClr val="FF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4" name="Rectangle 7"/>
              <p:cNvSpPr>
                <a:spLocks noChangeArrowheads="1"/>
              </p:cNvSpPr>
              <p:nvPr/>
            </p:nvSpPr>
            <p:spPr bwMode="auto">
              <a:xfrm>
                <a:off x="1968" y="1488"/>
                <a:ext cx="1824" cy="336"/>
              </a:xfrm>
              <a:prstGeom prst="rect">
                <a:avLst/>
              </a:prstGeom>
              <a:solidFill>
                <a:srgbClr val="66FFCC"/>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5" name="Rectangle 8"/>
              <p:cNvSpPr>
                <a:spLocks noChangeArrowheads="1"/>
              </p:cNvSpPr>
              <p:nvPr/>
            </p:nvSpPr>
            <p:spPr bwMode="auto">
              <a:xfrm>
                <a:off x="1968" y="1824"/>
                <a:ext cx="1824" cy="672"/>
              </a:xfrm>
              <a:prstGeom prst="rect">
                <a:avLst/>
              </a:prstGeom>
              <a:solidFill>
                <a:srgbClr val="FFCCFF"/>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46" name="Rectangle 9"/>
              <p:cNvSpPr>
                <a:spLocks noChangeArrowheads="1"/>
              </p:cNvSpPr>
              <p:nvPr/>
            </p:nvSpPr>
            <p:spPr bwMode="auto">
              <a:xfrm>
                <a:off x="1968" y="1104"/>
                <a:ext cx="1824" cy="384"/>
              </a:xfrm>
              <a:prstGeom prst="rect">
                <a:avLst/>
              </a:prstGeom>
              <a:solidFill>
                <a:srgbClr val="003366"/>
              </a:solidFill>
              <a:ln w="9525">
                <a:solidFill>
                  <a:srgbClr val="003366"/>
                </a:solid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29" name="Text Box 10"/>
            <p:cNvSpPr txBox="1">
              <a:spLocks noChangeArrowheads="1"/>
            </p:cNvSpPr>
            <p:nvPr/>
          </p:nvSpPr>
          <p:spPr bwMode="auto">
            <a:xfrm>
              <a:off x="1920" y="833"/>
              <a:ext cx="1920" cy="2793"/>
            </a:xfrm>
            <a:prstGeom prst="rect">
              <a:avLst/>
            </a:prstGeom>
            <a:noFill/>
            <a:ln w="9525">
              <a:noFill/>
              <a:miter lim="800000"/>
              <a:headEnd/>
              <a:tailEnd/>
            </a:ln>
            <a:effectLst/>
          </p:spPr>
          <p:txBody>
            <a:bodyPr>
              <a:spAutoFit/>
            </a:bodyPr>
            <a:lstStyle/>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email, web, phone...</a:t>
              </a:r>
            </a:p>
            <a:p>
              <a:pPr algn="ctr" latinLnBrk="0">
                <a:lnSpc>
                  <a:spcPct val="125000"/>
                </a:lnSpc>
                <a:spcBef>
                  <a:spcPct val="50000"/>
                </a:spcBef>
                <a:defRPr/>
              </a:pPr>
              <a:r>
                <a:rPr lang="en-US" altLang="en-US" sz="2000" kern="0" dirty="0">
                  <a:solidFill>
                    <a:srgbClr val="99CC99"/>
                  </a:solidFill>
                  <a:latin typeface="Helvetica" charset="0"/>
                  <a:ea typeface="Osaka" charset="-128"/>
                </a:rPr>
                <a:t>WWW, HTTP, URL</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TCP  UDP</a:t>
              </a: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b="1" kern="0" dirty="0">
                  <a:solidFill>
                    <a:sysClr val="windowText" lastClr="000000"/>
                  </a:solidFill>
                  <a:latin typeface="Helvetica" charset="0"/>
                  <a:ea typeface="Osaka" charset="-128"/>
                </a:rPr>
                <a:t>IP</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endParaRPr lang="en-US" altLang="en-US" sz="1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ND, ARP</a:t>
              </a:r>
              <a:r>
                <a:rPr lang="en-US" altLang="en-US" sz="2000" kern="0" dirty="0">
                  <a:solidFill>
                    <a:sysClr val="windowText" lastClr="000000"/>
                  </a:solidFill>
                  <a:latin typeface="Times"/>
                  <a:ea typeface="Osaka" charset="-128"/>
                </a:rPr>
                <a:t>…</a:t>
              </a:r>
              <a:endParaRPr lang="en-US" altLang="en-US" sz="2000" kern="0" dirty="0">
                <a:solidFill>
                  <a:sysClr val="windowText" lastClr="000000"/>
                </a:solidFill>
                <a:latin typeface="Helvetica" charset="0"/>
                <a:ea typeface="Osaka" charset="-128"/>
              </a:endParaRPr>
            </a:p>
            <a:p>
              <a:pPr algn="ctr" latinLnBrk="0">
                <a:lnSpc>
                  <a:spcPct val="125000"/>
                </a:lnSpc>
                <a:spcBef>
                  <a:spcPct val="50000"/>
                </a:spcBef>
                <a:defRPr/>
              </a:pPr>
              <a:r>
                <a:rPr lang="en-US" altLang="en-US" sz="2000" kern="0" dirty="0">
                  <a:solidFill>
                    <a:srgbClr val="99CC99"/>
                  </a:solidFill>
                  <a:latin typeface="Helvetica" charset="0"/>
                  <a:ea typeface="Osaka" charset="-128"/>
                </a:rPr>
                <a:t>Ethernet, </a:t>
              </a:r>
              <a:r>
                <a:rPr lang="en-US" altLang="en-US" sz="2000" kern="0" dirty="0" err="1">
                  <a:solidFill>
                    <a:srgbClr val="99CC99"/>
                  </a:solidFill>
                  <a:latin typeface="Helvetica" charset="0"/>
                  <a:ea typeface="Osaka" charset="-128"/>
                </a:rPr>
                <a:t>sonet</a:t>
              </a:r>
              <a:r>
                <a:rPr lang="en-US" altLang="en-US" sz="2000" kern="0" dirty="0">
                  <a:solidFill>
                    <a:srgbClr val="99CC99"/>
                  </a:solidFill>
                  <a:latin typeface="Helvetica" charset="0"/>
                  <a:ea typeface="Osaka" charset="-128"/>
                </a:rPr>
                <a:t>...</a:t>
              </a:r>
            </a:p>
            <a:p>
              <a:pPr algn="ctr" latinLnBrk="0">
                <a:lnSpc>
                  <a:spcPct val="125000"/>
                </a:lnSpc>
                <a:spcBef>
                  <a:spcPct val="50000"/>
                </a:spcBef>
                <a:defRPr/>
              </a:pPr>
              <a:r>
                <a:rPr lang="en-US" altLang="en-US" sz="2000" kern="0" dirty="0">
                  <a:solidFill>
                    <a:sysClr val="windowText" lastClr="000000"/>
                  </a:solidFill>
                  <a:latin typeface="Helvetica" charset="0"/>
                  <a:ea typeface="Osaka" charset="-128"/>
                </a:rPr>
                <a:t> copper  fiber  radio...</a:t>
              </a:r>
            </a:p>
          </p:txBody>
        </p:sp>
        <p:sp>
          <p:nvSpPr>
            <p:cNvPr id="30" name="Freeform 11"/>
            <p:cNvSpPr>
              <a:spLocks noChangeAspect="1"/>
            </p:cNvSpPr>
            <p:nvPr/>
          </p:nvSpPr>
          <p:spPr bwMode="auto">
            <a:xfrm>
              <a:off x="1967"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1" name="Freeform 12"/>
            <p:cNvSpPr>
              <a:spLocks noChangeAspect="1"/>
            </p:cNvSpPr>
            <p:nvPr/>
          </p:nvSpPr>
          <p:spPr bwMode="auto">
            <a:xfrm flipV="1">
              <a:off x="1967"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2" name="Freeform 13"/>
            <p:cNvSpPr>
              <a:spLocks noChangeAspect="1"/>
            </p:cNvSpPr>
            <p:nvPr/>
          </p:nvSpPr>
          <p:spPr bwMode="auto">
            <a:xfrm flipH="1">
              <a:off x="2993" y="70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3" name="Freeform 14"/>
            <p:cNvSpPr>
              <a:spLocks noChangeAspect="1"/>
            </p:cNvSpPr>
            <p:nvPr/>
          </p:nvSpPr>
          <p:spPr bwMode="auto">
            <a:xfrm flipH="1" flipV="1">
              <a:off x="2993" y="2149"/>
              <a:ext cx="799" cy="1440"/>
            </a:xfrm>
            <a:custGeom>
              <a:avLst/>
              <a:gdLst/>
              <a:ahLst/>
              <a:cxnLst>
                <a:cxn ang="0">
                  <a:pos x="107" y="0"/>
                </a:cxn>
                <a:cxn ang="0">
                  <a:pos x="107" y="767"/>
                </a:cxn>
                <a:cxn ang="0">
                  <a:pos x="725" y="1247"/>
                </a:cxn>
                <a:cxn ang="0">
                  <a:pos x="779" y="1439"/>
                </a:cxn>
                <a:cxn ang="0">
                  <a:pos x="0" y="1440"/>
                </a:cxn>
                <a:cxn ang="0">
                  <a:pos x="0" y="0"/>
                </a:cxn>
                <a:cxn ang="0">
                  <a:pos x="107" y="0"/>
                </a:cxn>
              </a:cxnLst>
              <a:rect l="0" t="0" r="r" b="b"/>
              <a:pathLst>
                <a:path w="799" h="1440">
                  <a:moveTo>
                    <a:pt x="107" y="0"/>
                  </a:moveTo>
                  <a:cubicBezTo>
                    <a:pt x="76" y="65"/>
                    <a:pt x="3" y="560"/>
                    <a:pt x="107" y="767"/>
                  </a:cubicBezTo>
                  <a:cubicBezTo>
                    <a:pt x="217" y="973"/>
                    <a:pt x="651" y="1145"/>
                    <a:pt x="725" y="1247"/>
                  </a:cubicBezTo>
                  <a:cubicBezTo>
                    <a:pt x="799" y="1349"/>
                    <a:pt x="779" y="1399"/>
                    <a:pt x="779" y="1439"/>
                  </a:cubicBezTo>
                  <a:lnTo>
                    <a:pt x="0" y="1440"/>
                  </a:lnTo>
                  <a:lnTo>
                    <a:pt x="0" y="0"/>
                  </a:lnTo>
                  <a:lnTo>
                    <a:pt x="107" y="0"/>
                  </a:lnTo>
                  <a:close/>
                </a:path>
              </a:pathLst>
            </a:custGeom>
            <a:solidFill>
              <a:srgbClr val="FFFFFF"/>
            </a:solidFill>
            <a:ln w="28575" cmpd="sng">
              <a:solidFill>
                <a:srgbClr val="003366"/>
              </a:solid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4" name="Rectangle 15"/>
            <p:cNvSpPr>
              <a:spLocks noChangeArrowheads="1"/>
            </p:cNvSpPr>
            <p:nvPr/>
          </p:nvSpPr>
          <p:spPr bwMode="auto">
            <a:xfrm>
              <a:off x="1933"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5" name="Rectangle 16"/>
            <p:cNvSpPr>
              <a:spLocks noChangeArrowheads="1"/>
            </p:cNvSpPr>
            <p:nvPr/>
          </p:nvSpPr>
          <p:spPr bwMode="auto">
            <a:xfrm>
              <a:off x="3764" y="661"/>
              <a:ext cx="48" cy="297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6" name="AutoShape 17" descr="Oak"/>
            <p:cNvSpPr>
              <a:spLocks noChangeAspect="1" noChangeArrowheads="1"/>
            </p:cNvSpPr>
            <p:nvPr/>
          </p:nvSpPr>
          <p:spPr bwMode="auto">
            <a:xfrm>
              <a:off x="1872" y="528"/>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7" name="AutoShape 18" descr="Oak"/>
            <p:cNvSpPr>
              <a:spLocks noChangeAspect="1" noChangeArrowheads="1"/>
            </p:cNvSpPr>
            <p:nvPr/>
          </p:nvSpPr>
          <p:spPr bwMode="auto">
            <a:xfrm>
              <a:off x="1872" y="3580"/>
              <a:ext cx="2015" cy="192"/>
            </a:xfrm>
            <a:prstGeom prst="roundRect">
              <a:avLst>
                <a:gd name="adj" fmla="val 50000"/>
              </a:avLst>
            </a:prstGeom>
            <a:blipFill dpi="0" rotWithShape="0">
              <a:blip r:embed="rId2" cstate="print"/>
              <a:srcRect/>
              <a:tile tx="0" ty="0" sx="100000" sy="100000" flip="none" algn="tl"/>
            </a:blipFill>
            <a:ln w="9525">
              <a:noFill/>
              <a:round/>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8" name="Rectangle 19"/>
            <p:cNvSpPr>
              <a:spLocks noChangeArrowheads="1"/>
            </p:cNvSpPr>
            <p:nvPr/>
          </p:nvSpPr>
          <p:spPr bwMode="auto">
            <a:xfrm>
              <a:off x="1923"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sp>
          <p:nvSpPr>
            <p:cNvPr id="39" name="Rectangle 20"/>
            <p:cNvSpPr>
              <a:spLocks noChangeArrowheads="1"/>
            </p:cNvSpPr>
            <p:nvPr/>
          </p:nvSpPr>
          <p:spPr bwMode="auto">
            <a:xfrm>
              <a:off x="3024" y="2101"/>
              <a:ext cx="816" cy="96"/>
            </a:xfrm>
            <a:prstGeom prst="rect">
              <a:avLst/>
            </a:prstGeom>
            <a:solidFill>
              <a:srgbClr val="FFFFFF"/>
            </a:solidFill>
            <a:ln w="9525">
              <a:noFill/>
              <a:miter lim="800000"/>
              <a:headEnd/>
              <a:tailEnd/>
            </a:ln>
            <a:effectLst/>
          </p:spPr>
          <p:txBody>
            <a:bodyPr wrap="none" anchor="ctr"/>
            <a:lstStyle/>
            <a:p>
              <a:pPr algn="ctr" latinLnBrk="0">
                <a:defRPr/>
              </a:pPr>
              <a:endParaRPr lang="ko-KR" altLang="en-US" kern="0">
                <a:solidFill>
                  <a:sysClr val="windowText" lastClr="000000"/>
                </a:solidFill>
                <a:latin typeface="Arial" charset="0"/>
                <a:ea typeface="굴림" pitchFamily="50" charset="-127"/>
              </a:endParaRPr>
            </a:p>
          </p:txBody>
        </p:sp>
      </p:grpSp>
      <p:sp>
        <p:nvSpPr>
          <p:cNvPr id="47" name="Text Box 6"/>
          <p:cNvSpPr txBox="1">
            <a:spLocks noChangeArrowheads="1"/>
          </p:cNvSpPr>
          <p:nvPr/>
        </p:nvSpPr>
        <p:spPr bwMode="auto">
          <a:xfrm>
            <a:off x="1616423"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Arial" charset="0"/>
                <a:ea typeface="굴림" charset="-127"/>
              </a:rPr>
              <a:t>Internet</a:t>
            </a:r>
          </a:p>
        </p:txBody>
      </p:sp>
      <p:sp>
        <p:nvSpPr>
          <p:cNvPr id="48" name="Text Box 6"/>
          <p:cNvSpPr txBox="1">
            <a:spLocks noChangeArrowheads="1"/>
          </p:cNvSpPr>
          <p:nvPr/>
        </p:nvSpPr>
        <p:spPr bwMode="auto">
          <a:xfrm>
            <a:off x="5072807" y="879536"/>
            <a:ext cx="3816424"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err="1">
                <a:solidFill>
                  <a:srgbClr val="000000"/>
                </a:solidFill>
                <a:latin typeface="Arial" charset="0"/>
                <a:ea typeface="굴림" charset="-127"/>
              </a:rPr>
              <a:t>IoT</a:t>
            </a:r>
            <a:endParaRPr lang="en-US" altLang="ko-KR" sz="2000" dirty="0">
              <a:solidFill>
                <a:srgbClr val="000000"/>
              </a:solidFill>
              <a:latin typeface="Arial" charset="0"/>
              <a:ea typeface="굴림" charset="-127"/>
            </a:endParaRPr>
          </a:p>
        </p:txBody>
      </p:sp>
      <p:sp>
        <p:nvSpPr>
          <p:cNvPr id="51" name="모서리가 둥근 직사각형 47"/>
          <p:cNvSpPr/>
          <p:nvPr/>
        </p:nvSpPr>
        <p:spPr bwMode="auto">
          <a:xfrm>
            <a:off x="1904455" y="2967768"/>
            <a:ext cx="8712968" cy="1800200"/>
          </a:xfrm>
          <a:prstGeom prst="roundRect">
            <a:avLst>
              <a:gd name="adj" fmla="val 10349"/>
            </a:avLst>
          </a:prstGeom>
          <a:solidFill>
            <a:srgbClr val="66FF33">
              <a:alpha val="30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2" name="Text Box 6"/>
          <p:cNvSpPr txBox="1">
            <a:spLocks noChangeArrowheads="1"/>
          </p:cNvSpPr>
          <p:nvPr/>
        </p:nvSpPr>
        <p:spPr bwMode="auto">
          <a:xfrm>
            <a:off x="8241159" y="3606548"/>
            <a:ext cx="2304256" cy="369332"/>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Network</a:t>
            </a:r>
            <a:endParaRPr lang="en-US" altLang="ko-KR" sz="800" dirty="0">
              <a:solidFill>
                <a:srgbClr val="000000"/>
              </a:solidFill>
              <a:latin typeface="Franklin Gothic Medium" pitchFamily="34" charset="0"/>
              <a:ea typeface="굴림" charset="-127"/>
            </a:endParaRPr>
          </a:p>
        </p:txBody>
      </p:sp>
      <p:sp>
        <p:nvSpPr>
          <p:cNvPr id="53" name="TextBox 52"/>
          <p:cNvSpPr txBox="1"/>
          <p:nvPr/>
        </p:nvSpPr>
        <p:spPr>
          <a:xfrm>
            <a:off x="8755471" y="5597738"/>
            <a:ext cx="3209554" cy="646331"/>
          </a:xfrm>
          <a:prstGeom prst="rect">
            <a:avLst/>
          </a:prstGeom>
          <a:noFill/>
        </p:spPr>
        <p:txBody>
          <a:bodyPr wrap="square" rtlCol="0">
            <a:spAutoFit/>
          </a:bodyPr>
          <a:lstStyle/>
          <a:p>
            <a:r>
              <a:rPr lang="en-US" altLang="ko-KR" dirty="0">
                <a:latin typeface="Calibri" pitchFamily="34" charset="0"/>
              </a:rPr>
              <a:t>[from Internet Hourglass model </a:t>
            </a:r>
          </a:p>
          <a:p>
            <a:pPr algn="ctr"/>
            <a:r>
              <a:rPr lang="en-US" altLang="ko-KR" dirty="0">
                <a:latin typeface="Calibri" pitchFamily="34" charset="0"/>
              </a:rPr>
              <a:t>by Steve Deering]</a:t>
            </a:r>
            <a:endParaRPr lang="ko-KR" altLang="en-US" dirty="0">
              <a:latin typeface="Calibri" pitchFamily="34" charset="0"/>
            </a:endParaRPr>
          </a:p>
        </p:txBody>
      </p:sp>
      <p:sp>
        <p:nvSpPr>
          <p:cNvPr id="54" name="모서리가 둥근 직사각형 45"/>
          <p:cNvSpPr/>
          <p:nvPr/>
        </p:nvSpPr>
        <p:spPr bwMode="auto">
          <a:xfrm>
            <a:off x="1904455" y="2031665"/>
            <a:ext cx="8712968" cy="864095"/>
          </a:xfrm>
          <a:prstGeom prst="roundRect">
            <a:avLst>
              <a:gd name="adj" fmla="val 10349"/>
            </a:avLst>
          </a:prstGeom>
          <a:solidFill>
            <a:srgbClr val="FF3399">
              <a:alpha val="29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latinLnBrk="0" hangingPunct="0">
              <a:lnSpc>
                <a:spcPct val="90000"/>
              </a:lnSpc>
              <a:spcBef>
                <a:spcPct val="0"/>
              </a:spcBef>
              <a:spcAft>
                <a:spcPct val="0"/>
              </a:spcAft>
            </a:pPr>
            <a:endParaRPr lang="ko-KR" altLang="en-US" sz="1200">
              <a:solidFill>
                <a:srgbClr val="FFFF00"/>
              </a:solidFill>
              <a:latin typeface="Arial" charset="0"/>
              <a:ea typeface="굴림" pitchFamily="50" charset="-127"/>
            </a:endParaRPr>
          </a:p>
        </p:txBody>
      </p:sp>
      <p:sp>
        <p:nvSpPr>
          <p:cNvPr id="55" name="Text Box 6"/>
          <p:cNvSpPr txBox="1">
            <a:spLocks noChangeArrowheads="1"/>
          </p:cNvSpPr>
          <p:nvPr/>
        </p:nvSpPr>
        <p:spPr bwMode="auto">
          <a:xfrm>
            <a:off x="8241158" y="2086785"/>
            <a:ext cx="2332807" cy="757130"/>
          </a:xfrm>
          <a:prstGeom prst="rect">
            <a:avLst/>
          </a:prstGeom>
          <a:noFill/>
          <a:ln w="9525">
            <a:noFill/>
            <a:miter lim="800000"/>
            <a:headEnd/>
            <a:tailEnd/>
          </a:ln>
        </p:spPr>
        <p:txBody>
          <a:bodyPr wrap="square">
            <a:spAutoFit/>
          </a:bodyPr>
          <a:lstStyle/>
          <a:p>
            <a:pPr algn="ctr" eaLnBrk="0" fontAlgn="base" latinLnBrk="0" hangingPunct="0">
              <a:lnSpc>
                <a:spcPct val="90000"/>
              </a:lnSpc>
              <a:spcBef>
                <a:spcPct val="0"/>
              </a:spcBef>
              <a:spcAft>
                <a:spcPct val="0"/>
              </a:spcAft>
            </a:pPr>
            <a:r>
              <a:rPr lang="en-US" altLang="ko-KR" sz="2000" dirty="0">
                <a:solidFill>
                  <a:srgbClr val="000000"/>
                </a:solidFill>
                <a:latin typeface="Franklin Gothic Medium" pitchFamily="34" charset="0"/>
                <a:ea typeface="굴림" charset="-127"/>
              </a:rPr>
              <a:t>Resource/Service layer</a:t>
            </a:r>
          </a:p>
          <a:p>
            <a:pPr algn="ctr" eaLnBrk="0" fontAlgn="base" latinLnBrk="0" hangingPunct="0">
              <a:lnSpc>
                <a:spcPct val="90000"/>
              </a:lnSpc>
              <a:spcBef>
                <a:spcPct val="0"/>
              </a:spcBef>
              <a:spcAft>
                <a:spcPct val="0"/>
              </a:spcAft>
            </a:pPr>
            <a:endParaRPr lang="en-US" altLang="ko-KR" sz="800" dirty="0">
              <a:solidFill>
                <a:srgbClr val="000000"/>
              </a:solidFill>
              <a:latin typeface="Franklin Gothic Medium" pitchFamily="34" charset="0"/>
              <a:ea typeface="굴림"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44943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1" grpId="0" animBg="1"/>
      <p:bldP spid="52" grpId="0"/>
      <p:bldP spid="54" grpId="0" animBg="1"/>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직사각형 45"/>
          <p:cNvSpPr/>
          <p:nvPr/>
        </p:nvSpPr>
        <p:spPr>
          <a:xfrm>
            <a:off x="133132" y="954828"/>
            <a:ext cx="2088658" cy="1052762"/>
          </a:xfrm>
          <a:prstGeom prst="rect">
            <a:avLst/>
          </a:prstGeom>
          <a:solidFill>
            <a:schemeClr val="bg2">
              <a:lumMod val="95000"/>
            </a:schemeClr>
          </a:solidFill>
          <a:ln w="28575" cap="flat" cmpd="sng" algn="ctr">
            <a:noFill/>
            <a:prstDash val="solid"/>
          </a:ln>
          <a:effectLst>
            <a:outerShdw blurRad="40000" dist="20000" dir="5400000" rotWithShape="0">
              <a:srgbClr val="000000">
                <a:alpha val="38000"/>
              </a:srgbClr>
            </a:outerShdw>
          </a:effectLst>
        </p:spPr>
        <p:txBody>
          <a:bodyPr rtlCol="0" anchor="ctr"/>
          <a:lstStyle/>
          <a:p>
            <a:pPr lvl="0"/>
            <a:r>
              <a:rPr lang="en-US" altLang="ko-KR" sz="800" dirty="0">
                <a:solidFill>
                  <a:srgbClr val="000000"/>
                </a:solidFill>
                <a:latin typeface="Courier New" pitchFamily="49" charset="0"/>
                <a:cs typeface="Courier New" pitchFamily="49" charset="0"/>
              </a:rPr>
              <a:t>{  </a:t>
            </a:r>
          </a:p>
          <a:p>
            <a:pPr lvl="0"/>
            <a:r>
              <a:rPr lang="en-US" altLang="ko-KR" sz="800" dirty="0">
                <a:solidFill>
                  <a:srgbClr val="000000"/>
                </a:solidFill>
                <a:latin typeface="Courier New" pitchFamily="49" charset="0"/>
                <a:cs typeface="Courier New" pitchFamily="49" charset="0"/>
              </a:rPr>
              <a:t>  "n": </a:t>
            </a:r>
            <a:r>
              <a:rPr lang="en-US" altLang="ko-KR" sz="800" dirty="0" err="1">
                <a:solidFill>
                  <a:srgbClr val="000000"/>
                </a:solidFill>
                <a:latin typeface="Courier New" pitchFamily="49" charset="0"/>
                <a:cs typeface="Courier New" pitchFamily="49" charset="0"/>
              </a:rPr>
              <a:t>MyRoomLightSwitch</a:t>
            </a:r>
            <a:r>
              <a:rPr lang="en-US" altLang="ko-KR" sz="800" dirty="0">
                <a:solidFill>
                  <a:srgbClr val="000000"/>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rt</a:t>
            </a:r>
            <a:r>
              <a:rPr lang="en-US" altLang="ko-KR" sz="800" dirty="0">
                <a:solidFill>
                  <a:srgbClr val="FFFFFF">
                    <a:lumMod val="50000"/>
                  </a:srgbClr>
                </a:solidFill>
                <a:latin typeface="Courier New" pitchFamily="49" charset="0"/>
                <a:cs typeface="Courier New" pitchFamily="49" charset="0"/>
              </a:rPr>
              <a:t>": ["</a:t>
            </a:r>
            <a:r>
              <a:rPr lang="en-US" altLang="ko-KR" sz="800" dirty="0" err="1">
                <a:solidFill>
                  <a:srgbClr val="FFFFFF">
                    <a:lumMod val="50000"/>
                  </a:srgbClr>
                </a:solidFill>
                <a:latin typeface="Courier New" pitchFamily="49" charset="0"/>
                <a:cs typeface="Courier New" pitchFamily="49" charset="0"/>
              </a:rPr>
              <a:t>oic.r.switch.binary</a:t>
            </a:r>
            <a:r>
              <a:rPr lang="en-US" altLang="ko-KR" sz="800" dirty="0">
                <a:solidFill>
                  <a:srgbClr val="FFFFFF">
                    <a:lumMod val="50000"/>
                  </a:srgbClr>
                </a:solidFill>
                <a:latin typeface="Courier New" pitchFamily="49" charset="0"/>
                <a:cs typeface="Courier New" pitchFamily="49" charset="0"/>
              </a:rPr>
              <a:t>"],</a:t>
            </a:r>
          </a:p>
          <a:p>
            <a:pPr lvl="0"/>
            <a:r>
              <a:rPr lang="en-US" altLang="ko-KR" sz="800" dirty="0">
                <a:solidFill>
                  <a:srgbClr val="FFFFFF">
                    <a:lumMod val="50000"/>
                  </a:srgbClr>
                </a:solidFill>
                <a:latin typeface="Courier New" pitchFamily="49" charset="0"/>
                <a:cs typeface="Courier New" pitchFamily="49" charset="0"/>
              </a:rPr>
              <a:t>  "if": ["</a:t>
            </a:r>
            <a:r>
              <a:rPr lang="en-US" altLang="ko-KR" sz="800" dirty="0" err="1">
                <a:solidFill>
                  <a:srgbClr val="FFFFFF">
                    <a:lumMod val="50000"/>
                  </a:srgbClr>
                </a:solidFill>
                <a:latin typeface="Courier New" pitchFamily="49" charset="0"/>
                <a:cs typeface="Courier New" pitchFamily="49" charset="0"/>
              </a:rPr>
              <a:t>oic.if.a</a:t>
            </a:r>
            <a:r>
              <a:rPr lang="en-US" altLang="ko-KR" sz="800" dirty="0">
                <a:solidFill>
                  <a:srgbClr val="FFFFFF">
                    <a:lumMod val="50000"/>
                  </a:srgbClr>
                </a:solidFill>
                <a:latin typeface="Courier New" pitchFamily="49" charset="0"/>
                <a:cs typeface="Courier New" pitchFamily="49" charset="0"/>
              </a:rPr>
              <a:t>“], </a:t>
            </a:r>
          </a:p>
          <a:p>
            <a:pPr lvl="0"/>
            <a:r>
              <a:rPr lang="en-US" altLang="ko-KR" sz="800" dirty="0">
                <a:solidFill>
                  <a:srgbClr val="FFFFFF">
                    <a:lumMod val="50000"/>
                  </a:srgbClr>
                </a:solidFill>
                <a:latin typeface="Courier New" pitchFamily="49" charset="0"/>
                <a:cs typeface="Courier New" pitchFamily="49" charset="0"/>
              </a:rPr>
              <a:t>  </a:t>
            </a:r>
            <a:r>
              <a:rPr lang="en-US" altLang="ko-KR" sz="800" dirty="0">
                <a:solidFill>
                  <a:srgbClr val="000000"/>
                </a:solidFill>
                <a:latin typeface="Courier New" pitchFamily="49" charset="0"/>
                <a:cs typeface="Courier New" pitchFamily="49" charset="0"/>
              </a:rPr>
              <a:t>"id": "b.switch_TF38_3", </a:t>
            </a:r>
          </a:p>
          <a:p>
            <a:pPr lvl="0"/>
            <a:r>
              <a:rPr lang="en-US" altLang="ko-KR" sz="800" dirty="0">
                <a:solidFill>
                  <a:srgbClr val="000000"/>
                </a:solidFill>
                <a:latin typeface="Courier New" pitchFamily="49" charset="0"/>
                <a:cs typeface="Courier New" pitchFamily="49" charset="0"/>
              </a:rPr>
              <a:t>  "value": "true" </a:t>
            </a:r>
          </a:p>
          <a:p>
            <a:pPr lvl="0"/>
            <a:r>
              <a:rPr lang="en-US" altLang="ko-KR" sz="800" dirty="0">
                <a:solidFill>
                  <a:srgbClr val="000000"/>
                </a:solidFill>
                <a:latin typeface="Courier New" pitchFamily="49" charset="0"/>
                <a:cs typeface="Courier New" pitchFamily="49" charset="0"/>
              </a:rPr>
              <a:t>}</a:t>
            </a: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17</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ECD712CE-14B8-4A90-975D-9AD6E6E577F8}" type="datetime3">
              <a:rPr lang="en-US" altLang="ko-KR" smtClean="0"/>
              <a:t>26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6" name="왼쪽 중괄호 5"/>
          <p:cNvSpPr/>
          <p:nvPr/>
        </p:nvSpPr>
        <p:spPr>
          <a:xfrm flipH="1">
            <a:off x="9778801" y="1066800"/>
            <a:ext cx="307910" cy="5186086"/>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7" name="TextBox 6"/>
          <p:cNvSpPr txBox="1"/>
          <p:nvPr/>
        </p:nvSpPr>
        <p:spPr>
          <a:xfrm>
            <a:off x="10198354" y="3463892"/>
            <a:ext cx="1800820" cy="369332"/>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Vertical profile</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
        <p:nvSpPr>
          <p:cNvPr id="42" name="왼쪽 중괄호 41"/>
          <p:cNvSpPr/>
          <p:nvPr/>
        </p:nvSpPr>
        <p:spPr>
          <a:xfrm flipV="1">
            <a:off x="2284925" y="1066800"/>
            <a:ext cx="307910" cy="831800"/>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7" name="왼쪽 중괄호 46"/>
          <p:cNvSpPr/>
          <p:nvPr/>
        </p:nvSpPr>
        <p:spPr>
          <a:xfrm flipV="1">
            <a:off x="2284925" y="2009192"/>
            <a:ext cx="307910" cy="1957693"/>
          </a:xfrm>
          <a:prstGeom prst="leftBrace">
            <a:avLst>
              <a:gd name="adj1" fmla="val 53787"/>
              <a:gd name="adj2" fmla="val 50000"/>
            </a:avLst>
          </a:prstGeom>
          <a:ln w="12700">
            <a:solidFill>
              <a:srgbClr val="99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8" name="TextBox 47"/>
          <p:cNvSpPr txBox="1"/>
          <p:nvPr/>
        </p:nvSpPr>
        <p:spPr>
          <a:xfrm>
            <a:off x="170456" y="2250862"/>
            <a:ext cx="2011841" cy="1477328"/>
          </a:xfrm>
          <a:prstGeom prst="rect">
            <a:avLst/>
          </a:prstGeom>
          <a:noFill/>
        </p:spPr>
        <p:txBody>
          <a:bodyPr wrap="square" rtlCol="0">
            <a:spAutoFit/>
          </a:bodyPr>
          <a:lstStyle/>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Common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functions or </a:t>
            </a:r>
          </a:p>
          <a:p>
            <a:pPr algn="ct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OCF Core features, </a:t>
            </a:r>
          </a:p>
          <a:p>
            <a:pPr algn="ctr"/>
            <a:r>
              <a:rPr lang="en-US" altLang="ko-KR" dirty="0" err="1">
                <a:latin typeface="Arial Unicode MS" panose="020B0604020202020204" pitchFamily="50" charset="-127"/>
                <a:ea typeface="Arial Unicode MS" panose="020B0604020202020204" pitchFamily="50" charset="-127"/>
                <a:cs typeface="Arial Unicode MS" panose="020B0604020202020204" pitchFamily="50" charset="-127"/>
              </a:rPr>
              <a:t>IoT</a:t>
            </a:r>
            <a:r>
              <a:rPr lang="en-US" altLang="ko-KR" dirty="0">
                <a:latin typeface="Arial Unicode MS" panose="020B0604020202020204" pitchFamily="50" charset="-127"/>
                <a:ea typeface="Arial Unicode MS" panose="020B0604020202020204" pitchFamily="50" charset="-127"/>
                <a:cs typeface="Arial Unicode MS" panose="020B0604020202020204" pitchFamily="50" charset="-127"/>
              </a:rPr>
              <a:t> Platform(?)</a:t>
            </a:r>
            <a:endParaRPr lang="ko-KR" altLang="en-US" dirty="0">
              <a:latin typeface="Arial Unicode MS" panose="020B0604020202020204" pitchFamily="50" charset="-127"/>
              <a:ea typeface="Arial Unicode MS" panose="020B0604020202020204" pitchFamily="50" charset="-127"/>
              <a:cs typeface="Arial Unicode MS" panose="020B0604020202020204" pitchFamily="50" charset="-127"/>
            </a:endParaRPr>
          </a:p>
        </p:txBody>
      </p:sp>
    </p:spTree>
    <p:extLst>
      <p:ext uri="{BB962C8B-B14F-4D97-AF65-F5344CB8AC3E}">
        <p14:creationId xmlns:p14="http://schemas.microsoft.com/office/powerpoint/2010/main" val="393886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 grpId="0" animBg="1"/>
      <p:bldP spid="7" grpId="0"/>
      <p:bldP spid="42" grpId="0" animBg="1"/>
      <p:bldP spid="47" grpId="0" animBg="1"/>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직사각형 60">
            <a:extLst>
              <a:ext uri="{FF2B5EF4-FFF2-40B4-BE49-F238E27FC236}">
                <a16:creationId xmlns:a16="http://schemas.microsoft.com/office/drawing/2014/main" id="{D5D1C623-70F7-43F6-9AFF-8D0E4848983D}"/>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a:extLst>
              <a:ext uri="{FF2B5EF4-FFF2-40B4-BE49-F238E27FC236}">
                <a16:creationId xmlns:a16="http://schemas.microsoft.com/office/drawing/2014/main" id="{D049D95D-D72F-4FDC-9AFB-5394891D7E31}"/>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4" name="직사각형 63">
            <a:extLst>
              <a:ext uri="{FF2B5EF4-FFF2-40B4-BE49-F238E27FC236}">
                <a16:creationId xmlns:a16="http://schemas.microsoft.com/office/drawing/2014/main" id="{C2526A3C-3911-4F28-8ACC-DBF9DA3C6F30}"/>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5" name="직사각형 64">
            <a:extLst>
              <a:ext uri="{FF2B5EF4-FFF2-40B4-BE49-F238E27FC236}">
                <a16:creationId xmlns:a16="http://schemas.microsoft.com/office/drawing/2014/main" id="{F062B4FB-C8E6-4FD8-828D-CE6D8279E4D0}"/>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6" name="직사각형 65">
            <a:extLst>
              <a:ext uri="{FF2B5EF4-FFF2-40B4-BE49-F238E27FC236}">
                <a16:creationId xmlns:a16="http://schemas.microsoft.com/office/drawing/2014/main" id="{24860CD3-3DEE-409C-8398-C61AE9D15A1D}"/>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7" name="직사각형 66">
            <a:extLst>
              <a:ext uri="{FF2B5EF4-FFF2-40B4-BE49-F238E27FC236}">
                <a16:creationId xmlns:a16="http://schemas.microsoft.com/office/drawing/2014/main" id="{743C943B-C3DF-424A-9109-73F071D75214}"/>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FD0E9474-5963-4559-933A-7E47CC4F5B4B}"/>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D0454B32-3D96-4BAC-BD1F-6FDF1FCA4557}"/>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L 도형 69">
            <a:extLst>
              <a:ext uri="{FF2B5EF4-FFF2-40B4-BE49-F238E27FC236}">
                <a16:creationId xmlns:a16="http://schemas.microsoft.com/office/drawing/2014/main" id="{93CB0230-2CA3-4A06-86B3-0153628FB1E5}"/>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844176BA-E496-466F-AF34-7434EEB56791}"/>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099E4857-C48F-43A4-9C87-193AF3641599}"/>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87FE2C82-2C03-4CED-BB5B-203D5EFC991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87834E02-3A88-458B-A7A0-12134DED46E6}"/>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직사각형 74">
            <a:extLst>
              <a:ext uri="{FF2B5EF4-FFF2-40B4-BE49-F238E27FC236}">
                <a16:creationId xmlns:a16="http://schemas.microsoft.com/office/drawing/2014/main" id="{308729D2-2C12-40D0-A49D-C744F536A9D8}"/>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34CBE82C-9072-4CB5-BB6A-E255DD5DED1A}"/>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5C440A2E-BAF0-465B-A6C0-92C436DECE3A}"/>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70E8DFFB-745B-4A75-B495-91E3371D0779}"/>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35E1D67D-08B9-4BD5-ADD7-11A802167735}"/>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2282CC0D-18CF-4649-A2B0-B24FD226BE36}"/>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 name="날짜 개체 틀 4"/>
          <p:cNvSpPr>
            <a:spLocks noGrp="1"/>
          </p:cNvSpPr>
          <p:nvPr>
            <p:ph type="dt" sz="half" idx="10"/>
          </p:nvPr>
        </p:nvSpPr>
        <p:spPr>
          <a:xfrm>
            <a:off x="442119" y="6477000"/>
            <a:ext cx="1981200" cy="304801"/>
          </a:xfrm>
        </p:spPr>
        <p:txBody>
          <a:bodyPr/>
          <a:lstStyle/>
          <a:p>
            <a:fld id="{96C0D69A-0DA1-4AD3-802D-66998ACCC635}" type="datetime3">
              <a:rPr lang="en-US" altLang="ko-KR" smtClean="0"/>
              <a:t>26 June 2017</a:t>
            </a:fld>
            <a:endParaRPr lang="en-US" dirty="0"/>
          </a:p>
        </p:txBody>
      </p:sp>
      <p:sp>
        <p:nvSpPr>
          <p:cNvPr id="91" name="직사각형 90"/>
          <p:cNvSpPr/>
          <p:nvPr/>
        </p:nvSpPr>
        <p:spPr>
          <a:xfrm>
            <a:off x="571129" y="1913617"/>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CoAP</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HTTP</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2" name="직사각형 91"/>
          <p:cNvSpPr/>
          <p:nvPr/>
        </p:nvSpPr>
        <p:spPr>
          <a:xfrm>
            <a:off x="571127" y="3492385"/>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TCP, UDP, DTN</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3" name="직사각형 92"/>
          <p:cNvSpPr/>
          <p:nvPr/>
        </p:nvSpPr>
        <p:spPr>
          <a:xfrm>
            <a:off x="571127" y="4275907"/>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Homenet</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Anima</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4" name="모서리가 둥근 직사각형 51"/>
          <p:cNvSpPr/>
          <p:nvPr/>
        </p:nvSpPr>
        <p:spPr>
          <a:xfrm>
            <a:off x="407165" y="1772816"/>
            <a:ext cx="1923883" cy="3715731"/>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pic>
        <p:nvPicPr>
          <p:cNvPr id="95" name="Picture 20" descr="https://encrypted-tbn2.gstatic.com/images?q=tbn:ANd9GcT4EtQs3rm90kDGVcXoLq7yy3-kiye6vgpGEBGDiA_EYSAUAEaFFQ"/>
          <p:cNvPicPr>
            <a:picLocks noChangeAspect="1" noChangeArrowheads="1"/>
          </p:cNvPicPr>
          <p:nvPr/>
        </p:nvPicPr>
        <p:blipFill>
          <a:blip r:embed="rId13" cstate="print"/>
          <a:srcRect/>
          <a:stretch>
            <a:fillRect/>
          </a:stretch>
        </p:blipFill>
        <p:spPr bwMode="auto">
          <a:xfrm>
            <a:off x="841432" y="4720713"/>
            <a:ext cx="1049089" cy="62945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pic>
      <p:sp>
        <p:nvSpPr>
          <p:cNvPr id="96" name="직사각형 95"/>
          <p:cNvSpPr/>
          <p:nvPr/>
        </p:nvSpPr>
        <p:spPr>
          <a:xfrm>
            <a:off x="571129" y="2296579"/>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URI, UUID, IPv6</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7" name="직사각형 96"/>
          <p:cNvSpPr/>
          <p:nvPr/>
        </p:nvSpPr>
        <p:spPr>
          <a:xfrm>
            <a:off x="571127" y="3884046"/>
            <a:ext cx="1584176"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IPv6, 6lo,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geonet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8" name="직사각형 97"/>
          <p:cNvSpPr/>
          <p:nvPr/>
        </p:nvSpPr>
        <p:spPr>
          <a:xfrm>
            <a:off x="571128" y="2686235"/>
            <a:ext cx="1584174"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mDNS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DNS-SD</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99" name="직사각형 98"/>
          <p:cNvSpPr/>
          <p:nvPr/>
        </p:nvSpPr>
        <p:spPr>
          <a:xfrm>
            <a:off x="571127" y="3095911"/>
            <a:ext cx="1584175" cy="288032"/>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lvl="0" algn="ctr" latinLnBrk="1">
              <a:defRPr/>
            </a:pPr>
            <a:r>
              <a:rPr lang="en-US" altLang="ko-KR" sz="1200" kern="0" dirty="0">
                <a:solidFill>
                  <a:prstClr val="black"/>
                </a:solidFill>
                <a:latin typeface="Arial"/>
                <a:ea typeface="맑은 고딕"/>
              </a:rPr>
              <a:t>IBE, DTLS/TLS</a:t>
            </a:r>
            <a:endParaRPr lang="ko-KR" altLang="en-US" sz="1200" kern="0" dirty="0">
              <a:solidFill>
                <a:prstClr val="black"/>
              </a:solidFill>
              <a:latin typeface="Arial"/>
              <a:ea typeface="맑은 고딕"/>
            </a:endParaRPr>
          </a:p>
        </p:txBody>
      </p:sp>
      <p:sp>
        <p:nvSpPr>
          <p:cNvPr id="100" name="모서리가 둥근 직사각형 62"/>
          <p:cNvSpPr/>
          <p:nvPr/>
        </p:nvSpPr>
        <p:spPr>
          <a:xfrm>
            <a:off x="10140962" y="1444090"/>
            <a:ext cx="1656184" cy="1296144"/>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1" name="직사각형 100"/>
          <p:cNvSpPr/>
          <p:nvPr/>
        </p:nvSpPr>
        <p:spPr>
          <a:xfrm>
            <a:off x="10479794" y="2066762"/>
            <a:ext cx="1008112" cy="576064"/>
          </a:xfrm>
          <a:prstGeom prst="rect">
            <a:avLst/>
          </a:prstGeom>
          <a:no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1"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2" name="Picture 12" descr="http://www.ebuzz.co.kr/static/news/news1/__icsFiles/afieldfile/2012/11/30/011_Page.jpg"/>
          <p:cNvPicPr>
            <a:picLocks noChangeAspect="1" noChangeArrowheads="1"/>
          </p:cNvPicPr>
          <p:nvPr/>
        </p:nvPicPr>
        <p:blipFill>
          <a:blip r:embed="rId14" cstate="print"/>
          <a:srcRect/>
          <a:stretch>
            <a:fillRect/>
          </a:stretch>
        </p:blipFill>
        <p:spPr bwMode="auto">
          <a:xfrm>
            <a:off x="10666226" y="2159978"/>
            <a:ext cx="648072" cy="386251"/>
          </a:xfrm>
          <a:prstGeom prst="rect">
            <a:avLst/>
          </a:prstGeom>
          <a:noFill/>
        </p:spPr>
      </p:pic>
      <p:sp>
        <p:nvSpPr>
          <p:cNvPr id="103" name="직사각형 102"/>
          <p:cNvSpPr/>
          <p:nvPr/>
        </p:nvSpPr>
        <p:spPr>
          <a:xfrm>
            <a:off x="10354632" y="1578679"/>
            <a:ext cx="1224136" cy="360040"/>
          </a:xfrm>
          <a:prstGeom prst="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oneM2M TS0001, ooo4</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104" name="모서리가 둥근 직사각형 66"/>
          <p:cNvSpPr/>
          <p:nvPr/>
        </p:nvSpPr>
        <p:spPr>
          <a:xfrm>
            <a:off x="10130076" y="3002866"/>
            <a:ext cx="1706984" cy="1105520"/>
          </a:xfrm>
          <a:prstGeom prst="roundRect">
            <a:avLst>
              <a:gd name="adj" fmla="val 3754"/>
            </a:avLst>
          </a:prstGeom>
          <a:noFill/>
          <a:ln w="19050"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black"/>
              </a:solidFill>
              <a:effectLst/>
              <a:uLnTx/>
              <a:uFillTx/>
              <a:latin typeface="Arial"/>
              <a:ea typeface="맑은 고딕"/>
              <a:cs typeface="+mn-cs"/>
            </a:endParaRPr>
          </a:p>
        </p:txBody>
      </p:sp>
      <p:sp>
        <p:nvSpPr>
          <p:cNvPr id="105" name="직사각형 104"/>
          <p:cNvSpPr/>
          <p:nvPr/>
        </p:nvSpPr>
        <p:spPr>
          <a:xfrm>
            <a:off x="10358053" y="3694397"/>
            <a:ext cx="1303217" cy="2880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XMPP, MQTT</a:t>
            </a:r>
            <a:endParaRPr kumimoji="0" lang="ko-KR" altLang="en-US" sz="1200" b="0" i="0" u="none" strike="noStrike" kern="0" cap="none" spc="0" normalizeH="0" baseline="0" noProof="0" dirty="0">
              <a:ln>
                <a:noFill/>
              </a:ln>
              <a:solidFill>
                <a:prstClr val="black"/>
              </a:solidFill>
              <a:effectLst/>
              <a:uLnTx/>
              <a:uFillTx/>
              <a:latin typeface="Arial"/>
              <a:ea typeface="맑은 고딕"/>
              <a:cs typeface="+mn-cs"/>
            </a:endParaRPr>
          </a:p>
        </p:txBody>
      </p:sp>
      <p:pic>
        <p:nvPicPr>
          <p:cNvPr id="106" name="Picture 8" descr="http://brokenbulb.site40.net/blog/wp-content/uploads/2013/02/xmpp-logo.png"/>
          <p:cNvPicPr>
            <a:picLocks noChangeAspect="1" noChangeArrowheads="1"/>
          </p:cNvPicPr>
          <p:nvPr/>
        </p:nvPicPr>
        <p:blipFill>
          <a:blip r:embed="rId15" cstate="print"/>
          <a:srcRect/>
          <a:stretch>
            <a:fillRect/>
          </a:stretch>
        </p:blipFill>
        <p:spPr bwMode="auto">
          <a:xfrm>
            <a:off x="10356001" y="3198969"/>
            <a:ext cx="350139" cy="360040"/>
          </a:xfrm>
          <a:prstGeom prst="rect">
            <a:avLst/>
          </a:prstGeom>
          <a:noFill/>
        </p:spPr>
      </p:pic>
      <p:pic>
        <p:nvPicPr>
          <p:cNvPr id="107" name="Picture 10" descr="https://d9db56472fd41226d193-1e5e0d4b7948acaf6080b0dce0b35ed5.ssl.cf1.rackcdn.com/spectools/images/oasis.gif"/>
          <p:cNvPicPr>
            <a:picLocks noChangeAspect="1" noChangeArrowheads="1"/>
          </p:cNvPicPr>
          <p:nvPr/>
        </p:nvPicPr>
        <p:blipFill>
          <a:blip r:embed="rId16" cstate="print"/>
          <a:srcRect/>
          <a:stretch>
            <a:fillRect/>
          </a:stretch>
        </p:blipFill>
        <p:spPr bwMode="auto">
          <a:xfrm>
            <a:off x="10850155" y="3237069"/>
            <a:ext cx="829067" cy="216024"/>
          </a:xfrm>
          <a:prstGeom prst="rect">
            <a:avLst/>
          </a:prstGeom>
          <a:noFill/>
        </p:spPr>
      </p:pic>
      <p:sp>
        <p:nvSpPr>
          <p:cNvPr id="108" name="직사각형 107"/>
          <p:cNvSpPr/>
          <p:nvPr/>
        </p:nvSpPr>
        <p:spPr>
          <a:xfrm>
            <a:off x="9997489" y="5138793"/>
            <a:ext cx="1872208" cy="41934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sz="1200" dirty="0">
                <a:solidFill>
                  <a:prstClr val="black"/>
                </a:solidFill>
              </a:rPr>
              <a:t>BT/ BLE, 802.15.4, 802.11p </a:t>
            </a:r>
            <a:endParaRPr lang="ko-KR" altLang="en-US" sz="1200" dirty="0">
              <a:solidFill>
                <a:prstClr val="black"/>
              </a:solidFill>
            </a:endParaRPr>
          </a:p>
        </p:txBody>
      </p:sp>
      <p:sp>
        <p:nvSpPr>
          <p:cNvPr id="109" name="모서리가 둥근 직사각형 58"/>
          <p:cNvSpPr/>
          <p:nvPr/>
        </p:nvSpPr>
        <p:spPr>
          <a:xfrm>
            <a:off x="9889327" y="5007477"/>
            <a:ext cx="2095155" cy="1296144"/>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pic>
        <p:nvPicPr>
          <p:cNvPr id="110" name="Picture 8" descr="http://infotooth.com/directory/wp-content/uploads/2001/06/Bluetooth.png"/>
          <p:cNvPicPr>
            <a:picLocks noChangeAspect="1" noChangeArrowheads="1"/>
          </p:cNvPicPr>
          <p:nvPr/>
        </p:nvPicPr>
        <p:blipFill>
          <a:blip r:embed="rId17" cstate="print"/>
          <a:srcRect/>
          <a:stretch>
            <a:fillRect/>
          </a:stretch>
        </p:blipFill>
        <p:spPr bwMode="auto">
          <a:xfrm>
            <a:off x="10065585" y="5702157"/>
            <a:ext cx="432048" cy="432048"/>
          </a:xfrm>
          <a:prstGeom prst="rect">
            <a:avLst/>
          </a:prstGeom>
          <a:noFill/>
        </p:spPr>
      </p:pic>
      <p:pic>
        <p:nvPicPr>
          <p:cNvPr id="111"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0537739" y="5736065"/>
            <a:ext cx="444494" cy="360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 name="Picture 2" descr="http://www.hughsnews.ca/wp-content/uploads/2011/01/ZigBee-Alliance-Logo.jpg"/>
          <p:cNvPicPr>
            <a:picLocks noChangeAspect="1" noChangeArrowheads="1"/>
          </p:cNvPicPr>
          <p:nvPr/>
        </p:nvPicPr>
        <p:blipFill>
          <a:blip r:embed="rId19" cstate="print"/>
          <a:srcRect/>
          <a:stretch>
            <a:fillRect/>
          </a:stretch>
        </p:blipFill>
        <p:spPr bwMode="auto">
          <a:xfrm>
            <a:off x="11041754" y="5774165"/>
            <a:ext cx="811051" cy="309821"/>
          </a:xfrm>
          <a:prstGeom prst="rect">
            <a:avLst/>
          </a:prstGeom>
          <a:noFill/>
        </p:spPr>
      </p:pic>
      <p:sp>
        <p:nvSpPr>
          <p:cNvPr id="113" name="모서리가 둥근 직사각형 70"/>
          <p:cNvSpPr/>
          <p:nvPr/>
        </p:nvSpPr>
        <p:spPr>
          <a:xfrm>
            <a:off x="7184718" y="165501"/>
            <a:ext cx="2592288" cy="792088"/>
          </a:xfrm>
          <a:prstGeom prst="roundRect">
            <a:avLst>
              <a:gd name="adj" fmla="val 3754"/>
            </a:avLst>
          </a:prstGeom>
          <a:noFill/>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ko-KR" altLang="en-US">
              <a:solidFill>
                <a:prstClr val="black"/>
              </a:solidFill>
            </a:endParaRPr>
          </a:p>
        </p:txBody>
      </p:sp>
      <p:sp>
        <p:nvSpPr>
          <p:cNvPr id="114" name="직사각형 113"/>
          <p:cNvSpPr/>
          <p:nvPr/>
        </p:nvSpPr>
        <p:spPr>
          <a:xfrm>
            <a:off x="7328734" y="437918"/>
            <a:ext cx="1190659" cy="28803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dirty="0">
                <a:solidFill>
                  <a:prstClr val="black"/>
                </a:solidFill>
              </a:rPr>
              <a:t>Smart Object</a:t>
            </a:r>
            <a:endParaRPr lang="ko-KR" altLang="en-US" sz="1200" dirty="0">
              <a:solidFill>
                <a:prstClr val="black"/>
              </a:solidFill>
            </a:endParaRPr>
          </a:p>
        </p:txBody>
      </p:sp>
      <p:pic>
        <p:nvPicPr>
          <p:cNvPr id="115" name="Picture 7" descr="C:\160101\0 fremont\다운로드 (1).png"/>
          <p:cNvPicPr>
            <a:picLocks noChangeAspect="1" noChangeArrowheads="1"/>
          </p:cNvPicPr>
          <p:nvPr/>
        </p:nvPicPr>
        <p:blipFill>
          <a:blip r:embed="rId20" cstate="print"/>
          <a:srcRect/>
          <a:stretch>
            <a:fillRect/>
          </a:stretch>
        </p:blipFill>
        <p:spPr bwMode="auto">
          <a:xfrm>
            <a:off x="8768895" y="375984"/>
            <a:ext cx="720080" cy="407166"/>
          </a:xfrm>
          <a:prstGeom prst="rect">
            <a:avLst/>
          </a:prstGeom>
          <a:noFill/>
        </p:spPr>
      </p:pic>
      <p:sp>
        <p:nvSpPr>
          <p:cNvPr id="123" name="Line 35"/>
          <p:cNvSpPr>
            <a:spLocks noChangeShapeType="1"/>
          </p:cNvSpPr>
          <p:nvPr>
            <p:custDataLst>
              <p:tags r:id="rId1"/>
            </p:custDataLst>
          </p:nvPr>
        </p:nvSpPr>
        <p:spPr bwMode="auto">
          <a:xfrm flipH="1">
            <a:off x="5953330" y="2546229"/>
            <a:ext cx="4411220" cy="22558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126" name="Line 35"/>
          <p:cNvSpPr>
            <a:spLocks noChangeShapeType="1"/>
          </p:cNvSpPr>
          <p:nvPr>
            <p:custDataLst>
              <p:tags r:id="rId2"/>
            </p:custDataLst>
          </p:nvPr>
        </p:nvSpPr>
        <p:spPr bwMode="auto">
          <a:xfrm flipH="1">
            <a:off x="5612861" y="882037"/>
            <a:ext cx="1968794" cy="481950"/>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4" name="슬라이드 번호 개체 틀 3"/>
          <p:cNvSpPr>
            <a:spLocks noGrp="1"/>
          </p:cNvSpPr>
          <p:nvPr>
            <p:ph type="sldNum" sz="quarter" idx="12"/>
          </p:nvPr>
        </p:nvSpPr>
        <p:spPr/>
        <p:txBody>
          <a:bodyPr/>
          <a:lstStyle/>
          <a:p>
            <a:fld id="{17A5C656-E050-4F3D-A0DB-0D19E9E83691}" type="slidenum">
              <a:rPr lang="en-US" smtClean="0"/>
              <a:pPr/>
              <a:t>18</a:t>
            </a:fld>
            <a:endParaRPr lang="en-US" dirty="0"/>
          </a:p>
        </p:txBody>
      </p:sp>
      <p:sp>
        <p:nvSpPr>
          <p:cNvPr id="63" name="제목 2"/>
          <p:cNvSpPr>
            <a:spLocks noGrp="1"/>
          </p:cNvSpPr>
          <p:nvPr>
            <p:ph type="title"/>
          </p:nvPr>
        </p:nvSpPr>
        <p:spPr>
          <a:xfrm>
            <a:off x="491046" y="94453"/>
            <a:ext cx="10295018" cy="721233"/>
          </a:xfrm>
        </p:spPr>
        <p:txBody>
          <a:bodyPr/>
          <a:lstStyle/>
          <a:p>
            <a:r>
              <a:rPr lang="en-US" altLang="ko-KR" dirty="0"/>
              <a:t>OCF Functional Block Diagram</a:t>
            </a:r>
            <a:endParaRPr lang="ko-KR" altLang="en-US" dirty="0"/>
          </a:p>
        </p:txBody>
      </p:sp>
      <p:sp>
        <p:nvSpPr>
          <p:cNvPr id="81" name="바닥글 개체 틀 1">
            <a:extLst>
              <a:ext uri="{FF2B5EF4-FFF2-40B4-BE49-F238E27FC236}">
                <a16:creationId xmlns:a16="http://schemas.microsoft.com/office/drawing/2014/main" id="{9F9024DA-DDDD-453E-BCAB-B79A4015B193}"/>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
        <p:nvSpPr>
          <p:cNvPr id="82" name="Line 35">
            <a:extLst>
              <a:ext uri="{FF2B5EF4-FFF2-40B4-BE49-F238E27FC236}">
                <a16:creationId xmlns:a16="http://schemas.microsoft.com/office/drawing/2014/main" id="{230B95EB-EC42-4497-8418-773E2FEE6BD1}"/>
              </a:ext>
            </a:extLst>
          </p:cNvPr>
          <p:cNvSpPr>
            <a:spLocks noChangeShapeType="1"/>
          </p:cNvSpPr>
          <p:nvPr>
            <p:custDataLst>
              <p:tags r:id="rId3"/>
            </p:custDataLst>
          </p:nvPr>
        </p:nvSpPr>
        <p:spPr bwMode="auto">
          <a:xfrm flipH="1">
            <a:off x="9070453" y="5865779"/>
            <a:ext cx="945330" cy="9726"/>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3" name="Line 35">
            <a:extLst>
              <a:ext uri="{FF2B5EF4-FFF2-40B4-BE49-F238E27FC236}">
                <a16:creationId xmlns:a16="http://schemas.microsoft.com/office/drawing/2014/main" id="{91EAE6D5-DDCC-41D7-945C-CD884131881F}"/>
              </a:ext>
            </a:extLst>
          </p:cNvPr>
          <p:cNvSpPr>
            <a:spLocks noChangeShapeType="1"/>
          </p:cNvSpPr>
          <p:nvPr>
            <p:custDataLst>
              <p:tags r:id="rId4"/>
            </p:custDataLst>
          </p:nvPr>
        </p:nvSpPr>
        <p:spPr bwMode="auto">
          <a:xfrm flipH="1" flipV="1">
            <a:off x="2102261" y="4437111"/>
            <a:ext cx="777130" cy="85286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4" name="Line 35">
            <a:extLst>
              <a:ext uri="{FF2B5EF4-FFF2-40B4-BE49-F238E27FC236}">
                <a16:creationId xmlns:a16="http://schemas.microsoft.com/office/drawing/2014/main" id="{2A00D155-6291-4912-BCA2-D6CE7215F933}"/>
              </a:ext>
            </a:extLst>
          </p:cNvPr>
          <p:cNvSpPr>
            <a:spLocks noChangeShapeType="1"/>
          </p:cNvSpPr>
          <p:nvPr>
            <p:custDataLst>
              <p:tags r:id="rId5"/>
            </p:custDataLst>
          </p:nvPr>
        </p:nvSpPr>
        <p:spPr bwMode="auto">
          <a:xfrm flipH="1" flipV="1">
            <a:off x="2092533" y="4028548"/>
            <a:ext cx="923045" cy="104896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5" name="Line 35">
            <a:extLst>
              <a:ext uri="{FF2B5EF4-FFF2-40B4-BE49-F238E27FC236}">
                <a16:creationId xmlns:a16="http://schemas.microsoft.com/office/drawing/2014/main" id="{7B620B20-5BFE-4016-9E88-91E39E3B5F52}"/>
              </a:ext>
            </a:extLst>
          </p:cNvPr>
          <p:cNvSpPr>
            <a:spLocks noChangeShapeType="1"/>
          </p:cNvSpPr>
          <p:nvPr>
            <p:custDataLst>
              <p:tags r:id="rId6"/>
            </p:custDataLst>
          </p:nvPr>
        </p:nvSpPr>
        <p:spPr bwMode="auto">
          <a:xfrm flipH="1" flipV="1">
            <a:off x="2092531" y="3619986"/>
            <a:ext cx="777131" cy="924514"/>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6" name="Line 35">
            <a:extLst>
              <a:ext uri="{FF2B5EF4-FFF2-40B4-BE49-F238E27FC236}">
                <a16:creationId xmlns:a16="http://schemas.microsoft.com/office/drawing/2014/main" id="{5F8BCCE7-65BE-4EF2-8EB0-E9C714D6522B}"/>
              </a:ext>
            </a:extLst>
          </p:cNvPr>
          <p:cNvSpPr>
            <a:spLocks noChangeShapeType="1"/>
          </p:cNvSpPr>
          <p:nvPr>
            <p:custDataLst>
              <p:tags r:id="rId7"/>
            </p:custDataLst>
          </p:nvPr>
        </p:nvSpPr>
        <p:spPr bwMode="auto">
          <a:xfrm flipH="1" flipV="1">
            <a:off x="2111985" y="3250335"/>
            <a:ext cx="4405550" cy="17812"/>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7" name="Line 35">
            <a:extLst>
              <a:ext uri="{FF2B5EF4-FFF2-40B4-BE49-F238E27FC236}">
                <a16:creationId xmlns:a16="http://schemas.microsoft.com/office/drawing/2014/main" id="{1174BB7B-48FF-401A-9E6D-4C0FF7FFCA94}"/>
              </a:ext>
            </a:extLst>
          </p:cNvPr>
          <p:cNvSpPr>
            <a:spLocks noChangeShapeType="1"/>
          </p:cNvSpPr>
          <p:nvPr>
            <p:custDataLst>
              <p:tags r:id="rId8"/>
            </p:custDataLst>
          </p:nvPr>
        </p:nvSpPr>
        <p:spPr bwMode="auto">
          <a:xfrm flipH="1" flipV="1">
            <a:off x="2121711" y="2861228"/>
            <a:ext cx="1137376" cy="221481"/>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8" name="Line 35">
            <a:extLst>
              <a:ext uri="{FF2B5EF4-FFF2-40B4-BE49-F238E27FC236}">
                <a16:creationId xmlns:a16="http://schemas.microsoft.com/office/drawing/2014/main" id="{41C8F0BB-09DB-402C-8AC0-D8769865BB0A}"/>
              </a:ext>
            </a:extLst>
          </p:cNvPr>
          <p:cNvSpPr>
            <a:spLocks noChangeShapeType="1"/>
          </p:cNvSpPr>
          <p:nvPr>
            <p:custDataLst>
              <p:tags r:id="rId9"/>
            </p:custDataLst>
          </p:nvPr>
        </p:nvSpPr>
        <p:spPr bwMode="auto">
          <a:xfrm flipH="1" flipV="1">
            <a:off x="2121711" y="2452666"/>
            <a:ext cx="1114716" cy="93563"/>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89" name="Line 35">
            <a:extLst>
              <a:ext uri="{FF2B5EF4-FFF2-40B4-BE49-F238E27FC236}">
                <a16:creationId xmlns:a16="http://schemas.microsoft.com/office/drawing/2014/main" id="{E72A5B30-AAA7-4A1B-A22F-ED26FA39AE6A}"/>
              </a:ext>
            </a:extLst>
          </p:cNvPr>
          <p:cNvSpPr>
            <a:spLocks noChangeShapeType="1"/>
          </p:cNvSpPr>
          <p:nvPr>
            <p:custDataLst>
              <p:tags r:id="rId10"/>
            </p:custDataLst>
          </p:nvPr>
        </p:nvSpPr>
        <p:spPr bwMode="auto">
          <a:xfrm flipH="1" flipV="1">
            <a:off x="2121709" y="2043102"/>
            <a:ext cx="5971703" cy="509718"/>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
        <p:nvSpPr>
          <p:cNvPr id="90" name="Line 35">
            <a:extLst>
              <a:ext uri="{FF2B5EF4-FFF2-40B4-BE49-F238E27FC236}">
                <a16:creationId xmlns:a16="http://schemas.microsoft.com/office/drawing/2014/main" id="{FA6DCFD2-1634-4846-A0B3-CD35C296ED41}"/>
              </a:ext>
            </a:extLst>
          </p:cNvPr>
          <p:cNvSpPr>
            <a:spLocks noChangeShapeType="1"/>
          </p:cNvSpPr>
          <p:nvPr>
            <p:custDataLst>
              <p:tags r:id="rId11"/>
            </p:custDataLst>
          </p:nvPr>
        </p:nvSpPr>
        <p:spPr bwMode="auto">
          <a:xfrm flipH="1" flipV="1">
            <a:off x="9075911" y="2782013"/>
            <a:ext cx="1220549" cy="597659"/>
          </a:xfrm>
          <a:prstGeom prst="line">
            <a:avLst/>
          </a:prstGeom>
          <a:noFill/>
          <a:ln w="57150">
            <a:solidFill>
              <a:srgbClr val="FFCC00"/>
            </a:solidFill>
            <a:round/>
            <a:headEnd type="oval" w="med" len="med"/>
            <a:tailEnd type="oval" w="med" len="med"/>
          </a:ln>
        </p:spPr>
        <p:txBody>
          <a:bodyPr/>
          <a:lstStyle/>
          <a:p>
            <a:endParaRPr lang="en-US" b="1" dirty="0">
              <a:solidFill>
                <a:srgbClr val="000000"/>
              </a:solidFill>
            </a:endParaRPr>
          </a:p>
        </p:txBody>
      </p:sp>
    </p:spTree>
    <p:extLst>
      <p:ext uri="{BB962C8B-B14F-4D97-AF65-F5344CB8AC3E}">
        <p14:creationId xmlns:p14="http://schemas.microsoft.com/office/powerpoint/2010/main" val="21953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6" grpId="0" animBg="1"/>
      <p:bldP spid="97" grpId="0" animBg="1"/>
      <p:bldP spid="98" grpId="0" animBg="1"/>
      <p:bldP spid="99" grpId="0" animBg="1"/>
      <p:bldP spid="100" grpId="0" animBg="1"/>
      <p:bldP spid="101" grpId="0" animBg="1"/>
      <p:bldP spid="103" grpId="0" animBg="1"/>
      <p:bldP spid="104" grpId="0" animBg="1"/>
      <p:bldP spid="105" grpId="0" animBg="1"/>
      <p:bldP spid="108" grpId="0" animBg="1"/>
      <p:bldP spid="109" grpId="0" animBg="1"/>
      <p:bldP spid="113" grpId="0" animBg="1"/>
      <p:bldP spid="114" grpId="0" animBg="1"/>
      <p:bldP spid="123" grpId="0" animBg="1"/>
      <p:bldP spid="126"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직사각형 66">
            <a:extLst>
              <a:ext uri="{FF2B5EF4-FFF2-40B4-BE49-F238E27FC236}">
                <a16:creationId xmlns:a16="http://schemas.microsoft.com/office/drawing/2014/main" id="{69C30499-6252-4BF9-B9E8-2DC603699672}"/>
              </a:ext>
            </a:extLst>
          </p:cNvPr>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8" name="직사각형 67">
            <a:extLst>
              <a:ext uri="{FF2B5EF4-FFF2-40B4-BE49-F238E27FC236}">
                <a16:creationId xmlns:a16="http://schemas.microsoft.com/office/drawing/2014/main" id="{758DBD97-BFF8-4628-803A-7A5381BDC7C8}"/>
              </a:ext>
            </a:extLst>
          </p:cNvPr>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9" name="직사각형 68">
            <a:extLst>
              <a:ext uri="{FF2B5EF4-FFF2-40B4-BE49-F238E27FC236}">
                <a16:creationId xmlns:a16="http://schemas.microsoft.com/office/drawing/2014/main" id="{7A95E327-4CC6-40D3-909F-D7D06925E0A5}"/>
              </a:ext>
            </a:extLst>
          </p:cNvPr>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0" name="직사각형 69">
            <a:extLst>
              <a:ext uri="{FF2B5EF4-FFF2-40B4-BE49-F238E27FC236}">
                <a16:creationId xmlns:a16="http://schemas.microsoft.com/office/drawing/2014/main" id="{6B449B7C-CDD7-4C45-B378-358A12AEB6FF}"/>
              </a:ext>
            </a:extLst>
          </p:cNvPr>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1" name="직사각형 70">
            <a:extLst>
              <a:ext uri="{FF2B5EF4-FFF2-40B4-BE49-F238E27FC236}">
                <a16:creationId xmlns:a16="http://schemas.microsoft.com/office/drawing/2014/main" id="{6F999A57-2477-4862-81C8-B160F0FE836B}"/>
              </a:ext>
            </a:extLst>
          </p:cNvPr>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2" name="직사각형 71">
            <a:extLst>
              <a:ext uri="{FF2B5EF4-FFF2-40B4-BE49-F238E27FC236}">
                <a16:creationId xmlns:a16="http://schemas.microsoft.com/office/drawing/2014/main" id="{A48CFCAF-A033-4711-8645-C81ED79923C0}"/>
              </a:ext>
            </a:extLst>
          </p:cNvPr>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3" name="직사각형 72">
            <a:extLst>
              <a:ext uri="{FF2B5EF4-FFF2-40B4-BE49-F238E27FC236}">
                <a16:creationId xmlns:a16="http://schemas.microsoft.com/office/drawing/2014/main" id="{BCC4850F-DB0E-4CDA-8E31-3F06C9D0C42A}"/>
              </a:ext>
            </a:extLst>
          </p:cNvPr>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4" name="직사각형 73">
            <a:extLst>
              <a:ext uri="{FF2B5EF4-FFF2-40B4-BE49-F238E27FC236}">
                <a16:creationId xmlns:a16="http://schemas.microsoft.com/office/drawing/2014/main" id="{9C90F2B2-B404-4784-B8F3-E2E6922378D0}"/>
              </a:ext>
            </a:extLst>
          </p:cNvPr>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5" name="L 도형 74">
            <a:extLst>
              <a:ext uri="{FF2B5EF4-FFF2-40B4-BE49-F238E27FC236}">
                <a16:creationId xmlns:a16="http://schemas.microsoft.com/office/drawing/2014/main" id="{2BC32DFA-400E-48A5-ABCD-060B5A688AD2}"/>
              </a:ext>
            </a:extLst>
          </p:cNvPr>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6" name="직사각형 75">
            <a:extLst>
              <a:ext uri="{FF2B5EF4-FFF2-40B4-BE49-F238E27FC236}">
                <a16:creationId xmlns:a16="http://schemas.microsoft.com/office/drawing/2014/main" id="{4CECBEC8-4A48-4E30-8C12-197A7F812564}"/>
              </a:ext>
            </a:extLst>
          </p:cNvPr>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7" name="직사각형 76">
            <a:extLst>
              <a:ext uri="{FF2B5EF4-FFF2-40B4-BE49-F238E27FC236}">
                <a16:creationId xmlns:a16="http://schemas.microsoft.com/office/drawing/2014/main" id="{C1B514DE-9D45-4A40-AC6C-FDDE758B4785}"/>
              </a:ext>
            </a:extLst>
          </p:cNvPr>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8" name="직사각형 77">
            <a:extLst>
              <a:ext uri="{FF2B5EF4-FFF2-40B4-BE49-F238E27FC236}">
                <a16:creationId xmlns:a16="http://schemas.microsoft.com/office/drawing/2014/main" id="{DD7C4A1F-3316-4785-B696-259488291706}"/>
              </a:ext>
            </a:extLst>
          </p:cNvPr>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79" name="직사각형 78">
            <a:extLst>
              <a:ext uri="{FF2B5EF4-FFF2-40B4-BE49-F238E27FC236}">
                <a16:creationId xmlns:a16="http://schemas.microsoft.com/office/drawing/2014/main" id="{540F9098-1D83-4558-915C-16E86F860854}"/>
              </a:ext>
            </a:extLst>
          </p:cNvPr>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0" name="직사각형 79">
            <a:extLst>
              <a:ext uri="{FF2B5EF4-FFF2-40B4-BE49-F238E27FC236}">
                <a16:creationId xmlns:a16="http://schemas.microsoft.com/office/drawing/2014/main" id="{03489578-7448-453A-97B1-F90259CC196A}"/>
              </a:ext>
            </a:extLst>
          </p:cNvPr>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1" name="직사각형 80">
            <a:extLst>
              <a:ext uri="{FF2B5EF4-FFF2-40B4-BE49-F238E27FC236}">
                <a16:creationId xmlns:a16="http://schemas.microsoft.com/office/drawing/2014/main" id="{612F61FA-EA7E-4A98-AF17-27E83B0BB48E}"/>
              </a:ext>
            </a:extLst>
          </p:cNvPr>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2" name="직사각형 81">
            <a:extLst>
              <a:ext uri="{FF2B5EF4-FFF2-40B4-BE49-F238E27FC236}">
                <a16:creationId xmlns:a16="http://schemas.microsoft.com/office/drawing/2014/main" id="{6A9E8F84-80A9-4422-B7E1-9CA8576EAAAD}"/>
              </a:ext>
            </a:extLst>
          </p:cNvPr>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3" name="직사각형 82">
            <a:extLst>
              <a:ext uri="{FF2B5EF4-FFF2-40B4-BE49-F238E27FC236}">
                <a16:creationId xmlns:a16="http://schemas.microsoft.com/office/drawing/2014/main" id="{64172856-927E-4C6A-A065-F76D629D46A0}"/>
              </a:ext>
            </a:extLst>
          </p:cNvPr>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4" name="직사각형 83">
            <a:extLst>
              <a:ext uri="{FF2B5EF4-FFF2-40B4-BE49-F238E27FC236}">
                <a16:creationId xmlns:a16="http://schemas.microsoft.com/office/drawing/2014/main" id="{9718E598-DBE8-41A0-9670-C913F2D7DBE6}"/>
              </a:ext>
            </a:extLst>
          </p:cNvPr>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85" name="직사각형 84">
            <a:extLst>
              <a:ext uri="{FF2B5EF4-FFF2-40B4-BE49-F238E27FC236}">
                <a16:creationId xmlns:a16="http://schemas.microsoft.com/office/drawing/2014/main" id="{FE9049E4-F215-41B3-9E9E-16A26F495601}"/>
              </a:ext>
            </a:extLst>
          </p:cNvPr>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19</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5BCDB47C-6D28-4725-9F65-B59FD9793421}" type="datetime3">
              <a:rPr lang="en-US" altLang="ko-KR" smtClean="0"/>
              <a:t>26 June 2017</a:t>
            </a:fld>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Core Framework </a:t>
            </a:r>
            <a:r>
              <a:rPr lang="en-US" altLang="ko-KR" sz="1400" kern="0" dirty="0">
                <a:solidFill>
                  <a:prstClr val="black"/>
                </a:solidFill>
                <a:latin typeface="맑은 고딕"/>
                <a:ea typeface="맑은 고딕"/>
              </a:rPr>
              <a:t>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바닥글 개체 틀 1">
            <a:extLst>
              <a:ext uri="{FF2B5EF4-FFF2-40B4-BE49-F238E27FC236}">
                <a16:creationId xmlns:a16="http://schemas.microsoft.com/office/drawing/2014/main" id="{00288BD6-DC00-453F-8848-99D94F6B54A7}"/>
              </a:ext>
            </a:extLst>
          </p:cNvPr>
          <p:cNvSpPr>
            <a:spLocks noGrp="1"/>
          </p:cNvSpPr>
          <p:nvPr>
            <p:ph type="ftr" sz="quarter" idx="11"/>
          </p:nvPr>
        </p:nvSpPr>
        <p:spPr>
          <a:xfrm>
            <a:off x="2988604" y="6493026"/>
            <a:ext cx="5723220" cy="256546"/>
          </a:xfrm>
        </p:spPr>
        <p:txBody>
          <a:bodyPr/>
          <a:lstStyle/>
          <a:p>
            <a:r>
              <a:rPr lang="en-US" dirty="0"/>
              <a:t>Open Connectivity Foundation Public Information - No NDA</a:t>
            </a:r>
          </a:p>
        </p:txBody>
      </p:sp>
    </p:spTree>
    <p:extLst>
      <p:ext uri="{BB962C8B-B14F-4D97-AF65-F5344CB8AC3E}">
        <p14:creationId xmlns:p14="http://schemas.microsoft.com/office/powerpoint/2010/main" val="92921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P spid="44" grpId="0" animBg="1"/>
      <p:bldP spid="45" grpId="0" animBg="1"/>
      <p:bldP spid="49"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A72A379-F284-4FCC-9F92-E59808FE9EE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221573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Functional Block Diagram: WG/TGs</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20</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416ADC7F-9424-4D1B-A4AD-B0A1815913A3}" type="datetime3">
              <a:rPr lang="en-US" altLang="ko-KR" smtClean="0"/>
              <a:t>26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Industry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41" name="직사각형 40"/>
          <p:cNvSpPr/>
          <p:nvPr/>
        </p:nvSpPr>
        <p:spPr>
          <a:xfrm>
            <a:off x="289719" y="980872"/>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Smart Home </a:t>
            </a:r>
            <a:r>
              <a:rPr lang="en-US" altLang="ko-KR" sz="1400" kern="0" dirty="0">
                <a:solidFill>
                  <a:prstClr val="black"/>
                </a:solidFill>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3" name="직사각형 42"/>
          <p:cNvSpPr/>
          <p:nvPr/>
        </p:nvSpPr>
        <p:spPr>
          <a:xfrm>
            <a:off x="289719" y="1817450"/>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Architecture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4" name="직사각형 43"/>
          <p:cNvSpPr/>
          <p:nvPr/>
        </p:nvSpPr>
        <p:spPr>
          <a:xfrm>
            <a:off x="10182750" y="2887494"/>
            <a:ext cx="1600200" cy="4953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Security WG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5" name="Line 35"/>
          <p:cNvSpPr>
            <a:spLocks noChangeShapeType="1"/>
          </p:cNvSpPr>
          <p:nvPr>
            <p:custDataLst>
              <p:tags r:id="rId1"/>
            </p:custDataLst>
          </p:nvPr>
        </p:nvSpPr>
        <p:spPr bwMode="auto">
          <a:xfrm>
            <a:off x="1805613" y="1110371"/>
            <a:ext cx="2950370" cy="2515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9" name="Line 35"/>
          <p:cNvSpPr>
            <a:spLocks noChangeShapeType="1"/>
          </p:cNvSpPr>
          <p:nvPr>
            <p:custDataLst>
              <p:tags r:id="rId2"/>
            </p:custDataLst>
          </p:nvPr>
        </p:nvSpPr>
        <p:spPr bwMode="auto">
          <a:xfrm>
            <a:off x="1805613" y="2133686"/>
            <a:ext cx="1182990" cy="13537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0" name="Line 35"/>
          <p:cNvSpPr>
            <a:spLocks noChangeShapeType="1"/>
          </p:cNvSpPr>
          <p:nvPr>
            <p:custDataLst>
              <p:tags r:id="rId3"/>
            </p:custDataLst>
          </p:nvPr>
        </p:nvSpPr>
        <p:spPr bwMode="auto">
          <a:xfrm>
            <a:off x="7577847" y="3221518"/>
            <a:ext cx="2704289" cy="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57" name="직사각형 56"/>
          <p:cNvSpPr/>
          <p:nvPr/>
        </p:nvSpPr>
        <p:spPr>
          <a:xfrm>
            <a:off x="7993905"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200" kern="0" dirty="0">
                <a:solidFill>
                  <a:prstClr val="black"/>
                </a:solidFill>
                <a:latin typeface="Arial"/>
                <a:ea typeface="Arial Unicode MS" pitchFamily="50" charset="-127"/>
                <a:cs typeface="Arial Unicode MS" pitchFamily="50" charset="-127"/>
              </a:rPr>
              <a:t>Cloud support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a:extLst>
              <a:ext uri="{FF2B5EF4-FFF2-40B4-BE49-F238E27FC236}">
                <a16:creationId xmlns:a16="http://schemas.microsoft.com/office/drawing/2014/main" id="{C395AF61-F126-43FB-B8EF-0943E8BCF12B}"/>
              </a:ext>
            </a:extLst>
          </p:cNvPr>
          <p:cNvSpPr/>
          <p:nvPr/>
        </p:nvSpPr>
        <p:spPr>
          <a:xfrm>
            <a:off x="10170701" y="1421166"/>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Automotive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7" name="직사각형 46">
            <a:extLst>
              <a:ext uri="{FF2B5EF4-FFF2-40B4-BE49-F238E27FC236}">
                <a16:creationId xmlns:a16="http://schemas.microsoft.com/office/drawing/2014/main" id="{109982D3-5BB4-4B90-9C8C-83D112A0ACA1}"/>
              </a:ext>
            </a:extLst>
          </p:cNvPr>
          <p:cNvSpPr/>
          <p:nvPr/>
        </p:nvSpPr>
        <p:spPr>
          <a:xfrm>
            <a:off x="10170701" y="79523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Industrial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48" name="직사각형 47">
            <a:extLst>
              <a:ext uri="{FF2B5EF4-FFF2-40B4-BE49-F238E27FC236}">
                <a16:creationId xmlns:a16="http://schemas.microsoft.com/office/drawing/2014/main" id="{18586F35-4941-441A-8069-CEF6C11F641F}"/>
              </a:ext>
            </a:extLst>
          </p:cNvPr>
          <p:cNvSpPr/>
          <p:nvPr/>
        </p:nvSpPr>
        <p:spPr>
          <a:xfrm>
            <a:off x="10170701" y="209295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BLE-GATT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6" name="Line 35">
            <a:extLst>
              <a:ext uri="{FF2B5EF4-FFF2-40B4-BE49-F238E27FC236}">
                <a16:creationId xmlns:a16="http://schemas.microsoft.com/office/drawing/2014/main" id="{24BA42B4-853C-4723-99C5-F27D02A7A32C}"/>
              </a:ext>
            </a:extLst>
          </p:cNvPr>
          <p:cNvSpPr>
            <a:spLocks noChangeShapeType="1"/>
          </p:cNvSpPr>
          <p:nvPr>
            <p:custDataLst>
              <p:tags r:id="rId4"/>
            </p:custDataLst>
          </p:nvPr>
        </p:nvSpPr>
        <p:spPr bwMode="auto">
          <a:xfrm>
            <a:off x="9367737" y="1541651"/>
            <a:ext cx="881972" cy="7155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7" name="직사각형 66">
            <a:extLst>
              <a:ext uri="{FF2B5EF4-FFF2-40B4-BE49-F238E27FC236}">
                <a16:creationId xmlns:a16="http://schemas.microsoft.com/office/drawing/2014/main" id="{CAFD1B7E-3859-4B1F-8082-1DC0E900B100}"/>
              </a:ext>
            </a:extLst>
          </p:cNvPr>
          <p:cNvSpPr/>
          <p:nvPr/>
        </p:nvSpPr>
        <p:spPr>
          <a:xfrm>
            <a:off x="10170701" y="387311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CoAP</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Native Cloud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68" name="Line 35">
            <a:extLst>
              <a:ext uri="{FF2B5EF4-FFF2-40B4-BE49-F238E27FC236}">
                <a16:creationId xmlns:a16="http://schemas.microsoft.com/office/drawing/2014/main" id="{77CC5119-BE1F-42B1-BBBD-EFE59CAE2282}"/>
              </a:ext>
            </a:extLst>
          </p:cNvPr>
          <p:cNvSpPr>
            <a:spLocks noChangeShapeType="1"/>
          </p:cNvSpPr>
          <p:nvPr>
            <p:custDataLst>
              <p:tags r:id="rId5"/>
            </p:custDataLst>
          </p:nvPr>
        </p:nvSpPr>
        <p:spPr bwMode="auto">
          <a:xfrm>
            <a:off x="9192638" y="3775707"/>
            <a:ext cx="1057071" cy="262116"/>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9" name="직사각형 68">
            <a:extLst>
              <a:ext uri="{FF2B5EF4-FFF2-40B4-BE49-F238E27FC236}">
                <a16:creationId xmlns:a16="http://schemas.microsoft.com/office/drawing/2014/main" id="{827DBD37-764D-41AE-8418-7FCF04DF6955}"/>
              </a:ext>
            </a:extLst>
          </p:cNvPr>
          <p:cNvSpPr/>
          <p:nvPr/>
        </p:nvSpPr>
        <p:spPr>
          <a:xfrm>
            <a:off x="442119" y="4896721"/>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Bridging TG</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0" name="직사각형 69">
            <a:extLst>
              <a:ext uri="{FF2B5EF4-FFF2-40B4-BE49-F238E27FC236}">
                <a16:creationId xmlns:a16="http://schemas.microsoft.com/office/drawing/2014/main" id="{66DBC53C-3A27-4773-94A7-83B858689686}"/>
              </a:ext>
            </a:extLst>
          </p:cNvPr>
          <p:cNvSpPr/>
          <p:nvPr/>
        </p:nvSpPr>
        <p:spPr>
          <a:xfrm>
            <a:off x="442119" y="4232693"/>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JOOE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1" name="직사각형 70">
            <a:extLst>
              <a:ext uri="{FF2B5EF4-FFF2-40B4-BE49-F238E27FC236}">
                <a16:creationId xmlns:a16="http://schemas.microsoft.com/office/drawing/2014/main" id="{11DD0AE1-EEDC-4E24-8DB9-E558DD09EE7C}"/>
              </a:ext>
            </a:extLst>
          </p:cNvPr>
          <p:cNvSpPr/>
          <p:nvPr/>
        </p:nvSpPr>
        <p:spPr>
          <a:xfrm>
            <a:off x="442119" y="2936827"/>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err="1">
                <a:ln>
                  <a:noFill/>
                </a:ln>
                <a:solidFill>
                  <a:prstClr val="black"/>
                </a:solidFill>
                <a:effectLst/>
                <a:uLnTx/>
                <a:uFillTx/>
                <a:latin typeface="맑은 고딕"/>
                <a:ea typeface="맑은 고딕"/>
              </a:rPr>
              <a:t>WiFi</a:t>
            </a:r>
            <a:r>
              <a:rPr kumimoji="0" lang="en-US" altLang="ko-KR" sz="1400" b="0" i="0" u="none" strike="noStrike" kern="0" cap="none" spc="0" normalizeH="0" baseline="0" noProof="0" dirty="0">
                <a:ln>
                  <a:noFill/>
                </a:ln>
                <a:solidFill>
                  <a:prstClr val="black"/>
                </a:solidFill>
                <a:effectLst/>
                <a:uLnTx/>
                <a:uFillTx/>
                <a:latin typeface="맑은 고딕"/>
                <a:ea typeface="맑은 고딕"/>
              </a:rPr>
              <a:t> Easy </a:t>
            </a:r>
          </a:p>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Setup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2" name="Line 35">
            <a:extLst>
              <a:ext uri="{FF2B5EF4-FFF2-40B4-BE49-F238E27FC236}">
                <a16:creationId xmlns:a16="http://schemas.microsoft.com/office/drawing/2014/main" id="{BBB80B7B-7805-47A1-9ECE-CD6548D6EA95}"/>
              </a:ext>
            </a:extLst>
          </p:cNvPr>
          <p:cNvSpPr>
            <a:spLocks noChangeShapeType="1"/>
          </p:cNvSpPr>
          <p:nvPr>
            <p:custDataLst>
              <p:tags r:id="rId6"/>
            </p:custDataLst>
          </p:nvPr>
        </p:nvSpPr>
        <p:spPr bwMode="auto">
          <a:xfrm>
            <a:off x="1948281" y="3210214"/>
            <a:ext cx="2939745" cy="1130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3" name="Line 35">
            <a:extLst>
              <a:ext uri="{FF2B5EF4-FFF2-40B4-BE49-F238E27FC236}">
                <a16:creationId xmlns:a16="http://schemas.microsoft.com/office/drawing/2014/main" id="{F4D74413-496F-4D67-9C73-6E3CA0786C52}"/>
              </a:ext>
            </a:extLst>
          </p:cNvPr>
          <p:cNvSpPr>
            <a:spLocks noChangeShapeType="1"/>
          </p:cNvSpPr>
          <p:nvPr>
            <p:custDataLst>
              <p:tags r:id="rId7"/>
            </p:custDataLst>
          </p:nvPr>
        </p:nvSpPr>
        <p:spPr bwMode="auto">
          <a:xfrm flipV="1">
            <a:off x="1948282" y="3645824"/>
            <a:ext cx="2919367" cy="819258"/>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4" name="Line 35">
            <a:extLst>
              <a:ext uri="{FF2B5EF4-FFF2-40B4-BE49-F238E27FC236}">
                <a16:creationId xmlns:a16="http://schemas.microsoft.com/office/drawing/2014/main" id="{44F8D4AD-196A-4945-97E5-EF50253996C0}"/>
              </a:ext>
            </a:extLst>
          </p:cNvPr>
          <p:cNvSpPr>
            <a:spLocks noChangeShapeType="1"/>
          </p:cNvSpPr>
          <p:nvPr>
            <p:custDataLst>
              <p:tags r:id="rId8"/>
            </p:custDataLst>
          </p:nvPr>
        </p:nvSpPr>
        <p:spPr bwMode="auto">
          <a:xfrm flipV="1">
            <a:off x="1948282" y="3803168"/>
            <a:ext cx="3051735" cy="1391489"/>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5" name="Line 35">
            <a:extLst>
              <a:ext uri="{FF2B5EF4-FFF2-40B4-BE49-F238E27FC236}">
                <a16:creationId xmlns:a16="http://schemas.microsoft.com/office/drawing/2014/main" id="{6E500D17-3B91-408D-B908-9C0EBCAECD1C}"/>
              </a:ext>
            </a:extLst>
          </p:cNvPr>
          <p:cNvSpPr>
            <a:spLocks noChangeShapeType="1"/>
          </p:cNvSpPr>
          <p:nvPr>
            <p:custDataLst>
              <p:tags r:id="rId9"/>
            </p:custDataLst>
          </p:nvPr>
        </p:nvSpPr>
        <p:spPr bwMode="auto">
          <a:xfrm flipV="1">
            <a:off x="9192638" y="2406788"/>
            <a:ext cx="1057070" cy="188801"/>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76" name="직사각형 75">
            <a:extLst>
              <a:ext uri="{FF2B5EF4-FFF2-40B4-BE49-F238E27FC236}">
                <a16:creationId xmlns:a16="http://schemas.microsoft.com/office/drawing/2014/main" id="{A6CDCCE1-B224-4EDC-B81B-9AA22DF4D595}"/>
              </a:ext>
            </a:extLst>
          </p:cNvPr>
          <p:cNvSpPr/>
          <p:nvPr/>
        </p:nvSpPr>
        <p:spPr>
          <a:xfrm>
            <a:off x="9071475" y="192125"/>
            <a:ext cx="1600200" cy="495300"/>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맑은 고딕"/>
                <a:ea typeface="맑은 고딕"/>
              </a:rPr>
              <a:t>Healthcare Project</a:t>
            </a:r>
            <a:endParaRPr kumimoji="0" lang="ko-KR" altLang="en-US" sz="1400" b="0" i="0" u="none" strike="noStrike" kern="0" cap="none" spc="0" normalizeH="0" baseline="0" noProof="0" dirty="0">
              <a:ln>
                <a:noFill/>
              </a:ln>
              <a:solidFill>
                <a:prstClr val="black"/>
              </a:solidFill>
              <a:effectLst/>
              <a:uLnTx/>
              <a:uFillTx/>
              <a:latin typeface="맑은 고딕"/>
              <a:ea typeface="맑은 고딕"/>
            </a:endParaRPr>
          </a:p>
        </p:txBody>
      </p:sp>
      <p:sp>
        <p:nvSpPr>
          <p:cNvPr id="77" name="Line 35">
            <a:extLst>
              <a:ext uri="{FF2B5EF4-FFF2-40B4-BE49-F238E27FC236}">
                <a16:creationId xmlns:a16="http://schemas.microsoft.com/office/drawing/2014/main" id="{3F074165-AB1B-4880-9CAF-120893A46FDF}"/>
              </a:ext>
            </a:extLst>
          </p:cNvPr>
          <p:cNvSpPr>
            <a:spLocks noChangeShapeType="1"/>
          </p:cNvSpPr>
          <p:nvPr>
            <p:custDataLst>
              <p:tags r:id="rId10"/>
            </p:custDataLst>
          </p:nvPr>
        </p:nvSpPr>
        <p:spPr bwMode="auto">
          <a:xfrm flipV="1">
            <a:off x="8133747" y="1003469"/>
            <a:ext cx="2115961" cy="446580"/>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63" name="Line 35">
            <a:extLst>
              <a:ext uri="{FF2B5EF4-FFF2-40B4-BE49-F238E27FC236}">
                <a16:creationId xmlns:a16="http://schemas.microsoft.com/office/drawing/2014/main" id="{26EE95F2-B4F3-4EC2-8BA3-58DE2A7BBEF9}"/>
              </a:ext>
            </a:extLst>
          </p:cNvPr>
          <p:cNvSpPr>
            <a:spLocks noChangeShapeType="1"/>
          </p:cNvSpPr>
          <p:nvPr>
            <p:custDataLst>
              <p:tags r:id="rId11"/>
            </p:custDataLst>
          </p:nvPr>
        </p:nvSpPr>
        <p:spPr bwMode="auto">
          <a:xfrm flipV="1">
            <a:off x="6896911" y="512612"/>
            <a:ext cx="2295727" cy="92340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97083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6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21</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216A494D-9287-4E10-9440-08D4A5A7251C}" type="datetime3">
              <a:rPr lang="en-US" altLang="ko-KR" smtClean="0"/>
              <a:t>26 June 2017</a:t>
            </a:fld>
            <a:endParaRPr lang="en-US" dirty="0"/>
          </a:p>
        </p:txBody>
      </p:sp>
      <p:sp>
        <p:nvSpPr>
          <p:cNvPr id="22" name="직사각형 21"/>
          <p:cNvSpPr/>
          <p:nvPr/>
        </p:nvSpPr>
        <p:spPr>
          <a:xfrm>
            <a:off x="2742126" y="4101154"/>
            <a:ext cx="6916960"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3" name="직사각형 22"/>
          <p:cNvSpPr/>
          <p:nvPr/>
        </p:nvSpPr>
        <p:spPr>
          <a:xfrm>
            <a:off x="2742126" y="4859334"/>
            <a:ext cx="6916960"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4" name="직사각형 23"/>
          <p:cNvSpPr/>
          <p:nvPr/>
        </p:nvSpPr>
        <p:spPr>
          <a:xfrm>
            <a:off x="2742126" y="5604814"/>
            <a:ext cx="6916960"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5" name="직사각형 24"/>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L 도형 29"/>
          <p:cNvSpPr/>
          <p:nvPr/>
        </p:nvSpPr>
        <p:spPr>
          <a:xfrm rot="16200000" flipH="1">
            <a:off x="5212264" y="-479936"/>
            <a:ext cx="1976683"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3144897"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755983"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a:t>
            </a:r>
            <a:r>
              <a:rPr kumimoji="0" lang="en-US" altLang="ko-KR" sz="1200" b="0" i="0" u="none" strike="noStrike" kern="0" cap="none" spc="0" normalizeH="0" noProof="0" dirty="0">
                <a:ln>
                  <a:noFill/>
                </a:ln>
                <a:solidFill>
                  <a:prstClr val="black"/>
                </a:solidFill>
                <a:effectLst/>
                <a:uLnTx/>
                <a:uFillTx/>
                <a:latin typeface="Arial"/>
                <a:ea typeface="Arial Unicode MS" pitchFamily="50" charset="-127"/>
                <a:cs typeface="Arial Unicode MS" pitchFamily="50" charset="-127"/>
              </a:rPr>
              <a:t>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6388841"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7999326" y="243840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3144897"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4755983"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6388841" y="295002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직사각형 37"/>
          <p:cNvSpPr/>
          <p:nvPr/>
        </p:nvSpPr>
        <p:spPr>
          <a:xfrm>
            <a:off x="3144897"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9" name="직사각형 38"/>
          <p:cNvSpPr/>
          <p:nvPr/>
        </p:nvSpPr>
        <p:spPr>
          <a:xfrm>
            <a:off x="4755983"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0" name="직사각형 39"/>
          <p:cNvSpPr/>
          <p:nvPr/>
        </p:nvSpPr>
        <p:spPr>
          <a:xfrm>
            <a:off x="6388841" y="3461658"/>
            <a:ext cx="1296000" cy="428833"/>
          </a:xfrm>
          <a:prstGeom prst="rect">
            <a:avLst/>
          </a:prstGeom>
          <a:solidFill>
            <a:schemeClr val="bg1"/>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39631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22</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31BAB2F7-949D-4AD9-92E1-BF5FBA90E3F9}" type="datetime3">
              <a:rPr lang="en-US" altLang="ko-KR" smtClean="0"/>
              <a:t>26 June 2017</a:t>
            </a:fld>
            <a:endParaRPr lang="en-US" dirty="0"/>
          </a:p>
        </p:txBody>
      </p:sp>
      <p:sp>
        <p:nvSpPr>
          <p:cNvPr id="25" name="L 도형 24"/>
          <p:cNvSpPr/>
          <p:nvPr/>
        </p:nvSpPr>
        <p:spPr>
          <a:xfrm rot="16200000" flipH="1">
            <a:off x="4019155" y="705423"/>
            <a:ext cx="4358920" cy="6916960"/>
          </a:xfrm>
          <a:prstGeom prst="corner">
            <a:avLst>
              <a:gd name="adj1" fmla="val 42906"/>
              <a:gd name="adj2" fmla="val 49311"/>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직사각형 25"/>
          <p:cNvSpPr/>
          <p:nvPr/>
        </p:nvSpPr>
        <p:spPr>
          <a:xfrm>
            <a:off x="8003243"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7" name="직사각형 26"/>
          <p:cNvSpPr/>
          <p:nvPr/>
        </p:nvSpPr>
        <p:spPr>
          <a:xfrm>
            <a:off x="6308091"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8" name="직사각형 27"/>
          <p:cNvSpPr/>
          <p:nvPr/>
        </p:nvSpPr>
        <p:spPr>
          <a:xfrm>
            <a:off x="462923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9" name="직사각형 28"/>
          <p:cNvSpPr/>
          <p:nvPr/>
        </p:nvSpPr>
        <p:spPr>
          <a:xfrm>
            <a:off x="2912875" y="24549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0" name="직사각형 29"/>
          <p:cNvSpPr/>
          <p:nvPr/>
        </p:nvSpPr>
        <p:spPr>
          <a:xfrm>
            <a:off x="800755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lang="en-US" altLang="ko-KR" sz="1400" kern="0" dirty="0">
                <a:solidFill>
                  <a:prstClr val="black"/>
                </a:solidFill>
                <a:latin typeface="Arial"/>
                <a:ea typeface="Arial Unicode MS" pitchFamily="50" charset="-127"/>
                <a:cs typeface="Arial Unicode MS" pitchFamily="50" charset="-127"/>
              </a:rPr>
              <a:t>Bridging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1" name="직사각형 30"/>
          <p:cNvSpPr/>
          <p:nvPr/>
        </p:nvSpPr>
        <p:spPr>
          <a:xfrm>
            <a:off x="6312936"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2" name="직사각형 31"/>
          <p:cNvSpPr/>
          <p:nvPr/>
        </p:nvSpPr>
        <p:spPr>
          <a:xfrm>
            <a:off x="4628108" y="3229627"/>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3" name="직사각형 32"/>
          <p:cNvSpPr/>
          <p:nvPr/>
        </p:nvSpPr>
        <p:spPr>
          <a:xfrm>
            <a:off x="8003243" y="476700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4" name="직사각형 33"/>
          <p:cNvSpPr/>
          <p:nvPr/>
        </p:nvSpPr>
        <p:spPr>
          <a:xfrm>
            <a:off x="8003243" y="5525181"/>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5" name="직사각형 34"/>
          <p:cNvSpPr/>
          <p:nvPr/>
        </p:nvSpPr>
        <p:spPr>
          <a:xfrm>
            <a:off x="2752834" y="4204327"/>
            <a:ext cx="4896544" cy="648072"/>
          </a:xfrm>
          <a:prstGeom prst="rect">
            <a:avLst/>
          </a:prstGeom>
          <a:solidFill>
            <a:sysClr val="window" lastClr="FFFFFF"/>
          </a:solidFill>
          <a:ln w="25400" cap="flat" cmpd="sng" algn="ctr">
            <a:solidFill>
              <a:srgbClr val="4BACC6"/>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Transport</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6" name="직사각형 35"/>
          <p:cNvSpPr/>
          <p:nvPr/>
        </p:nvSpPr>
        <p:spPr>
          <a:xfrm>
            <a:off x="2752834" y="4962507"/>
            <a:ext cx="4896544" cy="648072"/>
          </a:xfrm>
          <a:prstGeom prst="rect">
            <a:avLst/>
          </a:prstGeom>
          <a:solidFill>
            <a:sysClr val="window" lastClr="FFFFFF"/>
          </a:solidFill>
          <a:ln w="25400" cap="flat" cmpd="sng" algn="ctr">
            <a:solidFill>
              <a:srgbClr val="4F81B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Networking</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7" name="직사각형 36"/>
          <p:cNvSpPr/>
          <p:nvPr/>
        </p:nvSpPr>
        <p:spPr>
          <a:xfrm>
            <a:off x="2752834" y="5707987"/>
            <a:ext cx="4896544" cy="648072"/>
          </a:xfrm>
          <a:prstGeom prst="rect">
            <a:avLst/>
          </a:prstGeom>
          <a:solidFill>
            <a:sysClr val="window" lastClr="FFFFFF"/>
          </a:solidFill>
          <a:ln w="25400" cap="flat" cmpd="sng" algn="ctr">
            <a:solidFill>
              <a:srgbClr val="8064A2"/>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L2 Connectivity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3" name="직사각형 42"/>
          <p:cNvSpPr/>
          <p:nvPr/>
        </p:nvSpPr>
        <p:spPr>
          <a:xfrm>
            <a:off x="8003243" y="3978928"/>
            <a:ext cx="1522536" cy="648072"/>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44" name="직사각형 43"/>
          <p:cNvSpPr/>
          <p:nvPr/>
        </p:nvSpPr>
        <p:spPr>
          <a:xfrm>
            <a:off x="2742126" y="1066800"/>
            <a:ext cx="6900068" cy="831800"/>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5" name="직사각형 44"/>
          <p:cNvSpPr/>
          <p:nvPr/>
        </p:nvSpPr>
        <p:spPr>
          <a:xfrm>
            <a:off x="5851170"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Connected Health</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6" name="직사각형 45"/>
          <p:cNvSpPr/>
          <p:nvPr/>
        </p:nvSpPr>
        <p:spPr>
          <a:xfrm>
            <a:off x="4614334"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Smart Home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7" name="직사각형 46"/>
          <p:cNvSpPr/>
          <p:nvPr/>
        </p:nvSpPr>
        <p:spPr>
          <a:xfrm>
            <a:off x="8299442"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Automotive</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48" name="직사각형 47"/>
          <p:cNvSpPr/>
          <p:nvPr/>
        </p:nvSpPr>
        <p:spPr>
          <a:xfrm>
            <a:off x="7075306" y="1219324"/>
            <a:ext cx="1152128" cy="530076"/>
          </a:xfrm>
          <a:prstGeom prst="rect">
            <a:avLst/>
          </a:prstGeom>
          <a:solidFill>
            <a:sysClr val="window" lastClr="FFFFFF"/>
          </a:solidFill>
          <a:ln w="25400" cap="flat" cmpd="sng" algn="ctr">
            <a:solidFill>
              <a:srgbClr val="C0504D"/>
            </a:solidFill>
            <a:prstDash val="solid"/>
          </a:ln>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Retail</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38" name="제목 2"/>
          <p:cNvSpPr>
            <a:spLocks noGrp="1"/>
          </p:cNvSpPr>
          <p:nvPr>
            <p:ph type="title"/>
          </p:nvPr>
        </p:nvSpPr>
        <p:spPr>
          <a:xfrm>
            <a:off x="491046" y="94453"/>
            <a:ext cx="10295018" cy="721233"/>
          </a:xfrm>
        </p:spPr>
        <p:txBody>
          <a:bodyPr/>
          <a:lstStyle/>
          <a:p>
            <a:r>
              <a:rPr lang="en-US" altLang="ko-KR" dirty="0"/>
              <a:t>OCF Framework: </a:t>
            </a:r>
            <a:r>
              <a:rPr lang="en-US" altLang="ko-KR" dirty="0" err="1"/>
              <a:t>IoT</a:t>
            </a:r>
            <a:r>
              <a:rPr lang="en-US" altLang="ko-KR" dirty="0"/>
              <a:t> Platform(?)</a:t>
            </a:r>
            <a:endParaRPr lang="ko-KR" altLang="en-US" dirty="0"/>
          </a:p>
        </p:txBody>
      </p:sp>
    </p:spTree>
    <p:extLst>
      <p:ext uri="{BB962C8B-B14F-4D97-AF65-F5344CB8AC3E}">
        <p14:creationId xmlns:p14="http://schemas.microsoft.com/office/powerpoint/2010/main" val="417875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23</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E989122E-9582-46F3-8D6F-B6E5DCCB003A}" type="datetime3">
              <a:rPr lang="en-US" altLang="ko-KR" smtClean="0"/>
              <a:t>26 June 2017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51" name="L 도형 50"/>
          <p:cNvSpPr/>
          <p:nvPr/>
        </p:nvSpPr>
        <p:spPr>
          <a:xfrm rot="16200000" flipH="1">
            <a:off x="3900669" y="-603447"/>
            <a:ext cx="4680520" cy="8280919"/>
          </a:xfrm>
          <a:prstGeom prst="corner">
            <a:avLst>
              <a:gd name="adj1" fmla="val 42069"/>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2" name="직사각형 51"/>
          <p:cNvSpPr/>
          <p:nvPr/>
        </p:nvSpPr>
        <p:spPr>
          <a:xfrm>
            <a:off x="2324436" y="4872376"/>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Group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3" name="직사각형 52"/>
          <p:cNvSpPr/>
          <p:nvPr/>
        </p:nvSpPr>
        <p:spPr>
          <a:xfrm>
            <a:off x="4484592" y="486308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Bridging </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4" name="직사각형 53"/>
          <p:cNvSpPr/>
          <p:nvPr/>
        </p:nvSpPr>
        <p:spPr>
          <a:xfrm>
            <a:off x="6853141" y="485678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Streaming </a:t>
            </a:r>
            <a:endParaRPr kumimoji="0" lang="ko-KR" altLang="en-US" sz="11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5" name="직사각형 54"/>
          <p:cNvSpPr/>
          <p:nvPr/>
        </p:nvSpPr>
        <p:spPr>
          <a:xfrm>
            <a:off x="4476733" y="336186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Device management</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6" name="직사각형 55"/>
          <p:cNvSpPr/>
          <p:nvPr/>
        </p:nvSpPr>
        <p:spPr>
          <a:xfrm>
            <a:off x="6780989" y="3367941"/>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Security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7" name="직사각형 56"/>
          <p:cNvSpPr/>
          <p:nvPr/>
        </p:nvSpPr>
        <p:spPr>
          <a:xfrm>
            <a:off x="2333416" y="3362422"/>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Discovery</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8" name="직사각형 57"/>
          <p:cNvSpPr/>
          <p:nvPr/>
        </p:nvSpPr>
        <p:spPr>
          <a:xfrm>
            <a:off x="8797213" y="1775479"/>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Messaging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59" name="직사각형 58"/>
          <p:cNvSpPr/>
          <p:nvPr/>
        </p:nvSpPr>
        <p:spPr>
          <a:xfrm>
            <a:off x="2321156"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ID &amp; Addressing</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0" name="직사각형 59"/>
          <p:cNvSpPr/>
          <p:nvPr/>
        </p:nvSpPr>
        <p:spPr>
          <a:xfrm>
            <a:off x="6790248"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CRUDN</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1" name="직사각형 60"/>
          <p:cNvSpPr/>
          <p:nvPr/>
        </p:nvSpPr>
        <p:spPr>
          <a:xfrm>
            <a:off x="4476733" y="1772817"/>
            <a:ext cx="1296000" cy="428833"/>
          </a:xfrm>
          <a:prstGeom prst="rect">
            <a:avLst/>
          </a:prstGeom>
          <a:solidFill>
            <a:sysClr val="window" lastClr="FFFFFF"/>
          </a:solidFill>
          <a:ln w="28575" cap="flat" cmpd="sng" algn="ctr">
            <a:solidFill>
              <a:sysClr val="windowText" lastClr="000000"/>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Resource model</a:t>
            </a:r>
            <a:endParaRPr kumimoji="0" lang="ko-KR" altLang="en-US" sz="12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62" name="직사각형 61"/>
          <p:cNvSpPr/>
          <p:nvPr/>
        </p:nvSpPr>
        <p:spPr>
          <a:xfrm>
            <a:off x="1668421" y="2348880"/>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Identifier &amp; locator for OCF entities with resolution scheme</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3" name="직사각형 62"/>
          <p:cNvSpPr/>
          <p:nvPr/>
        </p:nvSpPr>
        <p:spPr>
          <a:xfrm>
            <a:off x="8797213" y="2354094"/>
            <a:ext cx="2263136" cy="656506"/>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Realizing CRUDN with transfer protocol (e.g., </a:t>
            </a:r>
            <a:r>
              <a:rPr lang="en-US" altLang="ko-KR" sz="1200" kern="0" dirty="0" err="1">
                <a:solidFill>
                  <a:prstClr val="black"/>
                </a:solidFill>
                <a:latin typeface="Arial"/>
                <a:ea typeface="맑은 고딕"/>
              </a:rPr>
              <a:t>CoAP</a:t>
            </a:r>
            <a:r>
              <a:rPr lang="en-US" altLang="ko-KR" sz="1200" kern="0" dirty="0">
                <a:solidFill>
                  <a:prstClr val="black"/>
                </a:solidFill>
                <a:latin typeface="Arial"/>
                <a:ea typeface="맑은 고딕"/>
              </a:rPr>
              <a:t>, HTTP, MQTT, DDS)</a:t>
            </a:r>
          </a:p>
        </p:txBody>
      </p:sp>
      <p:sp>
        <p:nvSpPr>
          <p:cNvPr id="64" name="직사각형 63"/>
          <p:cNvSpPr/>
          <p:nvPr/>
        </p:nvSpPr>
        <p:spPr>
          <a:xfrm>
            <a:off x="4050500" y="2362528"/>
            <a:ext cx="1944216"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lang="en-US" altLang="ko-KR" sz="1200" kern="0" dirty="0">
                <a:solidFill>
                  <a:sysClr val="windowText" lastClr="000000"/>
                </a:solidFill>
                <a:latin typeface="Arial"/>
                <a:ea typeface="맑은 고딕"/>
              </a:rPr>
              <a:t>A way to construct Resource with attributes, Resource Type &amp; Link.  </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5" name="직사각형 64"/>
          <p:cNvSpPr/>
          <p:nvPr/>
        </p:nvSpPr>
        <p:spPr>
          <a:xfrm>
            <a:off x="6186792" y="2362528"/>
            <a:ext cx="2428244"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Create, Retrieve, Update, Delete &amp; Notification of Resource with generic Request &amp; Response.</a:t>
            </a:r>
          </a:p>
        </p:txBody>
      </p:sp>
      <p:sp>
        <p:nvSpPr>
          <p:cNvPr id="66" name="직사각형 65"/>
          <p:cNvSpPr/>
          <p:nvPr/>
        </p:nvSpPr>
        <p:spPr>
          <a:xfrm>
            <a:off x="3989716" y="3933056"/>
            <a:ext cx="2128982"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device capability, configuration, monitoring and life cycle management.  </a:t>
            </a:r>
            <a:endParaRPr lang="en-US" altLang="ko-KR" sz="1200" kern="0" dirty="0">
              <a:solidFill>
                <a:prstClr val="black"/>
              </a:solidFill>
              <a:latin typeface="Arial"/>
              <a:ea typeface="맑은 고딕"/>
            </a:endParaRPr>
          </a:p>
        </p:txBody>
      </p:sp>
      <p:sp>
        <p:nvSpPr>
          <p:cNvPr id="67" name="직사각형 66"/>
          <p:cNvSpPr/>
          <p:nvPr/>
        </p:nvSpPr>
        <p:spPr>
          <a:xfrm>
            <a:off x="6670819" y="3933056"/>
            <a:ext cx="2268900"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Onboarding, Authentication, Authorization &amp; Access control</a:t>
            </a:r>
          </a:p>
        </p:txBody>
      </p:sp>
      <p:sp>
        <p:nvSpPr>
          <p:cNvPr id="68" name="직사각형 67"/>
          <p:cNvSpPr/>
          <p:nvPr/>
        </p:nvSpPr>
        <p:spPr>
          <a:xfrm>
            <a:off x="1189552" y="3944073"/>
            <a:ext cx="2450367" cy="64807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sysClr val="windowText" lastClr="000000"/>
                </a:solidFill>
                <a:effectLst/>
                <a:uLnTx/>
                <a:uFillTx/>
                <a:latin typeface="Arial"/>
                <a:ea typeface="맑은 고딕"/>
                <a:cs typeface="+mn-cs"/>
              </a:rPr>
              <a:t>Finding relevant device &amp; service information. Pull or Push based &amp; Direct &amp; Indirect</a:t>
            </a:r>
            <a:endParaRPr kumimoji="0" lang="en-US" altLang="ko-KR" sz="1200" b="0" i="0" u="none" strike="noStrike" kern="0" cap="none" spc="0" normalizeH="0" baseline="0" noProof="0" dirty="0">
              <a:ln>
                <a:noFill/>
              </a:ln>
              <a:solidFill>
                <a:prstClr val="black"/>
              </a:solidFill>
              <a:effectLst/>
              <a:uLnTx/>
              <a:uFillTx/>
              <a:latin typeface="Arial"/>
              <a:ea typeface="맑은 고딕"/>
              <a:cs typeface="+mn-cs"/>
            </a:endParaRPr>
          </a:p>
        </p:txBody>
      </p:sp>
      <p:sp>
        <p:nvSpPr>
          <p:cNvPr id="69" name="직사각형 68"/>
          <p:cNvSpPr/>
          <p:nvPr/>
        </p:nvSpPr>
        <p:spPr>
          <a:xfrm>
            <a:off x="1189552" y="5433398"/>
            <a:ext cx="2423085" cy="659898"/>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sysClr val="windowText" lastClr="000000"/>
                </a:solidFill>
                <a:latin typeface="Arial"/>
                <a:ea typeface="맑은 고딕"/>
              </a:rPr>
              <a:t>Manage group &amp; collective group activity, Group/ Scene/ Script/ Rule </a:t>
            </a:r>
            <a:endParaRPr lang="en-US" altLang="ko-KR" sz="1200" kern="0" dirty="0">
              <a:solidFill>
                <a:prstClr val="black"/>
              </a:solidFill>
              <a:latin typeface="Arial"/>
              <a:ea typeface="맑은 고딕"/>
            </a:endParaRPr>
          </a:p>
        </p:txBody>
      </p:sp>
      <p:sp>
        <p:nvSpPr>
          <p:cNvPr id="70" name="직사각형 69"/>
          <p:cNvSpPr/>
          <p:nvPr/>
        </p:nvSpPr>
        <p:spPr>
          <a:xfrm>
            <a:off x="3842420" y="5434207"/>
            <a:ext cx="2772382"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lvl="0" latinLnBrk="1">
              <a:defRPr/>
            </a:pPr>
            <a:r>
              <a:rPr lang="en-US" altLang="ko-KR" sz="1200" kern="0" dirty="0">
                <a:solidFill>
                  <a:prstClr val="black"/>
                </a:solidFill>
                <a:latin typeface="Arial"/>
                <a:ea typeface="맑은 고딕"/>
              </a:rPr>
              <a:t>Intermediate or translate between different echo, protocols. Bridging with Virtual entity with synchronization </a:t>
            </a:r>
          </a:p>
        </p:txBody>
      </p:sp>
      <p:sp>
        <p:nvSpPr>
          <p:cNvPr id="71" name="직사각형 70"/>
          <p:cNvSpPr/>
          <p:nvPr/>
        </p:nvSpPr>
        <p:spPr>
          <a:xfrm>
            <a:off x="6862613" y="5434207"/>
            <a:ext cx="1590723" cy="706432"/>
          </a:xfrm>
          <a:prstGeom prst="rect">
            <a:avLst/>
          </a:prstGeom>
          <a:solidFill>
            <a:srgbClr val="99FF99"/>
          </a:solidFill>
          <a:ln w="25400" cap="flat" cmpd="sng" algn="ctr">
            <a:solidFill>
              <a:srgbClr val="4F81BD">
                <a:shade val="50000"/>
              </a:srgbClr>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tabLst/>
              <a:defRPr/>
            </a:pP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Deliver data flow with </a:t>
            </a:r>
            <a:r>
              <a:rPr kumimoji="0" lang="en-US" altLang="ko-KR" sz="1200" b="0" i="0" u="none" strike="noStrike" kern="0" cap="none" spc="0" normalizeH="0" baseline="0" noProof="0" dirty="0" err="1">
                <a:ln>
                  <a:noFill/>
                </a:ln>
                <a:solidFill>
                  <a:prstClr val="black"/>
                </a:solidFill>
                <a:effectLst/>
                <a:uLnTx/>
                <a:uFillTx/>
                <a:latin typeface="Arial"/>
                <a:ea typeface="맑은 고딕"/>
                <a:cs typeface="+mn-cs"/>
              </a:rPr>
              <a:t>QoS</a:t>
            </a:r>
            <a:r>
              <a:rPr kumimoji="0" lang="en-US" altLang="ko-KR" sz="1200" b="0" i="0" u="none" strike="noStrike" kern="0" cap="none" spc="0" normalizeH="0" baseline="0" noProof="0" dirty="0">
                <a:ln>
                  <a:noFill/>
                </a:ln>
                <a:solidFill>
                  <a:prstClr val="black"/>
                </a:solidFill>
                <a:effectLst/>
                <a:uLnTx/>
                <a:uFillTx/>
                <a:latin typeface="Arial"/>
                <a:ea typeface="맑은 고딕"/>
                <a:cs typeface="+mn-cs"/>
              </a:rPr>
              <a:t> constraints.</a:t>
            </a:r>
          </a:p>
        </p:txBody>
      </p:sp>
      <p:sp>
        <p:nvSpPr>
          <p:cNvPr id="73" name="제목 2"/>
          <p:cNvSpPr>
            <a:spLocks noGrp="1"/>
          </p:cNvSpPr>
          <p:nvPr>
            <p:ph type="title"/>
          </p:nvPr>
        </p:nvSpPr>
        <p:spPr>
          <a:xfrm>
            <a:off x="491046" y="94453"/>
            <a:ext cx="10295018" cy="721233"/>
          </a:xfrm>
        </p:spPr>
        <p:txBody>
          <a:bodyPr/>
          <a:lstStyle/>
          <a:p>
            <a:r>
              <a:rPr lang="en-US" altLang="ko-KR" dirty="0"/>
              <a:t>OCF Framework – </a:t>
            </a:r>
            <a:r>
              <a:rPr lang="en-US" altLang="ko-KR" dirty="0" err="1"/>
              <a:t>IoT</a:t>
            </a:r>
            <a:r>
              <a:rPr lang="en-US" altLang="ko-KR" dirty="0"/>
              <a:t> Platform? </a:t>
            </a:r>
            <a:endParaRPr lang="ko-KR" altLang="en-US" dirty="0"/>
          </a:p>
        </p:txBody>
      </p:sp>
    </p:spTree>
    <p:extLst>
      <p:ext uri="{BB962C8B-B14F-4D97-AF65-F5344CB8AC3E}">
        <p14:creationId xmlns:p14="http://schemas.microsoft.com/office/powerpoint/2010/main" val="4057046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Core features &amp; issues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24</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68E0C04D-2334-4CB3-88D9-EEE62B4A6B28}" type="datetime3">
              <a:rPr lang="en-US" altLang="ko-KR" smtClean="0"/>
              <a:t>26 June 2017</a:t>
            </a:fld>
            <a:endParaRPr lang="en-US" dirty="0"/>
          </a:p>
        </p:txBody>
      </p:sp>
      <p:sp>
        <p:nvSpPr>
          <p:cNvPr id="6" name="TextBox 5"/>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7" name="표 6"/>
          <p:cNvGraphicFramePr>
            <a:graphicFrameLocks noGrp="1"/>
          </p:cNvGraphicFramePr>
          <p:nvPr>
            <p:extLst>
              <p:ext uri="{D42A27DB-BD31-4B8C-83A1-F6EECF244321}">
                <p14:modId xmlns:p14="http://schemas.microsoft.com/office/powerpoint/2010/main" val="132878738"/>
              </p:ext>
            </p:extLst>
          </p:nvPr>
        </p:nvGraphicFramePr>
        <p:xfrm>
          <a:off x="670719" y="859970"/>
          <a:ext cx="9490652" cy="543859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180235">
                  <a:extLst>
                    <a:ext uri="{9D8B030D-6E8A-4147-A177-3AD203B41FA5}">
                      <a16:colId xmlns:a16="http://schemas.microsoft.com/office/drawing/2014/main" val="20000"/>
                    </a:ext>
                  </a:extLst>
                </a:gridCol>
                <a:gridCol w="3891850">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Core</a:t>
                      </a:r>
                      <a:r>
                        <a:rPr lang="ko-KR" altLang="en-US" sz="1200" baseline="0" dirty="0">
                          <a:solidFill>
                            <a:sysClr val="windowText" lastClr="000000"/>
                          </a:solidFill>
                        </a:rPr>
                        <a:t> </a:t>
                      </a:r>
                      <a:r>
                        <a:rPr lang="en-US" altLang="ko-KR" sz="1200" baseline="0" dirty="0">
                          <a:solidFill>
                            <a:sysClr val="windowText" lastClr="000000"/>
                          </a:solidFill>
                        </a:rPr>
                        <a:t>features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rowSpan="4">
                  <a:txBody>
                    <a:bodyPr/>
                    <a:lstStyle/>
                    <a:p>
                      <a:pPr latinLnBrk="1"/>
                      <a:r>
                        <a:rPr lang="en-US" altLang="ko-KR" sz="1000" dirty="0">
                          <a:solidFill>
                            <a:sysClr val="windowText" lastClr="000000"/>
                          </a:solidFill>
                        </a:rPr>
                        <a:t>ID</a:t>
                      </a:r>
                      <a:r>
                        <a:rPr lang="en-US" altLang="ko-KR" sz="1000" baseline="0" dirty="0">
                          <a:solidFill>
                            <a:sysClr val="windowText" lastClr="000000"/>
                          </a:solidFill>
                        </a:rPr>
                        <a:t> &amp; Addressing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baseline="0" dirty="0">
                          <a:solidFill>
                            <a:sysClr val="windowText" lastClr="000000"/>
                          </a:solidFill>
                        </a:rPr>
                        <a:t>Entity to identify: Resource, Device, App,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baseline="0" dirty="0">
                          <a:solidFill>
                            <a:sysClr val="windowText" lastClr="000000"/>
                          </a:solidFill>
                        </a:rPr>
                        <a:t>Define entities to identify </a:t>
                      </a:r>
                    </a:p>
                    <a:p>
                      <a:pPr marL="285750" indent="-285750" latinLnBrk="1">
                        <a:buAutoNum type="romanLcParenR"/>
                      </a:pPr>
                      <a:r>
                        <a:rPr lang="en-US" altLang="ko-KR" sz="1000" baseline="0" dirty="0">
                          <a:solidFill>
                            <a:sysClr val="windowText" lastClr="000000"/>
                          </a:solidFill>
                        </a:rPr>
                        <a:t>Define identifier/Name per entity</a:t>
                      </a:r>
                    </a:p>
                    <a:p>
                      <a:pPr marL="285750" indent="-285750" latinLnBrk="1">
                        <a:buAutoNum type="romanLcParenR"/>
                      </a:pPr>
                      <a:r>
                        <a:rPr lang="en-US" altLang="ko-KR" sz="1000" baseline="0" dirty="0">
                          <a:solidFill>
                            <a:sysClr val="windowText" lastClr="000000"/>
                          </a:solidFill>
                        </a:rPr>
                        <a:t>Identifier format: URI (URN+URL)</a:t>
                      </a:r>
                    </a:p>
                    <a:p>
                      <a:pPr marL="285750" indent="-285750" latinLnBrk="1">
                        <a:buAutoNum type="romanLcParenR"/>
                      </a:pPr>
                      <a:r>
                        <a:rPr lang="en-US" altLang="ko-KR" sz="1000" baseline="0" dirty="0">
                          <a:solidFill>
                            <a:sysClr val="windowText" lastClr="000000"/>
                          </a:solidFill>
                        </a:rPr>
                        <a:t>Alignment with SHP, MSC, Mobile </a:t>
                      </a:r>
                    </a:p>
                    <a:p>
                      <a:pPr marL="285750" indent="-285750" latinLnBrk="1">
                        <a:buAutoNum type="romanLcParenR"/>
                      </a:pPr>
                      <a:r>
                        <a:rPr lang="en-US" altLang="ko-KR" sz="1000" dirty="0">
                          <a:solidFill>
                            <a:sysClr val="windowText" lastClr="000000"/>
                          </a:solidFill>
                        </a:rPr>
                        <a:t>Present a resolution scheme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IDs per an entity: URI = URN + URL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2"/>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ysClr val="windowText" lastClr="000000"/>
                          </a:solidFill>
                        </a:rPr>
                        <a:t>ID format: UUID, URI?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Resolution</a:t>
                      </a:r>
                      <a:r>
                        <a:rPr lang="en-US" altLang="ko-KR" sz="1000" baseline="0" dirty="0">
                          <a:solidFill>
                            <a:sysClr val="windowText" lastClr="000000"/>
                          </a:solidFill>
                        </a:rPr>
                        <a:t> scheme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5918">
                <a:tc rowSpan="3">
                  <a:txBody>
                    <a:bodyPr/>
                    <a:lstStyle/>
                    <a:p>
                      <a:pPr latinLnBrk="1"/>
                      <a:r>
                        <a:rPr lang="en-US" altLang="ko-KR" sz="1000" dirty="0">
                          <a:solidFill>
                            <a:sysClr val="windowText" lastClr="000000"/>
                          </a:solidFill>
                        </a:rPr>
                        <a:t>Resource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Resource terms: attributes,</a:t>
                      </a:r>
                      <a:r>
                        <a:rPr lang="en-US" altLang="ko-KR" sz="1000" baseline="0" dirty="0">
                          <a:solidFill>
                            <a:sysClr val="windowText" lastClr="000000"/>
                          </a:solidFill>
                        </a:rPr>
                        <a:t> interface…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3">
                  <a:txBody>
                    <a:bodyPr/>
                    <a:lstStyle/>
                    <a:p>
                      <a:pPr marL="285750" indent="-285750" latinLnBrk="1">
                        <a:buAutoNum type="romanLcParenR"/>
                      </a:pPr>
                      <a:r>
                        <a:rPr lang="en-US" altLang="ko-KR" sz="1000" baseline="0" dirty="0">
                          <a:solidFill>
                            <a:sysClr val="windowText" lastClr="000000"/>
                          </a:solidFill>
                        </a:rPr>
                        <a:t>Clarify resource terms &amp; rules</a:t>
                      </a:r>
                    </a:p>
                    <a:p>
                      <a:pPr marL="285750" indent="-285750" latinLnBrk="1">
                        <a:buAutoNum type="romanLcParenR"/>
                      </a:pPr>
                      <a:r>
                        <a:rPr lang="en-US" altLang="ko-KR" sz="1000" baseline="0" dirty="0">
                          <a:solidFill>
                            <a:sysClr val="windowText" lastClr="000000"/>
                          </a:solidFill>
                        </a:rPr>
                        <a:t>Common resource &amp; attributes</a:t>
                      </a:r>
                    </a:p>
                    <a:p>
                      <a:pPr marL="285750" indent="-285750" latinLnBrk="1">
                        <a:buAutoNum type="romanLcParenR"/>
                      </a:pPr>
                      <a:r>
                        <a:rPr lang="en-US" altLang="ko-KR" sz="1000" baseline="0" dirty="0">
                          <a:solidFill>
                            <a:sysClr val="windowText" lastClr="000000"/>
                          </a:solidFill>
                        </a:rPr>
                        <a:t>Align with SHP or existing resource standard (oneM2M)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Resource</a:t>
                      </a:r>
                      <a:r>
                        <a:rPr lang="en-US" altLang="ko-KR" sz="1000" baseline="0" dirty="0">
                          <a:solidFill>
                            <a:sysClr val="windowText" lastClr="000000"/>
                          </a:solidFill>
                        </a:rPr>
                        <a:t> structure: Link, </a:t>
                      </a:r>
                      <a:r>
                        <a:rPr lang="en-US" altLang="ko-KR" sz="1000" baseline="0" dirty="0" err="1">
                          <a:solidFill>
                            <a:sysClr val="windowText" lastClr="000000"/>
                          </a:solidFill>
                        </a:rPr>
                        <a:t>Colleciton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6"/>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Common resource &amp; attributes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45918">
                <a:tc rowSpan="2">
                  <a:txBody>
                    <a:bodyPr/>
                    <a:lstStyle/>
                    <a:p>
                      <a:pPr latinLnBrk="1"/>
                      <a:r>
                        <a:rPr lang="en-US" altLang="ko-KR" sz="1000" dirty="0">
                          <a:solidFill>
                            <a:sysClr val="windowText" lastClr="000000"/>
                          </a:solidFill>
                        </a:rPr>
                        <a:t>CRUDN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Generic</a:t>
                      </a:r>
                      <a:r>
                        <a:rPr lang="en-US" altLang="ko-KR" sz="1000" baseline="0" dirty="0">
                          <a:solidFill>
                            <a:sysClr val="windowText" lastClr="000000"/>
                          </a:solidFill>
                        </a:rPr>
                        <a:t> Request &amp; Response format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000" dirty="0">
                          <a:solidFill>
                            <a:sysClr val="windowText" lastClr="000000"/>
                          </a:solidFill>
                        </a:rPr>
                        <a:t>Parameters</a:t>
                      </a:r>
                      <a:r>
                        <a:rPr lang="en-US" altLang="ko-KR" sz="1000" baseline="0" dirty="0">
                          <a:solidFill>
                            <a:sysClr val="windowText" lastClr="000000"/>
                          </a:solidFill>
                        </a:rPr>
                        <a:t> for REQ &amp; RES</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Generic procedure (Notification)</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CRUDN</a:t>
                      </a:r>
                      <a:r>
                        <a:rPr lang="en-US" altLang="ko-KR" sz="1000" baseline="0" dirty="0">
                          <a:solidFill>
                            <a:sysClr val="windowText" lastClr="000000"/>
                          </a:solidFill>
                        </a:rPr>
                        <a:t> procedures with Request &amp; Response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45918">
                <a:tc rowSpan="4">
                  <a:txBody>
                    <a:bodyPr/>
                    <a:lstStyle/>
                    <a:p>
                      <a:pPr latinLnBrk="1"/>
                      <a:r>
                        <a:rPr lang="en-US" altLang="ko-KR" sz="1000" dirty="0">
                          <a:solidFill>
                            <a:sysClr val="windowText" lastClr="000000"/>
                          </a:solidFill>
                        </a:rPr>
                        <a:t>Discovery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Local: </a:t>
                      </a:r>
                      <a:r>
                        <a:rPr lang="en-US" altLang="ko-KR" sz="1000" dirty="0" err="1">
                          <a:solidFill>
                            <a:sysClr val="windowText" lastClr="000000"/>
                          </a:solidFill>
                        </a:rPr>
                        <a:t>mDNS</a:t>
                      </a:r>
                      <a:r>
                        <a:rPr lang="en-US" altLang="ko-KR" sz="1000" dirty="0">
                          <a:solidFill>
                            <a:sysClr val="windowText" lastClr="000000"/>
                          </a:solidFill>
                        </a:rPr>
                        <a:t>,</a:t>
                      </a:r>
                      <a:r>
                        <a:rPr lang="en-US" altLang="ko-KR" sz="1000" baseline="0" dirty="0">
                          <a:solidFill>
                            <a:sysClr val="windowText" lastClr="000000"/>
                          </a:solidFill>
                        </a:rPr>
                        <a:t> or </a:t>
                      </a:r>
                      <a:r>
                        <a:rPr lang="en-US" altLang="ko-KR" sz="1000" baseline="0" dirty="0" err="1">
                          <a:solidFill>
                            <a:sysClr val="windowText" lastClr="000000"/>
                          </a:solidFill>
                        </a:rPr>
                        <a:t>CoAP</a:t>
                      </a:r>
                      <a:r>
                        <a:rPr lang="en-US" altLang="ko-KR" sz="1000" baseline="0" dirty="0">
                          <a:solidFill>
                            <a:sysClr val="windowText" lastClr="000000"/>
                          </a:solidFill>
                        </a:rPr>
                        <a:t> based </a:t>
                      </a:r>
                      <a:endParaRPr lang="en-US" altLang="ko-KR"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000" dirty="0">
                          <a:solidFill>
                            <a:sysClr val="windowText" lastClr="000000"/>
                          </a:solidFill>
                        </a:rPr>
                        <a:t>Multiprotocol: </a:t>
                      </a:r>
                      <a:r>
                        <a:rPr lang="en-US" altLang="ko-KR" sz="1000" dirty="0" err="1">
                          <a:solidFill>
                            <a:sysClr val="windowText" lastClr="000000"/>
                          </a:solidFill>
                        </a:rPr>
                        <a:t>mDNS</a:t>
                      </a:r>
                      <a:r>
                        <a:rPr lang="en-US" altLang="ko-KR" sz="1000" dirty="0">
                          <a:solidFill>
                            <a:sysClr val="windowText" lastClr="000000"/>
                          </a:solidFill>
                        </a:rPr>
                        <a:t> </a:t>
                      </a:r>
                      <a:r>
                        <a:rPr lang="en-US" altLang="ko-KR" sz="1000" dirty="0" err="1">
                          <a:solidFill>
                            <a:sysClr val="windowText" lastClr="000000"/>
                          </a:solidFill>
                        </a:rPr>
                        <a:t>vs</a:t>
                      </a:r>
                      <a:r>
                        <a:rPr lang="en-US" altLang="ko-KR" sz="1000" dirty="0">
                          <a:solidFill>
                            <a:sysClr val="windowText" lastClr="000000"/>
                          </a:solidFill>
                        </a:rPr>
                        <a:t> </a:t>
                      </a:r>
                      <a:r>
                        <a:rPr lang="en-US" altLang="ko-KR" sz="1000" dirty="0" err="1">
                          <a:solidFill>
                            <a:sysClr val="windowText" lastClr="000000"/>
                          </a:solidFill>
                        </a:rPr>
                        <a:t>CoAP</a:t>
                      </a:r>
                      <a:r>
                        <a:rPr lang="en-US" altLang="ko-KR" sz="1000" dirty="0">
                          <a:solidFill>
                            <a:sysClr val="windowText" lastClr="000000"/>
                          </a:solidFill>
                        </a:rPr>
                        <a:t> discovery</a:t>
                      </a:r>
                      <a:r>
                        <a:rPr lang="en-US" altLang="ko-KR" sz="1000" baseline="0" dirty="0">
                          <a:solidFill>
                            <a:sysClr val="windowText" lastClr="000000"/>
                          </a:solidFill>
                        </a:rPr>
                        <a:t> </a:t>
                      </a:r>
                      <a:endParaRPr lang="en-US" altLang="ko-KR" sz="1000" dirty="0">
                        <a:solidFill>
                          <a:sysClr val="windowText" lastClr="000000"/>
                        </a:solidFill>
                      </a:endParaRPr>
                    </a:p>
                    <a:p>
                      <a:pPr marL="285750" indent="-285750" latinLnBrk="1">
                        <a:buAutoNum type="romanLcParenR"/>
                      </a:pPr>
                      <a:r>
                        <a:rPr lang="en-US" altLang="ko-KR" sz="1000" dirty="0">
                          <a:solidFill>
                            <a:sysClr val="windowText" lastClr="000000"/>
                          </a:solidFill>
                        </a:rPr>
                        <a:t>Advance remote discovery </a:t>
                      </a:r>
                      <a:r>
                        <a:rPr lang="en-US" altLang="ko-KR" sz="1000" baseline="0" dirty="0">
                          <a:solidFill>
                            <a:sysClr val="windowText" lastClr="000000"/>
                          </a:solidFill>
                        </a:rPr>
                        <a:t> </a:t>
                      </a:r>
                    </a:p>
                    <a:p>
                      <a:pPr marL="285750" indent="-285750" latinLnBrk="1">
                        <a:buAutoNum type="romanLcParenR"/>
                      </a:pPr>
                      <a:r>
                        <a:rPr lang="en-US" altLang="ko-KR" sz="1000" baseline="0" dirty="0">
                          <a:solidFill>
                            <a:sysClr val="windowText" lastClr="000000"/>
                          </a:solidFill>
                        </a:rPr>
                        <a:t>Define a registration standard</a:t>
                      </a:r>
                    </a:p>
                    <a:p>
                      <a:pPr marL="285750" indent="-285750" latinLnBrk="1">
                        <a:buAutoNum type="romanLcParenR"/>
                      </a:pPr>
                      <a:r>
                        <a:rPr lang="en-US" altLang="ko-KR" sz="1000" baseline="0" dirty="0">
                          <a:solidFill>
                            <a:sysClr val="windowText" lastClr="000000"/>
                          </a:solidFill>
                        </a:rPr>
                        <a:t>Term: Search &amp; Advertisement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45918">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Remote: TBD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245918">
                <a:tc vMerge="1">
                  <a:txBody>
                    <a:bodyPr/>
                    <a:lstStyle/>
                    <a:p>
                      <a:pPr latinLnBrk="1"/>
                      <a:endParaRPr lang="ko-KR" altLang="en-US"/>
                    </a:p>
                  </a:txBody>
                  <a:tcPr/>
                </a:tc>
                <a:tc>
                  <a:txBody>
                    <a:bodyPr/>
                    <a:lstStyle/>
                    <a:p>
                      <a:pPr algn="ctr" latinLnBrk="1"/>
                      <a:r>
                        <a:rPr lang="en-US" altLang="ko-KR" sz="1000" dirty="0">
                          <a:solidFill>
                            <a:sysClr val="windowText" lastClr="000000"/>
                          </a:solidFill>
                        </a:rPr>
                        <a:t>Registration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12"/>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Unsolicited</a:t>
                      </a:r>
                      <a:r>
                        <a:rPr lang="en-US" altLang="ko-KR" sz="1000" baseline="0" dirty="0">
                          <a:solidFill>
                            <a:sysClr val="windowText" lastClr="000000"/>
                          </a:solidFill>
                        </a:rPr>
                        <a:t> (</a:t>
                      </a:r>
                      <a:r>
                        <a:rPr lang="en-US" altLang="ko-KR" sz="1000" dirty="0">
                          <a:solidFill>
                            <a:sysClr val="windowText" lastClr="000000"/>
                          </a:solidFill>
                        </a:rPr>
                        <a:t>Search &amp; Advertisement)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latinLnBrk="1"/>
                      <a:r>
                        <a:rPr lang="en-US" altLang="ko-KR" sz="1000" dirty="0">
                          <a:solidFill>
                            <a:sysClr val="windowText" lastClr="000000"/>
                          </a:solidFill>
                        </a:rPr>
                        <a:t>Messaging</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HTTP,</a:t>
                      </a:r>
                      <a:r>
                        <a:rPr lang="en-US" altLang="ko-KR" sz="1000" baseline="0" dirty="0">
                          <a:solidFill>
                            <a:sysClr val="windowText" lastClr="000000"/>
                          </a:solidFill>
                        </a:rPr>
                        <a:t> MQTT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REST transaction with MQTT</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Multi-protocol:</a:t>
                      </a:r>
                      <a:r>
                        <a:rPr lang="en-US" altLang="ko-KR" sz="1000" baseline="0" dirty="0">
                          <a:solidFill>
                            <a:sysClr val="windowText" lastClr="000000"/>
                          </a:solidFill>
                        </a:rPr>
                        <a:t> </a:t>
                      </a:r>
                      <a:r>
                        <a:rPr lang="en-US" altLang="ko-KR" sz="1000" baseline="0" dirty="0" err="1">
                          <a:solidFill>
                            <a:sysClr val="windowText" lastClr="000000"/>
                          </a:solidFill>
                        </a:rPr>
                        <a:t>CoAP</a:t>
                      </a:r>
                      <a:r>
                        <a:rPr lang="en-US" altLang="ko-KR" sz="1000" baseline="0" dirty="0">
                          <a:solidFill>
                            <a:sysClr val="windowText" lastClr="000000"/>
                          </a:solidFill>
                        </a:rPr>
                        <a:t> &amp; MQTT </a:t>
                      </a:r>
                      <a:endParaRPr lang="ko-KR" altLang="en-US" sz="1000" dirty="0">
                        <a:solidFill>
                          <a:sysClr val="windowText" lastClr="000000"/>
                        </a:solidFill>
                      </a:endParaRPr>
                    </a:p>
                    <a:p>
                      <a:pPr marL="285750" indent="-285750" latinLnBrk="1">
                        <a:buAutoNum type="romanLcParenR"/>
                      </a:pPr>
                      <a:r>
                        <a:rPr lang="en-US" altLang="ko-KR" sz="1000" dirty="0" err="1">
                          <a:solidFill>
                            <a:sysClr val="windowText" lastClr="000000"/>
                          </a:solidFill>
                        </a:rPr>
                        <a:t>CoAP</a:t>
                      </a:r>
                      <a:r>
                        <a:rPr lang="en-US" altLang="ko-KR" sz="1000" dirty="0">
                          <a:solidFill>
                            <a:sysClr val="windowText" lastClr="000000"/>
                          </a:solidFill>
                        </a:rPr>
                        <a:t> over BT/ BLE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327891">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Non-IP support (</a:t>
                      </a:r>
                      <a:r>
                        <a:rPr lang="en-US" altLang="ko-KR" sz="1000" dirty="0" err="1">
                          <a:solidFill>
                            <a:sysClr val="windowText" lastClr="000000"/>
                          </a:solidFill>
                        </a:rPr>
                        <a:t>CoAP</a:t>
                      </a:r>
                      <a:r>
                        <a:rPr lang="en-US" altLang="ko-KR" sz="1000" dirty="0">
                          <a:solidFill>
                            <a:sysClr val="windowText" lastClr="000000"/>
                          </a:solidFill>
                        </a:rPr>
                        <a:t> over</a:t>
                      </a:r>
                      <a:r>
                        <a:rPr lang="en-US" altLang="ko-KR" sz="1000" baseline="0" dirty="0">
                          <a:solidFill>
                            <a:sysClr val="windowText" lastClr="000000"/>
                          </a:solidFill>
                        </a:rPr>
                        <a:t> BT./BLE)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Streaming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Uni</a:t>
                      </a:r>
                      <a:r>
                        <a:rPr lang="en-US" altLang="ko-KR" sz="1000" dirty="0">
                          <a:solidFill>
                            <a:sysClr val="windowText" lastClr="000000"/>
                          </a:solidFill>
                        </a:rPr>
                        <a:t>-directional</a:t>
                      </a:r>
                      <a:r>
                        <a:rPr lang="en-US" altLang="ko-KR" sz="1000" baseline="0" dirty="0">
                          <a:solidFill>
                            <a:sysClr val="windowText" lastClr="000000"/>
                          </a:solidFill>
                        </a:rPr>
                        <a:t> streaming(?) </a:t>
                      </a:r>
                      <a:r>
                        <a:rPr lang="en-US" altLang="ko-KR" sz="1000" dirty="0">
                          <a:solidFill>
                            <a:sysClr val="windowText" lastClr="000000"/>
                          </a:solidFill>
                        </a:rPr>
                        <a:t>TBD</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Streaming with</a:t>
                      </a:r>
                      <a:r>
                        <a:rPr lang="en-US" altLang="ko-KR" sz="1000" baseline="0" dirty="0">
                          <a:solidFill>
                            <a:sysClr val="windowText" lastClr="000000"/>
                          </a:solidFill>
                        </a:rPr>
                        <a:t> REST model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6"/>
                  </a:ext>
                </a:extLst>
              </a:tr>
              <a:tr h="409864">
                <a:tc>
                  <a:txBody>
                    <a:bodyPr/>
                    <a:lstStyle/>
                    <a:p>
                      <a:pPr latinLnBrk="1"/>
                      <a:r>
                        <a:rPr lang="en-US" altLang="ko-KR" sz="1000" dirty="0">
                          <a:solidFill>
                            <a:sysClr val="windowText" lastClr="000000"/>
                          </a:solidFill>
                        </a:rPr>
                        <a:t>Device mgmt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000" dirty="0">
                          <a:solidFill>
                            <a:sysClr val="windowText" lastClr="000000"/>
                          </a:solidFill>
                        </a:rPr>
                        <a:t>On boarding, ii) configuration, iii) device monitoring &amp; iv) diagnostics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OMA</a:t>
                      </a:r>
                      <a:r>
                        <a:rPr lang="en-US" altLang="ko-KR" sz="1000" baseline="0" dirty="0">
                          <a:solidFill>
                            <a:sysClr val="windowText" lastClr="000000"/>
                          </a:solidFill>
                        </a:rPr>
                        <a:t> LWM2M? </a:t>
                      </a:r>
                    </a:p>
                    <a:p>
                      <a:pPr marL="285750" indent="-285750" latinLnBrk="1">
                        <a:buAutoNum type="romanLcParenR"/>
                      </a:pPr>
                      <a:r>
                        <a:rPr lang="en-US" altLang="ko-KR" sz="1000" baseline="0" dirty="0">
                          <a:solidFill>
                            <a:sysClr val="windowText" lastClr="000000"/>
                          </a:solidFill>
                        </a:rPr>
                        <a:t>Resource model conflict?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7"/>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Group</a:t>
                      </a:r>
                      <a:r>
                        <a:rPr lang="en-US" altLang="ko-KR" sz="1000" baseline="0" dirty="0">
                          <a:solidFill>
                            <a:sysClr val="windowText" lastClr="000000"/>
                          </a:solidFill>
                        </a:rPr>
                        <a:t> mgmt</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Collection with collective</a:t>
                      </a:r>
                      <a:r>
                        <a:rPr lang="en-US" altLang="ko-KR" sz="1000" baseline="0" dirty="0">
                          <a:solidFill>
                            <a:sysClr val="windowText" lastClr="000000"/>
                          </a:solidFill>
                        </a:rPr>
                        <a:t> action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dirty="0">
                          <a:solidFill>
                            <a:sysClr val="windowText" lastClr="000000"/>
                          </a:solidFill>
                        </a:rPr>
                        <a:t>Align</a:t>
                      </a:r>
                      <a:r>
                        <a:rPr lang="en-US" altLang="ko-KR" sz="1000" baseline="0" dirty="0">
                          <a:solidFill>
                            <a:sysClr val="windowText" lastClr="000000"/>
                          </a:solidFill>
                        </a:rPr>
                        <a:t> with open source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8"/>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ysClr val="windowText" lastClr="000000"/>
                          </a:solidFill>
                        </a:rPr>
                        <a:t>Protocol bridge </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err="1">
                          <a:solidFill>
                            <a:sysClr val="windowText" lastClr="000000"/>
                          </a:solidFill>
                        </a:rPr>
                        <a:t>CoAP</a:t>
                      </a:r>
                      <a:r>
                        <a:rPr lang="en-US" altLang="ko-KR" sz="1000" dirty="0">
                          <a:solidFill>
                            <a:sysClr val="windowText" lastClr="000000"/>
                          </a:solidFill>
                        </a:rPr>
                        <a:t> to </a:t>
                      </a:r>
                      <a:r>
                        <a:rPr lang="en-US" altLang="ko-KR" sz="1000" dirty="0" err="1">
                          <a:solidFill>
                            <a:sysClr val="windowText" lastClr="000000"/>
                          </a:solidFill>
                        </a:rPr>
                        <a:t>Foo</a:t>
                      </a:r>
                      <a:r>
                        <a:rPr lang="en-US" altLang="ko-KR" sz="1000" dirty="0">
                          <a:solidFill>
                            <a:sysClr val="windowText" lastClr="000000"/>
                          </a:solidFill>
                        </a:rPr>
                        <a:t> bridge(?)</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000" baseline="0" dirty="0">
                          <a:solidFill>
                            <a:sysClr val="windowText" lastClr="000000"/>
                          </a:solidFill>
                        </a:rPr>
                        <a:t>Align with open source &amp; ii) spec item?</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9"/>
                  </a:ext>
                </a:extLst>
              </a:tr>
              <a:tr h="245918">
                <a:tc>
                  <a:txBody>
                    <a:bodyPr/>
                    <a:lstStyle/>
                    <a:p>
                      <a:pPr latinLnBrk="1"/>
                      <a:r>
                        <a:rPr lang="en-US" altLang="ko-KR" sz="1000" dirty="0">
                          <a:solidFill>
                            <a:sysClr val="windowText" lastClr="000000"/>
                          </a:solidFill>
                        </a:rPr>
                        <a:t>Security</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000" dirty="0">
                          <a:solidFill>
                            <a:sysClr val="windowText" lastClr="000000"/>
                          </a:solidFill>
                        </a:rPr>
                        <a:t>Provisioning, Authentication, Access Control</a:t>
                      </a:r>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000" dirty="0">
                          <a:solidFill>
                            <a:sysClr val="windowText" lastClr="000000"/>
                          </a:solidFill>
                        </a:rPr>
                        <a:t>Align with ID &amp; Addressing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20"/>
                  </a:ext>
                </a:extLst>
              </a:tr>
            </a:tbl>
          </a:graphicData>
        </a:graphic>
      </p:graphicFrame>
      <p:sp>
        <p:nvSpPr>
          <p:cNvPr id="8" name="TextBox 7"/>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9" name="타원 8"/>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0" name="TextBox 9"/>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11" name="타원 10"/>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2" name="TextBox 11"/>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13" name="타원 12"/>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4" name="타원 13"/>
          <p:cNvSpPr/>
          <p:nvPr/>
        </p:nvSpPr>
        <p:spPr>
          <a:xfrm>
            <a:off x="5982947" y="11756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5" name="타원 14"/>
          <p:cNvSpPr/>
          <p:nvPr/>
        </p:nvSpPr>
        <p:spPr>
          <a:xfrm>
            <a:off x="5982947" y="140425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6" name="타원 15"/>
          <p:cNvSpPr/>
          <p:nvPr/>
        </p:nvSpPr>
        <p:spPr>
          <a:xfrm>
            <a:off x="5982947" y="1654629"/>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7" name="타원 16"/>
          <p:cNvSpPr/>
          <p:nvPr/>
        </p:nvSpPr>
        <p:spPr>
          <a:xfrm>
            <a:off x="5982947" y="1905001"/>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8" name="타원 17"/>
          <p:cNvSpPr/>
          <p:nvPr/>
        </p:nvSpPr>
        <p:spPr>
          <a:xfrm>
            <a:off x="5982947" y="214448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19" name="타원 18"/>
          <p:cNvSpPr/>
          <p:nvPr/>
        </p:nvSpPr>
        <p:spPr>
          <a:xfrm>
            <a:off x="5982947" y="2394856"/>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0" name="타원 19"/>
          <p:cNvSpPr/>
          <p:nvPr/>
        </p:nvSpPr>
        <p:spPr>
          <a:xfrm>
            <a:off x="5982947" y="2645228"/>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1" name="타원 20"/>
          <p:cNvSpPr/>
          <p:nvPr/>
        </p:nvSpPr>
        <p:spPr>
          <a:xfrm>
            <a:off x="5982947" y="2884712"/>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2" name="타원 21"/>
          <p:cNvSpPr/>
          <p:nvPr/>
        </p:nvSpPr>
        <p:spPr>
          <a:xfrm>
            <a:off x="5982947" y="313508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3" name="타원 22"/>
          <p:cNvSpPr/>
          <p:nvPr/>
        </p:nvSpPr>
        <p:spPr>
          <a:xfrm>
            <a:off x="5982947" y="3385453"/>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4" name="타원 23"/>
          <p:cNvSpPr/>
          <p:nvPr/>
        </p:nvSpPr>
        <p:spPr>
          <a:xfrm>
            <a:off x="5982947" y="3624938"/>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5" name="타원 24"/>
          <p:cNvSpPr/>
          <p:nvPr/>
        </p:nvSpPr>
        <p:spPr>
          <a:xfrm>
            <a:off x="5982947" y="3875310"/>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6" name="타원 25"/>
          <p:cNvSpPr/>
          <p:nvPr/>
        </p:nvSpPr>
        <p:spPr>
          <a:xfrm>
            <a:off x="5982947" y="41148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7" name="타원 26"/>
          <p:cNvSpPr/>
          <p:nvPr/>
        </p:nvSpPr>
        <p:spPr>
          <a:xfrm>
            <a:off x="5982947" y="4365167"/>
            <a:ext cx="211024" cy="185057"/>
          </a:xfrm>
          <a:prstGeom prst="ellipse">
            <a:avLst/>
          </a:prstGeom>
          <a:solidFill>
            <a:srgbClr val="FFCC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8" name="타원 27"/>
          <p:cNvSpPr/>
          <p:nvPr/>
        </p:nvSpPr>
        <p:spPr>
          <a:xfrm>
            <a:off x="5982947" y="4648200"/>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9" name="타원 28"/>
          <p:cNvSpPr/>
          <p:nvPr/>
        </p:nvSpPr>
        <p:spPr>
          <a:xfrm>
            <a:off x="5982947" y="4931227"/>
            <a:ext cx="211024" cy="185057"/>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0" name="타원 29"/>
          <p:cNvSpPr/>
          <p:nvPr/>
        </p:nvSpPr>
        <p:spPr>
          <a:xfrm>
            <a:off x="5982947" y="5268681"/>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1" name="타원 30"/>
          <p:cNvSpPr/>
          <p:nvPr/>
        </p:nvSpPr>
        <p:spPr>
          <a:xfrm>
            <a:off x="5982947" y="5595253"/>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2" name="타원 31"/>
          <p:cNvSpPr/>
          <p:nvPr/>
        </p:nvSpPr>
        <p:spPr>
          <a:xfrm>
            <a:off x="5982947" y="5845625"/>
            <a:ext cx="211024" cy="185057"/>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3" name="타원 32"/>
          <p:cNvSpPr/>
          <p:nvPr/>
        </p:nvSpPr>
        <p:spPr>
          <a:xfrm>
            <a:off x="5982947" y="6095995"/>
            <a:ext cx="211024" cy="185057"/>
          </a:xfrm>
          <a:prstGeom prst="ellipse">
            <a:avLst/>
          </a:prstGeom>
          <a:noFill/>
          <a:ln>
            <a:solidFill>
              <a:schemeClr val="tx1"/>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61651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Current status    </a:t>
            </a:r>
            <a:endParaRPr lang="ko-KR" altLang="en-US" dirty="0"/>
          </a:p>
        </p:txBody>
      </p:sp>
      <p:sp>
        <p:nvSpPr>
          <p:cNvPr id="4" name="슬라이드 번호 개체 틀 3"/>
          <p:cNvSpPr>
            <a:spLocks noGrp="1"/>
          </p:cNvSpPr>
          <p:nvPr>
            <p:ph type="sldNum" sz="quarter" idx="12"/>
          </p:nvPr>
        </p:nvSpPr>
        <p:spPr>
          <a:xfrm>
            <a:off x="10820400" y="6493026"/>
            <a:ext cx="1221390" cy="348441"/>
          </a:xfrm>
        </p:spPr>
        <p:txBody>
          <a:bodyPr/>
          <a:lstStyle/>
          <a:p>
            <a:fld id="{17A5C656-E050-4F3D-A0DB-0D19E9E83691}" type="slidenum">
              <a:rPr lang="en-US" smtClean="0"/>
              <a:pPr/>
              <a:t>25</a:t>
            </a:fld>
            <a:endParaRPr lang="en-US" dirty="0"/>
          </a:p>
        </p:txBody>
      </p:sp>
      <p:sp>
        <p:nvSpPr>
          <p:cNvPr id="5" name="날짜 개체 틀 4"/>
          <p:cNvSpPr>
            <a:spLocks noGrp="1"/>
          </p:cNvSpPr>
          <p:nvPr>
            <p:ph type="dt" sz="half" idx="10"/>
          </p:nvPr>
        </p:nvSpPr>
        <p:spPr>
          <a:xfrm>
            <a:off x="442119" y="6477000"/>
            <a:ext cx="1981200" cy="304801"/>
          </a:xfrm>
        </p:spPr>
        <p:txBody>
          <a:bodyPr/>
          <a:lstStyle/>
          <a:p>
            <a:fld id="{D0C98218-9696-4236-AEC3-16C18AC74404}" type="datetime3">
              <a:rPr lang="en-US" altLang="ko-KR" smtClean="0"/>
              <a:t>26 June 2017</a:t>
            </a:fld>
            <a:endParaRPr lang="en-US" dirty="0"/>
          </a:p>
        </p:txBody>
      </p:sp>
      <p:sp>
        <p:nvSpPr>
          <p:cNvPr id="34" name="TextBox 33"/>
          <p:cNvSpPr txBox="1"/>
          <p:nvPr/>
        </p:nvSpPr>
        <p:spPr>
          <a:xfrm>
            <a:off x="10495272" y="4185121"/>
            <a:ext cx="1455830" cy="1723549"/>
          </a:xfrm>
          <a:prstGeom prst="rect">
            <a:avLst/>
          </a:prstGeom>
          <a:noFill/>
          <a:ln>
            <a:solidFill>
              <a:srgbClr val="000000"/>
            </a:solidFill>
          </a:ln>
        </p:spPr>
        <p:txBody>
          <a:bodyPr wrap="square" rtlCol="0">
            <a:spAutoFit/>
          </a:bodyPr>
          <a:lstStyle/>
          <a:p>
            <a:r>
              <a:rPr lang="en-US" altLang="ko-KR" sz="1400" dirty="0"/>
              <a:t>Status</a:t>
            </a:r>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en-US" altLang="ko-KR" sz="1400" dirty="0"/>
          </a:p>
          <a:p>
            <a:endParaRPr lang="ko-KR" altLang="en-US" sz="800" dirty="0"/>
          </a:p>
        </p:txBody>
      </p:sp>
      <p:graphicFrame>
        <p:nvGraphicFramePr>
          <p:cNvPr id="35" name="표 34"/>
          <p:cNvGraphicFramePr>
            <a:graphicFrameLocks noGrp="1"/>
          </p:cNvGraphicFramePr>
          <p:nvPr>
            <p:extLst>
              <p:ext uri="{D42A27DB-BD31-4B8C-83A1-F6EECF244321}">
                <p14:modId xmlns:p14="http://schemas.microsoft.com/office/powerpoint/2010/main" val="1071320093"/>
              </p:ext>
            </p:extLst>
          </p:nvPr>
        </p:nvGraphicFramePr>
        <p:xfrm>
          <a:off x="699903" y="1237685"/>
          <a:ext cx="9490652" cy="468840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371600">
                  <a:extLst>
                    <a:ext uri="{9D8B030D-6E8A-4147-A177-3AD203B41FA5}">
                      <a16:colId xmlns:a16="http://schemas.microsoft.com/office/drawing/2014/main" val="20000"/>
                    </a:ext>
                  </a:extLst>
                </a:gridCol>
                <a:gridCol w="3700485">
                  <a:extLst>
                    <a:ext uri="{9D8B030D-6E8A-4147-A177-3AD203B41FA5}">
                      <a16:colId xmlns:a16="http://schemas.microsoft.com/office/drawing/2014/main" val="20001"/>
                    </a:ext>
                  </a:extLst>
                </a:gridCol>
                <a:gridCol w="682781">
                  <a:extLst>
                    <a:ext uri="{9D8B030D-6E8A-4147-A177-3AD203B41FA5}">
                      <a16:colId xmlns:a16="http://schemas.microsoft.com/office/drawing/2014/main" val="20002"/>
                    </a:ext>
                  </a:extLst>
                </a:gridCol>
                <a:gridCol w="3735786">
                  <a:extLst>
                    <a:ext uri="{9D8B030D-6E8A-4147-A177-3AD203B41FA5}">
                      <a16:colId xmlns:a16="http://schemas.microsoft.com/office/drawing/2014/main" val="20003"/>
                    </a:ext>
                  </a:extLst>
                </a:gridCol>
              </a:tblGrid>
              <a:tr h="245918">
                <a:tc>
                  <a:txBody>
                    <a:bodyPr/>
                    <a:lstStyle/>
                    <a:p>
                      <a:pPr latinLnBrk="1"/>
                      <a:r>
                        <a:rPr lang="en-US" altLang="ko-KR" sz="1200" baseline="0" dirty="0">
                          <a:solidFill>
                            <a:sysClr val="windowText" lastClr="000000"/>
                          </a:solidFill>
                        </a:rPr>
                        <a:t>Spec items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Sub-items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Status </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latinLnBrk="1"/>
                      <a:r>
                        <a:rPr lang="en-US" altLang="ko-KR" sz="1200" dirty="0">
                          <a:solidFill>
                            <a:sysClr val="windowText" lastClr="000000"/>
                          </a:solidFill>
                        </a:rPr>
                        <a:t>Issues</a:t>
                      </a:r>
                      <a:endParaRPr lang="ko-KR" altLang="en-US" sz="1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0"/>
                  </a:ext>
                </a:extLst>
              </a:tr>
              <a:tr h="245918">
                <a:tc>
                  <a:txBody>
                    <a:bodyPr/>
                    <a:lstStyle/>
                    <a:p>
                      <a:pPr latinLnBrk="1"/>
                      <a:r>
                        <a:rPr lang="en-US" altLang="ko-KR" sz="1200" dirty="0">
                          <a:solidFill>
                            <a:sysClr val="windowText" lastClr="000000"/>
                          </a:solidFill>
                        </a:rPr>
                        <a:t>ID</a:t>
                      </a:r>
                      <a:r>
                        <a:rPr lang="en-US" altLang="ko-KR" sz="1200" baseline="0" dirty="0">
                          <a:solidFill>
                            <a:sysClr val="windowText" lastClr="000000"/>
                          </a:solidFill>
                        </a:rPr>
                        <a:t> &amp; Addressing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ocf</a:t>
                      </a:r>
                      <a:r>
                        <a:rPr lang="en-US" altLang="ko-KR" sz="1200" baseline="0" dirty="0">
                          <a:solidFill>
                            <a:sysClr val="windowText" lastClr="000000"/>
                          </a:solidFill>
                        </a:rPr>
                        <a:t> URI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baseline="0" dirty="0">
                          <a:solidFill>
                            <a:sysClr val="windowText" lastClr="000000"/>
                          </a:solidFill>
                        </a:rPr>
                        <a:t>No resolution scheme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5918">
                <a:tc rowSpan="4">
                  <a:txBody>
                    <a:bodyPr/>
                    <a:lstStyle/>
                    <a:p>
                      <a:pPr latinLnBrk="1"/>
                      <a:r>
                        <a:rPr lang="en-US" altLang="ko-KR" sz="1200" dirty="0">
                          <a:solidFill>
                            <a:sysClr val="windowText" lastClr="000000"/>
                          </a:solidFill>
                        </a:rPr>
                        <a:t>Resource model</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Resource, Properties, Resource</a:t>
                      </a:r>
                      <a:r>
                        <a:rPr lang="en-US" altLang="ko-KR" sz="1200" baseline="0" dirty="0">
                          <a:solidFill>
                            <a:sysClr val="windowText" lastClr="000000"/>
                          </a:solidFill>
                        </a:rPr>
                        <a:t> Type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4">
                  <a:txBody>
                    <a:bodyPr/>
                    <a:lstStyle/>
                    <a:p>
                      <a:pPr marL="285750" indent="-285750" latinLnBrk="1">
                        <a:buAutoNum type="romanLcParenR"/>
                      </a:pPr>
                      <a:r>
                        <a:rPr lang="en-US" altLang="ko-KR" sz="1200" baseline="0" dirty="0">
                          <a:solidFill>
                            <a:sysClr val="windowText" lastClr="000000"/>
                          </a:solidFill>
                        </a:rPr>
                        <a:t>Collection CRUDN unspecified  </a:t>
                      </a:r>
                    </a:p>
                    <a:p>
                      <a:pPr marL="285750" indent="-285750" latinLnBrk="1">
                        <a:buAutoNum type="romanLcParenR"/>
                      </a:pPr>
                      <a:r>
                        <a:rPr lang="en-US" altLang="ko-KR" sz="1200" baseline="0" dirty="0">
                          <a:solidFill>
                            <a:sysClr val="windowText" lastClr="000000"/>
                          </a:solidFill>
                        </a:rPr>
                        <a:t>Interface still unclear (i.e. Interface as filter)  </a:t>
                      </a:r>
                    </a:p>
                    <a:p>
                      <a:pPr marL="285750" indent="-285750" latinLnBrk="1">
                        <a:buAutoNum type="romanLcParenR"/>
                      </a:pPr>
                      <a:r>
                        <a:rPr lang="en-US" altLang="ko-KR" sz="1200" baseline="0" dirty="0">
                          <a:solidFill>
                            <a:sysClr val="windowText" lastClr="000000"/>
                          </a:solidFill>
                        </a:rPr>
                        <a:t>Query needs further specification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87434">
                <a:tc vMerge="1">
                  <a:txBody>
                    <a:bodyPr/>
                    <a:lstStyle/>
                    <a:p>
                      <a:pPr latinLnBrk="1"/>
                      <a:endParaRPr lang="ko-KR" altLang="en-US"/>
                    </a:p>
                  </a:txBody>
                  <a:tcPr/>
                </a:tc>
                <a:tc>
                  <a:txBody>
                    <a:bodyPr/>
                    <a:lstStyle/>
                    <a:p>
                      <a:pPr algn="ctr" latinLnBrk="1"/>
                      <a:r>
                        <a:rPr lang="en-US" altLang="ko-KR" sz="1200" dirty="0">
                          <a:solidFill>
                            <a:sysClr val="windowText" lastClr="000000"/>
                          </a:solidFill>
                        </a:rPr>
                        <a:t>Link &amp; Collection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latinLnBrk="1"/>
                      <a:endParaRPr lang="ko-KR" altLang="en-US"/>
                    </a:p>
                  </a:txBody>
                  <a:tcPr/>
                </a:tc>
                <a:extLst>
                  <a:ext uri="{0D108BD9-81ED-4DB2-BD59-A6C34878D82A}">
                    <a16:rowId xmlns:a16="http://schemas.microsoft.com/office/drawing/2014/main" val="10003"/>
                  </a:ext>
                </a:extLst>
              </a:tr>
              <a:tr h="0">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Interface</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2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0">
                <a:tc vMerge="1">
                  <a:txBody>
                    <a:bodyPr/>
                    <a:lstStyle/>
                    <a:p>
                      <a:pPr latinLnBrk="1"/>
                      <a:endParaRPr lang="ko-KR" altLang="en-US" sz="10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Query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en-US" altLang="ko-KR" sz="1000" baseline="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17914">
                <a:tc>
                  <a:txBody>
                    <a:bodyPr/>
                    <a:lstStyle/>
                    <a:p>
                      <a:pPr latinLnBrk="1"/>
                      <a:r>
                        <a:rPr lang="en-US" altLang="ko-KR" sz="1200" dirty="0">
                          <a:solidFill>
                            <a:sysClr val="windowText" lastClr="000000"/>
                          </a:solidFill>
                        </a:rPr>
                        <a:t>CRUDN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CRUDN</a:t>
                      </a:r>
                      <a:r>
                        <a:rPr lang="en-US" altLang="ko-KR" sz="1200" baseline="0" dirty="0">
                          <a:solidFill>
                            <a:sysClr val="windowText" lastClr="000000"/>
                          </a:solidFill>
                        </a:rPr>
                        <a:t> procedures with generic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Parameters</a:t>
                      </a:r>
                      <a:r>
                        <a:rPr lang="en-US" altLang="ko-KR" sz="1200" baseline="0" dirty="0">
                          <a:solidFill>
                            <a:sysClr val="windowText" lastClr="000000"/>
                          </a:solidFill>
                        </a:rPr>
                        <a:t> for REQ &amp; RES</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45918">
                <a:tc rowSpan="2">
                  <a:txBody>
                    <a:bodyPr/>
                    <a:lstStyle/>
                    <a:p>
                      <a:pPr latinLnBrk="1"/>
                      <a:r>
                        <a:rPr lang="en-US" altLang="ko-KR" sz="1200" dirty="0">
                          <a:solidFill>
                            <a:sysClr val="windowText" lastClr="000000"/>
                          </a:solidFill>
                        </a:rPr>
                        <a:t>Discovery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baseline="0" dirty="0" err="1">
                          <a:solidFill>
                            <a:sysClr val="windowText" lastClr="000000"/>
                          </a:solidFill>
                        </a:rPr>
                        <a:t>CoAP</a:t>
                      </a:r>
                      <a:r>
                        <a:rPr lang="en-US" altLang="ko-KR" sz="1200" baseline="0" dirty="0">
                          <a:solidFill>
                            <a:sysClr val="windowText" lastClr="000000"/>
                          </a:solidFill>
                        </a:rPr>
                        <a:t> based discovery (Endpoint, Resource)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indent="-285750" latinLnBrk="1">
                        <a:buAutoNum type="romanLcParenR"/>
                      </a:pPr>
                      <a:r>
                        <a:rPr lang="en-US" altLang="ko-KR" sz="1200" dirty="0">
                          <a:solidFill>
                            <a:sysClr val="windowText" lastClr="000000"/>
                          </a:solidFill>
                        </a:rPr>
                        <a:t>Random</a:t>
                      </a:r>
                      <a:r>
                        <a:rPr lang="en-US" altLang="ko-KR" sz="1200" baseline="0" dirty="0">
                          <a:solidFill>
                            <a:sysClr val="windowText" lastClr="000000"/>
                          </a:solidFill>
                        </a:rPr>
                        <a:t> delay for </a:t>
                      </a:r>
                      <a:r>
                        <a:rPr lang="en-US" altLang="ko-KR" sz="1200" baseline="0" dirty="0" err="1">
                          <a:solidFill>
                            <a:sysClr val="windowText" lastClr="000000"/>
                          </a:solidFill>
                        </a:rPr>
                        <a:t>CoAP</a:t>
                      </a:r>
                      <a:r>
                        <a:rPr lang="en-US" altLang="ko-KR" sz="1200" baseline="0" dirty="0">
                          <a:solidFill>
                            <a:sysClr val="windowText" lastClr="000000"/>
                          </a:solidFill>
                        </a:rPr>
                        <a:t> multicast </a:t>
                      </a:r>
                    </a:p>
                    <a:p>
                      <a:pPr marL="285750" indent="-285750" latinLnBrk="1">
                        <a:buAutoNum type="romanLcParenR"/>
                      </a:pPr>
                      <a:r>
                        <a:rPr lang="en-US" altLang="ko-KR" sz="1200" baseline="0" dirty="0">
                          <a:solidFill>
                            <a:sysClr val="windowText" lastClr="000000"/>
                          </a:solidFill>
                        </a:rPr>
                        <a:t>RD selection &amp; publishing needs elaboration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22070">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Resource</a:t>
                      </a:r>
                      <a:r>
                        <a:rPr lang="en-US" altLang="ko-KR" sz="1200" baseline="0" dirty="0">
                          <a:solidFill>
                            <a:sysClr val="windowText" lastClr="000000"/>
                          </a:solidFill>
                        </a:rPr>
                        <a:t> directory</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45918">
                <a:tc rowSpan="2">
                  <a:txBody>
                    <a:bodyPr/>
                    <a:lstStyle/>
                    <a:p>
                      <a:pPr latinLnBrk="1"/>
                      <a:r>
                        <a:rPr lang="en-US" altLang="ko-KR" sz="1200" dirty="0">
                          <a:solidFill>
                            <a:sysClr val="windowText" lastClr="000000"/>
                          </a:solidFill>
                        </a:rPr>
                        <a:t>Messaging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err="1">
                          <a:solidFill>
                            <a:sysClr val="windowText" lastClr="000000"/>
                          </a:solidFill>
                        </a:rPr>
                        <a:t>CoAP</a:t>
                      </a:r>
                      <a:r>
                        <a:rPr lang="en-US" altLang="ko-KR" sz="1200" dirty="0">
                          <a:solidFill>
                            <a:sysClr val="windowText" lastClr="000000"/>
                          </a:solidFill>
                        </a:rPr>
                        <a:t> over TCP needs further</a:t>
                      </a:r>
                      <a:r>
                        <a:rPr lang="en-US" altLang="ko-KR" sz="1200" baseline="0" dirty="0">
                          <a:solidFill>
                            <a:sysClr val="windowText" lastClr="000000"/>
                          </a:solidFill>
                        </a:rPr>
                        <a:t> works </a:t>
                      </a:r>
                    </a:p>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baseline="0" dirty="0">
                          <a:solidFill>
                            <a:sysClr val="windowText" lastClr="000000"/>
                          </a:solidFill>
                        </a:rPr>
                        <a:t>Version options number assignment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9928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err="1">
                          <a:solidFill>
                            <a:sysClr val="windowText" lastClr="000000"/>
                          </a:solidFill>
                        </a:rPr>
                        <a:t>coap+tcp</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409864">
                <a:tc>
                  <a:txBody>
                    <a:bodyPr/>
                    <a:lstStyle/>
                    <a:p>
                      <a:pPr latinLnBrk="1"/>
                      <a:r>
                        <a:rPr lang="en-US" altLang="ko-KR" sz="1200" dirty="0">
                          <a:solidFill>
                            <a:sysClr val="windowText" lastClr="000000"/>
                          </a:solidFill>
                        </a:rPr>
                        <a:t>Device mgmt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marL="285750" indent="-285750" algn="ctr"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ii) </a:t>
                      </a:r>
                      <a:r>
                        <a:rPr lang="en-US" altLang="ko-KR" sz="1200" dirty="0">
                          <a:solidFill>
                            <a:sysClr val="windowText" lastClr="000000"/>
                          </a:solidFill>
                        </a:rPr>
                        <a:t>configuration, iii)  Diagnostics &amp; maintenance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 boarding &amp; Provisioning</a:t>
                      </a:r>
                      <a:r>
                        <a:rPr lang="en-US" altLang="ko-KR" sz="1200" baseline="0" dirty="0">
                          <a:solidFill>
                            <a:sysClr val="windowText" lastClr="000000"/>
                          </a:solidFill>
                        </a:rPr>
                        <a:t> in </a:t>
                      </a:r>
                      <a:r>
                        <a:rPr lang="en-US" altLang="ko-KR" sz="1200" baseline="0" dirty="0" err="1">
                          <a:solidFill>
                            <a:sysClr val="windowText" lastClr="000000"/>
                          </a:solidFill>
                        </a:rPr>
                        <a:t>SecWG</a:t>
                      </a:r>
                      <a:r>
                        <a:rPr lang="en-US" altLang="ko-KR" sz="1200" baseline="0" dirty="0">
                          <a:solidFill>
                            <a:sysClr val="windowText" lastClr="000000"/>
                          </a:solidFill>
                        </a:rPr>
                        <a:t> </a:t>
                      </a:r>
                    </a:p>
                    <a:p>
                      <a:pPr marL="285750" indent="-285750" latinLnBrk="1">
                        <a:buAutoNum type="romanLcParenR"/>
                      </a:pPr>
                      <a:r>
                        <a:rPr lang="en-US" altLang="ko-KR" sz="1200" baseline="0" dirty="0">
                          <a:solidFill>
                            <a:sysClr val="windowText" lastClr="000000"/>
                          </a:solidFill>
                        </a:rPr>
                        <a:t>Configuration in 11.2 with </a:t>
                      </a:r>
                      <a:r>
                        <a:rPr lang="en-US" altLang="ko-KR" sz="1200" baseline="0" dirty="0" err="1">
                          <a:solidFill>
                            <a:sysClr val="windowText" lastClr="000000"/>
                          </a:solidFill>
                        </a:rPr>
                        <a:t>oic.wk.con</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Maintenance in 11.5 with </a:t>
                      </a:r>
                      <a:r>
                        <a:rPr lang="en-US" altLang="ko-KR" sz="1200" baseline="0" dirty="0" err="1">
                          <a:solidFill>
                            <a:sysClr val="windowText" lastClr="000000"/>
                          </a:solidFill>
                        </a:rPr>
                        <a:t>oic.wk.mnt</a:t>
                      </a:r>
                      <a:endParaRPr lang="en-US" altLang="ko-KR" sz="1200" baseline="0" dirty="0">
                        <a:solidFill>
                          <a:sysClr val="windowText" lastClr="000000"/>
                        </a:solidFill>
                      </a:endParaRPr>
                    </a:p>
                    <a:p>
                      <a:pPr marL="285750" indent="-285750" latinLnBrk="1">
                        <a:buAutoNum type="romanLcParenR"/>
                      </a:pPr>
                      <a:r>
                        <a:rPr lang="en-US" altLang="ko-KR" sz="1200" baseline="0" dirty="0">
                          <a:solidFill>
                            <a:sysClr val="windowText" lastClr="000000"/>
                          </a:solidFill>
                        </a:rPr>
                        <a:t>Is it </a:t>
                      </a:r>
                      <a:r>
                        <a:rPr lang="ko-KR" altLang="en-US" sz="1200" baseline="0" dirty="0">
                          <a:solidFill>
                            <a:sysClr val="windowText" lastClr="000000"/>
                          </a:solidFill>
                        </a:rPr>
                        <a:t> </a:t>
                      </a:r>
                      <a:r>
                        <a:rPr lang="en-US" altLang="ko-KR" sz="1200" baseline="0" dirty="0">
                          <a:solidFill>
                            <a:sysClr val="windowText" lastClr="000000"/>
                          </a:solidFill>
                        </a:rPr>
                        <a:t>adequate?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24591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Group</a:t>
                      </a:r>
                      <a:r>
                        <a:rPr lang="en-US" altLang="ko-KR" sz="1200" baseline="0" dirty="0">
                          <a:solidFill>
                            <a:sysClr val="windowText" lastClr="000000"/>
                          </a:solidFill>
                        </a:rPr>
                        <a:t> mgmt</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Group/Scene/Script/Rule</a:t>
                      </a:r>
                      <a:r>
                        <a:rPr lang="en-US" altLang="ko-KR" sz="1200" baseline="0" dirty="0">
                          <a:solidFill>
                            <a:sysClr val="windowText" lastClr="000000"/>
                          </a:solidFill>
                        </a:rPr>
                        <a:t>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r>
                        <a:rPr lang="en-US" altLang="ko-KR" sz="1200" dirty="0">
                          <a:solidFill>
                            <a:sysClr val="windowText" lastClr="000000"/>
                          </a:solidFill>
                        </a:rPr>
                        <a:t>Only scene specified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r h="245918">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a:solidFill>
                            <a:sysClr val="windowText" lastClr="000000"/>
                          </a:solidFill>
                        </a:rPr>
                        <a:t>Bridging (?)</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 Versioning and Content-Negotiation</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latinLnBrk="1">
                        <a:buAutoNum type="romanLcParenR"/>
                      </a:pP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4"/>
                  </a:ext>
                </a:extLst>
              </a:tr>
              <a:tr h="245918">
                <a:tc vMerge="1">
                  <a:txBody>
                    <a:bodyPr/>
                    <a:lstStyle/>
                    <a:p>
                      <a:pP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latinLnBrk="1"/>
                      <a:r>
                        <a:rPr lang="en-US" altLang="ko-KR" sz="1200" dirty="0">
                          <a:solidFill>
                            <a:sysClr val="windowText" lastClr="000000"/>
                          </a:solidFill>
                        </a:rPr>
                        <a:t>Bridging</a:t>
                      </a:r>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marR="0" indent="-285750" algn="l" defTabSz="914400" rtl="0" eaLnBrk="1" fontAlgn="auto" latinLnBrk="1" hangingPunct="1">
                        <a:lnSpc>
                          <a:spcPct val="100000"/>
                        </a:lnSpc>
                        <a:spcBef>
                          <a:spcPts val="0"/>
                        </a:spcBef>
                        <a:spcAft>
                          <a:spcPts val="0"/>
                        </a:spcAft>
                        <a:buClrTx/>
                        <a:buSzTx/>
                        <a:buFontTx/>
                        <a:buAutoNum type="romanLcParenR"/>
                        <a:tabLst/>
                        <a:defRPr/>
                      </a:pPr>
                      <a:r>
                        <a:rPr lang="en-US" altLang="ko-KR" sz="1200" dirty="0">
                          <a:solidFill>
                            <a:sysClr val="windowText" lastClr="000000"/>
                          </a:solidFill>
                        </a:rPr>
                        <a:t>/</a:t>
                      </a:r>
                      <a:r>
                        <a:rPr lang="en-US" altLang="ko-KR" sz="1200" dirty="0" err="1">
                          <a:solidFill>
                            <a:sysClr val="windowText" lastClr="000000"/>
                          </a:solidFill>
                        </a:rPr>
                        <a:t>oic</a:t>
                      </a:r>
                      <a:r>
                        <a:rPr lang="en-US" altLang="ko-KR" sz="1200" dirty="0">
                          <a:solidFill>
                            <a:sysClr val="windowText" lastClr="000000"/>
                          </a:solidFill>
                        </a:rPr>
                        <a:t>/res</a:t>
                      </a:r>
                      <a:r>
                        <a:rPr lang="en-US" altLang="ko-KR" sz="1200" baseline="0" dirty="0">
                          <a:solidFill>
                            <a:sysClr val="windowText" lastClr="000000"/>
                          </a:solidFill>
                        </a:rPr>
                        <a:t> swagger(?) </a:t>
                      </a:r>
                      <a:endParaRPr lang="en-US" altLang="ko-KR" sz="1200"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5"/>
                  </a:ext>
                </a:extLst>
              </a:tr>
            </a:tbl>
          </a:graphicData>
        </a:graphic>
      </p:graphicFrame>
      <p:sp>
        <p:nvSpPr>
          <p:cNvPr id="36" name="TextBox 35"/>
          <p:cNvSpPr txBox="1"/>
          <p:nvPr/>
        </p:nvSpPr>
        <p:spPr>
          <a:xfrm>
            <a:off x="10770971" y="4576932"/>
            <a:ext cx="817853" cy="307777"/>
          </a:xfrm>
          <a:prstGeom prst="rect">
            <a:avLst/>
          </a:prstGeom>
          <a:noFill/>
        </p:spPr>
        <p:txBody>
          <a:bodyPr wrap="none" rtlCol="0">
            <a:spAutoFit/>
          </a:bodyPr>
          <a:lstStyle/>
          <a:p>
            <a:r>
              <a:rPr lang="en-US" altLang="ko-KR" sz="1400" dirty="0"/>
              <a:t>mature</a:t>
            </a:r>
            <a:endParaRPr lang="ko-KR" altLang="en-US" sz="1400" dirty="0"/>
          </a:p>
        </p:txBody>
      </p:sp>
      <p:sp>
        <p:nvSpPr>
          <p:cNvPr id="37" name="타원 36"/>
          <p:cNvSpPr/>
          <p:nvPr/>
        </p:nvSpPr>
        <p:spPr>
          <a:xfrm>
            <a:off x="10576719" y="4625846"/>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38" name="TextBox 37"/>
          <p:cNvSpPr txBox="1"/>
          <p:nvPr/>
        </p:nvSpPr>
        <p:spPr>
          <a:xfrm>
            <a:off x="10770971" y="4957932"/>
            <a:ext cx="1180131" cy="307777"/>
          </a:xfrm>
          <a:prstGeom prst="rect">
            <a:avLst/>
          </a:prstGeom>
          <a:noFill/>
        </p:spPr>
        <p:txBody>
          <a:bodyPr wrap="none" rtlCol="0">
            <a:spAutoFit/>
          </a:bodyPr>
          <a:lstStyle/>
          <a:p>
            <a:r>
              <a:rPr lang="en-US" altLang="ko-KR" sz="1400" dirty="0"/>
              <a:t>developing</a:t>
            </a:r>
            <a:endParaRPr lang="ko-KR" altLang="en-US" sz="1400" dirty="0"/>
          </a:p>
        </p:txBody>
      </p:sp>
      <p:sp>
        <p:nvSpPr>
          <p:cNvPr id="39" name="타원 38"/>
          <p:cNvSpPr/>
          <p:nvPr/>
        </p:nvSpPr>
        <p:spPr>
          <a:xfrm>
            <a:off x="10576719" y="5006846"/>
            <a:ext cx="216024" cy="216024"/>
          </a:xfrm>
          <a:prstGeom prst="ellipse">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0" name="TextBox 39"/>
          <p:cNvSpPr txBox="1"/>
          <p:nvPr/>
        </p:nvSpPr>
        <p:spPr>
          <a:xfrm>
            <a:off x="10770971" y="5407223"/>
            <a:ext cx="1154483" cy="307777"/>
          </a:xfrm>
          <a:prstGeom prst="rect">
            <a:avLst/>
          </a:prstGeom>
          <a:noFill/>
        </p:spPr>
        <p:txBody>
          <a:bodyPr wrap="none" rtlCol="0">
            <a:spAutoFit/>
          </a:bodyPr>
          <a:lstStyle/>
          <a:p>
            <a:r>
              <a:rPr lang="en-US" altLang="ko-KR" sz="1400" dirty="0"/>
              <a:t>Not started</a:t>
            </a:r>
            <a:endParaRPr lang="ko-KR" altLang="en-US" sz="1400" dirty="0"/>
          </a:p>
        </p:txBody>
      </p:sp>
      <p:sp>
        <p:nvSpPr>
          <p:cNvPr id="41" name="타원 40"/>
          <p:cNvSpPr/>
          <p:nvPr/>
        </p:nvSpPr>
        <p:spPr>
          <a:xfrm>
            <a:off x="10576719" y="5456137"/>
            <a:ext cx="216024" cy="216024"/>
          </a:xfrm>
          <a:prstGeom prst="ellipse">
            <a:avLst/>
          </a:prstGeom>
          <a:solidFill>
            <a:srgbClr val="FF0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2" name="타원 41"/>
          <p:cNvSpPr/>
          <p:nvPr/>
        </p:nvSpPr>
        <p:spPr>
          <a:xfrm>
            <a:off x="6002935" y="15424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3" name="타원 42"/>
          <p:cNvSpPr/>
          <p:nvPr/>
        </p:nvSpPr>
        <p:spPr>
          <a:xfrm>
            <a:off x="6002935" y="181462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4" name="타원 43"/>
          <p:cNvSpPr/>
          <p:nvPr/>
        </p:nvSpPr>
        <p:spPr>
          <a:xfrm>
            <a:off x="6002935" y="2086772"/>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5" name="타원 44"/>
          <p:cNvSpPr/>
          <p:nvPr/>
        </p:nvSpPr>
        <p:spPr>
          <a:xfrm>
            <a:off x="6002935" y="2358915"/>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6" name="타원 45"/>
          <p:cNvSpPr/>
          <p:nvPr/>
        </p:nvSpPr>
        <p:spPr>
          <a:xfrm>
            <a:off x="6002935" y="264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7" name="타원 46"/>
          <p:cNvSpPr/>
          <p:nvPr/>
        </p:nvSpPr>
        <p:spPr>
          <a:xfrm>
            <a:off x="6002935" y="291408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8" name="타원 47"/>
          <p:cNvSpPr/>
          <p:nvPr/>
        </p:nvSpPr>
        <p:spPr>
          <a:xfrm>
            <a:off x="6002935" y="3197112"/>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49" name="타원 48"/>
          <p:cNvSpPr/>
          <p:nvPr/>
        </p:nvSpPr>
        <p:spPr>
          <a:xfrm>
            <a:off x="6002935" y="346925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0" name="타원 49"/>
          <p:cNvSpPr/>
          <p:nvPr/>
        </p:nvSpPr>
        <p:spPr>
          <a:xfrm>
            <a:off x="6002935" y="3741398"/>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1" name="타원 50"/>
          <p:cNvSpPr/>
          <p:nvPr/>
        </p:nvSpPr>
        <p:spPr>
          <a:xfrm>
            <a:off x="6002935" y="4032999"/>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3" name="타원 52"/>
          <p:cNvSpPr/>
          <p:nvPr/>
        </p:nvSpPr>
        <p:spPr>
          <a:xfrm>
            <a:off x="6002935" y="4631944"/>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4" name="타원 53"/>
          <p:cNvSpPr/>
          <p:nvPr/>
        </p:nvSpPr>
        <p:spPr>
          <a:xfrm>
            <a:off x="6002935" y="5122497"/>
            <a:ext cx="216024" cy="216024"/>
          </a:xfrm>
          <a:prstGeom prst="ellipse">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5" name="타원 54"/>
          <p:cNvSpPr/>
          <p:nvPr/>
        </p:nvSpPr>
        <p:spPr>
          <a:xfrm>
            <a:off x="6002935" y="5394633"/>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56" name="타원 55"/>
          <p:cNvSpPr/>
          <p:nvPr/>
        </p:nvSpPr>
        <p:spPr>
          <a:xfrm>
            <a:off x="6002935" y="5666775"/>
            <a:ext cx="216024" cy="216024"/>
          </a:xfrm>
          <a:prstGeom prst="ellipse">
            <a:avLst/>
          </a:pr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1"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맑은 고딕"/>
              <a:ea typeface="맑은 고딕"/>
            </a:endParaRPr>
          </a:p>
        </p:txBody>
      </p:sp>
      <p:sp>
        <p:nvSpPr>
          <p:cNvPr id="2" name="바닥글 개체 틀 1"/>
          <p:cNvSpPr>
            <a:spLocks noGrp="1"/>
          </p:cNvSpPr>
          <p:nvPr>
            <p:ph type="ftr" sz="quarter" idx="11"/>
          </p:nvPr>
        </p:nvSpPr>
        <p:spPr>
          <a:xfrm>
            <a:off x="2988604" y="6493026"/>
            <a:ext cx="5723220" cy="256546"/>
          </a:xfrm>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698228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b="1" dirty="0">
                <a:solidFill>
                  <a:srgbClr val="0000FF"/>
                </a:solidFill>
              </a:rPr>
              <a:t>Resource model</a:t>
            </a:r>
          </a:p>
          <a:p>
            <a:pPr lvl="1"/>
            <a:r>
              <a:rPr lang="en-US" altLang="ko-KR" b="1" dirty="0">
                <a:solidFill>
                  <a:srgbClr val="0000FF"/>
                </a:solidFill>
              </a:rPr>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42A8447-D12E-4EBC-AFB2-1FE8E890479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26</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1353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EDFED370-0A60-416D-A4C4-2914EF054FF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27</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20" name="제목 1"/>
          <p:cNvSpPr>
            <a:spLocks noGrp="1"/>
          </p:cNvSpPr>
          <p:nvPr>
            <p:ph type="title"/>
          </p:nvPr>
        </p:nvSpPr>
        <p:spPr>
          <a:xfrm>
            <a:off x="491046" y="176749"/>
            <a:ext cx="10295018" cy="721233"/>
          </a:xfrm>
        </p:spPr>
        <p:txBody>
          <a:bodyPr/>
          <a:lstStyle/>
          <a:p>
            <a:r>
              <a:rPr lang="en-US" altLang="ko-KR" dirty="0"/>
              <a:t>Resource (instance) </a:t>
            </a:r>
            <a:endParaRPr lang="ko-KR" altLang="en-US" dirty="0"/>
          </a:p>
        </p:txBody>
      </p:sp>
      <p:sp>
        <p:nvSpPr>
          <p:cNvPr id="21"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22" name="직사각형 21"/>
          <p:cNvSpPr/>
          <p:nvPr/>
        </p:nvSpPr>
        <p:spPr>
          <a:xfrm>
            <a:off x="90227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/resource1URI  </a:t>
            </a:r>
          </a:p>
        </p:txBody>
      </p:sp>
      <p:sp>
        <p:nvSpPr>
          <p:cNvPr id="23" name="모서리가 둥근 직사각형 4"/>
          <p:cNvSpPr/>
          <p:nvPr/>
        </p:nvSpPr>
        <p:spPr>
          <a:xfrm>
            <a:off x="1259467" y="5101216"/>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1 &lt;key1: value1&gt;</a:t>
            </a:r>
            <a:endParaRPr lang="ko-KR" altLang="en-US" sz="1400" dirty="0"/>
          </a:p>
        </p:txBody>
      </p:sp>
      <p:sp>
        <p:nvSpPr>
          <p:cNvPr id="24" name="모서리가 둥근 직사각형 5"/>
          <p:cNvSpPr/>
          <p:nvPr/>
        </p:nvSpPr>
        <p:spPr>
          <a:xfrm>
            <a:off x="1259467" y="5475283"/>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2 &lt;key2: value2&gt;</a:t>
            </a:r>
            <a:endParaRPr lang="ko-KR" altLang="en-US" sz="1400" dirty="0"/>
          </a:p>
        </p:txBody>
      </p:sp>
      <p:sp>
        <p:nvSpPr>
          <p:cNvPr id="25" name="모서리가 둥근 직사각형 6"/>
          <p:cNvSpPr/>
          <p:nvPr/>
        </p:nvSpPr>
        <p:spPr>
          <a:xfrm>
            <a:off x="1259467" y="5853235"/>
            <a:ext cx="3666274" cy="271458"/>
          </a:xfrm>
          <a:prstGeom prst="roundRect">
            <a:avLst/>
          </a:prstGeom>
          <a:solidFill>
            <a:schemeClr val="accent2">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Typed Web link</a:t>
            </a:r>
            <a:endParaRPr lang="ko-KR" altLang="en-US" sz="1400" dirty="0"/>
          </a:p>
        </p:txBody>
      </p:sp>
      <p:sp>
        <p:nvSpPr>
          <p:cNvPr id="26" name="직사각형 25"/>
          <p:cNvSpPr/>
          <p:nvPr/>
        </p:nvSpPr>
        <p:spPr>
          <a:xfrm>
            <a:off x="6522736" y="4746609"/>
            <a:ext cx="4713781" cy="1500198"/>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ko-KR" sz="1400" dirty="0">
                <a:solidFill>
                  <a:schemeClr val="tx1"/>
                </a:solidFill>
                <a:latin typeface="Courier New" panose="02070309020205020404" pitchFamily="49" charset="0"/>
                <a:cs typeface="Courier New" panose="02070309020205020404" pitchFamily="49" charset="0"/>
              </a:rPr>
              <a:t>/resource2URI  </a:t>
            </a:r>
          </a:p>
        </p:txBody>
      </p:sp>
      <p:sp>
        <p:nvSpPr>
          <p:cNvPr id="27" name="모서리가 둥근 직사각형 8"/>
          <p:cNvSpPr/>
          <p:nvPr/>
        </p:nvSpPr>
        <p:spPr>
          <a:xfrm>
            <a:off x="6997859" y="5246675"/>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3 &lt;key3: value3&gt;</a:t>
            </a:r>
            <a:endParaRPr lang="ko-KR" altLang="en-US" sz="1400" dirty="0"/>
          </a:p>
        </p:txBody>
      </p:sp>
      <p:sp>
        <p:nvSpPr>
          <p:cNvPr id="28" name="모서리가 둥근 직사각형 9"/>
          <p:cNvSpPr/>
          <p:nvPr/>
        </p:nvSpPr>
        <p:spPr>
          <a:xfrm>
            <a:off x="6997859" y="5620742"/>
            <a:ext cx="3666274" cy="271458"/>
          </a:xfrm>
          <a:prstGeom prst="roundRect">
            <a:avLst/>
          </a:prstGeom>
          <a:solidFill>
            <a:schemeClr val="accent6">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a:solidFill>
                  <a:schemeClr val="tx1"/>
                </a:solidFill>
                <a:latin typeface="Courier New" panose="02070309020205020404" pitchFamily="49" charset="0"/>
                <a:cs typeface="Courier New" panose="02070309020205020404" pitchFamily="49" charset="0"/>
              </a:rPr>
              <a:t>Property 4 &lt;key4: value4&gt;</a:t>
            </a:r>
            <a:endParaRPr lang="ko-KR" altLang="en-US" sz="1400" dirty="0"/>
          </a:p>
        </p:txBody>
      </p:sp>
      <p:cxnSp>
        <p:nvCxnSpPr>
          <p:cNvPr id="29" name="꺾인 연결선 10"/>
          <p:cNvCxnSpPr>
            <a:stCxn id="25" idx="3"/>
          </p:cNvCxnSpPr>
          <p:nvPr/>
        </p:nvCxnSpPr>
        <p:spPr>
          <a:xfrm flipV="1">
            <a:off x="4925741" y="4929101"/>
            <a:ext cx="1606944" cy="1059863"/>
          </a:xfrm>
          <a:prstGeom prst="bentConnector3">
            <a:avLst>
              <a:gd name="adj1" fmla="val 6532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728479" y="6062246"/>
            <a:ext cx="490840" cy="338554"/>
          </a:xfrm>
          <a:prstGeom prst="rect">
            <a:avLst/>
          </a:prstGeom>
          <a:noFill/>
        </p:spPr>
        <p:txBody>
          <a:bodyPr wrap="none" rtlCol="0">
            <a:spAutoFit/>
          </a:bodyPr>
          <a:lstStyle/>
          <a:p>
            <a:r>
              <a:rPr lang="en-US" altLang="ko-KR" sz="1600" dirty="0">
                <a:solidFill>
                  <a:srgbClr val="FF0000"/>
                </a:solidFill>
                <a:latin typeface="Arial Unicode MS" pitchFamily="50" charset="-127"/>
                <a:ea typeface="Arial Unicode MS" pitchFamily="50" charset="-127"/>
                <a:cs typeface="Arial Unicode MS" pitchFamily="50" charset="-127"/>
              </a:rPr>
              <a:t>link</a:t>
            </a:r>
            <a:endParaRPr lang="ko-KR" altLang="en-US" sz="1600" dirty="0">
              <a:solidFill>
                <a:srgbClr val="FF0000"/>
              </a:solidFill>
              <a:latin typeface="Arial Unicode MS" pitchFamily="50" charset="-127"/>
              <a:ea typeface="Arial Unicode MS" pitchFamily="50" charset="-127"/>
              <a:cs typeface="Arial Unicode MS" pitchFamily="50" charset="-127"/>
            </a:endParaRPr>
          </a:p>
        </p:txBody>
      </p:sp>
    </p:spTree>
    <p:extLst>
      <p:ext uri="{BB962C8B-B14F-4D97-AF65-F5344CB8AC3E}">
        <p14:creationId xmlns:p14="http://schemas.microsoft.com/office/powerpoint/2010/main" val="2011196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A58A5919-3D10-4ABD-BD8A-7631885D1178}"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28</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91046" y="176749"/>
            <a:ext cx="10295018" cy="721233"/>
          </a:xfrm>
        </p:spPr>
        <p:txBody>
          <a:bodyPr/>
          <a:lstStyle/>
          <a:p>
            <a:r>
              <a:rPr lang="en-US" altLang="ko-KR" dirty="0"/>
              <a:t>Resource (instance)</a:t>
            </a:r>
            <a:endParaRPr lang="ko-KR" altLang="en-US" dirty="0"/>
          </a:p>
        </p:txBody>
      </p:sp>
      <p:sp>
        <p:nvSpPr>
          <p:cNvPr id="8" name="내용 개체 틀 2"/>
          <p:cNvSpPr>
            <a:spLocks noGrp="1"/>
          </p:cNvSpPr>
          <p:nvPr>
            <p:ph idx="1"/>
          </p:nvPr>
        </p:nvSpPr>
        <p:spPr>
          <a:xfrm>
            <a:off x="608092" y="1248505"/>
            <a:ext cx="10945654" cy="3399696"/>
          </a:xfrm>
        </p:spPr>
        <p:txBody>
          <a:bodyPr>
            <a:normAutofit fontScale="85000" lnSpcReduction="20000"/>
          </a:bodyPr>
          <a:lstStyle/>
          <a:p>
            <a:r>
              <a:rPr lang="en-US" altLang="ko-KR" dirty="0"/>
              <a:t>Resource: </a:t>
            </a:r>
          </a:p>
          <a:p>
            <a:pPr lvl="1"/>
            <a:r>
              <a:rPr lang="en-US" altLang="ko-KR" dirty="0"/>
              <a:t>"Resource" means a specific "resource instance".   </a:t>
            </a:r>
          </a:p>
          <a:p>
            <a:r>
              <a:rPr lang="en-US" altLang="ko-KR" dirty="0"/>
              <a:t>Resource features: a resource is determined with the following features.   </a:t>
            </a:r>
          </a:p>
          <a:p>
            <a:pPr lvl="1"/>
            <a:r>
              <a:rPr lang="en-US" altLang="ko-KR" b="1" dirty="0"/>
              <a:t>URI</a:t>
            </a:r>
          </a:p>
          <a:p>
            <a:pPr lvl="2"/>
            <a:r>
              <a:rPr lang="en-US" altLang="ko-KR" dirty="0"/>
              <a:t>In general, a resource can have any URI but some special resources have pre-defined URI.           </a:t>
            </a:r>
          </a:p>
          <a:p>
            <a:pPr lvl="1"/>
            <a:r>
              <a:rPr lang="en-US" altLang="ko-KR" b="1" dirty="0"/>
              <a:t>Property</a:t>
            </a:r>
          </a:p>
          <a:p>
            <a:pPr lvl="2"/>
            <a:r>
              <a:rPr lang="en-US" altLang="ko-KR" dirty="0"/>
              <a:t>&lt;Key: Value&gt; pairs which characterize the resource.</a:t>
            </a:r>
          </a:p>
          <a:p>
            <a:pPr lvl="1"/>
            <a:r>
              <a:rPr lang="en-US" altLang="ko-KR" b="1" dirty="0"/>
              <a:t>OCF</a:t>
            </a:r>
            <a:r>
              <a:rPr lang="ko-KR" altLang="en-US" b="1" dirty="0"/>
              <a:t> </a:t>
            </a:r>
            <a:r>
              <a:rPr lang="en-US" altLang="ko-KR" b="1" dirty="0"/>
              <a:t>Link</a:t>
            </a:r>
          </a:p>
          <a:p>
            <a:pPr lvl="2"/>
            <a:r>
              <a:rPr lang="en-US" altLang="ko-KR" dirty="0"/>
              <a:t>establish a relationship among resources.</a:t>
            </a:r>
            <a:endParaRPr lang="ko-KR" altLang="en-US" dirty="0"/>
          </a:p>
        </p:txBody>
      </p:sp>
      <p:sp>
        <p:nvSpPr>
          <p:cNvPr id="9" name="TextBox 8"/>
          <p:cNvSpPr txBox="1"/>
          <p:nvPr/>
        </p:nvSpPr>
        <p:spPr>
          <a:xfrm>
            <a:off x="7052554" y="3718122"/>
            <a:ext cx="4931923" cy="2492990"/>
          </a:xfrm>
          <a:prstGeom prst="rect">
            <a:avLst/>
          </a:prstGeom>
          <a:solidFill>
            <a:schemeClr val="bg1">
              <a:lumMod val="95000"/>
            </a:schemeClr>
          </a:solidFill>
          <a:ln w="3175">
            <a:solidFill>
              <a:schemeClr val="tx1"/>
            </a:solidFill>
          </a:ln>
        </p:spPr>
        <p:txBody>
          <a:bodyPr wrap="square" rtlCol="0">
            <a:spAutoFit/>
          </a:bodyPr>
          <a:lstStyle/>
          <a:p>
            <a:r>
              <a:rPr lang="en-US" altLang="ko-KR" sz="1600" b="1" dirty="0">
                <a:solidFill>
                  <a:srgbClr val="0000FF"/>
                </a:solidFill>
                <a:latin typeface="Courier New" pitchFamily="49" charset="0"/>
                <a:cs typeface="Courier New" pitchFamily="49" charset="0"/>
              </a:rPr>
              <a:t>/</a:t>
            </a:r>
            <a:r>
              <a:rPr lang="en-US" altLang="ko-KR" sz="1600" b="1" dirty="0" err="1">
                <a:solidFill>
                  <a:srgbClr val="0000FF"/>
                </a:solidFill>
                <a:latin typeface="Courier New" pitchFamily="49" charset="0"/>
                <a:cs typeface="Courier New" pitchFamily="49" charset="0"/>
              </a:rPr>
              <a:t>myLightSwitch</a:t>
            </a:r>
            <a:endParaRPr lang="en-US" altLang="ko-KR" sz="1600" b="1" dirty="0">
              <a:solidFill>
                <a:srgbClr val="0000FF"/>
              </a:solidFill>
              <a:latin typeface="Courier New" pitchFamily="49" charset="0"/>
              <a:cs typeface="Courier New" pitchFamily="49" charset="0"/>
            </a:endParaRPr>
          </a:p>
          <a:p>
            <a:endParaRPr lang="en-US" altLang="ko-KR" sz="1600" dirty="0">
              <a:latin typeface="Courier New" pitchFamily="49" charset="0"/>
              <a:cs typeface="Courier New" pitchFamily="49" charset="0"/>
            </a:endParaRPr>
          </a:p>
          <a:p>
            <a:r>
              <a:rPr lang="en-US" altLang="ko-KR" sz="1600" dirty="0">
                <a:latin typeface="Courier New" pitchFamily="49" charset="0"/>
                <a:cs typeface="Courier New" pitchFamily="49" charset="0"/>
              </a:rPr>
              <a:t>{  </a:t>
            </a:r>
          </a:p>
          <a:p>
            <a:r>
              <a:rPr lang="en-US" altLang="ko-KR" sz="1600" dirty="0">
                <a:latin typeface="Courier New" pitchFamily="49" charset="0"/>
                <a:cs typeface="Courier New" pitchFamily="49" charset="0"/>
              </a:rPr>
              <a:t>  "n": </a:t>
            </a:r>
            <a:r>
              <a:rPr lang="en-US" altLang="ko-KR" sz="1600" dirty="0" err="1">
                <a:latin typeface="Courier New" pitchFamily="49" charset="0"/>
                <a:cs typeface="Courier New" pitchFamily="49" charset="0"/>
              </a:rPr>
              <a:t>MyRoomLightSwitch</a:t>
            </a:r>
            <a:r>
              <a:rPr lang="en-US" altLang="ko-KR" sz="1600" dirty="0">
                <a:latin typeface="Courier New" pitchFamily="49" charset="0"/>
                <a:cs typeface="Courier New" pitchFamily="49" charset="0"/>
              </a:rPr>
              <a:t>", </a:t>
            </a:r>
          </a:p>
          <a:p>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rt</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oic.r.switch.binary</a:t>
            </a:r>
            <a:r>
              <a:rPr lang="en-US" altLang="ko-KR" sz="1600" dirty="0">
                <a:solidFill>
                  <a:schemeClr val="bg1">
                    <a:lumMod val="50000"/>
                  </a:schemeClr>
                </a:solidFill>
                <a:latin typeface="Courier New" pitchFamily="49" charset="0"/>
                <a:cs typeface="Courier New" pitchFamily="49" charset="0"/>
              </a:rPr>
              <a:t>"],</a:t>
            </a:r>
          </a:p>
          <a:p>
            <a:r>
              <a:rPr lang="en-US" altLang="ko-KR" sz="1600" dirty="0">
                <a:solidFill>
                  <a:schemeClr val="bg1">
                    <a:lumMod val="50000"/>
                  </a:schemeClr>
                </a:solidFill>
                <a:latin typeface="Courier New" pitchFamily="49" charset="0"/>
                <a:cs typeface="Courier New" pitchFamily="49" charset="0"/>
              </a:rPr>
              <a:t>  "if": ["</a:t>
            </a:r>
            <a:r>
              <a:rPr lang="en-US" altLang="ko-KR" sz="1600" dirty="0" err="1">
                <a:solidFill>
                  <a:schemeClr val="bg1">
                    <a:lumMod val="50000"/>
                  </a:schemeClr>
                </a:solidFill>
                <a:latin typeface="Courier New" pitchFamily="49" charset="0"/>
                <a:cs typeface="Courier New" pitchFamily="49" charset="0"/>
              </a:rPr>
              <a:t>oic.if.a</a:t>
            </a:r>
            <a:r>
              <a:rPr lang="en-US" altLang="ko-KR" sz="1600" dirty="0">
                <a:solidFill>
                  <a:schemeClr val="bg1">
                    <a:lumMod val="50000"/>
                  </a:schemeClr>
                </a:solidFill>
                <a:latin typeface="Courier New" pitchFamily="49" charset="0"/>
                <a:cs typeface="Courier New" pitchFamily="49" charset="0"/>
              </a:rPr>
              <a:t>", "</a:t>
            </a:r>
            <a:r>
              <a:rPr lang="en-US" altLang="ko-KR" sz="1600" dirty="0" err="1">
                <a:solidFill>
                  <a:schemeClr val="bg1">
                    <a:lumMod val="50000"/>
                  </a:schemeClr>
                </a:solidFill>
                <a:latin typeface="Courier New" pitchFamily="49" charset="0"/>
                <a:cs typeface="Courier New" pitchFamily="49" charset="0"/>
              </a:rPr>
              <a:t>oic.if.baseline</a:t>
            </a:r>
            <a:r>
              <a:rPr lang="en-US" altLang="ko-KR" sz="1600" dirty="0">
                <a:solidFill>
                  <a:schemeClr val="bg1">
                    <a:lumMod val="50000"/>
                  </a:schemeClr>
                </a:solidFill>
                <a:latin typeface="Courier New" pitchFamily="49" charset="0"/>
                <a:cs typeface="Courier New" pitchFamily="49" charset="0"/>
              </a:rPr>
              <a:t>"] </a:t>
            </a:r>
          </a:p>
          <a:p>
            <a:r>
              <a:rPr lang="en-US" altLang="ko-KR" sz="1600" dirty="0">
                <a:latin typeface="Courier New" pitchFamily="49" charset="0"/>
                <a:cs typeface="Courier New" pitchFamily="49" charset="0"/>
              </a:rPr>
              <a:t>  "id": "b.switch_TF38_3", </a:t>
            </a:r>
          </a:p>
          <a:p>
            <a:r>
              <a:rPr lang="en-US" altLang="ko-KR" sz="1600" dirty="0">
                <a:latin typeface="Courier New" pitchFamily="49" charset="0"/>
                <a:cs typeface="Courier New" pitchFamily="49" charset="0"/>
              </a:rPr>
              <a:t>  "value": true </a:t>
            </a:r>
          </a:p>
          <a:p>
            <a:r>
              <a:rPr lang="en-US" altLang="ko-KR" sz="1600" dirty="0">
                <a:latin typeface="Courier New" pitchFamily="49" charset="0"/>
                <a:cs typeface="Courier New" pitchFamily="49" charset="0"/>
              </a:rPr>
              <a:t>}</a:t>
            </a:r>
          </a:p>
          <a:p>
            <a:endParaRPr lang="en-US" altLang="ko-KR" sz="1200" dirty="0">
              <a:latin typeface="Courier New" pitchFamily="49" charset="0"/>
              <a:cs typeface="Courier New" pitchFamily="49" charset="0"/>
            </a:endParaRPr>
          </a:p>
        </p:txBody>
      </p:sp>
    </p:spTree>
    <p:extLst>
      <p:ext uri="{BB962C8B-B14F-4D97-AF65-F5344CB8AC3E}">
        <p14:creationId xmlns:p14="http://schemas.microsoft.com/office/powerpoint/2010/main" val="3036700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405090"/>
          </a:xfrm>
        </p:spPr>
        <p:txBody>
          <a:bodyPr>
            <a:normAutofit/>
          </a:bodyPr>
          <a:lstStyle/>
          <a:p>
            <a:r>
              <a:rPr lang="en-US" altLang="ko-KR" dirty="0"/>
              <a:t>Property specification </a:t>
            </a:r>
          </a:p>
          <a:p>
            <a:pPr lvl="1"/>
            <a:r>
              <a:rPr lang="en-US" altLang="ko-KR" dirty="0">
                <a:solidFill>
                  <a:srgbClr val="1C3339"/>
                </a:solidFill>
              </a:rPr>
              <a:t>Property is “key-value” pair characterizing Resource Type &amp; specified with the following table with 8 columns. </a:t>
            </a:r>
            <a:r>
              <a:rPr lang="en-US" altLang="ko-KR" dirty="0"/>
              <a:t> </a:t>
            </a:r>
            <a:endParaRPr lang="ko-KR" altLang="en-US" dirty="0"/>
          </a:p>
        </p:txBody>
      </p:sp>
      <p:sp>
        <p:nvSpPr>
          <p:cNvPr id="3" name="제목 2"/>
          <p:cNvSpPr>
            <a:spLocks noGrp="1"/>
          </p:cNvSpPr>
          <p:nvPr>
            <p:ph type="title"/>
          </p:nvPr>
        </p:nvSpPr>
        <p:spPr/>
        <p:txBody>
          <a:bodyPr/>
          <a:lstStyle/>
          <a:p>
            <a:r>
              <a:rPr lang="en-US" altLang="ko-KR" dirty="0"/>
              <a:t>Property</a:t>
            </a:r>
            <a:endParaRPr lang="ko-KR" altLang="en-US" dirty="0"/>
          </a:p>
        </p:txBody>
      </p:sp>
      <p:sp>
        <p:nvSpPr>
          <p:cNvPr id="4" name="날짜 개체 틀 3"/>
          <p:cNvSpPr>
            <a:spLocks noGrp="1"/>
          </p:cNvSpPr>
          <p:nvPr>
            <p:ph type="dt" sz="half" idx="10"/>
          </p:nvPr>
        </p:nvSpPr>
        <p:spPr/>
        <p:txBody>
          <a:bodyPr/>
          <a:lstStyle/>
          <a:p>
            <a:fld id="{B70AEEB0-4219-4A1F-AC3D-40560645AD9F}"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29</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4093840967"/>
              </p:ext>
            </p:extLst>
          </p:nvPr>
        </p:nvGraphicFramePr>
        <p:xfrm>
          <a:off x="1186944" y="3466314"/>
          <a:ext cx="9475446" cy="1280160"/>
        </p:xfrm>
        <a:graphic>
          <a:graphicData uri="http://schemas.openxmlformats.org/drawingml/2006/table">
            <a:tbl>
              <a:tblPr firstRow="1" bandRow="1">
                <a:tableStyleId>{5C22544A-7EE6-4342-B048-85BDC9FD1C3A}</a:tableStyleId>
              </a:tblPr>
              <a:tblGrid>
                <a:gridCol w="826493">
                  <a:extLst>
                    <a:ext uri="{9D8B030D-6E8A-4147-A177-3AD203B41FA5}">
                      <a16:colId xmlns:a16="http://schemas.microsoft.com/office/drawing/2014/main" val="20000"/>
                    </a:ext>
                  </a:extLst>
                </a:gridCol>
                <a:gridCol w="844061">
                  <a:extLst>
                    <a:ext uri="{9D8B030D-6E8A-4147-A177-3AD203B41FA5}">
                      <a16:colId xmlns:a16="http://schemas.microsoft.com/office/drawing/2014/main" val="20001"/>
                    </a:ext>
                  </a:extLst>
                </a:gridCol>
                <a:gridCol w="659423">
                  <a:extLst>
                    <a:ext uri="{9D8B030D-6E8A-4147-A177-3AD203B41FA5}">
                      <a16:colId xmlns:a16="http://schemas.microsoft.com/office/drawing/2014/main" val="20002"/>
                    </a:ext>
                  </a:extLst>
                </a:gridCol>
                <a:gridCol w="1635369">
                  <a:extLst>
                    <a:ext uri="{9D8B030D-6E8A-4147-A177-3AD203B41FA5}">
                      <a16:colId xmlns:a16="http://schemas.microsoft.com/office/drawing/2014/main" val="20003"/>
                    </a:ext>
                  </a:extLst>
                </a:gridCol>
                <a:gridCol w="1090247">
                  <a:extLst>
                    <a:ext uri="{9D8B030D-6E8A-4147-A177-3AD203B41FA5}">
                      <a16:colId xmlns:a16="http://schemas.microsoft.com/office/drawing/2014/main" val="20004"/>
                    </a:ext>
                  </a:extLst>
                </a:gridCol>
                <a:gridCol w="993530">
                  <a:extLst>
                    <a:ext uri="{9D8B030D-6E8A-4147-A177-3AD203B41FA5}">
                      <a16:colId xmlns:a16="http://schemas.microsoft.com/office/drawing/2014/main" val="20005"/>
                    </a:ext>
                  </a:extLst>
                </a:gridCol>
                <a:gridCol w="597877">
                  <a:extLst>
                    <a:ext uri="{9D8B030D-6E8A-4147-A177-3AD203B41FA5}">
                      <a16:colId xmlns:a16="http://schemas.microsoft.com/office/drawing/2014/main" val="20006"/>
                    </a:ext>
                  </a:extLst>
                </a:gridCol>
                <a:gridCol w="2828446">
                  <a:extLst>
                    <a:ext uri="{9D8B030D-6E8A-4147-A177-3AD203B41FA5}">
                      <a16:colId xmlns:a16="http://schemas.microsoft.com/office/drawing/2014/main" val="20007"/>
                    </a:ext>
                  </a:extLst>
                </a:gridCol>
              </a:tblGrid>
              <a:tr h="370840">
                <a:tc>
                  <a:txBody>
                    <a:bodyPr/>
                    <a:lstStyle/>
                    <a:p>
                      <a:pPr algn="ctr" latinLnBrk="1"/>
                      <a:r>
                        <a:rPr lang="en-US" altLang="ko-KR" sz="1200" dirty="0"/>
                        <a:t>Property title</a:t>
                      </a:r>
                      <a:endParaRPr lang="ko-KR" altLang="en-US" sz="1200" dirty="0"/>
                    </a:p>
                  </a:txBody>
                  <a:tcPr/>
                </a:tc>
                <a:tc>
                  <a:txBody>
                    <a:bodyPr/>
                    <a:lstStyle/>
                    <a:p>
                      <a:pPr algn="ctr" latinLnBrk="1"/>
                      <a:r>
                        <a:rPr lang="en-US" altLang="ko-KR" sz="1200" dirty="0"/>
                        <a:t>Property name</a:t>
                      </a:r>
                      <a:endParaRPr lang="ko-KR" altLang="en-US" sz="1200" dirty="0"/>
                    </a:p>
                  </a:txBody>
                  <a:tcPr/>
                </a:tc>
                <a:tc>
                  <a:txBody>
                    <a:bodyPr/>
                    <a:lstStyle/>
                    <a:p>
                      <a:pPr algn="ctr" latinLnBrk="1"/>
                      <a:r>
                        <a:rPr lang="en-US" altLang="ko-KR" sz="1200" dirty="0"/>
                        <a:t>Value type </a:t>
                      </a:r>
                      <a:endParaRPr lang="ko-KR" altLang="en-US" sz="1200" dirty="0"/>
                    </a:p>
                  </a:txBody>
                  <a:tcPr/>
                </a:tc>
                <a:tc>
                  <a:txBody>
                    <a:bodyPr/>
                    <a:lstStyle/>
                    <a:p>
                      <a:pPr algn="ctr" latinLnBrk="1"/>
                      <a:r>
                        <a:rPr lang="en-US" altLang="ko-KR" sz="1200" dirty="0"/>
                        <a:t>Value rule</a:t>
                      </a:r>
                      <a:endParaRPr lang="ko-KR" altLang="en-US" sz="1200" dirty="0"/>
                    </a:p>
                  </a:txBody>
                  <a:tcPr/>
                </a:tc>
                <a:tc>
                  <a:txBody>
                    <a:bodyPr/>
                    <a:lstStyle/>
                    <a:p>
                      <a:pPr algn="ctr" latinLnBrk="1"/>
                      <a:r>
                        <a:rPr lang="en-US" altLang="ko-KR" sz="1200" dirty="0"/>
                        <a:t>Mandatory </a:t>
                      </a:r>
                      <a:endParaRPr lang="ko-KR" altLang="en-US" sz="1200" dirty="0"/>
                    </a:p>
                  </a:txBody>
                  <a:tcPr/>
                </a:tc>
                <a:tc>
                  <a:txBody>
                    <a:bodyPr/>
                    <a:lstStyle/>
                    <a:p>
                      <a:pPr algn="ctr" latinLnBrk="1"/>
                      <a:r>
                        <a:rPr lang="en-US" altLang="ko-KR" sz="1200" dirty="0"/>
                        <a:t>Access</a:t>
                      </a:r>
                      <a:r>
                        <a:rPr lang="en-US" altLang="ko-KR" sz="1200" baseline="0" dirty="0"/>
                        <a:t> mode</a:t>
                      </a:r>
                      <a:endParaRPr lang="ko-KR" altLang="en-US" sz="1200" dirty="0"/>
                    </a:p>
                  </a:txBody>
                  <a:tcPr/>
                </a:tc>
                <a:tc>
                  <a:txBody>
                    <a:bodyPr/>
                    <a:lstStyle/>
                    <a:p>
                      <a:pPr algn="ctr" latinLnBrk="1"/>
                      <a:r>
                        <a:rPr lang="en-US" altLang="ko-KR" sz="1200" dirty="0"/>
                        <a:t>Unit</a:t>
                      </a:r>
                      <a:endParaRPr lang="ko-KR" altLang="en-US" sz="1200" dirty="0"/>
                    </a:p>
                  </a:txBody>
                  <a:tcPr/>
                </a:tc>
                <a:tc>
                  <a:txBody>
                    <a:bodyPr/>
                    <a:lstStyle/>
                    <a:p>
                      <a:pPr algn="ctr" latinLnBrk="1"/>
                      <a:r>
                        <a:rPr lang="en-US" altLang="ko-KR" sz="1200" dirty="0"/>
                        <a:t>Description </a:t>
                      </a:r>
                      <a:endParaRPr lang="ko-KR" altLang="en-US" sz="1200" dirty="0"/>
                    </a:p>
                  </a:txBody>
                  <a:tcPr/>
                </a:tc>
                <a:extLst>
                  <a:ext uri="{0D108BD9-81ED-4DB2-BD59-A6C34878D82A}">
                    <a16:rowId xmlns:a16="http://schemas.microsoft.com/office/drawing/2014/main" val="10000"/>
                  </a:ext>
                </a:extLst>
              </a:tr>
              <a:tr h="400247">
                <a:tc>
                  <a:txBody>
                    <a:bodyPr/>
                    <a:lstStyle/>
                    <a:p>
                      <a:pPr algn="ctr" latinLnBrk="1"/>
                      <a:r>
                        <a:rPr lang="en-US" altLang="ko-KR" sz="1200" dirty="0"/>
                        <a:t>Name</a:t>
                      </a:r>
                      <a:endParaRPr lang="ko-KR" altLang="en-US" sz="1200" dirty="0"/>
                    </a:p>
                  </a:txBody>
                  <a:tcPr/>
                </a:tc>
                <a:tc>
                  <a:txBody>
                    <a:bodyPr/>
                    <a:lstStyle/>
                    <a:p>
                      <a:pPr algn="ctr" latinLnBrk="1"/>
                      <a:r>
                        <a:rPr lang="en-US" altLang="ko-KR" sz="1200" dirty="0"/>
                        <a:t>n</a:t>
                      </a:r>
                      <a:endParaRPr lang="ko-KR" altLang="en-US" sz="1200" dirty="0"/>
                    </a:p>
                  </a:txBody>
                  <a:tcPr/>
                </a:tc>
                <a:tc>
                  <a:txBody>
                    <a:bodyPr/>
                    <a:lstStyle/>
                    <a:p>
                      <a:pPr algn="ctr" latinLnBrk="1"/>
                      <a:r>
                        <a:rPr lang="en-US" altLang="ko-KR" sz="1200" dirty="0"/>
                        <a:t>string</a:t>
                      </a:r>
                      <a:endParaRPr lang="ko-KR" altLang="en-US" sz="1200" dirty="0"/>
                    </a:p>
                  </a:txBody>
                  <a:tcPr/>
                </a:tc>
                <a:tc>
                  <a:txBody>
                    <a:bodyPr/>
                    <a:lstStyle/>
                    <a:p>
                      <a:pPr algn="ctr" latinLnBrk="1"/>
                      <a:r>
                        <a:rPr lang="en-US" altLang="ko-KR" sz="1200" dirty="0"/>
                        <a:t>recommended that the length be restricted to 64 characters (UTF-8))</a:t>
                      </a:r>
                      <a:endParaRPr lang="ko-KR" altLang="en-US" sz="1200" dirty="0"/>
                    </a:p>
                  </a:txBody>
                  <a:tcPr/>
                </a:tc>
                <a:tc>
                  <a:txBody>
                    <a:bodyPr/>
                    <a:lstStyle/>
                    <a:p>
                      <a:pPr algn="ctr" latinLnBrk="1"/>
                      <a:r>
                        <a:rPr lang="en-US" altLang="ko-KR" sz="1200" dirty="0"/>
                        <a:t>Mandatory</a:t>
                      </a:r>
                      <a:endParaRPr lang="ko-KR" altLang="en-US" sz="1200" dirty="0"/>
                    </a:p>
                  </a:txBody>
                  <a:tcPr/>
                </a:tc>
                <a:tc>
                  <a:txBody>
                    <a:bodyPr/>
                    <a:lstStyle/>
                    <a:p>
                      <a:pPr algn="ctr" latinLnBrk="1"/>
                      <a:r>
                        <a:rPr lang="en-US" altLang="ko-KR" sz="1200" dirty="0"/>
                        <a:t>Read Only</a:t>
                      </a:r>
                      <a:endParaRPr lang="ko-KR" altLang="en-US" sz="1200" dirty="0"/>
                    </a:p>
                  </a:txBody>
                  <a:tcPr/>
                </a:tc>
                <a:tc>
                  <a:txBody>
                    <a:bodyPr/>
                    <a:lstStyle/>
                    <a:p>
                      <a:pPr algn="ctr" latinLnBrk="1"/>
                      <a:endParaRPr lang="ko-KR" altLang="en-US" sz="1200" dirty="0"/>
                    </a:p>
                  </a:txBody>
                  <a:tcPr/>
                </a:tc>
                <a:tc>
                  <a:txBody>
                    <a:bodyPr/>
                    <a:lstStyle/>
                    <a:p>
                      <a:pPr algn="ctr" latinLnBrk="1"/>
                      <a:r>
                        <a:rPr lang="en-US" altLang="ko-KR" sz="1200" dirty="0"/>
                        <a:t>Human friendly</a:t>
                      </a:r>
                      <a:r>
                        <a:rPr lang="en-US" altLang="ko-KR" sz="1200" baseline="0" dirty="0"/>
                        <a:t> name of a resource </a:t>
                      </a:r>
                    </a:p>
                    <a:p>
                      <a:pPr algn="ctr" latinLnBrk="1"/>
                      <a:r>
                        <a:rPr lang="en-US" altLang="ko-KR" sz="1200" baseline="0" dirty="0"/>
                        <a:t>(e.g., “n”: “</a:t>
                      </a:r>
                      <a:r>
                        <a:rPr lang="en-US" altLang="ko-KR" sz="1200" baseline="0" dirty="0" err="1"/>
                        <a:t>MyLivingRoomLight</a:t>
                      </a:r>
                      <a:r>
                        <a:rPr lang="en-US" altLang="ko-KR" sz="1200" baseline="0" dirty="0"/>
                        <a:t>”)</a:t>
                      </a:r>
                      <a:endParaRPr lang="ko-KR" altLang="en-US" sz="1200" dirty="0"/>
                    </a:p>
                  </a:txBody>
                  <a:tcPr/>
                </a:tc>
                <a:extLst>
                  <a:ext uri="{0D108BD9-81ED-4DB2-BD59-A6C34878D82A}">
                    <a16:rowId xmlns:a16="http://schemas.microsoft.com/office/drawing/2014/main" val="10001"/>
                  </a:ext>
                </a:extLst>
              </a:tr>
            </a:tbl>
          </a:graphicData>
        </a:graphic>
      </p:graphicFrame>
      <p:sp>
        <p:nvSpPr>
          <p:cNvPr id="8" name="Content Placeholder 2"/>
          <p:cNvSpPr txBox="1">
            <a:spLocks/>
          </p:cNvSpPr>
          <p:nvPr/>
        </p:nvSpPr>
        <p:spPr>
          <a:xfrm>
            <a:off x="2743208" y="2942239"/>
            <a:ext cx="5987561"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Name (“n”) property specification </a:t>
            </a:r>
          </a:p>
        </p:txBody>
      </p:sp>
      <p:sp>
        <p:nvSpPr>
          <p:cNvPr id="9" name="직사각형 8"/>
          <p:cNvSpPr/>
          <p:nvPr/>
        </p:nvSpPr>
        <p:spPr>
          <a:xfrm>
            <a:off x="3289052" y="5157356"/>
            <a:ext cx="6312875" cy="1058994"/>
          </a:xfrm>
          <a:prstGeom prst="rect">
            <a:avLst/>
          </a:prstGeom>
          <a:solidFill>
            <a:schemeClr val="accent6"/>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400" b="1" dirty="0">
                <a:solidFill>
                  <a:schemeClr val="tx1"/>
                </a:solidFill>
              </a:rPr>
              <a:t>Quiz</a:t>
            </a:r>
          </a:p>
          <a:p>
            <a:pPr>
              <a:buFontTx/>
              <a:buChar char="-"/>
            </a:pPr>
            <a:r>
              <a:rPr lang="en-US" altLang="ko-KR" sz="1400" dirty="0">
                <a:solidFill>
                  <a:schemeClr val="tx1"/>
                </a:solidFill>
              </a:rPr>
              <a:t> What is the difference between “property name” &amp; “name property”? </a:t>
            </a:r>
          </a:p>
          <a:p>
            <a:pPr>
              <a:buFontTx/>
              <a:buChar char="-"/>
            </a:pPr>
            <a:r>
              <a:rPr lang="en-US" altLang="ko-KR" sz="1400" dirty="0">
                <a:solidFill>
                  <a:schemeClr val="tx1"/>
                </a:solidFill>
              </a:rPr>
              <a:t> What is the name property name?  </a:t>
            </a:r>
          </a:p>
          <a:p>
            <a:pPr>
              <a:buFontTx/>
              <a:buChar char="-"/>
            </a:pPr>
            <a:r>
              <a:rPr lang="en-US" altLang="ko-KR" sz="1400" dirty="0">
                <a:solidFill>
                  <a:schemeClr val="tx1"/>
                </a:solidFill>
              </a:rPr>
              <a:t> What is the name property title?</a:t>
            </a:r>
          </a:p>
          <a:p>
            <a:r>
              <a:rPr lang="en-US" altLang="ko-KR" sz="1400" dirty="0">
                <a:solidFill>
                  <a:schemeClr val="tx1"/>
                </a:solidFill>
              </a:rPr>
              <a:t> </a:t>
            </a:r>
          </a:p>
        </p:txBody>
      </p:sp>
    </p:spTree>
    <p:extLst>
      <p:ext uri="{BB962C8B-B14F-4D97-AF65-F5344CB8AC3E}">
        <p14:creationId xmlns:p14="http://schemas.microsoft.com/office/powerpoint/2010/main" val="23260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b="1" dirty="0" err="1">
                <a:solidFill>
                  <a:srgbClr val="0000FF"/>
                </a:solidFill>
              </a:rPr>
              <a:t>IoT</a:t>
            </a:r>
            <a:r>
              <a:rPr lang="en-US" altLang="ko-KR" b="1" dirty="0">
                <a:solidFill>
                  <a:srgbClr val="0000FF"/>
                </a:solidFill>
              </a:rPr>
              <a:t> overview</a:t>
            </a:r>
          </a:p>
          <a:p>
            <a:pPr lvl="1"/>
            <a:r>
              <a:rPr lang="en-US" altLang="ko-KR" b="1" dirty="0">
                <a:solidFill>
                  <a:srgbClr val="0000FF"/>
                </a:solidFill>
              </a:rPr>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DD51EF0-785E-48BD-9108-B6CB99F73A9C}"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752554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Resource</a:t>
            </a:r>
            <a:r>
              <a:rPr lang="ko-KR" altLang="en-US" dirty="0"/>
              <a:t> </a:t>
            </a:r>
            <a:r>
              <a:rPr lang="en-US" altLang="ko-KR" dirty="0"/>
              <a:t>Type: Format </a:t>
            </a:r>
            <a:r>
              <a:rPr lang="ko-KR" altLang="en-US" dirty="0"/>
              <a:t> </a:t>
            </a:r>
          </a:p>
        </p:txBody>
      </p:sp>
      <p:sp>
        <p:nvSpPr>
          <p:cNvPr id="4" name="날짜 개체 틀 3"/>
          <p:cNvSpPr>
            <a:spLocks noGrp="1"/>
          </p:cNvSpPr>
          <p:nvPr>
            <p:ph type="dt" sz="half" idx="10"/>
          </p:nvPr>
        </p:nvSpPr>
        <p:spPr>
          <a:xfrm>
            <a:off x="491045" y="6492875"/>
            <a:ext cx="2319766" cy="263525"/>
          </a:xfrm>
        </p:spPr>
        <p:txBody>
          <a:bodyPr/>
          <a:lstStyle/>
          <a:p>
            <a:fld id="{3B53404D-FA0C-41BB-A958-6DF2C0E0B0EB}"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30</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Content Placeholder 2"/>
          <p:cNvSpPr txBox="1">
            <a:spLocks/>
          </p:cNvSpPr>
          <p:nvPr/>
        </p:nvSpPr>
        <p:spPr>
          <a:xfrm>
            <a:off x="608092" y="1075659"/>
            <a:ext cx="10945654" cy="1107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None/>
            </a:pPr>
            <a:r>
              <a:rPr lang="en-US" dirty="0">
                <a:solidFill>
                  <a:srgbClr val="1C3339"/>
                </a:solidFill>
              </a:rPr>
              <a:t>Resource Type is a class or category of Resources &amp; specified with </a:t>
            </a:r>
          </a:p>
          <a:p>
            <a:pPr marL="457200" indent="-457200">
              <a:buNone/>
            </a:pPr>
            <a:r>
              <a:rPr lang="en-US" dirty="0" err="1">
                <a:solidFill>
                  <a:srgbClr val="1C3339"/>
                </a:solidFill>
              </a:rPr>
              <a:t>i</a:t>
            </a:r>
            <a:r>
              <a:rPr lang="en-US" dirty="0">
                <a:solidFill>
                  <a:srgbClr val="1C3339"/>
                </a:solidFill>
              </a:rPr>
              <a:t>)  The table for Resource Type &amp; ii) The table for associated properties</a:t>
            </a:r>
          </a:p>
        </p:txBody>
      </p:sp>
      <p:sp>
        <p:nvSpPr>
          <p:cNvPr id="8" name="Content Placeholder 2"/>
          <p:cNvSpPr txBox="1">
            <a:spLocks/>
          </p:cNvSpPr>
          <p:nvPr/>
        </p:nvSpPr>
        <p:spPr>
          <a:xfrm>
            <a:off x="2743208" y="2316823"/>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Ex) “Binary Switch” Resource Type Specification  </a:t>
            </a:r>
          </a:p>
        </p:txBody>
      </p:sp>
      <p:graphicFrame>
        <p:nvGraphicFramePr>
          <p:cNvPr id="9" name="표 8"/>
          <p:cNvGraphicFramePr>
            <a:graphicFrameLocks noGrp="1"/>
          </p:cNvGraphicFramePr>
          <p:nvPr>
            <p:extLst>
              <p:ext uri="{D42A27DB-BD31-4B8C-83A1-F6EECF244321}">
                <p14:modId xmlns:p14="http://schemas.microsoft.com/office/powerpoint/2010/main" val="453139766"/>
              </p:ext>
            </p:extLst>
          </p:nvPr>
        </p:nvGraphicFramePr>
        <p:xfrm>
          <a:off x="334108" y="4452628"/>
          <a:ext cx="11553091" cy="1866900"/>
        </p:xfrm>
        <a:graphic>
          <a:graphicData uri="http://schemas.openxmlformats.org/drawingml/2006/table">
            <a:tbl>
              <a:tblPr firstRow="1" bandRow="1">
                <a:tableStyleId>{5C22544A-7EE6-4342-B048-85BDC9FD1C3A}</a:tableStyleId>
              </a:tblPr>
              <a:tblGrid>
                <a:gridCol w="1529861">
                  <a:extLst>
                    <a:ext uri="{9D8B030D-6E8A-4147-A177-3AD203B41FA5}">
                      <a16:colId xmlns:a16="http://schemas.microsoft.com/office/drawing/2014/main" val="20000"/>
                    </a:ext>
                  </a:extLst>
                </a:gridCol>
                <a:gridCol w="860181">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09650">
                  <a:extLst>
                    <a:ext uri="{9D8B030D-6E8A-4147-A177-3AD203B41FA5}">
                      <a16:colId xmlns:a16="http://schemas.microsoft.com/office/drawing/2014/main" val="20006"/>
                    </a:ext>
                  </a:extLst>
                </a:gridCol>
                <a:gridCol w="5410199">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Name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a:t>
                      </a:r>
                      <a:r>
                        <a:rPr lang="en-GB" sz="1200" b="0" spc="40" dirty="0">
                          <a:solidFill>
                            <a:schemeClr val="tx1"/>
                          </a:solidFill>
                          <a:latin typeface="+mj-lt"/>
                          <a:ea typeface="Times New Roman"/>
                        </a:rPr>
                        <a:t>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No</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Human friendly name</a:t>
                      </a:r>
                      <a:br>
                        <a:rPr lang="en-GB" sz="1200" b="0" spc="40" dirty="0">
                          <a:solidFill>
                            <a:schemeClr val="tx1"/>
                          </a:solidFill>
                          <a:latin typeface="+mj-lt"/>
                          <a:ea typeface="Times New Roman"/>
                        </a:rPr>
                      </a:br>
                      <a:r>
                        <a:rPr lang="en-GB" sz="1200" b="0" spc="40" dirty="0">
                          <a:solidFill>
                            <a:schemeClr val="tx1"/>
                          </a:solidFill>
                          <a:latin typeface="+mj-lt"/>
                          <a:ea typeface="Times New Roman"/>
                        </a:rPr>
                        <a:t>For example, “My Light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r h="262097">
                <a:tc>
                  <a:txBody>
                    <a:bodyPr/>
                    <a:lstStyle/>
                    <a:p>
                      <a:pPr algn="ctr">
                        <a:spcBef>
                          <a:spcPts val="300"/>
                        </a:spcBef>
                        <a:spcAft>
                          <a:spcPts val="300"/>
                        </a:spcAft>
                      </a:pPr>
                      <a:r>
                        <a:rPr lang="en-GB" sz="1200" b="0" spc="40" dirty="0">
                          <a:solidFill>
                            <a:schemeClr val="tx1"/>
                          </a:solidFill>
                          <a:latin typeface="+mj-lt"/>
                          <a:ea typeface="Times New Roman"/>
                        </a:rPr>
                        <a:t>Resource</a:t>
                      </a:r>
                      <a:r>
                        <a:rPr lang="en-GB" sz="1200" b="0" spc="40" baseline="0" dirty="0">
                          <a:solidFill>
                            <a:schemeClr val="tx1"/>
                          </a:solidFill>
                          <a:latin typeface="+mj-lt"/>
                          <a:ea typeface="Times New Roman"/>
                        </a:rPr>
                        <a:t> </a:t>
                      </a:r>
                      <a:r>
                        <a:rPr lang="en-GB" sz="1200" b="0" spc="40" dirty="0">
                          <a:solidFill>
                            <a:schemeClr val="tx1"/>
                          </a:solidFill>
                          <a:latin typeface="+mj-lt"/>
                          <a:ea typeface="Times New Roman"/>
                        </a:rPr>
                        <a:t>Type</a:t>
                      </a:r>
                      <a:r>
                        <a:rPr lang="en-GB" sz="1200" b="0" spc="40" baseline="0" dirty="0">
                          <a:solidFill>
                            <a:schemeClr val="tx1"/>
                          </a:solidFill>
                          <a:latin typeface="+mj-lt"/>
                          <a:ea typeface="Times New Roman"/>
                        </a:rPr>
                        <a:t> ID</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rt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맑은 고딕"/>
                        </a:rPr>
                        <a:t>s</a:t>
                      </a:r>
                      <a:r>
                        <a:rPr lang="en-GB" sz="1200" b="0" spc="40">
                          <a:solidFill>
                            <a:schemeClr val="tx1"/>
                          </a:solidFill>
                          <a:latin typeface="+mj-lt"/>
                          <a:ea typeface="Times New Roman"/>
                        </a:rPr>
                        <a:t>tring</a:t>
                      </a:r>
                      <a:endParaRPr lang="ko-KR"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Represent</a:t>
                      </a:r>
                      <a:r>
                        <a:rPr lang="en-GB" sz="1200" b="0" spc="40" baseline="0" dirty="0">
                          <a:solidFill>
                            <a:schemeClr val="tx1"/>
                          </a:solidFill>
                          <a:latin typeface="+mj-lt"/>
                          <a:ea typeface="Times New Roman"/>
                        </a:rPr>
                        <a:t> a specific resource type.</a:t>
                      </a:r>
                      <a:endParaRPr lang="en-GB"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2"/>
                  </a:ext>
                </a:extLst>
              </a:tr>
              <a:tr h="262097">
                <a:tc>
                  <a:txBody>
                    <a:bodyPr/>
                    <a:lstStyle/>
                    <a:p>
                      <a:pPr algn="ctr">
                        <a:spcBef>
                          <a:spcPts val="300"/>
                        </a:spcBef>
                        <a:spcAft>
                          <a:spcPts val="300"/>
                        </a:spcAft>
                      </a:pPr>
                      <a:r>
                        <a:rPr lang="en-GB" sz="1200" b="0" spc="40" dirty="0">
                          <a:solidFill>
                            <a:schemeClr val="tx1"/>
                          </a:solidFill>
                          <a:latin typeface="+mj-lt"/>
                          <a:ea typeface="Times New Roman"/>
                        </a:rPr>
                        <a:t>Interface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if</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string</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a:solidFill>
                            <a:schemeClr val="tx1"/>
                          </a:solidFill>
                          <a:latin typeface="+mj-lt"/>
                          <a:ea typeface="Times New Roman"/>
                        </a:rPr>
                        <a:t>R</a:t>
                      </a:r>
                      <a:endParaRPr lang="ko-KR" sz="1200" b="0" spc="40">
                        <a:solidFill>
                          <a:schemeClr val="tx1"/>
                        </a:solidFill>
                        <a:latin typeface="+mj-lt"/>
                        <a:ea typeface="Times New Roman"/>
                      </a:endParaRPr>
                    </a:p>
                  </a:txBody>
                  <a:tcPr marL="68580" marR="68580" marT="0" marB="0" anchor="ctr"/>
                </a:tc>
                <a:tc>
                  <a:txBody>
                    <a:bodyPr/>
                    <a:lstStyle/>
                    <a:p>
                      <a:pPr marL="0" marR="0" indent="0" algn="ctr" defTabSz="914400" rtl="0" eaLnBrk="1" fontAlgn="auto" latinLnBrk="0" hangingPunct="1">
                        <a:lnSpc>
                          <a:spcPct val="100000"/>
                        </a:lnSpc>
                        <a:spcBef>
                          <a:spcPts val="300"/>
                        </a:spcBef>
                        <a:spcAft>
                          <a:spcPts val="300"/>
                        </a:spcAft>
                        <a:buClrTx/>
                        <a:buSzTx/>
                        <a:buFontTx/>
                        <a:buNone/>
                        <a:tabLst/>
                        <a:defRPr/>
                      </a:pPr>
                      <a:r>
                        <a:rPr lang="en-GB" sz="1200" b="0" kern="1200" spc="40" dirty="0">
                          <a:solidFill>
                            <a:schemeClr val="tx1"/>
                          </a:solidFill>
                          <a:latin typeface="+mn-lt"/>
                          <a:ea typeface="Times New Roman"/>
                          <a:cs typeface="+mn-cs"/>
                        </a:rPr>
                        <a:t>Yes</a:t>
                      </a: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Unique identifier for device (UUID)</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3"/>
                  </a:ext>
                </a:extLst>
              </a:tr>
              <a:tr h="262097">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value</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Boolean</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en-GB"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RW</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Status of the switch</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Content Placeholder 2"/>
          <p:cNvSpPr txBox="1">
            <a:spLocks/>
          </p:cNvSpPr>
          <p:nvPr/>
        </p:nvSpPr>
        <p:spPr>
          <a:xfrm>
            <a:off x="1178169" y="3974918"/>
            <a:ext cx="939897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Binary switch properties  </a:t>
            </a:r>
          </a:p>
        </p:txBody>
      </p:sp>
      <p:graphicFrame>
        <p:nvGraphicFramePr>
          <p:cNvPr id="11" name="표 10"/>
          <p:cNvGraphicFramePr>
            <a:graphicFrameLocks noGrp="1"/>
          </p:cNvGraphicFramePr>
          <p:nvPr>
            <p:extLst>
              <p:ext uri="{D42A27DB-BD31-4B8C-83A1-F6EECF244321}">
                <p14:modId xmlns:p14="http://schemas.microsoft.com/office/powerpoint/2010/main" val="971724034"/>
              </p:ext>
            </p:extLst>
          </p:nvPr>
        </p:nvGraphicFramePr>
        <p:xfrm>
          <a:off x="921718" y="2842360"/>
          <a:ext cx="10295810" cy="914400"/>
        </p:xfrm>
        <a:graphic>
          <a:graphicData uri="http://schemas.openxmlformats.org/drawingml/2006/table">
            <a:tbl>
              <a:tblPr firstRow="1" bandRow="1">
                <a:tableStyleId>{5C22544A-7EE6-4342-B048-85BDC9FD1C3A}</a:tableStyleId>
              </a:tblPr>
              <a:tblGrid>
                <a:gridCol w="844070">
                  <a:extLst>
                    <a:ext uri="{9D8B030D-6E8A-4147-A177-3AD203B41FA5}">
                      <a16:colId xmlns:a16="http://schemas.microsoft.com/office/drawing/2014/main" val="20000"/>
                    </a:ext>
                  </a:extLst>
                </a:gridCol>
                <a:gridCol w="1003629">
                  <a:extLst>
                    <a:ext uri="{9D8B030D-6E8A-4147-A177-3AD203B41FA5}">
                      <a16:colId xmlns:a16="http://schemas.microsoft.com/office/drawing/2014/main" val="20001"/>
                    </a:ext>
                  </a:extLst>
                </a:gridCol>
                <a:gridCol w="1572518">
                  <a:extLst>
                    <a:ext uri="{9D8B030D-6E8A-4147-A177-3AD203B41FA5}">
                      <a16:colId xmlns:a16="http://schemas.microsoft.com/office/drawing/2014/main" val="20002"/>
                    </a:ext>
                  </a:extLst>
                </a:gridCol>
                <a:gridCol w="1270925">
                  <a:extLst>
                    <a:ext uri="{9D8B030D-6E8A-4147-A177-3AD203B41FA5}">
                      <a16:colId xmlns:a16="http://schemas.microsoft.com/office/drawing/2014/main" val="20003"/>
                    </a:ext>
                  </a:extLst>
                </a:gridCol>
                <a:gridCol w="3195567">
                  <a:extLst>
                    <a:ext uri="{9D8B030D-6E8A-4147-A177-3AD203B41FA5}">
                      <a16:colId xmlns:a16="http://schemas.microsoft.com/office/drawing/2014/main" val="20004"/>
                    </a:ext>
                  </a:extLst>
                </a:gridCol>
                <a:gridCol w="1635369">
                  <a:extLst>
                    <a:ext uri="{9D8B030D-6E8A-4147-A177-3AD203B41FA5}">
                      <a16:colId xmlns:a16="http://schemas.microsoft.com/office/drawing/2014/main" val="20005"/>
                    </a:ext>
                  </a:extLst>
                </a:gridCol>
                <a:gridCol w="773732">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none</a:t>
                      </a:r>
                      <a:endParaRPr lang="ko-KR" altLang="en-US" sz="1200" dirty="0"/>
                    </a:p>
                  </a:txBody>
                  <a:tcPr anchor="ctr"/>
                </a:tc>
                <a:tc>
                  <a:txBody>
                    <a:bodyPr/>
                    <a:lstStyle/>
                    <a:p>
                      <a:pPr algn="ctr" latinLnBrk="1"/>
                      <a:r>
                        <a:rPr lang="en-US" altLang="ko-KR" sz="1200" dirty="0"/>
                        <a:t>Binary</a:t>
                      </a:r>
                      <a:r>
                        <a:rPr lang="en-US" altLang="ko-KR" sz="1200" baseline="0" dirty="0"/>
                        <a:t> switch</a:t>
                      </a:r>
                      <a:endParaRPr lang="ko-KR" altLang="en-US" sz="1200" dirty="0"/>
                    </a:p>
                  </a:txBody>
                  <a:tcPr anchor="ctr"/>
                </a:tc>
                <a:tc>
                  <a:txBody>
                    <a:bodyPr/>
                    <a:lstStyle/>
                    <a:p>
                      <a:pPr algn="ctr" latinLnBrk="1"/>
                      <a:r>
                        <a:rPr lang="en-US" altLang="ko-KR" sz="1200" b="0" dirty="0" err="1">
                          <a:solidFill>
                            <a:srgbClr val="1C3339"/>
                          </a:solidFill>
                        </a:rPr>
                        <a:t>oic.r.switch.binary</a:t>
                      </a:r>
                      <a:endParaRPr lang="ko-KR" altLang="en-US" sz="1200" b="0" dirty="0">
                        <a:solidFill>
                          <a:srgbClr val="1C3339"/>
                        </a:solidFill>
                      </a:endParaRPr>
                    </a:p>
                  </a:txBody>
                  <a:tcPr anchor="ctr"/>
                </a:tc>
                <a:tc>
                  <a:txBody>
                    <a:bodyPr/>
                    <a:lstStyle/>
                    <a:p>
                      <a:pPr algn="ctr" latinLnBrk="1"/>
                      <a:r>
                        <a:rPr lang="en-US" altLang="ko-KR" sz="1200" dirty="0" err="1"/>
                        <a:t>oic.if.a</a:t>
                      </a:r>
                      <a:r>
                        <a:rPr lang="en-US" altLang="ko-KR" sz="1200" dirty="0"/>
                        <a:t>, </a:t>
                      </a:r>
                      <a:r>
                        <a:rPr lang="en-US" altLang="ko-KR" sz="1200" dirty="0" err="1"/>
                        <a:t>oic.if.baseline</a:t>
                      </a:r>
                      <a:endParaRPr lang="ko-KR" altLang="en-US" sz="1200" dirty="0"/>
                    </a:p>
                  </a:txBody>
                  <a:tcPr anchor="ctr"/>
                </a:tc>
                <a:tc>
                  <a:txBody>
                    <a:bodyPr/>
                    <a:lstStyle/>
                    <a:p>
                      <a:pPr algn="ctr" latinLnBrk="1"/>
                      <a:r>
                        <a:rPr lang="en-US" altLang="ko-KR" sz="1200" dirty="0"/>
                        <a:t>Binary switch to turn</a:t>
                      </a:r>
                      <a:r>
                        <a:rPr lang="en-US" altLang="ko-KR" sz="1200" baseline="0" dirty="0"/>
                        <a:t> on-off the device to which it’s associated. </a:t>
                      </a:r>
                      <a:endParaRPr lang="en-US" altLang="ko-KR" sz="1200" dirty="0"/>
                    </a:p>
                  </a:txBody>
                  <a:tcPr anchor="ctr"/>
                </a:tc>
                <a:tc>
                  <a:txBody>
                    <a:bodyPr/>
                    <a:lstStyle/>
                    <a:p>
                      <a:pPr algn="ctr" latinLnBrk="1"/>
                      <a:r>
                        <a:rPr lang="en-US" altLang="ko-KR" sz="1200" dirty="0"/>
                        <a:t>Actuation</a:t>
                      </a:r>
                      <a:endParaRPr lang="ko-KR" altLang="en-US" sz="1200" dirty="0"/>
                    </a:p>
                  </a:txBody>
                  <a:tcPr anchor="ctr"/>
                </a:tc>
                <a:tc>
                  <a:txBody>
                    <a:bodyPr/>
                    <a:lstStyle/>
                    <a:p>
                      <a:pPr algn="ctr" latinLnBrk="1"/>
                      <a:r>
                        <a:rPr lang="en-US" altLang="ko-KR" sz="1200" dirty="0"/>
                        <a:t>O</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3304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3025897"/>
          </a:xfrm>
        </p:spPr>
        <p:txBody>
          <a:bodyPr>
            <a:normAutofit fontScale="70000" lnSpcReduction="20000"/>
          </a:bodyPr>
          <a:lstStyle/>
          <a:p>
            <a:pPr marL="457200" indent="-457200">
              <a:buNone/>
            </a:pPr>
            <a:r>
              <a:rPr lang="en-US" altLang="ko-KR" dirty="0"/>
              <a:t>Type web link (RFC 5988) which is a means of expressing connections between resources.  </a:t>
            </a:r>
          </a:p>
          <a:p>
            <a:pPr marL="457200" indent="-457200">
              <a:buNone/>
            </a:pPr>
            <a:endParaRPr lang="en-US" altLang="ko-KR" dirty="0"/>
          </a:p>
          <a:p>
            <a:pPr marL="457200" indent="-457200"/>
            <a:r>
              <a:rPr lang="en-US" altLang="ko-KR" b="1" dirty="0"/>
              <a:t>Context URI</a:t>
            </a:r>
            <a:r>
              <a:rPr lang="en-US" altLang="ko-KR" dirty="0"/>
              <a:t>: indicate the resource determining the relationship context. (e.g. /</a:t>
            </a:r>
            <a:r>
              <a:rPr lang="en-US" altLang="ko-KR" dirty="0" err="1"/>
              <a:t>myRoom</a:t>
            </a:r>
            <a:r>
              <a:rPr lang="en-US" altLang="ko-KR" dirty="0"/>
              <a:t>) </a:t>
            </a:r>
          </a:p>
          <a:p>
            <a:pPr marL="457200" indent="-457200"/>
            <a:r>
              <a:rPr lang="en-US" altLang="ko-KR" b="1" dirty="0"/>
              <a:t>Target URI</a:t>
            </a:r>
            <a:r>
              <a:rPr lang="en-US" altLang="ko-KR" dirty="0"/>
              <a:t>: indicate the resource determining the relationship target. (e.g. /</a:t>
            </a:r>
            <a:r>
              <a:rPr lang="en-US" altLang="ko-KR" dirty="0" err="1"/>
              <a:t>myLight</a:t>
            </a:r>
            <a:r>
              <a:rPr lang="en-US" altLang="ko-KR" dirty="0"/>
              <a:t>)  </a:t>
            </a:r>
          </a:p>
          <a:p>
            <a:pPr marL="457200" indent="-457200"/>
            <a:r>
              <a:rPr lang="en-US" altLang="ko-KR" b="1" dirty="0"/>
              <a:t>Relation: </a:t>
            </a:r>
            <a:r>
              <a:rPr lang="en-US" altLang="ko-KR" dirty="0"/>
              <a:t>a relationship from the context URI to target URI. (e.g. "inside" )   </a:t>
            </a:r>
          </a:p>
          <a:p>
            <a:pPr marL="457200" indent="-457200"/>
            <a:r>
              <a:rPr lang="en-US" altLang="ko-KR" b="1" dirty="0"/>
              <a:t>Attributes: </a:t>
            </a:r>
            <a:r>
              <a:rPr lang="en-US" altLang="ko-KR" dirty="0"/>
              <a:t>a set of attributes that provide metadata about the target URI. (e.g. “</a:t>
            </a:r>
            <a:r>
              <a:rPr lang="en-US" altLang="ko-KR" dirty="0" err="1"/>
              <a:t>rt</a:t>
            </a:r>
            <a:r>
              <a:rPr lang="en-US" altLang="ko-KR" dirty="0"/>
              <a:t>“)  </a:t>
            </a:r>
            <a:endParaRPr lang="en-US" altLang="ko-KR" dirty="0">
              <a:solidFill>
                <a:srgbClr val="1C3339"/>
              </a:solidFill>
            </a:endParaRPr>
          </a:p>
          <a:p>
            <a:endParaRPr lang="ko-KR" altLang="en-US" dirty="0"/>
          </a:p>
        </p:txBody>
      </p:sp>
      <p:sp>
        <p:nvSpPr>
          <p:cNvPr id="3" name="제목 2"/>
          <p:cNvSpPr>
            <a:spLocks noGrp="1"/>
          </p:cNvSpPr>
          <p:nvPr>
            <p:ph type="title"/>
          </p:nvPr>
        </p:nvSpPr>
        <p:spPr/>
        <p:txBody>
          <a:bodyPr/>
          <a:lstStyle/>
          <a:p>
            <a:r>
              <a:rPr lang="en-US" altLang="ko-KR" dirty="0"/>
              <a:t>OCF Link: Typed Web Link</a:t>
            </a:r>
            <a:endParaRPr lang="ko-KR" altLang="en-US" dirty="0"/>
          </a:p>
        </p:txBody>
      </p:sp>
      <p:sp>
        <p:nvSpPr>
          <p:cNvPr id="4" name="날짜 개체 틀 3"/>
          <p:cNvSpPr>
            <a:spLocks noGrp="1"/>
          </p:cNvSpPr>
          <p:nvPr>
            <p:ph type="dt" sz="half" idx="10"/>
          </p:nvPr>
        </p:nvSpPr>
        <p:spPr/>
        <p:txBody>
          <a:bodyPr/>
          <a:lstStyle/>
          <a:p>
            <a:fld id="{144F92FD-DD21-4C75-B6F8-2C19AADC39D8}"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31</a:t>
            </a:fld>
            <a:endParaRPr lang="en-US" dirty="0"/>
          </a:p>
        </p:txBody>
      </p:sp>
      <p:sp>
        <p:nvSpPr>
          <p:cNvPr id="7" name="Text Box 2"/>
          <p:cNvSpPr txBox="1">
            <a:spLocks noChangeArrowheads="1"/>
          </p:cNvSpPr>
          <p:nvPr/>
        </p:nvSpPr>
        <p:spPr bwMode="auto">
          <a:xfrm>
            <a:off x="3304550" y="4254688"/>
            <a:ext cx="5173764" cy="138499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"Context URI": /</a:t>
            </a:r>
            <a:r>
              <a:rPr kumimoji="1" lang="en-US" altLang="ko-KR" sz="1400" dirty="0" err="1">
                <a:latin typeface="Courier New" pitchFamily="49" charset="0"/>
                <a:ea typeface="맑은 고딕" pitchFamily="50" charset="-127"/>
                <a:cs typeface="굴림" pitchFamily="50" charset="-127"/>
              </a:rPr>
              <a:t>myRoom</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"Target URI": /</a:t>
            </a:r>
            <a:r>
              <a:rPr kumimoji="1" lang="en-US" altLang="ko-KR" sz="1400" dirty="0" err="1">
                <a:latin typeface="Courier New" pitchFamily="49" charset="0"/>
                <a:ea typeface="맑은 고딕" pitchFamily="50" charset="-127"/>
                <a:cs typeface="굴림" pitchFamily="50" charset="-127"/>
              </a:rPr>
              <a:t>myLgith</a:t>
            </a: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"relationship": "inside",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"resource type for target URI": "</a:t>
            </a:r>
            <a:r>
              <a:rPr kumimoji="1" lang="en-US" altLang="ko-KR" sz="1400" dirty="0" err="1">
                <a:latin typeface="Courier New" pitchFamily="49" charset="0"/>
                <a:ea typeface="맑은 고딕" pitchFamily="50" charset="-127"/>
                <a:cs typeface="굴림" pitchFamily="50" charset="-127"/>
              </a:rPr>
              <a:t>oic.r.light</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
        <p:nvSpPr>
          <p:cNvPr id="8" name="Content Placeholder 2"/>
          <p:cNvSpPr txBox="1">
            <a:spLocks/>
          </p:cNvSpPr>
          <p:nvPr/>
        </p:nvSpPr>
        <p:spPr>
          <a:xfrm>
            <a:off x="3871610" y="5746237"/>
            <a:ext cx="4046706" cy="58025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400" b="1" dirty="0">
                <a:solidFill>
                  <a:srgbClr val="1C3339"/>
                </a:solidFill>
              </a:rPr>
              <a:t>(conceptual) example) of Typed Web link </a:t>
            </a:r>
          </a:p>
          <a:p>
            <a:pPr marL="457200" indent="-457200" algn="ctr">
              <a:buNone/>
            </a:pPr>
            <a:r>
              <a:rPr lang="en-US" sz="1400" b="1" dirty="0">
                <a:solidFill>
                  <a:srgbClr val="1C3339"/>
                </a:solidFill>
              </a:rPr>
              <a:t>from room to light</a:t>
            </a:r>
          </a:p>
        </p:txBody>
      </p:sp>
    </p:spTree>
    <p:extLst>
      <p:ext uri="{BB962C8B-B14F-4D97-AF65-F5344CB8AC3E}">
        <p14:creationId xmlns:p14="http://schemas.microsoft.com/office/powerpoint/2010/main" val="4272451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2938348"/>
          </a:xfrm>
        </p:spPr>
        <p:txBody>
          <a:bodyPr>
            <a:normAutofit fontScale="62500" lnSpcReduction="20000"/>
          </a:bodyPr>
          <a:lstStyle/>
          <a:p>
            <a:pPr marL="457200" indent="-457200">
              <a:buNone/>
            </a:pPr>
            <a:r>
              <a:rPr lang="en-US" altLang="ko-KR" dirty="0"/>
              <a:t>OCF Link consist of Parameters which are key-value pairs characterize link relationship.</a:t>
            </a:r>
          </a:p>
          <a:p>
            <a:pPr marL="457200" indent="-457200"/>
            <a:r>
              <a:rPr lang="en-US" altLang="ko-KR" b="1" dirty="0"/>
              <a:t>anchor: </a:t>
            </a:r>
            <a:r>
              <a:rPr lang="en-US" altLang="ko-KR" dirty="0"/>
              <a:t>context URI. when present, the hosting Device ID. When absent,  hosting Resource.  </a:t>
            </a:r>
            <a:r>
              <a:rPr lang="en-US" altLang="ko-KR" b="1" dirty="0"/>
              <a:t> </a:t>
            </a:r>
          </a:p>
          <a:p>
            <a:pPr marL="457200" indent="-457200"/>
            <a:r>
              <a:rPr lang="en-US" altLang="ko-KR" b="1" dirty="0" err="1"/>
              <a:t>href</a:t>
            </a:r>
            <a:r>
              <a:rPr lang="en-US" altLang="ko-KR" b="1" dirty="0"/>
              <a:t>: </a:t>
            </a:r>
            <a:r>
              <a:rPr lang="en-US" altLang="ko-KR" dirty="0"/>
              <a:t> target URI, mandatory </a:t>
            </a:r>
          </a:p>
          <a:p>
            <a:pPr marL="457200" indent="-457200"/>
            <a:r>
              <a:rPr lang="en-US" altLang="ko-KR" b="1" dirty="0" err="1"/>
              <a:t>rel</a:t>
            </a:r>
            <a:r>
              <a:rPr lang="en-US" altLang="ko-KR" b="1" dirty="0"/>
              <a:t>: </a:t>
            </a:r>
            <a:r>
              <a:rPr lang="en-US" altLang="ko-KR" dirty="0"/>
              <a:t>relationship, the default value of “hosts” when absent  </a:t>
            </a:r>
          </a:p>
          <a:p>
            <a:pPr marL="457200" indent="-457200"/>
            <a:r>
              <a:rPr lang="en-US" altLang="ko-KR" b="1" dirty="0" err="1"/>
              <a:t>rt</a:t>
            </a:r>
            <a:r>
              <a:rPr lang="en-US" altLang="ko-KR" b="1" dirty="0"/>
              <a:t>: </a:t>
            </a:r>
            <a:r>
              <a:rPr lang="en-US" altLang="ko-KR" dirty="0"/>
              <a:t>Resource Type ID of the target Resource, mandatory </a:t>
            </a:r>
          </a:p>
          <a:p>
            <a:pPr marL="457200" indent="-457200"/>
            <a:r>
              <a:rPr lang="en-US" altLang="ko-KR" b="1" dirty="0"/>
              <a:t>if: </a:t>
            </a:r>
            <a:r>
              <a:rPr lang="en-US" altLang="ko-KR" dirty="0"/>
              <a:t>The Interfaces which the target Resource supports, mandatory  </a:t>
            </a:r>
          </a:p>
          <a:p>
            <a:pPr marL="457200" indent="-457200"/>
            <a:r>
              <a:rPr lang="en-US" altLang="ko-KR" b="1" dirty="0"/>
              <a:t>p: </a:t>
            </a:r>
            <a:r>
              <a:rPr lang="en-US" altLang="ko-KR" dirty="0"/>
              <a:t>bitmap indicating </a:t>
            </a:r>
            <a:r>
              <a:rPr lang="en-US" altLang="ko-KR" dirty="0" err="1"/>
              <a:t>discoverabiliy</a:t>
            </a:r>
            <a:r>
              <a:rPr lang="en-US" altLang="ko-KR" dirty="0"/>
              <a:t> &amp; observability of target resource   </a:t>
            </a:r>
          </a:p>
          <a:p>
            <a:pPr marL="457200" indent="-457200"/>
            <a:r>
              <a:rPr lang="en-US" altLang="ko-KR" b="1" dirty="0"/>
              <a:t>eps: </a:t>
            </a:r>
            <a:r>
              <a:rPr lang="en-US" altLang="ko-KR" dirty="0"/>
              <a:t>Endpoints (i.e., IP address + port #) with which the target Resource can be accessed. </a:t>
            </a:r>
            <a:endParaRPr lang="ko-KR" altLang="en-US" dirty="0"/>
          </a:p>
        </p:txBody>
      </p:sp>
      <p:sp>
        <p:nvSpPr>
          <p:cNvPr id="3" name="제목 2"/>
          <p:cNvSpPr>
            <a:spLocks noGrp="1"/>
          </p:cNvSpPr>
          <p:nvPr>
            <p:ph type="title"/>
          </p:nvPr>
        </p:nvSpPr>
        <p:spPr/>
        <p:txBody>
          <a:bodyPr/>
          <a:lstStyle/>
          <a:p>
            <a:r>
              <a:rPr lang="en-US" altLang="ko-KR" dirty="0"/>
              <a:t>OCF Link</a:t>
            </a:r>
            <a:endParaRPr lang="ko-KR" altLang="en-US" dirty="0"/>
          </a:p>
        </p:txBody>
      </p:sp>
      <p:sp>
        <p:nvSpPr>
          <p:cNvPr id="4" name="날짜 개체 틀 3"/>
          <p:cNvSpPr>
            <a:spLocks noGrp="1"/>
          </p:cNvSpPr>
          <p:nvPr>
            <p:ph type="dt" sz="half" idx="10"/>
          </p:nvPr>
        </p:nvSpPr>
        <p:spPr/>
        <p:txBody>
          <a:bodyPr/>
          <a:lstStyle/>
          <a:p>
            <a:fld id="{E44BF771-45AE-45EF-B788-A63F574F974A}"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32</a:t>
            </a:fld>
            <a:endParaRPr lang="en-US" dirty="0"/>
          </a:p>
        </p:txBody>
      </p:sp>
      <p:sp>
        <p:nvSpPr>
          <p:cNvPr id="7" name="Text Box 2"/>
          <p:cNvSpPr txBox="1">
            <a:spLocks noChangeArrowheads="1"/>
          </p:cNvSpPr>
          <p:nvPr/>
        </p:nvSpPr>
        <p:spPr bwMode="auto">
          <a:xfrm>
            <a:off x="2764866" y="4186592"/>
            <a:ext cx="6887183" cy="2031325"/>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rel</a:t>
            </a:r>
            <a:r>
              <a:rPr kumimoji="1" lang="en-US" altLang="ko-KR" sz="1400" dirty="0">
                <a:latin typeface="Courier New" pitchFamily="49" charset="0"/>
                <a:ea typeface="맑은 고딕" pitchFamily="50" charset="-127"/>
                <a:cs typeface="굴림" pitchFamily="50" charset="-127"/>
              </a:rPr>
              <a:t>": "hosts",</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4274412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3430E9BF-631A-4578-8931-B3DCDA58FB99}"/>
              </a:ext>
            </a:extLst>
          </p:cNvPr>
          <p:cNvSpPr>
            <a:spLocks noGrp="1"/>
          </p:cNvSpPr>
          <p:nvPr>
            <p:ph idx="1"/>
          </p:nvPr>
        </p:nvSpPr>
        <p:spPr>
          <a:xfrm>
            <a:off x="491046" y="1156997"/>
            <a:ext cx="11200912" cy="1732118"/>
          </a:xfrm>
        </p:spPr>
        <p:txBody>
          <a:bodyPr>
            <a:normAutofit fontScale="70000" lnSpcReduction="20000"/>
          </a:bodyPr>
          <a:lstStyle/>
          <a:p>
            <a:r>
              <a:rPr lang="en-US" altLang="ko-KR" dirty="0"/>
              <a:t>Flat structure among Resources </a:t>
            </a:r>
          </a:p>
          <a:p>
            <a:pPr lvl="1"/>
            <a:r>
              <a:rPr lang="en-US" altLang="ko-KR" dirty="0"/>
              <a:t>No hierarchy among Resources, no sub-Resource &amp; Resource are organized with Link</a:t>
            </a:r>
          </a:p>
          <a:p>
            <a:r>
              <a:rPr lang="en-US" altLang="ko-KR" dirty="0"/>
              <a:t>Collection </a:t>
            </a:r>
          </a:p>
          <a:p>
            <a:pPr lvl="1"/>
            <a:r>
              <a:rPr lang="en-US" altLang="ko-KR" dirty="0"/>
              <a:t>A Resource with OCF Links</a:t>
            </a:r>
          </a:p>
          <a:p>
            <a:pPr lvl="2"/>
            <a:r>
              <a:rPr lang="en-US" altLang="ko-KR" dirty="0"/>
              <a:t>“links” Property with an array of OCF Links as its value. </a:t>
            </a:r>
            <a:endParaRPr lang="ko-KR" altLang="en-US" dirty="0"/>
          </a:p>
        </p:txBody>
      </p:sp>
      <p:sp>
        <p:nvSpPr>
          <p:cNvPr id="3" name="제목 2">
            <a:extLst>
              <a:ext uri="{FF2B5EF4-FFF2-40B4-BE49-F238E27FC236}">
                <a16:creationId xmlns:a16="http://schemas.microsoft.com/office/drawing/2014/main" id="{213AF297-1956-403D-9844-880725F2744F}"/>
              </a:ext>
            </a:extLst>
          </p:cNvPr>
          <p:cNvSpPr>
            <a:spLocks noGrp="1"/>
          </p:cNvSpPr>
          <p:nvPr>
            <p:ph type="title"/>
          </p:nvPr>
        </p:nvSpPr>
        <p:spPr/>
        <p:txBody>
          <a:bodyPr/>
          <a:lstStyle/>
          <a:p>
            <a:r>
              <a:rPr lang="en-US" altLang="ko-KR" dirty="0"/>
              <a:t>Collection: Resource structure</a:t>
            </a:r>
            <a:endParaRPr lang="ko-KR" altLang="en-US" dirty="0"/>
          </a:p>
        </p:txBody>
      </p:sp>
      <p:sp>
        <p:nvSpPr>
          <p:cNvPr id="4" name="날짜 개체 틀 3">
            <a:extLst>
              <a:ext uri="{FF2B5EF4-FFF2-40B4-BE49-F238E27FC236}">
                <a16:creationId xmlns:a16="http://schemas.microsoft.com/office/drawing/2014/main" id="{4BEBD274-25E3-4E27-95B0-11B068146D3F}"/>
              </a:ext>
            </a:extLst>
          </p:cNvPr>
          <p:cNvSpPr>
            <a:spLocks noGrp="1"/>
          </p:cNvSpPr>
          <p:nvPr>
            <p:ph type="dt" sz="half" idx="10"/>
          </p:nvPr>
        </p:nvSpPr>
        <p:spPr/>
        <p:txBody>
          <a:bodyPr/>
          <a:lstStyle/>
          <a:p>
            <a:fld id="{01B23FBD-031F-4069-8C01-B1AEFFE1199C}"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3CCAF1EC-E458-4B32-A5AD-5641F2BB659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809BCDE0-16C9-48BF-B68E-C282C32AB977}"/>
              </a:ext>
            </a:extLst>
          </p:cNvPr>
          <p:cNvSpPr>
            <a:spLocks noGrp="1"/>
          </p:cNvSpPr>
          <p:nvPr>
            <p:ph type="sldNum" sz="quarter" idx="12"/>
          </p:nvPr>
        </p:nvSpPr>
        <p:spPr/>
        <p:txBody>
          <a:bodyPr/>
          <a:lstStyle/>
          <a:p>
            <a:fld id="{17A5C656-E050-4F3D-A0DB-0D19E9E83691}" type="slidenum">
              <a:rPr lang="en-US" smtClean="0"/>
              <a:pPr/>
              <a:t>33</a:t>
            </a:fld>
            <a:endParaRPr lang="en-US" dirty="0"/>
          </a:p>
        </p:txBody>
      </p:sp>
      <p:sp>
        <p:nvSpPr>
          <p:cNvPr id="7" name="Text Box 2">
            <a:extLst>
              <a:ext uri="{FF2B5EF4-FFF2-40B4-BE49-F238E27FC236}">
                <a16:creationId xmlns:a16="http://schemas.microsoft.com/office/drawing/2014/main" id="{7137FA36-61E8-493F-B34B-8B4A8EB8BB0B}"/>
              </a:ext>
            </a:extLst>
          </p:cNvPr>
          <p:cNvSpPr txBox="1">
            <a:spLocks noChangeArrowheads="1"/>
          </p:cNvSpPr>
          <p:nvPr/>
        </p:nvSpPr>
        <p:spPr bwMode="auto">
          <a:xfrm>
            <a:off x="2667366" y="3044756"/>
            <a:ext cx="6887183" cy="3229582"/>
          </a:xfrm>
          <a:prstGeom prst="rect">
            <a:avLst/>
          </a:prstGeom>
          <a:solidFill>
            <a:schemeClr val="bg1">
              <a:lumMod val="9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lvl="0" fontAlgn="base" latinLnBrk="1">
              <a:spcBef>
                <a:spcPct val="0"/>
              </a:spcBef>
              <a:spcAft>
                <a:spcPct val="0"/>
              </a:spcAft>
            </a:pPr>
            <a:endParaRPr kumimoji="1" lang="en-US" altLang="ko-KR" sz="1400" dirty="0">
              <a:latin typeface="Courier New" pitchFamily="49" charset="0"/>
              <a:ea typeface="맑은 고딕" pitchFamily="50" charset="-127"/>
              <a:cs typeface="굴림" pitchFamily="50" charset="-127"/>
            </a:endParaRP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oic.wk.col</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oic.if.ll</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"links":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://dc70373c-1e8d-4fb3-962e-017eaa863989",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myLightSwitch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://[2001:db8:b::c2e5]:22222"}]</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"anchor": "</a:t>
            </a:r>
            <a:r>
              <a:rPr kumimoji="1" lang="en-US" altLang="ko-KR" sz="1400" dirty="0" err="1">
                <a:latin typeface="Courier New" pitchFamily="49" charset="0"/>
                <a:ea typeface="맑은 고딕" pitchFamily="50" charset="-127"/>
                <a:cs typeface="굴림" pitchFamily="50" charset="-127"/>
              </a:rPr>
              <a:t>ocf</a:t>
            </a:r>
            <a:r>
              <a:rPr kumimoji="1" lang="en-US" altLang="ko-KR" sz="1400" dirty="0">
                <a:latin typeface="Courier New" pitchFamily="49" charset="0"/>
                <a:ea typeface="맑은 고딕" pitchFamily="50" charset="-127"/>
                <a:cs typeface="굴림" pitchFamily="50" charset="-127"/>
              </a:rPr>
              <a:t>://88b7c7f0-4b51-4e0a-9faa-cfb439fd7f49",</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href</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myFanSwitch</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rt</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oic.r.switch.binary</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"if": ["</a:t>
            </a:r>
            <a:r>
              <a:rPr kumimoji="1" lang="en-US" altLang="ko-KR" sz="1400" dirty="0" err="1">
                <a:latin typeface="Courier New" pitchFamily="49" charset="0"/>
                <a:ea typeface="맑은 고딕" pitchFamily="50" charset="-127"/>
                <a:cs typeface="굴림" pitchFamily="50" charset="-127"/>
              </a:rPr>
              <a:t>oic.if.a</a:t>
            </a:r>
            <a:r>
              <a:rPr kumimoji="1" lang="en-US" altLang="ko-KR" sz="1400" dirty="0">
                <a:latin typeface="Courier New" pitchFamily="49" charset="0"/>
                <a:ea typeface="맑은 고딕" pitchFamily="50" charset="-127"/>
                <a:cs typeface="굴림" pitchFamily="50" charset="-127"/>
              </a:rPr>
              <a:t>", "</a:t>
            </a:r>
            <a:r>
              <a:rPr kumimoji="1" lang="en-US" altLang="ko-KR" sz="1400" dirty="0" err="1">
                <a:latin typeface="Courier New" pitchFamily="49" charset="0"/>
                <a:ea typeface="맑은 고딕" pitchFamily="50" charset="-127"/>
                <a:cs typeface="굴림" pitchFamily="50" charset="-127"/>
              </a:rPr>
              <a:t>oic.if.baseline</a:t>
            </a:r>
            <a:r>
              <a:rPr kumimoji="1" lang="en-US" altLang="ko-KR" sz="1400" dirty="0">
                <a:latin typeface="Courier New" pitchFamily="49" charset="0"/>
                <a:ea typeface="맑은 고딕" pitchFamily="50" charset="-127"/>
                <a:cs typeface="굴림" pitchFamily="50" charset="-127"/>
              </a:rPr>
              <a:t>"],</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"p": {"</a:t>
            </a:r>
            <a:r>
              <a:rPr kumimoji="1" lang="en-US" altLang="ko-KR" sz="1400" dirty="0" err="1">
                <a:latin typeface="Courier New" pitchFamily="49" charset="0"/>
                <a:ea typeface="맑은 고딕" pitchFamily="50" charset="-127"/>
                <a:cs typeface="굴림" pitchFamily="50" charset="-127"/>
              </a:rPr>
              <a:t>bm</a:t>
            </a:r>
            <a:r>
              <a:rPr kumimoji="1" lang="en-US" altLang="ko-KR" sz="1400" dirty="0">
                <a:latin typeface="Courier New" pitchFamily="49" charset="0"/>
                <a:ea typeface="맑은 고딕" pitchFamily="50" charset="-127"/>
                <a:cs typeface="굴림" pitchFamily="50" charset="-127"/>
              </a:rPr>
              <a:t>": 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"eps": [{"ep": "</a:t>
            </a:r>
            <a:r>
              <a:rPr kumimoji="1" lang="en-US" altLang="ko-KR" sz="1400" dirty="0" err="1">
                <a:latin typeface="Courier New" pitchFamily="49" charset="0"/>
                <a:ea typeface="맑은 고딕" pitchFamily="50" charset="-127"/>
                <a:cs typeface="굴림" pitchFamily="50" charset="-127"/>
              </a:rPr>
              <a:t>coaps</a:t>
            </a:r>
            <a:r>
              <a:rPr kumimoji="1" lang="en-US" altLang="ko-KR" sz="1400" dirty="0">
                <a:latin typeface="Courier New" pitchFamily="49" charset="0"/>
                <a:ea typeface="맑은 고딕" pitchFamily="50" charset="-127"/>
                <a:cs typeface="굴림" pitchFamily="50" charset="-127"/>
              </a:rPr>
              <a:t>://[2001:db8:a::b1d4]:33333"}]</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  ]</a:t>
            </a:r>
          </a:p>
          <a:p>
            <a:pPr lvl="0" fontAlgn="base" latinLnBrk="1">
              <a:spcBef>
                <a:spcPct val="0"/>
              </a:spcBef>
              <a:spcAft>
                <a:spcPct val="0"/>
              </a:spcAft>
            </a:pPr>
            <a:r>
              <a:rPr kumimoji="1" lang="en-US" altLang="ko-KR" sz="1400" dirty="0">
                <a:latin typeface="Courier New" pitchFamily="49" charset="0"/>
                <a:ea typeface="맑은 고딕" pitchFamily="50" charset="-127"/>
                <a:cs typeface="굴림" pitchFamily="50" charset="-127"/>
              </a:rPr>
              <a:t>}</a:t>
            </a:r>
            <a:endParaRPr kumimoji="1" lang="ko-KR" altLang="ko-KR" sz="1400" b="0" i="0" u="none" strike="noStrike" cap="none" normalizeH="0" baseline="0" dirty="0">
              <a:ln>
                <a:noFill/>
              </a:ln>
              <a:solidFill>
                <a:schemeClr val="tx1"/>
              </a:solidFill>
              <a:effectLst/>
              <a:latin typeface="굴림" pitchFamily="50" charset="-127"/>
              <a:ea typeface="굴림" pitchFamily="50" charset="-127"/>
              <a:cs typeface="굴림" pitchFamily="50" charset="-127"/>
            </a:endParaRPr>
          </a:p>
        </p:txBody>
      </p:sp>
    </p:spTree>
    <p:extLst>
      <p:ext uri="{BB962C8B-B14F-4D97-AF65-F5344CB8AC3E}">
        <p14:creationId xmlns:p14="http://schemas.microsoft.com/office/powerpoint/2010/main" val="2733841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86A1E6EC-1F81-4CBE-82CD-9CCF1939A0FC}"/>
              </a:ext>
            </a:extLst>
          </p:cNvPr>
          <p:cNvSpPr>
            <a:spLocks noGrp="1"/>
          </p:cNvSpPr>
          <p:nvPr>
            <p:ph idx="1"/>
          </p:nvPr>
        </p:nvSpPr>
        <p:spPr>
          <a:xfrm>
            <a:off x="491046" y="1156996"/>
            <a:ext cx="11200912" cy="2471421"/>
          </a:xfrm>
        </p:spPr>
        <p:txBody>
          <a:bodyPr>
            <a:normAutofit fontScale="77500" lnSpcReduction="20000"/>
          </a:bodyPr>
          <a:lstStyle/>
          <a:p>
            <a:r>
              <a:rPr lang="en-US" altLang="ko-KR" dirty="0"/>
              <a:t>Defines interaction constraints on a Resource </a:t>
            </a:r>
          </a:p>
          <a:p>
            <a:pPr lvl="1">
              <a:buFont typeface="Arial" pitchFamily="34" charset="0"/>
              <a:buChar char="•"/>
            </a:pPr>
            <a:r>
              <a:rPr lang="en-US" altLang="ko-KR" dirty="0"/>
              <a:t> Which properties are exposed</a:t>
            </a:r>
          </a:p>
          <a:p>
            <a:pPr lvl="1">
              <a:buFont typeface="Arial" pitchFamily="34" charset="0"/>
              <a:buChar char="•"/>
            </a:pPr>
            <a:r>
              <a:rPr lang="en-US" altLang="ko-KR" dirty="0"/>
              <a:t> Which methods are allowed:  retrieve-only or updateable</a:t>
            </a:r>
          </a:p>
          <a:p>
            <a:pPr lvl="1">
              <a:buFont typeface="Arial" pitchFamily="34" charset="0"/>
              <a:buChar char="•"/>
            </a:pPr>
            <a:r>
              <a:rPr lang="en-US" altLang="ko-KR" dirty="0"/>
              <a:t> How links are processed: </a:t>
            </a:r>
            <a:r>
              <a:rPr lang="en-US" altLang="ko-KR" dirty="0" err="1"/>
              <a:t>oic.if.b</a:t>
            </a:r>
            <a:endParaRPr lang="en-US" altLang="ko-KR" dirty="0"/>
          </a:p>
          <a:p>
            <a:pPr lvl="1">
              <a:buFont typeface="Arial" pitchFamily="34" charset="0"/>
              <a:buChar char="•"/>
            </a:pPr>
            <a:r>
              <a:rPr lang="en-US" altLang="ko-KR" dirty="0"/>
              <a:t> Application semantics – </a:t>
            </a:r>
          </a:p>
          <a:p>
            <a:pPr lvl="2"/>
            <a:r>
              <a:rPr lang="en-US" altLang="ko-KR" dirty="0"/>
              <a:t>for example </a:t>
            </a:r>
            <a:r>
              <a:rPr lang="en-US" altLang="ko-KR" dirty="0" err="1"/>
              <a:t>oic.if.s</a:t>
            </a:r>
            <a:r>
              <a:rPr lang="en-US" altLang="ko-KR" dirty="0"/>
              <a:t> and </a:t>
            </a:r>
            <a:r>
              <a:rPr lang="en-US" altLang="ko-KR" dirty="0" err="1"/>
              <a:t>oic.if.a</a:t>
            </a:r>
            <a:r>
              <a:rPr lang="en-US" altLang="ko-KR" dirty="0"/>
              <a:t> for sensors and actuators vs. </a:t>
            </a:r>
            <a:r>
              <a:rPr lang="en-US" altLang="ko-KR" dirty="0" err="1"/>
              <a:t>oic.if.r</a:t>
            </a:r>
            <a:r>
              <a:rPr lang="en-US" altLang="ko-KR" dirty="0"/>
              <a:t> and oic.if.rw for status and configuration parameters</a:t>
            </a:r>
          </a:p>
          <a:p>
            <a:endParaRPr lang="ko-KR" altLang="en-US" dirty="0"/>
          </a:p>
        </p:txBody>
      </p:sp>
      <p:sp>
        <p:nvSpPr>
          <p:cNvPr id="3" name="제목 2">
            <a:extLst>
              <a:ext uri="{FF2B5EF4-FFF2-40B4-BE49-F238E27FC236}">
                <a16:creationId xmlns:a16="http://schemas.microsoft.com/office/drawing/2014/main" id="{DFBD4F4F-B025-4374-887D-436BA819FEE8}"/>
              </a:ext>
            </a:extLst>
          </p:cNvPr>
          <p:cNvSpPr>
            <a:spLocks noGrp="1"/>
          </p:cNvSpPr>
          <p:nvPr>
            <p:ph type="title"/>
          </p:nvPr>
        </p:nvSpPr>
        <p:spPr/>
        <p:txBody>
          <a:bodyPr/>
          <a:lstStyle/>
          <a:p>
            <a:r>
              <a:rPr lang="en-US" altLang="ko-KR" dirty="0"/>
              <a:t>Interface</a:t>
            </a:r>
            <a:endParaRPr lang="ko-KR" altLang="en-US" dirty="0"/>
          </a:p>
        </p:txBody>
      </p:sp>
      <p:sp>
        <p:nvSpPr>
          <p:cNvPr id="4" name="날짜 개체 틀 3">
            <a:extLst>
              <a:ext uri="{FF2B5EF4-FFF2-40B4-BE49-F238E27FC236}">
                <a16:creationId xmlns:a16="http://schemas.microsoft.com/office/drawing/2014/main" id="{0DEDCE99-6677-4B49-BC49-CD6A8B6D10E2}"/>
              </a:ext>
            </a:extLst>
          </p:cNvPr>
          <p:cNvSpPr>
            <a:spLocks noGrp="1"/>
          </p:cNvSpPr>
          <p:nvPr>
            <p:ph type="dt" sz="half" idx="10"/>
          </p:nvPr>
        </p:nvSpPr>
        <p:spPr/>
        <p:txBody>
          <a:bodyPr/>
          <a:lstStyle/>
          <a:p>
            <a:fld id="{7028E3FC-E94A-4A53-81DF-01EE3566C0FA}"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E9AFA241-BE1A-4C5D-A28A-79648530B1C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F54CF72-4FBB-4408-BBCD-CD7CFD80C22B}"/>
              </a:ext>
            </a:extLst>
          </p:cNvPr>
          <p:cNvSpPr>
            <a:spLocks noGrp="1"/>
          </p:cNvSpPr>
          <p:nvPr>
            <p:ph type="sldNum" sz="quarter" idx="12"/>
          </p:nvPr>
        </p:nvSpPr>
        <p:spPr/>
        <p:txBody>
          <a:bodyPr/>
          <a:lstStyle/>
          <a:p>
            <a:fld id="{17A5C656-E050-4F3D-A0DB-0D19E9E83691}" type="slidenum">
              <a:rPr lang="en-US" smtClean="0"/>
              <a:pPr/>
              <a:t>34</a:t>
            </a:fld>
            <a:endParaRPr lang="en-US" dirty="0"/>
          </a:p>
        </p:txBody>
      </p:sp>
      <p:graphicFrame>
        <p:nvGraphicFramePr>
          <p:cNvPr id="8" name="표 7">
            <a:extLst>
              <a:ext uri="{FF2B5EF4-FFF2-40B4-BE49-F238E27FC236}">
                <a16:creationId xmlns:a16="http://schemas.microsoft.com/office/drawing/2014/main" id="{508F9B0C-CADF-418D-8038-9672B3F40353}"/>
              </a:ext>
            </a:extLst>
          </p:cNvPr>
          <p:cNvGraphicFramePr>
            <a:graphicFrameLocks noGrp="1"/>
          </p:cNvGraphicFramePr>
          <p:nvPr>
            <p:extLst>
              <p:ext uri="{D42A27DB-BD31-4B8C-83A1-F6EECF244321}">
                <p14:modId xmlns:p14="http://schemas.microsoft.com/office/powerpoint/2010/main" val="216099288"/>
              </p:ext>
            </p:extLst>
          </p:nvPr>
        </p:nvGraphicFramePr>
        <p:xfrm>
          <a:off x="797668" y="3501957"/>
          <a:ext cx="11001983" cy="2807369"/>
        </p:xfrm>
        <a:graphic>
          <a:graphicData uri="http://schemas.openxmlformats.org/drawingml/2006/table">
            <a:tbl>
              <a:tblPr firstRow="1" bandRow="1">
                <a:tableStyleId>{5C22544A-7EE6-4342-B048-85BDC9FD1C3A}</a:tableStyleId>
              </a:tblPr>
              <a:tblGrid>
                <a:gridCol w="1464142">
                  <a:extLst>
                    <a:ext uri="{9D8B030D-6E8A-4147-A177-3AD203B41FA5}">
                      <a16:colId xmlns:a16="http://schemas.microsoft.com/office/drawing/2014/main" val="1203709219"/>
                    </a:ext>
                  </a:extLst>
                </a:gridCol>
                <a:gridCol w="1568724">
                  <a:extLst>
                    <a:ext uri="{9D8B030D-6E8A-4147-A177-3AD203B41FA5}">
                      <a16:colId xmlns:a16="http://schemas.microsoft.com/office/drawing/2014/main" val="2939782848"/>
                    </a:ext>
                  </a:extLst>
                </a:gridCol>
                <a:gridCol w="1568724">
                  <a:extLst>
                    <a:ext uri="{9D8B030D-6E8A-4147-A177-3AD203B41FA5}">
                      <a16:colId xmlns:a16="http://schemas.microsoft.com/office/drawing/2014/main" val="3782377454"/>
                    </a:ext>
                  </a:extLst>
                </a:gridCol>
                <a:gridCol w="6400393">
                  <a:extLst>
                    <a:ext uri="{9D8B030D-6E8A-4147-A177-3AD203B41FA5}">
                      <a16:colId xmlns:a16="http://schemas.microsoft.com/office/drawing/2014/main" val="1555614646"/>
                    </a:ext>
                  </a:extLst>
                </a:gridCol>
              </a:tblGrid>
              <a:tr h="392313">
                <a:tc>
                  <a:txBody>
                    <a:bodyPr/>
                    <a:lstStyle/>
                    <a:p>
                      <a:pPr algn="ctr">
                        <a:spcBef>
                          <a:spcPts val="300"/>
                        </a:spcBef>
                        <a:spcAft>
                          <a:spcPts val="300"/>
                        </a:spcAft>
                      </a:pPr>
                      <a:r>
                        <a:rPr lang="en-GB" sz="1200" spc="40" dirty="0">
                          <a:effectLst/>
                        </a:rPr>
                        <a:t>Interface Title</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Interface ID </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Applicable Methods</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Bef>
                          <a:spcPts val="300"/>
                        </a:spcBef>
                        <a:spcAft>
                          <a:spcPts val="300"/>
                        </a:spcAft>
                      </a:pPr>
                      <a:r>
                        <a:rPr lang="en-GB" sz="1200" spc="40" dirty="0">
                          <a:effectLst/>
                        </a:rPr>
                        <a:t>Description</a:t>
                      </a:r>
                      <a:endParaRPr lang="ko-KR" sz="1200" b="1"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4193559889"/>
                  </a:ext>
                </a:extLst>
              </a:tr>
              <a:tr h="307671">
                <a:tc>
                  <a:txBody>
                    <a:bodyPr/>
                    <a:lstStyle/>
                    <a:p>
                      <a:pPr>
                        <a:spcBef>
                          <a:spcPts val="300"/>
                        </a:spcBef>
                        <a:spcAft>
                          <a:spcPts val="300"/>
                        </a:spcAft>
                      </a:pPr>
                      <a:r>
                        <a:rPr lang="en-GB" sz="1200" spc="40" dirty="0">
                          <a:effectLst/>
                        </a:rPr>
                        <a:t>baseline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oic.if.baseline</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 UPDATE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Access to all the Properties, Retrieves all the Properties.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2981370"/>
                  </a:ext>
                </a:extLst>
              </a:tr>
              <a:tr h="272782">
                <a:tc>
                  <a:txBody>
                    <a:bodyPr/>
                    <a:lstStyle/>
                    <a:p>
                      <a:pPr>
                        <a:spcBef>
                          <a:spcPts val="300"/>
                        </a:spcBef>
                        <a:spcAft>
                          <a:spcPts val="300"/>
                        </a:spcAft>
                      </a:pPr>
                      <a:r>
                        <a:rPr lang="en-GB" sz="1200" spc="40" dirty="0">
                          <a:effectLst/>
                        </a:rPr>
                        <a:t>links list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a:t>
                      </a:r>
                      <a:r>
                        <a:rPr lang="en-GB" sz="1200" spc="40" dirty="0" err="1">
                          <a:effectLst/>
                        </a:rPr>
                        <a:t>oic.if.ll</a:t>
                      </a:r>
                      <a:r>
                        <a:rPr lang="en-GB" sz="1200" spc="40" dirty="0">
                          <a:effectLst/>
                        </a:rPr>
                        <a:t>”</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RETRIEVE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altLang="ko-KR" sz="1200" spc="40" dirty="0">
                          <a:effectLst/>
                          <a:latin typeface="Arial" panose="020B0604020202020204" pitchFamily="34" charset="0"/>
                          <a:ea typeface="Times New Roman" panose="02020603050405020304" pitchFamily="18" charset="0"/>
                        </a:rPr>
                        <a:t>Access to OCF Links &amp; retrieves the array of Links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2414887"/>
                  </a:ext>
                </a:extLst>
              </a:tr>
              <a:tr h="461507">
                <a:tc>
                  <a:txBody>
                    <a:bodyPr/>
                    <a:lstStyle/>
                    <a:p>
                      <a:pPr>
                        <a:spcBef>
                          <a:spcPts val="300"/>
                        </a:spcBef>
                        <a:spcAft>
                          <a:spcPts val="300"/>
                        </a:spcAft>
                      </a:pPr>
                      <a:r>
                        <a:rPr lang="en-GB" sz="1200" spc="40">
                          <a:effectLst/>
                        </a:rPr>
                        <a:t>batch</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“oic.if.b”</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Interact with a collection of Resources at the same time.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760855441"/>
                  </a:ext>
                </a:extLst>
              </a:tr>
              <a:tr h="392313">
                <a:tc>
                  <a:txBody>
                    <a:bodyPr/>
                    <a:lstStyle/>
                    <a:p>
                      <a:pPr>
                        <a:spcBef>
                          <a:spcPts val="300"/>
                        </a:spcBef>
                        <a:spcAft>
                          <a:spcPts val="300"/>
                        </a:spcAft>
                      </a:pPr>
                      <a:r>
                        <a:rPr lang="en-GB" sz="1200" spc="40">
                          <a:effectLst/>
                        </a:rPr>
                        <a:t>read-only</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the Properties of a Resource that may be ‘read’.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688776373"/>
                  </a:ext>
                </a:extLst>
              </a:tr>
              <a:tr h="392313">
                <a:tc>
                  <a:txBody>
                    <a:bodyPr/>
                    <a:lstStyle/>
                    <a:p>
                      <a:pPr>
                        <a:spcBef>
                          <a:spcPts val="300"/>
                        </a:spcBef>
                        <a:spcAft>
                          <a:spcPts val="300"/>
                        </a:spcAft>
                      </a:pPr>
                      <a:r>
                        <a:rPr lang="en-GB" sz="1200" spc="40">
                          <a:effectLst/>
                        </a:rPr>
                        <a:t>read-write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“oic.if.rw”</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exposes only those Properties that may be both ‘read’ and “written”  </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41555504"/>
                  </a:ext>
                </a:extLst>
              </a:tr>
              <a:tr h="392313">
                <a:tc>
                  <a:txBody>
                    <a:bodyPr/>
                    <a:lstStyle/>
                    <a:p>
                      <a:pPr>
                        <a:spcBef>
                          <a:spcPts val="300"/>
                        </a:spcBef>
                        <a:spcAft>
                          <a:spcPts val="300"/>
                        </a:spcAft>
                      </a:pPr>
                      <a:r>
                        <a:rPr lang="en-GB" sz="1200" spc="40">
                          <a:effectLst/>
                        </a:rPr>
                        <a:t>actuator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“oic.if.a”</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CREATE, RETRIEVE, UPDATE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actuator Interface is used to read or write the Properties of an actuator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246320797"/>
                  </a:ext>
                </a:extLst>
              </a:tr>
              <a:tr h="196157">
                <a:tc>
                  <a:txBody>
                    <a:bodyPr/>
                    <a:lstStyle/>
                    <a:p>
                      <a:pPr>
                        <a:spcBef>
                          <a:spcPts val="300"/>
                        </a:spcBef>
                        <a:spcAft>
                          <a:spcPts val="300"/>
                        </a:spcAft>
                      </a:pPr>
                      <a:r>
                        <a:rPr lang="en-GB" sz="1200" spc="40">
                          <a:effectLst/>
                        </a:rPr>
                        <a:t>sensor</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“oic.if.s”</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a:effectLst/>
                        </a:rPr>
                        <a:t>RETRIEVE</a:t>
                      </a:r>
                      <a:endParaRPr lang="ko-KR" sz="1200" spc="40">
                        <a:effectLst/>
                        <a:latin typeface="Arial" panose="020B0604020202020204" pitchFamily="34" charset="0"/>
                        <a:ea typeface="Times New Roman" panose="02020603050405020304" pitchFamily="18" charset="0"/>
                      </a:endParaRPr>
                    </a:p>
                  </a:txBody>
                  <a:tcPr marL="68580" marR="68580" marT="0" marB="0" anchor="ctr"/>
                </a:tc>
                <a:tc>
                  <a:txBody>
                    <a:bodyPr/>
                    <a:lstStyle/>
                    <a:p>
                      <a:pPr>
                        <a:spcBef>
                          <a:spcPts val="300"/>
                        </a:spcBef>
                        <a:spcAft>
                          <a:spcPts val="300"/>
                        </a:spcAft>
                      </a:pPr>
                      <a:r>
                        <a:rPr lang="en-GB" sz="1200" spc="40" dirty="0">
                          <a:effectLst/>
                        </a:rPr>
                        <a:t>The sensor Interface is used to read the Properties of a sensor Resource.</a:t>
                      </a:r>
                      <a:endParaRPr lang="ko-KR" sz="1200" spc="40" dirty="0">
                        <a:effectLst/>
                        <a:latin typeface="Arial" panose="020B0604020202020204"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852820448"/>
                  </a:ext>
                </a:extLst>
              </a:tr>
            </a:tbl>
          </a:graphicData>
        </a:graphic>
      </p:graphicFrame>
    </p:spTree>
    <p:extLst>
      <p:ext uri="{BB962C8B-B14F-4D97-AF65-F5344CB8AC3E}">
        <p14:creationId xmlns:p14="http://schemas.microsoft.com/office/powerpoint/2010/main" val="3880934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447800"/>
            <a:ext cx="11277600" cy="1254306"/>
          </a:xfrm>
        </p:spPr>
        <p:txBody>
          <a:bodyPr>
            <a:normAutofit fontScale="85000" lnSpcReduction="20000"/>
          </a:bodyPr>
          <a:lstStyle/>
          <a:p>
            <a:pPr marL="457200" indent="-457200"/>
            <a:r>
              <a:rPr lang="en-US" altLang="ko-KR" dirty="0"/>
              <a:t>“if” query specifies to indicate the “interface” to use </a:t>
            </a:r>
          </a:p>
          <a:p>
            <a:pPr marL="731520" lvl="1" indent="-457200"/>
            <a:r>
              <a:rPr lang="en-US" altLang="ko-KR" dirty="0"/>
              <a:t>POST /</a:t>
            </a:r>
            <a:r>
              <a:rPr lang="en-US" altLang="ko-KR" dirty="0" err="1"/>
              <a:t>exampleCollectionURI?if</a:t>
            </a:r>
            <a:r>
              <a:rPr lang="en-US" altLang="ko-KR" dirty="0"/>
              <a:t>=</a:t>
            </a:r>
            <a:r>
              <a:rPr lang="en-US" altLang="ko-KR" dirty="0" err="1"/>
              <a:t>oic.if.b</a:t>
            </a:r>
            <a:r>
              <a:rPr lang="en-US" altLang="ko-KR" dirty="0"/>
              <a:t>   </a:t>
            </a:r>
          </a:p>
          <a:p>
            <a:pPr marL="457200" indent="-457200"/>
            <a:r>
              <a:rPr lang="en-US" altLang="ko-KR" dirty="0"/>
              <a:t>“</a:t>
            </a:r>
            <a:r>
              <a:rPr lang="en-US" altLang="ko-KR" dirty="0" err="1"/>
              <a:t>rt</a:t>
            </a:r>
            <a:r>
              <a:rPr lang="en-US" altLang="ko-KR" dirty="0"/>
              <a:t>” query specified as a filter</a:t>
            </a:r>
          </a:p>
        </p:txBody>
      </p:sp>
      <p:sp>
        <p:nvSpPr>
          <p:cNvPr id="3" name="Title 2"/>
          <p:cNvSpPr>
            <a:spLocks noGrp="1"/>
          </p:cNvSpPr>
          <p:nvPr>
            <p:ph type="title"/>
          </p:nvPr>
        </p:nvSpPr>
        <p:spPr/>
        <p:txBody>
          <a:bodyPr/>
          <a:lstStyle/>
          <a:p>
            <a:r>
              <a:rPr lang="en-US" dirty="0"/>
              <a:t>Query: “</a:t>
            </a:r>
            <a:r>
              <a:rPr lang="en-US" dirty="0" err="1"/>
              <a:t>rt</a:t>
            </a:r>
            <a:r>
              <a:rPr lang="en-US" dirty="0"/>
              <a:t>” &amp; “if” query  </a:t>
            </a:r>
          </a:p>
        </p:txBody>
      </p:sp>
      <p:sp>
        <p:nvSpPr>
          <p:cNvPr id="5" name="Slide Number Placeholder 4"/>
          <p:cNvSpPr>
            <a:spLocks noGrp="1"/>
          </p:cNvSpPr>
          <p:nvPr>
            <p:ph type="sldNum" sz="quarter" idx="12"/>
          </p:nvPr>
        </p:nvSpPr>
        <p:spPr>
          <a:xfrm>
            <a:off x="10820400" y="6493026"/>
            <a:ext cx="1221390" cy="348441"/>
          </a:xfrm>
        </p:spPr>
        <p:txBody>
          <a:bodyPr/>
          <a:lstStyle/>
          <a:p>
            <a:fld id="{17A5C656-E050-4F3D-A0DB-0D19E9E83691}" type="slidenum">
              <a:rPr lang="en-US" smtClean="0"/>
              <a:pPr/>
              <a:t>35</a:t>
            </a:fld>
            <a:endParaRPr lang="en-US" dirty="0"/>
          </a:p>
        </p:txBody>
      </p:sp>
      <p:sp>
        <p:nvSpPr>
          <p:cNvPr id="6" name="Footer Placeholder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Date Placeholder 6"/>
          <p:cNvSpPr>
            <a:spLocks noGrp="1"/>
          </p:cNvSpPr>
          <p:nvPr>
            <p:ph type="dt" sz="half" idx="10"/>
          </p:nvPr>
        </p:nvSpPr>
        <p:spPr>
          <a:xfrm>
            <a:off x="442119" y="6477000"/>
            <a:ext cx="1981200" cy="304801"/>
          </a:xfrm>
        </p:spPr>
        <p:txBody>
          <a:bodyPr/>
          <a:lstStyle/>
          <a:p>
            <a:fld id="{BD3DFFF5-FC13-4E79-B1DF-9D8201B48B52}" type="datetime3">
              <a:rPr lang="en-US" altLang="ko-KR" smtClean="0"/>
              <a:t>26 June 2017</a:t>
            </a:fld>
            <a:endParaRPr lang="en-US" dirty="0"/>
          </a:p>
        </p:txBody>
      </p:sp>
      <p:sp>
        <p:nvSpPr>
          <p:cNvPr id="8" name="직사각형 7"/>
          <p:cNvSpPr/>
          <p:nvPr/>
        </p:nvSpPr>
        <p:spPr>
          <a:xfrm>
            <a:off x="7134473" y="3200400"/>
            <a:ext cx="4820821" cy="30480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5000" lnSpcReduction="20000"/>
          </a:bodyPr>
          <a:lstStyle/>
          <a:p>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oic.wk.col</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oic.if.ll</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"links": [</a:t>
            </a:r>
          </a:p>
          <a:p>
            <a:r>
              <a:rPr lang="en-US" altLang="ko-KR" dirty="0">
                <a:solidFill>
                  <a:schemeClr val="tx1"/>
                </a:solidFill>
                <a:latin typeface="Courier New" panose="02070309020205020404" pitchFamily="49" charset="0"/>
                <a:cs typeface="Courier New" panose="02070309020205020404" pitchFamily="49" charset="0"/>
              </a:rPr>
              <a:t>    {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://dc70373c-1e8d-4fb3-962e-017eaa863989",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myLightSwitch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://[2001:db8:b::c2e5]:22222"}]</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"anchor": "</a:t>
            </a:r>
            <a:r>
              <a:rPr lang="en-US" altLang="ko-KR" dirty="0" err="1">
                <a:solidFill>
                  <a:schemeClr val="tx1"/>
                </a:solidFill>
                <a:latin typeface="Courier New" panose="02070309020205020404" pitchFamily="49" charset="0"/>
                <a:cs typeface="Courier New" panose="02070309020205020404" pitchFamily="49" charset="0"/>
              </a:rPr>
              <a:t>ocf</a:t>
            </a:r>
            <a:r>
              <a:rPr lang="en-US" altLang="ko-KR" dirty="0">
                <a:solidFill>
                  <a:schemeClr val="tx1"/>
                </a:solidFill>
                <a:latin typeface="Courier New" panose="02070309020205020404" pitchFamily="49" charset="0"/>
                <a:cs typeface="Courier New" panose="02070309020205020404" pitchFamily="49" charset="0"/>
              </a:rPr>
              <a:t>://88b7c7f0-4b51-4e0a-9faa-cfb439fd7f49",</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href</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myFanSwitch</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rt</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oic.r.switch.binary</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"if": ["</a:t>
            </a:r>
            <a:r>
              <a:rPr lang="en-US" altLang="ko-KR" dirty="0" err="1">
                <a:solidFill>
                  <a:schemeClr val="tx1"/>
                </a:solidFill>
                <a:latin typeface="Courier New" panose="02070309020205020404" pitchFamily="49" charset="0"/>
                <a:cs typeface="Courier New" panose="02070309020205020404" pitchFamily="49" charset="0"/>
              </a:rPr>
              <a:t>oic.if.a</a:t>
            </a:r>
            <a:r>
              <a:rPr lang="en-US" altLang="ko-KR" dirty="0">
                <a:solidFill>
                  <a:schemeClr val="tx1"/>
                </a:solidFill>
                <a:latin typeface="Courier New" panose="02070309020205020404" pitchFamily="49" charset="0"/>
                <a:cs typeface="Courier New" panose="02070309020205020404" pitchFamily="49" charset="0"/>
              </a:rPr>
              <a:t>", "</a:t>
            </a:r>
            <a:r>
              <a:rPr lang="en-US" altLang="ko-KR" dirty="0" err="1">
                <a:solidFill>
                  <a:schemeClr val="tx1"/>
                </a:solidFill>
                <a:latin typeface="Courier New" panose="02070309020205020404" pitchFamily="49" charset="0"/>
                <a:cs typeface="Courier New" panose="02070309020205020404" pitchFamily="49" charset="0"/>
              </a:rPr>
              <a:t>oic.if.baseline</a:t>
            </a:r>
            <a:r>
              <a:rPr lang="en-US" altLang="ko-KR" dirty="0">
                <a:solidFill>
                  <a:schemeClr val="tx1"/>
                </a:solidFill>
                <a:latin typeface="Courier New" panose="02070309020205020404" pitchFamily="49" charset="0"/>
                <a:cs typeface="Courier New" panose="02070309020205020404" pitchFamily="49" charset="0"/>
              </a:rPr>
              <a:t>"],</a:t>
            </a:r>
          </a:p>
          <a:p>
            <a:r>
              <a:rPr lang="en-US" altLang="ko-KR" dirty="0">
                <a:solidFill>
                  <a:schemeClr val="tx1"/>
                </a:solidFill>
                <a:latin typeface="Courier New" panose="02070309020205020404" pitchFamily="49" charset="0"/>
                <a:cs typeface="Courier New" panose="02070309020205020404" pitchFamily="49" charset="0"/>
              </a:rPr>
              <a:t>      "p": {"</a:t>
            </a:r>
            <a:r>
              <a:rPr lang="en-US" altLang="ko-KR" dirty="0" err="1">
                <a:solidFill>
                  <a:schemeClr val="tx1"/>
                </a:solidFill>
                <a:latin typeface="Courier New" panose="02070309020205020404" pitchFamily="49" charset="0"/>
                <a:cs typeface="Courier New" panose="02070309020205020404" pitchFamily="49" charset="0"/>
              </a:rPr>
              <a:t>bm</a:t>
            </a:r>
            <a:r>
              <a:rPr lang="en-US" altLang="ko-KR" dirty="0">
                <a:solidFill>
                  <a:schemeClr val="tx1"/>
                </a:solidFill>
                <a:latin typeface="Courier New" panose="02070309020205020404" pitchFamily="49" charset="0"/>
                <a:cs typeface="Courier New" panose="02070309020205020404" pitchFamily="49" charset="0"/>
              </a:rPr>
              <a:t>": 3},</a:t>
            </a:r>
          </a:p>
          <a:p>
            <a:r>
              <a:rPr lang="en-US" altLang="ko-KR" dirty="0">
                <a:solidFill>
                  <a:schemeClr val="tx1"/>
                </a:solidFill>
                <a:latin typeface="Courier New" panose="02070309020205020404" pitchFamily="49" charset="0"/>
                <a:cs typeface="Courier New" panose="02070309020205020404" pitchFamily="49" charset="0"/>
              </a:rPr>
              <a:t>      "eps": [{"ep": "</a:t>
            </a:r>
            <a:r>
              <a:rPr lang="en-US" altLang="ko-KR" dirty="0" err="1">
                <a:solidFill>
                  <a:schemeClr val="tx1"/>
                </a:solidFill>
                <a:latin typeface="Courier New" panose="02070309020205020404" pitchFamily="49" charset="0"/>
                <a:cs typeface="Courier New" panose="02070309020205020404" pitchFamily="49" charset="0"/>
              </a:rPr>
              <a:t>coaps</a:t>
            </a:r>
            <a:r>
              <a:rPr lang="en-US" altLang="ko-KR" dirty="0">
                <a:solidFill>
                  <a:schemeClr val="tx1"/>
                </a:solidFill>
                <a:latin typeface="Courier New" panose="02070309020205020404" pitchFamily="49" charset="0"/>
                <a:cs typeface="Courier New" panose="02070309020205020404" pitchFamily="49" charset="0"/>
              </a:rPr>
              <a:t>://[2001:db8:a::b1d4]:33333"}]</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  ]</a:t>
            </a:r>
          </a:p>
          <a:p>
            <a:r>
              <a:rPr lang="en-US" altLang="ko-KR" dirty="0">
                <a:solidFill>
                  <a:schemeClr val="tx1"/>
                </a:solidFill>
                <a:latin typeface="Courier New" panose="02070309020205020404" pitchFamily="49" charset="0"/>
                <a:cs typeface="Courier New" panose="02070309020205020404" pitchFamily="49" charset="0"/>
              </a:rPr>
              <a:t>}</a:t>
            </a:r>
            <a:endParaRPr lang="ko-KR" altLang="en-US" dirty="0">
              <a:solidFill>
                <a:schemeClr val="tx1"/>
              </a:solidFill>
              <a:latin typeface="Courier New" panose="02070309020205020404" pitchFamily="49" charset="0"/>
              <a:cs typeface="Courier New" panose="02070309020205020404" pitchFamily="49" charset="0"/>
            </a:endParaRPr>
          </a:p>
        </p:txBody>
      </p:sp>
      <p:pic>
        <p:nvPicPr>
          <p:cNvPr id="9"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61058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p:cNvCxnSpPr/>
          <p:nvPr/>
        </p:nvCxnSpPr>
        <p:spPr>
          <a:xfrm flipV="1">
            <a:off x="3087284" y="3954899"/>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087284" y="4366816"/>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Content Placeholder 2"/>
          <p:cNvSpPr txBox="1">
            <a:spLocks/>
          </p:cNvSpPr>
          <p:nvPr/>
        </p:nvSpPr>
        <p:spPr>
          <a:xfrm>
            <a:off x="2988604" y="3020440"/>
            <a:ext cx="3558111"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oic.r.switch.binary</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Content Placeholder 2"/>
          <p:cNvSpPr txBox="1">
            <a:spLocks/>
          </p:cNvSpPr>
          <p:nvPr/>
        </p:nvSpPr>
        <p:spPr>
          <a:xfrm>
            <a:off x="3087284" y="4085757"/>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4" name="TextBox 13"/>
          <p:cNvSpPr txBox="1"/>
          <p:nvPr/>
        </p:nvSpPr>
        <p:spPr>
          <a:xfrm>
            <a:off x="2765194" y="4865111"/>
            <a:ext cx="3859343" cy="111740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t> [</a:t>
            </a:r>
            <a:br>
              <a:rPr lang="en-US" altLang="ko-KR" sz="1000" dirty="0"/>
            </a:br>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br>
              <a:rPr lang="en-US" altLang="ko-KR" sz="1000" dirty="0"/>
            </a:br>
            <a:r>
              <a:rPr lang="en-US" altLang="ko-KR" sz="1000" dirty="0"/>
              <a:t>  ]</a:t>
            </a:r>
            <a:endParaRPr lang="en-US" altLang="ko-KR" sz="1000" dirty="0">
              <a:latin typeface="Courier New" pitchFamily="49" charset="0"/>
              <a:cs typeface="Courier New" pitchFamily="49" charset="0"/>
            </a:endParaRPr>
          </a:p>
        </p:txBody>
      </p:sp>
      <p:sp>
        <p:nvSpPr>
          <p:cNvPr id="15" name="모서리가 둥근 직사각형 14"/>
          <p:cNvSpPr/>
          <p:nvPr/>
        </p:nvSpPr>
        <p:spPr>
          <a:xfrm>
            <a:off x="3217398" y="5277028"/>
            <a:ext cx="2848493" cy="141278"/>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Content Placeholder 2"/>
          <p:cNvSpPr txBox="1">
            <a:spLocks/>
          </p:cNvSpPr>
          <p:nvPr/>
        </p:nvSpPr>
        <p:spPr>
          <a:xfrm>
            <a:off x="3087284" y="365032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4560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right)">
                                      <p:cBhvr>
                                        <p:cTn id="18" dur="500"/>
                                        <p:tgtEl>
                                          <p:spTgt spid="1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right)">
                                      <p:cBhvr>
                                        <p:cTn id="24" dur="500"/>
                                        <p:tgtEl>
                                          <p:spTgt spid="14"/>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animBg="1"/>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7"/>
            <a:ext cx="11200912" cy="1032666"/>
          </a:xfrm>
        </p:spPr>
        <p:txBody>
          <a:bodyPr>
            <a:normAutofit lnSpcReduction="10000"/>
          </a:bodyPr>
          <a:lstStyle/>
          <a:p>
            <a:r>
              <a:rPr lang="en-US" altLang="ko-KR" dirty="0"/>
              <a:t>Core Resources </a:t>
            </a:r>
          </a:p>
          <a:p>
            <a:pPr lvl="1"/>
            <a:r>
              <a:rPr lang="en-US" altLang="ko-KR" dirty="0"/>
              <a:t>ATG defines several Resource Types which are common to all verticals. </a:t>
            </a:r>
            <a:endParaRPr lang="ko-KR" altLang="en-US" dirty="0"/>
          </a:p>
        </p:txBody>
      </p:sp>
      <p:sp>
        <p:nvSpPr>
          <p:cNvPr id="3" name="제목 2"/>
          <p:cNvSpPr>
            <a:spLocks noGrp="1"/>
          </p:cNvSpPr>
          <p:nvPr>
            <p:ph type="title"/>
          </p:nvPr>
        </p:nvSpPr>
        <p:spPr/>
        <p:txBody>
          <a:bodyPr/>
          <a:lstStyle/>
          <a:p>
            <a:r>
              <a:rPr lang="en-US" altLang="ko-KR" dirty="0"/>
              <a:t>Core Resources</a:t>
            </a:r>
            <a:endParaRPr lang="ko-KR" altLang="en-US" dirty="0"/>
          </a:p>
        </p:txBody>
      </p:sp>
      <p:sp>
        <p:nvSpPr>
          <p:cNvPr id="4" name="날짜 개체 틀 3"/>
          <p:cNvSpPr>
            <a:spLocks noGrp="1"/>
          </p:cNvSpPr>
          <p:nvPr>
            <p:ph type="dt" sz="half" idx="10"/>
          </p:nvPr>
        </p:nvSpPr>
        <p:spPr/>
        <p:txBody>
          <a:bodyPr/>
          <a:lstStyle/>
          <a:p>
            <a:fld id="{7263B648-4853-489B-A8DB-0FAE0C69C20B}"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36</a:t>
            </a:fld>
            <a:endParaRPr lang="en-US" dirty="0"/>
          </a:p>
        </p:txBody>
      </p:sp>
      <p:graphicFrame>
        <p:nvGraphicFramePr>
          <p:cNvPr id="7" name="표 6"/>
          <p:cNvGraphicFramePr>
            <a:graphicFrameLocks noGrp="1"/>
          </p:cNvGraphicFramePr>
          <p:nvPr>
            <p:extLst>
              <p:ext uri="{D42A27DB-BD31-4B8C-83A1-F6EECF244321}">
                <p14:modId xmlns:p14="http://schemas.microsoft.com/office/powerpoint/2010/main" val="582722235"/>
              </p:ext>
            </p:extLst>
          </p:nvPr>
        </p:nvGraphicFramePr>
        <p:xfrm>
          <a:off x="350196" y="4603068"/>
          <a:ext cx="11691594" cy="1645920"/>
        </p:xfrm>
        <a:graphic>
          <a:graphicData uri="http://schemas.openxmlformats.org/drawingml/2006/table">
            <a:tbl>
              <a:tblPr firstRow="1" bandRow="1">
                <a:tableStyleId>{5C22544A-7EE6-4342-B048-85BDC9FD1C3A}</a:tableStyleId>
              </a:tblPr>
              <a:tblGrid>
                <a:gridCol w="958499">
                  <a:extLst>
                    <a:ext uri="{9D8B030D-6E8A-4147-A177-3AD203B41FA5}">
                      <a16:colId xmlns:a16="http://schemas.microsoft.com/office/drawing/2014/main" val="20000"/>
                    </a:ext>
                  </a:extLst>
                </a:gridCol>
                <a:gridCol w="1139689">
                  <a:extLst>
                    <a:ext uri="{9D8B030D-6E8A-4147-A177-3AD203B41FA5}">
                      <a16:colId xmlns:a16="http://schemas.microsoft.com/office/drawing/2014/main" val="20001"/>
                    </a:ext>
                  </a:extLst>
                </a:gridCol>
                <a:gridCol w="1785702">
                  <a:extLst>
                    <a:ext uri="{9D8B030D-6E8A-4147-A177-3AD203B41FA5}">
                      <a16:colId xmlns:a16="http://schemas.microsoft.com/office/drawing/2014/main" val="20002"/>
                    </a:ext>
                  </a:extLst>
                </a:gridCol>
                <a:gridCol w="1443222">
                  <a:extLst>
                    <a:ext uri="{9D8B030D-6E8A-4147-A177-3AD203B41FA5}">
                      <a16:colId xmlns:a16="http://schemas.microsoft.com/office/drawing/2014/main" val="20003"/>
                    </a:ext>
                  </a:extLst>
                </a:gridCol>
                <a:gridCol w="3910429">
                  <a:extLst>
                    <a:ext uri="{9D8B030D-6E8A-4147-A177-3AD203B41FA5}">
                      <a16:colId xmlns:a16="http://schemas.microsoft.com/office/drawing/2014/main" val="20004"/>
                    </a:ext>
                  </a:extLst>
                </a:gridCol>
                <a:gridCol w="1783897">
                  <a:extLst>
                    <a:ext uri="{9D8B030D-6E8A-4147-A177-3AD203B41FA5}">
                      <a16:colId xmlns:a16="http://schemas.microsoft.com/office/drawing/2014/main" val="20005"/>
                    </a:ext>
                  </a:extLst>
                </a:gridCol>
                <a:gridCol w="670156">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0">
                <a:tc>
                  <a:txBody>
                    <a:bodyPr/>
                    <a:lstStyle/>
                    <a:p>
                      <a:pPr algn="ctr" rtl="0" fontAlgn="b"/>
                      <a:r>
                        <a:rPr lang="en-US" sz="1200" b="0">
                          <a:solidFill>
                            <a:srgbClr val="000000"/>
                          </a:solidFill>
                          <a:effectLst/>
                          <a:latin typeface="+mj-lt"/>
                        </a:rPr>
                        <a:t>/oic/res</a:t>
                      </a:r>
                    </a:p>
                  </a:txBody>
                  <a:tcPr marL="22860" marR="22860" marT="15240" marB="15240" anchor="ctr"/>
                </a:tc>
                <a:tc>
                  <a:txBody>
                    <a:bodyPr/>
                    <a:lstStyle/>
                    <a:p>
                      <a:pPr algn="ctr" rtl="0" fontAlgn="b"/>
                      <a:r>
                        <a:rPr lang="en-US" sz="1200" b="0">
                          <a:solidFill>
                            <a:srgbClr val="000000"/>
                          </a:solidFill>
                          <a:effectLst/>
                          <a:latin typeface="+mj-lt"/>
                        </a:rPr>
                        <a:t>Default </a:t>
                      </a:r>
                    </a:p>
                  </a:txBody>
                  <a:tcPr marL="22860" marR="22860" marT="15240" marB="15240" anchor="ctr"/>
                </a:tc>
                <a:tc>
                  <a:txBody>
                    <a:bodyPr/>
                    <a:lstStyle/>
                    <a:p>
                      <a:pPr algn="ctr" rtl="0" fontAlgn="b"/>
                      <a:r>
                        <a:rPr lang="en-US" sz="1200" b="0">
                          <a:solidFill>
                            <a:srgbClr val="000000"/>
                          </a:solidFill>
                          <a:effectLst/>
                          <a:latin typeface="+mj-lt"/>
                        </a:rPr>
                        <a:t>oic.wk.res</a:t>
                      </a:r>
                    </a:p>
                  </a:txBody>
                  <a:tcPr marL="22860" marR="22860" marT="15240" marB="15240" anchor="ctr"/>
                </a:tc>
                <a:tc>
                  <a:txBody>
                    <a:bodyPr/>
                    <a:lstStyle/>
                    <a:p>
                      <a:pPr algn="ctr" rtl="0" fontAlgn="b"/>
                      <a:r>
                        <a:rPr lang="en-US" sz="1200" b="0">
                          <a:solidFill>
                            <a:srgbClr val="000000"/>
                          </a:solidFill>
                          <a:effectLst/>
                          <a:latin typeface="+mj-lt"/>
                        </a:rPr>
                        <a:t>oic.if.ll, </a:t>
                      </a:r>
                      <a:br>
                        <a:rPr lang="en-US" sz="1200" b="0">
                          <a:solidFill>
                            <a:srgbClr val="000000"/>
                          </a:solidFill>
                          <a:effectLst/>
                          <a:latin typeface="+mj-lt"/>
                        </a:rPr>
                      </a:br>
                      <a:r>
                        <a:rPr lang="en-US" sz="1200" b="0">
                          <a:solidFill>
                            <a:srgbClr val="000000"/>
                          </a:solidFill>
                          <a:effectLst/>
                          <a:latin typeface="+mj-lt"/>
                        </a:rPr>
                        <a:t>oic.if.baseline</a:t>
                      </a:r>
                    </a:p>
                  </a:txBody>
                  <a:tcPr marL="22860" marR="22860" marT="15240" marB="15240" anchor="ctr"/>
                </a:tc>
                <a:tc>
                  <a:txBody>
                    <a:bodyPr/>
                    <a:lstStyle/>
                    <a:p>
                      <a:pPr algn="ctr" rtl="0" fontAlgn="b"/>
                      <a:r>
                        <a:rPr lang="en-US" sz="1200" b="0">
                          <a:solidFill>
                            <a:srgbClr val="000000"/>
                          </a:solidFill>
                          <a:effectLst/>
                          <a:latin typeface="+mj-lt"/>
                        </a:rPr>
                        <a:t>expose the Resources hosted by the responding Server and facilitate OCF Device discovery. </a:t>
                      </a:r>
                    </a:p>
                  </a:txBody>
                  <a:tcPr marL="22860" marR="22860" marT="15240" marB="15240" anchor="ctr"/>
                </a:tc>
                <a:tc>
                  <a:txBody>
                    <a:bodyPr/>
                    <a:lstStyle/>
                    <a:p>
                      <a:pPr algn="ctr" rtl="0" fontAlgn="b"/>
                      <a:r>
                        <a:rPr lang="en-US" sz="1200" b="0">
                          <a:solidFill>
                            <a:srgbClr val="000000"/>
                          </a:solidFill>
                          <a:effectLst/>
                          <a:latin typeface="+mj-lt"/>
                        </a:rPr>
                        <a:t>Discovery</a:t>
                      </a:r>
                    </a:p>
                  </a:txBody>
                  <a:tcPr marL="22860" marR="22860" marT="15240" marB="15240" anchor="ctr"/>
                </a:tc>
                <a:tc>
                  <a:txBody>
                    <a:bodyPr/>
                    <a:lstStyle/>
                    <a:p>
                      <a:pPr algn="ctr" rtl="0" fontAlgn="b"/>
                      <a:r>
                        <a:rPr lang="en-US" sz="1200" b="0">
                          <a:solidFill>
                            <a:srgbClr val="000000"/>
                          </a:solidFill>
                          <a:effectLst/>
                          <a:latin typeface="+mj-lt"/>
                        </a:rPr>
                        <a:t>M</a:t>
                      </a:r>
                    </a:p>
                  </a:txBody>
                  <a:tcPr marL="22860" marR="22860" marT="15240" marB="15240" anchor="ctr"/>
                </a:tc>
                <a:extLst>
                  <a:ext uri="{0D108BD9-81ED-4DB2-BD59-A6C34878D82A}">
                    <a16:rowId xmlns:a16="http://schemas.microsoft.com/office/drawing/2014/main" val="10001"/>
                  </a:ext>
                </a:extLst>
              </a:tr>
              <a:tr h="365760">
                <a:tc>
                  <a:txBody>
                    <a:bodyPr/>
                    <a:lstStyle/>
                    <a:p>
                      <a:pPr algn="ctr" rtl="0" fontAlgn="b"/>
                      <a:r>
                        <a:rPr lang="en-US" sz="1200" b="0" dirty="0">
                          <a:effectLst/>
                          <a:latin typeface="+mj-lt"/>
                        </a:rPr>
                        <a:t>/</a:t>
                      </a:r>
                      <a:r>
                        <a:rPr lang="en-US" sz="1200" b="0" dirty="0" err="1">
                          <a:effectLst/>
                          <a:latin typeface="+mj-lt"/>
                        </a:rPr>
                        <a:t>oic</a:t>
                      </a:r>
                      <a:r>
                        <a:rPr lang="en-US" sz="1200" b="0" dirty="0">
                          <a:effectLst/>
                          <a:latin typeface="+mj-lt"/>
                        </a:rPr>
                        <a:t>/d</a:t>
                      </a:r>
                    </a:p>
                  </a:txBody>
                  <a:tcPr marL="22860" marR="22860" marT="15240" marB="15240" anchor="ctr"/>
                </a:tc>
                <a:tc>
                  <a:txBody>
                    <a:bodyPr/>
                    <a:lstStyle/>
                    <a:p>
                      <a:pPr algn="ctr" rtl="0" fontAlgn="b"/>
                      <a:r>
                        <a:rPr lang="en-US" sz="1200" b="0">
                          <a:effectLst/>
                          <a:latin typeface="+mj-lt"/>
                        </a:rPr>
                        <a:t>Device</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logical OCF Device (e.g., Device Type).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a:effectLst/>
                          <a:latin typeface="+mj-lt"/>
                        </a:rPr>
                        <a:t>M</a:t>
                      </a:r>
                    </a:p>
                  </a:txBody>
                  <a:tcPr marL="22860" marR="22860" marT="15240" marB="15240" anchor="ctr"/>
                </a:tc>
                <a:extLst>
                  <a:ext uri="{0D108BD9-81ED-4DB2-BD59-A6C34878D82A}">
                    <a16:rowId xmlns:a16="http://schemas.microsoft.com/office/drawing/2014/main" val="1252397656"/>
                  </a:ext>
                </a:extLst>
              </a:tr>
              <a:tr h="274320">
                <a:tc>
                  <a:txBody>
                    <a:bodyPr/>
                    <a:lstStyle/>
                    <a:p>
                      <a:pPr algn="ctr" rtl="0" fontAlgn="b"/>
                      <a:r>
                        <a:rPr lang="en-US" sz="1200" b="0">
                          <a:effectLst/>
                          <a:latin typeface="+mj-lt"/>
                        </a:rPr>
                        <a:t>/oic/p</a:t>
                      </a:r>
                    </a:p>
                  </a:txBody>
                  <a:tcPr marL="22860" marR="22860" marT="15240" marB="15240" anchor="ctr"/>
                </a:tc>
                <a:tc>
                  <a:txBody>
                    <a:bodyPr/>
                    <a:lstStyle/>
                    <a:p>
                      <a:pPr algn="ctr" rtl="0" fontAlgn="b"/>
                      <a:r>
                        <a:rPr lang="en-US" sz="1200" b="0">
                          <a:effectLst/>
                          <a:latin typeface="+mj-lt"/>
                        </a:rPr>
                        <a:t>Platform</a:t>
                      </a:r>
                    </a:p>
                  </a:txBody>
                  <a:tcPr marL="22860" marR="22860" marT="15240" marB="15240" anchor="ctr"/>
                </a:tc>
                <a:tc>
                  <a:txBody>
                    <a:bodyPr/>
                    <a:lstStyle/>
                    <a:p>
                      <a:pPr algn="ctr" rtl="0" fontAlgn="b"/>
                      <a:r>
                        <a:rPr lang="en-US" sz="1200" b="0">
                          <a:effectLst/>
                          <a:latin typeface="+mj-lt"/>
                        </a:rPr>
                        <a:t>oic.wk.d</a:t>
                      </a:r>
                    </a:p>
                  </a:txBody>
                  <a:tcPr marL="22860" marR="22860" marT="15240" marB="15240" anchor="ctr"/>
                </a:tc>
                <a:tc>
                  <a:txBody>
                    <a:bodyPr/>
                    <a:lstStyle/>
                    <a:p>
                      <a:pPr algn="ctr" rtl="0" fontAlgn="b"/>
                      <a:r>
                        <a:rPr lang="en-US" sz="1200" b="0">
                          <a:effectLst/>
                          <a:latin typeface="+mj-lt"/>
                        </a:rPr>
                        <a:t>oic.if.r, </a:t>
                      </a:r>
                      <a:br>
                        <a:rPr lang="en-US" sz="1200" b="0">
                          <a:effectLst/>
                          <a:latin typeface="+mj-lt"/>
                        </a:rPr>
                      </a:br>
                      <a:r>
                        <a:rPr lang="en-US" sz="1200" b="0">
                          <a:effectLst/>
                          <a:latin typeface="+mj-lt"/>
                        </a:rPr>
                        <a:t>oic.if.baseline</a:t>
                      </a:r>
                    </a:p>
                  </a:txBody>
                  <a:tcPr marL="22860" marR="22860" marT="15240" marB="15240" anchor="ctr"/>
                </a:tc>
                <a:tc>
                  <a:txBody>
                    <a:bodyPr/>
                    <a:lstStyle/>
                    <a:p>
                      <a:pPr algn="ctr" rtl="0" fontAlgn="b"/>
                      <a:r>
                        <a:rPr lang="en-US" sz="1200" b="0">
                          <a:effectLst/>
                          <a:latin typeface="+mj-lt"/>
                        </a:rPr>
                        <a:t>expose the Property of physical platform. </a:t>
                      </a:r>
                    </a:p>
                  </a:txBody>
                  <a:tcPr marL="22860" marR="22860" marT="15240" marB="15240" anchor="ctr"/>
                </a:tc>
                <a:tc>
                  <a:txBody>
                    <a:bodyPr/>
                    <a:lstStyle/>
                    <a:p>
                      <a:pPr algn="ctr" rtl="0" fontAlgn="b"/>
                      <a:r>
                        <a:rPr lang="en-US" sz="1200" b="0">
                          <a:effectLst/>
                          <a:latin typeface="+mj-lt"/>
                        </a:rPr>
                        <a:t>Discovery</a:t>
                      </a:r>
                    </a:p>
                  </a:txBody>
                  <a:tcPr marL="22860" marR="22860" marT="15240" marB="15240" anchor="ctr"/>
                </a:tc>
                <a:tc>
                  <a:txBody>
                    <a:bodyPr/>
                    <a:lstStyle/>
                    <a:p>
                      <a:pPr algn="ctr" rtl="0" fontAlgn="b"/>
                      <a:r>
                        <a:rPr lang="en-US" sz="1200" b="0" dirty="0">
                          <a:effectLst/>
                          <a:latin typeface="+mj-lt"/>
                        </a:rPr>
                        <a:t>M</a:t>
                      </a:r>
                    </a:p>
                  </a:txBody>
                  <a:tcPr marL="22860" marR="22860" marT="15240" marB="15240" anchor="ctr"/>
                </a:tc>
                <a:extLst>
                  <a:ext uri="{0D108BD9-81ED-4DB2-BD59-A6C34878D82A}">
                    <a16:rowId xmlns:a16="http://schemas.microsoft.com/office/drawing/2014/main" val="1303675914"/>
                  </a:ext>
                </a:extLst>
              </a:tr>
            </a:tbl>
          </a:graphicData>
        </a:graphic>
      </p:graphicFrame>
      <p:sp>
        <p:nvSpPr>
          <p:cNvPr id="8" name="직사각형 7">
            <a:extLst>
              <a:ext uri="{FF2B5EF4-FFF2-40B4-BE49-F238E27FC236}">
                <a16:creationId xmlns:a16="http://schemas.microsoft.com/office/drawing/2014/main" id="{D6CA64DB-B6A6-49FC-88FB-136F456B90AF}"/>
              </a:ext>
            </a:extLst>
          </p:cNvPr>
          <p:cNvSpPr/>
          <p:nvPr/>
        </p:nvSpPr>
        <p:spPr>
          <a:xfrm>
            <a:off x="2742126" y="2386094"/>
            <a:ext cx="6900068" cy="679824"/>
          </a:xfrm>
          <a:prstGeom prst="rect">
            <a:avLst/>
          </a:prstGeom>
          <a:solidFill>
            <a:sysClr val="window" lastClr="FFFFFF"/>
          </a:solidFill>
          <a:ln w="25400" cap="flat" cmpd="sng" algn="ctr">
            <a:solidFill>
              <a:srgbClr val="F79646"/>
            </a:solidFill>
            <a:prstDash val="solid"/>
          </a:ln>
          <a:effectLst/>
        </p:spPr>
        <p:txBody>
          <a:bodyPr rtlCol="0" anchor="ctr"/>
          <a:lstStyle/>
          <a:p>
            <a:pPr marL="0" marR="0" lvl="0" indent="0"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Application profiles</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13" name="L 도형 12">
            <a:extLst>
              <a:ext uri="{FF2B5EF4-FFF2-40B4-BE49-F238E27FC236}">
                <a16:creationId xmlns:a16="http://schemas.microsoft.com/office/drawing/2014/main" id="{EFE262FB-6870-4F11-89C5-5C4FD15E218C}"/>
              </a:ext>
            </a:extLst>
          </p:cNvPr>
          <p:cNvSpPr/>
          <p:nvPr/>
        </p:nvSpPr>
        <p:spPr>
          <a:xfrm rot="16200000" flipH="1">
            <a:off x="5634416" y="265231"/>
            <a:ext cx="1132379" cy="6916960"/>
          </a:xfrm>
          <a:prstGeom prst="corner">
            <a:avLst>
              <a:gd name="adj1" fmla="val 42906"/>
              <a:gd name="adj2" fmla="val 100000"/>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vert="eaVert" rtlCol="0" anchor="t" anchorCtr="1"/>
          <a:lstStyle/>
          <a:p>
            <a:pPr marL="0" marR="0" lvl="0" indent="0" algn="ctr" defTabSz="914400" eaLnBrk="1" fontAlgn="auto" latinLnBrk="1" hangingPunct="1">
              <a:lnSpc>
                <a:spcPct val="100000"/>
              </a:lnSpc>
              <a:spcBef>
                <a:spcPts val="0"/>
              </a:spcBef>
              <a:spcAft>
                <a:spcPts val="0"/>
              </a:spcAft>
              <a:buClrTx/>
              <a:buSzTx/>
              <a:buFontTx/>
              <a:buNone/>
              <a:tabLst/>
              <a:defRPr/>
            </a:pPr>
            <a:r>
              <a:rPr kumimoji="0" lang="en-US" altLang="ko-KR"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rPr>
              <a:t>OCF Framework</a:t>
            </a:r>
            <a:endParaRPr kumimoji="0" lang="ko-KR" altLang="en-US" sz="1400" b="0" i="0" u="none" strike="noStrike" kern="0" cap="none" spc="0" normalizeH="0" baseline="0" noProof="0" dirty="0">
              <a:ln>
                <a:noFill/>
              </a:ln>
              <a:solidFill>
                <a:prstClr val="black"/>
              </a:solidFill>
              <a:effectLst/>
              <a:uLnTx/>
              <a:uFillTx/>
              <a:latin typeface="Arial"/>
              <a:ea typeface="Arial Unicode MS" pitchFamily="50" charset="-127"/>
              <a:cs typeface="Arial Unicode MS" pitchFamily="50" charset="-127"/>
            </a:endParaRPr>
          </a:p>
        </p:txBody>
      </p:sp>
      <p:sp>
        <p:nvSpPr>
          <p:cNvPr id="26" name="사각형: 둥근 모서리 25">
            <a:extLst>
              <a:ext uri="{FF2B5EF4-FFF2-40B4-BE49-F238E27FC236}">
                <a16:creationId xmlns:a16="http://schemas.microsoft.com/office/drawing/2014/main" id="{239F43AF-DE4A-43AF-BF85-3286161EADE0}"/>
              </a:ext>
            </a:extLst>
          </p:cNvPr>
          <p:cNvSpPr/>
          <p:nvPr/>
        </p:nvSpPr>
        <p:spPr>
          <a:xfrm>
            <a:off x="3171217"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1</a:t>
            </a:r>
            <a:endParaRPr lang="ko-KR" altLang="en-US" sz="1400" dirty="0">
              <a:latin typeface="Arial" panose="020B0604020202020204" pitchFamily="34" charset="0"/>
              <a:cs typeface="Arial" panose="020B0604020202020204" pitchFamily="34" charset="0"/>
            </a:endParaRPr>
          </a:p>
        </p:txBody>
      </p:sp>
      <p:sp>
        <p:nvSpPr>
          <p:cNvPr id="28" name="사각형: 둥근 모서리 27">
            <a:extLst>
              <a:ext uri="{FF2B5EF4-FFF2-40B4-BE49-F238E27FC236}">
                <a16:creationId xmlns:a16="http://schemas.microsoft.com/office/drawing/2014/main" id="{C0D2EB22-F108-4648-9C0D-29E82FD01F18}"/>
              </a:ext>
            </a:extLst>
          </p:cNvPr>
          <p:cNvSpPr/>
          <p:nvPr/>
        </p:nvSpPr>
        <p:spPr>
          <a:xfrm>
            <a:off x="5437761"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29" name="사각형: 둥근 모서리 28">
            <a:extLst>
              <a:ext uri="{FF2B5EF4-FFF2-40B4-BE49-F238E27FC236}">
                <a16:creationId xmlns:a16="http://schemas.microsoft.com/office/drawing/2014/main" id="{6FB476F6-59AC-441D-8A07-CAF12A856360}"/>
              </a:ext>
            </a:extLst>
          </p:cNvPr>
          <p:cNvSpPr/>
          <p:nvPr/>
        </p:nvSpPr>
        <p:spPr>
          <a:xfrm>
            <a:off x="7675124" y="3605720"/>
            <a:ext cx="1682885" cy="428833"/>
          </a:xfrm>
          <a:prstGeom prst="roundRect">
            <a:avLst>
              <a:gd name="adj" fmla="val 50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Core Resource 2</a:t>
            </a:r>
            <a:endParaRPr lang="ko-KR" altLang="en-US" sz="1400" dirty="0">
              <a:latin typeface="Arial" panose="020B0604020202020204" pitchFamily="34" charset="0"/>
              <a:cs typeface="Arial" panose="020B0604020202020204" pitchFamily="34" charset="0"/>
            </a:endParaRPr>
          </a:p>
        </p:txBody>
      </p:sp>
      <p:sp>
        <p:nvSpPr>
          <p:cNvPr id="30" name="사각형: 둥근 모서리 29">
            <a:extLst>
              <a:ext uri="{FF2B5EF4-FFF2-40B4-BE49-F238E27FC236}">
                <a16:creationId xmlns:a16="http://schemas.microsoft.com/office/drawing/2014/main" id="{C980D839-48B8-42DC-A671-1647504BF87F}"/>
              </a:ext>
            </a:extLst>
          </p:cNvPr>
          <p:cNvSpPr/>
          <p:nvPr/>
        </p:nvSpPr>
        <p:spPr>
          <a:xfrm>
            <a:off x="527239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
        <p:nvSpPr>
          <p:cNvPr id="31" name="사각형: 둥근 모서리 30">
            <a:extLst>
              <a:ext uri="{FF2B5EF4-FFF2-40B4-BE49-F238E27FC236}">
                <a16:creationId xmlns:a16="http://schemas.microsoft.com/office/drawing/2014/main" id="{0989B763-D07A-4510-8A85-A66C63865059}"/>
              </a:ext>
            </a:extLst>
          </p:cNvPr>
          <p:cNvSpPr/>
          <p:nvPr/>
        </p:nvSpPr>
        <p:spPr>
          <a:xfrm>
            <a:off x="7470842" y="2492063"/>
            <a:ext cx="1682885" cy="462720"/>
          </a:xfrm>
          <a:prstGeom prst="roundRect">
            <a:avLst>
              <a:gd name="adj" fmla="val 5000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sz="1400" dirty="0">
                <a:latin typeface="Arial" panose="020B0604020202020204" pitchFamily="34" charset="0"/>
                <a:cs typeface="Arial" panose="020B0604020202020204" pitchFamily="34" charset="0"/>
              </a:rPr>
              <a:t>Vertical Resource 1</a:t>
            </a:r>
            <a:endParaRPr lang="ko-KR"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507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8AFA3FAA-7C05-489F-8393-273D0A4AABC7}"/>
              </a:ext>
            </a:extLst>
          </p:cNvPr>
          <p:cNvSpPr>
            <a:spLocks noGrp="1"/>
          </p:cNvSpPr>
          <p:nvPr>
            <p:ph type="title"/>
          </p:nvPr>
        </p:nvSpPr>
        <p:spPr/>
        <p:txBody>
          <a:bodyPr/>
          <a:lstStyle/>
          <a:p>
            <a:r>
              <a:rPr lang="en-US" altLang="ko-KR" dirty="0"/>
              <a:t>Core Resources: Examples</a:t>
            </a:r>
            <a:endParaRPr lang="ko-KR" altLang="en-US" dirty="0"/>
          </a:p>
        </p:txBody>
      </p:sp>
      <p:sp>
        <p:nvSpPr>
          <p:cNvPr id="4" name="날짜 개체 틀 3">
            <a:extLst>
              <a:ext uri="{FF2B5EF4-FFF2-40B4-BE49-F238E27FC236}">
                <a16:creationId xmlns:a16="http://schemas.microsoft.com/office/drawing/2014/main" id="{B2AE1390-5642-40DA-8D9C-DA4E9462FDDA}"/>
              </a:ext>
            </a:extLst>
          </p:cNvPr>
          <p:cNvSpPr>
            <a:spLocks noGrp="1"/>
          </p:cNvSpPr>
          <p:nvPr>
            <p:ph type="dt" sz="half" idx="10"/>
          </p:nvPr>
        </p:nvSpPr>
        <p:spPr/>
        <p:txBody>
          <a:bodyPr/>
          <a:lstStyle/>
          <a:p>
            <a:fld id="{4BF3DFA4-A39D-4267-B2CD-44EF65E52943}"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A215BADB-64AB-4B53-8827-205975A02755}"/>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2BFAF0F2-CA07-4370-BAB6-20837B9B6A97}"/>
              </a:ext>
            </a:extLst>
          </p:cNvPr>
          <p:cNvSpPr>
            <a:spLocks noGrp="1"/>
          </p:cNvSpPr>
          <p:nvPr>
            <p:ph type="sldNum" sz="quarter" idx="12"/>
          </p:nvPr>
        </p:nvSpPr>
        <p:spPr/>
        <p:txBody>
          <a:bodyPr/>
          <a:lstStyle/>
          <a:p>
            <a:fld id="{17A5C656-E050-4F3D-A0DB-0D19E9E83691}" type="slidenum">
              <a:rPr lang="en-US" smtClean="0"/>
              <a:pPr/>
              <a:t>37</a:t>
            </a:fld>
            <a:endParaRPr lang="en-US" dirty="0"/>
          </a:p>
        </p:txBody>
      </p:sp>
      <p:sp>
        <p:nvSpPr>
          <p:cNvPr id="7" name="직사각형 6">
            <a:extLst>
              <a:ext uri="{FF2B5EF4-FFF2-40B4-BE49-F238E27FC236}">
                <a16:creationId xmlns:a16="http://schemas.microsoft.com/office/drawing/2014/main" id="{9707530A-041E-4BD8-AF82-E44C29DD8C2C}"/>
              </a:ext>
            </a:extLst>
          </p:cNvPr>
          <p:cNvSpPr/>
          <p:nvPr/>
        </p:nvSpPr>
        <p:spPr>
          <a:xfrm>
            <a:off x="7509756" y="933853"/>
            <a:ext cx="3540867" cy="1517519"/>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oic.wk.d</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oic.d.light</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b="1" dirty="0">
                <a:solidFill>
                  <a:srgbClr val="0000FF"/>
                </a:solidFill>
                <a:latin typeface="Courier New" panose="02070309020205020404" pitchFamily="49" charset="0"/>
                <a:cs typeface="Courier New" panose="02070309020205020404" pitchFamily="49" charset="0"/>
              </a:rPr>
              <a:t>"di": "dc70373c-1e8d-4fb3-962e-017eaa863989",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icv</a:t>
            </a:r>
            <a:r>
              <a:rPr lang="en-US" altLang="ko-KR" sz="900" b="1" dirty="0">
                <a:solidFill>
                  <a:srgbClr val="0000FF"/>
                </a:solidFill>
                <a:latin typeface="Courier New" panose="02070309020205020404" pitchFamily="49" charset="0"/>
                <a:cs typeface="Courier New" panose="02070309020205020404" pitchFamily="49" charset="0"/>
              </a:rPr>
              <a:t>": "ocf.1.0.0",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dmv</a:t>
            </a:r>
            <a:r>
              <a:rPr lang="en-US" altLang="ko-KR" sz="900" b="1" dirty="0">
                <a:solidFill>
                  <a:srgbClr val="0000FF"/>
                </a:solidFill>
                <a:latin typeface="Courier New" panose="02070309020205020404" pitchFamily="49" charset="0"/>
                <a:cs typeface="Courier New" panose="02070309020205020404" pitchFamily="49" charset="0"/>
              </a:rPr>
              <a:t>": "ocf.res.1.0.0, ocf.sh.1.0.0",</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piid</a:t>
            </a:r>
            <a:r>
              <a:rPr lang="en-US" altLang="ko-KR" sz="900" b="1" dirty="0">
                <a:solidFill>
                  <a:srgbClr val="0000FF"/>
                </a:solidFill>
                <a:latin typeface="Courier New" panose="02070309020205020404" pitchFamily="49" charset="0"/>
                <a:cs typeface="Courier New" panose="02070309020205020404" pitchFamily="49" charset="0"/>
              </a:rPr>
              <a:t>": "6F0AAC04-2BB0-468D-B57C-16570A26AE48"</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8" name="직사각형 7">
            <a:extLst>
              <a:ext uri="{FF2B5EF4-FFF2-40B4-BE49-F238E27FC236}">
                <a16:creationId xmlns:a16="http://schemas.microsoft.com/office/drawing/2014/main" id="{1BE544F8-D29E-45A2-9F0B-3A2462E77B67}"/>
              </a:ext>
            </a:extLst>
          </p:cNvPr>
          <p:cNvSpPr/>
          <p:nvPr/>
        </p:nvSpPr>
        <p:spPr>
          <a:xfrm>
            <a:off x="1400785" y="912965"/>
            <a:ext cx="4533089" cy="5322467"/>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rt</a:t>
            </a:r>
            <a:r>
              <a:rPr lang="en-US" altLang="ko-KR" sz="1200" dirty="0">
                <a:solidFill>
                  <a:schemeClr val="tx1"/>
                </a:solidFill>
                <a:latin typeface="Courier New" panose="02070309020205020404" pitchFamily="49" charset="0"/>
                <a:cs typeface="Courier New" panose="02070309020205020404" pitchFamily="49" charset="0"/>
              </a:rPr>
              <a:t>": ["oic.wk.res"],</a:t>
            </a:r>
          </a:p>
          <a:p>
            <a:r>
              <a:rPr lang="en-US" altLang="ko-KR" sz="1200" dirty="0">
                <a:solidFill>
                  <a:schemeClr val="tx1"/>
                </a:solidFill>
                <a:latin typeface="Courier New" panose="02070309020205020404" pitchFamily="49" charset="0"/>
                <a:cs typeface="Courier New" panose="02070309020205020404" pitchFamily="49" charset="0"/>
              </a:rPr>
              <a:t>  "if": ["</a:t>
            </a:r>
            <a:r>
              <a:rPr lang="en-US" altLang="ko-KR" sz="1200" dirty="0" err="1">
                <a:solidFill>
                  <a:schemeClr val="tx1"/>
                </a:solidFill>
                <a:latin typeface="Courier New" panose="02070309020205020404" pitchFamily="49" charset="0"/>
                <a:cs typeface="Courier New" panose="02070309020205020404" pitchFamily="49" charset="0"/>
              </a:rPr>
              <a:t>oic.if.ll</a:t>
            </a:r>
            <a:r>
              <a:rPr lang="en-US" altLang="ko-KR" sz="1200" dirty="0">
                <a:solidFill>
                  <a:schemeClr val="tx1"/>
                </a:solidFill>
                <a:latin typeface="Courier New" panose="02070309020205020404" pitchFamily="49" charset="0"/>
                <a:cs typeface="Courier New" panose="02070309020205020404" pitchFamily="49" charset="0"/>
              </a:rPr>
              <a:t>", "</a:t>
            </a:r>
            <a:r>
              <a:rPr lang="en-US" altLang="ko-KR" sz="1200" dirty="0" err="1">
                <a:solidFill>
                  <a:schemeClr val="tx1"/>
                </a:solidFill>
                <a:latin typeface="Courier New" panose="02070309020205020404" pitchFamily="49" charset="0"/>
                <a:cs typeface="Courier New" panose="02070309020205020404" pitchFamily="49" charset="0"/>
              </a:rPr>
              <a:t>oic.if.baseline</a:t>
            </a:r>
            <a:r>
              <a:rPr lang="en-US" altLang="ko-KR" sz="1200" dirty="0">
                <a:solidFill>
                  <a:schemeClr val="tx1"/>
                </a:solidFill>
                <a:latin typeface="Courier New" panose="02070309020205020404" pitchFamily="49" charset="0"/>
                <a:cs typeface="Courier New" panose="02070309020205020404" pitchFamily="49" charset="0"/>
              </a:rPr>
              <a:t>"],</a:t>
            </a:r>
          </a:p>
          <a:p>
            <a:r>
              <a:rPr lang="en-US" altLang="ko-KR" sz="1200" dirty="0">
                <a:solidFill>
                  <a:schemeClr val="tx1"/>
                </a:solidFill>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solidFill>
                  <a:schemeClr val="tx1"/>
                </a:solidFill>
                <a:latin typeface="Courier New" panose="02070309020205020404" pitchFamily="49" charset="0"/>
                <a:cs typeface="Courier New" panose="02070309020205020404" pitchFamily="49" charset="0"/>
              </a:rPr>
              <a:t>}</a:t>
            </a:r>
          </a:p>
        </p:txBody>
      </p:sp>
      <p:sp>
        <p:nvSpPr>
          <p:cNvPr id="10" name="직사각형 9">
            <a:extLst>
              <a:ext uri="{FF2B5EF4-FFF2-40B4-BE49-F238E27FC236}">
                <a16:creationId xmlns:a16="http://schemas.microsoft.com/office/drawing/2014/main" id="{B8F2B451-2EB7-4A7B-8CF0-9ACF1D4158A4}"/>
              </a:ext>
            </a:extLst>
          </p:cNvPr>
          <p:cNvSpPr/>
          <p:nvPr/>
        </p:nvSpPr>
        <p:spPr>
          <a:xfrm>
            <a:off x="7509756" y="3336587"/>
            <a:ext cx="3540867" cy="1128411"/>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rt</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oic.wk.p</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dirty="0">
                <a:solidFill>
                  <a:schemeClr val="tx1"/>
                </a:solidFill>
                <a:latin typeface="Courier New" panose="02070309020205020404" pitchFamily="49" charset="0"/>
                <a:cs typeface="Courier New" panose="02070309020205020404" pitchFamily="49" charset="0"/>
              </a:rPr>
              <a:t>  "if": ["</a:t>
            </a:r>
            <a:r>
              <a:rPr lang="en-US" altLang="ko-KR" sz="900" dirty="0" err="1">
                <a:solidFill>
                  <a:schemeClr val="tx1"/>
                </a:solidFill>
                <a:latin typeface="Courier New" panose="02070309020205020404" pitchFamily="49" charset="0"/>
                <a:cs typeface="Courier New" panose="02070309020205020404" pitchFamily="49" charset="0"/>
              </a:rPr>
              <a:t>oic.if.r</a:t>
            </a:r>
            <a:r>
              <a:rPr lang="en-US" altLang="ko-KR" sz="900" dirty="0">
                <a:solidFill>
                  <a:schemeClr val="tx1"/>
                </a:solidFill>
                <a:latin typeface="Courier New" panose="02070309020205020404" pitchFamily="49" charset="0"/>
                <a:cs typeface="Courier New" panose="02070309020205020404" pitchFamily="49" charset="0"/>
              </a:rPr>
              <a:t>", "</a:t>
            </a:r>
            <a:r>
              <a:rPr lang="en-US" altLang="ko-KR" sz="900" dirty="0" err="1">
                <a:solidFill>
                  <a:schemeClr val="tx1"/>
                </a:solidFill>
                <a:latin typeface="Courier New" panose="02070309020205020404" pitchFamily="49" charset="0"/>
                <a:cs typeface="Courier New" panose="02070309020205020404" pitchFamily="49" charset="0"/>
              </a:rPr>
              <a:t>oic.if.baseline</a:t>
            </a:r>
            <a:r>
              <a:rPr lang="en-US" altLang="ko-KR" sz="900" dirty="0">
                <a:solidFill>
                  <a:schemeClr val="tx1"/>
                </a:solidFill>
                <a:latin typeface="Courier New" panose="02070309020205020404" pitchFamily="49" charset="0"/>
                <a:cs typeface="Courier New" panose="02070309020205020404" pitchFamily="49" charset="0"/>
              </a:rPr>
              <a:t>"],</a:t>
            </a:r>
          </a:p>
          <a:p>
            <a:r>
              <a:rPr lang="en-US" altLang="ko-KR" sz="900" b="1" dirty="0">
                <a:solidFill>
                  <a:srgbClr val="0000FF"/>
                </a:solidFill>
                <a:latin typeface="Courier New" panose="02070309020205020404" pitchFamily="49" charset="0"/>
                <a:cs typeface="Courier New" panose="02070309020205020404" pitchFamily="49" charset="0"/>
              </a:rPr>
              <a:t>  "pi": "54919CA5-4101-4AE4-595B-353C51AA983C", </a:t>
            </a:r>
          </a:p>
          <a:p>
            <a:r>
              <a:rPr lang="en-US" altLang="ko-KR" sz="900" b="1" dirty="0">
                <a:solidFill>
                  <a:srgbClr val="0000FF"/>
                </a:solidFill>
                <a:latin typeface="Courier New" panose="02070309020205020404" pitchFamily="49" charset="0"/>
                <a:cs typeface="Courier New" panose="02070309020205020404" pitchFamily="49" charset="0"/>
              </a:rPr>
              <a:t>  "</a:t>
            </a:r>
            <a:r>
              <a:rPr lang="en-US" altLang="ko-KR" sz="900" b="1" dirty="0" err="1">
                <a:solidFill>
                  <a:srgbClr val="0000FF"/>
                </a:solidFill>
                <a:latin typeface="Courier New" panose="02070309020205020404" pitchFamily="49" charset="0"/>
                <a:cs typeface="Courier New" panose="02070309020205020404" pitchFamily="49" charset="0"/>
              </a:rPr>
              <a:t>mnmn</a:t>
            </a:r>
            <a:r>
              <a:rPr lang="en-US" altLang="ko-KR" sz="900" b="1" dirty="0">
                <a:solidFill>
                  <a:srgbClr val="0000FF"/>
                </a:solidFill>
                <a:latin typeface="Courier New" panose="02070309020205020404" pitchFamily="49" charset="0"/>
                <a:cs typeface="Courier New" panose="02070309020205020404" pitchFamily="49" charset="0"/>
              </a:rPr>
              <a:t>": "STRK, Inc"</a:t>
            </a:r>
          </a:p>
          <a:p>
            <a:r>
              <a:rPr lang="en-US" altLang="ko-KR" sz="900" dirty="0">
                <a:solidFill>
                  <a:schemeClr val="tx1"/>
                </a:solidFill>
                <a:latin typeface="Courier New" panose="02070309020205020404" pitchFamily="49" charset="0"/>
                <a:cs typeface="Courier New" panose="02070309020205020404" pitchFamily="49" charset="0"/>
              </a:rPr>
              <a:t>}</a:t>
            </a:r>
            <a:endParaRPr lang="ko-KR" altLang="en-US" sz="900" dirty="0">
              <a:solidFill>
                <a:schemeClr val="tx1"/>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B7154C9-9E04-40D6-A703-46B80FE0DA09}"/>
              </a:ext>
            </a:extLst>
          </p:cNvPr>
          <p:cNvSpPr txBox="1"/>
          <p:nvPr/>
        </p:nvSpPr>
        <p:spPr>
          <a:xfrm>
            <a:off x="282080" y="900390"/>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/res </a:t>
            </a:r>
            <a:endParaRPr lang="ko-KR" altLang="en-US"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8CD0E9-6734-4B10-B783-2F2C60E76DD7}"/>
              </a:ext>
            </a:extLst>
          </p:cNvPr>
          <p:cNvSpPr txBox="1"/>
          <p:nvPr/>
        </p:nvSpPr>
        <p:spPr>
          <a:xfrm>
            <a:off x="7509735" y="530737"/>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/d </a:t>
            </a:r>
            <a:endParaRPr lang="ko-KR" altLang="en-US"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54924743-E08B-4FAC-920A-755FBC37179E}"/>
              </a:ext>
            </a:extLst>
          </p:cNvPr>
          <p:cNvSpPr txBox="1"/>
          <p:nvPr/>
        </p:nvSpPr>
        <p:spPr>
          <a:xfrm>
            <a:off x="7509735" y="2914018"/>
            <a:ext cx="1001949" cy="369332"/>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dirty="0">
                <a:latin typeface="Arial" panose="020B0604020202020204" pitchFamily="34" charset="0"/>
                <a:cs typeface="Arial" panose="020B0604020202020204" pitchFamily="34" charset="0"/>
              </a:rPr>
              <a:t>/</a:t>
            </a:r>
            <a:r>
              <a:rPr lang="en-US" altLang="ko-KR" dirty="0" err="1">
                <a:latin typeface="Arial" panose="020B0604020202020204" pitchFamily="34" charset="0"/>
                <a:cs typeface="Arial" panose="020B0604020202020204" pitchFamily="34" charset="0"/>
              </a:rPr>
              <a:t>oic</a:t>
            </a:r>
            <a:r>
              <a:rPr lang="en-US" altLang="ko-KR" dirty="0">
                <a:latin typeface="Arial" panose="020B0604020202020204" pitchFamily="34" charset="0"/>
                <a:cs typeface="Arial" panose="020B0604020202020204" pitchFamily="34" charset="0"/>
              </a:rPr>
              <a:t>/p </a:t>
            </a:r>
            <a:endParaRPr lang="ko-KR" altLang="en-US" dirty="0">
              <a:latin typeface="Arial" panose="020B0604020202020204" pitchFamily="34" charset="0"/>
              <a:cs typeface="Arial" panose="020B0604020202020204" pitchFamily="34" charset="0"/>
            </a:endParaRPr>
          </a:p>
        </p:txBody>
      </p:sp>
      <p:cxnSp>
        <p:nvCxnSpPr>
          <p:cNvPr id="14" name="꺾인 연결선 12">
            <a:extLst>
              <a:ext uri="{FF2B5EF4-FFF2-40B4-BE49-F238E27FC236}">
                <a16:creationId xmlns:a16="http://schemas.microsoft.com/office/drawing/2014/main" id="{C78BC707-F675-4B27-B940-F0F5AE34538A}"/>
              </a:ext>
            </a:extLst>
          </p:cNvPr>
          <p:cNvCxnSpPr>
            <a:cxnSpLocks/>
            <a:endCxn id="13" idx="1"/>
          </p:cNvCxnSpPr>
          <p:nvPr/>
        </p:nvCxnSpPr>
        <p:spPr>
          <a:xfrm flipV="1">
            <a:off x="4819913" y="715403"/>
            <a:ext cx="2689822" cy="1990806"/>
          </a:xfrm>
          <a:prstGeom prst="bentConnector3">
            <a:avLst>
              <a:gd name="adj1" fmla="val 8508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꺾인 연결선 12">
            <a:extLst>
              <a:ext uri="{FF2B5EF4-FFF2-40B4-BE49-F238E27FC236}">
                <a16:creationId xmlns:a16="http://schemas.microsoft.com/office/drawing/2014/main" id="{1DCA8BCA-D688-4C01-A895-0A890E22FA73}"/>
              </a:ext>
            </a:extLst>
          </p:cNvPr>
          <p:cNvCxnSpPr>
            <a:cxnSpLocks/>
            <a:endCxn id="15" idx="1"/>
          </p:cNvCxnSpPr>
          <p:nvPr/>
        </p:nvCxnSpPr>
        <p:spPr>
          <a:xfrm flipV="1">
            <a:off x="4819913" y="3098684"/>
            <a:ext cx="2689822" cy="531652"/>
          </a:xfrm>
          <a:prstGeom prst="bentConnector3">
            <a:avLst>
              <a:gd name="adj1" fmla="val 6121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7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OCF Device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8339582-755A-42E4-B24E-2DEA1F75A31B}"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38</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
        <p:nvSpPr>
          <p:cNvPr id="7" name="내용 개체 틀 2"/>
          <p:cNvSpPr>
            <a:spLocks noGrp="1"/>
          </p:cNvSpPr>
          <p:nvPr>
            <p:ph idx="1"/>
          </p:nvPr>
        </p:nvSpPr>
        <p:spPr>
          <a:xfrm>
            <a:off x="608091" y="975879"/>
            <a:ext cx="11074827" cy="2374091"/>
          </a:xfrm>
        </p:spPr>
        <p:txBody>
          <a:bodyPr>
            <a:normAutofit fontScale="85000" lnSpcReduction="10000"/>
          </a:bodyPr>
          <a:lstStyle/>
          <a:p>
            <a:r>
              <a:rPr lang="en-US" altLang="ko-KR" dirty="0"/>
              <a:t>OIC device is specified </a:t>
            </a:r>
          </a:p>
          <a:p>
            <a:pPr lvl="1"/>
            <a:r>
              <a:rPr lang="en-US" altLang="ko-KR" dirty="0"/>
              <a:t> with </a:t>
            </a:r>
            <a:r>
              <a:rPr lang="en-US" altLang="ko-KR" dirty="0" err="1"/>
              <a:t>i</a:t>
            </a:r>
            <a:r>
              <a:rPr lang="en-US" altLang="ko-KR" dirty="0"/>
              <a:t>) core resources &amp; ii) device specific resources.   </a:t>
            </a:r>
          </a:p>
          <a:p>
            <a:pPr lvl="2"/>
            <a:r>
              <a:rPr lang="en-US" altLang="ko-KR" dirty="0"/>
              <a:t>Device type specified by “</a:t>
            </a:r>
            <a:r>
              <a:rPr lang="en-US" altLang="ko-KR" dirty="0" err="1"/>
              <a:t>oic.d</a:t>
            </a:r>
            <a:r>
              <a:rPr lang="en-US" altLang="ko-KR" dirty="0"/>
              <a:t>.&lt;device type&gt;”, (e.g., </a:t>
            </a:r>
            <a:r>
              <a:rPr lang="en-US" altLang="ko-KR" dirty="0" err="1"/>
              <a:t>oic.d.light</a:t>
            </a:r>
            <a:r>
              <a:rPr lang="en-US" altLang="ko-KR" dirty="0"/>
              <a:t>)</a:t>
            </a:r>
          </a:p>
          <a:p>
            <a:pPr lvl="1"/>
            <a:r>
              <a:rPr lang="en-US" altLang="ko-KR" dirty="0"/>
              <a:t> For example “light device (</a:t>
            </a:r>
            <a:r>
              <a:rPr lang="en-US" altLang="ko-KR" dirty="0" err="1"/>
              <a:t>oic.d.light</a:t>
            </a:r>
            <a:r>
              <a:rPr lang="en-US" altLang="ko-KR" dirty="0"/>
              <a:t>)” shall have mandatory  </a:t>
            </a:r>
          </a:p>
          <a:p>
            <a:pPr lvl="2"/>
            <a:r>
              <a:rPr lang="en-US" altLang="ko-KR" dirty="0"/>
              <a:t>Core resources: ① /</a:t>
            </a:r>
            <a:r>
              <a:rPr lang="en-US" altLang="ko-KR" dirty="0" err="1"/>
              <a:t>oic</a:t>
            </a:r>
            <a:r>
              <a:rPr lang="en-US" altLang="ko-KR" dirty="0"/>
              <a:t>/res, ② /</a:t>
            </a:r>
            <a:r>
              <a:rPr lang="en-US" altLang="ko-KR" dirty="0" err="1"/>
              <a:t>oic</a:t>
            </a:r>
            <a:r>
              <a:rPr lang="en-US" altLang="ko-KR" dirty="0"/>
              <a:t>/d, ③ /</a:t>
            </a:r>
            <a:r>
              <a:rPr lang="en-US" altLang="ko-KR" dirty="0" err="1"/>
              <a:t>oic</a:t>
            </a:r>
            <a:r>
              <a:rPr lang="en-US" altLang="ko-KR" dirty="0"/>
              <a:t>/p, </a:t>
            </a:r>
          </a:p>
          <a:p>
            <a:pPr lvl="2"/>
            <a:r>
              <a:rPr lang="en-US" altLang="ko-KR" dirty="0"/>
              <a:t>Device specific resources: ④ Binary switch (</a:t>
            </a:r>
            <a:r>
              <a:rPr lang="en-US" altLang="ko-KR" dirty="0" err="1"/>
              <a:t>oic.r.switch.binary</a:t>
            </a:r>
            <a:r>
              <a:rPr lang="en-US" altLang="ko-KR" dirty="0"/>
              <a:t>), ⑤ Brightness (</a:t>
            </a:r>
            <a:r>
              <a:rPr lang="en-US" altLang="ko-KR" dirty="0" err="1"/>
              <a:t>oic.r.light.brightness</a:t>
            </a:r>
            <a:r>
              <a:rPr lang="en-US" altLang="ko-KR" dirty="0"/>
              <a:t>) </a:t>
            </a:r>
          </a:p>
        </p:txBody>
      </p:sp>
      <p:graphicFrame>
        <p:nvGraphicFramePr>
          <p:cNvPr id="21" name="표 20">
            <a:extLst>
              <a:ext uri="{FF2B5EF4-FFF2-40B4-BE49-F238E27FC236}">
                <a16:creationId xmlns:a16="http://schemas.microsoft.com/office/drawing/2014/main" id="{D3912A6B-9958-45F6-B326-31D40E9FAB3B}"/>
              </a:ext>
            </a:extLst>
          </p:cNvPr>
          <p:cNvGraphicFramePr>
            <a:graphicFrameLocks noGrp="1"/>
          </p:cNvGraphicFramePr>
          <p:nvPr>
            <p:extLst>
              <p:ext uri="{D42A27DB-BD31-4B8C-83A1-F6EECF244321}">
                <p14:modId xmlns:p14="http://schemas.microsoft.com/office/powerpoint/2010/main" val="4222888161"/>
              </p:ext>
            </p:extLst>
          </p:nvPr>
        </p:nvGraphicFramePr>
        <p:xfrm>
          <a:off x="999360" y="4186799"/>
          <a:ext cx="6038662" cy="1905000"/>
        </p:xfrm>
        <a:graphic>
          <a:graphicData uri="http://schemas.openxmlformats.org/drawingml/2006/table">
            <a:tbl>
              <a:tblPr firstRow="1" bandRow="1">
                <a:tableStyleId>{5C22544A-7EE6-4342-B048-85BDC9FD1C3A}</a:tableStyleId>
              </a:tblPr>
              <a:tblGrid>
                <a:gridCol w="813792">
                  <a:extLst>
                    <a:ext uri="{9D8B030D-6E8A-4147-A177-3AD203B41FA5}">
                      <a16:colId xmlns:a16="http://schemas.microsoft.com/office/drawing/2014/main" val="20000"/>
                    </a:ext>
                  </a:extLst>
                </a:gridCol>
                <a:gridCol w="1115529">
                  <a:extLst>
                    <a:ext uri="{9D8B030D-6E8A-4147-A177-3AD203B41FA5}">
                      <a16:colId xmlns:a16="http://schemas.microsoft.com/office/drawing/2014/main" val="20001"/>
                    </a:ext>
                  </a:extLst>
                </a:gridCol>
                <a:gridCol w="3194036">
                  <a:extLst>
                    <a:ext uri="{9D8B030D-6E8A-4147-A177-3AD203B41FA5}">
                      <a16:colId xmlns:a16="http://schemas.microsoft.com/office/drawing/2014/main" val="20002"/>
                    </a:ext>
                  </a:extLst>
                </a:gridCol>
                <a:gridCol w="915305">
                  <a:extLst>
                    <a:ext uri="{9D8B030D-6E8A-4147-A177-3AD203B41FA5}">
                      <a16:colId xmlns:a16="http://schemas.microsoft.com/office/drawing/2014/main" val="20003"/>
                    </a:ext>
                  </a:extLst>
                </a:gridCol>
              </a:tblGrid>
              <a:tr h="342900">
                <a:tc>
                  <a:txBody>
                    <a:bodyPr/>
                    <a:lstStyle/>
                    <a:p>
                      <a:pPr algn="ctr" latinLnBrk="1"/>
                      <a:r>
                        <a:rPr lang="en-US" altLang="ko-KR" sz="1400" dirty="0">
                          <a:solidFill>
                            <a:schemeClr val="tx1"/>
                          </a:solidFill>
                        </a:rPr>
                        <a:t>Device Title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Device Type</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latinLnBrk="1"/>
                      <a:r>
                        <a:rPr lang="en-US" altLang="ko-KR" sz="1400" dirty="0">
                          <a:solidFill>
                            <a:schemeClr val="tx1"/>
                          </a:solidFill>
                        </a:rPr>
                        <a:t>Associated Resource</a:t>
                      </a:r>
                      <a:r>
                        <a:rPr lang="en-US" altLang="ko-KR" sz="1400" baseline="0" dirty="0">
                          <a:solidFill>
                            <a:schemeClr val="tx1"/>
                          </a:solidFill>
                        </a:rPr>
                        <a:t> Type</a:t>
                      </a:r>
                      <a:r>
                        <a:rPr lang="en-US" altLang="ko-KR" sz="1400" dirty="0">
                          <a:solidFill>
                            <a:schemeClr val="tx1"/>
                          </a:solidFill>
                        </a:rPr>
                        <a:t>  </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algn="ctr">
                        <a:spcBef>
                          <a:spcPts val="300"/>
                        </a:spcBef>
                        <a:spcAft>
                          <a:spcPts val="300"/>
                        </a:spcAft>
                      </a:pPr>
                      <a:r>
                        <a:rPr lang="en-GB" altLang="ko-KR" sz="1400" b="1" spc="40" dirty="0">
                          <a:solidFill>
                            <a:schemeClr val="tx1"/>
                          </a:solidFill>
                          <a:latin typeface="Arial"/>
                          <a:ea typeface="맑은 고딕"/>
                        </a:rPr>
                        <a:t>M/CM/O</a:t>
                      </a:r>
                      <a:endParaRPr lang="ko-KR" sz="1400" spc="40" dirty="0">
                        <a:solidFill>
                          <a:schemeClr val="tx1"/>
                        </a:solidFill>
                        <a:latin typeface="Arial"/>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0000"/>
                  </a:ext>
                </a:extLst>
              </a:tr>
              <a:tr h="278130">
                <a:tc rowSpan="5">
                  <a:txBody>
                    <a:bodyPr/>
                    <a:lstStyle/>
                    <a:p>
                      <a:pPr algn="ctr" latinLnBrk="1"/>
                      <a:r>
                        <a:rPr lang="en-US" altLang="ko-KR" sz="1400" dirty="0">
                          <a:solidFill>
                            <a:schemeClr val="tx1"/>
                          </a:solidFill>
                        </a:rPr>
                        <a:t>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algn="ctr" latinLnBrk="1"/>
                      <a:r>
                        <a:rPr lang="en-US" altLang="ko-KR" sz="1400" dirty="0" err="1">
                          <a:solidFill>
                            <a:schemeClr val="tx1"/>
                          </a:solidFill>
                        </a:rPr>
                        <a:t>oic.d.light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/res (oic.wk.res)</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 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/d (</a:t>
                      </a:r>
                      <a:r>
                        <a:rPr lang="en-US" altLang="ko-KR" sz="1400" dirty="0" err="1">
                          <a:solidFill>
                            <a:schemeClr val="tx1"/>
                          </a:solidFill>
                        </a:rPr>
                        <a:t>oic.wk.d</a:t>
                      </a:r>
                      <a:r>
                        <a:rPr lang="en-US" altLang="ko-KR" sz="1400" dirty="0">
                          <a:solidFill>
                            <a:schemeClr val="tx1"/>
                          </a:solidFill>
                        </a:rPr>
                        <a:t>, </a:t>
                      </a:r>
                      <a:r>
                        <a:rPr lang="en-US" altLang="ko-KR" sz="1400" dirty="0" err="1">
                          <a:solidFill>
                            <a:schemeClr val="tx1"/>
                          </a:solidFill>
                        </a:rPr>
                        <a:t>oic.d.light</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8130">
                <a:tc vMerge="1">
                  <a:txBody>
                    <a:bodyPr/>
                    <a:lstStyle/>
                    <a:p>
                      <a:pPr latinLnBrk="1"/>
                      <a:endParaRPr lang="ko-KR" altLang="en-US"/>
                    </a:p>
                  </a:txBody>
                  <a:tcPr/>
                </a:tc>
                <a:tc vMerge="1">
                  <a:txBody>
                    <a:bodyPr/>
                    <a:lstStyle/>
                    <a:p>
                      <a:pPr latinLnBrk="1"/>
                      <a:endParaRPr lang="ko-KR" altLang="en-US"/>
                    </a:p>
                  </a:txBody>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a:t>
                      </a:r>
                      <a:r>
                        <a:rPr lang="en-US" altLang="ko-KR" sz="1400" dirty="0" err="1">
                          <a:solidFill>
                            <a:schemeClr val="tx1"/>
                          </a:solidFill>
                        </a:rPr>
                        <a:t>oic</a:t>
                      </a:r>
                      <a:r>
                        <a:rPr lang="en-US" altLang="ko-KR" sz="1400" dirty="0">
                          <a:solidFill>
                            <a:schemeClr val="tx1"/>
                          </a:solidFill>
                        </a:rPr>
                        <a:t>/p (</a:t>
                      </a:r>
                      <a:r>
                        <a:rPr lang="en-US" altLang="ko-KR" sz="1400" dirty="0" err="1">
                          <a:solidFill>
                            <a:schemeClr val="tx1"/>
                          </a:solidFill>
                        </a:rPr>
                        <a:t>oic.wk.p</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2124046"/>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Binary switch (</a:t>
                      </a:r>
                      <a:r>
                        <a:rPr lang="en-US" altLang="ko-KR" sz="1400" dirty="0" err="1">
                          <a:solidFill>
                            <a:schemeClr val="tx1"/>
                          </a:solidFill>
                        </a:rPr>
                        <a:t>oic.r.swtich.binary</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M</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8130">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latinLnBrk="1"/>
                      <a:endParaRPr lang="ko-KR"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dirty="0">
                          <a:solidFill>
                            <a:schemeClr val="tx1"/>
                          </a:solidFill>
                        </a:rPr>
                        <a:t>Brightness (</a:t>
                      </a:r>
                      <a:r>
                        <a:rPr lang="en-US" altLang="ko-KR" sz="1400" dirty="0" err="1">
                          <a:solidFill>
                            <a:schemeClr val="tx1"/>
                          </a:solidFill>
                        </a:rPr>
                        <a:t>oic.r.light.brightness</a:t>
                      </a:r>
                      <a:r>
                        <a:rPr lang="en-US" altLang="ko-KR" sz="1400" dirty="0">
                          <a:solidFill>
                            <a:schemeClr val="tx1"/>
                          </a:solidFill>
                        </a:rPr>
                        <a:t>)</a:t>
                      </a:r>
                      <a:endParaRPr lang="ko-KR" altLang="en-US" sz="1400" dirty="0">
                        <a:solidFill>
                          <a:schemeClr val="tx1"/>
                        </a:solidFill>
                      </a:endParaRP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dirty="0">
                          <a:solidFill>
                            <a:schemeClr val="tx1"/>
                          </a:solidFill>
                        </a:rPr>
                        <a:t>O</a:t>
                      </a:r>
                    </a:p>
                  </a:txBody>
                  <a:tcPr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2" name="Content Placeholder 2">
            <a:extLst>
              <a:ext uri="{FF2B5EF4-FFF2-40B4-BE49-F238E27FC236}">
                <a16:creationId xmlns:a16="http://schemas.microsoft.com/office/drawing/2014/main" id="{F64FEBE4-34B4-42BB-9FBE-9843B3C7298B}"/>
              </a:ext>
            </a:extLst>
          </p:cNvPr>
          <p:cNvSpPr txBox="1">
            <a:spLocks/>
          </p:cNvSpPr>
          <p:nvPr/>
        </p:nvSpPr>
        <p:spPr>
          <a:xfrm>
            <a:off x="1265842" y="3695617"/>
            <a:ext cx="5503359"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600" b="1" dirty="0">
                <a:solidFill>
                  <a:srgbClr val="1C3339"/>
                </a:solidFill>
              </a:rPr>
              <a:t>Example: Smart light device with 5 resources</a:t>
            </a:r>
          </a:p>
        </p:txBody>
      </p:sp>
      <p:pic>
        <p:nvPicPr>
          <p:cNvPr id="23" name="Picture 2" descr="https://www.troopsupport.dla.mil/events/images/140122.jpg">
            <a:extLst>
              <a:ext uri="{FF2B5EF4-FFF2-40B4-BE49-F238E27FC236}">
                <a16:creationId xmlns:a16="http://schemas.microsoft.com/office/drawing/2014/main" id="{BA64FD69-FFB2-4FCF-B9A2-D7D3071D50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07558" y="4226688"/>
            <a:ext cx="1204428" cy="183776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AD137D5-2191-4B3C-B044-A7265F2007A4}"/>
              </a:ext>
            </a:extLst>
          </p:cNvPr>
          <p:cNvSpPr txBox="1"/>
          <p:nvPr/>
        </p:nvSpPr>
        <p:spPr>
          <a:xfrm>
            <a:off x="9444766" y="4603208"/>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/d  </a:t>
            </a:r>
          </a:p>
        </p:txBody>
      </p:sp>
      <p:sp>
        <p:nvSpPr>
          <p:cNvPr id="25" name="TextBox 24">
            <a:extLst>
              <a:ext uri="{FF2B5EF4-FFF2-40B4-BE49-F238E27FC236}">
                <a16:creationId xmlns:a16="http://schemas.microsoft.com/office/drawing/2014/main" id="{85496B7C-3AC2-4C39-AE76-1FB0B2A24176}"/>
              </a:ext>
            </a:extLst>
          </p:cNvPr>
          <p:cNvSpPr txBox="1"/>
          <p:nvPr/>
        </p:nvSpPr>
        <p:spPr>
          <a:xfrm>
            <a:off x="9444766" y="4948045"/>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/p  </a:t>
            </a:r>
          </a:p>
        </p:txBody>
      </p:sp>
      <p:sp>
        <p:nvSpPr>
          <p:cNvPr id="26" name="TextBox 25">
            <a:extLst>
              <a:ext uri="{FF2B5EF4-FFF2-40B4-BE49-F238E27FC236}">
                <a16:creationId xmlns:a16="http://schemas.microsoft.com/office/drawing/2014/main" id="{682D2E20-96A7-4130-92A7-74A20E3C4342}"/>
              </a:ext>
            </a:extLst>
          </p:cNvPr>
          <p:cNvSpPr txBox="1"/>
          <p:nvPr/>
        </p:nvSpPr>
        <p:spPr>
          <a:xfrm>
            <a:off x="9444766" y="5283371"/>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Binary switch  </a:t>
            </a:r>
          </a:p>
        </p:txBody>
      </p:sp>
      <p:sp>
        <p:nvSpPr>
          <p:cNvPr id="27" name="TextBox 26">
            <a:extLst>
              <a:ext uri="{FF2B5EF4-FFF2-40B4-BE49-F238E27FC236}">
                <a16:creationId xmlns:a16="http://schemas.microsoft.com/office/drawing/2014/main" id="{F794509B-0AEF-42B4-9500-3CDF44116DA2}"/>
              </a:ext>
            </a:extLst>
          </p:cNvPr>
          <p:cNvSpPr txBox="1"/>
          <p:nvPr/>
        </p:nvSpPr>
        <p:spPr>
          <a:xfrm>
            <a:off x="9444766" y="5628208"/>
            <a:ext cx="1812149" cy="307777"/>
          </a:xfrm>
          <a:prstGeom prst="rect">
            <a:avLst/>
          </a:prstGeom>
          <a:solidFill>
            <a:srgbClr val="FFCC99"/>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Brightness  </a:t>
            </a:r>
          </a:p>
        </p:txBody>
      </p:sp>
      <p:sp>
        <p:nvSpPr>
          <p:cNvPr id="28" name="Line 35">
            <a:extLst>
              <a:ext uri="{FF2B5EF4-FFF2-40B4-BE49-F238E27FC236}">
                <a16:creationId xmlns:a16="http://schemas.microsoft.com/office/drawing/2014/main" id="{C8C72896-537C-457C-9240-A3BA5CFCFF83}"/>
              </a:ext>
            </a:extLst>
          </p:cNvPr>
          <p:cNvSpPr>
            <a:spLocks noChangeShapeType="1"/>
          </p:cNvSpPr>
          <p:nvPr>
            <p:custDataLst>
              <p:tags r:id="rId1"/>
            </p:custDataLst>
          </p:nvPr>
        </p:nvSpPr>
        <p:spPr bwMode="auto">
          <a:xfrm flipH="1">
            <a:off x="8973028" y="4764723"/>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Line 35">
            <a:extLst>
              <a:ext uri="{FF2B5EF4-FFF2-40B4-BE49-F238E27FC236}">
                <a16:creationId xmlns:a16="http://schemas.microsoft.com/office/drawing/2014/main" id="{F7C4B359-662E-4F01-B5E5-ACDD7E44BF34}"/>
              </a:ext>
            </a:extLst>
          </p:cNvPr>
          <p:cNvSpPr>
            <a:spLocks noChangeShapeType="1"/>
          </p:cNvSpPr>
          <p:nvPr>
            <p:custDataLst>
              <p:tags r:id="rId2"/>
            </p:custDataLst>
          </p:nvPr>
        </p:nvSpPr>
        <p:spPr bwMode="auto">
          <a:xfrm flipH="1">
            <a:off x="8973028" y="5097180"/>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Line 35">
            <a:extLst>
              <a:ext uri="{FF2B5EF4-FFF2-40B4-BE49-F238E27FC236}">
                <a16:creationId xmlns:a16="http://schemas.microsoft.com/office/drawing/2014/main" id="{AF97AD85-3E30-43B3-9A62-899D83709253}"/>
              </a:ext>
            </a:extLst>
          </p:cNvPr>
          <p:cNvSpPr>
            <a:spLocks noChangeShapeType="1"/>
          </p:cNvSpPr>
          <p:nvPr>
            <p:custDataLst>
              <p:tags r:id="rId3"/>
            </p:custDataLst>
          </p:nvPr>
        </p:nvSpPr>
        <p:spPr bwMode="auto">
          <a:xfrm flipH="1">
            <a:off x="8973028" y="542622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1" name="Line 35">
            <a:extLst>
              <a:ext uri="{FF2B5EF4-FFF2-40B4-BE49-F238E27FC236}">
                <a16:creationId xmlns:a16="http://schemas.microsoft.com/office/drawing/2014/main" id="{51DE62C0-6D7A-43E9-9BB6-6DAB09ED3E81}"/>
              </a:ext>
            </a:extLst>
          </p:cNvPr>
          <p:cNvSpPr>
            <a:spLocks noChangeShapeType="1"/>
          </p:cNvSpPr>
          <p:nvPr>
            <p:custDataLst>
              <p:tags r:id="rId4"/>
            </p:custDataLst>
          </p:nvPr>
        </p:nvSpPr>
        <p:spPr bwMode="auto">
          <a:xfrm flipH="1">
            <a:off x="8973028" y="5783415"/>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2" name="TextBox 31">
            <a:extLst>
              <a:ext uri="{FF2B5EF4-FFF2-40B4-BE49-F238E27FC236}">
                <a16:creationId xmlns:a16="http://schemas.microsoft.com/office/drawing/2014/main" id="{A00D4677-CB7A-42D0-B5E5-C0CD8C401651}"/>
              </a:ext>
            </a:extLst>
          </p:cNvPr>
          <p:cNvSpPr txBox="1"/>
          <p:nvPr/>
        </p:nvSpPr>
        <p:spPr>
          <a:xfrm>
            <a:off x="9444766" y="4243284"/>
            <a:ext cx="1812149" cy="307777"/>
          </a:xfrm>
          <a:prstGeom prst="rect">
            <a:avLst/>
          </a:prstGeom>
          <a:solidFill>
            <a:schemeClr val="accent5">
              <a:lumMod val="20000"/>
              <a:lumOff val="80000"/>
            </a:schemeClr>
          </a:solidFill>
          <a:ln w="3175">
            <a:solidFill>
              <a:schemeClr val="tx1"/>
            </a:solidFill>
          </a:ln>
        </p:spPr>
        <p:txBody>
          <a:bodyPr wrap="square" rtlCol="0">
            <a:spAutoFit/>
          </a:bodyPr>
          <a:lstStyle/>
          <a:p>
            <a:r>
              <a:rPr lang="en-US" altLang="ko-KR" sz="1400" b="1" dirty="0">
                <a:solidFill>
                  <a:srgbClr val="0000FF"/>
                </a:solidFill>
                <a:latin typeface="Courier New" pitchFamily="49" charset="0"/>
                <a:cs typeface="Courier New" pitchFamily="49" charset="0"/>
              </a:rPr>
              <a:t>  </a:t>
            </a:r>
            <a:r>
              <a:rPr lang="en-US" altLang="ko-KR" sz="1400" b="1" dirty="0" err="1">
                <a:solidFill>
                  <a:srgbClr val="0000FF"/>
                </a:solidFill>
                <a:latin typeface="Courier New" pitchFamily="49" charset="0"/>
                <a:cs typeface="Courier New" pitchFamily="49" charset="0"/>
              </a:rPr>
              <a:t>oic</a:t>
            </a:r>
            <a:r>
              <a:rPr lang="en-US" altLang="ko-KR" sz="1400" b="1" dirty="0">
                <a:solidFill>
                  <a:srgbClr val="0000FF"/>
                </a:solidFill>
                <a:latin typeface="Courier New" pitchFamily="49" charset="0"/>
                <a:cs typeface="Courier New" pitchFamily="49" charset="0"/>
              </a:rPr>
              <a:t>/res  </a:t>
            </a:r>
          </a:p>
        </p:txBody>
      </p:sp>
      <p:sp>
        <p:nvSpPr>
          <p:cNvPr id="33" name="Line 35">
            <a:extLst>
              <a:ext uri="{FF2B5EF4-FFF2-40B4-BE49-F238E27FC236}">
                <a16:creationId xmlns:a16="http://schemas.microsoft.com/office/drawing/2014/main" id="{A9FD5D7E-833D-433A-8F8B-75210D5027EA}"/>
              </a:ext>
            </a:extLst>
          </p:cNvPr>
          <p:cNvSpPr>
            <a:spLocks noChangeShapeType="1"/>
          </p:cNvSpPr>
          <p:nvPr>
            <p:custDataLst>
              <p:tags r:id="rId5"/>
            </p:custDataLst>
          </p:nvPr>
        </p:nvSpPr>
        <p:spPr bwMode="auto">
          <a:xfrm flipH="1">
            <a:off x="8973028" y="4404799"/>
            <a:ext cx="509420" cy="45719"/>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3322356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807309" y="1124368"/>
            <a:ext cx="3692264" cy="3613004"/>
          </a:xfrm>
          <a:prstGeom prst="rect">
            <a:avLst/>
          </a:prstGeom>
          <a:solidFill>
            <a:schemeClr val="accent5">
              <a:lumMod val="20000"/>
              <a:lumOff val="80000"/>
            </a:schemeClr>
          </a:solidFill>
          <a:ln w="3175">
            <a:solidFill>
              <a:schemeClr val="tx1"/>
            </a:solidFill>
          </a:ln>
        </p:spPr>
        <p:txBody>
          <a:bodyPr wrap="square" rtlCol="0">
            <a:normAutofit fontScale="47500" lnSpcReduction="20000"/>
          </a:bodyPr>
          <a:lstStyle/>
          <a:p>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rt</a:t>
            </a:r>
            <a:r>
              <a:rPr lang="en-US" altLang="ko-KR" sz="1200" dirty="0">
                <a:latin typeface="Courier New" panose="02070309020205020404" pitchFamily="49" charset="0"/>
                <a:cs typeface="Courier New" panose="02070309020205020404" pitchFamily="49" charset="0"/>
              </a:rPr>
              <a:t>": ["oic.wk.res"],</a:t>
            </a:r>
          </a:p>
          <a:p>
            <a:r>
              <a:rPr lang="en-US" altLang="ko-KR" sz="1200" dirty="0">
                <a:latin typeface="Courier New" panose="02070309020205020404" pitchFamily="49" charset="0"/>
                <a:cs typeface="Courier New" panose="02070309020205020404" pitchFamily="49" charset="0"/>
              </a:rPr>
              <a:t>  "if": ["</a:t>
            </a:r>
            <a:r>
              <a:rPr lang="en-US" altLang="ko-KR" sz="1200" dirty="0" err="1">
                <a:latin typeface="Courier New" panose="02070309020205020404" pitchFamily="49" charset="0"/>
                <a:cs typeface="Courier New" panose="02070309020205020404" pitchFamily="49" charset="0"/>
              </a:rPr>
              <a:t>oic.if.ll</a:t>
            </a:r>
            <a:r>
              <a:rPr lang="en-US" altLang="ko-KR" sz="1200" dirty="0">
                <a:latin typeface="Courier New" panose="02070309020205020404" pitchFamily="49" charset="0"/>
                <a:cs typeface="Courier New" panose="02070309020205020404" pitchFamily="49" charset="0"/>
              </a:rPr>
              <a:t>", "</a:t>
            </a:r>
            <a:r>
              <a:rPr lang="en-US" altLang="ko-KR" sz="1200" dirty="0" err="1">
                <a:latin typeface="Courier New" panose="02070309020205020404" pitchFamily="49" charset="0"/>
                <a:cs typeface="Courier New" panose="02070309020205020404" pitchFamily="49" charset="0"/>
              </a:rPr>
              <a:t>oic.if.baseline</a:t>
            </a:r>
            <a:r>
              <a:rPr lang="en-US" altLang="ko-KR" sz="1200" dirty="0">
                <a:latin typeface="Courier New" panose="02070309020205020404" pitchFamily="49" charset="0"/>
                <a:cs typeface="Courier New" panose="02070309020205020404" pitchFamily="49" charset="0"/>
              </a:rPr>
              <a:t>"],</a:t>
            </a:r>
          </a:p>
          <a:p>
            <a:r>
              <a:rPr lang="en-US" altLang="ko-KR" sz="1200" dirty="0">
                <a:latin typeface="Courier New" panose="02070309020205020404" pitchFamily="49" charset="0"/>
                <a:cs typeface="Courier New" panose="02070309020205020404" pitchFamily="49" charset="0"/>
              </a:rPr>
              <a:t>  "links": </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/res",</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rel</a:t>
            </a:r>
            <a:r>
              <a:rPr lang="en-US" altLang="ko-KR" sz="1200" b="1" dirty="0">
                <a:solidFill>
                  <a:srgbClr val="0000FF"/>
                </a:solidFill>
                <a:latin typeface="Courier New" panose="02070309020205020404" pitchFamily="49" charset="0"/>
                <a:cs typeface="Courier New" panose="02070309020205020404" pitchFamily="49" charset="0"/>
              </a:rPr>
              <a:t>": "self",</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["oic.wk.res"],</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oic.if.ll</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://[2001:db8:a::b1d4]:33333"}]</a:t>
            </a:r>
          </a:p>
          <a:p>
            <a:r>
              <a:rPr lang="en-US" altLang="ko-KR" sz="1200" b="1" dirty="0">
                <a:solidFill>
                  <a:srgbClr val="0000FF"/>
                </a:solidFill>
                <a:latin typeface="Courier New" panose="02070309020205020404" pitchFamily="49" charset="0"/>
                <a:cs typeface="Courier New" panose="02070309020205020404" pitchFamily="49" charset="0"/>
              </a:rPr>
              <a:t>    },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/d",</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oic.wk.d</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oic.d.light</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a:t>
            </a:r>
            <a:r>
              <a:rPr lang="en-US" altLang="ko-KR" sz="1200" b="1" dirty="0">
                <a:solidFill>
                  <a:srgbClr val="0000FF"/>
                </a:solidFill>
                <a:latin typeface="Courier New" panose="02070309020205020404" pitchFamily="49" charset="0"/>
                <a:cs typeface="Courier New" panose="02070309020205020404" pitchFamily="49" charset="0"/>
              </a:rPr>
              <a:t>/p",</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oic.wk.p</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oic.if.r</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myLightSwitch</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oic.r.switch.binary</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"anchor": "</a:t>
            </a:r>
            <a:r>
              <a:rPr lang="en-US" altLang="ko-KR" sz="1200" b="1" dirty="0" err="1">
                <a:solidFill>
                  <a:srgbClr val="0000FF"/>
                </a:solidFill>
                <a:latin typeface="Courier New" panose="02070309020205020404" pitchFamily="49" charset="0"/>
                <a:cs typeface="Courier New" panose="02070309020205020404" pitchFamily="49" charset="0"/>
              </a:rPr>
              <a:t>ocf</a:t>
            </a:r>
            <a:r>
              <a:rPr lang="en-US" altLang="ko-KR" sz="1200" b="1" dirty="0">
                <a:solidFill>
                  <a:srgbClr val="0000FF"/>
                </a:solidFill>
                <a:latin typeface="Courier New" panose="02070309020205020404" pitchFamily="49" charset="0"/>
                <a:cs typeface="Courier New" panose="02070309020205020404" pitchFamily="49" charset="0"/>
              </a:rPr>
              <a:t>://dc70373c-1e8d-4fb3-962e-017eaa863989",</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href</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myLightBrightness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rt</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oic.r.brightness</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"if": ["</a:t>
            </a:r>
            <a:r>
              <a:rPr lang="en-US" altLang="ko-KR" sz="1200" b="1" dirty="0" err="1">
                <a:solidFill>
                  <a:srgbClr val="0000FF"/>
                </a:solidFill>
                <a:latin typeface="Courier New" panose="02070309020205020404" pitchFamily="49" charset="0"/>
                <a:cs typeface="Courier New" panose="02070309020205020404" pitchFamily="49" charset="0"/>
              </a:rPr>
              <a:t>oic.if.a</a:t>
            </a:r>
            <a:r>
              <a:rPr lang="en-US" altLang="ko-KR" sz="1200" b="1" dirty="0">
                <a:solidFill>
                  <a:srgbClr val="0000FF"/>
                </a:solidFill>
                <a:latin typeface="Courier New" panose="02070309020205020404" pitchFamily="49" charset="0"/>
                <a:cs typeface="Courier New" panose="02070309020205020404" pitchFamily="49" charset="0"/>
              </a:rPr>
              <a:t>", "</a:t>
            </a:r>
            <a:r>
              <a:rPr lang="en-US" altLang="ko-KR" sz="1200" b="1" dirty="0" err="1">
                <a:solidFill>
                  <a:srgbClr val="0000FF"/>
                </a:solidFill>
                <a:latin typeface="Courier New" panose="02070309020205020404" pitchFamily="49" charset="0"/>
                <a:cs typeface="Courier New" panose="02070309020205020404" pitchFamily="49" charset="0"/>
              </a:rPr>
              <a:t>oic.if.baseline</a:t>
            </a:r>
            <a:r>
              <a:rPr lang="en-US" altLang="ko-KR" sz="1200" b="1" dirty="0">
                <a:solidFill>
                  <a:srgbClr val="0000FF"/>
                </a:solidFill>
                <a:latin typeface="Courier New" panose="02070309020205020404" pitchFamily="49" charset="0"/>
                <a:cs typeface="Courier New" panose="02070309020205020404" pitchFamily="49" charset="0"/>
              </a:rPr>
              <a:t>"],</a:t>
            </a:r>
          </a:p>
          <a:p>
            <a:r>
              <a:rPr lang="en-US" altLang="ko-KR" sz="1200" b="1" dirty="0">
                <a:solidFill>
                  <a:srgbClr val="0000FF"/>
                </a:solidFill>
                <a:latin typeface="Courier New" panose="02070309020205020404" pitchFamily="49" charset="0"/>
                <a:cs typeface="Courier New" panose="02070309020205020404" pitchFamily="49" charset="0"/>
              </a:rPr>
              <a:t>      "p": {"</a:t>
            </a:r>
            <a:r>
              <a:rPr lang="en-US" altLang="ko-KR" sz="1200" b="1" dirty="0" err="1">
                <a:solidFill>
                  <a:srgbClr val="0000FF"/>
                </a:solidFill>
                <a:latin typeface="Courier New" panose="02070309020205020404" pitchFamily="49" charset="0"/>
                <a:cs typeface="Courier New" panose="02070309020205020404" pitchFamily="49" charset="0"/>
              </a:rPr>
              <a:t>bm</a:t>
            </a:r>
            <a:r>
              <a:rPr lang="en-US" altLang="ko-KR" sz="1200" b="1" dirty="0">
                <a:solidFill>
                  <a:srgbClr val="0000FF"/>
                </a:solidFill>
                <a:latin typeface="Courier New" panose="02070309020205020404" pitchFamily="49" charset="0"/>
                <a:cs typeface="Courier New" panose="02070309020205020404" pitchFamily="49" charset="0"/>
              </a:rPr>
              <a:t>": 3},</a:t>
            </a:r>
          </a:p>
          <a:p>
            <a:r>
              <a:rPr lang="en-US" altLang="ko-KR" sz="1200" b="1" dirty="0">
                <a:solidFill>
                  <a:srgbClr val="0000FF"/>
                </a:solidFill>
                <a:latin typeface="Courier New" panose="02070309020205020404" pitchFamily="49" charset="0"/>
                <a:cs typeface="Courier New" panose="02070309020205020404" pitchFamily="49" charset="0"/>
              </a:rPr>
              <a:t>      "eps": [{"ep": "</a:t>
            </a:r>
            <a:r>
              <a:rPr lang="en-US" altLang="ko-KR" sz="1200" b="1" dirty="0" err="1">
                <a:solidFill>
                  <a:srgbClr val="0000FF"/>
                </a:solidFill>
                <a:latin typeface="Courier New" panose="02070309020205020404" pitchFamily="49" charset="0"/>
                <a:cs typeface="Courier New" panose="02070309020205020404" pitchFamily="49" charset="0"/>
              </a:rPr>
              <a:t>coaps</a:t>
            </a:r>
            <a:r>
              <a:rPr lang="en-US" altLang="ko-KR" sz="1200" b="1" dirty="0">
                <a:solidFill>
                  <a:srgbClr val="0000FF"/>
                </a:solidFill>
                <a:latin typeface="Courier New" panose="02070309020205020404" pitchFamily="49" charset="0"/>
                <a:cs typeface="Courier New" panose="02070309020205020404" pitchFamily="49" charset="0"/>
              </a:rPr>
              <a:t>://[2001:db8:b::c2e5]:22222"}]</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b="1" dirty="0">
                <a:solidFill>
                  <a:srgbClr val="0000FF"/>
                </a:solidFill>
                <a:latin typeface="Courier New" panose="02070309020205020404" pitchFamily="49" charset="0"/>
                <a:cs typeface="Courier New" panose="02070309020205020404" pitchFamily="49" charset="0"/>
              </a:rPr>
              <a:t>  ]</a:t>
            </a:r>
          </a:p>
          <a:p>
            <a:r>
              <a:rPr lang="en-US" altLang="ko-KR" sz="1200" dirty="0">
                <a:latin typeface="Courier New" panose="02070309020205020404" pitchFamily="49" charset="0"/>
                <a:cs typeface="Courier New" panose="02070309020205020404" pitchFamily="49" charset="0"/>
              </a:rPr>
              <a:t>}</a:t>
            </a:r>
          </a:p>
        </p:txBody>
      </p:sp>
      <p:sp>
        <p:nvSpPr>
          <p:cNvPr id="2" name="제목 1"/>
          <p:cNvSpPr>
            <a:spLocks noGrp="1"/>
          </p:cNvSpPr>
          <p:nvPr>
            <p:ph type="title"/>
          </p:nvPr>
        </p:nvSpPr>
        <p:spPr>
          <a:xfrm>
            <a:off x="442118" y="152400"/>
            <a:ext cx="10363201" cy="685800"/>
          </a:xfrm>
        </p:spPr>
        <p:txBody>
          <a:bodyPr/>
          <a:lstStyle/>
          <a:p>
            <a:r>
              <a:rPr lang="en-US" altLang="ko-KR" dirty="0"/>
              <a:t>Device example: light device (</a:t>
            </a:r>
            <a:r>
              <a:rPr lang="en-US" altLang="ko-KR" dirty="0" err="1"/>
              <a:t>oic.d.light</a:t>
            </a:r>
            <a:r>
              <a:rPr lang="en-US" altLang="ko-KR" dirty="0"/>
              <a:t>)</a:t>
            </a:r>
            <a:endParaRPr lang="ko-KR" altLang="en-US" dirty="0"/>
          </a:p>
        </p:txBody>
      </p:sp>
      <p:cxnSp>
        <p:nvCxnSpPr>
          <p:cNvPr id="13" name="꺾인 연결선 12"/>
          <p:cNvCxnSpPr>
            <a:cxnSpLocks/>
            <a:endCxn id="17" idx="1"/>
          </p:cNvCxnSpPr>
          <p:nvPr/>
        </p:nvCxnSpPr>
        <p:spPr>
          <a:xfrm flipV="1">
            <a:off x="4499571" y="1173749"/>
            <a:ext cx="3058780" cy="1068320"/>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hape 27"/>
          <p:cNvCxnSpPr>
            <a:cxnSpLocks/>
            <a:endCxn id="23" idx="1"/>
          </p:cNvCxnSpPr>
          <p:nvPr/>
        </p:nvCxnSpPr>
        <p:spPr>
          <a:xfrm>
            <a:off x="4499571" y="3287432"/>
            <a:ext cx="3068507" cy="1485552"/>
          </a:xfrm>
          <a:prstGeom prst="bentConnector3">
            <a:avLst>
              <a:gd name="adj1" fmla="val 8931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563012" y="1341900"/>
            <a:ext cx="4478778" cy="1304027"/>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oic.wk.d</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oic.d.light</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myDeskLamp</a:t>
            </a:r>
            <a:r>
              <a:rPr lang="en-US" altLang="ko-KR" sz="1200" dirty="0">
                <a:latin typeface="Courier New" pitchFamily="49" charset="0"/>
                <a:cs typeface="Courier New" pitchFamily="49" charset="0"/>
              </a:rPr>
              <a:t>", </a:t>
            </a:r>
          </a:p>
          <a:p>
            <a:r>
              <a:rPr lang="en-US" altLang="ko-KR" sz="1200" b="1" dirty="0">
                <a:solidFill>
                  <a:srgbClr val="0000FF"/>
                </a:solidFill>
                <a:latin typeface="Courier New" pitchFamily="49" charset="0"/>
                <a:cs typeface="Courier New" pitchFamily="49" charset="0"/>
              </a:rPr>
              <a:t>  "di": "dc70373c-1e8d-4fb3-962e-017eaa863989",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icv</a:t>
            </a:r>
            <a:r>
              <a:rPr lang="en-US" altLang="ko-KR" sz="1200" b="1" dirty="0">
                <a:solidFill>
                  <a:srgbClr val="0000FF"/>
                </a:solidFill>
                <a:latin typeface="Courier New" pitchFamily="49" charset="0"/>
                <a:cs typeface="Courier New" pitchFamily="49" charset="0"/>
              </a:rPr>
              <a:t>": "ocf.1.0.0",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dmv</a:t>
            </a:r>
            <a:r>
              <a:rPr lang="en-US" altLang="ko-KR" sz="1200" b="1" dirty="0">
                <a:solidFill>
                  <a:srgbClr val="0000FF"/>
                </a:solidFill>
                <a:latin typeface="Courier New" pitchFamily="49" charset="0"/>
                <a:cs typeface="Courier New" pitchFamily="49" charset="0"/>
              </a:rPr>
              <a:t>": "ocf.res.1.0.0, ocf.sh.1.0.0",</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piid</a:t>
            </a:r>
            <a:r>
              <a:rPr lang="en-US" altLang="ko-KR" sz="1200" b="1" dirty="0">
                <a:solidFill>
                  <a:srgbClr val="0000FF"/>
                </a:solidFill>
                <a:latin typeface="Courier New" pitchFamily="49" charset="0"/>
                <a:cs typeface="Courier New" pitchFamily="49" charset="0"/>
              </a:rPr>
              <a:t>": "6F0AAC04-2BB0-468D-B57C-16570A26AE48"</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66" name="TextBox 65"/>
          <p:cNvSpPr txBox="1"/>
          <p:nvPr/>
        </p:nvSpPr>
        <p:spPr>
          <a:xfrm>
            <a:off x="794507" y="5228481"/>
            <a:ext cx="3710892" cy="1107996"/>
          </a:xfrm>
          <a:prstGeom prst="rect">
            <a:avLst/>
          </a:prstGeom>
          <a:solidFill>
            <a:srgbClr val="FFCC99"/>
          </a:solidFill>
          <a:ln w="3175">
            <a:solidFill>
              <a:schemeClr val="tx1"/>
            </a:solidFill>
          </a:ln>
        </p:spPr>
        <p:txBody>
          <a:bodyPr wrap="square" rtlCol="0">
            <a:sp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rt</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itchFamily="49" charset="0"/>
                <a:cs typeface="Courier New" pitchFamily="49" charset="0"/>
              </a:rPr>
              <a:t>oic.if.a</a:t>
            </a:r>
            <a:r>
              <a:rPr lang="en-US" altLang="ko-KR" sz="1100" dirty="0">
                <a:latin typeface="Courier New" pitchFamily="49" charset="0"/>
                <a:cs typeface="Courier New" pitchFamily="49" charset="0"/>
              </a:rPr>
              <a:t>", "</a:t>
            </a:r>
            <a:r>
              <a:rPr lang="en-US" altLang="ko-KR" sz="1100" dirty="0" err="1">
                <a:latin typeface="Courier New"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itchFamily="49" charset="0"/>
                <a:cs typeface="Courier New" pitchFamily="49" charset="0"/>
              </a:rPr>
              <a:t>myDeskLampBrightness</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"brightness": 50</a:t>
            </a:r>
          </a:p>
          <a:p>
            <a:r>
              <a:rPr lang="en-US" altLang="ko-KR" sz="1100" dirty="0">
                <a:solidFill>
                  <a:srgbClr val="0000FF"/>
                </a:solidFill>
                <a:latin typeface="Courier New" pitchFamily="49" charset="0"/>
                <a:cs typeface="Courier New" pitchFamily="49" charset="0"/>
              </a:rPr>
              <a:t>}</a:t>
            </a:r>
            <a:endParaRPr lang="en-US" altLang="ko-KR" sz="1100" dirty="0">
              <a:latin typeface="Courier New" pitchFamily="49" charset="0"/>
              <a:cs typeface="Courier New" pitchFamily="49" charset="0"/>
            </a:endParaRPr>
          </a:p>
        </p:txBody>
      </p:sp>
      <p:sp>
        <p:nvSpPr>
          <p:cNvPr id="67" name="TextBox 66"/>
          <p:cNvSpPr txBox="1"/>
          <p:nvPr/>
        </p:nvSpPr>
        <p:spPr>
          <a:xfrm>
            <a:off x="7571388" y="4945446"/>
            <a:ext cx="4470401" cy="1175995"/>
          </a:xfrm>
          <a:prstGeom prst="rect">
            <a:avLst/>
          </a:prstGeom>
          <a:solidFill>
            <a:srgbClr val="FFCC99"/>
          </a:solidFill>
          <a:ln w="3175">
            <a:solidFill>
              <a:schemeClr val="tx1"/>
            </a:solidFill>
          </a:ln>
        </p:spPr>
        <p:txBody>
          <a:bodyPr wrap="square" rtlCol="0">
            <a:normAutofit/>
          </a:bodyPr>
          <a:lstStyle/>
          <a:p>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a:t>
            </a:r>
            <a:r>
              <a:rPr lang="en-US" altLang="ko-KR" sz="1100" dirty="0" err="1">
                <a:latin typeface="Courier New" panose="02070309020205020404" pitchFamily="49" charset="0"/>
                <a:cs typeface="Courier New" pitchFamily="49" charset="0"/>
              </a:rPr>
              <a:t>rt</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oic.r.switch.binary</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"if": ["</a:t>
            </a:r>
            <a:r>
              <a:rPr lang="en-US" altLang="ko-KR" sz="1100" dirty="0" err="1">
                <a:latin typeface="Courier New" panose="02070309020205020404" pitchFamily="49" charset="0"/>
                <a:cs typeface="Courier New" pitchFamily="49" charset="0"/>
              </a:rPr>
              <a:t>oic.if.a</a:t>
            </a:r>
            <a:r>
              <a:rPr lang="en-US" altLang="ko-KR" sz="1100" dirty="0">
                <a:latin typeface="Courier New" panose="02070309020205020404" pitchFamily="49" charset="0"/>
                <a:cs typeface="Courier New" pitchFamily="49" charset="0"/>
              </a:rPr>
              <a:t>", "</a:t>
            </a:r>
            <a:r>
              <a:rPr lang="en-US" altLang="ko-KR" sz="1100" dirty="0" err="1">
                <a:latin typeface="Courier New" panose="02070309020205020404" pitchFamily="49" charset="0"/>
                <a:cs typeface="Courier New" pitchFamily="49" charset="0"/>
              </a:rPr>
              <a:t>oic.if.baseline</a:t>
            </a:r>
            <a:r>
              <a:rPr lang="en-US" altLang="ko-KR" sz="1100" dirty="0">
                <a:latin typeface="Courier New" pitchFamily="49" charset="0"/>
                <a:cs typeface="Courier New" pitchFamily="49" charset="0"/>
              </a:rPr>
              <a:t>"],</a:t>
            </a:r>
          </a:p>
          <a:p>
            <a:r>
              <a:rPr lang="en-US" altLang="ko-KR" sz="1100" dirty="0">
                <a:latin typeface="Courier New" pitchFamily="49" charset="0"/>
                <a:cs typeface="Courier New" pitchFamily="49" charset="0"/>
              </a:rPr>
              <a:t>  "n": "</a:t>
            </a:r>
            <a:r>
              <a:rPr lang="en-US" altLang="ko-KR" sz="1100" dirty="0" err="1">
                <a:latin typeface="Courier New" panose="02070309020205020404" pitchFamily="49" charset="0"/>
                <a:cs typeface="Courier New" pitchFamily="49" charset="0"/>
              </a:rPr>
              <a:t>myDeskLampSwitch</a:t>
            </a:r>
            <a:r>
              <a:rPr lang="en-US" altLang="ko-KR" sz="1100" dirty="0">
                <a:latin typeface="Courier New" pitchFamily="49" charset="0"/>
                <a:cs typeface="Courier New" pitchFamily="49" charset="0"/>
              </a:rPr>
              <a:t>", </a:t>
            </a:r>
          </a:p>
          <a:p>
            <a:r>
              <a:rPr lang="en-US" altLang="ko-KR" sz="1100" b="1" dirty="0">
                <a:solidFill>
                  <a:srgbClr val="0000FF"/>
                </a:solidFill>
                <a:latin typeface="Courier New" pitchFamily="49" charset="0"/>
                <a:cs typeface="Courier New" pitchFamily="49" charset="0"/>
              </a:rPr>
              <a:t>  "value": true</a:t>
            </a:r>
          </a:p>
          <a:p>
            <a:r>
              <a:rPr lang="en-US" altLang="ko-KR" sz="1100" dirty="0">
                <a:latin typeface="Courier New" pitchFamily="49" charset="0"/>
                <a:cs typeface="Courier New" pitchFamily="49" charset="0"/>
              </a:rPr>
              <a:t>}</a:t>
            </a:r>
          </a:p>
        </p:txBody>
      </p:sp>
      <p:cxnSp>
        <p:nvCxnSpPr>
          <p:cNvPr id="76" name="Shape 27"/>
          <p:cNvCxnSpPr>
            <a:cxnSpLocks/>
            <a:endCxn id="30" idx="3"/>
          </p:cNvCxnSpPr>
          <p:nvPr/>
        </p:nvCxnSpPr>
        <p:spPr>
          <a:xfrm rot="16200000" flipH="1">
            <a:off x="3905134" y="4446590"/>
            <a:ext cx="1193211" cy="4336"/>
          </a:xfrm>
          <a:prstGeom prst="bentConnector4">
            <a:avLst>
              <a:gd name="adj1" fmla="val 1157"/>
              <a:gd name="adj2" fmla="val 537214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7623" y="3526361"/>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3" name="날짜 개체 틀 2"/>
          <p:cNvSpPr>
            <a:spLocks noGrp="1"/>
          </p:cNvSpPr>
          <p:nvPr>
            <p:ph type="dt" sz="half" idx="10"/>
          </p:nvPr>
        </p:nvSpPr>
        <p:spPr/>
        <p:txBody>
          <a:bodyPr/>
          <a:lstStyle/>
          <a:p>
            <a:fld id="{4E47DF95-E605-472D-B60A-A96FDF22850F}"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39</a:t>
            </a:fld>
            <a:endParaRPr lang="en-US" dirty="0"/>
          </a:p>
        </p:txBody>
      </p:sp>
      <p:sp>
        <p:nvSpPr>
          <p:cNvPr id="14" name="TextBox 13">
            <a:extLst>
              <a:ext uri="{FF2B5EF4-FFF2-40B4-BE49-F238E27FC236}">
                <a16:creationId xmlns:a16="http://schemas.microsoft.com/office/drawing/2014/main" id="{683B7C41-3EAB-4241-B0E9-470FF283CF30}"/>
              </a:ext>
            </a:extLst>
          </p:cNvPr>
          <p:cNvSpPr txBox="1"/>
          <p:nvPr/>
        </p:nvSpPr>
        <p:spPr>
          <a:xfrm>
            <a:off x="3521389" y="766938"/>
            <a:ext cx="982534" cy="338554"/>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600" dirty="0">
                <a:latin typeface="Arial" panose="020B0604020202020204" pitchFamily="34" charset="0"/>
                <a:cs typeface="Arial" panose="020B0604020202020204" pitchFamily="34" charset="0"/>
              </a:rPr>
              <a:t>/</a:t>
            </a:r>
            <a:r>
              <a:rPr lang="en-US" altLang="ko-KR" sz="1600" dirty="0" err="1">
                <a:latin typeface="Arial" panose="020B0604020202020204" pitchFamily="34" charset="0"/>
                <a:cs typeface="Arial" panose="020B0604020202020204" pitchFamily="34" charset="0"/>
              </a:rPr>
              <a:t>oic</a:t>
            </a:r>
            <a:r>
              <a:rPr lang="en-US" altLang="ko-KR" sz="1600" dirty="0">
                <a:latin typeface="Arial" panose="020B0604020202020204" pitchFamily="34" charset="0"/>
                <a:cs typeface="Arial" panose="020B0604020202020204" pitchFamily="34" charset="0"/>
              </a:rPr>
              <a:t>/res </a:t>
            </a:r>
            <a:endParaRPr lang="ko-KR" altLang="en-US" sz="16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9914928-EF29-4A77-A793-627791F8056E}"/>
              </a:ext>
            </a:extLst>
          </p:cNvPr>
          <p:cNvSpPr txBox="1"/>
          <p:nvPr/>
        </p:nvSpPr>
        <p:spPr>
          <a:xfrm>
            <a:off x="7558351" y="1019860"/>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/d </a:t>
            </a:r>
            <a:endParaRPr lang="ko-KR" altLang="en-US" sz="1400"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033FAC9D-2C79-4A7A-846A-DAD5A7ED21D6}"/>
              </a:ext>
            </a:extLst>
          </p:cNvPr>
          <p:cNvSpPr txBox="1"/>
          <p:nvPr/>
        </p:nvSpPr>
        <p:spPr>
          <a:xfrm>
            <a:off x="7563012" y="3287432"/>
            <a:ext cx="4478778" cy="1014933"/>
          </a:xfrm>
          <a:prstGeom prst="rect">
            <a:avLst/>
          </a:prstGeom>
          <a:solidFill>
            <a:schemeClr val="accent5">
              <a:lumMod val="20000"/>
              <a:lumOff val="80000"/>
            </a:schemeClr>
          </a:solidFill>
          <a:ln w="3175">
            <a:solidFill>
              <a:schemeClr val="tx1"/>
            </a:solidFill>
          </a:ln>
        </p:spPr>
        <p:txBody>
          <a:bodyPr wrap="square" rtlCol="0">
            <a:normAutofit fontScale="92500" lnSpcReduction="10000"/>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oic.wk.p</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oic.if.r</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oic.if.baseline</a:t>
            </a:r>
            <a:r>
              <a:rPr lang="en-US" altLang="ko-KR" sz="1200" dirty="0">
                <a:latin typeface="Courier New" pitchFamily="49" charset="0"/>
                <a:cs typeface="Courier New" pitchFamily="49" charset="0"/>
              </a:rPr>
              <a:t>"],</a:t>
            </a:r>
          </a:p>
          <a:p>
            <a:r>
              <a:rPr lang="en-US" altLang="ko-KR" sz="1200" b="1" dirty="0">
                <a:solidFill>
                  <a:srgbClr val="0000FF"/>
                </a:solidFill>
                <a:latin typeface="Courier New" pitchFamily="49" charset="0"/>
                <a:cs typeface="Courier New" pitchFamily="49" charset="0"/>
              </a:rPr>
              <a:t>  "pi": "54919CA5-4101-4AE4-595B-353C51AA983C", </a:t>
            </a:r>
          </a:p>
          <a:p>
            <a:r>
              <a:rPr lang="en-US" altLang="ko-KR" sz="1200" b="1" dirty="0">
                <a:solidFill>
                  <a:srgbClr val="0000FF"/>
                </a:solidFill>
                <a:latin typeface="Courier New" pitchFamily="49" charset="0"/>
                <a:cs typeface="Courier New" pitchFamily="49" charset="0"/>
              </a:rPr>
              <a:t>  "</a:t>
            </a:r>
            <a:r>
              <a:rPr lang="en-US" altLang="ko-KR" sz="1200" b="1" dirty="0" err="1">
                <a:solidFill>
                  <a:srgbClr val="0000FF"/>
                </a:solidFill>
                <a:latin typeface="Courier New" pitchFamily="49" charset="0"/>
                <a:cs typeface="Courier New" pitchFamily="49" charset="0"/>
              </a:rPr>
              <a:t>mnmn</a:t>
            </a:r>
            <a:r>
              <a:rPr lang="en-US" altLang="ko-KR" sz="1200" b="1" dirty="0">
                <a:solidFill>
                  <a:srgbClr val="0000FF"/>
                </a:solidFill>
                <a:latin typeface="Courier New" pitchFamily="49" charset="0"/>
                <a:cs typeface="Courier New" pitchFamily="49" charset="0"/>
              </a:rPr>
              <a:t>": "STRK, Inc"</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FF3EC298-592D-4530-8F51-6CAE6A7ED2A9}"/>
              </a:ext>
            </a:extLst>
          </p:cNvPr>
          <p:cNvSpPr txBox="1"/>
          <p:nvPr/>
        </p:nvSpPr>
        <p:spPr>
          <a:xfrm>
            <a:off x="7558351" y="2965392"/>
            <a:ext cx="982534"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oic</a:t>
            </a:r>
            <a:r>
              <a:rPr lang="en-US" altLang="ko-KR" sz="1400" dirty="0">
                <a:latin typeface="Arial" panose="020B0604020202020204" pitchFamily="34" charset="0"/>
                <a:cs typeface="Arial" panose="020B0604020202020204" pitchFamily="34" charset="0"/>
              </a:rPr>
              <a:t>/p </a:t>
            </a:r>
            <a:endParaRPr lang="ko-KR" altLang="en-US" sz="14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8B4B26B6-27ED-4882-BC5D-D309705D23D8}"/>
              </a:ext>
            </a:extLst>
          </p:cNvPr>
          <p:cNvSpPr txBox="1"/>
          <p:nvPr/>
        </p:nvSpPr>
        <p:spPr>
          <a:xfrm>
            <a:off x="7568078" y="4619095"/>
            <a:ext cx="2042850"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myDeskLampSwitch</a:t>
            </a:r>
            <a:endParaRPr lang="ko-KR" altLang="en-US" sz="14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C68C9AE-C3B2-4BDD-AE8E-402AD235BB84}"/>
              </a:ext>
            </a:extLst>
          </p:cNvPr>
          <p:cNvSpPr txBox="1"/>
          <p:nvPr/>
        </p:nvSpPr>
        <p:spPr>
          <a:xfrm>
            <a:off x="2305455" y="4891475"/>
            <a:ext cx="2198452" cy="307777"/>
          </a:xfrm>
          <a:prstGeom prst="rect">
            <a:avLst/>
          </a:prstGeom>
          <a:no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ko-KR" sz="1400" dirty="0">
                <a:latin typeface="Arial" panose="020B0604020202020204" pitchFamily="34" charset="0"/>
                <a:cs typeface="Arial" panose="020B0604020202020204" pitchFamily="34" charset="0"/>
              </a:rPr>
              <a:t>/</a:t>
            </a:r>
            <a:r>
              <a:rPr lang="en-US" altLang="ko-KR" sz="1400" dirty="0" err="1">
                <a:latin typeface="Arial" panose="020B0604020202020204" pitchFamily="34" charset="0"/>
                <a:cs typeface="Arial" panose="020B0604020202020204" pitchFamily="34" charset="0"/>
              </a:rPr>
              <a:t>myDeskLampBrightness</a:t>
            </a:r>
            <a:endParaRPr lang="ko-KR" altLang="en-US" sz="1400" dirty="0">
              <a:latin typeface="Arial" panose="020B0604020202020204" pitchFamily="34" charset="0"/>
              <a:cs typeface="Arial" panose="020B0604020202020204" pitchFamily="34" charset="0"/>
            </a:endParaRPr>
          </a:p>
        </p:txBody>
      </p:sp>
      <p:cxnSp>
        <p:nvCxnSpPr>
          <p:cNvPr id="46" name="Shape 27">
            <a:extLst>
              <a:ext uri="{FF2B5EF4-FFF2-40B4-BE49-F238E27FC236}">
                <a16:creationId xmlns:a16="http://schemas.microsoft.com/office/drawing/2014/main" id="{EB1E272C-2B5B-4A37-997F-C46022DF7997}"/>
              </a:ext>
            </a:extLst>
          </p:cNvPr>
          <p:cNvCxnSpPr>
            <a:cxnSpLocks/>
            <a:endCxn id="20" idx="1"/>
          </p:cNvCxnSpPr>
          <p:nvPr/>
        </p:nvCxnSpPr>
        <p:spPr>
          <a:xfrm>
            <a:off x="4591455" y="2733178"/>
            <a:ext cx="2966896" cy="386103"/>
          </a:xfrm>
          <a:prstGeom prst="bentConnector3">
            <a:avLst>
              <a:gd name="adj1" fmla="val 50000"/>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8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9E529090-EBA9-4606-9EC7-2ABE5E621653}"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a:t>
            </a:fld>
            <a:endParaRPr lang="en-US" dirty="0"/>
          </a:p>
        </p:txBody>
      </p:sp>
      <p:pic>
        <p:nvPicPr>
          <p:cNvPr id="7" name="Picture 4" descr="http://www.emeraldinsight.com/content_images/fig/1060220401001.png"/>
          <p:cNvPicPr>
            <a:picLocks noChangeAspect="1" noChangeArrowheads="1"/>
          </p:cNvPicPr>
          <p:nvPr/>
        </p:nvPicPr>
        <p:blipFill>
          <a:blip r:embed="rId2" cstate="print"/>
          <a:srcRect/>
          <a:stretch>
            <a:fillRect/>
          </a:stretch>
        </p:blipFill>
        <p:spPr bwMode="auto">
          <a:xfrm>
            <a:off x="1768919" y="1435242"/>
            <a:ext cx="8715375" cy="4895850"/>
          </a:xfrm>
          <a:prstGeom prst="rect">
            <a:avLst/>
          </a:prstGeom>
          <a:noFill/>
        </p:spPr>
      </p:pic>
      <p:sp>
        <p:nvSpPr>
          <p:cNvPr id="8" name="모서리가 둥근 직사각형 4"/>
          <p:cNvSpPr/>
          <p:nvPr/>
        </p:nvSpPr>
        <p:spPr>
          <a:xfrm>
            <a:off x="7675123" y="4624604"/>
            <a:ext cx="1585034"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Real World</a:t>
            </a:r>
            <a:r>
              <a:rPr lang="ko-KR" altLang="en-US" b="1" dirty="0"/>
              <a:t> </a:t>
            </a:r>
            <a:r>
              <a:rPr lang="en-US" altLang="ko-KR" b="1" dirty="0"/>
              <a:t>Internet</a:t>
            </a:r>
            <a:endParaRPr lang="ko-KR" altLang="en-US" b="1" dirty="0"/>
          </a:p>
        </p:txBody>
      </p:sp>
      <p:sp>
        <p:nvSpPr>
          <p:cNvPr id="9" name="모서리가 둥근 직사각형 5"/>
          <p:cNvSpPr/>
          <p:nvPr/>
        </p:nvSpPr>
        <p:spPr>
          <a:xfrm>
            <a:off x="5145932" y="1074508"/>
            <a:ext cx="1410511"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M2M</a:t>
            </a:r>
            <a:endParaRPr lang="ko-KR" altLang="en-US" b="1" dirty="0"/>
          </a:p>
        </p:txBody>
      </p:sp>
      <p:sp>
        <p:nvSpPr>
          <p:cNvPr id="10" name="모서리가 둥근 직사각형 6"/>
          <p:cNvSpPr/>
          <p:nvPr/>
        </p:nvSpPr>
        <p:spPr>
          <a:xfrm>
            <a:off x="7243933" y="107450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Ubiquitous Computing</a:t>
            </a:r>
            <a:endParaRPr lang="ko-KR" altLang="en-US" b="1" dirty="0"/>
          </a:p>
        </p:txBody>
      </p:sp>
      <p:sp>
        <p:nvSpPr>
          <p:cNvPr id="11" name="모서리가 둥근 직사각형 7"/>
          <p:cNvSpPr/>
          <p:nvPr/>
        </p:nvSpPr>
        <p:spPr>
          <a:xfrm>
            <a:off x="2203373" y="4098844"/>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Web of Thing</a:t>
            </a:r>
            <a:endParaRPr lang="ko-KR" altLang="en-US" b="1" dirty="0"/>
          </a:p>
        </p:txBody>
      </p:sp>
      <p:sp>
        <p:nvSpPr>
          <p:cNvPr id="12" name="모서리가 둥근 직사각형 8"/>
          <p:cNvSpPr/>
          <p:nvPr/>
        </p:nvSpPr>
        <p:spPr>
          <a:xfrm>
            <a:off x="5731765" y="3604085"/>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Cyber Physical System</a:t>
            </a:r>
            <a:endParaRPr lang="ko-KR" altLang="en-US" b="1" dirty="0"/>
          </a:p>
        </p:txBody>
      </p:sp>
      <p:sp>
        <p:nvSpPr>
          <p:cNvPr id="13" name="모서리가 둥근 직사각형 9"/>
          <p:cNvSpPr/>
          <p:nvPr/>
        </p:nvSpPr>
        <p:spPr>
          <a:xfrm>
            <a:off x="4322032" y="4768743"/>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Internet of Everything</a:t>
            </a:r>
            <a:endParaRPr lang="ko-KR" altLang="en-US" b="1"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14" name="모서리가 둥근 직사각형 8">
            <a:extLst>
              <a:ext uri="{FF2B5EF4-FFF2-40B4-BE49-F238E27FC236}">
                <a16:creationId xmlns:a16="http://schemas.microsoft.com/office/drawing/2014/main" id="{D257DE98-023E-4354-83DC-0CCAB7E24D1D}"/>
              </a:ext>
            </a:extLst>
          </p:cNvPr>
          <p:cNvSpPr/>
          <p:nvPr/>
        </p:nvSpPr>
        <p:spPr>
          <a:xfrm>
            <a:off x="4083965" y="2442618"/>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WSN</a:t>
            </a:r>
            <a:endParaRPr lang="ko-KR" altLang="en-US" b="1" dirty="0"/>
          </a:p>
        </p:txBody>
      </p:sp>
      <p:sp>
        <p:nvSpPr>
          <p:cNvPr id="15" name="모서리가 둥근 직사각형 8">
            <a:extLst>
              <a:ext uri="{FF2B5EF4-FFF2-40B4-BE49-F238E27FC236}">
                <a16:creationId xmlns:a16="http://schemas.microsoft.com/office/drawing/2014/main" id="{396D030D-97A1-4CDE-94B0-928D37039BB0}"/>
              </a:ext>
            </a:extLst>
          </p:cNvPr>
          <p:cNvSpPr/>
          <p:nvPr/>
        </p:nvSpPr>
        <p:spPr>
          <a:xfrm>
            <a:off x="7723044" y="3072637"/>
            <a:ext cx="1647800" cy="914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a:t>Industrial Internet</a:t>
            </a:r>
            <a:endParaRPr lang="ko-KR" altLang="en-US" b="1" dirty="0"/>
          </a:p>
        </p:txBody>
      </p:sp>
    </p:spTree>
    <p:extLst>
      <p:ext uri="{BB962C8B-B14F-4D97-AF65-F5344CB8AC3E}">
        <p14:creationId xmlns:p14="http://schemas.microsoft.com/office/powerpoint/2010/main" val="35651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p:txBody>
          <a:bodyPr/>
          <a:lstStyle/>
          <a:p>
            <a:r>
              <a:rPr lang="en-US" altLang="ko-KR" dirty="0"/>
              <a:t>Discovery procedure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56344"/>
            <a:ext cx="7530892" cy="962167"/>
          </a:xfrm>
        </p:spPr>
        <p:txBody>
          <a:bodyPr>
            <a:normAutofit fontScale="70000" lnSpcReduction="20000"/>
          </a:bodyPr>
          <a:lstStyle/>
          <a:p>
            <a:r>
              <a:rPr lang="en-US" altLang="ko-KR" dirty="0"/>
              <a:t>Device discovery with “</a:t>
            </a:r>
            <a:r>
              <a:rPr lang="en-US" altLang="ko-KR" dirty="0" err="1"/>
              <a:t>oic</a:t>
            </a:r>
            <a:r>
              <a:rPr lang="en-US" altLang="ko-KR" dirty="0"/>
              <a:t>/res”</a:t>
            </a:r>
          </a:p>
          <a:p>
            <a:pPr marL="800100" lvl="1" indent="-342900">
              <a:buFontTx/>
              <a:buChar char="-"/>
            </a:pPr>
            <a:r>
              <a:rPr lang="en-US" altLang="ko-KR" dirty="0"/>
              <a:t>A response to “</a:t>
            </a:r>
            <a:r>
              <a:rPr lang="en-US" altLang="ko-KR" dirty="0" err="1"/>
              <a:t>oic</a:t>
            </a:r>
            <a:r>
              <a:rPr lang="en-US" altLang="ko-KR" dirty="0"/>
              <a:t>/res” carries device type in “</a:t>
            </a:r>
            <a:r>
              <a:rPr lang="en-US" altLang="ko-KR" dirty="0" err="1"/>
              <a:t>rt</a:t>
            </a:r>
            <a:r>
              <a:rPr lang="en-US" altLang="ko-KR" dirty="0"/>
              <a:t>” of “</a:t>
            </a:r>
            <a:r>
              <a:rPr lang="en-US" altLang="ko-KR" dirty="0" err="1"/>
              <a:t>oic</a:t>
            </a:r>
            <a:r>
              <a:rPr lang="en-US" altLang="ko-KR" dirty="0"/>
              <a:t>/d” in addition to all resource information.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CA18DD7F-F842-4D15-A650-95C3C1B5A066}"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40</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3192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5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25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25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25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25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25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b="1" dirty="0">
                <a:solidFill>
                  <a:srgbClr val="0000FF"/>
                </a:solidFill>
              </a:rPr>
              <a:t>RESTful Transaction </a:t>
            </a:r>
          </a:p>
          <a:p>
            <a:pPr lvl="1"/>
            <a:r>
              <a:rPr lang="en-US" altLang="ko-KR" b="1" dirty="0">
                <a:solidFill>
                  <a:srgbClr val="0000FF"/>
                </a:solidFill>
              </a:rPr>
              <a:t>CRUDN, Messaging, Discovery</a:t>
            </a:r>
          </a:p>
          <a:p>
            <a:pPr lvl="1"/>
            <a:endParaRPr lang="en-US" altLang="ko-KR" sz="1000" dirty="0"/>
          </a:p>
          <a:p>
            <a:r>
              <a:rPr lang="en-US" altLang="ko-KR" dirty="0"/>
              <a:t>Bridging </a:t>
            </a:r>
          </a:p>
          <a:p>
            <a:pPr lvl="1"/>
            <a:r>
              <a:rPr lang="en-US" altLang="ko-KR" dirty="0"/>
              <a:t>Content-Negotiation, Bridging  </a:t>
            </a:r>
            <a:endParaRPr lang="ko-KR" altLang="en-US" dirty="0"/>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D35FE1B4-0B77-430A-A616-C2441116C985}"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41</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43546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CRUDN: generic operation procedure  </a:t>
            </a:r>
            <a:endParaRPr lang="ko-KR" altLang="en-US" dirty="0"/>
          </a:p>
        </p:txBody>
      </p:sp>
      <p:sp>
        <p:nvSpPr>
          <p:cNvPr id="4" name="날짜 개체 틀 3"/>
          <p:cNvSpPr>
            <a:spLocks noGrp="1"/>
          </p:cNvSpPr>
          <p:nvPr>
            <p:ph type="dt" sz="half" idx="10"/>
          </p:nvPr>
        </p:nvSpPr>
        <p:spPr/>
        <p:txBody>
          <a:bodyPr/>
          <a:lstStyle/>
          <a:p>
            <a:fld id="{C9DBAD07-26E9-4D31-89AE-FCCE7BAF08B9}"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42</a:t>
            </a:fld>
            <a:endParaRPr lang="en-US" dirty="0"/>
          </a:p>
        </p:txBody>
      </p:sp>
      <p:sp>
        <p:nvSpPr>
          <p:cNvPr id="9" name="모서리가 둥근 직사각형 9">
            <a:extLst>
              <a:ext uri="{FF2B5EF4-FFF2-40B4-BE49-F238E27FC236}">
                <a16:creationId xmlns:a16="http://schemas.microsoft.com/office/drawing/2014/main" id="{AA97DB95-A9A9-4150-BAA7-C6F717DF0D52}"/>
              </a:ext>
            </a:extLst>
          </p:cNvPr>
          <p:cNvSpPr/>
          <p:nvPr/>
        </p:nvSpPr>
        <p:spPr>
          <a:xfrm>
            <a:off x="2537312" y="3116727"/>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10" name="모서리가 둥근 직사각형 10">
            <a:extLst>
              <a:ext uri="{FF2B5EF4-FFF2-40B4-BE49-F238E27FC236}">
                <a16:creationId xmlns:a16="http://schemas.microsoft.com/office/drawing/2014/main" id="{F0E4613F-0D67-411D-B15A-40C7AD077830}"/>
              </a:ext>
            </a:extLst>
          </p:cNvPr>
          <p:cNvSpPr/>
          <p:nvPr/>
        </p:nvSpPr>
        <p:spPr>
          <a:xfrm>
            <a:off x="6942877" y="3116727"/>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1" name="직선 연결선 10">
            <a:extLst>
              <a:ext uri="{FF2B5EF4-FFF2-40B4-BE49-F238E27FC236}">
                <a16:creationId xmlns:a16="http://schemas.microsoft.com/office/drawing/2014/main" id="{2EBFD91F-0760-46DD-8D40-B9981AB42C08}"/>
              </a:ext>
            </a:extLst>
          </p:cNvPr>
          <p:cNvCxnSpPr>
            <a:stCxn id="9" idx="2"/>
          </p:cNvCxnSpPr>
          <p:nvPr/>
        </p:nvCxnSpPr>
        <p:spPr>
          <a:xfrm>
            <a:off x="4022571" y="3792095"/>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8842A9C5-AF09-4677-B9A4-E0B8AFA0F914}"/>
              </a:ext>
            </a:extLst>
          </p:cNvPr>
          <p:cNvCxnSpPr/>
          <p:nvPr/>
        </p:nvCxnSpPr>
        <p:spPr>
          <a:xfrm>
            <a:off x="4069683" y="4368159"/>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3B513707-7B5E-4552-AD56-FBA4D523104C}"/>
              </a:ext>
            </a:extLst>
          </p:cNvPr>
          <p:cNvCxnSpPr/>
          <p:nvPr/>
        </p:nvCxnSpPr>
        <p:spPr>
          <a:xfrm>
            <a:off x="4069683" y="5156317"/>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D33CB32E-CDE9-468E-B36A-EB75E60C95C9}"/>
              </a:ext>
            </a:extLst>
          </p:cNvPr>
          <p:cNvCxnSpPr/>
          <p:nvPr/>
        </p:nvCxnSpPr>
        <p:spPr>
          <a:xfrm>
            <a:off x="8230199" y="3792096"/>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3AFB0D-255A-43A2-AA02-C24C643148ED}"/>
              </a:ext>
            </a:extLst>
          </p:cNvPr>
          <p:cNvSpPr txBox="1"/>
          <p:nvPr/>
        </p:nvSpPr>
        <p:spPr>
          <a:xfrm>
            <a:off x="5506280" y="3926819"/>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6" name="TextBox 15">
            <a:extLst>
              <a:ext uri="{FF2B5EF4-FFF2-40B4-BE49-F238E27FC236}">
                <a16:creationId xmlns:a16="http://schemas.microsoft.com/office/drawing/2014/main" id="{925A8EDA-5D05-47FE-A105-C54E729BD174}"/>
              </a:ext>
            </a:extLst>
          </p:cNvPr>
          <p:cNvSpPr txBox="1"/>
          <p:nvPr/>
        </p:nvSpPr>
        <p:spPr>
          <a:xfrm>
            <a:off x="5488128" y="4714066"/>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7" name="TextBox 16">
            <a:extLst>
              <a:ext uri="{FF2B5EF4-FFF2-40B4-BE49-F238E27FC236}">
                <a16:creationId xmlns:a16="http://schemas.microsoft.com/office/drawing/2014/main" id="{5702DE8C-1D43-419D-8C3F-D175FFE4B141}"/>
              </a:ext>
            </a:extLst>
          </p:cNvPr>
          <p:cNvSpPr txBox="1"/>
          <p:nvPr/>
        </p:nvSpPr>
        <p:spPr>
          <a:xfrm>
            <a:off x="4740095" y="5448279"/>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pic>
        <p:nvPicPr>
          <p:cNvPr id="5122" name="Picture 2" descr="Image result for galaxy s8+">
            <a:extLst>
              <a:ext uri="{FF2B5EF4-FFF2-40B4-BE49-F238E27FC236}">
                <a16:creationId xmlns:a16="http://schemas.microsoft.com/office/drawing/2014/main" id="{924C3893-24D5-4B6E-94DC-F8FEBD4848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0601" y="1206232"/>
            <a:ext cx="1855119" cy="164560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NEST product iot">
            <a:extLst>
              <a:ext uri="{FF2B5EF4-FFF2-40B4-BE49-F238E27FC236}">
                <a16:creationId xmlns:a16="http://schemas.microsoft.com/office/drawing/2014/main" id="{7AD09571-5CA6-4272-AE93-EA2DFA45F8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256" y="1596250"/>
            <a:ext cx="1736223" cy="113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406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CRUDN: generic operation procedure</a:t>
            </a:r>
            <a:endParaRPr lang="ko-KR" altLang="en-US" dirty="0"/>
          </a:p>
        </p:txBody>
      </p:sp>
      <p:sp>
        <p:nvSpPr>
          <p:cNvPr id="3" name="내용 개체 틀 2"/>
          <p:cNvSpPr>
            <a:spLocks noGrp="1"/>
          </p:cNvSpPr>
          <p:nvPr>
            <p:ph idx="1"/>
          </p:nvPr>
        </p:nvSpPr>
        <p:spPr>
          <a:xfrm>
            <a:off x="608092" y="1248504"/>
            <a:ext cx="10945654" cy="4847495"/>
          </a:xfrm>
        </p:spPr>
        <p:txBody>
          <a:bodyPr>
            <a:normAutofit fontScale="92500" lnSpcReduction="10000"/>
          </a:bodyPr>
          <a:lstStyle/>
          <a:p>
            <a:r>
              <a:rPr lang="en-US" altLang="ko-KR" dirty="0"/>
              <a:t>CREATE</a:t>
            </a:r>
          </a:p>
          <a:p>
            <a:r>
              <a:rPr lang="en-US" altLang="ko-KR" dirty="0"/>
              <a:t>RETRIEVE</a:t>
            </a:r>
          </a:p>
          <a:p>
            <a:r>
              <a:rPr lang="en-US" altLang="ko-KR" dirty="0"/>
              <a:t>UPDATE</a:t>
            </a:r>
          </a:p>
          <a:p>
            <a:r>
              <a:rPr lang="en-US" altLang="ko-KR" dirty="0"/>
              <a:t>DELETE</a:t>
            </a:r>
          </a:p>
          <a:p>
            <a:r>
              <a:rPr lang="en-US" altLang="ko-KR" dirty="0"/>
              <a:t>NOTIFICATION</a:t>
            </a:r>
          </a:p>
          <a:p>
            <a:pPr lvl="1"/>
            <a:r>
              <a:rPr lang="en-US" altLang="ko-KR" dirty="0"/>
              <a:t>Subscribed notification </a:t>
            </a:r>
          </a:p>
          <a:p>
            <a:pPr lvl="2"/>
            <a:r>
              <a:rPr lang="en-US" altLang="ko-KR" dirty="0"/>
              <a:t>Client makes a priori subscription for a target resource of interest (e.g., </a:t>
            </a:r>
            <a:r>
              <a:rPr lang="en-US" altLang="ko-KR" dirty="0" err="1"/>
              <a:t>CoAP</a:t>
            </a:r>
            <a:r>
              <a:rPr lang="en-US" altLang="ko-KR" dirty="0"/>
              <a:t> observe)    </a:t>
            </a:r>
          </a:p>
          <a:p>
            <a:pPr lvl="1"/>
            <a:r>
              <a:rPr lang="en-US" altLang="ko-KR" dirty="0"/>
              <a:t>Unsubscribed notification </a:t>
            </a:r>
          </a:p>
          <a:p>
            <a:pPr lvl="2"/>
            <a:r>
              <a:rPr lang="en-US" altLang="ko-KR" dirty="0"/>
              <a:t>No a priori subscription for the target resource (e.g., Fire alarm or VANET  emergency  </a:t>
            </a:r>
          </a:p>
          <a:p>
            <a:pPr lvl="1"/>
            <a:r>
              <a:rPr lang="en-US" altLang="ko-KR" dirty="0"/>
              <a:t>New way of Request &amp; Response needed. </a:t>
            </a:r>
          </a:p>
        </p:txBody>
      </p:sp>
      <p:sp>
        <p:nvSpPr>
          <p:cNvPr id="4" name="날짜 개체 틀 3"/>
          <p:cNvSpPr>
            <a:spLocks noGrp="1"/>
          </p:cNvSpPr>
          <p:nvPr>
            <p:ph type="dt" sz="half" idx="10"/>
          </p:nvPr>
        </p:nvSpPr>
        <p:spPr/>
        <p:txBody>
          <a:bodyPr/>
          <a:lstStyle/>
          <a:p>
            <a:fld id="{3FF8808A-1391-4CF9-B3E2-E89E33705717}"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43</a:t>
            </a:fld>
            <a:endParaRPr lang="en-US" dirty="0"/>
          </a:p>
        </p:txBody>
      </p:sp>
    </p:spTree>
    <p:extLst>
      <p:ext uri="{BB962C8B-B14F-4D97-AF65-F5344CB8AC3E}">
        <p14:creationId xmlns:p14="http://schemas.microsoft.com/office/powerpoint/2010/main" val="4188488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1E21779-F74B-404E-BE09-C5C7086A9C1E}"/>
              </a:ext>
            </a:extLst>
          </p:cNvPr>
          <p:cNvSpPr>
            <a:spLocks noGrp="1"/>
          </p:cNvSpPr>
          <p:nvPr>
            <p:ph type="title"/>
          </p:nvPr>
        </p:nvSpPr>
        <p:spPr/>
        <p:txBody>
          <a:bodyPr/>
          <a:lstStyle/>
          <a:p>
            <a:r>
              <a:rPr lang="en-US" altLang="ko-KR" dirty="0"/>
              <a:t>Generic Request &amp; Response message </a:t>
            </a:r>
            <a:endParaRPr lang="ko-KR" altLang="en-US" dirty="0"/>
          </a:p>
        </p:txBody>
      </p:sp>
      <p:sp>
        <p:nvSpPr>
          <p:cNvPr id="4" name="날짜 개체 틀 3">
            <a:extLst>
              <a:ext uri="{FF2B5EF4-FFF2-40B4-BE49-F238E27FC236}">
                <a16:creationId xmlns:a16="http://schemas.microsoft.com/office/drawing/2014/main" id="{6878E226-3554-49F5-8DA4-5E457CE657F0}"/>
              </a:ext>
            </a:extLst>
          </p:cNvPr>
          <p:cNvSpPr>
            <a:spLocks noGrp="1"/>
          </p:cNvSpPr>
          <p:nvPr>
            <p:ph type="dt" sz="half" idx="10"/>
          </p:nvPr>
        </p:nvSpPr>
        <p:spPr/>
        <p:txBody>
          <a:bodyPr/>
          <a:lstStyle/>
          <a:p>
            <a:fld id="{3B37C99A-8D68-4B1E-BF91-1F91CCE139C5}"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2DF1FFDF-696F-4275-8B9C-58DAD8A293C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6792E779-6639-4E08-B246-727C7990C8D9}"/>
              </a:ext>
            </a:extLst>
          </p:cNvPr>
          <p:cNvSpPr>
            <a:spLocks noGrp="1"/>
          </p:cNvSpPr>
          <p:nvPr>
            <p:ph type="sldNum" sz="quarter" idx="12"/>
          </p:nvPr>
        </p:nvSpPr>
        <p:spPr/>
        <p:txBody>
          <a:bodyPr/>
          <a:lstStyle/>
          <a:p>
            <a:fld id="{17A5C656-E050-4F3D-A0DB-0D19E9E83691}" type="slidenum">
              <a:rPr lang="en-US" smtClean="0"/>
              <a:pPr/>
              <a:t>44</a:t>
            </a:fld>
            <a:endParaRPr lang="en-US" dirty="0"/>
          </a:p>
        </p:txBody>
      </p:sp>
      <p:graphicFrame>
        <p:nvGraphicFramePr>
          <p:cNvPr id="7" name="표 6">
            <a:extLst>
              <a:ext uri="{FF2B5EF4-FFF2-40B4-BE49-F238E27FC236}">
                <a16:creationId xmlns:a16="http://schemas.microsoft.com/office/drawing/2014/main" id="{51B3CE4C-8000-4D2D-9679-891C98040F8C}"/>
              </a:ext>
            </a:extLst>
          </p:cNvPr>
          <p:cNvGraphicFramePr>
            <a:graphicFrameLocks noGrp="1"/>
          </p:cNvGraphicFramePr>
          <p:nvPr>
            <p:extLst/>
          </p:nvPr>
        </p:nvGraphicFramePr>
        <p:xfrm>
          <a:off x="142985" y="764704"/>
          <a:ext cx="9673089" cy="1814724"/>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Request message parameter/</a:t>
                      </a:r>
                      <a:r>
                        <a:rPr lang="en-US" sz="1200" b="1" baseline="0" dirty="0">
                          <a:effectLst/>
                          <a:latin typeface="Arial"/>
                          <a:ea typeface="맑은 고딕"/>
                          <a:cs typeface="Times New Roman"/>
                        </a:rPr>
                        <a:t> </a:t>
                      </a:r>
                      <a:r>
                        <a:rPr lang="en-US" sz="1200" b="1" dirty="0">
                          <a:effectLst/>
                          <a:latin typeface="Arial"/>
                          <a:ea typeface="맑은 고딕"/>
                          <a:cs typeface="Times New Roman"/>
                        </a:rPr>
                        <a:t>Operation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CRUD&amp;N(?)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sz="1200" b="1" dirty="0">
                          <a:effectLst/>
                          <a:latin typeface="Arial"/>
                          <a:ea typeface="맑은 고딕"/>
                          <a:cs typeface="Times New Roman"/>
                        </a:rPr>
                        <a:t>Subscription indication</a:t>
                      </a:r>
                      <a:r>
                        <a:rPr lang="en-US" sz="1200" b="1" baseline="0" dirty="0">
                          <a:effectLst/>
                          <a:latin typeface="Arial"/>
                          <a:ea typeface="맑은 고딕"/>
                          <a:cs typeface="Times New Roman"/>
                        </a:rPr>
                        <a:t> (observe opt?)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맑은 고딕"/>
                          <a:cs typeface="Times New Roman"/>
                        </a:rPr>
                        <a:t>Request</a:t>
                      </a:r>
                      <a:r>
                        <a:rPr lang="en-US" altLang="ko-KR" sz="1200" baseline="0" dirty="0">
                          <a:effectLst/>
                          <a:latin typeface="Arial"/>
                          <a:ea typeface="맑은 고딕"/>
                          <a:cs typeface="Times New Roman"/>
                        </a:rPr>
                        <a:t> to notify  upon resource state change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The identifier (URI) of the target resource for the operation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solidFill>
                            <a:srgbClr val="0000FF"/>
                          </a:solidFill>
                          <a:effectLst/>
                          <a:latin typeface="Arial"/>
                          <a:ea typeface="맑은 고딕"/>
                          <a:cs typeface="Times New Roman"/>
                        </a:rPr>
                        <a:t>the identifier of the message Originator in URI </a:t>
                      </a:r>
                    </a:p>
                    <a:p>
                      <a:pPr hangingPunct="0">
                        <a:spcAft>
                          <a:spcPts val="0"/>
                        </a:spcAft>
                      </a:pPr>
                      <a:r>
                        <a:rPr lang="en-US" altLang="ko-KR" sz="1200" dirty="0">
                          <a:solidFill>
                            <a:srgbClr val="0000FF"/>
                          </a:solidFill>
                          <a:effectLst/>
                          <a:latin typeface="Arial"/>
                          <a:ea typeface="맑은 고딕"/>
                          <a:cs typeface="Times New Roman"/>
                        </a:rPr>
                        <a:t>(ex)</a:t>
                      </a:r>
                      <a:r>
                        <a:rPr lang="en-US" altLang="ko-KR" sz="1200" baseline="0" dirty="0">
                          <a:solidFill>
                            <a:srgbClr val="0000FF"/>
                          </a:solidFill>
                          <a:effectLst/>
                          <a:latin typeface="Arial"/>
                          <a:ea typeface="맑은 고딕"/>
                          <a:cs typeface="Times New Roman"/>
                        </a:rPr>
                        <a:t> Device ID, Client ID or APP ID </a:t>
                      </a:r>
                      <a:endParaRPr lang="ko-KR" sz="1200" dirty="0">
                        <a:solidFill>
                          <a:srgbClr val="0000FF"/>
                        </a:solidFill>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0033">
                <a:tc>
                  <a:txBody>
                    <a:bodyPr/>
                    <a:lstStyle/>
                    <a:p>
                      <a:pPr hangingPunct="0">
                        <a:spcAft>
                          <a:spcPts val="0"/>
                        </a:spcAft>
                      </a:pPr>
                      <a:r>
                        <a:rPr lang="en-US" sz="1200" b="1" dirty="0">
                          <a:effectLst/>
                          <a:latin typeface="Arial"/>
                          <a:ea typeface="맑은 고딕"/>
                          <a:cs typeface="Times New Roman"/>
                        </a:rPr>
                        <a:t>Request expiration Timestamp (</a:t>
                      </a:r>
                      <a:r>
                        <a:rPr lang="en-US" sz="1200" b="1" i="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Till when the message is valid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graphicFrame>
        <p:nvGraphicFramePr>
          <p:cNvPr id="8" name="표 7">
            <a:extLst>
              <a:ext uri="{FF2B5EF4-FFF2-40B4-BE49-F238E27FC236}">
                <a16:creationId xmlns:a16="http://schemas.microsoft.com/office/drawing/2014/main" id="{D7650438-22EE-4B02-9559-DCC873ACD7A1}"/>
              </a:ext>
            </a:extLst>
          </p:cNvPr>
          <p:cNvGraphicFramePr>
            <a:graphicFrameLocks noGrp="1"/>
          </p:cNvGraphicFramePr>
          <p:nvPr>
            <p:extLst>
              <p:ext uri="{D42A27DB-BD31-4B8C-83A1-F6EECF244321}">
                <p14:modId xmlns:p14="http://schemas.microsoft.com/office/powerpoint/2010/main" val="4065369076"/>
              </p:ext>
            </p:extLst>
          </p:nvPr>
        </p:nvGraphicFramePr>
        <p:xfrm>
          <a:off x="2345766" y="4359288"/>
          <a:ext cx="9673089" cy="2012248"/>
        </p:xfrm>
        <a:graphic>
          <a:graphicData uri="http://schemas.openxmlformats.org/drawingml/2006/table">
            <a:tbl>
              <a:tblPr firstRow="1" firstCol="1" bandRow="1"/>
              <a:tblGrid>
                <a:gridCol w="3946419">
                  <a:extLst>
                    <a:ext uri="{9D8B030D-6E8A-4147-A177-3AD203B41FA5}">
                      <a16:colId xmlns:a16="http://schemas.microsoft.com/office/drawing/2014/main" val="20000"/>
                    </a:ext>
                  </a:extLst>
                </a:gridCol>
                <a:gridCol w="5726670">
                  <a:extLst>
                    <a:ext uri="{9D8B030D-6E8A-4147-A177-3AD203B41FA5}">
                      <a16:colId xmlns:a16="http://schemas.microsoft.com/office/drawing/2014/main" val="20001"/>
                    </a:ext>
                  </a:extLst>
                </a:gridCol>
              </a:tblGrid>
              <a:tr h="260227">
                <a:tc gridSpan="2">
                  <a:txBody>
                    <a:bodyPr/>
                    <a:lstStyle/>
                    <a:p>
                      <a:pPr algn="ctr" hangingPunct="0">
                        <a:spcAft>
                          <a:spcPts val="0"/>
                        </a:spcAft>
                      </a:pPr>
                      <a:r>
                        <a:rPr lang="en-US" sz="1200" b="1" dirty="0">
                          <a:effectLst/>
                          <a:latin typeface="Arial"/>
                          <a:ea typeface="맑은 고딕"/>
                          <a:cs typeface="Times New Roman"/>
                        </a:rPr>
                        <a:t>(tentative) Response message parameter/ Results </a:t>
                      </a:r>
                      <a:endParaRPr lang="ko-KR" sz="1200" b="1"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tc hMerge="1">
                  <a:txBody>
                    <a:bodyPr/>
                    <a:lstStyle/>
                    <a:p>
                      <a:pPr algn="ctr" hangingPunct="0">
                        <a:spcAft>
                          <a:spcPts val="0"/>
                        </a:spcAft>
                      </a:pPr>
                      <a:endParaRPr lang="ko-KR" sz="1200" b="1" dirty="0">
                        <a:effectLst/>
                        <a:latin typeface="Arial"/>
                        <a:ea typeface="맑은 고딕"/>
                        <a:cs typeface="Times New Roman"/>
                      </a:endParaRPr>
                    </a:p>
                  </a:txBody>
                  <a:tcPr marL="9944" marR="3835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DDD"/>
                    </a:solidFill>
                  </a:tcPr>
                </a:tc>
                <a:extLst>
                  <a:ext uri="{0D108BD9-81ED-4DB2-BD59-A6C34878D82A}">
                    <a16:rowId xmlns:a16="http://schemas.microsoft.com/office/drawing/2014/main" val="10000"/>
                  </a:ext>
                </a:extLst>
              </a:tr>
              <a:tr h="188219">
                <a:tc>
                  <a:txBody>
                    <a:bodyPr/>
                    <a:lstStyle/>
                    <a:p>
                      <a:pPr hangingPunct="0">
                        <a:spcAft>
                          <a:spcPts val="0"/>
                        </a:spcAft>
                      </a:pPr>
                      <a:r>
                        <a:rPr lang="en-US" sz="1200" b="1" dirty="0">
                          <a:effectLst/>
                          <a:latin typeface="Arial"/>
                          <a:ea typeface="맑은 고딕"/>
                          <a:cs typeface="Times New Roman"/>
                        </a:rPr>
                        <a:t>Operation (</a:t>
                      </a:r>
                      <a:r>
                        <a:rPr lang="en-US" sz="1200" b="1" i="1" dirty="0">
                          <a:effectLst/>
                          <a:latin typeface="Arial"/>
                          <a:ea typeface="맑은 고딕"/>
                          <a:cs typeface="Times New Roman"/>
                        </a:rPr>
                        <a:t>op</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operation to be executed, i.e.</a:t>
                      </a:r>
                      <a:r>
                        <a:rPr lang="en-US" sz="1200" baseline="0" dirty="0">
                          <a:effectLst/>
                          <a:latin typeface="Arial"/>
                          <a:ea typeface="맑은 고딕"/>
                          <a:cs typeface="Times New Roman"/>
                        </a:rPr>
                        <a:t> 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8219">
                <a:tc>
                  <a:txBody>
                    <a:bodyPr/>
                    <a:lstStyle/>
                    <a:p>
                      <a:pPr hangingPunct="0">
                        <a:spcAft>
                          <a:spcPts val="0"/>
                        </a:spcAft>
                      </a:pPr>
                      <a:r>
                        <a:rPr lang="en-US" altLang="ko-KR" sz="1200" b="1" dirty="0">
                          <a:solidFill>
                            <a:srgbClr val="000000"/>
                          </a:solidFill>
                          <a:effectLst/>
                          <a:latin typeface="Arial"/>
                          <a:ea typeface="+mn-ea"/>
                          <a:cs typeface="Arial"/>
                        </a:rPr>
                        <a:t>Response Code </a:t>
                      </a:r>
                      <a:r>
                        <a:rPr lang="en-US" altLang="ko-KR" sz="1200" b="1" i="1" dirty="0">
                          <a:solidFill>
                            <a:srgbClr val="000000"/>
                          </a:solidFill>
                          <a:effectLst/>
                          <a:latin typeface="Arial"/>
                          <a:ea typeface="+mn-ea"/>
                          <a:cs typeface="Arial"/>
                        </a:rPr>
                        <a:t>(</a:t>
                      </a:r>
                      <a:r>
                        <a:rPr lang="en-US" altLang="ko-KR" sz="1200" b="1" i="1" dirty="0" err="1">
                          <a:effectLst/>
                          <a:latin typeface="Arial"/>
                          <a:ea typeface="+mn-ea"/>
                          <a:cs typeface="Arial"/>
                        </a:rPr>
                        <a:t>rs</a:t>
                      </a:r>
                      <a:r>
                        <a:rPr lang="en-US" altLang="ko-KR" sz="1200" b="1" dirty="0">
                          <a:solidFill>
                            <a:srgbClr val="000000"/>
                          </a:solidFill>
                          <a:effectLst/>
                          <a:latin typeface="Arial"/>
                          <a:ea typeface="+mn-ea"/>
                          <a:cs typeface="Arial"/>
                        </a:rPr>
                        <a:t>)</a:t>
                      </a:r>
                      <a:r>
                        <a:rPr lang="en-US" altLang="ko-KR" sz="1200" dirty="0">
                          <a:solidFill>
                            <a:srgbClr val="000000"/>
                          </a:solidFill>
                          <a:effectLst/>
                          <a:latin typeface="Arial"/>
                          <a:ea typeface="+mn-ea"/>
                          <a:cs typeface="Arial"/>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solidFill>
                            <a:srgbClr val="000000"/>
                          </a:solidFill>
                          <a:effectLst/>
                          <a:latin typeface="Arial"/>
                          <a:ea typeface="+mn-ea"/>
                          <a:cs typeface="Arial"/>
                        </a:rPr>
                        <a:t>successful, unsuccessful, Unsolicited N</a:t>
                      </a:r>
                      <a:r>
                        <a:rPr lang="en-US" altLang="ko-KR" sz="1200" baseline="0" dirty="0">
                          <a:solidFill>
                            <a:srgbClr val="000000"/>
                          </a:solidFill>
                          <a:effectLst/>
                          <a:latin typeface="Arial"/>
                          <a:ea typeface="+mn-ea"/>
                          <a:cs typeface="Arial"/>
                        </a:rPr>
                        <a:t> (?)</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219">
                <a:tc>
                  <a:txBody>
                    <a:bodyPr/>
                    <a:lstStyle/>
                    <a:p>
                      <a:pPr hangingPunct="0">
                        <a:spcAft>
                          <a:spcPts val="0"/>
                        </a:spcAft>
                      </a:pPr>
                      <a:r>
                        <a:rPr lang="en-US" sz="1200" b="1" dirty="0">
                          <a:effectLst/>
                          <a:latin typeface="Arial"/>
                          <a:ea typeface="맑은 고딕"/>
                          <a:cs typeface="Times New Roman"/>
                        </a:rPr>
                        <a:t>To (</a:t>
                      </a:r>
                      <a:r>
                        <a:rPr lang="en-US" sz="1200" b="1" i="1" dirty="0">
                          <a:effectLst/>
                          <a:latin typeface="Arial"/>
                          <a:ea typeface="맑은 고딕"/>
                          <a:cs typeface="Times New Roman"/>
                        </a:rPr>
                        <a:t>to</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altLang="ko-KR" sz="1200" dirty="0">
                          <a:effectLst/>
                          <a:latin typeface="Arial"/>
                          <a:ea typeface="+mn-ea"/>
                          <a:cs typeface="Times New Roman"/>
                        </a:rPr>
                        <a:t>the identifier of the message Originator,</a:t>
                      </a:r>
                      <a:r>
                        <a:rPr lang="en-US" altLang="ko-KR" sz="1200" baseline="0" dirty="0">
                          <a:effectLst/>
                          <a:latin typeface="Arial"/>
                          <a:ea typeface="+mn-ea"/>
                          <a:cs typeface="Times New Roman"/>
                        </a:rPr>
                        <a:t> ‘</a:t>
                      </a:r>
                      <a:r>
                        <a:rPr lang="en-US" altLang="ko-KR" sz="1200" baseline="0" dirty="0" err="1">
                          <a:effectLst/>
                          <a:latin typeface="Arial"/>
                          <a:ea typeface="+mn-ea"/>
                          <a:cs typeface="Times New Roman"/>
                        </a:rPr>
                        <a:t>fr</a:t>
                      </a:r>
                      <a:r>
                        <a:rPr lang="en-US" altLang="ko-KR" sz="1200" baseline="0" dirty="0">
                          <a:effectLst/>
                          <a:latin typeface="Arial"/>
                          <a:ea typeface="+mn-ea"/>
                          <a:cs typeface="Times New Roman"/>
                        </a:rPr>
                        <a:t>’ in the matching request or multicast address in case of unsubscribed notification</a:t>
                      </a:r>
                      <a:endParaRPr lang="ko-KR" altLang="ko-KR" sz="1200" dirty="0">
                        <a:effectLst/>
                        <a:latin typeface="Arial"/>
                        <a:ea typeface="+mn-ea"/>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5236">
                <a:tc>
                  <a:txBody>
                    <a:bodyPr/>
                    <a:lstStyle/>
                    <a:p>
                      <a:pPr hangingPunct="0">
                        <a:spcAft>
                          <a:spcPts val="0"/>
                        </a:spcAft>
                      </a:pPr>
                      <a:r>
                        <a:rPr lang="en-US" sz="1200" b="1" dirty="0">
                          <a:effectLst/>
                          <a:latin typeface="Arial"/>
                          <a:ea typeface="맑은 고딕"/>
                          <a:cs typeface="Times New Roman"/>
                        </a:rPr>
                        <a:t>From (</a:t>
                      </a:r>
                      <a:r>
                        <a:rPr lang="en-US" sz="1200" b="1" i="1" dirty="0" err="1">
                          <a:effectLst/>
                          <a:latin typeface="Arial"/>
                          <a:ea typeface="맑은 고딕"/>
                          <a:cs typeface="Times New Roman"/>
                        </a:rPr>
                        <a:t>fr</a:t>
                      </a:r>
                      <a:r>
                        <a:rPr lang="en-US"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GB" altLang="ko-KR" sz="1200" dirty="0">
                          <a:solidFill>
                            <a:srgbClr val="000000"/>
                          </a:solidFill>
                          <a:effectLst/>
                          <a:latin typeface="Arial"/>
                          <a:ea typeface="+mn-ea"/>
                          <a:cs typeface="Arial"/>
                        </a:rPr>
                        <a:t>The</a:t>
                      </a:r>
                      <a:r>
                        <a:rPr lang="en-GB" altLang="ko-KR" sz="1200" baseline="0" dirty="0">
                          <a:solidFill>
                            <a:srgbClr val="000000"/>
                          </a:solidFill>
                          <a:effectLst/>
                          <a:latin typeface="Arial"/>
                          <a:ea typeface="+mn-ea"/>
                          <a:cs typeface="Arial"/>
                        </a:rPr>
                        <a:t> identifier of </a:t>
                      </a:r>
                      <a:r>
                        <a:rPr lang="en-US" altLang="ko-KR" sz="1200" baseline="0" dirty="0">
                          <a:solidFill>
                            <a:srgbClr val="000000"/>
                          </a:solidFill>
                          <a:effectLst/>
                          <a:latin typeface="Arial"/>
                          <a:ea typeface="+mn-ea"/>
                          <a:cs typeface="Arial"/>
                        </a:rPr>
                        <a:t>the target resource, ‘to’ in the matching request or the identifier or message originator in case of unsubscribed notification.</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6024">
                <a:tc>
                  <a:txBody>
                    <a:bodyPr/>
                    <a:lstStyle/>
                    <a:p>
                      <a:pPr hangingPunct="0">
                        <a:spcAft>
                          <a:spcPts val="0"/>
                        </a:spcAft>
                      </a:pPr>
                      <a:r>
                        <a:rPr lang="fr-FR" sz="1200" b="1" dirty="0">
                          <a:effectLst/>
                          <a:latin typeface="Arial"/>
                          <a:ea typeface="맑은 고딕"/>
                          <a:cs typeface="Times New Roman"/>
                        </a:rPr>
                        <a:t>Request Identifier (</a:t>
                      </a:r>
                      <a:r>
                        <a:rPr lang="fr-FR" sz="1200" b="1" i="1" dirty="0">
                          <a:effectLst/>
                          <a:latin typeface="Arial"/>
                          <a:ea typeface="맑은 고딕"/>
                          <a:cs typeface="Times New Roman"/>
                        </a:rPr>
                        <a:t>ri</a:t>
                      </a:r>
                      <a:r>
                        <a:rPr lang="fr-FR" sz="1200" b="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fr-FR" sz="1200" dirty="0">
                          <a:effectLst/>
                          <a:latin typeface="Arial"/>
                          <a:ea typeface="맑은 고딕"/>
                          <a:cs typeface="Times New Roman"/>
                        </a:rPr>
                        <a:t>uniquely identifies a Request message (or a</a:t>
                      </a:r>
                      <a:r>
                        <a:rPr lang="fr-FR" sz="1200" baseline="0" dirty="0">
                          <a:effectLst/>
                          <a:latin typeface="Arial"/>
                          <a:ea typeface="맑은 고딕"/>
                          <a:cs typeface="Times New Roman"/>
                        </a:rPr>
                        <a:t> priori fixed value)</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8023">
                <a:tc>
                  <a:txBody>
                    <a:bodyPr/>
                    <a:lstStyle/>
                    <a:p>
                      <a:pPr hangingPunct="0">
                        <a:spcAft>
                          <a:spcPts val="0"/>
                        </a:spcAft>
                      </a:pPr>
                      <a:r>
                        <a:rPr lang="en-US" sz="1200" b="1" dirty="0">
                          <a:effectLst/>
                          <a:latin typeface="Arial"/>
                          <a:ea typeface="맑은 고딕"/>
                          <a:cs typeface="Times New Roman"/>
                        </a:rPr>
                        <a:t>Content (</a:t>
                      </a:r>
                      <a:r>
                        <a:rPr lang="en-US" sz="1200" b="1" i="1" dirty="0" err="1">
                          <a:effectLst/>
                          <a:latin typeface="Arial"/>
                          <a:ea typeface="맑은 고딕"/>
                          <a:cs typeface="Times New Roman"/>
                        </a:rPr>
                        <a:t>cn</a:t>
                      </a:r>
                      <a:r>
                        <a:rPr lang="en-US" sz="1200" b="1" i="1" dirty="0">
                          <a:effectLst/>
                          <a:latin typeface="Arial"/>
                          <a:ea typeface="맑은 고딕"/>
                          <a:cs typeface="Times New Roman"/>
                        </a:rPr>
                        <a:t>)</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contents</a:t>
                      </a:r>
                      <a:r>
                        <a:rPr lang="en-US" sz="1200" baseline="0" dirty="0">
                          <a:effectLst/>
                          <a:latin typeface="Arial"/>
                          <a:ea typeface="맑은 고딕"/>
                          <a:cs typeface="Times New Roman"/>
                        </a:rPr>
                        <a:t> (resource representation) </a:t>
                      </a:r>
                      <a:r>
                        <a:rPr lang="en-US" sz="1200" dirty="0">
                          <a:effectLst/>
                          <a:latin typeface="Arial"/>
                          <a:ea typeface="맑은 고딕"/>
                          <a:cs typeface="Times New Roman"/>
                        </a:rPr>
                        <a:t>to be transferred</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40016">
                <a:tc>
                  <a:txBody>
                    <a:bodyPr/>
                    <a:lstStyle/>
                    <a:p>
                      <a:pPr hangingPunct="0">
                        <a:spcAft>
                          <a:spcPts val="0"/>
                        </a:spcAft>
                      </a:pPr>
                      <a:r>
                        <a:rPr lang="en-US" sz="1200" b="1" dirty="0">
                          <a:effectLst/>
                          <a:latin typeface="Arial"/>
                          <a:ea typeface="맑은 고딕"/>
                          <a:cs typeface="Times New Roman"/>
                        </a:rPr>
                        <a:t>Response Expiration Timestamp (</a:t>
                      </a:r>
                      <a:r>
                        <a:rPr lang="en-US" sz="1200" b="1" dirty="0" err="1">
                          <a:effectLst/>
                          <a:latin typeface="Arial"/>
                          <a:ea typeface="맑은 고딕"/>
                          <a:cs typeface="Times New Roman"/>
                        </a:rPr>
                        <a:t>ot</a:t>
                      </a:r>
                      <a:r>
                        <a:rPr lang="en-US" sz="1200" b="1" dirty="0">
                          <a:effectLst/>
                          <a:latin typeface="Arial"/>
                          <a:ea typeface="맑은 고딕"/>
                          <a:cs typeface="Times New Roman"/>
                        </a:rPr>
                        <a:t>)? </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hangingPunct="0">
                        <a:spcAft>
                          <a:spcPts val="0"/>
                        </a:spcAft>
                      </a:pPr>
                      <a:r>
                        <a:rPr lang="en-US" sz="1200" dirty="0">
                          <a:effectLst/>
                          <a:latin typeface="Arial"/>
                          <a:ea typeface="맑은 고딕"/>
                          <a:cs typeface="Times New Roman"/>
                        </a:rPr>
                        <a:t>when the request message expires</a:t>
                      </a:r>
                      <a:endParaRPr lang="ko-KR" sz="1200" dirty="0">
                        <a:effectLst/>
                        <a:latin typeface="Arial"/>
                        <a:ea typeface="맑은 고딕"/>
                        <a:cs typeface="Times New Roman"/>
                      </a:endParaRPr>
                    </a:p>
                  </a:txBody>
                  <a:tcPr marL="13226" marR="510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9" name="Picture 29">
            <a:extLst>
              <a:ext uri="{FF2B5EF4-FFF2-40B4-BE49-F238E27FC236}">
                <a16:creationId xmlns:a16="http://schemas.microsoft.com/office/drawing/2014/main" id="{2281E369-8BBE-4E63-99C8-6AE047A156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61229" y="2705515"/>
            <a:ext cx="3926699" cy="1587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584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lnSpcReduction="10000"/>
          </a:bodyPr>
          <a:lstStyle/>
          <a:p>
            <a:r>
              <a:rPr lang="en-US" altLang="ko-KR" dirty="0"/>
              <a:t>CRUDN with </a:t>
            </a:r>
            <a:r>
              <a:rPr lang="en-US" altLang="ko-KR" dirty="0" err="1"/>
              <a:t>CoAP</a:t>
            </a:r>
            <a:r>
              <a:rPr lang="en-US" altLang="ko-KR" dirty="0"/>
              <a:t> methods </a:t>
            </a:r>
          </a:p>
          <a:p>
            <a:pPr lvl="1"/>
            <a:r>
              <a:rPr lang="en-US" altLang="ko-KR" dirty="0"/>
              <a:t>No one-to-one correspondence between CRUDN &amp; POST/PUT/GET/DELETE.  </a:t>
            </a:r>
          </a:p>
          <a:p>
            <a:r>
              <a:rPr lang="en-US" altLang="ko-KR" dirty="0"/>
              <a:t>CRUDN vs POST/PUT/GET/DELETE methods</a:t>
            </a:r>
          </a:p>
          <a:p>
            <a:pPr lvl="1"/>
            <a:r>
              <a:rPr lang="en-US" altLang="ko-KR" dirty="0"/>
              <a:t>CREATE with POST or PUT </a:t>
            </a:r>
          </a:p>
          <a:p>
            <a:pPr lvl="1"/>
            <a:r>
              <a:rPr lang="en-US" altLang="ko-KR" dirty="0"/>
              <a:t>RETRIEVE with GET </a:t>
            </a:r>
          </a:p>
          <a:p>
            <a:pPr lvl="1"/>
            <a:r>
              <a:rPr lang="en-US" altLang="ko-KR" dirty="0"/>
              <a:t>UPDATE with POST or PUT </a:t>
            </a:r>
          </a:p>
          <a:p>
            <a:pPr lvl="1"/>
            <a:r>
              <a:rPr lang="en-US" altLang="ko-KR" dirty="0"/>
              <a:t>DELETE with DELETE </a:t>
            </a:r>
          </a:p>
          <a:p>
            <a:pPr lvl="1"/>
            <a:r>
              <a:rPr lang="en-US" altLang="ko-KR" dirty="0"/>
              <a:t>NOTIFY with GET</a:t>
            </a:r>
          </a:p>
          <a:p>
            <a:pPr lvl="1"/>
            <a:r>
              <a:rPr lang="en-US" altLang="ko-KR" dirty="0">
                <a:solidFill>
                  <a:schemeClr val="tx2">
                    <a:lumMod val="60000"/>
                    <a:lumOff val="40000"/>
                  </a:schemeClr>
                </a:solidFill>
              </a:rPr>
              <a:t>(partial) UPDATE with PATCH  </a:t>
            </a:r>
            <a:endParaRPr lang="ko-KR" altLang="en-US" dirty="0">
              <a:solidFill>
                <a:schemeClr val="tx2">
                  <a:lumMod val="60000"/>
                  <a:lumOff val="40000"/>
                </a:schemeClr>
              </a:solidFill>
            </a:endParaRPr>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a:t>
            </a:r>
            <a:r>
              <a:rPr lang="en-US" altLang="ko-KR" dirty="0" err="1"/>
              <a:t>CoAP</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21771725-3AD2-4117-96FF-87D32FCF5C88}"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45</a:t>
            </a:fld>
            <a:endParaRPr lang="en-US" dirty="0"/>
          </a:p>
        </p:txBody>
      </p:sp>
    </p:spTree>
    <p:extLst>
      <p:ext uri="{BB962C8B-B14F-4D97-AF65-F5344CB8AC3E}">
        <p14:creationId xmlns:p14="http://schemas.microsoft.com/office/powerpoint/2010/main" val="905625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5C9B277A-84C9-4D00-80A7-306262F3B70D}"/>
              </a:ext>
            </a:extLst>
          </p:cNvPr>
          <p:cNvSpPr>
            <a:spLocks noGrp="1"/>
          </p:cNvSpPr>
          <p:nvPr>
            <p:ph idx="1"/>
          </p:nvPr>
        </p:nvSpPr>
        <p:spPr/>
        <p:txBody>
          <a:bodyPr>
            <a:normAutofit fontScale="92500" lnSpcReduction="10000"/>
          </a:bodyPr>
          <a:lstStyle/>
          <a:p>
            <a:r>
              <a:rPr lang="en-US" altLang="ko-KR" dirty="0"/>
              <a:t>CREATE with POST: </a:t>
            </a:r>
          </a:p>
          <a:p>
            <a:pPr lvl="1"/>
            <a:r>
              <a:rPr lang="en-US" altLang="ko-KR" dirty="0" err="1"/>
              <a:t>i</a:t>
            </a:r>
            <a:r>
              <a:rPr lang="en-US" altLang="ko-KR" dirty="0"/>
              <a:t>) Existing target URI for the resource responsible for creation &amp; ii) the URI of the new resource is determined by the server, forwarded to the client. </a:t>
            </a:r>
          </a:p>
          <a:p>
            <a:r>
              <a:rPr lang="en-US" altLang="ko-KR" dirty="0"/>
              <a:t>CREATE with PUT: </a:t>
            </a:r>
          </a:p>
          <a:p>
            <a:pPr lvl="1"/>
            <a:r>
              <a:rPr lang="en-US" altLang="ko-KR" dirty="0" err="1"/>
              <a:t>i</a:t>
            </a:r>
            <a:r>
              <a:rPr lang="en-US" altLang="ko-KR" dirty="0"/>
              <a:t>) Non existing target URI for the new resource to be created. </a:t>
            </a:r>
          </a:p>
          <a:p>
            <a:r>
              <a:rPr lang="en-US" altLang="ko-KR" dirty="0"/>
              <a:t>UPDATE with POST: </a:t>
            </a:r>
          </a:p>
          <a:p>
            <a:pPr lvl="1"/>
            <a:r>
              <a:rPr lang="en-US" altLang="ko-KR" dirty="0" err="1"/>
              <a:t>i</a:t>
            </a:r>
            <a:r>
              <a:rPr lang="en-US" altLang="ko-KR" dirty="0"/>
              <a:t>) Existing target URI for the resource to be updated &amp; ii) incorporation of the payload with the existing resource (i.e., partial update)   </a:t>
            </a:r>
          </a:p>
          <a:p>
            <a:r>
              <a:rPr lang="en-US" altLang="ko-KR" dirty="0"/>
              <a:t>UPDATE with PUT: </a:t>
            </a:r>
          </a:p>
          <a:p>
            <a:pPr lvl="1"/>
            <a:r>
              <a:rPr lang="en-US" altLang="ko-KR" dirty="0" err="1"/>
              <a:t>i</a:t>
            </a:r>
            <a:r>
              <a:rPr lang="en-US" altLang="ko-KR" dirty="0"/>
              <a:t>) Existing target URI for the resource to be updated &amp; ii) whole replacement with the payload. </a:t>
            </a:r>
          </a:p>
          <a:p>
            <a:endParaRPr lang="ko-KR" altLang="en-US" dirty="0"/>
          </a:p>
        </p:txBody>
      </p:sp>
      <p:sp>
        <p:nvSpPr>
          <p:cNvPr id="3" name="제목 2">
            <a:extLst>
              <a:ext uri="{FF2B5EF4-FFF2-40B4-BE49-F238E27FC236}">
                <a16:creationId xmlns:a16="http://schemas.microsoft.com/office/drawing/2014/main" id="{B67E3EC6-795F-4294-B831-30CF4E4D917E}"/>
              </a:ext>
            </a:extLst>
          </p:cNvPr>
          <p:cNvSpPr>
            <a:spLocks noGrp="1"/>
          </p:cNvSpPr>
          <p:nvPr>
            <p:ph type="title"/>
          </p:nvPr>
        </p:nvSpPr>
        <p:spPr/>
        <p:txBody>
          <a:bodyPr/>
          <a:lstStyle/>
          <a:p>
            <a:r>
              <a:rPr lang="en-US" altLang="ko-KR" dirty="0"/>
              <a:t>Messaging: CRUDN with </a:t>
            </a:r>
            <a:r>
              <a:rPr lang="en-US" altLang="ko-KR" dirty="0" err="1"/>
              <a:t>CoAP</a:t>
            </a:r>
            <a:r>
              <a:rPr lang="en-US" altLang="ko-KR" dirty="0"/>
              <a:t> method </a:t>
            </a:r>
            <a:endParaRPr lang="ko-KR" altLang="en-US" dirty="0"/>
          </a:p>
        </p:txBody>
      </p:sp>
      <p:sp>
        <p:nvSpPr>
          <p:cNvPr id="4" name="날짜 개체 틀 3">
            <a:extLst>
              <a:ext uri="{FF2B5EF4-FFF2-40B4-BE49-F238E27FC236}">
                <a16:creationId xmlns:a16="http://schemas.microsoft.com/office/drawing/2014/main" id="{053A2583-1797-4817-A87A-1D69EAC787B8}"/>
              </a:ext>
            </a:extLst>
          </p:cNvPr>
          <p:cNvSpPr>
            <a:spLocks noGrp="1"/>
          </p:cNvSpPr>
          <p:nvPr>
            <p:ph type="dt" sz="half" idx="10"/>
          </p:nvPr>
        </p:nvSpPr>
        <p:spPr/>
        <p:txBody>
          <a:bodyPr/>
          <a:lstStyle/>
          <a:p>
            <a:fld id="{45B7983C-0742-49FA-B3D6-D7DAB60B1D6A}"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08E32273-8F9A-43DD-96FE-DD0BE98265C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56F1326-B93B-4ADE-8B75-259C4311A6D1}"/>
              </a:ext>
            </a:extLst>
          </p:cNvPr>
          <p:cNvSpPr>
            <a:spLocks noGrp="1"/>
          </p:cNvSpPr>
          <p:nvPr>
            <p:ph type="sldNum" sz="quarter" idx="12"/>
          </p:nvPr>
        </p:nvSpPr>
        <p:spPr/>
        <p:txBody>
          <a:bodyPr/>
          <a:lstStyle/>
          <a:p>
            <a:fld id="{17A5C656-E050-4F3D-A0DB-0D19E9E83691}" type="slidenum">
              <a:rPr lang="en-US" smtClean="0"/>
              <a:pPr/>
              <a:t>46</a:t>
            </a:fld>
            <a:endParaRPr lang="en-US" dirty="0"/>
          </a:p>
        </p:txBody>
      </p:sp>
    </p:spTree>
    <p:extLst>
      <p:ext uri="{BB962C8B-B14F-4D97-AF65-F5344CB8AC3E}">
        <p14:creationId xmlns:p14="http://schemas.microsoft.com/office/powerpoint/2010/main" val="366949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A1FC3B79-4408-4E89-A44F-F7E34656BFD7}"/>
              </a:ext>
            </a:extLst>
          </p:cNvPr>
          <p:cNvSpPr>
            <a:spLocks noGrp="1"/>
          </p:cNvSpPr>
          <p:nvPr>
            <p:ph type="dt" sz="half" idx="10"/>
          </p:nvPr>
        </p:nvSpPr>
        <p:spPr/>
        <p:txBody>
          <a:bodyPr/>
          <a:lstStyle/>
          <a:p>
            <a:fld id="{EC151B76-E018-4E02-AA1D-77DF4E69A585}"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7D590FDC-FE89-436A-A716-14860AD5BA8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5461CF1-8D9A-4F4C-843D-049711292D5A}"/>
              </a:ext>
            </a:extLst>
          </p:cNvPr>
          <p:cNvSpPr>
            <a:spLocks noGrp="1"/>
          </p:cNvSpPr>
          <p:nvPr>
            <p:ph type="sldNum" sz="quarter" idx="12"/>
          </p:nvPr>
        </p:nvSpPr>
        <p:spPr/>
        <p:txBody>
          <a:bodyPr/>
          <a:lstStyle/>
          <a:p>
            <a:fld id="{17A5C656-E050-4F3D-A0DB-0D19E9E83691}" type="slidenum">
              <a:rPr lang="en-US" smtClean="0"/>
              <a:pPr/>
              <a:t>47</a:t>
            </a:fld>
            <a:endParaRPr lang="en-US" dirty="0"/>
          </a:p>
        </p:txBody>
      </p:sp>
      <p:sp>
        <p:nvSpPr>
          <p:cNvPr id="7" name="제목 1">
            <a:extLst>
              <a:ext uri="{FF2B5EF4-FFF2-40B4-BE49-F238E27FC236}">
                <a16:creationId xmlns:a16="http://schemas.microsoft.com/office/drawing/2014/main" id="{7D5FD80E-65E5-4C4C-9CE4-1CFBA87F2C6C}"/>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028245F7-F066-4DD9-9D82-45515219001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96AF11D1-37BC-4387-AAB9-D202C4862455}"/>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B24436E9-769B-4847-A5A7-B523FB026B3A}"/>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6B52A8E-058F-4829-9DAA-1BE7E9C92E7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59E5AEF1-CE31-4CED-BC3A-40EBDF11442B}"/>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484450C9-9AF6-4F31-98B2-58970058A017}"/>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FCABBA94-C7E5-42F9-9DCA-6FF2CE3219A4}"/>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3D4F018C-07DA-4851-B74A-9D341FCDD505}"/>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22A0490F-C4B5-4D24-850F-1B411F0B683A}"/>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4DB2AA11-98C2-485A-80C2-910D14C5E130}"/>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TextBox 17">
            <a:extLst>
              <a:ext uri="{FF2B5EF4-FFF2-40B4-BE49-F238E27FC236}">
                <a16:creationId xmlns:a16="http://schemas.microsoft.com/office/drawing/2014/main" id="{D7E17500-42BC-42CD-9473-3D4FA6608B06}"/>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25637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animBg="1"/>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FB3220FA-204A-4694-AFB8-82BCD87BA14D}"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48</a:t>
            </a:fld>
            <a:endParaRPr lang="en-US" dirty="0"/>
          </a:p>
        </p:txBody>
      </p:sp>
      <p:sp>
        <p:nvSpPr>
          <p:cNvPr id="7" name="제목 1">
            <a:extLst>
              <a:ext uri="{FF2B5EF4-FFF2-40B4-BE49-F238E27FC236}">
                <a16:creationId xmlns:a16="http://schemas.microsoft.com/office/drawing/2014/main" id="{712AAB94-D6F2-444C-A3C6-5E2B9A1C2676}"/>
              </a:ext>
            </a:extLst>
          </p:cNvPr>
          <p:cNvSpPr>
            <a:spLocks noGrp="1"/>
          </p:cNvSpPr>
          <p:nvPr>
            <p:ph type="title"/>
          </p:nvPr>
        </p:nvSpPr>
        <p:spPr>
          <a:xfrm>
            <a:off x="491046" y="94453"/>
            <a:ext cx="10295018" cy="721233"/>
          </a:xfrm>
        </p:spPr>
        <p:txBody>
          <a:bodyPr/>
          <a:lstStyle/>
          <a:p>
            <a:r>
              <a:rPr lang="en-US" altLang="ko-KR" dirty="0"/>
              <a:t>CREATE with POST </a:t>
            </a:r>
            <a:endParaRPr lang="ko-KR" altLang="en-US" dirty="0"/>
          </a:p>
        </p:txBody>
      </p:sp>
      <p:sp>
        <p:nvSpPr>
          <p:cNvPr id="8" name="Content Placeholder 2">
            <a:extLst>
              <a:ext uri="{FF2B5EF4-FFF2-40B4-BE49-F238E27FC236}">
                <a16:creationId xmlns:a16="http://schemas.microsoft.com/office/drawing/2014/main" id="{27C737D5-24C2-41F5-BE2A-FE7650738196}"/>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responsible for creation &amp; ii) the URI of the new resource is determined by the server, forwarded to the client. </a:t>
            </a:r>
          </a:p>
        </p:txBody>
      </p:sp>
      <p:pic>
        <p:nvPicPr>
          <p:cNvPr id="9" name="Picture 2">
            <a:extLst>
              <a:ext uri="{FF2B5EF4-FFF2-40B4-BE49-F238E27FC236}">
                <a16:creationId xmlns:a16="http://schemas.microsoft.com/office/drawing/2014/main" id="{EC900D02-57CB-4CBB-A809-389B52062619}"/>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7C87314B-9BC5-48B5-93D3-A418CA1C82D0}"/>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B49AEC9-2A67-4319-9A60-04FA149F00E8}"/>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1DFEA939-8008-41EE-B7EA-77307E6E9886}"/>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57ABAA71-1AEB-4FB0-A3C5-E946CF240A9C}"/>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0437E377-5E43-402C-AF24-EB498A3CA5A3}"/>
              </a:ext>
            </a:extLst>
          </p:cNvPr>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6482F13-6D2A-46EB-AFD6-375ED941077F}"/>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6" name="TextBox 15">
            <a:extLst>
              <a:ext uri="{FF2B5EF4-FFF2-40B4-BE49-F238E27FC236}">
                <a16:creationId xmlns:a16="http://schemas.microsoft.com/office/drawing/2014/main" id="{E10E6BEF-7068-474F-B016-1DD15911FACD}"/>
              </a:ext>
            </a:extLst>
          </p:cNvPr>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17" name="TextBox 16">
            <a:extLst>
              <a:ext uri="{FF2B5EF4-FFF2-40B4-BE49-F238E27FC236}">
                <a16:creationId xmlns:a16="http://schemas.microsoft.com/office/drawing/2014/main" id="{24C7008B-1B73-4076-AA3F-8F6896533E12}"/>
              </a:ext>
            </a:extLst>
          </p:cNvPr>
          <p:cNvSpPr txBox="1"/>
          <p:nvPr/>
        </p:nvSpPr>
        <p:spPr>
          <a:xfrm>
            <a:off x="3794903" y="4264605"/>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8" name="Content Placeholder 2">
            <a:extLst>
              <a:ext uri="{FF2B5EF4-FFF2-40B4-BE49-F238E27FC236}">
                <a16:creationId xmlns:a16="http://schemas.microsoft.com/office/drawing/2014/main" id="{431F68B9-EE2A-4388-A40D-7756219F4802}"/>
              </a:ext>
            </a:extLst>
          </p:cNvPr>
          <p:cNvSpPr txBox="1">
            <a:spLocks/>
          </p:cNvSpPr>
          <p:nvPr/>
        </p:nvSpPr>
        <p:spPr>
          <a:xfrm>
            <a:off x="3343534" y="3779010"/>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with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7AEF3757-DE1A-4162-9FA5-8D0B2300AD62}"/>
              </a:ext>
            </a:extLst>
          </p:cNvPr>
          <p:cNvSpPr txBox="1"/>
          <p:nvPr/>
        </p:nvSpPr>
        <p:spPr>
          <a:xfrm>
            <a:off x="8816489" y="4669966"/>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64796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right)">
                                      <p:cBhvr>
                                        <p:cTn id="13" dur="500"/>
                                        <p:tgtEl>
                                          <p:spTgt spid="17"/>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right)">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E202B7D9-21DE-4618-956C-75ED96C1DF01}"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49</a:t>
            </a:fld>
            <a:endParaRPr lang="en-US" dirty="0"/>
          </a:p>
        </p:txBody>
      </p:sp>
      <p:sp>
        <p:nvSpPr>
          <p:cNvPr id="7" name="제목 1">
            <a:extLst>
              <a:ext uri="{FF2B5EF4-FFF2-40B4-BE49-F238E27FC236}">
                <a16:creationId xmlns:a16="http://schemas.microsoft.com/office/drawing/2014/main" id="{F41EDD87-CC4B-4C71-A51D-9E8510E17BEA}"/>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
        <p:nvSpPr>
          <p:cNvPr id="8" name="Content Placeholder 2">
            <a:extLst>
              <a:ext uri="{FF2B5EF4-FFF2-40B4-BE49-F238E27FC236}">
                <a16:creationId xmlns:a16="http://schemas.microsoft.com/office/drawing/2014/main" id="{4226E0E0-FCF0-48C2-B08B-AB6A5E77569D}"/>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pic>
        <p:nvPicPr>
          <p:cNvPr id="9" name="Picture 2">
            <a:extLst>
              <a:ext uri="{FF2B5EF4-FFF2-40B4-BE49-F238E27FC236}">
                <a16:creationId xmlns:a16="http://schemas.microsoft.com/office/drawing/2014/main" id="{53A40AB5-67C8-4155-881D-45ED4395057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직선 화살표 연결선 9">
            <a:extLst>
              <a:ext uri="{FF2B5EF4-FFF2-40B4-BE49-F238E27FC236}">
                <a16:creationId xmlns:a16="http://schemas.microsoft.com/office/drawing/2014/main" id="{4C3BF635-EF72-45CA-9090-7512ABCC3E25}"/>
              </a:ext>
            </a:extLst>
          </p:cNvPr>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9A7F8AA2-C285-4DE7-A93F-D5C65D944E70}"/>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newURI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A5DDFF19-FC52-457A-8220-927BC9B483B8}"/>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a:extLst>
              <a:ext uri="{FF2B5EF4-FFF2-40B4-BE49-F238E27FC236}">
                <a16:creationId xmlns:a16="http://schemas.microsoft.com/office/drawing/2014/main" id="{DCDBAFC3-686B-4F38-BE9A-F08D8C732CFA}"/>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4" name="TextBox 13">
            <a:extLst>
              <a:ext uri="{FF2B5EF4-FFF2-40B4-BE49-F238E27FC236}">
                <a16:creationId xmlns:a16="http://schemas.microsoft.com/office/drawing/2014/main" id="{D3345692-1C02-42A0-9F81-7F4C50728F24}"/>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0FD47B9-9874-4B5D-BB0B-1331B6231FB1}"/>
              </a:ext>
            </a:extLst>
          </p:cNvPr>
          <p:cNvSpPr txBox="1"/>
          <p:nvPr/>
        </p:nvSpPr>
        <p:spPr>
          <a:xfrm>
            <a:off x="3794903" y="386867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6" name="TextBox 15">
            <a:extLst>
              <a:ext uri="{FF2B5EF4-FFF2-40B4-BE49-F238E27FC236}">
                <a16:creationId xmlns:a16="http://schemas.microsoft.com/office/drawing/2014/main" id="{C0A02AB1-8856-4E7D-BF1F-18FE21807D0A}"/>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85218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7EF1370-B858-4E67-9C41-993CB0C24946}"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5</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8" name="TextBox 27"/>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900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5" grpId="0" animBg="1"/>
      <p:bldP spid="26" grpId="0" animBg="1"/>
      <p:bldP spid="28" grpId="0"/>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30AEEC3-37D4-4000-809C-6784461D57B8}"/>
              </a:ext>
            </a:extLst>
          </p:cNvPr>
          <p:cNvSpPr>
            <a:spLocks noGrp="1"/>
          </p:cNvSpPr>
          <p:nvPr>
            <p:ph type="dt" sz="half" idx="10"/>
          </p:nvPr>
        </p:nvSpPr>
        <p:spPr/>
        <p:txBody>
          <a:bodyPr/>
          <a:lstStyle/>
          <a:p>
            <a:fld id="{9D9B4583-E404-4931-BDF0-CFC60BF897C7}"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DF499BA9-F944-472F-8C92-9759B3C8733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7AA00263-970B-4447-9E89-795B0A189563}"/>
              </a:ext>
            </a:extLst>
          </p:cNvPr>
          <p:cNvSpPr>
            <a:spLocks noGrp="1"/>
          </p:cNvSpPr>
          <p:nvPr>
            <p:ph type="sldNum" sz="quarter" idx="12"/>
          </p:nvPr>
        </p:nvSpPr>
        <p:spPr/>
        <p:txBody>
          <a:bodyPr/>
          <a:lstStyle/>
          <a:p>
            <a:fld id="{17A5C656-E050-4F3D-A0DB-0D19E9E83691}" type="slidenum">
              <a:rPr lang="en-US" smtClean="0"/>
              <a:pPr/>
              <a:t>50</a:t>
            </a:fld>
            <a:endParaRPr lang="en-US" dirty="0"/>
          </a:p>
        </p:txBody>
      </p:sp>
      <p:pic>
        <p:nvPicPr>
          <p:cNvPr id="7" name="Picture 2">
            <a:extLst>
              <a:ext uri="{FF2B5EF4-FFF2-40B4-BE49-F238E27FC236}">
                <a16:creationId xmlns:a16="http://schemas.microsoft.com/office/drawing/2014/main" id="{E5985F32-9F51-4724-845A-20C3CB78533C}"/>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직선 화살표 연결선 7">
            <a:extLst>
              <a:ext uri="{FF2B5EF4-FFF2-40B4-BE49-F238E27FC236}">
                <a16:creationId xmlns:a16="http://schemas.microsoft.com/office/drawing/2014/main" id="{9C529C37-8098-4243-ADFE-0462735E457A}"/>
              </a:ext>
            </a:extLst>
          </p:cNvPr>
          <p:cNvCxnSpPr/>
          <p:nvPr/>
        </p:nvCxnSpPr>
        <p:spPr>
          <a:xfrm flipV="1">
            <a:off x="3191134" y="3699573"/>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B43A49C3-686E-4418-AEB1-771652B0A482}"/>
              </a:ext>
            </a:extLst>
          </p:cNvPr>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0D8AEFF6-4754-47F5-9EFE-759960C2A162}"/>
              </a:ext>
            </a:extLst>
          </p:cNvPr>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1" name="직사각형 10">
            <a:extLst>
              <a:ext uri="{FF2B5EF4-FFF2-40B4-BE49-F238E27FC236}">
                <a16:creationId xmlns:a16="http://schemas.microsoft.com/office/drawing/2014/main" id="{D316F063-0E6A-4606-9C85-75F169AC8779}"/>
              </a:ext>
            </a:extLst>
          </p:cNvPr>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4307A002-BDD4-4AA4-B2EE-D7F972128AEB}"/>
              </a:ext>
            </a:extLst>
          </p:cNvPr>
          <p:cNvSpPr txBox="1"/>
          <p:nvPr/>
        </p:nvSpPr>
        <p:spPr>
          <a:xfrm>
            <a:off x="6934764" y="4624100"/>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newURI</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7D28A20C-9ECC-41F9-B052-2569FC8079C9}"/>
              </a:ext>
            </a:extLst>
          </p:cNvPr>
          <p:cNvSpPr txBox="1"/>
          <p:nvPr/>
        </p:nvSpPr>
        <p:spPr>
          <a:xfrm>
            <a:off x="8816489" y="4594550"/>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MyRoomFoobar</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oic.r.foobar</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“number": 100 </a:t>
            </a:r>
          </a:p>
          <a:p>
            <a:r>
              <a:rPr lang="en-US" altLang="ko-KR" sz="1000" dirty="0">
                <a:latin typeface="Courier New" pitchFamily="49" charset="0"/>
                <a:cs typeface="Courier New" pitchFamily="49" charset="0"/>
              </a:rPr>
              <a:t>}</a:t>
            </a:r>
          </a:p>
        </p:txBody>
      </p:sp>
      <p:sp>
        <p:nvSpPr>
          <p:cNvPr id="15" name="Content Placeholder 2">
            <a:extLst>
              <a:ext uri="{FF2B5EF4-FFF2-40B4-BE49-F238E27FC236}">
                <a16:creationId xmlns:a16="http://schemas.microsoft.com/office/drawing/2014/main" id="{7D61E224-D0E2-4CD9-A7E3-86857062715A}"/>
              </a:ext>
            </a:extLst>
          </p:cNvPr>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CREATE with PUT</a:t>
            </a:r>
            <a:r>
              <a:rPr lang="en-US" dirty="0">
                <a:solidFill>
                  <a:srgbClr val="1C3339"/>
                </a:solidFill>
              </a:rPr>
              <a:t>: </a:t>
            </a:r>
            <a:r>
              <a:rPr lang="en-US" dirty="0" err="1">
                <a:solidFill>
                  <a:srgbClr val="1C3339"/>
                </a:solidFill>
              </a:rPr>
              <a:t>i</a:t>
            </a:r>
            <a:r>
              <a:rPr lang="en-US" dirty="0">
                <a:solidFill>
                  <a:srgbClr val="1C3339"/>
                </a:solidFill>
              </a:rPr>
              <a:t>) Non existing target URI for the new resource to be created. </a:t>
            </a:r>
          </a:p>
        </p:txBody>
      </p:sp>
      <p:sp>
        <p:nvSpPr>
          <p:cNvPr id="16" name="제목 1">
            <a:extLst>
              <a:ext uri="{FF2B5EF4-FFF2-40B4-BE49-F238E27FC236}">
                <a16:creationId xmlns:a16="http://schemas.microsoft.com/office/drawing/2014/main" id="{EAF74178-325C-4891-82FE-EF536825FEAF}"/>
              </a:ext>
            </a:extLst>
          </p:cNvPr>
          <p:cNvSpPr>
            <a:spLocks noGrp="1"/>
          </p:cNvSpPr>
          <p:nvPr>
            <p:ph type="title"/>
          </p:nvPr>
        </p:nvSpPr>
        <p:spPr>
          <a:xfrm>
            <a:off x="491046" y="94453"/>
            <a:ext cx="10295018" cy="721233"/>
          </a:xfrm>
        </p:spPr>
        <p:txBody>
          <a:bodyPr/>
          <a:lstStyle/>
          <a:p>
            <a:r>
              <a:rPr lang="en-US" altLang="ko-KR" dirty="0"/>
              <a:t>CREATE with PUT </a:t>
            </a:r>
            <a:endParaRPr lang="ko-KR" altLang="en-US" dirty="0"/>
          </a:p>
        </p:txBody>
      </p:sp>
    </p:spTree>
    <p:extLst>
      <p:ext uri="{BB962C8B-B14F-4D97-AF65-F5344CB8AC3E}">
        <p14:creationId xmlns:p14="http://schemas.microsoft.com/office/powerpoint/2010/main" val="399417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14" name="TextBox 13"/>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5C377337-A1A6-43D2-8CCA-E6216447430A}"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51</a:t>
            </a:fld>
            <a:endParaRPr lang="en-US" dirty="0"/>
          </a:p>
        </p:txBody>
      </p:sp>
    </p:spTree>
    <p:extLst>
      <p:ext uri="{BB962C8B-B14F-4D97-AF65-F5344CB8AC3E}">
        <p14:creationId xmlns:p14="http://schemas.microsoft.com/office/powerpoint/2010/main" val="349854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POST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5" name="TextBox 14"/>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7" name="TextBox 16"/>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a:t>
            </a:r>
            <a:r>
              <a:rPr lang="en-US" altLang="ko-KR" sz="1000" b="1" dirty="0">
                <a:solidFill>
                  <a:srgbClr val="FF0000"/>
                </a:solidFill>
                <a:latin typeface="Courier New" pitchFamily="49" charset="0"/>
                <a:cs typeface="Courier New" pitchFamily="49" charset="0"/>
              </a:rPr>
              <a:t>"value":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C789BE5C-3502-48C9-B545-95781FEFA4C8}"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52</a:t>
            </a:fld>
            <a:endParaRPr lang="en-US" dirty="0"/>
          </a:p>
        </p:txBody>
      </p:sp>
      <p:sp>
        <p:nvSpPr>
          <p:cNvPr id="18" name="Content Placeholder 2">
            <a:extLst>
              <a:ext uri="{FF2B5EF4-FFF2-40B4-BE49-F238E27FC236}">
                <a16:creationId xmlns:a16="http://schemas.microsoft.com/office/drawing/2014/main" id="{AD6F2890-31D9-4916-BA23-E1BC258B7448}"/>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POST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a:t>
            </a:r>
            <a:r>
              <a:rPr lang="en-US" altLang="ko-KR" dirty="0"/>
              <a:t>incorporation of the payload with the existing resource (i.e., partial update). </a:t>
            </a:r>
            <a:endParaRPr lang="en-US" dirty="0">
              <a:solidFill>
                <a:srgbClr val="1C3339"/>
              </a:solidFill>
            </a:endParaRPr>
          </a:p>
        </p:txBody>
      </p:sp>
    </p:spTree>
    <p:extLst>
      <p:ext uri="{BB962C8B-B14F-4D97-AF65-F5344CB8AC3E}">
        <p14:creationId xmlns:p14="http://schemas.microsoft.com/office/powerpoint/2010/main" val="3674045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27" name="TextBox 26"/>
          <p:cNvSpPr txBox="1"/>
          <p:nvPr/>
        </p:nvSpPr>
        <p:spPr>
          <a:xfrm>
            <a:off x="8803414" y="3416021"/>
            <a:ext cx="2078866"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"n": </a:t>
            </a:r>
            <a:r>
              <a:rPr lang="en-US" altLang="ko-KR" sz="1000" dirty="0" err="1">
                <a:solidFill>
                  <a:srgbClr val="1C3339"/>
                </a:solidFill>
                <a:latin typeface="Courier New" pitchFamily="49" charset="0"/>
                <a:cs typeface="Courier New" pitchFamily="49" charset="0"/>
              </a:rPr>
              <a:t>MyRoomFoo</a:t>
            </a:r>
            <a:r>
              <a:rPr lang="en-US" altLang="ko-KR" sz="1000" dirty="0">
                <a:solidFill>
                  <a:srgbClr val="1C3339"/>
                </a:solidFill>
                <a:latin typeface="Courier New" pitchFamily="49" charset="0"/>
                <a:cs typeface="Courier New" pitchFamily="49" charset="0"/>
              </a:rPr>
              <a:t>", </a:t>
            </a:r>
          </a:p>
          <a:p>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rt</a:t>
            </a:r>
            <a:r>
              <a:rPr lang="en-US" altLang="ko-KR" sz="1000" dirty="0">
                <a:solidFill>
                  <a:srgbClr val="1C3339"/>
                </a:solidFill>
                <a:latin typeface="Courier New" pitchFamily="49" charset="0"/>
                <a:cs typeface="Courier New" pitchFamily="49" charset="0"/>
              </a:rPr>
              <a:t>": "</a:t>
            </a:r>
            <a:r>
              <a:rPr lang="en-US" altLang="ko-KR" sz="1000" dirty="0" err="1">
                <a:solidFill>
                  <a:srgbClr val="1C3339"/>
                </a:solidFill>
                <a:latin typeface="Courier New" pitchFamily="49" charset="0"/>
                <a:cs typeface="Courier New" pitchFamily="49" charset="0"/>
              </a:rPr>
              <a:t>oic.r.foo</a:t>
            </a:r>
            <a:r>
              <a:rPr lang="en-US" altLang="ko-KR" sz="1000" dirty="0">
                <a:solidFill>
                  <a:srgbClr val="1C3339"/>
                </a:solidFill>
                <a:latin typeface="Courier New" pitchFamily="49" charset="0"/>
                <a:cs typeface="Courier New" pitchFamily="49" charset="0"/>
              </a:rPr>
              <a:t>",</a:t>
            </a:r>
          </a:p>
          <a:p>
            <a:r>
              <a:rPr lang="en-US" altLang="ko-KR" sz="1000" dirty="0">
                <a:solidFill>
                  <a:srgbClr val="1C3339"/>
                </a:solidFill>
                <a:latin typeface="Courier New" pitchFamily="49" charset="0"/>
                <a:cs typeface="Courier New" pitchFamily="49" charset="0"/>
              </a:rPr>
              <a:t>  "if": "</a:t>
            </a:r>
            <a:r>
              <a:rPr lang="en-US" altLang="ko-KR" sz="1000" dirty="0" err="1">
                <a:solidFill>
                  <a:srgbClr val="1C3339"/>
                </a:solidFill>
                <a:latin typeface="Courier New" pitchFamily="49" charset="0"/>
                <a:cs typeface="Courier New" pitchFamily="49" charset="0"/>
              </a:rPr>
              <a:t>oic.if.a</a:t>
            </a:r>
            <a:r>
              <a:rPr lang="en-US" altLang="ko-KR" sz="1000" dirty="0">
                <a:solidFill>
                  <a:srgbClr val="1C3339"/>
                </a:solidFill>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true </a:t>
            </a:r>
          </a:p>
          <a:p>
            <a:r>
              <a:rPr lang="en-US" altLang="ko-KR" sz="1000" dirty="0">
                <a:latin typeface="Courier New" pitchFamily="49" charset="0"/>
                <a:cs typeface="Courier New" pitchFamily="49" charset="0"/>
              </a:rPr>
              <a:t>}</a:t>
            </a:r>
          </a:p>
        </p:txBody>
      </p:sp>
      <p:sp>
        <p:nvSpPr>
          <p:cNvPr id="28" name="TextBox 27"/>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44557B1E-2CEA-4E7D-B387-5566FDEB6A32}"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53</a:t>
            </a:fld>
            <a:endParaRPr lang="en-US" dirty="0"/>
          </a:p>
        </p:txBody>
      </p:sp>
    </p:spTree>
    <p:extLst>
      <p:ext uri="{BB962C8B-B14F-4D97-AF65-F5344CB8AC3E}">
        <p14:creationId xmlns:p14="http://schemas.microsoft.com/office/powerpoint/2010/main" val="198668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PUT </a:t>
            </a:r>
            <a:endParaRPr lang="ko-KR" altLang="en-US" dirty="0"/>
          </a:p>
        </p:txBody>
      </p:sp>
      <p:sp>
        <p:nvSpPr>
          <p:cNvPr id="4" name="Content Placeholder 2"/>
          <p:cNvSpPr txBox="1">
            <a:spLocks/>
          </p:cNvSpPr>
          <p:nvPr/>
        </p:nvSpPr>
        <p:spPr>
          <a:xfrm>
            <a:off x="608092" y="1318855"/>
            <a:ext cx="10945654" cy="113463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PUT</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whole replacement with the payload. </a:t>
            </a:r>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PUT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52692"/>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923085" y="3463319"/>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15" name="TextBox 14"/>
          <p:cNvSpPr txBox="1"/>
          <p:nvPr/>
        </p:nvSpPr>
        <p:spPr>
          <a:xfrm>
            <a:off x="3794903" y="3868671"/>
            <a:ext cx="2078866" cy="553998"/>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  </a:t>
            </a:r>
          </a:p>
          <a:p>
            <a:r>
              <a:rPr lang="en-US" altLang="ko-KR" sz="1000" b="1" dirty="0">
                <a:solidFill>
                  <a:srgbClr val="FF0000"/>
                </a:solidFill>
                <a:latin typeface="Courier New" pitchFamily="49" charset="0"/>
                <a:cs typeface="Courier New" pitchFamily="49" charset="0"/>
              </a:rPr>
              <a:t>    "value": false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F5D4BF6B-2320-4D6B-87A9-E6A2FDB42C18}"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54</a:t>
            </a:fld>
            <a:endParaRPr lang="en-US" dirty="0"/>
          </a:p>
        </p:txBody>
      </p:sp>
    </p:spTree>
    <p:extLst>
      <p:ext uri="{BB962C8B-B14F-4D97-AF65-F5344CB8AC3E}">
        <p14:creationId xmlns:p14="http://schemas.microsoft.com/office/powerpoint/2010/main" val="30092872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1},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B33040E0-E1C5-4414-A948-4D7526A92A8C}"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55</a:t>
            </a:fld>
            <a:endParaRPr lang="en-US" dirty="0"/>
          </a:p>
        </p:txBody>
      </p:sp>
      <p:sp>
        <p:nvSpPr>
          <p:cNvPr id="17" name="Content Placeholder 2">
            <a:extLst>
              <a:ext uri="{FF2B5EF4-FFF2-40B4-BE49-F238E27FC236}">
                <a16:creationId xmlns:a16="http://schemas.microsoft.com/office/drawing/2014/main" id="{7C1953A9-991C-40BE-8841-6542E97A97CC}"/>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173912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UPDATE with PATCH </a:t>
            </a:r>
            <a:endParaRPr lang="ko-KR" altLang="en-US" dirty="0"/>
          </a:p>
        </p:txBody>
      </p:sp>
      <p:pic>
        <p:nvPicPr>
          <p:cNvPr id="5" name="Picture 2"/>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536409" y="3299026"/>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직선 화살표 연결선 5"/>
          <p:cNvCxnSpPr/>
          <p:nvPr/>
        </p:nvCxnSpPr>
        <p:spPr>
          <a:xfrm flipV="1">
            <a:off x="3191134" y="3699573"/>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3191134" y="3202395"/>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PATCH /</a:t>
            </a:r>
            <a:r>
              <a:rPr lang="en-US" altLang="ko-KR" sz="1600" b="1" dirty="0" err="1">
                <a:latin typeface="Courier New" panose="02070309020205020404" pitchFamily="49" charset="0"/>
                <a:cs typeface="Courier New" panose="02070309020205020404" pitchFamily="49" charset="0"/>
              </a:rPr>
              <a:t>existingURI</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p:cNvSpPr txBox="1">
            <a:spLocks/>
          </p:cNvSpPr>
          <p:nvPr/>
        </p:nvSpPr>
        <p:spPr>
          <a:xfrm>
            <a:off x="7679636" y="283635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OIC server  </a:t>
            </a:r>
            <a:endParaRPr lang="en-US" sz="1600" b="1" dirty="0">
              <a:solidFill>
                <a:srgbClr val="1C3339"/>
              </a:solidFill>
            </a:endParaRPr>
          </a:p>
        </p:txBody>
      </p:sp>
      <p:sp>
        <p:nvSpPr>
          <p:cNvPr id="13" name="직사각형 12"/>
          <p:cNvSpPr/>
          <p:nvPr/>
        </p:nvSpPr>
        <p:spPr>
          <a:xfrm>
            <a:off x="6948901" y="3272148"/>
            <a:ext cx="4304557" cy="2579732"/>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6" name="TextBox 15"/>
          <p:cNvSpPr txBox="1"/>
          <p:nvPr/>
        </p:nvSpPr>
        <p:spPr>
          <a:xfrm>
            <a:off x="6934764" y="335678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existingURI</a:t>
            </a:r>
            <a:endParaRPr lang="ko-KR" altLang="en-US" sz="1400" b="1" dirty="0" err="1">
              <a:latin typeface="Courier New" pitchFamily="49" charset="0"/>
              <a:cs typeface="Courier New" pitchFamily="49" charset="0"/>
            </a:endParaRPr>
          </a:p>
        </p:txBody>
      </p:sp>
      <p:sp>
        <p:nvSpPr>
          <p:cNvPr id="14" name="TextBox 13"/>
          <p:cNvSpPr txBox="1"/>
          <p:nvPr/>
        </p:nvSpPr>
        <p:spPr>
          <a:xfrm>
            <a:off x="8590967" y="3589777"/>
            <a:ext cx="2410984" cy="1015663"/>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"foo": [{"A": 5}, {"B": 2}],</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"bar": [{"E": 6}, {"C": 3}, {"D": 4}]</a:t>
            </a:r>
          </a:p>
          <a:p>
            <a:r>
              <a:rPr lang="en-US" altLang="ko-KR" sz="1000" dirty="0">
                <a:latin typeface="Courier New" pitchFamily="49" charset="0"/>
                <a:cs typeface="Courier New" pitchFamily="49" charset="0"/>
              </a:rPr>
              <a:t>}</a:t>
            </a:r>
          </a:p>
        </p:txBody>
      </p:sp>
      <p:sp>
        <p:nvSpPr>
          <p:cNvPr id="15" name="TextBox 14"/>
          <p:cNvSpPr txBox="1"/>
          <p:nvPr/>
        </p:nvSpPr>
        <p:spPr>
          <a:xfrm>
            <a:off x="3501957" y="3868671"/>
            <a:ext cx="2371812" cy="1938992"/>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"replace",</a:t>
            </a:r>
          </a:p>
          <a:p>
            <a:r>
              <a:rPr lang="en-US" altLang="ko-KR" sz="1000" dirty="0">
                <a:latin typeface="Courier New" pitchFamily="49" charset="0"/>
                <a:cs typeface="Courier New" pitchFamily="49" charset="0"/>
              </a:rPr>
              <a:t>    "path": "foo/1",</a:t>
            </a:r>
          </a:p>
          <a:p>
            <a:r>
              <a:rPr lang="en-US" altLang="ko-KR" sz="1000" dirty="0">
                <a:latin typeface="Courier New" pitchFamily="49" charset="0"/>
                <a:cs typeface="Courier New" pitchFamily="49" charset="0"/>
              </a:rPr>
              <a:t>    "value": {"A": 5}</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"op": "add",</a:t>
            </a:r>
          </a:p>
          <a:p>
            <a:r>
              <a:rPr lang="en-US" altLang="ko-KR" sz="1000" dirty="0">
                <a:latin typeface="Courier New" pitchFamily="49" charset="0"/>
                <a:cs typeface="Courier New" pitchFamily="49" charset="0"/>
              </a:rPr>
              <a:t>    "path": "bar/1",</a:t>
            </a:r>
          </a:p>
          <a:p>
            <a:r>
              <a:rPr lang="en-US" altLang="ko-KR" sz="1000" dirty="0">
                <a:latin typeface="Courier New" pitchFamily="49" charset="0"/>
                <a:cs typeface="Courier New" pitchFamily="49" charset="0"/>
              </a:rPr>
              <a:t>    "value": {"E": 6}</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a:t>
            </a:r>
          </a:p>
        </p:txBody>
      </p:sp>
      <p:sp>
        <p:nvSpPr>
          <p:cNvPr id="3" name="날짜 개체 틀 2"/>
          <p:cNvSpPr>
            <a:spLocks noGrp="1"/>
          </p:cNvSpPr>
          <p:nvPr>
            <p:ph type="dt" sz="half" idx="10"/>
          </p:nvPr>
        </p:nvSpPr>
        <p:spPr/>
        <p:txBody>
          <a:bodyPr/>
          <a:lstStyle/>
          <a:p>
            <a:fld id="{97A62536-F8B1-4D34-9CC4-B45925F2342E}" type="datetime3">
              <a:rPr lang="en-US" altLang="ko-KR" smtClean="0"/>
              <a:t>26 June 2017</a:t>
            </a:fld>
            <a:endParaRPr lang="en-US" dirty="0"/>
          </a:p>
        </p:txBody>
      </p:sp>
      <p:sp>
        <p:nvSpPr>
          <p:cNvPr id="7" name="바닥글 개체 틀 6"/>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9" name="슬라이드 번호 개체 틀 8"/>
          <p:cNvSpPr>
            <a:spLocks noGrp="1"/>
          </p:cNvSpPr>
          <p:nvPr>
            <p:ph type="sldNum" sz="quarter" idx="12"/>
          </p:nvPr>
        </p:nvSpPr>
        <p:spPr/>
        <p:txBody>
          <a:bodyPr/>
          <a:lstStyle/>
          <a:p>
            <a:fld id="{17A5C656-E050-4F3D-A0DB-0D19E9E83691}" type="slidenum">
              <a:rPr lang="en-US" smtClean="0"/>
              <a:pPr/>
              <a:t>56</a:t>
            </a:fld>
            <a:endParaRPr lang="en-US" dirty="0"/>
          </a:p>
        </p:txBody>
      </p:sp>
      <p:sp>
        <p:nvSpPr>
          <p:cNvPr id="17" name="Content Placeholder 2">
            <a:extLst>
              <a:ext uri="{FF2B5EF4-FFF2-40B4-BE49-F238E27FC236}">
                <a16:creationId xmlns:a16="http://schemas.microsoft.com/office/drawing/2014/main" id="{DEFBF06B-0EC0-405A-90EE-2E6311933140}"/>
              </a:ext>
            </a:extLst>
          </p:cNvPr>
          <p:cNvSpPr txBox="1">
            <a:spLocks/>
          </p:cNvSpPr>
          <p:nvPr/>
        </p:nvSpPr>
        <p:spPr>
          <a:xfrm>
            <a:off x="608092" y="1318855"/>
            <a:ext cx="10945654" cy="1134633"/>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r>
              <a:rPr lang="en-US" b="1" dirty="0">
                <a:solidFill>
                  <a:srgbClr val="1C3339"/>
                </a:solidFill>
              </a:rPr>
              <a:t>UPDATE with PATCH</a:t>
            </a:r>
            <a:r>
              <a:rPr lang="en-US" dirty="0">
                <a:solidFill>
                  <a:srgbClr val="1C3339"/>
                </a:solidFill>
              </a:rPr>
              <a:t>: </a:t>
            </a:r>
            <a:r>
              <a:rPr lang="en-US" dirty="0" err="1">
                <a:solidFill>
                  <a:srgbClr val="1C3339"/>
                </a:solidFill>
              </a:rPr>
              <a:t>i</a:t>
            </a:r>
            <a:r>
              <a:rPr lang="en-US" dirty="0">
                <a:solidFill>
                  <a:srgbClr val="1C3339"/>
                </a:solidFill>
              </a:rPr>
              <a:t>) Existing target URI for the resource to be updated &amp; ii) more minute&amp; precise manipulation with PATCH document with “op” (add, replace, remove), “path”, “value”.  </a:t>
            </a:r>
          </a:p>
        </p:txBody>
      </p:sp>
    </p:spTree>
    <p:extLst>
      <p:ext uri="{BB962C8B-B14F-4D97-AF65-F5344CB8AC3E}">
        <p14:creationId xmlns:p14="http://schemas.microsoft.com/office/powerpoint/2010/main" val="3514093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FD2636C-3E29-4673-9F9E-5C59A242CB7F}"/>
              </a:ext>
            </a:extLst>
          </p:cNvPr>
          <p:cNvSpPr>
            <a:spLocks noGrp="1"/>
          </p:cNvSpPr>
          <p:nvPr>
            <p:ph idx="1"/>
          </p:nvPr>
        </p:nvSpPr>
        <p:spPr/>
        <p:txBody>
          <a:bodyPr/>
          <a:lstStyle/>
          <a:p>
            <a:r>
              <a:rPr lang="en-US" altLang="ko-KR" dirty="0"/>
              <a:t>Direct vs Indirect discovery </a:t>
            </a:r>
          </a:p>
          <a:p>
            <a:pPr lvl="1"/>
            <a:r>
              <a:rPr lang="en-US" altLang="ko-KR" dirty="0"/>
              <a:t>Direct communication between discovering &amp; discovered devices. </a:t>
            </a:r>
          </a:p>
          <a:p>
            <a:pPr lvl="1"/>
            <a:r>
              <a:rPr lang="en-US" altLang="ko-KR" dirty="0"/>
              <a:t>3</a:t>
            </a:r>
            <a:r>
              <a:rPr lang="en-US" altLang="ko-KR" baseline="30000" dirty="0"/>
              <a:t>rd</a:t>
            </a:r>
            <a:r>
              <a:rPr lang="en-US" altLang="ko-KR" dirty="0"/>
              <a:t> party assisted discovery </a:t>
            </a:r>
          </a:p>
          <a:p>
            <a:r>
              <a:rPr lang="en-US" altLang="ko-KR" dirty="0"/>
              <a:t>Pull vs Push based discovery </a:t>
            </a:r>
          </a:p>
          <a:p>
            <a:pPr lvl="1"/>
            <a:r>
              <a:rPr lang="en-US" altLang="ko-KR" dirty="0"/>
              <a:t>Pull: a discovering device requests to discovered devices.  </a:t>
            </a:r>
          </a:p>
          <a:p>
            <a:pPr lvl="1"/>
            <a:r>
              <a:rPr lang="en-US" altLang="ko-KR" dirty="0"/>
              <a:t>Push: a discovered device advertises to discovering devices.  </a:t>
            </a:r>
          </a:p>
          <a:p>
            <a:r>
              <a:rPr lang="en-US" altLang="ko-KR" dirty="0"/>
              <a:t>Current OCF discovery </a:t>
            </a:r>
          </a:p>
          <a:p>
            <a:pPr lvl="1"/>
            <a:r>
              <a:rPr lang="en-US" altLang="ko-KR" dirty="0" err="1"/>
              <a:t>CoAP</a:t>
            </a:r>
            <a:r>
              <a:rPr lang="en-US" altLang="ko-KR" dirty="0"/>
              <a:t> discovery: direct &amp; pull based  </a:t>
            </a:r>
          </a:p>
          <a:p>
            <a:pPr lvl="1"/>
            <a:r>
              <a:rPr lang="en-US" altLang="ko-KR" dirty="0"/>
              <a:t>Resource Directory: indirect &amp; pull based  </a:t>
            </a:r>
            <a:endParaRPr lang="ko-KR" altLang="en-US" dirty="0"/>
          </a:p>
        </p:txBody>
      </p:sp>
      <p:sp>
        <p:nvSpPr>
          <p:cNvPr id="3" name="제목 2">
            <a:extLst>
              <a:ext uri="{FF2B5EF4-FFF2-40B4-BE49-F238E27FC236}">
                <a16:creationId xmlns:a16="http://schemas.microsoft.com/office/drawing/2014/main" id="{4B794B7D-37DB-4BB9-A157-3BB93AD4FA79}"/>
              </a:ext>
            </a:extLst>
          </p:cNvPr>
          <p:cNvSpPr>
            <a:spLocks noGrp="1"/>
          </p:cNvSpPr>
          <p:nvPr>
            <p:ph type="title"/>
          </p:nvPr>
        </p:nvSpPr>
        <p:spPr/>
        <p:txBody>
          <a:bodyPr/>
          <a:lstStyle/>
          <a:p>
            <a:r>
              <a:rPr lang="en-US" altLang="ko-KR" dirty="0"/>
              <a:t>Discovery </a:t>
            </a:r>
            <a:endParaRPr lang="ko-KR" altLang="en-US" dirty="0"/>
          </a:p>
        </p:txBody>
      </p:sp>
      <p:sp>
        <p:nvSpPr>
          <p:cNvPr id="4" name="날짜 개체 틀 3">
            <a:extLst>
              <a:ext uri="{FF2B5EF4-FFF2-40B4-BE49-F238E27FC236}">
                <a16:creationId xmlns:a16="http://schemas.microsoft.com/office/drawing/2014/main" id="{DEC9CC2B-A13D-4581-9B7B-9EED38D144DF}"/>
              </a:ext>
            </a:extLst>
          </p:cNvPr>
          <p:cNvSpPr>
            <a:spLocks noGrp="1"/>
          </p:cNvSpPr>
          <p:nvPr>
            <p:ph type="dt" sz="half" idx="10"/>
          </p:nvPr>
        </p:nvSpPr>
        <p:spPr/>
        <p:txBody>
          <a:bodyPr/>
          <a:lstStyle/>
          <a:p>
            <a:fld id="{5D710BD0-9B05-40A1-B4F2-BB49119476B3}"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20C441E-2579-4B77-AABE-9EC0A550210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4017CB4-EF02-41C3-BF4B-EB62223C19AE}"/>
              </a:ext>
            </a:extLst>
          </p:cNvPr>
          <p:cNvSpPr>
            <a:spLocks noGrp="1"/>
          </p:cNvSpPr>
          <p:nvPr>
            <p:ph type="sldNum" sz="quarter" idx="12"/>
          </p:nvPr>
        </p:nvSpPr>
        <p:spPr/>
        <p:txBody>
          <a:bodyPr/>
          <a:lstStyle/>
          <a:p>
            <a:fld id="{17A5C656-E050-4F3D-A0DB-0D19E9E83691}" type="slidenum">
              <a:rPr lang="en-US" smtClean="0"/>
              <a:pPr/>
              <a:t>57</a:t>
            </a:fld>
            <a:endParaRPr lang="en-US" dirty="0"/>
          </a:p>
        </p:txBody>
      </p:sp>
    </p:spTree>
    <p:extLst>
      <p:ext uri="{BB962C8B-B14F-4D97-AF65-F5344CB8AC3E}">
        <p14:creationId xmlns:p14="http://schemas.microsoft.com/office/powerpoint/2010/main" val="31423413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657" y="4647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5593869" y="4647479"/>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3" name="날짜 개체 틀 2"/>
          <p:cNvSpPr>
            <a:spLocks noGrp="1"/>
          </p:cNvSpPr>
          <p:nvPr>
            <p:ph type="dt" sz="half" idx="10"/>
          </p:nvPr>
        </p:nvSpPr>
        <p:spPr/>
        <p:txBody>
          <a:bodyPr/>
          <a:lstStyle/>
          <a:p>
            <a:fld id="{21A7697F-ECBB-4A3A-A00E-5E0FFE0E5ADD}"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58</a:t>
            </a:fld>
            <a:endParaRPr lang="en-US" dirty="0"/>
          </a:p>
        </p:txBody>
      </p:sp>
      <p:pic>
        <p:nvPicPr>
          <p:cNvPr id="7170" name="Picture 2" descr="Image result for nest iot">
            <a:extLst>
              <a:ext uri="{FF2B5EF4-FFF2-40B4-BE49-F238E27FC236}">
                <a16:creationId xmlns:a16="http://schemas.microsoft.com/office/drawing/2014/main" id="{5CBD9197-FD38-4CB0-A51E-14C19B3AA9E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6835" y="2509728"/>
            <a:ext cx="1024917" cy="102491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amsung fridge">
            <a:extLst>
              <a:ext uri="{FF2B5EF4-FFF2-40B4-BE49-F238E27FC236}">
                <a16:creationId xmlns:a16="http://schemas.microsoft.com/office/drawing/2014/main" id="{13CA3914-FE1A-41B7-816A-8D08A0EF67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0525" y="4563697"/>
            <a:ext cx="1354724" cy="1590135"/>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2">
            <a:extLst>
              <a:ext uri="{FF2B5EF4-FFF2-40B4-BE49-F238E27FC236}">
                <a16:creationId xmlns:a16="http://schemas.microsoft.com/office/drawing/2014/main" id="{8E9D6A91-0377-4CCC-8091-1B1BEDA0E0AD}"/>
              </a:ext>
            </a:extLst>
          </p:cNvPr>
          <p:cNvSpPr txBox="1">
            <a:spLocks/>
          </p:cNvSpPr>
          <p:nvPr/>
        </p:nvSpPr>
        <p:spPr>
          <a:xfrm>
            <a:off x="1342418"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Multicast GET to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p>
          <a:p>
            <a:pPr marL="457200" indent="-457200" algn="ctr">
              <a:buNone/>
            </a:pPr>
            <a:r>
              <a:rPr lang="en-US" sz="1600" b="1" dirty="0">
                <a:solidFill>
                  <a:srgbClr val="1C3339"/>
                </a:solidFill>
                <a:latin typeface="Courier New" panose="02070309020205020404" pitchFamily="49" charset="0"/>
                <a:cs typeface="Courier New" panose="02070309020205020404" pitchFamily="49" charset="0"/>
              </a:rPr>
              <a:t>coap://[ff02::158]:5683/oic/res</a:t>
            </a:r>
          </a:p>
        </p:txBody>
      </p:sp>
      <p:cxnSp>
        <p:nvCxnSpPr>
          <p:cNvPr id="23" name="직선 화살표 연결선 22">
            <a:extLst>
              <a:ext uri="{FF2B5EF4-FFF2-40B4-BE49-F238E27FC236}">
                <a16:creationId xmlns:a16="http://schemas.microsoft.com/office/drawing/2014/main" id="{0A89AA17-68FA-4F16-9261-D9E41D02DCC8}"/>
              </a:ext>
            </a:extLst>
          </p:cNvPr>
          <p:cNvCxnSpPr>
            <a:cxnSpLocks/>
          </p:cNvCxnSpPr>
          <p:nvPr/>
        </p:nvCxnSpPr>
        <p:spPr>
          <a:xfrm>
            <a:off x="6569857"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79B99D71-F73A-4DC6-A2D2-9DA4DB979DB3}"/>
              </a:ext>
            </a:extLst>
          </p:cNvPr>
          <p:cNvCxnSpPr>
            <a:cxnSpLocks/>
          </p:cNvCxnSpPr>
          <p:nvPr/>
        </p:nvCxnSpPr>
        <p:spPr>
          <a:xfrm>
            <a:off x="5988748" y="3579718"/>
            <a:ext cx="0" cy="892658"/>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9595A113-9919-4ADA-B996-5FFA0CFF841B}"/>
              </a:ext>
            </a:extLst>
          </p:cNvPr>
          <p:cNvCxnSpPr>
            <a:cxnSpLocks/>
          </p:cNvCxnSpPr>
          <p:nvPr/>
        </p:nvCxnSpPr>
        <p:spPr>
          <a:xfrm flipH="1">
            <a:off x="3447278" y="5409165"/>
            <a:ext cx="1990481"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F5BA619-84FE-4ABC-9A09-807D91D819AF}"/>
              </a:ext>
            </a:extLst>
          </p:cNvPr>
          <p:cNvCxnSpPr>
            <a:cxnSpLocks/>
          </p:cNvCxnSpPr>
          <p:nvPr/>
        </p:nvCxnSpPr>
        <p:spPr>
          <a:xfrm flipH="1">
            <a:off x="3447278" y="5700995"/>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09919624-8541-4A2F-A815-3E6DA7098DAD}"/>
              </a:ext>
            </a:extLst>
          </p:cNvPr>
          <p:cNvCxnSpPr>
            <a:cxnSpLocks/>
          </p:cNvCxnSpPr>
          <p:nvPr/>
        </p:nvCxnSpPr>
        <p:spPr>
          <a:xfrm>
            <a:off x="6569857" y="5691267"/>
            <a:ext cx="1990481" cy="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AA162B28-1462-490D-B4B8-B62B5EF74B18}"/>
              </a:ext>
            </a:extLst>
          </p:cNvPr>
          <p:cNvCxnSpPr>
            <a:cxnSpLocks/>
          </p:cNvCxnSpPr>
          <p:nvPr/>
        </p:nvCxnSpPr>
        <p:spPr>
          <a:xfrm>
            <a:off x="6222213" y="3579718"/>
            <a:ext cx="0" cy="892658"/>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3842EE6F-3AA9-482A-A08C-60E0D15B5D41}"/>
              </a:ext>
            </a:extLst>
          </p:cNvPr>
          <p:cNvSpPr txBox="1">
            <a:spLocks/>
          </p:cNvSpPr>
          <p:nvPr/>
        </p:nvSpPr>
        <p:spPr>
          <a:xfrm>
            <a:off x="6468895" y="3631584"/>
            <a:ext cx="4369800" cy="77047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 with </a:t>
            </a:r>
          </a:p>
          <a:p>
            <a:pPr marL="457200" indent="-457200" algn="ctr">
              <a:buNone/>
            </a:pPr>
            <a:r>
              <a:rPr lang="en-US" altLang="ko-KR" sz="1600" b="1" dirty="0">
                <a:latin typeface="Courier New" panose="02070309020205020404" pitchFamily="49" charset="0"/>
                <a:cs typeface="Courier New" panose="02070309020205020404" pitchFamily="49" charset="0"/>
              </a:rPr>
              <a:t>Resource &amp; Device information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872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sp>
        <p:nvSpPr>
          <p:cNvPr id="2" name="제목 1"/>
          <p:cNvSpPr>
            <a:spLocks noGrp="1"/>
          </p:cNvSpPr>
          <p:nvPr>
            <p:ph type="title"/>
          </p:nvPr>
        </p:nvSpPr>
        <p:spPr>
          <a:xfrm>
            <a:off x="491046" y="104181"/>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3081049" y="317522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68" name="내용 개체 틀 2"/>
          <p:cNvSpPr>
            <a:spLocks noGrp="1"/>
          </p:cNvSpPr>
          <p:nvPr>
            <p:ph idx="1"/>
          </p:nvPr>
        </p:nvSpPr>
        <p:spPr>
          <a:xfrm>
            <a:off x="608092" y="1166072"/>
            <a:ext cx="8363892" cy="1333668"/>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a:t>
            </a:r>
          </a:p>
          <a:p>
            <a:pPr marL="800100" lvl="1" indent="-342900">
              <a:buFontTx/>
              <a:buChar char="-"/>
            </a:pPr>
            <a:endParaRPr lang="en-US" altLang="ko-KR" dirty="0"/>
          </a:p>
          <a:p>
            <a:pPr marL="800100" lvl="1" indent="-342900">
              <a:buFontTx/>
              <a:buChar char="-"/>
            </a:pPr>
            <a:endParaRPr lang="en-US" altLang="ko-KR" dirty="0"/>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C58967E2-361F-49C4-A1E8-D924D37931F2}"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59</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Tree>
    <p:extLst>
      <p:ext uri="{BB962C8B-B14F-4D97-AF65-F5344CB8AC3E}">
        <p14:creationId xmlns:p14="http://schemas.microsoft.com/office/powerpoint/2010/main" val="295226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Internet of Things? </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9137D96-9FFA-4955-91E6-C97D8F2F076A}"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6</a:t>
            </a:fld>
            <a:endParaRPr lang="en-US" dirty="0"/>
          </a:p>
        </p:txBody>
      </p:sp>
      <p:pic>
        <p:nvPicPr>
          <p:cNvPr id="7" name="Picture 38" descr="Big Panel of TV screen internet business - csp2735976"/>
          <p:cNvPicPr>
            <a:picLocks noChangeAspect="1" noChangeArrowheads="1"/>
          </p:cNvPicPr>
          <p:nvPr/>
        </p:nvPicPr>
        <p:blipFill>
          <a:blip r:embed="rId2" cstate="print"/>
          <a:srcRect/>
          <a:stretch>
            <a:fillRect/>
          </a:stretch>
        </p:blipFill>
        <p:spPr bwMode="auto">
          <a:xfrm>
            <a:off x="4119047" y="1268760"/>
            <a:ext cx="1168654" cy="792088"/>
          </a:xfrm>
          <a:prstGeom prst="rect">
            <a:avLst/>
          </a:prstGeom>
          <a:noFill/>
        </p:spPr>
      </p:pic>
      <p:pic>
        <p:nvPicPr>
          <p:cNvPr id="8" name="Picture 20" descr="http://fc06.deviantart.net/fs71/i/2013/304/a/1/cyber_world_artwork_1_by_joyfulsushi-d6sk0q2.jpg"/>
          <p:cNvPicPr>
            <a:picLocks noChangeAspect="1" noChangeArrowheads="1"/>
          </p:cNvPicPr>
          <p:nvPr/>
        </p:nvPicPr>
        <p:blipFill>
          <a:blip r:embed="rId3" cstate="print"/>
          <a:srcRect/>
          <a:stretch>
            <a:fillRect/>
          </a:stretch>
        </p:blipFill>
        <p:spPr bwMode="auto">
          <a:xfrm>
            <a:off x="3672033" y="1907478"/>
            <a:ext cx="1167094" cy="729434"/>
          </a:xfrm>
          <a:prstGeom prst="rect">
            <a:avLst/>
          </a:prstGeom>
          <a:noFill/>
        </p:spPr>
      </p:pic>
      <p:pic>
        <p:nvPicPr>
          <p:cNvPr id="9" name="Picture 22" descr="http://www.choosemontgomerymd.com/images/photos/iStock_Cybersecurity.jpg"/>
          <p:cNvPicPr>
            <a:picLocks noChangeAspect="1" noChangeArrowheads="1"/>
          </p:cNvPicPr>
          <p:nvPr/>
        </p:nvPicPr>
        <p:blipFill>
          <a:blip r:embed="rId4" cstate="print"/>
          <a:srcRect/>
          <a:stretch>
            <a:fillRect/>
          </a:stretch>
        </p:blipFill>
        <p:spPr bwMode="auto">
          <a:xfrm>
            <a:off x="5242661" y="764704"/>
            <a:ext cx="1252651" cy="864096"/>
          </a:xfrm>
          <a:prstGeom prst="rect">
            <a:avLst/>
          </a:prstGeom>
          <a:noFill/>
        </p:spPr>
      </p:pic>
      <p:pic>
        <p:nvPicPr>
          <p:cNvPr id="10" name="Picture 18" descr="http://reviora.com/wp-content/uploads/2013/01/Data-Center-photo.jpg"/>
          <p:cNvPicPr>
            <a:picLocks noChangeAspect="1" noChangeArrowheads="1"/>
          </p:cNvPicPr>
          <p:nvPr/>
        </p:nvPicPr>
        <p:blipFill>
          <a:blip r:embed="rId5" cstate="print"/>
          <a:srcRect/>
          <a:stretch>
            <a:fillRect/>
          </a:stretch>
        </p:blipFill>
        <p:spPr bwMode="auto">
          <a:xfrm>
            <a:off x="6567319" y="956318"/>
            <a:ext cx="1224136" cy="816498"/>
          </a:xfrm>
          <a:prstGeom prst="rect">
            <a:avLst/>
          </a:prstGeom>
          <a:noFill/>
        </p:spPr>
      </p:pic>
      <p:pic>
        <p:nvPicPr>
          <p:cNvPr id="11" name="Picture 10" descr="http://lcolumbus.files.wordpress.com/2012/03/image-for-data-center-forecast.jpg"/>
          <p:cNvPicPr>
            <a:picLocks noChangeAspect="1" noChangeArrowheads="1"/>
          </p:cNvPicPr>
          <p:nvPr/>
        </p:nvPicPr>
        <p:blipFill>
          <a:blip r:embed="rId6" cstate="print"/>
          <a:srcRect/>
          <a:stretch>
            <a:fillRect/>
          </a:stretch>
        </p:blipFill>
        <p:spPr bwMode="auto">
          <a:xfrm>
            <a:off x="7431415" y="1700808"/>
            <a:ext cx="1296710" cy="864096"/>
          </a:xfrm>
          <a:prstGeom prst="rect">
            <a:avLst/>
          </a:prstGeom>
          <a:noFill/>
        </p:spPr>
      </p:pic>
      <p:sp>
        <p:nvSpPr>
          <p:cNvPr id="12" name="타원 11"/>
          <p:cNvSpPr/>
          <p:nvPr/>
        </p:nvSpPr>
        <p:spPr>
          <a:xfrm>
            <a:off x="9159488" y="4143847"/>
            <a:ext cx="2304256" cy="72008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ko-KR" dirty="0">
                <a:solidFill>
                  <a:schemeClr val="tx1"/>
                </a:solidFill>
                <a:latin typeface="Franklin Gothic Medium" pitchFamily="34" charset="0"/>
              </a:rPr>
              <a:t>User</a:t>
            </a:r>
            <a:endParaRPr lang="ko-KR" altLang="en-US" dirty="0">
              <a:solidFill>
                <a:schemeClr val="tx1"/>
              </a:solidFill>
              <a:latin typeface="Franklin Gothic Medium" pitchFamily="34" charset="0"/>
            </a:endParaRPr>
          </a:p>
        </p:txBody>
      </p:sp>
      <p:pic>
        <p:nvPicPr>
          <p:cNvPr id="13" name="Picture 25" descr="1183038148"/>
          <p:cNvPicPr>
            <a:picLocks noChangeAspect="1" noChangeArrowheads="1"/>
          </p:cNvPicPr>
          <p:nvPr/>
        </p:nvPicPr>
        <p:blipFill>
          <a:blip r:embed="rId7" cstate="print"/>
          <a:srcRect/>
          <a:stretch>
            <a:fillRect/>
          </a:stretch>
        </p:blipFill>
        <p:spPr bwMode="auto">
          <a:xfrm>
            <a:off x="9082099" y="4869596"/>
            <a:ext cx="1871662" cy="777875"/>
          </a:xfrm>
          <a:prstGeom prst="rect">
            <a:avLst/>
          </a:prstGeom>
          <a:noFill/>
          <a:ln w="9525">
            <a:noFill/>
            <a:miter lim="800000"/>
            <a:headEnd/>
            <a:tailEnd/>
          </a:ln>
        </p:spPr>
      </p:pic>
      <p:pic>
        <p:nvPicPr>
          <p:cNvPr id="14" name="Picture 4" descr="Computer © EU"/>
          <p:cNvPicPr>
            <a:picLocks noChangeAspect="1" noChangeArrowheads="1"/>
          </p:cNvPicPr>
          <p:nvPr/>
        </p:nvPicPr>
        <p:blipFill>
          <a:blip r:embed="rId8" cstate="print"/>
          <a:srcRect/>
          <a:stretch>
            <a:fillRect/>
          </a:stretch>
        </p:blipFill>
        <p:spPr bwMode="auto">
          <a:xfrm>
            <a:off x="8789128" y="5572282"/>
            <a:ext cx="1009636" cy="720080"/>
          </a:xfrm>
          <a:prstGeom prst="rect">
            <a:avLst/>
          </a:prstGeom>
          <a:noFill/>
        </p:spPr>
      </p:pic>
      <p:pic>
        <p:nvPicPr>
          <p:cNvPr id="15" name="Picture 2" descr="http://image.shutterstock.com/display_pic_with_logo/79177/131673413/stock-photo-businessman-controlling-digital-information-flow-holding-tech-bubble-radiating-mail-envelopes-131673413.jpg"/>
          <p:cNvPicPr>
            <a:picLocks noChangeAspect="1" noChangeArrowheads="1"/>
          </p:cNvPicPr>
          <p:nvPr/>
        </p:nvPicPr>
        <p:blipFill>
          <a:blip r:embed="rId9" cstate="print"/>
          <a:srcRect/>
          <a:stretch>
            <a:fillRect/>
          </a:stretch>
        </p:blipFill>
        <p:spPr bwMode="auto">
          <a:xfrm>
            <a:off x="10973210" y="4830445"/>
            <a:ext cx="936104" cy="736401"/>
          </a:xfrm>
          <a:prstGeom prst="rect">
            <a:avLst/>
          </a:prstGeom>
          <a:noFill/>
        </p:spPr>
      </p:pic>
      <p:pic>
        <p:nvPicPr>
          <p:cNvPr id="16" name="Picture 56" descr="The Connected Car"/>
          <p:cNvPicPr>
            <a:picLocks noChangeAspect="1" noChangeArrowheads="1"/>
          </p:cNvPicPr>
          <p:nvPr/>
        </p:nvPicPr>
        <p:blipFill>
          <a:blip r:embed="rId10" cstate="print"/>
          <a:srcRect/>
          <a:stretch>
            <a:fillRect/>
          </a:stretch>
        </p:blipFill>
        <p:spPr bwMode="auto">
          <a:xfrm flipH="1">
            <a:off x="1418373" y="4600665"/>
            <a:ext cx="1177439" cy="1005011"/>
          </a:xfrm>
          <a:prstGeom prst="rect">
            <a:avLst/>
          </a:prstGeom>
          <a:noFill/>
        </p:spPr>
      </p:pic>
      <p:pic>
        <p:nvPicPr>
          <p:cNvPr id="17" name="Picture 30" descr="telematics"/>
          <p:cNvPicPr>
            <a:picLocks noChangeAspect="1" noChangeArrowheads="1"/>
          </p:cNvPicPr>
          <p:nvPr/>
        </p:nvPicPr>
        <p:blipFill>
          <a:blip r:embed="rId11" cstate="print"/>
          <a:srcRect/>
          <a:stretch>
            <a:fillRect/>
          </a:stretch>
        </p:blipFill>
        <p:spPr bwMode="auto">
          <a:xfrm>
            <a:off x="2496919" y="3573016"/>
            <a:ext cx="1406104" cy="936104"/>
          </a:xfrm>
          <a:prstGeom prst="rect">
            <a:avLst/>
          </a:prstGeom>
          <a:noFill/>
          <a:ln w="9525">
            <a:noFill/>
            <a:miter lim="800000"/>
            <a:headEnd/>
            <a:tailEnd/>
          </a:ln>
          <a:effectLst>
            <a:outerShdw dist="35921" dir="2700000" algn="ctr" rotWithShape="0">
              <a:srgbClr val="808080"/>
            </a:outerShdw>
          </a:effectLst>
        </p:spPr>
      </p:pic>
      <p:pic>
        <p:nvPicPr>
          <p:cNvPr id="18" name="Picture 52" descr="Shelburne Vineyard ENV-Link remotely monitoring temperature, relative humidity, solar radiation, soil moisture, and leaf wetness. © MicroStrain, Inc."/>
          <p:cNvPicPr>
            <a:picLocks noChangeAspect="1" noChangeArrowheads="1"/>
          </p:cNvPicPr>
          <p:nvPr/>
        </p:nvPicPr>
        <p:blipFill>
          <a:blip r:embed="rId12" cstate="print"/>
          <a:srcRect/>
          <a:stretch>
            <a:fillRect/>
          </a:stretch>
        </p:blipFill>
        <p:spPr bwMode="auto">
          <a:xfrm>
            <a:off x="2575485" y="4581129"/>
            <a:ext cx="1327538" cy="1024547"/>
          </a:xfrm>
          <a:prstGeom prst="rect">
            <a:avLst/>
          </a:prstGeom>
          <a:noFill/>
        </p:spPr>
      </p:pic>
      <p:pic>
        <p:nvPicPr>
          <p:cNvPr id="19" name="Picture 48" descr="C:\Users\samsung\Downloads\IoE TF\資料\IoE 그림\MK-CJ067_ALMOST_G_20140105180750.jpg"/>
          <p:cNvPicPr>
            <a:picLocks noChangeAspect="1" noChangeArrowheads="1"/>
          </p:cNvPicPr>
          <p:nvPr/>
        </p:nvPicPr>
        <p:blipFill>
          <a:blip r:embed="rId13" cstate="print"/>
          <a:srcRect/>
          <a:stretch>
            <a:fillRect/>
          </a:stretch>
        </p:blipFill>
        <p:spPr bwMode="auto">
          <a:xfrm>
            <a:off x="2820446" y="5614672"/>
            <a:ext cx="1063864" cy="709884"/>
          </a:xfrm>
          <a:prstGeom prst="rect">
            <a:avLst/>
          </a:prstGeom>
          <a:noFill/>
        </p:spPr>
      </p:pic>
      <p:sp>
        <p:nvSpPr>
          <p:cNvPr id="20" name="타원 19"/>
          <p:cNvSpPr/>
          <p:nvPr/>
        </p:nvSpPr>
        <p:spPr>
          <a:xfrm>
            <a:off x="2139335" y="2708920"/>
            <a:ext cx="2483768" cy="720080"/>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dirty="0">
                <a:solidFill>
                  <a:schemeClr val="tx1"/>
                </a:solidFill>
                <a:latin typeface="Franklin Gothic Medium" pitchFamily="34" charset="0"/>
              </a:rPr>
              <a:t>Physical World</a:t>
            </a:r>
            <a:endParaRPr lang="ko-KR" altLang="en-US" dirty="0">
              <a:solidFill>
                <a:schemeClr val="tx1"/>
              </a:solidFill>
              <a:latin typeface="Franklin Gothic Medium" pitchFamily="34" charset="0"/>
            </a:endParaRPr>
          </a:p>
        </p:txBody>
      </p:sp>
      <p:pic>
        <p:nvPicPr>
          <p:cNvPr id="21" name="Picture 19" descr="Wikitude for android - Sightseeing in Sevilla"/>
          <p:cNvPicPr preferRelativeResize="0">
            <a:picLocks noChangeArrowheads="1"/>
          </p:cNvPicPr>
          <p:nvPr/>
        </p:nvPicPr>
        <p:blipFill>
          <a:blip r:embed="rId14" cstate="print"/>
          <a:srcRect/>
          <a:stretch>
            <a:fillRect/>
          </a:stretch>
        </p:blipFill>
        <p:spPr bwMode="auto">
          <a:xfrm>
            <a:off x="10885665" y="2547466"/>
            <a:ext cx="1076325" cy="811212"/>
          </a:xfrm>
          <a:prstGeom prst="rect">
            <a:avLst/>
          </a:prstGeom>
          <a:noFill/>
          <a:ln w="9525">
            <a:noFill/>
            <a:miter lim="800000"/>
            <a:headEnd/>
            <a:tailEnd/>
          </a:ln>
        </p:spPr>
      </p:pic>
      <p:pic>
        <p:nvPicPr>
          <p:cNvPr id="22" name="Picture 43" descr="freefamilywatch"/>
          <p:cNvPicPr>
            <a:picLocks noChangeAspect="1" noChangeArrowheads="1"/>
          </p:cNvPicPr>
          <p:nvPr/>
        </p:nvPicPr>
        <p:blipFill>
          <a:blip r:embed="rId15" cstate="print"/>
          <a:srcRect/>
          <a:stretch>
            <a:fillRect/>
          </a:stretch>
        </p:blipFill>
        <p:spPr bwMode="auto">
          <a:xfrm>
            <a:off x="10902987" y="3357821"/>
            <a:ext cx="1150938" cy="792162"/>
          </a:xfrm>
          <a:prstGeom prst="rect">
            <a:avLst/>
          </a:prstGeom>
          <a:noFill/>
          <a:ln w="9525">
            <a:noFill/>
            <a:miter lim="800000"/>
            <a:headEnd/>
            <a:tailEnd/>
          </a:ln>
        </p:spPr>
      </p:pic>
      <p:pic>
        <p:nvPicPr>
          <p:cNvPr id="23" name="Picture 36" descr="놀이동산"/>
          <p:cNvPicPr>
            <a:picLocks noChangeAspect="1" noChangeArrowheads="1"/>
          </p:cNvPicPr>
          <p:nvPr/>
        </p:nvPicPr>
        <p:blipFill>
          <a:blip r:embed="rId16" cstate="print"/>
          <a:srcRect/>
          <a:stretch>
            <a:fillRect/>
          </a:stretch>
        </p:blipFill>
        <p:spPr bwMode="auto">
          <a:xfrm>
            <a:off x="8209855" y="2740486"/>
            <a:ext cx="1165776" cy="904538"/>
          </a:xfrm>
          <a:prstGeom prst="rect">
            <a:avLst/>
          </a:prstGeom>
          <a:noFill/>
          <a:ln w="9525">
            <a:solidFill>
              <a:schemeClr val="bg2">
                <a:lumMod val="60000"/>
                <a:lumOff val="40000"/>
              </a:schemeClr>
            </a:solidFill>
            <a:miter lim="800000"/>
            <a:headEnd/>
            <a:tailEnd/>
          </a:ln>
        </p:spPr>
      </p:pic>
      <p:pic>
        <p:nvPicPr>
          <p:cNvPr id="24" name="Picture 47" descr="Retail"/>
          <p:cNvPicPr>
            <a:picLocks noChangeAspect="1" noChangeArrowheads="1"/>
          </p:cNvPicPr>
          <p:nvPr/>
        </p:nvPicPr>
        <p:blipFill>
          <a:blip r:embed="rId17" cstate="print"/>
          <a:srcRect/>
          <a:stretch>
            <a:fillRect/>
          </a:stretch>
        </p:blipFill>
        <p:spPr bwMode="auto">
          <a:xfrm>
            <a:off x="9383225" y="3362098"/>
            <a:ext cx="1512168" cy="756084"/>
          </a:xfrm>
          <a:prstGeom prst="rect">
            <a:avLst/>
          </a:prstGeom>
          <a:noFill/>
        </p:spPr>
      </p:pic>
      <p:sp>
        <p:nvSpPr>
          <p:cNvPr id="25" name="타원 24"/>
          <p:cNvSpPr/>
          <p:nvPr/>
        </p:nvSpPr>
        <p:spPr>
          <a:xfrm>
            <a:off x="5991256" y="3287305"/>
            <a:ext cx="3055717" cy="2880320"/>
          </a:xfrm>
          <a:prstGeom prst="ellipse">
            <a:avLst/>
          </a:prstGeom>
          <a:gradFill flip="none" rotWithShape="1">
            <a:gsLst>
              <a:gs pos="0">
                <a:srgbClr val="3399FF">
                  <a:shade val="30000"/>
                  <a:satMod val="115000"/>
                  <a:alpha val="79000"/>
                </a:srgbClr>
              </a:gs>
              <a:gs pos="50000">
                <a:srgbClr val="3399FF">
                  <a:shade val="67500"/>
                  <a:satMod val="115000"/>
                </a:srgbClr>
              </a:gs>
              <a:gs pos="100000">
                <a:srgbClr val="3399FF">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srgbClr val="EEECE1">
                    <a:lumMod val="10000"/>
                  </a:srgbClr>
                </a:solidFill>
              </a:rPr>
              <a:t>Human</a:t>
            </a:r>
            <a:endParaRPr lang="ko-KR" altLang="en-US" sz="2400" b="1" dirty="0" err="1">
              <a:solidFill>
                <a:srgbClr val="EEECE1">
                  <a:lumMod val="10000"/>
                </a:srgbClr>
              </a:solidFill>
            </a:endParaRPr>
          </a:p>
        </p:txBody>
      </p:sp>
      <p:sp>
        <p:nvSpPr>
          <p:cNvPr id="26" name="타원 25"/>
          <p:cNvSpPr/>
          <p:nvPr/>
        </p:nvSpPr>
        <p:spPr>
          <a:xfrm>
            <a:off x="8165248" y="939801"/>
            <a:ext cx="2304256" cy="720080"/>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ko-KR" dirty="0">
                <a:solidFill>
                  <a:schemeClr val="tx1"/>
                </a:solidFill>
                <a:latin typeface="Franklin Gothic Medium" pitchFamily="34" charset="0"/>
              </a:rPr>
              <a:t>Cyber World</a:t>
            </a:r>
            <a:endParaRPr lang="ko-KR" altLang="en-US" dirty="0">
              <a:solidFill>
                <a:schemeClr val="tx1"/>
              </a:solidFill>
              <a:latin typeface="Franklin Gothic Medium" pitchFamily="34" charset="0"/>
            </a:endParaRPr>
          </a:p>
        </p:txBody>
      </p:sp>
      <p:sp>
        <p:nvSpPr>
          <p:cNvPr id="27" name="TextBox 26"/>
          <p:cNvSpPr txBox="1"/>
          <p:nvPr/>
        </p:nvSpPr>
        <p:spPr>
          <a:xfrm>
            <a:off x="184828" y="1819209"/>
            <a:ext cx="3377728" cy="707886"/>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&amp; Physical World integrated &amp;  open to Human</a:t>
            </a:r>
            <a:endParaRPr lang="ko-KR" altLang="en-US" sz="2000" dirty="0" err="1">
              <a:solidFill>
                <a:srgbClr val="0000FF"/>
              </a:solidFill>
            </a:endParaRPr>
          </a:p>
        </p:txBody>
      </p:sp>
      <p:sp>
        <p:nvSpPr>
          <p:cNvPr id="29" name="타원 28"/>
          <p:cNvSpPr/>
          <p:nvPr/>
        </p:nvSpPr>
        <p:spPr>
          <a:xfrm>
            <a:off x="4735739" y="1484784"/>
            <a:ext cx="3055717" cy="2880320"/>
          </a:xfrm>
          <a:prstGeom prst="ellipse">
            <a:avLst/>
          </a:prstGeom>
          <a:gradFill flip="none" rotWithShape="1">
            <a:gsLst>
              <a:gs pos="0">
                <a:srgbClr val="FF3399">
                  <a:tint val="66000"/>
                  <a:satMod val="160000"/>
                </a:srgbClr>
              </a:gs>
              <a:gs pos="50000">
                <a:srgbClr val="FF3399">
                  <a:tint val="44500"/>
                  <a:satMod val="160000"/>
                </a:srgbClr>
              </a:gs>
              <a:gs pos="100000">
                <a:srgbClr val="FF3399">
                  <a:tint val="23500"/>
                  <a:satMod val="160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b="1" dirty="0">
                <a:solidFill>
                  <a:srgbClr val="EEECE1">
                    <a:lumMod val="10000"/>
                  </a:srgbClr>
                </a:solidFill>
              </a:rPr>
              <a:t>Digital</a:t>
            </a:r>
            <a:endParaRPr lang="ko-KR" altLang="en-US" dirty="0"/>
          </a:p>
        </p:txBody>
      </p:sp>
      <p:sp>
        <p:nvSpPr>
          <p:cNvPr id="30" name="타원 29"/>
          <p:cNvSpPr/>
          <p:nvPr/>
        </p:nvSpPr>
        <p:spPr>
          <a:xfrm>
            <a:off x="3727627" y="3284984"/>
            <a:ext cx="3055717" cy="2880320"/>
          </a:xfrm>
          <a:prstGeom prst="ellipse">
            <a:avLst/>
          </a:prstGeom>
          <a:gradFill flip="none" rotWithShape="1">
            <a:gsLst>
              <a:gs pos="0">
                <a:srgbClr val="66FF33">
                  <a:shade val="30000"/>
                  <a:satMod val="115000"/>
                </a:srgbClr>
              </a:gs>
              <a:gs pos="50000">
                <a:srgbClr val="66FF33">
                  <a:shade val="67500"/>
                  <a:satMod val="115000"/>
                </a:srgbClr>
              </a:gs>
              <a:gs pos="100000">
                <a:srgbClr val="66FF33">
                  <a:shade val="100000"/>
                  <a:satMod val="115000"/>
                </a:srgbClr>
              </a:gs>
            </a:gsLst>
            <a:lin ang="10800000" scaled="1"/>
            <a:tileRect/>
          </a:gradFill>
          <a:ln>
            <a:no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ko-KR" sz="2400" b="1" dirty="0">
                <a:solidFill>
                  <a:prstClr val="black"/>
                </a:solidFill>
              </a:rPr>
              <a:t>Physical</a:t>
            </a:r>
            <a:endParaRPr lang="ko-KR" altLang="en-US" dirty="0"/>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31" name="TextBox 30">
            <a:extLst>
              <a:ext uri="{FF2B5EF4-FFF2-40B4-BE49-F238E27FC236}">
                <a16:creationId xmlns:a16="http://schemas.microsoft.com/office/drawing/2014/main" id="{4FDAAB8B-F4E5-42DB-8A76-8D7527F1F2C9}"/>
              </a:ext>
            </a:extLst>
          </p:cNvPr>
          <p:cNvSpPr txBox="1"/>
          <p:nvPr/>
        </p:nvSpPr>
        <p:spPr>
          <a:xfrm>
            <a:off x="8641146" y="1811845"/>
            <a:ext cx="3489255" cy="400110"/>
          </a:xfrm>
          <a:prstGeom prst="rect">
            <a:avLst/>
          </a:prstGeom>
          <a:noFill/>
        </p:spPr>
        <p:txBody>
          <a:bodyPr wrap="square" rtlCol="0">
            <a:spAutoFit/>
          </a:bodyPr>
          <a:lstStyle/>
          <a:p>
            <a:pPr algn="ctr"/>
            <a:r>
              <a:rPr lang="en-US" altLang="ko-KR" sz="2000" dirty="0">
                <a:solidFill>
                  <a:srgbClr val="0000FF"/>
                </a:solidFill>
                <a:latin typeface="Franklin Gothic Medium" pitchFamily="34" charset="0"/>
              </a:rPr>
              <a:t>Cyber World open to Human</a:t>
            </a:r>
            <a:endParaRPr lang="ko-KR" altLang="en-US" sz="2000" dirty="0" err="1">
              <a:solidFill>
                <a:srgbClr val="0000FF"/>
              </a:solidFill>
            </a:endParaRPr>
          </a:p>
        </p:txBody>
      </p:sp>
    </p:spTree>
    <p:extLst>
      <p:ext uri="{BB962C8B-B14F-4D97-AF65-F5344CB8AC3E}">
        <p14:creationId xmlns:p14="http://schemas.microsoft.com/office/powerpoint/2010/main" val="319410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7" grpId="0"/>
      <p:bldP spid="3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oic.d.light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2257104"/>
          </a:xfrm>
          <a:prstGeom prst="rect">
            <a:avLst/>
          </a:prstGeom>
          <a:solidFill>
            <a:schemeClr val="accent5">
              <a:lumMod val="20000"/>
              <a:lumOff val="80000"/>
            </a:schemeClr>
          </a:solidFill>
          <a:ln w="3175">
            <a:solidFill>
              <a:schemeClr val="tx1"/>
            </a:solidFill>
          </a:ln>
        </p:spPr>
        <p:txBody>
          <a:bodyPr wrap="square" rtlCol="0">
            <a:normAutofit fontScale="4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/res",</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rel</a:t>
            </a:r>
            <a:r>
              <a:rPr lang="en-US" altLang="ko-KR" sz="1000" dirty="0">
                <a:latin typeface="Courier New" pitchFamily="49" charset="0"/>
                <a:cs typeface="Courier New" pitchFamily="49" charset="0"/>
              </a:rPr>
              <a:t>": "self",</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["oic.wk.res"],</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oic.if.ll</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://[2001:db8:a::b1d4]:33333"}]</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oic.d.light</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://dc70373c-1e8d-4fb3-962e-017eaa863989",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oic.r.brightness</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"eps": [{"ep":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://[2001:db8:b::c2e5]:22222"}]</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p:nvPr/>
        </p:nvCxnSpPr>
        <p:spPr>
          <a:xfrm rot="5400000" flipH="1" flipV="1">
            <a:off x="8151206" y="2391543"/>
            <a:ext cx="964224" cy="753122"/>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rot="5400000" flipH="1" flipV="1">
            <a:off x="8152851" y="2747521"/>
            <a:ext cx="923041" cy="715225"/>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15B55799-B3F6-41AC-AFCA-72C1C08F3C5F}"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60</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모서리가 둥근 직사각형 55">
            <a:extLst>
              <a:ext uri="{FF2B5EF4-FFF2-40B4-BE49-F238E27FC236}">
                <a16:creationId xmlns:a16="http://schemas.microsoft.com/office/drawing/2014/main" id="{D0EB1442-6045-4791-9FDD-AED3760EEA7A}"/>
              </a:ext>
            </a:extLst>
          </p:cNvPr>
          <p:cNvSpPr/>
          <p:nvPr/>
        </p:nvSpPr>
        <p:spPr>
          <a:xfrm>
            <a:off x="8858561" y="1556425"/>
            <a:ext cx="3028637" cy="136185"/>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모서리가 둥근 직사각형 55">
            <a:extLst>
              <a:ext uri="{FF2B5EF4-FFF2-40B4-BE49-F238E27FC236}">
                <a16:creationId xmlns:a16="http://schemas.microsoft.com/office/drawing/2014/main" id="{6CC192C6-A5DC-44BC-BEA0-EF858EC3046A}"/>
              </a:ext>
            </a:extLst>
          </p:cNvPr>
          <p:cNvSpPr/>
          <p:nvPr/>
        </p:nvSpPr>
        <p:spPr>
          <a:xfrm>
            <a:off x="3430509" y="4717911"/>
            <a:ext cx="2625466" cy="126464"/>
          </a:xfrm>
          <a:prstGeom prst="roundRect">
            <a:avLst/>
          </a:prstGeom>
          <a:noFill/>
          <a:ln>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제목 1">
            <a:extLst>
              <a:ext uri="{FF2B5EF4-FFF2-40B4-BE49-F238E27FC236}">
                <a16:creationId xmlns:a16="http://schemas.microsoft.com/office/drawing/2014/main" id="{D198EC93-D528-4064-8359-8B08CA77029E}"/>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6" name="내용 개체 틀 2">
            <a:extLst>
              <a:ext uri="{FF2B5EF4-FFF2-40B4-BE49-F238E27FC236}">
                <a16:creationId xmlns:a16="http://schemas.microsoft.com/office/drawing/2014/main" id="{0271114D-FBE8-4DBB-A583-D767B36B14D3}"/>
              </a:ext>
            </a:extLst>
          </p:cNvPr>
          <p:cNvSpPr>
            <a:spLocks noGrp="1"/>
          </p:cNvSpPr>
          <p:nvPr>
            <p:ph idx="1"/>
          </p:nvPr>
        </p:nvSpPr>
        <p:spPr>
          <a:xfrm>
            <a:off x="608092" y="1156343"/>
            <a:ext cx="8363892" cy="1545447"/>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22901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righ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right)">
                                      <p:cBhvr>
                                        <p:cTn id="29" dur="500"/>
                                        <p:tgtEl>
                                          <p:spTgt spid="39"/>
                                        </p:tgtEl>
                                      </p:cBhvr>
                                    </p:animEffect>
                                  </p:childTnLst>
                                </p:cTn>
                              </p:par>
                              <p:par>
                                <p:cTn id="30" presetID="22" presetClass="entr" presetSubtype="2"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right)">
                                      <p:cBhvr>
                                        <p:cTn id="32" dur="500"/>
                                        <p:tgtEl>
                                          <p:spTgt spid="41"/>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right)">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P spid="29" grpId="0" animBg="1"/>
      <p:bldP spid="4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02367" y="3143307"/>
            <a:ext cx="3980289" cy="28758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531136" y="4067440"/>
            <a:ext cx="2422188" cy="617795"/>
          </a:xfrm>
          <a:prstGeom prst="rect">
            <a:avLst/>
          </a:prstGeom>
          <a:solidFill>
            <a:schemeClr val="accent5">
              <a:lumMod val="20000"/>
              <a:lumOff val="80000"/>
            </a:schemeClr>
          </a:solidFill>
          <a:ln w="3175">
            <a:solidFill>
              <a:schemeClr val="tx1"/>
            </a:solidFill>
          </a:ln>
        </p:spPr>
        <p:txBody>
          <a:bodyPr wrap="square" rtlCol="0">
            <a:norm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E0D3CD18-4BD4-413B-9908-EE224AD23D65}"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61</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Tree>
    <p:extLst>
      <p:ext uri="{BB962C8B-B14F-4D97-AF65-F5344CB8AC3E}">
        <p14:creationId xmlns:p14="http://schemas.microsoft.com/office/powerpoint/2010/main" val="426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내용 개체 틀 2">
            <a:extLst>
              <a:ext uri="{FF2B5EF4-FFF2-40B4-BE49-F238E27FC236}">
                <a16:creationId xmlns:a16="http://schemas.microsoft.com/office/drawing/2014/main" id="{F06ACE02-4B5B-4F5C-AA38-80F417B2E39C}"/>
              </a:ext>
            </a:extLst>
          </p:cNvPr>
          <p:cNvSpPr>
            <a:spLocks noGrp="1"/>
          </p:cNvSpPr>
          <p:nvPr>
            <p:ph idx="1"/>
          </p:nvPr>
        </p:nvSpPr>
        <p:spPr>
          <a:xfrm>
            <a:off x="608092" y="1156343"/>
            <a:ext cx="8363892" cy="1881246"/>
          </a:xfrm>
        </p:spPr>
        <p:txBody>
          <a:bodyPr>
            <a:normAutofit fontScale="70000" lnSpcReduction="20000"/>
          </a:bodyPr>
          <a:lstStyle/>
          <a:p>
            <a:r>
              <a:rPr lang="en-US" altLang="ko-KR" dirty="0"/>
              <a:t>Discovery with multicast GET to “</a:t>
            </a:r>
            <a:r>
              <a:rPr lang="en-US" altLang="ko-KR" dirty="0" err="1"/>
              <a:t>oic</a:t>
            </a:r>
            <a:r>
              <a:rPr lang="en-US" altLang="ko-KR" dirty="0"/>
              <a:t>/res”</a:t>
            </a:r>
          </a:p>
          <a:p>
            <a:pPr marL="800100" lvl="1" indent="-342900">
              <a:buFontTx/>
              <a:buChar char="-"/>
            </a:pPr>
            <a:r>
              <a:rPr lang="en-US" altLang="ko-KR" dirty="0"/>
              <a:t>A Client sends multicast GET to /</a:t>
            </a:r>
            <a:r>
              <a:rPr lang="en-US" altLang="ko-KR" dirty="0" err="1"/>
              <a:t>oic</a:t>
            </a:r>
            <a:r>
              <a:rPr lang="en-US" altLang="ko-KR" dirty="0"/>
              <a:t>/res &amp; </a:t>
            </a:r>
          </a:p>
          <a:p>
            <a:pPr marL="800100" lvl="1" indent="-342900">
              <a:buFontTx/>
              <a:buChar char="-"/>
            </a:pPr>
            <a:r>
              <a:rPr lang="en-US" altLang="ko-KR" dirty="0"/>
              <a:t>All the Servers send back the responses with the device type and all the hosted Resource Links. With query parameter, only specific type of Device or Resource can be retrieved. </a:t>
            </a:r>
          </a:p>
          <a:p>
            <a:pPr marL="800100" lvl="1" indent="-342900">
              <a:buFontTx/>
              <a:buChar char="-"/>
            </a:pPr>
            <a:r>
              <a:rPr lang="en-US" altLang="ko-KR" dirty="0"/>
              <a:t>Each Resource can be retrieved for further information. </a:t>
            </a:r>
          </a:p>
          <a:p>
            <a:pPr marL="800100" lvl="1" indent="-342900">
              <a:buFontTx/>
              <a:buChar char="-"/>
            </a:pPr>
            <a:endParaRPr lang="en-US" altLang="ko-KR" dirty="0"/>
          </a:p>
          <a:p>
            <a:pPr marL="800100" lvl="1" indent="-342900">
              <a:buFontTx/>
              <a:buChar char="-"/>
            </a:pPr>
            <a:endParaRPr lang="en-US" altLang="ko-KR" dirty="0"/>
          </a:p>
        </p:txBody>
      </p:sp>
      <p:sp>
        <p:nvSpPr>
          <p:cNvPr id="30" name="TextBox 29"/>
          <p:cNvSpPr txBox="1"/>
          <p:nvPr/>
        </p:nvSpPr>
        <p:spPr>
          <a:xfrm>
            <a:off x="9005519" y="4357093"/>
            <a:ext cx="2700591" cy="630810"/>
          </a:xfrm>
          <a:prstGeom prst="rect">
            <a:avLst/>
          </a:prstGeom>
          <a:solidFill>
            <a:schemeClr val="accent5">
              <a:lumMod val="20000"/>
              <a:lumOff val="80000"/>
            </a:schemeClr>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"pi": "54919CA5-4101-4AE4-595B-353C51AA983C",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mnmn</a:t>
            </a:r>
            <a:r>
              <a:rPr lang="en-US" altLang="ko-KR" sz="800" dirty="0">
                <a:latin typeface="Courier New" pitchFamily="49" charset="0"/>
                <a:cs typeface="Courier New" pitchFamily="49" charset="0"/>
              </a:rPr>
              <a:t>": "STRK, Inc"</a:t>
            </a:r>
          </a:p>
          <a:p>
            <a:r>
              <a:rPr lang="en-US" altLang="ko-KR" sz="800" dirty="0">
                <a:latin typeface="Courier New" pitchFamily="49" charset="0"/>
                <a:cs typeface="Courier New" pitchFamily="49" charset="0"/>
              </a:rPr>
              <a:t>}</a:t>
            </a:r>
            <a:endParaRPr lang="ko-KR" altLang="en-US" sz="800" dirty="0" err="1">
              <a:latin typeface="Courier New" pitchFamily="49" charset="0"/>
              <a:cs typeface="Courier New" pitchFamily="49" charset="0"/>
            </a:endParaRPr>
          </a:p>
        </p:txBody>
      </p:sp>
      <p:sp>
        <p:nvSpPr>
          <p:cNvPr id="31" name="TextBox 30"/>
          <p:cNvSpPr txBox="1"/>
          <p:nvPr/>
        </p:nvSpPr>
        <p:spPr>
          <a:xfrm>
            <a:off x="9020600" y="5037486"/>
            <a:ext cx="2694563" cy="609330"/>
          </a:xfrm>
          <a:prstGeom prst="rect">
            <a:avLst/>
          </a:prstGeom>
          <a:solidFill>
            <a:srgbClr val="FFCC99"/>
          </a:solidFill>
          <a:ln w="3175">
            <a:solidFill>
              <a:schemeClr val="tx1"/>
            </a:solidFill>
          </a:ln>
        </p:spPr>
        <p:txBody>
          <a:bodyPr wrap="square" rtlCol="0">
            <a:normAutofit fontScale="850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myDeskLampSwitch</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"value": true</a:t>
            </a:r>
          </a:p>
          <a:p>
            <a:r>
              <a:rPr lang="en-US" altLang="ko-KR" sz="800" dirty="0">
                <a:latin typeface="Courier New" pitchFamily="49" charset="0"/>
                <a:cs typeface="Courier New" pitchFamily="49" charset="0"/>
              </a:rPr>
              <a:t>}</a:t>
            </a:r>
          </a:p>
        </p:txBody>
      </p:sp>
      <p:sp>
        <p:nvSpPr>
          <p:cNvPr id="32" name="TextBox 31"/>
          <p:cNvSpPr txBox="1"/>
          <p:nvPr/>
        </p:nvSpPr>
        <p:spPr>
          <a:xfrm>
            <a:off x="9024086" y="5679455"/>
            <a:ext cx="2682024" cy="654817"/>
          </a:xfrm>
          <a:prstGeom prst="rect">
            <a:avLst/>
          </a:prstGeom>
          <a:solidFill>
            <a:srgbClr val="FFCC99"/>
          </a:solidFill>
          <a:ln w="3175">
            <a:solidFill>
              <a:schemeClr val="tx1"/>
            </a:solidFill>
          </a:ln>
        </p:spPr>
        <p:txBody>
          <a:bodyPr wrap="square" rtlCol="0">
            <a:normAutofit fontScale="9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myDeskLampBrightness</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"brightness": 50</a:t>
            </a:r>
          </a:p>
          <a:p>
            <a:r>
              <a:rPr lang="en-US" altLang="ko-KR" sz="800" dirty="0">
                <a:latin typeface="Courier New" pitchFamily="49" charset="0"/>
                <a:cs typeface="Courier New" pitchFamily="49" charset="0"/>
              </a:rPr>
              <a:t>}</a:t>
            </a:r>
          </a:p>
        </p:txBody>
      </p:sp>
      <p:sp>
        <p:nvSpPr>
          <p:cNvPr id="26" name="TextBox 25">
            <a:extLst>
              <a:ext uri="{FF2B5EF4-FFF2-40B4-BE49-F238E27FC236}">
                <a16:creationId xmlns:a16="http://schemas.microsoft.com/office/drawing/2014/main" id="{8A79E418-CF5E-49DE-822A-177EFA6B5CAA}"/>
              </a:ext>
            </a:extLst>
          </p:cNvPr>
          <p:cNvSpPr txBox="1"/>
          <p:nvPr/>
        </p:nvSpPr>
        <p:spPr>
          <a:xfrm>
            <a:off x="9005519" y="3558694"/>
            <a:ext cx="2700591" cy="760122"/>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"n": "</a:t>
            </a:r>
            <a:r>
              <a:rPr lang="en-US" altLang="ko-KR" sz="800" dirty="0" err="1">
                <a:latin typeface="Courier New" pitchFamily="49" charset="0"/>
                <a:cs typeface="Courier New" pitchFamily="49" charset="0"/>
              </a:rPr>
              <a:t>myDeskLamp</a:t>
            </a:r>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"di": "dc70373c-1e8d-4fb3-962e-017eaa863989", </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icv</a:t>
            </a:r>
            <a:r>
              <a:rPr lang="en-US" altLang="ko-KR" sz="800" dirty="0">
                <a:latin typeface="Courier New" pitchFamily="49" charset="0"/>
                <a:cs typeface="Courier New" pitchFamily="49" charset="0"/>
              </a:rPr>
              <a:t>": "ocf.1.0.0",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dmv</a:t>
            </a:r>
            <a:r>
              <a:rPr lang="en-US" altLang="ko-KR" sz="800" dirty="0">
                <a:latin typeface="Courier New" pitchFamily="49" charset="0"/>
                <a:cs typeface="Courier New" pitchFamily="49" charset="0"/>
              </a:rPr>
              <a:t>": "ocf.res.1.0.0, ocf.sh.1.0.0",</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piid</a:t>
            </a:r>
            <a:r>
              <a:rPr lang="en-US" altLang="ko-KR" sz="800" dirty="0">
                <a:latin typeface="Courier New" pitchFamily="49" charset="0"/>
                <a:cs typeface="Courier New" pitchFamily="49" charset="0"/>
              </a:rPr>
              <a:t>": "6F0AAC04-2BB0-468D-B57C-16570A26AE48"</a:t>
            </a:r>
          </a:p>
          <a:p>
            <a:r>
              <a:rPr lang="en-US" altLang="ko-KR" sz="800" dirty="0">
                <a:latin typeface="Courier New" pitchFamily="49" charset="0"/>
                <a:cs typeface="Courier New" pitchFamily="49" charset="0"/>
              </a:rPr>
              <a:t>}</a:t>
            </a:r>
          </a:p>
        </p:txBody>
      </p:sp>
      <p:sp>
        <p:nvSpPr>
          <p:cNvPr id="33" name="TextBox 32">
            <a:extLst>
              <a:ext uri="{FF2B5EF4-FFF2-40B4-BE49-F238E27FC236}">
                <a16:creationId xmlns:a16="http://schemas.microsoft.com/office/drawing/2014/main" id="{F59E9402-3D39-446F-9319-4EC78103F43F}"/>
              </a:ext>
            </a:extLst>
          </p:cNvPr>
          <p:cNvSpPr txBox="1"/>
          <p:nvPr/>
        </p:nvSpPr>
        <p:spPr>
          <a:xfrm>
            <a:off x="9005519" y="564211"/>
            <a:ext cx="2700591" cy="2960966"/>
          </a:xfrm>
          <a:prstGeom prst="rect">
            <a:avLst/>
          </a:prstGeom>
          <a:solidFill>
            <a:schemeClr val="accent5">
              <a:lumMod val="20000"/>
              <a:lumOff val="80000"/>
            </a:schemeClr>
          </a:solidFill>
          <a:ln w="3175">
            <a:solidFill>
              <a:schemeClr val="tx1"/>
            </a:solidFill>
          </a:ln>
        </p:spPr>
        <p:txBody>
          <a:bodyPr wrap="square" rtlCol="0">
            <a:normAutofit fontScale="62500" lnSpcReduction="20000"/>
          </a:bodyPr>
          <a:lstStyle/>
          <a:p>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"links":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/res",</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rel</a:t>
            </a:r>
            <a:r>
              <a:rPr lang="en-US" altLang="ko-KR" sz="800" dirty="0">
                <a:latin typeface="Courier New" pitchFamily="49" charset="0"/>
                <a:cs typeface="Courier New" pitchFamily="49" charset="0"/>
              </a:rPr>
              <a:t>": "self",</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["oic.wk.res"],</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oic.if.ll</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://[2001:db8:a::b1d4]:33333"}]</a:t>
            </a:r>
          </a:p>
          <a:p>
            <a:r>
              <a:rPr lang="en-US" altLang="ko-KR" sz="800" dirty="0">
                <a:latin typeface="Courier New" pitchFamily="49" charset="0"/>
                <a:cs typeface="Courier New" pitchFamily="49" charset="0"/>
              </a:rPr>
              <a:t>    },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/d",</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oic.wk.d</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oic.d.light</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a:t>
            </a:r>
            <a:r>
              <a:rPr lang="en-US" altLang="ko-KR" sz="800" dirty="0">
                <a:latin typeface="Courier New" pitchFamily="49" charset="0"/>
                <a:cs typeface="Courier New" pitchFamily="49" charset="0"/>
              </a:rPr>
              <a:t>/p",</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oic.wk.p</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oic.if.r</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myLightSwitch</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oic.r.switch.binary</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"anchor": "</a:t>
            </a:r>
            <a:r>
              <a:rPr lang="en-US" altLang="ko-KR" sz="800" dirty="0" err="1">
                <a:latin typeface="Courier New" pitchFamily="49" charset="0"/>
                <a:cs typeface="Courier New" pitchFamily="49" charset="0"/>
              </a:rPr>
              <a:t>ocf</a:t>
            </a:r>
            <a:r>
              <a:rPr lang="en-US" altLang="ko-KR" sz="800" dirty="0">
                <a:latin typeface="Courier New" pitchFamily="49" charset="0"/>
                <a:cs typeface="Courier New" pitchFamily="49" charset="0"/>
              </a:rPr>
              <a:t>://dc70373c-1e8d-4fb3-962e-017eaa863989",</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href</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myLightBrightness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rt</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oic.r.brightness</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"if": ["</a:t>
            </a:r>
            <a:r>
              <a:rPr lang="en-US" altLang="ko-KR" sz="800" dirty="0" err="1">
                <a:latin typeface="Courier New" pitchFamily="49" charset="0"/>
                <a:cs typeface="Courier New" pitchFamily="49" charset="0"/>
              </a:rPr>
              <a:t>oic.if.a</a:t>
            </a:r>
            <a:r>
              <a:rPr lang="en-US" altLang="ko-KR" sz="800" dirty="0">
                <a:latin typeface="Courier New" pitchFamily="49" charset="0"/>
                <a:cs typeface="Courier New" pitchFamily="49" charset="0"/>
              </a:rPr>
              <a:t>", "</a:t>
            </a:r>
            <a:r>
              <a:rPr lang="en-US" altLang="ko-KR" sz="800" dirty="0" err="1">
                <a:latin typeface="Courier New" pitchFamily="49" charset="0"/>
                <a:cs typeface="Courier New" pitchFamily="49" charset="0"/>
              </a:rPr>
              <a:t>oic.if.baseline</a:t>
            </a:r>
            <a:r>
              <a:rPr lang="en-US" altLang="ko-KR" sz="800" dirty="0">
                <a:latin typeface="Courier New" pitchFamily="49" charset="0"/>
                <a:cs typeface="Courier New" pitchFamily="49" charset="0"/>
              </a:rPr>
              <a:t>"],</a:t>
            </a:r>
          </a:p>
          <a:p>
            <a:r>
              <a:rPr lang="en-US" altLang="ko-KR" sz="800" dirty="0">
                <a:latin typeface="Courier New" pitchFamily="49" charset="0"/>
                <a:cs typeface="Courier New" pitchFamily="49" charset="0"/>
              </a:rPr>
              <a:t>      "p": {"</a:t>
            </a:r>
            <a:r>
              <a:rPr lang="en-US" altLang="ko-KR" sz="800" dirty="0" err="1">
                <a:latin typeface="Courier New" pitchFamily="49" charset="0"/>
                <a:cs typeface="Courier New" pitchFamily="49" charset="0"/>
              </a:rPr>
              <a:t>bm</a:t>
            </a:r>
            <a:r>
              <a:rPr lang="en-US" altLang="ko-KR" sz="800" dirty="0">
                <a:latin typeface="Courier New" pitchFamily="49" charset="0"/>
                <a:cs typeface="Courier New" pitchFamily="49" charset="0"/>
              </a:rPr>
              <a:t>": 3},</a:t>
            </a:r>
          </a:p>
          <a:p>
            <a:r>
              <a:rPr lang="en-US" altLang="ko-KR" sz="800" dirty="0">
                <a:latin typeface="Courier New" pitchFamily="49" charset="0"/>
                <a:cs typeface="Courier New" pitchFamily="49" charset="0"/>
              </a:rPr>
              <a:t>      "eps": [{"ep": "</a:t>
            </a:r>
            <a:r>
              <a:rPr lang="en-US" altLang="ko-KR" sz="800" dirty="0" err="1">
                <a:latin typeface="Courier New" pitchFamily="49" charset="0"/>
                <a:cs typeface="Courier New" pitchFamily="49" charset="0"/>
              </a:rPr>
              <a:t>coaps</a:t>
            </a:r>
            <a:r>
              <a:rPr lang="en-US" altLang="ko-KR" sz="800" dirty="0">
                <a:latin typeface="Courier New" pitchFamily="49" charset="0"/>
                <a:cs typeface="Courier New" pitchFamily="49" charset="0"/>
              </a:rPr>
              <a:t>://[2001:db8:b::c2e5]:22222"}]</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  ]</a:t>
            </a:r>
          </a:p>
          <a:p>
            <a:r>
              <a:rPr lang="en-US" altLang="ko-KR" sz="800" dirty="0">
                <a:latin typeface="Courier New" pitchFamily="49" charset="0"/>
                <a:cs typeface="Courier New" pitchFamily="49" charset="0"/>
              </a:rPr>
              <a:t>}</a:t>
            </a:r>
          </a:p>
        </p:txBody>
      </p:sp>
      <p:pic>
        <p:nvPicPr>
          <p:cNvPr id="27" name="Picture 2" descr="https://www.troopsupport.dla.mil/events/images/140122.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82242" y="3220615"/>
            <a:ext cx="1458097" cy="222482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484581" y="3136064"/>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6" name="직선 화살표 연결선 35"/>
          <p:cNvCxnSpPr/>
          <p:nvPr/>
        </p:nvCxnSpPr>
        <p:spPr>
          <a:xfrm flipV="1">
            <a:off x="3081049" y="3536611"/>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flipV="1">
            <a:off x="3081049" y="394852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Content Placeholder 2"/>
          <p:cNvSpPr txBox="1">
            <a:spLocks/>
          </p:cNvSpPr>
          <p:nvPr/>
        </p:nvSpPr>
        <p:spPr>
          <a:xfrm>
            <a:off x="2721823" y="2919571"/>
            <a:ext cx="3980289" cy="57541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myDeskLampSwitch</a:t>
            </a:r>
            <a:endParaRPr lang="en-US" altLang="ko-KR" sz="1600" b="1" dirty="0">
              <a:latin typeface="Courier New" panose="02070309020205020404" pitchFamily="49" charset="0"/>
              <a:cs typeface="Courier New" panose="02070309020205020404" pitchFamily="49" charset="0"/>
            </a:endParaRPr>
          </a:p>
          <a:p>
            <a:pPr marL="457200" indent="-457200" algn="ctr">
              <a:buNone/>
            </a:pPr>
            <a:r>
              <a:rPr lang="en-US" altLang="ko-KR" sz="1600" b="1" dirty="0">
                <a:latin typeface="Courier New" panose="02070309020205020404" pitchFamily="49" charset="0"/>
                <a:cs typeface="Courier New" panose="02070309020205020404" pitchFamily="49" charset="0"/>
              </a:rPr>
              <a:t>?if=</a:t>
            </a:r>
            <a:r>
              <a:rPr lang="en-US" altLang="ko-KR" sz="1600" b="1" dirty="0" err="1">
                <a:latin typeface="Courier New" panose="02070309020205020404" pitchFamily="49" charset="0"/>
                <a:cs typeface="Courier New" panose="02070309020205020404" pitchFamily="49" charset="0"/>
              </a:rPr>
              <a:t>oic.if.baseline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41" name="Content Placeholder 2"/>
          <p:cNvSpPr txBox="1">
            <a:spLocks/>
          </p:cNvSpPr>
          <p:nvPr/>
        </p:nvSpPr>
        <p:spPr>
          <a:xfrm>
            <a:off x="3081049" y="3667469"/>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8" name="TextBox 27"/>
          <p:cNvSpPr txBox="1"/>
          <p:nvPr/>
        </p:nvSpPr>
        <p:spPr>
          <a:xfrm>
            <a:off x="3235761" y="4106352"/>
            <a:ext cx="2954719" cy="970045"/>
          </a:xfrm>
          <a:prstGeom prst="rect">
            <a:avLst/>
          </a:prstGeom>
          <a:solidFill>
            <a:schemeClr val="accent5">
              <a:lumMod val="20000"/>
              <a:lumOff val="80000"/>
            </a:schemeClr>
          </a:solidFill>
          <a:ln w="3175">
            <a:solidFill>
              <a:schemeClr val="tx1"/>
            </a:solidFill>
          </a:ln>
        </p:spPr>
        <p:txBody>
          <a:bodyPr wrap="square" rtlCol="0">
            <a:normAutofit fontScale="925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"n": "</a:t>
            </a:r>
            <a:r>
              <a:rPr lang="en-US" altLang="ko-KR" sz="1000" dirty="0" err="1">
                <a:latin typeface="Courier New" pitchFamily="49" charset="0"/>
                <a:cs typeface="Courier New" pitchFamily="49" charset="0"/>
              </a:rPr>
              <a:t>myDeskLampSwitch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"value": true</a:t>
            </a:r>
          </a:p>
          <a:p>
            <a:r>
              <a:rPr lang="en-US" altLang="ko-KR" sz="1000" dirty="0">
                <a:latin typeface="Courier New" pitchFamily="49" charset="0"/>
                <a:cs typeface="Courier New" pitchFamily="49" charset="0"/>
              </a:rPr>
              <a:t>}</a:t>
            </a:r>
          </a:p>
        </p:txBody>
      </p:sp>
      <p:sp>
        <p:nvSpPr>
          <p:cNvPr id="35" name="Line 35"/>
          <p:cNvSpPr>
            <a:spLocks noChangeShapeType="1"/>
          </p:cNvSpPr>
          <p:nvPr>
            <p:custDataLst>
              <p:tags r:id="rId1"/>
            </p:custDataLst>
          </p:nvPr>
        </p:nvSpPr>
        <p:spPr bwMode="auto">
          <a:xfrm flipH="1">
            <a:off x="8138983" y="3250215"/>
            <a:ext cx="932587" cy="872044"/>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7" name="Line 35"/>
          <p:cNvSpPr>
            <a:spLocks noChangeShapeType="1"/>
          </p:cNvSpPr>
          <p:nvPr>
            <p:custDataLst>
              <p:tags r:id="rId2"/>
            </p:custDataLst>
          </p:nvPr>
        </p:nvSpPr>
        <p:spPr bwMode="auto">
          <a:xfrm flipH="1" flipV="1">
            <a:off x="8138983" y="5002580"/>
            <a:ext cx="932587" cy="27825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8" name="Line 35"/>
          <p:cNvSpPr>
            <a:spLocks noChangeShapeType="1"/>
          </p:cNvSpPr>
          <p:nvPr>
            <p:custDataLst>
              <p:tags r:id="rId3"/>
            </p:custDataLst>
          </p:nvPr>
        </p:nvSpPr>
        <p:spPr bwMode="auto">
          <a:xfrm flipH="1">
            <a:off x="8138982" y="4641083"/>
            <a:ext cx="971319" cy="4415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42" name="Line 35"/>
          <p:cNvSpPr>
            <a:spLocks noChangeShapeType="1"/>
          </p:cNvSpPr>
          <p:nvPr>
            <p:custDataLst>
              <p:tags r:id="rId4"/>
            </p:custDataLst>
          </p:nvPr>
        </p:nvSpPr>
        <p:spPr bwMode="auto">
          <a:xfrm flipH="1">
            <a:off x="8150636" y="3937533"/>
            <a:ext cx="959667" cy="440242"/>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cxnSp>
        <p:nvCxnSpPr>
          <p:cNvPr id="20" name="직선 화살표 연결선 19"/>
          <p:cNvCxnSpPr>
            <a:cxnSpLocks/>
          </p:cNvCxnSpPr>
          <p:nvPr/>
        </p:nvCxnSpPr>
        <p:spPr>
          <a:xfrm>
            <a:off x="8256757" y="3558694"/>
            <a:ext cx="748762" cy="1606693"/>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cxnSpLocks/>
          </p:cNvCxnSpPr>
          <p:nvPr/>
        </p:nvCxnSpPr>
        <p:spPr>
          <a:xfrm>
            <a:off x="8256757" y="3842426"/>
            <a:ext cx="748762" cy="1603012"/>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날짜 개체 틀 2"/>
          <p:cNvSpPr>
            <a:spLocks noGrp="1"/>
          </p:cNvSpPr>
          <p:nvPr>
            <p:ph type="dt" sz="half" idx="10"/>
          </p:nvPr>
        </p:nvSpPr>
        <p:spPr/>
        <p:txBody>
          <a:bodyPr/>
          <a:lstStyle/>
          <a:p>
            <a:fld id="{B3693A4C-6D35-4D7B-860A-9DDA566DAF65}" type="datetime3">
              <a:rPr lang="en-US" altLang="ko-KR" smtClean="0"/>
              <a:t>26 June 2017</a:t>
            </a:fld>
            <a:endParaRPr lang="en-US" dirty="0"/>
          </a:p>
        </p:txBody>
      </p:sp>
      <p:sp>
        <p:nvSpPr>
          <p:cNvPr id="4" name="바닥글 개체 틀 3"/>
          <p:cNvSpPr>
            <a:spLocks noGrp="1"/>
          </p:cNvSpPr>
          <p:nvPr>
            <p:ph type="ftr" sz="quarter" idx="11"/>
          </p:nvPr>
        </p:nvSpPr>
        <p:spPr/>
        <p:txBody>
          <a:bodyPr/>
          <a:lstStyle/>
          <a:p>
            <a:r>
              <a:rPr lang="en-US" altLang="ko-KR" dirty="0"/>
              <a:t>Open Connectivity Foundation Public Information - No NDA</a:t>
            </a:r>
          </a:p>
        </p:txBody>
      </p:sp>
      <p:sp>
        <p:nvSpPr>
          <p:cNvPr id="5" name="슬라이드 번호 개체 틀 4"/>
          <p:cNvSpPr>
            <a:spLocks noGrp="1"/>
          </p:cNvSpPr>
          <p:nvPr>
            <p:ph type="sldNum" sz="quarter" idx="12"/>
          </p:nvPr>
        </p:nvSpPr>
        <p:spPr/>
        <p:txBody>
          <a:bodyPr/>
          <a:lstStyle/>
          <a:p>
            <a:fld id="{17A5C656-E050-4F3D-A0DB-0D19E9E83691}" type="slidenum">
              <a:rPr lang="en-US" smtClean="0"/>
              <a:pPr/>
              <a:t>62</a:t>
            </a:fld>
            <a:endParaRPr lang="en-US" dirty="0"/>
          </a:p>
        </p:txBody>
      </p:sp>
      <p:sp>
        <p:nvSpPr>
          <p:cNvPr id="43" name="Line 35">
            <a:extLst>
              <a:ext uri="{FF2B5EF4-FFF2-40B4-BE49-F238E27FC236}">
                <a16:creationId xmlns:a16="http://schemas.microsoft.com/office/drawing/2014/main" id="{4DFC6B38-19AE-4BA0-9B82-C530735511F2}"/>
              </a:ext>
            </a:extLst>
          </p:cNvPr>
          <p:cNvSpPr>
            <a:spLocks noChangeShapeType="1"/>
          </p:cNvSpPr>
          <p:nvPr>
            <p:custDataLst>
              <p:tags r:id="rId5"/>
            </p:custDataLst>
          </p:nvPr>
        </p:nvSpPr>
        <p:spPr bwMode="auto">
          <a:xfrm flipH="1" flipV="1">
            <a:off x="8150636" y="5302698"/>
            <a:ext cx="920934" cy="679323"/>
          </a:xfrm>
          <a:prstGeom prst="line">
            <a:avLst/>
          </a:prstGeom>
          <a:noFill/>
          <a:ln w="5715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29" name="제목 1">
            <a:extLst>
              <a:ext uri="{FF2B5EF4-FFF2-40B4-BE49-F238E27FC236}">
                <a16:creationId xmlns:a16="http://schemas.microsoft.com/office/drawing/2014/main" id="{4CB21126-01A2-4C56-AFAA-9CDF024B6D84}"/>
              </a:ext>
            </a:extLst>
          </p:cNvPr>
          <p:cNvSpPr>
            <a:spLocks noGrp="1"/>
          </p:cNvSpPr>
          <p:nvPr>
            <p:ph type="title"/>
          </p:nvPr>
        </p:nvSpPr>
        <p:spPr>
          <a:xfrm>
            <a:off x="491046" y="94453"/>
            <a:ext cx="10295018" cy="721233"/>
          </a:xfrm>
        </p:spPr>
        <p:txBody>
          <a:bodyPr/>
          <a:lstStyle/>
          <a:p>
            <a:r>
              <a:rPr lang="en-US" altLang="ko-KR" dirty="0"/>
              <a:t>(Direct) Discovery with </a:t>
            </a:r>
            <a:r>
              <a:rPr lang="en-US" altLang="ko-KR" dirty="0" err="1"/>
              <a:t>oic</a:t>
            </a:r>
            <a:r>
              <a:rPr lang="en-US" altLang="ko-KR" dirty="0"/>
              <a:t>/res</a:t>
            </a:r>
            <a:endParaRPr lang="ko-KR" altLang="en-US" dirty="0"/>
          </a:p>
        </p:txBody>
      </p:sp>
    </p:spTree>
    <p:extLst>
      <p:ext uri="{BB962C8B-B14F-4D97-AF65-F5344CB8AC3E}">
        <p14:creationId xmlns:p14="http://schemas.microsoft.com/office/powerpoint/2010/main" val="47340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right)">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right)">
                                      <p:cBhvr>
                                        <p:cTn id="25" dur="500"/>
                                        <p:tgtEl>
                                          <p:spTgt spid="39"/>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right)">
                                      <p:cBhvr>
                                        <p:cTn id="28" dur="500"/>
                                        <p:tgtEl>
                                          <p:spTgt spid="41"/>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C652D671-2FCD-4410-AB5A-4AC360D747E0}"/>
              </a:ext>
            </a:extLst>
          </p:cNvPr>
          <p:cNvSpPr>
            <a:spLocks noGrp="1"/>
          </p:cNvSpPr>
          <p:nvPr>
            <p:ph idx="1"/>
          </p:nvPr>
        </p:nvSpPr>
        <p:spPr>
          <a:xfrm>
            <a:off x="491046" y="1156997"/>
            <a:ext cx="11200912" cy="1274918"/>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endParaRPr lang="ko-KR" altLang="en-US" dirty="0"/>
          </a:p>
        </p:txBody>
      </p:sp>
      <p:sp>
        <p:nvSpPr>
          <p:cNvPr id="3" name="제목 2">
            <a:extLst>
              <a:ext uri="{FF2B5EF4-FFF2-40B4-BE49-F238E27FC236}">
                <a16:creationId xmlns:a16="http://schemas.microsoft.com/office/drawing/2014/main" id="{313FCDB4-7188-484D-9556-3B76002B1AB3}"/>
              </a:ext>
            </a:extLst>
          </p:cNvPr>
          <p:cNvSpPr>
            <a:spLocks noGrp="1"/>
          </p:cNvSpPr>
          <p:nvPr>
            <p:ph type="title"/>
          </p:nvPr>
        </p:nvSpPr>
        <p:spPr/>
        <p:txBody>
          <a:bodyPr/>
          <a:lstStyle/>
          <a:p>
            <a:r>
              <a:rPr lang="en-US" altLang="ko-KR" dirty="0"/>
              <a:t>(Indirect) Discovery with Resource Directory </a:t>
            </a:r>
            <a:endParaRPr lang="ko-KR" altLang="en-US" dirty="0"/>
          </a:p>
        </p:txBody>
      </p:sp>
      <p:sp>
        <p:nvSpPr>
          <p:cNvPr id="4" name="날짜 개체 틀 3">
            <a:extLst>
              <a:ext uri="{FF2B5EF4-FFF2-40B4-BE49-F238E27FC236}">
                <a16:creationId xmlns:a16="http://schemas.microsoft.com/office/drawing/2014/main" id="{65B19BB1-913C-4C3D-BA60-73FAE13017A2}"/>
              </a:ext>
            </a:extLst>
          </p:cNvPr>
          <p:cNvSpPr>
            <a:spLocks noGrp="1"/>
          </p:cNvSpPr>
          <p:nvPr>
            <p:ph type="dt" sz="half" idx="10"/>
          </p:nvPr>
        </p:nvSpPr>
        <p:spPr/>
        <p:txBody>
          <a:bodyPr/>
          <a:lstStyle/>
          <a:p>
            <a:fld id="{02EB5727-10BE-4F2F-8E26-B6F511CC9AFE}"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0F611594-00B0-4327-BA5A-2C2855CDC98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E71B05B8-1262-4C8C-88FE-8AE32EAA76A5}"/>
              </a:ext>
            </a:extLst>
          </p:cNvPr>
          <p:cNvSpPr>
            <a:spLocks noGrp="1"/>
          </p:cNvSpPr>
          <p:nvPr>
            <p:ph type="sldNum" sz="quarter" idx="12"/>
          </p:nvPr>
        </p:nvSpPr>
        <p:spPr/>
        <p:txBody>
          <a:bodyPr/>
          <a:lstStyle/>
          <a:p>
            <a:fld id="{17A5C656-E050-4F3D-A0DB-0D19E9E83691}" type="slidenum">
              <a:rPr lang="en-US" smtClean="0"/>
              <a:pPr/>
              <a:t>63</a:t>
            </a:fld>
            <a:endParaRPr lang="en-US" dirty="0"/>
          </a:p>
        </p:txBody>
      </p:sp>
      <p:pic>
        <p:nvPicPr>
          <p:cNvPr id="7" name="Picture 2" descr="https://www.troopsupport.dla.mil/events/images/140122.jpg">
            <a:extLst>
              <a:ext uri="{FF2B5EF4-FFF2-40B4-BE49-F238E27FC236}">
                <a16:creationId xmlns:a16="http://schemas.microsoft.com/office/drawing/2014/main" id="{7C1BA82A-780E-49FB-8B1D-532F0D4C44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84485" y="4765479"/>
            <a:ext cx="981040" cy="14969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F2A1F44-DD8C-4BE2-B6A0-8489152CF71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970974" y="4798825"/>
            <a:ext cx="789757" cy="1499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74638253-C929-4CF2-B21B-728672D3001A}"/>
              </a:ext>
            </a:extLst>
          </p:cNvPr>
          <p:cNvCxnSpPr>
            <a:cxnSpLocks/>
          </p:cNvCxnSpPr>
          <p:nvPr/>
        </p:nvCxnSpPr>
        <p:spPr>
          <a:xfrm flipH="1" flipV="1">
            <a:off x="6653719"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Picture 4" descr="http://gsdisposals.com/wp-content/uploads/2013/08/bigstock-Row-of-network-servers-in-data-42441367.jpg">
            <a:extLst>
              <a:ext uri="{FF2B5EF4-FFF2-40B4-BE49-F238E27FC236}">
                <a16:creationId xmlns:a16="http://schemas.microsoft.com/office/drawing/2014/main" id="{2DD27F90-64EA-461D-97AF-9E674A03AED9}"/>
              </a:ext>
            </a:extLst>
          </p:cNvPr>
          <p:cNvPicPr>
            <a:picLocks noChangeAspect="1" noChangeArrowheads="1"/>
          </p:cNvPicPr>
          <p:nvPr/>
        </p:nvPicPr>
        <p:blipFill>
          <a:blip r:embed="rId4" cstate="print"/>
          <a:srcRect/>
          <a:stretch>
            <a:fillRect/>
          </a:stretch>
        </p:blipFill>
        <p:spPr bwMode="auto">
          <a:xfrm>
            <a:off x="4859658" y="2605610"/>
            <a:ext cx="1728192" cy="1439800"/>
          </a:xfrm>
          <a:prstGeom prst="rect">
            <a:avLst/>
          </a:prstGeom>
          <a:noFill/>
        </p:spPr>
      </p:pic>
      <p:cxnSp>
        <p:nvCxnSpPr>
          <p:cNvPr id="12" name="직선 화살표 연결선 11">
            <a:extLst>
              <a:ext uri="{FF2B5EF4-FFF2-40B4-BE49-F238E27FC236}">
                <a16:creationId xmlns:a16="http://schemas.microsoft.com/office/drawing/2014/main" id="{3B50DAC0-8007-4FD3-942E-2AD32E02903A}"/>
              </a:ext>
            </a:extLst>
          </p:cNvPr>
          <p:cNvCxnSpPr>
            <a:cxnSpLocks/>
          </p:cNvCxnSpPr>
          <p:nvPr/>
        </p:nvCxnSpPr>
        <p:spPr>
          <a:xfrm flipV="1">
            <a:off x="3035034" y="4075890"/>
            <a:ext cx="1795458" cy="981419"/>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1B78E8AC-E73F-494A-8D2A-EF96213E2DA2}"/>
              </a:ext>
            </a:extLst>
          </p:cNvPr>
          <p:cNvCxnSpPr>
            <a:cxnSpLocks/>
          </p:cNvCxnSpPr>
          <p:nvPr/>
        </p:nvCxnSpPr>
        <p:spPr>
          <a:xfrm flipV="1">
            <a:off x="2966937"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E6443AC-17BB-4E8D-B933-ACDD5F69A8CB}"/>
              </a:ext>
            </a:extLst>
          </p:cNvPr>
          <p:cNvSpPr txBox="1">
            <a:spLocks/>
          </p:cNvSpPr>
          <p:nvPr/>
        </p:nvSpPr>
        <p:spPr>
          <a:xfrm>
            <a:off x="9865525" y="5287527"/>
            <a:ext cx="1957308"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Publishing </a:t>
            </a:r>
          </a:p>
          <a:p>
            <a:pPr marL="457200" indent="-457200" algn="ctr">
              <a:buNone/>
            </a:pPr>
            <a:r>
              <a:rPr lang="en-US" altLang="ko-KR" sz="1600" b="1" dirty="0"/>
              <a:t>Device </a:t>
            </a:r>
            <a:endParaRPr lang="en-US" sz="1600" b="1" dirty="0">
              <a:solidFill>
                <a:srgbClr val="1C3339"/>
              </a:solidFill>
            </a:endParaRPr>
          </a:p>
        </p:txBody>
      </p:sp>
      <p:sp>
        <p:nvSpPr>
          <p:cNvPr id="16" name="Content Placeholder 2">
            <a:extLst>
              <a:ext uri="{FF2B5EF4-FFF2-40B4-BE49-F238E27FC236}">
                <a16:creationId xmlns:a16="http://schemas.microsoft.com/office/drawing/2014/main" id="{0C16FCD1-47B8-40C2-9C92-3B1BB21753D0}"/>
              </a:ext>
            </a:extLst>
          </p:cNvPr>
          <p:cNvSpPr txBox="1">
            <a:spLocks/>
          </p:cNvSpPr>
          <p:nvPr/>
        </p:nvSpPr>
        <p:spPr>
          <a:xfrm>
            <a:off x="6507805" y="2556080"/>
            <a:ext cx="1492049" cy="62839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t>Resource</a:t>
            </a:r>
          </a:p>
          <a:p>
            <a:pPr marL="457200" indent="-457200" algn="ctr">
              <a:buNone/>
            </a:pPr>
            <a:r>
              <a:rPr lang="en-US" altLang="ko-KR" sz="1600" b="1" dirty="0"/>
              <a:t>Directory</a:t>
            </a:r>
            <a:endParaRPr lang="en-US" sz="1600" b="1" dirty="0">
              <a:solidFill>
                <a:srgbClr val="1C3339"/>
              </a:solidFill>
            </a:endParaRPr>
          </a:p>
        </p:txBody>
      </p:sp>
      <p:sp>
        <p:nvSpPr>
          <p:cNvPr id="17" name="Content Placeholder 2">
            <a:extLst>
              <a:ext uri="{FF2B5EF4-FFF2-40B4-BE49-F238E27FC236}">
                <a16:creationId xmlns:a16="http://schemas.microsoft.com/office/drawing/2014/main" id="{917C7925-2644-430A-BFA1-AFAE3BCF62D9}"/>
              </a:ext>
            </a:extLst>
          </p:cNvPr>
          <p:cNvSpPr txBox="1">
            <a:spLocks/>
          </p:cNvSpPr>
          <p:nvPr/>
        </p:nvSpPr>
        <p:spPr>
          <a:xfrm>
            <a:off x="6225700"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Content Placeholder 2">
            <a:extLst>
              <a:ext uri="{FF2B5EF4-FFF2-40B4-BE49-F238E27FC236}">
                <a16:creationId xmlns:a16="http://schemas.microsoft.com/office/drawing/2014/main" id="{36825D00-5160-4C77-8C1A-F3BA17AFFD94}"/>
              </a:ext>
            </a:extLst>
          </p:cNvPr>
          <p:cNvSpPr txBox="1">
            <a:spLocks/>
          </p:cNvSpPr>
          <p:nvPr/>
        </p:nvSpPr>
        <p:spPr>
          <a:xfrm>
            <a:off x="573932" y="3621856"/>
            <a:ext cx="3492219" cy="102796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Discover </a:t>
            </a:r>
          </a:p>
          <a:p>
            <a:pPr marL="457200" indent="-457200" algn="ctr">
              <a:buNone/>
            </a:pPr>
            <a:r>
              <a:rPr lang="en-US" altLang="ko-KR" sz="1600" b="1" dirty="0">
                <a:latin typeface="Courier New" panose="02070309020205020404" pitchFamily="49" charset="0"/>
                <a:cs typeface="Courier New" panose="02070309020205020404" pitchFamily="49" charset="0"/>
              </a:rPr>
              <a:t>3</a:t>
            </a:r>
            <a:r>
              <a:rPr lang="en-US" altLang="ko-KR" sz="1600" b="1" baseline="30000" dirty="0">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party Resource via RD</a:t>
            </a:r>
          </a:p>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E9A0BA39-C746-4D0A-9112-D02161CF8290}"/>
              </a:ext>
            </a:extLst>
          </p:cNvPr>
          <p:cNvSpPr txBox="1">
            <a:spLocks/>
          </p:cNvSpPr>
          <p:nvPr/>
        </p:nvSpPr>
        <p:spPr>
          <a:xfrm>
            <a:off x="3910517" y="4594624"/>
            <a:ext cx="1556414" cy="40056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cxnSp>
        <p:nvCxnSpPr>
          <p:cNvPr id="20" name="직선 화살표 연결선 19">
            <a:extLst>
              <a:ext uri="{FF2B5EF4-FFF2-40B4-BE49-F238E27FC236}">
                <a16:creationId xmlns:a16="http://schemas.microsoft.com/office/drawing/2014/main" id="{19D4CA7B-9EE3-4184-9780-724EC871D880}"/>
              </a:ext>
            </a:extLst>
          </p:cNvPr>
          <p:cNvCxnSpPr>
            <a:cxnSpLocks/>
          </p:cNvCxnSpPr>
          <p:nvPr/>
        </p:nvCxnSpPr>
        <p:spPr>
          <a:xfrm flipH="1" flipV="1">
            <a:off x="6702354" y="3871608"/>
            <a:ext cx="1795458" cy="981419"/>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A058C14E-A473-4605-9ECF-5BCCDDF7DA7E}"/>
              </a:ext>
            </a:extLst>
          </p:cNvPr>
          <p:cNvSpPr txBox="1">
            <a:spLocks/>
          </p:cNvSpPr>
          <p:nvPr/>
        </p:nvSpPr>
        <p:spPr>
          <a:xfrm>
            <a:off x="7188743" y="3845593"/>
            <a:ext cx="3083659" cy="62913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Publish a Resource Link </a:t>
            </a:r>
          </a:p>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298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right)">
                                      <p:cBhvr>
                                        <p:cTn id="7" dur="250"/>
                                        <p:tgtEl>
                                          <p:spTgt spid="2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right)">
                                      <p:cBhvr>
                                        <p:cTn id="10" dur="25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250"/>
                                        <p:tgtEl>
                                          <p:spTgt spid="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250"/>
                                        <p:tgtEl>
                                          <p:spTgt spid="13"/>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25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right)">
                                      <p:cBhvr>
                                        <p:cTn id="31" dur="250"/>
                                        <p:tgtEl>
                                          <p:spTgt spid="12"/>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0363D65-07E3-4D30-BC49-DBDDAD8A6603}"/>
              </a:ext>
            </a:extLst>
          </p:cNvPr>
          <p:cNvSpPr>
            <a:spLocks noGrp="1"/>
          </p:cNvSpPr>
          <p:nvPr>
            <p:ph type="dt" sz="half" idx="10"/>
          </p:nvPr>
        </p:nvSpPr>
        <p:spPr/>
        <p:txBody>
          <a:bodyPr/>
          <a:lstStyle/>
          <a:p>
            <a:fld id="{71C871DC-A434-44E6-933A-D89BC3A2F1DB}"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689EB89C-EFAE-4348-AC1F-8769778E32B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6FC07A9-C764-4750-A4D0-5B836F7B6543}"/>
              </a:ext>
            </a:extLst>
          </p:cNvPr>
          <p:cNvSpPr>
            <a:spLocks noGrp="1"/>
          </p:cNvSpPr>
          <p:nvPr>
            <p:ph type="sldNum" sz="quarter" idx="12"/>
          </p:nvPr>
        </p:nvSpPr>
        <p:spPr/>
        <p:txBody>
          <a:bodyPr/>
          <a:lstStyle/>
          <a:p>
            <a:fld id="{17A5C656-E050-4F3D-A0DB-0D19E9E83691}" type="slidenum">
              <a:rPr lang="en-US" smtClean="0"/>
              <a:pPr/>
              <a:t>64</a:t>
            </a:fld>
            <a:endParaRPr lang="en-US" dirty="0"/>
          </a:p>
        </p:txBody>
      </p:sp>
      <p:sp>
        <p:nvSpPr>
          <p:cNvPr id="7" name="제목 2">
            <a:extLst>
              <a:ext uri="{FF2B5EF4-FFF2-40B4-BE49-F238E27FC236}">
                <a16:creationId xmlns:a16="http://schemas.microsoft.com/office/drawing/2014/main" id="{6E6724C7-712E-4166-963F-6BCFD7A83C39}"/>
              </a:ext>
            </a:extLst>
          </p:cNvPr>
          <p:cNvSpPr>
            <a:spLocks noGrp="1"/>
          </p:cNvSpPr>
          <p:nvPr>
            <p:ph type="title"/>
          </p:nvPr>
        </p:nvSpPr>
        <p:spPr>
          <a:xfrm>
            <a:off x="491046" y="94453"/>
            <a:ext cx="10295018" cy="721233"/>
          </a:xfrm>
        </p:spPr>
        <p:txBody>
          <a:bodyPr>
            <a:normAutofit/>
          </a:bodyPr>
          <a:lstStyle/>
          <a:p>
            <a:r>
              <a:rPr lang="en-US" altLang="ko-KR" dirty="0"/>
              <a:t>(Indirect) Discovery with Resource Directory  </a:t>
            </a:r>
            <a:endParaRPr lang="ko-KR" altLang="en-US" dirty="0"/>
          </a:p>
        </p:txBody>
      </p:sp>
      <p:sp>
        <p:nvSpPr>
          <p:cNvPr id="8" name="내용 개체 틀 1">
            <a:extLst>
              <a:ext uri="{FF2B5EF4-FFF2-40B4-BE49-F238E27FC236}">
                <a16:creationId xmlns:a16="http://schemas.microsoft.com/office/drawing/2014/main" id="{D2CA57F6-FECE-49FC-9E61-F907A4A7486F}"/>
              </a:ext>
            </a:extLst>
          </p:cNvPr>
          <p:cNvSpPr>
            <a:spLocks noGrp="1"/>
          </p:cNvSpPr>
          <p:nvPr>
            <p:ph idx="1"/>
          </p:nvPr>
        </p:nvSpPr>
        <p:spPr>
          <a:xfrm>
            <a:off x="491046" y="1156996"/>
            <a:ext cx="11200912" cy="5107617"/>
          </a:xfrm>
        </p:spPr>
        <p:txBody>
          <a:bodyPr>
            <a:normAutofit fontScale="92500" lnSpcReduction="10000"/>
          </a:bodyPr>
          <a:lstStyle/>
          <a:p>
            <a:r>
              <a:rPr lang="en-US" altLang="ko-KR" dirty="0"/>
              <a:t>Resource Directory definition </a:t>
            </a:r>
          </a:p>
          <a:p>
            <a:pPr lvl="1"/>
            <a:r>
              <a:rPr lang="en-US" altLang="ko-KR" dirty="0"/>
              <a:t>An OCF Device facilitating indirect discovery by exposing 3</a:t>
            </a:r>
            <a:r>
              <a:rPr lang="en-US" altLang="ko-KR" baseline="30000" dirty="0"/>
              <a:t>rd</a:t>
            </a:r>
            <a:r>
              <a:rPr lang="en-US" altLang="ko-KR" dirty="0"/>
              <a:t> party Resources (i.e. Links) via /</a:t>
            </a:r>
            <a:r>
              <a:rPr lang="en-US" altLang="ko-KR" dirty="0" err="1"/>
              <a:t>oic</a:t>
            </a:r>
            <a:r>
              <a:rPr lang="en-US" altLang="ko-KR" dirty="0"/>
              <a:t>/res using mandatory “</a:t>
            </a:r>
            <a:r>
              <a:rPr lang="en-US" altLang="ko-KR" dirty="0" err="1"/>
              <a:t>oic.wk.rd</a:t>
            </a:r>
            <a:r>
              <a:rPr lang="en-US" altLang="ko-KR" dirty="0"/>
              <a:t>” Resource Type.  </a:t>
            </a:r>
          </a:p>
          <a:p>
            <a:pPr lvl="1"/>
            <a:endParaRPr lang="en-US" altLang="ko-KR" dirty="0"/>
          </a:p>
          <a:p>
            <a:r>
              <a:rPr lang="en-US" altLang="ko-KR" dirty="0"/>
              <a:t>RD features  </a:t>
            </a:r>
          </a:p>
          <a:p>
            <a:pPr lvl="1"/>
            <a:r>
              <a:rPr lang="en-US" altLang="ko-KR" dirty="0"/>
              <a:t>RD discovery </a:t>
            </a:r>
          </a:p>
          <a:p>
            <a:pPr lvl="2"/>
            <a:r>
              <a:rPr lang="en-US" altLang="ko-KR" dirty="0"/>
              <a:t>Discover an RD and select one via </a:t>
            </a:r>
            <a:r>
              <a:rPr lang="en-US" altLang="ko-KR" dirty="0" err="1"/>
              <a:t>oic.wk.rd</a:t>
            </a:r>
            <a:endParaRPr lang="en-US" altLang="ko-KR" dirty="0"/>
          </a:p>
          <a:p>
            <a:pPr lvl="1"/>
            <a:r>
              <a:rPr lang="en-US" altLang="ko-KR" dirty="0"/>
              <a:t>Resource publish</a:t>
            </a:r>
          </a:p>
          <a:p>
            <a:pPr lvl="2"/>
            <a:r>
              <a:rPr lang="en-US" altLang="ko-KR" dirty="0"/>
              <a:t>publish/update/delete Resource (i.e. Links) via /</a:t>
            </a:r>
            <a:r>
              <a:rPr lang="en-US" altLang="ko-KR" dirty="0" err="1"/>
              <a:t>oic</a:t>
            </a:r>
            <a:r>
              <a:rPr lang="en-US" altLang="ko-KR" dirty="0"/>
              <a:t>/res of an RD using </a:t>
            </a:r>
            <a:r>
              <a:rPr lang="en-US" altLang="ko-KR" dirty="0" err="1"/>
              <a:t>oic.wk.rd</a:t>
            </a:r>
            <a:r>
              <a:rPr lang="en-US" altLang="ko-KR" dirty="0"/>
              <a:t> </a:t>
            </a:r>
          </a:p>
          <a:p>
            <a:pPr lvl="1"/>
            <a:r>
              <a:rPr lang="en-US" altLang="ko-KR" dirty="0"/>
              <a:t>Resource expose</a:t>
            </a:r>
          </a:p>
          <a:p>
            <a:pPr lvl="2"/>
            <a:r>
              <a:rPr lang="en-US" altLang="ko-KR" dirty="0"/>
              <a:t>Expose published Resources via /</a:t>
            </a:r>
            <a:r>
              <a:rPr lang="en-US" altLang="ko-KR" dirty="0" err="1"/>
              <a:t>oic</a:t>
            </a:r>
            <a:r>
              <a:rPr lang="en-US" altLang="ko-KR" dirty="0"/>
              <a:t>/res of RD</a:t>
            </a:r>
          </a:p>
          <a:p>
            <a:pPr marL="0" indent="0">
              <a:buNone/>
            </a:pPr>
            <a:endParaRPr lang="en-US" altLang="ko-KR" dirty="0"/>
          </a:p>
          <a:p>
            <a:pPr lvl="1"/>
            <a:endParaRPr lang="ko-KR" altLang="en-US" dirty="0"/>
          </a:p>
        </p:txBody>
      </p:sp>
    </p:spTree>
    <p:extLst>
      <p:ext uri="{BB962C8B-B14F-4D97-AF65-F5344CB8AC3E}">
        <p14:creationId xmlns:p14="http://schemas.microsoft.com/office/powerpoint/2010/main" val="3076819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7E977000-EE48-49F7-93A7-87414567AE2A}"/>
              </a:ext>
            </a:extLst>
          </p:cNvPr>
          <p:cNvSpPr>
            <a:spLocks noGrp="1"/>
          </p:cNvSpPr>
          <p:nvPr>
            <p:ph type="title"/>
          </p:nvPr>
        </p:nvSpPr>
        <p:spPr/>
        <p:txBody>
          <a:bodyPr/>
          <a:lstStyle/>
          <a:p>
            <a:r>
              <a:rPr lang="en-US" altLang="ko-KR" dirty="0"/>
              <a:t>RD: </a:t>
            </a:r>
            <a:r>
              <a:rPr lang="en-US" altLang="ko-KR" dirty="0" err="1"/>
              <a:t>oic.wd.rd</a:t>
            </a:r>
            <a:r>
              <a:rPr lang="en-US" altLang="ko-KR" dirty="0"/>
              <a:t> specification</a:t>
            </a:r>
            <a:r>
              <a:rPr lang="ko-KR" altLang="en-US" dirty="0"/>
              <a:t> </a:t>
            </a:r>
          </a:p>
        </p:txBody>
      </p:sp>
      <p:sp>
        <p:nvSpPr>
          <p:cNvPr id="4" name="날짜 개체 틀 3">
            <a:extLst>
              <a:ext uri="{FF2B5EF4-FFF2-40B4-BE49-F238E27FC236}">
                <a16:creationId xmlns:a16="http://schemas.microsoft.com/office/drawing/2014/main" id="{411365F1-294D-40D7-B383-31B4C988CB0A}"/>
              </a:ext>
            </a:extLst>
          </p:cNvPr>
          <p:cNvSpPr>
            <a:spLocks noGrp="1"/>
          </p:cNvSpPr>
          <p:nvPr>
            <p:ph type="dt" sz="half" idx="10"/>
          </p:nvPr>
        </p:nvSpPr>
        <p:spPr/>
        <p:txBody>
          <a:bodyPr/>
          <a:lstStyle/>
          <a:p>
            <a:fld id="{93E56858-5F61-40EE-8411-A081C65BAEE3}"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170010AA-9236-4830-8336-36E6E5E2F70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58822E05-BE5A-4CF3-89E1-937678653269}"/>
              </a:ext>
            </a:extLst>
          </p:cNvPr>
          <p:cNvSpPr>
            <a:spLocks noGrp="1"/>
          </p:cNvSpPr>
          <p:nvPr>
            <p:ph type="sldNum" sz="quarter" idx="12"/>
          </p:nvPr>
        </p:nvSpPr>
        <p:spPr/>
        <p:txBody>
          <a:bodyPr/>
          <a:lstStyle/>
          <a:p>
            <a:fld id="{17A5C656-E050-4F3D-A0DB-0D19E9E83691}" type="slidenum">
              <a:rPr lang="en-US" smtClean="0"/>
              <a:pPr/>
              <a:t>65</a:t>
            </a:fld>
            <a:endParaRPr lang="en-US" dirty="0"/>
          </a:p>
        </p:txBody>
      </p:sp>
      <p:sp>
        <p:nvSpPr>
          <p:cNvPr id="9" name="Content Placeholder 2">
            <a:extLst>
              <a:ext uri="{FF2B5EF4-FFF2-40B4-BE49-F238E27FC236}">
                <a16:creationId xmlns:a16="http://schemas.microsoft.com/office/drawing/2014/main" id="{90DE0496-8AA4-4761-B7A4-E9E5591DBF72}"/>
              </a:ext>
            </a:extLst>
          </p:cNvPr>
          <p:cNvSpPr txBox="1">
            <a:spLocks/>
          </p:cNvSpPr>
          <p:nvPr/>
        </p:nvSpPr>
        <p:spPr>
          <a:xfrm>
            <a:off x="2743208" y="125509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Resource Type Specification  </a:t>
            </a:r>
          </a:p>
        </p:txBody>
      </p:sp>
      <p:sp>
        <p:nvSpPr>
          <p:cNvPr id="10" name="Content Placeholder 2">
            <a:extLst>
              <a:ext uri="{FF2B5EF4-FFF2-40B4-BE49-F238E27FC236}">
                <a16:creationId xmlns:a16="http://schemas.microsoft.com/office/drawing/2014/main" id="{B8B7C1F7-30C6-4C99-AE09-AEEEA85EA99F}"/>
              </a:ext>
            </a:extLst>
          </p:cNvPr>
          <p:cNvSpPr txBox="1">
            <a:spLocks/>
          </p:cNvSpPr>
          <p:nvPr/>
        </p:nvSpPr>
        <p:spPr>
          <a:xfrm>
            <a:off x="2743208" y="4374215"/>
            <a:ext cx="6657967" cy="39233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sz="1800" b="1" dirty="0">
                <a:solidFill>
                  <a:srgbClr val="1C3339"/>
                </a:solidFill>
              </a:rPr>
              <a:t>“</a:t>
            </a:r>
            <a:r>
              <a:rPr lang="en-US" sz="1800" b="1" dirty="0" err="1">
                <a:solidFill>
                  <a:srgbClr val="1C3339"/>
                </a:solidFill>
              </a:rPr>
              <a:t>oic.wk.rd</a:t>
            </a:r>
            <a:r>
              <a:rPr lang="en-US" sz="1800" b="1" dirty="0">
                <a:solidFill>
                  <a:srgbClr val="1C3339"/>
                </a:solidFill>
              </a:rPr>
              <a:t>” Properties</a:t>
            </a:r>
          </a:p>
        </p:txBody>
      </p:sp>
      <p:graphicFrame>
        <p:nvGraphicFramePr>
          <p:cNvPr id="11" name="표 10">
            <a:extLst>
              <a:ext uri="{FF2B5EF4-FFF2-40B4-BE49-F238E27FC236}">
                <a16:creationId xmlns:a16="http://schemas.microsoft.com/office/drawing/2014/main" id="{F8289D90-3950-45B5-8B54-F5F05FBBBCBA}"/>
              </a:ext>
            </a:extLst>
          </p:cNvPr>
          <p:cNvGraphicFramePr>
            <a:graphicFrameLocks noGrp="1"/>
          </p:cNvGraphicFramePr>
          <p:nvPr>
            <p:extLst/>
          </p:nvPr>
        </p:nvGraphicFramePr>
        <p:xfrm>
          <a:off x="91599" y="4800600"/>
          <a:ext cx="12009120" cy="1470815"/>
        </p:xfrm>
        <a:graphic>
          <a:graphicData uri="http://schemas.openxmlformats.org/drawingml/2006/table">
            <a:tbl>
              <a:tblPr firstRow="1" bandRow="1">
                <a:tableStyleId>{5C22544A-7EE6-4342-B048-85BDC9FD1C3A}</a:tableStyleId>
              </a:tblPr>
              <a:tblGrid>
                <a:gridCol w="80772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gridCol w="6400800">
                  <a:extLst>
                    <a:ext uri="{9D8B030D-6E8A-4147-A177-3AD203B41FA5}">
                      <a16:colId xmlns:a16="http://schemas.microsoft.com/office/drawing/2014/main" val="20007"/>
                    </a:ext>
                  </a:extLst>
                </a:gridCol>
              </a:tblGrid>
              <a:tr h="556415">
                <a:tc>
                  <a:txBody>
                    <a:bodyPr/>
                    <a:lstStyle/>
                    <a:p>
                      <a:pPr algn="ctr" latinLnBrk="1"/>
                      <a:r>
                        <a:rPr lang="en-US" altLang="ko-KR" sz="1200" dirty="0"/>
                        <a:t>Property title</a:t>
                      </a:r>
                      <a:endParaRPr lang="ko-KR" altLang="en-US" sz="1200" dirty="0"/>
                    </a:p>
                  </a:txBody>
                  <a:tcPr anchor="ctr"/>
                </a:tc>
                <a:tc>
                  <a:txBody>
                    <a:bodyPr/>
                    <a:lstStyle/>
                    <a:p>
                      <a:pPr algn="ctr" latinLnBrk="1"/>
                      <a:r>
                        <a:rPr lang="en-US" altLang="ko-KR" sz="1200" dirty="0"/>
                        <a:t>Property name</a:t>
                      </a:r>
                      <a:endParaRPr lang="ko-KR" altLang="en-US" sz="1200" dirty="0"/>
                    </a:p>
                  </a:txBody>
                  <a:tcPr anchor="ctr"/>
                </a:tc>
                <a:tc>
                  <a:txBody>
                    <a:bodyPr/>
                    <a:lstStyle/>
                    <a:p>
                      <a:pPr algn="ctr" latinLnBrk="1"/>
                      <a:r>
                        <a:rPr lang="en-US" altLang="ko-KR" sz="1200" dirty="0"/>
                        <a:t>Value type </a:t>
                      </a:r>
                      <a:endParaRPr lang="ko-KR" altLang="en-US" sz="1200" dirty="0"/>
                    </a:p>
                  </a:txBody>
                  <a:tcPr anchor="ctr"/>
                </a:tc>
                <a:tc>
                  <a:txBody>
                    <a:bodyPr/>
                    <a:lstStyle/>
                    <a:p>
                      <a:pPr algn="ctr" latinLnBrk="1"/>
                      <a:r>
                        <a:rPr lang="en-US" altLang="ko-KR" sz="1200" dirty="0"/>
                        <a:t>Value rule</a:t>
                      </a:r>
                      <a:endParaRPr lang="ko-KR" altLang="en-US" sz="1200" dirty="0"/>
                    </a:p>
                  </a:txBody>
                  <a:tcPr anchor="ctr"/>
                </a:tc>
                <a:tc>
                  <a:txBody>
                    <a:bodyPr/>
                    <a:lstStyle/>
                    <a:p>
                      <a:pPr algn="ctr" latinLnBrk="1"/>
                      <a:r>
                        <a:rPr lang="en-US" altLang="ko-KR" sz="1200" dirty="0"/>
                        <a:t>Unit </a:t>
                      </a:r>
                      <a:endParaRPr lang="ko-KR" altLang="en-US" sz="1200" dirty="0"/>
                    </a:p>
                  </a:txBody>
                  <a:tcPr anchor="ctr"/>
                </a:tc>
                <a:tc>
                  <a:txBody>
                    <a:bodyPr/>
                    <a:lstStyle/>
                    <a:p>
                      <a:pPr algn="ctr" latinLnBrk="1"/>
                      <a:r>
                        <a:rPr lang="en-US" altLang="ko-KR" sz="1200" dirty="0"/>
                        <a:t>Access</a:t>
                      </a:r>
                      <a:r>
                        <a:rPr lang="en-US" altLang="ko-KR" sz="1200" baseline="0" dirty="0"/>
                        <a:t> mode</a:t>
                      </a:r>
                      <a:endParaRPr lang="ko-KR" altLang="en-US" sz="1200" dirty="0"/>
                    </a:p>
                  </a:txBody>
                  <a:tcPr anchor="ctr"/>
                </a:tc>
                <a:tc>
                  <a:txBody>
                    <a:bodyPr/>
                    <a:lstStyle/>
                    <a:p>
                      <a:pPr algn="ctr" latinLnBrk="1"/>
                      <a:r>
                        <a:rPr lang="en-US" altLang="ko-KR" sz="1200" dirty="0"/>
                        <a:t>Mandatory</a:t>
                      </a:r>
                      <a:endParaRPr lang="ko-KR" altLang="en-US" sz="1200" dirty="0"/>
                    </a:p>
                  </a:txBody>
                  <a:tcPr anchor="ctr"/>
                </a:tc>
                <a:tc>
                  <a:txBody>
                    <a:bodyPr/>
                    <a:lstStyle/>
                    <a:p>
                      <a:pPr algn="ctr" latinLnBrk="1"/>
                      <a:r>
                        <a:rPr lang="en-US" altLang="ko-KR" sz="1200" dirty="0"/>
                        <a:t>Description </a:t>
                      </a:r>
                      <a:endParaRPr lang="ko-KR" altLang="en-US" sz="1200" dirty="0"/>
                    </a:p>
                  </a:txBody>
                  <a:tcPr anchor="ctr"/>
                </a:tc>
                <a:extLst>
                  <a:ext uri="{0D108BD9-81ED-4DB2-BD59-A6C34878D82A}">
                    <a16:rowId xmlns:a16="http://schemas.microsoft.com/office/drawing/2014/main" val="10000"/>
                  </a:ext>
                </a:extLst>
              </a:tr>
              <a:tr h="524194">
                <a:tc>
                  <a:txBody>
                    <a:bodyPr/>
                    <a:lstStyle/>
                    <a:p>
                      <a:pPr algn="ctr">
                        <a:spcBef>
                          <a:spcPts val="300"/>
                        </a:spcBef>
                        <a:spcAft>
                          <a:spcPts val="300"/>
                        </a:spcAft>
                      </a:pPr>
                      <a:r>
                        <a:rPr lang="en-GB" sz="1200" b="0" spc="40" dirty="0">
                          <a:solidFill>
                            <a:schemeClr val="tx1"/>
                          </a:solidFill>
                          <a:latin typeface="+mj-lt"/>
                          <a:ea typeface="Times New Roman"/>
                        </a:rPr>
                        <a:t>Selector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err="1">
                          <a:solidFill>
                            <a:schemeClr val="tx1"/>
                          </a:solidFill>
                          <a:latin typeface="+mj-lt"/>
                          <a:ea typeface="Times New Roman"/>
                        </a:rPr>
                        <a:t>sel</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맑은 고딕"/>
                        </a:rPr>
                        <a:t>Integer</a:t>
                      </a:r>
                      <a:r>
                        <a:rPr lang="en-GB" sz="1200" b="0" spc="40" baseline="0" dirty="0">
                          <a:solidFill>
                            <a:schemeClr val="tx1"/>
                          </a:solidFill>
                          <a:latin typeface="+mj-lt"/>
                          <a:ea typeface="맑은 고딕"/>
                        </a:rPr>
                        <a:t> or JSON Object</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altLang="ko-KR" sz="1200" b="0" spc="40" dirty="0">
                          <a:solidFill>
                            <a:schemeClr val="tx1"/>
                          </a:solidFill>
                          <a:latin typeface="+mj-lt"/>
                          <a:ea typeface="Times New Roman"/>
                        </a:rPr>
                        <a:t>R</a:t>
                      </a:r>
                      <a:endParaRPr lang="ko-KR" sz="1200" b="0" spc="40" dirty="0">
                        <a:solidFill>
                          <a:schemeClr val="tx1"/>
                        </a:solidFill>
                        <a:latin typeface="+mj-lt"/>
                        <a:ea typeface="Times New Roman"/>
                      </a:endParaRPr>
                    </a:p>
                  </a:txBody>
                  <a:tcPr marL="68580" marR="68580" marT="0" marB="0" anchor="ctr"/>
                </a:tc>
                <a:tc>
                  <a:txBody>
                    <a:bodyPr/>
                    <a:lstStyle/>
                    <a:p>
                      <a:pPr algn="ctr">
                        <a:spcBef>
                          <a:spcPts val="300"/>
                        </a:spcBef>
                        <a:spcAft>
                          <a:spcPts val="300"/>
                        </a:spcAft>
                      </a:pPr>
                      <a:r>
                        <a:rPr lang="en-GB" sz="1200" b="0" spc="40" dirty="0">
                          <a:solidFill>
                            <a:schemeClr val="tx1"/>
                          </a:solidFill>
                          <a:latin typeface="+mj-lt"/>
                          <a:ea typeface="Times New Roman"/>
                        </a:rPr>
                        <a:t>Yes</a:t>
                      </a:r>
                      <a:endParaRPr lang="ko-KR" sz="1200" b="0" spc="40" dirty="0">
                        <a:solidFill>
                          <a:schemeClr val="tx1"/>
                        </a:solidFill>
                        <a:latin typeface="+mj-lt"/>
                        <a:ea typeface="Times New Roman"/>
                      </a:endParaRPr>
                    </a:p>
                  </a:txBody>
                  <a:tcPr marL="68580" marR="68580" marT="0" marB="0" anchor="ctr"/>
                </a:tc>
                <a:tc>
                  <a:txBody>
                    <a:bodyPr/>
                    <a:lstStyle/>
                    <a:p>
                      <a:pPr algn="l">
                        <a:spcBef>
                          <a:spcPts val="300"/>
                        </a:spcBef>
                        <a:spcAft>
                          <a:spcPts val="300"/>
                        </a:spcAft>
                      </a:pPr>
                      <a:r>
                        <a:rPr lang="en-US" sz="1200" b="0" spc="40" dirty="0">
                          <a:solidFill>
                            <a:schemeClr val="tx1"/>
                          </a:solidFill>
                          <a:latin typeface="+mj-lt"/>
                          <a:ea typeface="Times New Roman"/>
                        </a:rPr>
                        <a:t>Provides the criteria for RD selection. Either JSON Object describing the selection criteria (e.g. Power) specified in 11.3.6.2.2.1 or an integer representing a bias factor calculated by RD. The value is in the range of 0 to 100 - 0 implies that RD is not to be selected. Client chooses RD with highest bias factor or randomly between RDs that have same bias factor.</a:t>
                      </a:r>
                      <a:endParaRPr lang="ko-KR" sz="1200" b="0" spc="40" dirty="0">
                        <a:solidFill>
                          <a:schemeClr val="tx1"/>
                        </a:solidFill>
                        <a:latin typeface="+mj-lt"/>
                        <a:ea typeface="Times New Roman"/>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12" name="표 11">
            <a:extLst>
              <a:ext uri="{FF2B5EF4-FFF2-40B4-BE49-F238E27FC236}">
                <a16:creationId xmlns:a16="http://schemas.microsoft.com/office/drawing/2014/main" id="{849D00BA-D5F7-49BE-BECC-D2CEEDF23090}"/>
              </a:ext>
            </a:extLst>
          </p:cNvPr>
          <p:cNvGraphicFramePr>
            <a:graphicFrameLocks noGrp="1"/>
          </p:cNvGraphicFramePr>
          <p:nvPr>
            <p:extLst/>
          </p:nvPr>
        </p:nvGraphicFramePr>
        <p:xfrm>
          <a:off x="137320" y="1750060"/>
          <a:ext cx="11887199" cy="24155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5257800">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685799">
                  <a:extLst>
                    <a:ext uri="{9D8B030D-6E8A-4147-A177-3AD203B41FA5}">
                      <a16:colId xmlns:a16="http://schemas.microsoft.com/office/drawing/2014/main" val="20006"/>
                    </a:ext>
                  </a:extLst>
                </a:gridCol>
              </a:tblGrid>
              <a:tr h="370840">
                <a:tc>
                  <a:txBody>
                    <a:bodyPr/>
                    <a:lstStyle/>
                    <a:p>
                      <a:pPr algn="ctr" latinLnBrk="1"/>
                      <a:r>
                        <a:rPr lang="en-US" altLang="ko-KR" sz="1200" dirty="0"/>
                        <a:t>fixed</a:t>
                      </a:r>
                      <a:r>
                        <a:rPr lang="en-US" altLang="ko-KR" sz="1200" baseline="0" dirty="0"/>
                        <a:t> URI</a:t>
                      </a:r>
                      <a:endParaRPr lang="ko-KR" altLang="en-US" sz="1200" dirty="0"/>
                    </a:p>
                  </a:txBody>
                  <a:tcPr anchor="ctr"/>
                </a:tc>
                <a:tc>
                  <a:txBody>
                    <a:bodyPr/>
                    <a:lstStyle/>
                    <a:p>
                      <a:pPr algn="ctr" latinLnBrk="1"/>
                      <a:r>
                        <a:rPr lang="en-US" altLang="ko-KR" sz="1200" dirty="0"/>
                        <a:t>Resource</a:t>
                      </a:r>
                      <a:r>
                        <a:rPr lang="en-US" altLang="ko-KR" sz="1200" baseline="0" dirty="0"/>
                        <a:t> Type Title</a:t>
                      </a:r>
                      <a:endParaRPr lang="ko-KR" altLang="en-US" sz="1200" dirty="0"/>
                    </a:p>
                  </a:txBody>
                  <a:tcPr anchor="ctr"/>
                </a:tc>
                <a:tc>
                  <a:txBody>
                    <a:bodyPr/>
                    <a:lstStyle/>
                    <a:p>
                      <a:pPr algn="ctr" latinLnBrk="1"/>
                      <a:r>
                        <a:rPr lang="en-US" altLang="ko-KR" sz="1200" dirty="0"/>
                        <a:t>Resource Type ID (“</a:t>
                      </a:r>
                      <a:r>
                        <a:rPr lang="en-US" altLang="ko-KR" sz="1200" dirty="0" err="1"/>
                        <a:t>rt</a:t>
                      </a:r>
                      <a:r>
                        <a:rPr lang="en-US" altLang="ko-KR" sz="1200" dirty="0"/>
                        <a:t>” value)</a:t>
                      </a:r>
                      <a:endParaRPr lang="ko-KR" altLang="en-US" sz="1200" dirty="0"/>
                    </a:p>
                  </a:txBody>
                  <a:tcPr anchor="ctr"/>
                </a:tc>
                <a:tc>
                  <a:txBody>
                    <a:bodyPr/>
                    <a:lstStyle/>
                    <a:p>
                      <a:pPr algn="ctr" latinLnBrk="1"/>
                      <a:r>
                        <a:rPr lang="en-US" altLang="ko-KR" sz="1200" dirty="0"/>
                        <a:t>interfaces</a:t>
                      </a:r>
                      <a:endParaRPr lang="ko-KR" altLang="en-US" sz="1200" dirty="0"/>
                    </a:p>
                  </a:txBody>
                  <a:tcPr anchor="ctr"/>
                </a:tc>
                <a:tc>
                  <a:txBody>
                    <a:bodyPr/>
                    <a:lstStyle/>
                    <a:p>
                      <a:pPr algn="ctr">
                        <a:spcBef>
                          <a:spcPts val="300"/>
                        </a:spcBef>
                        <a:spcAft>
                          <a:spcPts val="300"/>
                        </a:spcAft>
                      </a:pPr>
                      <a:r>
                        <a:rPr lang="en-GB" sz="1200" b="1" spc="40" dirty="0">
                          <a:solidFill>
                            <a:srgbClr val="FFFFFF"/>
                          </a:solidFill>
                          <a:latin typeface="Arial"/>
                          <a:ea typeface="맑은 고딕"/>
                        </a:rPr>
                        <a:t>Description</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spc="40" dirty="0">
                          <a:solidFill>
                            <a:srgbClr val="FFFFFF"/>
                          </a:solidFill>
                          <a:latin typeface="Arial"/>
                          <a:ea typeface="맑은 고딕"/>
                        </a:rPr>
                        <a:t>Related </a:t>
                      </a:r>
                      <a:r>
                        <a:rPr lang="en-GB" sz="1200" b="1" spc="40" dirty="0">
                          <a:solidFill>
                            <a:srgbClr val="FFFFFF"/>
                          </a:solidFill>
                          <a:latin typeface="Arial"/>
                          <a:ea typeface="맑은 고딕"/>
                        </a:rPr>
                        <a:t>Functional Interaction </a:t>
                      </a:r>
                      <a:endParaRPr lang="ko-KR" sz="1200" spc="40" dirty="0">
                        <a:latin typeface="Arial"/>
                        <a:ea typeface="Times New Roman"/>
                      </a:endParaRPr>
                    </a:p>
                  </a:txBody>
                  <a:tcPr marL="68580" marR="68580" marT="0" marB="0" anchor="ctr"/>
                </a:tc>
                <a:tc>
                  <a:txBody>
                    <a:bodyPr/>
                    <a:lstStyle/>
                    <a:p>
                      <a:pPr algn="ctr">
                        <a:spcBef>
                          <a:spcPts val="300"/>
                        </a:spcBef>
                        <a:spcAft>
                          <a:spcPts val="300"/>
                        </a:spcAft>
                      </a:pPr>
                      <a:r>
                        <a:rPr lang="en-GB" sz="1200" b="1" spc="40" dirty="0">
                          <a:solidFill>
                            <a:srgbClr val="FFFFFF"/>
                          </a:solidFill>
                          <a:latin typeface="Arial"/>
                          <a:ea typeface="맑은 고딕"/>
                        </a:rPr>
                        <a:t>M/CM/O</a:t>
                      </a:r>
                      <a:endParaRPr lang="ko-KR" sz="1200" spc="40" dirty="0">
                        <a:latin typeface="Arial"/>
                        <a:ea typeface="Times New Roman"/>
                      </a:endParaRPr>
                    </a:p>
                  </a:txBody>
                  <a:tcPr marL="68580" marR="68580" marT="0" marB="0" anchor="ctr"/>
                </a:tc>
                <a:extLst>
                  <a:ext uri="{0D108BD9-81ED-4DB2-BD59-A6C34878D82A}">
                    <a16:rowId xmlns:a16="http://schemas.microsoft.com/office/drawing/2014/main" val="10000"/>
                  </a:ext>
                </a:extLst>
              </a:tr>
              <a:tr h="400247">
                <a:tc>
                  <a:txBody>
                    <a:bodyPr/>
                    <a:lstStyle/>
                    <a:p>
                      <a:pPr algn="ctr" latinLnBrk="1"/>
                      <a:r>
                        <a:rPr lang="en-US" altLang="ko-KR" sz="1200" dirty="0"/>
                        <a:t>/</a:t>
                      </a:r>
                      <a:r>
                        <a:rPr lang="en-US" altLang="ko-KR" sz="1200" dirty="0" err="1"/>
                        <a:t>oic</a:t>
                      </a:r>
                      <a:r>
                        <a:rPr lang="en-US" altLang="ko-KR" sz="1200" dirty="0"/>
                        <a:t>/</a:t>
                      </a:r>
                      <a:r>
                        <a:rPr lang="en-US" altLang="ko-KR" sz="1200" dirty="0" err="1"/>
                        <a:t>rd</a:t>
                      </a:r>
                      <a:endParaRPr lang="ko-KR" altLang="en-US" sz="1200" dirty="0"/>
                    </a:p>
                  </a:txBody>
                  <a:tcPr anchor="ctr"/>
                </a:tc>
                <a:tc>
                  <a:txBody>
                    <a:bodyPr/>
                    <a:lstStyle/>
                    <a:p>
                      <a:pPr algn="ctr" latinLnBrk="1"/>
                      <a:r>
                        <a:rPr lang="en-US" altLang="ko-KR" sz="1200" dirty="0"/>
                        <a:t>Resource Directory</a:t>
                      </a:r>
                      <a:endParaRPr lang="ko-KR" altLang="en-US" sz="1200" dirty="0"/>
                    </a:p>
                  </a:txBody>
                  <a:tcPr anchor="ctr"/>
                </a:tc>
                <a:tc>
                  <a:txBody>
                    <a:bodyPr/>
                    <a:lstStyle/>
                    <a:p>
                      <a:pPr algn="ctr" latinLnBrk="1"/>
                      <a:r>
                        <a:rPr lang="en-US" altLang="ko-KR" sz="1200" b="0" dirty="0" err="1">
                          <a:solidFill>
                            <a:srgbClr val="1C3339"/>
                          </a:solidFill>
                        </a:rPr>
                        <a:t>oic.wk.rd</a:t>
                      </a:r>
                      <a:endParaRPr lang="ko-KR" altLang="en-US" sz="1200" b="0" dirty="0">
                        <a:solidFill>
                          <a:srgbClr val="1C3339"/>
                        </a:solidFill>
                      </a:endParaRPr>
                    </a:p>
                  </a:txBody>
                  <a:tcPr anchor="ctr"/>
                </a:tc>
                <a:tc>
                  <a:txBody>
                    <a:bodyPr/>
                    <a:lstStyle/>
                    <a:p>
                      <a:pPr algn="ctr" latinLnBrk="1"/>
                      <a:r>
                        <a:rPr lang="en-US" altLang="ko-KR" sz="1200" dirty="0" err="1"/>
                        <a:t>oic.if.baseline</a:t>
                      </a:r>
                      <a:endParaRPr lang="ko-KR" altLang="en-US" sz="1200" dirty="0"/>
                    </a:p>
                  </a:txBody>
                  <a:tcPr anchor="ctr"/>
                </a:tc>
                <a:tc>
                  <a:txBody>
                    <a:bodyPr/>
                    <a:lstStyle/>
                    <a:p>
                      <a:pPr>
                        <a:spcBef>
                          <a:spcPts val="300"/>
                        </a:spcBef>
                        <a:spcAft>
                          <a:spcPts val="300"/>
                        </a:spcAft>
                      </a:pPr>
                      <a:r>
                        <a:rPr lang="en-GB" altLang="ko-KR" sz="1200" spc="40" dirty="0">
                          <a:effectLst/>
                          <a:latin typeface="+mj-lt"/>
                          <a:ea typeface="+mn-ea"/>
                        </a:rPr>
                        <a:t>The discoverable Resource Type through with which an RD 1) facilitates its discovery and provides the criteria to select an RD and 2) allows OCF Devices to publish, update and delete their Links in /</a:t>
                      </a:r>
                      <a:r>
                        <a:rPr lang="en-GB" altLang="ko-KR" sz="1200" spc="40" dirty="0" err="1">
                          <a:effectLst/>
                          <a:latin typeface="+mj-lt"/>
                          <a:ea typeface="+mn-ea"/>
                        </a:rPr>
                        <a:t>oic</a:t>
                      </a:r>
                      <a:r>
                        <a:rPr lang="en-GB" altLang="ko-KR" sz="1200" spc="40" dirty="0">
                          <a:effectLst/>
                          <a:latin typeface="+mj-lt"/>
                          <a:ea typeface="+mn-ea"/>
                        </a:rPr>
                        <a:t>/res of the RD. </a:t>
                      </a:r>
                      <a:endParaRPr lang="ko-KR" altLang="ko-KR" sz="1200" spc="40" dirty="0">
                        <a:effectLst/>
                        <a:latin typeface="+mj-lt"/>
                        <a:ea typeface="+mn-ea"/>
                      </a:endParaRPr>
                    </a:p>
                    <a:p>
                      <a:r>
                        <a:rPr lang="en-GB" altLang="ko-KR" sz="1200" spc="40" dirty="0">
                          <a:effectLst/>
                          <a:latin typeface="+mj-lt"/>
                          <a:ea typeface="+mn-ea"/>
                        </a:rPr>
                        <a:t>An OCF Device can find the presence of </a:t>
                      </a:r>
                      <a:r>
                        <a:rPr lang="en-GB" altLang="ko-KR" sz="1200" spc="40" dirty="0" err="1">
                          <a:effectLst/>
                          <a:latin typeface="+mj-lt"/>
                          <a:ea typeface="+mn-ea"/>
                        </a:rPr>
                        <a:t>oic.wk.rd</a:t>
                      </a:r>
                      <a:r>
                        <a:rPr lang="en-GB" altLang="ko-KR" sz="1200" spc="40" dirty="0">
                          <a:effectLst/>
                          <a:latin typeface="+mj-lt"/>
                          <a:ea typeface="+mn-ea"/>
                        </a:rPr>
                        <a:t> to discover an RD, then sends GET request to /</a:t>
                      </a:r>
                      <a:r>
                        <a:rPr lang="en-GB" altLang="ko-KR" sz="1200" spc="40" dirty="0" err="1">
                          <a:effectLst/>
                          <a:latin typeface="+mj-lt"/>
                          <a:ea typeface="+mn-ea"/>
                        </a:rPr>
                        <a:t>oic</a:t>
                      </a:r>
                      <a:r>
                        <a:rPr lang="en-GB" altLang="ko-KR" sz="1200" spc="40" dirty="0">
                          <a:effectLst/>
                          <a:latin typeface="+mj-lt"/>
                          <a:ea typeface="+mn-ea"/>
                        </a:rPr>
                        <a:t>/</a:t>
                      </a:r>
                      <a:r>
                        <a:rPr lang="en-GB" altLang="ko-KR" sz="1200" spc="40" dirty="0" err="1">
                          <a:effectLst/>
                          <a:latin typeface="+mj-lt"/>
                          <a:ea typeface="+mn-ea"/>
                        </a:rPr>
                        <a:t>rd</a:t>
                      </a:r>
                      <a:r>
                        <a:rPr lang="en-GB" altLang="ko-KR" sz="1200" spc="40" dirty="0">
                          <a:effectLst/>
                          <a:latin typeface="+mj-lt"/>
                          <a:ea typeface="+mn-ea"/>
                        </a:rPr>
                        <a:t> to acquire the selection criteria. An OCF Device can send POST request with Links in its payload to expose those Links in /</a:t>
                      </a:r>
                      <a:r>
                        <a:rPr lang="en-GB" altLang="ko-KR" sz="1200" spc="40" dirty="0" err="1">
                          <a:effectLst/>
                          <a:latin typeface="+mj-lt"/>
                          <a:ea typeface="+mn-ea"/>
                        </a:rPr>
                        <a:t>oic</a:t>
                      </a:r>
                      <a:r>
                        <a:rPr lang="en-GB" altLang="ko-KR" sz="1200" spc="40" dirty="0">
                          <a:effectLst/>
                          <a:latin typeface="+mj-lt"/>
                          <a:ea typeface="+mn-ea"/>
                        </a:rPr>
                        <a:t>/res of the RD. Also OCF Device can send DELTE request with suitable query (e.g. “di” or “ins”) to remove its Links from /</a:t>
                      </a:r>
                      <a:r>
                        <a:rPr lang="en-GB" altLang="ko-KR" sz="1200" spc="40" dirty="0" err="1">
                          <a:effectLst/>
                          <a:latin typeface="+mj-lt"/>
                          <a:ea typeface="+mn-ea"/>
                        </a:rPr>
                        <a:t>oic</a:t>
                      </a:r>
                      <a:r>
                        <a:rPr lang="en-GB" altLang="ko-KR" sz="1200" spc="40" dirty="0">
                          <a:effectLst/>
                          <a:latin typeface="+mj-lt"/>
                          <a:ea typeface="+mn-ea"/>
                        </a:rPr>
                        <a:t>/res of the RD. </a:t>
                      </a:r>
                      <a:endParaRPr lang="en-US" altLang="ko-KR" sz="1200" dirty="0">
                        <a:latin typeface="+mj-lt"/>
                      </a:endParaRPr>
                    </a:p>
                  </a:txBody>
                  <a:tcPr anchor="ctr"/>
                </a:tc>
                <a:tc>
                  <a:txBody>
                    <a:bodyPr/>
                    <a:lstStyle/>
                    <a:p>
                      <a:pPr algn="ctr" latinLnBrk="1"/>
                      <a:r>
                        <a:rPr lang="en-US" altLang="ko-KR" sz="1200" dirty="0"/>
                        <a:t>Discovery </a:t>
                      </a:r>
                      <a:endParaRPr lang="ko-KR" altLang="en-US" sz="1200" dirty="0"/>
                    </a:p>
                  </a:txBody>
                  <a:tcPr anchor="ctr"/>
                </a:tc>
                <a:tc>
                  <a:txBody>
                    <a:bodyPr/>
                    <a:lstStyle/>
                    <a:p>
                      <a:pPr algn="ctr" latinLnBrk="1"/>
                      <a:r>
                        <a:rPr lang="en-US" altLang="ko-KR" sz="1200" dirty="0"/>
                        <a:t>CM for RD</a:t>
                      </a:r>
                      <a:endParaRPr lang="ko-KR" altLang="en-US" sz="1200" dirty="0"/>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731287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7328413-5772-40E2-855E-A33DEE5AE668}"/>
              </a:ext>
            </a:extLst>
          </p:cNvPr>
          <p:cNvSpPr>
            <a:spLocks noGrp="1"/>
          </p:cNvSpPr>
          <p:nvPr>
            <p:ph type="title"/>
          </p:nvPr>
        </p:nvSpPr>
        <p:spPr/>
        <p:txBody>
          <a:bodyPr/>
          <a:lstStyle/>
          <a:p>
            <a:r>
              <a:rPr lang="en-US" altLang="ko-KR" dirty="0"/>
              <a:t>RD discovery</a:t>
            </a:r>
            <a:endParaRPr lang="ko-KR" altLang="en-US" dirty="0"/>
          </a:p>
        </p:txBody>
      </p:sp>
      <p:sp>
        <p:nvSpPr>
          <p:cNvPr id="4" name="날짜 개체 틀 3">
            <a:extLst>
              <a:ext uri="{FF2B5EF4-FFF2-40B4-BE49-F238E27FC236}">
                <a16:creationId xmlns:a16="http://schemas.microsoft.com/office/drawing/2014/main" id="{7A0C45FB-4DCF-4109-AF26-34D9416106CF}"/>
              </a:ext>
            </a:extLst>
          </p:cNvPr>
          <p:cNvSpPr>
            <a:spLocks noGrp="1"/>
          </p:cNvSpPr>
          <p:nvPr>
            <p:ph type="dt" sz="half" idx="10"/>
          </p:nvPr>
        </p:nvSpPr>
        <p:spPr/>
        <p:txBody>
          <a:bodyPr/>
          <a:lstStyle/>
          <a:p>
            <a:fld id="{2D518198-0000-4B83-9A41-24CFEB33186F}"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C68ACA7A-2379-4176-93C2-060B3803FCE2}"/>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B33CBE0-DBAA-4554-BF5F-276CFB46DBA1}"/>
              </a:ext>
            </a:extLst>
          </p:cNvPr>
          <p:cNvSpPr>
            <a:spLocks noGrp="1"/>
          </p:cNvSpPr>
          <p:nvPr>
            <p:ph type="sldNum" sz="quarter" idx="12"/>
          </p:nvPr>
        </p:nvSpPr>
        <p:spPr/>
        <p:txBody>
          <a:bodyPr/>
          <a:lstStyle/>
          <a:p>
            <a:fld id="{17A5C656-E050-4F3D-A0DB-0D19E9E83691}" type="slidenum">
              <a:rPr lang="en-US" smtClean="0"/>
              <a:pPr/>
              <a:t>66</a:t>
            </a:fld>
            <a:endParaRPr lang="en-US" dirty="0"/>
          </a:p>
        </p:txBody>
      </p:sp>
      <p:cxnSp>
        <p:nvCxnSpPr>
          <p:cNvPr id="7" name="직선 화살표 연결선 6">
            <a:extLst>
              <a:ext uri="{FF2B5EF4-FFF2-40B4-BE49-F238E27FC236}">
                <a16:creationId xmlns:a16="http://schemas.microsoft.com/office/drawing/2014/main" id="{A9793573-C831-43FC-AA2D-1CCD19522C55}"/>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59F54539-DEAC-420C-9126-C68FD270AC79}"/>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res?rt</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oic.wk.rd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4E72CAFD-2E90-4BC0-8893-5802C27591F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1E8E7E8F-C878-4C32-A991-DD8589E4B7A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70EB7C13-F367-420E-9239-3239E8DD70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D27E857-5B6D-49E0-9C23-4D03A6B8C4B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3F2DE345-EA38-40D3-BF7F-3B9E7E24CE1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27B04B7-FBA8-4514-ACFF-96782A88077E}"/>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0ABF84FE-0B1F-42DC-9B31-F9CFA09E9A4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E9656E60-5224-4D70-A1AF-62840FE0FE83}"/>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57D9DDA9-B48B-4AAE-9930-C5B31D4E5DA2}"/>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701A415E-7D88-4A88-8A3E-206CB0182F91}"/>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661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D065B1BA-79D1-4C4A-B5D1-DDC7B1C5DADA}"/>
              </a:ext>
            </a:extLst>
          </p:cNvPr>
          <p:cNvSpPr>
            <a:spLocks noGrp="1"/>
          </p:cNvSpPr>
          <p:nvPr>
            <p:ph type="title"/>
          </p:nvPr>
        </p:nvSpPr>
        <p:spPr/>
        <p:txBody>
          <a:bodyPr/>
          <a:lstStyle/>
          <a:p>
            <a:r>
              <a:rPr lang="en-US" altLang="ko-KR" dirty="0"/>
              <a:t>RD select</a:t>
            </a:r>
            <a:endParaRPr lang="ko-KR" altLang="en-US" dirty="0"/>
          </a:p>
        </p:txBody>
      </p:sp>
      <p:sp>
        <p:nvSpPr>
          <p:cNvPr id="4" name="날짜 개체 틀 3">
            <a:extLst>
              <a:ext uri="{FF2B5EF4-FFF2-40B4-BE49-F238E27FC236}">
                <a16:creationId xmlns:a16="http://schemas.microsoft.com/office/drawing/2014/main" id="{FDB12D9D-529D-4332-AE4E-BB845B189FBC}"/>
              </a:ext>
            </a:extLst>
          </p:cNvPr>
          <p:cNvSpPr>
            <a:spLocks noGrp="1"/>
          </p:cNvSpPr>
          <p:nvPr>
            <p:ph type="dt" sz="half" idx="10"/>
          </p:nvPr>
        </p:nvSpPr>
        <p:spPr/>
        <p:txBody>
          <a:bodyPr/>
          <a:lstStyle/>
          <a:p>
            <a:fld id="{5F93016D-350D-4BDC-B4B6-FFE7ACE43A67}"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1FACAD1E-7752-4DB3-9EAD-2E87E41A2206}"/>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396620C-6012-4522-A554-F87B8DACA983}"/>
              </a:ext>
            </a:extLst>
          </p:cNvPr>
          <p:cNvSpPr>
            <a:spLocks noGrp="1"/>
          </p:cNvSpPr>
          <p:nvPr>
            <p:ph type="sldNum" sz="quarter" idx="12"/>
          </p:nvPr>
        </p:nvSpPr>
        <p:spPr/>
        <p:txBody>
          <a:bodyPr/>
          <a:lstStyle/>
          <a:p>
            <a:fld id="{17A5C656-E050-4F3D-A0DB-0D19E9E83691}" type="slidenum">
              <a:rPr lang="en-US" smtClean="0"/>
              <a:pPr/>
              <a:t>67</a:t>
            </a:fld>
            <a:endParaRPr lang="en-US" dirty="0"/>
          </a:p>
        </p:txBody>
      </p:sp>
      <p:cxnSp>
        <p:nvCxnSpPr>
          <p:cNvPr id="7" name="직선 화살표 연결선 6">
            <a:extLst>
              <a:ext uri="{FF2B5EF4-FFF2-40B4-BE49-F238E27FC236}">
                <a16:creationId xmlns:a16="http://schemas.microsoft.com/office/drawing/2014/main" id="{B387E62A-5B4A-4228-BBE1-3550BBAE4357}"/>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16BCCE7A-2293-403C-9DAD-4C93534DB0E8}"/>
              </a:ext>
            </a:extLst>
          </p:cNvPr>
          <p:cNvSpPr txBox="1">
            <a:spLocks/>
          </p:cNvSpPr>
          <p:nvPr/>
        </p:nvSpPr>
        <p:spPr>
          <a:xfrm>
            <a:off x="2651920" y="1737085"/>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E78E6226-E30A-4BF6-9BAE-AE5D9010174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9040732E-6DC3-4656-96C1-D713D297638D}"/>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4237088B-342F-4BEA-A7BF-CEC07C4D4E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2401484-934D-4A14-92FE-901D15E2F714}"/>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B8B5B462-0C57-4467-A822-C4965B0882C0}"/>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39BB994-D061-407C-B926-0A139AAFAA7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C4D0E083-8028-4059-B116-CF4F1EA22592}"/>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F041AD80-6EA3-4B8A-ADD4-3BFADEE41034}"/>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cxnSp>
        <p:nvCxnSpPr>
          <p:cNvPr id="17" name="직선 화살표 연결선 16">
            <a:extLst>
              <a:ext uri="{FF2B5EF4-FFF2-40B4-BE49-F238E27FC236}">
                <a16:creationId xmlns:a16="http://schemas.microsoft.com/office/drawing/2014/main" id="{9FCFBFD1-EA6B-4FC0-9531-D0192DC2F10D}"/>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923D509-138E-4009-8306-BDEC4A70A64E}"/>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r>
              <a:rPr lang="en-US" altLang="ko-KR" sz="1600" b="1" dirty="0">
                <a:latin typeface="Courier New" panose="02070309020205020404" pitchFamily="49" charset="0"/>
                <a:cs typeface="Courier New" panose="02070309020205020404" pitchFamily="49" charset="0"/>
              </a:rPr>
              <a: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26870842-EB49-4827-8794-A937DE894CDA}"/>
              </a:ext>
            </a:extLst>
          </p:cNvPr>
          <p:cNvSpPr txBox="1"/>
          <p:nvPr/>
        </p:nvSpPr>
        <p:spPr>
          <a:xfrm>
            <a:off x="3337719" y="3405426"/>
            <a:ext cx="2362200" cy="861774"/>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a:p>
            <a:r>
              <a:rPr lang="en-US" altLang="ko-KR" sz="1000" dirty="0">
                <a:latin typeface="Courier New" pitchFamily="49" charset="0"/>
                <a:cs typeface="Courier New" pitchFamily="49" charset="0"/>
              </a:rPr>
              <a:t>}</a:t>
            </a:r>
          </a:p>
        </p:txBody>
      </p:sp>
    </p:spTree>
    <p:extLst>
      <p:ext uri="{BB962C8B-B14F-4D97-AF65-F5344CB8AC3E}">
        <p14:creationId xmlns:p14="http://schemas.microsoft.com/office/powerpoint/2010/main" val="37251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right)">
                                      <p:cBhvr>
                                        <p:cTn id="18" dur="500"/>
                                        <p:tgtEl>
                                          <p:spTgt spid="1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6301604D-FBF0-4CC1-8363-5E6957779CEB}"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68</a:t>
            </a:fld>
            <a:endParaRPr lang="en-US" dirty="0"/>
          </a:p>
        </p:txBody>
      </p:sp>
      <p:cxnSp>
        <p:nvCxnSpPr>
          <p:cNvPr id="7" name="직선 화살표 연결선 6">
            <a:extLst>
              <a:ext uri="{FF2B5EF4-FFF2-40B4-BE49-F238E27FC236}">
                <a16:creationId xmlns:a16="http://schemas.microsoft.com/office/drawing/2014/main" id="{9B90C957-CE2B-49B9-A0F3-B4A30B041C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E2BCF60-8865-4764-A94C-91351F7695A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048073B4-1295-4872-A94C-8798299985A9}"/>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6A045CD2-3A8E-434B-9675-1FF81E9CB5BC}"/>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C46B549E-6FB0-43E4-8BD9-C5AF51F2A1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4A60DF-0114-4D7E-AF1A-02EC8E1C0C12}"/>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CA3938FB-599D-449F-B7C2-A6F5784BDF93}"/>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
        <p:nvSpPr>
          <p:cNvPr id="14" name="TextBox 13">
            <a:extLst>
              <a:ext uri="{FF2B5EF4-FFF2-40B4-BE49-F238E27FC236}">
                <a16:creationId xmlns:a16="http://schemas.microsoft.com/office/drawing/2014/main" id="{DC070168-C07B-44AD-A159-F6103A6CA64C}"/>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498A9D05-AEB0-469F-ACBF-ED99D5C7E31B}"/>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7A8F7633-C9B0-4A93-A7CE-243C4469DB61}"/>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7553AA2C-4129-4028-AEDC-6F61CE598839}"/>
              </a:ext>
            </a:extLst>
          </p:cNvPr>
          <p:cNvSpPr txBox="1"/>
          <p:nvPr/>
        </p:nvSpPr>
        <p:spPr>
          <a:xfrm>
            <a:off x="2651919" y="2667000"/>
            <a:ext cx="3809999" cy="2400657"/>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54855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C40A98A4-391A-4119-9538-FD536430A18B}"/>
              </a:ext>
            </a:extLst>
          </p:cNvPr>
          <p:cNvSpPr>
            <a:spLocks noGrp="1"/>
          </p:cNvSpPr>
          <p:nvPr>
            <p:ph type="title"/>
          </p:nvPr>
        </p:nvSpPr>
        <p:spPr/>
        <p:txBody>
          <a:bodyPr/>
          <a:lstStyle/>
          <a:p>
            <a:r>
              <a:rPr lang="en-US" altLang="ko-KR" dirty="0"/>
              <a:t>Resource publish</a:t>
            </a:r>
            <a:endParaRPr lang="ko-KR" altLang="en-US" dirty="0"/>
          </a:p>
        </p:txBody>
      </p:sp>
      <p:sp>
        <p:nvSpPr>
          <p:cNvPr id="4" name="날짜 개체 틀 3">
            <a:extLst>
              <a:ext uri="{FF2B5EF4-FFF2-40B4-BE49-F238E27FC236}">
                <a16:creationId xmlns:a16="http://schemas.microsoft.com/office/drawing/2014/main" id="{79036245-BC77-425A-AC68-221EF1CE413B}"/>
              </a:ext>
            </a:extLst>
          </p:cNvPr>
          <p:cNvSpPr>
            <a:spLocks noGrp="1"/>
          </p:cNvSpPr>
          <p:nvPr>
            <p:ph type="dt" sz="half" idx="10"/>
          </p:nvPr>
        </p:nvSpPr>
        <p:spPr/>
        <p:txBody>
          <a:bodyPr/>
          <a:lstStyle/>
          <a:p>
            <a:fld id="{EB9E5D7B-70DC-4F37-97B2-4BBA6FCFCA5C}"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94AAECF3-DAB4-45E5-A81F-6B00F65A61C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F5C92F5-27A3-4844-9A11-E3309376C3F9}"/>
              </a:ext>
            </a:extLst>
          </p:cNvPr>
          <p:cNvSpPr>
            <a:spLocks noGrp="1"/>
          </p:cNvSpPr>
          <p:nvPr>
            <p:ph type="sldNum" sz="quarter" idx="12"/>
          </p:nvPr>
        </p:nvSpPr>
        <p:spPr/>
        <p:txBody>
          <a:bodyPr/>
          <a:lstStyle/>
          <a:p>
            <a:fld id="{17A5C656-E050-4F3D-A0DB-0D19E9E83691}" type="slidenum">
              <a:rPr lang="en-US" smtClean="0"/>
              <a:pPr/>
              <a:t>69</a:t>
            </a:fld>
            <a:endParaRPr lang="en-US" dirty="0"/>
          </a:p>
        </p:txBody>
      </p:sp>
      <p:cxnSp>
        <p:nvCxnSpPr>
          <p:cNvPr id="18" name="직선 화살표 연결선 17">
            <a:extLst>
              <a:ext uri="{FF2B5EF4-FFF2-40B4-BE49-F238E27FC236}">
                <a16:creationId xmlns:a16="http://schemas.microsoft.com/office/drawing/2014/main" id="{A85C3284-DF7D-4BB1-A751-B8645C97319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3840E51-4002-45EA-9156-C5F7F75A3E1A}"/>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Content Placeholder 2">
            <a:extLst>
              <a:ext uri="{FF2B5EF4-FFF2-40B4-BE49-F238E27FC236}">
                <a16:creationId xmlns:a16="http://schemas.microsoft.com/office/drawing/2014/main" id="{9BE8D275-2E25-4542-B811-C6479E1D8BCF}"/>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1" name="직사각형 20">
            <a:extLst>
              <a:ext uri="{FF2B5EF4-FFF2-40B4-BE49-F238E27FC236}">
                <a16:creationId xmlns:a16="http://schemas.microsoft.com/office/drawing/2014/main" id="{FC922CE2-B43F-4592-95D3-E04AECBE7913}"/>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2" name="Picture 2" descr="https://www.troopsupport.dla.mil/events/images/140122.jpg">
            <a:extLst>
              <a:ext uri="{FF2B5EF4-FFF2-40B4-BE49-F238E27FC236}">
                <a16:creationId xmlns:a16="http://schemas.microsoft.com/office/drawing/2014/main" id="{5FDD6E51-3B50-40EA-9E1A-81FB1CB609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4F9B88-10F5-4EE1-8E93-19AAD8906E2B}"/>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E2DDC515-A674-466F-8096-63F1D6E5937F}"/>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FDCB5250-1B88-47BD-BE6B-E9389A81123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6" name="Content Placeholder 2">
            <a:extLst>
              <a:ext uri="{FF2B5EF4-FFF2-40B4-BE49-F238E27FC236}">
                <a16:creationId xmlns:a16="http://schemas.microsoft.com/office/drawing/2014/main" id="{D9ABE84B-CDCC-49DA-AF45-2AD82C36B00C}"/>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7" name="TextBox 26">
            <a:extLst>
              <a:ext uri="{FF2B5EF4-FFF2-40B4-BE49-F238E27FC236}">
                <a16:creationId xmlns:a16="http://schemas.microsoft.com/office/drawing/2014/main" id="{310E8C1D-C30D-49CC-A793-3F6A8C88B1B8}"/>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8" name="직선 화살표 연결선 27">
            <a:extLst>
              <a:ext uri="{FF2B5EF4-FFF2-40B4-BE49-F238E27FC236}">
                <a16:creationId xmlns:a16="http://schemas.microsoft.com/office/drawing/2014/main" id="{708CC8FB-8B98-4290-9EE6-3F40328F110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B9EBD2B5-7EEA-469A-9D2B-BFCE81687519}"/>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30" name="TextBox 29">
            <a:extLst>
              <a:ext uri="{FF2B5EF4-FFF2-40B4-BE49-F238E27FC236}">
                <a16:creationId xmlns:a16="http://schemas.microsoft.com/office/drawing/2014/main" id="{A624E099-BB5C-4B1F-AB08-E8E2BB513A08}"/>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114977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right)">
                                      <p:cBhvr>
                                        <p:cTn id="10" dur="500"/>
                                        <p:tgtEl>
                                          <p:spTgt spid="2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91045" y="6492875"/>
            <a:ext cx="2319766" cy="263525"/>
          </a:xfrm>
        </p:spPr>
        <p:txBody>
          <a:bodyPr/>
          <a:lstStyle/>
          <a:p>
            <a:fld id="{7B3A35B8-ED4D-4280-874E-DD17596A825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a:t>
            </a:fld>
            <a:endParaRPr lang="en-US" dirty="0"/>
          </a:p>
        </p:txBody>
      </p:sp>
      <p:sp>
        <p:nvSpPr>
          <p:cNvPr id="7" name="제목 1"/>
          <p:cNvSpPr>
            <a:spLocks noGrp="1"/>
          </p:cNvSpPr>
          <p:nvPr>
            <p:ph type="title"/>
          </p:nvPr>
        </p:nvSpPr>
        <p:spPr>
          <a:xfrm>
            <a:off x="709441" y="26308"/>
            <a:ext cx="10945654" cy="627038"/>
          </a:xfrm>
        </p:spPr>
        <p:txBody>
          <a:bodyPr>
            <a:normAutofit fontScale="90000"/>
          </a:bodyPr>
          <a:lstStyle/>
          <a:p>
            <a:r>
              <a:rPr lang="en-US" altLang="ko-KR" sz="3600" dirty="0" err="1"/>
              <a:t>RESTful</a:t>
            </a:r>
            <a:r>
              <a:rPr lang="en-US" altLang="ko-KR" sz="3600" dirty="0"/>
              <a:t> Architecture Style </a:t>
            </a:r>
            <a:endParaRPr lang="ko-KR" altLang="en-US" sz="3600" dirty="0"/>
          </a:p>
        </p:txBody>
      </p:sp>
      <p:sp>
        <p:nvSpPr>
          <p:cNvPr id="8" name="모서리가 둥근 직사각형 3"/>
          <p:cNvSpPr/>
          <p:nvPr/>
        </p:nvSpPr>
        <p:spPr>
          <a:xfrm>
            <a:off x="2537312" y="2177568"/>
            <a:ext cx="2970516"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Client</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sp>
        <p:nvSpPr>
          <p:cNvPr id="9" name="모서리가 둥근 직사각형 4"/>
          <p:cNvSpPr/>
          <p:nvPr/>
        </p:nvSpPr>
        <p:spPr>
          <a:xfrm>
            <a:off x="6942877" y="2177568"/>
            <a:ext cx="2544559" cy="675368"/>
          </a:xfrm>
          <a:prstGeom prst="roundRect">
            <a:avLst/>
          </a:prstGeom>
          <a:solidFill>
            <a:srgbClr val="CCCC00">
              <a:alpha val="25000"/>
            </a:srgbClr>
          </a:solidFill>
          <a:ln w="127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1600" kern="0" dirty="0">
                <a:solidFill>
                  <a:sysClr val="windowText" lastClr="000000"/>
                </a:solidFill>
                <a:latin typeface="Arial"/>
                <a:ea typeface="맑은 고딕"/>
              </a:rPr>
              <a:t>Server</a:t>
            </a:r>
            <a:endParaRPr kumimoji="0" lang="ko-KR" altLang="en-US" sz="1600" b="0" i="0" u="none" strike="noStrike" kern="0" cap="none" spc="0" normalizeH="0" baseline="0" noProof="0" dirty="0">
              <a:ln>
                <a:noFill/>
              </a:ln>
              <a:solidFill>
                <a:sysClr val="windowText" lastClr="000000"/>
              </a:solidFill>
              <a:effectLst/>
              <a:uLnTx/>
              <a:uFillTx/>
              <a:latin typeface="Arial"/>
              <a:ea typeface="맑은 고딕"/>
              <a:cs typeface="+mn-cs"/>
            </a:endParaRPr>
          </a:p>
        </p:txBody>
      </p:sp>
      <p:cxnSp>
        <p:nvCxnSpPr>
          <p:cNvPr id="10" name="직선 연결선 9"/>
          <p:cNvCxnSpPr>
            <a:stCxn id="8" idx="2"/>
          </p:cNvCxnSpPr>
          <p:nvPr/>
        </p:nvCxnSpPr>
        <p:spPr>
          <a:xfrm>
            <a:off x="4022571" y="2852936"/>
            <a:ext cx="25325" cy="20875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a:off x="4069683" y="3429000"/>
            <a:ext cx="4136398"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4069683" y="4217158"/>
            <a:ext cx="4136398"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직선 연결선 12"/>
          <p:cNvCxnSpPr/>
          <p:nvPr/>
        </p:nvCxnSpPr>
        <p:spPr>
          <a:xfrm>
            <a:off x="8230199" y="2852937"/>
            <a:ext cx="10809" cy="21284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506280" y="2987660"/>
            <a:ext cx="1091966" cy="369332"/>
          </a:xfrm>
          <a:prstGeom prst="rect">
            <a:avLst/>
          </a:prstGeom>
          <a:noFill/>
        </p:spPr>
        <p:txBody>
          <a:bodyPr wrap="none" rtlCol="0">
            <a:spAutoFit/>
          </a:bodyPr>
          <a:lstStyle/>
          <a:p>
            <a:r>
              <a:rPr lang="en-US" altLang="ko-KR" dirty="0">
                <a:latin typeface="+mn-lt"/>
                <a:ea typeface="+mn-ea"/>
              </a:rPr>
              <a:t>Request</a:t>
            </a:r>
            <a:endParaRPr lang="ko-KR" altLang="en-US" dirty="0" err="1">
              <a:latin typeface="+mn-lt"/>
              <a:ea typeface="+mn-ea"/>
            </a:endParaRPr>
          </a:p>
        </p:txBody>
      </p:sp>
      <p:sp>
        <p:nvSpPr>
          <p:cNvPr id="15" name="TextBox 14"/>
          <p:cNvSpPr txBox="1"/>
          <p:nvPr/>
        </p:nvSpPr>
        <p:spPr>
          <a:xfrm>
            <a:off x="5488128" y="3774907"/>
            <a:ext cx="1253869" cy="369332"/>
          </a:xfrm>
          <a:prstGeom prst="rect">
            <a:avLst/>
          </a:prstGeom>
          <a:noFill/>
        </p:spPr>
        <p:txBody>
          <a:bodyPr wrap="none" rtlCol="0">
            <a:spAutoFit/>
          </a:bodyPr>
          <a:lstStyle/>
          <a:p>
            <a:r>
              <a:rPr lang="en-US" altLang="ko-KR" dirty="0">
                <a:latin typeface="+mn-lt"/>
                <a:ea typeface="+mn-ea"/>
              </a:rPr>
              <a:t>Response</a:t>
            </a:r>
            <a:endParaRPr lang="ko-KR" altLang="en-US" dirty="0" err="1">
              <a:latin typeface="+mn-lt"/>
              <a:ea typeface="+mn-ea"/>
            </a:endParaRPr>
          </a:p>
        </p:txBody>
      </p:sp>
      <p:sp>
        <p:nvSpPr>
          <p:cNvPr id="16" name="TextBox 15"/>
          <p:cNvSpPr txBox="1"/>
          <p:nvPr/>
        </p:nvSpPr>
        <p:spPr>
          <a:xfrm>
            <a:off x="4740095" y="4509120"/>
            <a:ext cx="2473754" cy="369332"/>
          </a:xfrm>
          <a:prstGeom prst="rect">
            <a:avLst/>
          </a:prstGeom>
          <a:noFill/>
        </p:spPr>
        <p:txBody>
          <a:bodyPr wrap="none" rtlCol="0">
            <a:spAutoFit/>
          </a:bodyPr>
          <a:lstStyle/>
          <a:p>
            <a:r>
              <a:rPr lang="en-US" altLang="ko-KR" dirty="0">
                <a:latin typeface="+mn-lt"/>
                <a:ea typeface="+mn-ea"/>
              </a:rPr>
              <a:t>CRUD &amp; N operation</a:t>
            </a:r>
            <a:endParaRPr lang="ko-KR" altLang="en-US" dirty="0" err="1">
              <a:latin typeface="+mn-lt"/>
              <a:ea typeface="+mn-ea"/>
            </a:endParaRPr>
          </a:p>
        </p:txBody>
      </p:sp>
      <p:sp>
        <p:nvSpPr>
          <p:cNvPr id="17" name="TextBox 16"/>
          <p:cNvSpPr txBox="1"/>
          <p:nvPr/>
        </p:nvSpPr>
        <p:spPr>
          <a:xfrm>
            <a:off x="611827" y="4849416"/>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8" name="TextBox 17"/>
          <p:cNvSpPr txBox="1"/>
          <p:nvPr/>
        </p:nvSpPr>
        <p:spPr>
          <a:xfrm>
            <a:off x="8814721" y="4797153"/>
            <a:ext cx="2440092" cy="307777"/>
          </a:xfrm>
          <a:prstGeom prst="rect">
            <a:avLst/>
          </a:prstGeom>
          <a:noFill/>
          <a:ln>
            <a:noFill/>
          </a:ln>
        </p:spPr>
        <p:txBody>
          <a:bodyPr wrap="none" rtlCol="0">
            <a:spAutoFit/>
          </a:bodyPr>
          <a:lstStyle/>
          <a:p>
            <a:r>
              <a:rPr lang="en-US" altLang="ko-KR" sz="1400" dirty="0">
                <a:latin typeface="+mn-lt"/>
                <a:ea typeface="+mn-ea"/>
              </a:rPr>
              <a:t>Resourc</a:t>
            </a:r>
            <a:r>
              <a:rPr lang="en-US" altLang="ko-KR" sz="1400" dirty="0"/>
              <a:t>e (representation)</a:t>
            </a:r>
            <a:endParaRPr lang="ko-KR" altLang="en-US" sz="1400" dirty="0" err="1">
              <a:latin typeface="+mn-lt"/>
              <a:ea typeface="+mn-ea"/>
            </a:endParaRPr>
          </a:p>
        </p:txBody>
      </p:sp>
      <p:sp>
        <p:nvSpPr>
          <p:cNvPr id="19" name="TextBox 18"/>
          <p:cNvSpPr txBox="1"/>
          <p:nvPr/>
        </p:nvSpPr>
        <p:spPr>
          <a:xfrm>
            <a:off x="790232" y="3412158"/>
            <a:ext cx="2777421" cy="1200329"/>
          </a:xfrm>
          <a:prstGeom prst="rect">
            <a:avLst/>
          </a:prstGeom>
          <a:noFill/>
          <a:ln>
            <a:solidFill>
              <a:srgbClr val="FFCC66"/>
            </a:solidFill>
          </a:ln>
        </p:spPr>
        <p:txBody>
          <a:bodyPr wrap="square" rtlCol="0">
            <a:spAutoFit/>
          </a:bodyPr>
          <a:lstStyle/>
          <a:p>
            <a:pPr>
              <a:buFont typeface="Arial" pitchFamily="34" charset="0"/>
              <a:buChar char="•"/>
            </a:pPr>
            <a:r>
              <a:rPr lang="en-US" altLang="ko-KR" sz="1200" dirty="0"/>
              <a:t>Addressable resources</a:t>
            </a:r>
          </a:p>
          <a:p>
            <a:pPr>
              <a:buFont typeface="Arial" pitchFamily="34" charset="0"/>
              <a:buChar char="•"/>
            </a:pPr>
            <a:r>
              <a:rPr lang="en-US" altLang="ko-KR" sz="1200" dirty="0"/>
              <a:t>A uniform, constrained interface</a:t>
            </a:r>
          </a:p>
          <a:p>
            <a:pPr>
              <a:buFont typeface="Arial" pitchFamily="34" charset="0"/>
              <a:buChar char="•"/>
            </a:pPr>
            <a:r>
              <a:rPr lang="en-US" altLang="ko-KR" sz="1200" dirty="0"/>
              <a:t>Representation based manipulation </a:t>
            </a:r>
          </a:p>
          <a:p>
            <a:pPr>
              <a:buFont typeface="Arial" pitchFamily="34" charset="0"/>
              <a:buChar char="•"/>
            </a:pPr>
            <a:r>
              <a:rPr lang="en-US" altLang="ko-KR" sz="1200" dirty="0"/>
              <a:t>Communicate </a:t>
            </a:r>
            <a:r>
              <a:rPr lang="en-US" altLang="ko-KR" sz="1200" dirty="0" err="1"/>
              <a:t>statelessly</a:t>
            </a:r>
            <a:r>
              <a:rPr lang="en-US" altLang="ko-KR" sz="1200" dirty="0"/>
              <a:t> </a:t>
            </a:r>
          </a:p>
          <a:p>
            <a:pPr>
              <a:buFont typeface="Arial" pitchFamily="34" charset="0"/>
              <a:buChar char="•"/>
            </a:pPr>
            <a:r>
              <a:rPr lang="en-US" altLang="ko-KR" sz="1200" dirty="0"/>
              <a:t>Hypermedia State Engine</a:t>
            </a:r>
            <a:endParaRPr lang="ko-KR" altLang="en-US" sz="1200" dirty="0" err="1">
              <a:latin typeface="+mn-lt"/>
              <a:ea typeface="+mn-ea"/>
            </a:endParaRPr>
          </a:p>
        </p:txBody>
      </p:sp>
      <p:sp>
        <p:nvSpPr>
          <p:cNvPr id="20" name="TextBox 19"/>
          <p:cNvSpPr txBox="1"/>
          <p:nvPr/>
        </p:nvSpPr>
        <p:spPr>
          <a:xfrm>
            <a:off x="725342" y="3068961"/>
            <a:ext cx="2186817" cy="307777"/>
          </a:xfrm>
          <a:prstGeom prst="rect">
            <a:avLst/>
          </a:prstGeom>
          <a:noFill/>
          <a:ln>
            <a:solidFill>
              <a:srgbClr val="FFCC66"/>
            </a:solidFill>
          </a:ln>
        </p:spPr>
        <p:txBody>
          <a:bodyPr wrap="none" rtlCol="0">
            <a:spAutoFit/>
          </a:bodyPr>
          <a:lstStyle/>
          <a:p>
            <a:r>
              <a:rPr lang="en-US" altLang="ko-KR" sz="1400" dirty="0">
                <a:latin typeface="+mn-lt"/>
                <a:ea typeface="+mn-ea"/>
              </a:rPr>
              <a:t>REST Architecture Style </a:t>
            </a:r>
            <a:endParaRPr lang="ko-KR" altLang="en-US" sz="1400" dirty="0" err="1">
              <a:latin typeface="+mn-lt"/>
              <a:ea typeface="+mn-ea"/>
            </a:endParaRPr>
          </a:p>
        </p:txBody>
      </p:sp>
      <p:pic>
        <p:nvPicPr>
          <p:cNvPr id="21" name="Picture 2" descr="http://www.ftp-sgpartners.net/tdceu/uploads/uploaded/nest-canada.jpg"/>
          <p:cNvPicPr>
            <a:picLocks noChangeAspect="1" noChangeArrowheads="1"/>
          </p:cNvPicPr>
          <p:nvPr/>
        </p:nvPicPr>
        <p:blipFill>
          <a:blip r:embed="rId2" cstate="print"/>
          <a:srcRect/>
          <a:stretch>
            <a:fillRect/>
          </a:stretch>
        </p:blipFill>
        <p:spPr bwMode="auto">
          <a:xfrm>
            <a:off x="7655668" y="1067858"/>
            <a:ext cx="1394219" cy="848974"/>
          </a:xfrm>
          <a:prstGeom prst="rect">
            <a:avLst/>
          </a:prstGeom>
          <a:noFill/>
        </p:spPr>
      </p:pic>
      <p:pic>
        <p:nvPicPr>
          <p:cNvPr id="25" name="Picture 2" descr="https://cdn.shopify.com/s/files/1/0102/2252/products/img_nest-nest2-the-pack-11.jpg?507"/>
          <p:cNvPicPr>
            <a:picLocks noChangeAspect="1" noChangeArrowheads="1"/>
          </p:cNvPicPr>
          <p:nvPr/>
        </p:nvPicPr>
        <p:blipFill>
          <a:blip r:embed="rId3" cstate="print"/>
          <a:srcRect/>
          <a:stretch>
            <a:fillRect/>
          </a:stretch>
        </p:blipFill>
        <p:spPr bwMode="auto">
          <a:xfrm>
            <a:off x="9145661" y="998472"/>
            <a:ext cx="1078110" cy="955395"/>
          </a:xfrm>
          <a:prstGeom prst="rect">
            <a:avLst/>
          </a:prstGeom>
          <a:noFill/>
        </p:spPr>
      </p:pic>
      <p:cxnSp>
        <p:nvCxnSpPr>
          <p:cNvPr id="26" name="직선 화살표 연결선 25"/>
          <p:cNvCxnSpPr/>
          <p:nvPr/>
        </p:nvCxnSpPr>
        <p:spPr>
          <a:xfrm flipH="1">
            <a:off x="10103391"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7" name="Picture 4" descr="https://s-media-cache-ak0.pinimg.com/236x/93/c4/48/93c448569b3b89589ae400639cf844c9.jpg"/>
          <p:cNvPicPr>
            <a:picLocks noChangeAspect="1" noChangeArrowheads="1"/>
          </p:cNvPicPr>
          <p:nvPr/>
        </p:nvPicPr>
        <p:blipFill>
          <a:blip r:embed="rId4" cstate="print"/>
          <a:srcRect/>
          <a:stretch>
            <a:fillRect/>
          </a:stretch>
        </p:blipFill>
        <p:spPr bwMode="auto">
          <a:xfrm>
            <a:off x="10582257" y="858484"/>
            <a:ext cx="1196600" cy="1296144"/>
          </a:xfrm>
          <a:prstGeom prst="rect">
            <a:avLst/>
          </a:prstGeom>
          <a:noFill/>
        </p:spPr>
      </p:pic>
      <p:cxnSp>
        <p:nvCxnSpPr>
          <p:cNvPr id="28" name="직선 화살표 연결선 27"/>
          <p:cNvCxnSpPr/>
          <p:nvPr/>
        </p:nvCxnSpPr>
        <p:spPr>
          <a:xfrm flipH="1">
            <a:off x="8776145" y="1487850"/>
            <a:ext cx="383093"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55643" y="2981704"/>
            <a:ext cx="3733801" cy="1754326"/>
          </a:xfrm>
          <a:prstGeom prst="rect">
            <a:avLst/>
          </a:prstGeom>
          <a:solidFill>
            <a:schemeClr val="accent6">
              <a:lumMod val="40000"/>
              <a:lumOff val="60000"/>
            </a:schemeClr>
          </a:solidFill>
        </p:spPr>
        <p:txBody>
          <a:bodyPr wrap="square" rtlCol="0">
            <a:spAutoFit/>
          </a:bodyPr>
          <a:lstStyle/>
          <a:p>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"n": "</a:t>
            </a:r>
            <a:r>
              <a:rPr lang="en-US" altLang="ko-KR" sz="1200" dirty="0" err="1">
                <a:latin typeface="Courier New" pitchFamily="49" charset="0"/>
                <a:cs typeface="Courier New" pitchFamily="49" charset="0"/>
              </a:rPr>
              <a:t>myRoomTemperature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rt</a:t>
            </a:r>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oic.r.temperature</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"if": "</a:t>
            </a:r>
            <a:r>
              <a:rPr lang="en-US" altLang="ko-KR" sz="1200" dirty="0" err="1">
                <a:latin typeface="Courier New" pitchFamily="49" charset="0"/>
                <a:cs typeface="Courier New" pitchFamily="49" charset="0"/>
              </a:rPr>
              <a:t>oic.if.a</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"id": "</a:t>
            </a:r>
            <a:r>
              <a:rPr lang="en-US" altLang="ko-KR" sz="1200" dirty="0" err="1">
                <a:latin typeface="Courier New" pitchFamily="49" charset="0"/>
                <a:cs typeface="Courier New" pitchFamily="49" charset="0"/>
              </a:rPr>
              <a:t>example_id_xyz</a:t>
            </a:r>
            <a:r>
              <a:rPr lang="en-US" altLang="ko-KR" sz="1200" dirty="0">
                <a:latin typeface="Courier New" pitchFamily="49" charset="0"/>
                <a:cs typeface="Courier New" pitchFamily="49" charset="0"/>
              </a:rPr>
              <a:t>",</a:t>
            </a:r>
          </a:p>
          <a:p>
            <a:r>
              <a:rPr lang="en-US" altLang="ko-KR" sz="1200" dirty="0">
                <a:latin typeface="Courier New" pitchFamily="49" charset="0"/>
                <a:cs typeface="Courier New" pitchFamily="49" charset="0"/>
              </a:rPr>
              <a:t>  "temperature": 23,</a:t>
            </a:r>
          </a:p>
          <a:p>
            <a:r>
              <a:rPr lang="en-US" altLang="ko-KR" sz="1200" dirty="0">
                <a:latin typeface="Courier New" pitchFamily="49" charset="0"/>
                <a:cs typeface="Courier New" pitchFamily="49" charset="0"/>
              </a:rPr>
              <a:t>  "units": "C",</a:t>
            </a:r>
          </a:p>
          <a:p>
            <a:r>
              <a:rPr lang="en-US" altLang="ko-KR" sz="1200" dirty="0">
                <a:latin typeface="Courier New" pitchFamily="49" charset="0"/>
                <a:cs typeface="Courier New" pitchFamily="49" charset="0"/>
              </a:rPr>
              <a:t>  "</a:t>
            </a:r>
            <a:r>
              <a:rPr lang="en-US" altLang="ko-KR" sz="1200" dirty="0" err="1">
                <a:latin typeface="Courier New" pitchFamily="49" charset="0"/>
                <a:cs typeface="Courier New" pitchFamily="49" charset="0"/>
              </a:rPr>
              <a:t>setValue</a:t>
            </a:r>
            <a:r>
              <a:rPr lang="en-US" altLang="ko-KR" sz="1200" dirty="0">
                <a:latin typeface="Courier New" pitchFamily="49" charset="0"/>
                <a:cs typeface="Courier New" pitchFamily="49" charset="0"/>
              </a:rPr>
              <a:t>": 25</a:t>
            </a:r>
          </a:p>
          <a:p>
            <a:r>
              <a:rPr lang="en-US" altLang="ko-KR" sz="1200" dirty="0">
                <a:latin typeface="Courier New" pitchFamily="49" charset="0"/>
                <a:cs typeface="Courier New" pitchFamily="49" charset="0"/>
              </a:rPr>
              <a:t>}</a:t>
            </a:r>
            <a:endParaRPr lang="ko-KR" altLang="en-US" sz="1200" dirty="0" err="1">
              <a:latin typeface="Courier New" pitchFamily="49" charset="0"/>
              <a:cs typeface="Courier New" pitchFamily="49" charset="0"/>
            </a:endParaRPr>
          </a:p>
        </p:txBody>
      </p:sp>
      <p:sp>
        <p:nvSpPr>
          <p:cNvPr id="30" name="TextBox 29"/>
          <p:cNvSpPr txBox="1"/>
          <p:nvPr/>
        </p:nvSpPr>
        <p:spPr>
          <a:xfrm>
            <a:off x="10294937" y="2204865"/>
            <a:ext cx="1402948" cy="307777"/>
          </a:xfrm>
          <a:prstGeom prst="rect">
            <a:avLst/>
          </a:prstGeom>
          <a:noFill/>
        </p:spPr>
        <p:txBody>
          <a:bodyPr wrap="none" rtlCol="0">
            <a:spAutoFit/>
          </a:bodyPr>
          <a:lstStyle/>
          <a:p>
            <a:r>
              <a:rPr lang="en-US" altLang="ko-KR" sz="1400" dirty="0">
                <a:latin typeface="+mn-lt"/>
                <a:ea typeface="+mn-ea"/>
              </a:rPr>
              <a:t>Physical entity</a:t>
            </a:r>
            <a:endParaRPr lang="ko-KR" altLang="en-US" sz="1400" dirty="0" err="1">
              <a:latin typeface="+mn-lt"/>
              <a:ea typeface="+mn-ea"/>
            </a:endParaRPr>
          </a:p>
        </p:txBody>
      </p:sp>
      <p:sp>
        <p:nvSpPr>
          <p:cNvPr id="31" name="TextBox 30"/>
          <p:cNvSpPr txBox="1"/>
          <p:nvPr/>
        </p:nvSpPr>
        <p:spPr>
          <a:xfrm>
            <a:off x="8799161" y="1844825"/>
            <a:ext cx="1364476" cy="307777"/>
          </a:xfrm>
          <a:prstGeom prst="rect">
            <a:avLst/>
          </a:prstGeom>
          <a:noFill/>
        </p:spPr>
        <p:txBody>
          <a:bodyPr wrap="none" rtlCol="0">
            <a:spAutoFit/>
          </a:bodyPr>
          <a:lstStyle/>
          <a:p>
            <a:r>
              <a:rPr lang="en-US" altLang="ko-KR" sz="1400" dirty="0">
                <a:latin typeface="+mn-lt"/>
                <a:ea typeface="+mn-ea"/>
              </a:rPr>
              <a:t>Entity handler</a:t>
            </a:r>
            <a:endParaRPr lang="ko-KR" altLang="en-US" sz="1400" dirty="0" err="1">
              <a:latin typeface="+mn-lt"/>
              <a:ea typeface="+mn-ea"/>
            </a:endParaRPr>
          </a:p>
        </p:txBody>
      </p:sp>
      <p:sp>
        <p:nvSpPr>
          <p:cNvPr id="32" name="AutoShape 4"/>
          <p:cNvSpPr>
            <a:spLocks noChangeArrowheads="1"/>
          </p:cNvSpPr>
          <p:nvPr/>
        </p:nvSpPr>
        <p:spPr bwMode="auto">
          <a:xfrm>
            <a:off x="290453" y="5241734"/>
            <a:ext cx="11536855" cy="1441275"/>
          </a:xfrm>
          <a:prstGeom prst="roundRect">
            <a:avLst>
              <a:gd name="adj" fmla="val 3269"/>
            </a:avLst>
          </a:prstGeom>
          <a:solidFill>
            <a:schemeClr val="bg1"/>
          </a:solidFill>
          <a:ln w="19050" algn="ctr">
            <a:solidFill>
              <a:srgbClr val="B2B2B2"/>
            </a:solidFill>
            <a:round/>
            <a:headEnd/>
            <a:tailEnd/>
          </a:ln>
          <a:effectLst/>
        </p:spPr>
        <p:txBody>
          <a:bodyPr lIns="108000" tIns="36000" rIns="36000" bIns="36000" anchor="ctr"/>
          <a:lstStyle/>
          <a:p>
            <a:pPr>
              <a:spcBef>
                <a:spcPct val="30000"/>
              </a:spcBef>
              <a:buFontTx/>
              <a:buBlip>
                <a:blip r:embed="rId5"/>
              </a:buBlip>
            </a:pPr>
            <a:r>
              <a:rPr kumimoji="1" lang="en-US" altLang="ko-KR" sz="2000" dirty="0">
                <a:solidFill>
                  <a:prstClr val="black"/>
                </a:solidFill>
                <a:latin typeface="맑은 고딕"/>
                <a:sym typeface="Wingdings" pitchFamily="2" charset="2"/>
              </a:rPr>
              <a:t> </a:t>
            </a:r>
            <a:r>
              <a:rPr kumimoji="1" lang="en-US" altLang="ko-KR" sz="2000" dirty="0" err="1">
                <a:solidFill>
                  <a:prstClr val="black"/>
                </a:solidFill>
                <a:latin typeface="맑은 고딕"/>
                <a:sym typeface="Wingdings" pitchFamily="2" charset="2"/>
              </a:rPr>
              <a:t>RESTful</a:t>
            </a:r>
            <a:r>
              <a:rPr kumimoji="1" lang="en-US" altLang="ko-KR" sz="2000" dirty="0">
                <a:solidFill>
                  <a:prstClr val="black"/>
                </a:solidFill>
                <a:latin typeface="맑은 고딕"/>
                <a:sym typeface="Wingdings" pitchFamily="2" charset="2"/>
              </a:rPr>
              <a:t> Architecture (Representational State Transfer)</a:t>
            </a:r>
            <a:endParaRPr kumimoji="1" lang="ko-KR" altLang="en-US" sz="2000" dirty="0">
              <a:solidFill>
                <a:srgbClr val="C0504D"/>
              </a:solidFill>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based operation</a:t>
            </a:r>
          </a:p>
          <a:p>
            <a:pPr marL="817563" lvl="2" indent="-174625">
              <a:spcBef>
                <a:spcPct val="30000"/>
              </a:spcBef>
              <a:buFont typeface="Wingdings" pitchFamily="2" charset="2"/>
              <a:buChar char="§"/>
            </a:pPr>
            <a:r>
              <a:rPr kumimoji="1" lang="en-US" altLang="ko-KR" dirty="0">
                <a:latin typeface="맑은 고딕"/>
                <a:sym typeface="Wingdings" pitchFamily="2" charset="2"/>
              </a:rPr>
              <a:t>Real world ‘entity’ is represented as ‘Resource’</a:t>
            </a:r>
            <a:r>
              <a:rPr kumimoji="1" lang="ko-KR" altLang="en-US" dirty="0">
                <a:latin typeface="맑은 고딕"/>
                <a:sym typeface="Wingdings" pitchFamily="2" charset="2"/>
              </a:rPr>
              <a:t>  </a:t>
            </a:r>
            <a:endParaRPr kumimoji="1" lang="en-US" altLang="ko-KR" dirty="0">
              <a:latin typeface="맑은 고딕"/>
              <a:sym typeface="Wingdings" pitchFamily="2" charset="2"/>
            </a:endParaRPr>
          </a:p>
          <a:p>
            <a:pPr marL="360363" lvl="1" indent="-174625">
              <a:spcBef>
                <a:spcPct val="30000"/>
              </a:spcBef>
              <a:buFont typeface="Wingdings" pitchFamily="2" charset="2"/>
              <a:buChar char="§"/>
            </a:pPr>
            <a:r>
              <a:rPr kumimoji="1" lang="en-US" altLang="ko-KR" dirty="0">
                <a:latin typeface="맑은 고딕"/>
                <a:sym typeface="Wingdings" pitchFamily="2" charset="2"/>
              </a:rPr>
              <a:t>Resource manipulation via Request/ Response: CRUDN </a:t>
            </a:r>
          </a:p>
        </p:txBody>
      </p:sp>
      <p:pic>
        <p:nvPicPr>
          <p:cNvPr id="33" name="Picture 2"/>
          <p:cNvPicPr>
            <a:picLocks noChangeAspect="1" noChangeArrowheads="1"/>
          </p:cNvPicPr>
          <p:nvPr/>
        </p:nvPicPr>
        <p:blipFill>
          <a:blip r:embed="rId6"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3689285" y="773317"/>
            <a:ext cx="666569" cy="126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2768614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52D45445-114C-4A01-BE55-773910D80790}"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70</a:t>
            </a:fld>
            <a:endParaRPr lang="en-US" dirty="0"/>
          </a:p>
        </p:txBody>
      </p:sp>
      <p:cxnSp>
        <p:nvCxnSpPr>
          <p:cNvPr id="7" name="직선 화살표 연결선 6">
            <a:extLst>
              <a:ext uri="{FF2B5EF4-FFF2-40B4-BE49-F238E27FC236}">
                <a16:creationId xmlns:a16="http://schemas.microsoft.com/office/drawing/2014/main" id="{7DE8B1CF-CA54-407D-A6DD-DC7CCDBC9B3A}"/>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22EB1BDB-2946-4A9E-8ED0-4AEF5A0E82E8}"/>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0" name="직사각형 9">
            <a:extLst>
              <a:ext uri="{FF2B5EF4-FFF2-40B4-BE49-F238E27FC236}">
                <a16:creationId xmlns:a16="http://schemas.microsoft.com/office/drawing/2014/main" id="{42021006-EF91-4E08-A75D-B7FB233D04D2}"/>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1" name="Picture 2" descr="https://www.troopsupport.dla.mil/events/images/140122.jpg">
            <a:extLst>
              <a:ext uri="{FF2B5EF4-FFF2-40B4-BE49-F238E27FC236}">
                <a16:creationId xmlns:a16="http://schemas.microsoft.com/office/drawing/2014/main" id="{B75273E5-E208-490D-9393-9E7B66194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52396A2-1392-4172-908F-2DCD2C1E772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5665A20D-72E3-4082-9719-0F280E60C84D}"/>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7F5AF6D-2155-4056-937D-2668B5D2FE5D}"/>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D669FE95-BACD-4D6A-9CCD-9B56D4B1E8E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6" name="TextBox 15">
            <a:extLst>
              <a:ext uri="{FF2B5EF4-FFF2-40B4-BE49-F238E27FC236}">
                <a16:creationId xmlns:a16="http://schemas.microsoft.com/office/drawing/2014/main" id="{12745D45-462A-43AC-80CE-6F7A5ED6A17D}"/>
              </a:ext>
            </a:extLst>
          </p:cNvPr>
          <p:cNvSpPr txBox="1"/>
          <p:nvPr/>
        </p:nvSpPr>
        <p:spPr>
          <a:xfrm>
            <a:off x="2651919" y="2590800"/>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"88b7c7f0-4b51-4e0a-9faa-cfb439fd7f49 ",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
        <p:nvSpPr>
          <p:cNvPr id="17" name="TextBox 16">
            <a:extLst>
              <a:ext uri="{FF2B5EF4-FFF2-40B4-BE49-F238E27FC236}">
                <a16:creationId xmlns:a16="http://schemas.microsoft.com/office/drawing/2014/main" id="{057C11E2-C254-4887-B63E-48F58F3F5E35}"/>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b="1" dirty="0">
              <a:solidFill>
                <a:srgbClr val="0000FF"/>
              </a:solidFill>
              <a:latin typeface="Courier New" pitchFamily="49" charset="0"/>
              <a:cs typeface="Courier New" pitchFamily="49" charset="0"/>
            </a:endParaRPr>
          </a:p>
          <a:p>
            <a:r>
              <a:rPr lang="en-US" altLang="ko-KR" sz="1000" b="1" dirty="0">
                <a:solidFill>
                  <a:srgbClr val="0000FF"/>
                </a:solidFill>
                <a:latin typeface="Courier New" pitchFamily="49" charset="0"/>
                <a:cs typeface="Courier New" pitchFamily="49" charset="0"/>
              </a:rPr>
              <a:t>  {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eps</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ep</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://[fe80::b1d6]:22222"}],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2276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ACB55262-E339-4C0E-897A-38515109FDEB}"/>
              </a:ext>
            </a:extLst>
          </p:cNvPr>
          <p:cNvSpPr>
            <a:spLocks noGrp="1"/>
          </p:cNvSpPr>
          <p:nvPr>
            <p:ph type="title"/>
          </p:nvPr>
        </p:nvSpPr>
        <p:spPr/>
        <p:txBody>
          <a:bodyPr/>
          <a:lstStyle/>
          <a:p>
            <a:r>
              <a:rPr lang="en-US" altLang="ko-KR" dirty="0"/>
              <a:t>Resource update </a:t>
            </a:r>
            <a:endParaRPr lang="ko-KR" altLang="en-US" dirty="0"/>
          </a:p>
        </p:txBody>
      </p:sp>
      <p:sp>
        <p:nvSpPr>
          <p:cNvPr id="4" name="날짜 개체 틀 3">
            <a:extLst>
              <a:ext uri="{FF2B5EF4-FFF2-40B4-BE49-F238E27FC236}">
                <a16:creationId xmlns:a16="http://schemas.microsoft.com/office/drawing/2014/main" id="{C4D84830-346D-4232-91B4-E8D0543B0589}"/>
              </a:ext>
            </a:extLst>
          </p:cNvPr>
          <p:cNvSpPr>
            <a:spLocks noGrp="1"/>
          </p:cNvSpPr>
          <p:nvPr>
            <p:ph type="dt" sz="half" idx="10"/>
          </p:nvPr>
        </p:nvSpPr>
        <p:spPr/>
        <p:txBody>
          <a:bodyPr/>
          <a:lstStyle/>
          <a:p>
            <a:fld id="{BB80DAF0-4719-453E-B2D8-6DDB21125720}"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E3B61B2E-881C-4AE6-869C-E3869A1E55AA}"/>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A5AB9E7B-0CDD-43F0-9A6C-6DB49EF984EE}"/>
              </a:ext>
            </a:extLst>
          </p:cNvPr>
          <p:cNvSpPr>
            <a:spLocks noGrp="1"/>
          </p:cNvSpPr>
          <p:nvPr>
            <p:ph type="sldNum" sz="quarter" idx="12"/>
          </p:nvPr>
        </p:nvSpPr>
        <p:spPr/>
        <p:txBody>
          <a:bodyPr/>
          <a:lstStyle/>
          <a:p>
            <a:fld id="{17A5C656-E050-4F3D-A0DB-0D19E9E83691}" type="slidenum">
              <a:rPr lang="en-US" smtClean="0"/>
              <a:pPr/>
              <a:t>71</a:t>
            </a:fld>
            <a:endParaRPr lang="en-US" dirty="0"/>
          </a:p>
        </p:txBody>
      </p:sp>
      <p:sp>
        <p:nvSpPr>
          <p:cNvPr id="9" name="Content Placeholder 2">
            <a:extLst>
              <a:ext uri="{FF2B5EF4-FFF2-40B4-BE49-F238E27FC236}">
                <a16:creationId xmlns:a16="http://schemas.microsoft.com/office/drawing/2014/main" id="{18455CBD-3817-4C2F-955E-2533E974FA52}"/>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cxnSp>
        <p:nvCxnSpPr>
          <p:cNvPr id="18" name="직선 화살표 연결선 17">
            <a:extLst>
              <a:ext uri="{FF2B5EF4-FFF2-40B4-BE49-F238E27FC236}">
                <a16:creationId xmlns:a16="http://schemas.microsoft.com/office/drawing/2014/main" id="{50725313-73D9-4B26-9855-B1763FEFE266}"/>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29E83A2E-FB15-41CE-AA02-B2F820DD3755}"/>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rd</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0" name="직사각형 19">
            <a:extLst>
              <a:ext uri="{FF2B5EF4-FFF2-40B4-BE49-F238E27FC236}">
                <a16:creationId xmlns:a16="http://schemas.microsoft.com/office/drawing/2014/main" id="{D20C3BC0-572B-4807-9B7B-225459A931F0}"/>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1" name="Picture 2" descr="https://www.troopsupport.dla.mil/events/images/140122.jpg">
            <a:extLst>
              <a:ext uri="{FF2B5EF4-FFF2-40B4-BE49-F238E27FC236}">
                <a16:creationId xmlns:a16="http://schemas.microsoft.com/office/drawing/2014/main" id="{C2A02F14-CED4-4104-AC69-33F8F4C57B0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30E1499F-AA87-4CB3-97D4-584DE04ECB4D}"/>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088164F6-91A9-49C2-8468-4B50FF1424C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4" name="TextBox 23">
            <a:extLst>
              <a:ext uri="{FF2B5EF4-FFF2-40B4-BE49-F238E27FC236}">
                <a16:creationId xmlns:a16="http://schemas.microsoft.com/office/drawing/2014/main" id="{AC42FFE7-03E2-4B7F-842D-4CDDC63D82C4}"/>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5" name="Content Placeholder 2">
            <a:extLst>
              <a:ext uri="{FF2B5EF4-FFF2-40B4-BE49-F238E27FC236}">
                <a16:creationId xmlns:a16="http://schemas.microsoft.com/office/drawing/2014/main" id="{45E928D9-E3BB-4A1F-A30D-E4AACFC4BEDE}"/>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6" name="TextBox 25">
            <a:extLst>
              <a:ext uri="{FF2B5EF4-FFF2-40B4-BE49-F238E27FC236}">
                <a16:creationId xmlns:a16="http://schemas.microsoft.com/office/drawing/2014/main" id="{959B7737-4BD8-45B9-AD4D-BF4FC4A1DB7C}"/>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cxnSp>
        <p:nvCxnSpPr>
          <p:cNvPr id="27" name="직선 화살표 연결선 26">
            <a:extLst>
              <a:ext uri="{FF2B5EF4-FFF2-40B4-BE49-F238E27FC236}">
                <a16:creationId xmlns:a16="http://schemas.microsoft.com/office/drawing/2014/main" id="{D46A6359-D0CF-43DA-90C6-8CA05B7016F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30F2CBF-BA95-429D-98D3-5D3A33493A4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POST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9" name="TextBox 28">
            <a:extLst>
              <a:ext uri="{FF2B5EF4-FFF2-40B4-BE49-F238E27FC236}">
                <a16:creationId xmlns:a16="http://schemas.microsoft.com/office/drawing/2014/main" id="{10E98D2E-66AF-4C98-981A-F419A8AB66B4}"/>
              </a:ext>
            </a:extLst>
          </p:cNvPr>
          <p:cNvSpPr txBox="1"/>
          <p:nvPr/>
        </p:nvSpPr>
        <p:spPr>
          <a:xfrm>
            <a:off x="2651919" y="3390543"/>
            <a:ext cx="3809999"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"di": " 88b7c7f0-4b51-4e0a-9faa-cfb439fd7f49", </a:t>
            </a:r>
          </a:p>
          <a:p>
            <a:r>
              <a:rPr lang="en-US" altLang="ko-KR" sz="1000" dirty="0">
                <a:latin typeface="Courier New" pitchFamily="49" charset="0"/>
                <a:cs typeface="Courier New" pitchFamily="49" charset="0"/>
              </a:rPr>
              <a:t>  "links": [</a:t>
            </a:r>
          </a:p>
          <a:p>
            <a:r>
              <a:rPr lang="en-US" altLang="ko-KR" sz="1000" dirty="0">
                <a:latin typeface="Courier New" pitchFamily="49" charset="0"/>
                <a:cs typeface="Courier New" pitchFamily="49" charset="0"/>
              </a:rPr>
              <a:t>    { </a:t>
            </a:r>
          </a:p>
          <a:p>
            <a:r>
              <a:rPr lang="en-US" altLang="ko-KR" sz="1000" dirty="0">
                <a:latin typeface="Courier New" pitchFamily="49" charset="0"/>
                <a:cs typeface="Courier New" pitchFamily="49" charset="0"/>
              </a:rPr>
              <a:t>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://88b7c7f0-4b51-4e0a-9faa-cfb439fd7f49",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myLightSwitch</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oic.r.switch.binary</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oic.if.a</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://[fe80::b1d6]:1111"}], </a:t>
            </a:r>
          </a:p>
          <a:p>
            <a:r>
              <a:rPr lang="en-US" altLang="ko-KR" sz="1000" dirty="0">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ttl</a:t>
            </a:r>
            <a:r>
              <a:rPr lang="en-US" altLang="ko-KR" sz="1000" dirty="0">
                <a:latin typeface="Courier New" pitchFamily="49" charset="0"/>
                <a:cs typeface="Courier New" pitchFamily="49" charset="0"/>
              </a:rPr>
              <a:t>": 600</a:t>
            </a:r>
          </a:p>
          <a:p>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4573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right)">
                                      <p:cBhvr>
                                        <p:cTn id="10" dur="500"/>
                                        <p:tgtEl>
                                          <p:spTgt spid="2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right)">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E1AAA70-F8A9-4999-A80F-ACA0BF4CE45C}"/>
              </a:ext>
            </a:extLst>
          </p:cNvPr>
          <p:cNvSpPr>
            <a:spLocks noGrp="1"/>
          </p:cNvSpPr>
          <p:nvPr>
            <p:ph type="dt" sz="half" idx="10"/>
          </p:nvPr>
        </p:nvSpPr>
        <p:spPr/>
        <p:txBody>
          <a:bodyPr/>
          <a:lstStyle/>
          <a:p>
            <a:fld id="{9D983960-CE5F-40F1-A423-5C4C767570B1}"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637DA528-B1E3-427B-A78D-793AEC100FDE}"/>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DAF75D6-C253-46AF-BF83-0F8D9C741884}"/>
              </a:ext>
            </a:extLst>
          </p:cNvPr>
          <p:cNvSpPr>
            <a:spLocks noGrp="1"/>
          </p:cNvSpPr>
          <p:nvPr>
            <p:ph type="sldNum" sz="quarter" idx="12"/>
          </p:nvPr>
        </p:nvSpPr>
        <p:spPr/>
        <p:txBody>
          <a:bodyPr/>
          <a:lstStyle/>
          <a:p>
            <a:fld id="{17A5C656-E050-4F3D-A0DB-0D19E9E83691}" type="slidenum">
              <a:rPr lang="en-US" smtClean="0"/>
              <a:pPr/>
              <a:t>72</a:t>
            </a:fld>
            <a:endParaRPr lang="en-US" dirty="0"/>
          </a:p>
        </p:txBody>
      </p:sp>
      <p:sp>
        <p:nvSpPr>
          <p:cNvPr id="18" name="제목 2">
            <a:extLst>
              <a:ext uri="{FF2B5EF4-FFF2-40B4-BE49-F238E27FC236}">
                <a16:creationId xmlns:a16="http://schemas.microsoft.com/office/drawing/2014/main" id="{C29335DB-EE90-4AAD-B951-2DBC2CBFB425}"/>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19" name="직선 화살표 연결선 18">
            <a:extLst>
              <a:ext uri="{FF2B5EF4-FFF2-40B4-BE49-F238E27FC236}">
                <a16:creationId xmlns:a16="http://schemas.microsoft.com/office/drawing/2014/main" id="{06049779-66C9-4DF3-9501-97F5E6F9AAA9}"/>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E59008C-A2DC-4FEE-945E-7151C5D8A532}"/>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21" name="Content Placeholder 2">
            <a:extLst>
              <a:ext uri="{FF2B5EF4-FFF2-40B4-BE49-F238E27FC236}">
                <a16:creationId xmlns:a16="http://schemas.microsoft.com/office/drawing/2014/main" id="{0D2FB4D4-3DE7-4798-A837-CB0522F75790}"/>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22" name="직사각형 21">
            <a:extLst>
              <a:ext uri="{FF2B5EF4-FFF2-40B4-BE49-F238E27FC236}">
                <a16:creationId xmlns:a16="http://schemas.microsoft.com/office/drawing/2014/main" id="{3F9A490A-C881-4935-B135-7E197900C7BE}"/>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23" name="Picture 2" descr="https://www.troopsupport.dla.mil/events/images/140122.jpg">
            <a:extLst>
              <a:ext uri="{FF2B5EF4-FFF2-40B4-BE49-F238E27FC236}">
                <a16:creationId xmlns:a16="http://schemas.microsoft.com/office/drawing/2014/main" id="{30280F72-BE32-469E-90F9-74B2A0E99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91E155-38FF-49CB-96A9-18EC90756755}"/>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25" name="TextBox 24">
            <a:extLst>
              <a:ext uri="{FF2B5EF4-FFF2-40B4-BE49-F238E27FC236}">
                <a16:creationId xmlns:a16="http://schemas.microsoft.com/office/drawing/2014/main" id="{2A351141-0B9C-4AE3-9092-97BDFB0DA086}"/>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26" name="TextBox 25">
            <a:extLst>
              <a:ext uri="{FF2B5EF4-FFF2-40B4-BE49-F238E27FC236}">
                <a16:creationId xmlns:a16="http://schemas.microsoft.com/office/drawing/2014/main" id="{26AC8D13-8758-4797-BD83-39908D99E6B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27" name="Content Placeholder 2">
            <a:extLst>
              <a:ext uri="{FF2B5EF4-FFF2-40B4-BE49-F238E27FC236}">
                <a16:creationId xmlns:a16="http://schemas.microsoft.com/office/drawing/2014/main" id="{C4BBA4BF-6D02-4F2D-91E4-358CCCF2C9BA}"/>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28" name="TextBox 27">
            <a:extLst>
              <a:ext uri="{FF2B5EF4-FFF2-40B4-BE49-F238E27FC236}">
                <a16:creationId xmlns:a16="http://schemas.microsoft.com/office/drawing/2014/main" id="{EEAD21DE-79DB-4EF0-9E18-65DC6D6DFE6F}"/>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08696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3C36F2D8-4B49-4B7D-A829-0843C0CB4898}"/>
              </a:ext>
            </a:extLst>
          </p:cNvPr>
          <p:cNvSpPr>
            <a:spLocks noGrp="1"/>
          </p:cNvSpPr>
          <p:nvPr>
            <p:ph type="dt" sz="half" idx="10"/>
          </p:nvPr>
        </p:nvSpPr>
        <p:spPr/>
        <p:txBody>
          <a:bodyPr/>
          <a:lstStyle/>
          <a:p>
            <a:fld id="{B1E8D8D1-1CA9-45DB-8A25-4FAA75133C71}"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63E8D76D-6C52-4A57-8B07-15DBBEEB01CF}"/>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BF94C2E-4F4F-41CC-8DC1-EF3699C8F874}"/>
              </a:ext>
            </a:extLst>
          </p:cNvPr>
          <p:cNvSpPr>
            <a:spLocks noGrp="1"/>
          </p:cNvSpPr>
          <p:nvPr>
            <p:ph type="sldNum" sz="quarter" idx="12"/>
          </p:nvPr>
        </p:nvSpPr>
        <p:spPr/>
        <p:txBody>
          <a:bodyPr/>
          <a:lstStyle/>
          <a:p>
            <a:fld id="{17A5C656-E050-4F3D-A0DB-0D19E9E83691}" type="slidenum">
              <a:rPr lang="en-US" smtClean="0"/>
              <a:pPr/>
              <a:t>73</a:t>
            </a:fld>
            <a:endParaRPr lang="en-US" dirty="0"/>
          </a:p>
        </p:txBody>
      </p:sp>
      <p:sp>
        <p:nvSpPr>
          <p:cNvPr id="7" name="제목 2">
            <a:extLst>
              <a:ext uri="{FF2B5EF4-FFF2-40B4-BE49-F238E27FC236}">
                <a16:creationId xmlns:a16="http://schemas.microsoft.com/office/drawing/2014/main" id="{1DBF468F-0AC2-4220-A782-9D24C9CEC90C}"/>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C4BA2470-5BF1-427E-AFE7-2B1D4D72C2BD}"/>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E1994D9-13D0-4937-99FE-CE06650D7941}"/>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DBEBF0E0-2BB9-458A-B29F-3E06F223DBD5}"/>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68E5F058-DAC9-494C-8223-FB32907C63FA}"/>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09EA1BA7-AF02-4474-A829-20A7FD7949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18FEB13-6932-4527-AC27-44A60E275E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2FAD23C0-8DD1-4604-AD46-8CA84510D358}"/>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F3579019-6ABD-497D-8A53-FF6D7EF6AC48}"/>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CC9BE1F9-617B-49A4-B1A1-E0D5319B6005}"/>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F32E6FDA-CF30-424B-8CD7-361A6FB9AEB7}"/>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spTree>
    <p:extLst>
      <p:ext uri="{BB962C8B-B14F-4D97-AF65-F5344CB8AC3E}">
        <p14:creationId xmlns:p14="http://schemas.microsoft.com/office/powerpoint/2010/main" val="2133664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C8812159-1CE6-44CD-9246-563AC327FC9F}"/>
              </a:ext>
            </a:extLst>
          </p:cNvPr>
          <p:cNvSpPr>
            <a:spLocks noGrp="1"/>
          </p:cNvSpPr>
          <p:nvPr>
            <p:ph type="dt" sz="half" idx="10"/>
          </p:nvPr>
        </p:nvSpPr>
        <p:spPr/>
        <p:txBody>
          <a:bodyPr/>
          <a:lstStyle/>
          <a:p>
            <a:fld id="{2F8CDB28-4931-484E-B89E-E575EC2F34E4}"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B24EA140-3565-4896-ABAE-F65E212C9EA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015A4C87-4BC4-4520-B773-0C733ECE2D44}"/>
              </a:ext>
            </a:extLst>
          </p:cNvPr>
          <p:cNvSpPr>
            <a:spLocks noGrp="1"/>
          </p:cNvSpPr>
          <p:nvPr>
            <p:ph type="sldNum" sz="quarter" idx="12"/>
          </p:nvPr>
        </p:nvSpPr>
        <p:spPr/>
        <p:txBody>
          <a:bodyPr/>
          <a:lstStyle/>
          <a:p>
            <a:fld id="{17A5C656-E050-4F3D-A0DB-0D19E9E83691}" type="slidenum">
              <a:rPr lang="en-US" smtClean="0"/>
              <a:pPr/>
              <a:t>74</a:t>
            </a:fld>
            <a:endParaRPr lang="en-US" dirty="0"/>
          </a:p>
        </p:txBody>
      </p:sp>
      <p:sp>
        <p:nvSpPr>
          <p:cNvPr id="7" name="제목 2">
            <a:extLst>
              <a:ext uri="{FF2B5EF4-FFF2-40B4-BE49-F238E27FC236}">
                <a16:creationId xmlns:a16="http://schemas.microsoft.com/office/drawing/2014/main" id="{B12AA1DE-A170-462D-92B7-9C68EBE3D6E7}"/>
              </a:ext>
            </a:extLst>
          </p:cNvPr>
          <p:cNvSpPr>
            <a:spLocks noGrp="1"/>
          </p:cNvSpPr>
          <p:nvPr>
            <p:ph type="title"/>
          </p:nvPr>
        </p:nvSpPr>
        <p:spPr>
          <a:xfrm>
            <a:off x="491046" y="94453"/>
            <a:ext cx="10295018" cy="721233"/>
          </a:xfrm>
        </p:spPr>
        <p:txBody>
          <a:bodyPr/>
          <a:lstStyle/>
          <a:p>
            <a:r>
              <a:rPr lang="en-US" altLang="ko-KR" dirty="0"/>
              <a:t>Resource delete</a:t>
            </a:r>
            <a:endParaRPr lang="ko-KR" altLang="en-US" dirty="0"/>
          </a:p>
        </p:txBody>
      </p:sp>
      <p:cxnSp>
        <p:nvCxnSpPr>
          <p:cNvPr id="8" name="직선 화살표 연결선 7">
            <a:extLst>
              <a:ext uri="{FF2B5EF4-FFF2-40B4-BE49-F238E27FC236}">
                <a16:creationId xmlns:a16="http://schemas.microsoft.com/office/drawing/2014/main" id="{D875F717-2C91-45D0-B25A-DAE8C88DD88E}"/>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2DFC433-5E59-4F55-A3EF-32CB7665A5FD}"/>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err="1">
                <a:latin typeface="Courier New" panose="02070309020205020404" pitchFamily="49" charset="0"/>
                <a:cs typeface="Courier New" panose="02070309020205020404" pitchFamily="49" charset="0"/>
              </a:rPr>
              <a:t>DELETE?ins</a:t>
            </a:r>
            <a:r>
              <a:rPr lang="en-US" altLang="ko-KR" sz="1600" b="1" dirty="0">
                <a:latin typeface="Courier New" panose="02070309020205020404" pitchFamily="49" charset="0"/>
                <a:cs typeface="Courier New" panose="02070309020205020404" pitchFamily="49" charset="0"/>
              </a:rPr>
              <a:t>=11235</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BC95BBD0-B98C-4220-B9BA-D8766B40E91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505FB4EF-B7E4-4FA4-821A-04B8CE93E0A8}"/>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pic>
        <p:nvPicPr>
          <p:cNvPr id="12" name="Picture 2" descr="https://www.troopsupport.dla.mil/events/images/140122.jpg">
            <a:extLst>
              <a:ext uri="{FF2B5EF4-FFF2-40B4-BE49-F238E27FC236}">
                <a16:creationId xmlns:a16="http://schemas.microsoft.com/office/drawing/2014/main" id="{9EE874DF-2EBC-4DB0-B1CF-9E8BB356D5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84" y="1447800"/>
            <a:ext cx="1764135" cy="26917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9531232-86C9-4176-BE54-A7E47C260CC0}"/>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D6BBF0B-9C4F-411B-9107-F5C0624077C5}"/>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7DC085CC-85FE-437D-A959-08DA6FC40961}"/>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6" name="Content Placeholder 2">
            <a:extLst>
              <a:ext uri="{FF2B5EF4-FFF2-40B4-BE49-F238E27FC236}">
                <a16:creationId xmlns:a16="http://schemas.microsoft.com/office/drawing/2014/main" id="{070F3B3D-F3DB-4F53-B557-DFB09F413797}"/>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Publishing </a:t>
            </a:r>
          </a:p>
          <a:p>
            <a:pPr marL="457200" indent="-457200" algn="ctr">
              <a:buNone/>
            </a:pPr>
            <a:r>
              <a:rPr lang="en-US" altLang="ko-KR" sz="2000" b="1" dirty="0"/>
              <a:t>Device </a:t>
            </a:r>
            <a:endParaRPr lang="en-US" sz="2000" b="1" dirty="0">
              <a:solidFill>
                <a:srgbClr val="1C3339"/>
              </a:solidFill>
            </a:endParaRPr>
          </a:p>
        </p:txBody>
      </p:sp>
      <p:sp>
        <p:nvSpPr>
          <p:cNvPr id="17" name="TextBox 16">
            <a:extLst>
              <a:ext uri="{FF2B5EF4-FFF2-40B4-BE49-F238E27FC236}">
                <a16:creationId xmlns:a16="http://schemas.microsoft.com/office/drawing/2014/main" id="{4975C450-A562-4374-BCAF-CFB739C5465A}"/>
              </a:ext>
            </a:extLst>
          </p:cNvPr>
          <p:cNvSpPr txBox="1"/>
          <p:nvPr/>
        </p:nvSpPr>
        <p:spPr>
          <a:xfrm>
            <a:off x="6985159" y="1705213"/>
            <a:ext cx="4724400" cy="255454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r>
              <a:rPr lang="en-US" altLang="ko-KR" sz="1000" dirty="0">
                <a:latin typeface="Courier New" pitchFamily="49" charset="0"/>
                <a:cs typeface="Courier New" pitchFamily="49" charset="0"/>
              </a:rPr>
              <a:t>] </a:t>
            </a:r>
          </a:p>
        </p:txBody>
      </p:sp>
      <p:cxnSp>
        <p:nvCxnSpPr>
          <p:cNvPr id="18" name="직선 화살표 연결선 17">
            <a:extLst>
              <a:ext uri="{FF2B5EF4-FFF2-40B4-BE49-F238E27FC236}">
                <a16:creationId xmlns:a16="http://schemas.microsoft.com/office/drawing/2014/main" id="{A62DCA08-0987-4E75-AFDF-9C5A8F968B50}"/>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5E6DD6C4-A5C7-4C2F-AC25-AE3136A480C4}"/>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DELETE response: success</a:t>
            </a:r>
            <a:endParaRPr lang="en-US" sz="1600" b="1" dirty="0">
              <a:solidFill>
                <a:srgbClr val="1C3339"/>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322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right)">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218AE52F-F13E-4ABD-90D7-AC0870DE4EF6}"/>
              </a:ext>
            </a:extLst>
          </p:cNvPr>
          <p:cNvSpPr>
            <a:spLocks noGrp="1"/>
          </p:cNvSpPr>
          <p:nvPr>
            <p:ph type="dt" sz="half" idx="10"/>
          </p:nvPr>
        </p:nvSpPr>
        <p:spPr/>
        <p:txBody>
          <a:bodyPr/>
          <a:lstStyle/>
          <a:p>
            <a:fld id="{0C958513-CC6C-4121-96DE-782CF3ECF84A}"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499CD3E-F20C-4555-A922-FB2D61D745AC}"/>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B17E521B-A50E-4E07-BD8C-DB10FA70A6C3}"/>
              </a:ext>
            </a:extLst>
          </p:cNvPr>
          <p:cNvSpPr>
            <a:spLocks noGrp="1"/>
          </p:cNvSpPr>
          <p:nvPr>
            <p:ph type="sldNum" sz="quarter" idx="12"/>
          </p:nvPr>
        </p:nvSpPr>
        <p:spPr/>
        <p:txBody>
          <a:bodyPr/>
          <a:lstStyle/>
          <a:p>
            <a:fld id="{17A5C656-E050-4F3D-A0DB-0D19E9E83691}" type="slidenum">
              <a:rPr lang="en-US" smtClean="0"/>
              <a:pPr/>
              <a:t>75</a:t>
            </a:fld>
            <a:endParaRPr lang="en-US" dirty="0"/>
          </a:p>
        </p:txBody>
      </p:sp>
      <p:sp>
        <p:nvSpPr>
          <p:cNvPr id="7" name="제목 2">
            <a:extLst>
              <a:ext uri="{FF2B5EF4-FFF2-40B4-BE49-F238E27FC236}">
                <a16:creationId xmlns:a16="http://schemas.microsoft.com/office/drawing/2014/main" id="{F9169614-15B5-40F3-A725-957EA56561B8}"/>
              </a:ext>
            </a:extLst>
          </p:cNvPr>
          <p:cNvSpPr>
            <a:spLocks noGrp="1"/>
          </p:cNvSpPr>
          <p:nvPr>
            <p:ph type="title"/>
          </p:nvPr>
        </p:nvSpPr>
        <p:spPr>
          <a:xfrm>
            <a:off x="491046" y="94453"/>
            <a:ext cx="10295018" cy="721233"/>
          </a:xfrm>
        </p:spPr>
        <p:txBody>
          <a:bodyPr/>
          <a:lstStyle/>
          <a:p>
            <a:r>
              <a:rPr lang="en-US" altLang="ko-KR" dirty="0"/>
              <a:t>Resource expose </a:t>
            </a:r>
            <a:endParaRPr lang="ko-KR" altLang="en-US" dirty="0"/>
          </a:p>
        </p:txBody>
      </p:sp>
      <p:cxnSp>
        <p:nvCxnSpPr>
          <p:cNvPr id="8" name="직선 화살표 연결선 7">
            <a:extLst>
              <a:ext uri="{FF2B5EF4-FFF2-40B4-BE49-F238E27FC236}">
                <a16:creationId xmlns:a16="http://schemas.microsoft.com/office/drawing/2014/main" id="{07B6127E-1680-48E2-9E60-167E40CEDBDF}"/>
              </a:ext>
            </a:extLst>
          </p:cNvPr>
          <p:cNvCxnSpPr/>
          <p:nvPr/>
        </p:nvCxnSpPr>
        <p:spPr>
          <a:xfrm flipV="1">
            <a:off x="2886334" y="22497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FA9CC577-19B2-440F-884F-3BFDBC0B7227}"/>
              </a:ext>
            </a:extLst>
          </p:cNvPr>
          <p:cNvSpPr txBox="1">
            <a:spLocks/>
          </p:cNvSpPr>
          <p:nvPr/>
        </p:nvSpPr>
        <p:spPr>
          <a:xfrm>
            <a:off x="2651920" y="1752600"/>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0" name="Content Placeholder 2">
            <a:extLst>
              <a:ext uri="{FF2B5EF4-FFF2-40B4-BE49-F238E27FC236}">
                <a16:creationId xmlns:a16="http://schemas.microsoft.com/office/drawing/2014/main" id="{3035CE08-A9BE-4FA9-BF09-B4DBC275750A}"/>
              </a:ext>
            </a:extLst>
          </p:cNvPr>
          <p:cNvSpPr txBox="1">
            <a:spLocks/>
          </p:cNvSpPr>
          <p:nvPr/>
        </p:nvSpPr>
        <p:spPr>
          <a:xfrm>
            <a:off x="7679636" y="5334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Resource Directory  </a:t>
            </a:r>
            <a:endParaRPr lang="en-US" sz="2000" b="1" dirty="0">
              <a:solidFill>
                <a:srgbClr val="1C3339"/>
              </a:solidFill>
            </a:endParaRPr>
          </a:p>
        </p:txBody>
      </p:sp>
      <p:sp>
        <p:nvSpPr>
          <p:cNvPr id="11" name="직사각형 10">
            <a:extLst>
              <a:ext uri="{FF2B5EF4-FFF2-40B4-BE49-F238E27FC236}">
                <a16:creationId xmlns:a16="http://schemas.microsoft.com/office/drawing/2014/main" id="{44B4EE2B-6952-4A51-9002-70CA756A7A05}"/>
              </a:ext>
            </a:extLst>
          </p:cNvPr>
          <p:cNvSpPr/>
          <p:nvPr/>
        </p:nvSpPr>
        <p:spPr>
          <a:xfrm>
            <a:off x="6614319" y="1143000"/>
            <a:ext cx="5334000" cy="510540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2" name="TextBox 11">
            <a:extLst>
              <a:ext uri="{FF2B5EF4-FFF2-40B4-BE49-F238E27FC236}">
                <a16:creationId xmlns:a16="http://schemas.microsoft.com/office/drawing/2014/main" id="{A14EC681-B8C2-43A6-B08D-3E499781C366}"/>
              </a:ext>
            </a:extLst>
          </p:cNvPr>
          <p:cNvSpPr txBox="1"/>
          <p:nvPr/>
        </p:nvSpPr>
        <p:spPr>
          <a:xfrm>
            <a:off x="6634516" y="1282661"/>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/res</a:t>
            </a:r>
            <a:endParaRPr lang="ko-KR" altLang="en-US" sz="1400" b="1" dirty="0" err="1">
              <a:latin typeface="Courier New" pitchFamily="49" charset="0"/>
              <a:cs typeface="Courier New" pitchFamily="49" charset="0"/>
            </a:endParaRPr>
          </a:p>
        </p:txBody>
      </p:sp>
      <p:sp>
        <p:nvSpPr>
          <p:cNvPr id="13" name="TextBox 12">
            <a:extLst>
              <a:ext uri="{FF2B5EF4-FFF2-40B4-BE49-F238E27FC236}">
                <a16:creationId xmlns:a16="http://schemas.microsoft.com/office/drawing/2014/main" id="{EE1B799C-5008-4F39-BD9F-3BFA439F7001}"/>
              </a:ext>
            </a:extLst>
          </p:cNvPr>
          <p:cNvSpPr txBox="1"/>
          <p:nvPr/>
        </p:nvSpPr>
        <p:spPr>
          <a:xfrm>
            <a:off x="6634516" y="5268079"/>
            <a:ext cx="1656203"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oic</a:t>
            </a:r>
            <a:r>
              <a:rPr lang="en-US" altLang="ko-KR" sz="1400" b="1" dirty="0">
                <a:latin typeface="Courier New" pitchFamily="49" charset="0"/>
                <a:cs typeface="Courier New" pitchFamily="49" charset="0"/>
              </a:rPr>
              <a:t>/</a:t>
            </a:r>
            <a:r>
              <a:rPr lang="en-US" altLang="ko-KR" sz="1400" b="1" dirty="0" err="1">
                <a:latin typeface="Courier New" pitchFamily="49" charset="0"/>
                <a:cs typeface="Courier New" pitchFamily="49" charset="0"/>
              </a:rPr>
              <a:t>rd</a:t>
            </a:r>
            <a:endParaRPr lang="ko-KR" altLang="en-US" sz="1400" b="1" dirty="0" err="1">
              <a:latin typeface="Courier New" pitchFamily="49" charset="0"/>
              <a:cs typeface="Courier New" pitchFamily="49" charset="0"/>
            </a:endParaRPr>
          </a:p>
        </p:txBody>
      </p:sp>
      <p:sp>
        <p:nvSpPr>
          <p:cNvPr id="14" name="TextBox 13">
            <a:extLst>
              <a:ext uri="{FF2B5EF4-FFF2-40B4-BE49-F238E27FC236}">
                <a16:creationId xmlns:a16="http://schemas.microsoft.com/office/drawing/2014/main" id="{A5E303D0-361F-4FC1-995F-CD355F62FB6C}"/>
              </a:ext>
            </a:extLst>
          </p:cNvPr>
          <p:cNvSpPr txBox="1"/>
          <p:nvPr/>
        </p:nvSpPr>
        <p:spPr>
          <a:xfrm>
            <a:off x="6985159" y="5619690"/>
            <a:ext cx="4724400" cy="400110"/>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oic.wk.rd</a:t>
            </a:r>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sel</a:t>
            </a:r>
            <a:r>
              <a:rPr lang="en-US" altLang="ko-KR" sz="1000" dirty="0">
                <a:latin typeface="Courier New" pitchFamily="49" charset="0"/>
                <a:cs typeface="Courier New" pitchFamily="49" charset="0"/>
              </a:rPr>
              <a:t>": 50 }</a:t>
            </a:r>
          </a:p>
        </p:txBody>
      </p:sp>
      <p:sp>
        <p:nvSpPr>
          <p:cNvPr id="15" name="Content Placeholder 2">
            <a:extLst>
              <a:ext uri="{FF2B5EF4-FFF2-40B4-BE49-F238E27FC236}">
                <a16:creationId xmlns:a16="http://schemas.microsoft.com/office/drawing/2014/main" id="{033DBE44-C538-4775-BF54-D207CFA28FDB}"/>
              </a:ext>
            </a:extLst>
          </p:cNvPr>
          <p:cNvSpPr txBox="1">
            <a:spLocks/>
          </p:cNvSpPr>
          <p:nvPr/>
        </p:nvSpPr>
        <p:spPr>
          <a:xfrm>
            <a:off x="301069" y="4419600"/>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Discovering</a:t>
            </a:r>
          </a:p>
          <a:p>
            <a:pPr marL="457200" indent="-457200" algn="ctr">
              <a:buNone/>
            </a:pPr>
            <a:r>
              <a:rPr lang="en-US" altLang="ko-KR" sz="2000" b="1" dirty="0"/>
              <a:t>Device </a:t>
            </a:r>
            <a:endParaRPr lang="en-US" sz="2000" b="1" dirty="0">
              <a:solidFill>
                <a:srgbClr val="1C3339"/>
              </a:solidFill>
            </a:endParaRPr>
          </a:p>
        </p:txBody>
      </p:sp>
      <p:cxnSp>
        <p:nvCxnSpPr>
          <p:cNvPr id="16" name="직선 화살표 연결선 15">
            <a:extLst>
              <a:ext uri="{FF2B5EF4-FFF2-40B4-BE49-F238E27FC236}">
                <a16:creationId xmlns:a16="http://schemas.microsoft.com/office/drawing/2014/main" id="{F0E69324-A1B3-4CBA-84E8-8E1989DD202E}"/>
              </a:ext>
            </a:extLst>
          </p:cNvPr>
          <p:cNvCxnSpPr/>
          <p:nvPr/>
        </p:nvCxnSpPr>
        <p:spPr>
          <a:xfrm flipV="1">
            <a:off x="2886334" y="2686658"/>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0440C3D-AF1D-4A1B-8FD3-6C36AC1D918C}"/>
              </a:ext>
            </a:extLst>
          </p:cNvPr>
          <p:cNvSpPr txBox="1">
            <a:spLocks/>
          </p:cNvSpPr>
          <p:nvPr/>
        </p:nvSpPr>
        <p:spPr>
          <a:xfrm>
            <a:off x="2651920" y="2829947"/>
            <a:ext cx="3657600"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oic</a:t>
            </a:r>
            <a:r>
              <a:rPr lang="en-US" altLang="ko-KR" sz="1600" b="1" dirty="0">
                <a:latin typeface="Courier New" panose="02070309020205020404" pitchFamily="49" charset="0"/>
                <a:cs typeface="Courier New" panose="02070309020205020404" pitchFamily="49" charset="0"/>
              </a:rPr>
              <a:t>/res 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90C22401-6AE5-4574-BF99-B9C141CCFF6D}"/>
              </a:ext>
            </a:extLst>
          </p:cNvPr>
          <p:cNvSpPr txBox="1"/>
          <p:nvPr/>
        </p:nvSpPr>
        <p:spPr>
          <a:xfrm>
            <a:off x="6985159" y="1705213"/>
            <a:ext cx="4724400"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sp>
        <p:nvSpPr>
          <p:cNvPr id="19" name="TextBox 18">
            <a:extLst>
              <a:ext uri="{FF2B5EF4-FFF2-40B4-BE49-F238E27FC236}">
                <a16:creationId xmlns:a16="http://schemas.microsoft.com/office/drawing/2014/main" id="{782FA0FE-A556-4F33-8F0C-1C558EC1EFCB}"/>
              </a:ext>
            </a:extLst>
          </p:cNvPr>
          <p:cNvSpPr txBox="1"/>
          <p:nvPr/>
        </p:nvSpPr>
        <p:spPr>
          <a:xfrm>
            <a:off x="2870359" y="3365770"/>
            <a:ext cx="3306705" cy="2412460"/>
          </a:xfrm>
          <a:prstGeom prst="rect">
            <a:avLst/>
          </a:prstGeom>
          <a:solidFill>
            <a:srgbClr val="FFCC99"/>
          </a:solidFill>
          <a:ln w="3175">
            <a:solidFill>
              <a:schemeClr val="tx1"/>
            </a:solidFill>
          </a:ln>
        </p:spPr>
        <p:txBody>
          <a:bodyPr wrap="square" rtlCol="0">
            <a:normAutofit fontScale="70000" lnSpcReduction="20000"/>
          </a:bodyPr>
          <a:lstStyle/>
          <a:p>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/d",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oic.wk.d</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oic.d.bridge</a:t>
            </a:r>
            <a:r>
              <a:rPr lang="en-US" altLang="ko-KR" sz="1000" dirty="0">
                <a:latin typeface="Courier New" pitchFamily="49" charset="0"/>
                <a:cs typeface="Courier New" pitchFamily="49" charset="0"/>
              </a:rPr>
              <a:t>"], </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a:t>
            </a:r>
          </a:p>
          <a:p>
            <a:endParaRPr lang="en-US" altLang="ko-KR" sz="1000" dirty="0">
              <a:latin typeface="Courier New" pitchFamily="49" charset="0"/>
              <a:cs typeface="Courier New" pitchFamily="49" charset="0"/>
            </a:endParaRPr>
          </a:p>
          <a:p>
            <a:r>
              <a:rPr lang="en-US" altLang="ko-KR" sz="1000" dirty="0">
                <a:latin typeface="Courier New" pitchFamily="49" charset="0"/>
                <a:cs typeface="Courier New" pitchFamily="49" charset="0"/>
              </a:rPr>
              <a:t>  { "anchor": "</a:t>
            </a:r>
            <a:r>
              <a:rPr lang="en-US" altLang="ko-KR" sz="1000" dirty="0" err="1">
                <a:latin typeface="Courier New" pitchFamily="49" charset="0"/>
                <a:cs typeface="Courier New" pitchFamily="49" charset="0"/>
              </a:rPr>
              <a:t>ocf</a:t>
            </a:r>
            <a:r>
              <a:rPr lang="en-US" altLang="ko-KR" sz="1000" dirty="0">
                <a:latin typeface="Courier New" pitchFamily="49" charset="0"/>
                <a:cs typeface="Courier New" pitchFamily="49" charset="0"/>
              </a:rPr>
              <a:t>://e61c3e6b-9c54-4b81-8ce5-f9039c1d04d9",</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href</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a:t>
            </a:r>
            <a:r>
              <a:rPr lang="en-US" altLang="ko-KR" sz="1000" dirty="0">
                <a:latin typeface="Courier New" pitchFamily="49" charset="0"/>
                <a:cs typeface="Courier New" pitchFamily="49" charset="0"/>
              </a:rPr>
              <a:t>/p", "</a:t>
            </a:r>
            <a:r>
              <a:rPr lang="en-US" altLang="ko-KR" sz="1000" dirty="0" err="1">
                <a:latin typeface="Courier New" pitchFamily="49" charset="0"/>
                <a:cs typeface="Courier New" pitchFamily="49" charset="0"/>
              </a:rPr>
              <a:t>rt</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oic.wk.p</a:t>
            </a:r>
            <a:r>
              <a:rPr lang="en-US" altLang="ko-KR" sz="1000" dirty="0">
                <a:latin typeface="Courier New" pitchFamily="49" charset="0"/>
                <a:cs typeface="Courier New" pitchFamily="49" charset="0"/>
              </a:rPr>
              <a:t>"],</a:t>
            </a:r>
          </a:p>
          <a:p>
            <a:r>
              <a:rPr lang="en-US" altLang="ko-KR" sz="1000" dirty="0">
                <a:latin typeface="Courier New" pitchFamily="49" charset="0"/>
                <a:cs typeface="Courier New" pitchFamily="49" charset="0"/>
              </a:rPr>
              <a:t>    "if": ["</a:t>
            </a:r>
            <a:r>
              <a:rPr lang="en-US" altLang="ko-KR" sz="1000" dirty="0" err="1">
                <a:latin typeface="Courier New" pitchFamily="49" charset="0"/>
                <a:cs typeface="Courier New" pitchFamily="49" charset="0"/>
              </a:rPr>
              <a:t>oic.if.r</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oic.if.baseline</a:t>
            </a:r>
            <a:r>
              <a:rPr lang="en-US" altLang="ko-KR" sz="1000" dirty="0">
                <a:latin typeface="Courier New" pitchFamily="49" charset="0"/>
                <a:cs typeface="Courier New" pitchFamily="49" charset="0"/>
              </a:rPr>
              <a:t>"], "p": {"</a:t>
            </a:r>
            <a:r>
              <a:rPr lang="en-US" altLang="ko-KR" sz="1000" dirty="0" err="1">
                <a:latin typeface="Courier New" pitchFamily="49" charset="0"/>
                <a:cs typeface="Courier New" pitchFamily="49" charset="0"/>
              </a:rPr>
              <a:t>bm</a:t>
            </a:r>
            <a:r>
              <a:rPr lang="en-US" altLang="ko-KR" sz="1000" dirty="0">
                <a:latin typeface="Courier New" pitchFamily="49" charset="0"/>
                <a:cs typeface="Courier New" pitchFamily="49" charset="0"/>
              </a:rPr>
              <a:t>": 3},</a:t>
            </a:r>
          </a:p>
          <a:p>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eps</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ep</a:t>
            </a:r>
            <a:r>
              <a:rPr lang="en-US" altLang="ko-KR" sz="1000" dirty="0">
                <a:latin typeface="Courier New" pitchFamily="49" charset="0"/>
                <a:cs typeface="Courier New" pitchFamily="49" charset="0"/>
              </a:rPr>
              <a:t>": "</a:t>
            </a:r>
            <a:r>
              <a:rPr lang="en-US" altLang="ko-KR" sz="1000" dirty="0" err="1">
                <a:latin typeface="Courier New" pitchFamily="49" charset="0"/>
                <a:cs typeface="Courier New" pitchFamily="49" charset="0"/>
              </a:rPr>
              <a:t>coaps</a:t>
            </a:r>
            <a:r>
              <a:rPr lang="en-US" altLang="ko-KR" sz="1000" dirty="0">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 "anchor": "</a:t>
            </a:r>
            <a:r>
              <a:rPr lang="en-US" altLang="ko-KR" sz="1000" dirty="0" err="1">
                <a:solidFill>
                  <a:srgbClr val="0000FF"/>
                </a:solidFill>
                <a:latin typeface="Courier New" pitchFamily="49" charset="0"/>
                <a:cs typeface="Courier New" pitchFamily="49" charset="0"/>
              </a:rPr>
              <a:t>ocf</a:t>
            </a:r>
            <a:r>
              <a:rPr lang="en-US" altLang="ko-KR" sz="1000" dirty="0">
                <a:solidFill>
                  <a:srgbClr val="0000FF"/>
                </a:solidFill>
                <a:latin typeface="Courier New" pitchFamily="49" charset="0"/>
                <a:cs typeface="Courier New" pitchFamily="49" charset="0"/>
              </a:rPr>
              <a:t>://e61c3e6b-9c54-4b81-8ce5-f9039c1d04d9",</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href</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a:t>
            </a:r>
            <a:r>
              <a:rPr lang="en-US" altLang="ko-KR" sz="1000" dirty="0">
                <a:solidFill>
                  <a:srgbClr val="0000FF"/>
                </a:solidFill>
                <a:latin typeface="Courier New" pitchFamily="49" charset="0"/>
                <a:cs typeface="Courier New" pitchFamily="49" charset="0"/>
              </a:rPr>
              <a:t>/</a:t>
            </a:r>
            <a:r>
              <a:rPr lang="en-US" altLang="ko-KR" sz="1000" dirty="0" err="1">
                <a:solidFill>
                  <a:srgbClr val="0000FF"/>
                </a:solidFill>
                <a:latin typeface="Courier New" pitchFamily="49" charset="0"/>
                <a:cs typeface="Courier New" pitchFamily="49" charset="0"/>
              </a:rPr>
              <a:t>rd</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rt</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oic.wk.rd</a:t>
            </a:r>
            <a:r>
              <a:rPr lang="en-US" altLang="ko-KR" sz="1000" dirty="0">
                <a:solidFill>
                  <a:srgbClr val="0000FF"/>
                </a:solidFill>
                <a:latin typeface="Courier New" pitchFamily="49" charset="0"/>
                <a:cs typeface="Courier New" pitchFamily="49" charset="0"/>
              </a:rPr>
              <a:t>"],</a:t>
            </a:r>
          </a:p>
          <a:p>
            <a:r>
              <a:rPr lang="en-US" altLang="ko-KR" sz="1000" dirty="0">
                <a:solidFill>
                  <a:srgbClr val="0000FF"/>
                </a:solidFill>
                <a:latin typeface="Courier New" pitchFamily="49" charset="0"/>
                <a:cs typeface="Courier New" pitchFamily="49" charset="0"/>
              </a:rPr>
              <a:t>    "if": ["</a:t>
            </a:r>
            <a:r>
              <a:rPr lang="en-US" altLang="ko-KR" sz="1000" dirty="0" err="1">
                <a:solidFill>
                  <a:srgbClr val="0000FF"/>
                </a:solidFill>
                <a:latin typeface="Courier New" pitchFamily="49" charset="0"/>
                <a:cs typeface="Courier New" pitchFamily="49" charset="0"/>
              </a:rPr>
              <a:t>oic.if.baseline</a:t>
            </a:r>
            <a:r>
              <a:rPr lang="en-US" altLang="ko-KR" sz="1000" dirty="0">
                <a:solidFill>
                  <a:srgbClr val="0000FF"/>
                </a:solidFill>
                <a:latin typeface="Courier New" pitchFamily="49" charset="0"/>
                <a:cs typeface="Courier New" pitchFamily="49" charset="0"/>
              </a:rPr>
              <a:t>"], "p": {"</a:t>
            </a:r>
            <a:r>
              <a:rPr lang="en-US" altLang="ko-KR" sz="1000" dirty="0" err="1">
                <a:solidFill>
                  <a:srgbClr val="0000FF"/>
                </a:solidFill>
                <a:latin typeface="Courier New" pitchFamily="49" charset="0"/>
                <a:cs typeface="Courier New" pitchFamily="49" charset="0"/>
              </a:rPr>
              <a:t>bm</a:t>
            </a:r>
            <a:r>
              <a:rPr lang="en-US" altLang="ko-KR" sz="1000" dirty="0">
                <a:solidFill>
                  <a:srgbClr val="0000FF"/>
                </a:solidFill>
                <a:latin typeface="Courier New" pitchFamily="49" charset="0"/>
                <a:cs typeface="Courier New" pitchFamily="49" charset="0"/>
              </a:rPr>
              <a:t>": 3},</a:t>
            </a:r>
          </a:p>
          <a:p>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eps</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ep</a:t>
            </a:r>
            <a:r>
              <a:rPr lang="en-US" altLang="ko-KR" sz="1000" dirty="0">
                <a:solidFill>
                  <a:srgbClr val="0000FF"/>
                </a:solidFill>
                <a:latin typeface="Courier New" pitchFamily="49" charset="0"/>
                <a:cs typeface="Courier New" pitchFamily="49" charset="0"/>
              </a:rPr>
              <a:t>": "</a:t>
            </a:r>
            <a:r>
              <a:rPr lang="en-US" altLang="ko-KR" sz="1000" dirty="0" err="1">
                <a:solidFill>
                  <a:srgbClr val="0000FF"/>
                </a:solidFill>
                <a:latin typeface="Courier New" pitchFamily="49" charset="0"/>
                <a:cs typeface="Courier New" pitchFamily="49" charset="0"/>
              </a:rPr>
              <a:t>coaps</a:t>
            </a:r>
            <a:r>
              <a:rPr lang="en-US" altLang="ko-KR" sz="1000" dirty="0">
                <a:solidFill>
                  <a:srgbClr val="0000FF"/>
                </a:solidFill>
                <a:latin typeface="Courier New" pitchFamily="49" charset="0"/>
                <a:cs typeface="Courier New" pitchFamily="49" charset="0"/>
              </a:rPr>
              <a:t>://[fe80::b1d4]:11111"}]}, </a:t>
            </a:r>
          </a:p>
          <a:p>
            <a:endParaRPr lang="en-US" altLang="ko-KR" sz="1000" dirty="0">
              <a:solidFill>
                <a:srgbClr val="0000FF"/>
              </a:solidFill>
              <a:latin typeface="Courier New" pitchFamily="49" charset="0"/>
              <a:cs typeface="Courier New" pitchFamily="49" charset="0"/>
            </a:endParaRPr>
          </a:p>
          <a:p>
            <a:r>
              <a:rPr lang="en-US" altLang="ko-KR" sz="1000" dirty="0">
                <a:solidFill>
                  <a:srgbClr val="0000FF"/>
                </a:solidFill>
                <a:latin typeface="Courier New" pitchFamily="49" charset="0"/>
                <a:cs typeface="Courier New" pitchFamily="49" charset="0"/>
              </a:rPr>
              <a:t>  </a:t>
            </a:r>
            <a:r>
              <a:rPr lang="en-US" altLang="ko-KR" sz="1000" b="1" dirty="0">
                <a:solidFill>
                  <a:srgbClr val="0000FF"/>
                </a:solidFill>
                <a:latin typeface="Courier New" pitchFamily="49" charset="0"/>
                <a:cs typeface="Courier New" pitchFamily="49" charset="0"/>
              </a:rPr>
              <a:t>{ "anchor": "</a:t>
            </a:r>
            <a:r>
              <a:rPr lang="en-US" altLang="ko-KR" sz="1000" b="1" dirty="0" err="1">
                <a:solidFill>
                  <a:srgbClr val="0000FF"/>
                </a:solidFill>
                <a:latin typeface="Courier New" pitchFamily="49" charset="0"/>
                <a:cs typeface="Courier New" pitchFamily="49" charset="0"/>
              </a:rPr>
              <a:t>ocf</a:t>
            </a:r>
            <a:r>
              <a:rPr lang="en-US" altLang="ko-KR" sz="1000" b="1" dirty="0">
                <a:solidFill>
                  <a:srgbClr val="0000FF"/>
                </a:solidFill>
                <a:latin typeface="Courier New" pitchFamily="49" charset="0"/>
                <a:cs typeface="Courier New" pitchFamily="49" charset="0"/>
              </a:rPr>
              <a:t>://88b7c7f0-4b51-4e0a-9faa-cfb439fd7f49",</a:t>
            </a:r>
          </a:p>
          <a:p>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href</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myLightSwitch</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rt</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oic.r.switch.binary</a:t>
            </a:r>
            <a:r>
              <a:rPr lang="en-US" altLang="ko-KR" sz="1000" b="1" dirty="0">
                <a:solidFill>
                  <a:srgbClr val="0000FF"/>
                </a:solidFill>
                <a:latin typeface="Courier New" pitchFamily="49" charset="0"/>
                <a:cs typeface="Courier New" pitchFamily="49" charset="0"/>
              </a:rPr>
              <a:t>"],</a:t>
            </a:r>
          </a:p>
          <a:p>
            <a:r>
              <a:rPr lang="en-US" altLang="ko-KR" sz="1000" b="1" dirty="0">
                <a:solidFill>
                  <a:srgbClr val="0000FF"/>
                </a:solidFill>
                <a:latin typeface="Courier New" pitchFamily="49" charset="0"/>
                <a:cs typeface="Courier New" pitchFamily="49" charset="0"/>
              </a:rPr>
              <a:t>    "if": ["</a:t>
            </a:r>
            <a:r>
              <a:rPr lang="en-US" altLang="ko-KR" sz="1000" b="1" dirty="0" err="1">
                <a:solidFill>
                  <a:srgbClr val="0000FF"/>
                </a:solidFill>
                <a:latin typeface="Courier New" pitchFamily="49" charset="0"/>
                <a:cs typeface="Courier New" pitchFamily="49" charset="0"/>
              </a:rPr>
              <a:t>oic.if.a</a:t>
            </a:r>
            <a:r>
              <a:rPr lang="en-US" altLang="ko-KR" sz="1000" b="1" dirty="0">
                <a:solidFill>
                  <a:srgbClr val="0000FF"/>
                </a:solidFill>
                <a:latin typeface="Courier New" pitchFamily="49" charset="0"/>
                <a:cs typeface="Courier New" pitchFamily="49" charset="0"/>
              </a:rPr>
              <a:t>", "</a:t>
            </a:r>
            <a:r>
              <a:rPr lang="en-US" altLang="ko-KR" sz="1000" b="1" dirty="0" err="1">
                <a:solidFill>
                  <a:srgbClr val="0000FF"/>
                </a:solidFill>
                <a:latin typeface="Courier New" pitchFamily="49" charset="0"/>
                <a:cs typeface="Courier New" pitchFamily="49" charset="0"/>
              </a:rPr>
              <a:t>oic.if.baseline</a:t>
            </a:r>
            <a:r>
              <a:rPr lang="en-US" altLang="ko-KR" sz="1000" b="1" dirty="0">
                <a:solidFill>
                  <a:srgbClr val="0000FF"/>
                </a:solidFill>
                <a:latin typeface="Courier New" pitchFamily="49" charset="0"/>
                <a:cs typeface="Courier New" pitchFamily="49" charset="0"/>
              </a:rPr>
              <a:t>"], "p": {"</a:t>
            </a:r>
            <a:r>
              <a:rPr lang="en-US" altLang="ko-KR" sz="1000" b="1" dirty="0" err="1">
                <a:solidFill>
                  <a:srgbClr val="0000FF"/>
                </a:solidFill>
                <a:latin typeface="Courier New" pitchFamily="49" charset="0"/>
                <a:cs typeface="Courier New" pitchFamily="49" charset="0"/>
              </a:rPr>
              <a:t>bm</a:t>
            </a:r>
            <a:r>
              <a:rPr lang="en-US" altLang="ko-KR" sz="1000" b="1" dirty="0">
                <a:solidFill>
                  <a:srgbClr val="0000FF"/>
                </a:solidFill>
                <a:latin typeface="Courier New" pitchFamily="49" charset="0"/>
                <a:cs typeface="Courier New" pitchFamily="49" charset="0"/>
              </a:rPr>
              <a:t>": 3},</a:t>
            </a:r>
          </a:p>
          <a:p>
            <a:r>
              <a:rPr lang="en-US" altLang="ko-KR" sz="1000" b="1" dirty="0">
                <a:solidFill>
                  <a:srgbClr val="0000FF"/>
                </a:solidFill>
                <a:latin typeface="Courier New" pitchFamily="49" charset="0"/>
                <a:cs typeface="Courier New" pitchFamily="49" charset="0"/>
              </a:rPr>
              <a:t>    "eps": [{"ep": "</a:t>
            </a:r>
            <a:r>
              <a:rPr lang="en-US" altLang="ko-KR" sz="1000" b="1" dirty="0" err="1">
                <a:solidFill>
                  <a:srgbClr val="0000FF"/>
                </a:solidFill>
                <a:latin typeface="Courier New" pitchFamily="49" charset="0"/>
                <a:cs typeface="Courier New" pitchFamily="49" charset="0"/>
              </a:rPr>
              <a:t>coaps</a:t>
            </a:r>
            <a:r>
              <a:rPr lang="en-US" altLang="ko-KR" sz="1000" b="1" dirty="0">
                <a:solidFill>
                  <a:srgbClr val="0000FF"/>
                </a:solidFill>
                <a:latin typeface="Courier New" pitchFamily="49" charset="0"/>
                <a:cs typeface="Courier New" pitchFamily="49" charset="0"/>
              </a:rPr>
              <a:t>://[fe80::b1d6]:1111"}], </a:t>
            </a:r>
          </a:p>
          <a:p>
            <a:r>
              <a:rPr lang="en-US" altLang="ko-KR" sz="1000" b="1" dirty="0">
                <a:solidFill>
                  <a:srgbClr val="0000FF"/>
                </a:solidFill>
                <a:latin typeface="Courier New" pitchFamily="49" charset="0"/>
                <a:cs typeface="Courier New" pitchFamily="49" charset="0"/>
              </a:rPr>
              <a:t>    "ins": 11235 }</a:t>
            </a:r>
          </a:p>
          <a:p>
            <a:r>
              <a:rPr lang="en-US" altLang="ko-KR" sz="1000" dirty="0">
                <a:latin typeface="Courier New" pitchFamily="49" charset="0"/>
                <a:cs typeface="Courier New" pitchFamily="49" charset="0"/>
              </a:rPr>
              <a:t>] </a:t>
            </a:r>
          </a:p>
        </p:txBody>
      </p:sp>
      <p:pic>
        <p:nvPicPr>
          <p:cNvPr id="20" name="Picture 2">
            <a:extLst>
              <a:ext uri="{FF2B5EF4-FFF2-40B4-BE49-F238E27FC236}">
                <a16:creationId xmlns:a16="http://schemas.microsoft.com/office/drawing/2014/main" id="{807C9C71-8CCA-42EA-94ED-7D77120A658E}"/>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37108" y="1783919"/>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535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right)">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85000" lnSpcReduction="20000"/>
          </a:bodyPr>
          <a:lstStyle/>
          <a:p>
            <a:r>
              <a:rPr lang="en-US" altLang="ko-KR" dirty="0" err="1"/>
              <a:t>IoT</a:t>
            </a:r>
            <a:r>
              <a:rPr lang="en-US" altLang="ko-KR" dirty="0"/>
              <a:t> overview</a:t>
            </a:r>
          </a:p>
          <a:p>
            <a:pPr lvl="1"/>
            <a:r>
              <a:rPr lang="en-US" altLang="ko-KR" dirty="0"/>
              <a:t>Main challenges  </a:t>
            </a:r>
          </a:p>
          <a:p>
            <a:pPr lvl="1"/>
            <a:endParaRPr lang="en-US" altLang="ko-KR" sz="1100" dirty="0"/>
          </a:p>
          <a:p>
            <a:r>
              <a:rPr lang="en-US" altLang="ko-KR" dirty="0"/>
              <a:t>OCF Architecture </a:t>
            </a:r>
          </a:p>
          <a:p>
            <a:pPr lvl="1"/>
            <a:r>
              <a:rPr lang="en-US" altLang="ko-KR" dirty="0"/>
              <a:t>Functional Block Diagram &amp; OCF Framework </a:t>
            </a:r>
          </a:p>
          <a:p>
            <a:pPr lvl="1"/>
            <a:endParaRPr lang="en-US" altLang="ko-KR" sz="1100" dirty="0"/>
          </a:p>
          <a:p>
            <a:r>
              <a:rPr lang="en-US" altLang="ko-KR" dirty="0"/>
              <a:t>Resource model</a:t>
            </a:r>
          </a:p>
          <a:p>
            <a:pPr lvl="1"/>
            <a:r>
              <a:rPr lang="en-US" altLang="ko-KR" dirty="0"/>
              <a:t>Resource, Resource Type, Device  </a:t>
            </a:r>
          </a:p>
          <a:p>
            <a:pPr lvl="1"/>
            <a:endParaRPr lang="en-US" altLang="ko-KR" sz="1100" dirty="0"/>
          </a:p>
          <a:p>
            <a:r>
              <a:rPr lang="en-US" altLang="ko-KR" dirty="0"/>
              <a:t>RESTful Transaction </a:t>
            </a:r>
          </a:p>
          <a:p>
            <a:pPr lvl="1"/>
            <a:r>
              <a:rPr lang="en-US" altLang="ko-KR" dirty="0"/>
              <a:t>CRUDN, Messaging, Discovery</a:t>
            </a:r>
          </a:p>
          <a:p>
            <a:pPr lvl="1"/>
            <a:endParaRPr lang="en-US" altLang="ko-KR" sz="1000" dirty="0"/>
          </a:p>
          <a:p>
            <a:r>
              <a:rPr lang="en-US" altLang="ko-KR" b="1" dirty="0">
                <a:solidFill>
                  <a:srgbClr val="0000FF"/>
                </a:solidFill>
              </a:rPr>
              <a:t>Bridging </a:t>
            </a:r>
          </a:p>
          <a:p>
            <a:pPr lvl="1"/>
            <a:r>
              <a:rPr lang="en-US" altLang="ko-KR" b="1" dirty="0">
                <a:solidFill>
                  <a:srgbClr val="0000FF"/>
                </a:solidFill>
              </a:rPr>
              <a:t>Content-Negotiation, Bridging  </a:t>
            </a:r>
            <a:endParaRPr lang="ko-KR" altLang="en-US" b="1" dirty="0">
              <a:solidFill>
                <a:srgbClr val="0000FF"/>
              </a:solidFill>
            </a:endParaRPr>
          </a:p>
        </p:txBody>
      </p:sp>
      <p:sp>
        <p:nvSpPr>
          <p:cNvPr id="3" name="제목 2"/>
          <p:cNvSpPr>
            <a:spLocks noGrp="1"/>
          </p:cNvSpPr>
          <p:nvPr>
            <p:ph type="title"/>
          </p:nvPr>
        </p:nvSpPr>
        <p:spPr/>
        <p:txBody>
          <a:bodyPr/>
          <a:lstStyle/>
          <a:p>
            <a:r>
              <a:rPr lang="en-US" altLang="ko-KR" dirty="0"/>
              <a:t>Contents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AEEAD89D-2C0F-4282-B18B-072645BD339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76</a:t>
            </a:fld>
            <a:endParaRPr lang="en-US" dirty="0"/>
          </a:p>
        </p:txBody>
      </p:sp>
      <p:sp>
        <p:nvSpPr>
          <p:cNvPr id="6" name="바닥글 개체 틀 5"/>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9439407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a:xfrm>
            <a:off x="491046" y="1156996"/>
            <a:ext cx="11200912" cy="2704885"/>
          </a:xfrm>
        </p:spPr>
        <p:txBody>
          <a:bodyPr>
            <a:normAutofit fontScale="70000" lnSpcReduction="20000"/>
          </a:bodyPr>
          <a:lstStyle/>
          <a:p>
            <a:r>
              <a:rPr lang="en-US" altLang="ko-KR" dirty="0"/>
              <a:t>Several IoT standard under development</a:t>
            </a:r>
          </a:p>
          <a:p>
            <a:pPr lvl="1">
              <a:buFontTx/>
              <a:buChar char="-"/>
            </a:pPr>
            <a:r>
              <a:rPr lang="en-US" altLang="ko-KR" dirty="0"/>
              <a:t> Would be better for OCF to be able to interoperate with them</a:t>
            </a:r>
          </a:p>
          <a:p>
            <a:r>
              <a:rPr lang="en-US" altLang="ko-KR" dirty="0"/>
              <a:t>RESTful based  </a:t>
            </a:r>
          </a:p>
          <a:p>
            <a:pPr lvl="1">
              <a:buFontTx/>
              <a:buChar char="-"/>
            </a:pPr>
            <a:r>
              <a:rPr lang="en-US" altLang="ko-KR" dirty="0"/>
              <a:t>  with common transfer &amp; connectivity solution: </a:t>
            </a:r>
            <a:r>
              <a:rPr lang="en-US" altLang="ko-KR" dirty="0" err="1"/>
              <a:t>CoAP</a:t>
            </a:r>
            <a:r>
              <a:rPr lang="en-US" altLang="ko-KR" dirty="0"/>
              <a:t> over IP</a:t>
            </a:r>
          </a:p>
          <a:p>
            <a:pPr lvl="1">
              <a:buFontTx/>
              <a:buChar char="-"/>
            </a:pPr>
            <a:r>
              <a:rPr lang="en-US" altLang="ko-KR" dirty="0"/>
              <a:t>  any Client &amp; Server can exchange Request &amp; Response messages</a:t>
            </a:r>
          </a:p>
          <a:p>
            <a:r>
              <a:rPr lang="en-US" altLang="ko-KR" dirty="0"/>
              <a:t>Different resource models defined: OCF, oneM2M, IPSO  </a:t>
            </a:r>
          </a:p>
          <a:p>
            <a:pPr lvl="1">
              <a:buFontTx/>
              <a:buChar char="-"/>
            </a:pPr>
            <a:r>
              <a:rPr lang="en-US" altLang="ko-KR" dirty="0"/>
              <a:t>Difficulty understanding resource representation in payload </a:t>
            </a:r>
            <a:endParaRPr lang="ko-KR" altLang="en-US" dirty="0"/>
          </a:p>
          <a:p>
            <a:endParaRPr lang="ko-KR" altLang="en-US" dirty="0"/>
          </a:p>
        </p:txBody>
      </p:sp>
      <p:sp>
        <p:nvSpPr>
          <p:cNvPr id="3" name="제목 2"/>
          <p:cNvSpPr>
            <a:spLocks noGrp="1"/>
          </p:cNvSpPr>
          <p:nvPr>
            <p:ph type="title"/>
          </p:nvPr>
        </p:nvSpPr>
        <p:spPr/>
        <p:txBody>
          <a:bodyPr/>
          <a:lstStyle/>
          <a:p>
            <a:r>
              <a:rPr lang="en-US" altLang="ko-KR" dirty="0"/>
              <a:t>multi-Resource model support  </a:t>
            </a:r>
            <a:endParaRPr lang="ko-KR" altLang="en-US" dirty="0"/>
          </a:p>
        </p:txBody>
      </p:sp>
      <p:sp>
        <p:nvSpPr>
          <p:cNvPr id="4" name="날짜 개체 틀 3"/>
          <p:cNvSpPr>
            <a:spLocks noGrp="1"/>
          </p:cNvSpPr>
          <p:nvPr>
            <p:ph type="dt" sz="half" idx="10"/>
          </p:nvPr>
        </p:nvSpPr>
        <p:spPr/>
        <p:txBody>
          <a:bodyPr/>
          <a:lstStyle/>
          <a:p>
            <a:fld id="{9AB92D67-8C4D-4FD2-9BEA-B5F984C7001A}" type="datetime3">
              <a:rPr lang="en-US" altLang="ko-KR" smtClean="0"/>
              <a:t>26 June 2017</a:t>
            </a:fld>
            <a:endParaRPr lang="en-US" dirty="0"/>
          </a:p>
        </p:txBody>
      </p:sp>
      <p:sp>
        <p:nvSpPr>
          <p:cNvPr id="5" name="바닥글 개체 틀 4"/>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p:cNvSpPr>
            <a:spLocks noGrp="1"/>
          </p:cNvSpPr>
          <p:nvPr>
            <p:ph type="sldNum" sz="quarter" idx="12"/>
          </p:nvPr>
        </p:nvSpPr>
        <p:spPr/>
        <p:txBody>
          <a:bodyPr/>
          <a:lstStyle/>
          <a:p>
            <a:fld id="{17A5C656-E050-4F3D-A0DB-0D19E9E83691}" type="slidenum">
              <a:rPr lang="en-US" smtClean="0"/>
              <a:pPr/>
              <a:t>77</a:t>
            </a:fld>
            <a:endParaRPr lang="en-US" dirty="0"/>
          </a:p>
        </p:txBody>
      </p:sp>
      <p:sp>
        <p:nvSpPr>
          <p:cNvPr id="17" name="모서리가 둥근 직사각형 20">
            <a:extLst>
              <a:ext uri="{FF2B5EF4-FFF2-40B4-BE49-F238E27FC236}">
                <a16:creationId xmlns:a16="http://schemas.microsoft.com/office/drawing/2014/main" id="{1C054550-B0D2-44E9-BC3E-77C8FF688635}"/>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B14EBC8D-EDEB-4705-8916-D4217285295E}"/>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D8D8F87B-7988-4493-8A5B-1AD7A2CF894F}"/>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EF1D7D-6E19-420B-93B4-99FE72FC9C43}"/>
              </a:ext>
            </a:extLst>
          </p:cNvPr>
          <p:cNvSpPr txBox="1"/>
          <p:nvPr/>
        </p:nvSpPr>
        <p:spPr>
          <a:xfrm>
            <a:off x="3745150" y="4112936"/>
            <a:ext cx="4193086" cy="399912"/>
          </a:xfrm>
          <a:prstGeom prst="rect">
            <a:avLst/>
          </a:prstGeom>
          <a:noFill/>
        </p:spPr>
        <p:txBody>
          <a:bodyPr wrap="square" lIns="121725" tIns="60862" rIns="121725" bIns="60862" rtlCol="0">
            <a:spAutoFit/>
          </a:bodyPr>
          <a:lstStyle/>
          <a:p>
            <a:pPr algn="ctr"/>
            <a:r>
              <a:rPr lang="en-US" altLang="ko-KR" dirty="0">
                <a:latin typeface="+mn-lt"/>
                <a:ea typeface="+mn-ea"/>
              </a:rPr>
              <a:t>Request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DD930177-BCFF-4700-9173-3A9FB124D54E}"/>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7227ADC9-8F59-4F52-A4AE-6D62A94FB9ED}"/>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B50B563-ABE1-4ECE-8FBB-0E3DF80B05CD}"/>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6CC65010-AAC1-4774-910C-119B36E1B42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E76DD8F6-2A3E-4270-8049-5F4DBFB740F0}"/>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900F98-4978-4606-8625-A526E13392D9}"/>
              </a:ext>
            </a:extLst>
          </p:cNvPr>
          <p:cNvSpPr txBox="1"/>
          <p:nvPr/>
        </p:nvSpPr>
        <p:spPr>
          <a:xfrm>
            <a:off x="3859349" y="4971779"/>
            <a:ext cx="4000528" cy="399912"/>
          </a:xfrm>
          <a:prstGeom prst="rect">
            <a:avLst/>
          </a:prstGeom>
          <a:noFill/>
        </p:spPr>
        <p:txBody>
          <a:bodyPr wrap="square" lIns="121725" tIns="60862" rIns="121725" bIns="60862" rtlCol="0">
            <a:spAutoFit/>
          </a:bodyPr>
          <a:lstStyle/>
          <a:p>
            <a:pPr algn="ctr"/>
            <a:r>
              <a:rPr lang="en-US" altLang="ko-KR" dirty="0"/>
              <a:t>Response</a:t>
            </a:r>
            <a:endParaRPr lang="ko-KR" altLang="en-US" dirty="0" err="1">
              <a:latin typeface="+mn-lt"/>
              <a:ea typeface="+mn-ea"/>
            </a:endParaRPr>
          </a:p>
        </p:txBody>
      </p:sp>
    </p:spTree>
    <p:extLst>
      <p:ext uri="{BB962C8B-B14F-4D97-AF65-F5344CB8AC3E}">
        <p14:creationId xmlns:p14="http://schemas.microsoft.com/office/powerpoint/2010/main" val="19615344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6" y="1156996"/>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9B9DF0EB-EAF0-4151-9E92-746BEA4CE167}"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BC6C21F1-1761-4832-A7A2-EDEE02F1BF77}"/>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78</a:t>
            </a:fld>
            <a:endParaRPr lang="en-US" dirty="0"/>
          </a:p>
        </p:txBody>
      </p:sp>
      <p:sp>
        <p:nvSpPr>
          <p:cNvPr id="17" name="모서리가 둥근 직사각형 20">
            <a:extLst>
              <a:ext uri="{FF2B5EF4-FFF2-40B4-BE49-F238E27FC236}">
                <a16:creationId xmlns:a16="http://schemas.microsoft.com/office/drawing/2014/main" id="{49548457-E09C-46DA-826C-FA6A205C8E2D}"/>
              </a:ext>
            </a:extLst>
          </p:cNvPr>
          <p:cNvSpPr/>
          <p:nvPr/>
        </p:nvSpPr>
        <p:spPr>
          <a:xfrm>
            <a:off x="1644770" y="5707602"/>
            <a:ext cx="2970516"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Client</a:t>
            </a:r>
            <a:endParaRPr lang="ko-KR" altLang="en-US" kern="0" dirty="0">
              <a:solidFill>
                <a:sysClr val="windowText" lastClr="000000"/>
              </a:solidFill>
              <a:latin typeface="Arial"/>
              <a:ea typeface="맑은 고딕"/>
            </a:endParaRPr>
          </a:p>
        </p:txBody>
      </p:sp>
      <p:sp>
        <p:nvSpPr>
          <p:cNvPr id="18" name="모서리가 둥근 직사각형 21">
            <a:extLst>
              <a:ext uri="{FF2B5EF4-FFF2-40B4-BE49-F238E27FC236}">
                <a16:creationId xmlns:a16="http://schemas.microsoft.com/office/drawing/2014/main" id="{3326B7C9-F95C-4D40-BE9A-1DA671EDC4CF}"/>
              </a:ext>
            </a:extLst>
          </p:cNvPr>
          <p:cNvSpPr/>
          <p:nvPr/>
        </p:nvSpPr>
        <p:spPr>
          <a:xfrm>
            <a:off x="7458457" y="5707602"/>
            <a:ext cx="2544559" cy="482255"/>
          </a:xfrm>
          <a:prstGeom prst="roundRect">
            <a:avLst/>
          </a:prstGeom>
          <a:solidFill>
            <a:srgbClr val="CCCC00">
              <a:alpha val="25000"/>
            </a:srgbClr>
          </a:solidFill>
          <a:ln w="12700" cap="flat" cmpd="sng" algn="ctr">
            <a:solidFill>
              <a:srgbClr val="4F81BD">
                <a:shade val="50000"/>
              </a:srgbClr>
            </a:solidFill>
            <a:prstDash val="solid"/>
          </a:ln>
          <a:effectLst/>
        </p:spPr>
        <p:txBody>
          <a:bodyPr lIns="121725" tIns="60862" rIns="121725" bIns="60862" rtlCol="0" anchor="ctr"/>
          <a:lstStyle/>
          <a:p>
            <a:pPr algn="ctr" defTabSz="1217249">
              <a:defRPr/>
            </a:pPr>
            <a:r>
              <a:rPr lang="en-US" altLang="ko-KR" kern="0" dirty="0">
                <a:solidFill>
                  <a:sysClr val="windowText" lastClr="000000"/>
                </a:solidFill>
                <a:latin typeface="Arial"/>
                <a:ea typeface="맑은 고딕"/>
              </a:rPr>
              <a:t>Server</a:t>
            </a:r>
            <a:endParaRPr lang="ko-KR" altLang="en-US" kern="0" dirty="0">
              <a:solidFill>
                <a:sysClr val="windowText" lastClr="000000"/>
              </a:solidFill>
              <a:latin typeface="Arial"/>
              <a:ea typeface="맑은 고딕"/>
            </a:endParaRPr>
          </a:p>
        </p:txBody>
      </p:sp>
      <p:cxnSp>
        <p:nvCxnSpPr>
          <p:cNvPr id="19" name="직선 화살표 연결선 18">
            <a:extLst>
              <a:ext uri="{FF2B5EF4-FFF2-40B4-BE49-F238E27FC236}">
                <a16:creationId xmlns:a16="http://schemas.microsoft.com/office/drawing/2014/main" id="{AFABE132-F908-4508-BAEC-908BC394C981}"/>
              </a:ext>
            </a:extLst>
          </p:cNvPr>
          <p:cNvCxnSpPr/>
          <p:nvPr/>
        </p:nvCxnSpPr>
        <p:spPr>
          <a:xfrm>
            <a:off x="3859348" y="4564664"/>
            <a:ext cx="3850646" cy="1362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3F1F5D0-642D-43D2-A64E-CFF99EC5F99A}"/>
              </a:ext>
            </a:extLst>
          </p:cNvPr>
          <p:cNvSpPr txBox="1"/>
          <p:nvPr/>
        </p:nvSpPr>
        <p:spPr>
          <a:xfrm>
            <a:off x="3745150" y="3850284"/>
            <a:ext cx="4193086" cy="676911"/>
          </a:xfrm>
          <a:prstGeom prst="rect">
            <a:avLst/>
          </a:prstGeom>
          <a:noFill/>
        </p:spPr>
        <p:txBody>
          <a:bodyPr wrap="square" lIns="121725" tIns="60862" rIns="121725" bIns="60862" rtlCol="0">
            <a:spAutoFit/>
          </a:bodyPr>
          <a:lstStyle/>
          <a:p>
            <a:pPr algn="ctr"/>
            <a:r>
              <a:rPr lang="en-US" altLang="ko-KR" dirty="0" err="1"/>
              <a:t>Req</a:t>
            </a:r>
            <a:r>
              <a:rPr lang="en-US" altLang="ko-KR" dirty="0"/>
              <a:t>: GET /thermostat: Accept (application/</a:t>
            </a:r>
            <a:r>
              <a:rPr lang="en-US" altLang="ko-KR" dirty="0" err="1"/>
              <a:t>vnd.ocf+cbor</a:t>
            </a:r>
            <a:r>
              <a:rPr lang="en-US" altLang="ko-KR" dirty="0"/>
              <a:t>)</a:t>
            </a:r>
            <a:endParaRPr lang="ko-KR" altLang="en-US" dirty="0" err="1">
              <a:latin typeface="+mn-lt"/>
              <a:ea typeface="+mn-ea"/>
            </a:endParaRPr>
          </a:p>
        </p:txBody>
      </p:sp>
      <p:pic>
        <p:nvPicPr>
          <p:cNvPr id="21" name="Picture 2" descr="http://www.ftp-sgpartners.net/tdceu/uploads/uploaded/nest-canada.jpg">
            <a:extLst>
              <a:ext uri="{FF2B5EF4-FFF2-40B4-BE49-F238E27FC236}">
                <a16:creationId xmlns:a16="http://schemas.microsoft.com/office/drawing/2014/main" id="{137B8E64-3C79-40D1-AE9B-48586218AA2F}"/>
              </a:ext>
            </a:extLst>
          </p:cNvPr>
          <p:cNvPicPr>
            <a:picLocks noChangeAspect="1" noChangeArrowheads="1"/>
          </p:cNvPicPr>
          <p:nvPr/>
        </p:nvPicPr>
        <p:blipFill>
          <a:blip r:embed="rId2" cstate="print"/>
          <a:srcRect/>
          <a:stretch>
            <a:fillRect/>
          </a:stretch>
        </p:blipFill>
        <p:spPr bwMode="auto">
          <a:xfrm>
            <a:off x="8087978" y="4449154"/>
            <a:ext cx="1287849" cy="848975"/>
          </a:xfrm>
          <a:prstGeom prst="rect">
            <a:avLst/>
          </a:prstGeom>
          <a:noFill/>
        </p:spPr>
      </p:pic>
      <p:grpSp>
        <p:nvGrpSpPr>
          <p:cNvPr id="22" name="그룹 8">
            <a:extLst>
              <a:ext uri="{FF2B5EF4-FFF2-40B4-BE49-F238E27FC236}">
                <a16:creationId xmlns:a16="http://schemas.microsoft.com/office/drawing/2014/main" id="{F8AF6AB2-460C-4226-B387-658B1FFE8F1A}"/>
              </a:ext>
            </a:extLst>
          </p:cNvPr>
          <p:cNvGrpSpPr/>
          <p:nvPr/>
        </p:nvGrpSpPr>
        <p:grpSpPr>
          <a:xfrm>
            <a:off x="2787778" y="4241758"/>
            <a:ext cx="684606" cy="1208783"/>
            <a:chOff x="1196257" y="1817677"/>
            <a:chExt cx="1655627" cy="3118166"/>
          </a:xfrm>
        </p:grpSpPr>
        <p:pic>
          <p:nvPicPr>
            <p:cNvPr id="23" name="Picture 2">
              <a:extLst>
                <a:ext uri="{FF2B5EF4-FFF2-40B4-BE49-F238E27FC236}">
                  <a16:creationId xmlns:a16="http://schemas.microsoft.com/office/drawing/2014/main" id="{74E17F85-EAE9-4D4E-869F-0F249E186697}"/>
                </a:ext>
              </a:extLst>
            </p:cNvPr>
            <p:cNvPicPr>
              <a:picLocks noChangeAspect="1" noChangeArrowheads="1"/>
            </p:cNvPicPr>
            <p:nvPr/>
          </p:nvPicPr>
          <p:blipFill>
            <a:blip r:embed="rId3"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196257" y="1817677"/>
              <a:ext cx="1655627" cy="311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
              <a:extLst>
                <a:ext uri="{FF2B5EF4-FFF2-40B4-BE49-F238E27FC236}">
                  <a16:creationId xmlns:a16="http://schemas.microsoft.com/office/drawing/2014/main" id="{2E51A767-33A3-4498-9499-60522F0A812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959" t="11388" r="9204" b="65790"/>
            <a:stretch/>
          </p:blipFill>
          <p:spPr bwMode="auto">
            <a:xfrm>
              <a:off x="1313477" y="2171726"/>
              <a:ext cx="1388002" cy="71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25" name="직선 화살표 연결선 24">
            <a:extLst>
              <a:ext uri="{FF2B5EF4-FFF2-40B4-BE49-F238E27FC236}">
                <a16:creationId xmlns:a16="http://schemas.microsoft.com/office/drawing/2014/main" id="{9BE4ADE0-23A2-47F2-81E5-531EBE41F40C}"/>
              </a:ext>
            </a:extLst>
          </p:cNvPr>
          <p:cNvCxnSpPr/>
          <p:nvPr/>
        </p:nvCxnSpPr>
        <p:spPr>
          <a:xfrm>
            <a:off x="3859348" y="4883549"/>
            <a:ext cx="3850646" cy="1362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FBFA7AF-EE9A-416F-B57A-326B987EC017}"/>
              </a:ext>
            </a:extLst>
          </p:cNvPr>
          <p:cNvSpPr txBox="1"/>
          <p:nvPr/>
        </p:nvSpPr>
        <p:spPr>
          <a:xfrm>
            <a:off x="3859349" y="4971779"/>
            <a:ext cx="4000528" cy="676911"/>
          </a:xfrm>
          <a:prstGeom prst="rect">
            <a:avLst/>
          </a:prstGeom>
          <a:noFill/>
        </p:spPr>
        <p:txBody>
          <a:bodyPr wrap="square" lIns="121725" tIns="60862" rIns="121725" bIns="60862" rtlCol="0">
            <a:spAutoFit/>
          </a:bodyPr>
          <a:lstStyle/>
          <a:p>
            <a:pPr algn="ctr"/>
            <a:r>
              <a:rPr lang="en-US" altLang="ko-KR" dirty="0"/>
              <a:t>Res: 2.05 Content-Format (application/</a:t>
            </a:r>
            <a:r>
              <a:rPr lang="en-US" altLang="ko-KR" dirty="0" err="1"/>
              <a:t>vnd.ocf+cbor</a:t>
            </a:r>
            <a:r>
              <a:rPr lang="en-US" altLang="ko-KR" dirty="0"/>
              <a:t>)</a:t>
            </a:r>
            <a:endParaRPr lang="ko-KR" altLang="en-US" dirty="0" err="1">
              <a:latin typeface="+mn-lt"/>
              <a:ea typeface="+mn-ea"/>
            </a:endParaRPr>
          </a:p>
        </p:txBody>
      </p:sp>
    </p:spTree>
    <p:extLst>
      <p:ext uri="{BB962C8B-B14F-4D97-AF65-F5344CB8AC3E}">
        <p14:creationId xmlns:p14="http://schemas.microsoft.com/office/powerpoint/2010/main" val="397949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right)">
                                      <p:cBhvr>
                                        <p:cTn id="1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표 47">
            <a:extLst>
              <a:ext uri="{FF2B5EF4-FFF2-40B4-BE49-F238E27FC236}">
                <a16:creationId xmlns:a16="http://schemas.microsoft.com/office/drawing/2014/main" id="{48276ECC-61C9-49F3-9225-2BD20BDFF6FA}"/>
              </a:ext>
            </a:extLst>
          </p:cNvPr>
          <p:cNvGraphicFramePr>
            <a:graphicFrameLocks noGrp="1"/>
          </p:cNvGraphicFramePr>
          <p:nvPr>
            <p:extLst>
              <p:ext uri="{D42A27DB-BD31-4B8C-83A1-F6EECF244321}">
                <p14:modId xmlns:p14="http://schemas.microsoft.com/office/powerpoint/2010/main" val="2674288948"/>
              </p:ext>
            </p:extLst>
          </p:nvPr>
        </p:nvGraphicFramePr>
        <p:xfrm>
          <a:off x="7234814" y="4234404"/>
          <a:ext cx="4491613" cy="1285240"/>
        </p:xfrm>
        <a:graphic>
          <a:graphicData uri="http://schemas.openxmlformats.org/drawingml/2006/table">
            <a:tbl>
              <a:tblPr firstRow="1" bandRow="1">
                <a:tableStyleId>{5C22544A-7EE6-4342-B048-85BDC9FD1C3A}</a:tableStyleId>
              </a:tblPr>
              <a:tblGrid>
                <a:gridCol w="1326382">
                  <a:extLst>
                    <a:ext uri="{9D8B030D-6E8A-4147-A177-3AD203B41FA5}">
                      <a16:colId xmlns:a16="http://schemas.microsoft.com/office/drawing/2014/main" val="1419469634"/>
                    </a:ext>
                  </a:extLst>
                </a:gridCol>
                <a:gridCol w="1557495">
                  <a:extLst>
                    <a:ext uri="{9D8B030D-6E8A-4147-A177-3AD203B41FA5}">
                      <a16:colId xmlns:a16="http://schemas.microsoft.com/office/drawing/2014/main" val="1213784165"/>
                    </a:ext>
                  </a:extLst>
                </a:gridCol>
                <a:gridCol w="653143">
                  <a:extLst>
                    <a:ext uri="{9D8B030D-6E8A-4147-A177-3AD203B41FA5}">
                      <a16:colId xmlns:a16="http://schemas.microsoft.com/office/drawing/2014/main" val="1834568879"/>
                    </a:ext>
                  </a:extLst>
                </a:gridCol>
                <a:gridCol w="954593">
                  <a:extLst>
                    <a:ext uri="{9D8B030D-6E8A-4147-A177-3AD203B41FA5}">
                      <a16:colId xmlns:a16="http://schemas.microsoft.com/office/drawing/2014/main" val="3008881893"/>
                    </a:ext>
                  </a:extLst>
                </a:gridCol>
              </a:tblGrid>
              <a:tr h="370840">
                <a:tc>
                  <a:txBody>
                    <a:bodyPr/>
                    <a:lstStyle/>
                    <a:p>
                      <a:pPr latinLnBrk="1"/>
                      <a:r>
                        <a:rPr lang="en-US" altLang="ko-KR" sz="1200" dirty="0" err="1"/>
                        <a:t>CoAP</a:t>
                      </a:r>
                      <a:r>
                        <a:rPr lang="en-US" altLang="ko-KR" sz="1200" dirty="0"/>
                        <a:t> Option Number</a:t>
                      </a:r>
                      <a:endParaRPr lang="ko-KR" altLang="en-US" sz="1200" dirty="0"/>
                    </a:p>
                  </a:txBody>
                  <a:tcPr/>
                </a:tc>
                <a:tc>
                  <a:txBody>
                    <a:bodyPr/>
                    <a:lstStyle/>
                    <a:p>
                      <a:pPr latinLnBrk="1"/>
                      <a:r>
                        <a:rPr lang="en-US" altLang="ko-KR" sz="1200" dirty="0"/>
                        <a:t>Name</a:t>
                      </a:r>
                      <a:endParaRPr lang="ko-KR" altLang="en-US" sz="1200" dirty="0"/>
                    </a:p>
                  </a:txBody>
                  <a:tcPr/>
                </a:tc>
                <a:tc>
                  <a:txBody>
                    <a:bodyPr/>
                    <a:lstStyle/>
                    <a:p>
                      <a:pPr latinLnBrk="1"/>
                      <a:r>
                        <a:rPr lang="en-US" altLang="ko-KR" sz="1200" dirty="0"/>
                        <a:t>Format</a:t>
                      </a:r>
                      <a:endParaRPr lang="ko-KR" altLang="en-US" sz="1200" dirty="0"/>
                    </a:p>
                  </a:txBody>
                  <a:tcPr/>
                </a:tc>
                <a:tc>
                  <a:txBody>
                    <a:bodyPr/>
                    <a:lstStyle/>
                    <a:p>
                      <a:pPr latinLnBrk="1"/>
                      <a:r>
                        <a:rPr lang="en-US" altLang="ko-KR" sz="1200" dirty="0"/>
                        <a:t>Length (bytes)</a:t>
                      </a:r>
                      <a:endParaRPr lang="ko-KR" altLang="en-US" sz="1200" dirty="0"/>
                    </a:p>
                  </a:txBody>
                  <a:tcPr/>
                </a:tc>
                <a:extLst>
                  <a:ext uri="{0D108BD9-81ED-4DB2-BD59-A6C34878D82A}">
                    <a16:rowId xmlns:a16="http://schemas.microsoft.com/office/drawing/2014/main" val="1087086438"/>
                  </a:ext>
                </a:extLst>
              </a:tr>
              <a:tr h="370840">
                <a:tc>
                  <a:txBody>
                    <a:bodyPr/>
                    <a:lstStyle/>
                    <a:p>
                      <a:pPr latinLnBrk="1"/>
                      <a:r>
                        <a:rPr lang="en-US" altLang="ko-KR" sz="1200" dirty="0"/>
                        <a:t>2049</a:t>
                      </a:r>
                      <a:endParaRPr lang="ko-KR" altLang="en-US" sz="1200" dirty="0"/>
                    </a:p>
                  </a:txBody>
                  <a:tcPr/>
                </a:tc>
                <a:tc>
                  <a:txBody>
                    <a:bodyPr/>
                    <a:lstStyle/>
                    <a:p>
                      <a:pPr latinLnBrk="1"/>
                      <a:r>
                        <a:rPr lang="en-US" altLang="ko-KR" sz="1200" dirty="0"/>
                        <a:t>Accept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4089820694"/>
                  </a:ext>
                </a:extLst>
              </a:tr>
              <a:tr h="370840">
                <a:tc>
                  <a:txBody>
                    <a:bodyPr/>
                    <a:lstStyle/>
                    <a:p>
                      <a:pPr latinLnBrk="1"/>
                      <a:r>
                        <a:rPr lang="en-US" altLang="ko-KR" sz="1200" dirty="0"/>
                        <a:t>2053</a:t>
                      </a:r>
                      <a:endParaRPr lang="ko-KR" altLang="en-US" sz="1200" dirty="0"/>
                    </a:p>
                  </a:txBody>
                  <a:tcPr/>
                </a:tc>
                <a:tc>
                  <a:txBody>
                    <a:bodyPr/>
                    <a:lstStyle/>
                    <a:p>
                      <a:pPr latinLnBrk="1"/>
                      <a:r>
                        <a:rPr lang="en-US" altLang="ko-KR" sz="1200" dirty="0"/>
                        <a:t>Content-Format Version</a:t>
                      </a:r>
                      <a:endParaRPr lang="ko-KR" altLang="en-US" sz="1200" dirty="0"/>
                    </a:p>
                  </a:txBody>
                  <a:tcPr/>
                </a:tc>
                <a:tc>
                  <a:txBody>
                    <a:bodyPr/>
                    <a:lstStyle/>
                    <a:p>
                      <a:pPr latinLnBrk="1"/>
                      <a:r>
                        <a:rPr lang="en-US" altLang="ko-KR" sz="1200" dirty="0"/>
                        <a:t>unit</a:t>
                      </a:r>
                      <a:endParaRPr lang="ko-KR" altLang="en-US" sz="1200" dirty="0"/>
                    </a:p>
                  </a:txBody>
                  <a:tcPr/>
                </a:tc>
                <a:tc>
                  <a:txBody>
                    <a:bodyPr/>
                    <a:lstStyle/>
                    <a:p>
                      <a:pPr latinLnBrk="1"/>
                      <a:r>
                        <a:rPr lang="en-US" altLang="ko-KR" sz="1200" dirty="0"/>
                        <a:t>2</a:t>
                      </a:r>
                      <a:endParaRPr lang="ko-KR" altLang="en-US" sz="1200" dirty="0"/>
                    </a:p>
                  </a:txBody>
                  <a:tcPr/>
                </a:tc>
                <a:extLst>
                  <a:ext uri="{0D108BD9-81ED-4DB2-BD59-A6C34878D82A}">
                    <a16:rowId xmlns:a16="http://schemas.microsoft.com/office/drawing/2014/main" val="2428380645"/>
                  </a:ext>
                </a:extLst>
              </a:tr>
            </a:tbl>
          </a:graphicData>
        </a:graphic>
      </p:graphicFrame>
      <p:sp>
        <p:nvSpPr>
          <p:cNvPr id="2" name="내용 개체 틀 1">
            <a:extLst>
              <a:ext uri="{FF2B5EF4-FFF2-40B4-BE49-F238E27FC236}">
                <a16:creationId xmlns:a16="http://schemas.microsoft.com/office/drawing/2014/main" id="{072E7ECB-EEE3-4316-A7D7-DF2FE275F186}"/>
              </a:ext>
            </a:extLst>
          </p:cNvPr>
          <p:cNvSpPr>
            <a:spLocks noGrp="1"/>
          </p:cNvSpPr>
          <p:nvPr>
            <p:ph idx="1"/>
          </p:nvPr>
        </p:nvSpPr>
        <p:spPr>
          <a:xfrm>
            <a:off x="491045" y="1169542"/>
            <a:ext cx="11200912" cy="2276867"/>
          </a:xfrm>
        </p:spPr>
        <p:txBody>
          <a:bodyPr>
            <a:normAutofit fontScale="70000" lnSpcReduction="20000"/>
          </a:bodyPr>
          <a:lstStyle/>
          <a:p>
            <a:r>
              <a:rPr lang="en-US" altLang="ko-KR" dirty="0"/>
              <a:t>A way to indicate one’s resource model would help alignment </a:t>
            </a:r>
          </a:p>
          <a:p>
            <a:pPr lvl="1">
              <a:buFontTx/>
              <a:buChar char="-"/>
            </a:pPr>
            <a:r>
              <a:rPr lang="en-US" altLang="ko-KR" dirty="0"/>
              <a:t> Each Client/ Server is able to indicate which resource model it supports. </a:t>
            </a:r>
          </a:p>
          <a:p>
            <a:r>
              <a:rPr lang="en-US" altLang="ko-KR" dirty="0"/>
              <a:t>Versioning: resource model indication     </a:t>
            </a:r>
          </a:p>
          <a:p>
            <a:pPr lvl="1">
              <a:buFontTx/>
              <a:buChar char="-"/>
            </a:pPr>
            <a:r>
              <a:rPr lang="en-US" altLang="ko-KR" dirty="0"/>
              <a:t> a new media type for OIC resource model, for example, </a:t>
            </a:r>
            <a:r>
              <a:rPr lang="en-US" altLang="ko-KR" b="1" dirty="0">
                <a:solidFill>
                  <a:srgbClr val="0000FF"/>
                </a:solidFill>
              </a:rPr>
              <a:t>application/</a:t>
            </a:r>
            <a:r>
              <a:rPr lang="en-US" altLang="ko-KR" b="1" dirty="0" err="1">
                <a:solidFill>
                  <a:srgbClr val="0000FF"/>
                </a:solidFill>
              </a:rPr>
              <a:t>vnd.ocf+cbor</a:t>
            </a:r>
            <a:r>
              <a:rPr lang="ko-KR" altLang="en-US" b="1" dirty="0">
                <a:solidFill>
                  <a:srgbClr val="0000FF"/>
                </a:solidFill>
              </a:rPr>
              <a:t> </a:t>
            </a:r>
            <a:r>
              <a:rPr lang="en-US" altLang="ko-KR" b="1" dirty="0">
                <a:solidFill>
                  <a:srgbClr val="0000FF"/>
                </a:solidFill>
              </a:rPr>
              <a:t>(10,000)</a:t>
            </a:r>
            <a:endParaRPr lang="en-US" altLang="ko-KR" dirty="0"/>
          </a:p>
          <a:p>
            <a:pPr lvl="1">
              <a:buFontTx/>
              <a:buChar char="-"/>
            </a:pPr>
            <a:r>
              <a:rPr lang="en-US" altLang="ko-KR" dirty="0"/>
              <a:t> register the media type in IANA</a:t>
            </a:r>
          </a:p>
          <a:p>
            <a:pPr lvl="1">
              <a:buFontTx/>
              <a:buChar char="-"/>
            </a:pPr>
            <a:r>
              <a:rPr lang="en-US" altLang="ko-KR" dirty="0"/>
              <a:t> Use Accept &amp; Content-Format option to indicate the resource model </a:t>
            </a:r>
            <a:endParaRPr lang="ko-KR" altLang="en-US" dirty="0"/>
          </a:p>
          <a:p>
            <a:endParaRPr lang="ko-KR" altLang="en-US" dirty="0"/>
          </a:p>
        </p:txBody>
      </p:sp>
      <p:sp>
        <p:nvSpPr>
          <p:cNvPr id="3" name="제목 2">
            <a:extLst>
              <a:ext uri="{FF2B5EF4-FFF2-40B4-BE49-F238E27FC236}">
                <a16:creationId xmlns:a16="http://schemas.microsoft.com/office/drawing/2014/main" id="{80059E31-CEC1-4A61-A2ED-2EC5FADFAEE4}"/>
              </a:ext>
            </a:extLst>
          </p:cNvPr>
          <p:cNvSpPr>
            <a:spLocks noGrp="1"/>
          </p:cNvSpPr>
          <p:nvPr>
            <p:ph type="title"/>
          </p:nvPr>
        </p:nvSpPr>
        <p:spPr/>
        <p:txBody>
          <a:bodyPr>
            <a:normAutofit/>
          </a:bodyPr>
          <a:lstStyle/>
          <a:p>
            <a:r>
              <a:rPr lang="en-US" altLang="ko-KR" dirty="0"/>
              <a:t>Versioning: content-negotiation</a:t>
            </a:r>
            <a:endParaRPr lang="ko-KR" altLang="en-US" dirty="0"/>
          </a:p>
        </p:txBody>
      </p:sp>
      <p:sp>
        <p:nvSpPr>
          <p:cNvPr id="4" name="날짜 개체 틀 3">
            <a:extLst>
              <a:ext uri="{FF2B5EF4-FFF2-40B4-BE49-F238E27FC236}">
                <a16:creationId xmlns:a16="http://schemas.microsoft.com/office/drawing/2014/main" id="{E0667182-0535-4DA6-905C-C4DA3FD1E1A0}"/>
              </a:ext>
            </a:extLst>
          </p:cNvPr>
          <p:cNvSpPr>
            <a:spLocks noGrp="1"/>
          </p:cNvSpPr>
          <p:nvPr>
            <p:ph type="dt" sz="half" idx="10"/>
          </p:nvPr>
        </p:nvSpPr>
        <p:spPr/>
        <p:txBody>
          <a:bodyPr/>
          <a:lstStyle/>
          <a:p>
            <a:fld id="{BF52E42A-05EC-4713-9C92-7C9163D91D7C}" type="datetime3">
              <a:rPr lang="en-US" altLang="ko-KR" smtClean="0"/>
              <a:t>26 June 2017</a:t>
            </a:fld>
            <a:endParaRPr lang="en-US" dirty="0"/>
          </a:p>
        </p:txBody>
      </p:sp>
      <p:sp>
        <p:nvSpPr>
          <p:cNvPr id="6" name="슬라이드 번호 개체 틀 5">
            <a:extLst>
              <a:ext uri="{FF2B5EF4-FFF2-40B4-BE49-F238E27FC236}">
                <a16:creationId xmlns:a16="http://schemas.microsoft.com/office/drawing/2014/main" id="{D83F91D2-59AC-4D93-A41C-1C2E7E902C36}"/>
              </a:ext>
            </a:extLst>
          </p:cNvPr>
          <p:cNvSpPr>
            <a:spLocks noGrp="1"/>
          </p:cNvSpPr>
          <p:nvPr>
            <p:ph type="sldNum" sz="quarter" idx="12"/>
          </p:nvPr>
        </p:nvSpPr>
        <p:spPr/>
        <p:txBody>
          <a:bodyPr/>
          <a:lstStyle/>
          <a:p>
            <a:fld id="{17A5C656-E050-4F3D-A0DB-0D19E9E83691}" type="slidenum">
              <a:rPr lang="en-US" smtClean="0"/>
              <a:pPr/>
              <a:t>79</a:t>
            </a:fld>
            <a:endParaRPr lang="en-US" dirty="0"/>
          </a:p>
        </p:txBody>
      </p:sp>
      <p:sp>
        <p:nvSpPr>
          <p:cNvPr id="44" name="TextBox 43">
            <a:extLst>
              <a:ext uri="{FF2B5EF4-FFF2-40B4-BE49-F238E27FC236}">
                <a16:creationId xmlns:a16="http://schemas.microsoft.com/office/drawing/2014/main" id="{CFCE8974-B9A6-4F7B-9339-919C17F8C567}"/>
              </a:ext>
            </a:extLst>
          </p:cNvPr>
          <p:cNvSpPr txBox="1"/>
          <p:nvPr/>
        </p:nvSpPr>
        <p:spPr>
          <a:xfrm>
            <a:off x="8419079" y="3812181"/>
            <a:ext cx="2071401" cy="338554"/>
          </a:xfrm>
          <a:prstGeom prst="rect">
            <a:avLst/>
          </a:prstGeom>
          <a:noFill/>
        </p:spPr>
        <p:txBody>
          <a:bodyPr wrap="none" rtlCol="0">
            <a:spAutoFit/>
          </a:bodyPr>
          <a:lstStyle/>
          <a:p>
            <a:r>
              <a:rPr lang="en-US" sz="1600" b="1" dirty="0"/>
              <a:t>New </a:t>
            </a:r>
            <a:r>
              <a:rPr lang="en-US" sz="1600" b="1" dirty="0" err="1"/>
              <a:t>CoAP</a:t>
            </a:r>
            <a:r>
              <a:rPr lang="en-US" sz="1600" b="1" dirty="0"/>
              <a:t> Options</a:t>
            </a:r>
          </a:p>
        </p:txBody>
      </p:sp>
      <p:graphicFrame>
        <p:nvGraphicFramePr>
          <p:cNvPr id="8" name="표 7">
            <a:extLst>
              <a:ext uri="{FF2B5EF4-FFF2-40B4-BE49-F238E27FC236}">
                <a16:creationId xmlns:a16="http://schemas.microsoft.com/office/drawing/2014/main" id="{EAF4EA0C-FE3D-4417-B78E-3DB471F55B30}"/>
              </a:ext>
            </a:extLst>
          </p:cNvPr>
          <p:cNvGraphicFramePr>
            <a:graphicFrameLocks noGrp="1"/>
          </p:cNvGraphicFramePr>
          <p:nvPr>
            <p:extLst>
              <p:ext uri="{D42A27DB-BD31-4B8C-83A1-F6EECF244321}">
                <p14:modId xmlns:p14="http://schemas.microsoft.com/office/powerpoint/2010/main" val="2397976949"/>
              </p:ext>
            </p:extLst>
          </p:nvPr>
        </p:nvGraphicFramePr>
        <p:xfrm>
          <a:off x="307269" y="4233042"/>
          <a:ext cx="6616045" cy="1473200"/>
        </p:xfrm>
        <a:graphic>
          <a:graphicData uri="http://schemas.openxmlformats.org/drawingml/2006/table">
            <a:tbl>
              <a:tblPr firstRow="1" bandRow="1">
                <a:tableStyleId>{5C22544A-7EE6-4342-B048-85BDC9FD1C3A}</a:tableStyleId>
              </a:tblPr>
              <a:tblGrid>
                <a:gridCol w="1061900">
                  <a:extLst>
                    <a:ext uri="{9D8B030D-6E8A-4147-A177-3AD203B41FA5}">
                      <a16:colId xmlns:a16="http://schemas.microsoft.com/office/drawing/2014/main" val="2781657637"/>
                    </a:ext>
                  </a:extLst>
                </a:gridCol>
                <a:gridCol w="2650172">
                  <a:extLst>
                    <a:ext uri="{9D8B030D-6E8A-4147-A177-3AD203B41FA5}">
                      <a16:colId xmlns:a16="http://schemas.microsoft.com/office/drawing/2014/main" val="2027287373"/>
                    </a:ext>
                  </a:extLst>
                </a:gridCol>
                <a:gridCol w="783772">
                  <a:extLst>
                    <a:ext uri="{9D8B030D-6E8A-4147-A177-3AD203B41FA5}">
                      <a16:colId xmlns:a16="http://schemas.microsoft.com/office/drawing/2014/main" val="1017269961"/>
                    </a:ext>
                  </a:extLst>
                </a:gridCol>
                <a:gridCol w="1331435">
                  <a:extLst>
                    <a:ext uri="{9D8B030D-6E8A-4147-A177-3AD203B41FA5}">
                      <a16:colId xmlns:a16="http://schemas.microsoft.com/office/drawing/2014/main" val="2400677744"/>
                    </a:ext>
                  </a:extLst>
                </a:gridCol>
                <a:gridCol w="788766">
                  <a:extLst>
                    <a:ext uri="{9D8B030D-6E8A-4147-A177-3AD203B41FA5}">
                      <a16:colId xmlns:a16="http://schemas.microsoft.com/office/drawing/2014/main" val="37373080"/>
                    </a:ext>
                  </a:extLst>
                </a:gridCol>
              </a:tblGrid>
              <a:tr h="185420">
                <a:tc rowSpan="2">
                  <a:txBody>
                    <a:bodyPr/>
                    <a:lstStyle/>
                    <a:p>
                      <a:pPr latinLnBrk="1"/>
                      <a:r>
                        <a:rPr lang="en-US" altLang="ko-KR" sz="1200" dirty="0"/>
                        <a:t>version</a:t>
                      </a:r>
                      <a:endParaRPr lang="ko-KR" altLang="en-US" sz="1200" dirty="0"/>
                    </a:p>
                  </a:txBody>
                  <a:tcPr anchor="ctr"/>
                </a:tc>
                <a:tc gridSpan="2">
                  <a:txBody>
                    <a:bodyPr/>
                    <a:lstStyle/>
                    <a:p>
                      <a:pPr latinLnBrk="1"/>
                      <a:r>
                        <a:rPr lang="en-US" altLang="ko-KR" sz="1200" dirty="0"/>
                        <a:t>Accept or Content-Format Option</a:t>
                      </a:r>
                      <a:endParaRPr lang="ko-KR" altLang="en-US" sz="1200" dirty="0"/>
                    </a:p>
                  </a:txBody>
                  <a:tcPr anchor="ctr"/>
                </a:tc>
                <a:tc hMerge="1">
                  <a:txBody>
                    <a:bodyPr/>
                    <a:lstStyle/>
                    <a:p>
                      <a:pPr latinLnBrk="1"/>
                      <a:endParaRPr lang="ko-KR" altLang="en-US" dirty="0"/>
                    </a:p>
                  </a:txBody>
                  <a:tcPr/>
                </a:tc>
                <a:tc gridSpan="2">
                  <a:txBody>
                    <a:bodyPr/>
                    <a:lstStyle/>
                    <a:p>
                      <a:pPr latinLnBrk="1"/>
                      <a:r>
                        <a:rPr lang="en-US" altLang="ko-KR" sz="1200" dirty="0"/>
                        <a:t>Accept or Content-Format Version Option</a:t>
                      </a:r>
                      <a:endParaRPr lang="ko-KR" altLang="en-US" sz="1200" dirty="0"/>
                    </a:p>
                  </a:txBody>
                  <a:tcPr anchor="ctr"/>
                </a:tc>
                <a:tc hMerge="1">
                  <a:txBody>
                    <a:bodyPr/>
                    <a:lstStyle/>
                    <a:p>
                      <a:pPr latinLnBrk="1"/>
                      <a:endParaRPr lang="ko-KR" altLang="en-US" dirty="0"/>
                    </a:p>
                  </a:txBody>
                  <a:tcPr/>
                </a:tc>
                <a:extLst>
                  <a:ext uri="{0D108BD9-81ED-4DB2-BD59-A6C34878D82A}">
                    <a16:rowId xmlns:a16="http://schemas.microsoft.com/office/drawing/2014/main" val="3801727743"/>
                  </a:ext>
                </a:extLst>
              </a:tr>
              <a:tr h="185420">
                <a:tc vMerge="1">
                  <a:txBody>
                    <a:bodyPr/>
                    <a:lstStyle/>
                    <a:p>
                      <a:pPr latinLnBrk="1"/>
                      <a:endParaRPr lang="ko-KR" altLang="en-US"/>
                    </a:p>
                  </a:txBody>
                  <a:tcPr/>
                </a:tc>
                <a:tc>
                  <a:txBody>
                    <a:bodyPr/>
                    <a:lstStyle/>
                    <a:p>
                      <a:pPr latinLnBrk="1"/>
                      <a:r>
                        <a:rPr lang="en-US" altLang="ko-KR" sz="1200" dirty="0"/>
                        <a:t>Media Type</a:t>
                      </a:r>
                      <a:endParaRPr lang="ko-KR" altLang="en-US" sz="1200" dirty="0"/>
                    </a:p>
                  </a:txBody>
                  <a:tcPr anchor="ctr"/>
                </a:tc>
                <a:tc>
                  <a:txBody>
                    <a:bodyPr/>
                    <a:lstStyle/>
                    <a:p>
                      <a:pPr latinLnBrk="1"/>
                      <a:r>
                        <a:rPr lang="en-US" altLang="ko-KR" sz="1200" dirty="0"/>
                        <a:t>ID</a:t>
                      </a:r>
                      <a:endParaRPr lang="ko-KR" altLang="en-US" sz="1200" dirty="0"/>
                    </a:p>
                  </a:txBody>
                  <a:tcPr anchor="ctr"/>
                </a:tc>
                <a:tc>
                  <a:txBody>
                    <a:bodyPr/>
                    <a:lstStyle/>
                    <a:p>
                      <a:pPr latinLnBrk="1"/>
                      <a:r>
                        <a:rPr lang="en-US" altLang="ko-KR" sz="1200" dirty="0"/>
                        <a:t>OCF version</a:t>
                      </a:r>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2594601624"/>
                  </a:ext>
                </a:extLst>
              </a:tr>
              <a:tr h="370840">
                <a:tc>
                  <a:txBody>
                    <a:bodyPr/>
                    <a:lstStyle/>
                    <a:p>
                      <a:pPr latinLnBrk="1"/>
                      <a:r>
                        <a:rPr lang="en-US" altLang="ko-KR" sz="1200" dirty="0"/>
                        <a:t>OIC 1.1</a:t>
                      </a:r>
                      <a:endParaRPr lang="ko-KR" altLang="en-US" sz="1200" dirty="0"/>
                    </a:p>
                  </a:txBody>
                  <a:tcPr anchor="ctr"/>
                </a:tc>
                <a:tc>
                  <a:txBody>
                    <a:bodyPr/>
                    <a:lstStyle/>
                    <a:p>
                      <a:pPr latinLnBrk="1"/>
                      <a:r>
                        <a:rPr lang="en-US" altLang="ko-KR" sz="1200" dirty="0"/>
                        <a:t>application/</a:t>
                      </a:r>
                      <a:r>
                        <a:rPr lang="en-US" altLang="ko-KR" sz="1200" dirty="0" err="1"/>
                        <a:t>cbor</a:t>
                      </a:r>
                      <a:endParaRPr lang="ko-KR" altLang="en-US" sz="1200" dirty="0"/>
                    </a:p>
                  </a:txBody>
                  <a:tcPr anchor="ctr"/>
                </a:tc>
                <a:tc>
                  <a:txBody>
                    <a:bodyPr/>
                    <a:lstStyle/>
                    <a:p>
                      <a:pPr latinLnBrk="1"/>
                      <a:r>
                        <a:rPr lang="en-US" altLang="ko-KR" sz="1200" dirty="0"/>
                        <a:t>60</a:t>
                      </a:r>
                      <a:endParaRPr lang="ko-KR" altLang="en-US" sz="1200" dirty="0"/>
                    </a:p>
                  </a:txBody>
                  <a:tcPr anchor="ctr"/>
                </a:tc>
                <a:tc>
                  <a:txBody>
                    <a:bodyPr/>
                    <a:lstStyle/>
                    <a:p>
                      <a:pPr latinLnBrk="1"/>
                      <a:endParaRPr lang="ko-KR" altLang="en-US" sz="1200" dirty="0"/>
                    </a:p>
                  </a:txBody>
                  <a:tcPr anchor="ctr"/>
                </a:tc>
                <a:tc>
                  <a:txBody>
                    <a:bodyPr/>
                    <a:lstStyle/>
                    <a:p>
                      <a:pPr latinLnBrk="1"/>
                      <a:endParaRPr lang="ko-KR" altLang="en-US" sz="1200" dirty="0"/>
                    </a:p>
                  </a:txBody>
                  <a:tcPr anchor="ctr"/>
                </a:tc>
                <a:extLst>
                  <a:ext uri="{0D108BD9-81ED-4DB2-BD59-A6C34878D82A}">
                    <a16:rowId xmlns:a16="http://schemas.microsoft.com/office/drawing/2014/main" val="1504892601"/>
                  </a:ext>
                </a:extLst>
              </a:tr>
              <a:tr h="370840">
                <a:tc>
                  <a:txBody>
                    <a:bodyPr/>
                    <a:lstStyle/>
                    <a:p>
                      <a:pPr latinLnBrk="1"/>
                      <a:r>
                        <a:rPr lang="en-US" altLang="ko-KR" sz="1200" dirty="0"/>
                        <a:t>OCF 1.0</a:t>
                      </a:r>
                      <a:endParaRPr lang="ko-KR" altLang="en-US" sz="1200" dirty="0"/>
                    </a:p>
                  </a:txBody>
                  <a:tcPr anchor="ctr"/>
                </a:tc>
                <a:tc>
                  <a:txBody>
                    <a:bodyPr/>
                    <a:lstStyle/>
                    <a:p>
                      <a:pPr latinLnBrk="1"/>
                      <a:r>
                        <a:rPr lang="en-US" altLang="ko-KR" sz="1200" dirty="0"/>
                        <a:t>application/</a:t>
                      </a:r>
                      <a:r>
                        <a:rPr lang="en-US" altLang="ko-KR" sz="1200" dirty="0" err="1"/>
                        <a:t>vnd.ocf+cbor</a:t>
                      </a:r>
                      <a:endParaRPr lang="ko-KR" altLang="en-US" sz="1200" dirty="0"/>
                    </a:p>
                  </a:txBody>
                  <a:tcPr anchor="ctr"/>
                </a:tc>
                <a:tc>
                  <a:txBody>
                    <a:bodyPr/>
                    <a:lstStyle/>
                    <a:p>
                      <a:pPr latinLnBrk="1"/>
                      <a:r>
                        <a:rPr lang="en-US" altLang="ko-KR" sz="1200" dirty="0"/>
                        <a:t>10000</a:t>
                      </a:r>
                      <a:endParaRPr lang="ko-KR" altLang="en-US" sz="1200" dirty="0"/>
                    </a:p>
                  </a:txBody>
                  <a:tcPr anchor="ctr"/>
                </a:tc>
                <a:tc>
                  <a:txBody>
                    <a:bodyPr/>
                    <a:lstStyle/>
                    <a:p>
                      <a:pPr latinLnBrk="1"/>
                      <a:r>
                        <a:rPr lang="en-US" altLang="ko-KR" sz="1200" dirty="0"/>
                        <a:t>1.0.0</a:t>
                      </a:r>
                      <a:endParaRPr lang="ko-KR" altLang="en-US" sz="1200" dirty="0"/>
                    </a:p>
                  </a:txBody>
                  <a:tcPr anchor="ctr"/>
                </a:tc>
                <a:tc>
                  <a:txBody>
                    <a:bodyPr/>
                    <a:lstStyle/>
                    <a:p>
                      <a:pPr latinLnBrk="1"/>
                      <a:r>
                        <a:rPr lang="en-US" altLang="ko-KR" sz="1200" dirty="0"/>
                        <a:t>2048</a:t>
                      </a:r>
                      <a:endParaRPr lang="ko-KR" altLang="en-US" sz="1200" dirty="0"/>
                    </a:p>
                  </a:txBody>
                  <a:tcPr anchor="ctr"/>
                </a:tc>
                <a:extLst>
                  <a:ext uri="{0D108BD9-81ED-4DB2-BD59-A6C34878D82A}">
                    <a16:rowId xmlns:a16="http://schemas.microsoft.com/office/drawing/2014/main" val="2970340182"/>
                  </a:ext>
                </a:extLst>
              </a:tr>
            </a:tbl>
          </a:graphicData>
        </a:graphic>
      </p:graphicFrame>
      <p:sp>
        <p:nvSpPr>
          <p:cNvPr id="47" name="TextBox 46">
            <a:extLst>
              <a:ext uri="{FF2B5EF4-FFF2-40B4-BE49-F238E27FC236}">
                <a16:creationId xmlns:a16="http://schemas.microsoft.com/office/drawing/2014/main" id="{E337CE5E-6401-4EC0-98BA-73704FB06C0C}"/>
              </a:ext>
            </a:extLst>
          </p:cNvPr>
          <p:cNvSpPr txBox="1"/>
          <p:nvPr/>
        </p:nvSpPr>
        <p:spPr>
          <a:xfrm>
            <a:off x="2369699" y="3783083"/>
            <a:ext cx="2776561" cy="338554"/>
          </a:xfrm>
          <a:prstGeom prst="rect">
            <a:avLst/>
          </a:prstGeom>
          <a:noFill/>
        </p:spPr>
        <p:txBody>
          <a:bodyPr wrap="square" rtlCol="0">
            <a:spAutoFit/>
          </a:bodyPr>
          <a:lstStyle/>
          <a:p>
            <a:r>
              <a:rPr lang="en-US" sz="1600" b="1" dirty="0"/>
              <a:t>OCF Content-Format</a:t>
            </a:r>
          </a:p>
        </p:txBody>
      </p:sp>
      <p:sp>
        <p:nvSpPr>
          <p:cNvPr id="5" name="바닥글 개체 틀 4">
            <a:extLst>
              <a:ext uri="{FF2B5EF4-FFF2-40B4-BE49-F238E27FC236}">
                <a16:creationId xmlns:a16="http://schemas.microsoft.com/office/drawing/2014/main" id="{83218359-5E36-40F7-8D5D-1237BD965044}"/>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8554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35C3AE45-6EB1-4D38-9A2E-2036FD856EE8}"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8958388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Image result for galaxy s8+">
            <a:extLst>
              <a:ext uri="{FF2B5EF4-FFF2-40B4-BE49-F238E27FC236}">
                <a16:creationId xmlns:a16="http://schemas.microsoft.com/office/drawing/2014/main" id="{8122F49C-19D1-406F-BF3C-CD74A08BD3A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558" y="2908578"/>
            <a:ext cx="2746722" cy="2436518"/>
          </a:xfrm>
          <a:prstGeom prst="rect">
            <a:avLst/>
          </a:prstGeom>
          <a:noFill/>
          <a:extLst>
            <a:ext uri="{909E8E84-426E-40DD-AFC4-6F175D3DCCD1}">
              <a14:hiddenFill xmlns:a14="http://schemas.microsoft.com/office/drawing/2010/main">
                <a:solidFill>
                  <a:srgbClr val="FFFFFF"/>
                </a:solidFill>
              </a14:hiddenFill>
            </a:ext>
          </a:extLst>
        </p:spPr>
      </p:pic>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7604A2AA-BA62-40FB-8A2B-C63D0AA3CF32}"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80</a:t>
            </a:fld>
            <a:endParaRPr lang="en-US" dirty="0"/>
          </a:p>
        </p:txBody>
      </p:sp>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198452" y="2305829"/>
            <a:ext cx="4484452" cy="78897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 </a:t>
            </a:r>
            <a:r>
              <a:rPr lang="en-US" altLang="ko-KR" sz="1600" b="1" dirty="0" err="1">
                <a:latin typeface="Courier New" panose="02070309020205020404" pitchFamily="49" charset="0"/>
                <a:cs typeface="Courier New" panose="02070309020205020404" pitchFamily="49" charset="0"/>
              </a:rPr>
              <a:t>Accept:application</a:t>
            </a:r>
            <a:r>
              <a:rPr lang="en-US" altLang="ko-KR" sz="1600" b="1" dirty="0">
                <a:latin typeface="Courier New" panose="02070309020205020404" pitchFamily="49" charset="0"/>
                <a:cs typeface="Courier New" panose="02070309020205020404" pitchFamily="49" charset="0"/>
              </a:rPr>
              <a:t>/</a:t>
            </a:r>
            <a:r>
              <a:rPr lang="en-US" altLang="ko-KR" sz="1600" b="1" dirty="0" err="1">
                <a:latin typeface="Courier New" panose="02070309020205020404" pitchFamily="49" charset="0"/>
                <a:cs typeface="Courier New" panose="02070309020205020404" pitchFamily="49" charset="0"/>
              </a:rPr>
              <a:t>vnd.ocf+cbor</a:t>
            </a:r>
            <a:r>
              <a:rPr lang="en-US" altLang="ko-KR" sz="1600" b="1" dirty="0">
                <a:latin typeface="Courier New" panose="02070309020205020404" pitchFamily="49" charset="0"/>
                <a:cs typeface="Courier New" panose="02070309020205020404" pitchFamily="49" charset="0"/>
              </a:rPr>
              <a:t> (10000)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775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Client</a:t>
            </a:r>
            <a:endParaRPr lang="en-US" sz="2000" b="1" dirty="0">
              <a:solidFill>
                <a:srgbClr val="1C3339"/>
              </a:solidFill>
            </a:endParaRPr>
          </a:p>
        </p:txBody>
      </p:sp>
    </p:spTree>
    <p:extLst>
      <p:ext uri="{BB962C8B-B14F-4D97-AF65-F5344CB8AC3E}">
        <p14:creationId xmlns:p14="http://schemas.microsoft.com/office/powerpoint/2010/main" val="335513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7702FB9-E719-41FC-9B25-DDD9E08ABFD5}"/>
              </a:ext>
            </a:extLst>
          </p:cNvPr>
          <p:cNvSpPr>
            <a:spLocks noGrp="1"/>
          </p:cNvSpPr>
          <p:nvPr>
            <p:ph idx="1"/>
          </p:nvPr>
        </p:nvSpPr>
        <p:spPr>
          <a:xfrm>
            <a:off x="491046" y="1156996"/>
            <a:ext cx="11200912" cy="788067"/>
          </a:xfrm>
        </p:spPr>
        <p:txBody>
          <a:bodyPr>
            <a:normAutofit fontScale="92500" lnSpcReduction="20000"/>
          </a:bodyPr>
          <a:lstStyle/>
          <a:p>
            <a:r>
              <a:rPr lang="en-US" altLang="ko-KR" dirty="0"/>
              <a:t>In case of multiple Content-Format support, a server sends back a response in proper resource model.  </a:t>
            </a:r>
            <a:endParaRPr lang="ko-KR" altLang="en-US" dirty="0"/>
          </a:p>
        </p:txBody>
      </p:sp>
      <p:sp>
        <p:nvSpPr>
          <p:cNvPr id="3" name="제목 2">
            <a:extLst>
              <a:ext uri="{FF2B5EF4-FFF2-40B4-BE49-F238E27FC236}">
                <a16:creationId xmlns:a16="http://schemas.microsoft.com/office/drawing/2014/main" id="{C9BAD59D-EEC5-4BFD-971D-B4B4D72877DD}"/>
              </a:ext>
            </a:extLst>
          </p:cNvPr>
          <p:cNvSpPr>
            <a:spLocks noGrp="1"/>
          </p:cNvSpPr>
          <p:nvPr>
            <p:ph type="title"/>
          </p:nvPr>
        </p:nvSpPr>
        <p:spPr/>
        <p:txBody>
          <a:bodyPr/>
          <a:lstStyle/>
          <a:p>
            <a:r>
              <a:rPr lang="en-US" altLang="ko-KR" dirty="0"/>
              <a:t>Versioning: Differentiated responses</a:t>
            </a:r>
            <a:endParaRPr lang="ko-KR" altLang="en-US" dirty="0"/>
          </a:p>
        </p:txBody>
      </p:sp>
      <p:sp>
        <p:nvSpPr>
          <p:cNvPr id="4" name="날짜 개체 틀 3">
            <a:extLst>
              <a:ext uri="{FF2B5EF4-FFF2-40B4-BE49-F238E27FC236}">
                <a16:creationId xmlns:a16="http://schemas.microsoft.com/office/drawing/2014/main" id="{982C81D7-C0CC-4160-A226-E6F0B420BBBA}"/>
              </a:ext>
            </a:extLst>
          </p:cNvPr>
          <p:cNvSpPr>
            <a:spLocks noGrp="1"/>
          </p:cNvSpPr>
          <p:nvPr>
            <p:ph type="dt" sz="half" idx="10"/>
          </p:nvPr>
        </p:nvSpPr>
        <p:spPr/>
        <p:txBody>
          <a:bodyPr/>
          <a:lstStyle/>
          <a:p>
            <a:fld id="{C4BA1C6A-0FFD-4BC2-94C2-1A2260296056}"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43C56559-DF70-43DC-97EE-24163291B4D9}"/>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4956A730-D134-4F24-BEA5-464580995A3D}"/>
              </a:ext>
            </a:extLst>
          </p:cNvPr>
          <p:cNvSpPr>
            <a:spLocks noGrp="1"/>
          </p:cNvSpPr>
          <p:nvPr>
            <p:ph type="sldNum" sz="quarter" idx="12"/>
          </p:nvPr>
        </p:nvSpPr>
        <p:spPr/>
        <p:txBody>
          <a:bodyPr/>
          <a:lstStyle/>
          <a:p>
            <a:fld id="{17A5C656-E050-4F3D-A0DB-0D19E9E83691}" type="slidenum">
              <a:rPr lang="en-US" smtClean="0"/>
              <a:pPr/>
              <a:t>81</a:t>
            </a:fld>
            <a:endParaRPr lang="en-US" dirty="0"/>
          </a:p>
        </p:txBody>
      </p:sp>
      <p:pic>
        <p:nvPicPr>
          <p:cNvPr id="8" name="Picture 2">
            <a:extLst>
              <a:ext uri="{FF2B5EF4-FFF2-40B4-BE49-F238E27FC236}">
                <a16:creationId xmlns:a16="http://schemas.microsoft.com/office/drawing/2014/main" id="{1FF88F30-C7C5-48C0-B17F-A89969E3A9E8}"/>
              </a:ext>
            </a:extLst>
          </p:cNvPr>
          <p:cNvPicPr>
            <a:picLocks noChangeAspect="1" noChangeArrowheads="1"/>
          </p:cNvPicPr>
          <p:nvPr/>
        </p:nvPicPr>
        <p:blipFill>
          <a:blip r:embed="rId2"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1067720" y="3075563"/>
            <a:ext cx="1217786" cy="231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직선 화살표 연결선 8">
            <a:extLst>
              <a:ext uri="{FF2B5EF4-FFF2-40B4-BE49-F238E27FC236}">
                <a16:creationId xmlns:a16="http://schemas.microsoft.com/office/drawing/2014/main" id="{F67B5172-E9B2-4CA3-B540-C4072CA26ACA}"/>
              </a:ext>
            </a:extLst>
          </p:cNvPr>
          <p:cNvCxnSpPr/>
          <p:nvPr/>
        </p:nvCxnSpPr>
        <p:spPr>
          <a:xfrm flipV="1">
            <a:off x="3087284" y="3419878"/>
            <a:ext cx="3196281" cy="1"/>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C8E2916C-C607-4FD3-BF09-742FBCBD4AB0}"/>
              </a:ext>
            </a:extLst>
          </p:cNvPr>
          <p:cNvCxnSpPr/>
          <p:nvPr/>
        </p:nvCxnSpPr>
        <p:spPr>
          <a:xfrm flipV="1">
            <a:off x="3087284" y="3831795"/>
            <a:ext cx="3196281" cy="1"/>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634DC84-1A35-422A-BFC2-F7D8F20FB393}"/>
              </a:ext>
            </a:extLst>
          </p:cNvPr>
          <p:cNvSpPr txBox="1">
            <a:spLocks/>
          </p:cNvSpPr>
          <p:nvPr/>
        </p:nvSpPr>
        <p:spPr>
          <a:xfrm>
            <a:off x="2765194" y="2475691"/>
            <a:ext cx="3859343" cy="544417"/>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GET /collection</a:t>
            </a:r>
          </a:p>
          <a:p>
            <a:pPr marL="457200" indent="-457200" algn="ctr">
              <a:buNone/>
            </a:pPr>
            <a:r>
              <a:rPr lang="en-US" altLang="ko-KR" sz="1600" b="1" dirty="0">
                <a:latin typeface="Courier New" panose="02070309020205020404" pitchFamily="49" charset="0"/>
                <a:cs typeface="Courier New" panose="02070309020205020404" pitchFamily="49" charset="0"/>
              </a:rPr>
              <a:t>Accept: application/</a:t>
            </a:r>
            <a:r>
              <a:rPr lang="en-US" altLang="ko-KR" sz="1600" b="1" dirty="0" err="1">
                <a:latin typeface="Courier New" panose="02070309020205020404" pitchFamily="49" charset="0"/>
                <a:cs typeface="Courier New" panose="02070309020205020404" pitchFamily="49" charset="0"/>
              </a:rPr>
              <a:t>cbor</a:t>
            </a:r>
            <a:r>
              <a:rPr lang="en-US" altLang="ko-KR" sz="1600" b="1" dirty="0">
                <a:latin typeface="Courier New" panose="02070309020205020404" pitchFamily="49" charset="0"/>
                <a:cs typeface="Courier New" panose="02070309020205020404" pitchFamily="49" charset="0"/>
              </a:rPr>
              <a:t> (60)</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7941D98-D19B-41BD-B1CB-7E45E15A3B88}"/>
              </a:ext>
            </a:extLst>
          </p:cNvPr>
          <p:cNvSpPr txBox="1">
            <a:spLocks/>
          </p:cNvSpPr>
          <p:nvPr/>
        </p:nvSpPr>
        <p:spPr>
          <a:xfrm>
            <a:off x="3087284" y="3871753"/>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RESPONSE</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0BD294D1-3CE9-4CBA-B4C8-40260054EC6C}"/>
              </a:ext>
            </a:extLst>
          </p:cNvPr>
          <p:cNvSpPr txBox="1"/>
          <p:nvPr/>
        </p:nvSpPr>
        <p:spPr>
          <a:xfrm>
            <a:off x="2765194" y="4330090"/>
            <a:ext cx="3859343" cy="1944254"/>
          </a:xfrm>
          <a:prstGeom prst="rect">
            <a:avLst/>
          </a:prstGeom>
          <a:solidFill>
            <a:schemeClr val="accent5">
              <a:lumMod val="20000"/>
              <a:lumOff val="80000"/>
            </a:schemeClr>
          </a:solidFill>
          <a:ln w="3175">
            <a:solidFill>
              <a:schemeClr val="tx1"/>
            </a:solidFill>
          </a:ln>
        </p:spPr>
        <p:txBody>
          <a:bodyPr wrap="square" rtlCol="0">
            <a:normAutofit fontScale="85000" lnSpcReduction="20000"/>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 "sec": true, "port": 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p>
        </p:txBody>
      </p:sp>
      <p:sp>
        <p:nvSpPr>
          <p:cNvPr id="15" name="Content Placeholder 2">
            <a:extLst>
              <a:ext uri="{FF2B5EF4-FFF2-40B4-BE49-F238E27FC236}">
                <a16:creationId xmlns:a16="http://schemas.microsoft.com/office/drawing/2014/main" id="{F4725662-99D6-4968-ADCF-506EFC7C1EA7}"/>
              </a:ext>
            </a:extLst>
          </p:cNvPr>
          <p:cNvSpPr txBox="1">
            <a:spLocks/>
          </p:cNvSpPr>
          <p:nvPr/>
        </p:nvSpPr>
        <p:spPr>
          <a:xfrm>
            <a:off x="3087284" y="3115308"/>
            <a:ext cx="3138615" cy="29425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latin typeface="Courier New" panose="02070309020205020404" pitchFamily="49" charset="0"/>
                <a:cs typeface="Courier New" panose="02070309020205020404" pitchFamily="49" charset="0"/>
              </a:rPr>
              <a:t>REQUEST</a:t>
            </a:r>
            <a:endParaRPr lang="en-US" sz="1600" b="1" dirty="0">
              <a:solidFill>
                <a:srgbClr val="1C3339"/>
              </a:solidFill>
              <a:latin typeface="Courier New" panose="02070309020205020404" pitchFamily="49" charset="0"/>
              <a:cs typeface="Courier New" panose="02070309020205020404" pitchFamily="49" charset="0"/>
            </a:endParaRPr>
          </a:p>
        </p:txBody>
      </p:sp>
      <p:sp>
        <p:nvSpPr>
          <p:cNvPr id="16" name="직사각형 15">
            <a:extLst>
              <a:ext uri="{FF2B5EF4-FFF2-40B4-BE49-F238E27FC236}">
                <a16:creationId xmlns:a16="http://schemas.microsoft.com/office/drawing/2014/main" id="{EF9B11F3-DB0A-4CFA-8211-4B7B62773F81}"/>
              </a:ext>
            </a:extLst>
          </p:cNvPr>
          <p:cNvSpPr/>
          <p:nvPr/>
        </p:nvSpPr>
        <p:spPr>
          <a:xfrm>
            <a:off x="6978542" y="2198454"/>
            <a:ext cx="5053520" cy="4075890"/>
          </a:xfrm>
          <a:prstGeom prst="rect">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p>
        </p:txBody>
      </p:sp>
      <p:sp>
        <p:nvSpPr>
          <p:cNvPr id="17" name="TextBox 16">
            <a:extLst>
              <a:ext uri="{FF2B5EF4-FFF2-40B4-BE49-F238E27FC236}">
                <a16:creationId xmlns:a16="http://schemas.microsoft.com/office/drawing/2014/main" id="{FCA1193B-8ED0-4154-B9D3-D33CFCD78DDB}"/>
              </a:ext>
            </a:extLst>
          </p:cNvPr>
          <p:cNvSpPr txBox="1"/>
          <p:nvPr/>
        </p:nvSpPr>
        <p:spPr>
          <a:xfrm>
            <a:off x="7053984" y="2216522"/>
            <a:ext cx="1625848" cy="307777"/>
          </a:xfrm>
          <a:prstGeom prst="rect">
            <a:avLst/>
          </a:prstGeom>
          <a:noFill/>
          <a:ln w="3175">
            <a:noFill/>
          </a:ln>
        </p:spPr>
        <p:txBody>
          <a:bodyPr wrap="square" rtlCol="0">
            <a:spAutoFit/>
          </a:bodyPr>
          <a:lstStyle/>
          <a:p>
            <a:r>
              <a:rPr lang="en-US" altLang="ko-KR" sz="1400" b="1" dirty="0">
                <a:latin typeface="Courier New" pitchFamily="49" charset="0"/>
                <a:cs typeface="Courier New" pitchFamily="49" charset="0"/>
              </a:rPr>
              <a:t>/collection</a:t>
            </a:r>
            <a:endParaRPr lang="ko-KR" altLang="en-US" sz="1400" b="1" dirty="0" err="1">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A1B2CF7D-6B21-4B90-90E3-248D5FB39328}"/>
              </a:ext>
            </a:extLst>
          </p:cNvPr>
          <p:cNvSpPr txBox="1"/>
          <p:nvPr/>
        </p:nvSpPr>
        <p:spPr>
          <a:xfrm>
            <a:off x="7122202" y="2639074"/>
            <a:ext cx="4772189" cy="3477875"/>
          </a:xfrm>
          <a:prstGeom prst="rect">
            <a:avLst/>
          </a:prstGeom>
          <a:solidFill>
            <a:srgbClr val="FFCC99"/>
          </a:solidFill>
          <a:ln w="3175">
            <a:solidFill>
              <a:schemeClr val="tx1"/>
            </a:solidFill>
          </a:ln>
        </p:spPr>
        <p:txBody>
          <a:bodyPr wrap="square" rtlCol="0">
            <a:spAutoFit/>
          </a:bodyPr>
          <a:lstStyle/>
          <a:p>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oic.wk.col</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oic.if.ll</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"links": [</a:t>
            </a:r>
          </a:p>
          <a:p>
            <a:r>
              <a:rPr lang="en-US" altLang="ko-KR" sz="1000" dirty="0">
                <a:latin typeface="Courier New" panose="02070309020205020404" pitchFamily="49" charset="0"/>
                <a:cs typeface="Courier New" panose="02070309020205020404" pitchFamily="49" charset="0"/>
              </a:rPr>
              <a:t>    {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myLightSwitch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"anchor": "</a:t>
            </a:r>
            <a:r>
              <a:rPr lang="en-US" altLang="ko-KR" sz="1000" dirty="0" err="1">
                <a:latin typeface="Courier New" panose="02070309020205020404" pitchFamily="49" charset="0"/>
                <a:cs typeface="Courier New" panose="02070309020205020404" pitchFamily="49" charset="0"/>
              </a:rPr>
              <a:t>ocf</a:t>
            </a:r>
            <a:r>
              <a:rPr lang="en-US" altLang="ko-KR" sz="1000" dirty="0">
                <a:latin typeface="Courier New" panose="02070309020205020404" pitchFamily="49" charset="0"/>
                <a:cs typeface="Courier New" panose="02070309020205020404" pitchFamily="49" charset="0"/>
              </a:rPr>
              <a:t>://dc70373c-1e8d-4fb3-962e-017eaa863989",</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href</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myFanSwitch</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rt</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oic.r.switch.binary</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"if": ["</a:t>
            </a:r>
            <a:r>
              <a:rPr lang="en-US" altLang="ko-KR" sz="1000" dirty="0" err="1">
                <a:latin typeface="Courier New" panose="02070309020205020404" pitchFamily="49" charset="0"/>
                <a:cs typeface="Courier New" panose="02070309020205020404" pitchFamily="49" charset="0"/>
              </a:rPr>
              <a:t>oic.if.a</a:t>
            </a:r>
            <a:r>
              <a:rPr lang="en-US" altLang="ko-KR" sz="1000" dirty="0">
                <a:latin typeface="Courier New" panose="02070309020205020404" pitchFamily="49" charset="0"/>
                <a:cs typeface="Courier New" panose="02070309020205020404" pitchFamily="49" charset="0"/>
              </a:rPr>
              <a:t>", "</a:t>
            </a:r>
            <a:r>
              <a:rPr lang="en-US" altLang="ko-KR" sz="1000" dirty="0" err="1">
                <a:latin typeface="Courier New" panose="02070309020205020404" pitchFamily="49" charset="0"/>
                <a:cs typeface="Courier New" panose="02070309020205020404" pitchFamily="49" charset="0"/>
              </a:rPr>
              <a:t>oic.if.baseline</a:t>
            </a:r>
            <a:r>
              <a:rPr lang="en-US" altLang="ko-KR" sz="1000" dirty="0">
                <a:latin typeface="Courier New" panose="02070309020205020404" pitchFamily="49" charset="0"/>
                <a:cs typeface="Courier New" panose="02070309020205020404" pitchFamily="49" charset="0"/>
              </a:rPr>
              <a:t>"],</a:t>
            </a:r>
          </a:p>
          <a:p>
            <a:r>
              <a:rPr lang="en-US" altLang="ko-KR" sz="1000" dirty="0">
                <a:latin typeface="Courier New" panose="02070309020205020404" pitchFamily="49" charset="0"/>
                <a:cs typeface="Courier New" panose="02070309020205020404" pitchFamily="49" charset="0"/>
              </a:rPr>
              <a:t>      "p": {"</a:t>
            </a:r>
            <a:r>
              <a:rPr lang="en-US" altLang="ko-KR" sz="1000" dirty="0" err="1">
                <a:latin typeface="Courier New" panose="02070309020205020404" pitchFamily="49" charset="0"/>
                <a:cs typeface="Courier New" panose="02070309020205020404" pitchFamily="49" charset="0"/>
              </a:rPr>
              <a:t>bm</a:t>
            </a:r>
            <a:r>
              <a:rPr lang="en-US" altLang="ko-KR" sz="1000" dirty="0">
                <a:latin typeface="Courier New" panose="02070309020205020404" pitchFamily="49" charset="0"/>
                <a:cs typeface="Courier New" panose="02070309020205020404" pitchFamily="49" charset="0"/>
              </a:rPr>
              <a:t>": 3},</a:t>
            </a:r>
          </a:p>
          <a:p>
            <a:r>
              <a:rPr lang="en-US" altLang="ko-KR" sz="1000" dirty="0">
                <a:latin typeface="Courier New" panose="02070309020205020404" pitchFamily="49" charset="0"/>
                <a:cs typeface="Courier New" panose="02070309020205020404" pitchFamily="49" charset="0"/>
              </a:rPr>
              <a:t>      "eps": [{"ep": "</a:t>
            </a:r>
            <a:r>
              <a:rPr lang="en-US" altLang="ko-KR" sz="1000" dirty="0" err="1">
                <a:latin typeface="Courier New" panose="02070309020205020404" pitchFamily="49" charset="0"/>
                <a:cs typeface="Courier New" panose="02070309020205020404" pitchFamily="49" charset="0"/>
              </a:rPr>
              <a:t>coaps</a:t>
            </a:r>
            <a:r>
              <a:rPr lang="en-US" altLang="ko-KR" sz="1000" dirty="0">
                <a:latin typeface="Courier New" panose="02070309020205020404" pitchFamily="49" charset="0"/>
                <a:cs typeface="Courier New" panose="02070309020205020404" pitchFamily="49" charset="0"/>
              </a:rPr>
              <a:t>://[2001:db8:b::c2e5]:22222"}]</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  ]</a:t>
            </a:r>
          </a:p>
          <a:p>
            <a:r>
              <a:rPr lang="en-US" altLang="ko-KR" sz="1000" dirty="0">
                <a:latin typeface="Courier New" panose="02070309020205020404" pitchFamily="49" charset="0"/>
                <a:cs typeface="Courier New" panose="02070309020205020404" pitchFamily="49" charset="0"/>
              </a:rPr>
              <a:t>}</a:t>
            </a:r>
            <a:endParaRPr lang="ko-KR" altLang="en-US" sz="1000" dirty="0">
              <a:latin typeface="Courier New" panose="02070309020205020404" pitchFamily="49" charset="0"/>
              <a:cs typeface="Courier New" panose="02070309020205020404" pitchFamily="49" charset="0"/>
            </a:endParaRPr>
          </a:p>
        </p:txBody>
      </p:sp>
      <p:sp>
        <p:nvSpPr>
          <p:cNvPr id="19" name="Content Placeholder 2">
            <a:extLst>
              <a:ext uri="{FF2B5EF4-FFF2-40B4-BE49-F238E27FC236}">
                <a16:creationId xmlns:a16="http://schemas.microsoft.com/office/drawing/2014/main" id="{AD25D9E3-6CFD-4165-8169-A8EB8B7CC037}"/>
              </a:ext>
            </a:extLst>
          </p:cNvPr>
          <p:cNvSpPr txBox="1">
            <a:spLocks/>
          </p:cNvSpPr>
          <p:nvPr/>
        </p:nvSpPr>
        <p:spPr>
          <a:xfrm>
            <a:off x="8107654" y="1768814"/>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OCF 1.0 Server</a:t>
            </a:r>
            <a:endParaRPr lang="en-US" sz="2000" b="1" dirty="0">
              <a:solidFill>
                <a:srgbClr val="1C3339"/>
              </a:solidFill>
            </a:endParaRPr>
          </a:p>
        </p:txBody>
      </p:sp>
      <p:sp>
        <p:nvSpPr>
          <p:cNvPr id="20" name="Content Placeholder 2">
            <a:extLst>
              <a:ext uri="{FF2B5EF4-FFF2-40B4-BE49-F238E27FC236}">
                <a16:creationId xmlns:a16="http://schemas.microsoft.com/office/drawing/2014/main" id="{84C1E842-F94E-4192-893C-564AE6A74219}"/>
              </a:ext>
            </a:extLst>
          </p:cNvPr>
          <p:cNvSpPr txBox="1">
            <a:spLocks/>
          </p:cNvSpPr>
          <p:nvPr/>
        </p:nvSpPr>
        <p:spPr>
          <a:xfrm>
            <a:off x="169886" y="5494516"/>
            <a:ext cx="273185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2000" b="1" dirty="0"/>
              <a:t>OIC 1.1 Client</a:t>
            </a:r>
            <a:endParaRPr lang="en-US" sz="2000" b="1" dirty="0">
              <a:solidFill>
                <a:srgbClr val="1C3339"/>
              </a:solidFill>
            </a:endParaRPr>
          </a:p>
        </p:txBody>
      </p:sp>
    </p:spTree>
    <p:extLst>
      <p:ext uri="{BB962C8B-B14F-4D97-AF65-F5344CB8AC3E}">
        <p14:creationId xmlns:p14="http://schemas.microsoft.com/office/powerpoint/2010/main" val="269075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500"/>
                                        <p:tgtEl>
                                          <p:spTgt spid="12"/>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right)">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E707CC64-EC9D-430C-8E64-4E07DC968DFB}" type="datetime3">
              <a:rPr lang="en-US" altLang="ko-KR" smtClean="0"/>
              <a:t>26 June 2017</a:t>
            </a:fld>
            <a:endParaRPr lang="en-US" dirty="0"/>
          </a:p>
        </p:txBody>
      </p:sp>
      <p:sp>
        <p:nvSpPr>
          <p:cNvPr id="5" name="슬라이드 번호 개체 틀 4"/>
          <p:cNvSpPr>
            <a:spLocks noGrp="1"/>
          </p:cNvSpPr>
          <p:nvPr>
            <p:ph type="sldNum" sz="quarter" idx="11"/>
          </p:nvPr>
        </p:nvSpPr>
        <p:spPr/>
        <p:txBody>
          <a:bodyPr/>
          <a:lstStyle/>
          <a:p>
            <a:fld id="{17A5C656-E050-4F3D-A0DB-0D19E9E83691}" type="slidenum">
              <a:rPr lang="en-US" smtClean="0"/>
              <a:pPr/>
              <a:t>82</a:t>
            </a:fld>
            <a:endParaRPr lang="en-US" dirty="0"/>
          </a:p>
        </p:txBody>
      </p:sp>
      <p:sp>
        <p:nvSpPr>
          <p:cNvPr id="6" name="바닥글 개체 틀 5"/>
          <p:cNvSpPr>
            <a:spLocks noGrp="1"/>
          </p:cNvSpPr>
          <p:nvPr>
            <p:ph type="ftr" sz="quarter" idx="12"/>
          </p:nvPr>
        </p:nvSpPr>
        <p:spPr/>
        <p:txBody>
          <a:bodyPr/>
          <a:lstStyle/>
          <a:p>
            <a:r>
              <a:rPr lang="en-US"/>
              <a:t>Open Connectivity Foundation Public Information - No NDA</a:t>
            </a:r>
            <a:endParaRPr lang="en-US" dirty="0"/>
          </a:p>
        </p:txBody>
      </p:sp>
      <p:sp>
        <p:nvSpPr>
          <p:cNvPr id="7" name="제목 1"/>
          <p:cNvSpPr>
            <a:spLocks noGrp="1"/>
          </p:cNvSpPr>
          <p:nvPr>
            <p:ph type="title"/>
          </p:nvPr>
        </p:nvSpPr>
        <p:spPr>
          <a:xfrm>
            <a:off x="442118" y="152400"/>
            <a:ext cx="10363201" cy="609600"/>
          </a:xfrm>
        </p:spPr>
        <p:txBody>
          <a:bodyPr>
            <a:normAutofit/>
          </a:bodyPr>
          <a:lstStyle/>
          <a:p>
            <a:r>
              <a:rPr lang="en-US" altLang="ko-KR" dirty="0"/>
              <a:t>OCF Bridge: technical approach</a:t>
            </a:r>
            <a:endParaRPr lang="ko-KR" altLang="en-US" dirty="0"/>
          </a:p>
        </p:txBody>
      </p:sp>
      <p:pic>
        <p:nvPicPr>
          <p:cNvPr id="8" name="Picture 2" descr="https://www.troopsupport.dla.mil/events/images/140122.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1744" y="3447447"/>
            <a:ext cx="896610" cy="13680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ecx.images-amazon.com/images/I/71AUfJSC0fL.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4586" y="5522614"/>
            <a:ext cx="1020014" cy="12469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직선 화살표 연결선 9"/>
          <p:cNvCxnSpPr/>
          <p:nvPr/>
        </p:nvCxnSpPr>
        <p:spPr>
          <a:xfrm flipV="1">
            <a:off x="2811891" y="4888872"/>
            <a:ext cx="2258052" cy="2188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2811891" y="5385971"/>
            <a:ext cx="2258052" cy="21880"/>
          </a:xfrm>
          <a:prstGeom prst="straightConnector1">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7261125" y="4028794"/>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7261125" y="4250044"/>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H="1" flipV="1">
            <a:off x="7261125" y="5350890"/>
            <a:ext cx="1285346" cy="746163"/>
          </a:xfrm>
          <a:prstGeom prst="straightConnector1">
            <a:avLst/>
          </a:prstGeom>
          <a:ln w="38100">
            <a:solidFill>
              <a:srgbClr val="7030A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H="1" flipV="1">
            <a:off x="7261125" y="5572140"/>
            <a:ext cx="1285346" cy="746163"/>
          </a:xfrm>
          <a:prstGeom prst="straightConnector1">
            <a:avLst/>
          </a:prstGeom>
          <a:ln w="381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모서리가 둥근 직사각형 15"/>
          <p:cNvSpPr/>
          <p:nvPr/>
        </p:nvSpPr>
        <p:spPr>
          <a:xfrm>
            <a:off x="5124261" y="4164588"/>
            <a:ext cx="2073242" cy="1964600"/>
          </a:xfrm>
          <a:prstGeom prst="roundRect">
            <a:avLst/>
          </a:prstGeom>
          <a:solidFill>
            <a:schemeClr val="bg1"/>
          </a:solid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모서리가 둥근 직사각형 16"/>
          <p:cNvSpPr/>
          <p:nvPr/>
        </p:nvSpPr>
        <p:spPr>
          <a:xfrm>
            <a:off x="5341544" y="4807385"/>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모서리가 둥근 직사각형 17"/>
          <p:cNvSpPr/>
          <p:nvPr/>
        </p:nvSpPr>
        <p:spPr>
          <a:xfrm>
            <a:off x="5341544" y="5466464"/>
            <a:ext cx="1638677" cy="479838"/>
          </a:xfrm>
          <a:prstGeom prst="roundRect">
            <a:avLst/>
          </a:prstGeom>
          <a:noFill/>
          <a:ln>
            <a:solidFill>
              <a:srgbClr val="FF0000"/>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Content Placeholder 2"/>
          <p:cNvSpPr txBox="1">
            <a:spLocks/>
          </p:cNvSpPr>
          <p:nvPr/>
        </p:nvSpPr>
        <p:spPr>
          <a:xfrm>
            <a:off x="1242771" y="3832232"/>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OIC device (client)</a:t>
            </a:r>
            <a:endParaRPr lang="en-US" sz="1400" b="1" dirty="0">
              <a:solidFill>
                <a:srgbClr val="1C3339"/>
              </a:solidFill>
            </a:endParaRPr>
          </a:p>
        </p:txBody>
      </p:sp>
      <p:sp>
        <p:nvSpPr>
          <p:cNvPr id="20" name="Content Placeholder 2"/>
          <p:cNvSpPr txBox="1">
            <a:spLocks/>
          </p:cNvSpPr>
          <p:nvPr/>
        </p:nvSpPr>
        <p:spPr>
          <a:xfrm>
            <a:off x="5106151" y="4242963"/>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Bridge Device</a:t>
            </a:r>
            <a:endParaRPr lang="en-US" sz="1400" b="1" dirty="0">
              <a:solidFill>
                <a:srgbClr val="1C3339"/>
              </a:solidFill>
            </a:endParaRPr>
          </a:p>
        </p:txBody>
      </p:sp>
      <p:sp>
        <p:nvSpPr>
          <p:cNvPr id="21" name="Content Placeholder 2"/>
          <p:cNvSpPr txBox="1">
            <a:spLocks/>
          </p:cNvSpPr>
          <p:nvPr/>
        </p:nvSpPr>
        <p:spPr>
          <a:xfrm>
            <a:off x="5106151" y="4870757"/>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Light Device</a:t>
            </a:r>
            <a:endParaRPr lang="en-US" sz="1400" b="1" dirty="0">
              <a:solidFill>
                <a:srgbClr val="1C3339"/>
              </a:solidFill>
            </a:endParaRPr>
          </a:p>
        </p:txBody>
      </p:sp>
      <p:sp>
        <p:nvSpPr>
          <p:cNvPr id="22" name="Content Placeholder 2"/>
          <p:cNvSpPr txBox="1">
            <a:spLocks/>
          </p:cNvSpPr>
          <p:nvPr/>
        </p:nvSpPr>
        <p:spPr>
          <a:xfrm>
            <a:off x="5106151" y="5538886"/>
            <a:ext cx="2126910"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OCF Fan Device</a:t>
            </a:r>
            <a:endParaRPr lang="en-US" sz="1400" b="1" dirty="0">
              <a:solidFill>
                <a:srgbClr val="1C3339"/>
              </a:solidFill>
            </a:endParaRPr>
          </a:p>
        </p:txBody>
      </p:sp>
      <p:sp>
        <p:nvSpPr>
          <p:cNvPr id="23" name="Content Placeholder 2"/>
          <p:cNvSpPr txBox="1">
            <a:spLocks/>
          </p:cNvSpPr>
          <p:nvPr/>
        </p:nvSpPr>
        <p:spPr>
          <a:xfrm>
            <a:off x="8038518" y="318946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4" name="Content Placeholder 2"/>
          <p:cNvSpPr txBox="1">
            <a:spLocks/>
          </p:cNvSpPr>
          <p:nvPr/>
        </p:nvSpPr>
        <p:spPr>
          <a:xfrm>
            <a:off x="8038518" y="5224989"/>
            <a:ext cx="2007426" cy="334679"/>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400" b="1" dirty="0"/>
              <a:t>Entity</a:t>
            </a:r>
            <a:endParaRPr lang="en-US" sz="1400" b="1" dirty="0">
              <a:solidFill>
                <a:srgbClr val="1C3339"/>
              </a:solidFill>
            </a:endParaRPr>
          </a:p>
        </p:txBody>
      </p:sp>
      <p:sp>
        <p:nvSpPr>
          <p:cNvPr id="25" name="내용 개체 틀 2"/>
          <p:cNvSpPr>
            <a:spLocks noGrp="1"/>
          </p:cNvSpPr>
          <p:nvPr>
            <p:ph idx="1"/>
          </p:nvPr>
        </p:nvSpPr>
        <p:spPr>
          <a:xfrm>
            <a:off x="657519" y="1079816"/>
            <a:ext cx="10945654" cy="2134163"/>
          </a:xfrm>
        </p:spPr>
        <p:txBody>
          <a:bodyPr>
            <a:normAutofit fontScale="70000" lnSpcReduction="20000"/>
          </a:bodyPr>
          <a:lstStyle/>
          <a:p>
            <a:r>
              <a:rPr lang="en-US" altLang="ko-KR" dirty="0"/>
              <a:t>An approach would be to represent </a:t>
            </a:r>
          </a:p>
          <a:p>
            <a:pPr lvl="1">
              <a:buNone/>
            </a:pPr>
            <a:r>
              <a:rPr lang="en-US" altLang="ko-KR" dirty="0"/>
              <a:t>① the hub device as OCF bridge device &amp; </a:t>
            </a:r>
          </a:p>
          <a:p>
            <a:pPr lvl="1">
              <a:buNone/>
            </a:pPr>
            <a:r>
              <a:rPr lang="en-US" altLang="ko-KR" dirty="0"/>
              <a:t>② non- OCF bridged devices as OCF virtual devices.   </a:t>
            </a:r>
          </a:p>
          <a:p>
            <a:r>
              <a:rPr lang="en-US" altLang="ko-KR" dirty="0"/>
              <a:t>The non-OCF devices are manipulated by interacting with the corresponding OCF virtual devices within OCF bridge device.   </a:t>
            </a:r>
          </a:p>
          <a:p>
            <a:pPr lvl="1"/>
            <a:r>
              <a:rPr lang="en-US" altLang="ko-KR" dirty="0"/>
              <a:t> Entity handlers ensure that virtual OIC devices &amp; physical devices are synchronized. </a:t>
            </a:r>
          </a:p>
        </p:txBody>
      </p:sp>
      <p:pic>
        <p:nvPicPr>
          <p:cNvPr id="26" name="Picture 2" descr="e:\250x270_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1583" y="4191002"/>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840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a:extLst>
              <a:ext uri="{FF2B5EF4-FFF2-40B4-BE49-F238E27FC236}">
                <a16:creationId xmlns:a16="http://schemas.microsoft.com/office/drawing/2014/main" id="{B024C174-88C0-47C0-8D8F-E4ECAC805F51}"/>
              </a:ext>
            </a:extLst>
          </p:cNvPr>
          <p:cNvSpPr>
            <a:spLocks noGrp="1"/>
          </p:cNvSpPr>
          <p:nvPr>
            <p:ph idx="1"/>
          </p:nvPr>
        </p:nvSpPr>
        <p:spPr>
          <a:xfrm>
            <a:off x="491046" y="1156997"/>
            <a:ext cx="11200912" cy="1897488"/>
          </a:xfrm>
        </p:spPr>
        <p:txBody>
          <a:bodyPr>
            <a:normAutofit fontScale="77500" lnSpcReduction="20000"/>
          </a:bodyPr>
          <a:lstStyle/>
          <a:p>
            <a:r>
              <a:rPr lang="en-US" altLang="ko-KR" dirty="0"/>
              <a:t>Bridge in between </a:t>
            </a:r>
          </a:p>
          <a:p>
            <a:pPr lvl="1"/>
            <a:r>
              <a:rPr lang="en-US" altLang="ko-KR" dirty="0"/>
              <a:t> which plays the role of both OCF &amp; oneM2M entities. </a:t>
            </a:r>
          </a:p>
          <a:p>
            <a:r>
              <a:rPr lang="en-US" altLang="ko-KR" dirty="0"/>
              <a:t>Separation of OCF &amp; oneM2M operation </a:t>
            </a:r>
          </a:p>
          <a:p>
            <a:pPr lvl="1"/>
            <a:r>
              <a:rPr lang="en-US" altLang="ko-KR" dirty="0"/>
              <a:t>The intermediary, i.e., Bridge, interact with OIC (&amp; oneM2M) devices with OIC (&amp; oneM2M) procedures respectively. </a:t>
            </a:r>
          </a:p>
          <a:p>
            <a:endParaRPr lang="ko-KR" altLang="en-US" dirty="0"/>
          </a:p>
        </p:txBody>
      </p:sp>
      <p:sp>
        <p:nvSpPr>
          <p:cNvPr id="3" name="제목 2">
            <a:extLst>
              <a:ext uri="{FF2B5EF4-FFF2-40B4-BE49-F238E27FC236}">
                <a16:creationId xmlns:a16="http://schemas.microsoft.com/office/drawing/2014/main" id="{3ECF485B-8BF3-4E29-9DC3-185E7E1AECDF}"/>
              </a:ext>
            </a:extLst>
          </p:cNvPr>
          <p:cNvSpPr>
            <a:spLocks noGrp="1"/>
          </p:cNvSpPr>
          <p:nvPr>
            <p:ph type="title"/>
          </p:nvPr>
        </p:nvSpPr>
        <p:spPr/>
        <p:txBody>
          <a:bodyPr/>
          <a:lstStyle/>
          <a:p>
            <a:r>
              <a:rPr lang="en-US" altLang="ko-KR" dirty="0"/>
              <a:t>OCF Bridge: operation sketch with OCF &amp; oneM2M</a:t>
            </a:r>
            <a:endParaRPr lang="ko-KR" altLang="en-US" dirty="0"/>
          </a:p>
        </p:txBody>
      </p:sp>
      <p:sp>
        <p:nvSpPr>
          <p:cNvPr id="4" name="날짜 개체 틀 3">
            <a:extLst>
              <a:ext uri="{FF2B5EF4-FFF2-40B4-BE49-F238E27FC236}">
                <a16:creationId xmlns:a16="http://schemas.microsoft.com/office/drawing/2014/main" id="{2C6FB323-ED10-439A-AFEE-A1E636EFB1B1}"/>
              </a:ext>
            </a:extLst>
          </p:cNvPr>
          <p:cNvSpPr>
            <a:spLocks noGrp="1"/>
          </p:cNvSpPr>
          <p:nvPr>
            <p:ph type="dt" sz="half" idx="10"/>
          </p:nvPr>
        </p:nvSpPr>
        <p:spPr/>
        <p:txBody>
          <a:bodyPr/>
          <a:lstStyle/>
          <a:p>
            <a:fld id="{A1833B18-8113-4CC7-8EDC-9DB681465ACF}" type="datetime3">
              <a:rPr lang="en-US" altLang="ko-KR" smtClean="0"/>
              <a:t>26 June 2017</a:t>
            </a:fld>
            <a:endParaRPr lang="en-US" dirty="0"/>
          </a:p>
        </p:txBody>
      </p:sp>
      <p:sp>
        <p:nvSpPr>
          <p:cNvPr id="5" name="바닥글 개체 틀 4">
            <a:extLst>
              <a:ext uri="{FF2B5EF4-FFF2-40B4-BE49-F238E27FC236}">
                <a16:creationId xmlns:a16="http://schemas.microsoft.com/office/drawing/2014/main" id="{51AFC6C8-6AA5-4AA8-B7E9-086589B1B2FB}"/>
              </a:ext>
            </a:extLst>
          </p:cNvPr>
          <p:cNvSpPr>
            <a:spLocks noGrp="1"/>
          </p:cNvSpPr>
          <p:nvPr>
            <p:ph type="ftr" sz="quarter" idx="11"/>
          </p:nvPr>
        </p:nvSpPr>
        <p:spPr/>
        <p:txBody>
          <a:bodyPr/>
          <a:lstStyle/>
          <a:p>
            <a:r>
              <a:rPr lang="en-US" altLang="ko-KR"/>
              <a:t>Open Connectivity Foundation Public Information - No NDA</a:t>
            </a:r>
            <a:endParaRPr lang="en-US" altLang="ko-KR" dirty="0"/>
          </a:p>
        </p:txBody>
      </p:sp>
      <p:sp>
        <p:nvSpPr>
          <p:cNvPr id="6" name="슬라이드 번호 개체 틀 5">
            <a:extLst>
              <a:ext uri="{FF2B5EF4-FFF2-40B4-BE49-F238E27FC236}">
                <a16:creationId xmlns:a16="http://schemas.microsoft.com/office/drawing/2014/main" id="{173967A3-1D96-422E-A01C-5B4B71955858}"/>
              </a:ext>
            </a:extLst>
          </p:cNvPr>
          <p:cNvSpPr>
            <a:spLocks noGrp="1"/>
          </p:cNvSpPr>
          <p:nvPr>
            <p:ph type="sldNum" sz="quarter" idx="12"/>
          </p:nvPr>
        </p:nvSpPr>
        <p:spPr/>
        <p:txBody>
          <a:bodyPr/>
          <a:lstStyle/>
          <a:p>
            <a:fld id="{17A5C656-E050-4F3D-A0DB-0D19E9E83691}" type="slidenum">
              <a:rPr lang="en-US" smtClean="0"/>
              <a:pPr/>
              <a:t>83</a:t>
            </a:fld>
            <a:endParaRPr lang="en-US" dirty="0"/>
          </a:p>
        </p:txBody>
      </p:sp>
      <p:pic>
        <p:nvPicPr>
          <p:cNvPr id="7" name="Picture 4" descr="http://www.broadbandbuyer.com/images/products/cisco%20systems/air-oeap602i-e-k9-1.jpg">
            <a:extLst>
              <a:ext uri="{FF2B5EF4-FFF2-40B4-BE49-F238E27FC236}">
                <a16:creationId xmlns:a16="http://schemas.microsoft.com/office/drawing/2014/main" id="{0C080C31-E029-41F5-8A29-A514996B4D9B}"/>
              </a:ext>
            </a:extLst>
          </p:cNvPr>
          <p:cNvPicPr>
            <a:picLocks noChangeAspect="1" noChangeArrowheads="1"/>
          </p:cNvPicPr>
          <p:nvPr/>
        </p:nvPicPr>
        <p:blipFill>
          <a:blip r:embed="rId5" cstate="print"/>
          <a:srcRect/>
          <a:stretch>
            <a:fillRect/>
          </a:stretch>
        </p:blipFill>
        <p:spPr bwMode="auto">
          <a:xfrm>
            <a:off x="5078120" y="3440347"/>
            <a:ext cx="2382997" cy="2382997"/>
          </a:xfrm>
          <a:prstGeom prst="rect">
            <a:avLst/>
          </a:prstGeom>
          <a:noFill/>
        </p:spPr>
      </p:pic>
      <p:pic>
        <p:nvPicPr>
          <p:cNvPr id="8" name="Picture 2" descr="https://www.troopsupport.dla.mil/events/images/140122.jpg">
            <a:extLst>
              <a:ext uri="{FF2B5EF4-FFF2-40B4-BE49-F238E27FC236}">
                <a16:creationId xmlns:a16="http://schemas.microsoft.com/office/drawing/2014/main" id="{4F4F1E31-98D2-493A-9BE6-4E78A66EB4B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50943" y="3777938"/>
            <a:ext cx="1110572" cy="1694556"/>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EEFBC59-15B6-4A3F-9EBD-9ACFC8EC5D4D}"/>
              </a:ext>
            </a:extLst>
          </p:cNvPr>
          <p:cNvSpPr txBox="1">
            <a:spLocks/>
          </p:cNvSpPr>
          <p:nvPr/>
        </p:nvSpPr>
        <p:spPr>
          <a:xfrm>
            <a:off x="1147864" y="3109786"/>
            <a:ext cx="2277896"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OCF device</a:t>
            </a:r>
          </a:p>
          <a:p>
            <a:pPr marL="457200" indent="-457200" algn="ctr">
              <a:buNone/>
            </a:pPr>
            <a:r>
              <a:rPr lang="en-US" altLang="ko-KR" sz="1600" b="1" dirty="0">
                <a:solidFill>
                  <a:schemeClr val="tx1"/>
                </a:solidFill>
              </a:rPr>
              <a:t>(controller)</a:t>
            </a:r>
            <a:endParaRPr lang="en-US" sz="1600" b="1" dirty="0">
              <a:solidFill>
                <a:schemeClr val="tx1"/>
              </a:solidFill>
            </a:endParaRPr>
          </a:p>
        </p:txBody>
      </p:sp>
      <p:pic>
        <p:nvPicPr>
          <p:cNvPr id="11" name="Picture 2" descr="https://www.troopsupport.dla.mil/events/images/140122.jpg">
            <a:extLst>
              <a:ext uri="{FF2B5EF4-FFF2-40B4-BE49-F238E27FC236}">
                <a16:creationId xmlns:a16="http://schemas.microsoft.com/office/drawing/2014/main" id="{DD5DDF0E-5DC4-4BDD-94E8-5387773AC64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1229" y="4186552"/>
            <a:ext cx="499547" cy="762229"/>
          </a:xfrm>
          <a:prstGeom prst="rect">
            <a:avLst/>
          </a:prstGeom>
          <a:noFill/>
          <a:ln w="38100">
            <a:solidFill>
              <a:srgbClr val="FF0000"/>
            </a:solidFill>
          </a:ln>
          <a:effectLst/>
          <a:extLst>
            <a:ext uri="{909E8E84-426E-40DD-AFC4-6F175D3DCCD1}">
              <a14:hiddenFill xmlns:a14="http://schemas.microsoft.com/office/drawing/2010/main">
                <a:solidFill>
                  <a:srgbClr val="FFFFFF"/>
                </a:solidFill>
              </a14:hiddenFill>
            </a:ext>
          </a:extLst>
        </p:spPr>
      </p:pic>
      <p:cxnSp>
        <p:nvCxnSpPr>
          <p:cNvPr id="12" name="직선 화살표 연결선 11">
            <a:extLst>
              <a:ext uri="{FF2B5EF4-FFF2-40B4-BE49-F238E27FC236}">
                <a16:creationId xmlns:a16="http://schemas.microsoft.com/office/drawing/2014/main" id="{036996AF-873A-4CEB-A2BE-78774CA15E4E}"/>
              </a:ext>
            </a:extLst>
          </p:cNvPr>
          <p:cNvCxnSpPr/>
          <p:nvPr/>
        </p:nvCxnSpPr>
        <p:spPr>
          <a:xfrm>
            <a:off x="3111493" y="4379639"/>
            <a:ext cx="1677444" cy="157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A2E8143-DC45-4404-8C3F-E13C63F83A19}"/>
              </a:ext>
            </a:extLst>
          </p:cNvPr>
          <p:cNvCxnSpPr/>
          <p:nvPr/>
        </p:nvCxnSpPr>
        <p:spPr>
          <a:xfrm>
            <a:off x="3111493" y="4734639"/>
            <a:ext cx="1677444" cy="1577"/>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14" name="Picture 2">
            <a:extLst>
              <a:ext uri="{FF2B5EF4-FFF2-40B4-BE49-F238E27FC236}">
                <a16:creationId xmlns:a16="http://schemas.microsoft.com/office/drawing/2014/main" id="{32D77596-EDE5-4313-A171-FAC38780636D}"/>
              </a:ext>
            </a:extLst>
          </p:cNvPr>
          <p:cNvPicPr>
            <a:picLocks noChangeAspect="1" noChangeArrowheads="1"/>
          </p:cNvPicPr>
          <p:nvPr/>
        </p:nvPicPr>
        <p:blipFill>
          <a:blip r:embed="rId8" cstate="print">
            <a:clrChange>
              <a:clrFrom>
                <a:srgbClr val="C8BFE7"/>
              </a:clrFrom>
              <a:clrTo>
                <a:srgbClr val="C8BFE7">
                  <a:alpha val="0"/>
                </a:srgbClr>
              </a:clrTo>
            </a:clrChange>
            <a:extLst>
              <a:ext uri="{28A0092B-C50C-407E-A947-70E740481C1C}">
                <a14:useLocalDpi xmlns:a14="http://schemas.microsoft.com/office/drawing/2010/main" val="0"/>
              </a:ext>
            </a:extLst>
          </a:blip>
          <a:srcRect/>
          <a:stretch>
            <a:fillRect/>
          </a:stretch>
        </p:blipFill>
        <p:spPr bwMode="auto">
          <a:xfrm>
            <a:off x="6614680" y="3759565"/>
            <a:ext cx="457199" cy="867833"/>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Lst>
        </p:spPr>
      </p:pic>
      <p:cxnSp>
        <p:nvCxnSpPr>
          <p:cNvPr id="15" name="직선 화살표 연결선 14">
            <a:extLst>
              <a:ext uri="{FF2B5EF4-FFF2-40B4-BE49-F238E27FC236}">
                <a16:creationId xmlns:a16="http://schemas.microsoft.com/office/drawing/2014/main" id="{1A50DADC-757E-416F-8173-B5134D9B297F}"/>
              </a:ext>
            </a:extLst>
          </p:cNvPr>
          <p:cNvCxnSpPr/>
          <p:nvPr/>
        </p:nvCxnSpPr>
        <p:spPr>
          <a:xfrm>
            <a:off x="6013317" y="4424429"/>
            <a:ext cx="384421" cy="6518"/>
          </a:xfrm>
          <a:prstGeom prst="straightConnector1">
            <a:avLst/>
          </a:prstGeom>
          <a:ln w="38100">
            <a:solidFill>
              <a:srgbClr val="CC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95BF26B0-7F65-4823-8809-EE3EE2C2A176}"/>
              </a:ext>
            </a:extLst>
          </p:cNvPr>
          <p:cNvCxnSpPr/>
          <p:nvPr/>
        </p:nvCxnSpPr>
        <p:spPr>
          <a:xfrm>
            <a:off x="6013317" y="4729229"/>
            <a:ext cx="384421" cy="6518"/>
          </a:xfrm>
          <a:prstGeom prst="straightConnector1">
            <a:avLst/>
          </a:prstGeom>
          <a:ln w="38100">
            <a:solidFill>
              <a:srgbClr val="CC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FD0FADE-16FB-40D5-ABDD-1504889BBC24}"/>
              </a:ext>
            </a:extLst>
          </p:cNvPr>
          <p:cNvSpPr txBox="1"/>
          <p:nvPr/>
        </p:nvSpPr>
        <p:spPr>
          <a:xfrm>
            <a:off x="2965317" y="4032214"/>
            <a:ext cx="1730948" cy="307777"/>
          </a:xfrm>
          <a:prstGeom prst="rect">
            <a:avLst/>
          </a:prstGeom>
          <a:noFill/>
          <a:ln w="28575">
            <a:noFill/>
          </a:ln>
        </p:spPr>
        <p:txBody>
          <a:bodyPr wrap="square" rtlCol="0">
            <a:spAutoFit/>
          </a:bodyPr>
          <a:lstStyle/>
          <a:p>
            <a:pPr algn="ctr"/>
            <a:r>
              <a:rPr lang="en-US" altLang="ko-KR" sz="1400" dirty="0">
                <a:latin typeface="맑은 고딕"/>
                <a:ea typeface="맑은 고딕"/>
              </a:rPr>
              <a:t>① OCF REQ</a:t>
            </a:r>
            <a:endParaRPr lang="ko-KR" altLang="en-US" sz="1400" dirty="0">
              <a:latin typeface="+mn-lt"/>
              <a:ea typeface="+mn-ea"/>
            </a:endParaRPr>
          </a:p>
        </p:txBody>
      </p:sp>
      <p:sp>
        <p:nvSpPr>
          <p:cNvPr id="18" name="Content Placeholder 2">
            <a:extLst>
              <a:ext uri="{FF2B5EF4-FFF2-40B4-BE49-F238E27FC236}">
                <a16:creationId xmlns:a16="http://schemas.microsoft.com/office/drawing/2014/main" id="{AB25B537-1363-44A0-8374-329B14D55F78}"/>
              </a:ext>
            </a:extLst>
          </p:cNvPr>
          <p:cNvSpPr txBox="1">
            <a:spLocks/>
          </p:cNvSpPr>
          <p:nvPr/>
        </p:nvSpPr>
        <p:spPr>
          <a:xfrm>
            <a:off x="8782455" y="3002782"/>
            <a:ext cx="2521083" cy="55688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600" b="1" dirty="0">
                <a:solidFill>
                  <a:schemeClr val="tx1"/>
                </a:solidFill>
              </a:rPr>
              <a:t>oneM2M device</a:t>
            </a:r>
          </a:p>
          <a:p>
            <a:pPr marL="457200" indent="-457200" algn="ctr">
              <a:buNone/>
            </a:pPr>
            <a:r>
              <a:rPr lang="en-US" altLang="ko-KR" sz="1600" b="1" dirty="0">
                <a:solidFill>
                  <a:schemeClr val="tx1"/>
                </a:solidFill>
              </a:rPr>
              <a:t>(sensor &amp; actuator)</a:t>
            </a:r>
            <a:endParaRPr lang="en-US" sz="1600" b="1" dirty="0">
              <a:solidFill>
                <a:schemeClr val="tx1"/>
              </a:solidFill>
            </a:endParaRPr>
          </a:p>
        </p:txBody>
      </p:sp>
      <p:cxnSp>
        <p:nvCxnSpPr>
          <p:cNvPr id="19" name="직선 화살표 연결선 18">
            <a:extLst>
              <a:ext uri="{FF2B5EF4-FFF2-40B4-BE49-F238E27FC236}">
                <a16:creationId xmlns:a16="http://schemas.microsoft.com/office/drawing/2014/main" id="{607A34B1-27E5-4CE7-A69A-EC3A75FBBBB6}"/>
              </a:ext>
            </a:extLst>
          </p:cNvPr>
          <p:cNvCxnSpPr/>
          <p:nvPr/>
        </p:nvCxnSpPr>
        <p:spPr>
          <a:xfrm>
            <a:off x="7617590" y="4379639"/>
            <a:ext cx="1677444" cy="1577"/>
          </a:xfrm>
          <a:prstGeom prst="straightConnector1">
            <a:avLst/>
          </a:prstGeom>
          <a:ln w="38100">
            <a:solidFill>
              <a:srgbClr val="0033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752ED3D-7FA9-4D2B-A1BD-E7F71D1524BE}"/>
              </a:ext>
            </a:extLst>
          </p:cNvPr>
          <p:cNvCxnSpPr/>
          <p:nvPr/>
        </p:nvCxnSpPr>
        <p:spPr>
          <a:xfrm>
            <a:off x="7617590" y="4734639"/>
            <a:ext cx="1677444" cy="1577"/>
          </a:xfrm>
          <a:prstGeom prst="straightConnector1">
            <a:avLst/>
          </a:prstGeom>
          <a:ln w="38100">
            <a:solidFill>
              <a:srgbClr val="0033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E1ECE6C1-5507-4B26-833C-41D1B60D5CC1}"/>
              </a:ext>
            </a:extLst>
          </p:cNvPr>
          <p:cNvSpPr txBox="1">
            <a:spLocks/>
          </p:cNvSpPr>
          <p:nvPr/>
        </p:nvSpPr>
        <p:spPr>
          <a:xfrm>
            <a:off x="5517367" y="2983326"/>
            <a:ext cx="1640834" cy="556881"/>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2400" kern="1200">
                <a:solidFill>
                  <a:srgbClr val="2A4C56"/>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400" kern="1200" baseline="0">
                <a:solidFill>
                  <a:srgbClr val="2A4C56"/>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A4C56"/>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gn="ctr">
              <a:buNone/>
            </a:pPr>
            <a:r>
              <a:rPr lang="en-US" altLang="ko-KR" sz="1800" b="1" dirty="0">
                <a:solidFill>
                  <a:schemeClr val="tx1"/>
                </a:solidFill>
              </a:rPr>
              <a:t>Bridge</a:t>
            </a:r>
          </a:p>
        </p:txBody>
      </p:sp>
      <p:sp>
        <p:nvSpPr>
          <p:cNvPr id="22" name="TextBox 21">
            <a:extLst>
              <a:ext uri="{FF2B5EF4-FFF2-40B4-BE49-F238E27FC236}">
                <a16:creationId xmlns:a16="http://schemas.microsoft.com/office/drawing/2014/main" id="{AD364A42-C1EB-431A-B914-781D86910BCE}"/>
              </a:ext>
            </a:extLst>
          </p:cNvPr>
          <p:cNvSpPr txBox="1"/>
          <p:nvPr/>
        </p:nvSpPr>
        <p:spPr>
          <a:xfrm>
            <a:off x="7537317" y="4032214"/>
            <a:ext cx="1730948" cy="307777"/>
          </a:xfrm>
          <a:prstGeom prst="rect">
            <a:avLst/>
          </a:prstGeom>
          <a:noFill/>
          <a:ln w="28575">
            <a:noFill/>
          </a:ln>
        </p:spPr>
        <p:txBody>
          <a:bodyPr wrap="square" rtlCol="0">
            <a:spAutoFit/>
          </a:bodyPr>
          <a:lstStyle/>
          <a:p>
            <a:pPr algn="ctr"/>
            <a:r>
              <a:rPr lang="en-US" altLang="ko-KR" sz="1400" dirty="0">
                <a:latin typeface="맑은 고딕"/>
              </a:rPr>
              <a:t>② oneM2M REQ</a:t>
            </a:r>
            <a:endParaRPr lang="ko-KR" altLang="en-US" sz="1400" dirty="0">
              <a:latin typeface="+mn-lt"/>
              <a:ea typeface="+mn-ea"/>
            </a:endParaRPr>
          </a:p>
        </p:txBody>
      </p:sp>
      <p:sp>
        <p:nvSpPr>
          <p:cNvPr id="23" name="TextBox 22">
            <a:extLst>
              <a:ext uri="{FF2B5EF4-FFF2-40B4-BE49-F238E27FC236}">
                <a16:creationId xmlns:a16="http://schemas.microsoft.com/office/drawing/2014/main" id="{6BCADD04-0034-44DF-AF8C-0462C3149130}"/>
              </a:ext>
            </a:extLst>
          </p:cNvPr>
          <p:cNvSpPr txBox="1"/>
          <p:nvPr/>
        </p:nvSpPr>
        <p:spPr>
          <a:xfrm>
            <a:off x="7537317" y="4794893"/>
            <a:ext cx="1730948" cy="307777"/>
          </a:xfrm>
          <a:prstGeom prst="rect">
            <a:avLst/>
          </a:prstGeom>
          <a:noFill/>
          <a:ln w="28575">
            <a:noFill/>
          </a:ln>
        </p:spPr>
        <p:txBody>
          <a:bodyPr wrap="square" rtlCol="0">
            <a:spAutoFit/>
          </a:bodyPr>
          <a:lstStyle/>
          <a:p>
            <a:pPr algn="ctr"/>
            <a:r>
              <a:rPr lang="en-US" altLang="ko-KR" sz="1400" dirty="0">
                <a:latin typeface="맑은 고딕"/>
              </a:rPr>
              <a:t>③ oneM2M RES</a:t>
            </a:r>
            <a:endParaRPr lang="ko-KR" altLang="en-US" sz="1400" dirty="0">
              <a:latin typeface="+mn-lt"/>
              <a:ea typeface="+mn-ea"/>
            </a:endParaRPr>
          </a:p>
        </p:txBody>
      </p:sp>
      <p:sp>
        <p:nvSpPr>
          <p:cNvPr id="24" name="TextBox 23">
            <a:extLst>
              <a:ext uri="{FF2B5EF4-FFF2-40B4-BE49-F238E27FC236}">
                <a16:creationId xmlns:a16="http://schemas.microsoft.com/office/drawing/2014/main" id="{41C3AA2B-804D-4E4C-8BAD-636049C0B5B2}"/>
              </a:ext>
            </a:extLst>
          </p:cNvPr>
          <p:cNvSpPr txBox="1"/>
          <p:nvPr/>
        </p:nvSpPr>
        <p:spPr>
          <a:xfrm>
            <a:off x="2965317" y="4794893"/>
            <a:ext cx="1730948" cy="307777"/>
          </a:xfrm>
          <a:prstGeom prst="rect">
            <a:avLst/>
          </a:prstGeom>
          <a:noFill/>
          <a:ln w="28575">
            <a:noFill/>
          </a:ln>
        </p:spPr>
        <p:txBody>
          <a:bodyPr wrap="square" rtlCol="0">
            <a:spAutoFit/>
          </a:bodyPr>
          <a:lstStyle/>
          <a:p>
            <a:pPr algn="ctr"/>
            <a:r>
              <a:rPr lang="en-US" altLang="ko-KR" sz="1400" dirty="0">
                <a:latin typeface="맑은 고딕"/>
              </a:rPr>
              <a:t>④ OCF</a:t>
            </a:r>
            <a:r>
              <a:rPr lang="en-US" altLang="ko-KR" sz="1400" dirty="0">
                <a:latin typeface="맑은 고딕"/>
                <a:ea typeface="맑은 고딕"/>
              </a:rPr>
              <a:t> RES</a:t>
            </a:r>
            <a:endParaRPr lang="ko-KR" altLang="en-US" sz="1400" dirty="0">
              <a:latin typeface="+mn-lt"/>
              <a:ea typeface="+mn-ea"/>
            </a:endParaRPr>
          </a:p>
        </p:txBody>
      </p:sp>
      <p:sp>
        <p:nvSpPr>
          <p:cNvPr id="25" name="Line 35">
            <a:extLst>
              <a:ext uri="{FF2B5EF4-FFF2-40B4-BE49-F238E27FC236}">
                <a16:creationId xmlns:a16="http://schemas.microsoft.com/office/drawing/2014/main" id="{DECF26F1-D6E2-4B04-8D4D-CCC37267D295}"/>
              </a:ext>
            </a:extLst>
          </p:cNvPr>
          <p:cNvSpPr>
            <a:spLocks noChangeShapeType="1"/>
          </p:cNvSpPr>
          <p:nvPr>
            <p:custDataLst>
              <p:tags r:id="rId1"/>
            </p:custDataLst>
          </p:nvPr>
        </p:nvSpPr>
        <p:spPr bwMode="auto">
          <a:xfrm flipH="1" flipV="1">
            <a:off x="4762779" y="3537015"/>
            <a:ext cx="538450" cy="649086"/>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26" name="Picture 2" descr="https://www.troopsupport.dla.mil/events/images/140122.jpg">
            <a:extLst>
              <a:ext uri="{FF2B5EF4-FFF2-40B4-BE49-F238E27FC236}">
                <a16:creationId xmlns:a16="http://schemas.microsoft.com/office/drawing/2014/main" id="{E316B9E8-737B-4868-854D-E6172BA8785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4569" y="4727280"/>
            <a:ext cx="499547" cy="762229"/>
          </a:xfrm>
          <a:prstGeom prst="rect">
            <a:avLst/>
          </a:prstGeom>
          <a:noFill/>
          <a:ln w="38100">
            <a:solidFill>
              <a:srgbClr val="0033CC"/>
            </a:solidFill>
          </a:ln>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89ED350-0AA3-4C82-8AD4-E168FC9C6D47}"/>
              </a:ext>
            </a:extLst>
          </p:cNvPr>
          <p:cNvSpPr txBox="1"/>
          <p:nvPr/>
        </p:nvSpPr>
        <p:spPr>
          <a:xfrm>
            <a:off x="3338633" y="3145727"/>
            <a:ext cx="1684084"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OCF device</a:t>
            </a:r>
            <a:endParaRPr lang="ko-KR" altLang="en-US" sz="1400" dirty="0">
              <a:latin typeface="+mn-lt"/>
              <a:ea typeface="+mn-ea"/>
            </a:endParaRPr>
          </a:p>
        </p:txBody>
      </p:sp>
      <p:sp>
        <p:nvSpPr>
          <p:cNvPr id="28" name="TextBox 27">
            <a:extLst>
              <a:ext uri="{FF2B5EF4-FFF2-40B4-BE49-F238E27FC236}">
                <a16:creationId xmlns:a16="http://schemas.microsoft.com/office/drawing/2014/main" id="{A9E3F93B-C367-4A24-8F80-42CE5A752BD5}"/>
              </a:ext>
            </a:extLst>
          </p:cNvPr>
          <p:cNvSpPr txBox="1"/>
          <p:nvPr/>
        </p:nvSpPr>
        <p:spPr>
          <a:xfrm>
            <a:off x="7537317" y="5720521"/>
            <a:ext cx="1730948" cy="523220"/>
          </a:xfrm>
          <a:prstGeom prst="rect">
            <a:avLst/>
          </a:prstGeom>
          <a:solidFill>
            <a:srgbClr val="FFCC00"/>
          </a:solidFill>
          <a:ln w="28575">
            <a:noFill/>
          </a:ln>
        </p:spPr>
        <p:txBody>
          <a:bodyPr wrap="square" rtlCol="0">
            <a:spAutoFit/>
          </a:bodyPr>
          <a:lstStyle/>
          <a:p>
            <a:pPr algn="ctr"/>
            <a:r>
              <a:rPr lang="en-US" altLang="ko-KR" sz="1400" dirty="0"/>
              <a:t>(virtual) </a:t>
            </a:r>
          </a:p>
          <a:p>
            <a:pPr algn="ctr"/>
            <a:r>
              <a:rPr lang="en-US" altLang="ko-KR" sz="1400" dirty="0"/>
              <a:t>oneM2M device</a:t>
            </a:r>
            <a:endParaRPr lang="ko-KR" altLang="en-US" sz="1400" dirty="0">
              <a:latin typeface="+mn-lt"/>
              <a:ea typeface="+mn-ea"/>
            </a:endParaRPr>
          </a:p>
        </p:txBody>
      </p:sp>
      <p:sp>
        <p:nvSpPr>
          <p:cNvPr id="29" name="Line 35">
            <a:extLst>
              <a:ext uri="{FF2B5EF4-FFF2-40B4-BE49-F238E27FC236}">
                <a16:creationId xmlns:a16="http://schemas.microsoft.com/office/drawing/2014/main" id="{7F1F41E3-9F9C-4738-B16B-2481E76A9F5C}"/>
              </a:ext>
            </a:extLst>
          </p:cNvPr>
          <p:cNvSpPr>
            <a:spLocks noChangeShapeType="1"/>
          </p:cNvSpPr>
          <p:nvPr>
            <p:custDataLst>
              <p:tags r:id="rId2"/>
            </p:custDataLst>
          </p:nvPr>
        </p:nvSpPr>
        <p:spPr bwMode="auto">
          <a:xfrm flipV="1">
            <a:off x="5490058" y="4888147"/>
            <a:ext cx="771322" cy="96047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sp>
        <p:nvSpPr>
          <p:cNvPr id="30" name="TextBox 29">
            <a:extLst>
              <a:ext uri="{FF2B5EF4-FFF2-40B4-BE49-F238E27FC236}">
                <a16:creationId xmlns:a16="http://schemas.microsoft.com/office/drawing/2014/main" id="{CC998AE9-5757-44C5-B08A-CFB97323D879}"/>
              </a:ext>
            </a:extLst>
          </p:cNvPr>
          <p:cNvSpPr txBox="1"/>
          <p:nvPr/>
        </p:nvSpPr>
        <p:spPr>
          <a:xfrm>
            <a:off x="4163437" y="5766936"/>
            <a:ext cx="2430558" cy="523220"/>
          </a:xfrm>
          <a:prstGeom prst="rect">
            <a:avLst/>
          </a:prstGeom>
          <a:solidFill>
            <a:srgbClr val="FFCC00"/>
          </a:solidFill>
          <a:ln w="28575">
            <a:noFill/>
          </a:ln>
        </p:spPr>
        <p:txBody>
          <a:bodyPr wrap="square" rtlCol="0">
            <a:spAutoFit/>
          </a:bodyPr>
          <a:lstStyle/>
          <a:p>
            <a:pPr algn="ctr"/>
            <a:r>
              <a:rPr lang="en-US" altLang="ko-KR" sz="1400" dirty="0"/>
              <a:t>OCF and oneM2M  resource translation</a:t>
            </a:r>
            <a:endParaRPr lang="ko-KR" altLang="en-US" sz="1400" dirty="0">
              <a:latin typeface="+mn-lt"/>
              <a:ea typeface="+mn-ea"/>
            </a:endParaRPr>
          </a:p>
        </p:txBody>
      </p:sp>
      <p:sp>
        <p:nvSpPr>
          <p:cNvPr id="31" name="Line 35">
            <a:extLst>
              <a:ext uri="{FF2B5EF4-FFF2-40B4-BE49-F238E27FC236}">
                <a16:creationId xmlns:a16="http://schemas.microsoft.com/office/drawing/2014/main" id="{883DD410-055D-4528-B0C8-F463400649BF}"/>
              </a:ext>
            </a:extLst>
          </p:cNvPr>
          <p:cNvSpPr>
            <a:spLocks noChangeShapeType="1"/>
          </p:cNvSpPr>
          <p:nvPr>
            <p:custDataLst>
              <p:tags r:id="rId3"/>
            </p:custDataLst>
          </p:nvPr>
        </p:nvSpPr>
        <p:spPr bwMode="auto">
          <a:xfrm flipH="1" flipV="1">
            <a:off x="7094115" y="5489509"/>
            <a:ext cx="671801" cy="333835"/>
          </a:xfrm>
          <a:prstGeom prst="line">
            <a:avLst/>
          </a:prstGeom>
          <a:noFill/>
          <a:ln w="38100">
            <a:solidFill>
              <a:srgbClr val="FFCC00"/>
            </a:solidFill>
            <a:round/>
            <a:headEnd type="oval" w="med" len="med"/>
            <a:tailEnd type="oval" w="med" len="med"/>
          </a:ln>
        </p:spPr>
        <p:txBody>
          <a:bodyPr/>
          <a:lstStyle/>
          <a:p>
            <a:pPr algn="l" eaLnBrk="1" hangingPunct="1"/>
            <a:endParaRPr lang="en-US" sz="1800" b="1" i="0" dirty="0">
              <a:solidFill>
                <a:srgbClr val="000000"/>
              </a:solidFill>
              <a:latin typeface="Arial" pitchFamily="34" charset="0"/>
              <a:cs typeface="+mn-cs"/>
            </a:endParaRPr>
          </a:p>
        </p:txBody>
      </p:sp>
      <p:pic>
        <p:nvPicPr>
          <p:cNvPr id="32" name="Picture 2" descr="e:\250x270_1.png">
            <a:extLst>
              <a:ext uri="{FF2B5EF4-FFF2-40B4-BE49-F238E27FC236}">
                <a16:creationId xmlns:a16="http://schemas.microsoft.com/office/drawing/2014/main" id="{7269C931-774F-4777-9B95-9151FB73C98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79679" y="3860258"/>
            <a:ext cx="1841078" cy="1988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45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right)">
                                      <p:cBhvr>
                                        <p:cTn id="41" dur="500"/>
                                        <p:tgtEl>
                                          <p:spTgt spid="1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animBg="1"/>
      <p:bldP spid="27" grpId="0" animBg="1"/>
      <p:bldP spid="28" grpId="0" animBg="1"/>
      <p:bldP spid="29" grpId="0" animBg="1"/>
      <p:bldP spid="30" grpId="0" animBg="1"/>
      <p:bldP spid="3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endParaRPr lang="ko-KR" altLang="en-US"/>
          </a:p>
        </p:txBody>
      </p:sp>
      <p:sp>
        <p:nvSpPr>
          <p:cNvPr id="3" name="제목 2"/>
          <p:cNvSpPr>
            <a:spLocks noGrp="1"/>
          </p:cNvSpPr>
          <p:nvPr>
            <p:ph type="title"/>
          </p:nvPr>
        </p:nvSpPr>
        <p:spPr/>
        <p:txBody>
          <a:bodyPr/>
          <a:lstStyle/>
          <a:p>
            <a:r>
              <a:rPr lang="en-US" altLang="ko-KR" dirty="0"/>
              <a:t>Appendix</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FAA8D47D-EB36-44ED-9C1C-11871C96778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84</a:t>
            </a:fld>
            <a:endParaRPr lang="en-US" dirty="0"/>
          </a:p>
        </p:txBody>
      </p:sp>
      <p:sp>
        <p:nvSpPr>
          <p:cNvPr id="6" name="바닥글 개체 틀 5"/>
          <p:cNvSpPr>
            <a:spLocks noGrp="1"/>
          </p:cNvSpPr>
          <p:nvPr>
            <p:ph type="ftr" sz="quarter" idx="11"/>
          </p:nvPr>
        </p:nvSpPr>
        <p:spPr>
          <a:xfrm>
            <a:off x="2988604" y="6493026"/>
            <a:ext cx="5723220" cy="256546"/>
          </a:xfrm>
        </p:spPr>
        <p:txBody>
          <a:bodyPr/>
          <a:lstStyle/>
          <a:p>
            <a:r>
              <a:rPr lang="en-US"/>
              <a:t>Open Connectivity Foundation Public Information - No NDA</a:t>
            </a:r>
            <a:endParaRPr lang="en-US" dirty="0"/>
          </a:p>
        </p:txBody>
      </p:sp>
    </p:spTree>
    <p:extLst>
      <p:ext uri="{BB962C8B-B14F-4D97-AF65-F5344CB8AC3E}">
        <p14:creationId xmlns:p14="http://schemas.microsoft.com/office/powerpoint/2010/main" val="15752727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Tree>
    <p:extLst>
      <p:ext uri="{BB962C8B-B14F-4D97-AF65-F5344CB8AC3E}">
        <p14:creationId xmlns:p14="http://schemas.microsoft.com/office/powerpoint/2010/main" val="3140657815"/>
      </p:ext>
    </p:extLst>
  </p:cSld>
  <p:clrMapOvr>
    <a:masterClrMapping/>
  </p:clrMapOvr>
  <p:transition advClick="0"/>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2"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68294" name="Picture 6" descr="http://www.costcentral.com/product-images-new/cisco-c819hgw-v-a-k9.jpg"/>
          <p:cNvPicPr>
            <a:picLocks noChangeAspect="1" noChangeArrowheads="1"/>
          </p:cNvPicPr>
          <p:nvPr/>
        </p:nvPicPr>
        <p:blipFill>
          <a:blip r:embed="rId4" cstate="print"/>
          <a:srcRect/>
          <a:stretch>
            <a:fillRect/>
          </a:stretch>
        </p:blipFill>
        <p:spPr bwMode="auto">
          <a:xfrm>
            <a:off x="3704655" y="3555014"/>
            <a:ext cx="1656184" cy="1242138"/>
          </a:xfrm>
          <a:prstGeom prst="rect">
            <a:avLst/>
          </a:prstGeom>
          <a:noFill/>
        </p:spPr>
      </p:pic>
      <p:pic>
        <p:nvPicPr>
          <p:cNvPr id="268290" name="Picture 2" descr="http://www.dallmeier.ru/fileadmin/upload_electronic/Unternehmen/Niederlassungen/Dallmeier_Russland/Planning_icons_single/Shapes/JPG/Symbols/Cloud%20internet.jpg"/>
          <p:cNvPicPr>
            <a:picLocks noChangeAspect="1" noChangeArrowheads="1"/>
          </p:cNvPicPr>
          <p:nvPr/>
        </p:nvPicPr>
        <p:blipFill>
          <a:blip r:embed="rId5" cstate="print"/>
          <a:srcRect/>
          <a:stretch>
            <a:fillRect/>
          </a:stretch>
        </p:blipFill>
        <p:spPr bwMode="auto">
          <a:xfrm>
            <a:off x="5072807" y="2548492"/>
            <a:ext cx="3744416" cy="1960629"/>
          </a:xfrm>
          <a:prstGeom prst="rect">
            <a:avLst/>
          </a:prstGeom>
          <a:noFill/>
        </p:spPr>
      </p:pic>
      <p:cxnSp>
        <p:nvCxnSpPr>
          <p:cNvPr id="14" name="직선 연결선 13"/>
          <p:cNvCxnSpPr>
            <a:endCxn id="268294" idx="1"/>
          </p:cNvCxnSpPr>
          <p:nvPr/>
        </p:nvCxnSpPr>
        <p:spPr>
          <a:xfrm>
            <a:off x="2668791" y="3429001"/>
            <a:ext cx="103586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직선 연결선 18"/>
          <p:cNvCxnSpPr>
            <a:stCxn id="45" idx="0"/>
            <a:endCxn id="268294" idx="1"/>
          </p:cNvCxnSpPr>
          <p:nvPr/>
        </p:nvCxnSpPr>
        <p:spPr>
          <a:xfrm flipV="1">
            <a:off x="2020371" y="4176084"/>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49" idx="0"/>
            <a:endCxn id="268294" idx="2"/>
          </p:cNvCxnSpPr>
          <p:nvPr/>
        </p:nvCxnSpPr>
        <p:spPr>
          <a:xfrm flipV="1">
            <a:off x="2940669" y="4797152"/>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a:stCxn id="29" idx="2"/>
          </p:cNvCxnSpPr>
          <p:nvPr/>
        </p:nvCxnSpPr>
        <p:spPr>
          <a:xfrm flipH="1">
            <a:off x="2668792" y="2553292"/>
            <a:ext cx="78496" cy="8362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89921" y="1722295"/>
            <a:ext cx="1914734" cy="830997"/>
          </a:xfrm>
          <a:prstGeom prst="rect">
            <a:avLst/>
          </a:prstGeom>
          <a:solidFill>
            <a:srgbClr val="FFCC00"/>
          </a:solidFill>
          <a:ln w="28575">
            <a:solidFill>
              <a:srgbClr val="0000FF"/>
            </a:solidFill>
          </a:ln>
        </p:spPr>
        <p:txBody>
          <a:bodyPr wrap="square" rtlCol="0">
            <a:spAutoFit/>
          </a:bodyPr>
          <a:lstStyle/>
          <a:p>
            <a:pPr algn="ctr"/>
            <a:r>
              <a:rPr lang="en-US" altLang="ko-KR" sz="1600" dirty="0"/>
              <a:t>Networked Embedded Device</a:t>
            </a:r>
            <a:endParaRPr lang="ko-KR" altLang="en-US" sz="1600" dirty="0"/>
          </a:p>
        </p:txBody>
      </p:sp>
      <p:cxnSp>
        <p:nvCxnSpPr>
          <p:cNvPr id="69" name="직선 화살표 연결선 68"/>
          <p:cNvCxnSpPr>
            <a:stCxn id="68" idx="0"/>
          </p:cNvCxnSpPr>
          <p:nvPr/>
        </p:nvCxnSpPr>
        <p:spPr>
          <a:xfrm flipH="1" flipV="1">
            <a:off x="3560639" y="5351722"/>
            <a:ext cx="1008112" cy="14401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71"/>
          <p:cNvCxnSpPr>
            <a:stCxn id="68" idx="0"/>
          </p:cNvCxnSpPr>
          <p:nvPr/>
        </p:nvCxnSpPr>
        <p:spPr>
          <a:xfrm flipH="1" flipV="1">
            <a:off x="3128591" y="3789040"/>
            <a:ext cx="1440160" cy="1706698"/>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직선 화살표 연결선 74"/>
          <p:cNvCxnSpPr>
            <a:stCxn id="68" idx="0"/>
          </p:cNvCxnSpPr>
          <p:nvPr/>
        </p:nvCxnSpPr>
        <p:spPr>
          <a:xfrm flipH="1" flipV="1">
            <a:off x="2768551" y="4293096"/>
            <a:ext cx="1800200" cy="120264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41159" y="764704"/>
            <a:ext cx="223224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Big Data Analysis </a:t>
            </a:r>
            <a:endParaRPr lang="ko-KR" altLang="en-US" sz="1600" dirty="0"/>
          </a:p>
        </p:txBody>
      </p:sp>
      <p:cxnSp>
        <p:nvCxnSpPr>
          <p:cNvPr id="80" name="직선 화살표 연결선 79"/>
          <p:cNvCxnSpPr>
            <a:stCxn id="79" idx="2"/>
            <a:endCxn id="268292" idx="3"/>
          </p:cNvCxnSpPr>
          <p:nvPr/>
        </p:nvCxnSpPr>
        <p:spPr>
          <a:xfrm flipH="1">
            <a:off x="8817223" y="1103258"/>
            <a:ext cx="540060" cy="88576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4798727" y="90815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Network</a:t>
            </a:r>
            <a:endParaRPr lang="ko-KR" altLang="en-US" sz="1600" dirty="0"/>
          </a:p>
        </p:txBody>
      </p:sp>
      <p:cxnSp>
        <p:nvCxnSpPr>
          <p:cNvPr id="89" name="직선 화살표 연결선 88"/>
          <p:cNvCxnSpPr>
            <a:stCxn id="88" idx="2"/>
            <a:endCxn id="268294" idx="0"/>
          </p:cNvCxnSpPr>
          <p:nvPr/>
        </p:nvCxnSpPr>
        <p:spPr>
          <a:xfrm flipH="1">
            <a:off x="4532747" y="1246712"/>
            <a:ext cx="1202084" cy="2308302"/>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88" idx="2"/>
            <a:endCxn id="65" idx="1"/>
          </p:cNvCxnSpPr>
          <p:nvPr/>
        </p:nvCxnSpPr>
        <p:spPr>
          <a:xfrm>
            <a:off x="5734832" y="1246713"/>
            <a:ext cx="2917151" cy="374233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a:stCxn id="88" idx="2"/>
          </p:cNvCxnSpPr>
          <p:nvPr/>
        </p:nvCxnSpPr>
        <p:spPr>
          <a:xfrm flipH="1">
            <a:off x="3056583" y="1246712"/>
            <a:ext cx="2678248" cy="178624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직선 화살표 연결선 106"/>
          <p:cNvCxnSpPr>
            <a:stCxn id="88" idx="2"/>
          </p:cNvCxnSpPr>
          <p:nvPr/>
        </p:nvCxnSpPr>
        <p:spPr>
          <a:xfrm>
            <a:off x="5734831" y="1246712"/>
            <a:ext cx="504056" cy="1461646"/>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9242241" y="3882534"/>
            <a:ext cx="1087150"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UX</a:t>
            </a:r>
            <a:endParaRPr lang="ko-KR" altLang="en-US" sz="1600" dirty="0"/>
          </a:p>
        </p:txBody>
      </p:sp>
      <p:cxnSp>
        <p:nvCxnSpPr>
          <p:cNvPr id="121" name="직선 화살표 연결선 120"/>
          <p:cNvCxnSpPr>
            <a:stCxn id="111" idx="2"/>
            <a:endCxn id="65" idx="3"/>
          </p:cNvCxnSpPr>
          <p:nvPr/>
        </p:nvCxnSpPr>
        <p:spPr>
          <a:xfrm flipH="1">
            <a:off x="9321280" y="4221089"/>
            <a:ext cx="464537" cy="767955"/>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5720879" y="4869160"/>
            <a:ext cx="2520280"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Core Framework</a:t>
            </a:r>
            <a:endParaRPr lang="ko-KR" altLang="en-US" sz="1600" dirty="0"/>
          </a:p>
        </p:txBody>
      </p:sp>
      <p:cxnSp>
        <p:nvCxnSpPr>
          <p:cNvPr id="131" name="직선 화살표 연결선 130"/>
          <p:cNvCxnSpPr>
            <a:stCxn id="130" idx="1"/>
          </p:cNvCxnSpPr>
          <p:nvPr/>
        </p:nvCxnSpPr>
        <p:spPr>
          <a:xfrm flipH="1" flipV="1">
            <a:off x="2464017" y="4689155"/>
            <a:ext cx="3256862" cy="349283"/>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직선 화살표 연결선 138"/>
          <p:cNvCxnSpPr>
            <a:stCxn id="130" idx="3"/>
            <a:endCxn id="65" idx="1"/>
          </p:cNvCxnSpPr>
          <p:nvPr/>
        </p:nvCxnSpPr>
        <p:spPr>
          <a:xfrm flipV="1">
            <a:off x="8241160" y="4989043"/>
            <a:ext cx="410823" cy="49394"/>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803981" y="836712"/>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Standard </a:t>
            </a:r>
            <a:endParaRPr lang="ko-KR" altLang="en-US" sz="1600" dirty="0"/>
          </a:p>
        </p:txBody>
      </p:sp>
      <p:sp>
        <p:nvSpPr>
          <p:cNvPr id="146" name="TextBox 145"/>
          <p:cNvSpPr txBox="1"/>
          <p:nvPr/>
        </p:nvSpPr>
        <p:spPr>
          <a:xfrm>
            <a:off x="6080919" y="6186791"/>
            <a:ext cx="1728192" cy="584775"/>
          </a:xfrm>
          <a:prstGeom prst="rect">
            <a:avLst/>
          </a:prstGeom>
          <a:solidFill>
            <a:srgbClr val="FFCC00"/>
          </a:solidFill>
          <a:ln w="28575">
            <a:solidFill>
              <a:srgbClr val="0000FF"/>
            </a:solidFill>
          </a:ln>
        </p:spPr>
        <p:txBody>
          <a:bodyPr wrap="square" rtlCol="0">
            <a:spAutoFit/>
          </a:bodyPr>
          <a:lstStyle/>
          <a:p>
            <a:pPr algn="ctr"/>
            <a:r>
              <a:rPr lang="en-US" altLang="ko-KR" sz="1600" dirty="0" err="1"/>
              <a:t>IoT</a:t>
            </a:r>
            <a:r>
              <a:rPr lang="en-US" altLang="ko-KR" sz="1600" dirty="0"/>
              <a:t> Security </a:t>
            </a:r>
            <a:r>
              <a:rPr lang="ko-KR" altLang="en-US" sz="1600" dirty="0"/>
              <a:t>기술</a:t>
            </a:r>
          </a:p>
        </p:txBody>
      </p:sp>
      <p:sp>
        <p:nvSpPr>
          <p:cNvPr id="44" name="TextBox 43"/>
          <p:cNvSpPr txBox="1"/>
          <p:nvPr/>
        </p:nvSpPr>
        <p:spPr>
          <a:xfrm>
            <a:off x="1643720" y="5143545"/>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5" name="Picture 5"/>
          <p:cNvPicPr>
            <a:picLocks noChangeAspect="1" noChangeArrowheads="1"/>
          </p:cNvPicPr>
          <p:nvPr/>
        </p:nvPicPr>
        <p:blipFill>
          <a:blip r:embed="rId6" cstate="print"/>
          <a:srcRect/>
          <a:stretch>
            <a:fillRect/>
          </a:stretch>
        </p:blipFill>
        <p:spPr bwMode="auto">
          <a:xfrm>
            <a:off x="1704237" y="4458072"/>
            <a:ext cx="632267" cy="627112"/>
          </a:xfrm>
          <a:prstGeom prst="rect">
            <a:avLst/>
          </a:prstGeom>
          <a:noFill/>
          <a:ln w="9525">
            <a:noFill/>
            <a:miter lim="800000"/>
            <a:headEnd/>
            <a:tailEnd/>
          </a:ln>
        </p:spPr>
      </p:pic>
      <p:sp>
        <p:nvSpPr>
          <p:cNvPr id="48" name="TextBox 47"/>
          <p:cNvSpPr txBox="1"/>
          <p:nvPr/>
        </p:nvSpPr>
        <p:spPr>
          <a:xfrm>
            <a:off x="2480520" y="6381329"/>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pic>
        <p:nvPicPr>
          <p:cNvPr id="49" name="Picture 5"/>
          <p:cNvPicPr>
            <a:picLocks noChangeAspect="1" noChangeArrowheads="1"/>
          </p:cNvPicPr>
          <p:nvPr/>
        </p:nvPicPr>
        <p:blipFill>
          <a:blip r:embed="rId7" cstate="print"/>
          <a:srcRect/>
          <a:stretch>
            <a:fillRect/>
          </a:stretch>
        </p:blipFill>
        <p:spPr bwMode="auto">
          <a:xfrm>
            <a:off x="2624536" y="5661248"/>
            <a:ext cx="632267" cy="627112"/>
          </a:xfrm>
          <a:prstGeom prst="rect">
            <a:avLst/>
          </a:prstGeom>
          <a:noFill/>
          <a:ln w="9525">
            <a:noFill/>
            <a:miter lim="800000"/>
            <a:headEnd/>
            <a:tailEnd/>
          </a:ln>
        </p:spPr>
      </p:pic>
      <p:sp>
        <p:nvSpPr>
          <p:cNvPr id="54" name="TextBox 53"/>
          <p:cNvSpPr txBox="1"/>
          <p:nvPr/>
        </p:nvSpPr>
        <p:spPr>
          <a:xfrm>
            <a:off x="8601199" y="2401144"/>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sp>
        <p:nvSpPr>
          <p:cNvPr id="55" name="TextBox 5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cxnSp>
        <p:nvCxnSpPr>
          <p:cNvPr id="134" name="직선 화살표 연결선 133"/>
          <p:cNvCxnSpPr>
            <a:stCxn id="130" idx="1"/>
          </p:cNvCxnSpPr>
          <p:nvPr/>
        </p:nvCxnSpPr>
        <p:spPr>
          <a:xfrm flipH="1" flipV="1">
            <a:off x="4856783" y="4437127"/>
            <a:ext cx="864096" cy="60131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2323979" y="2636912"/>
            <a:ext cx="775585" cy="792088"/>
          </a:xfrm>
          <a:prstGeom prst="rect">
            <a:avLst/>
          </a:prstGeom>
          <a:noFill/>
        </p:spPr>
      </p:pic>
      <p:sp>
        <p:nvSpPr>
          <p:cNvPr id="58" name="TextBox 57"/>
          <p:cNvSpPr txBox="1"/>
          <p:nvPr/>
        </p:nvSpPr>
        <p:spPr>
          <a:xfrm>
            <a:off x="1529902" y="3068961"/>
            <a:ext cx="864389"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cxnSp>
        <p:nvCxnSpPr>
          <p:cNvPr id="42" name="직선 화살표 연결선 41"/>
          <p:cNvCxnSpPr>
            <a:stCxn id="29" idx="2"/>
            <a:endCxn id="45" idx="0"/>
          </p:cNvCxnSpPr>
          <p:nvPr/>
        </p:nvCxnSpPr>
        <p:spPr>
          <a:xfrm flipH="1">
            <a:off x="2020370" y="2553292"/>
            <a:ext cx="726918" cy="19047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직선 화살표 연결선 20"/>
          <p:cNvCxnSpPr>
            <a:stCxn id="29" idx="2"/>
            <a:endCxn id="49" idx="0"/>
          </p:cNvCxnSpPr>
          <p:nvPr/>
        </p:nvCxnSpPr>
        <p:spPr>
          <a:xfrm>
            <a:off x="2747289" y="2553292"/>
            <a:ext cx="193381" cy="3107957"/>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10" descr="http://www.cooking-hacks.com/skin/frontend/default/cooking/images/catalog/documentation/article_waspmote/waspmote.png"/>
          <p:cNvPicPr>
            <a:picLocks noChangeAspect="1" noChangeArrowheads="1"/>
          </p:cNvPicPr>
          <p:nvPr/>
        </p:nvPicPr>
        <p:blipFill>
          <a:blip r:embed="rId8" cstate="print"/>
          <a:srcRect/>
          <a:stretch>
            <a:fillRect/>
          </a:stretch>
        </p:blipFill>
        <p:spPr bwMode="auto">
          <a:xfrm>
            <a:off x="3920680" y="5877272"/>
            <a:ext cx="775585" cy="792088"/>
          </a:xfrm>
          <a:prstGeom prst="rect">
            <a:avLst/>
          </a:prstGeom>
          <a:noFill/>
        </p:spPr>
      </p:pic>
      <p:sp>
        <p:nvSpPr>
          <p:cNvPr id="60" name="TextBox 59"/>
          <p:cNvSpPr txBox="1"/>
          <p:nvPr/>
        </p:nvSpPr>
        <p:spPr>
          <a:xfrm>
            <a:off x="4723137" y="6520676"/>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61" name="직선 화살표 연결선 60"/>
          <p:cNvCxnSpPr>
            <a:stCxn id="29" idx="2"/>
            <a:endCxn id="59" idx="0"/>
          </p:cNvCxnSpPr>
          <p:nvPr/>
        </p:nvCxnSpPr>
        <p:spPr>
          <a:xfrm>
            <a:off x="2747288" y="2553292"/>
            <a:ext cx="1561184" cy="3323981"/>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직선 연결선 63"/>
          <p:cNvCxnSpPr/>
          <p:nvPr/>
        </p:nvCxnSpPr>
        <p:spPr>
          <a:xfrm flipV="1">
            <a:off x="4308473" y="4797152"/>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632647" y="5495738"/>
            <a:ext cx="1872208" cy="338554"/>
          </a:xfrm>
          <a:prstGeom prst="rect">
            <a:avLst/>
          </a:prstGeom>
          <a:solidFill>
            <a:srgbClr val="FFCC00"/>
          </a:solidFill>
          <a:ln w="28575">
            <a:solidFill>
              <a:srgbClr val="0000FF"/>
            </a:solidFill>
          </a:ln>
        </p:spPr>
        <p:txBody>
          <a:bodyPr wrap="square" rtlCol="0">
            <a:spAutoFit/>
          </a:bodyPr>
          <a:lstStyle/>
          <a:p>
            <a:pPr algn="ctr"/>
            <a:r>
              <a:rPr lang="en-US" altLang="ko-KR" sz="1600" dirty="0"/>
              <a:t>Connectivity</a:t>
            </a:r>
            <a:endParaRPr lang="ko-KR" altLang="en-US" sz="1600" dirty="0"/>
          </a:p>
        </p:txBody>
      </p:sp>
      <p:pic>
        <p:nvPicPr>
          <p:cNvPr id="65" name="Picture 2"/>
          <p:cNvPicPr>
            <a:picLocks noChangeAspect="1" noChangeArrowheads="1"/>
          </p:cNvPicPr>
          <p:nvPr/>
        </p:nvPicPr>
        <p:blipFill>
          <a:blip r:embed="rId9"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sp>
        <p:nvSpPr>
          <p:cNvPr id="66" name="TextBox 65"/>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cxnSp>
        <p:nvCxnSpPr>
          <p:cNvPr id="47" name="직선 화살표 연결선 46"/>
          <p:cNvCxnSpPr>
            <a:stCxn id="130" idx="0"/>
            <a:endCxn id="268292" idx="2"/>
          </p:cNvCxnSpPr>
          <p:nvPr/>
        </p:nvCxnSpPr>
        <p:spPr>
          <a:xfrm flipV="1">
            <a:off x="6981019" y="2708920"/>
            <a:ext cx="972108" cy="2160240"/>
          </a:xfrm>
          <a:prstGeom prst="straightConnector1">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제목 1"/>
          <p:cNvSpPr>
            <a:spLocks noGrp="1"/>
          </p:cNvSpPr>
          <p:nvPr>
            <p:ph type="title"/>
          </p:nvPr>
        </p:nvSpPr>
        <p:spPr>
          <a:xfrm>
            <a:off x="1688431" y="44624"/>
            <a:ext cx="8784976" cy="582594"/>
          </a:xfrm>
          <a:prstGeom prst="rect">
            <a:avLst/>
          </a:prstGeom>
        </p:spPr>
        <p:txBody>
          <a:bodyPr>
            <a:noAutofit/>
          </a:bodyPr>
          <a:lstStyle/>
          <a:p>
            <a:r>
              <a:rPr lang="en-US" altLang="ko-KR" sz="3200" dirty="0"/>
              <a:t>Main </a:t>
            </a:r>
            <a:r>
              <a:rPr lang="en-US" altLang="ko-KR" sz="3200" dirty="0" err="1"/>
              <a:t>IoT</a:t>
            </a:r>
            <a:r>
              <a:rPr lang="en-US" altLang="ko-KR" sz="3200" dirty="0"/>
              <a:t> Technical Challenges </a:t>
            </a:r>
            <a:r>
              <a:rPr lang="en-US" altLang="ko-KR" sz="3200" dirty="0" err="1"/>
              <a:t>vs</a:t>
            </a:r>
            <a:r>
              <a:rPr lang="en-US" altLang="ko-KR" sz="3200" dirty="0"/>
              <a:t> Internet</a:t>
            </a:r>
            <a:endParaRPr lang="ko-KR" altLang="en-US" sz="3200" dirty="0"/>
          </a:p>
        </p:txBody>
      </p:sp>
      <p:sp>
        <p:nvSpPr>
          <p:cNvPr id="81" name="TextBox 80"/>
          <p:cNvSpPr txBox="1"/>
          <p:nvPr/>
        </p:nvSpPr>
        <p:spPr>
          <a:xfrm>
            <a:off x="2912568" y="220486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server</a:t>
            </a:r>
            <a:endParaRPr lang="ko-KR" altLang="en-US" sz="1600" dirty="0"/>
          </a:p>
        </p:txBody>
      </p:sp>
      <p:sp>
        <p:nvSpPr>
          <p:cNvPr id="82" name="TextBox 81"/>
          <p:cNvSpPr txBox="1"/>
          <p:nvPr/>
        </p:nvSpPr>
        <p:spPr>
          <a:xfrm>
            <a:off x="4064696" y="573325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LAN, WLAN</a:t>
            </a:r>
            <a:endParaRPr lang="ko-KR" altLang="en-US" sz="1600" dirty="0"/>
          </a:p>
        </p:txBody>
      </p:sp>
      <p:sp>
        <p:nvSpPr>
          <p:cNvPr id="83" name="TextBox 82"/>
          <p:cNvSpPr txBox="1"/>
          <p:nvPr/>
        </p:nvSpPr>
        <p:spPr>
          <a:xfrm>
            <a:off x="5421962" y="1218238"/>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TCP/ IP </a:t>
            </a:r>
            <a:endParaRPr lang="ko-KR" altLang="en-US" sz="1600" dirty="0"/>
          </a:p>
        </p:txBody>
      </p:sp>
      <p:sp>
        <p:nvSpPr>
          <p:cNvPr id="84" name="TextBox 83"/>
          <p:cNvSpPr txBox="1"/>
          <p:nvPr/>
        </p:nvSpPr>
        <p:spPr>
          <a:xfrm>
            <a:off x="6311459" y="5157192"/>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WWW </a:t>
            </a:r>
            <a:endParaRPr lang="ko-KR" altLang="en-US" sz="1600" dirty="0"/>
          </a:p>
        </p:txBody>
      </p:sp>
      <p:sp>
        <p:nvSpPr>
          <p:cNvPr id="85" name="TextBox 84"/>
          <p:cNvSpPr txBox="1"/>
          <p:nvPr/>
        </p:nvSpPr>
        <p:spPr>
          <a:xfrm>
            <a:off x="8975755" y="1052736"/>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Search </a:t>
            </a:r>
            <a:r>
              <a:rPr lang="ko-KR" altLang="en-US" sz="1600" dirty="0"/>
              <a:t> </a:t>
            </a:r>
            <a:r>
              <a:rPr lang="en-US" altLang="ko-KR" sz="1600" dirty="0"/>
              <a:t>(?)</a:t>
            </a:r>
            <a:r>
              <a:rPr lang="ko-KR" altLang="en-US" sz="1600" dirty="0"/>
              <a:t> </a:t>
            </a:r>
          </a:p>
        </p:txBody>
      </p:sp>
      <p:sp>
        <p:nvSpPr>
          <p:cNvPr id="86" name="TextBox 85"/>
          <p:cNvSpPr txBox="1"/>
          <p:nvPr/>
        </p:nvSpPr>
        <p:spPr>
          <a:xfrm>
            <a:off x="5864896" y="6402814"/>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IPSec, DES </a:t>
            </a:r>
            <a:endParaRPr lang="ko-KR" altLang="en-US" sz="1600" dirty="0"/>
          </a:p>
        </p:txBody>
      </p:sp>
      <p:sp>
        <p:nvSpPr>
          <p:cNvPr id="87" name="TextBox 86"/>
          <p:cNvSpPr txBox="1"/>
          <p:nvPr/>
        </p:nvSpPr>
        <p:spPr>
          <a:xfrm>
            <a:off x="8975755" y="4149080"/>
            <a:ext cx="1497653" cy="338554"/>
          </a:xfrm>
          <a:prstGeom prst="rect">
            <a:avLst/>
          </a:prstGeom>
          <a:solidFill>
            <a:srgbClr val="CCFFFF"/>
          </a:solidFill>
          <a:ln w="28575">
            <a:solidFill>
              <a:srgbClr val="66FF99"/>
            </a:solidFill>
          </a:ln>
        </p:spPr>
        <p:txBody>
          <a:bodyPr wrap="square" rtlCol="0">
            <a:spAutoFit/>
          </a:bodyPr>
          <a:lstStyle/>
          <a:p>
            <a:pPr algn="ctr"/>
            <a:r>
              <a:rPr lang="en-US" altLang="ko-KR" sz="1600" dirty="0"/>
              <a:t>Web Browser </a:t>
            </a:r>
            <a:endParaRPr lang="ko-KR" altLang="en-US" sz="1600" dirty="0"/>
          </a:p>
        </p:txBody>
      </p:sp>
      <p:sp>
        <p:nvSpPr>
          <p:cNvPr id="90" name="TextBox 89"/>
          <p:cNvSpPr txBox="1"/>
          <p:nvPr/>
        </p:nvSpPr>
        <p:spPr>
          <a:xfrm>
            <a:off x="2264495" y="980729"/>
            <a:ext cx="1944216" cy="584775"/>
          </a:xfrm>
          <a:prstGeom prst="rect">
            <a:avLst/>
          </a:prstGeom>
          <a:solidFill>
            <a:srgbClr val="CCFFFF"/>
          </a:solidFill>
          <a:ln w="28575">
            <a:solidFill>
              <a:srgbClr val="66FF99"/>
            </a:solidFill>
          </a:ln>
        </p:spPr>
        <p:txBody>
          <a:bodyPr wrap="square" rtlCol="0">
            <a:spAutoFit/>
          </a:bodyPr>
          <a:lstStyle/>
          <a:p>
            <a:pPr algn="ctr"/>
            <a:r>
              <a:rPr lang="en-US" altLang="ko-KR" sz="1600" dirty="0"/>
              <a:t>IETF &amp; W3C &amp; IEEE &amp; 3GPP</a:t>
            </a:r>
            <a:endParaRPr lang="ko-KR" altLang="en-US" sz="1600" dirty="0"/>
          </a:p>
        </p:txBody>
      </p:sp>
      <p:sp>
        <p:nvSpPr>
          <p:cNvPr id="91" name="TextBox 90"/>
          <p:cNvSpPr txBox="1"/>
          <p:nvPr/>
        </p:nvSpPr>
        <p:spPr>
          <a:xfrm>
            <a:off x="3200600" y="252555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SUN</a:t>
            </a:r>
            <a:endParaRPr lang="ko-KR" altLang="en-US" sz="1600" dirty="0"/>
          </a:p>
        </p:txBody>
      </p:sp>
      <p:pic>
        <p:nvPicPr>
          <p:cNvPr id="93" name="Picture 2" descr="http://goodlogo.com/images/logos/sun_microsystems_logo_2385.gif"/>
          <p:cNvPicPr>
            <a:picLocks noChangeAspect="1" noChangeArrowheads="1"/>
          </p:cNvPicPr>
          <p:nvPr/>
        </p:nvPicPr>
        <p:blipFill>
          <a:blip r:embed="rId10" cstate="print"/>
          <a:srcRect/>
          <a:stretch>
            <a:fillRect/>
          </a:stretch>
        </p:blipFill>
        <p:spPr bwMode="auto">
          <a:xfrm>
            <a:off x="4192765" y="2566278"/>
            <a:ext cx="592010" cy="259004"/>
          </a:xfrm>
          <a:prstGeom prst="rect">
            <a:avLst/>
          </a:prstGeom>
          <a:noFill/>
        </p:spPr>
      </p:pic>
      <p:sp>
        <p:nvSpPr>
          <p:cNvPr id="94" name="TextBox 93"/>
          <p:cNvSpPr txBox="1"/>
          <p:nvPr/>
        </p:nvSpPr>
        <p:spPr>
          <a:xfrm>
            <a:off x="3200600" y="6060638"/>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3Com</a:t>
            </a:r>
            <a:endParaRPr lang="ko-KR" altLang="en-US" sz="1600" dirty="0"/>
          </a:p>
        </p:txBody>
      </p:sp>
      <p:pic>
        <p:nvPicPr>
          <p:cNvPr id="95" name="Picture 4" descr="http://upload.wikimedia.org/wikipedia/en/thumb/a/a1/3com_logo.svg/227px-3com_logo.svg.png"/>
          <p:cNvPicPr>
            <a:picLocks noChangeAspect="1" noChangeArrowheads="1"/>
          </p:cNvPicPr>
          <p:nvPr/>
        </p:nvPicPr>
        <p:blipFill>
          <a:blip r:embed="rId11" cstate="print"/>
          <a:srcRect/>
          <a:stretch>
            <a:fillRect/>
          </a:stretch>
        </p:blipFill>
        <p:spPr bwMode="auto">
          <a:xfrm>
            <a:off x="4280719" y="6095164"/>
            <a:ext cx="432048" cy="258848"/>
          </a:xfrm>
          <a:prstGeom prst="rect">
            <a:avLst/>
          </a:prstGeom>
          <a:solidFill>
            <a:schemeClr val="bg1"/>
          </a:solidFill>
        </p:spPr>
      </p:pic>
      <p:sp>
        <p:nvSpPr>
          <p:cNvPr id="96" name="TextBox 95"/>
          <p:cNvSpPr txBox="1"/>
          <p:nvPr/>
        </p:nvSpPr>
        <p:spPr>
          <a:xfrm>
            <a:off x="4712768" y="154590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Cisco</a:t>
            </a:r>
            <a:endParaRPr lang="ko-KR" altLang="en-US" sz="1600" dirty="0"/>
          </a:p>
        </p:txBody>
      </p:sp>
      <p:pic>
        <p:nvPicPr>
          <p:cNvPr id="97" name="Picture 6" descr="http://origin.arstechnica.com/journals/apple.media/thumb/200/200/cisco_logo.jpg"/>
          <p:cNvPicPr>
            <a:picLocks noChangeAspect="1" noChangeArrowheads="1"/>
          </p:cNvPicPr>
          <p:nvPr/>
        </p:nvPicPr>
        <p:blipFill>
          <a:blip r:embed="rId12" cstate="print"/>
          <a:srcRect/>
          <a:stretch>
            <a:fillRect/>
          </a:stretch>
        </p:blipFill>
        <p:spPr bwMode="auto">
          <a:xfrm>
            <a:off x="5817501" y="1603263"/>
            <a:ext cx="469509" cy="254249"/>
          </a:xfrm>
          <a:prstGeom prst="rect">
            <a:avLst/>
          </a:prstGeom>
          <a:noFill/>
        </p:spPr>
      </p:pic>
      <p:sp>
        <p:nvSpPr>
          <p:cNvPr id="98" name="TextBox 97"/>
          <p:cNvSpPr txBox="1"/>
          <p:nvPr/>
        </p:nvSpPr>
        <p:spPr>
          <a:xfrm>
            <a:off x="5803774" y="547759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NETSCAPE</a:t>
            </a:r>
            <a:endParaRPr lang="ko-KR" altLang="en-US" sz="1600" dirty="0"/>
          </a:p>
        </p:txBody>
      </p:sp>
      <p:pic>
        <p:nvPicPr>
          <p:cNvPr id="99" name="Picture 8" descr="http://upload.wikimedia.org/wikipedia/en/7/75/Netscape_classic_logo.png"/>
          <p:cNvPicPr>
            <a:picLocks noChangeAspect="1" noChangeArrowheads="1"/>
          </p:cNvPicPr>
          <p:nvPr/>
        </p:nvPicPr>
        <p:blipFill>
          <a:blip r:embed="rId13" cstate="print"/>
          <a:srcRect/>
          <a:stretch>
            <a:fillRect/>
          </a:stretch>
        </p:blipFill>
        <p:spPr bwMode="auto">
          <a:xfrm>
            <a:off x="7114431" y="5513677"/>
            <a:ext cx="262654" cy="262654"/>
          </a:xfrm>
          <a:prstGeom prst="rect">
            <a:avLst/>
          </a:prstGeom>
          <a:noFill/>
        </p:spPr>
      </p:pic>
      <p:sp>
        <p:nvSpPr>
          <p:cNvPr id="100" name="TextBox 99"/>
          <p:cNvSpPr txBox="1"/>
          <p:nvPr/>
        </p:nvSpPr>
        <p:spPr>
          <a:xfrm>
            <a:off x="8745216" y="1373426"/>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Google</a:t>
            </a:r>
            <a:endParaRPr lang="ko-KR" altLang="en-US" sz="1600" dirty="0"/>
          </a:p>
        </p:txBody>
      </p:sp>
      <p:pic>
        <p:nvPicPr>
          <p:cNvPr id="101" name="Picture 12" descr="http://www.seomofo.com/downloads/new-google-logo-knockoff.png"/>
          <p:cNvPicPr>
            <a:picLocks noChangeAspect="1" noChangeArrowheads="1"/>
          </p:cNvPicPr>
          <p:nvPr/>
        </p:nvPicPr>
        <p:blipFill>
          <a:blip r:embed="rId14" cstate="print"/>
          <a:srcRect/>
          <a:stretch>
            <a:fillRect/>
          </a:stretch>
        </p:blipFill>
        <p:spPr bwMode="auto">
          <a:xfrm>
            <a:off x="9784041" y="1422039"/>
            <a:ext cx="655168" cy="254788"/>
          </a:xfrm>
          <a:prstGeom prst="rect">
            <a:avLst/>
          </a:prstGeom>
          <a:solidFill>
            <a:schemeClr val="bg1"/>
          </a:solidFill>
        </p:spPr>
      </p:pic>
      <p:sp>
        <p:nvSpPr>
          <p:cNvPr id="102" name="TextBox 101"/>
          <p:cNvSpPr txBox="1"/>
          <p:nvPr/>
        </p:nvSpPr>
        <p:spPr>
          <a:xfrm>
            <a:off x="7233048" y="640281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RSA</a:t>
            </a:r>
            <a:endParaRPr lang="ko-KR" altLang="en-US" sz="1600" dirty="0"/>
          </a:p>
        </p:txBody>
      </p:sp>
      <p:pic>
        <p:nvPicPr>
          <p:cNvPr id="104" name="Picture 10" descr="http://www.securitybsides.com/f/1359755138/rsa%20logo.gif"/>
          <p:cNvPicPr>
            <a:picLocks noChangeAspect="1" noChangeArrowheads="1"/>
          </p:cNvPicPr>
          <p:nvPr/>
        </p:nvPicPr>
        <p:blipFill>
          <a:blip r:embed="rId15" cstate="print"/>
          <a:srcRect/>
          <a:stretch>
            <a:fillRect/>
          </a:stretch>
        </p:blipFill>
        <p:spPr bwMode="auto">
          <a:xfrm>
            <a:off x="8428717" y="6433126"/>
            <a:ext cx="360040" cy="257785"/>
          </a:xfrm>
          <a:prstGeom prst="rect">
            <a:avLst/>
          </a:prstGeom>
          <a:noFill/>
        </p:spPr>
      </p:pic>
      <p:sp>
        <p:nvSpPr>
          <p:cNvPr id="105" name="TextBox 104"/>
          <p:cNvSpPr txBox="1"/>
          <p:nvPr/>
        </p:nvSpPr>
        <p:spPr>
          <a:xfrm>
            <a:off x="8708705" y="4458884"/>
            <a:ext cx="1836711" cy="338554"/>
          </a:xfrm>
          <a:prstGeom prst="rect">
            <a:avLst/>
          </a:prstGeom>
          <a:solidFill>
            <a:srgbClr val="FF99FF"/>
          </a:solidFill>
          <a:ln w="28575">
            <a:solidFill>
              <a:schemeClr val="accent6">
                <a:lumMod val="75000"/>
              </a:schemeClr>
            </a:solidFill>
          </a:ln>
        </p:spPr>
        <p:txBody>
          <a:bodyPr wrap="square" rtlCol="0">
            <a:spAutoFit/>
          </a:bodyPr>
          <a:lstStyle/>
          <a:p>
            <a:r>
              <a:rPr lang="en-US" altLang="ko-KR" sz="1600" dirty="0"/>
              <a:t>      Apple</a:t>
            </a:r>
            <a:endParaRPr lang="ko-KR" altLang="en-US" sz="1600" dirty="0"/>
          </a:p>
        </p:txBody>
      </p:sp>
      <p:pic>
        <p:nvPicPr>
          <p:cNvPr id="106" name="Picture 31" descr="http://upload.wikimedia.org/wikipedia/sh/archive/a/ab/20111007103044!Apple-logo.png"/>
          <p:cNvPicPr>
            <a:picLocks noChangeAspect="1" noChangeArrowheads="1"/>
          </p:cNvPicPr>
          <p:nvPr/>
        </p:nvPicPr>
        <p:blipFill>
          <a:blip r:embed="rId16" cstate="print"/>
          <a:srcRect/>
          <a:stretch>
            <a:fillRect/>
          </a:stretch>
        </p:blipFill>
        <p:spPr bwMode="auto">
          <a:xfrm>
            <a:off x="9914000" y="4470872"/>
            <a:ext cx="288032" cy="321396"/>
          </a:xfrm>
          <a:prstGeom prst="rect">
            <a:avLst/>
          </a:prstGeom>
          <a:noFill/>
        </p:spPr>
      </p:pic>
    </p:spTree>
    <p:extLst>
      <p:ext uri="{BB962C8B-B14F-4D97-AF65-F5344CB8AC3E}">
        <p14:creationId xmlns:p14="http://schemas.microsoft.com/office/powerpoint/2010/main" val="1075278012"/>
      </p:ext>
    </p:extLst>
  </p:cSld>
  <p:clrMapOvr>
    <a:masterClrMapping/>
  </p:clrMapOvr>
  <p:transition advClick="0"/>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67047B68-AB10-40A2-83FA-1AF4B90806CC}"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87</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3" name="TextBox 12"/>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2120479" y="854972"/>
            <a:ext cx="5976664" cy="369332"/>
          </a:xfrm>
          <a:prstGeom prst="rect">
            <a:avLst/>
          </a:prstGeom>
          <a:noFill/>
        </p:spPr>
        <p:txBody>
          <a:bodyPr wrap="square" rtlCol="0">
            <a:spAutoFit/>
          </a:bodyPr>
          <a:lstStyle/>
          <a:p>
            <a:r>
              <a:rPr lang="en-US" altLang="ko-KR" b="1" dirty="0"/>
              <a:t>Monitoring with NEST thermostat (by Smartphone) </a:t>
            </a:r>
          </a:p>
        </p:txBody>
      </p:sp>
      <p:sp>
        <p:nvSpPr>
          <p:cNvPr id="18" name="TextBox 17"/>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77303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B775161-6374-4101-8376-9741052C9A7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88</a:t>
            </a:fld>
            <a:endParaRPr lang="en-US" dirty="0"/>
          </a:p>
        </p:txBody>
      </p:sp>
      <p:pic>
        <p:nvPicPr>
          <p:cNvPr id="19"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20"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21"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22"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23" name="직선 연결선 22"/>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25" name="TextBox 24"/>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26" name="TextBox 25"/>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7" name="TextBox 26"/>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28"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29"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30" name="TextBox 29"/>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31" name="TextBox 3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32" name="TextBox 3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33" name="TextBox 3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34" name="TextBox 3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35" name="TextBox 3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36" name="TextBox 35"/>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37"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38" name="Picture 33" descr="MC900432599[1]"/>
          <p:cNvPicPr>
            <a:picLocks noChangeAspect="1" noChangeArrowheads="1"/>
          </p:cNvPicPr>
          <p:nvPr/>
        </p:nvPicPr>
        <p:blipFill>
          <a:blip r:embed="rId8" cstate="print"/>
          <a:srcRect/>
          <a:stretch>
            <a:fillRect/>
          </a:stretch>
        </p:blipFill>
        <p:spPr bwMode="auto">
          <a:xfrm>
            <a:off x="9609333" y="4437112"/>
            <a:ext cx="576064" cy="576064"/>
          </a:xfrm>
          <a:prstGeom prst="rect">
            <a:avLst/>
          </a:prstGeom>
          <a:noFill/>
          <a:ln w="9525">
            <a:noFill/>
            <a:miter lim="800000"/>
            <a:headEnd/>
            <a:tailEnd/>
          </a:ln>
        </p:spPr>
      </p:pic>
      <p:pic>
        <p:nvPicPr>
          <p:cNvPr id="39" name="Picture 2"/>
          <p:cNvPicPr>
            <a:picLocks noChangeAspect="1" noChangeArrowheads="1"/>
          </p:cNvPicPr>
          <p:nvPr/>
        </p:nvPicPr>
        <p:blipFill>
          <a:blip r:embed="rId9" cstate="print"/>
          <a:srcRect/>
          <a:stretch>
            <a:fillRect/>
          </a:stretch>
        </p:blipFill>
        <p:spPr bwMode="auto">
          <a:xfrm>
            <a:off x="9517609" y="4263876"/>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8457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4705 -0.07329 C -0.06614 -0.05942 -0.08524 -0.04532 -0.10226 -0.05225 C -0.11927 -0.05919 -0.12986 -0.09757 -0.14948 -0.11514 C -0.1691 -0.13271 -0.20069 -0.14844 -0.22048 -0.15722 C -0.2401 -0.16601 -0.25208 -0.16416 -0.26771 -0.16763 C -0.28351 -0.1711 -0.29913 -0.18011 -0.31493 -0.17826 C -0.33073 -0.17641 -0.34531 -0.16254 -0.36215 -0.15722 C -0.37917 -0.15191 -0.39878 -0.15907 -0.41719 -0.14682 C -0.43559 -0.13456 -0.45538 -0.09757 -0.47239 -0.0837 C -0.48941 -0.06982 -0.5026 -0.06982 -0.51962 -0.06289 C -0.53663 -0.05595 -0.55521 -0.0437 -0.57483 -0.04185 C -0.59444 -0.04 -0.62066 -0.05225 -0.63767 -0.05225 C -0.65469 -0.05225 -0.66528 -0.05063 -0.67708 -0.04185 C -0.68889 -0.03306 -0.70347 -0.00693 -0.70868 -2.48555E-6 " pathEditMode="relative" rAng="0" ptsTypes="aaaaaaaaaaaaaA">
                                      <p:cBhvr>
                                        <p:cTn id="36" dur="2000" fill="hold"/>
                                        <p:tgtEl>
                                          <p:spTgt spid="38"/>
                                        </p:tgtEl>
                                        <p:attrNameLst>
                                          <p:attrName>ppt_x</p:attrName>
                                          <p:attrName>ppt_y</p:attrName>
                                        </p:attrNameLst>
                                      </p:cBhvr>
                                      <p:rCtr x="-33100" y="-1700"/>
                                    </p:animMotion>
                                  </p:childTnLst>
                                </p:cTn>
                              </p:par>
                              <p:par>
                                <p:cTn id="37" presetID="0" presetClass="path" presetSubtype="0" accel="50000" decel="50000" fill="hold" nodeType="withEffect">
                                  <p:stCondLst>
                                    <p:cond delay="0"/>
                                  </p:stCondLst>
                                  <p:childTnLst>
                                    <p:animMotion origin="layout" path="M -0.04601 -0.05896 C -0.0651 -0.04509 -0.0842 -0.03099 -0.10122 -0.03792 C -0.11823 -0.04486 -0.12882 -0.08324 -0.14844 -0.10081 C -0.16806 -0.11838 -0.19965 -0.13411 -0.21944 -0.14289 C -0.23906 -0.15168 -0.25104 -0.14983 -0.26667 -0.1533 C -0.28247 -0.15677 -0.29809 -0.16578 -0.31389 -0.16393 C -0.32969 -0.16208 -0.34427 -0.14821 -0.36111 -0.14289 C -0.37813 -0.13758 -0.39774 -0.14474 -0.41615 -0.13249 C -0.43455 -0.12023 -0.45434 -0.08324 -0.47135 -0.06937 C -0.48837 -0.05549 -0.50156 -0.05549 -0.51858 -0.04856 C -0.53559 -0.04162 -0.55417 -0.02937 -0.57379 -0.02752 C -0.5934 -0.02567 -0.61962 -0.03792 -0.63663 -0.03792 C -0.65365 -0.03792 -0.66424 -0.0363 -0.67604 -0.02752 C -0.68785 -0.01873 -0.70243 0.0074 -0.70764 0.01433 " pathEditMode="relative" rAng="0" ptsTypes="aaaaaaaaaaaaaA">
                                      <p:cBhvr>
                                        <p:cTn id="38" dur="2000" fill="hold"/>
                                        <p:tgtEl>
                                          <p:spTgt spid="39"/>
                                        </p:tgtEl>
                                        <p:attrNameLst>
                                          <p:attrName>ppt_x</p:attrName>
                                          <p:attrName>ppt_y</p:attrName>
                                        </p:attrNameLst>
                                      </p:cBhvr>
                                      <p:rCtr x="-33100" y="-1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8FFAAD1A-90EA-4D2D-9BA0-04883340CC27}"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89</a:t>
            </a:fld>
            <a:endParaRPr lang="en-US" dirty="0"/>
          </a:p>
        </p:txBody>
      </p:sp>
      <p:pic>
        <p:nvPicPr>
          <p:cNvPr id="40"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555014"/>
            <a:ext cx="1656184" cy="1242138"/>
          </a:xfrm>
          <a:prstGeom prst="rect">
            <a:avLst/>
          </a:prstGeom>
          <a:noFill/>
        </p:spPr>
      </p:pic>
      <p:pic>
        <p:nvPicPr>
          <p:cNvPr id="41"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1269120"/>
            <a:ext cx="1728192" cy="1439800"/>
          </a:xfrm>
          <a:prstGeom prst="rect">
            <a:avLst/>
          </a:prstGeom>
          <a:noFill/>
        </p:spPr>
      </p:pic>
      <p:pic>
        <p:nvPicPr>
          <p:cNvPr id="42"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43"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44" name="직선 연결선 43"/>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46" name="TextBox 45"/>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47" name="TextBox 46"/>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48" name="TextBox 47"/>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49"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50"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51" name="TextBox 50"/>
          <p:cNvSpPr txBox="1"/>
          <p:nvPr/>
        </p:nvSpPr>
        <p:spPr>
          <a:xfrm>
            <a:off x="2120479"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52" name="TextBox 51"/>
          <p:cNvSpPr txBox="1"/>
          <p:nvPr/>
        </p:nvSpPr>
        <p:spPr>
          <a:xfrm>
            <a:off x="2120479" y="1583047"/>
            <a:ext cx="410445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a:t>
            </a:r>
          </a:p>
        </p:txBody>
      </p:sp>
      <p:sp>
        <p:nvSpPr>
          <p:cNvPr id="53" name="TextBox 52"/>
          <p:cNvSpPr txBox="1"/>
          <p:nvPr/>
        </p:nvSpPr>
        <p:spPr>
          <a:xfrm>
            <a:off x="2480519"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54" name="TextBox 53"/>
          <p:cNvSpPr txBox="1"/>
          <p:nvPr/>
        </p:nvSpPr>
        <p:spPr>
          <a:xfrm>
            <a:off x="2480519"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GET</a:t>
            </a:r>
          </a:p>
        </p:txBody>
      </p:sp>
      <p:sp>
        <p:nvSpPr>
          <p:cNvPr id="55" name="TextBox 54"/>
          <p:cNvSpPr txBox="1"/>
          <p:nvPr/>
        </p:nvSpPr>
        <p:spPr>
          <a:xfrm>
            <a:off x="2480519"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56" name="TextBox 55"/>
          <p:cNvSpPr txBox="1"/>
          <p:nvPr/>
        </p:nvSpPr>
        <p:spPr>
          <a:xfrm>
            <a:off x="2120479" y="3178630"/>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Response with temperature </a:t>
            </a:r>
          </a:p>
        </p:txBody>
      </p:sp>
      <p:sp>
        <p:nvSpPr>
          <p:cNvPr id="57" name="TextBox 56"/>
          <p:cNvSpPr txBox="1"/>
          <p:nvPr/>
        </p:nvSpPr>
        <p:spPr>
          <a:xfrm>
            <a:off x="2480519"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sp>
        <p:nvSpPr>
          <p:cNvPr id="58" name="자유형 73"/>
          <p:cNvSpPr/>
          <p:nvPr/>
        </p:nvSpPr>
        <p:spPr>
          <a:xfrm>
            <a:off x="3410291" y="3519716"/>
            <a:ext cx="5529943" cy="1269999"/>
          </a:xfrm>
          <a:custGeom>
            <a:avLst/>
            <a:gdLst>
              <a:gd name="connsiteX0" fmla="*/ 5529943 w 5529943"/>
              <a:gd name="connsiteY0" fmla="*/ 907142 h 1269999"/>
              <a:gd name="connsiteX1" fmla="*/ 4905829 w 5529943"/>
              <a:gd name="connsiteY1" fmla="*/ 312056 h 1269999"/>
              <a:gd name="connsiteX2" fmla="*/ 3802743 w 5529943"/>
              <a:gd name="connsiteY2" fmla="*/ 21771 h 1269999"/>
              <a:gd name="connsiteX3" fmla="*/ 2699658 w 5529943"/>
              <a:gd name="connsiteY3" fmla="*/ 181428 h 1269999"/>
              <a:gd name="connsiteX4" fmla="*/ 2104572 w 5529943"/>
              <a:gd name="connsiteY4" fmla="*/ 645885 h 1269999"/>
              <a:gd name="connsiteX5" fmla="*/ 1030515 w 5529943"/>
              <a:gd name="connsiteY5" fmla="*/ 834571 h 1269999"/>
              <a:gd name="connsiteX6" fmla="*/ 377372 w 5529943"/>
              <a:gd name="connsiteY6" fmla="*/ 820056 h 1269999"/>
              <a:gd name="connsiteX7" fmla="*/ 0 w 5529943"/>
              <a:gd name="connsiteY7" fmla="*/ 1269999 h 126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29943" h="1269999">
                <a:moveTo>
                  <a:pt x="5529943" y="907142"/>
                </a:moveTo>
                <a:cubicBezTo>
                  <a:pt x="5361819" y="683380"/>
                  <a:pt x="5193696" y="459618"/>
                  <a:pt x="4905829" y="312056"/>
                </a:cubicBezTo>
                <a:cubicBezTo>
                  <a:pt x="4617962" y="164494"/>
                  <a:pt x="4170438" y="43542"/>
                  <a:pt x="3802743" y="21771"/>
                </a:cubicBezTo>
                <a:cubicBezTo>
                  <a:pt x="3435048" y="0"/>
                  <a:pt x="2982686" y="77409"/>
                  <a:pt x="2699658" y="181428"/>
                </a:cubicBezTo>
                <a:cubicBezTo>
                  <a:pt x="2416630" y="285447"/>
                  <a:pt x="2382762" y="537028"/>
                  <a:pt x="2104572" y="645885"/>
                </a:cubicBezTo>
                <a:cubicBezTo>
                  <a:pt x="1826382" y="754742"/>
                  <a:pt x="1318382" y="805543"/>
                  <a:pt x="1030515" y="834571"/>
                </a:cubicBezTo>
                <a:cubicBezTo>
                  <a:pt x="742648" y="863599"/>
                  <a:pt x="549125" y="747485"/>
                  <a:pt x="377372" y="820056"/>
                </a:cubicBezTo>
                <a:cubicBezTo>
                  <a:pt x="205619" y="892627"/>
                  <a:pt x="102809" y="1081313"/>
                  <a:pt x="0" y="1269999"/>
                </a:cubicBez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59" name="Picture 33" descr="MC900432599[1]"/>
          <p:cNvPicPr>
            <a:picLocks noChangeAspect="1" noChangeArrowheads="1"/>
          </p:cNvPicPr>
          <p:nvPr/>
        </p:nvPicPr>
        <p:blipFill>
          <a:blip r:embed="rId8" cstate="print"/>
          <a:srcRect/>
          <a:stretch>
            <a:fillRect/>
          </a:stretch>
        </p:blipFill>
        <p:spPr bwMode="auto">
          <a:xfrm>
            <a:off x="2696543" y="4005064"/>
            <a:ext cx="576064" cy="576064"/>
          </a:xfrm>
          <a:prstGeom prst="rect">
            <a:avLst/>
          </a:prstGeom>
          <a:noFill/>
          <a:ln w="9525">
            <a:noFill/>
            <a:miter lim="800000"/>
            <a:headEnd/>
            <a:tailEnd/>
          </a:ln>
        </p:spPr>
      </p:pic>
      <p:pic>
        <p:nvPicPr>
          <p:cNvPr id="60" name="Picture 2"/>
          <p:cNvPicPr>
            <a:picLocks noChangeAspect="1" noChangeArrowheads="1"/>
          </p:cNvPicPr>
          <p:nvPr/>
        </p:nvPicPr>
        <p:blipFill>
          <a:blip r:embed="rId9" cstate="print"/>
          <a:srcRect/>
          <a:stretch>
            <a:fillRect/>
          </a:stretch>
        </p:blipFill>
        <p:spPr bwMode="auto">
          <a:xfrm>
            <a:off x="2624536" y="3861048"/>
            <a:ext cx="739775" cy="749300"/>
          </a:xfrm>
          <a:prstGeom prst="rect">
            <a:avLst/>
          </a:prstGeom>
          <a:noFill/>
          <a:ln w="9525">
            <a:noFill/>
            <a:miter lim="800000"/>
            <a:headEnd/>
            <a:tailEnd/>
          </a:ln>
        </p:spPr>
      </p:pic>
      <p:sp>
        <p:nvSpPr>
          <p:cNvPr id="61" name="TextBox 60"/>
          <p:cNvSpPr txBox="1"/>
          <p:nvPr/>
        </p:nvSpPr>
        <p:spPr>
          <a:xfrm>
            <a:off x="2120479" y="854972"/>
            <a:ext cx="5760640" cy="369332"/>
          </a:xfrm>
          <a:prstGeom prst="rect">
            <a:avLst/>
          </a:prstGeom>
          <a:noFill/>
        </p:spPr>
        <p:txBody>
          <a:bodyPr wrap="square" rtlCol="0">
            <a:spAutoFit/>
          </a:bodyPr>
          <a:lstStyle/>
          <a:p>
            <a:r>
              <a:rPr lang="en-US" altLang="ko-KR" b="1" dirty="0"/>
              <a:t>Monitoring with NEST thermostat (by Smartphone) </a:t>
            </a:r>
          </a:p>
        </p:txBody>
      </p:sp>
      <p:sp>
        <p:nvSpPr>
          <p:cNvPr id="62" name="TextBox 61"/>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63" name="TextBox 62"/>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304120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03941 0.03145 C 0.0533 0.01295 0.06719 -0.00532 0.08681 -0.01063 C 0.10643 -0.01595 0.12622 0.00162 0.15764 -2.31214E-6 C 0.18907 -0.00162 0.24688 -0.00878 0.2757 -0.02104 C 0.30452 -0.03329 0.3007 -0.0578 0.33091 -0.07352 C 0.36112 -0.08925 0.42275 -0.11006 0.45678 -0.11537 C 0.4908 -0.12069 0.51459 -0.11191 0.53542 -0.10497 C 0.55625 -0.09803 0.56667 -0.08393 0.58264 -0.07352 C 0.59862 -0.06312 0.61823 -0.05433 0.63004 -0.04208 C 0.64185 -0.02982 0.64966 -0.00878 0.65365 -2.31214E-6 " pathEditMode="relative" rAng="0" ptsTypes="aaaaaaaaaA">
                                      <p:cBhvr>
                                        <p:cTn id="14" dur="2000" fill="hold"/>
                                        <p:tgtEl>
                                          <p:spTgt spid="59"/>
                                        </p:tgtEl>
                                        <p:attrNameLst>
                                          <p:attrName>ppt_x</p:attrName>
                                          <p:attrName>ppt_y</p:attrName>
                                        </p:attrNameLst>
                                      </p:cBhvr>
                                      <p:rCtr x="30700" y="-7600"/>
                                    </p:animMotion>
                                  </p:childTnLst>
                                </p:cTn>
                              </p:par>
                              <p:par>
                                <p:cTn id="15" presetID="0" presetClass="path" presetSubtype="0" accel="50000" decel="50000" fill="hold" nodeType="withEffect">
                                  <p:stCondLst>
                                    <p:cond delay="0"/>
                                  </p:stCondLst>
                                  <p:childTnLst>
                                    <p:animMotion origin="layout" path="M 0.03819 0.03977 C 0.05208 0.02127 0.06597 0.003 0.08559 -0.00231 C 0.10521 -0.00763 0.125 0.00994 0.15642 0.00832 C 0.18785 0.0067 0.24566 -0.00046 0.27448 -0.01272 C 0.3033 -0.02497 0.29948 -0.04948 0.32969 -0.0652 C 0.3599 -0.08093 0.42153 -0.10174 0.45556 -0.10705 C 0.48958 -0.11237 0.51337 -0.10359 0.5342 -0.09665 C 0.55503 -0.08971 0.56545 -0.07561 0.58142 -0.0652 C 0.5974 -0.0548 0.61701 -0.04601 0.62882 -0.03376 C 0.64063 -0.0215 0.64844 -0.00046 0.65243 0.00832 " pathEditMode="relative" rAng="0" ptsTypes="aaaaaaaaaA">
                                      <p:cBhvr>
                                        <p:cTn id="16" dur="2000" fill="hold"/>
                                        <p:tgtEl>
                                          <p:spTgt spid="60"/>
                                        </p:tgtEl>
                                        <p:attrNameLst>
                                          <p:attrName>ppt_x</p:attrName>
                                          <p:attrName>ppt_y</p:attrName>
                                        </p:attrNameLst>
                                      </p:cBhvr>
                                      <p:rCtr x="30700" y="-76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(conceptual) </a:t>
            </a:r>
            <a:r>
              <a:rPr lang="en-US" altLang="ko-KR" dirty="0" err="1"/>
              <a:t>IoT</a:t>
            </a:r>
            <a:r>
              <a:rPr lang="en-US" altLang="ko-KR" dirty="0"/>
              <a:t> Architecture &amp; Procedures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CDF44B6B-76C2-4920-B2BD-4771F9BE7FA8}"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a:t>
            </a:fld>
            <a:endParaRPr lang="en-US" dirty="0"/>
          </a:p>
        </p:txBody>
      </p:sp>
      <p:pic>
        <p:nvPicPr>
          <p:cNvPr id="7" name="Picture 6" descr="http://www.costcentral.com/product-images-new/cisco-c819hgw-v-a-k9.jpg"/>
          <p:cNvPicPr>
            <a:picLocks noChangeAspect="1" noChangeArrowheads="1"/>
          </p:cNvPicPr>
          <p:nvPr/>
        </p:nvPicPr>
        <p:blipFill>
          <a:blip r:embed="rId2" cstate="print"/>
          <a:srcRect/>
          <a:stretch>
            <a:fillRect/>
          </a:stretch>
        </p:blipFill>
        <p:spPr bwMode="auto">
          <a:xfrm>
            <a:off x="3704655" y="3068627"/>
            <a:ext cx="1656184" cy="1242138"/>
          </a:xfrm>
          <a:prstGeom prst="rect">
            <a:avLst/>
          </a:prstGeom>
          <a:noFill/>
        </p:spPr>
      </p:pic>
      <p:pic>
        <p:nvPicPr>
          <p:cNvPr id="8" name="Picture 4" descr="http://gsdisposals.com/wp-content/uploads/2013/08/bigstock-Row-of-network-servers-in-data-42441367.jpg"/>
          <p:cNvPicPr>
            <a:picLocks noChangeAspect="1" noChangeArrowheads="1"/>
          </p:cNvPicPr>
          <p:nvPr/>
        </p:nvPicPr>
        <p:blipFill>
          <a:blip r:embed="rId3" cstate="print"/>
          <a:srcRect/>
          <a:stretch>
            <a:fillRect/>
          </a:stretch>
        </p:blipFill>
        <p:spPr bwMode="auto">
          <a:xfrm>
            <a:off x="7089031" y="782733"/>
            <a:ext cx="1728192" cy="1439800"/>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062105"/>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3950726"/>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pic>
        <p:nvPicPr>
          <p:cNvPr id="11"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2323979" y="2150525"/>
            <a:ext cx="775585" cy="792088"/>
          </a:xfrm>
          <a:prstGeom prst="rect">
            <a:avLst/>
          </a:prstGeom>
          <a:noFill/>
        </p:spPr>
      </p:pic>
      <p:cxnSp>
        <p:nvCxnSpPr>
          <p:cNvPr id="12" name="직선 연결선 11"/>
          <p:cNvCxnSpPr>
            <a:stCxn id="11" idx="2"/>
            <a:endCxn id="7" idx="1"/>
          </p:cNvCxnSpPr>
          <p:nvPr/>
        </p:nvCxnSpPr>
        <p:spPr>
          <a:xfrm>
            <a:off x="2711771" y="2942614"/>
            <a:ext cx="992884" cy="7470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직선 연결선 12"/>
          <p:cNvCxnSpPr>
            <a:stCxn id="25" idx="0"/>
            <a:endCxn id="7" idx="1"/>
          </p:cNvCxnSpPr>
          <p:nvPr/>
        </p:nvCxnSpPr>
        <p:spPr>
          <a:xfrm flipV="1">
            <a:off x="2020371" y="3689697"/>
            <a:ext cx="1684285" cy="28198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p:cNvCxnSpPr>
            <a:stCxn id="21" idx="0"/>
            <a:endCxn id="7" idx="2"/>
          </p:cNvCxnSpPr>
          <p:nvPr/>
        </p:nvCxnSpPr>
        <p:spPr>
          <a:xfrm flipV="1">
            <a:off x="2940669" y="4310765"/>
            <a:ext cx="1592078" cy="86409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65295" y="4651641"/>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User</a:t>
            </a:r>
          </a:p>
          <a:p>
            <a:pPr algn="ctr"/>
            <a:r>
              <a:rPr lang="en-US" altLang="ko-KR" sz="1400" dirty="0"/>
              <a:t>Device</a:t>
            </a:r>
            <a:endParaRPr lang="ko-KR" altLang="en-US" sz="1400" dirty="0" err="1"/>
          </a:p>
        </p:txBody>
      </p:sp>
      <p:sp>
        <p:nvSpPr>
          <p:cNvPr id="16" name="TextBox 15"/>
          <p:cNvSpPr txBox="1"/>
          <p:nvPr/>
        </p:nvSpPr>
        <p:spPr>
          <a:xfrm>
            <a:off x="2480520" y="5894942"/>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7" name="TextBox 16"/>
          <p:cNvSpPr txBox="1"/>
          <p:nvPr/>
        </p:nvSpPr>
        <p:spPr>
          <a:xfrm>
            <a:off x="1643720" y="4657158"/>
            <a:ext cx="752129"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Sensor</a:t>
            </a:r>
            <a:endParaRPr lang="ko-KR" altLang="en-US" sz="1400" dirty="0" err="1"/>
          </a:p>
        </p:txBody>
      </p:sp>
      <p:sp>
        <p:nvSpPr>
          <p:cNvPr id="18" name="TextBox 17"/>
          <p:cNvSpPr txBox="1"/>
          <p:nvPr/>
        </p:nvSpPr>
        <p:spPr>
          <a:xfrm>
            <a:off x="1254868" y="2582574"/>
            <a:ext cx="1139423"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square" rtlCol="0">
            <a:spAutoFit/>
          </a:bodyPr>
          <a:lstStyle/>
          <a:p>
            <a:r>
              <a:rPr lang="en-US" altLang="ko-KR" sz="1400" dirty="0"/>
              <a:t>Actuator</a:t>
            </a:r>
            <a:endParaRPr lang="ko-KR" altLang="en-US" sz="1400" dirty="0" err="1"/>
          </a:p>
        </p:txBody>
      </p:sp>
      <p:sp>
        <p:nvSpPr>
          <p:cNvPr id="19" name="TextBox 18"/>
          <p:cNvSpPr txBox="1"/>
          <p:nvPr/>
        </p:nvSpPr>
        <p:spPr>
          <a:xfrm>
            <a:off x="4856784" y="4022734"/>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sp>
        <p:nvSpPr>
          <p:cNvPr id="20" name="TextBox 19"/>
          <p:cNvSpPr txBox="1"/>
          <p:nvPr/>
        </p:nvSpPr>
        <p:spPr>
          <a:xfrm>
            <a:off x="8601199" y="1914757"/>
            <a:ext cx="1394934" cy="307777"/>
          </a:xfrm>
          <a:prstGeom prst="rect">
            <a:avLst/>
          </a:prstGeom>
          <a:solidFill>
            <a:srgbClr val="3399FF">
              <a:alpha val="50000"/>
            </a:srgbClr>
          </a:solidFill>
        </p:spPr>
        <p:txBody>
          <a:bodyPr wrap="none" rtlCol="0">
            <a:spAutoFit/>
          </a:bodyPr>
          <a:lstStyle/>
          <a:p>
            <a:r>
              <a:rPr lang="en-US" altLang="ko-KR" sz="1400" dirty="0"/>
              <a:t>Service Server</a:t>
            </a:r>
            <a:endParaRPr lang="ko-KR" altLang="en-US" sz="1400" dirty="0" err="1"/>
          </a:p>
        </p:txBody>
      </p:sp>
      <p:pic>
        <p:nvPicPr>
          <p:cNvPr id="21" name="Picture 5"/>
          <p:cNvPicPr>
            <a:picLocks noChangeAspect="1" noChangeArrowheads="1"/>
          </p:cNvPicPr>
          <p:nvPr/>
        </p:nvPicPr>
        <p:blipFill>
          <a:blip r:embed="rId7" cstate="print"/>
          <a:srcRect/>
          <a:stretch>
            <a:fillRect/>
          </a:stretch>
        </p:blipFill>
        <p:spPr bwMode="auto">
          <a:xfrm>
            <a:off x="2624536" y="5174861"/>
            <a:ext cx="632267" cy="627112"/>
          </a:xfrm>
          <a:prstGeom prst="rect">
            <a:avLst/>
          </a:prstGeom>
          <a:noFill/>
          <a:ln w="9525">
            <a:noFill/>
            <a:miter lim="800000"/>
            <a:headEnd/>
            <a:tailEnd/>
          </a:ln>
        </p:spPr>
      </p:pic>
      <p:pic>
        <p:nvPicPr>
          <p:cNvPr id="22" name="Picture 10" descr="http://www.cooking-hacks.com/skin/frontend/default/cooking/images/catalog/documentation/article_waspmote/waspmote.png"/>
          <p:cNvPicPr>
            <a:picLocks noChangeAspect="1" noChangeArrowheads="1"/>
          </p:cNvPicPr>
          <p:nvPr/>
        </p:nvPicPr>
        <p:blipFill>
          <a:blip r:embed="rId6" cstate="print"/>
          <a:srcRect/>
          <a:stretch>
            <a:fillRect/>
          </a:stretch>
        </p:blipFill>
        <p:spPr bwMode="auto">
          <a:xfrm>
            <a:off x="3920680" y="5390885"/>
            <a:ext cx="775585" cy="792088"/>
          </a:xfrm>
          <a:prstGeom prst="rect">
            <a:avLst/>
          </a:prstGeom>
          <a:noFill/>
        </p:spPr>
      </p:pic>
      <p:sp>
        <p:nvSpPr>
          <p:cNvPr id="23" name="TextBox 22"/>
          <p:cNvSpPr txBox="1"/>
          <p:nvPr/>
        </p:nvSpPr>
        <p:spPr>
          <a:xfrm>
            <a:off x="4723137" y="6034289"/>
            <a:ext cx="958917" cy="307777"/>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r>
              <a:rPr lang="en-US" altLang="ko-KR" sz="1400" dirty="0"/>
              <a:t>Actuator</a:t>
            </a:r>
            <a:endParaRPr lang="ko-KR" altLang="en-US" sz="1400" dirty="0" err="1"/>
          </a:p>
        </p:txBody>
      </p:sp>
      <p:cxnSp>
        <p:nvCxnSpPr>
          <p:cNvPr id="24" name="직선 연결선 23"/>
          <p:cNvCxnSpPr>
            <a:stCxn id="22" idx="0"/>
            <a:endCxn id="7" idx="2"/>
          </p:cNvCxnSpPr>
          <p:nvPr/>
        </p:nvCxnSpPr>
        <p:spPr>
          <a:xfrm flipV="1">
            <a:off x="4308473" y="4310765"/>
            <a:ext cx="224275" cy="108012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25" name="Picture 5"/>
          <p:cNvPicPr>
            <a:picLocks noChangeAspect="1" noChangeArrowheads="1"/>
          </p:cNvPicPr>
          <p:nvPr/>
        </p:nvPicPr>
        <p:blipFill>
          <a:blip r:embed="rId8" cstate="print"/>
          <a:srcRect/>
          <a:stretch>
            <a:fillRect/>
          </a:stretch>
        </p:blipFill>
        <p:spPr bwMode="auto">
          <a:xfrm>
            <a:off x="1704237" y="3971685"/>
            <a:ext cx="632267" cy="627112"/>
          </a:xfrm>
          <a:prstGeom prst="rect">
            <a:avLst/>
          </a:prstGeom>
          <a:noFill/>
          <a:ln w="9525">
            <a:noFill/>
            <a:miter lim="800000"/>
            <a:headEnd/>
            <a:tailEnd/>
          </a:ln>
        </p:spPr>
      </p:pic>
      <p:grpSp>
        <p:nvGrpSpPr>
          <p:cNvPr id="26" name="그룹 33"/>
          <p:cNvGrpSpPr/>
          <p:nvPr/>
        </p:nvGrpSpPr>
        <p:grpSpPr>
          <a:xfrm>
            <a:off x="2840559" y="2131067"/>
            <a:ext cx="6070646" cy="3241374"/>
            <a:chOff x="1331640" y="2636912"/>
            <a:chExt cx="6070646" cy="3241374"/>
          </a:xfrm>
        </p:grpSpPr>
        <p:sp>
          <p:nvSpPr>
            <p:cNvPr id="27" name="자유형 34"/>
            <p:cNvSpPr/>
            <p:nvPr/>
          </p:nvSpPr>
          <p:spPr>
            <a:xfrm>
              <a:off x="1331640" y="2636912"/>
              <a:ext cx="5041296" cy="1641501"/>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41147"/>
                <a:gd name="connsiteX1" fmla="*/ 4905829 w 5041296"/>
                <a:gd name="connsiteY1" fmla="*/ 377371 h 1641147"/>
                <a:gd name="connsiteX2" fmla="*/ 4194629 w 5041296"/>
                <a:gd name="connsiteY2" fmla="*/ 1117600 h 1641147"/>
                <a:gd name="connsiteX3" fmla="*/ 3628572 w 5041296"/>
                <a:gd name="connsiteY3" fmla="*/ 1190171 h 1641147"/>
                <a:gd name="connsiteX4" fmla="*/ 2743200 w 5041296"/>
                <a:gd name="connsiteY4" fmla="*/ 1016000 h 1641147"/>
                <a:gd name="connsiteX5" fmla="*/ 1799772 w 5041296"/>
                <a:gd name="connsiteY5" fmla="*/ 1204686 h 1641147"/>
                <a:gd name="connsiteX6" fmla="*/ 1436915 w 5041296"/>
                <a:gd name="connsiteY6" fmla="*/ 1582057 h 1641147"/>
                <a:gd name="connsiteX7" fmla="*/ 667658 w 5041296"/>
                <a:gd name="connsiteY7" fmla="*/ 1509486 h 1641147"/>
                <a:gd name="connsiteX8" fmla="*/ 360040 w 5041296"/>
                <a:gd name="connsiteY8" fmla="*/ 792088 h 1641147"/>
                <a:gd name="connsiteX9" fmla="*/ 0 w 5041296"/>
                <a:gd name="connsiteY9" fmla="*/ 682171 h 1641147"/>
                <a:gd name="connsiteX0" fmla="*/ 5007429 w 5041296"/>
                <a:gd name="connsiteY0" fmla="*/ 0 h 1641501"/>
                <a:gd name="connsiteX1" fmla="*/ 4905829 w 5041296"/>
                <a:gd name="connsiteY1" fmla="*/ 377371 h 1641501"/>
                <a:gd name="connsiteX2" fmla="*/ 4194629 w 5041296"/>
                <a:gd name="connsiteY2" fmla="*/ 1117600 h 1641501"/>
                <a:gd name="connsiteX3" fmla="*/ 3628572 w 5041296"/>
                <a:gd name="connsiteY3" fmla="*/ 1190171 h 1641501"/>
                <a:gd name="connsiteX4" fmla="*/ 2743200 w 5041296"/>
                <a:gd name="connsiteY4" fmla="*/ 1016000 h 1641501"/>
                <a:gd name="connsiteX5" fmla="*/ 1799772 w 5041296"/>
                <a:gd name="connsiteY5" fmla="*/ 1204686 h 1641501"/>
                <a:gd name="connsiteX6" fmla="*/ 1368152 w 5041296"/>
                <a:gd name="connsiteY6" fmla="*/ 1584176 h 1641501"/>
                <a:gd name="connsiteX7" fmla="*/ 667658 w 5041296"/>
                <a:gd name="connsiteY7" fmla="*/ 1509486 h 1641501"/>
                <a:gd name="connsiteX8" fmla="*/ 360040 w 5041296"/>
                <a:gd name="connsiteY8" fmla="*/ 792088 h 1641501"/>
                <a:gd name="connsiteX9" fmla="*/ 0 w 5041296"/>
                <a:gd name="connsiteY9" fmla="*/ 682171 h 164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1501">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48000" y="1013581"/>
                    <a:pt x="2743200" y="1016000"/>
                  </a:cubicBezTo>
                  <a:cubicBezTo>
                    <a:pt x="2438400" y="1018419"/>
                    <a:pt x="2028947" y="1109990"/>
                    <a:pt x="1799772" y="1204686"/>
                  </a:cubicBezTo>
                  <a:cubicBezTo>
                    <a:pt x="1570597" y="1299382"/>
                    <a:pt x="1556838" y="1533376"/>
                    <a:pt x="1368152" y="1584176"/>
                  </a:cubicBezTo>
                  <a:cubicBezTo>
                    <a:pt x="1179466" y="1634976"/>
                    <a:pt x="835677" y="1641501"/>
                    <a:pt x="667658" y="1509486"/>
                  </a:cubicBezTo>
                  <a:cubicBezTo>
                    <a:pt x="499639" y="1377471"/>
                    <a:pt x="471316" y="929974"/>
                    <a:pt x="360040" y="792088"/>
                  </a:cubicBezTo>
                  <a:cubicBezTo>
                    <a:pt x="248764" y="654202"/>
                    <a:pt x="60476" y="678542"/>
                    <a:pt x="0" y="682171"/>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8" name="자유형 41"/>
            <p:cNvSpPr/>
            <p:nvPr/>
          </p:nvSpPr>
          <p:spPr>
            <a:xfrm>
              <a:off x="2494038"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29" name="그룹 42"/>
          <p:cNvGrpSpPr/>
          <p:nvPr/>
        </p:nvGrpSpPr>
        <p:grpSpPr>
          <a:xfrm>
            <a:off x="3003891" y="2077699"/>
            <a:ext cx="6077677" cy="3294743"/>
            <a:chOff x="1494971" y="2583543"/>
            <a:chExt cx="6077677" cy="3294743"/>
          </a:xfrm>
        </p:grpSpPr>
        <p:sp>
          <p:nvSpPr>
            <p:cNvPr id="30" name="자유형 43"/>
            <p:cNvSpPr/>
            <p:nvPr/>
          </p:nvSpPr>
          <p:spPr>
            <a:xfrm>
              <a:off x="1494971" y="2583543"/>
              <a:ext cx="5041296" cy="1640204"/>
            </a:xfrm>
            <a:custGeom>
              <a:avLst/>
              <a:gdLst>
                <a:gd name="connsiteX0" fmla="*/ 5007429 w 5041296"/>
                <a:gd name="connsiteY0" fmla="*/ 0 h 1637696"/>
                <a:gd name="connsiteX1" fmla="*/ 4905829 w 5041296"/>
                <a:gd name="connsiteY1" fmla="*/ 377371 h 1637696"/>
                <a:gd name="connsiteX2" fmla="*/ 4194629 w 5041296"/>
                <a:gd name="connsiteY2" fmla="*/ 1117600 h 1637696"/>
                <a:gd name="connsiteX3" fmla="*/ 3628572 w 5041296"/>
                <a:gd name="connsiteY3" fmla="*/ 1190171 h 1637696"/>
                <a:gd name="connsiteX4" fmla="*/ 2743200 w 5041296"/>
                <a:gd name="connsiteY4" fmla="*/ 1016000 h 1637696"/>
                <a:gd name="connsiteX5" fmla="*/ 1799772 w 5041296"/>
                <a:gd name="connsiteY5" fmla="*/ 1204686 h 1637696"/>
                <a:gd name="connsiteX6" fmla="*/ 1436915 w 5041296"/>
                <a:gd name="connsiteY6" fmla="*/ 1582057 h 1637696"/>
                <a:gd name="connsiteX7" fmla="*/ 667658 w 5041296"/>
                <a:gd name="connsiteY7" fmla="*/ 1509486 h 1637696"/>
                <a:gd name="connsiteX8" fmla="*/ 232229 w 5041296"/>
                <a:gd name="connsiteY8" fmla="*/ 812800 h 1637696"/>
                <a:gd name="connsiteX9" fmla="*/ 0 w 5041296"/>
                <a:gd name="connsiteY9" fmla="*/ 682171 h 1637696"/>
                <a:gd name="connsiteX0" fmla="*/ 5007429 w 5041296"/>
                <a:gd name="connsiteY0" fmla="*/ 0 h 1634942"/>
                <a:gd name="connsiteX1" fmla="*/ 4905829 w 5041296"/>
                <a:gd name="connsiteY1" fmla="*/ 377371 h 1634942"/>
                <a:gd name="connsiteX2" fmla="*/ 4194629 w 5041296"/>
                <a:gd name="connsiteY2" fmla="*/ 1117600 h 1634942"/>
                <a:gd name="connsiteX3" fmla="*/ 3628572 w 5041296"/>
                <a:gd name="connsiteY3" fmla="*/ 1190171 h 1634942"/>
                <a:gd name="connsiteX4" fmla="*/ 2743200 w 5041296"/>
                <a:gd name="connsiteY4" fmla="*/ 1016000 h 1634942"/>
                <a:gd name="connsiteX5" fmla="*/ 1799772 w 5041296"/>
                <a:gd name="connsiteY5" fmla="*/ 1204686 h 1634942"/>
                <a:gd name="connsiteX6" fmla="*/ 1348837 w 5041296"/>
                <a:gd name="connsiteY6" fmla="*/ 1565537 h 1634942"/>
                <a:gd name="connsiteX7" fmla="*/ 667658 w 5041296"/>
                <a:gd name="connsiteY7" fmla="*/ 1509486 h 1634942"/>
                <a:gd name="connsiteX8" fmla="*/ 232229 w 5041296"/>
                <a:gd name="connsiteY8" fmla="*/ 812800 h 1634942"/>
                <a:gd name="connsiteX9" fmla="*/ 0 w 5041296"/>
                <a:gd name="connsiteY9" fmla="*/ 682171 h 1634942"/>
                <a:gd name="connsiteX0" fmla="*/ 5007429 w 5041296"/>
                <a:gd name="connsiteY0" fmla="*/ 0 h 1640204"/>
                <a:gd name="connsiteX1" fmla="*/ 4905829 w 5041296"/>
                <a:gd name="connsiteY1" fmla="*/ 377371 h 1640204"/>
                <a:gd name="connsiteX2" fmla="*/ 4194629 w 5041296"/>
                <a:gd name="connsiteY2" fmla="*/ 1117600 h 1640204"/>
                <a:gd name="connsiteX3" fmla="*/ 3628572 w 5041296"/>
                <a:gd name="connsiteY3" fmla="*/ 1190171 h 1640204"/>
                <a:gd name="connsiteX4" fmla="*/ 2743200 w 5041296"/>
                <a:gd name="connsiteY4" fmla="*/ 1016000 h 1640204"/>
                <a:gd name="connsiteX5" fmla="*/ 1924901 w 5041296"/>
                <a:gd name="connsiteY5" fmla="*/ 1061481 h 1640204"/>
                <a:gd name="connsiteX6" fmla="*/ 1348837 w 5041296"/>
                <a:gd name="connsiteY6" fmla="*/ 1565537 h 1640204"/>
                <a:gd name="connsiteX7" fmla="*/ 667658 w 5041296"/>
                <a:gd name="connsiteY7" fmla="*/ 1509486 h 1640204"/>
                <a:gd name="connsiteX8" fmla="*/ 232229 w 5041296"/>
                <a:gd name="connsiteY8" fmla="*/ 812800 h 1640204"/>
                <a:gd name="connsiteX9" fmla="*/ 0 w 5041296"/>
                <a:gd name="connsiteY9" fmla="*/ 682171 h 164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1296" h="1640204">
                  <a:moveTo>
                    <a:pt x="5007429" y="0"/>
                  </a:moveTo>
                  <a:cubicBezTo>
                    <a:pt x="5024362" y="95552"/>
                    <a:pt x="5041296" y="191104"/>
                    <a:pt x="4905829" y="377371"/>
                  </a:cubicBezTo>
                  <a:cubicBezTo>
                    <a:pt x="4770362" y="563638"/>
                    <a:pt x="4407505" y="982133"/>
                    <a:pt x="4194629" y="1117600"/>
                  </a:cubicBezTo>
                  <a:cubicBezTo>
                    <a:pt x="3981753" y="1253067"/>
                    <a:pt x="3870477" y="1207104"/>
                    <a:pt x="3628572" y="1190171"/>
                  </a:cubicBezTo>
                  <a:cubicBezTo>
                    <a:pt x="3386667" y="1173238"/>
                    <a:pt x="3027145" y="1037448"/>
                    <a:pt x="2743200" y="1016000"/>
                  </a:cubicBezTo>
                  <a:cubicBezTo>
                    <a:pt x="2459255" y="994552"/>
                    <a:pt x="2157295" y="969892"/>
                    <a:pt x="1924901" y="1061481"/>
                  </a:cubicBezTo>
                  <a:cubicBezTo>
                    <a:pt x="1692507" y="1153071"/>
                    <a:pt x="1558377" y="1490870"/>
                    <a:pt x="1348837" y="1565537"/>
                  </a:cubicBezTo>
                  <a:cubicBezTo>
                    <a:pt x="1139297" y="1640204"/>
                    <a:pt x="853759" y="1634942"/>
                    <a:pt x="667658" y="1509486"/>
                  </a:cubicBezTo>
                  <a:cubicBezTo>
                    <a:pt x="481557" y="1384030"/>
                    <a:pt x="343505" y="950686"/>
                    <a:pt x="232229" y="812800"/>
                  </a:cubicBezTo>
                  <a:cubicBezTo>
                    <a:pt x="120953" y="674914"/>
                    <a:pt x="60476" y="678542"/>
                    <a:pt x="0" y="682171"/>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1" name="자유형 44"/>
            <p:cNvSpPr/>
            <p:nvPr/>
          </p:nvSpPr>
          <p:spPr>
            <a:xfrm>
              <a:off x="2664400" y="3843867"/>
              <a:ext cx="4908248" cy="2034419"/>
            </a:xfrm>
            <a:custGeom>
              <a:avLst/>
              <a:gdLst>
                <a:gd name="connsiteX0" fmla="*/ 4908248 w 4908248"/>
                <a:gd name="connsiteY0" fmla="*/ 553962 h 2034419"/>
                <a:gd name="connsiteX1" fmla="*/ 4661505 w 4908248"/>
                <a:gd name="connsiteY1" fmla="*/ 162076 h 2034419"/>
                <a:gd name="connsiteX2" fmla="*/ 3863219 w 4908248"/>
                <a:gd name="connsiteY2" fmla="*/ 45962 h 2034419"/>
                <a:gd name="connsiteX3" fmla="*/ 2905276 w 4908248"/>
                <a:gd name="connsiteY3" fmla="*/ 437847 h 2034419"/>
                <a:gd name="connsiteX4" fmla="*/ 1642533 w 4908248"/>
                <a:gd name="connsiteY4" fmla="*/ 205619 h 2034419"/>
                <a:gd name="connsiteX5" fmla="*/ 916819 w 4908248"/>
                <a:gd name="connsiteY5" fmla="*/ 249162 h 2034419"/>
                <a:gd name="connsiteX6" fmla="*/ 408819 w 4908248"/>
                <a:gd name="connsiteY6" fmla="*/ 641047 h 2034419"/>
                <a:gd name="connsiteX7" fmla="*/ 31448 w 4908248"/>
                <a:gd name="connsiteY7" fmla="*/ 1410304 h 2034419"/>
                <a:gd name="connsiteX8" fmla="*/ 220133 w 4908248"/>
                <a:gd name="connsiteY8" fmla="*/ 2034419 h 203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08248" h="2034419">
                  <a:moveTo>
                    <a:pt x="4908248" y="553962"/>
                  </a:moveTo>
                  <a:cubicBezTo>
                    <a:pt x="4871962" y="400352"/>
                    <a:pt x="4835676" y="246743"/>
                    <a:pt x="4661505" y="162076"/>
                  </a:cubicBezTo>
                  <a:cubicBezTo>
                    <a:pt x="4487334" y="77409"/>
                    <a:pt x="4155924" y="0"/>
                    <a:pt x="3863219" y="45962"/>
                  </a:cubicBezTo>
                  <a:cubicBezTo>
                    <a:pt x="3570514" y="91924"/>
                    <a:pt x="3275390" y="411238"/>
                    <a:pt x="2905276" y="437847"/>
                  </a:cubicBezTo>
                  <a:cubicBezTo>
                    <a:pt x="2535162" y="464456"/>
                    <a:pt x="1973943" y="237067"/>
                    <a:pt x="1642533" y="205619"/>
                  </a:cubicBezTo>
                  <a:cubicBezTo>
                    <a:pt x="1311124" y="174172"/>
                    <a:pt x="1122438" y="176591"/>
                    <a:pt x="916819" y="249162"/>
                  </a:cubicBezTo>
                  <a:cubicBezTo>
                    <a:pt x="711200" y="321733"/>
                    <a:pt x="556381" y="447523"/>
                    <a:pt x="408819" y="641047"/>
                  </a:cubicBezTo>
                  <a:cubicBezTo>
                    <a:pt x="261257" y="834571"/>
                    <a:pt x="62896" y="1178075"/>
                    <a:pt x="31448" y="1410304"/>
                  </a:cubicBezTo>
                  <a:cubicBezTo>
                    <a:pt x="0" y="1642533"/>
                    <a:pt x="110066" y="1838476"/>
                    <a:pt x="220133" y="203441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grpSp>
        <p:nvGrpSpPr>
          <p:cNvPr id="32" name="그룹 31"/>
          <p:cNvGrpSpPr/>
          <p:nvPr/>
        </p:nvGrpSpPr>
        <p:grpSpPr>
          <a:xfrm>
            <a:off x="1991539" y="1987052"/>
            <a:ext cx="7113716" cy="3208881"/>
            <a:chOff x="482620" y="2492896"/>
            <a:chExt cx="7113716" cy="3208881"/>
          </a:xfrm>
        </p:grpSpPr>
        <p:sp>
          <p:nvSpPr>
            <p:cNvPr id="33" name="자유형 47"/>
            <p:cNvSpPr/>
            <p:nvPr/>
          </p:nvSpPr>
          <p:spPr>
            <a:xfrm>
              <a:off x="1585003" y="3602044"/>
              <a:ext cx="6011333" cy="2099733"/>
            </a:xfrm>
            <a:custGeom>
              <a:avLst/>
              <a:gdLst>
                <a:gd name="connsiteX0" fmla="*/ 6011333 w 6011333"/>
                <a:gd name="connsiteY0" fmla="*/ 836991 h 2099733"/>
                <a:gd name="connsiteX1" fmla="*/ 5488819 w 6011333"/>
                <a:gd name="connsiteY1" fmla="*/ 299962 h 2099733"/>
                <a:gd name="connsiteX2" fmla="*/ 4037391 w 6011333"/>
                <a:gd name="connsiteY2" fmla="*/ 38705 h 2099733"/>
                <a:gd name="connsiteX3" fmla="*/ 1831219 w 6011333"/>
                <a:gd name="connsiteY3" fmla="*/ 532191 h 2099733"/>
                <a:gd name="connsiteX4" fmla="*/ 1511905 w 6011333"/>
                <a:gd name="connsiteY4" fmla="*/ 1025676 h 2099733"/>
                <a:gd name="connsiteX5" fmla="*/ 713619 w 6011333"/>
                <a:gd name="connsiteY5" fmla="*/ 1359505 h 2099733"/>
                <a:gd name="connsiteX6" fmla="*/ 118533 w 6011333"/>
                <a:gd name="connsiteY6" fmla="*/ 1562705 h 2099733"/>
                <a:gd name="connsiteX7" fmla="*/ 2419 w 6011333"/>
                <a:gd name="connsiteY7" fmla="*/ 2099733 h 2099733"/>
                <a:gd name="connsiteX8" fmla="*/ 2419 w 6011333"/>
                <a:gd name="connsiteY8" fmla="*/ 2099733 h 209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11333" h="2099733">
                  <a:moveTo>
                    <a:pt x="6011333" y="836991"/>
                  </a:moveTo>
                  <a:cubicBezTo>
                    <a:pt x="5914571" y="635000"/>
                    <a:pt x="5817809" y="433010"/>
                    <a:pt x="5488819" y="299962"/>
                  </a:cubicBezTo>
                  <a:cubicBezTo>
                    <a:pt x="5159829" y="166914"/>
                    <a:pt x="4646991" y="0"/>
                    <a:pt x="4037391" y="38705"/>
                  </a:cubicBezTo>
                  <a:cubicBezTo>
                    <a:pt x="3427791" y="77410"/>
                    <a:pt x="2252133" y="367696"/>
                    <a:pt x="1831219" y="532191"/>
                  </a:cubicBezTo>
                  <a:cubicBezTo>
                    <a:pt x="1410305" y="696686"/>
                    <a:pt x="1698172" y="887790"/>
                    <a:pt x="1511905" y="1025676"/>
                  </a:cubicBezTo>
                  <a:cubicBezTo>
                    <a:pt x="1325638" y="1163562"/>
                    <a:pt x="945848" y="1270000"/>
                    <a:pt x="713619" y="1359505"/>
                  </a:cubicBezTo>
                  <a:cubicBezTo>
                    <a:pt x="481390" y="1449010"/>
                    <a:pt x="237066" y="1439334"/>
                    <a:pt x="118533" y="1562705"/>
                  </a:cubicBezTo>
                  <a:cubicBezTo>
                    <a:pt x="0" y="1686076"/>
                    <a:pt x="2419" y="2099733"/>
                    <a:pt x="2419" y="2099733"/>
                  </a:cubicBezTo>
                  <a:lnTo>
                    <a:pt x="2419" y="2099733"/>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34" name="자유형 48"/>
            <p:cNvSpPr/>
            <p:nvPr/>
          </p:nvSpPr>
          <p:spPr>
            <a:xfrm>
              <a:off x="482620" y="2492896"/>
              <a:ext cx="6081486" cy="1872342"/>
            </a:xfrm>
            <a:custGeom>
              <a:avLst/>
              <a:gdLst>
                <a:gd name="connsiteX0" fmla="*/ 5950857 w 6081486"/>
                <a:gd name="connsiteY0" fmla="*/ 0 h 1872342"/>
                <a:gd name="connsiteX1" fmla="*/ 5849257 w 6081486"/>
                <a:gd name="connsiteY1" fmla="*/ 595085 h 1872342"/>
                <a:gd name="connsiteX2" fmla="*/ 4557485 w 6081486"/>
                <a:gd name="connsiteY2" fmla="*/ 885371 h 1872342"/>
                <a:gd name="connsiteX3" fmla="*/ 2743200 w 6081486"/>
                <a:gd name="connsiteY3" fmla="*/ 1190171 h 1872342"/>
                <a:gd name="connsiteX4" fmla="*/ 2481943 w 6081486"/>
                <a:gd name="connsiteY4" fmla="*/ 1625600 h 1872342"/>
                <a:gd name="connsiteX5" fmla="*/ 1669143 w 6081486"/>
                <a:gd name="connsiteY5" fmla="*/ 1669142 h 1872342"/>
                <a:gd name="connsiteX6" fmla="*/ 580571 w 6081486"/>
                <a:gd name="connsiteY6" fmla="*/ 1465942 h 1872342"/>
                <a:gd name="connsiteX7" fmla="*/ 0 w 6081486"/>
                <a:gd name="connsiteY7" fmla="*/ 1872342 h 1872342"/>
                <a:gd name="connsiteX8" fmla="*/ 0 w 6081486"/>
                <a:gd name="connsiteY8" fmla="*/ 1872342 h 187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1486" h="1872342">
                  <a:moveTo>
                    <a:pt x="5950857" y="0"/>
                  </a:moveTo>
                  <a:cubicBezTo>
                    <a:pt x="6016171" y="223761"/>
                    <a:pt x="6081486" y="447523"/>
                    <a:pt x="5849257" y="595085"/>
                  </a:cubicBezTo>
                  <a:cubicBezTo>
                    <a:pt x="5617028" y="742647"/>
                    <a:pt x="5075161" y="786190"/>
                    <a:pt x="4557485" y="885371"/>
                  </a:cubicBezTo>
                  <a:cubicBezTo>
                    <a:pt x="4039809" y="984552"/>
                    <a:pt x="3089124" y="1066800"/>
                    <a:pt x="2743200" y="1190171"/>
                  </a:cubicBezTo>
                  <a:cubicBezTo>
                    <a:pt x="2397276" y="1313542"/>
                    <a:pt x="2660953" y="1545771"/>
                    <a:pt x="2481943" y="1625600"/>
                  </a:cubicBezTo>
                  <a:cubicBezTo>
                    <a:pt x="2302933" y="1705429"/>
                    <a:pt x="1986038" y="1695752"/>
                    <a:pt x="1669143" y="1669142"/>
                  </a:cubicBezTo>
                  <a:cubicBezTo>
                    <a:pt x="1352248" y="1642532"/>
                    <a:pt x="858761" y="1432075"/>
                    <a:pt x="580571" y="1465942"/>
                  </a:cubicBezTo>
                  <a:cubicBezTo>
                    <a:pt x="302381" y="1499809"/>
                    <a:pt x="0" y="1872342"/>
                    <a:pt x="0" y="1872342"/>
                  </a:cubicBezTo>
                  <a:lnTo>
                    <a:pt x="0" y="1872342"/>
                  </a:lnTo>
                </a:path>
              </a:pathLst>
            </a:custGeom>
            <a:ln w="28575">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35" name="TextBox 34"/>
          <p:cNvSpPr txBox="1"/>
          <p:nvPr/>
        </p:nvSpPr>
        <p:spPr>
          <a:xfrm>
            <a:off x="2696543" y="1208340"/>
            <a:ext cx="3528392" cy="646331"/>
          </a:xfrm>
          <a:prstGeom prst="rect">
            <a:avLst/>
          </a:prstGeom>
          <a:noFill/>
        </p:spPr>
        <p:txBody>
          <a:bodyPr wrap="square" rtlCol="0">
            <a:spAutoFit/>
          </a:bodyPr>
          <a:lstStyle/>
          <a:p>
            <a:pPr algn="ctr"/>
            <a:r>
              <a:rPr lang="en-US" altLang="ko-KR" b="1" dirty="0"/>
              <a:t>Controlling &amp; Monitoring </a:t>
            </a:r>
          </a:p>
          <a:p>
            <a:pPr algn="ctr"/>
            <a:r>
              <a:rPr lang="en-US" altLang="ko-KR" b="1" dirty="0"/>
              <a:t>with sensor &amp; actuator</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28422980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22BF5F3E-F3FE-4F72-B35D-A3BD29B3ED21}"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90</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5"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6"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7" name="TextBox 16"/>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8" name="TextBox 17"/>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19" name="TextBox 18"/>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4546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424AD40-6087-4D14-BBB6-DED9BC06A251}"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91</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9105255" y="1556792"/>
            <a:ext cx="576064" cy="576064"/>
          </a:xfrm>
          <a:prstGeom prst="rect">
            <a:avLst/>
          </a:prstGeom>
          <a:noFill/>
          <a:ln w="9525">
            <a:noFill/>
            <a:miter lim="800000"/>
            <a:headEnd/>
            <a:tailEnd/>
          </a:ln>
        </p:spPr>
      </p:pic>
      <p:sp>
        <p:nvSpPr>
          <p:cNvPr id="27" name="자유형 28"/>
          <p:cNvSpPr/>
          <p:nvPr/>
        </p:nvSpPr>
        <p:spPr>
          <a:xfrm>
            <a:off x="3410291" y="255451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cxnSp>
        <p:nvCxnSpPr>
          <p:cNvPr id="28" name="직선 화살표 연결선 27"/>
          <p:cNvCxnSpPr>
            <a:stCxn id="16" idx="1"/>
          </p:cNvCxnSpPr>
          <p:nvPr/>
        </p:nvCxnSpPr>
        <p:spPr>
          <a:xfrm flipH="1">
            <a:off x="2480519" y="5013176"/>
            <a:ext cx="288032" cy="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9" cstate="print"/>
          <a:srcRect/>
          <a:stretch>
            <a:fillRect/>
          </a:stretch>
        </p:blipFill>
        <p:spPr bwMode="auto">
          <a:xfrm>
            <a:off x="9033248" y="1340768"/>
            <a:ext cx="739775" cy="749300"/>
          </a:xfrm>
          <a:prstGeom prst="rect">
            <a:avLst/>
          </a:prstGeom>
          <a:noFill/>
          <a:ln w="9525">
            <a:noFill/>
            <a:miter lim="800000"/>
            <a:headEnd/>
            <a:tailEnd/>
          </a:ln>
        </p:spPr>
      </p:pic>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409891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0.14965 0.08393 C -0.15295 0.11815 -0.15607 0.15237 -0.16527 0.1785 C -0.17448 0.20462 -0.19149 0.22405 -0.20468 0.24139 C -0.21788 0.25873 -0.22448 0.27283 -0.24409 0.28324 C -0.26371 0.29364 -0.29531 0.30243 -0.32291 0.30428 C -0.35052 0.30613 -0.38732 0.29387 -0.40955 0.29387 C -0.43177 0.29387 -0.43837 0.30081 -0.45677 0.30428 C -0.47517 0.30775 -0.50399 0.30936 -0.51979 0.31468 C -0.53559 0.32 -0.54462 0.32694 -0.55121 0.33572 C -0.55781 0.34451 -0.55243 0.35491 -0.55902 0.36717 C -0.56562 0.37942 -0.58021 0.39861 -0.59062 0.40902 C -0.60104 0.41942 -0.61284 0.42821 -0.62205 0.43006 C -0.63125 0.43191 -0.63854 0.42567 -0.64566 0.41965 " pathEditMode="relative" rAng="0" ptsTypes="aaaaaaaaaaaaA">
                                      <p:cBhvr>
                                        <p:cTn id="38" dur="2000" fill="hold"/>
                                        <p:tgtEl>
                                          <p:spTgt spid="26"/>
                                        </p:tgtEl>
                                        <p:attrNameLst>
                                          <p:attrName>ppt_x</p:attrName>
                                          <p:attrName>ppt_y</p:attrName>
                                        </p:attrNameLst>
                                      </p:cBhvr>
                                      <p:rCtr x="-24800" y="17400"/>
                                    </p:animMotion>
                                  </p:childTnLst>
                                </p:cTn>
                              </p:par>
                              <p:par>
                                <p:cTn id="39" presetID="0" presetClass="path" presetSubtype="0" accel="50000" decel="50000" fill="hold" nodeType="withEffect">
                                  <p:stCondLst>
                                    <p:cond delay="0"/>
                                  </p:stCondLst>
                                  <p:childTnLst>
                                    <p:animMotion origin="layout" path="M -0.15087 0.10081 C -0.15417 0.13503 -0.15729 0.16925 -0.16649 0.19538 C -0.1757 0.22151 -0.19271 0.24093 -0.2059 0.25827 C -0.2191 0.27561 -0.2257 0.28971 -0.24531 0.30012 C -0.26493 0.31052 -0.29653 0.31931 -0.32413 0.32116 C -0.35174 0.32301 -0.38854 0.31075 -0.41077 0.31075 C -0.43299 0.31075 -0.43959 0.31769 -0.45799 0.32116 C -0.47639 0.32463 -0.50521 0.32624 -0.52101 0.33156 C -0.53681 0.33688 -0.54584 0.34382 -0.55243 0.3526 C -0.55903 0.36139 -0.55365 0.37179 -0.56024 0.38405 C -0.56684 0.3963 -0.58143 0.41549 -0.59184 0.4259 C -0.60226 0.4363 -0.61406 0.44509 -0.62327 0.44694 C -0.63247 0.44879 -0.63976 0.44255 -0.64688 0.43653 " pathEditMode="relative" rAng="0" ptsTypes="aaaaaaaaaaaaA">
                                      <p:cBhvr>
                                        <p:cTn id="40" dur="2000" fill="hold"/>
                                        <p:tgtEl>
                                          <p:spTgt spid="29"/>
                                        </p:tgtEl>
                                        <p:attrNameLst>
                                          <p:attrName>ppt_x</p:attrName>
                                          <p:attrName>ppt_y</p:attrName>
                                        </p:attrNameLst>
                                      </p:cBhvr>
                                      <p:rCtr x="-24800" y="17400"/>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(Example) NEST Operations with Protocols</a:t>
            </a:r>
            <a:endParaRPr lang="ko-KR" altLang="en-US" dirty="0"/>
          </a:p>
        </p:txBody>
      </p:sp>
      <p:sp>
        <p:nvSpPr>
          <p:cNvPr id="4" name="날짜 개체 틀 3"/>
          <p:cNvSpPr>
            <a:spLocks noGrp="1"/>
          </p:cNvSpPr>
          <p:nvPr>
            <p:ph type="dt" sz="half" idx="10"/>
          </p:nvPr>
        </p:nvSpPr>
        <p:spPr>
          <a:xfrm>
            <a:off x="491045" y="6492875"/>
            <a:ext cx="2319766" cy="263525"/>
          </a:xfrm>
        </p:spPr>
        <p:txBody>
          <a:bodyPr/>
          <a:lstStyle/>
          <a:p>
            <a:fld id="{1B97A16B-8D01-4520-9F7D-6DA8B552A5EF}" type="datetime3">
              <a:rPr lang="en-US" altLang="ko-KR" smtClean="0"/>
              <a:t>26 June 2017</a:t>
            </a:fld>
            <a:endParaRPr lang="en-US" dirty="0"/>
          </a:p>
        </p:txBody>
      </p:sp>
      <p:sp>
        <p:nvSpPr>
          <p:cNvPr id="5" name="슬라이드 번호 개체 틀 4"/>
          <p:cNvSpPr>
            <a:spLocks noGrp="1"/>
          </p:cNvSpPr>
          <p:nvPr>
            <p:ph type="sldNum" sz="quarter" idx="12"/>
          </p:nvPr>
        </p:nvSpPr>
        <p:spPr>
          <a:xfrm>
            <a:off x="10820400" y="6493026"/>
            <a:ext cx="1221390" cy="348441"/>
          </a:xfrm>
        </p:spPr>
        <p:txBody>
          <a:bodyPr/>
          <a:lstStyle/>
          <a:p>
            <a:fld id="{17A5C656-E050-4F3D-A0DB-0D19E9E83691}" type="slidenum">
              <a:rPr lang="en-US" smtClean="0"/>
              <a:pPr/>
              <a:t>92</a:t>
            </a:fld>
            <a:endParaRPr lang="en-US" dirty="0"/>
          </a:p>
        </p:txBody>
      </p:sp>
      <p:pic>
        <p:nvPicPr>
          <p:cNvPr id="7" name="Picture 4" descr="http://gsdisposals.com/wp-content/uploads/2013/08/bigstock-Row-of-network-servers-in-data-42441367.jpg"/>
          <p:cNvPicPr>
            <a:picLocks noChangeAspect="1" noChangeArrowheads="1"/>
          </p:cNvPicPr>
          <p:nvPr/>
        </p:nvPicPr>
        <p:blipFill>
          <a:blip r:embed="rId2" cstate="print"/>
          <a:srcRect/>
          <a:stretch>
            <a:fillRect/>
          </a:stretch>
        </p:blipFill>
        <p:spPr bwMode="auto">
          <a:xfrm>
            <a:off x="7089031" y="1269120"/>
            <a:ext cx="1728192" cy="1439800"/>
          </a:xfrm>
          <a:prstGeom prst="rect">
            <a:avLst/>
          </a:prstGeom>
          <a:noFill/>
        </p:spPr>
      </p:pic>
      <p:pic>
        <p:nvPicPr>
          <p:cNvPr id="8" name="Picture 6" descr="http://www.costcentral.com/product-images-new/cisco-c819hgw-v-a-k9.jpg"/>
          <p:cNvPicPr>
            <a:picLocks noChangeAspect="1" noChangeArrowheads="1"/>
          </p:cNvPicPr>
          <p:nvPr/>
        </p:nvPicPr>
        <p:blipFill>
          <a:blip r:embed="rId3" cstate="print"/>
          <a:srcRect/>
          <a:stretch>
            <a:fillRect/>
          </a:stretch>
        </p:blipFill>
        <p:spPr bwMode="auto">
          <a:xfrm>
            <a:off x="3704655" y="3555014"/>
            <a:ext cx="1656184" cy="1242138"/>
          </a:xfrm>
          <a:prstGeom prst="rect">
            <a:avLst/>
          </a:prstGeom>
          <a:noFill/>
        </p:spPr>
      </p:pic>
      <p:pic>
        <p:nvPicPr>
          <p:cNvPr id="9" name="Picture 2" descr="http://www.dallmeier.ru/fileadmin/upload_electronic/Unternehmen/Niederlassungen/Dallmeier_Russland/Planning_icons_single/Shapes/JPG/Symbols/Cloud%20internet.jpg"/>
          <p:cNvPicPr>
            <a:picLocks noChangeAspect="1" noChangeArrowheads="1"/>
          </p:cNvPicPr>
          <p:nvPr/>
        </p:nvPicPr>
        <p:blipFill>
          <a:blip r:embed="rId4" cstate="print"/>
          <a:srcRect/>
          <a:stretch>
            <a:fillRect/>
          </a:stretch>
        </p:blipFill>
        <p:spPr bwMode="auto">
          <a:xfrm>
            <a:off x="5072807" y="2548492"/>
            <a:ext cx="3744416" cy="1960629"/>
          </a:xfrm>
          <a:prstGeom prst="rect">
            <a:avLst/>
          </a:prstGeom>
          <a:noFill/>
        </p:spPr>
      </p:pic>
      <p:pic>
        <p:nvPicPr>
          <p:cNvPr id="10" name="Picture 2"/>
          <p:cNvPicPr>
            <a:picLocks noChangeAspect="1" noChangeArrowheads="1"/>
          </p:cNvPicPr>
          <p:nvPr/>
        </p:nvPicPr>
        <p:blipFill>
          <a:blip r:embed="rId5" cstate="print"/>
          <a:srcRect/>
          <a:stretch>
            <a:fillRect/>
          </a:stretch>
        </p:blipFill>
        <p:spPr bwMode="auto">
          <a:xfrm>
            <a:off x="8651983" y="4437113"/>
            <a:ext cx="669297" cy="1103861"/>
          </a:xfrm>
          <a:prstGeom prst="roundRect">
            <a:avLst/>
          </a:prstGeom>
          <a:noFill/>
          <a:ln w="9525">
            <a:noFill/>
            <a:miter lim="800000"/>
            <a:headEnd/>
            <a:tailEnd/>
          </a:ln>
          <a:effectLst>
            <a:prstShdw prst="shdw17" dist="17961" dir="2700000">
              <a:srgbClr val="CCECFF">
                <a:gamma/>
                <a:shade val="60000"/>
                <a:invGamma/>
                <a:alpha val="50000"/>
              </a:srgbClr>
            </a:prstShdw>
          </a:effectLst>
        </p:spPr>
      </p:pic>
      <p:cxnSp>
        <p:nvCxnSpPr>
          <p:cNvPr id="11" name="직선 연결선 10"/>
          <p:cNvCxnSpPr/>
          <p:nvPr/>
        </p:nvCxnSpPr>
        <p:spPr>
          <a:xfrm flipV="1">
            <a:off x="3416623" y="4437112"/>
            <a:ext cx="720080" cy="36004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465295" y="5138028"/>
            <a:ext cx="936104" cy="523220"/>
          </a:xfrm>
          <a:prstGeom prst="rect">
            <a:avLst/>
          </a:prstGeom>
          <a:gradFill flip="none" rotWithShape="1">
            <a:gsLst>
              <a:gs pos="0">
                <a:srgbClr val="FF99FF">
                  <a:shade val="30000"/>
                  <a:satMod val="115000"/>
                </a:srgbClr>
              </a:gs>
              <a:gs pos="50000">
                <a:srgbClr val="FF99FF">
                  <a:shade val="67500"/>
                  <a:satMod val="115000"/>
                </a:srgbClr>
              </a:gs>
              <a:gs pos="100000">
                <a:srgbClr val="FF99FF">
                  <a:shade val="100000"/>
                  <a:satMod val="115000"/>
                </a:srgbClr>
              </a:gs>
            </a:gsLst>
            <a:lin ang="8100000" scaled="1"/>
            <a:tileRect/>
          </a:gradFill>
        </p:spPr>
        <p:txBody>
          <a:bodyPr wrap="square" rtlCol="0">
            <a:spAutoFit/>
          </a:bodyPr>
          <a:lstStyle/>
          <a:p>
            <a:pPr algn="ctr"/>
            <a:r>
              <a:rPr lang="en-US" altLang="ko-KR" sz="1400" dirty="0"/>
              <a:t>Smart Phone</a:t>
            </a:r>
            <a:endParaRPr lang="ko-KR" altLang="en-US" sz="1400" dirty="0" err="1"/>
          </a:p>
        </p:txBody>
      </p:sp>
      <p:sp>
        <p:nvSpPr>
          <p:cNvPr id="13" name="TextBox 12"/>
          <p:cNvSpPr txBox="1"/>
          <p:nvPr/>
        </p:nvSpPr>
        <p:spPr>
          <a:xfrm>
            <a:off x="2211556" y="5445224"/>
            <a:ext cx="1882247" cy="523220"/>
          </a:xfrm>
          <a:prstGeom prst="rect">
            <a:avLst/>
          </a:prstGeom>
          <a:gradFill flip="none" rotWithShape="1">
            <a:gsLst>
              <a:gs pos="0">
                <a:srgbClr val="CCFF66">
                  <a:tint val="66000"/>
                  <a:satMod val="160000"/>
                </a:srgbClr>
              </a:gs>
              <a:gs pos="50000">
                <a:srgbClr val="CCFF66">
                  <a:tint val="44500"/>
                  <a:satMod val="160000"/>
                </a:srgbClr>
              </a:gs>
              <a:gs pos="100000">
                <a:srgbClr val="CCFF66">
                  <a:tint val="23500"/>
                  <a:satMod val="160000"/>
                </a:srgbClr>
              </a:gs>
            </a:gsLst>
            <a:lin ang="2700000" scaled="1"/>
            <a:tileRect/>
          </a:gradFill>
        </p:spPr>
        <p:txBody>
          <a:bodyPr wrap="none" rtlCol="0">
            <a:spAutoFit/>
          </a:bodyPr>
          <a:lstStyle/>
          <a:p>
            <a:pPr algn="ctr"/>
            <a:r>
              <a:rPr lang="en-US" altLang="ko-KR" sz="1400" dirty="0"/>
              <a:t>NEST Thermostat </a:t>
            </a:r>
          </a:p>
          <a:p>
            <a:pPr algn="ctr"/>
            <a:r>
              <a:rPr lang="en-US" altLang="ko-KR" sz="1400" dirty="0"/>
              <a:t>(Sensor &amp; Actuator)</a:t>
            </a:r>
            <a:endParaRPr lang="ko-KR" altLang="en-US" sz="1400" dirty="0" err="1"/>
          </a:p>
        </p:txBody>
      </p:sp>
      <p:sp>
        <p:nvSpPr>
          <p:cNvPr id="14" name="TextBox 13"/>
          <p:cNvSpPr txBox="1"/>
          <p:nvPr/>
        </p:nvSpPr>
        <p:spPr>
          <a:xfrm>
            <a:off x="8583566" y="2401143"/>
            <a:ext cx="1394934" cy="523220"/>
          </a:xfrm>
          <a:prstGeom prst="rect">
            <a:avLst/>
          </a:prstGeom>
          <a:solidFill>
            <a:srgbClr val="3399FF">
              <a:alpha val="50000"/>
            </a:srgbClr>
          </a:solidFill>
        </p:spPr>
        <p:txBody>
          <a:bodyPr wrap="none" rtlCol="0">
            <a:spAutoFit/>
          </a:bodyPr>
          <a:lstStyle/>
          <a:p>
            <a:pPr algn="ctr"/>
            <a:r>
              <a:rPr lang="en-US" altLang="ko-KR" sz="1400" dirty="0"/>
              <a:t>NEST </a:t>
            </a:r>
          </a:p>
          <a:p>
            <a:pPr algn="ctr"/>
            <a:r>
              <a:rPr lang="en-US" altLang="ko-KR" sz="1400" dirty="0"/>
              <a:t>Service Server</a:t>
            </a:r>
            <a:endParaRPr lang="ko-KR" altLang="en-US" sz="1400" dirty="0" err="1"/>
          </a:p>
        </p:txBody>
      </p:sp>
      <p:sp>
        <p:nvSpPr>
          <p:cNvPr id="15" name="TextBox 14"/>
          <p:cNvSpPr txBox="1"/>
          <p:nvPr/>
        </p:nvSpPr>
        <p:spPr>
          <a:xfrm>
            <a:off x="4856784" y="4509121"/>
            <a:ext cx="1011815" cy="307777"/>
          </a:xfrm>
          <a:prstGeom prst="rect">
            <a:avLst/>
          </a:prstGeom>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2700000" scaled="1"/>
            <a:tileRect/>
          </a:gradFill>
        </p:spPr>
        <p:txBody>
          <a:bodyPr wrap="none" rtlCol="0">
            <a:spAutoFit/>
          </a:bodyPr>
          <a:lstStyle/>
          <a:p>
            <a:r>
              <a:rPr lang="en-US" altLang="ko-KR" sz="1400" dirty="0"/>
              <a:t>Gateway</a:t>
            </a:r>
            <a:endParaRPr lang="ko-KR" altLang="en-US" sz="1400" dirty="0" err="1"/>
          </a:p>
        </p:txBody>
      </p:sp>
      <p:pic>
        <p:nvPicPr>
          <p:cNvPr id="16" name="Picture 2" descr="http://gigaom2.files.wordpress.com/2012/04/airwave.png?w=297&amp;h=300"/>
          <p:cNvPicPr>
            <a:picLocks noChangeAspect="1" noChangeArrowheads="1"/>
          </p:cNvPicPr>
          <p:nvPr/>
        </p:nvPicPr>
        <p:blipFill>
          <a:blip r:embed="rId6" cstate="print"/>
          <a:srcRect/>
          <a:stretch>
            <a:fillRect/>
          </a:stretch>
        </p:blipFill>
        <p:spPr bwMode="auto">
          <a:xfrm>
            <a:off x="2768552" y="4653136"/>
            <a:ext cx="712879" cy="720080"/>
          </a:xfrm>
          <a:prstGeom prst="rect">
            <a:avLst/>
          </a:prstGeom>
          <a:noFill/>
        </p:spPr>
      </p:pic>
      <p:pic>
        <p:nvPicPr>
          <p:cNvPr id="17" name="Picture 2" descr="https://cdn.shopify.com/s/files/1/0102/2252/products/img_nest-nest2-the-pack-11.jpg?507"/>
          <p:cNvPicPr>
            <a:picLocks noChangeAspect="1" noChangeArrowheads="1"/>
          </p:cNvPicPr>
          <p:nvPr/>
        </p:nvPicPr>
        <p:blipFill>
          <a:blip r:embed="rId7" cstate="print"/>
          <a:srcRect/>
          <a:stretch>
            <a:fillRect/>
          </a:stretch>
        </p:blipFill>
        <p:spPr bwMode="auto">
          <a:xfrm>
            <a:off x="1741149" y="4547886"/>
            <a:ext cx="883387" cy="883387"/>
          </a:xfrm>
          <a:prstGeom prst="rect">
            <a:avLst/>
          </a:prstGeom>
          <a:noFill/>
        </p:spPr>
      </p:pic>
      <p:sp>
        <p:nvSpPr>
          <p:cNvPr id="18" name="TextBox 17"/>
          <p:cNvSpPr txBox="1"/>
          <p:nvPr/>
        </p:nvSpPr>
        <p:spPr>
          <a:xfrm>
            <a:off x="1832447" y="854972"/>
            <a:ext cx="7704856" cy="369332"/>
          </a:xfrm>
          <a:prstGeom prst="rect">
            <a:avLst/>
          </a:prstGeom>
          <a:noFill/>
        </p:spPr>
        <p:txBody>
          <a:bodyPr wrap="square" rtlCol="0">
            <a:spAutoFit/>
          </a:bodyPr>
          <a:lstStyle/>
          <a:p>
            <a:r>
              <a:rPr lang="en-US" altLang="ko-KR" b="1" dirty="0"/>
              <a:t>Controlling with NEST thermostat (by NEST Service Server)  </a:t>
            </a:r>
          </a:p>
        </p:txBody>
      </p:sp>
      <p:sp>
        <p:nvSpPr>
          <p:cNvPr id="19" name="TextBox 18"/>
          <p:cNvSpPr txBox="1"/>
          <p:nvPr/>
        </p:nvSpPr>
        <p:spPr>
          <a:xfrm>
            <a:off x="1832447" y="1274484"/>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0. Event occurrence</a:t>
            </a:r>
          </a:p>
        </p:txBody>
      </p:sp>
      <p:sp>
        <p:nvSpPr>
          <p:cNvPr id="20" name="TextBox 19"/>
          <p:cNvSpPr txBox="1"/>
          <p:nvPr/>
        </p:nvSpPr>
        <p:spPr>
          <a:xfrm>
            <a:off x="1832447" y="1583047"/>
            <a:ext cx="439248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 Request NEST for temperature change</a:t>
            </a:r>
          </a:p>
        </p:txBody>
      </p:sp>
      <p:sp>
        <p:nvSpPr>
          <p:cNvPr id="21" name="TextBox 20"/>
          <p:cNvSpPr txBox="1"/>
          <p:nvPr/>
        </p:nvSpPr>
        <p:spPr>
          <a:xfrm>
            <a:off x="2192487" y="191029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1.1. data format with </a:t>
            </a:r>
            <a:r>
              <a:rPr lang="en-US" altLang="zh-CN" sz="1400" dirty="0">
                <a:solidFill>
                  <a:srgbClr val="FF0000"/>
                </a:solidFill>
                <a:latin typeface="Courier New" pitchFamily="49" charset="0"/>
                <a:ea typeface="MS PGothic" pitchFamily="34" charset="-128"/>
                <a:cs typeface="Courier New" pitchFamily="49" charset="0"/>
              </a:rPr>
              <a:t>JSON</a:t>
            </a:r>
          </a:p>
        </p:txBody>
      </p:sp>
      <p:sp>
        <p:nvSpPr>
          <p:cNvPr id="22" name="TextBox 21"/>
          <p:cNvSpPr txBox="1"/>
          <p:nvPr/>
        </p:nvSpPr>
        <p:spPr>
          <a:xfrm>
            <a:off x="2192487" y="2214149"/>
            <a:ext cx="403244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1.2. message &amp; method with </a:t>
            </a:r>
            <a:r>
              <a:rPr lang="en-US" altLang="zh-CN" sz="1400" dirty="0">
                <a:solidFill>
                  <a:srgbClr val="FF0000"/>
                </a:solidFill>
                <a:latin typeface="Courier New" pitchFamily="49" charset="0"/>
                <a:ea typeface="MS PGothic" pitchFamily="34" charset="-128"/>
                <a:cs typeface="Courier New" pitchFamily="49" charset="0"/>
              </a:rPr>
              <a:t>HTTP PUT</a:t>
            </a:r>
          </a:p>
        </p:txBody>
      </p:sp>
      <p:sp>
        <p:nvSpPr>
          <p:cNvPr id="23" name="TextBox 22"/>
          <p:cNvSpPr txBox="1"/>
          <p:nvPr/>
        </p:nvSpPr>
        <p:spPr>
          <a:xfrm>
            <a:off x="2192487" y="2534771"/>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1.3. delivery with </a:t>
            </a:r>
            <a:r>
              <a:rPr lang="en-US" altLang="zh-CN" sz="1400" dirty="0">
                <a:solidFill>
                  <a:srgbClr val="FF0000"/>
                </a:solidFill>
                <a:latin typeface="Courier New" pitchFamily="49" charset="0"/>
                <a:ea typeface="MS PGothic" pitchFamily="34" charset="-128"/>
                <a:cs typeface="Courier New" pitchFamily="49" charset="0"/>
              </a:rPr>
              <a:t>TCP/IP</a:t>
            </a:r>
          </a:p>
        </p:txBody>
      </p:sp>
      <p:sp>
        <p:nvSpPr>
          <p:cNvPr id="24" name="TextBox 23"/>
          <p:cNvSpPr txBox="1"/>
          <p:nvPr/>
        </p:nvSpPr>
        <p:spPr>
          <a:xfrm>
            <a:off x="1832447" y="3178630"/>
            <a:ext cx="3672408"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2. Change temperature with HVAC </a:t>
            </a:r>
          </a:p>
        </p:txBody>
      </p:sp>
      <p:sp>
        <p:nvSpPr>
          <p:cNvPr id="25" name="TextBox 24"/>
          <p:cNvSpPr txBox="1"/>
          <p:nvPr/>
        </p:nvSpPr>
        <p:spPr>
          <a:xfrm>
            <a:off x="2192487" y="2843696"/>
            <a:ext cx="3528392"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1.4. over the air with </a:t>
            </a:r>
            <a:r>
              <a:rPr lang="en-US" altLang="zh-CN" sz="1400" dirty="0" err="1">
                <a:solidFill>
                  <a:srgbClr val="FF0000"/>
                </a:solidFill>
                <a:latin typeface="Courier New" pitchFamily="49" charset="0"/>
                <a:ea typeface="MS PGothic" pitchFamily="34" charset="-128"/>
                <a:cs typeface="Courier New" pitchFamily="49" charset="0"/>
              </a:rPr>
              <a:t>WiFi</a:t>
            </a:r>
            <a:endParaRPr lang="en-US" altLang="zh-CN" sz="1400" dirty="0">
              <a:solidFill>
                <a:srgbClr val="FF0000"/>
              </a:solidFill>
              <a:latin typeface="Courier New" pitchFamily="49" charset="0"/>
              <a:ea typeface="MS PGothic" pitchFamily="34" charset="-128"/>
              <a:cs typeface="Courier New" pitchFamily="49" charset="0"/>
            </a:endParaRPr>
          </a:p>
        </p:txBody>
      </p:sp>
      <p:pic>
        <p:nvPicPr>
          <p:cNvPr id="26" name="Picture 33" descr="MC900432599[1]"/>
          <p:cNvPicPr>
            <a:picLocks noChangeAspect="1" noChangeArrowheads="1"/>
          </p:cNvPicPr>
          <p:nvPr/>
        </p:nvPicPr>
        <p:blipFill>
          <a:blip r:embed="rId8" cstate="print"/>
          <a:srcRect/>
          <a:stretch>
            <a:fillRect/>
          </a:stretch>
        </p:blipFill>
        <p:spPr bwMode="auto">
          <a:xfrm>
            <a:off x="2768551" y="4005064"/>
            <a:ext cx="576064" cy="576064"/>
          </a:xfrm>
          <a:prstGeom prst="rect">
            <a:avLst/>
          </a:prstGeom>
          <a:noFill/>
          <a:ln w="9525">
            <a:noFill/>
            <a:miter lim="800000"/>
            <a:headEnd/>
            <a:tailEnd/>
          </a:ln>
        </p:spPr>
      </p:pic>
      <p:sp>
        <p:nvSpPr>
          <p:cNvPr id="27" name="TextBox 26"/>
          <p:cNvSpPr txBox="1"/>
          <p:nvPr/>
        </p:nvSpPr>
        <p:spPr>
          <a:xfrm>
            <a:off x="1832447" y="3492625"/>
            <a:ext cx="3384376" cy="307777"/>
          </a:xfrm>
          <a:prstGeom prst="rect">
            <a:avLst/>
          </a:prstGeom>
          <a:noFill/>
        </p:spPr>
        <p:txBody>
          <a:bodyPr wrap="square" rtlCol="0">
            <a:spAutoFit/>
          </a:bodyPr>
          <a:lstStyle/>
          <a:p>
            <a:pPr fontAlgn="base" latinLnBrk="0">
              <a:spcBef>
                <a:spcPct val="0"/>
              </a:spcBef>
              <a:spcAft>
                <a:spcPct val="0"/>
              </a:spcAft>
            </a:pPr>
            <a:r>
              <a:rPr lang="en-US" altLang="zh-CN" sz="1400" dirty="0">
                <a:solidFill>
                  <a:srgbClr val="000000"/>
                </a:solidFill>
                <a:latin typeface="Courier New" pitchFamily="49" charset="0"/>
                <a:ea typeface="MS PGothic" pitchFamily="34" charset="-128"/>
                <a:cs typeface="Courier New" pitchFamily="49" charset="0"/>
              </a:rPr>
              <a:t>3. Response with state info</a:t>
            </a:r>
          </a:p>
        </p:txBody>
      </p:sp>
      <p:sp>
        <p:nvSpPr>
          <p:cNvPr id="28" name="자유형 28"/>
          <p:cNvSpPr/>
          <p:nvPr/>
        </p:nvSpPr>
        <p:spPr>
          <a:xfrm>
            <a:off x="3410291" y="2564905"/>
            <a:ext cx="4419601" cy="2264229"/>
          </a:xfrm>
          <a:custGeom>
            <a:avLst/>
            <a:gdLst>
              <a:gd name="connsiteX0" fmla="*/ 4412343 w 4419601"/>
              <a:gd name="connsiteY0" fmla="*/ 0 h 2264229"/>
              <a:gd name="connsiteX1" fmla="*/ 4281715 w 4419601"/>
              <a:gd name="connsiteY1" fmla="*/ 595086 h 2264229"/>
              <a:gd name="connsiteX2" fmla="*/ 3585029 w 4419601"/>
              <a:gd name="connsiteY2" fmla="*/ 1248229 h 2264229"/>
              <a:gd name="connsiteX3" fmla="*/ 2336800 w 4419601"/>
              <a:gd name="connsiteY3" fmla="*/ 1320800 h 2264229"/>
              <a:gd name="connsiteX4" fmla="*/ 1262743 w 4419601"/>
              <a:gd name="connsiteY4" fmla="*/ 1567543 h 2264229"/>
              <a:gd name="connsiteX5" fmla="*/ 493486 w 4419601"/>
              <a:gd name="connsiteY5" fmla="*/ 2119086 h 2264229"/>
              <a:gd name="connsiteX6" fmla="*/ 0 w 4419601"/>
              <a:gd name="connsiteY6" fmla="*/ 2264229 h 226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9601" h="2264229">
                <a:moveTo>
                  <a:pt x="4412343" y="0"/>
                </a:moveTo>
                <a:cubicBezTo>
                  <a:pt x="4415972" y="193524"/>
                  <a:pt x="4419601" y="387048"/>
                  <a:pt x="4281715" y="595086"/>
                </a:cubicBezTo>
                <a:cubicBezTo>
                  <a:pt x="4143829" y="803124"/>
                  <a:pt x="3909182" y="1127277"/>
                  <a:pt x="3585029" y="1248229"/>
                </a:cubicBezTo>
                <a:cubicBezTo>
                  <a:pt x="3260877" y="1369181"/>
                  <a:pt x="2723848" y="1267581"/>
                  <a:pt x="2336800" y="1320800"/>
                </a:cubicBezTo>
                <a:cubicBezTo>
                  <a:pt x="1949752" y="1374019"/>
                  <a:pt x="1569962" y="1434495"/>
                  <a:pt x="1262743" y="1567543"/>
                </a:cubicBezTo>
                <a:cubicBezTo>
                  <a:pt x="955524" y="1700591"/>
                  <a:pt x="703943" y="2002972"/>
                  <a:pt x="493486" y="2119086"/>
                </a:cubicBezTo>
                <a:cubicBezTo>
                  <a:pt x="283029" y="2235200"/>
                  <a:pt x="141514" y="2249714"/>
                  <a:pt x="0" y="2264229"/>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pic>
        <p:nvPicPr>
          <p:cNvPr id="29" name="Picture 2"/>
          <p:cNvPicPr>
            <a:picLocks noChangeAspect="1" noChangeArrowheads="1"/>
          </p:cNvPicPr>
          <p:nvPr/>
        </p:nvPicPr>
        <p:blipFill>
          <a:blip r:embed="rId9" cstate="print"/>
          <a:srcRect/>
          <a:stretch>
            <a:fillRect/>
          </a:stretch>
        </p:blipFill>
        <p:spPr bwMode="auto">
          <a:xfrm>
            <a:off x="2696544" y="3861048"/>
            <a:ext cx="739775" cy="749300"/>
          </a:xfrm>
          <a:prstGeom prst="rect">
            <a:avLst/>
          </a:prstGeom>
          <a:noFill/>
          <a:ln w="9525">
            <a:noFill/>
            <a:miter lim="800000"/>
            <a:headEnd/>
            <a:tailEnd/>
          </a:ln>
        </p:spPr>
      </p:pic>
      <p:sp>
        <p:nvSpPr>
          <p:cNvPr id="30" name="TextBox 29"/>
          <p:cNvSpPr txBox="1"/>
          <p:nvPr/>
        </p:nvSpPr>
        <p:spPr>
          <a:xfrm>
            <a:off x="4064695" y="5301208"/>
            <a:ext cx="4608512" cy="369332"/>
          </a:xfrm>
          <a:prstGeom prst="rect">
            <a:avLst/>
          </a:prstGeom>
          <a:noFill/>
        </p:spPr>
        <p:txBody>
          <a:bodyPr wrap="square" rtlCol="0">
            <a:spAutoFit/>
          </a:bodyPr>
          <a:lstStyle/>
          <a:p>
            <a:r>
              <a:rPr lang="en-US" altLang="ko-KR" b="1" dirty="0"/>
              <a:t>Simplified &amp; further procedures needed </a:t>
            </a:r>
          </a:p>
        </p:txBody>
      </p:sp>
      <p:sp>
        <p:nvSpPr>
          <p:cNvPr id="31" name="TextBox 30"/>
          <p:cNvSpPr txBox="1"/>
          <p:nvPr/>
        </p:nvSpPr>
        <p:spPr>
          <a:xfrm>
            <a:off x="4280719" y="5661249"/>
            <a:ext cx="3960440" cy="954107"/>
          </a:xfrm>
          <a:prstGeom prst="rect">
            <a:avLst/>
          </a:prstGeom>
          <a:noFill/>
        </p:spPr>
        <p:txBody>
          <a:bodyPr wrap="square" rtlCol="0">
            <a:spAutoFit/>
          </a:bodyPr>
          <a:lstStyle/>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service discovery &amp; ID resolution</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lightweight network protocol</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access control &amp; security  </a:t>
            </a:r>
          </a:p>
          <a:p>
            <a:pPr fontAlgn="base" latinLnBrk="0">
              <a:spcBef>
                <a:spcPct val="0"/>
              </a:spcBef>
              <a:spcAft>
                <a:spcPct val="0"/>
              </a:spcAft>
              <a:buFont typeface="Arial" pitchFamily="34" charset="0"/>
              <a:buChar char="•"/>
            </a:pPr>
            <a:r>
              <a:rPr lang="en-US" altLang="zh-CN" sz="1400" dirty="0">
                <a:solidFill>
                  <a:srgbClr val="000000"/>
                </a:solidFill>
                <a:latin typeface="Courier New" pitchFamily="49" charset="0"/>
                <a:ea typeface="MS PGothic" pitchFamily="34" charset="-128"/>
                <a:cs typeface="Courier New" pitchFamily="49" charset="0"/>
              </a:rPr>
              <a:t> et </a:t>
            </a:r>
            <a:r>
              <a:rPr lang="en-US" altLang="zh-CN" sz="1400" dirty="0" err="1">
                <a:solidFill>
                  <a:srgbClr val="000000"/>
                </a:solidFill>
                <a:latin typeface="Courier New" pitchFamily="49" charset="0"/>
                <a:ea typeface="MS PGothic" pitchFamily="34" charset="-128"/>
                <a:cs typeface="Courier New" pitchFamily="49" charset="0"/>
              </a:rPr>
              <a:t>cetra</a:t>
            </a:r>
            <a:r>
              <a:rPr lang="en-US" altLang="zh-CN" sz="1400" dirty="0">
                <a:solidFill>
                  <a:srgbClr val="000000"/>
                </a:solidFill>
                <a:latin typeface="Courier New" pitchFamily="49" charset="0"/>
                <a:ea typeface="MS PGothic" pitchFamily="34" charset="-128"/>
                <a:cs typeface="Courier New" pitchFamily="49" charset="0"/>
              </a:rPr>
              <a:t>… </a:t>
            </a:r>
          </a:p>
        </p:txBody>
      </p:sp>
      <p:sp>
        <p:nvSpPr>
          <p:cNvPr id="2" name="바닥글 개체 틀 1"/>
          <p:cNvSpPr>
            <a:spLocks noGrp="1"/>
          </p:cNvSpPr>
          <p:nvPr>
            <p:ph type="ftr" sz="quarter" idx="11"/>
          </p:nvPr>
        </p:nvSpPr>
        <p:spPr/>
        <p:txBody>
          <a:bodyPr/>
          <a:lstStyle/>
          <a:p>
            <a:r>
              <a:rPr lang="en-US" altLang="ko-KR"/>
              <a:t>Open Connectivity Foundation Public Information - No NDA</a:t>
            </a:r>
            <a:endParaRPr lang="en-US" altLang="ko-KR" dirty="0"/>
          </a:p>
        </p:txBody>
      </p:sp>
    </p:spTree>
    <p:extLst>
      <p:ext uri="{BB962C8B-B14F-4D97-AF65-F5344CB8AC3E}">
        <p14:creationId xmlns:p14="http://schemas.microsoft.com/office/powerpoint/2010/main" val="13166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3194 0.09457 C 0.06753 0.06752 0.10312 0.04046 0.12083 0.02289 C 0.13854 0.00532 0.11805 0.00185 0.13819 -0.0111 C 0.15833 -0.02404 0.20278 -0.04717 0.24132 -0.05549 C 0.27986 -0.06381 0.34062 -0.05896 0.36996 -0.06173 C 0.3993 -0.06451 0.40243 -0.0652 0.41753 -0.07237 C 0.43264 -0.07954 0.44826 -0.09063 0.46024 -0.10404 C 0.47257 -0.11745 0.48142 -0.13318 0.49062 -0.1526 C 0.49982 -0.17202 0.51198 -0.2037 0.51597 -0.22034 C 0.51996 -0.23699 0.51458 -0.2467 0.51441 -0.25202 " pathEditMode="relative" rAng="0" ptsTypes="aaaaaaaaaA">
                                      <p:cBhvr>
                                        <p:cTn id="18" dur="2000" fill="hold"/>
                                        <p:tgtEl>
                                          <p:spTgt spid="26"/>
                                        </p:tgtEl>
                                        <p:attrNameLst>
                                          <p:attrName>ppt_x</p:attrName>
                                          <p:attrName>ppt_y</p:attrName>
                                        </p:attrNameLst>
                                      </p:cBhvr>
                                      <p:rCtr x="24400" y="-17300"/>
                                    </p:animMotion>
                                  </p:childTnLst>
                                </p:cTn>
                              </p:par>
                              <p:par>
                                <p:cTn id="19" presetID="0" presetClass="path" presetSubtype="0" accel="50000" decel="50000" fill="hold" nodeType="withEffect">
                                  <p:stCondLst>
                                    <p:cond delay="0"/>
                                  </p:stCondLst>
                                  <p:childTnLst>
                                    <p:animMotion origin="layout" path="M 0.03038 0.10289 C 0.06597 0.07584 0.10157 0.04878 0.11927 0.03121 C 0.13698 0.01364 0.1165 0.01017 0.13663 -0.00278 C 0.15677 -0.01572 0.20122 -0.03885 0.23976 -0.04717 C 0.2783 -0.05549 0.33907 -0.05064 0.36841 -0.05341 C 0.39775 -0.05619 0.40087 -0.05688 0.41597 -0.06405 C 0.43108 -0.07122 0.4467 -0.08231 0.45868 -0.09572 C 0.47101 -0.10913 0.47986 -0.12486 0.48907 -0.14428 C 0.49827 -0.1637 0.51042 -0.19538 0.51441 -0.21202 C 0.51841 -0.22867 0.51302 -0.23838 0.51285 -0.2437 " pathEditMode="relative" rAng="0" ptsTypes="aaaaaaaaaA">
                                      <p:cBhvr>
                                        <p:cTn id="20" dur="2000" fill="hold"/>
                                        <p:tgtEl>
                                          <p:spTgt spid="29"/>
                                        </p:tgtEl>
                                        <p:attrNameLst>
                                          <p:attrName>ppt_x</p:attrName>
                                          <p:attrName>ppt_y</p:attrName>
                                        </p:attrNameLst>
                                      </p:cBhvr>
                                      <p:rCtr x="24400" y="-1730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p:bldP spid="3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1928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Scheme1;-1"/>
</p:tagLst>
</file>

<file path=ppt/theme/theme1.xml><?xml version="1.0" encoding="utf-8"?>
<a:theme xmlns:a="http://schemas.openxmlformats.org/drawingml/2006/main" name="Graphic Deck_Theme B">
  <a:themeElements>
    <a:clrScheme name="OCF Colors 2017 RGB">
      <a:dk1>
        <a:srgbClr val="000000"/>
      </a:dk1>
      <a:lt1>
        <a:srgbClr val="FFFFFF"/>
      </a:lt1>
      <a:dk2>
        <a:srgbClr val="006E9F"/>
      </a:dk2>
      <a:lt2>
        <a:srgbClr val="FFFFFF"/>
      </a:lt2>
      <a:accent1>
        <a:srgbClr val="43B3E3"/>
      </a:accent1>
      <a:accent2>
        <a:srgbClr val="6EBE49"/>
      </a:accent2>
      <a:accent3>
        <a:srgbClr val="A5A5A5"/>
      </a:accent3>
      <a:accent4>
        <a:srgbClr val="43B3E3"/>
      </a:accent4>
      <a:accent5>
        <a:srgbClr val="E6792B"/>
      </a:accent5>
      <a:accent6>
        <a:srgbClr val="F7C123"/>
      </a:accent6>
      <a:hlink>
        <a:srgbClr val="43B3E3"/>
      </a:hlink>
      <a:folHlink>
        <a:srgbClr val="6EBE49"/>
      </a:folHlink>
    </a:clrScheme>
    <a:fontScheme name="Plaza">
      <a:majorFont>
        <a:latin typeface="Century Gothic"/>
        <a:ea typeface=""/>
        <a:cs typeface=""/>
        <a:font script="Jpan" typeface="メイリオ"/>
      </a:majorFont>
      <a:minorFont>
        <a:latin typeface="Century Gothic"/>
        <a:ea typeface=""/>
        <a:cs typeface=""/>
        <a:font script="Jpan" typeface="メイリオ"/>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Graphic Deck_Theme B</Template>
  <TotalTime>5328</TotalTime>
  <Words>18859</Words>
  <Application>Microsoft Office PowerPoint</Application>
  <PresentationFormat>사용자 지정</PresentationFormat>
  <Paragraphs>2974</Paragraphs>
  <Slides>93</Slides>
  <Notes>5</Notes>
  <HiddenSlides>0</HiddenSlides>
  <MMClips>0</MMClips>
  <ScaleCrop>false</ScaleCrop>
  <HeadingPairs>
    <vt:vector size="6" baseType="variant">
      <vt:variant>
        <vt:lpstr>사용한 글꼴</vt:lpstr>
      </vt:variant>
      <vt:variant>
        <vt:i4>16</vt:i4>
      </vt:variant>
      <vt:variant>
        <vt:lpstr>테마</vt:lpstr>
      </vt:variant>
      <vt:variant>
        <vt:i4>1</vt:i4>
      </vt:variant>
      <vt:variant>
        <vt:lpstr>슬라이드 제목</vt:lpstr>
      </vt:variant>
      <vt:variant>
        <vt:i4>93</vt:i4>
      </vt:variant>
    </vt:vector>
  </HeadingPairs>
  <TitlesOfParts>
    <vt:vector size="110" baseType="lpstr">
      <vt:lpstr>Arial Unicode MS</vt:lpstr>
      <vt:lpstr>MS PGothic</vt:lpstr>
      <vt:lpstr>Neo Sans Intel</vt:lpstr>
      <vt:lpstr>Osaka</vt:lpstr>
      <vt:lpstr>굴림</vt:lpstr>
      <vt:lpstr>맑은 고딕</vt:lpstr>
      <vt:lpstr>Arial</vt:lpstr>
      <vt:lpstr>Calibri</vt:lpstr>
      <vt:lpstr>Century Gothic</vt:lpstr>
      <vt:lpstr>Courier New</vt:lpstr>
      <vt:lpstr>Franklin Gothic Medium</vt:lpstr>
      <vt:lpstr>Helvetica</vt:lpstr>
      <vt:lpstr>Times</vt:lpstr>
      <vt:lpstr>Times New Roman</vt:lpstr>
      <vt:lpstr>Verdana</vt:lpstr>
      <vt:lpstr>Wingdings</vt:lpstr>
      <vt:lpstr>Graphic Deck_Theme B</vt:lpstr>
      <vt:lpstr>OCF Core Technology, aka IoT platform OCF 1.0 </vt:lpstr>
      <vt:lpstr>Contents</vt:lpstr>
      <vt:lpstr>Contents</vt:lpstr>
      <vt:lpstr>Internet of Things </vt:lpstr>
      <vt:lpstr>Internet  </vt:lpstr>
      <vt:lpstr>Internet of Things? </vt:lpstr>
      <vt:lpstr>RESTful Architecture Style </vt:lpstr>
      <vt:lpstr>(conceptual) IoT Architecture &amp; Procedures</vt:lpstr>
      <vt:lpstr>(conceptual) IoT Architecture &amp; Procedures</vt:lpstr>
      <vt:lpstr>Main IoT challenges</vt:lpstr>
      <vt:lpstr>Contents</vt:lpstr>
      <vt:lpstr>RESTful Architecture Style </vt:lpstr>
      <vt:lpstr>OCF Device: Roles  </vt:lpstr>
      <vt:lpstr>Logical organization: 3 part approach</vt:lpstr>
      <vt:lpstr>IoT Protocol Stacks</vt:lpstr>
      <vt:lpstr>Internet &amp; IoT layer comparison</vt:lpstr>
      <vt:lpstr>OCF Functional Block Diagram</vt:lpstr>
      <vt:lpstr>OCF Functional Block Diagram</vt:lpstr>
      <vt:lpstr>OCF Functional Block Diagram: WG/TGs</vt:lpstr>
      <vt:lpstr>OCF Functional Block Diagram: WG/TGs</vt:lpstr>
      <vt:lpstr>OCF Framework: IoT Platform(?)</vt:lpstr>
      <vt:lpstr>OCF Framework: IoT Platform(?)</vt:lpstr>
      <vt:lpstr>OCF Framework – IoT Platform? </vt:lpstr>
      <vt:lpstr>Core features &amp; issues </vt:lpstr>
      <vt:lpstr>Current status    </vt:lpstr>
      <vt:lpstr>Contents</vt:lpstr>
      <vt:lpstr>Resource (instance) </vt:lpstr>
      <vt:lpstr>Resource (instance)</vt:lpstr>
      <vt:lpstr>Property</vt:lpstr>
      <vt:lpstr>Resource Type: Format  </vt:lpstr>
      <vt:lpstr>OCF Link: Typed Web Link</vt:lpstr>
      <vt:lpstr>OCF Link</vt:lpstr>
      <vt:lpstr>Collection: Resource structure</vt:lpstr>
      <vt:lpstr>Interface</vt:lpstr>
      <vt:lpstr>Query: “rt” &amp; “if” query  </vt:lpstr>
      <vt:lpstr>Core Resources</vt:lpstr>
      <vt:lpstr>Core Resources: Examples</vt:lpstr>
      <vt:lpstr>OCF Device </vt:lpstr>
      <vt:lpstr>Device example: light device (oic.d.light)</vt:lpstr>
      <vt:lpstr>Discovery procedure with oic/res</vt:lpstr>
      <vt:lpstr>Contents</vt:lpstr>
      <vt:lpstr>CRUDN: generic operation procedure  </vt:lpstr>
      <vt:lpstr>CRUDN: generic operation procedure</vt:lpstr>
      <vt:lpstr>Generic Request &amp; Response message </vt:lpstr>
      <vt:lpstr>Messaging: CoAP</vt:lpstr>
      <vt:lpstr>Messaging: CRUDN with CoAP method </vt:lpstr>
      <vt:lpstr>CREATE with POST </vt:lpstr>
      <vt:lpstr>CREATE with POST </vt:lpstr>
      <vt:lpstr>CREATE with PUT </vt:lpstr>
      <vt:lpstr>CREATE with PUT </vt:lpstr>
      <vt:lpstr>UPDATE with POST </vt:lpstr>
      <vt:lpstr>UPDATE with POST </vt:lpstr>
      <vt:lpstr>UPDATE with PUT </vt:lpstr>
      <vt:lpstr>UPDATE with PUT </vt:lpstr>
      <vt:lpstr>UPDATE with PATCH </vt:lpstr>
      <vt:lpstr>UPDATE with PATCH </vt:lpstr>
      <vt:lpstr>Discovery </vt:lpstr>
      <vt:lpstr>(Direct) Discovery with oic/res</vt:lpstr>
      <vt:lpstr>(Direct) Discovery with oic/res</vt:lpstr>
      <vt:lpstr>(Direct) Discovery with oic/res</vt:lpstr>
      <vt:lpstr>(Direct) Discovery with oic/res</vt:lpstr>
      <vt:lpstr>(Direct) Discovery with oic/res</vt:lpstr>
      <vt:lpstr>(Indirect) Discovery with Resource Directory </vt:lpstr>
      <vt:lpstr>(Indirect) Discovery with Resource Directory  </vt:lpstr>
      <vt:lpstr>RD: oic.wd.rd specification </vt:lpstr>
      <vt:lpstr>RD discovery</vt:lpstr>
      <vt:lpstr>RD select</vt:lpstr>
      <vt:lpstr>Resource publish</vt:lpstr>
      <vt:lpstr>Resource publish</vt:lpstr>
      <vt:lpstr>Resource update </vt:lpstr>
      <vt:lpstr>Resource update </vt:lpstr>
      <vt:lpstr>Resource delete</vt:lpstr>
      <vt:lpstr>Resource delete</vt:lpstr>
      <vt:lpstr>Resource delete</vt:lpstr>
      <vt:lpstr>Resource expose </vt:lpstr>
      <vt:lpstr>Contents</vt:lpstr>
      <vt:lpstr>multi-Resource model support  </vt:lpstr>
      <vt:lpstr>Versioning: content-negotiation</vt:lpstr>
      <vt:lpstr>Versioning: content-negotiation</vt:lpstr>
      <vt:lpstr>Versioning: Differentiated responses</vt:lpstr>
      <vt:lpstr>Versioning: Differentiated responses</vt:lpstr>
      <vt:lpstr>OCF Bridge: technical approach</vt:lpstr>
      <vt:lpstr>OCF Bridge: operation sketch with OCF &amp; oneM2M</vt:lpstr>
      <vt:lpstr>Appendix</vt:lpstr>
      <vt:lpstr>Main IoT Technical Challenges vs Internet</vt:lpstr>
      <vt:lpstr>Main IoT Technical Challenges vs Internet</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(Example) NEST Operations with Protocols</vt:lpstr>
      <vt:lpstr>PowerPoint 프레젠테이션</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jinchoe</cp:lastModifiedBy>
  <cp:revision>184</cp:revision>
  <dcterms:created xsi:type="dcterms:W3CDTF">2016-05-17T18:07:16Z</dcterms:created>
  <dcterms:modified xsi:type="dcterms:W3CDTF">2017-06-26T05:52:42Z</dcterms:modified>
</cp:coreProperties>
</file>