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8B53EE-3543-4310-B92E-C4A0F8FC2F9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12B6AAD-987A-4A3D-8ACE-AB3EE456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A837-D9EA-4E3F-899A-025FA92BA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Song Popularity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46283-54D6-4D5F-91D6-D09C53A11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41639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21128-8C5F-46C3-82B6-4F122DAE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is this important?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9AE-7D95-4E86-B036-6B52554E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As an artist, songwriter, or music producer, you want your music to be liked by the general audience</a:t>
            </a:r>
          </a:p>
          <a:p>
            <a:r>
              <a:rPr lang="en-US">
                <a:solidFill>
                  <a:schemeClr val="tx1"/>
                </a:solidFill>
              </a:rPr>
              <a:t>Can the metrics or features of the song determine the song’s popularity?</a:t>
            </a:r>
          </a:p>
          <a:p>
            <a:r>
              <a:rPr lang="en-US">
                <a:solidFill>
                  <a:schemeClr val="tx1"/>
                </a:solidFill>
              </a:rPr>
              <a:t>If so, what are the features that affect the song’s popularity? Is there a correlation between the features and popularity? </a:t>
            </a:r>
          </a:p>
          <a:p>
            <a:r>
              <a:rPr lang="en-US">
                <a:solidFill>
                  <a:schemeClr val="tx1"/>
                </a:solidFill>
              </a:rPr>
              <a:t>Can we predict if a song will be popular based on its features?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F73E-5573-4EF6-8B53-75A60F92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D8B6-2978-4960-86D7-E9788D07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US" dirty="0"/>
              <a:t>The dataset has been provided by Spotify and Kaggle</a:t>
            </a:r>
          </a:p>
          <a:p>
            <a:r>
              <a:rPr lang="en-US" dirty="0"/>
              <a:t>It includes 19000 songs with 15 features of which 10 will be used to determine the popularity:</a:t>
            </a:r>
          </a:p>
          <a:p>
            <a:pPr lvl="1"/>
            <a:r>
              <a:rPr lang="en-US" dirty="0"/>
              <a:t>Target variable: Popularity </a:t>
            </a:r>
          </a:p>
          <a:p>
            <a:pPr lvl="2"/>
            <a:r>
              <a:rPr lang="en-US" dirty="0"/>
              <a:t>Songs with a </a:t>
            </a:r>
            <a:r>
              <a:rPr lang="en-US" dirty="0" err="1"/>
              <a:t>song_popularity</a:t>
            </a:r>
            <a:r>
              <a:rPr lang="en-US" dirty="0"/>
              <a:t> value greater than 70 is set as popularity value 1, else 0</a:t>
            </a:r>
          </a:p>
          <a:p>
            <a:pPr lvl="1"/>
            <a:r>
              <a:rPr lang="en-US" dirty="0"/>
              <a:t>Dependent variables (features): </a:t>
            </a:r>
            <a:r>
              <a:rPr lang="en-US" dirty="0" err="1"/>
              <a:t>Acousticness</a:t>
            </a:r>
            <a:r>
              <a:rPr lang="en-US" dirty="0"/>
              <a:t>, Danceability, Energy, </a:t>
            </a:r>
            <a:r>
              <a:rPr lang="en-US" dirty="0" err="1"/>
              <a:t>Instrumentalness</a:t>
            </a:r>
            <a:r>
              <a:rPr lang="en-US" dirty="0"/>
              <a:t>, Key, Liveness, Loudness, </a:t>
            </a:r>
            <a:r>
              <a:rPr lang="en-US" dirty="0" err="1"/>
              <a:t>Audio_mode</a:t>
            </a:r>
            <a:r>
              <a:rPr lang="en-US" dirty="0"/>
              <a:t>, Tempo, and </a:t>
            </a:r>
            <a:r>
              <a:rPr lang="en-US" dirty="0" err="1"/>
              <a:t>Audio_valence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8E2D-2F77-4AAC-B859-BD26A274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407714"/>
            <a:ext cx="731520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7877E-8E8B-4FFE-88A4-1213B71D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3346" y="461618"/>
            <a:ext cx="403860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E796E9-B60C-4E2A-8360-0B62C541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1950" y="498412"/>
            <a:ext cx="403860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95FC83-EBEF-4448-A6E3-4A3153C7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3346" y="4613307"/>
            <a:ext cx="403860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142DC4-1515-4180-A4F9-1CCB8F0A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83" y="2479612"/>
            <a:ext cx="4038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6005A1-3A23-4FD7-BF7B-D82C4585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50" y="4613307"/>
            <a:ext cx="3981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795E5B-E97E-4A05-A318-5233BC91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50" y="2497569"/>
            <a:ext cx="4038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C2EAB2C-2529-4498-8C7D-29FCDC2F09A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3616348" cy="132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60" dirty="0">
                <a:solidFill>
                  <a:srgbClr val="FFFFFF"/>
                </a:solidFill>
              </a:rPr>
              <a:t>The Features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4F9C63-3C81-421F-88B6-B8E246894B78}"/>
              </a:ext>
            </a:extLst>
          </p:cNvPr>
          <p:cNvSpPr txBox="1"/>
          <p:nvPr/>
        </p:nvSpPr>
        <p:spPr>
          <a:xfrm>
            <a:off x="252920" y="2597864"/>
            <a:ext cx="2880805" cy="3386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distribution of each feature by popularity</a:t>
            </a:r>
          </a:p>
        </p:txBody>
      </p:sp>
    </p:spTree>
    <p:extLst>
      <p:ext uri="{BB962C8B-B14F-4D97-AF65-F5344CB8AC3E}">
        <p14:creationId xmlns:p14="http://schemas.microsoft.com/office/powerpoint/2010/main" val="36726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47257A1-3CBF-477E-8F06-EA24858E4F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3616348" cy="132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60" dirty="0">
                <a:solidFill>
                  <a:srgbClr val="FFFFFF"/>
                </a:solidFill>
              </a:rPr>
              <a:t>The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78C31-4499-409E-B15D-CFE5A716F92D}"/>
              </a:ext>
            </a:extLst>
          </p:cNvPr>
          <p:cNvSpPr txBox="1"/>
          <p:nvPr/>
        </p:nvSpPr>
        <p:spPr>
          <a:xfrm>
            <a:off x="252920" y="2597864"/>
            <a:ext cx="2909380" cy="3386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Each feature was found significantly different between popular and unpopular songs. They’re also significantly correlated to popularity.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C2A015-2386-45A7-B3C3-091D680E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267" y="1195349"/>
            <a:ext cx="3864569" cy="18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F30FF6CB-5C98-4887-B14F-46FD8A35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3836" y="1189061"/>
            <a:ext cx="3864569" cy="18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0E47EB0C-31E3-4102-A1CE-224399AA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267" y="4023216"/>
            <a:ext cx="3864569" cy="18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B7A1AABC-F068-48F9-91F0-DAA9B0C5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3835" y="4023216"/>
            <a:ext cx="3864569" cy="18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0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53F64-B137-4A30-AC87-AD0119AE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Classification Model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5608-F3A0-4F18-9DD8-2C530E1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Logistic Regression</a:t>
            </a:r>
          </a:p>
          <a:p>
            <a:r>
              <a:rPr lang="en-US">
                <a:solidFill>
                  <a:schemeClr val="tx1"/>
                </a:solidFill>
              </a:rPr>
              <a:t>K Nearest Neighbor</a:t>
            </a:r>
          </a:p>
          <a:p>
            <a:r>
              <a:rPr lang="en-US">
                <a:solidFill>
                  <a:schemeClr val="tx1"/>
                </a:solidFill>
              </a:rPr>
              <a:t>Decision Tree</a:t>
            </a:r>
          </a:p>
          <a:p>
            <a:r>
              <a:rPr lang="en-US">
                <a:solidFill>
                  <a:schemeClr val="tx1"/>
                </a:solidFill>
              </a:rPr>
              <a:t>Support Vector Machine</a:t>
            </a:r>
          </a:p>
          <a:p>
            <a:r>
              <a:rPr lang="en-US">
                <a:solidFill>
                  <a:schemeClr val="tx1"/>
                </a:solidFill>
              </a:rPr>
              <a:t>These models were chosen because of we found a significant difference in the features between popular and unpopular songs. And these models work best with classification problems.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2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3A3EE-6770-42C9-B729-481215FF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6F96-D71A-4BA2-88CC-54342677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 Nearest Neighbor most accurately predicted the popularity of the songs based on its features with ~84% accuracy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Next questions to ask: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How does other features add to the popularity like artist name, song name, genre, release year, etc.?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How has the trend in popular songs’ features changed in the past 10 years? 20 years? 50 years?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How accurately can we predict the popularity score?</a:t>
            </a:r>
          </a:p>
        </p:txBody>
      </p:sp>
    </p:spTree>
    <p:extLst>
      <p:ext uri="{BB962C8B-B14F-4D97-AF65-F5344CB8AC3E}">
        <p14:creationId xmlns:p14="http://schemas.microsoft.com/office/powerpoint/2010/main" val="37436736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6A97DEE8EB242B6C9C9353CDFC788" ma:contentTypeVersion="12" ma:contentTypeDescription="Create a new document." ma:contentTypeScope="" ma:versionID="da759e086a8f5aaaa65f81d4780cdb8d">
  <xsd:schema xmlns:xsd="http://www.w3.org/2001/XMLSchema" xmlns:xs="http://www.w3.org/2001/XMLSchema" xmlns:p="http://schemas.microsoft.com/office/2006/metadata/properties" xmlns:ns3="90d06cae-0512-4c02-84f4-259c6ec8d13c" xmlns:ns4="0c5a4e64-42cd-4f9c-97d1-0eb4ee65f8cf" targetNamespace="http://schemas.microsoft.com/office/2006/metadata/properties" ma:root="true" ma:fieldsID="473871dc2a0a67c7197ed555666ab9ea" ns3:_="" ns4:_="">
    <xsd:import namespace="90d06cae-0512-4c02-84f4-259c6ec8d13c"/>
    <xsd:import namespace="0c5a4e64-42cd-4f9c-97d1-0eb4ee65f8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6cae-0512-4c02-84f4-259c6ec8d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a4e64-42cd-4f9c-97d1-0eb4ee65f8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9428E1-9D58-4B69-9AF9-C50A6F08E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6cae-0512-4c02-84f4-259c6ec8d13c"/>
    <ds:schemaRef ds:uri="0c5a4e64-42cd-4f9c-97d1-0eb4ee65f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B84F58-01D4-4E69-908C-C3CAA97CAD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E2527-1FC8-48AB-B048-D9C8A36F97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Predicting Song Popularity</vt:lpstr>
      <vt:lpstr>Why is this important?</vt:lpstr>
      <vt:lpstr>The Data</vt:lpstr>
      <vt:lpstr>PowerPoint Presentation</vt:lpstr>
      <vt:lpstr>PowerPoint Presentation</vt:lpstr>
      <vt:lpstr>Classification Model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Popularity</dc:title>
  <dc:creator>Jin, Christina J</dc:creator>
  <cp:lastModifiedBy>Jin, Christina J</cp:lastModifiedBy>
  <cp:revision>1</cp:revision>
  <dcterms:created xsi:type="dcterms:W3CDTF">2020-09-23T21:27:01Z</dcterms:created>
  <dcterms:modified xsi:type="dcterms:W3CDTF">2020-09-23T21:28:38Z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0x0101008C96A97DEE8EB242B6C9C9353CDFC788</vt:lpwstr>
  </property>
</Properties>
</file>