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70" r:id="rId7"/>
    <p:sldId id="259" r:id="rId8"/>
    <p:sldId id="271" r:id="rId9"/>
    <p:sldId id="264" r:id="rId10"/>
    <p:sldId id="266" r:id="rId11"/>
    <p:sldId id="265" r:id="rId12"/>
    <p:sldId id="272" r:id="rId13"/>
    <p:sldId id="273" r:id="rId14"/>
    <p:sldId id="274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B"/>
    <a:srgbClr val="0078B4"/>
    <a:srgbClr val="B381D9"/>
    <a:srgbClr val="FF4747"/>
    <a:srgbClr val="93D050"/>
    <a:srgbClr val="FFCE33"/>
    <a:srgbClr val="F69240"/>
    <a:srgbClr val="FF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66" d="100"/>
          <a:sy n="66" d="100"/>
        </p:scale>
        <p:origin x="-918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8C70A-D613-4ADB-9232-B8AB2274C385}" type="doc">
      <dgm:prSet loTypeId="urn:microsoft.com/office/officeart/2005/8/layout/pyramid2" loCatId="pyramid" qsTypeId="urn:microsoft.com/office/officeart/2005/8/quickstyle/3d7" qsCatId="3D" csTypeId="urn:microsoft.com/office/officeart/2005/8/colors/colorful2" csCatId="colorful" phldr="1"/>
      <dgm:spPr/>
    </dgm:pt>
    <dgm:pt modelId="{C7BB6C09-C5F5-462F-B14B-AF98498C263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sz="800" b="1" i="1" u="none" strike="noStrike" cap="none" normalizeH="0" baseline="0" dirty="0" smtClean="0">
            <a:ln/>
            <a:effectLst/>
            <a:latin typeface="Arial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sz="800" b="1" i="1" u="none" strike="noStrike" cap="none" normalizeH="0" baseline="0" dirty="0" smtClean="0">
            <a:ln/>
            <a:effectLst/>
            <a:latin typeface="Arial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800" b="1" i="1" u="none" strike="noStrike" cap="none" normalizeH="0" baseline="0" dirty="0" smtClean="0">
              <a:ln/>
              <a:effectLst/>
              <a:latin typeface="Arial" pitchFamily="34" charset="0"/>
            </a:rPr>
            <a:t>Indicadores de logro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800" b="0" i="1" u="none" strike="noStrike" cap="none" normalizeH="0" baseline="0" dirty="0" smtClean="0">
              <a:ln/>
              <a:effectLst/>
              <a:latin typeface="Arial" pitchFamily="34" charset="0"/>
            </a:rPr>
            <a:t>(Evidencias)</a:t>
          </a:r>
          <a:endParaRPr kumimoji="0" lang="es-ES" sz="1800" b="0" i="1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EC60CE2C-F091-4F88-9CF1-9F23EA3AAC76}" type="parTrans" cxnId="{6CF97E51-BF69-4F82-91C2-9230338A6699}">
      <dgm:prSet/>
      <dgm:spPr/>
      <dgm:t>
        <a:bodyPr/>
        <a:lstStyle/>
        <a:p>
          <a:endParaRPr lang="es-ES"/>
        </a:p>
      </dgm:t>
    </dgm:pt>
    <dgm:pt modelId="{C1743383-A5D3-4263-8060-02D1AE1906BF}" type="sibTrans" cxnId="{6CF97E51-BF69-4F82-91C2-9230338A6699}">
      <dgm:prSet/>
      <dgm:spPr/>
      <dgm:t>
        <a:bodyPr/>
        <a:lstStyle/>
        <a:p>
          <a:endParaRPr lang="es-ES"/>
        </a:p>
      </dgm:t>
    </dgm:pt>
    <dgm:pt modelId="{775413CB-8885-423D-B7DA-3FC141F9244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cap="none" normalizeH="0" baseline="0" dirty="0" smtClean="0">
              <a:ln/>
              <a:effectLst/>
              <a:latin typeface="Arial" pitchFamily="34" charset="0"/>
            </a:rPr>
            <a:t>Competencias de grado o etapa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cap="none" normalizeH="0" baseline="0" dirty="0" smtClean="0">
              <a:ln/>
              <a:effectLst/>
              <a:latin typeface="Arial" pitchFamily="34" charset="0"/>
            </a:rPr>
            <a:t>(</a:t>
          </a:r>
          <a:r>
            <a:rPr kumimoji="0" lang="es-ES" sz="1600" b="0" i="0" u="none" strike="noStrike" cap="none" normalizeH="0" baseline="0" dirty="0" smtClean="0">
              <a:ln/>
              <a:effectLst/>
              <a:latin typeface="Arial" pitchFamily="34" charset="0"/>
            </a:rPr>
            <a:t>realizaciones en el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0" i="0" u="none" strike="noStrike" cap="none" normalizeH="0" baseline="0" dirty="0" smtClean="0">
              <a:ln/>
              <a:effectLst/>
              <a:latin typeface="Arial" pitchFamily="34" charset="0"/>
            </a:rPr>
            <a:t>diario quehacer del aula) </a:t>
          </a:r>
        </a:p>
      </dgm:t>
    </dgm:pt>
    <dgm:pt modelId="{47E7137F-828D-4D5B-9690-C6C3FFD5DFCF}" type="parTrans" cxnId="{EA8C7A16-58A4-4F1D-8A85-EB23B38FE490}">
      <dgm:prSet/>
      <dgm:spPr/>
      <dgm:t>
        <a:bodyPr/>
        <a:lstStyle/>
        <a:p>
          <a:endParaRPr lang="es-ES"/>
        </a:p>
      </dgm:t>
    </dgm:pt>
    <dgm:pt modelId="{29D75174-410A-4492-A633-1BDF2502F90D}" type="sibTrans" cxnId="{EA8C7A16-58A4-4F1D-8A85-EB23B38FE490}">
      <dgm:prSet/>
      <dgm:spPr/>
      <dgm:t>
        <a:bodyPr/>
        <a:lstStyle/>
        <a:p>
          <a:endParaRPr lang="es-ES"/>
        </a:p>
      </dgm:t>
    </dgm:pt>
    <dgm:pt modelId="{A30C1380-002E-4C00-9F05-ED4BDE8A5F7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cap="none" normalizeH="0" baseline="0" dirty="0" smtClean="0">
              <a:ln/>
              <a:effectLst/>
              <a:latin typeface="Arial" pitchFamily="34" charset="0"/>
            </a:rPr>
            <a:t>Competencias de área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cap="none" normalizeH="0" baseline="0" dirty="0" smtClean="0">
              <a:ln/>
              <a:effectLst/>
              <a:latin typeface="Arial" pitchFamily="34" charset="0"/>
            </a:rPr>
            <a:t>(Están ligadas a los diversos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cap="none" normalizeH="0" baseline="0" dirty="0" smtClean="0">
              <a:ln/>
              <a:effectLst/>
              <a:latin typeface="Arial" pitchFamily="34" charset="0"/>
            </a:rPr>
            <a:t>campos del saber) </a:t>
          </a:r>
          <a:endParaRPr kumimoji="0" lang="es-ES" sz="1600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3F5CDF8D-724C-4B60-9FE2-454F84EEA799}" type="parTrans" cxnId="{0401860A-74FB-40AF-A271-DB12ACB32EA1}">
      <dgm:prSet/>
      <dgm:spPr/>
      <dgm:t>
        <a:bodyPr/>
        <a:lstStyle/>
        <a:p>
          <a:endParaRPr lang="es-ES"/>
        </a:p>
      </dgm:t>
    </dgm:pt>
    <dgm:pt modelId="{06AE06CD-157B-4161-93AB-51774FA45DAB}" type="sibTrans" cxnId="{0401860A-74FB-40AF-A271-DB12ACB32EA1}">
      <dgm:prSet/>
      <dgm:spPr/>
      <dgm:t>
        <a:bodyPr/>
        <a:lstStyle/>
        <a:p>
          <a:endParaRPr lang="es-ES"/>
        </a:p>
      </dgm:t>
    </dgm:pt>
    <dgm:pt modelId="{DC56A702-25AB-4BAC-8518-0E4D49D3E040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cap="none" normalizeH="0" baseline="0" dirty="0" smtClean="0">
              <a:ln/>
              <a:effectLst/>
              <a:latin typeface="Arial" pitchFamily="34" charset="0"/>
            </a:rPr>
            <a:t>Competencias de eje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cap="none" normalizeH="0" baseline="0" dirty="0" smtClean="0">
              <a:ln/>
              <a:effectLst/>
              <a:latin typeface="Arial" pitchFamily="34" charset="0"/>
            </a:rPr>
            <a:t>(El o la estudiante integra sus conocimientos al contexto y la vida cotidiana)</a:t>
          </a:r>
          <a:endParaRPr kumimoji="0" lang="es-ES" sz="1400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C5B217A1-4F45-40F5-9F66-5F51738925EB}" type="parTrans" cxnId="{1FCFBA30-1C48-42E2-BD42-B47D60B9DB03}">
      <dgm:prSet/>
      <dgm:spPr/>
      <dgm:t>
        <a:bodyPr/>
        <a:lstStyle/>
        <a:p>
          <a:endParaRPr lang="es-ES"/>
        </a:p>
      </dgm:t>
    </dgm:pt>
    <dgm:pt modelId="{5AEAA61B-7A45-40F3-BFD0-8DDD2E19ED38}" type="sibTrans" cxnId="{1FCFBA30-1C48-42E2-BD42-B47D60B9DB03}">
      <dgm:prSet/>
      <dgm:spPr/>
      <dgm:t>
        <a:bodyPr/>
        <a:lstStyle/>
        <a:p>
          <a:endParaRPr lang="es-ES"/>
        </a:p>
      </dgm:t>
    </dgm:pt>
    <dgm:pt modelId="{074D3B99-CB8C-4ECB-89B4-36C1291A93B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cap="none" normalizeH="0" baseline="0" dirty="0" smtClean="0">
              <a:ln/>
              <a:effectLst/>
              <a:latin typeface="Arial" pitchFamily="34" charset="0"/>
            </a:rPr>
            <a:t>Competencias Marco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cap="none" normalizeH="0" baseline="0" dirty="0" smtClean="0">
              <a:ln/>
              <a:effectLst/>
              <a:latin typeface="Arial" pitchFamily="34" charset="0"/>
            </a:rPr>
            <a:t>(Lo que se espera que el y la estudiante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cap="none" normalizeH="0" baseline="0" dirty="0" smtClean="0">
              <a:ln/>
              <a:effectLst/>
              <a:latin typeface="Arial" pitchFamily="34" charset="0"/>
            </a:rPr>
            <a:t>sepa ser y hacer al terminar su educación)</a:t>
          </a:r>
          <a:endParaRPr kumimoji="0" lang="es-ES" sz="1400" b="0" i="0" u="none" strike="noStrike" cap="none" normalizeH="0" baseline="0" dirty="0" smtClean="0">
            <a:ln/>
            <a:effectLst/>
            <a:latin typeface="Arial" pitchFamily="34" charset="0"/>
          </a:endParaRPr>
        </a:p>
      </dgm:t>
    </dgm:pt>
    <dgm:pt modelId="{4D7B91D5-4DF8-4ABC-AB3A-23BB72FF8AD7}" type="parTrans" cxnId="{5950675F-F316-42C8-9304-0863AA2F2104}">
      <dgm:prSet/>
      <dgm:spPr/>
      <dgm:t>
        <a:bodyPr/>
        <a:lstStyle/>
        <a:p>
          <a:endParaRPr lang="es-ES"/>
        </a:p>
      </dgm:t>
    </dgm:pt>
    <dgm:pt modelId="{5E5B2124-387C-4AC0-8E0B-A5085EBEE3B7}" type="sibTrans" cxnId="{5950675F-F316-42C8-9304-0863AA2F2104}">
      <dgm:prSet/>
      <dgm:spPr/>
      <dgm:t>
        <a:bodyPr/>
        <a:lstStyle/>
        <a:p>
          <a:endParaRPr lang="es-ES"/>
        </a:p>
      </dgm:t>
    </dgm:pt>
    <dgm:pt modelId="{4C834947-2E74-47A3-94B2-87A35CE831E2}" type="pres">
      <dgm:prSet presAssocID="{A778C70A-D613-4ADB-9232-B8AB2274C385}" presName="compositeShape" presStyleCnt="0">
        <dgm:presLayoutVars>
          <dgm:dir/>
          <dgm:resizeHandles/>
        </dgm:presLayoutVars>
      </dgm:prSet>
      <dgm:spPr/>
    </dgm:pt>
    <dgm:pt modelId="{75CE09B6-E803-4FD0-AA2E-9462DE719497}" type="pres">
      <dgm:prSet presAssocID="{A778C70A-D613-4ADB-9232-B8AB2274C385}" presName="pyramid" presStyleLbl="node1" presStyleIdx="0" presStyleCnt="1"/>
      <dgm:spPr/>
    </dgm:pt>
    <dgm:pt modelId="{EB814BD8-255C-421E-A4B2-08855BD29974}" type="pres">
      <dgm:prSet presAssocID="{A778C70A-D613-4ADB-9232-B8AB2274C385}" presName="theList" presStyleCnt="0"/>
      <dgm:spPr/>
    </dgm:pt>
    <dgm:pt modelId="{DDDAD75B-5DE8-4DA1-9DE5-FF656A631851}" type="pres">
      <dgm:prSet presAssocID="{C7BB6C09-C5F5-462F-B14B-AF98498C2634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2E7F03-67FB-4E71-9DE2-0924BB26DF7F}" type="pres">
      <dgm:prSet presAssocID="{C7BB6C09-C5F5-462F-B14B-AF98498C2634}" presName="aSpace" presStyleCnt="0"/>
      <dgm:spPr/>
    </dgm:pt>
    <dgm:pt modelId="{B93B8C55-B884-4270-8FA0-D9DEC0FDF5DD}" type="pres">
      <dgm:prSet presAssocID="{775413CB-8885-423D-B7DA-3FC141F92444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685DE-3558-40B4-AC47-B1295B24FE2A}" type="pres">
      <dgm:prSet presAssocID="{775413CB-8885-423D-B7DA-3FC141F92444}" presName="aSpace" presStyleCnt="0"/>
      <dgm:spPr/>
    </dgm:pt>
    <dgm:pt modelId="{B3C9A852-5D82-42EA-856D-167221DFDB68}" type="pres">
      <dgm:prSet presAssocID="{A30C1380-002E-4C00-9F05-ED4BDE8A5F7B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A27892-1784-4B10-8290-FDB14369921F}" type="pres">
      <dgm:prSet presAssocID="{A30C1380-002E-4C00-9F05-ED4BDE8A5F7B}" presName="aSpace" presStyleCnt="0"/>
      <dgm:spPr/>
    </dgm:pt>
    <dgm:pt modelId="{EF5D99B9-BE58-4656-BBE2-BD91E662F115}" type="pres">
      <dgm:prSet presAssocID="{DC56A702-25AB-4BAC-8518-0E4D49D3E040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F8C796-9B72-445B-835A-FA28146F2A67}" type="pres">
      <dgm:prSet presAssocID="{DC56A702-25AB-4BAC-8518-0E4D49D3E040}" presName="aSpace" presStyleCnt="0"/>
      <dgm:spPr/>
    </dgm:pt>
    <dgm:pt modelId="{702F521B-CC49-45B1-9026-102BB62CCF9E}" type="pres">
      <dgm:prSet presAssocID="{074D3B99-CB8C-4ECB-89B4-36C1291A93BE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FC178D-2F85-4E86-A738-EB42ACFC6818}" type="pres">
      <dgm:prSet presAssocID="{074D3B99-CB8C-4ECB-89B4-36C1291A93BE}" presName="aSpace" presStyleCnt="0"/>
      <dgm:spPr/>
    </dgm:pt>
  </dgm:ptLst>
  <dgm:cxnLst>
    <dgm:cxn modelId="{A90E5789-0DAB-4E19-A28A-E44D0FA5DC00}" type="presOf" srcId="{C7BB6C09-C5F5-462F-B14B-AF98498C2634}" destId="{DDDAD75B-5DE8-4DA1-9DE5-FF656A631851}" srcOrd="0" destOrd="0" presId="urn:microsoft.com/office/officeart/2005/8/layout/pyramid2"/>
    <dgm:cxn modelId="{6CF97E51-BF69-4F82-91C2-9230338A6699}" srcId="{A778C70A-D613-4ADB-9232-B8AB2274C385}" destId="{C7BB6C09-C5F5-462F-B14B-AF98498C2634}" srcOrd="0" destOrd="0" parTransId="{EC60CE2C-F091-4F88-9CF1-9F23EA3AAC76}" sibTransId="{C1743383-A5D3-4263-8060-02D1AE1906BF}"/>
    <dgm:cxn modelId="{5950675F-F316-42C8-9304-0863AA2F2104}" srcId="{A778C70A-D613-4ADB-9232-B8AB2274C385}" destId="{074D3B99-CB8C-4ECB-89B4-36C1291A93BE}" srcOrd="4" destOrd="0" parTransId="{4D7B91D5-4DF8-4ABC-AB3A-23BB72FF8AD7}" sibTransId="{5E5B2124-387C-4AC0-8E0B-A5085EBEE3B7}"/>
    <dgm:cxn modelId="{EA8C7A16-58A4-4F1D-8A85-EB23B38FE490}" srcId="{A778C70A-D613-4ADB-9232-B8AB2274C385}" destId="{775413CB-8885-423D-B7DA-3FC141F92444}" srcOrd="1" destOrd="0" parTransId="{47E7137F-828D-4D5B-9690-C6C3FFD5DFCF}" sibTransId="{29D75174-410A-4492-A633-1BDF2502F90D}"/>
    <dgm:cxn modelId="{0401860A-74FB-40AF-A271-DB12ACB32EA1}" srcId="{A778C70A-D613-4ADB-9232-B8AB2274C385}" destId="{A30C1380-002E-4C00-9F05-ED4BDE8A5F7B}" srcOrd="2" destOrd="0" parTransId="{3F5CDF8D-724C-4B60-9FE2-454F84EEA799}" sibTransId="{06AE06CD-157B-4161-93AB-51774FA45DAB}"/>
    <dgm:cxn modelId="{656F5377-0416-4B99-955B-090251D87F6A}" type="presOf" srcId="{A778C70A-D613-4ADB-9232-B8AB2274C385}" destId="{4C834947-2E74-47A3-94B2-87A35CE831E2}" srcOrd="0" destOrd="0" presId="urn:microsoft.com/office/officeart/2005/8/layout/pyramid2"/>
    <dgm:cxn modelId="{CF0BD57D-A9A2-417D-A155-499F699B7BE5}" type="presOf" srcId="{DC56A702-25AB-4BAC-8518-0E4D49D3E040}" destId="{EF5D99B9-BE58-4656-BBE2-BD91E662F115}" srcOrd="0" destOrd="0" presId="urn:microsoft.com/office/officeart/2005/8/layout/pyramid2"/>
    <dgm:cxn modelId="{BDBB57E7-6D99-46C4-B0D6-A6DAE770C25D}" type="presOf" srcId="{074D3B99-CB8C-4ECB-89B4-36C1291A93BE}" destId="{702F521B-CC49-45B1-9026-102BB62CCF9E}" srcOrd="0" destOrd="0" presId="urn:microsoft.com/office/officeart/2005/8/layout/pyramid2"/>
    <dgm:cxn modelId="{5B9B06E8-7064-4C6C-BFB6-AA1A1C501262}" type="presOf" srcId="{A30C1380-002E-4C00-9F05-ED4BDE8A5F7B}" destId="{B3C9A852-5D82-42EA-856D-167221DFDB68}" srcOrd="0" destOrd="0" presId="urn:microsoft.com/office/officeart/2005/8/layout/pyramid2"/>
    <dgm:cxn modelId="{61B1CACD-CDB4-49D3-B461-99B180EC5A3B}" type="presOf" srcId="{775413CB-8885-423D-B7DA-3FC141F92444}" destId="{B93B8C55-B884-4270-8FA0-D9DEC0FDF5DD}" srcOrd="0" destOrd="0" presId="urn:microsoft.com/office/officeart/2005/8/layout/pyramid2"/>
    <dgm:cxn modelId="{1FCFBA30-1C48-42E2-BD42-B47D60B9DB03}" srcId="{A778C70A-D613-4ADB-9232-B8AB2274C385}" destId="{DC56A702-25AB-4BAC-8518-0E4D49D3E040}" srcOrd="3" destOrd="0" parTransId="{C5B217A1-4F45-40F5-9F66-5F51738925EB}" sibTransId="{5AEAA61B-7A45-40F3-BFD0-8DDD2E19ED38}"/>
    <dgm:cxn modelId="{880F1517-4E32-4CFC-B7C1-39CC0D8BFA27}" type="presParOf" srcId="{4C834947-2E74-47A3-94B2-87A35CE831E2}" destId="{75CE09B6-E803-4FD0-AA2E-9462DE719497}" srcOrd="0" destOrd="0" presId="urn:microsoft.com/office/officeart/2005/8/layout/pyramid2"/>
    <dgm:cxn modelId="{1DEFDA8C-2728-4945-AA9A-5C468C9F80EE}" type="presParOf" srcId="{4C834947-2E74-47A3-94B2-87A35CE831E2}" destId="{EB814BD8-255C-421E-A4B2-08855BD29974}" srcOrd="1" destOrd="0" presId="urn:microsoft.com/office/officeart/2005/8/layout/pyramid2"/>
    <dgm:cxn modelId="{32170797-3526-497D-9F1F-5739FBDA78AB}" type="presParOf" srcId="{EB814BD8-255C-421E-A4B2-08855BD29974}" destId="{DDDAD75B-5DE8-4DA1-9DE5-FF656A631851}" srcOrd="0" destOrd="0" presId="urn:microsoft.com/office/officeart/2005/8/layout/pyramid2"/>
    <dgm:cxn modelId="{0F4644A5-8CE8-4E92-AAF6-60E97874C7E2}" type="presParOf" srcId="{EB814BD8-255C-421E-A4B2-08855BD29974}" destId="{F52E7F03-67FB-4E71-9DE2-0924BB26DF7F}" srcOrd="1" destOrd="0" presId="urn:microsoft.com/office/officeart/2005/8/layout/pyramid2"/>
    <dgm:cxn modelId="{CF17FF27-B925-4B62-91A9-7B30D61394A5}" type="presParOf" srcId="{EB814BD8-255C-421E-A4B2-08855BD29974}" destId="{B93B8C55-B884-4270-8FA0-D9DEC0FDF5DD}" srcOrd="2" destOrd="0" presId="urn:microsoft.com/office/officeart/2005/8/layout/pyramid2"/>
    <dgm:cxn modelId="{81FEB68B-9B6C-4F71-A2D3-007C6A813192}" type="presParOf" srcId="{EB814BD8-255C-421E-A4B2-08855BD29974}" destId="{041685DE-3558-40B4-AC47-B1295B24FE2A}" srcOrd="3" destOrd="0" presId="urn:microsoft.com/office/officeart/2005/8/layout/pyramid2"/>
    <dgm:cxn modelId="{53C2C03E-FF90-496F-ABC8-DF8F9A8A40B0}" type="presParOf" srcId="{EB814BD8-255C-421E-A4B2-08855BD29974}" destId="{B3C9A852-5D82-42EA-856D-167221DFDB68}" srcOrd="4" destOrd="0" presId="urn:microsoft.com/office/officeart/2005/8/layout/pyramid2"/>
    <dgm:cxn modelId="{EFF7985F-06FA-428B-B253-12208E6AD559}" type="presParOf" srcId="{EB814BD8-255C-421E-A4B2-08855BD29974}" destId="{BDA27892-1784-4B10-8290-FDB14369921F}" srcOrd="5" destOrd="0" presId="urn:microsoft.com/office/officeart/2005/8/layout/pyramid2"/>
    <dgm:cxn modelId="{2CDF3D7D-689E-49BF-B545-8B64BC09C5D0}" type="presParOf" srcId="{EB814BD8-255C-421E-A4B2-08855BD29974}" destId="{EF5D99B9-BE58-4656-BBE2-BD91E662F115}" srcOrd="6" destOrd="0" presId="urn:microsoft.com/office/officeart/2005/8/layout/pyramid2"/>
    <dgm:cxn modelId="{040DCA34-53A8-44E9-BAD9-146DA487FF4E}" type="presParOf" srcId="{EB814BD8-255C-421E-A4B2-08855BD29974}" destId="{76F8C796-9B72-445B-835A-FA28146F2A67}" srcOrd="7" destOrd="0" presId="urn:microsoft.com/office/officeart/2005/8/layout/pyramid2"/>
    <dgm:cxn modelId="{3D37D1AC-1E19-4A35-A66F-1077A91E4B99}" type="presParOf" srcId="{EB814BD8-255C-421E-A4B2-08855BD29974}" destId="{702F521B-CC49-45B1-9026-102BB62CCF9E}" srcOrd="8" destOrd="0" presId="urn:microsoft.com/office/officeart/2005/8/layout/pyramid2"/>
    <dgm:cxn modelId="{6C3B9895-4752-442A-967C-ED45C096470C}" type="presParOf" srcId="{EB814BD8-255C-421E-A4B2-08855BD29974}" destId="{B2FC178D-2F85-4E86-A738-EB42ACFC681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E09B6-E803-4FD0-AA2E-9462DE719497}">
      <dsp:nvSpPr>
        <dsp:cNvPr id="0" name=""/>
        <dsp:cNvSpPr/>
      </dsp:nvSpPr>
      <dsp:spPr>
        <a:xfrm>
          <a:off x="210755" y="0"/>
          <a:ext cx="5286388" cy="5286388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DAD75B-5DE8-4DA1-9DE5-FF656A631851}">
      <dsp:nvSpPr>
        <dsp:cNvPr id="0" name=""/>
        <dsp:cNvSpPr/>
      </dsp:nvSpPr>
      <dsp:spPr>
        <a:xfrm>
          <a:off x="2853949" y="529155"/>
          <a:ext cx="3436152" cy="7516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sz="800" b="1" i="1" u="none" strike="noStrike" kern="1200" cap="none" normalizeH="0" baseline="0" dirty="0" smtClean="0">
            <a:ln/>
            <a:effectLst/>
            <a:latin typeface="Arial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s-ES" sz="800" b="1" i="1" u="none" strike="noStrike" kern="1200" cap="none" normalizeH="0" baseline="0" dirty="0" smtClean="0">
            <a:ln/>
            <a:effectLst/>
            <a:latin typeface="Arial" pitchFamily="34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800" b="1" i="1" u="none" strike="noStrike" kern="1200" cap="none" normalizeH="0" baseline="0" dirty="0" smtClean="0">
              <a:ln/>
              <a:effectLst/>
              <a:latin typeface="Arial" pitchFamily="34" charset="0"/>
            </a:rPr>
            <a:t>Indicadores de logro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800" b="0" i="1" u="none" strike="noStrike" kern="1200" cap="none" normalizeH="0" baseline="0" dirty="0" smtClean="0">
              <a:ln/>
              <a:effectLst/>
              <a:latin typeface="Arial" pitchFamily="34" charset="0"/>
            </a:rPr>
            <a:t>(Evidencias)</a:t>
          </a:r>
          <a:endParaRPr kumimoji="0" lang="es-ES" sz="1800" b="0" i="1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2890642" y="565848"/>
        <a:ext cx="3362766" cy="678272"/>
      </dsp:txXfrm>
    </dsp:sp>
    <dsp:sp modelId="{B93B8C55-B884-4270-8FA0-D9DEC0FDF5DD}">
      <dsp:nvSpPr>
        <dsp:cNvPr id="0" name=""/>
        <dsp:cNvSpPr/>
      </dsp:nvSpPr>
      <dsp:spPr>
        <a:xfrm>
          <a:off x="2853949" y="1374770"/>
          <a:ext cx="3436152" cy="7516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38851"/>
              <a:satOff val="-1944"/>
              <a:lumOff val="-1029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kern="1200" cap="none" normalizeH="0" baseline="0" dirty="0" smtClean="0">
              <a:ln/>
              <a:effectLst/>
              <a:latin typeface="Arial" pitchFamily="34" charset="0"/>
            </a:rPr>
            <a:t>Competencias de grado o etapa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kern="1200" cap="none" normalizeH="0" baseline="0" dirty="0" smtClean="0">
              <a:ln/>
              <a:effectLst/>
              <a:latin typeface="Arial" pitchFamily="34" charset="0"/>
            </a:rPr>
            <a:t>(</a:t>
          </a:r>
          <a:r>
            <a:rPr kumimoji="0" lang="es-ES" sz="1600" b="0" i="0" u="none" strike="noStrike" kern="1200" cap="none" normalizeH="0" baseline="0" dirty="0" smtClean="0">
              <a:ln/>
              <a:effectLst/>
              <a:latin typeface="Arial" pitchFamily="34" charset="0"/>
            </a:rPr>
            <a:t>realizaciones en el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0" i="0" u="none" strike="noStrike" kern="1200" cap="none" normalizeH="0" baseline="0" dirty="0" smtClean="0">
              <a:ln/>
              <a:effectLst/>
              <a:latin typeface="Arial" pitchFamily="34" charset="0"/>
            </a:rPr>
            <a:t>diario quehacer del aula) </a:t>
          </a:r>
        </a:p>
      </dsp:txBody>
      <dsp:txXfrm>
        <a:off x="2890642" y="1411463"/>
        <a:ext cx="3362766" cy="678272"/>
      </dsp:txXfrm>
    </dsp:sp>
    <dsp:sp modelId="{B3C9A852-5D82-42EA-856D-167221DFDB68}">
      <dsp:nvSpPr>
        <dsp:cNvPr id="0" name=""/>
        <dsp:cNvSpPr/>
      </dsp:nvSpPr>
      <dsp:spPr>
        <a:xfrm>
          <a:off x="2853949" y="2220386"/>
          <a:ext cx="3436152" cy="7516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77702"/>
              <a:satOff val="-3888"/>
              <a:lumOff val="-2059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kern="1200" cap="none" normalizeH="0" baseline="0" dirty="0" smtClean="0">
              <a:ln/>
              <a:effectLst/>
              <a:latin typeface="Arial" pitchFamily="34" charset="0"/>
            </a:rPr>
            <a:t>Competencias de área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kern="1200" cap="none" normalizeH="0" baseline="0" dirty="0" smtClean="0">
              <a:ln/>
              <a:effectLst/>
              <a:latin typeface="Arial" pitchFamily="34" charset="0"/>
            </a:rPr>
            <a:t>(Están ligadas a los diversos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600" b="0" i="0" u="none" strike="noStrike" kern="1200" cap="none" normalizeH="0" baseline="0" dirty="0" smtClean="0">
              <a:ln/>
              <a:effectLst/>
              <a:latin typeface="Arial" pitchFamily="34" charset="0"/>
            </a:rPr>
            <a:t>campos del saber) </a:t>
          </a:r>
          <a:endParaRPr kumimoji="0" lang="es-ES" sz="16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2890642" y="2257079"/>
        <a:ext cx="3362766" cy="678272"/>
      </dsp:txXfrm>
    </dsp:sp>
    <dsp:sp modelId="{EF5D99B9-BE58-4656-BBE2-BD91E662F115}">
      <dsp:nvSpPr>
        <dsp:cNvPr id="0" name=""/>
        <dsp:cNvSpPr/>
      </dsp:nvSpPr>
      <dsp:spPr>
        <a:xfrm>
          <a:off x="2853949" y="3066001"/>
          <a:ext cx="3436152" cy="7516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916553"/>
              <a:satOff val="-5832"/>
              <a:lumOff val="-308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kern="1200" cap="none" normalizeH="0" baseline="0" dirty="0" smtClean="0">
              <a:ln/>
              <a:effectLst/>
              <a:latin typeface="Arial" pitchFamily="34" charset="0"/>
            </a:rPr>
            <a:t>Competencias de eje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kern="1200" cap="none" normalizeH="0" baseline="0" dirty="0" smtClean="0">
              <a:ln/>
              <a:effectLst/>
              <a:latin typeface="Arial" pitchFamily="34" charset="0"/>
            </a:rPr>
            <a:t>(El o la estudiante integra sus conocimientos al contexto y la vida cotidiana)</a:t>
          </a:r>
          <a:endParaRPr kumimoji="0" lang="es-ES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2890642" y="3102694"/>
        <a:ext cx="3362766" cy="678272"/>
      </dsp:txXfrm>
    </dsp:sp>
    <dsp:sp modelId="{702F521B-CC49-45B1-9026-102BB62CCF9E}">
      <dsp:nvSpPr>
        <dsp:cNvPr id="0" name=""/>
        <dsp:cNvSpPr/>
      </dsp:nvSpPr>
      <dsp:spPr>
        <a:xfrm>
          <a:off x="2853949" y="3911617"/>
          <a:ext cx="3436152" cy="7516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555403"/>
              <a:satOff val="-7776"/>
              <a:lumOff val="-4117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sz="1600" b="1" i="0" u="none" strike="noStrike" kern="1200" cap="none" normalizeH="0" baseline="0" dirty="0" smtClean="0">
              <a:ln/>
              <a:effectLst/>
              <a:latin typeface="Arial" pitchFamily="34" charset="0"/>
            </a:rPr>
            <a:t>Competencias Marco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kern="1200" cap="none" normalizeH="0" baseline="0" dirty="0" smtClean="0">
              <a:ln/>
              <a:effectLst/>
              <a:latin typeface="Arial" pitchFamily="34" charset="0"/>
            </a:rPr>
            <a:t>(Lo que se espera que el y la estudiante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1400" b="0" i="0" u="none" strike="noStrike" kern="1200" cap="none" normalizeH="0" baseline="0" dirty="0" smtClean="0">
              <a:ln/>
              <a:effectLst/>
              <a:latin typeface="Arial" pitchFamily="34" charset="0"/>
            </a:rPr>
            <a:t>sepa ser y hacer al terminar su educación)</a:t>
          </a:r>
          <a:endParaRPr kumimoji="0" lang="es-ES" sz="1400" b="0" i="0" u="none" strike="noStrike" kern="1200" cap="none" normalizeH="0" baseline="0" dirty="0" smtClean="0">
            <a:ln/>
            <a:effectLst/>
            <a:latin typeface="Arial" pitchFamily="34" charset="0"/>
          </a:endParaRPr>
        </a:p>
      </dsp:txBody>
      <dsp:txXfrm>
        <a:off x="2890642" y="3948310"/>
        <a:ext cx="3362766" cy="67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FAF9E-6E25-4EBF-AF79-0283A1661B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A070-50B0-4F31-8897-CE96A8CB42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AFA0B-D2A6-4FBB-998D-3A7147E8C4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5CE4C-034B-4ECF-9E01-ADC094DD5E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A580F-FB58-4526-8B26-D5567FEA98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AC4F2-DF68-4248-BA77-1074814B0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044A-2EE3-42E9-BB54-651FAE56CF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D78D5-3BF7-47FE-9A9A-F021329844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5F57-A8C8-4100-A62B-5AF4B8C2F0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6312F-09EB-40A6-B95A-D5126FFD0B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GT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94054-5718-430D-9A02-269FF36B82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D62F2AD-261F-4503-9C85-7A2D463E6A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65253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9pPr>
          </a:lstStyle>
          <a:p>
            <a:r>
              <a:rPr lang="en-US" altLang="es-GT" sz="3600" b="1" dirty="0" err="1" smtClean="0">
                <a:solidFill>
                  <a:srgbClr val="00387B"/>
                </a:solidFill>
                <a:latin typeface="Futura" pitchFamily="-48" charset="0"/>
              </a:rPr>
              <a:t>Seminario</a:t>
            </a:r>
            <a:r>
              <a:rPr lang="en-US" altLang="es-GT" sz="3600" b="1" dirty="0" smtClean="0">
                <a:solidFill>
                  <a:srgbClr val="00387B"/>
                </a:solidFill>
                <a:latin typeface="Futura" pitchFamily="-48" charset="0"/>
              </a:rPr>
              <a:t> de </a:t>
            </a:r>
            <a:r>
              <a:rPr lang="en-US" altLang="es-GT" sz="3600" b="1" dirty="0" err="1" smtClean="0">
                <a:solidFill>
                  <a:srgbClr val="00387B"/>
                </a:solidFill>
                <a:latin typeface="Futura" pitchFamily="-48" charset="0"/>
              </a:rPr>
              <a:t>especialistas</a:t>
            </a:r>
            <a:r>
              <a:rPr lang="en-US" altLang="es-GT" sz="3600" b="1" dirty="0" smtClean="0">
                <a:solidFill>
                  <a:srgbClr val="00387B"/>
                </a:solidFill>
                <a:latin typeface="Futura" pitchFamily="-48" charset="0"/>
              </a:rPr>
              <a:t> </a:t>
            </a:r>
            <a:r>
              <a:rPr lang="en-US" altLang="es-GT" sz="3600" b="1" dirty="0" err="1" smtClean="0">
                <a:solidFill>
                  <a:srgbClr val="00387B"/>
                </a:solidFill>
                <a:latin typeface="Futura" pitchFamily="-48" charset="0"/>
              </a:rPr>
              <a:t>en</a:t>
            </a:r>
            <a:r>
              <a:rPr lang="en-US" altLang="es-GT" sz="3600" b="1" dirty="0" smtClean="0">
                <a:solidFill>
                  <a:srgbClr val="00387B"/>
                </a:solidFill>
                <a:latin typeface="Futura" pitchFamily="-48" charset="0"/>
              </a:rPr>
              <a:t> TIC</a:t>
            </a:r>
            <a:endParaRPr lang="en-US" altLang="es-GT" sz="3600" b="1" dirty="0">
              <a:solidFill>
                <a:srgbClr val="00387B"/>
              </a:solidFill>
              <a:latin typeface="Futura" pitchFamily="-4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43000" y="2928938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b="1" dirty="0" err="1" smtClean="0">
                <a:solidFill>
                  <a:srgbClr val="0078B4"/>
                </a:solidFill>
                <a:latin typeface="Futura" pitchFamily="-48" charset="0"/>
              </a:rPr>
              <a:t>Planificación</a:t>
            </a:r>
            <a:r>
              <a:rPr lang="en-US" altLang="es-GT" b="1" dirty="0" smtClean="0">
                <a:solidFill>
                  <a:srgbClr val="0078B4"/>
                </a:solidFill>
                <a:latin typeface="Futura" pitchFamily="-48" charset="0"/>
              </a:rPr>
              <a:t> de TIC </a:t>
            </a:r>
            <a:r>
              <a:rPr lang="en-US" altLang="es-GT" b="1" dirty="0" err="1" smtClean="0">
                <a:solidFill>
                  <a:srgbClr val="0078B4"/>
                </a:solidFill>
                <a:latin typeface="Futura" pitchFamily="-48" charset="0"/>
              </a:rPr>
              <a:t>según</a:t>
            </a:r>
            <a:r>
              <a:rPr lang="en-US" altLang="es-GT" b="1" dirty="0" smtClean="0">
                <a:solidFill>
                  <a:srgbClr val="0078B4"/>
                </a:solidFill>
                <a:latin typeface="Futura" pitchFamily="-48" charset="0"/>
              </a:rPr>
              <a:t> el CNB</a:t>
            </a:r>
            <a:endParaRPr lang="en-US" altLang="es-GT" b="1" dirty="0">
              <a:solidFill>
                <a:srgbClr val="0078B4"/>
              </a:solidFill>
              <a:latin typeface="Futura" pitchFamily="-48" charset="0"/>
            </a:endParaRP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214438" y="3929063"/>
            <a:ext cx="29482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48" charset="-128"/>
              </a:defRPr>
            </a:lvl9pPr>
          </a:lstStyle>
          <a:p>
            <a:r>
              <a:rPr lang="es-GT" altLang="es-GT" sz="1400" dirty="0">
                <a:solidFill>
                  <a:srgbClr val="0070C0"/>
                </a:solidFill>
                <a:latin typeface="Futura" pitchFamily="-48" charset="0"/>
              </a:rPr>
              <a:t>Guatemala, </a:t>
            </a:r>
            <a:r>
              <a:rPr lang="es-GT" altLang="es-GT" sz="1400" dirty="0" smtClean="0">
                <a:solidFill>
                  <a:srgbClr val="0070C0"/>
                </a:solidFill>
                <a:latin typeface="Futura" pitchFamily="-48" charset="0"/>
              </a:rPr>
              <a:t>23 de octubre de 2014</a:t>
            </a:r>
            <a:endParaRPr lang="es-ES" altLang="es-GT" sz="1400" dirty="0">
              <a:solidFill>
                <a:srgbClr val="0070C0"/>
              </a:solidFill>
              <a:latin typeface="Futura" pitchFamily="-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2357438" y="214313"/>
            <a:ext cx="5357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s-GT" altLang="es-GT">
                <a:solidFill>
                  <a:srgbClr val="00387B"/>
                </a:solidFill>
              </a:rPr>
              <a:t>Aspectos generales a tener en cuenta para planificar</a:t>
            </a:r>
            <a:endParaRPr lang="es-ES" altLang="es-GT">
              <a:solidFill>
                <a:srgbClr val="00387B"/>
              </a:solidFill>
            </a:endParaRPr>
          </a:p>
        </p:txBody>
      </p:sp>
      <p:pic>
        <p:nvPicPr>
          <p:cNvPr id="7" name="4 Diagram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06438"/>
            <a:ext cx="869315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 Diagrama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33675"/>
            <a:ext cx="7537971" cy="53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2083896" y="1916832"/>
            <a:ext cx="5232295" cy="4210374"/>
            <a:chOff x="1793266" y="1682965"/>
            <a:chExt cx="5522925" cy="4444241"/>
          </a:xfrm>
        </p:grpSpPr>
        <p:sp>
          <p:nvSpPr>
            <p:cNvPr id="4" name="3 Flecha arriba y abajo"/>
            <p:cNvSpPr/>
            <p:nvPr/>
          </p:nvSpPr>
          <p:spPr bwMode="auto">
            <a:xfrm rot="18516772">
              <a:off x="5497226" y="1611449"/>
              <a:ext cx="714651" cy="1112598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" name="4 Flecha arriba y abajo"/>
            <p:cNvSpPr/>
            <p:nvPr/>
          </p:nvSpPr>
          <p:spPr bwMode="auto">
            <a:xfrm rot="1229650">
              <a:off x="6601540" y="3947524"/>
              <a:ext cx="714651" cy="1112598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6" name="5 Flecha arriba y abajo"/>
            <p:cNvSpPr/>
            <p:nvPr/>
          </p:nvSpPr>
          <p:spPr bwMode="auto">
            <a:xfrm rot="16200000">
              <a:off x="4229404" y="5213582"/>
              <a:ext cx="714651" cy="1112598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8" name="7 Flecha arriba y abajo"/>
            <p:cNvSpPr/>
            <p:nvPr/>
          </p:nvSpPr>
          <p:spPr bwMode="auto">
            <a:xfrm rot="21188871">
              <a:off x="1793266" y="3824849"/>
              <a:ext cx="714651" cy="1112598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8 Flecha arriba y abajo"/>
            <p:cNvSpPr/>
            <p:nvPr/>
          </p:nvSpPr>
          <p:spPr bwMode="auto">
            <a:xfrm rot="3303142">
              <a:off x="2732204" y="1483992"/>
              <a:ext cx="714651" cy="1112598"/>
            </a:xfrm>
            <a:prstGeom prst="upDownArrow">
              <a:avLst/>
            </a:prstGeom>
            <a:solidFill>
              <a:schemeClr val="bg2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2699792" y="24190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>
                <a:solidFill>
                  <a:srgbClr val="00387B"/>
                </a:solidFill>
              </a:rPr>
              <a:t>Elementos de la planificación</a:t>
            </a:r>
            <a:endParaRPr lang="es-GT" dirty="0">
              <a:solidFill>
                <a:srgbClr val="003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5572125" y="1357313"/>
            <a:ext cx="2913063" cy="71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s-GT" altLang="es-GT" sz="2000" dirty="0">
                <a:latin typeface="Calibri" pitchFamily="34" charset="0"/>
              </a:rPr>
              <a:t>Escoja los </a:t>
            </a:r>
            <a:r>
              <a:rPr lang="es-GT" altLang="es-GT" sz="2000" dirty="0" smtClean="0">
                <a:latin typeface="Calibri" pitchFamily="34" charset="0"/>
              </a:rPr>
              <a:t>contenidos.</a:t>
            </a:r>
            <a:endParaRPr lang="es-GT" altLang="es-GT" sz="2000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857250" y="2528143"/>
            <a:ext cx="3429000" cy="1472454"/>
            <a:chOff x="1317" y="8215"/>
            <a:chExt cx="5097" cy="2319"/>
          </a:xfrm>
        </p:grpSpPr>
        <p:sp>
          <p:nvSpPr>
            <p:cNvPr id="16" name="WordArt 6" descr="Vertical estrecha"/>
            <p:cNvSpPr>
              <a:spLocks noChangeArrowheads="1" noChangeShapeType="1" noTextEdit="1"/>
            </p:cNvSpPr>
            <p:nvPr/>
          </p:nvSpPr>
          <p:spPr bwMode="auto">
            <a:xfrm>
              <a:off x="1317" y="8336"/>
              <a:ext cx="425" cy="1635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es-GT" sz="3600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87B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2.</a:t>
              </a:r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084" y="8215"/>
              <a:ext cx="4330" cy="231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s-GT" altLang="es-GT" sz="2200" dirty="0">
                  <a:latin typeface="Calibri" pitchFamily="34" charset="0"/>
                </a:rPr>
                <a:t>Decida cómo facilitará los aprendizajes  escogiendo el tipo de planificación</a:t>
              </a:r>
              <a:r>
                <a:rPr lang="es-GT" altLang="es-GT" sz="2200" dirty="0" smtClean="0">
                  <a:latin typeface="Calibri" pitchFamily="34" charset="0"/>
                </a:rPr>
                <a:t>.</a:t>
              </a:r>
              <a:endParaRPr lang="es-GT" altLang="es-GT" sz="2200" dirty="0"/>
            </a:p>
          </p:txBody>
        </p:sp>
      </p:grpSp>
      <p:sp>
        <p:nvSpPr>
          <p:cNvPr id="12" name="WordArt 10" descr="Vertical estrecha"/>
          <p:cNvSpPr>
            <a:spLocks noChangeArrowheads="1" noChangeShapeType="1" noTextEdit="1"/>
          </p:cNvSpPr>
          <p:nvPr/>
        </p:nvSpPr>
        <p:spPr bwMode="auto">
          <a:xfrm>
            <a:off x="857250" y="4214576"/>
            <a:ext cx="357230" cy="1071799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3.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917797" y="1071563"/>
            <a:ext cx="3368453" cy="1000050"/>
            <a:chOff x="1110" y="5408"/>
            <a:chExt cx="5007" cy="1575"/>
          </a:xfrm>
        </p:grpSpPr>
        <p:sp>
          <p:nvSpPr>
            <p:cNvPr id="14" name="WordArt 14" descr="Vertical estrecha"/>
            <p:cNvSpPr>
              <a:spLocks noChangeArrowheads="1" noChangeShapeType="1" noTextEdit="1"/>
            </p:cNvSpPr>
            <p:nvPr/>
          </p:nvSpPr>
          <p:spPr bwMode="auto">
            <a:xfrm>
              <a:off x="1110" y="5408"/>
              <a:ext cx="472" cy="1575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es-GT" sz="3600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87B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1.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869" y="5858"/>
              <a:ext cx="4248" cy="10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s-GT" altLang="es-GT" sz="2200" dirty="0">
                  <a:latin typeface="Calibri" pitchFamily="34" charset="0"/>
                </a:rPr>
                <a:t>Haga un </a:t>
              </a:r>
              <a:r>
                <a:rPr lang="es-GT" altLang="es-GT" sz="2200" dirty="0" smtClean="0">
                  <a:latin typeface="Calibri" pitchFamily="34" charset="0"/>
                </a:rPr>
                <a:t>diagnóstico.</a:t>
              </a:r>
              <a:endParaRPr lang="es-GT" altLang="es-GT" sz="2200" dirty="0"/>
            </a:p>
          </p:txBody>
        </p:sp>
      </p:grp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285875" y="4357688"/>
            <a:ext cx="2913063" cy="1214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Seleccione la competencia e indicadores de </a:t>
            </a:r>
            <a:r>
              <a:rPr lang="es-GT" altLang="es-GT" sz="2200" dirty="0" smtClean="0">
                <a:latin typeface="Calibri" pitchFamily="34" charset="0"/>
              </a:rPr>
              <a:t>logro.</a:t>
            </a:r>
            <a:endParaRPr lang="es-GT" altLang="es-GT" sz="22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71750" y="285750"/>
            <a:ext cx="5357813" cy="928688"/>
          </a:xfrm>
          <a:prstGeom prst="cloudCallout">
            <a:avLst>
              <a:gd name="adj1" fmla="val 9737"/>
              <a:gd name="adj2" fmla="val 7332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s-GT" sz="20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Para  contextualizar puede utilizar los ejes del currículo.</a:t>
            </a:r>
            <a:endParaRPr lang="es-GT" sz="2000" dirty="0">
              <a:solidFill>
                <a:schemeClr val="tx1"/>
              </a:solidFill>
            </a:endParaRPr>
          </a:p>
        </p:txBody>
      </p:sp>
      <p:sp>
        <p:nvSpPr>
          <p:cNvPr id="7" name="WordArt 10" descr="Vertical estrecha"/>
          <p:cNvSpPr>
            <a:spLocks noChangeArrowheads="1" noChangeShapeType="1" noTextEdit="1"/>
          </p:cNvSpPr>
          <p:nvPr/>
        </p:nvSpPr>
        <p:spPr bwMode="auto">
          <a:xfrm>
            <a:off x="5000625" y="1214438"/>
            <a:ext cx="346075" cy="112236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4.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72125" y="2428875"/>
            <a:ext cx="2928938" cy="2143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Escoja las actividades de aprendizaje, de acuerdo a la competencia, el tipo de planificación y la </a:t>
            </a:r>
            <a:r>
              <a:rPr lang="es-GT" altLang="es-GT" sz="2200" dirty="0" smtClean="0">
                <a:latin typeface="Calibri" pitchFamily="34" charset="0"/>
              </a:rPr>
              <a:t>contextualización.</a:t>
            </a:r>
            <a:endParaRPr lang="es-GT" altLang="es-GT" sz="2200" dirty="0"/>
          </a:p>
        </p:txBody>
      </p:sp>
      <p:sp>
        <p:nvSpPr>
          <p:cNvPr id="9" name="WordArt 10" descr="Vertical estrecha"/>
          <p:cNvSpPr>
            <a:spLocks noChangeArrowheads="1" noChangeShapeType="1" noTextEdit="1"/>
          </p:cNvSpPr>
          <p:nvPr/>
        </p:nvSpPr>
        <p:spPr bwMode="auto">
          <a:xfrm>
            <a:off x="5143500" y="2928938"/>
            <a:ext cx="346075" cy="1122362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5.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357688" y="5000625"/>
            <a:ext cx="4572000" cy="1428750"/>
          </a:xfrm>
          <a:prstGeom prst="cloudCallout">
            <a:avLst>
              <a:gd name="adj1" fmla="val 5657"/>
              <a:gd name="adj2" fmla="val -782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s-GT" sz="18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No olvide seleccionar actividades para desarrollar las fases del aprendizaje significativo</a:t>
            </a:r>
            <a:endParaRPr lang="es-G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70880" y="5456397"/>
            <a:ext cx="4714875" cy="461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s-GT" dirty="0">
                <a:solidFill>
                  <a:srgbClr val="00387B"/>
                </a:solidFill>
                <a:latin typeface="Calibri" pitchFamily="34" charset="0"/>
                <a:cs typeface="Arial" pitchFamily="34" charset="0"/>
              </a:rPr>
              <a:t>El límite es su creatividad e ingenio.</a:t>
            </a:r>
            <a:endParaRPr lang="es-GT" dirty="0">
              <a:solidFill>
                <a:srgbClr val="00387B"/>
              </a:solidFill>
            </a:endParaRPr>
          </a:p>
        </p:txBody>
      </p:sp>
      <p:sp>
        <p:nvSpPr>
          <p:cNvPr id="4" name="WordArt 6" descr="Vertical estrecha"/>
          <p:cNvSpPr>
            <a:spLocks noChangeArrowheads="1" noChangeShapeType="1" noTextEdit="1"/>
          </p:cNvSpPr>
          <p:nvPr/>
        </p:nvSpPr>
        <p:spPr bwMode="auto">
          <a:xfrm>
            <a:off x="683568" y="2680088"/>
            <a:ext cx="285750" cy="103822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7.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199505" y="2598897"/>
            <a:ext cx="2913063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Decida las actividades de evaluación </a:t>
            </a:r>
            <a:r>
              <a:rPr lang="es-GT" altLang="es-GT" sz="2200" dirty="0" smtClean="0">
                <a:latin typeface="Calibri" pitchFamily="34" charset="0"/>
              </a:rPr>
              <a:t>formativa.</a:t>
            </a:r>
            <a:endParaRPr lang="es-GT" altLang="es-GT" sz="2200" dirty="0"/>
          </a:p>
        </p:txBody>
      </p:sp>
      <p:sp>
        <p:nvSpPr>
          <p:cNvPr id="6" name="WordArt 6" descr="Vertical estrecha"/>
          <p:cNvSpPr>
            <a:spLocks noChangeArrowheads="1" noChangeShapeType="1" noTextEdit="1"/>
          </p:cNvSpPr>
          <p:nvPr/>
        </p:nvSpPr>
        <p:spPr bwMode="auto">
          <a:xfrm>
            <a:off x="683568" y="4108838"/>
            <a:ext cx="285750" cy="103822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8.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99505" y="4027647"/>
            <a:ext cx="2913063" cy="1214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No olvide las actividades de </a:t>
            </a:r>
            <a:r>
              <a:rPr lang="es-GT" altLang="es-GT" sz="2200" dirty="0" smtClean="0">
                <a:latin typeface="Calibri" pitchFamily="34" charset="0"/>
              </a:rPr>
              <a:t>mejoramiento.</a:t>
            </a:r>
            <a:endParaRPr lang="es-GT" altLang="es-GT" sz="2200" dirty="0"/>
          </a:p>
        </p:txBody>
      </p:sp>
      <p:sp>
        <p:nvSpPr>
          <p:cNvPr id="8" name="WordArt 6" descr="Vertical estrecha"/>
          <p:cNvSpPr>
            <a:spLocks noChangeArrowheads="1" noChangeShapeType="1" noTextEdit="1"/>
          </p:cNvSpPr>
          <p:nvPr/>
        </p:nvSpPr>
        <p:spPr bwMode="auto">
          <a:xfrm>
            <a:off x="683568" y="1108463"/>
            <a:ext cx="285750" cy="103822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6.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99505" y="1027272"/>
            <a:ext cx="2913063" cy="114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Seleccione los materiales y recursos que se </a:t>
            </a:r>
            <a:r>
              <a:rPr lang="es-GT" altLang="es-GT" sz="2200" dirty="0" smtClean="0">
                <a:latin typeface="Calibri" pitchFamily="34" charset="0"/>
              </a:rPr>
              <a:t>necesitarán.</a:t>
            </a:r>
            <a:endParaRPr lang="es-GT" altLang="es-GT" sz="2200" dirty="0"/>
          </a:p>
        </p:txBody>
      </p:sp>
      <p:sp>
        <p:nvSpPr>
          <p:cNvPr id="10" name="WordArt 6" descr="Vertical estrecha"/>
          <p:cNvSpPr>
            <a:spLocks noChangeArrowheads="1" noChangeShapeType="1" noTextEdit="1"/>
          </p:cNvSpPr>
          <p:nvPr/>
        </p:nvSpPr>
        <p:spPr bwMode="auto">
          <a:xfrm>
            <a:off x="4969818" y="1037025"/>
            <a:ext cx="285750" cy="103822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9.</a:t>
            </a:r>
          </a:p>
        </p:txBody>
      </p:sp>
      <p:sp>
        <p:nvSpPr>
          <p:cNvPr id="11" name="WordArt 6" descr="Vertical estrecha"/>
          <p:cNvSpPr>
            <a:spLocks noChangeArrowheads="1" noChangeShapeType="1" noTextEdit="1"/>
          </p:cNvSpPr>
          <p:nvPr/>
        </p:nvSpPr>
        <p:spPr bwMode="auto">
          <a:xfrm>
            <a:off x="5041255" y="3037275"/>
            <a:ext cx="285750" cy="103822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GT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87B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10.</a:t>
            </a:r>
            <a:endParaRPr lang="es-GT" sz="3600" kern="10" dirty="0">
              <a:ln w="12700">
                <a:solidFill>
                  <a:srgbClr val="000000"/>
                </a:solidFill>
                <a:round/>
                <a:headEnd/>
                <a:tailEnd/>
              </a:ln>
              <a:solidFill>
                <a:srgbClr val="00387B"/>
              </a:solidFill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557193" y="2956084"/>
            <a:ext cx="2928937" cy="2643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Dependiendo del tipo de planificación, de la intención, de las necesidades estudiantiles, etc., usted indica cuántos períodos </a:t>
            </a:r>
            <a:r>
              <a:rPr lang="es-GT" altLang="es-GT" sz="2200" dirty="0" smtClean="0">
                <a:latin typeface="Calibri" pitchFamily="34" charset="0"/>
              </a:rPr>
              <a:t>trabajarán.</a:t>
            </a:r>
            <a:endParaRPr lang="es-GT" altLang="es-GT" sz="22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57192" y="822713"/>
            <a:ext cx="2928938" cy="1857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s-GT" altLang="es-GT" sz="2200" dirty="0">
                <a:latin typeface="Calibri" pitchFamily="34" charset="0"/>
              </a:rPr>
              <a:t>¿Habrá alguna evaluación de tipo sumativa? Escoja de qué tipo y qué punteo le asignará.</a:t>
            </a:r>
            <a:endParaRPr lang="es-GT" altLang="es-GT" sz="2200" dirty="0"/>
          </a:p>
        </p:txBody>
      </p:sp>
    </p:spTree>
    <p:extLst>
      <p:ext uri="{BB962C8B-B14F-4D97-AF65-F5344CB8AC3E}">
        <p14:creationId xmlns:p14="http://schemas.microsoft.com/office/powerpoint/2010/main" val="10376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planificació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" y="1162744"/>
            <a:ext cx="9144000" cy="5695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08703"/>
              </p:ext>
            </p:extLst>
          </p:nvPr>
        </p:nvGraphicFramePr>
        <p:xfrm>
          <a:off x="467544" y="2996952"/>
          <a:ext cx="5400600" cy="112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0600"/>
              </a:tblGrid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800"/>
                        <a:buFont typeface="ArialMT"/>
                        <a:buAutoNum type="arabicPeriod"/>
                      </a:pPr>
                      <a:r>
                        <a:rPr lang="es-GT" sz="800" dirty="0">
                          <a:effectLst/>
                        </a:rPr>
                        <a:t>Aplica conocimientos básicos de las TIC al procesar información de diferentes fuentes, según sus necesidades dialógicas.</a:t>
                      </a:r>
                      <a:endParaRPr lang="es-GT" sz="1100" dirty="0">
                        <a:effectLst/>
                        <a:latin typeface="Calibri"/>
                        <a:ea typeface="Calibri"/>
                        <a:cs typeface="ArialMT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61950" lvl="0" indent="-36195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800"/>
                        <a:buFont typeface="ArialMT"/>
                        <a:buNone/>
                        <a:tabLst>
                          <a:tab pos="361950" algn="l"/>
                        </a:tabLst>
                      </a:pPr>
                      <a:r>
                        <a:rPr lang="es-GT" sz="800" dirty="0" smtClean="0">
                          <a:effectLst/>
                        </a:rPr>
                        <a:t>2.         Utiliza </a:t>
                      </a:r>
                      <a:r>
                        <a:rPr lang="es-GT" sz="800" dirty="0">
                          <a:effectLst/>
                        </a:rPr>
                        <a:t>las TIC en forma individual y colectiva en la adquisición de nuevo conocimiento y en el manejo de información con diversos propósitos.</a:t>
                      </a:r>
                      <a:endParaRPr lang="es-GT" sz="1100" dirty="0">
                        <a:effectLst/>
                        <a:latin typeface="Calibri"/>
                        <a:ea typeface="Calibri"/>
                        <a:cs typeface="ArialMT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800"/>
                        <a:buFont typeface="+mj-lt"/>
                        <a:buAutoNum type="arabicPeriod" startAt="3"/>
                      </a:pPr>
                      <a:r>
                        <a:rPr lang="es-GT" sz="800" dirty="0">
                          <a:effectLst/>
                        </a:rPr>
                        <a:t>Aplica las Tecnologías de la Información y la Comunicación, como un medio tecnológico en diferentes situaciones de su vida cotidiana.</a:t>
                      </a:r>
                      <a:endParaRPr lang="es-GT" sz="1100" dirty="0">
                        <a:effectLst/>
                        <a:latin typeface="Calibri"/>
                        <a:ea typeface="Calibri"/>
                        <a:cs typeface="ArialMT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800"/>
                        <a:buFont typeface="+mj-lt"/>
                        <a:buAutoNum type="arabicPeriod" startAt="4"/>
                      </a:pPr>
                      <a:r>
                        <a:rPr lang="es-GT" sz="800" dirty="0">
                          <a:effectLst/>
                        </a:rPr>
                        <a:t>Valora el impacto y conveniencia del uso de las TIC en su contexto inmediato, en función de los factores de riesgo que conlleva su implementación.</a:t>
                      </a:r>
                      <a:endParaRPr lang="es-GT" sz="1100" dirty="0">
                        <a:effectLst/>
                        <a:latin typeface="Calibri"/>
                        <a:ea typeface="Calibri"/>
                        <a:cs typeface="ArialM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7 Elipse"/>
          <p:cNvSpPr/>
          <p:nvPr/>
        </p:nvSpPr>
        <p:spPr bwMode="auto">
          <a:xfrm>
            <a:off x="1297013" y="2314419"/>
            <a:ext cx="576064" cy="2913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grpSp>
        <p:nvGrpSpPr>
          <p:cNvPr id="13" name="12 Grupo"/>
          <p:cNvGrpSpPr/>
          <p:nvPr/>
        </p:nvGrpSpPr>
        <p:grpSpPr>
          <a:xfrm>
            <a:off x="1043608" y="1881347"/>
            <a:ext cx="8112842" cy="679293"/>
            <a:chOff x="1043608" y="1881347"/>
            <a:chExt cx="8112842" cy="679293"/>
          </a:xfrm>
        </p:grpSpPr>
        <p:sp>
          <p:nvSpPr>
            <p:cNvPr id="4" name="3 CuadroTexto"/>
            <p:cNvSpPr txBox="1"/>
            <p:nvPr/>
          </p:nvSpPr>
          <p:spPr>
            <a:xfrm>
              <a:off x="1403648" y="1881347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000" dirty="0" smtClean="0"/>
                <a:t>Mi Escuela Normal</a:t>
              </a:r>
              <a:endParaRPr lang="es-GT" sz="1000" dirty="0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652120" y="1896508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000" dirty="0" smtClean="0"/>
                <a:t>La comunidad</a:t>
              </a:r>
              <a:endParaRPr lang="es-GT" sz="10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043608" y="2122965"/>
              <a:ext cx="7168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000" dirty="0" smtClean="0"/>
                <a:t>Soy Pilas</a:t>
              </a:r>
              <a:endParaRPr lang="es-GT" sz="100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5515063" y="2099312"/>
              <a:ext cx="41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000" dirty="0" smtClean="0"/>
                <a:t>Hoy</a:t>
              </a:r>
              <a:endParaRPr lang="es-GT" sz="10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339752" y="2309816"/>
              <a:ext cx="2736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GT" sz="1000" dirty="0" smtClean="0"/>
                <a:t>Campaña contra el embarazo prematuro</a:t>
              </a:r>
              <a:endParaRPr lang="es-GT" sz="1000" dirty="0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5809059" y="2314419"/>
              <a:ext cx="3347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GT" sz="1000" dirty="0" smtClean="0"/>
                <a:t>Equidad de género, de etnia y social (Género y </a:t>
              </a:r>
              <a:r>
                <a:rPr lang="es-GT" sz="1000" dirty="0" err="1" smtClean="0"/>
                <a:t>Autoest</a:t>
              </a:r>
              <a:r>
                <a:rPr lang="es-GT" sz="1000" dirty="0" smtClean="0"/>
                <a:t>.</a:t>
              </a:r>
              <a:endParaRPr lang="es-GT" sz="1000" dirty="0"/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6591865" y="328498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000" dirty="0" smtClean="0"/>
              <a:t>X</a:t>
            </a:r>
            <a:endParaRPr lang="es-GT" sz="1000" dirty="0"/>
          </a:p>
        </p:txBody>
      </p:sp>
    </p:spTree>
    <p:extLst>
      <p:ext uri="{BB962C8B-B14F-4D97-AF65-F5344CB8AC3E}">
        <p14:creationId xmlns:p14="http://schemas.microsoft.com/office/powerpoint/2010/main" val="6783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57400" y="1371600"/>
            <a:ext cx="526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rgbClr val="00387B"/>
                </a:solidFill>
              </a:rPr>
              <a:t>GRACIAS POR SU PARTICIPACIÓN</a:t>
            </a:r>
            <a:endParaRPr lang="es-ES" sz="2400" dirty="0">
              <a:solidFill>
                <a:srgbClr val="00387B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82410"/>
            <a:ext cx="3861230" cy="31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17535" y="2708920"/>
            <a:ext cx="77048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solidFill>
                  <a:srgbClr val="0078B4"/>
                </a:solidFill>
              </a:rPr>
              <a:t>Se concibe el currículo como el proyecto educativo del Estado guatemalteco para </a:t>
            </a:r>
            <a:r>
              <a:rPr lang="es-GT" sz="2800" dirty="0" smtClean="0">
                <a:solidFill>
                  <a:srgbClr val="0078B4"/>
                </a:solidFill>
              </a:rPr>
              <a:t>el desarrollo </a:t>
            </a:r>
            <a:r>
              <a:rPr lang="es-GT" sz="2800" dirty="0">
                <a:solidFill>
                  <a:srgbClr val="0078B4"/>
                </a:solidFill>
              </a:rPr>
              <a:t>integral de la persona humana, de los pueblos guatemaltecos y de la </a:t>
            </a:r>
            <a:r>
              <a:rPr lang="es-GT" sz="2800" dirty="0" smtClean="0">
                <a:solidFill>
                  <a:srgbClr val="0078B4"/>
                </a:solidFill>
              </a:rPr>
              <a:t>nación plural</a:t>
            </a:r>
            <a:r>
              <a:rPr lang="es-GT" sz="2800" dirty="0">
                <a:solidFill>
                  <a:srgbClr val="0078B4"/>
                </a:solidFill>
              </a:rPr>
              <a:t>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75656" y="1268760"/>
            <a:ext cx="5897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cap="none" spc="50" dirty="0" smtClean="0">
                <a:ln w="11430"/>
                <a:solidFill>
                  <a:srgbClr val="00387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¿Qué es el CNB?</a:t>
            </a:r>
            <a:endParaRPr lang="es-ES" sz="5400" b="1" cap="none" spc="50" dirty="0">
              <a:ln w="11430"/>
              <a:solidFill>
                <a:srgbClr val="00387B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39552" y="1772816"/>
            <a:ext cx="31686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kumimoji="0" lang="es-ES" sz="1800" dirty="0">
                <a:latin typeface="Arial" pitchFamily="34" charset="0"/>
              </a:rPr>
              <a:t>En el </a:t>
            </a:r>
            <a:r>
              <a:rPr lang="es-ES" sz="1800" dirty="0" smtClean="0">
                <a:latin typeface="Arial" pitchFamily="34" charset="0"/>
              </a:rPr>
              <a:t>C</a:t>
            </a:r>
            <a:r>
              <a:rPr kumimoji="0" lang="es-ES" sz="1800" dirty="0" smtClean="0">
                <a:latin typeface="Arial" pitchFamily="34" charset="0"/>
              </a:rPr>
              <a:t>NB </a:t>
            </a:r>
            <a:r>
              <a:rPr kumimoji="0" lang="es-ES" sz="1800" dirty="0">
                <a:latin typeface="Arial" pitchFamily="34" charset="0"/>
              </a:rPr>
              <a:t>se establecen competencias para cada uno de los niveles de la estructura del sistema educativo. 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02801313"/>
              </p:ext>
            </p:extLst>
          </p:nvPr>
        </p:nvGraphicFramePr>
        <p:xfrm>
          <a:off x="2162752" y="764704"/>
          <a:ext cx="6500858" cy="52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CE09B6-E803-4FD0-AA2E-9462DE719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DAD75B-5DE8-4DA1-9DE5-FF656A631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3B8C55-B884-4270-8FA0-D9DEC0FDF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C9A852-5D82-42EA-856D-167221DFD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5D99B9-BE58-4656-BBE2-BD91E662F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2F521B-CC49-45B1-9026-102BB62CC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7707" y="2276872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tabLst>
                <a:tab pos="450850" algn="l"/>
              </a:tabLst>
            </a:pPr>
            <a:r>
              <a:rPr lang="es-GT" sz="3200" dirty="0" smtClean="0">
                <a:solidFill>
                  <a:srgbClr val="0078B4"/>
                </a:solidFill>
              </a:rPr>
              <a:t>5.	Aplica </a:t>
            </a:r>
            <a:r>
              <a:rPr lang="es-GT" sz="3200" dirty="0">
                <a:solidFill>
                  <a:srgbClr val="0078B4"/>
                </a:solidFill>
              </a:rPr>
              <a:t>los saberes, la tecnología y los conocimientos de las artes y las ciencias, </a:t>
            </a:r>
            <a:r>
              <a:rPr lang="es-GT" sz="3200" dirty="0" smtClean="0">
                <a:solidFill>
                  <a:srgbClr val="0078B4"/>
                </a:solidFill>
              </a:rPr>
              <a:t>propias de </a:t>
            </a:r>
            <a:r>
              <a:rPr lang="es-GT" sz="3200" dirty="0">
                <a:solidFill>
                  <a:srgbClr val="0078B4"/>
                </a:solidFill>
              </a:rPr>
              <a:t>su cultura y de otras culturas, enfocadas al desarrollo personal, familiar, </a:t>
            </a:r>
            <a:r>
              <a:rPr lang="es-GT" sz="3200" dirty="0" smtClean="0">
                <a:solidFill>
                  <a:srgbClr val="0078B4"/>
                </a:solidFill>
              </a:rPr>
              <a:t>comunitario, social </a:t>
            </a:r>
            <a:r>
              <a:rPr lang="es-GT" sz="3200" dirty="0">
                <a:solidFill>
                  <a:srgbClr val="0078B4"/>
                </a:solidFill>
              </a:rPr>
              <a:t>y nacional.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259632" y="1196752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600" dirty="0" smtClean="0">
                <a:solidFill>
                  <a:srgbClr val="00387B"/>
                </a:solidFill>
              </a:rPr>
              <a:t>En las competencias marco:</a:t>
            </a:r>
            <a:endParaRPr lang="es-GT" sz="3600" dirty="0">
              <a:solidFill>
                <a:srgbClr val="003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0187" y="2204864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>
                <a:solidFill>
                  <a:srgbClr val="0078B4"/>
                </a:solidFill>
              </a:rPr>
              <a:t>La subárea de TIC impulsa la combinación de los conocimientos técnicos con la </a:t>
            </a:r>
            <a:r>
              <a:rPr lang="es-GT" sz="2800" dirty="0" smtClean="0">
                <a:solidFill>
                  <a:srgbClr val="0078B4"/>
                </a:solidFill>
              </a:rPr>
              <a:t>práctica de </a:t>
            </a:r>
            <a:r>
              <a:rPr lang="es-GT" sz="2800" dirty="0">
                <a:solidFill>
                  <a:srgbClr val="0078B4"/>
                </a:solidFill>
              </a:rPr>
              <a:t>las habilidades, como son: el desarrollo del pensamiento lógico, la </a:t>
            </a:r>
            <a:r>
              <a:rPr lang="es-GT" sz="2800" dirty="0" smtClean="0">
                <a:solidFill>
                  <a:srgbClr val="0078B4"/>
                </a:solidFill>
              </a:rPr>
              <a:t>comprensión lectora </a:t>
            </a:r>
            <a:r>
              <a:rPr lang="es-GT" sz="2800" dirty="0">
                <a:solidFill>
                  <a:srgbClr val="0078B4"/>
                </a:solidFill>
              </a:rPr>
              <a:t>y el análisis de datos, para que de manera responsable y segura, sea aplicada </a:t>
            </a:r>
            <a:r>
              <a:rPr lang="es-GT" sz="2800" dirty="0" smtClean="0">
                <a:solidFill>
                  <a:srgbClr val="0078B4"/>
                </a:solidFill>
              </a:rPr>
              <a:t>en el </a:t>
            </a:r>
            <a:r>
              <a:rPr lang="es-GT" sz="2800" dirty="0">
                <a:solidFill>
                  <a:srgbClr val="0078B4"/>
                </a:solidFill>
              </a:rPr>
              <a:t>proceso de aprendizaje y manejo de la información.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3568" y="1196751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3200" dirty="0" smtClean="0">
                <a:solidFill>
                  <a:srgbClr val="00387B"/>
                </a:solidFill>
              </a:rPr>
              <a:t>En el descriptor de la subárea:</a:t>
            </a:r>
            <a:endParaRPr lang="es-GT" sz="3200" dirty="0">
              <a:solidFill>
                <a:srgbClr val="0038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09600" y="1375288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-48" charset="-128"/>
              </a:defRPr>
            </a:lvl9pPr>
          </a:lstStyle>
          <a:p>
            <a:r>
              <a:rPr lang="es-MX" kern="0" dirty="0" smtClean="0">
                <a:solidFill>
                  <a:srgbClr val="00387B"/>
                </a:solidFill>
              </a:rPr>
              <a:t> </a:t>
            </a:r>
            <a:r>
              <a:rPr lang="es-MX" sz="4000" kern="0" dirty="0" smtClean="0">
                <a:solidFill>
                  <a:srgbClr val="00387B"/>
                </a:solidFill>
              </a:rPr>
              <a:t>En el CNB la competencia se define como:</a:t>
            </a:r>
            <a:endParaRPr lang="es-GT" kern="0" dirty="0" smtClean="0">
              <a:solidFill>
                <a:srgbClr val="00387B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457200" y="2899289"/>
            <a:ext cx="82296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s-MX" kern="0" dirty="0" smtClean="0">
                <a:solidFill>
                  <a:srgbClr val="0078B4"/>
                </a:solidFill>
              </a:rPr>
              <a:t>   “La capacidad o disposición que ha desarrollado una persona para afrontar y dar solución a problemas de la vida cotidiana y a generar nuevos conocimientos”.</a:t>
            </a:r>
            <a:endParaRPr lang="es-GT" kern="0" dirty="0" smtClean="0">
              <a:solidFill>
                <a:srgbClr val="0078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2"/>
          <a:stretch/>
        </p:blipFill>
        <p:spPr bwMode="auto">
          <a:xfrm>
            <a:off x="5292080" y="692696"/>
            <a:ext cx="1968962" cy="584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DFE"/>
              </a:clrFrom>
              <a:clrTo>
                <a:srgbClr val="FE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124744"/>
            <a:ext cx="1685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326584" y="1919965"/>
            <a:ext cx="2226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Contenidos</a:t>
            </a:r>
            <a:endParaRPr lang="es-E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2571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15616" y="3324463"/>
            <a:ext cx="43717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180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Habilidades, procedimientos</a:t>
            </a:r>
            <a:endParaRPr lang="es-ES" b="1" cap="none" spc="0" dirty="0">
              <a:ln w="18000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4149080"/>
            <a:ext cx="22383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2011552" y="4815830"/>
            <a:ext cx="28825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Actitud, valores</a:t>
            </a:r>
            <a:endParaRPr lang="es-E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332" y="548680"/>
            <a:ext cx="2720375" cy="581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185E-6 L 3.33333E-6 -0.1662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3573"/>
            <a:ext cx="4321776" cy="341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932040" y="1124744"/>
            <a:ext cx="3212397" cy="417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rgbClr val="0078B4"/>
                </a:solidFill>
              </a:rPr>
              <a:t>La </a:t>
            </a:r>
            <a:r>
              <a:rPr lang="es-GT" dirty="0" smtClean="0">
                <a:solidFill>
                  <a:srgbClr val="0078B4"/>
                </a:solidFill>
              </a:rPr>
              <a:t>eficacia </a:t>
            </a:r>
            <a:r>
              <a:rPr lang="es-GT" dirty="0">
                <a:solidFill>
                  <a:srgbClr val="0078B4"/>
                </a:solidFill>
              </a:rPr>
              <a:t>no está en conseguir un buen producto a partir de unas buenas </a:t>
            </a:r>
            <a:r>
              <a:rPr lang="es-GT" dirty="0" smtClean="0">
                <a:solidFill>
                  <a:srgbClr val="0078B4"/>
                </a:solidFill>
              </a:rPr>
              <a:t>condiciones de </a:t>
            </a:r>
            <a:r>
              <a:rPr lang="es-GT" dirty="0">
                <a:solidFill>
                  <a:srgbClr val="0078B4"/>
                </a:solidFill>
              </a:rPr>
              <a:t>entrada, sino en hacer progresar a todos los estudiantes desde sus </a:t>
            </a:r>
            <a:r>
              <a:rPr lang="es-GT" dirty="0" smtClean="0">
                <a:solidFill>
                  <a:srgbClr val="0078B4"/>
                </a:solidFill>
              </a:rPr>
              <a:t>circunstancias personales</a:t>
            </a:r>
            <a:r>
              <a:rPr lang="es-GT" dirty="0">
                <a:solidFill>
                  <a:srgbClr val="0078B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348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/>
          <p:cNvSpPr>
            <a:spLocks noChangeArrowheads="1"/>
          </p:cNvSpPr>
          <p:nvPr/>
        </p:nvSpPr>
        <p:spPr bwMode="auto">
          <a:xfrm>
            <a:off x="1357290" y="2928934"/>
            <a:ext cx="6500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solidFill>
                  <a:srgbClr val="0070C0"/>
                </a:solidFill>
                <a:latin typeface="Futura" pitchFamily="-48" charset="0"/>
              </a:rPr>
              <a:t>Plan general, metódicamente organizado y frecuentemente de gran amplitud, para obtener un objetivo determinado.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43019" y="1500168"/>
            <a:ext cx="569258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5400" b="1" spc="50" dirty="0">
                <a:ln w="11430"/>
                <a:solidFill>
                  <a:srgbClr val="00387B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9985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_oficial 2012_nuev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ema de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Presentación_oficial 2012_nueva</Template>
  <TotalTime>236</TotalTime>
  <Words>605</Words>
  <Application>Microsoft Office PowerPoint</Application>
  <PresentationFormat>Presentación en pantalla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Presentación_oficial 2012_nueva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bmorales</dc:creator>
  <cp:lastModifiedBy>bmorales</cp:lastModifiedBy>
  <cp:revision>18</cp:revision>
  <dcterms:created xsi:type="dcterms:W3CDTF">2014-08-05T15:50:14Z</dcterms:created>
  <dcterms:modified xsi:type="dcterms:W3CDTF">2014-10-23T18:35:18Z</dcterms:modified>
</cp:coreProperties>
</file>