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70" r:id="rId3"/>
    <p:sldId id="259" r:id="rId4"/>
    <p:sldId id="272" r:id="rId5"/>
    <p:sldId id="273" r:id="rId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EF31"/>
    <a:srgbClr val="00D25F"/>
    <a:srgbClr val="90F52B"/>
    <a:srgbClr val="8AE955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6" d="100"/>
          <a:sy n="76" d="100"/>
        </p:scale>
        <p:origin x="-3232" y="-1408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E392-E914-42AB-A2F8-36D895886E88}" type="datetimeFigureOut">
              <a:rPr lang="da-DK" smtClean="0"/>
              <a:pPr/>
              <a:t>16/07/13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D4C2-141E-4BAD-AF5B-B83E9AA4F1AF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E392-E914-42AB-A2F8-36D895886E88}" type="datetimeFigureOut">
              <a:rPr lang="da-DK" smtClean="0"/>
              <a:pPr/>
              <a:t>16/07/13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D4C2-141E-4BAD-AF5B-B83E9AA4F1AF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E392-E914-42AB-A2F8-36D895886E88}" type="datetimeFigureOut">
              <a:rPr lang="da-DK" smtClean="0"/>
              <a:pPr/>
              <a:t>16/07/13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D4C2-141E-4BAD-AF5B-B83E9AA4F1AF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E392-E914-42AB-A2F8-36D895886E88}" type="datetimeFigureOut">
              <a:rPr lang="da-DK" smtClean="0"/>
              <a:pPr/>
              <a:t>16/07/13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D4C2-141E-4BAD-AF5B-B83E9AA4F1AF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E392-E914-42AB-A2F8-36D895886E88}" type="datetimeFigureOut">
              <a:rPr lang="da-DK" smtClean="0"/>
              <a:pPr/>
              <a:t>16/07/13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D4C2-141E-4BAD-AF5B-B83E9AA4F1AF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E392-E914-42AB-A2F8-36D895886E88}" type="datetimeFigureOut">
              <a:rPr lang="da-DK" smtClean="0"/>
              <a:pPr/>
              <a:t>16/07/13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D4C2-141E-4BAD-AF5B-B83E9AA4F1AF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E392-E914-42AB-A2F8-36D895886E88}" type="datetimeFigureOut">
              <a:rPr lang="da-DK" smtClean="0"/>
              <a:pPr/>
              <a:t>16/07/13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D4C2-141E-4BAD-AF5B-B83E9AA4F1AF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E392-E914-42AB-A2F8-36D895886E88}" type="datetimeFigureOut">
              <a:rPr lang="da-DK" smtClean="0"/>
              <a:pPr/>
              <a:t>16/07/13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D4C2-141E-4BAD-AF5B-B83E9AA4F1AF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E392-E914-42AB-A2F8-36D895886E88}" type="datetimeFigureOut">
              <a:rPr lang="da-DK" smtClean="0"/>
              <a:pPr/>
              <a:t>16/07/13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D4C2-141E-4BAD-AF5B-B83E9AA4F1AF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E392-E914-42AB-A2F8-36D895886E88}" type="datetimeFigureOut">
              <a:rPr lang="da-DK" smtClean="0"/>
              <a:pPr/>
              <a:t>16/07/13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D4C2-141E-4BAD-AF5B-B83E9AA4F1AF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E392-E914-42AB-A2F8-36D895886E88}" type="datetimeFigureOut">
              <a:rPr lang="da-DK" smtClean="0"/>
              <a:pPr/>
              <a:t>16/07/13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D4C2-141E-4BAD-AF5B-B83E9AA4F1AF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EE392-E914-42AB-A2F8-36D895886E88}" type="datetimeFigureOut">
              <a:rPr lang="da-DK" smtClean="0"/>
              <a:pPr/>
              <a:t>16/07/13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D4C2-141E-4BAD-AF5B-B83E9AA4F1AF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43" y="3885067"/>
            <a:ext cx="8229600" cy="1143000"/>
          </a:xfrm>
        </p:spPr>
        <p:txBody>
          <a:bodyPr/>
          <a:lstStyle/>
          <a:p>
            <a:r>
              <a:rPr lang="en-US" b="1" dirty="0" smtClean="0"/>
              <a:t>SUNI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34857"/>
            <a:ext cx="8229600" cy="11913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Unificado</a:t>
            </a:r>
            <a:r>
              <a:rPr lang="en-US" dirty="0" smtClean="0"/>
              <a:t> de </a:t>
            </a:r>
            <a:r>
              <a:rPr lang="en-US" dirty="0" err="1" smtClean="0"/>
              <a:t>Información</a:t>
            </a:r>
            <a:endParaRPr lang="en-US" dirty="0" smtClean="0"/>
          </a:p>
        </p:txBody>
      </p:sp>
      <p:pic>
        <p:nvPicPr>
          <p:cNvPr id="4" name="Picture 3" descr="Nuevo Logo HD P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14" y="689429"/>
            <a:ext cx="3496647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ktangel 72"/>
          <p:cNvSpPr/>
          <p:nvPr/>
        </p:nvSpPr>
        <p:spPr>
          <a:xfrm rot="10800000" flipV="1">
            <a:off x="-1587" y="-1"/>
            <a:ext cx="9144000" cy="4688733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75000"/>
                </a:srgbClr>
              </a:gs>
              <a:gs pos="100000">
                <a:srgbClr val="E6E6E6">
                  <a:tint val="50000"/>
                  <a:shade val="100000"/>
                  <a:satMod val="350000"/>
                </a:srgbClr>
              </a:gs>
              <a:gs pos="100000">
                <a:srgbClr val="E6E6E6">
                  <a:tint val="50000"/>
                  <a:shade val="100000"/>
                  <a:satMod val="350000"/>
                </a:srgbClr>
              </a:gs>
              <a:gs pos="100000">
                <a:srgbClr val="E6E6E6">
                  <a:tint val="50000"/>
                  <a:shade val="100000"/>
                  <a:satMod val="350000"/>
                </a:srgbClr>
              </a:gs>
              <a:gs pos="31000">
                <a:srgbClr val="E6E6E6">
                  <a:tint val="50000"/>
                  <a:shade val="100000"/>
                  <a:satMod val="350000"/>
                </a:srgbClr>
              </a:gs>
              <a:gs pos="52000">
                <a:srgbClr val="E6E6E6">
                  <a:tint val="50000"/>
                  <a:shade val="100000"/>
                  <a:satMod val="3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Pentagon 71"/>
          <p:cNvSpPr/>
          <p:nvPr/>
        </p:nvSpPr>
        <p:spPr>
          <a:xfrm>
            <a:off x="269136" y="5123230"/>
            <a:ext cx="8589523" cy="2653186"/>
          </a:xfrm>
          <a:prstGeom prst="homePlate">
            <a:avLst>
              <a:gd name="adj" fmla="val 31841"/>
            </a:avLst>
          </a:prstGeom>
          <a:gradFill flip="none" rotWithShape="1">
            <a:gsLst>
              <a:gs pos="0">
                <a:srgbClr val="020000">
                  <a:alpha val="11000"/>
                </a:srgbClr>
              </a:gs>
              <a:gs pos="60000">
                <a:srgbClr val="FFFFFF">
                  <a:alpha val="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da-DK" kern="0" noProof="1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65" name="Gruppe 64"/>
          <p:cNvGrpSpPr/>
          <p:nvPr/>
        </p:nvGrpSpPr>
        <p:grpSpPr>
          <a:xfrm>
            <a:off x="252924" y="2033077"/>
            <a:ext cx="8589523" cy="3093399"/>
            <a:chOff x="252924" y="2033077"/>
            <a:chExt cx="8589523" cy="3093399"/>
          </a:xfrm>
        </p:grpSpPr>
        <p:sp>
          <p:nvSpPr>
            <p:cNvPr id="5" name="Pentagon 4"/>
            <p:cNvSpPr/>
            <p:nvPr/>
          </p:nvSpPr>
          <p:spPr>
            <a:xfrm>
              <a:off x="252924" y="2033077"/>
              <a:ext cx="8589523" cy="3093399"/>
            </a:xfrm>
            <a:prstGeom prst="homePlate">
              <a:avLst>
                <a:gd name="adj" fmla="val 27124"/>
              </a:avLst>
            </a:prstGeom>
            <a:gradFill flip="none" rotWithShape="1">
              <a:gsLst>
                <a:gs pos="44000">
                  <a:schemeClr val="accent5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10800000" scaled="1"/>
              <a:tileRect/>
            </a:gradFill>
            <a:ln w="76200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chemeClr val="accent5">
                      <a:lumMod val="40000"/>
                      <a:lumOff val="60000"/>
                    </a:schemeClr>
                  </a:gs>
                </a:gsLst>
                <a:lin ang="16200000" scaled="1"/>
                <a:tileRect/>
              </a:gra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3" name="Gruppe 28"/>
            <p:cNvGrpSpPr/>
            <p:nvPr/>
          </p:nvGrpSpPr>
          <p:grpSpPr>
            <a:xfrm>
              <a:off x="979255" y="2075212"/>
              <a:ext cx="6997426" cy="3012355"/>
              <a:chOff x="979255" y="2130354"/>
              <a:chExt cx="6997426" cy="2422187"/>
            </a:xfrm>
          </p:grpSpPr>
          <p:cxnSp>
            <p:nvCxnSpPr>
              <p:cNvPr id="16" name="Lige forbindelse 15"/>
              <p:cNvCxnSpPr/>
              <p:nvPr/>
            </p:nvCxnSpPr>
            <p:spPr>
              <a:xfrm rot="5400000">
                <a:off x="554191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Lige forbindelse 17"/>
              <p:cNvCxnSpPr/>
              <p:nvPr/>
            </p:nvCxnSpPr>
            <p:spPr>
              <a:xfrm rot="5400000">
                <a:off x="-226975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Lige forbindelse 18"/>
              <p:cNvCxnSpPr/>
              <p:nvPr/>
            </p:nvCxnSpPr>
            <p:spPr>
              <a:xfrm rot="5400000">
                <a:off x="2106794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Lige forbindelse 19"/>
              <p:cNvCxnSpPr/>
              <p:nvPr/>
            </p:nvCxnSpPr>
            <p:spPr>
              <a:xfrm rot="5400000">
                <a:off x="1335357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Lige forbindelse 20"/>
              <p:cNvCxnSpPr/>
              <p:nvPr/>
            </p:nvCxnSpPr>
            <p:spPr>
              <a:xfrm rot="5400000">
                <a:off x="2890883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Lige forbindelse 22"/>
              <p:cNvCxnSpPr/>
              <p:nvPr/>
            </p:nvCxnSpPr>
            <p:spPr>
              <a:xfrm rot="5400000">
                <a:off x="4433758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Lige forbindelse 23"/>
              <p:cNvCxnSpPr/>
              <p:nvPr/>
            </p:nvCxnSpPr>
            <p:spPr>
              <a:xfrm rot="5400000">
                <a:off x="3662321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Lige forbindelse 25"/>
              <p:cNvCxnSpPr/>
              <p:nvPr/>
            </p:nvCxnSpPr>
            <p:spPr>
              <a:xfrm rot="5400000">
                <a:off x="5214923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Lige forbindelse 26"/>
              <p:cNvCxnSpPr/>
              <p:nvPr/>
            </p:nvCxnSpPr>
            <p:spPr>
              <a:xfrm rot="5400000">
                <a:off x="6760723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Lige forbindelse 27"/>
              <p:cNvCxnSpPr/>
              <p:nvPr/>
            </p:nvCxnSpPr>
            <p:spPr>
              <a:xfrm rot="5400000">
                <a:off x="5979557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Pentagon 30"/>
          <p:cNvSpPr/>
          <p:nvPr/>
        </p:nvSpPr>
        <p:spPr>
          <a:xfrm>
            <a:off x="269136" y="2445361"/>
            <a:ext cx="1219889" cy="482662"/>
          </a:xfrm>
          <a:prstGeom prst="homePlate">
            <a:avLst>
              <a:gd name="adj" fmla="val 35141"/>
            </a:avLst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kern="0">
              <a:solidFill>
                <a:srgbClr val="FFFFFF"/>
              </a:solidFill>
              <a:latin typeface="Arial Narrow" pitchFamily="-97" charset="0"/>
            </a:endParaRPr>
          </a:p>
        </p:txBody>
      </p:sp>
      <p:sp>
        <p:nvSpPr>
          <p:cNvPr id="34" name="Tekstboks 33"/>
          <p:cNvSpPr txBox="1"/>
          <p:nvPr/>
        </p:nvSpPr>
        <p:spPr>
          <a:xfrm>
            <a:off x="252907" y="2441634"/>
            <a:ext cx="136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 err="1" smtClean="0"/>
              <a:t>Análisis</a:t>
            </a:r>
            <a:r>
              <a:rPr lang="da-DK" sz="1200" b="1" dirty="0" smtClean="0"/>
              <a:t> y </a:t>
            </a:r>
            <a:r>
              <a:rPr lang="da-DK" sz="1200" b="1" dirty="0" err="1" smtClean="0"/>
              <a:t>definición</a:t>
            </a:r>
            <a:r>
              <a:rPr lang="da-DK" sz="1200" b="1" dirty="0" smtClean="0"/>
              <a:t> de BD</a:t>
            </a:r>
            <a:endParaRPr lang="da-DK" sz="1200" b="1" dirty="0"/>
          </a:p>
        </p:txBody>
      </p:sp>
      <p:sp>
        <p:nvSpPr>
          <p:cNvPr id="35" name="Pentagon 34"/>
          <p:cNvSpPr/>
          <p:nvPr/>
        </p:nvSpPr>
        <p:spPr>
          <a:xfrm>
            <a:off x="1258077" y="2986868"/>
            <a:ext cx="5492359" cy="482662"/>
          </a:xfrm>
          <a:prstGeom prst="homePlate">
            <a:avLst>
              <a:gd name="adj" fmla="val 35141"/>
            </a:avLst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kern="0">
              <a:solidFill>
                <a:srgbClr val="FFFFFF"/>
              </a:solidFill>
              <a:latin typeface="Arial Narrow" pitchFamily="-97" charset="0"/>
            </a:endParaRPr>
          </a:p>
        </p:txBody>
      </p:sp>
      <p:sp>
        <p:nvSpPr>
          <p:cNvPr id="36" name="Tekstboks 35"/>
          <p:cNvSpPr txBox="1"/>
          <p:nvPr/>
        </p:nvSpPr>
        <p:spPr>
          <a:xfrm>
            <a:off x="1251585" y="2983141"/>
            <a:ext cx="1831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b="1" dirty="0" err="1" smtClean="0"/>
              <a:t>Seguimiento</a:t>
            </a:r>
            <a:r>
              <a:rPr lang="da-DK" sz="1200" b="1" dirty="0" smtClean="0"/>
              <a:t> y </a:t>
            </a:r>
            <a:r>
              <a:rPr lang="da-DK" sz="1200" b="1" dirty="0" err="1" smtClean="0"/>
              <a:t>Resultados</a:t>
            </a:r>
            <a:endParaRPr lang="da-DK" sz="1200" b="1" dirty="0"/>
          </a:p>
        </p:txBody>
      </p:sp>
      <p:sp>
        <p:nvSpPr>
          <p:cNvPr id="37" name="Pentagon 36"/>
          <p:cNvSpPr/>
          <p:nvPr/>
        </p:nvSpPr>
        <p:spPr>
          <a:xfrm>
            <a:off x="5397007" y="3546211"/>
            <a:ext cx="2038498" cy="482662"/>
          </a:xfrm>
          <a:prstGeom prst="homePlate">
            <a:avLst>
              <a:gd name="adj" fmla="val 35141"/>
            </a:avLst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kern="0">
              <a:solidFill>
                <a:srgbClr val="FFFFFF"/>
              </a:solidFill>
              <a:latin typeface="Arial Narrow" pitchFamily="-97" charset="0"/>
            </a:endParaRPr>
          </a:p>
        </p:txBody>
      </p:sp>
      <p:sp>
        <p:nvSpPr>
          <p:cNvPr id="38" name="Tekstboks 37"/>
          <p:cNvSpPr txBox="1"/>
          <p:nvPr/>
        </p:nvSpPr>
        <p:spPr>
          <a:xfrm>
            <a:off x="5656679" y="37154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a-DK" sz="1200" dirty="0" err="1" smtClean="0"/>
              <a:t>Informes</a:t>
            </a:r>
            <a:endParaRPr lang="da-DK" sz="1200" dirty="0"/>
          </a:p>
        </p:txBody>
      </p:sp>
      <p:sp>
        <p:nvSpPr>
          <p:cNvPr id="39" name="Pentagon 38"/>
          <p:cNvSpPr/>
          <p:nvPr/>
        </p:nvSpPr>
        <p:spPr>
          <a:xfrm>
            <a:off x="6272931" y="4073123"/>
            <a:ext cx="1842212" cy="482662"/>
          </a:xfrm>
          <a:prstGeom prst="homePlate">
            <a:avLst>
              <a:gd name="adj" fmla="val 35141"/>
            </a:avLst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kern="0">
              <a:solidFill>
                <a:srgbClr val="FFFFFF"/>
              </a:solidFill>
              <a:latin typeface="Arial Narrow" pitchFamily="-97" charset="0"/>
            </a:endParaRPr>
          </a:p>
        </p:txBody>
      </p:sp>
      <p:sp>
        <p:nvSpPr>
          <p:cNvPr id="40" name="Tekstboks 39"/>
          <p:cNvSpPr txBox="1"/>
          <p:nvPr/>
        </p:nvSpPr>
        <p:spPr>
          <a:xfrm>
            <a:off x="6279409" y="4263952"/>
            <a:ext cx="1816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a-DK" sz="1200" dirty="0" err="1" smtClean="0"/>
              <a:t>Adecuación</a:t>
            </a:r>
            <a:r>
              <a:rPr lang="da-DK" sz="1200" dirty="0" smtClean="0"/>
              <a:t> de BD</a:t>
            </a:r>
            <a:endParaRPr lang="da-DK" sz="1200" dirty="0"/>
          </a:p>
        </p:txBody>
      </p:sp>
      <p:sp>
        <p:nvSpPr>
          <p:cNvPr id="44" name="Tekstboks 43"/>
          <p:cNvSpPr txBox="1"/>
          <p:nvPr/>
        </p:nvSpPr>
        <p:spPr>
          <a:xfrm>
            <a:off x="7267707" y="2047402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Sept-2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45" name="Tekstboks 44"/>
          <p:cNvSpPr txBox="1"/>
          <p:nvPr/>
        </p:nvSpPr>
        <p:spPr>
          <a:xfrm>
            <a:off x="6470326" y="2047402"/>
            <a:ext cx="697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Sept</a:t>
            </a:r>
            <a:r>
              <a:rPr lang="da-DK" sz="1400" dirty="0" smtClean="0">
                <a:solidFill>
                  <a:schemeClr val="bg1"/>
                </a:solidFill>
              </a:rPr>
              <a:t>- 1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46" name="Tekstboks 45"/>
          <p:cNvSpPr txBox="1"/>
          <p:nvPr/>
        </p:nvSpPr>
        <p:spPr>
          <a:xfrm>
            <a:off x="5642524" y="2047402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Agosto</a:t>
            </a:r>
            <a:r>
              <a:rPr lang="da-DK" sz="1400" dirty="0" smtClean="0">
                <a:solidFill>
                  <a:schemeClr val="bg1"/>
                </a:solidFill>
              </a:rPr>
              <a:t> 2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47" name="Tekstboks 46"/>
          <p:cNvSpPr txBox="1"/>
          <p:nvPr/>
        </p:nvSpPr>
        <p:spPr>
          <a:xfrm>
            <a:off x="4857240" y="2047402"/>
            <a:ext cx="82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Agosto</a:t>
            </a:r>
            <a:r>
              <a:rPr lang="da-DK" sz="1400" dirty="0" smtClean="0">
                <a:solidFill>
                  <a:schemeClr val="bg1"/>
                </a:solidFill>
              </a:rPr>
              <a:t> 1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48" name="Tekstboks 47"/>
          <p:cNvSpPr txBox="1"/>
          <p:nvPr/>
        </p:nvSpPr>
        <p:spPr>
          <a:xfrm>
            <a:off x="4182626" y="2047402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Julio 2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49" name="Tekstboks 48"/>
          <p:cNvSpPr txBox="1"/>
          <p:nvPr/>
        </p:nvSpPr>
        <p:spPr>
          <a:xfrm>
            <a:off x="3410800" y="2047402"/>
            <a:ext cx="644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Julio 1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51" name="Tekstboks 50"/>
          <p:cNvSpPr txBox="1"/>
          <p:nvPr/>
        </p:nvSpPr>
        <p:spPr>
          <a:xfrm>
            <a:off x="1821618" y="2047402"/>
            <a:ext cx="698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Junio</a:t>
            </a:r>
            <a:r>
              <a:rPr lang="da-DK" sz="1400" dirty="0" smtClean="0">
                <a:solidFill>
                  <a:schemeClr val="bg1"/>
                </a:solidFill>
              </a:rPr>
              <a:t> 1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52" name="Tekstboks 51"/>
          <p:cNvSpPr txBox="1"/>
          <p:nvPr/>
        </p:nvSpPr>
        <p:spPr>
          <a:xfrm>
            <a:off x="1026794" y="2047402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Mayo</a:t>
            </a:r>
            <a:r>
              <a:rPr lang="da-DK" sz="1400" dirty="0" smtClean="0">
                <a:solidFill>
                  <a:schemeClr val="bg1"/>
                </a:solidFill>
              </a:rPr>
              <a:t> 2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53" name="Tekstboks 52"/>
          <p:cNvSpPr txBox="1"/>
          <p:nvPr/>
        </p:nvSpPr>
        <p:spPr>
          <a:xfrm>
            <a:off x="239162" y="2047402"/>
            <a:ext cx="731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Mayo</a:t>
            </a:r>
            <a:r>
              <a:rPr lang="da-DK" sz="1400" dirty="0" smtClean="0">
                <a:solidFill>
                  <a:schemeClr val="bg1"/>
                </a:solidFill>
              </a:rPr>
              <a:t> 1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54" name="Tekstboks 53"/>
          <p:cNvSpPr txBox="1"/>
          <p:nvPr/>
        </p:nvSpPr>
        <p:spPr>
          <a:xfrm>
            <a:off x="2581702" y="2047402"/>
            <a:ext cx="698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Junio</a:t>
            </a:r>
            <a:r>
              <a:rPr lang="da-DK" sz="1400" dirty="0" smtClean="0">
                <a:solidFill>
                  <a:schemeClr val="bg1"/>
                </a:solidFill>
              </a:rPr>
              <a:t> 2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80" name="Rektangel 79"/>
          <p:cNvSpPr/>
          <p:nvPr/>
        </p:nvSpPr>
        <p:spPr>
          <a:xfrm>
            <a:off x="248551" y="637321"/>
            <a:ext cx="1688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kern="0" dirty="0" smtClean="0">
                <a:solidFill>
                  <a:sysClr val="windowText" lastClr="000000"/>
                </a:solidFill>
              </a:rPr>
              <a:t>Mayo-</a:t>
            </a:r>
            <a:r>
              <a:rPr lang="de-DE" sz="1600" kern="0" dirty="0" err="1" smtClean="0">
                <a:solidFill>
                  <a:sysClr val="windowText" lastClr="000000"/>
                </a:solidFill>
              </a:rPr>
              <a:t>Septiembre</a:t>
            </a:r>
            <a:r>
              <a:rPr lang="de-DE" sz="1600" kern="0" dirty="0" smtClean="0">
                <a:solidFill>
                  <a:sysClr val="windowText" lastClr="000000"/>
                </a:solidFill>
              </a:rPr>
              <a:t> </a:t>
            </a:r>
            <a:endParaRPr lang="da-DK" dirty="0"/>
          </a:p>
        </p:txBody>
      </p:sp>
      <p:sp>
        <p:nvSpPr>
          <p:cNvPr id="57" name="Pentagon 56"/>
          <p:cNvSpPr/>
          <p:nvPr/>
        </p:nvSpPr>
        <p:spPr>
          <a:xfrm>
            <a:off x="7060381" y="4608643"/>
            <a:ext cx="1201391" cy="482662"/>
          </a:xfrm>
          <a:prstGeom prst="homePlate">
            <a:avLst>
              <a:gd name="adj" fmla="val 35141"/>
            </a:avLst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kern="0">
              <a:solidFill>
                <a:srgbClr val="FFFFFF"/>
              </a:solidFill>
              <a:latin typeface="Arial Narrow" pitchFamily="-97" charset="0"/>
            </a:endParaRPr>
          </a:p>
        </p:txBody>
      </p:sp>
      <p:sp>
        <p:nvSpPr>
          <p:cNvPr id="58" name="Tekstboks 57"/>
          <p:cNvSpPr txBox="1"/>
          <p:nvPr/>
        </p:nvSpPr>
        <p:spPr>
          <a:xfrm>
            <a:off x="6970091" y="4818927"/>
            <a:ext cx="629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a-DK" sz="1200" dirty="0" err="1" smtClean="0"/>
              <a:t>Ingresos</a:t>
            </a:r>
            <a:endParaRPr lang="da-DK" sz="1200" dirty="0"/>
          </a:p>
        </p:txBody>
      </p:sp>
      <p:sp>
        <p:nvSpPr>
          <p:cNvPr id="59" name="Tekstboks 58"/>
          <p:cNvSpPr txBox="1"/>
          <p:nvPr/>
        </p:nvSpPr>
        <p:spPr>
          <a:xfrm>
            <a:off x="5656179" y="3514917"/>
            <a:ext cx="416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b="1" dirty="0" err="1" smtClean="0"/>
              <a:t>SyR</a:t>
            </a:r>
            <a:endParaRPr lang="da-DK" sz="1200" b="1" dirty="0"/>
          </a:p>
        </p:txBody>
      </p:sp>
      <p:sp>
        <p:nvSpPr>
          <p:cNvPr id="61" name="Tekstboks 60"/>
          <p:cNvSpPr txBox="1"/>
          <p:nvPr/>
        </p:nvSpPr>
        <p:spPr>
          <a:xfrm>
            <a:off x="1254829" y="3125060"/>
            <a:ext cx="5679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a-DK" sz="1200" dirty="0" smtClean="0"/>
              <a:t>SUNI-CD; Vista y </a:t>
            </a:r>
            <a:r>
              <a:rPr lang="da-DK" sz="1200" dirty="0" err="1" smtClean="0"/>
              <a:t>fanálisis</a:t>
            </a:r>
            <a:r>
              <a:rPr lang="da-DK" sz="1200" dirty="0" smtClean="0"/>
              <a:t> de </a:t>
            </a:r>
            <a:r>
              <a:rPr lang="da-DK" sz="1200" dirty="0" err="1" smtClean="0"/>
              <a:t>casos</a:t>
            </a:r>
            <a:r>
              <a:rPr lang="da-DK" sz="1200" dirty="0" smtClean="0"/>
              <a:t>, </a:t>
            </a:r>
            <a:r>
              <a:rPr lang="da-DK" sz="1200" dirty="0" err="1" smtClean="0"/>
              <a:t>funcionalidad</a:t>
            </a:r>
            <a:r>
              <a:rPr lang="da-DK" sz="1200" dirty="0" smtClean="0"/>
              <a:t> de </a:t>
            </a:r>
            <a:r>
              <a:rPr lang="da-DK" sz="1200" dirty="0" err="1" smtClean="0"/>
              <a:t>ingreso</a:t>
            </a:r>
            <a:r>
              <a:rPr lang="da-DK" sz="1200" dirty="0" smtClean="0"/>
              <a:t>, </a:t>
            </a:r>
            <a:r>
              <a:rPr lang="da-DK" sz="1200" dirty="0" err="1" smtClean="0"/>
              <a:t>pruebas</a:t>
            </a:r>
            <a:r>
              <a:rPr lang="da-DK" sz="1200" dirty="0" smtClean="0"/>
              <a:t>, </a:t>
            </a:r>
            <a:r>
              <a:rPr lang="da-DK" sz="1200" dirty="0" err="1" smtClean="0"/>
              <a:t>validación</a:t>
            </a:r>
            <a:r>
              <a:rPr lang="da-DK" sz="1200" dirty="0" smtClean="0"/>
              <a:t> y </a:t>
            </a:r>
            <a:r>
              <a:rPr lang="da-DK" sz="1200" dirty="0" err="1" smtClean="0"/>
              <a:t>uso</a:t>
            </a:r>
            <a:r>
              <a:rPr lang="da-DK" sz="1200" dirty="0" smtClean="0"/>
              <a:t>. </a:t>
            </a:r>
            <a:endParaRPr lang="da-DK" sz="1200" dirty="0"/>
          </a:p>
        </p:txBody>
      </p:sp>
      <p:sp>
        <p:nvSpPr>
          <p:cNvPr id="62" name="Tekstboks 61"/>
          <p:cNvSpPr txBox="1"/>
          <p:nvPr/>
        </p:nvSpPr>
        <p:spPr>
          <a:xfrm>
            <a:off x="6394514" y="4056422"/>
            <a:ext cx="1805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b="1" dirty="0" smtClean="0"/>
              <a:t>TPE / </a:t>
            </a:r>
            <a:r>
              <a:rPr lang="da-DK" sz="1200" b="1" dirty="0" err="1" smtClean="0"/>
              <a:t>Seguimiento</a:t>
            </a:r>
            <a:endParaRPr lang="da-DK" sz="1200" b="1" dirty="0"/>
          </a:p>
        </p:txBody>
      </p:sp>
      <p:sp>
        <p:nvSpPr>
          <p:cNvPr id="63" name="Tekstboks 62"/>
          <p:cNvSpPr txBox="1"/>
          <p:nvPr/>
        </p:nvSpPr>
        <p:spPr>
          <a:xfrm>
            <a:off x="7011952" y="4604913"/>
            <a:ext cx="1120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b="1" dirty="0" smtClean="0"/>
              <a:t>TPE / </a:t>
            </a:r>
            <a:r>
              <a:rPr lang="da-DK" sz="1200" b="1" dirty="0" err="1" smtClean="0"/>
              <a:t>Seguimiento</a:t>
            </a:r>
            <a:endParaRPr lang="da-DK" sz="1200" b="1" dirty="0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gray">
          <a:xfrm>
            <a:off x="314325" y="195263"/>
            <a:ext cx="85201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lvl="0">
              <a:defRPr/>
            </a:pPr>
            <a:r>
              <a:rPr lang="de-DE" sz="2600" b="1" kern="0" dirty="0" smtClean="0">
                <a:solidFill>
                  <a:sysClr val="windowText" lastClr="000000"/>
                </a:solidFill>
              </a:rPr>
              <a:t>TIMELINE </a:t>
            </a:r>
            <a:r>
              <a:rPr lang="de-DE" sz="2600" kern="0" dirty="0" smtClean="0">
                <a:solidFill>
                  <a:sysClr val="windowText" lastClr="000000"/>
                </a:solidFill>
              </a:rPr>
              <a:t>SUNI</a:t>
            </a:r>
            <a:endParaRPr kumimoji="0" lang="de-DE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6" name="Rektangel 65"/>
          <p:cNvSpPr/>
          <p:nvPr/>
        </p:nvSpPr>
        <p:spPr bwMode="auto">
          <a:xfrm>
            <a:off x="166734" y="5453074"/>
            <a:ext cx="842169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600" b="1" i="0" u="none" strike="noStrike" kern="0" cap="none" spc="0" normalizeH="0" baseline="0" noProof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j-lt"/>
                <a:cs typeface="Arial" charset="0"/>
              </a:rPr>
              <a:t>Según el avance actual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400" kern="0" noProof="1" smtClean="0">
                <a:latin typeface="+mj-lt"/>
                <a:cs typeface="Arial" charset="0"/>
              </a:rPr>
              <a:t>Hemos segmentado la planificación de manera quincenal, por lo que resultados palpables e implementables deben ser visibles cada quincena.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400" kern="0" noProof="1" smtClean="0">
                <a:latin typeface="+mj-lt"/>
                <a:cs typeface="Arial" charset="0"/>
              </a:rPr>
              <a:t>El modelo es incremental, por lo que los resultados por sección alimentarán la base de datos general.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400" kern="0" noProof="1" smtClean="0">
                <a:latin typeface="+mj-lt"/>
                <a:cs typeface="Arial" charset="0"/>
              </a:rPr>
              <a:t>La vista del timeline van de mayo a septiembre (CD y TPE/Seguimiento).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400" kern="0" noProof="1" smtClean="0">
                <a:latin typeface="+mj-lt"/>
                <a:cs typeface="Arial" charset="0"/>
              </a:rPr>
              <a:t>Esto permite regresar a programar una vez detectados los cambios necesarios, ya sea técnicos o de usuario.</a:t>
            </a:r>
            <a:endParaRPr lang="da-DK" sz="1400" kern="0" dirty="0" smtClean="0">
              <a:latin typeface="+mj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3792943" y="1002693"/>
            <a:ext cx="584815" cy="23229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782" y="1466508"/>
            <a:ext cx="8229600" cy="8898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_tradnl" dirty="0" smtClean="0"/>
              <a:t>Semana 08 </a:t>
            </a:r>
            <a:r>
              <a:rPr lang="en-US" dirty="0" smtClean="0"/>
              <a:t>–</a:t>
            </a:r>
            <a:r>
              <a:rPr lang="es-ES_tradnl" dirty="0" smtClean="0"/>
              <a:t> 12 Julio</a:t>
            </a:r>
          </a:p>
          <a:p>
            <a:pPr marL="0" indent="0">
              <a:buNone/>
            </a:pPr>
            <a:r>
              <a:rPr lang="es-ES_tradnl" dirty="0" smtClean="0"/>
              <a:t>AVANCES</a:t>
            </a:r>
            <a:endParaRPr lang="en-US" dirty="0"/>
          </a:p>
        </p:txBody>
      </p:sp>
      <p:pic>
        <p:nvPicPr>
          <p:cNvPr id="5" name="Picture 4" descr="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309988"/>
            <a:ext cx="8737600" cy="9906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59473" y="2487907"/>
            <a:ext cx="8229600" cy="4213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_tradnl" sz="2400" dirty="0" smtClean="0"/>
              <a:t>Se realizó </a:t>
            </a:r>
            <a:r>
              <a:rPr lang="en-US" sz="2400" dirty="0" smtClean="0"/>
              <a:t>el</a:t>
            </a:r>
            <a:r>
              <a:rPr lang="es-ES_tradnl" sz="2400" dirty="0" smtClean="0"/>
              <a:t> </a:t>
            </a:r>
            <a:r>
              <a:rPr lang="es-ES_tradnl" sz="2400" dirty="0" smtClean="0"/>
              <a:t>área </a:t>
            </a:r>
            <a:r>
              <a:rPr lang="es-ES_tradnl" sz="2400" dirty="0" smtClean="0"/>
              <a:t>de </a:t>
            </a:r>
            <a:r>
              <a:rPr lang="es-ES_tradnl" sz="2400" dirty="0" smtClean="0"/>
              <a:t>administración de </a:t>
            </a:r>
            <a:r>
              <a:rPr lang="es-ES_tradnl" sz="2400" dirty="0" smtClean="0"/>
              <a:t>perfiles de usuario que permite:</a:t>
            </a:r>
            <a:endParaRPr lang="es-ES_tradnl" sz="2400" dirty="0" smtClean="0"/>
          </a:p>
          <a:p>
            <a:r>
              <a:rPr lang="en-US" sz="2400" dirty="0" smtClean="0"/>
              <a:t>Dar de </a:t>
            </a:r>
            <a:r>
              <a:rPr lang="en-US" sz="2400" dirty="0" err="1" smtClean="0"/>
              <a:t>alta</a:t>
            </a:r>
            <a:r>
              <a:rPr lang="en-US" sz="2400" dirty="0" smtClean="0"/>
              <a:t> a </a:t>
            </a:r>
            <a:r>
              <a:rPr lang="en-US" sz="2400" dirty="0" err="1" smtClean="0"/>
              <a:t>una</a:t>
            </a:r>
            <a:r>
              <a:rPr lang="en-US" sz="2400" dirty="0" smtClean="0"/>
              <a:t> persona. </a:t>
            </a:r>
            <a:r>
              <a:rPr lang="en-US" sz="2400" dirty="0" err="1" smtClean="0"/>
              <a:t>Creando</a:t>
            </a:r>
            <a:r>
              <a:rPr lang="en-US" sz="2400" dirty="0" smtClean="0"/>
              <a:t> un </a:t>
            </a:r>
            <a:r>
              <a:rPr lang="en-US" sz="2400" dirty="0" err="1" smtClean="0"/>
              <a:t>usuario</a:t>
            </a:r>
            <a:r>
              <a:rPr lang="en-US" sz="2400" dirty="0" smtClean="0"/>
              <a:t> y </a:t>
            </a:r>
            <a:r>
              <a:rPr lang="en-US" sz="2400" dirty="0" err="1" smtClean="0"/>
              <a:t>asignando</a:t>
            </a:r>
            <a:r>
              <a:rPr lang="en-US" sz="2400" dirty="0" smtClean="0"/>
              <a:t> </a:t>
            </a:r>
            <a:r>
              <a:rPr lang="en-US" sz="2400" dirty="0" err="1" smtClean="0"/>
              <a:t>rol</a:t>
            </a:r>
            <a:r>
              <a:rPr lang="en-US" sz="2400" dirty="0" smtClean="0"/>
              <a:t> al </a:t>
            </a:r>
            <a:r>
              <a:rPr lang="en-US" sz="2400" dirty="0" err="1" smtClean="0"/>
              <a:t>mismo</a:t>
            </a:r>
            <a:r>
              <a:rPr lang="en-US" sz="2400" dirty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fuera</a:t>
            </a:r>
            <a:r>
              <a:rPr lang="en-US" sz="2400" dirty="0" smtClean="0"/>
              <a:t> </a:t>
            </a:r>
            <a:r>
              <a:rPr lang="en-US" sz="2400" dirty="0" err="1" smtClean="0"/>
              <a:t>solicitado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Buscar</a:t>
            </a:r>
            <a:r>
              <a:rPr lang="en-US" sz="2400" dirty="0" smtClean="0"/>
              <a:t> </a:t>
            </a:r>
            <a:r>
              <a:rPr lang="en-US" sz="2400" dirty="0" err="1" smtClean="0"/>
              <a:t>usuarios</a:t>
            </a:r>
            <a:r>
              <a:rPr lang="en-US" sz="2400" dirty="0" smtClean="0"/>
              <a:t> y personas </a:t>
            </a:r>
            <a:r>
              <a:rPr lang="en-US" sz="2400" dirty="0" err="1" smtClean="0"/>
              <a:t>bajo</a:t>
            </a:r>
            <a:r>
              <a:rPr lang="en-US" sz="2400" dirty="0" smtClean="0"/>
              <a:t> </a:t>
            </a:r>
            <a:r>
              <a:rPr lang="en-US" sz="2400" dirty="0" err="1" smtClean="0"/>
              <a:t>diversos</a:t>
            </a:r>
            <a:r>
              <a:rPr lang="en-US" sz="2400" dirty="0" smtClean="0"/>
              <a:t> </a:t>
            </a:r>
            <a:r>
              <a:rPr lang="en-US" sz="2400" dirty="0" err="1" smtClean="0"/>
              <a:t>criterios</a:t>
            </a:r>
            <a:r>
              <a:rPr lang="en-US" sz="2400" dirty="0" smtClean="0"/>
              <a:t> de </a:t>
            </a:r>
            <a:r>
              <a:rPr lang="en-US" sz="2400" dirty="0" err="1" smtClean="0"/>
              <a:t>b</a:t>
            </a:r>
            <a:r>
              <a:rPr lang="en-US" sz="2400" dirty="0" err="1" smtClean="0"/>
              <a:t>úsqueda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Modificar</a:t>
            </a:r>
            <a:r>
              <a:rPr lang="en-US" sz="2400" dirty="0" smtClean="0"/>
              <a:t> </a:t>
            </a:r>
            <a:r>
              <a:rPr lang="en-US" sz="2400" dirty="0" err="1" smtClean="0"/>
              <a:t>datos</a:t>
            </a:r>
            <a:r>
              <a:rPr lang="en-US" sz="2400" dirty="0" smtClean="0"/>
              <a:t> </a:t>
            </a:r>
            <a:r>
              <a:rPr lang="en-US" sz="2400" dirty="0" err="1" smtClean="0"/>
              <a:t>personales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Se </a:t>
            </a:r>
            <a:r>
              <a:rPr lang="en-US" sz="2400" dirty="0" err="1" smtClean="0"/>
              <a:t>gener</a:t>
            </a:r>
            <a:r>
              <a:rPr lang="en-US" sz="2400" dirty="0" err="1" smtClean="0"/>
              <a:t>ó</a:t>
            </a:r>
            <a:r>
              <a:rPr lang="en-US" sz="2400" dirty="0" smtClean="0"/>
              <a:t> un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de </a:t>
            </a:r>
            <a:r>
              <a:rPr lang="en-US" sz="2400" dirty="0" err="1" smtClean="0"/>
              <a:t>búsqueda</a:t>
            </a:r>
            <a:r>
              <a:rPr lang="en-US" sz="2400" dirty="0" smtClean="0"/>
              <a:t> de </a:t>
            </a:r>
            <a:r>
              <a:rPr lang="en-US" sz="2400" dirty="0" err="1" smtClean="0"/>
              <a:t>usuario</a:t>
            </a:r>
            <a:r>
              <a:rPr lang="en-US" sz="2400" dirty="0" smtClean="0"/>
              <a:t> con </a:t>
            </a:r>
            <a:r>
              <a:rPr lang="en-US" sz="2400" dirty="0" err="1" smtClean="0"/>
              <a:t>autocompletado</a:t>
            </a:r>
            <a:r>
              <a:rPr lang="en-US" sz="2400" dirty="0" smtClean="0"/>
              <a:t> y </a:t>
            </a:r>
            <a:r>
              <a:rPr lang="en-US" sz="2400" dirty="0" err="1" smtClean="0"/>
              <a:t>origen</a:t>
            </a:r>
            <a:r>
              <a:rPr lang="en-US" sz="2400" dirty="0" smtClean="0"/>
              <a:t> de </a:t>
            </a:r>
            <a:r>
              <a:rPr lang="en-US" sz="2400" dirty="0" err="1" smtClean="0"/>
              <a:t>datos</a:t>
            </a:r>
            <a:r>
              <a:rPr lang="en-US" sz="2400" dirty="0" smtClean="0"/>
              <a:t> en </a:t>
            </a:r>
            <a:r>
              <a:rPr lang="en-US" sz="2400" dirty="0" err="1" smtClean="0"/>
              <a:t>tiempo</a:t>
            </a:r>
            <a:r>
              <a:rPr lang="en-US" sz="2400" dirty="0" smtClean="0"/>
              <a:t> real. </a:t>
            </a:r>
            <a:r>
              <a:rPr lang="en-US" sz="2400" dirty="0" err="1" smtClean="0"/>
              <a:t>Permite</a:t>
            </a:r>
            <a:r>
              <a:rPr lang="en-US" sz="2400" dirty="0" smtClean="0"/>
              <a:t> </a:t>
            </a:r>
            <a:r>
              <a:rPr lang="en-US" sz="2400" dirty="0" err="1" smtClean="0"/>
              <a:t>buscar</a:t>
            </a:r>
            <a:r>
              <a:rPr lang="en-US" sz="2400" dirty="0" smtClean="0"/>
              <a:t> a </a:t>
            </a:r>
            <a:r>
              <a:rPr lang="en-US" sz="2400" dirty="0" err="1" smtClean="0"/>
              <a:t>una</a:t>
            </a:r>
            <a:r>
              <a:rPr lang="en-US" sz="2400" dirty="0" smtClean="0"/>
              <a:t> persona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nombre</a:t>
            </a:r>
            <a:r>
              <a:rPr lang="en-US" sz="2400" dirty="0" smtClean="0"/>
              <a:t> (</a:t>
            </a:r>
            <a:r>
              <a:rPr lang="en-US" sz="2400" dirty="0" err="1" smtClean="0"/>
              <a:t>aun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no </a:t>
            </a:r>
            <a:r>
              <a:rPr lang="en-US" sz="2400" dirty="0" err="1" smtClean="0"/>
              <a:t>tiene</a:t>
            </a:r>
            <a:r>
              <a:rPr lang="en-US" sz="2400" dirty="0" smtClean="0"/>
              <a:t> </a:t>
            </a:r>
            <a:r>
              <a:rPr lang="en-US" sz="2400" dirty="0" err="1" smtClean="0"/>
              <a:t>rol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colaborador</a:t>
            </a:r>
            <a:r>
              <a:rPr lang="en-US" sz="2400" dirty="0" smtClean="0"/>
              <a:t> de FUNSEPA), </a:t>
            </a:r>
            <a:r>
              <a:rPr lang="en-US" sz="2400" dirty="0" err="1" smtClean="0"/>
              <a:t>nombre</a:t>
            </a:r>
            <a:r>
              <a:rPr lang="en-US" sz="2400" dirty="0" smtClean="0"/>
              <a:t> de </a:t>
            </a:r>
            <a:r>
              <a:rPr lang="en-US" sz="2400" dirty="0" err="1" smtClean="0"/>
              <a:t>usuario</a:t>
            </a:r>
            <a:r>
              <a:rPr lang="en-US" sz="2400" dirty="0" smtClean="0"/>
              <a:t> y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de DPI.</a:t>
            </a:r>
          </a:p>
          <a:p>
            <a:pPr marL="0" indent="0">
              <a:buNone/>
            </a:pPr>
            <a:r>
              <a:rPr lang="en-US" sz="2400" dirty="0" smtClean="0"/>
              <a:t>Se </a:t>
            </a:r>
            <a:r>
              <a:rPr lang="en-US" sz="2400" dirty="0" err="1" smtClean="0"/>
              <a:t>creó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página</a:t>
            </a:r>
            <a:r>
              <a:rPr lang="en-US" sz="2400" dirty="0" smtClean="0"/>
              <a:t> de </a:t>
            </a:r>
            <a:r>
              <a:rPr lang="en-US" sz="2400" dirty="0" err="1" smtClean="0"/>
              <a:t>perfil</a:t>
            </a:r>
            <a:r>
              <a:rPr lang="en-US" sz="2400" dirty="0" smtClean="0"/>
              <a:t> con </a:t>
            </a:r>
            <a:r>
              <a:rPr lang="en-US" sz="2400" dirty="0" err="1" smtClean="0"/>
              <a:t>edición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datos</a:t>
            </a:r>
            <a:r>
              <a:rPr lang="en-US" sz="2400" dirty="0" smtClean="0"/>
              <a:t> de </a:t>
            </a:r>
            <a:r>
              <a:rPr lang="en-US" sz="2400" dirty="0" err="1" smtClean="0"/>
              <a:t>usuario</a:t>
            </a:r>
            <a:r>
              <a:rPr lang="en-US" sz="2400" dirty="0" smtClean="0"/>
              <a:t> </a:t>
            </a:r>
            <a:r>
              <a:rPr lang="en-US" sz="2400" i="1" dirty="0" smtClean="0"/>
              <a:t>en </a:t>
            </a:r>
            <a:r>
              <a:rPr lang="en-US" sz="2400" i="1" dirty="0" err="1" smtClean="0"/>
              <a:t>página</a:t>
            </a:r>
            <a:r>
              <a:rPr lang="en-US" sz="2400" i="1" dirty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permite</a:t>
            </a:r>
            <a:r>
              <a:rPr lang="en-US" sz="2400" dirty="0" smtClean="0"/>
              <a:t> </a:t>
            </a:r>
            <a:r>
              <a:rPr lang="en-US" sz="2400" dirty="0" err="1" smtClean="0"/>
              <a:t>modificar</a:t>
            </a:r>
            <a:r>
              <a:rPr lang="en-US" sz="2400" dirty="0" smtClean="0"/>
              <a:t> la </a:t>
            </a:r>
            <a:r>
              <a:rPr lang="en-US" sz="2400" dirty="0" err="1" smtClean="0"/>
              <a:t>información</a:t>
            </a:r>
            <a:r>
              <a:rPr lang="en-US" sz="2400" dirty="0" smtClean="0"/>
              <a:t> </a:t>
            </a:r>
            <a:r>
              <a:rPr lang="en-US" sz="2400" dirty="0" err="1" smtClean="0"/>
              <a:t>haciendo</a:t>
            </a:r>
            <a:r>
              <a:rPr lang="en-US" sz="2400" dirty="0" smtClean="0"/>
              <a:t> click </a:t>
            </a:r>
            <a:r>
              <a:rPr lang="en-US" sz="2400" dirty="0" err="1" smtClean="0"/>
              <a:t>sobre</a:t>
            </a:r>
            <a:r>
              <a:rPr lang="en-US" sz="2400" dirty="0" smtClean="0"/>
              <a:t> el </a:t>
            </a:r>
            <a:r>
              <a:rPr lang="en-US" sz="2400" dirty="0" err="1" smtClean="0"/>
              <a:t>dato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123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782" y="1466508"/>
            <a:ext cx="8229600" cy="8898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_tradnl" dirty="0" smtClean="0"/>
              <a:t>Semana 15 </a:t>
            </a:r>
            <a:r>
              <a:rPr lang="en-US" dirty="0" smtClean="0"/>
              <a:t>–</a:t>
            </a:r>
            <a:r>
              <a:rPr lang="es-ES_tradnl" dirty="0" smtClean="0"/>
              <a:t> 19 Julio</a:t>
            </a:r>
          </a:p>
          <a:p>
            <a:pPr marL="0" indent="0">
              <a:buNone/>
            </a:pPr>
            <a:r>
              <a:rPr lang="es-ES_tradnl" dirty="0" smtClean="0"/>
              <a:t>PRIORIDADES</a:t>
            </a:r>
            <a:endParaRPr lang="en-US" dirty="0"/>
          </a:p>
        </p:txBody>
      </p:sp>
      <p:pic>
        <p:nvPicPr>
          <p:cNvPr id="5" name="Picture 4" descr="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309988"/>
            <a:ext cx="8737600" cy="9906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59473" y="2487907"/>
            <a:ext cx="8229600" cy="4213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_tradnl" sz="2400" dirty="0" smtClean="0"/>
              <a:t>Finalizar el m</a:t>
            </a:r>
            <a:r>
              <a:rPr lang="es-ES_tradnl" sz="2400" dirty="0" smtClean="0"/>
              <a:t>étodo de carga, asignación y modificación de imágenes de perfil</a:t>
            </a:r>
            <a:r>
              <a:rPr lang="es-ES_tradnl" sz="2400" dirty="0" smtClean="0"/>
              <a:t>.</a:t>
            </a:r>
            <a:endParaRPr lang="es-ES_tradnl" sz="2400" dirty="0" smtClean="0"/>
          </a:p>
          <a:p>
            <a:r>
              <a:rPr lang="es-ES_tradnl" sz="2400" dirty="0" smtClean="0"/>
              <a:t>Análisis de </a:t>
            </a:r>
            <a:r>
              <a:rPr lang="es-ES_tradnl" sz="2400" dirty="0" smtClean="0"/>
              <a:t>integración y proposici</a:t>
            </a:r>
            <a:r>
              <a:rPr lang="es-ES_tradnl" sz="2400" dirty="0" smtClean="0"/>
              <a:t>ón de algoritmos necesarios para gestionar:</a:t>
            </a:r>
            <a:endParaRPr lang="es-ES_tradnl" sz="2400" dirty="0" smtClean="0"/>
          </a:p>
          <a:p>
            <a:pPr lvl="1"/>
            <a:r>
              <a:rPr lang="es-ES_tradnl" sz="2000" dirty="0" smtClean="0"/>
              <a:t>Cursos</a:t>
            </a:r>
          </a:p>
          <a:p>
            <a:pPr lvl="1"/>
            <a:r>
              <a:rPr lang="es-ES_tradnl" sz="2000" dirty="0" smtClean="0"/>
              <a:t>Calendarios</a:t>
            </a:r>
          </a:p>
          <a:p>
            <a:pPr lvl="1"/>
            <a:r>
              <a:rPr lang="es-ES_tradnl" sz="2000" dirty="0" smtClean="0"/>
              <a:t>Notas</a:t>
            </a:r>
          </a:p>
          <a:p>
            <a:pPr lvl="1"/>
            <a:r>
              <a:rPr lang="es-ES_tradnl" sz="2000" dirty="0" smtClean="0"/>
              <a:t>Descripciones de Cursos </a:t>
            </a:r>
          </a:p>
          <a:p>
            <a:pPr lvl="1"/>
            <a:r>
              <a:rPr lang="es-ES_tradnl" sz="2000" dirty="0" smtClean="0"/>
              <a:t>Hitos </a:t>
            </a:r>
          </a:p>
          <a:p>
            <a:r>
              <a:rPr lang="es-ES_tradnl" sz="2400" dirty="0" smtClean="0"/>
              <a:t>Analizar</a:t>
            </a:r>
            <a:r>
              <a:rPr lang="es-ES_tradnl" sz="2400" dirty="0" smtClean="0"/>
              <a:t> las relaciones necesarias y la integración en el sistema para estos módulos.</a:t>
            </a:r>
          </a:p>
          <a:p>
            <a:r>
              <a:rPr lang="es-ES_tradnl" sz="2400" dirty="0" smtClean="0"/>
              <a:t>Establecer los </a:t>
            </a:r>
            <a:r>
              <a:rPr lang="es-ES_tradnl" sz="2400" dirty="0"/>
              <a:t>casos de uso </a:t>
            </a:r>
            <a:r>
              <a:rPr lang="es-ES_tradnl" sz="2400" dirty="0" smtClean="0"/>
              <a:t>aplicables a la gesti</a:t>
            </a:r>
            <a:r>
              <a:rPr lang="es-ES_tradnl" sz="2400" dirty="0" smtClean="0"/>
              <a:t>ón de estos módulos.</a:t>
            </a:r>
          </a:p>
          <a:p>
            <a:r>
              <a:rPr lang="es-ES_tradnl" sz="2400" dirty="0" smtClean="0"/>
              <a:t>Propuesta de relaciones de algoritmos necesarios para la gestión.</a:t>
            </a:r>
          </a:p>
        </p:txBody>
      </p:sp>
    </p:spTree>
    <p:extLst>
      <p:ext uri="{BB962C8B-B14F-4D97-AF65-F5344CB8AC3E}">
        <p14:creationId xmlns:p14="http://schemas.microsoft.com/office/powerpoint/2010/main" val="2143542573"/>
      </p:ext>
    </p:extLst>
  </p:cSld>
  <p:clrMapOvr>
    <a:masterClrMapping/>
  </p:clrMapOvr>
</p:sld>
</file>

<file path=ppt/theme/theme1.xml><?xml version="1.0" encoding="utf-8"?>
<a:theme xmlns:a="http://schemas.openxmlformats.org/drawingml/2006/main" name="Timeline_Projectplanning_Rev2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2E0FE8E-8CE2-431A-A259-EBFECC2709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350</Words>
  <Application>Microsoft Macintosh PowerPoint</Application>
  <PresentationFormat>On-screen Show (4:3)</PresentationFormat>
  <Paragraphs>48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Timeline_Projectplanning_Rev2</vt:lpstr>
      <vt:lpstr>SUNI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keywords/>
  <cp:lastModifiedBy>Luis Carlos Contreras</cp:lastModifiedBy>
  <cp:revision>15</cp:revision>
  <dcterms:modified xsi:type="dcterms:W3CDTF">2013-07-16T23:13:48Z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TC018754729991</vt:lpwstr>
  </property>
</Properties>
</file>