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1pPr>
    <a:lvl2pPr marL="457200" lvl="1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2pPr>
    <a:lvl3pPr marL="914400" lvl="2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3pPr>
    <a:lvl4pPr marL="1371600" lvl="3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4pPr>
    <a:lvl5pPr marL="1828800" lvl="4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5pPr>
    <a:lvl6pPr marL="2286000" lvl="5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6pPr>
    <a:lvl7pPr marL="2743200" lvl="6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7pPr>
    <a:lvl8pPr marL="3200400" lvl="7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8pPr>
    <a:lvl9pPr marL="3657600" lvl="8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endParaRPr lang="zh-CN" altLang="en-US" sz="1200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/>
            <a:endParaRPr lang="en-US" altLang="zh-CN" sz="1200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3077" name="文本占位符 3076"/>
          <p:cNvSpPr>
            <a:spLocks noGrp="1" noRot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endParaRPr lang="en-US" altLang="zh-CN" sz="1200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buFont typeface="Times New Roman" pitchFamily="18" charset="0"/>
            </a:pPr>
            <a:endParaRPr lang="en-US" altLang="zh-CN" dirty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buFont typeface="Times New Roman" pitchFamily="18" charset="0"/>
            </a:pPr>
            <a:endParaRPr lang="en-US" altLang="zh-CN" dirty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buFont typeface="Times New Roman" pitchFamily="18" charset="0"/>
            </a:pPr>
            <a:fld id="{9A0DB2DC-4C9A-4742-B13C-FB6460FD3503}" type="slidenum">
              <a:rPr lang="zh-CN" altLang="en-US" dirty="0">
                <a:latin typeface="Times New Roman" pitchFamily="18" charset="0"/>
                <a:ea typeface="PMingLiU" pitchFamily="18" charset="-120"/>
              </a:rPr>
            </a:fld>
            <a:endParaRPr lang="en-US" altLang="zh-CN" dirty="0"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buFont typeface="Times New Roman" pitchFamily="18" charset="0"/>
            </a:pPr>
            <a:endParaRPr lang="en-US" altLang="zh-CN" dirty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buFont typeface="Times New Roman" pitchFamily="18" charset="0"/>
            </a:pPr>
            <a:endParaRPr lang="en-US" altLang="zh-CN" dirty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buFont typeface="Times New Roman" pitchFamily="18" charset="0"/>
            </a:pPr>
            <a:fld id="{9A0DB2DC-4C9A-4742-B13C-FB6460FD3503}" type="slidenum">
              <a:rPr lang="zh-CN" altLang="en-US" dirty="0">
                <a:latin typeface="Times New Roman" pitchFamily="18" charset="0"/>
                <a:ea typeface="PMingLiU" pitchFamily="18" charset="-120"/>
              </a:rPr>
            </a:fld>
            <a:endParaRPr lang="en-US" altLang="zh-CN" dirty="0"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 idx="1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itchFamily="18" charset="0"/>
              <a:defRPr sz="1400">
                <a:latin typeface="Times New Roman" pitchFamily="18" charset="0"/>
                <a:ea typeface="PMingLiU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itchFamily="18" charset="0"/>
              <a:defRPr sz="1400">
                <a:latin typeface="Times New Roman" pitchFamily="18" charset="0"/>
                <a:ea typeface="PMingLiU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itchFamily="18" charset="0"/>
              <a:defRPr sz="1400">
                <a:latin typeface="Times New Roman" pitchFamily="18" charset="0"/>
                <a:ea typeface="PMingLiU" pitchFamily="18" charset="-12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 idx="1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itchFamily="18" charset="0"/>
              <a:defRPr sz="1400">
                <a:latin typeface="Times New Roman" pitchFamily="18" charset="0"/>
                <a:ea typeface="PMingLiU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itchFamily="18" charset="0"/>
              <a:defRPr sz="1400">
                <a:latin typeface="Times New Roman" pitchFamily="18" charset="0"/>
                <a:ea typeface="PMingLiU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itchFamily="18" charset="0"/>
              <a:defRPr sz="1400">
                <a:latin typeface="Times New Roman" pitchFamily="18" charset="0"/>
                <a:ea typeface="PMingLiU" pitchFamily="18" charset="-12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/>
          <p:nvPr>
            <p:ph type="ctrTitle"/>
          </p:nvPr>
        </p:nvSpPr>
        <p:spPr/>
        <p:txBody>
          <a:bodyPr anchor="ctr"/>
          <a:p>
            <a:pPr defTabSz="914400">
              <a:buSzPct val="100000"/>
              <a:buFont typeface="Times New Roman" pitchFamily="18" charset="0"/>
              <a:buNone/>
            </a:pPr>
            <a:r>
              <a:rPr lang="zh-CN" altLang="en-US" kern="1200" baseline="0">
                <a:latin typeface="Arial" pitchFamily="34" charset="0"/>
                <a:ea typeface="楷体_GB2312" pitchFamily="49" charset="-122"/>
              </a:rPr>
              <a:t>网络编程</a:t>
            </a:r>
            <a:endParaRPr lang="zh-CN" altLang="en-US" kern="1200" baseline="0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4099" name="副标题 4098"/>
          <p:cNvSpPr/>
          <p:nvPr>
            <p:ph type="subTitle" idx="1"/>
          </p:nvPr>
        </p:nvSpPr>
        <p:spPr/>
        <p:txBody>
          <a:bodyPr anchor="ctr"/>
          <a:p>
            <a:pPr defTabSz="914400">
              <a:buSzPct val="110000"/>
              <a:buFont typeface="Wingdings" pitchFamily="2" charset="2"/>
              <a:buNone/>
            </a:pPr>
            <a:r>
              <a:rPr lang="zh-CN" altLang="en-US" kern="1200" baseline="0">
                <a:latin typeface="Arial" pitchFamily="34" charset="0"/>
                <a:ea typeface="宋体" pitchFamily="2" charset="-122"/>
              </a:rPr>
              <a:t>                      </a:t>
            </a:r>
            <a:r>
              <a:rPr lang="en-US" altLang="zh-CN" kern="1200" baseline="0">
                <a:latin typeface="Arial" pitchFamily="34" charset="0"/>
                <a:ea typeface="宋体" pitchFamily="2" charset="-122"/>
              </a:rPr>
              <a:t>——</a:t>
            </a:r>
            <a:r>
              <a:rPr lang="zh-CN" altLang="en-US" kern="1200" baseline="0">
                <a:latin typeface="Arial" pitchFamily="34" charset="0"/>
                <a:ea typeface="宋体" pitchFamily="2" charset="-122"/>
              </a:rPr>
              <a:t>金春芃  </a:t>
            </a:r>
            <a:endParaRPr lang="zh-CN" altLang="en-US" kern="1200" baseline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>
                <a:sym typeface="+mn-ea"/>
              </a:rPr>
              <a:t>客户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服务器程序设计方法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迭代服务器，无进程控制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简单的并发服务器，为每个客户请求</a:t>
            </a:r>
            <a:r>
              <a:rPr lang="en-US" altLang="zh-CN"/>
              <a:t>fork</a:t>
            </a:r>
            <a:r>
              <a:rPr lang="zh-CN" altLang="en-US"/>
              <a:t>一个进程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预先派生进程，每个进程调用</a:t>
            </a:r>
            <a:r>
              <a:rPr lang="en-US" altLang="zh-CN"/>
              <a:t>accept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</a:t>
            </a:r>
            <a:r>
              <a:rPr lang="zh-CN" altLang="en-US"/>
              <a:t>并发服务器，为每个客户请求创建一个线程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5.</a:t>
            </a:r>
            <a:r>
              <a:rPr lang="zh-CN" altLang="en-US"/>
              <a:t>预先创建线程，每个线程上调用</a:t>
            </a:r>
            <a:r>
              <a:rPr lang="en-US" altLang="zh-CN"/>
              <a:t>accept</a:t>
            </a:r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预先派生子进程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5695" y="1412875"/>
            <a:ext cx="7277100" cy="446595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040" y="188913"/>
            <a:ext cx="8001000" cy="1143000"/>
          </a:xfrm>
        </p:spPr>
        <p:txBody>
          <a:bodyPr/>
          <a:p>
            <a:r>
              <a:rPr lang="en-US" altLang="zh-CN"/>
              <a:t>3.</a:t>
            </a:r>
            <a:r>
              <a:rPr lang="zh-CN" altLang="en-US"/>
              <a:t>初探</a:t>
            </a:r>
            <a:r>
              <a:rPr lang="en-US" altLang="zh-CN"/>
              <a:t>nginx</a:t>
            </a:r>
            <a:r>
              <a:rPr lang="zh-CN" altLang="en-US"/>
              <a:t>框架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6" name="内容占位符 5" descr="nginx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5695" y="1772920"/>
            <a:ext cx="7753350" cy="346900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040" y="188913"/>
            <a:ext cx="8001000" cy="1143000"/>
          </a:xfrm>
        </p:spPr>
        <p:txBody>
          <a:bodyPr/>
          <a:p>
            <a:r>
              <a:rPr lang="zh-CN" altLang="en-US"/>
              <a:t>Nginx开发从入门到精通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http://tengine.taobao.org/book/index.html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/>
          <p:nvPr>
            <p:ph type="title"/>
          </p:nvPr>
        </p:nvSpPr>
        <p:spPr/>
        <p:txBody>
          <a:bodyPr anchor="ctr"/>
          <a:p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5123" name="文本占位符 512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网络协议</a:t>
            </a:r>
            <a:r>
              <a:rPr lang="en-US" altLang="zh-CN"/>
              <a:t>tcp/udp/http</a:t>
            </a:r>
            <a:endParaRPr lang="en-US" altLang="zh-CN"/>
          </a:p>
          <a:p>
            <a:r>
              <a:rPr lang="zh-CN" altLang="en-US"/>
              <a:t>基本</a:t>
            </a:r>
            <a:r>
              <a:rPr lang="en-US" altLang="zh-CN"/>
              <a:t>tcp/udp</a:t>
            </a:r>
            <a:r>
              <a:rPr lang="zh-CN" altLang="en-US"/>
              <a:t>套接接口编程</a:t>
            </a:r>
            <a:endParaRPr lang="zh-CN" altLang="en-US"/>
          </a:p>
          <a:p>
            <a:r>
              <a:rPr lang="zh-CN" altLang="en-US"/>
              <a:t>客户</a:t>
            </a:r>
            <a:r>
              <a:rPr lang="en-US" altLang="zh-CN"/>
              <a:t>-</a:t>
            </a:r>
            <a:r>
              <a:rPr lang="zh-CN" altLang="en-US"/>
              <a:t>服务器程序设计方法</a:t>
            </a:r>
            <a:r>
              <a:rPr lang="en-US" altLang="zh-CN"/>
              <a:t>(web</a:t>
            </a:r>
            <a:r>
              <a:rPr lang="zh-CN" altLang="en-US"/>
              <a:t>服务器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初探</a:t>
            </a:r>
            <a:r>
              <a:rPr lang="en-US" altLang="zh-CN"/>
              <a:t>nginx</a:t>
            </a:r>
            <a:r>
              <a:rPr lang="zh-CN" altLang="en-US"/>
              <a:t>框架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网络协议</a:t>
            </a:r>
            <a:r>
              <a:rPr lang="en-US" altLang="zh-CN">
                <a:sym typeface="+mn-ea"/>
              </a:rPr>
              <a:t>tcp/udp/http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pic>
        <p:nvPicPr>
          <p:cNvPr id="2" name="图片 1" descr="OSI模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1844675"/>
            <a:ext cx="7860030" cy="30607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/>
          <p:nvPr>
            <p:ph type="title"/>
          </p:nvPr>
        </p:nvSpPr>
        <p:spPr/>
        <p:txBody>
          <a:bodyPr anchor="ctr"/>
          <a:p>
            <a:r>
              <a:rPr lang="en-US" altLang="zh-CN"/>
              <a:t>tcp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7171" name="文本占位符 7170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tcp</a:t>
            </a:r>
            <a:r>
              <a:rPr lang="zh-CN" altLang="en-US"/>
              <a:t>提供客户与服务器的连接</a:t>
            </a:r>
            <a:endParaRPr lang="zh-CN" altLang="en-US"/>
          </a:p>
          <a:p>
            <a:r>
              <a:rPr lang="en-US" altLang="zh-CN"/>
              <a:t>tcp</a:t>
            </a:r>
            <a:r>
              <a:rPr lang="zh-CN" altLang="en-US"/>
              <a:t>提供可靠性</a:t>
            </a:r>
            <a:endParaRPr lang="zh-CN" altLang="en-US"/>
          </a:p>
          <a:p>
            <a:r>
              <a:rPr lang="en-US" altLang="zh-CN"/>
              <a:t>tcp</a:t>
            </a:r>
            <a:r>
              <a:rPr lang="zh-CN" altLang="en-US"/>
              <a:t>通过给所发送数据的每一个字节关联一个序列号进行排序，字节流</a:t>
            </a:r>
            <a:endParaRPr lang="zh-CN" altLang="en-US"/>
          </a:p>
          <a:p>
            <a:r>
              <a:rPr lang="en-US" altLang="zh-CN"/>
              <a:t>tcp</a:t>
            </a:r>
            <a:r>
              <a:rPr lang="zh-CN" altLang="en-US"/>
              <a:t>提供流量控制</a:t>
            </a:r>
            <a:endParaRPr lang="zh-CN" altLang="en-US"/>
          </a:p>
          <a:p>
            <a:r>
              <a:rPr lang="en-US" altLang="zh-CN"/>
              <a:t>tcp</a:t>
            </a:r>
            <a:r>
              <a:rPr lang="zh-CN" altLang="en-US"/>
              <a:t>的连接是全双工的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8193"/>
          <p:cNvSpPr/>
          <p:nvPr>
            <p:ph type="title"/>
          </p:nvPr>
        </p:nvSpPr>
        <p:spPr/>
        <p:txBody>
          <a:bodyPr anchor="ctr"/>
          <a:p>
            <a:r>
              <a:rPr lang="en-US" altLang="zh-CN"/>
              <a:t>tcp</a:t>
            </a:r>
            <a:r>
              <a:rPr lang="zh-CN" altLang="en-US"/>
              <a:t>客户</a:t>
            </a:r>
            <a:r>
              <a:rPr lang="en-US" altLang="zh-CN"/>
              <a:t>-</a:t>
            </a:r>
            <a:r>
              <a:rPr lang="zh-CN" altLang="en-US"/>
              <a:t>服务程序</a:t>
            </a:r>
            <a:endParaRPr lang="zh-CN" altLang="en-US"/>
          </a:p>
        </p:txBody>
      </p:sp>
      <p:sp>
        <p:nvSpPr>
          <p:cNvPr id="8195" name="文本占位符 8194"/>
          <p:cNvSpPr/>
          <p:nvPr>
            <p:ph type="body"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 descr="tcp三次握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2770" y="1270000"/>
            <a:ext cx="2927985" cy="1985645"/>
          </a:xfrm>
          <a:prstGeom prst="rect">
            <a:avLst/>
          </a:prstGeom>
        </p:spPr>
      </p:pic>
      <p:pic>
        <p:nvPicPr>
          <p:cNvPr id="5" name="图片 4" descr="tcp客户-服务器程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1124585"/>
            <a:ext cx="4885055" cy="5467350"/>
          </a:xfrm>
          <a:prstGeom prst="rect">
            <a:avLst/>
          </a:prstGeom>
        </p:spPr>
      </p:pic>
      <p:pic>
        <p:nvPicPr>
          <p:cNvPr id="6" name="图片 5" descr="tcp四次挥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380" y="3716655"/>
            <a:ext cx="3187700" cy="22675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9217"/>
          <p:cNvSpPr/>
          <p:nvPr>
            <p:ph type="title"/>
          </p:nvPr>
        </p:nvSpPr>
        <p:spPr/>
        <p:txBody>
          <a:bodyPr anchor="ctr"/>
          <a:p>
            <a:r>
              <a:rPr lang="en-US" altLang="zh-CN"/>
              <a:t>tcp</a:t>
            </a:r>
            <a:r>
              <a:rPr lang="zh-CN" altLang="en-US"/>
              <a:t>编程注意事项</a:t>
            </a:r>
            <a:endParaRPr lang="zh-CN" altLang="en-US"/>
          </a:p>
        </p:txBody>
      </p:sp>
      <p:sp>
        <p:nvSpPr>
          <p:cNvPr id="9219" name="文本占位符 9218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不同的实现以不同的格式存储二进制，最常用的方法便是大端格式和小端格式，在两个不同格式环境下，需注意转化</a:t>
            </a:r>
            <a:endParaRPr lang="zh-CN" altLang="en-US"/>
          </a:p>
          <a:p>
            <a:r>
              <a:rPr lang="zh-CN" altLang="en-US"/>
              <a:t>不同的实现在存储相同的</a:t>
            </a:r>
            <a:r>
              <a:rPr lang="en-US" altLang="zh-CN"/>
              <a:t>C</a:t>
            </a:r>
            <a:r>
              <a:rPr lang="zh-CN" altLang="en-US"/>
              <a:t>数据类型时可能不同</a:t>
            </a:r>
            <a:endParaRPr lang="zh-CN" altLang="en-US"/>
          </a:p>
          <a:p>
            <a:r>
              <a:rPr lang="zh-CN" altLang="en-US"/>
              <a:t>不同的实现给结构打包的方式也是不同的，取决于所用数据类型的位数及机器的对齐限制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2" name="图片 1" descr="不同平台数据类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0" y="5085080"/>
            <a:ext cx="3663950" cy="16624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/>
          <p:nvPr>
            <p:ph type="title"/>
          </p:nvPr>
        </p:nvSpPr>
        <p:spPr/>
        <p:txBody>
          <a:bodyPr anchor="ctr"/>
          <a:p>
            <a:r>
              <a:rPr lang="en-US" altLang="zh-CN"/>
              <a:t>udp</a:t>
            </a:r>
            <a:r>
              <a:rPr lang="zh-CN" altLang="en-US"/>
              <a:t>数据报</a:t>
            </a:r>
            <a:endParaRPr lang="zh-CN" altLang="en-US"/>
          </a:p>
        </p:txBody>
      </p:sp>
      <p:sp>
        <p:nvSpPr>
          <p:cNvPr id="10243" name="文本占位符 1024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无连接的服务</a:t>
            </a:r>
            <a:endParaRPr lang="zh-CN" altLang="en-US"/>
          </a:p>
          <a:p>
            <a:r>
              <a:rPr lang="zh-CN" altLang="en-US"/>
              <a:t>数据报</a:t>
            </a:r>
            <a:endParaRPr lang="zh-CN" altLang="en-US"/>
          </a:p>
          <a:p>
            <a:r>
              <a:rPr lang="zh-CN" altLang="en-US"/>
              <a:t>不可靠性</a:t>
            </a:r>
            <a:endParaRPr lang="zh-CN" altLang="en-US"/>
          </a:p>
          <a:p>
            <a:r>
              <a:rPr lang="zh-CN" altLang="en-US"/>
              <a:t>无流量控制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1265"/>
          <p:cNvSpPr/>
          <p:nvPr>
            <p:ph type="title"/>
          </p:nvPr>
        </p:nvSpPr>
        <p:spPr/>
        <p:txBody>
          <a:bodyPr anchor="ctr"/>
          <a:p>
            <a:r>
              <a:rPr lang="en-US" altLang="zh-CN"/>
              <a:t>udp</a:t>
            </a:r>
            <a:r>
              <a:rPr lang="zh-CN" altLang="en-US"/>
              <a:t>客户</a:t>
            </a:r>
            <a:r>
              <a:rPr lang="en-US" altLang="zh-CN"/>
              <a:t>-</a:t>
            </a:r>
            <a:r>
              <a:rPr lang="zh-CN" altLang="en-US"/>
              <a:t>服务程序</a:t>
            </a:r>
            <a:endParaRPr lang="zh-CN" altLang="en-US"/>
          </a:p>
        </p:txBody>
      </p:sp>
      <p:sp>
        <p:nvSpPr>
          <p:cNvPr id="11267" name="文本占位符 11266"/>
          <p:cNvSpPr/>
          <p:nvPr>
            <p:ph type="body"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2" name="图片 1" descr="udp客户-服务程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1157605"/>
            <a:ext cx="7192645" cy="49815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2289"/>
          <p:cNvSpPr/>
          <p:nvPr>
            <p:ph type="title"/>
          </p:nvPr>
        </p:nvSpPr>
        <p:spPr/>
        <p:txBody>
          <a:bodyPr anchor="ctr"/>
          <a:p>
            <a:r>
              <a:rPr lang="en-US" altLang="zh-CN"/>
              <a:t>http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12291" name="文本占位符 12290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协议是万维网上进行通信时所使用的协议方案。</a:t>
            </a:r>
            <a:r>
              <a:rPr lang="en-US" altLang="zh-CN"/>
              <a:t>http</a:t>
            </a:r>
            <a:r>
              <a:rPr lang="zh-CN" altLang="en-US"/>
              <a:t>有很多应用，但最著名的是用于</a:t>
            </a:r>
            <a:r>
              <a:rPr lang="en-US" altLang="zh-CN"/>
              <a:t>web</a:t>
            </a:r>
            <a:r>
              <a:rPr lang="zh-CN" altLang="en-US"/>
              <a:t>浏览器和</a:t>
            </a:r>
            <a:r>
              <a:rPr lang="en-US" altLang="zh-CN"/>
              <a:t>web</a:t>
            </a:r>
            <a:r>
              <a:rPr lang="zh-CN" altLang="en-US"/>
              <a:t>服务的双工通信。</a:t>
            </a:r>
            <a:endParaRPr lang="zh-CN" altLang="en-US"/>
          </a:p>
        </p:txBody>
      </p:sp>
      <p:pic>
        <p:nvPicPr>
          <p:cNvPr id="2" name="图片 1" descr="http事务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3213100"/>
            <a:ext cx="7064375" cy="314198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Kingsoft Office WPP</Application>
  <PresentationFormat>在屏幕上显示</PresentationFormat>
  <Paragraphs>65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通用_汇报</vt:lpstr>
      <vt:lpstr>1_通用_汇报</vt:lpstr>
      <vt:lpstr>网络编程</vt:lpstr>
      <vt:lpstr>介绍</vt:lpstr>
      <vt:lpstr>1.网络协议tcp/udp/http</vt:lpstr>
      <vt:lpstr>tcp协议</vt:lpstr>
      <vt:lpstr>tcp客户-服务程序</vt:lpstr>
      <vt:lpstr>tcp编程注意事项</vt:lpstr>
      <vt:lpstr>UDP数据报</vt:lpstr>
      <vt:lpstr>udp客户-服务程序</vt:lpstr>
      <vt:lpstr>PowerPoint 演示文稿</vt:lpstr>
      <vt:lpstr>PowerPoint 演示文稿</vt:lpstr>
      <vt:lpstr>PowerPoint 演示文稿</vt:lpstr>
      <vt:lpstr>PowerPoint 演示文稿</vt:lpstr>
      <vt:lpstr>3.初探nginx框架 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Administrator</dc:creator>
  <cp:lastModifiedBy>Administrator</cp:lastModifiedBy>
  <cp:revision>4</cp:revision>
  <dcterms:created xsi:type="dcterms:W3CDTF">2009-03-03T10:06:00Z</dcterms:created>
  <dcterms:modified xsi:type="dcterms:W3CDTF">2016-03-06T13:10:36Z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