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8" r:id="rId4"/>
    <p:sldId id="269" r:id="rId5"/>
    <p:sldId id="270" r:id="rId6"/>
    <p:sldId id="262" r:id="rId7"/>
    <p:sldId id="263" r:id="rId8"/>
    <p:sldId id="264" r:id="rId9"/>
    <p:sldId id="266" r:id="rId10"/>
    <p:sldId id="298" r:id="rId11"/>
    <p:sldId id="29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208393-BF96-41E3-8C78-0F6BAE096405}">
          <p14:sldIdLst>
            <p14:sldId id="257"/>
            <p14:sldId id="258"/>
            <p14:sldId id="268"/>
            <p14:sldId id="269"/>
            <p14:sldId id="270"/>
            <p14:sldId id="262"/>
            <p14:sldId id="263"/>
            <p14:sldId id="264"/>
            <p14:sldId id="266"/>
            <p14:sldId id="298"/>
            <p14:sldId id="297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6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335A7D"/>
    <a:srgbClr val="123E62"/>
    <a:srgbClr val="2279BE"/>
    <a:srgbClr val="FFFF47"/>
    <a:srgbClr val="FFFF66"/>
    <a:srgbClr val="FEDA02"/>
    <a:srgbClr val="1F6FB1"/>
    <a:srgbClr val="19578B"/>
    <a:srgbClr val="2B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7:01:06.861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16 3931,'-8'-472,"1"77,6 292,2-186,3 205,22-119,-23 183,-2 13,0 1,0-1,1 0,0 1,4-11,-6 17,1-1,-1 0,0 1,1-1,-1 1,0-1,1 1,-1-1,0 1,1-1,-1 1,1 0,-1-1,1 1,-1 0,1-1,-1 1,1 0,0-1,0 1,-1 0,1 0,-1 0,1 0,-1 0,1 1,-1-1,1 0,-1 0,0 0,1 1,-1-1,1 0,-1 0,0 1,1-1,-1 0,0 1,1 0,2 2,-1 1,0-1,0 1,3 6,18 50,29 123,33 313,-37 6,-40-401,4 142,-13-237,1-7,0-14,-1-135,1-10,-2-65,-2-64,-5-1863,12 1955,2 28,23-236,-23 339,-4 60,3-80,-4 81,2 8,1 12,13 62,70 442,-47-264,188 1344,-166-1191,8 72,-52-257,-7-73,-5-55,-7-751,3 352,7-250,26 1,-26 463,18-145,-14 150,-12 84,0 0,0 0,0 0,0 0,1 0,-1 0,1 0,-1 0,0 0,1 1,-1-1,2-1,-2 2,0 0,0 0,0 0,0 0,0 0,0 0,1-1,-1 1,0 0,0 0,0 0,0 0,0 0,1 0,-1 0,0 0,0 0,0 0,0 0,1 0,-1 0,0 0,0 0,0 0,0 0,0 0,1 1,-1-1,5 7,-1 2,0 0,-2 0,5 17,-6-19,44 251,-29-155,84 708,-23 246,-70-950,5 157,-4-101,-2-22,-2-372,10 0,-12 204,117-1317,-80 944,-27-4,-14 233,2 161,2 0,-1 0,6-19,0-2,26-230,-16 0,-11-78,-5 330,-1 9,0 0,0 0,0 0,0 0,0 0,0 0,0-1,0 1,0 0,0 0,0 0,0 0,0 0,0 0,0 0,0 0,1 0,-1 0,0 0,0 0,0 0,0 0,0 0,0 0,0 0,0 0,0 0,0 0,0 0,0 0,0 0,0 0,0 0,0 0,0 0,1 0,-1 0,0 0,0 0,0 0,0 0,0 0,0 0,0 0,0 1,0-1,0 0,0 0,0 0,0 0,0 0,0 0,0 0,0 0,0 0,0 0,0 0,0 0,0 0,0 0,0 0,1 2,0 0,0 1,0-1,-1 0,1 3,62 358,-18-105,46 290,-57-351,19 133,-20-143,-29-158,-1 0,-2 0,-2 36,0-10,1 144,2-223,2 3,52-583,-41 420,-9 113,24-295,-12 1,-19 173,1 148,1 39,0 8,4 12,-3-11,169 611,-149-532,121 526,-101-424,7 80,-9 106,-35-326,7 111,-12-109,-1-37,1-33,9-425,34-343,-9 551,-32 235,-1 10,-1 3,11 78,0-2,8 37,5 36,4 34,125 713,-92-555,-36-210,-3-23,11 69,-27-137,-8-74,1-33,1 21,0-776,17 328,34 1,-15 250,-31 202,-1-1,-1-52,-3 86,0 1,0-1,0 0,0 0,0 0,0 0,0 0,0 0,0 0,0 0,0 0,0 0,0 0,0 0,0 0,0 0,0 0,0 0,0 0,0 0,0 0,0 0,0 0,0 0,0 0,0 0,0 0,0 0,0 0,0 0,0 0,0 0,0 0,0 0,0 0,0 0,1 0,-1 0,0 0,0 0,0 0,0 0,0 0,0 0,0 0,0 0,3 6,3 11,37 147,45 137,-56-195,-26-86,48 172,-42-137,7 24,-16-67,0 1,-2-1,1 1,-2 23,2 6,-1-31,6 20,-2-14,2 4,-7-21,0 0,0 1,0-1,0 0,0 0,0 0,0 0,0 0,0 1,0-1,0 0,0 0,1 0,-1 0,0 0,0 0,0 1,0-1,0 0,0 0,1 0,-1 0,0 0,0 0,0 0,0 0,0 0,1 0,-1 0,0 0,0 0,0 0,1 0,3-4,1-11,7-71,-7 42,114-650,-89 571,0-4,-26 95,-3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2T18:36:44.785"/>
    </inkml:context>
    <inkml:brush xml:id="br0">
      <inkml:brushProperty name="width" value="0.24694" units="cm"/>
      <inkml:brushProperty name="height" value="0.24694" units="cm"/>
      <inkml:brushProperty name="color" value="#C3260C"/>
      <inkml:brushProperty name="ignorePressure" value="1"/>
    </inkml:brush>
  </inkml:definitions>
  <inkml:trace contextRef="#ctx0" brushRef="#br0">26 6343,'-12'-761,"0"124,10 470,4-299,5 330,36-191,-38 295,-4 21,1 0,0 0,1 1,0-1,7-16,-9 26,-1 0,1 0,-1 0,1 0,-1 1,1-1,-1 0,1 0,0 1,-1-1,1 0,0 1,0-1,0 0,0 1,-1-1,1 1,0-1,2 1,-2 0,-1 0,1 0,0 0,0 0,-1 0,1 0,0 0,0 1,-1-1,1 0,0 1,-1-1,1 1,0-1,-1 0,1 1,-1-1,1 1,0 1,4 3,-2 1,1 0,-1 0,5 10,30 80,49 201,54 503,-61 9,-66-645,5 227,-20-381,1-11,0-23,-1-218,0-16,-3-106,-1-103,-10-3005,19 3154,5 46,36-382,-36 547,-8 98,6-130,-6 131,1 14,4 17,20 102,117 712,-77-425,311 2168,-276-1923,14 118,-87-414,-12-120,-8-87,-10-1213,3 569,12-405,45 3,-45 747,30-234,-24 241,-19 136,0 1,1-1,-1 1,0-1,1 1,-1-1,1 1,0 0,0-1,-1 1,1 0,1-2,-2 3,1 0,-1 0,0-1,0 1,0 0,1 0,-1 0,0 0,0 0,1 0,-1 0,0 0,0-1,1 1,-1 0,0 0,0 0,1 0,-1 0,0 0,0 0,1 1,-1-1,0 0,0 0,1 0,-1 0,1 0,8 12,-3 2,-1 1,0 0,6 27,-9-31,73 406,-49-251,141 1143,-40 396,-116-1533,11 255,-10-164,-1-35,-5-601,17-1,-20 332,196-2128,-134 1525,-45-7,-24 375,5 261,0 0,2 0,8-30,1-5,43-369,-27-1,-18-127,-8 533,-2 15,0 0,0 0,0 0,0 0,0 0,0 0,0 0,0 0,0 0,0 0,0-1,0 1,0 0,1 0,-1 0,0 0,0 0,0 0,0 0,0 0,0 0,0 0,0 0,0 0,0 0,1 0,-1 0,0 0,0 0,0 0,0 0,0 0,0 0,0 0,0 0,0 0,0 0,1 0,-1 0,0 1,0-1,0 0,0 0,0 0,0 0,0 0,0 0,0 0,0 0,0 0,0 0,0 0,0 0,0 0,0 1,0-1,0 0,1 0,-1 0,0 0,0 0,1 3,1 1,-1-1,0 1,0-1,1 6,102 577,-30-170,79 468,-97-566,32 214,-33-230,-49-255,-1 0,-3 0,-4 57,0-15,2 233,5-362,0 6,88-940,-67 676,-16 185,40-478,-21 1,-29 281,-1 238,2 64,2 11,5 19,-5-15,281 983,-248-856,203 848,-169-684,10 127,-13 174,-59-528,13 180,-22-176,1-60,-1-54,15-685,58-553,-15 890,-54 377,-2 18,0 3,17 126,1-1,12 58,9 57,7 56,207 1152,-152-897,-61-338,-5-39,19 114,-45-223,-14-119,3-53,1 33,0-1252,29 531,56-1,-25 405,-52 326,-2-1,-2-85,-4 139,0 0,0 0,0 0,0 0,0 0,0 0,0 1,0-1,0 0,0 0,1 0,-1 0,0 0,0 0,0 0,0 0,0 0,0 0,0 0,0 0,0 0,0 0,0 0,0 0,0 0,0 0,0 0,0 0,0 0,0 0,0 0,1 0,-1 0,0 0,0 0,0 0,0 0,0 0,0 0,0 0,0 0,0 0,0 0,0 0,0 0,0 0,5 10,6 17,60 238,76 221,-95-316,-41-137,79 276,-70-220,11 39,-26-108,-1 0,-1 0,-1 0,-1 38,2 11,-1-52,10 34,-5-24,5 7,-12-34,0 0,0 1,0-1,0 0,0 0,0 1,0-1,0 0,1 0,-1 0,0 1,0-1,0 0,0 0,1 0,-1 1,0-1,0 0,0 0,1 0,-1 0,0 0,0 0,1 0,-1 1,0-1,0 0,1 0,-1 0,0 0,0 0,1 0,-1 0,7-8,1-15,13-117,-12 71,188-1052,-147 922,0-6,-43 154,-7 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F1ACB-3A54-4C60-B610-BAEB1CECA8AE}" type="datetimeFigureOut">
              <a:rPr lang="en-GB" smtClean="0"/>
              <a:t>22/07/2020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5C89-F8E5-40A3-AD36-649611E68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86C8-6D2B-4FFC-983D-93E2E543A0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48993"/>
            <a:ext cx="12192000" cy="1479758"/>
          </a:xfrm>
          <a:noFill/>
        </p:spPr>
        <p:txBody>
          <a:bodyPr anchor="b"/>
          <a:lstStyle>
            <a:lvl1pPr algn="ctr">
              <a:defRPr sz="6000">
                <a:solidFill>
                  <a:srgbClr val="2279BE"/>
                </a:solidFill>
              </a:defRPr>
            </a:lvl1pPr>
          </a:lstStyle>
          <a:p>
            <a:r>
              <a:rPr lang="en-US" dirty="0"/>
              <a:t>PROJECT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2531E-D092-4F25-9ACE-12035AA9E0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889653"/>
            <a:ext cx="7797800" cy="296834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D3E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Group Members</a:t>
            </a:r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AEA2C5-5599-4B77-91D9-A5B76E4D0FE1}"/>
              </a:ext>
            </a:extLst>
          </p:cNvPr>
          <p:cNvGrpSpPr/>
          <p:nvPr userDrawn="1"/>
        </p:nvGrpSpPr>
        <p:grpSpPr>
          <a:xfrm>
            <a:off x="9994570" y="4629549"/>
            <a:ext cx="2031741" cy="2050558"/>
            <a:chOff x="9994570" y="46295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14:cNvPr>
                <p14:cNvContentPartPr/>
                <p14:nvPr userDrawn="1"/>
              </p14:nvContentPartPr>
              <p14:xfrm>
                <a:off x="9994570" y="5130070"/>
                <a:ext cx="1289037" cy="1550037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E38D-F203-48F2-8780-F61A41649A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50294" y="5085794"/>
                  <a:ext cx="1377589" cy="16385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2AD159-30F5-4133-8C0D-17BFC3533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10392552" y="46979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3BA187E1-F2E4-4C43-AA76-1814B2BF349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2178825"/>
            <a:ext cx="5905500" cy="939800"/>
          </a:xfrm>
          <a:solidFill>
            <a:srgbClr val="F1412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lt1"/>
                </a:solidFill>
              </a:defRPr>
            </a:lvl2pPr>
            <a:lvl3pPr>
              <a:defRPr lang="en-US" sz="1800" dirty="0" smtClean="0">
                <a:solidFill>
                  <a:schemeClr val="lt1"/>
                </a:solidFill>
              </a:defRPr>
            </a:lvl3pPr>
            <a:lvl4pPr>
              <a:defRPr lang="en-US" dirty="0" smtClean="0">
                <a:solidFill>
                  <a:schemeClr val="lt1"/>
                </a:solidFill>
              </a:defRPr>
            </a:lvl4pPr>
            <a:lvl5pPr>
              <a:defRPr lang="en-GB" dirty="0">
                <a:solidFill>
                  <a:schemeClr val="lt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Project Guide: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8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7C9A18F-847B-4E5B-8FA3-1643AE6ED406}"/>
              </a:ext>
            </a:extLst>
          </p:cNvPr>
          <p:cNvGrpSpPr/>
          <p:nvPr userDrawn="1"/>
        </p:nvGrpSpPr>
        <p:grpSpPr>
          <a:xfrm>
            <a:off x="7023100" y="2108200"/>
            <a:ext cx="3377611" cy="3309097"/>
            <a:chOff x="8394370" y="2407049"/>
            <a:chExt cx="2031741" cy="20505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14:cNvPr>
                <p14:cNvContentPartPr/>
                <p14:nvPr userDrawn="1"/>
              </p14:nvContentPartPr>
              <p14:xfrm>
                <a:off x="8394370" y="2907570"/>
                <a:ext cx="1289037" cy="1550037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E77150D-2077-4C4F-8260-48F272948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7736" y="2880134"/>
                  <a:ext cx="1342305" cy="160491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983A68-AA76-444B-B12A-CA51F0AC7F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963" b="75093" l="18000" r="89000">
                          <a14:foregroundMark x1="68000" y1="42315" x2="78100" y2="42037"/>
                          <a14:foregroundMark x1="79600" y1="43611" x2="81000" y2="43611"/>
                          <a14:foregroundMark x1="45500" y1="40741" x2="45300" y2="49630"/>
                          <a14:foregroundMark x1="46400" y1="41296" x2="48200" y2="50926"/>
                          <a14:foregroundMark x1="48200" y1="50926" x2="48300" y2="50926"/>
                          <a14:foregroundMark x1="27500" y1="28519" x2="69400" y2="52222"/>
                          <a14:foregroundMark x1="57300" y1="21204" x2="31800" y2="61852"/>
                          <a14:foregroundMark x1="31800" y1="61852" x2="29704" y2="66416"/>
                          <a14:foregroundMark x1="33706" y1="69151" x2="59000" y2="65741"/>
                          <a14:foregroundMark x1="28100" y1="69907" x2="29003" y2="69785"/>
                          <a14:foregroundMark x1="59000" y1="65741" x2="68800" y2="61296"/>
                          <a14:foregroundMark x1="68800" y1="61296" x2="69500" y2="36759"/>
                          <a14:foregroundMark x1="69500" y1="36759" x2="62300" y2="29444"/>
                          <a14:foregroundMark x1="62300" y1="29444" x2="49000" y2="28333"/>
                          <a14:foregroundMark x1="49000" y1="28333" x2="39900" y2="34630"/>
                          <a14:foregroundMark x1="39900" y1="34630" x2="32800" y2="48241"/>
                          <a14:foregroundMark x1="32800" y1="48241" x2="31000" y2="64722"/>
                          <a14:foregroundMark x1="31000" y1="64722" x2="40866" y2="73060"/>
                          <a14:foregroundMark x1="53482" y1="76163" x2="55838" y2="76352"/>
                          <a14:foregroundMark x1="75752" y1="57872" x2="78100" y2="47315"/>
                          <a14:foregroundMark x1="78100" y1="47315" x2="76100" y2="30556"/>
                          <a14:foregroundMark x1="76100" y1="30556" x2="71479" y2="24050"/>
                          <a14:foregroundMark x1="62566" y1="18766" x2="56200" y2="17222"/>
                          <a14:foregroundMark x1="56200" y1="17222" x2="39500" y2="20370"/>
                          <a14:foregroundMark x1="39500" y1="20370" x2="19300" y2="39444"/>
                          <a14:foregroundMark x1="16299" y1="48552" x2="15700" y2="50370"/>
                          <a14:foregroundMark x1="19300" y1="39444" x2="17317" y2="45463"/>
                          <a14:foregroundMark x1="16432" y1="54259" x2="18000" y2="62593"/>
                          <a14:foregroundMark x1="15700" y1="50370" x2="16299" y2="53553"/>
                          <a14:foregroundMark x1="24420" y1="65215" x2="25838" y2="65794"/>
                          <a14:foregroundMark x1="18000" y1="62593" x2="19009" y2="63005"/>
                          <a14:foregroundMark x1="22800" y1="52500" x2="23600" y2="41574"/>
                          <a14:foregroundMark x1="23600" y1="41574" x2="28100" y2="31852"/>
                          <a14:foregroundMark x1="28100" y1="31852" x2="37100" y2="26204"/>
                          <a14:foregroundMark x1="37100" y1="26204" x2="48600" y2="25463"/>
                          <a14:foregroundMark x1="48600" y1="25463" x2="59900" y2="34722"/>
                          <a14:foregroundMark x1="37900" y1="23056" x2="67900" y2="13241"/>
                          <a14:foregroundMark x1="67900" y1="13241" x2="79400" y2="14167"/>
                          <a14:foregroundMark x1="79400" y1="14167" x2="83353" y2="23004"/>
                          <a14:foregroundMark x1="80802" y1="33153" x2="80600" y2="33889"/>
                          <a14:foregroundMark x1="82824" y1="25793" x2="81883" y2="29219"/>
                          <a14:foregroundMark x1="80600" y1="33889" x2="62300" y2="48148"/>
                          <a14:foregroundMark x1="62300" y1="48148" x2="52000" y2="53333"/>
                          <a14:foregroundMark x1="52000" y1="53333" x2="40000" y2="55463"/>
                          <a14:foregroundMark x1="40000" y1="55463" x2="60200" y2="51759"/>
                          <a14:foregroundMark x1="60200" y1="51759" x2="70600" y2="41852"/>
                          <a14:foregroundMark x1="70600" y1="41852" x2="76200" y2="30648"/>
                          <a14:foregroundMark x1="77441" y1="19777" x2="77500" y2="19259"/>
                          <a14:foregroundMark x1="76200" y1="30648" x2="76731" y2="25999"/>
                          <a14:foregroundMark x1="76872" y1="18579" x2="65100" y2="5833"/>
                          <a14:foregroundMark x1="65100" y1="5833" x2="52300" y2="5648"/>
                          <a14:foregroundMark x1="52300" y1="5648" x2="41100" y2="11574"/>
                          <a14:foregroundMark x1="41100" y1="11574" x2="26700" y2="28426"/>
                          <a14:foregroundMark x1="26700" y1="28426" x2="23100" y2="43333"/>
                          <a14:foregroundMark x1="23100" y1="43333" x2="28100" y2="54815"/>
                          <a14:foregroundMark x1="28100" y1="54815" x2="47700" y2="61296"/>
                          <a14:foregroundMark x1="47700" y1="61296" x2="60700" y2="59537"/>
                          <a14:foregroundMark x1="60700" y1="59537" x2="73900" y2="53981"/>
                          <a14:foregroundMark x1="83030" y1="46759" x2="84200" y2="45833"/>
                          <a14:foregroundMark x1="80854" y1="48480" x2="82902" y2="46860"/>
                          <a14:foregroundMark x1="73900" y1="53981" x2="80818" y2="48509"/>
                          <a14:foregroundMark x1="84200" y1="45833" x2="89200" y2="37037"/>
                          <a14:foregroundMark x1="89200" y1="37037" x2="90000" y2="8889"/>
                          <a14:foregroundMark x1="90000" y1="8889" x2="83200" y2="370"/>
                          <a14:foregroundMark x1="83200" y1="370" x2="45500" y2="6574"/>
                          <a14:foregroundMark x1="45500" y1="6574" x2="37300" y2="17407"/>
                          <a14:foregroundMark x1="37300" y1="17407" x2="33100" y2="28796"/>
                          <a14:foregroundMark x1="33100" y1="28796" x2="34200" y2="54352"/>
                          <a14:foregroundMark x1="34200" y1="54352" x2="46000" y2="63519"/>
                          <a14:foregroundMark x1="46000" y1="63519" x2="58800" y2="64074"/>
                          <a14:foregroundMark x1="79079" y1="57758" x2="80500" y2="57315"/>
                          <a14:foregroundMark x1="78684" y1="57881" x2="79063" y2="57763"/>
                          <a14:foregroundMark x1="76325" y1="58616" x2="77155" y2="58357"/>
                          <a14:foregroundMark x1="75533" y1="58862" x2="76082" y2="58691"/>
                          <a14:foregroundMark x1="58800" y1="64074" x2="74859" y2="59072"/>
                          <a14:foregroundMark x1="80500" y1="57315" x2="88800" y2="39815"/>
                          <a14:foregroundMark x1="85329" y1="33537" x2="80883" y2="25495"/>
                          <a14:foregroundMark x1="88800" y1="39815" x2="86332" y2="35351"/>
                          <a14:foregroundMark x1="62618" y1="21617" x2="52100" y2="23241"/>
                          <a14:foregroundMark x1="52100" y1="23241" x2="41600" y2="29537"/>
                          <a14:foregroundMark x1="41600" y1="29537" x2="35000" y2="41389"/>
                          <a14:foregroundMark x1="35000" y1="41389" x2="34900" y2="42593"/>
                          <a14:foregroundMark x1="27300" y1="30833" x2="36300" y2="19259"/>
                          <a14:foregroundMark x1="36300" y1="19259" x2="46500" y2="15278"/>
                          <a14:foregroundMark x1="46500" y1="15278" x2="57100" y2="15370"/>
                          <a14:foregroundMark x1="57100" y1="15370" x2="62209" y2="19286"/>
                          <a14:foregroundMark x1="66186" y1="23237" x2="69700" y2="34167"/>
                          <a14:foregroundMark x1="69700" y1="34167" x2="67900" y2="45833"/>
                          <a14:foregroundMark x1="67900" y1="45833" x2="61600" y2="52685"/>
                          <a14:foregroundMark x1="27500" y1="27963" x2="46900" y2="12593"/>
                          <a14:foregroundMark x1="46900" y1="12593" x2="57500" y2="10926"/>
                          <a14:foregroundMark x1="57500" y1="10926" x2="69300" y2="17685"/>
                          <a14:foregroundMark x1="83905" y1="44265" x2="86700" y2="49352"/>
                          <a14:foregroundMark x1="73070" y1="24546" x2="83848" y2="44162"/>
                          <a14:foregroundMark x1="69300" y1="17685" x2="69914" y2="18802"/>
                          <a14:foregroundMark x1="86700" y1="49352" x2="89100" y2="59259"/>
                          <a14:foregroundMark x1="72529" y1="62802" x2="53334" y2="73416"/>
                          <a14:foregroundMark x1="74137" y1="61913" x2="73360" y2="62343"/>
                          <a14:foregroundMark x1="78100" y1="59722" x2="76392" y2="60667"/>
                          <a14:foregroundMark x1="37505" y1="73933" x2="36569" y2="73848"/>
                          <a14:foregroundMark x1="19285" y1="45463" x2="22400" y2="32963"/>
                          <a14:foregroundMark x1="22400" y1="32963" x2="29000" y2="23796"/>
                          <a14:foregroundMark x1="29000" y1="23796" x2="41500" y2="22222"/>
                          <a14:foregroundMark x1="41500" y1="22222" x2="42700" y2="22500"/>
                          <a14:foregroundMark x1="58200" y1="23611" x2="68400" y2="28056"/>
                          <a14:foregroundMark x1="68400" y1="28056" x2="75400" y2="36481"/>
                          <a14:foregroundMark x1="75400" y1="36481" x2="75900" y2="38148"/>
                          <a14:foregroundMark x1="39100" y1="20926" x2="50200" y2="17963"/>
                          <a14:foregroundMark x1="50200" y1="17963" x2="54800" y2="20185"/>
                          <a14:backgroundMark x1="66900" y1="20463" x2="78100" y2="24907"/>
                          <a14:backgroundMark x1="64100" y1="21481" x2="86400" y2="24907"/>
                          <a14:backgroundMark x1="86400" y1="24907" x2="86600" y2="24907"/>
                          <a14:backgroundMark x1="62700" y1="21481" x2="66300" y2="20741"/>
                          <a14:backgroundMark x1="62400" y1="20463" x2="73900" y2="19907"/>
                          <a14:backgroundMark x1="73900" y1="19907" x2="77300" y2="19907"/>
                          <a14:backgroundMark x1="62400" y1="20185" x2="73300" y2="20000"/>
                          <a14:backgroundMark x1="73300" y1="20000" x2="78700" y2="21759"/>
                          <a14:backgroundMark x1="62100" y1="19444" x2="65500" y2="19444"/>
                          <a14:backgroundMark x1="69700" y1="22778" x2="69700" y2="22778"/>
                          <a14:backgroundMark x1="69700" y1="22778" x2="69700" y2="22778"/>
                          <a14:backgroundMark x1="78400" y1="27500" x2="85200" y2="36019"/>
                          <a14:backgroundMark x1="17400" y1="49815" x2="24500" y2="65185"/>
                          <a14:backgroundMark x1="25900" y1="65741" x2="34300" y2="71481"/>
                          <a14:backgroundMark x1="29000" y1="70648" x2="21500" y2="63611"/>
                          <a14:backgroundMark x1="21500" y1="63611" x2="17100" y2="53611"/>
                          <a14:backgroundMark x1="17100" y1="53611" x2="17100" y2="53241"/>
                          <a14:backgroundMark x1="18000" y1="45463" x2="18000" y2="54259"/>
                          <a14:backgroundMark x1="18000" y1="45648" x2="19400" y2="40000"/>
                          <a14:backgroundMark x1="20200" y1="63611" x2="21600" y2="66759"/>
                          <a14:backgroundMark x1="18600" y1="63889" x2="20200" y2="64444"/>
                          <a14:backgroundMark x1="18000" y1="64722" x2="19100" y2="64444"/>
                          <a14:backgroundMark x1="37400" y1="74074" x2="48900" y2="75370"/>
                          <a14:backgroundMark x1="48900" y1="75370" x2="58500" y2="73796"/>
                          <a14:backgroundMark x1="61600" y1="73796" x2="70200" y2="67685"/>
                          <a14:backgroundMark x1="70200" y1="67685" x2="74500" y2="62315"/>
                          <a14:backgroundMark x1="74500" y1="62315" x2="80400" y2="49630"/>
                          <a14:backgroundMark x1="73900" y1="62593" x2="76200" y2="58704"/>
                          <a14:backgroundMark x1="72500" y1="62870" x2="75600" y2="58704"/>
                          <a14:backgroundMark x1="73400" y1="63611" x2="79800" y2="55833"/>
                          <a14:backgroundMark x1="79800" y1="55833" x2="84900" y2="41296"/>
                          <a14:backgroundMark x1="68600" y1="70926" x2="75400" y2="63426"/>
                          <a14:backgroundMark x1="75400" y1="63426" x2="68200" y2="71481"/>
                          <a14:backgroundMark x1="68200" y1="71481" x2="60400" y2="75370"/>
                          <a14:backgroundMark x1="52300" y1="76667" x2="49800" y2="77407"/>
                          <a14:backgroundMark x1="38200" y1="75370" x2="60200" y2="74630"/>
                          <a14:backgroundMark x1="60200" y1="74630" x2="52000" y2="81944"/>
                          <a14:backgroundMark x1="52000" y1="81944" x2="41200" y2="82407"/>
                          <a14:backgroundMark x1="41200" y1="82407" x2="36300" y2="73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1" t="17840" r="17637" b="24637"/>
            <a:stretch/>
          </p:blipFill>
          <p:spPr>
            <a:xfrm rot="18000000" flipH="1">
              <a:off x="8792352" y="2475422"/>
              <a:ext cx="1702132" cy="1565386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8C4372-80FE-4127-A30C-12E9B363A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249" y="3034506"/>
            <a:ext cx="6642100" cy="78898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SAY THANKS!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283-054B-48F0-B3CC-117E3B827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6908"/>
            <a:ext cx="3932237" cy="12204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987-F462-47A1-A8CE-6C40B9C9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DBAD-34E5-449A-BA33-C1A7264D2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49FE-74A0-4E5C-BD08-0E8354535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6426"/>
            <a:ext cx="3932237" cy="13909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C49BD-8862-4E69-BE0A-242D2BDC9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AD79A-F6C8-46A5-A1A8-95F7DCE4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2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785-A860-4149-B264-37332081F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899BC-8D69-44F1-AB35-08D0DF6C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1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5313C-276E-4E90-9E35-1B85A87C6F5A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697423"/>
            <a:ext cx="2628900" cy="54795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834D-890F-4680-8689-2BD5447A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7423"/>
            <a:ext cx="7734300" cy="54795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6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8D2-CC29-42B3-BD3A-9429DC3F4E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DA8E-4DCE-4631-8CD5-663BBE8C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661B-B600-4B3F-B84F-A6EA533E9C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F399-D44C-43E2-822F-B37E84B3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A36D-A260-446F-A3BF-CF8275A8C7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39BB-EE0C-49AA-888E-DFE190F3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03877-8D68-4F8F-B625-A507051F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1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490537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5157787" cy="3925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49053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775"/>
            <a:ext cx="5183188" cy="3925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0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2656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775"/>
            <a:ext cx="4265611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235573" y="1681163"/>
            <a:ext cx="6119815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35573" y="2263775"/>
            <a:ext cx="6119815" cy="160655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83783CA-A095-47AC-9BCB-18BE998DA5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3962400"/>
            <a:ext cx="6119815" cy="366712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="1" kern="1200" dirty="0" smtClean="0">
                <a:solidFill>
                  <a:srgbClr val="335A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SUB-HEADING FOR HEADING 2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D0D033A-EAC8-4587-811A-7111AA6D3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57800" y="4421187"/>
            <a:ext cx="6119815" cy="1768476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6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C676-2C9F-44EE-9DDF-372C3CF4F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65176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024E-0925-4490-9885-5DA80B60D7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402011" cy="490537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rgbClr val="123E6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2C-ACC9-4DC3-A730-BB399E21E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63775"/>
            <a:ext cx="3402010" cy="39258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227A-348F-422D-8F87-E5107D7BB2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4994" y="1681163"/>
            <a:ext cx="3402011" cy="490537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3B768-5796-48C3-ABA5-90CCA0C44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4994" y="2263774"/>
            <a:ext cx="3402011" cy="39258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615F728-3321-4B07-9920-15E22747D5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200" y="1681163"/>
            <a:ext cx="3402011" cy="490537"/>
          </a:xfr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1" kern="1200" dirty="0" smtClean="0">
                <a:solidFill>
                  <a:srgbClr val="2D3E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HEADING 3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B5E78A0-0E2A-437B-A398-F05A58C44B1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0200" y="2263774"/>
            <a:ext cx="3402011" cy="3925887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63AD-810A-4F44-BB2F-CEAA6E795A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9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E7D7-B489-4ADE-A72C-A82B093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700"/>
            <a:ext cx="10515600" cy="788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6BE47-35A0-4C55-B241-F85B0491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63B43-EDC4-42A8-9931-C2D31D775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963" b="75093" l="18000" r="89000">
                        <a14:foregroundMark x1="68000" y1="42315" x2="78100" y2="42037"/>
                        <a14:foregroundMark x1="79600" y1="43611" x2="81000" y2="43611"/>
                        <a14:foregroundMark x1="45500" y1="40741" x2="45300" y2="49630"/>
                        <a14:foregroundMark x1="46400" y1="41296" x2="48200" y2="50926"/>
                        <a14:foregroundMark x1="48200" y1="50926" x2="48300" y2="50926"/>
                        <a14:foregroundMark x1="27500" y1="28519" x2="69400" y2="52222"/>
                        <a14:foregroundMark x1="57300" y1="21204" x2="31800" y2="61852"/>
                        <a14:foregroundMark x1="31800" y1="61852" x2="29704" y2="66416"/>
                        <a14:foregroundMark x1="33706" y1="69151" x2="59000" y2="65741"/>
                        <a14:foregroundMark x1="28100" y1="69907" x2="29003" y2="69785"/>
                        <a14:foregroundMark x1="59000" y1="65741" x2="68800" y2="61296"/>
                        <a14:foregroundMark x1="68800" y1="61296" x2="69500" y2="36759"/>
                        <a14:foregroundMark x1="69500" y1="36759" x2="62300" y2="29444"/>
                        <a14:foregroundMark x1="62300" y1="29444" x2="49000" y2="28333"/>
                        <a14:foregroundMark x1="49000" y1="28333" x2="39900" y2="34630"/>
                        <a14:foregroundMark x1="39900" y1="34630" x2="32800" y2="48241"/>
                        <a14:foregroundMark x1="32800" y1="48241" x2="31000" y2="64722"/>
                        <a14:foregroundMark x1="31000" y1="64722" x2="40866" y2="73060"/>
                        <a14:foregroundMark x1="53482" y1="76163" x2="55838" y2="76352"/>
                        <a14:foregroundMark x1="75752" y1="57872" x2="78100" y2="47315"/>
                        <a14:foregroundMark x1="78100" y1="47315" x2="76100" y2="30556"/>
                        <a14:foregroundMark x1="76100" y1="30556" x2="71479" y2="24050"/>
                        <a14:foregroundMark x1="62566" y1="18766" x2="56200" y2="17222"/>
                        <a14:foregroundMark x1="56200" y1="17222" x2="39500" y2="20370"/>
                        <a14:foregroundMark x1="39500" y1="20370" x2="19300" y2="39444"/>
                        <a14:foregroundMark x1="16299" y1="48552" x2="15700" y2="50370"/>
                        <a14:foregroundMark x1="19300" y1="39444" x2="17317" y2="45463"/>
                        <a14:foregroundMark x1="16432" y1="54259" x2="18000" y2="62593"/>
                        <a14:foregroundMark x1="15700" y1="50370" x2="16299" y2="53553"/>
                        <a14:foregroundMark x1="24420" y1="65215" x2="25838" y2="65794"/>
                        <a14:foregroundMark x1="18000" y1="62593" x2="19009" y2="63005"/>
                        <a14:foregroundMark x1="22800" y1="52500" x2="23600" y2="41574"/>
                        <a14:foregroundMark x1="23600" y1="41574" x2="28100" y2="31852"/>
                        <a14:foregroundMark x1="28100" y1="31852" x2="37100" y2="26204"/>
                        <a14:foregroundMark x1="37100" y1="26204" x2="48600" y2="25463"/>
                        <a14:foregroundMark x1="48600" y1="25463" x2="59900" y2="34722"/>
                        <a14:foregroundMark x1="37900" y1="23056" x2="67900" y2="13241"/>
                        <a14:foregroundMark x1="67900" y1="13241" x2="79400" y2="14167"/>
                        <a14:foregroundMark x1="79400" y1="14167" x2="83353" y2="23004"/>
                        <a14:foregroundMark x1="80802" y1="33153" x2="80600" y2="33889"/>
                        <a14:foregroundMark x1="82824" y1="25793" x2="81883" y2="29219"/>
                        <a14:foregroundMark x1="80600" y1="33889" x2="62300" y2="48148"/>
                        <a14:foregroundMark x1="62300" y1="48148" x2="52000" y2="53333"/>
                        <a14:foregroundMark x1="52000" y1="53333" x2="40000" y2="55463"/>
                        <a14:foregroundMark x1="40000" y1="55463" x2="60200" y2="51759"/>
                        <a14:foregroundMark x1="60200" y1="51759" x2="70600" y2="41852"/>
                        <a14:foregroundMark x1="70600" y1="41852" x2="76200" y2="30648"/>
                        <a14:foregroundMark x1="77441" y1="19777" x2="77500" y2="19259"/>
                        <a14:foregroundMark x1="76200" y1="30648" x2="76731" y2="25999"/>
                        <a14:foregroundMark x1="76872" y1="18579" x2="65100" y2="5833"/>
                        <a14:foregroundMark x1="65100" y1="5833" x2="52300" y2="5648"/>
                        <a14:foregroundMark x1="52300" y1="5648" x2="41100" y2="11574"/>
                        <a14:foregroundMark x1="41100" y1="11574" x2="26700" y2="28426"/>
                        <a14:foregroundMark x1="26700" y1="28426" x2="23100" y2="43333"/>
                        <a14:foregroundMark x1="23100" y1="43333" x2="28100" y2="54815"/>
                        <a14:foregroundMark x1="28100" y1="54815" x2="47700" y2="61296"/>
                        <a14:foregroundMark x1="47700" y1="61296" x2="60700" y2="59537"/>
                        <a14:foregroundMark x1="60700" y1="59537" x2="73900" y2="53981"/>
                        <a14:foregroundMark x1="83030" y1="46759" x2="84200" y2="45833"/>
                        <a14:foregroundMark x1="80854" y1="48480" x2="82902" y2="46860"/>
                        <a14:foregroundMark x1="73900" y1="53981" x2="80818" y2="48509"/>
                        <a14:foregroundMark x1="84200" y1="45833" x2="89200" y2="37037"/>
                        <a14:foregroundMark x1="89200" y1="37037" x2="90000" y2="8889"/>
                        <a14:foregroundMark x1="90000" y1="8889" x2="83200" y2="370"/>
                        <a14:foregroundMark x1="83200" y1="370" x2="45500" y2="6574"/>
                        <a14:foregroundMark x1="45500" y1="6574" x2="37300" y2="17407"/>
                        <a14:foregroundMark x1="37300" y1="17407" x2="33100" y2="28796"/>
                        <a14:foregroundMark x1="33100" y1="28796" x2="34200" y2="54352"/>
                        <a14:foregroundMark x1="34200" y1="54352" x2="46000" y2="63519"/>
                        <a14:foregroundMark x1="46000" y1="63519" x2="58800" y2="64074"/>
                        <a14:foregroundMark x1="79079" y1="57758" x2="80500" y2="57315"/>
                        <a14:foregroundMark x1="78684" y1="57881" x2="79063" y2="57763"/>
                        <a14:foregroundMark x1="76325" y1="58616" x2="77155" y2="58357"/>
                        <a14:foregroundMark x1="75533" y1="58862" x2="76082" y2="58691"/>
                        <a14:foregroundMark x1="58800" y1="64074" x2="74859" y2="59072"/>
                        <a14:foregroundMark x1="80500" y1="57315" x2="88800" y2="39815"/>
                        <a14:foregroundMark x1="85329" y1="33537" x2="80883" y2="25495"/>
                        <a14:foregroundMark x1="88800" y1="39815" x2="86332" y2="35351"/>
                        <a14:foregroundMark x1="62618" y1="21617" x2="52100" y2="23241"/>
                        <a14:foregroundMark x1="52100" y1="23241" x2="41600" y2="29537"/>
                        <a14:foregroundMark x1="41600" y1="29537" x2="35000" y2="41389"/>
                        <a14:foregroundMark x1="35000" y1="41389" x2="34900" y2="42593"/>
                        <a14:foregroundMark x1="27300" y1="30833" x2="36300" y2="19259"/>
                        <a14:foregroundMark x1="36300" y1="19259" x2="46500" y2="15278"/>
                        <a14:foregroundMark x1="46500" y1="15278" x2="57100" y2="15370"/>
                        <a14:foregroundMark x1="57100" y1="15370" x2="62209" y2="19286"/>
                        <a14:foregroundMark x1="66186" y1="23237" x2="69700" y2="34167"/>
                        <a14:foregroundMark x1="69700" y1="34167" x2="67900" y2="45833"/>
                        <a14:foregroundMark x1="67900" y1="45833" x2="61600" y2="52685"/>
                        <a14:foregroundMark x1="27500" y1="27963" x2="46900" y2="12593"/>
                        <a14:foregroundMark x1="46900" y1="12593" x2="57500" y2="10926"/>
                        <a14:foregroundMark x1="57500" y1="10926" x2="69300" y2="17685"/>
                        <a14:foregroundMark x1="83905" y1="44265" x2="86700" y2="49352"/>
                        <a14:foregroundMark x1="73070" y1="24546" x2="83848" y2="44162"/>
                        <a14:foregroundMark x1="69300" y1="17685" x2="69914" y2="18802"/>
                        <a14:foregroundMark x1="86700" y1="49352" x2="89100" y2="59259"/>
                        <a14:foregroundMark x1="72529" y1="62802" x2="53334" y2="73416"/>
                        <a14:foregroundMark x1="74137" y1="61913" x2="73360" y2="62343"/>
                        <a14:foregroundMark x1="78100" y1="59722" x2="76392" y2="60667"/>
                        <a14:foregroundMark x1="37505" y1="73933" x2="36569" y2="73848"/>
                        <a14:foregroundMark x1="19285" y1="45463" x2="22400" y2="32963"/>
                        <a14:foregroundMark x1="22400" y1="32963" x2="29000" y2="23796"/>
                        <a14:foregroundMark x1="29000" y1="23796" x2="41500" y2="22222"/>
                        <a14:foregroundMark x1="41500" y1="22222" x2="42700" y2="22500"/>
                        <a14:foregroundMark x1="58200" y1="23611" x2="68400" y2="28056"/>
                        <a14:foregroundMark x1="68400" y1="28056" x2="75400" y2="36481"/>
                        <a14:foregroundMark x1="75400" y1="36481" x2="75900" y2="38148"/>
                        <a14:foregroundMark x1="39100" y1="20926" x2="50200" y2="17963"/>
                        <a14:foregroundMark x1="50200" y1="17963" x2="54800" y2="20185"/>
                        <a14:backgroundMark x1="66900" y1="20463" x2="78100" y2="24907"/>
                        <a14:backgroundMark x1="64100" y1="21481" x2="86400" y2="24907"/>
                        <a14:backgroundMark x1="86400" y1="24907" x2="86600" y2="24907"/>
                        <a14:backgroundMark x1="62700" y1="21481" x2="66300" y2="20741"/>
                        <a14:backgroundMark x1="62400" y1="20463" x2="73900" y2="19907"/>
                        <a14:backgroundMark x1="73900" y1="19907" x2="77300" y2="19907"/>
                        <a14:backgroundMark x1="62400" y1="20185" x2="73300" y2="20000"/>
                        <a14:backgroundMark x1="73300" y1="20000" x2="78700" y2="21759"/>
                        <a14:backgroundMark x1="62100" y1="19444" x2="65500" y2="19444"/>
                        <a14:backgroundMark x1="69700" y1="22778" x2="69700" y2="22778"/>
                        <a14:backgroundMark x1="69700" y1="22778" x2="69700" y2="22778"/>
                        <a14:backgroundMark x1="78400" y1="27500" x2="85200" y2="36019"/>
                        <a14:backgroundMark x1="17400" y1="49815" x2="24500" y2="65185"/>
                        <a14:backgroundMark x1="25900" y1="65741" x2="34300" y2="71481"/>
                        <a14:backgroundMark x1="29000" y1="70648" x2="21500" y2="63611"/>
                        <a14:backgroundMark x1="21500" y1="63611" x2="17100" y2="53611"/>
                        <a14:backgroundMark x1="17100" y1="53611" x2="17100" y2="53241"/>
                        <a14:backgroundMark x1="18000" y1="45463" x2="18000" y2="54259"/>
                        <a14:backgroundMark x1="18000" y1="45648" x2="19400" y2="40000"/>
                        <a14:backgroundMark x1="20200" y1="63611" x2="21600" y2="66759"/>
                        <a14:backgroundMark x1="18600" y1="63889" x2="20200" y2="64444"/>
                        <a14:backgroundMark x1="18000" y1="64722" x2="19100" y2="64444"/>
                        <a14:backgroundMark x1="37400" y1="74074" x2="48900" y2="75370"/>
                        <a14:backgroundMark x1="48900" y1="75370" x2="58500" y2="73796"/>
                        <a14:backgroundMark x1="61600" y1="73796" x2="70200" y2="67685"/>
                        <a14:backgroundMark x1="70200" y1="67685" x2="74500" y2="62315"/>
                        <a14:backgroundMark x1="74500" y1="62315" x2="80400" y2="49630"/>
                        <a14:backgroundMark x1="73900" y1="62593" x2="76200" y2="58704"/>
                        <a14:backgroundMark x1="72500" y1="62870" x2="75600" y2="58704"/>
                        <a14:backgroundMark x1="73400" y1="63611" x2="79800" y2="55833"/>
                        <a14:backgroundMark x1="79800" y1="55833" x2="84900" y2="41296"/>
                        <a14:backgroundMark x1="68600" y1="70926" x2="75400" y2="63426"/>
                        <a14:backgroundMark x1="75400" y1="63426" x2="68200" y2="71481"/>
                        <a14:backgroundMark x1="68200" y1="71481" x2="60400" y2="75370"/>
                        <a14:backgroundMark x1="52300" y1="76667" x2="49800" y2="77407"/>
                        <a14:backgroundMark x1="38200" y1="75370" x2="60200" y2="74630"/>
                        <a14:backgroundMark x1="60200" y1="74630" x2="52000" y2="81944"/>
                        <a14:backgroundMark x1="52000" y1="81944" x2="41200" y2="82407"/>
                        <a14:backgroundMark x1="41200" y1="82407" x2="36300" y2="7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91" t="17840" r="17637" b="24637"/>
          <a:stretch/>
        </p:blipFill>
        <p:spPr>
          <a:xfrm rot="18000000" flipH="1">
            <a:off x="139650" y="103763"/>
            <a:ext cx="541148" cy="522244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20C17-4315-4C7A-9623-C9389DE1B881}"/>
              </a:ext>
            </a:extLst>
          </p:cNvPr>
          <p:cNvSpPr/>
          <p:nvPr userDrawn="1"/>
        </p:nvSpPr>
        <p:spPr>
          <a:xfrm>
            <a:off x="683217" y="60272"/>
            <a:ext cx="10515600" cy="54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CAREER INFORMATION AND RECRUITMENT PORTAL</a:t>
            </a:r>
            <a:endParaRPr lang="en-GB" sz="18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20160-1203-465E-B37A-138F5CF531B9}"/>
              </a:ext>
            </a:extLst>
          </p:cNvPr>
          <p:cNvSpPr/>
          <p:nvPr userDrawn="1"/>
        </p:nvSpPr>
        <p:spPr>
          <a:xfrm>
            <a:off x="0" y="6464300"/>
            <a:ext cx="12192000" cy="3937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DEPARTMENT OF INFORMATION AND TECHNOLOGY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animBg="1"/>
    </p:bld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279B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creating-a-web-application-with-spring-boot" TargetMode="External"/><Relationship Id="rId2" Type="http://schemas.openxmlformats.org/officeDocument/2006/relationships/hyperlink" Target="https://www.employment-studies.co.uk/resource/erecruitment-development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HaVAYO_ci8EtyiVewA_3taUN8yCRwCm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3Qcb6gY9dcdZeY5m7E4_k7kN8KVSgkA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633B37-BEFE-4792-A181-66CE9AE8D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1F6FB1"/>
                </a:solidFill>
              </a:rPr>
              <a:t>CAREER INFORMATION AND RECRUITMENT PORTAL</a:t>
            </a:r>
            <a:endParaRPr lang="en-GB" sz="4000" dirty="0">
              <a:solidFill>
                <a:srgbClr val="1F6FB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7E8ED0E-18D0-4E37-958C-B16D38BD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2376" y="4198514"/>
            <a:ext cx="7504090" cy="2659486"/>
          </a:xfrm>
          <a:noFill/>
        </p:spPr>
        <p:txBody>
          <a:bodyPr/>
          <a:lstStyle/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Group Members: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Jincy P Janardhanan (IEAREIT017)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Aleena Sunny (IEAREIT006)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Alka </a:t>
            </a:r>
            <a:r>
              <a:rPr lang="en-US" b="1" dirty="0" err="1">
                <a:solidFill>
                  <a:srgbClr val="2D3E50"/>
                </a:solidFill>
              </a:rPr>
              <a:t>Bhagavaldas</a:t>
            </a:r>
            <a:r>
              <a:rPr lang="en-US" b="1" dirty="0">
                <a:solidFill>
                  <a:srgbClr val="2D3E50"/>
                </a:solidFill>
              </a:rPr>
              <a:t> K (IEAREIT007)</a:t>
            </a:r>
          </a:p>
          <a:p>
            <a:pPr>
              <a:lnSpc>
                <a:spcPts val="2880"/>
              </a:lnSpc>
              <a:spcBef>
                <a:spcPts val="0"/>
              </a:spcBef>
            </a:pPr>
            <a:r>
              <a:rPr lang="en-US" b="1" dirty="0">
                <a:solidFill>
                  <a:srgbClr val="2D3E50"/>
                </a:solidFill>
              </a:rPr>
              <a:t>	Ameena Shirin (IEAREIT009)</a:t>
            </a:r>
            <a:endParaRPr lang="en-GB" b="1" dirty="0">
              <a:solidFill>
                <a:srgbClr val="2D3E50"/>
              </a:solidFill>
            </a:endParaRPr>
          </a:p>
          <a:p>
            <a:endParaRPr lang="en-GB" b="1" dirty="0">
              <a:solidFill>
                <a:srgbClr val="2D3E5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128B5E-11A6-40B0-9322-477E94B22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" y="2178824"/>
            <a:ext cx="6277972" cy="1250176"/>
          </a:xfrm>
        </p:spPr>
        <p:txBody>
          <a:bodyPr anchor="ctr">
            <a:normAutofit/>
          </a:bodyPr>
          <a:lstStyle/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Project Guide: Ms. </a:t>
            </a:r>
            <a:r>
              <a:rPr lang="en-US" sz="2200" dirty="0" err="1"/>
              <a:t>Sruthimol</a:t>
            </a:r>
            <a:r>
              <a:rPr lang="en-US" sz="2200" dirty="0"/>
              <a:t> M P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Lecturer</a:t>
            </a:r>
          </a:p>
          <a:p>
            <a:pPr>
              <a:lnSpc>
                <a:spcPts val="2040"/>
              </a:lnSpc>
              <a:spcBef>
                <a:spcPts val="0"/>
              </a:spcBef>
            </a:pPr>
            <a:r>
              <a:rPr lang="en-US" sz="2200" dirty="0"/>
              <a:t>                      Department of Information Technology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22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1B3-5A6F-4B80-BFAA-D31756C7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78" y="3034506"/>
            <a:ext cx="10515600" cy="7889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2D3E50"/>
                </a:solidFill>
              </a:rPr>
              <a:t>DATA FLOW DIAGRAMS</a:t>
            </a:r>
            <a:endParaRPr lang="en-GB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CE8BF0-9E94-4090-95ED-C5D9BDAEF2A6}"/>
              </a:ext>
            </a:extLst>
          </p:cNvPr>
          <p:cNvSpPr txBox="1"/>
          <p:nvPr/>
        </p:nvSpPr>
        <p:spPr>
          <a:xfrm>
            <a:off x="1207363" y="603878"/>
            <a:ext cx="108369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1F564-74C7-44E7-A9D4-1CB939211979}"/>
              </a:ext>
            </a:extLst>
          </p:cNvPr>
          <p:cNvSpPr txBox="1"/>
          <p:nvPr/>
        </p:nvSpPr>
        <p:spPr>
          <a:xfrm>
            <a:off x="2192221" y="5941475"/>
            <a:ext cx="686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Level 0. Context Diagram for Career Information and Recruitment portal.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47F91-4409-4C94-91AA-B7229E9BC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0" t="18492" r="34851" b="24764"/>
          <a:stretch/>
        </p:blipFill>
        <p:spPr>
          <a:xfrm>
            <a:off x="2192221" y="1000909"/>
            <a:ext cx="6032292" cy="49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7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4C7F0-5A6E-4A32-98CD-A46D0C35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4" y="764274"/>
            <a:ext cx="7427560" cy="5037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C8284-EDA6-4530-867C-5AF81D30B49C}"/>
              </a:ext>
            </a:extLst>
          </p:cNvPr>
          <p:cNvSpPr txBox="1"/>
          <p:nvPr/>
        </p:nvSpPr>
        <p:spPr>
          <a:xfrm>
            <a:off x="696897" y="561648"/>
            <a:ext cx="9667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123E62"/>
                </a:solidFill>
              </a:rPr>
              <a:t>LEVEL</a:t>
            </a:r>
            <a:r>
              <a:rPr lang="en-IN" dirty="0"/>
              <a:t> </a:t>
            </a:r>
            <a:r>
              <a:rPr lang="en-IN" sz="2200" b="1" dirty="0">
                <a:solidFill>
                  <a:srgbClr val="123E62"/>
                </a:solidFill>
              </a:rPr>
              <a:t>1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FD5F1-040F-4A87-B3F7-91A216D89ED5}"/>
              </a:ext>
            </a:extLst>
          </p:cNvPr>
          <p:cNvSpPr txBox="1"/>
          <p:nvPr/>
        </p:nvSpPr>
        <p:spPr>
          <a:xfrm>
            <a:off x="2157274" y="5927020"/>
            <a:ext cx="43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 1.1 User module - implemented as class</a:t>
            </a:r>
          </a:p>
        </p:txBody>
      </p:sp>
    </p:spTree>
    <p:extLst>
      <p:ext uri="{BB962C8B-B14F-4D97-AF65-F5344CB8AC3E}">
        <p14:creationId xmlns:p14="http://schemas.microsoft.com/office/powerpoint/2010/main" val="383059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655A1-1E07-4972-A0FA-C0F9A89E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5" y="662781"/>
            <a:ext cx="9756559" cy="502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DF4A99-FD8C-4EB7-B73A-2F242B17CB0E}"/>
              </a:ext>
            </a:extLst>
          </p:cNvPr>
          <p:cNvSpPr txBox="1"/>
          <p:nvPr/>
        </p:nvSpPr>
        <p:spPr>
          <a:xfrm>
            <a:off x="967666" y="5717220"/>
            <a:ext cx="9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1.1.1 - Privileged User (sub-module of User (1.1), implemented via interfaces only)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85528-CC99-42C5-B60D-C6D4521B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2" y="457080"/>
            <a:ext cx="9771055" cy="5329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D15FC-5DB6-424E-9199-EF2DA9F03AD8}"/>
              </a:ext>
            </a:extLst>
          </p:cNvPr>
          <p:cNvSpPr txBox="1"/>
          <p:nvPr/>
        </p:nvSpPr>
        <p:spPr>
          <a:xfrm>
            <a:off x="1447060" y="5952477"/>
            <a:ext cx="89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1.1.1.1 - College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9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1A4C9-EECE-4BB9-A07E-AD49C48B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6" y="573206"/>
            <a:ext cx="11077100" cy="5175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1AFD1-C8B3-476C-B654-659FE02D17BA}"/>
              </a:ext>
            </a:extLst>
          </p:cNvPr>
          <p:cNvSpPr txBox="1"/>
          <p:nvPr/>
        </p:nvSpPr>
        <p:spPr>
          <a:xfrm>
            <a:off x="963559" y="5817391"/>
            <a:ext cx="9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1.1.1.2 - Recruiter module (implements Privileged User interface,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28B01-9E17-4C3E-9B13-D74F77F8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450375"/>
            <a:ext cx="9359317" cy="5587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2EFEE-F463-4A0B-951D-02DE9B902F72}"/>
              </a:ext>
            </a:extLst>
          </p:cNvPr>
          <p:cNvSpPr txBox="1"/>
          <p:nvPr/>
        </p:nvSpPr>
        <p:spPr>
          <a:xfrm>
            <a:off x="1349406" y="6038293"/>
            <a:ext cx="767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1.1.2 - Student (Sub-module of User (1.1), implemented as class)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33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2E91D2-B51E-43D6-AD45-B48EF2B2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50" y="641445"/>
            <a:ext cx="7994516" cy="4670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10CB8-D0DB-4E16-B120-CD7301CF6888}"/>
              </a:ext>
            </a:extLst>
          </p:cNvPr>
          <p:cNvSpPr txBox="1"/>
          <p:nvPr/>
        </p:nvSpPr>
        <p:spPr>
          <a:xfrm>
            <a:off x="1020932" y="5406501"/>
            <a:ext cx="1065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1.2.1 - Request Recommendation (Recommendation module (1.2) has two functions - Request Recommendation and Recommend, both are implemented via separate interfaces and hence considered as sub-modules.)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79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DE233-D7C9-4B92-8E07-D2F6264A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9" y="1358284"/>
            <a:ext cx="10050070" cy="3444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00F51-9B96-484A-B02D-CCD1A4476C11}"/>
              </a:ext>
            </a:extLst>
          </p:cNvPr>
          <p:cNvSpPr txBox="1"/>
          <p:nvPr/>
        </p:nvSpPr>
        <p:spPr>
          <a:xfrm>
            <a:off x="1109709" y="5708343"/>
            <a:ext cx="10182687" cy="65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1.2.2 - Recommend (Recommendation module (1.2) has two functions - Request Recommendation and        Recommend, both are implemented via separate interfaces and hence considered as sub-modules.)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03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85A43-A51D-496F-B876-BAB7582C2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19" y="581828"/>
            <a:ext cx="7670042" cy="5330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AF06E1-0DA1-437F-BFC2-05C90DF3CA92}"/>
              </a:ext>
            </a:extLst>
          </p:cNvPr>
          <p:cNvSpPr txBox="1"/>
          <p:nvPr/>
        </p:nvSpPr>
        <p:spPr>
          <a:xfrm>
            <a:off x="1978291" y="5906840"/>
            <a:ext cx="951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1.3 -  Chat (Implemented via interfaces only, implemented by Recruiter and Student classes)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F9990-9C40-46C7-9344-5C62E1A6399F}"/>
              </a:ext>
            </a:extLst>
          </p:cNvPr>
          <p:cNvGraphicFramePr>
            <a:graphicFrameLocks noGrp="1"/>
          </p:cNvGraphicFramePr>
          <p:nvPr/>
        </p:nvGraphicFramePr>
        <p:xfrm>
          <a:off x="785611" y="820577"/>
          <a:ext cx="10650827" cy="49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0827">
                  <a:extLst>
                    <a:ext uri="{9D8B030D-6E8A-4147-A177-3AD203B41FA5}">
                      <a16:colId xmlns:a16="http://schemas.microsoft.com/office/drawing/2014/main" val="2675881179"/>
                    </a:ext>
                  </a:extLst>
                </a:gridCol>
              </a:tblGrid>
              <a:tr h="743590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solidFill>
                            <a:srgbClr val="2279BE"/>
                          </a:solidFill>
                        </a:rPr>
                        <a:t>CONTENTS</a:t>
                      </a:r>
                      <a:endParaRPr lang="en-GB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7435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Statement</a:t>
                      </a:r>
                      <a:endParaRPr lang="en-GB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087649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Motivation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82626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996750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System Study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4163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 Gathering and Analysis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079054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SRS Document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19437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255592"/>
                  </a:ext>
                </a:extLst>
              </a:tr>
              <a:tr h="521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150A1-AC4D-41A0-89C7-57BEA4C3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31" y="942572"/>
            <a:ext cx="9342538" cy="4588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D513C-6176-4A3D-8C99-17D662779F9A}"/>
              </a:ext>
            </a:extLst>
          </p:cNvPr>
          <p:cNvSpPr txBox="1"/>
          <p:nvPr/>
        </p:nvSpPr>
        <p:spPr>
          <a:xfrm>
            <a:off x="1575141" y="5552043"/>
            <a:ext cx="855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1.4 - Administrator module (Implemented as class)  </a:t>
            </a:r>
          </a:p>
        </p:txBody>
      </p:sp>
    </p:spTree>
    <p:extLst>
      <p:ext uri="{BB962C8B-B14F-4D97-AF65-F5344CB8AC3E}">
        <p14:creationId xmlns:p14="http://schemas.microsoft.com/office/powerpoint/2010/main" val="94331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CD0C8-0B50-4EF3-A483-916B2C12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6"/>
          <a:stretch/>
        </p:blipFill>
        <p:spPr>
          <a:xfrm>
            <a:off x="470518" y="1402672"/>
            <a:ext cx="10502282" cy="278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986F5-C009-4B20-BD85-86C3E5D5F188}"/>
              </a:ext>
            </a:extLst>
          </p:cNvPr>
          <p:cNvSpPr txBox="1"/>
          <p:nvPr/>
        </p:nvSpPr>
        <p:spPr>
          <a:xfrm>
            <a:off x="1127465" y="5140171"/>
            <a:ext cx="588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1.5 - Server module (Implemented as class)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01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55AB-3A30-48C7-99E3-AF99827F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5" y="1427116"/>
            <a:ext cx="8430802" cy="286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10B53-46B3-4A24-A6C6-2BC20139957B}"/>
              </a:ext>
            </a:extLst>
          </p:cNvPr>
          <p:cNvSpPr txBox="1"/>
          <p:nvPr/>
        </p:nvSpPr>
        <p:spPr>
          <a:xfrm>
            <a:off x="1134875" y="550415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1.6 - Information module (module used to display web pages for career information)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37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572AE-5CC9-4B31-8612-C8DB99C4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6" y="1101022"/>
            <a:ext cx="10278647" cy="4655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53E62-E15E-43B1-80AF-186BEEB9F65A}"/>
              </a:ext>
            </a:extLst>
          </p:cNvPr>
          <p:cNvSpPr txBox="1"/>
          <p:nvPr/>
        </p:nvSpPr>
        <p:spPr>
          <a:xfrm>
            <a:off x="1154097" y="754602"/>
            <a:ext cx="73152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200" b="1" dirty="0">
                <a:solidFill>
                  <a:srgbClr val="123E62"/>
                </a:solidFill>
              </a:rPr>
              <a:t>LEVEL 2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A159F-5AE4-4FEF-A3C9-68D123AE8F61}"/>
              </a:ext>
            </a:extLst>
          </p:cNvPr>
          <p:cNvSpPr txBox="1"/>
          <p:nvPr/>
        </p:nvSpPr>
        <p:spPr>
          <a:xfrm>
            <a:off x="1154097" y="5734066"/>
            <a:ext cx="934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Level 2.1 - User 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1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70BB3-2622-4BD2-8A0F-25E0DD0A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3" y="665824"/>
            <a:ext cx="9631837" cy="4882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FD6AF-2B15-4F8F-99BF-4F882455B2A3}"/>
              </a:ext>
            </a:extLst>
          </p:cNvPr>
          <p:cNvSpPr txBox="1"/>
          <p:nvPr/>
        </p:nvSpPr>
        <p:spPr>
          <a:xfrm>
            <a:off x="1201003" y="5836492"/>
            <a:ext cx="784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2.2 - Request for forgot password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54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A20-1A49-4C67-9376-FEC88F4C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8" y="505118"/>
            <a:ext cx="5874896" cy="5567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D7E02-D3D8-4AFE-86AB-E9DEC06265EE}"/>
              </a:ext>
            </a:extLst>
          </p:cNvPr>
          <p:cNvSpPr txBox="1"/>
          <p:nvPr/>
        </p:nvSpPr>
        <p:spPr>
          <a:xfrm>
            <a:off x="1606858" y="5983550"/>
            <a:ext cx="70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2.3 - Opt out request by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DF3CD-721B-41F2-8E13-137832E9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4" y="1739990"/>
            <a:ext cx="11908311" cy="337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6F48D-D120-462D-B652-A56FE1B966B7}"/>
              </a:ext>
            </a:extLst>
          </p:cNvPr>
          <p:cNvSpPr txBox="1"/>
          <p:nvPr/>
        </p:nvSpPr>
        <p:spPr>
          <a:xfrm>
            <a:off x="1029810" y="5528115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2.4 - Update details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C1A36-32A5-4F9A-BA0A-7AC36253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4" y="611651"/>
            <a:ext cx="10786369" cy="5093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B776B-D68C-40F5-B1C4-C88A06C147C9}"/>
              </a:ext>
            </a:extLst>
          </p:cNvPr>
          <p:cNvSpPr txBox="1"/>
          <p:nvPr/>
        </p:nvSpPr>
        <p:spPr>
          <a:xfrm>
            <a:off x="985421" y="5877017"/>
            <a:ext cx="830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2.5 - Registration of any privileged user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85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112E7-68AD-4065-8342-740E4E1C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64" y="1086606"/>
            <a:ext cx="8167986" cy="424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1B6E8-3C86-46CB-9CD4-27680607702F}"/>
              </a:ext>
            </a:extLst>
          </p:cNvPr>
          <p:cNvSpPr txBox="1"/>
          <p:nvPr/>
        </p:nvSpPr>
        <p:spPr>
          <a:xfrm>
            <a:off x="1597180" y="540206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2.6 - Add new student by college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1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EE7FD-C6F1-4EDD-9CE3-53F8E28C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" y="1049330"/>
            <a:ext cx="10922558" cy="4095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0D6BF-B0CA-4944-95E7-3B5508D8EE11}"/>
              </a:ext>
            </a:extLst>
          </p:cNvPr>
          <p:cNvSpPr txBox="1"/>
          <p:nvPr/>
        </p:nvSpPr>
        <p:spPr>
          <a:xfrm>
            <a:off x="1198484" y="5439338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2.7 - Update student details by college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0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can’t find the right job.</a:t>
            </a:r>
          </a:p>
          <a:p>
            <a:r>
              <a:rPr lang="en-US" dirty="0"/>
              <a:t>Recruiters can’t access student details.</a:t>
            </a:r>
          </a:p>
          <a:p>
            <a:r>
              <a:rPr lang="en-US" dirty="0"/>
              <a:t>Important functions may be missed.</a:t>
            </a:r>
          </a:p>
          <a:p>
            <a:r>
              <a:rPr lang="en-US" dirty="0"/>
              <a:t>Students miss recruiter updates.</a:t>
            </a:r>
          </a:p>
          <a:p>
            <a:r>
              <a:rPr lang="en-US" dirty="0"/>
              <a:t>No effective placement cell management.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97B37-1E1D-4F51-BED3-998B743D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5" y="1224740"/>
            <a:ext cx="10501849" cy="371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958A2-4061-4DD1-920E-47BF252980C0}"/>
              </a:ext>
            </a:extLst>
          </p:cNvPr>
          <p:cNvSpPr txBox="1"/>
          <p:nvPr/>
        </p:nvSpPr>
        <p:spPr>
          <a:xfrm>
            <a:off x="1145219" y="5468645"/>
            <a:ext cx="5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2.8 - Create new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3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3D1F8-317E-45F8-A22F-164429C7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7" y="900752"/>
            <a:ext cx="11638456" cy="4670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CEDA7-343D-411D-B77F-4C745F6A999C}"/>
              </a:ext>
            </a:extLst>
          </p:cNvPr>
          <p:cNvSpPr txBox="1"/>
          <p:nvPr/>
        </p:nvSpPr>
        <p:spPr>
          <a:xfrm>
            <a:off x="1038687" y="5752730"/>
            <a:ext cx="602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Level 2.9 - Edit or delete job listing by recruiter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8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3ED2E-649B-4FF3-BCB0-3C5193C6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1" y="895736"/>
            <a:ext cx="11393217" cy="4242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85673-2440-45B1-879F-847D12CF1171}"/>
              </a:ext>
            </a:extLst>
          </p:cNvPr>
          <p:cNvSpPr txBox="1"/>
          <p:nvPr/>
        </p:nvSpPr>
        <p:spPr>
          <a:xfrm>
            <a:off x="1071238" y="5592932"/>
            <a:ext cx="73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2.10 - Review CV by Recruiter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8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64247-110C-44E6-9A04-07B9FBF97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/>
          <a:stretch/>
        </p:blipFill>
        <p:spPr>
          <a:xfrm>
            <a:off x="682388" y="586854"/>
            <a:ext cx="10943814" cy="4778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3B602-70D7-4616-965C-C087D5C5E5FA}"/>
              </a:ext>
            </a:extLst>
          </p:cNvPr>
          <p:cNvSpPr txBox="1"/>
          <p:nvPr/>
        </p:nvSpPr>
        <p:spPr>
          <a:xfrm>
            <a:off x="941034" y="5362113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2.11 - Review applications by recruiter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21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900C6-19CB-4B29-8C0E-6F0C37A90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" t="3283" r="6356" b="3782"/>
          <a:stretch/>
        </p:blipFill>
        <p:spPr>
          <a:xfrm>
            <a:off x="1255593" y="573206"/>
            <a:ext cx="8839595" cy="5385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2C121-4C13-49BF-BE79-FC1CB29BE688}"/>
              </a:ext>
            </a:extLst>
          </p:cNvPr>
          <p:cNvSpPr txBox="1"/>
          <p:nvPr/>
        </p:nvSpPr>
        <p:spPr>
          <a:xfrm>
            <a:off x="1464814" y="5894978"/>
            <a:ext cx="648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2.12 - Entering personalization details by student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042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EAFFA-FE21-4C60-8CD7-8F8BF7EE7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11976" r="8031" b="5399"/>
          <a:stretch/>
        </p:blipFill>
        <p:spPr>
          <a:xfrm>
            <a:off x="1170063" y="760169"/>
            <a:ext cx="7807051" cy="4944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14702-6B5E-4890-AFAE-10D9A1522451}"/>
              </a:ext>
            </a:extLst>
          </p:cNvPr>
          <p:cNvSpPr txBox="1"/>
          <p:nvPr/>
        </p:nvSpPr>
        <p:spPr>
          <a:xfrm>
            <a:off x="1518082" y="5584055"/>
            <a:ext cx="711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2.13 -  Following topics or recruiters by student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79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2B2B5-6D94-40EA-B3DE-8601BAF3E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4"/>
          <a:stretch/>
        </p:blipFill>
        <p:spPr>
          <a:xfrm>
            <a:off x="710213" y="709304"/>
            <a:ext cx="8993079" cy="5149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95422-99C0-40D8-B613-9A82048A86E3}"/>
              </a:ext>
            </a:extLst>
          </p:cNvPr>
          <p:cNvSpPr txBox="1"/>
          <p:nvPr/>
        </p:nvSpPr>
        <p:spPr>
          <a:xfrm>
            <a:off x="985421" y="5779363"/>
            <a:ext cx="77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Level 2.14 - Apply for job by student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933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565"/>
            <a:ext cx="10515600" cy="776288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853"/>
            <a:ext cx="10898876" cy="4674582"/>
          </a:xfrm>
        </p:spPr>
        <p:txBody>
          <a:bodyPr>
            <a:noAutofit/>
          </a:bodyPr>
          <a:lstStyle/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600" dirty="0"/>
              <a:t>[1]	</a:t>
            </a:r>
            <a:r>
              <a:rPr lang="en-GB" sz="2600" dirty="0" err="1"/>
              <a:t>Rajib</a:t>
            </a:r>
            <a:r>
              <a:rPr lang="en-GB" sz="2600" dirty="0"/>
              <a:t> Mall, </a:t>
            </a:r>
            <a:r>
              <a:rPr lang="en-GB" sz="2600" i="1" dirty="0"/>
              <a:t>Fundamentals of Software Engineering</a:t>
            </a:r>
            <a:r>
              <a:rPr lang="en-GB" sz="2600" dirty="0"/>
              <a:t>, 2</a:t>
            </a:r>
            <a:r>
              <a:rPr lang="en-GB" sz="2600" baseline="30000" dirty="0"/>
              <a:t>nd</a:t>
            </a:r>
            <a:r>
              <a:rPr lang="en-GB" sz="2600" dirty="0"/>
              <a:t> ed., IN: PHI, 2003</a:t>
            </a:r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600" dirty="0"/>
              <a:t>[2]	Pankaj </a:t>
            </a:r>
            <a:r>
              <a:rPr lang="en-GB" sz="2600" dirty="0" err="1"/>
              <a:t>Jalote</a:t>
            </a:r>
            <a:r>
              <a:rPr lang="en-GB" sz="2600" dirty="0"/>
              <a:t>, </a:t>
            </a:r>
            <a:r>
              <a:rPr lang="en-GB" sz="2600" i="1" dirty="0"/>
              <a:t>A Concise Introduction to Software Engineering, </a:t>
            </a:r>
            <a:r>
              <a:rPr lang="en-GB" sz="2600" dirty="0"/>
              <a:t>1</a:t>
            </a:r>
            <a:r>
              <a:rPr lang="en-GB" sz="2600" baseline="30000" dirty="0"/>
              <a:t>st </a:t>
            </a:r>
            <a:r>
              <a:rPr lang="en-GB" sz="2600" dirty="0"/>
              <a:t>ed., UK: Springer,  2008. [E-book] Available: Springer e-book</a:t>
            </a:r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GB" sz="2600" dirty="0"/>
              <a:t>[3]	</a:t>
            </a:r>
            <a:r>
              <a:rPr lang="en-US" sz="2600" dirty="0"/>
              <a:t>Barber L. (Mar 2006). e-Recruitment  Developments. Institute  for Employment  Studies,  Brighton. [Online] Available: </a:t>
            </a:r>
            <a:r>
              <a:rPr lang="en-US" sz="2600" dirty="0">
                <a:hlinkClick r:id="rId2"/>
              </a:rPr>
              <a:t>https://www.employment-studies.co.uk/resource/erecruitment-developments</a:t>
            </a:r>
            <a:endParaRPr lang="en-US" sz="2600" dirty="0"/>
          </a:p>
          <a:p>
            <a:pPr marL="900113" indent="-900113">
              <a:lnSpc>
                <a:spcPts val="3360"/>
              </a:lnSpc>
              <a:spcBef>
                <a:spcPts val="0"/>
              </a:spcBef>
              <a:buNone/>
            </a:pPr>
            <a:r>
              <a:rPr lang="en-US" sz="2600" dirty="0"/>
              <a:t>[4]	</a:t>
            </a:r>
            <a:r>
              <a:rPr lang="en-US" sz="2600" dirty="0" err="1"/>
              <a:t>Ranga</a:t>
            </a:r>
            <a:r>
              <a:rPr lang="en-US" sz="2600" dirty="0"/>
              <a:t> Karanam, </a:t>
            </a:r>
            <a:r>
              <a:rPr lang="en-US" sz="2600" i="1" dirty="0"/>
              <a:t>Creating a Web Application with Spring Boot</a:t>
            </a:r>
            <a:r>
              <a:rPr lang="en-US" sz="2600" dirty="0"/>
              <a:t>, </a:t>
            </a:r>
            <a:r>
              <a:rPr lang="en-US" sz="2600" dirty="0" err="1"/>
              <a:t>DZone</a:t>
            </a:r>
            <a:r>
              <a:rPr lang="en-US" sz="2600" dirty="0"/>
              <a:t>, Jun. 02, 2017. Accessed on: Jul. 08, 2020. [Online] Available: </a:t>
            </a:r>
            <a:r>
              <a:rPr lang="en-US" sz="2600" dirty="0">
                <a:hlinkClick r:id="rId3"/>
              </a:rPr>
              <a:t>https://dzone.com/articles/creating-a-web-application-with-spring-boot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9305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558A0-16AF-40A2-94AF-AFFDBFB6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user-friendly recruitment portal platform.</a:t>
            </a:r>
          </a:p>
          <a:p>
            <a:r>
              <a:rPr lang="en-GB" dirty="0"/>
              <a:t>Ease the work of staffs.</a:t>
            </a:r>
          </a:p>
          <a:p>
            <a:r>
              <a:rPr lang="en-GB" dirty="0"/>
              <a:t>Provide medium to choose best companies and employees.</a:t>
            </a:r>
          </a:p>
          <a:p>
            <a:r>
              <a:rPr lang="en-GB" dirty="0"/>
              <a:t>Provide categorized and suitable jobs.</a:t>
            </a:r>
          </a:p>
          <a:p>
            <a:r>
              <a:rPr lang="en-GB" dirty="0"/>
              <a:t>Increase knowledge about job resources.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5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web application for career information and recruitment.</a:t>
            </a:r>
          </a:p>
          <a:p>
            <a:r>
              <a:rPr lang="en-GB" dirty="0"/>
              <a:t>Connect students, colleges, recruiters and alumni.</a:t>
            </a:r>
          </a:p>
          <a:p>
            <a:r>
              <a:rPr lang="en-GB" dirty="0"/>
              <a:t>Ease of job application.</a:t>
            </a:r>
          </a:p>
          <a:p>
            <a:r>
              <a:rPr lang="en-GB" dirty="0"/>
              <a:t>Easily maintain job information and applications.</a:t>
            </a:r>
          </a:p>
          <a:p>
            <a:r>
              <a:rPr lang="en-GB" dirty="0"/>
              <a:t>Easily review CV of student or alumni.</a:t>
            </a:r>
          </a:p>
          <a:p>
            <a:r>
              <a:rPr lang="en-GB" dirty="0"/>
              <a:t>Recruiters can easily maintain job details.</a:t>
            </a:r>
          </a:p>
        </p:txBody>
      </p:sp>
    </p:spTree>
    <p:extLst>
      <p:ext uri="{BB962C8B-B14F-4D97-AF65-F5344CB8AC3E}">
        <p14:creationId xmlns:p14="http://schemas.microsoft.com/office/powerpoint/2010/main" val="72758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STUDY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C4877-D59E-499B-AC75-997B4B8A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A91E2-1922-44C8-AA0E-2FB234681C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Manually maintained</a:t>
            </a:r>
          </a:p>
          <a:p>
            <a:r>
              <a:rPr lang="en-GB" dirty="0"/>
              <a:t>Time consuming</a:t>
            </a:r>
          </a:p>
          <a:p>
            <a:r>
              <a:rPr lang="en-GB" dirty="0"/>
              <a:t>Difficult to updating data</a:t>
            </a:r>
          </a:p>
          <a:p>
            <a:r>
              <a:rPr lang="en-GB" dirty="0"/>
              <a:t>Errors can occur</a:t>
            </a:r>
          </a:p>
          <a:p>
            <a:r>
              <a:rPr lang="en-GB" dirty="0"/>
              <a:t>Data storing is difficult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3F67B-8E3A-4AEA-AF5B-F759144D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METHODOLOGY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DFC6B5-A21A-4E72-BD28-278E7E379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 secure and easy-to-use web application in Java using Spring boot and Spring security frameworks</a:t>
            </a:r>
          </a:p>
          <a:p>
            <a:r>
              <a:rPr lang="en-GB" dirty="0"/>
              <a:t>Placement cell management for colleges</a:t>
            </a:r>
          </a:p>
          <a:p>
            <a:r>
              <a:rPr lang="en-GB" dirty="0"/>
              <a:t>Student or alumni hiring for recruiters</a:t>
            </a:r>
          </a:p>
          <a:p>
            <a:r>
              <a:rPr lang="en-GB" dirty="0"/>
              <a:t>Job finding opportunity for student and alumni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97F84DA-CC92-40BE-90A0-EAFC0F77A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FEASIBILITY STUDY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EDAF3D-0C05-40EA-9B5E-AE4B6B652D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Feasible on a system with basic requirements</a:t>
            </a:r>
          </a:p>
          <a:p>
            <a:r>
              <a:rPr lang="en-GB" dirty="0"/>
              <a:t>Technical feasibility: easy to use</a:t>
            </a:r>
          </a:p>
          <a:p>
            <a:r>
              <a:rPr lang="en-GB" dirty="0"/>
              <a:t>Easy to maintain the operation </a:t>
            </a:r>
          </a:p>
          <a:p>
            <a:r>
              <a:rPr lang="en-GB" dirty="0"/>
              <a:t>Schedule and maintenance is easier</a:t>
            </a:r>
          </a:p>
          <a:p>
            <a:r>
              <a:rPr lang="en-GB" dirty="0"/>
              <a:t>Low budget</a:t>
            </a:r>
          </a:p>
        </p:txBody>
      </p:sp>
    </p:spTree>
    <p:extLst>
      <p:ext uri="{BB962C8B-B14F-4D97-AF65-F5344CB8AC3E}">
        <p14:creationId xmlns:p14="http://schemas.microsoft.com/office/powerpoint/2010/main" val="28741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GATHERING AND ANALYSIS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76472-8EFD-439B-9D3B-ACDA0172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END-USER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7322-9FFF-44B3-BAF6-3BD4F19582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PC with basic requirements</a:t>
            </a:r>
          </a:p>
          <a:p>
            <a:r>
              <a:rPr lang="en-GB" dirty="0"/>
              <a:t>Stable network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AA0B-4926-4923-A0C9-504200326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HARDWARE REQUIREMENTS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A42A89-7ED1-4972-8341-EB283F8AB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4 GHz minimum, multi-core processor</a:t>
            </a:r>
            <a:r>
              <a:rPr lang="en-GB" dirty="0"/>
              <a:t> </a:t>
            </a:r>
          </a:p>
          <a:p>
            <a:r>
              <a:rPr lang="en-GB" dirty="0"/>
              <a:t>RAM: Minimum 2 GB</a:t>
            </a:r>
          </a:p>
          <a:p>
            <a:r>
              <a:rPr lang="en-GB" dirty="0"/>
              <a:t>Hard disk space: Minimum 10 GB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D946F0-DD75-4E57-91F4-B3F43F8A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SOFTWARE REQUIREMENTS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E9C391-A46A-40F8-952B-E71F2AE689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Operating System:</a:t>
            </a:r>
          </a:p>
          <a:p>
            <a:pPr lvl="1"/>
            <a:r>
              <a:rPr lang="en-GB" sz="1800" dirty="0"/>
              <a:t>Windows 7+       </a:t>
            </a:r>
          </a:p>
          <a:p>
            <a:pPr lvl="1"/>
            <a:r>
              <a:rPr lang="en-GB" sz="1800" dirty="0"/>
              <a:t>Mac OS X  Yosemite 10.10+</a:t>
            </a:r>
          </a:p>
          <a:p>
            <a:pPr lvl="1"/>
            <a:r>
              <a:rPr lang="en-GB" sz="1800" dirty="0"/>
              <a:t>Linux: 64-bit Ubuntu 14.04+, Debian 8+,  openSUSE 13.3+ or Fedora Linux 24+</a:t>
            </a:r>
          </a:p>
          <a:p>
            <a:r>
              <a:rPr lang="en-GB" sz="2000" dirty="0"/>
              <a:t>Front end: </a:t>
            </a:r>
            <a:r>
              <a:rPr lang="en-GB" sz="2000" dirty="0" err="1"/>
              <a:t>Thymeleaf</a:t>
            </a:r>
            <a:endParaRPr lang="en-US" sz="2000" dirty="0"/>
          </a:p>
          <a:p>
            <a:r>
              <a:rPr lang="en-GB" sz="2000" dirty="0"/>
              <a:t>Back end: </a:t>
            </a:r>
            <a:r>
              <a:rPr lang="en-US" sz="2000" dirty="0"/>
              <a:t>Spring boot, Spring  security and </a:t>
            </a:r>
            <a:r>
              <a:rPr lang="en-GB" sz="2000" dirty="0"/>
              <a:t>MongoDB</a:t>
            </a:r>
          </a:p>
          <a:p>
            <a:r>
              <a:rPr lang="en-GB" sz="2000" dirty="0"/>
              <a:t>Web server: Embedded Tomcat</a:t>
            </a:r>
          </a:p>
          <a:p>
            <a:r>
              <a:rPr lang="en-GB" sz="2000" dirty="0"/>
              <a:t>Supported browsers: Chrome, Firefox,  Internet Explorer 9+</a:t>
            </a:r>
          </a:p>
          <a:p>
            <a:r>
              <a:rPr lang="en-GB" sz="2000" dirty="0"/>
              <a:t>Java 1.8+</a:t>
            </a:r>
          </a:p>
        </p:txBody>
      </p:sp>
    </p:spTree>
    <p:extLst>
      <p:ext uri="{BB962C8B-B14F-4D97-AF65-F5344CB8AC3E}">
        <p14:creationId xmlns:p14="http://schemas.microsoft.com/office/powerpoint/2010/main" val="89981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Requirements Specification (SRS), documents all expected functionalities of a system/application by the end user.</a:t>
            </a:r>
          </a:p>
          <a:p>
            <a:pPr marL="0" indent="0">
              <a:buNone/>
            </a:pPr>
            <a:r>
              <a:rPr lang="en-US" dirty="0"/>
              <a:t>Our SRS Document for this project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83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A2BDD-B148-4F27-8921-CB48343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664A8-3DF3-41F7-BBFA-97273447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 level design of our project including all modules, functions, priorities and iterations has been made into an excel spreadsheet and can be found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912</Words>
  <Application>Microsoft Office PowerPoint</Application>
  <PresentationFormat>Widescreen</PresentationFormat>
  <Paragraphs>124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Tw Cen MT</vt:lpstr>
      <vt:lpstr>Office Theme</vt:lpstr>
      <vt:lpstr>CAREER INFORMATION AND RECRUITMENT PORTAL</vt:lpstr>
      <vt:lpstr>PowerPoint Presentation</vt:lpstr>
      <vt:lpstr>PROBLEM STATEMENT</vt:lpstr>
      <vt:lpstr>MOTIVATION</vt:lpstr>
      <vt:lpstr>OBJECTIVES</vt:lpstr>
      <vt:lpstr>SYSTEM STUDY</vt:lpstr>
      <vt:lpstr>REQUIREMENTS GATHERING AND ANALYSIS</vt:lpstr>
      <vt:lpstr>SRS DOCUMENT</vt:lpstr>
      <vt:lpstr>DESIGN</vt:lpstr>
      <vt:lpstr>DATA FLOW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Jincy P Janardhanan</dc:creator>
  <cp:lastModifiedBy>Jincy P Janardhanan</cp:lastModifiedBy>
  <cp:revision>82</cp:revision>
  <dcterms:created xsi:type="dcterms:W3CDTF">2020-07-02T15:00:17Z</dcterms:created>
  <dcterms:modified xsi:type="dcterms:W3CDTF">2020-07-22T04:12:18Z</dcterms:modified>
</cp:coreProperties>
</file>