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2/12/2021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iospress.com/articles/journal-of-intelligent-and-fuzzy-systems/ifs189415#:~:text=Image%20captioning%20is%20a%20deep%20learning%20task%20where,computer%20vision%20and%20LSTM-based%20natural%20language%20processing%20methods." TargetMode="External" /><Relationship Id="rId2" Type="http://schemas.openxmlformats.org/officeDocument/2006/relationships/hyperlink" Target="https://ieeexplore.ieee.org/document/8697360" TargetMode="External" /><Relationship Id="rId1" Type="http://schemas.openxmlformats.org/officeDocument/2006/relationships/slideLayout" Target="../slideLayouts/slideLayout1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10" y="838072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CAPTIONING USING CNN-LSTM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89400"/>
            <a:ext cx="10071846" cy="1714500"/>
          </a:xfrm>
        </p:spPr>
        <p:txBody>
          <a:bodyPr>
            <a:normAutofit/>
          </a:bodyPr>
          <a:lstStyle/>
          <a:p>
            <a:r>
              <a:rPr lang="en-US" dirty="0"/>
              <a:t>Guide:						    									submitted by:</a:t>
            </a:r>
          </a:p>
          <a:p>
            <a:r>
              <a:rPr lang="en-US" dirty="0"/>
              <a:t> </a:t>
            </a:r>
            <a:r>
              <a:rPr lang="en-US" dirty="0" err="1"/>
              <a:t>Vaheetha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													</a:t>
            </a:r>
            <a:r>
              <a:rPr lang="en-US" dirty="0" err="1"/>
              <a:t>Shifin.t.k</a:t>
            </a:r>
            <a:r>
              <a:rPr lang="en-US" dirty="0"/>
              <a:t>(27)</a:t>
            </a:r>
          </a:p>
          <a:p>
            <a:r>
              <a:rPr lang="en-US" dirty="0"/>
              <a:t>																	</a:t>
            </a:r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viswam</a:t>
            </a:r>
            <a:r>
              <a:rPr lang="en-US" dirty="0"/>
              <a:t>(32)</a:t>
            </a:r>
          </a:p>
          <a:p>
            <a:r>
              <a:rPr lang="en-US" dirty="0"/>
              <a:t>																	Jincy joy(45)</a:t>
            </a:r>
            <a:endParaRPr lang="en-IN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0F28-0F8E-4096-B512-C587499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Continue….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06FBF-EA9B-49D8-AD4F-1F90AD05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A212A-8722-4A3F-8F3E-2A1D4F10F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1700" y="2406650"/>
            <a:ext cx="9526150" cy="4044950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text_vocabulary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 descriptions ) –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This is a simple function that will separate all the unique words and create the vocabulary from all the descriptions.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save_descriptions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 descriptions, filename ) –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This function will create a list of all the descriptions that have been preprocessed and store them into a file. We will create a descriptions.txt file to store all the captions.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(3) Extracting feature vector from all images: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The function 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extract_features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()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will extract features for all images and we will map image names with their respective feature array. Then we will dump the features dictionary into a “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features.p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” pickle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8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4891-E625-4D03-949A-31004184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Continue……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03400-0BC8-47BD-A605-08952C0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0793-C794-43A4-92E5-BD87D1593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2406650"/>
            <a:ext cx="10591800" cy="42735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700" dirty="0">
                <a:solidFill>
                  <a:srgbClr val="444444"/>
                </a:solidFill>
                <a:latin typeface="Georgia" panose="02040502050405020303" pitchFamily="18" charset="0"/>
              </a:rPr>
              <a:t>(4) Loading dataset for Training the model: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For loading the training dataset, we need more functions:   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load_photos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 filename ) –</a:t>
            </a:r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This will load the text file in a string and will return the list of image names.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load_clean_descriptions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 filename, photos ) –</a:t>
            </a:r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This function will create a dictionary that contains captions for each photo from the list of photos. We also append the &lt;start&gt; and &lt;end&gt; identifier for each caption. We need this so that our LSTM model can identify the starting and ending of the caption.</a:t>
            </a:r>
          </a:p>
          <a:p>
            <a:pPr algn="l"/>
            <a:r>
              <a:rPr lang="en-US" sz="1700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load_features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(photos) –</a:t>
            </a:r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This function will give us the dictionary for image names and their feature vector.</a:t>
            </a:r>
          </a:p>
          <a:p>
            <a:pPr marL="0" indent="0" algn="l">
              <a:buNone/>
            </a:pPr>
            <a:r>
              <a:rPr lang="en-IN" sz="1700" dirty="0">
                <a:latin typeface="Georgia" panose="02040502050405020303" pitchFamily="18" charset="0"/>
              </a:rPr>
              <a:t>(5) 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Tokenizing the vocabulary </a:t>
            </a:r>
          </a:p>
          <a:p>
            <a:pPr algn="l" fontAlgn="base"/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Computers don’t understand English words, for computers, we will have to represent them with numbers. So, we will map each word of the vocabulary with a unique index value.</a:t>
            </a:r>
            <a:endParaRPr lang="en-US" sz="17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F299-D147-4BCE-A438-516C7BF2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Continue…..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B726-9123-4C7D-B4A8-BAF15006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91CD-475A-4A83-88C3-F8AD523DE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06650"/>
            <a:ext cx="9513450" cy="3994150"/>
          </a:xfrm>
        </p:spPr>
        <p:txBody>
          <a:bodyPr>
            <a:normAutofit/>
          </a:bodyPr>
          <a:lstStyle/>
          <a:p>
            <a:pPr algn="l"/>
            <a:r>
              <a:rPr lang="en-US" sz="1700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load_features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(photos) –</a:t>
            </a:r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This function will give us the dictionary for image names and their feature vector.</a:t>
            </a:r>
          </a:p>
          <a:p>
            <a:pPr marL="0" indent="0" algn="l">
              <a:buNone/>
            </a:pPr>
            <a:r>
              <a:rPr lang="en-IN" sz="1700" dirty="0">
                <a:latin typeface="Georgia" panose="02040502050405020303" pitchFamily="18" charset="0"/>
              </a:rPr>
              <a:t>(5) </a:t>
            </a:r>
            <a:r>
              <a:rPr lang="en-US" sz="17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Tokenizing the vocabulary </a:t>
            </a:r>
          </a:p>
          <a:p>
            <a:pPr algn="l" fontAlgn="base"/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Computers don’t understand English words, for computers, we will have to represent them with numbers. So, we will map each word of the vocabulary with a unique index value. </a:t>
            </a:r>
          </a:p>
          <a:p>
            <a:pPr algn="l" fontAlgn="base"/>
            <a:r>
              <a:rPr lang="en-US" sz="170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Keras</a:t>
            </a:r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library provides us with the tokenizer function that we will use to create tokens from our vocabulary and save them to a “</a:t>
            </a:r>
            <a:r>
              <a:rPr lang="en-US" sz="170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tokenizer.p</a:t>
            </a:r>
            <a:r>
              <a:rPr lang="en-US" sz="170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” pickle file.</a:t>
            </a:r>
          </a:p>
          <a:p>
            <a:pPr marL="0" indent="0" algn="l" fontAlgn="base">
              <a:buNone/>
            </a:pPr>
            <a:r>
              <a:rPr lang="en-US" sz="1700" dirty="0">
                <a:solidFill>
                  <a:srgbClr val="444444"/>
                </a:solidFill>
                <a:latin typeface="Georgia" panose="02040502050405020303" pitchFamily="18" charset="0"/>
              </a:rPr>
              <a:t>(6) Create Data generator:</a:t>
            </a:r>
          </a:p>
          <a:p>
            <a:pPr algn="l" fontAlgn="base"/>
            <a:r>
              <a:rPr lang="en-US" sz="1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generator will yield the input and output sequence</a:t>
            </a:r>
            <a:endParaRPr lang="en-IN" sz="17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213-831F-42F5-8DD5-421FC95C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Continue………..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3A8CA-F2D4-434C-A8A8-9CFA43C3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4B132-A0E8-4BF3-9BBC-992239EE5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700" y="2406649"/>
            <a:ext cx="10375900" cy="4451351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(7)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Training the model: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train the model, we will be using the 6000 training images by generating the input and output sequences in batches and fitting them to the model using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model.fit_generator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() method. We also save the model to our models folder. 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(8) Testing the model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testing_caption_generator.py which will load the model and generate predictions. The predictions contain the max length of index values so we will use the same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tokenizer.p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pickle file to get the words from their index values.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65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BBD06E-1553-4832-BC0A-B053845C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EDC48-6CBD-4614-92A5-C05D8631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7C6DC1B-F72C-491F-AA64-14A6996C28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906" y="2636774"/>
            <a:ext cx="3874294" cy="334975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AF191D2-61ED-4393-AD57-FE5A20EED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6200" y="2636774"/>
            <a:ext cx="5876925" cy="33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BBD06E-1553-4832-BC0A-B053845C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EDC48-6CBD-4614-92A5-C05D8631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DE4386-7058-463B-BA05-0BDF5B361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0481" y="2636774"/>
            <a:ext cx="3845719" cy="334975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DAC364-8993-4318-97DA-CC534ED28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6200" y="2636774"/>
            <a:ext cx="5876925" cy="33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E78E57-D575-44BE-825C-7011303C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REFERNCE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3D75C-EC93-4615-8115-4D76A9F5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06D516-ABF1-4A44-9941-380CB56124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00" y="2406650"/>
            <a:ext cx="9640450" cy="347768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 Caption Generation Using Deep Learning (IEEE 2018),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2"/>
              </a:rPr>
              <a:t>https://ieeexplore.ieee.org/document/8697360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3"/>
              </a:rPr>
              <a:t>Deep image captioning using an ensemble of CNN and LSTM based deep neural networks - IOS Press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9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D5D027-8EF2-4B0A-BAC3-7CB417DE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127" y="3060700"/>
            <a:ext cx="8761413" cy="24130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THANK YOU</a:t>
            </a:r>
            <a:endParaRPr lang="en-IN" sz="6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1F05-CD18-41F1-AB65-1105F1ED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60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		OVERVIEW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15058" y="1696855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602596"/>
            <a:ext cx="3852000" cy="56910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2900" dirty="0"/>
              <a:t>INTRODUCTION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287088"/>
            <a:ext cx="3852000" cy="536616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sz="4300" dirty="0"/>
              <a:t>REQUIREMENTS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2913" y="2939093"/>
            <a:ext cx="3852000" cy="52610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5500" dirty="0"/>
              <a:t>ARCHITECTURE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01280" y="3580584"/>
            <a:ext cx="3852000" cy="453713"/>
          </a:xfrm>
        </p:spPr>
        <p:txBody>
          <a:bodyPr>
            <a:normAutofit/>
          </a:bodyPr>
          <a:lstStyle/>
          <a:p>
            <a:r>
              <a:rPr lang="en-US" sz="1400" dirty="0"/>
              <a:t>CNN AND LSTM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2913" y="4149686"/>
            <a:ext cx="3852000" cy="45371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5600" dirty="0"/>
              <a:t>WORK FLOW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CD99F3-430C-47E3-B0BC-1AF6448EC1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40EFF4-7B25-4C68-AD3F-3006211496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27" name="Picture Placeholder 31" descr="Open Book">
            <a:extLst>
              <a:ext uri="{FF2B5EF4-FFF2-40B4-BE49-F238E27FC236}">
                <a16:creationId xmlns:a16="http://schemas.microsoft.com/office/drawing/2014/main" id="{585287D0-8F8B-4E66-990E-2CFCC0BCC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5060" y="3543789"/>
            <a:ext cx="442593" cy="509275"/>
          </a:xfrm>
          <a:prstGeom prst="rect">
            <a:avLst/>
          </a:prstGeom>
        </p:spPr>
      </p:pic>
      <p:pic>
        <p:nvPicPr>
          <p:cNvPr id="28" name="Picture Placeholder 31" descr="Open Book">
            <a:extLst>
              <a:ext uri="{FF2B5EF4-FFF2-40B4-BE49-F238E27FC236}">
                <a16:creationId xmlns:a16="http://schemas.microsoft.com/office/drawing/2014/main" id="{581E4DB0-A905-4760-B8CD-D9BE43407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5061" y="2363923"/>
            <a:ext cx="442593" cy="442593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EEBBB09-F6EE-4E3B-B500-EB7B5B193D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31" name="Picture Placeholder 31" descr="Open Book">
            <a:extLst>
              <a:ext uri="{FF2B5EF4-FFF2-40B4-BE49-F238E27FC236}">
                <a16:creationId xmlns:a16="http://schemas.microsoft.com/office/drawing/2014/main" id="{F4115487-695A-49F4-A181-EE2EE9C09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5059" y="4181293"/>
            <a:ext cx="442593" cy="44259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7DC7383-9F8B-4DFC-8DDD-0B72D8E7838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35" name="Picture Placeholder 31" descr="Open Book">
            <a:extLst>
              <a:ext uri="{FF2B5EF4-FFF2-40B4-BE49-F238E27FC236}">
                <a16:creationId xmlns:a16="http://schemas.microsoft.com/office/drawing/2014/main" id="{24F6D907-652C-49A5-940F-01450C568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5059" y="2971347"/>
            <a:ext cx="442593" cy="442593"/>
          </a:xfrm>
          <a:prstGeom prst="rect">
            <a:avLst/>
          </a:prstGeom>
        </p:spPr>
      </p:pic>
      <p:pic>
        <p:nvPicPr>
          <p:cNvPr id="37" name="Picture Placeholder 31" descr="Open Book">
            <a:extLst>
              <a:ext uri="{FF2B5EF4-FFF2-40B4-BE49-F238E27FC236}">
                <a16:creationId xmlns:a16="http://schemas.microsoft.com/office/drawing/2014/main" id="{DA1E0CE3-5AA0-47A1-8E98-291CBE0C4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3017" y="4803369"/>
            <a:ext cx="442593" cy="442593"/>
          </a:xfrm>
          <a:prstGeom prst="rect">
            <a:avLst/>
          </a:prstGeom>
        </p:spPr>
      </p:pic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A75DA84-C94C-4B92-B050-E185B6428D0B}"/>
              </a:ext>
            </a:extLst>
          </p:cNvPr>
          <p:cNvSpPr txBox="1">
            <a:spLocks/>
          </p:cNvSpPr>
          <p:nvPr/>
        </p:nvSpPr>
        <p:spPr>
          <a:xfrm>
            <a:off x="6792913" y="5399642"/>
            <a:ext cx="3852000" cy="4425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5600" dirty="0"/>
              <a:t>REFERENCE</a:t>
            </a:r>
          </a:p>
          <a:p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26CD0C5-EFC9-40AC-83A1-D1D8C7F26639}"/>
              </a:ext>
            </a:extLst>
          </p:cNvPr>
          <p:cNvSpPr txBox="1">
            <a:spLocks/>
          </p:cNvSpPr>
          <p:nvPr/>
        </p:nvSpPr>
        <p:spPr>
          <a:xfrm>
            <a:off x="6792913" y="4718786"/>
            <a:ext cx="3852000" cy="569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900" dirty="0"/>
              <a:t>RESULT</a:t>
            </a:r>
          </a:p>
          <a:p>
            <a:endParaRPr lang="en-US" dirty="0"/>
          </a:p>
        </p:txBody>
      </p:sp>
      <p:pic>
        <p:nvPicPr>
          <p:cNvPr id="43" name="Picture Placeholder 31" descr="Open Book">
            <a:extLst>
              <a:ext uri="{FF2B5EF4-FFF2-40B4-BE49-F238E27FC236}">
                <a16:creationId xmlns:a16="http://schemas.microsoft.com/office/drawing/2014/main" id="{0BEC040A-ADB5-4FCE-933C-E6ED7032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36163" y="5358190"/>
            <a:ext cx="442593" cy="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970247" cy="91863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2590800"/>
            <a:ext cx="11112500" cy="3293532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Image caption generator is a task that involves computer vision and natural language processing concepts to recognize the context of an image and describe them in a natural language like English.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The objective of our project is to learn the concepts of a CNN and LSTM model and build a working model of Image caption generator by implementing CNN with LSTM.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itchFamily="18" charset="0"/>
              </a:rPr>
              <a:t>This model can perform two operations. 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itchFamily="18" charset="0"/>
              </a:rPr>
              <a:t>The first one is to detect objects in the image using convolutional neural networks and the other is to caption the images using RNN based LSTM.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algn="l"/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F8D-7CC7-4FFC-9635-B69D09A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F018B-CB50-4765-A0E4-84181CE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24EB2-4DF0-4209-AEA5-28F5BBB02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406650"/>
            <a:ext cx="10465547" cy="34776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Prerequesties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tensorflow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keras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, Pillow,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numpy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tqdm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Flicker8k_Dataset –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Dataset folder which contains 8091 images.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Flickr_8k_text –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Dataset folder which contains text files and captions of 					images.</a:t>
            </a:r>
          </a:p>
          <a:p>
            <a:pPr marL="449592" marR="0" lvl="1" indent="-342900" algn="l" defTabSz="889409" rtl="0" eaLnBrk="1" fontAlgn="auto" latinLnBrk="0" hangingPunct="1">
              <a:lnSpc>
                <a:spcPct val="120000"/>
              </a:lnSpc>
              <a:spcBef>
                <a:spcPts val="1946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22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6B85-094C-48BC-AAEB-8474993A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64971749-57F3-4A34-883B-04205CB560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603500"/>
            <a:ext cx="10531475" cy="35829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B678-C6F2-4718-920F-2399DF6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55B12C-D66E-4D23-A010-4C9DB3C93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B92B-8EAF-46CD-B702-F432C603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CNN(Convolutional Neural Network)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5FFA3-AD2A-4447-BCC3-AB2691F3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D541-0709-4AF2-9D48-D38308AE5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096" y="3086096"/>
            <a:ext cx="9272897" cy="349250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Times New Roman" panose="02020603050405020304" pitchFamily="18" charset="0"/>
                <a:cs typeface="+mn-cs"/>
              </a:rPr>
              <a:t>A CNN is a type of a neural network that is designed to process an image and represent it with a vector code. The architecture of CNN draws on fully-connected neural networks.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Convolutional Neural networks are specialized deep neural networks which can process the data that has input shape like a 2D matrix. Images are easily represented as a 2D matrix and CNN is very useful in working with images.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CNN is basically used for image classifications and identifying if an image is a bird, a plane or Superman, etc.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72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08EB-F723-48D5-8AC4-989BFA5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B49F1-3197-4B51-B466-821C2E1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D66A7-2418-4E84-AC3D-0BEA3FB1ED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406650"/>
            <a:ext cx="9272897" cy="34776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1697">
            <a:extLst>
              <a:ext uri="{FF2B5EF4-FFF2-40B4-BE49-F238E27FC236}">
                <a16:creationId xmlns:a16="http://schemas.microsoft.com/office/drawing/2014/main" id="{CD133C43-A1C0-48AB-89C7-969773A9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1" y="2406650"/>
            <a:ext cx="11379872" cy="38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2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F4F5-4C13-4908-B663-FEF21702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N" dirty="0"/>
              <a:t>STM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0A3D7-9D03-4A9C-AC92-70E56404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E281D-CE21-4B5E-BAE4-3683B1054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406" y="1902882"/>
            <a:ext cx="9449950" cy="3981450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LSTM stands for Long short term memory, they are a type of RNN (recurrent neural network) which is well suited for sequence prediction problems.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It has proven itself effective from the traditional RNN by overcoming the limitations of RNN which had short term memory.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LSTM can carry out relevant information throughout the processing of inputs and with a forget gate, it discards non-relevant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0D8B-51B6-4265-B85E-59E2E6E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C52BC-11BD-40CD-8C00-7F1AAF59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D622-7423-4A15-9038-1AE2B35BE5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001" y="2406649"/>
            <a:ext cx="9538850" cy="487045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(1) Import all necessary Packages: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Import all necessary packages needed for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(2) Getting and performing 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DataCleaning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We will define 5 functions: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load_doc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 filename ) –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For loading the document file and reading the contents inside the file into a string.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all_img_captions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 filename ) –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This function will create a descriptions dictionary that maps images with a list of 5 captions.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cleaning_text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( descriptions) –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 This function takes all descriptions and performs data cleaning. In our case, we will be removing punctuations, converting all text to lowercase and removing words that contain numbers.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792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tf66741836_win32</Template>
  <TotalTime>65</TotalTime>
  <Words>1128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IMAGE CAPTIONING USING CNN-LSTM</vt:lpstr>
      <vt:lpstr>  OVERVIEW</vt:lpstr>
      <vt:lpstr>INTRODUCTION</vt:lpstr>
      <vt:lpstr>REQUIREMENTS</vt:lpstr>
      <vt:lpstr>ARCHITECTURE</vt:lpstr>
      <vt:lpstr>CNN(Convolutional Neural Network)</vt:lpstr>
      <vt:lpstr>CNN ARCHITECTURE</vt:lpstr>
      <vt:lpstr>LSTM</vt:lpstr>
      <vt:lpstr>WORKFLOW</vt:lpstr>
      <vt:lpstr>Continue….</vt:lpstr>
      <vt:lpstr>Continue……</vt:lpstr>
      <vt:lpstr>Continue…..</vt:lpstr>
      <vt:lpstr>Continue………..</vt:lpstr>
      <vt:lpstr>RESULT</vt:lpstr>
      <vt:lpstr>RESULT</vt:lpstr>
      <vt:lpstr>REFERNCE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USING CNN-LSTM</dc:title>
  <dc:creator>jincyjoy81189@outlook.com</dc:creator>
  <cp:lastModifiedBy>Unknown User</cp:lastModifiedBy>
  <cp:revision>10</cp:revision>
  <dcterms:created xsi:type="dcterms:W3CDTF">2021-01-21T14:31:47Z</dcterms:created>
  <dcterms:modified xsi:type="dcterms:W3CDTF">2021-02-12T10:40:59Z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