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4" r:id="rId4"/>
    <p:sldId id="261" r:id="rId5"/>
    <p:sldId id="263" r:id="rId6"/>
    <p:sldId id="259"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62A1E-46A5-594D-0425-0736134B709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609C62-2D95-1381-0D60-F670BBE4E8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A9D24CD-7EFA-6856-DA61-73BA79A4D3C8}"/>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BC9BCF6D-F533-F69D-2D75-BE67BC8130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115263-8150-0315-0AF3-A4E876843788}"/>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157172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B89F6-B744-3D3A-4C4F-9F50614ADA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63D00F-4EE1-9B0D-51A4-B60E79ED41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D2BA07-CC8C-8C2A-25A3-4A046AFA36D6}"/>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CDC98707-EA50-D81E-BA7F-E3C2E24737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BA8738-7783-0DB3-0B9D-BB932220B60D}"/>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279422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E8379F-B458-1012-E0DA-44880DAB9D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2DFB733-434C-4EEC-895F-D992AD570A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0DE129-4D26-EEB3-28D9-A52A2B06A248}"/>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EF98D582-85CD-AB77-4554-491F697DB6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D07287-D144-C30B-6DAE-131EB5F4DF37}"/>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148251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7F0BD-D747-A410-2639-5C8BF26020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965696-5B8D-D03E-3C00-2AFB2DCBEB0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51FE04-DD29-408C-D9B5-F99A33A29D4F}"/>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FEFEDE3B-4651-A246-42AE-89A843F86A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90CFB3-6CB8-FD39-174A-0C16BB4A4B00}"/>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73670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ED3D7-3731-434C-1120-2A8826BA6E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159047-7B09-FB31-0786-D9E02CEA5A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FF01611-B971-9958-28DA-C1CCE1951026}"/>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8257D086-1EF1-AA89-9101-0CC32B1A19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4E610-2028-F532-5E33-4DEF38E37618}"/>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49138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1E46FF-C882-D5C4-1366-99EF9C518E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BA27A7-5134-10C3-0667-513B0693C3B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4DFE65B-571E-3DA4-D0E4-40CEAA5A77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B0459A-2F8B-1058-E5EC-09DACB7FD34D}"/>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6" name="フッター プレースホルダー 5">
            <a:extLst>
              <a:ext uri="{FF2B5EF4-FFF2-40B4-BE49-F238E27FC236}">
                <a16:creationId xmlns:a16="http://schemas.microsoft.com/office/drawing/2014/main" id="{3AA53350-5891-39ED-F147-2A4F6F1FA8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E5D704-828F-9386-98DF-7656D62C98BA}"/>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13176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064E3-FA62-992A-DA42-B51FEEFEC72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71F84B-65F0-650B-EA74-F3019D65A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41FEB8A-CDD9-E706-686B-ED6BC72A29F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F6A3D9-6876-F7D8-DF8E-3F5419650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E2E66F-F8C6-C584-B527-635FED7128F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A2E3F81-F75B-577C-11DC-71A0DCFD7A31}"/>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8" name="フッター プレースホルダー 7">
            <a:extLst>
              <a:ext uri="{FF2B5EF4-FFF2-40B4-BE49-F238E27FC236}">
                <a16:creationId xmlns:a16="http://schemas.microsoft.com/office/drawing/2014/main" id="{F7DDA416-13A9-EF67-EAEC-C9D7187212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F9D1FB2-D28B-14C0-1B4A-F475365F1474}"/>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283946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027D1-8486-A386-8F83-650278A574F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79BECA8-6EDF-E80D-5349-C0E16DC00C22}"/>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4" name="フッター プレースホルダー 3">
            <a:extLst>
              <a:ext uri="{FF2B5EF4-FFF2-40B4-BE49-F238E27FC236}">
                <a16:creationId xmlns:a16="http://schemas.microsoft.com/office/drawing/2014/main" id="{862A0ADE-AD4F-9C57-B0AB-8DE75C872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9C596F8-29C3-BE77-2509-5BD9EA042589}"/>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3421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222B40-2572-78AB-08EA-3F1D394DA3EF}"/>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3" name="フッター プレースホルダー 2">
            <a:extLst>
              <a:ext uri="{FF2B5EF4-FFF2-40B4-BE49-F238E27FC236}">
                <a16:creationId xmlns:a16="http://schemas.microsoft.com/office/drawing/2014/main" id="{5577A014-405E-A071-172C-B32472DD2D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67E7F8-42F8-08DA-3387-7F316D554611}"/>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385411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4167F-1B37-CC3A-7C66-3F39AD9E733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6E239A-5AE3-59D7-E0CA-5A06F3E51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D2D8F64-53E1-AC30-D117-B71C06B5A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6F3A58-6772-0AF5-2619-41D8BD19B065}"/>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6" name="フッター プレースホルダー 5">
            <a:extLst>
              <a:ext uri="{FF2B5EF4-FFF2-40B4-BE49-F238E27FC236}">
                <a16:creationId xmlns:a16="http://schemas.microsoft.com/office/drawing/2014/main" id="{525EF7BB-23F9-D4DA-1094-D7D32388DC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599F08-692F-AC63-FEB8-3379E09D56AF}"/>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212769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BD5309-F5A5-6DCE-A27A-E95B6C7D10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DD488C-CE23-D32F-450B-DEE96AF207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61C829-BF70-6464-83AD-5AEACE5C3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BC50C1-1B37-97D8-14BB-F84ADD1C1B71}"/>
              </a:ext>
            </a:extLst>
          </p:cNvPr>
          <p:cNvSpPr>
            <a:spLocks noGrp="1"/>
          </p:cNvSpPr>
          <p:nvPr>
            <p:ph type="dt" sz="half" idx="10"/>
          </p:nvPr>
        </p:nvSpPr>
        <p:spPr/>
        <p:txBody>
          <a:bodyPr/>
          <a:lstStyle/>
          <a:p>
            <a:fld id="{9A34D087-0AE3-49F0-9419-B7461A53D2C5}" type="datetimeFigureOut">
              <a:rPr kumimoji="1" lang="ja-JP" altLang="en-US" smtClean="0"/>
              <a:t>2023/8/16</a:t>
            </a:fld>
            <a:endParaRPr kumimoji="1" lang="ja-JP" altLang="en-US"/>
          </a:p>
        </p:txBody>
      </p:sp>
      <p:sp>
        <p:nvSpPr>
          <p:cNvPr id="6" name="フッター プレースホルダー 5">
            <a:extLst>
              <a:ext uri="{FF2B5EF4-FFF2-40B4-BE49-F238E27FC236}">
                <a16:creationId xmlns:a16="http://schemas.microsoft.com/office/drawing/2014/main" id="{ED255231-1D3D-AF3C-297B-4C050BD0B1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53ECBE-324C-5329-4B6F-7D2C16DDD35C}"/>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331096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94F98F3-7367-23BC-0B57-7D58E99E7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2865A5-18E5-808B-981E-264C4A44B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CA3C3E-0A5F-1DA6-F27B-B8917BCCD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4D087-0AE3-49F0-9419-B7461A53D2C5}"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3DB41099-C13A-3070-0DCE-2AAD9F47A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CCA8E2-6669-E886-7CF8-963632747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196826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indai203458/Lab202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84555D-FEFC-FC68-798B-7BDEF58D11DA}"/>
              </a:ext>
            </a:extLst>
          </p:cNvPr>
          <p:cNvSpPr>
            <a:spLocks noGrp="1"/>
          </p:cNvSpPr>
          <p:nvPr>
            <p:ph type="title"/>
          </p:nvPr>
        </p:nvSpPr>
        <p:spPr>
          <a:xfrm>
            <a:off x="1792689" y="2129099"/>
            <a:ext cx="8606620" cy="1299901"/>
          </a:xfrm>
        </p:spPr>
        <p:txBody>
          <a:bodyPr>
            <a:normAutofit fontScale="90000"/>
          </a:bodyPr>
          <a:lstStyle/>
          <a:p>
            <a:r>
              <a:rPr lang="ja-JP" altLang="en-US" sz="4400" dirty="0"/>
              <a:t>ソースコードを比較することで学習を支援する </a:t>
            </a:r>
            <a:r>
              <a:rPr lang="en-US" altLang="ja-JP" sz="4400" dirty="0"/>
              <a:t>web </a:t>
            </a:r>
            <a:r>
              <a:rPr lang="ja-JP" altLang="en-US" sz="4400" dirty="0"/>
              <a:t>サイト教材の作成</a:t>
            </a:r>
            <a:br>
              <a:rPr kumimoji="1" lang="ja-JP" altLang="en-US" sz="4400" dirty="0"/>
            </a:br>
            <a:endParaRPr kumimoji="1" lang="ja-JP" altLang="en-US" dirty="0"/>
          </a:p>
        </p:txBody>
      </p:sp>
      <p:sp>
        <p:nvSpPr>
          <p:cNvPr id="4" name="テキスト ボックス 3">
            <a:extLst>
              <a:ext uri="{FF2B5EF4-FFF2-40B4-BE49-F238E27FC236}">
                <a16:creationId xmlns:a16="http://schemas.microsoft.com/office/drawing/2014/main" id="{0024D2AF-A755-5603-C359-7A96E400C50D}"/>
              </a:ext>
            </a:extLst>
          </p:cNvPr>
          <p:cNvSpPr txBox="1"/>
          <p:nvPr/>
        </p:nvSpPr>
        <p:spPr>
          <a:xfrm>
            <a:off x="10217624" y="327546"/>
            <a:ext cx="2374710" cy="646331"/>
          </a:xfrm>
          <a:prstGeom prst="rect">
            <a:avLst/>
          </a:prstGeom>
          <a:noFill/>
        </p:spPr>
        <p:txBody>
          <a:bodyPr wrap="square" rtlCol="0">
            <a:spAutoFit/>
          </a:bodyPr>
          <a:lstStyle/>
          <a:p>
            <a:r>
              <a:rPr kumimoji="1" lang="en-US" altLang="ja-JP" dirty="0"/>
              <a:t>2023/08/22</a:t>
            </a:r>
          </a:p>
          <a:p>
            <a:endParaRPr kumimoji="1" lang="ja-JP" altLang="en-US" dirty="0"/>
          </a:p>
        </p:txBody>
      </p:sp>
      <p:sp>
        <p:nvSpPr>
          <p:cNvPr id="6" name="テキスト ボックス 5">
            <a:extLst>
              <a:ext uri="{FF2B5EF4-FFF2-40B4-BE49-F238E27FC236}">
                <a16:creationId xmlns:a16="http://schemas.microsoft.com/office/drawing/2014/main" id="{66152A13-EF2B-A828-2693-3425AE3132D6}"/>
              </a:ext>
            </a:extLst>
          </p:cNvPr>
          <p:cNvSpPr txBox="1"/>
          <p:nvPr/>
        </p:nvSpPr>
        <p:spPr>
          <a:xfrm>
            <a:off x="3885061" y="4406803"/>
            <a:ext cx="4421875" cy="707886"/>
          </a:xfrm>
          <a:prstGeom prst="rect">
            <a:avLst/>
          </a:prstGeom>
          <a:noFill/>
        </p:spPr>
        <p:txBody>
          <a:bodyPr wrap="square" rtlCol="0">
            <a:spAutoFit/>
          </a:bodyPr>
          <a:lstStyle/>
          <a:p>
            <a:pPr algn="ctr"/>
            <a:r>
              <a:rPr kumimoji="1" lang="ja-JP" altLang="en-US" sz="2000" dirty="0"/>
              <a:t>神奈川大学理学部情報科学科</a:t>
            </a:r>
            <a:endParaRPr kumimoji="1" lang="en-US" altLang="ja-JP" sz="2000" dirty="0"/>
          </a:p>
          <a:p>
            <a:pPr algn="ctr"/>
            <a:r>
              <a:rPr lang="ja-JP" altLang="en-US" sz="2000" dirty="0"/>
              <a:t>菊子創</a:t>
            </a:r>
            <a:endParaRPr kumimoji="1" lang="ja-JP" altLang="en-US" dirty="0"/>
          </a:p>
        </p:txBody>
      </p:sp>
    </p:spTree>
    <p:extLst>
      <p:ext uri="{BB962C8B-B14F-4D97-AF65-F5344CB8AC3E}">
        <p14:creationId xmlns:p14="http://schemas.microsoft.com/office/powerpoint/2010/main" val="84475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DBA15-5210-AF16-7928-CDD06C3B6893}"/>
              </a:ext>
            </a:extLst>
          </p:cNvPr>
          <p:cNvSpPr>
            <a:spLocks noGrp="1"/>
          </p:cNvSpPr>
          <p:nvPr>
            <p:ph type="title"/>
          </p:nvPr>
        </p:nvSpPr>
        <p:spPr>
          <a:xfrm>
            <a:off x="838200" y="909495"/>
            <a:ext cx="10515600" cy="1325563"/>
          </a:xfrm>
        </p:spPr>
        <p:txBody>
          <a:bodyPr>
            <a:normAutofit fontScale="90000"/>
          </a:bodyPr>
          <a:lstStyle/>
          <a:p>
            <a:pPr algn="ctr"/>
            <a:r>
              <a:rPr kumimoji="1" lang="ja-JP" altLang="en-US" sz="4400" b="1" dirty="0"/>
              <a:t>目標</a:t>
            </a:r>
            <a:br>
              <a:rPr lang="en-US" altLang="ja-JP" sz="4400" b="1" dirty="0"/>
            </a:br>
            <a:r>
              <a:rPr lang="ja-JP" altLang="en-US" sz="4400" dirty="0"/>
              <a:t>学生</a:t>
            </a:r>
            <a:r>
              <a:rPr kumimoji="1" lang="ja-JP" altLang="en-US" sz="4400" dirty="0"/>
              <a:t>が教師に質問する際にかかる待機時間を減らすことができるシステムの検討及び作成</a:t>
            </a:r>
            <a:br>
              <a:rPr kumimoji="1" lang="ja-JP" altLang="en-US" sz="4400" dirty="0"/>
            </a:br>
            <a:endParaRPr kumimoji="1" lang="ja-JP" altLang="en-US" dirty="0"/>
          </a:p>
        </p:txBody>
      </p:sp>
      <p:pic>
        <p:nvPicPr>
          <p:cNvPr id="5" name="図 4" descr="モニター, 座る, ボックス, 画面 が含まれている画像&#10;&#10;自動的に生成された説明">
            <a:extLst>
              <a:ext uri="{FF2B5EF4-FFF2-40B4-BE49-F238E27FC236}">
                <a16:creationId xmlns:a16="http://schemas.microsoft.com/office/drawing/2014/main" id="{57D05C28-C5DF-4403-9D7E-EA8922F9C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038" y="3519456"/>
            <a:ext cx="2284641" cy="2703717"/>
          </a:xfrm>
          <a:prstGeom prst="rect">
            <a:avLst/>
          </a:prstGeom>
        </p:spPr>
      </p:pic>
      <p:pic>
        <p:nvPicPr>
          <p:cNvPr id="9" name="図 8" descr="おもちゃ, 人形 が含まれている画像&#10;&#10;自動的に生成された説明">
            <a:extLst>
              <a:ext uri="{FF2B5EF4-FFF2-40B4-BE49-F238E27FC236}">
                <a16:creationId xmlns:a16="http://schemas.microsoft.com/office/drawing/2014/main" id="{72D23465-821B-6AE6-CDA2-DAA6DE7F4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05" y="4803393"/>
            <a:ext cx="1714500" cy="1714500"/>
          </a:xfrm>
          <a:prstGeom prst="rect">
            <a:avLst/>
          </a:prstGeom>
        </p:spPr>
      </p:pic>
      <p:pic>
        <p:nvPicPr>
          <p:cNvPr id="10" name="図 9" descr="文字の書かれた紙&#10;&#10;中程度の精度で自動的に生成された説明">
            <a:extLst>
              <a:ext uri="{FF2B5EF4-FFF2-40B4-BE49-F238E27FC236}">
                <a16:creationId xmlns:a16="http://schemas.microsoft.com/office/drawing/2014/main" id="{3E61C136-481A-9AA5-269A-4D3C25611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359" y="3568452"/>
            <a:ext cx="2284641" cy="2469882"/>
          </a:xfrm>
          <a:prstGeom prst="rect">
            <a:avLst/>
          </a:prstGeom>
        </p:spPr>
      </p:pic>
      <p:pic>
        <p:nvPicPr>
          <p:cNvPr id="14" name="図 13" descr="おもちゃ が含まれている画像&#10;&#10;自動的に生成された説明">
            <a:extLst>
              <a:ext uri="{FF2B5EF4-FFF2-40B4-BE49-F238E27FC236}">
                <a16:creationId xmlns:a16="http://schemas.microsoft.com/office/drawing/2014/main" id="{30153E08-FEAA-5D95-5339-D36BF72C95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605" y="2308571"/>
            <a:ext cx="1714500" cy="1714500"/>
          </a:xfrm>
          <a:prstGeom prst="rect">
            <a:avLst/>
          </a:prstGeom>
        </p:spPr>
      </p:pic>
      <p:sp>
        <p:nvSpPr>
          <p:cNvPr id="21" name="テキスト ボックス 20">
            <a:extLst>
              <a:ext uri="{FF2B5EF4-FFF2-40B4-BE49-F238E27FC236}">
                <a16:creationId xmlns:a16="http://schemas.microsoft.com/office/drawing/2014/main" id="{BAADACA9-D748-5BA8-1605-CB8F42DE00FF}"/>
              </a:ext>
            </a:extLst>
          </p:cNvPr>
          <p:cNvSpPr txBox="1"/>
          <p:nvPr/>
        </p:nvSpPr>
        <p:spPr>
          <a:xfrm>
            <a:off x="1899105" y="2692214"/>
            <a:ext cx="3556000" cy="646331"/>
          </a:xfrm>
          <a:prstGeom prst="rect">
            <a:avLst/>
          </a:prstGeom>
          <a:noFill/>
        </p:spPr>
        <p:txBody>
          <a:bodyPr wrap="square" rtlCol="0">
            <a:spAutoFit/>
          </a:bodyPr>
          <a:lstStyle/>
          <a:p>
            <a:r>
              <a:rPr kumimoji="1" lang="ja-JP" altLang="en-US" dirty="0"/>
              <a:t>模範解答の作成及び特殊な表示をする行の生成</a:t>
            </a:r>
          </a:p>
        </p:txBody>
      </p:sp>
      <p:sp>
        <p:nvSpPr>
          <p:cNvPr id="22" name="テキスト ボックス 21">
            <a:extLst>
              <a:ext uri="{FF2B5EF4-FFF2-40B4-BE49-F238E27FC236}">
                <a16:creationId xmlns:a16="http://schemas.microsoft.com/office/drawing/2014/main" id="{DDAE527B-2691-EF3A-1B87-C04E8CE365ED}"/>
              </a:ext>
            </a:extLst>
          </p:cNvPr>
          <p:cNvSpPr txBox="1"/>
          <p:nvPr/>
        </p:nvSpPr>
        <p:spPr>
          <a:xfrm>
            <a:off x="2226810" y="5486840"/>
            <a:ext cx="2757714" cy="923330"/>
          </a:xfrm>
          <a:prstGeom prst="rect">
            <a:avLst/>
          </a:prstGeom>
          <a:noFill/>
        </p:spPr>
        <p:txBody>
          <a:bodyPr wrap="square" rtlCol="0">
            <a:spAutoFit/>
          </a:bodyPr>
          <a:lstStyle/>
          <a:p>
            <a:r>
              <a:rPr kumimoji="1" lang="ja-JP" altLang="en-US" dirty="0"/>
              <a:t>作成したコードを比較用入力欄に記入し比較ボタンを押す</a:t>
            </a:r>
          </a:p>
        </p:txBody>
      </p:sp>
      <p:cxnSp>
        <p:nvCxnSpPr>
          <p:cNvPr id="24" name="直線矢印コネクタ 23">
            <a:extLst>
              <a:ext uri="{FF2B5EF4-FFF2-40B4-BE49-F238E27FC236}">
                <a16:creationId xmlns:a16="http://schemas.microsoft.com/office/drawing/2014/main" id="{72895BA3-417F-32A4-19A8-D3D16D712C3D}"/>
              </a:ext>
            </a:extLst>
          </p:cNvPr>
          <p:cNvCxnSpPr/>
          <p:nvPr/>
        </p:nvCxnSpPr>
        <p:spPr>
          <a:xfrm>
            <a:off x="1899105" y="5312441"/>
            <a:ext cx="3413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433B801A-B456-B90F-15EF-2B7CBE1A4F1C}"/>
              </a:ext>
            </a:extLst>
          </p:cNvPr>
          <p:cNvCxnSpPr/>
          <p:nvPr/>
        </p:nvCxnSpPr>
        <p:spPr>
          <a:xfrm>
            <a:off x="1899105" y="2452914"/>
            <a:ext cx="4022724" cy="0"/>
          </a:xfrm>
          <a:prstGeom prst="line">
            <a:avLst/>
          </a:prstGeom>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E3347926-EA8F-7430-7A18-05D2774FA60C}"/>
              </a:ext>
            </a:extLst>
          </p:cNvPr>
          <p:cNvCxnSpPr/>
          <p:nvPr/>
        </p:nvCxnSpPr>
        <p:spPr>
          <a:xfrm>
            <a:off x="5907314" y="2452914"/>
            <a:ext cx="0" cy="976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520753C4-737B-6FF2-007D-8F27C8A95BF3}"/>
              </a:ext>
            </a:extLst>
          </p:cNvPr>
          <p:cNvCxnSpPr>
            <a:cxnSpLocks/>
          </p:cNvCxnSpPr>
          <p:nvPr/>
        </p:nvCxnSpPr>
        <p:spPr>
          <a:xfrm>
            <a:off x="7344229" y="4023071"/>
            <a:ext cx="25631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99E720DC-8CFF-85E5-EB10-54D98136D075}"/>
              </a:ext>
            </a:extLst>
          </p:cNvPr>
          <p:cNvSpPr txBox="1"/>
          <p:nvPr/>
        </p:nvSpPr>
        <p:spPr>
          <a:xfrm>
            <a:off x="7558198" y="4199792"/>
            <a:ext cx="2284641" cy="923330"/>
          </a:xfrm>
          <a:prstGeom prst="rect">
            <a:avLst/>
          </a:prstGeom>
          <a:noFill/>
        </p:spPr>
        <p:txBody>
          <a:bodyPr wrap="square" rtlCol="0">
            <a:spAutoFit/>
          </a:bodyPr>
          <a:lstStyle/>
          <a:p>
            <a:r>
              <a:rPr kumimoji="1" lang="ja-JP" altLang="en-US" dirty="0"/>
              <a:t>比較が完了したら</a:t>
            </a:r>
            <a:r>
              <a:rPr kumimoji="1" lang="en-US" altLang="ja-JP" dirty="0"/>
              <a:t>HTML</a:t>
            </a:r>
            <a:r>
              <a:rPr kumimoji="1" lang="ja-JP" altLang="en-US" dirty="0"/>
              <a:t>上に背景に色を付けて表示する</a:t>
            </a:r>
          </a:p>
        </p:txBody>
      </p:sp>
    </p:spTree>
    <p:extLst>
      <p:ext uri="{BB962C8B-B14F-4D97-AF65-F5344CB8AC3E}">
        <p14:creationId xmlns:p14="http://schemas.microsoft.com/office/powerpoint/2010/main" val="403347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9169BD-7F88-27CF-7349-36670D20C226}"/>
              </a:ext>
            </a:extLst>
          </p:cNvPr>
          <p:cNvSpPr>
            <a:spLocks noGrp="1"/>
          </p:cNvSpPr>
          <p:nvPr>
            <p:ph type="title"/>
          </p:nvPr>
        </p:nvSpPr>
        <p:spPr/>
        <p:txBody>
          <a:bodyPr/>
          <a:lstStyle/>
          <a:p>
            <a:pPr algn="ctr"/>
            <a:r>
              <a:rPr kumimoji="1" lang="ja-JP" altLang="en-US" b="1" dirty="0"/>
              <a:t>背景</a:t>
            </a:r>
            <a:br>
              <a:rPr kumimoji="1" lang="en-US" altLang="ja-JP" b="1" dirty="0"/>
            </a:br>
            <a:r>
              <a:rPr kumimoji="1" lang="ja-JP" altLang="en-US" dirty="0"/>
              <a:t>研究について</a:t>
            </a:r>
          </a:p>
        </p:txBody>
      </p:sp>
      <p:sp>
        <p:nvSpPr>
          <p:cNvPr id="3" name="コンテンツ プレースホルダー 2">
            <a:extLst>
              <a:ext uri="{FF2B5EF4-FFF2-40B4-BE49-F238E27FC236}">
                <a16:creationId xmlns:a16="http://schemas.microsoft.com/office/drawing/2014/main" id="{2B9EE744-19FD-1D2E-8D00-75618E470D87}"/>
              </a:ext>
            </a:extLst>
          </p:cNvPr>
          <p:cNvSpPr>
            <a:spLocks noGrp="1"/>
          </p:cNvSpPr>
          <p:nvPr>
            <p:ph idx="1"/>
          </p:nvPr>
        </p:nvSpPr>
        <p:spPr/>
        <p:txBody>
          <a:bodyPr/>
          <a:lstStyle/>
          <a:p>
            <a:pPr marL="0" indent="0">
              <a:buNone/>
            </a:pPr>
            <a:r>
              <a:rPr kumimoji="1" lang="ja-JP" altLang="en-US" dirty="0"/>
              <a:t>この研究を始めた背景：私自身プログラミングの授業で教師に質問することが多く、質問するまでの待機時間を削減することができればよいと感じたことから、いつでも問題が解決できるようになれば実用的だと考えるようになり、この研究を始めた。</a:t>
            </a:r>
            <a:endParaRPr kumimoji="1" lang="en-US" altLang="ja-JP" dirty="0"/>
          </a:p>
          <a:p>
            <a:pPr marL="0" indent="0">
              <a:buNone/>
            </a:pPr>
            <a:endParaRPr lang="en-US" altLang="ja-JP" dirty="0"/>
          </a:p>
          <a:p>
            <a:pPr marL="0" indent="0">
              <a:buNone/>
            </a:pPr>
            <a:r>
              <a:rPr lang="en-US" altLang="ja-JP" dirty="0"/>
              <a:t>w</a:t>
            </a:r>
            <a:r>
              <a:rPr kumimoji="1" lang="en-US" altLang="ja-JP" dirty="0"/>
              <a:t>eb</a:t>
            </a:r>
            <a:r>
              <a:rPr kumimoji="1" lang="ja-JP" altLang="en-US" dirty="0"/>
              <a:t>サイトを選択した背景：私の技術的にアプリケーションなどの技術を利用できない部分が大きいが、</a:t>
            </a:r>
            <a:r>
              <a:rPr kumimoji="1" lang="en-US" altLang="ja-JP" dirty="0"/>
              <a:t>web</a:t>
            </a:r>
            <a:r>
              <a:rPr kumimoji="1" lang="ja-JP" altLang="en-US" dirty="0"/>
              <a:t>サイトにすることでその箇所を補うほか、コードの修正のしやすさや学生が使用する際の利便性を考慮した結果</a:t>
            </a:r>
            <a:r>
              <a:rPr kumimoji="1" lang="en-US" altLang="ja-JP" dirty="0"/>
              <a:t>web</a:t>
            </a:r>
            <a:r>
              <a:rPr kumimoji="1" lang="ja-JP" altLang="en-US" dirty="0"/>
              <a:t>サイトとして制作しようと決めた。</a:t>
            </a:r>
          </a:p>
        </p:txBody>
      </p:sp>
    </p:spTree>
    <p:extLst>
      <p:ext uri="{BB962C8B-B14F-4D97-AF65-F5344CB8AC3E}">
        <p14:creationId xmlns:p14="http://schemas.microsoft.com/office/powerpoint/2010/main" val="344869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A40F9-5A98-FF48-5B51-545262064A7E}"/>
              </a:ext>
            </a:extLst>
          </p:cNvPr>
          <p:cNvSpPr>
            <a:spLocks noGrp="1"/>
          </p:cNvSpPr>
          <p:nvPr>
            <p:ph type="title"/>
          </p:nvPr>
        </p:nvSpPr>
        <p:spPr>
          <a:xfrm>
            <a:off x="1588809" y="255943"/>
            <a:ext cx="8046493" cy="1325563"/>
          </a:xfrm>
        </p:spPr>
        <p:txBody>
          <a:bodyPr>
            <a:normAutofit fontScale="90000"/>
          </a:bodyPr>
          <a:lstStyle/>
          <a:p>
            <a:pPr algn="ctr"/>
            <a:r>
              <a:rPr kumimoji="1" lang="ja-JP" altLang="en-US" sz="4400" b="1"/>
              <a:t>研究内容</a:t>
            </a:r>
            <a:br>
              <a:rPr lang="en-US" altLang="ja-JP" b="1"/>
            </a:br>
            <a:r>
              <a:rPr kumimoji="1" lang="en-US" altLang="ja-JP" sz="4400"/>
              <a:t>web</a:t>
            </a:r>
            <a:r>
              <a:rPr kumimoji="1" lang="ja-JP" altLang="en-US" sz="4400"/>
              <a:t>サイトを利用して課題提出を支援するシステム</a:t>
            </a:r>
            <a:endParaRPr kumimoji="1" lang="ja-JP" altLang="en-US" dirty="0"/>
          </a:p>
        </p:txBody>
      </p:sp>
      <p:sp>
        <p:nvSpPr>
          <p:cNvPr id="5" name="テキスト ボックス 4">
            <a:extLst>
              <a:ext uri="{FF2B5EF4-FFF2-40B4-BE49-F238E27FC236}">
                <a16:creationId xmlns:a16="http://schemas.microsoft.com/office/drawing/2014/main" id="{8618F004-A7EA-67E3-E5F5-97C913144847}"/>
              </a:ext>
            </a:extLst>
          </p:cNvPr>
          <p:cNvSpPr txBox="1"/>
          <p:nvPr/>
        </p:nvSpPr>
        <p:spPr>
          <a:xfrm>
            <a:off x="8420670" y="1227193"/>
            <a:ext cx="3962400" cy="923330"/>
          </a:xfrm>
          <a:prstGeom prst="rect">
            <a:avLst/>
          </a:prstGeom>
          <a:noFill/>
        </p:spPr>
        <p:txBody>
          <a:bodyPr wrap="square" rtlCol="0">
            <a:spAutoFit/>
          </a:bodyPr>
          <a:lstStyle/>
          <a:p>
            <a:r>
              <a:rPr kumimoji="1" lang="ja-JP" altLang="en-US" dirty="0"/>
              <a:t>使用言語</a:t>
            </a:r>
            <a:r>
              <a:rPr lang="ja-JP" altLang="en-US" dirty="0"/>
              <a:t>：</a:t>
            </a:r>
            <a:r>
              <a:rPr kumimoji="1" lang="en-US" altLang="ja-JP" dirty="0"/>
              <a:t>HTML</a:t>
            </a:r>
            <a:r>
              <a:rPr lang="en-US" altLang="ja-JP" dirty="0"/>
              <a:t>,</a:t>
            </a:r>
            <a:r>
              <a:rPr kumimoji="1" lang="en-US" altLang="ja-JP" dirty="0"/>
              <a:t>JavaScript,CSS</a:t>
            </a:r>
          </a:p>
          <a:p>
            <a:r>
              <a:rPr lang="ja-JP" altLang="en-US" dirty="0"/>
              <a:t>研究</a:t>
            </a:r>
            <a:r>
              <a:rPr kumimoji="1" lang="ja-JP" altLang="en-US" dirty="0"/>
              <a:t>期間</a:t>
            </a:r>
            <a:r>
              <a:rPr lang="ja-JP" altLang="en-US" dirty="0"/>
              <a:t>：</a:t>
            </a:r>
            <a:r>
              <a:rPr lang="en-US" altLang="ja-JP" dirty="0"/>
              <a:t>6</a:t>
            </a:r>
            <a:r>
              <a:rPr kumimoji="1" lang="ja-JP" altLang="en-US" dirty="0"/>
              <a:t>月</a:t>
            </a:r>
            <a:r>
              <a:rPr kumimoji="1" lang="en-US" altLang="ja-JP" dirty="0"/>
              <a:t>~7</a:t>
            </a:r>
            <a:r>
              <a:rPr kumimoji="1" lang="ja-JP" altLang="en-US" dirty="0"/>
              <a:t>月</a:t>
            </a:r>
            <a:r>
              <a:rPr kumimoji="1" lang="en-US" altLang="ja-JP" dirty="0"/>
              <a:t>(8</a:t>
            </a:r>
            <a:r>
              <a:rPr lang="en-US" altLang="ja-JP" dirty="0"/>
              <a:t>/22</a:t>
            </a:r>
            <a:r>
              <a:rPr lang="ja-JP" altLang="en-US" dirty="0"/>
              <a:t>時点</a:t>
            </a:r>
            <a:r>
              <a:rPr kumimoji="1" lang="en-US" altLang="ja-JP" dirty="0"/>
              <a:t>)</a:t>
            </a:r>
          </a:p>
          <a:p>
            <a:r>
              <a:rPr lang="ja-JP" altLang="en-US" dirty="0"/>
              <a:t>開発人数：</a:t>
            </a:r>
            <a:r>
              <a:rPr lang="en-US" altLang="ja-JP" dirty="0"/>
              <a:t>1</a:t>
            </a:r>
            <a:r>
              <a:rPr lang="ja-JP" altLang="en-US" dirty="0"/>
              <a:t>人</a:t>
            </a:r>
            <a:endParaRPr lang="en-US" altLang="ja-JP" dirty="0"/>
          </a:p>
        </p:txBody>
      </p:sp>
      <p:pic>
        <p:nvPicPr>
          <p:cNvPr id="8" name="図 7">
            <a:extLst>
              <a:ext uri="{FF2B5EF4-FFF2-40B4-BE49-F238E27FC236}">
                <a16:creationId xmlns:a16="http://schemas.microsoft.com/office/drawing/2014/main" id="{495ACAF9-7F58-5BB5-5788-22736B1CBB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7577" y="1956614"/>
            <a:ext cx="5466637" cy="1433425"/>
          </a:xfrm>
          <a:prstGeom prst="rect">
            <a:avLst/>
          </a:prstGeom>
        </p:spPr>
      </p:pic>
      <p:pic>
        <p:nvPicPr>
          <p:cNvPr id="11" name="図 10" descr="図形&#10;&#10;中程度の精度で自動的に生成された説明">
            <a:extLst>
              <a:ext uri="{FF2B5EF4-FFF2-40B4-BE49-F238E27FC236}">
                <a16:creationId xmlns:a16="http://schemas.microsoft.com/office/drawing/2014/main" id="{BB018EAA-85A2-E4BC-2DB5-C6CA1DA69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576" y="3390039"/>
            <a:ext cx="4946132" cy="3584711"/>
          </a:xfrm>
          <a:prstGeom prst="rect">
            <a:avLst/>
          </a:prstGeom>
        </p:spPr>
      </p:pic>
      <p:sp>
        <p:nvSpPr>
          <p:cNvPr id="17" name="正方形/長方形 16">
            <a:extLst>
              <a:ext uri="{FF2B5EF4-FFF2-40B4-BE49-F238E27FC236}">
                <a16:creationId xmlns:a16="http://schemas.microsoft.com/office/drawing/2014/main" id="{E69EDDF4-B915-6479-FF32-BBC9FE30D11A}"/>
              </a:ext>
            </a:extLst>
          </p:cNvPr>
          <p:cNvSpPr/>
          <p:nvPr/>
        </p:nvSpPr>
        <p:spPr>
          <a:xfrm>
            <a:off x="7274254" y="2150523"/>
            <a:ext cx="4299045" cy="1091821"/>
          </a:xfrm>
          <a:prstGeom prst="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課題の説明をするエリア</a:t>
            </a:r>
          </a:p>
        </p:txBody>
      </p:sp>
      <p:sp>
        <p:nvSpPr>
          <p:cNvPr id="21" name="正方形/長方形 20">
            <a:extLst>
              <a:ext uri="{FF2B5EF4-FFF2-40B4-BE49-F238E27FC236}">
                <a16:creationId xmlns:a16="http://schemas.microsoft.com/office/drawing/2014/main" id="{B90E870E-B289-93E2-C41B-4130D5E0608A}"/>
              </a:ext>
            </a:extLst>
          </p:cNvPr>
          <p:cNvSpPr/>
          <p:nvPr/>
        </p:nvSpPr>
        <p:spPr>
          <a:xfrm>
            <a:off x="7274254" y="3242344"/>
            <a:ext cx="4299045" cy="2830910"/>
          </a:xfrm>
          <a:prstGeom prst="rect">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学生が入力するエリア</a:t>
            </a:r>
          </a:p>
        </p:txBody>
      </p:sp>
      <p:sp>
        <p:nvSpPr>
          <p:cNvPr id="23" name="正方形/長方形 22">
            <a:extLst>
              <a:ext uri="{FF2B5EF4-FFF2-40B4-BE49-F238E27FC236}">
                <a16:creationId xmlns:a16="http://schemas.microsoft.com/office/drawing/2014/main" id="{2E39560F-5AC7-6B5B-8014-9F01E4E9EBB0}"/>
              </a:ext>
            </a:extLst>
          </p:cNvPr>
          <p:cNvSpPr/>
          <p:nvPr/>
        </p:nvSpPr>
        <p:spPr>
          <a:xfrm>
            <a:off x="7274254" y="6073254"/>
            <a:ext cx="4299045" cy="784746"/>
          </a:xfrm>
          <a:prstGeom prst="rect">
            <a:avLst/>
          </a:prstGeom>
          <a:solidFill>
            <a:schemeClr val="accent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解説やコード配布のエリア</a:t>
            </a:r>
          </a:p>
        </p:txBody>
      </p:sp>
    </p:spTree>
    <p:extLst>
      <p:ext uri="{BB962C8B-B14F-4D97-AF65-F5344CB8AC3E}">
        <p14:creationId xmlns:p14="http://schemas.microsoft.com/office/powerpoint/2010/main" val="303763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E6263-5CF0-ED06-7C1E-938662DA3F9A}"/>
              </a:ext>
            </a:extLst>
          </p:cNvPr>
          <p:cNvSpPr>
            <a:spLocks noGrp="1"/>
          </p:cNvSpPr>
          <p:nvPr>
            <p:ph type="title"/>
          </p:nvPr>
        </p:nvSpPr>
        <p:spPr>
          <a:xfrm>
            <a:off x="1534886" y="49153"/>
            <a:ext cx="10515600" cy="1325563"/>
          </a:xfrm>
        </p:spPr>
        <p:txBody>
          <a:bodyPr/>
          <a:lstStyle/>
          <a:p>
            <a:r>
              <a:rPr kumimoji="1" lang="ja-JP" altLang="en-US" b="1" dirty="0"/>
              <a:t>比較システムを持つ</a:t>
            </a:r>
            <a:r>
              <a:rPr kumimoji="1" lang="en-US" altLang="ja-JP" b="1" dirty="0"/>
              <a:t>HTML</a:t>
            </a:r>
            <a:r>
              <a:rPr kumimoji="1" lang="ja-JP" altLang="en-US" b="1" dirty="0"/>
              <a:t>の説明</a:t>
            </a:r>
          </a:p>
        </p:txBody>
      </p:sp>
      <p:pic>
        <p:nvPicPr>
          <p:cNvPr id="9" name="コンテンツ プレースホルダー 8">
            <a:extLst>
              <a:ext uri="{FF2B5EF4-FFF2-40B4-BE49-F238E27FC236}">
                <a16:creationId xmlns:a16="http://schemas.microsoft.com/office/drawing/2014/main" id="{EC41FD73-1783-40B3-A373-70E080846F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1514" y="1098491"/>
            <a:ext cx="6795147" cy="4351338"/>
          </a:xfrm>
        </p:spPr>
      </p:pic>
      <p:sp>
        <p:nvSpPr>
          <p:cNvPr id="10" name="コンテンツ プレースホルダー 2">
            <a:extLst>
              <a:ext uri="{FF2B5EF4-FFF2-40B4-BE49-F238E27FC236}">
                <a16:creationId xmlns:a16="http://schemas.microsoft.com/office/drawing/2014/main" id="{B9869B07-03F2-D348-7DF5-2BCA3432F4CC}"/>
              </a:ext>
            </a:extLst>
          </p:cNvPr>
          <p:cNvSpPr txBox="1">
            <a:spLocks/>
          </p:cNvSpPr>
          <p:nvPr/>
        </p:nvSpPr>
        <p:spPr>
          <a:xfrm>
            <a:off x="578391" y="5604669"/>
            <a:ext cx="10366612" cy="1204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比較ボタンを入力することで教師が用意した模範解答と</a:t>
            </a:r>
            <a:r>
              <a:rPr lang="en-US" altLang="ja-JP" sz="1800" dirty="0"/>
              <a:t>1</a:t>
            </a:r>
            <a:r>
              <a:rPr lang="ja-JP" altLang="en-US" sz="1800" dirty="0"/>
              <a:t>行ずつ比較する</a:t>
            </a:r>
            <a:endParaRPr lang="en-US" altLang="ja-JP" sz="1800" dirty="0"/>
          </a:p>
          <a:p>
            <a:r>
              <a:rPr lang="ja-JP" altLang="en-US" sz="1800" dirty="0"/>
              <a:t>その後、回答の誤りを</a:t>
            </a:r>
            <a:r>
              <a:rPr lang="en-US" altLang="ja-JP" sz="1800" dirty="0"/>
              <a:t>HTML</a:t>
            </a:r>
            <a:r>
              <a:rPr lang="ja-JP" altLang="en-US" sz="1800" dirty="0"/>
              <a:t>上で背景に色付けをして出力することで可視化する</a:t>
            </a:r>
            <a:endParaRPr lang="en-US" altLang="ja-JP" sz="1800" dirty="0"/>
          </a:p>
          <a:p>
            <a:r>
              <a:rPr lang="ja-JP" altLang="en-US" sz="1800" dirty="0"/>
              <a:t>また比較ボタンの下側で謝っている箇所を知らせる</a:t>
            </a:r>
          </a:p>
        </p:txBody>
      </p:sp>
    </p:spTree>
    <p:extLst>
      <p:ext uri="{BB962C8B-B14F-4D97-AF65-F5344CB8AC3E}">
        <p14:creationId xmlns:p14="http://schemas.microsoft.com/office/powerpoint/2010/main" val="241434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3A39AF6-3109-F881-F34E-9E63ED0C06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3121" y="1862369"/>
            <a:ext cx="4117579" cy="4958093"/>
          </a:xfrm>
          <a:prstGeom prst="rect">
            <a:avLst/>
          </a:prstGeom>
        </p:spPr>
      </p:pic>
      <p:sp>
        <p:nvSpPr>
          <p:cNvPr id="6" name="テキスト ボックス 5">
            <a:extLst>
              <a:ext uri="{FF2B5EF4-FFF2-40B4-BE49-F238E27FC236}">
                <a16:creationId xmlns:a16="http://schemas.microsoft.com/office/drawing/2014/main" id="{31A7FF1A-14E5-0F11-74C9-F62B33DE2DEB}"/>
              </a:ext>
            </a:extLst>
          </p:cNvPr>
          <p:cNvSpPr txBox="1"/>
          <p:nvPr/>
        </p:nvSpPr>
        <p:spPr>
          <a:xfrm>
            <a:off x="213121" y="1409539"/>
            <a:ext cx="4326340" cy="369332"/>
          </a:xfrm>
          <a:prstGeom prst="rect">
            <a:avLst/>
          </a:prstGeom>
          <a:noFill/>
        </p:spPr>
        <p:txBody>
          <a:bodyPr wrap="square" rtlCol="0">
            <a:spAutoFit/>
          </a:bodyPr>
          <a:lstStyle/>
          <a:p>
            <a:r>
              <a:rPr kumimoji="1" lang="ja-JP" altLang="en-US" dirty="0"/>
              <a:t>▼比較後の状態</a:t>
            </a:r>
          </a:p>
        </p:txBody>
      </p:sp>
      <p:pic>
        <p:nvPicPr>
          <p:cNvPr id="10" name="図 9">
            <a:extLst>
              <a:ext uri="{FF2B5EF4-FFF2-40B4-BE49-F238E27FC236}">
                <a16:creationId xmlns:a16="http://schemas.microsoft.com/office/drawing/2014/main" id="{13EEDE9F-8DC4-57D4-2636-020A1F45A29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5462" y="1743733"/>
            <a:ext cx="6483417" cy="4962822"/>
          </a:xfrm>
          <a:prstGeom prst="rect">
            <a:avLst/>
          </a:prstGeom>
        </p:spPr>
      </p:pic>
      <p:sp>
        <p:nvSpPr>
          <p:cNvPr id="11" name="テキスト ボックス 10">
            <a:extLst>
              <a:ext uri="{FF2B5EF4-FFF2-40B4-BE49-F238E27FC236}">
                <a16:creationId xmlns:a16="http://schemas.microsoft.com/office/drawing/2014/main" id="{4A5E1FF0-40E2-8A4A-2501-F36CF1D65C99}"/>
              </a:ext>
            </a:extLst>
          </p:cNvPr>
          <p:cNvSpPr txBox="1"/>
          <p:nvPr/>
        </p:nvSpPr>
        <p:spPr>
          <a:xfrm>
            <a:off x="6096000" y="1409539"/>
            <a:ext cx="4326340" cy="369332"/>
          </a:xfrm>
          <a:prstGeom prst="rect">
            <a:avLst/>
          </a:prstGeom>
          <a:noFill/>
        </p:spPr>
        <p:txBody>
          <a:bodyPr wrap="square" rtlCol="0">
            <a:spAutoFit/>
          </a:bodyPr>
          <a:lstStyle/>
          <a:p>
            <a:r>
              <a:rPr kumimoji="1" lang="ja-JP" altLang="en-US" dirty="0"/>
              <a:t>▼比較のソースコード</a:t>
            </a:r>
            <a:r>
              <a:rPr kumimoji="1" lang="en-US" altLang="ja-JP" dirty="0"/>
              <a:t>(</a:t>
            </a:r>
            <a:r>
              <a:rPr kumimoji="1" lang="ja-JP" altLang="en-US" dirty="0"/>
              <a:t>抜粋</a:t>
            </a:r>
            <a:r>
              <a:rPr kumimoji="1" lang="en-US" altLang="ja-JP" dirty="0"/>
              <a:t>)</a:t>
            </a:r>
          </a:p>
        </p:txBody>
      </p:sp>
      <p:sp>
        <p:nvSpPr>
          <p:cNvPr id="15" name="タイトル 1">
            <a:extLst>
              <a:ext uri="{FF2B5EF4-FFF2-40B4-BE49-F238E27FC236}">
                <a16:creationId xmlns:a16="http://schemas.microsoft.com/office/drawing/2014/main" id="{A4DAF622-F8CF-9760-A339-83992244CFF9}"/>
              </a:ext>
            </a:extLst>
          </p:cNvPr>
          <p:cNvSpPr>
            <a:spLocks noGrp="1"/>
          </p:cNvSpPr>
          <p:nvPr>
            <p:ph type="title"/>
          </p:nvPr>
        </p:nvSpPr>
        <p:spPr>
          <a:xfrm>
            <a:off x="1395434" y="81893"/>
            <a:ext cx="9170965" cy="1299901"/>
          </a:xfrm>
        </p:spPr>
        <p:txBody>
          <a:bodyPr>
            <a:normAutofit fontScale="90000"/>
          </a:bodyPr>
          <a:lstStyle/>
          <a:p>
            <a:r>
              <a:rPr kumimoji="1" lang="ja-JP" altLang="en-US" b="1" dirty="0"/>
              <a:t>システムにおける比較のソースコード</a:t>
            </a:r>
            <a:endParaRPr kumimoji="1" lang="ja-JP" altLang="en-US" dirty="0"/>
          </a:p>
        </p:txBody>
      </p:sp>
    </p:spTree>
    <p:extLst>
      <p:ext uri="{BB962C8B-B14F-4D97-AF65-F5344CB8AC3E}">
        <p14:creationId xmlns:p14="http://schemas.microsoft.com/office/powerpoint/2010/main" val="8401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4DC6E-17FB-5AA3-F5E5-CBEA90DE4C23}"/>
              </a:ext>
            </a:extLst>
          </p:cNvPr>
          <p:cNvSpPr>
            <a:spLocks noGrp="1"/>
          </p:cNvSpPr>
          <p:nvPr>
            <p:ph type="title"/>
          </p:nvPr>
        </p:nvSpPr>
        <p:spPr/>
        <p:txBody>
          <a:bodyPr/>
          <a:lstStyle/>
          <a:p>
            <a:r>
              <a:rPr kumimoji="1" lang="ja-JP" altLang="en-US" b="1" dirty="0"/>
              <a:t>今後の課題</a:t>
            </a:r>
            <a:r>
              <a:rPr kumimoji="1" lang="en-US" altLang="ja-JP" b="1" dirty="0"/>
              <a:t>(8/22</a:t>
            </a:r>
            <a:r>
              <a:rPr kumimoji="1" lang="ja-JP" altLang="en-US" b="1" dirty="0"/>
              <a:t>時点</a:t>
            </a:r>
            <a:r>
              <a:rPr kumimoji="1" lang="en-US" altLang="ja-JP" b="1" dirty="0"/>
              <a:t>)</a:t>
            </a:r>
            <a:endParaRPr kumimoji="1" lang="ja-JP" altLang="en-US" b="1" dirty="0"/>
          </a:p>
        </p:txBody>
      </p:sp>
      <p:sp>
        <p:nvSpPr>
          <p:cNvPr id="3" name="コンテンツ プレースホルダー 2">
            <a:extLst>
              <a:ext uri="{FF2B5EF4-FFF2-40B4-BE49-F238E27FC236}">
                <a16:creationId xmlns:a16="http://schemas.microsoft.com/office/drawing/2014/main" id="{D9C6AE22-C25D-C010-3B4D-A18EADE2660C}"/>
              </a:ext>
            </a:extLst>
          </p:cNvPr>
          <p:cNvSpPr>
            <a:spLocks noGrp="1"/>
          </p:cNvSpPr>
          <p:nvPr>
            <p:ph idx="1"/>
          </p:nvPr>
        </p:nvSpPr>
        <p:spPr>
          <a:xfrm>
            <a:off x="838200" y="1552670"/>
            <a:ext cx="10653215" cy="4351338"/>
          </a:xfrm>
        </p:spPr>
        <p:txBody>
          <a:bodyPr>
            <a:normAutofit lnSpcReduction="10000"/>
          </a:bodyPr>
          <a:lstStyle/>
          <a:p>
            <a:r>
              <a:rPr lang="en-US" altLang="ja-JP" dirty="0"/>
              <a:t>return</a:t>
            </a:r>
            <a:r>
              <a:rPr lang="ja-JP" altLang="en-US" dirty="0"/>
              <a:t>文の返り値のような教師が学生に忘れてほしくない箇所を指摘したい場合、返り値が無い旨を間違いとして伝えるようにする</a:t>
            </a:r>
            <a:endParaRPr kumimoji="1" lang="en-US" altLang="ja-JP" dirty="0"/>
          </a:p>
          <a:p>
            <a:pPr marL="0" indent="0">
              <a:buNone/>
            </a:pPr>
            <a:endParaRPr lang="en-US" altLang="ja-JP" sz="2400" dirty="0"/>
          </a:p>
          <a:p>
            <a:r>
              <a:rPr lang="ja-JP" altLang="en-US" dirty="0"/>
              <a:t>文字列を比較する際に模範解答を</a:t>
            </a:r>
            <a:r>
              <a:rPr lang="en-US" altLang="ja-JP" dirty="0"/>
              <a:t>1</a:t>
            </a:r>
            <a:r>
              <a:rPr lang="ja-JP" altLang="en-US" dirty="0"/>
              <a:t>行から最後の行まで比較するため箇所が大幅にずれていても正答となってしまう問題の修正（現時点では差を利用しているため模範解答に存在しない行がある場合それ以降も間違いとなってしまう問題が生じている）</a:t>
            </a:r>
            <a:endParaRPr lang="en-US" altLang="ja-JP" dirty="0"/>
          </a:p>
          <a:p>
            <a:endParaRPr lang="en-US" altLang="ja-JP" dirty="0"/>
          </a:p>
          <a:p>
            <a:r>
              <a:rPr lang="en-US" altLang="ja-JP" dirty="0"/>
              <a:t>Linux</a:t>
            </a:r>
            <a:r>
              <a:rPr lang="ja-JP" altLang="en-US" dirty="0"/>
              <a:t>における</a:t>
            </a:r>
            <a:r>
              <a:rPr lang="en-US" altLang="ja-JP" dirty="0"/>
              <a:t>diff</a:t>
            </a:r>
            <a:r>
              <a:rPr lang="ja-JP" altLang="en-US" dirty="0"/>
              <a:t>を参考にしているため</a:t>
            </a:r>
            <a:r>
              <a:rPr lang="en-US" altLang="ja-JP" dirty="0"/>
              <a:t>diff</a:t>
            </a:r>
            <a:r>
              <a:rPr lang="ja-JP" altLang="en-US" dirty="0"/>
              <a:t>に近づけながら独自性を創出する</a:t>
            </a:r>
            <a:endParaRPr lang="en-US" altLang="ja-JP" dirty="0"/>
          </a:p>
        </p:txBody>
      </p:sp>
      <p:sp>
        <p:nvSpPr>
          <p:cNvPr id="4" name="テキスト ボックス 3">
            <a:extLst>
              <a:ext uri="{FF2B5EF4-FFF2-40B4-BE49-F238E27FC236}">
                <a16:creationId xmlns:a16="http://schemas.microsoft.com/office/drawing/2014/main" id="{45535ACD-445C-F340-257F-56133738190A}"/>
              </a:ext>
            </a:extLst>
          </p:cNvPr>
          <p:cNvSpPr txBox="1"/>
          <p:nvPr/>
        </p:nvSpPr>
        <p:spPr>
          <a:xfrm>
            <a:off x="7547212" y="6308209"/>
            <a:ext cx="4521958" cy="646331"/>
          </a:xfrm>
          <a:prstGeom prst="rect">
            <a:avLst/>
          </a:prstGeom>
          <a:noFill/>
        </p:spPr>
        <p:txBody>
          <a:bodyPr wrap="square" rtlCol="0">
            <a:spAutoFit/>
          </a:bodyPr>
          <a:lstStyle/>
          <a:p>
            <a:r>
              <a:rPr kumimoji="1" lang="ja-JP" altLang="en-US" dirty="0"/>
              <a:t>内容：</a:t>
            </a:r>
            <a:r>
              <a:rPr lang="en-US" altLang="ja-JP" dirty="0">
                <a:hlinkClick r:id="rId2"/>
              </a:rPr>
              <a:t>GitHub - jindai203458/Lab2024</a:t>
            </a:r>
            <a:endParaRPr kumimoji="1" lang="ja-JP" altLang="en-US" dirty="0"/>
          </a:p>
          <a:p>
            <a:endParaRPr kumimoji="1" lang="ja-JP" altLang="en-US" dirty="0"/>
          </a:p>
        </p:txBody>
      </p:sp>
    </p:spTree>
    <p:extLst>
      <p:ext uri="{BB962C8B-B14F-4D97-AF65-F5344CB8AC3E}">
        <p14:creationId xmlns:p14="http://schemas.microsoft.com/office/powerpoint/2010/main" val="34385603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20943</TotalTime>
  <Words>471</Words>
  <Application>Microsoft Office PowerPoint</Application>
  <PresentationFormat>ワイド画面</PresentationFormat>
  <Paragraphs>33</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ソースコードを比較することで学習を支援する web サイト教材の作成 </vt:lpstr>
      <vt:lpstr>目標 学生が教師に質問する際にかかる待機時間を減らすことができるシステムの検討及び作成 </vt:lpstr>
      <vt:lpstr>背景 研究について</vt:lpstr>
      <vt:lpstr>研究内容 webサイトを利用して課題提出を支援するシステム</vt:lpstr>
      <vt:lpstr>比較システムを持つHTMLの説明</vt:lpstr>
      <vt:lpstr>システムにおける比較のソースコード</vt:lpstr>
      <vt:lpstr>今後の課題(8/22時点)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ソースコードを比較することで学習を支援する web サイト教材について  </dc:title>
  <dc:creator>202003458</dc:creator>
  <cp:lastModifiedBy>202003458</cp:lastModifiedBy>
  <cp:revision>34</cp:revision>
  <dcterms:created xsi:type="dcterms:W3CDTF">2023-07-09T18:13:29Z</dcterms:created>
  <dcterms:modified xsi:type="dcterms:W3CDTF">2023-08-23T17:52:21Z</dcterms:modified>
</cp:coreProperties>
</file>