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Lora"/>
      <p:regular r:id="rId17"/>
    </p:embeddedFont>
    <p:embeddedFont>
      <p:font typeface="Lora"/>
      <p:regular r:id="rId18"/>
    </p:embeddedFont>
    <p:embeddedFont>
      <p:font typeface="Lora"/>
      <p:regular r:id="rId19"/>
    </p:embeddedFont>
    <p:embeddedFont>
      <p:font typeface="Lora"/>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5.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slideLayout" Target="../slideLayouts/slideLayout6.xml"/><Relationship Id="rId10"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0.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1543288"/>
            <a:ext cx="7415927" cy="1452086"/>
          </a:xfrm>
          <a:prstGeom prst="rect">
            <a:avLst/>
          </a:prstGeom>
          <a:noFill/>
          <a:ln/>
        </p:spPr>
        <p:txBody>
          <a:bodyPr wrap="square" lIns="0" tIns="0" rIns="0" bIns="0" rtlCol="0" anchor="t"/>
          <a:lstStyle/>
          <a:p>
            <a:pPr algn="l" indent="0" marL="0">
              <a:lnSpc>
                <a:spcPts val="5700"/>
              </a:lnSpc>
              <a:buNone/>
            </a:pPr>
            <a:r>
              <a:rPr lang="en-US" sz="4550" dirty="0">
                <a:solidFill>
                  <a:srgbClr val="F98AC7"/>
                </a:solidFill>
                <a:latin typeface="Lora" pitchFamily="34" charset="0"/>
                <a:ea typeface="Lora" pitchFamily="34" charset="-122"/>
                <a:cs typeface="Lora" pitchFamily="34" charset="-120"/>
              </a:rPr>
              <a:t>JARVIS: An AI Voice Assistant</a:t>
            </a:r>
            <a:endParaRPr lang="en-US" sz="4550" dirty="0"/>
          </a:p>
        </p:txBody>
      </p:sp>
      <p:sp>
        <p:nvSpPr>
          <p:cNvPr id="4" name="Text 1"/>
          <p:cNvSpPr/>
          <p:nvPr/>
        </p:nvSpPr>
        <p:spPr>
          <a:xfrm>
            <a:off x="6350437" y="3365659"/>
            <a:ext cx="7415927" cy="395049"/>
          </a:xfrm>
          <a:prstGeom prst="rect">
            <a:avLst/>
          </a:prstGeom>
          <a:noFill/>
          <a:ln/>
        </p:spPr>
        <p:txBody>
          <a:bodyPr wrap="non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Submitted by: Yashika Jindal (12261006)</a:t>
            </a:r>
            <a:endParaRPr lang="en-US" sz="1900" dirty="0"/>
          </a:p>
        </p:txBody>
      </p:sp>
      <p:sp>
        <p:nvSpPr>
          <p:cNvPr id="5" name="Text 2"/>
          <p:cNvSpPr/>
          <p:nvPr/>
        </p:nvSpPr>
        <p:spPr>
          <a:xfrm>
            <a:off x="6350437" y="4038362"/>
            <a:ext cx="7415927" cy="395049"/>
          </a:xfrm>
          <a:prstGeom prst="rect">
            <a:avLst/>
          </a:prstGeom>
          <a:noFill/>
          <a:ln/>
        </p:spPr>
        <p:txBody>
          <a:bodyPr wrap="non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Mentor: Dr. Nirvair Neeru</a:t>
            </a:r>
            <a:endParaRPr lang="en-US" sz="1900" dirty="0"/>
          </a:p>
        </p:txBody>
      </p:sp>
      <p:sp>
        <p:nvSpPr>
          <p:cNvPr id="6" name="Text 3"/>
          <p:cNvSpPr/>
          <p:nvPr/>
        </p:nvSpPr>
        <p:spPr>
          <a:xfrm>
            <a:off x="6350437" y="4711065"/>
            <a:ext cx="7415927" cy="1975247"/>
          </a:xfrm>
          <a:prstGeom prst="rect">
            <a:avLst/>
          </a:prstGeom>
          <a:noFill/>
          <a:ln/>
        </p:spPr>
        <p:txBody>
          <a:bodyPr wrap="squar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This project presents a multi-interface AI voice assistant built using Python and Streamlit. JARVIS (Just A Rather Very Intelligent System) combines desktop and web interfaces to create a versatile assistant that responds to both voice and text commands, enhancing user productivity through intelligent automation.</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968693" y="833914"/>
            <a:ext cx="6973372" cy="690920"/>
          </a:xfrm>
          <a:prstGeom prst="rect">
            <a:avLst/>
          </a:prstGeom>
          <a:noFill/>
          <a:ln/>
        </p:spPr>
        <p:txBody>
          <a:bodyPr wrap="none" lIns="0" tIns="0" rIns="0" bIns="0" rtlCol="0" anchor="t"/>
          <a:lstStyle/>
          <a:p>
            <a:pPr algn="l" indent="0" marL="0">
              <a:lnSpc>
                <a:spcPts val="5400"/>
              </a:lnSpc>
              <a:buNone/>
            </a:pPr>
            <a:r>
              <a:rPr lang="en-US" sz="4350" dirty="0">
                <a:solidFill>
                  <a:srgbClr val="F98AC7"/>
                </a:solidFill>
                <a:latin typeface="Lora" pitchFamily="34" charset="0"/>
                <a:ea typeface="Lora" pitchFamily="34" charset="-122"/>
                <a:cs typeface="Lora" pitchFamily="34" charset="-120"/>
              </a:rPr>
              <a:t>Future Scope &amp; Conclusion</a:t>
            </a:r>
            <a:endParaRPr lang="en-US" sz="4350" dirty="0"/>
          </a:p>
        </p:txBody>
      </p:sp>
      <p:sp>
        <p:nvSpPr>
          <p:cNvPr id="3" name="Shape 1"/>
          <p:cNvSpPr/>
          <p:nvPr/>
        </p:nvSpPr>
        <p:spPr>
          <a:xfrm>
            <a:off x="968693" y="3051810"/>
            <a:ext cx="2908935" cy="234910"/>
          </a:xfrm>
          <a:prstGeom prst="roundRect">
            <a:avLst>
              <a:gd name="adj" fmla="val 15001"/>
            </a:avLst>
          </a:prstGeom>
          <a:solidFill>
            <a:srgbClr val="444752"/>
          </a:solidFill>
          <a:ln/>
        </p:spPr>
      </p:sp>
      <p:sp>
        <p:nvSpPr>
          <p:cNvPr id="4" name="Text 2"/>
          <p:cNvSpPr/>
          <p:nvPr/>
        </p:nvSpPr>
        <p:spPr>
          <a:xfrm>
            <a:off x="968693" y="3639026"/>
            <a:ext cx="2763798" cy="345400"/>
          </a:xfrm>
          <a:prstGeom prst="rect">
            <a:avLst/>
          </a:prstGeom>
          <a:noFill/>
          <a:ln/>
        </p:spPr>
        <p:txBody>
          <a:bodyPr wrap="none" lIns="0" tIns="0" rIns="0" bIns="0" rtlCol="0" anchor="t"/>
          <a:lstStyle/>
          <a:p>
            <a:pPr algn="l" indent="0" marL="0">
              <a:lnSpc>
                <a:spcPts val="2700"/>
              </a:lnSpc>
              <a:buNone/>
            </a:pPr>
            <a:r>
              <a:rPr lang="en-US" sz="2150" dirty="0">
                <a:solidFill>
                  <a:srgbClr val="D6E5EF"/>
                </a:solidFill>
                <a:latin typeface="Lora" pitchFamily="34" charset="0"/>
                <a:ea typeface="Lora" pitchFamily="34" charset="-122"/>
                <a:cs typeface="Lora" pitchFamily="34" charset="-120"/>
              </a:rPr>
              <a:t>IoT Integration</a:t>
            </a:r>
            <a:endParaRPr lang="en-US" sz="2150" dirty="0"/>
          </a:p>
        </p:txBody>
      </p:sp>
      <p:sp>
        <p:nvSpPr>
          <p:cNvPr id="5" name="Text 3"/>
          <p:cNvSpPr/>
          <p:nvPr/>
        </p:nvSpPr>
        <p:spPr>
          <a:xfrm>
            <a:off x="968693" y="4125278"/>
            <a:ext cx="2908935" cy="1878806"/>
          </a:xfrm>
          <a:prstGeom prst="rect">
            <a:avLst/>
          </a:prstGeom>
          <a:noFill/>
          <a:ln/>
        </p:spPr>
        <p:txBody>
          <a:bodyPr wrap="square" lIns="0" tIns="0" rIns="0" bIns="0" rtlCol="0" anchor="t"/>
          <a:lstStyle/>
          <a:p>
            <a:pPr algn="l" indent="0" marL="0">
              <a:lnSpc>
                <a:spcPts val="2950"/>
              </a:lnSpc>
              <a:buNone/>
            </a:pPr>
            <a:r>
              <a:rPr lang="en-US" sz="1800" dirty="0">
                <a:solidFill>
                  <a:srgbClr val="D6E5EF"/>
                </a:solidFill>
                <a:latin typeface="Source Sans Pro" pitchFamily="34" charset="0"/>
                <a:ea typeface="Source Sans Pro" pitchFamily="34" charset="-122"/>
                <a:cs typeface="Source Sans Pro" pitchFamily="34" charset="-120"/>
              </a:rPr>
              <a:t>Extend JARVIS to control smart home devices like lights, fans, and security systems using platforms like Home Assistant or Arduino.</a:t>
            </a:r>
            <a:endParaRPr lang="en-US" sz="1800" dirty="0"/>
          </a:p>
        </p:txBody>
      </p:sp>
      <p:sp>
        <p:nvSpPr>
          <p:cNvPr id="6" name="Shape 4"/>
          <p:cNvSpPr/>
          <p:nvPr/>
        </p:nvSpPr>
        <p:spPr>
          <a:xfrm>
            <a:off x="4229933" y="2699385"/>
            <a:ext cx="2909054" cy="234910"/>
          </a:xfrm>
          <a:prstGeom prst="roundRect">
            <a:avLst>
              <a:gd name="adj" fmla="val 15001"/>
            </a:avLst>
          </a:prstGeom>
          <a:solidFill>
            <a:srgbClr val="444752"/>
          </a:solidFill>
          <a:ln/>
        </p:spPr>
      </p:sp>
      <p:sp>
        <p:nvSpPr>
          <p:cNvPr id="7" name="Text 5"/>
          <p:cNvSpPr/>
          <p:nvPr/>
        </p:nvSpPr>
        <p:spPr>
          <a:xfrm>
            <a:off x="4229933" y="3286601"/>
            <a:ext cx="2763798" cy="345400"/>
          </a:xfrm>
          <a:prstGeom prst="rect">
            <a:avLst/>
          </a:prstGeom>
          <a:noFill/>
          <a:ln/>
        </p:spPr>
        <p:txBody>
          <a:bodyPr wrap="none" lIns="0" tIns="0" rIns="0" bIns="0" rtlCol="0" anchor="t"/>
          <a:lstStyle/>
          <a:p>
            <a:pPr algn="l" indent="0" marL="0">
              <a:lnSpc>
                <a:spcPts val="2700"/>
              </a:lnSpc>
              <a:buNone/>
            </a:pPr>
            <a:r>
              <a:rPr lang="en-US" sz="2150" dirty="0">
                <a:solidFill>
                  <a:srgbClr val="D6E5EF"/>
                </a:solidFill>
                <a:latin typeface="Lora" pitchFamily="34" charset="0"/>
                <a:ea typeface="Lora" pitchFamily="34" charset="-122"/>
                <a:cs typeface="Lora" pitchFamily="34" charset="-120"/>
              </a:rPr>
              <a:t>Multilingual Support</a:t>
            </a:r>
            <a:endParaRPr lang="en-US" sz="2150" dirty="0"/>
          </a:p>
        </p:txBody>
      </p:sp>
      <p:sp>
        <p:nvSpPr>
          <p:cNvPr id="8" name="Text 6"/>
          <p:cNvSpPr/>
          <p:nvPr/>
        </p:nvSpPr>
        <p:spPr>
          <a:xfrm>
            <a:off x="4229933" y="3772852"/>
            <a:ext cx="2909054" cy="1878806"/>
          </a:xfrm>
          <a:prstGeom prst="rect">
            <a:avLst/>
          </a:prstGeom>
          <a:noFill/>
          <a:ln/>
        </p:spPr>
        <p:txBody>
          <a:bodyPr wrap="square" lIns="0" tIns="0" rIns="0" bIns="0" rtlCol="0" anchor="t"/>
          <a:lstStyle/>
          <a:p>
            <a:pPr algn="l" indent="0" marL="0">
              <a:lnSpc>
                <a:spcPts val="2950"/>
              </a:lnSpc>
              <a:buNone/>
            </a:pPr>
            <a:r>
              <a:rPr lang="en-US" sz="1800" dirty="0">
                <a:solidFill>
                  <a:srgbClr val="D6E5EF"/>
                </a:solidFill>
                <a:latin typeface="Source Sans Pro" pitchFamily="34" charset="0"/>
                <a:ea typeface="Source Sans Pro" pitchFamily="34" charset="-122"/>
                <a:cs typeface="Source Sans Pro" pitchFamily="34" charset="-120"/>
              </a:rPr>
              <a:t>Incorporate NLP models to understand and respond in multiple regional languages, making the assistant more inclusive and accessible.</a:t>
            </a:r>
            <a:endParaRPr lang="en-US" sz="1800" dirty="0"/>
          </a:p>
        </p:txBody>
      </p:sp>
      <p:sp>
        <p:nvSpPr>
          <p:cNvPr id="9" name="Shape 7"/>
          <p:cNvSpPr/>
          <p:nvPr/>
        </p:nvSpPr>
        <p:spPr>
          <a:xfrm>
            <a:off x="7491293" y="2346960"/>
            <a:ext cx="2908935" cy="234910"/>
          </a:xfrm>
          <a:prstGeom prst="roundRect">
            <a:avLst>
              <a:gd name="adj" fmla="val 15001"/>
            </a:avLst>
          </a:prstGeom>
          <a:solidFill>
            <a:srgbClr val="444752"/>
          </a:solidFill>
          <a:ln/>
        </p:spPr>
      </p:sp>
      <p:sp>
        <p:nvSpPr>
          <p:cNvPr id="10" name="Text 8"/>
          <p:cNvSpPr/>
          <p:nvPr/>
        </p:nvSpPr>
        <p:spPr>
          <a:xfrm>
            <a:off x="7491293" y="2934176"/>
            <a:ext cx="2763798" cy="345400"/>
          </a:xfrm>
          <a:prstGeom prst="rect">
            <a:avLst/>
          </a:prstGeom>
          <a:noFill/>
          <a:ln/>
        </p:spPr>
        <p:txBody>
          <a:bodyPr wrap="none" lIns="0" tIns="0" rIns="0" bIns="0" rtlCol="0" anchor="t"/>
          <a:lstStyle/>
          <a:p>
            <a:pPr algn="l" indent="0" marL="0">
              <a:lnSpc>
                <a:spcPts val="2700"/>
              </a:lnSpc>
              <a:buNone/>
            </a:pPr>
            <a:r>
              <a:rPr lang="en-US" sz="2150" dirty="0">
                <a:solidFill>
                  <a:srgbClr val="D6E5EF"/>
                </a:solidFill>
                <a:latin typeface="Lora" pitchFamily="34" charset="0"/>
                <a:ea typeface="Lora" pitchFamily="34" charset="-122"/>
                <a:cs typeface="Lora" pitchFamily="34" charset="-120"/>
              </a:rPr>
              <a:t>Mobile Application</a:t>
            </a:r>
            <a:endParaRPr lang="en-US" sz="2150" dirty="0"/>
          </a:p>
        </p:txBody>
      </p:sp>
      <p:sp>
        <p:nvSpPr>
          <p:cNvPr id="11" name="Text 9"/>
          <p:cNvSpPr/>
          <p:nvPr/>
        </p:nvSpPr>
        <p:spPr>
          <a:xfrm>
            <a:off x="7491293" y="3420428"/>
            <a:ext cx="2908935" cy="1503045"/>
          </a:xfrm>
          <a:prstGeom prst="rect">
            <a:avLst/>
          </a:prstGeom>
          <a:noFill/>
          <a:ln/>
        </p:spPr>
        <p:txBody>
          <a:bodyPr wrap="square" lIns="0" tIns="0" rIns="0" bIns="0" rtlCol="0" anchor="t"/>
          <a:lstStyle/>
          <a:p>
            <a:pPr algn="l" indent="0" marL="0">
              <a:lnSpc>
                <a:spcPts val="2950"/>
              </a:lnSpc>
              <a:buNone/>
            </a:pPr>
            <a:r>
              <a:rPr lang="en-US" sz="1800" dirty="0">
                <a:solidFill>
                  <a:srgbClr val="D6E5EF"/>
                </a:solidFill>
                <a:latin typeface="Source Sans Pro" pitchFamily="34" charset="0"/>
                <a:ea typeface="Source Sans Pro" pitchFamily="34" charset="-122"/>
                <a:cs typeface="Source Sans Pro" pitchFamily="34" charset="-120"/>
              </a:rPr>
              <a:t>Develop a mobile app version using Flutter or React Native to allow users to interact with JARVIS on-the-go.</a:t>
            </a:r>
            <a:endParaRPr lang="en-US" sz="1800" dirty="0"/>
          </a:p>
        </p:txBody>
      </p:sp>
      <p:sp>
        <p:nvSpPr>
          <p:cNvPr id="12" name="Shape 10"/>
          <p:cNvSpPr/>
          <p:nvPr/>
        </p:nvSpPr>
        <p:spPr>
          <a:xfrm>
            <a:off x="10752534" y="1994654"/>
            <a:ext cx="2909054" cy="234910"/>
          </a:xfrm>
          <a:prstGeom prst="roundRect">
            <a:avLst>
              <a:gd name="adj" fmla="val 15001"/>
            </a:avLst>
          </a:prstGeom>
          <a:solidFill>
            <a:srgbClr val="444752"/>
          </a:solidFill>
          <a:ln/>
        </p:spPr>
      </p:sp>
      <p:sp>
        <p:nvSpPr>
          <p:cNvPr id="13" name="Text 11"/>
          <p:cNvSpPr/>
          <p:nvPr/>
        </p:nvSpPr>
        <p:spPr>
          <a:xfrm>
            <a:off x="10752534" y="2581870"/>
            <a:ext cx="2849761" cy="345400"/>
          </a:xfrm>
          <a:prstGeom prst="rect">
            <a:avLst/>
          </a:prstGeom>
          <a:noFill/>
          <a:ln/>
        </p:spPr>
        <p:txBody>
          <a:bodyPr wrap="none" lIns="0" tIns="0" rIns="0" bIns="0" rtlCol="0" anchor="t"/>
          <a:lstStyle/>
          <a:p>
            <a:pPr algn="l" indent="0" marL="0">
              <a:lnSpc>
                <a:spcPts val="2700"/>
              </a:lnSpc>
              <a:buNone/>
            </a:pPr>
            <a:r>
              <a:rPr lang="en-US" sz="2150" dirty="0">
                <a:solidFill>
                  <a:srgbClr val="D6E5EF"/>
                </a:solidFill>
                <a:latin typeface="Lora" pitchFamily="34" charset="0"/>
                <a:ea typeface="Lora" pitchFamily="34" charset="-122"/>
                <a:cs typeface="Lora" pitchFamily="34" charset="-120"/>
              </a:rPr>
              <a:t>Personalized Learning</a:t>
            </a:r>
            <a:endParaRPr lang="en-US" sz="2150" dirty="0"/>
          </a:p>
        </p:txBody>
      </p:sp>
      <p:sp>
        <p:nvSpPr>
          <p:cNvPr id="14" name="Text 12"/>
          <p:cNvSpPr/>
          <p:nvPr/>
        </p:nvSpPr>
        <p:spPr>
          <a:xfrm>
            <a:off x="10752534" y="3068122"/>
            <a:ext cx="2909054" cy="1878806"/>
          </a:xfrm>
          <a:prstGeom prst="rect">
            <a:avLst/>
          </a:prstGeom>
          <a:noFill/>
          <a:ln/>
        </p:spPr>
        <p:txBody>
          <a:bodyPr wrap="square" lIns="0" tIns="0" rIns="0" bIns="0" rtlCol="0" anchor="t"/>
          <a:lstStyle/>
          <a:p>
            <a:pPr algn="l" indent="0" marL="0">
              <a:lnSpc>
                <a:spcPts val="2950"/>
              </a:lnSpc>
              <a:buNone/>
            </a:pPr>
            <a:r>
              <a:rPr lang="en-US" sz="1800" dirty="0">
                <a:solidFill>
                  <a:srgbClr val="D6E5EF"/>
                </a:solidFill>
                <a:latin typeface="Source Sans Pro" pitchFamily="34" charset="0"/>
                <a:ea typeface="Source Sans Pro" pitchFamily="34" charset="-122"/>
                <a:cs typeface="Source Sans Pro" pitchFamily="34" charset="-120"/>
              </a:rPr>
              <a:t>Implement user profiles and preference learning to make JARVIS more intelligent and adaptive to individual needs over time.</a:t>
            </a:r>
            <a:endParaRPr lang="en-US" sz="1800" dirty="0"/>
          </a:p>
        </p:txBody>
      </p:sp>
      <p:sp>
        <p:nvSpPr>
          <p:cNvPr id="15" name="Text 13"/>
          <p:cNvSpPr/>
          <p:nvPr/>
        </p:nvSpPr>
        <p:spPr>
          <a:xfrm>
            <a:off x="968693" y="6268283"/>
            <a:ext cx="12692896" cy="1127284"/>
          </a:xfrm>
          <a:prstGeom prst="rect">
            <a:avLst/>
          </a:prstGeom>
          <a:noFill/>
          <a:ln/>
        </p:spPr>
        <p:txBody>
          <a:bodyPr wrap="square" lIns="0" tIns="0" rIns="0" bIns="0" rtlCol="0" anchor="t"/>
          <a:lstStyle/>
          <a:p>
            <a:pPr algn="l" indent="0" marL="0">
              <a:lnSpc>
                <a:spcPts val="2950"/>
              </a:lnSpc>
              <a:buNone/>
            </a:pPr>
            <a:r>
              <a:rPr lang="en-US" sz="1800" dirty="0">
                <a:solidFill>
                  <a:srgbClr val="D6E5EF"/>
                </a:solidFill>
                <a:latin typeface="Source Sans Pro" pitchFamily="34" charset="0"/>
                <a:ea typeface="Source Sans Pro" pitchFamily="34" charset="-122"/>
                <a:cs typeface="Source Sans Pro" pitchFamily="34" charset="-120"/>
              </a:rPr>
              <a:t>JARVIS demonstrates the potential of combining AI, voice recognition, and web technologies to create versatile digital assistants. The project successfully bridges the gap between traditional desktop assistants and modern web-based AI systems, offering a more accessible and user-friendly experience.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95787" y="636984"/>
            <a:ext cx="5441275" cy="680085"/>
          </a:xfrm>
          <a:prstGeom prst="rect">
            <a:avLst/>
          </a:prstGeom>
          <a:noFill/>
          <a:ln/>
        </p:spPr>
        <p:txBody>
          <a:bodyPr wrap="none" lIns="0" tIns="0" rIns="0" bIns="0" rtlCol="0" anchor="t"/>
          <a:lstStyle/>
          <a:p>
            <a:pPr algn="l" indent="0" marL="0">
              <a:lnSpc>
                <a:spcPts val="5350"/>
              </a:lnSpc>
              <a:buNone/>
            </a:pPr>
            <a:r>
              <a:rPr lang="en-US" sz="4250" dirty="0">
                <a:solidFill>
                  <a:srgbClr val="F98AC7"/>
                </a:solidFill>
                <a:latin typeface="Lora" pitchFamily="34" charset="0"/>
                <a:ea typeface="Lora" pitchFamily="34" charset="-122"/>
                <a:cs typeface="Lora" pitchFamily="34" charset="-120"/>
              </a:rPr>
              <a:t>Project Introduction</a:t>
            </a:r>
            <a:endParaRPr lang="en-US" sz="4250" dirty="0"/>
          </a:p>
        </p:txBody>
      </p:sp>
      <p:sp>
        <p:nvSpPr>
          <p:cNvPr id="4" name="Shape 1"/>
          <p:cNvSpPr/>
          <p:nvPr/>
        </p:nvSpPr>
        <p:spPr>
          <a:xfrm>
            <a:off x="6295787" y="1663898"/>
            <a:ext cx="520303" cy="520303"/>
          </a:xfrm>
          <a:prstGeom prst="roundRect">
            <a:avLst>
              <a:gd name="adj" fmla="val 6667"/>
            </a:avLst>
          </a:prstGeom>
          <a:solidFill>
            <a:srgbClr val="444752"/>
          </a:solidFill>
          <a:ln/>
        </p:spPr>
      </p:sp>
      <p:pic>
        <p:nvPicPr>
          <p:cNvPr id="5" name="Image 1" descr="preencoded.png">    </p:cNvPr>
          <p:cNvPicPr>
            <a:picLocks noChangeAspect="1"/>
          </p:cNvPicPr>
          <p:nvPr/>
        </p:nvPicPr>
        <p:blipFill>
          <a:blip r:embed="rId2"/>
          <a:stretch>
            <a:fillRect/>
          </a:stretch>
        </p:blipFill>
        <p:spPr>
          <a:xfrm>
            <a:off x="6392704" y="1720036"/>
            <a:ext cx="326469" cy="408027"/>
          </a:xfrm>
          <a:prstGeom prst="rect">
            <a:avLst/>
          </a:prstGeom>
        </p:spPr>
      </p:pic>
      <p:sp>
        <p:nvSpPr>
          <p:cNvPr id="6" name="Text 2"/>
          <p:cNvSpPr/>
          <p:nvPr/>
        </p:nvSpPr>
        <p:spPr>
          <a:xfrm>
            <a:off x="7047309" y="1743313"/>
            <a:ext cx="4504134" cy="340043"/>
          </a:xfrm>
          <a:prstGeom prst="rect">
            <a:avLst/>
          </a:prstGeom>
          <a:noFill/>
          <a:ln/>
        </p:spPr>
        <p:txBody>
          <a:bodyPr wrap="none" lIns="0" tIns="0" rIns="0" bIns="0" rtlCol="0" anchor="t"/>
          <a:lstStyle/>
          <a:p>
            <a:pPr algn="l" indent="0" marL="0">
              <a:lnSpc>
                <a:spcPts val="2650"/>
              </a:lnSpc>
              <a:buNone/>
            </a:pPr>
            <a:r>
              <a:rPr lang="en-US" sz="2100" dirty="0">
                <a:solidFill>
                  <a:srgbClr val="D6E5EF"/>
                </a:solidFill>
                <a:latin typeface="Lora" pitchFamily="34" charset="0"/>
                <a:ea typeface="Lora" pitchFamily="34" charset="-122"/>
                <a:cs typeface="Lora" pitchFamily="34" charset="-120"/>
              </a:rPr>
              <a:t>Voice-Controlled Desktop Assistant</a:t>
            </a:r>
            <a:endParaRPr lang="en-US" sz="2100" dirty="0"/>
          </a:p>
        </p:txBody>
      </p:sp>
      <p:sp>
        <p:nvSpPr>
          <p:cNvPr id="7" name="Text 3"/>
          <p:cNvSpPr/>
          <p:nvPr/>
        </p:nvSpPr>
        <p:spPr>
          <a:xfrm>
            <a:off x="7047309" y="2222063"/>
            <a:ext cx="6773704" cy="1109782"/>
          </a:xfrm>
          <a:prstGeom prst="rect">
            <a:avLst/>
          </a:prstGeom>
          <a:noFill/>
          <a:ln/>
        </p:spPr>
        <p:txBody>
          <a:bodyPr wrap="square" lIns="0" tIns="0" rIns="0" bIns="0" rtlCol="0" anchor="t"/>
          <a:lstStyle/>
          <a:p>
            <a:pPr algn="l" indent="0" marL="0">
              <a:lnSpc>
                <a:spcPts val="2900"/>
              </a:lnSpc>
              <a:buNone/>
            </a:pPr>
            <a:r>
              <a:rPr lang="en-US" sz="1800" dirty="0">
                <a:solidFill>
                  <a:srgbClr val="D6E5EF"/>
                </a:solidFill>
                <a:latin typeface="Source Sans Pro" pitchFamily="34" charset="0"/>
                <a:ea typeface="Source Sans Pro" pitchFamily="34" charset="-122"/>
                <a:cs typeface="Source Sans Pro" pitchFamily="34" charset="-120"/>
              </a:rPr>
              <a:t>Enables hands-free control of your computer through natural voice commands, allowing you to open applications, search the web, and perform tasks without touching your keyboard.</a:t>
            </a:r>
            <a:endParaRPr lang="en-US" sz="1800" dirty="0"/>
          </a:p>
        </p:txBody>
      </p:sp>
      <p:sp>
        <p:nvSpPr>
          <p:cNvPr id="8" name="Shape 4"/>
          <p:cNvSpPr/>
          <p:nvPr/>
        </p:nvSpPr>
        <p:spPr>
          <a:xfrm>
            <a:off x="6295787" y="3794284"/>
            <a:ext cx="520303" cy="520303"/>
          </a:xfrm>
          <a:prstGeom prst="roundRect">
            <a:avLst>
              <a:gd name="adj" fmla="val 6667"/>
            </a:avLst>
          </a:prstGeom>
          <a:solidFill>
            <a:srgbClr val="444752"/>
          </a:solidFill>
          <a:ln/>
        </p:spPr>
      </p:sp>
      <p:pic>
        <p:nvPicPr>
          <p:cNvPr id="9" name="Image 2" descr="preencoded.png">    </p:cNvPr>
          <p:cNvPicPr>
            <a:picLocks noChangeAspect="1"/>
          </p:cNvPicPr>
          <p:nvPr/>
        </p:nvPicPr>
        <p:blipFill>
          <a:blip r:embed="rId3"/>
          <a:stretch>
            <a:fillRect/>
          </a:stretch>
        </p:blipFill>
        <p:spPr>
          <a:xfrm>
            <a:off x="6392704" y="3850422"/>
            <a:ext cx="326469" cy="408027"/>
          </a:xfrm>
          <a:prstGeom prst="rect">
            <a:avLst/>
          </a:prstGeom>
        </p:spPr>
      </p:pic>
      <p:sp>
        <p:nvSpPr>
          <p:cNvPr id="10" name="Text 5"/>
          <p:cNvSpPr/>
          <p:nvPr/>
        </p:nvSpPr>
        <p:spPr>
          <a:xfrm>
            <a:off x="7047309" y="3873698"/>
            <a:ext cx="3222188" cy="340043"/>
          </a:xfrm>
          <a:prstGeom prst="rect">
            <a:avLst/>
          </a:prstGeom>
          <a:noFill/>
          <a:ln/>
        </p:spPr>
        <p:txBody>
          <a:bodyPr wrap="none" lIns="0" tIns="0" rIns="0" bIns="0" rtlCol="0" anchor="t"/>
          <a:lstStyle/>
          <a:p>
            <a:pPr algn="l" indent="0" marL="0">
              <a:lnSpc>
                <a:spcPts val="2650"/>
              </a:lnSpc>
              <a:buNone/>
            </a:pPr>
            <a:r>
              <a:rPr lang="en-US" sz="2100" dirty="0">
                <a:solidFill>
                  <a:srgbClr val="D6E5EF"/>
                </a:solidFill>
                <a:latin typeface="Lora" pitchFamily="34" charset="0"/>
                <a:ea typeface="Lora" pitchFamily="34" charset="-122"/>
                <a:cs typeface="Lora" pitchFamily="34" charset="-120"/>
              </a:rPr>
              <a:t>Interactive Web Interface</a:t>
            </a:r>
            <a:endParaRPr lang="en-US" sz="2100" dirty="0"/>
          </a:p>
        </p:txBody>
      </p:sp>
      <p:sp>
        <p:nvSpPr>
          <p:cNvPr id="11" name="Text 6"/>
          <p:cNvSpPr/>
          <p:nvPr/>
        </p:nvSpPr>
        <p:spPr>
          <a:xfrm>
            <a:off x="7047309" y="4352449"/>
            <a:ext cx="6773704" cy="1109782"/>
          </a:xfrm>
          <a:prstGeom prst="rect">
            <a:avLst/>
          </a:prstGeom>
          <a:noFill/>
          <a:ln/>
        </p:spPr>
        <p:txBody>
          <a:bodyPr wrap="square" lIns="0" tIns="0" rIns="0" bIns="0" rtlCol="0" anchor="t"/>
          <a:lstStyle/>
          <a:p>
            <a:pPr algn="l" indent="0" marL="0">
              <a:lnSpc>
                <a:spcPts val="2900"/>
              </a:lnSpc>
              <a:buNone/>
            </a:pPr>
            <a:r>
              <a:rPr lang="en-US" sz="1800" dirty="0">
                <a:solidFill>
                  <a:srgbClr val="D6E5EF"/>
                </a:solidFill>
                <a:latin typeface="Source Sans Pro" pitchFamily="34" charset="0"/>
                <a:ea typeface="Source Sans Pro" pitchFamily="34" charset="-122"/>
                <a:cs typeface="Source Sans Pro" pitchFamily="34" charset="-120"/>
              </a:rPr>
              <a:t>A Streamlit-based web application that supports both text and voice input, making the assistant accessible across different platforms and user preferences.</a:t>
            </a:r>
            <a:endParaRPr lang="en-US" sz="1800" dirty="0"/>
          </a:p>
        </p:txBody>
      </p:sp>
      <p:sp>
        <p:nvSpPr>
          <p:cNvPr id="12" name="Shape 7"/>
          <p:cNvSpPr/>
          <p:nvPr/>
        </p:nvSpPr>
        <p:spPr>
          <a:xfrm>
            <a:off x="6295787" y="5924669"/>
            <a:ext cx="520303" cy="520303"/>
          </a:xfrm>
          <a:prstGeom prst="roundRect">
            <a:avLst>
              <a:gd name="adj" fmla="val 6667"/>
            </a:avLst>
          </a:prstGeom>
          <a:solidFill>
            <a:srgbClr val="444752"/>
          </a:solidFill>
          <a:ln/>
        </p:spPr>
      </p:sp>
      <p:pic>
        <p:nvPicPr>
          <p:cNvPr id="13" name="Image 3" descr="preencoded.png">    </p:cNvPr>
          <p:cNvPicPr>
            <a:picLocks noChangeAspect="1"/>
          </p:cNvPicPr>
          <p:nvPr/>
        </p:nvPicPr>
        <p:blipFill>
          <a:blip r:embed="rId4"/>
          <a:stretch>
            <a:fillRect/>
          </a:stretch>
        </p:blipFill>
        <p:spPr>
          <a:xfrm>
            <a:off x="6392704" y="5980807"/>
            <a:ext cx="326469" cy="408027"/>
          </a:xfrm>
          <a:prstGeom prst="rect">
            <a:avLst/>
          </a:prstGeom>
        </p:spPr>
      </p:pic>
      <p:sp>
        <p:nvSpPr>
          <p:cNvPr id="14" name="Text 8"/>
          <p:cNvSpPr/>
          <p:nvPr/>
        </p:nvSpPr>
        <p:spPr>
          <a:xfrm>
            <a:off x="7047309" y="6004084"/>
            <a:ext cx="4113371" cy="340043"/>
          </a:xfrm>
          <a:prstGeom prst="rect">
            <a:avLst/>
          </a:prstGeom>
          <a:noFill/>
          <a:ln/>
        </p:spPr>
        <p:txBody>
          <a:bodyPr wrap="none" lIns="0" tIns="0" rIns="0" bIns="0" rtlCol="0" anchor="t"/>
          <a:lstStyle/>
          <a:p>
            <a:pPr algn="l" indent="0" marL="0">
              <a:lnSpc>
                <a:spcPts val="2650"/>
              </a:lnSpc>
              <a:buNone/>
            </a:pPr>
            <a:r>
              <a:rPr lang="en-US" sz="2100" dirty="0">
                <a:solidFill>
                  <a:srgbClr val="D6E5EF"/>
                </a:solidFill>
                <a:latin typeface="Lora" pitchFamily="34" charset="0"/>
                <a:ea typeface="Lora" pitchFamily="34" charset="-122"/>
                <a:cs typeface="Lora" pitchFamily="34" charset="-120"/>
              </a:rPr>
              <a:t>Intelligent Command Processing</a:t>
            </a:r>
            <a:endParaRPr lang="en-US" sz="2100" dirty="0"/>
          </a:p>
        </p:txBody>
      </p:sp>
      <p:sp>
        <p:nvSpPr>
          <p:cNvPr id="15" name="Text 9"/>
          <p:cNvSpPr/>
          <p:nvPr/>
        </p:nvSpPr>
        <p:spPr>
          <a:xfrm>
            <a:off x="7047309" y="6482834"/>
            <a:ext cx="6773704" cy="1109782"/>
          </a:xfrm>
          <a:prstGeom prst="rect">
            <a:avLst/>
          </a:prstGeom>
          <a:noFill/>
          <a:ln/>
        </p:spPr>
        <p:txBody>
          <a:bodyPr wrap="square" lIns="0" tIns="0" rIns="0" bIns="0" rtlCol="0" anchor="t"/>
          <a:lstStyle/>
          <a:p>
            <a:pPr algn="l" indent="0" marL="0">
              <a:lnSpc>
                <a:spcPts val="2900"/>
              </a:lnSpc>
              <a:buNone/>
            </a:pPr>
            <a:r>
              <a:rPr lang="en-US" sz="1800" dirty="0">
                <a:solidFill>
                  <a:srgbClr val="D6E5EF"/>
                </a:solidFill>
                <a:latin typeface="Source Sans Pro" pitchFamily="34" charset="0"/>
                <a:ea typeface="Source Sans Pro" pitchFamily="34" charset="-122"/>
                <a:cs typeface="Source Sans Pro" pitchFamily="34" charset="-120"/>
              </a:rPr>
              <a:t>Processes natural language to perform various tasks like opening websites, playing music, providing time updates, and answering general queries using AI capabilities.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738783"/>
            <a:ext cx="5128260" cy="640913"/>
          </a:xfrm>
          <a:prstGeom prst="rect">
            <a:avLst/>
          </a:prstGeom>
          <a:noFill/>
          <a:ln/>
        </p:spPr>
        <p:txBody>
          <a:bodyPr wrap="none" lIns="0" tIns="0" rIns="0" bIns="0" rtlCol="0" anchor="t"/>
          <a:lstStyle/>
          <a:p>
            <a:pPr algn="l" indent="0" marL="0">
              <a:lnSpc>
                <a:spcPts val="5000"/>
              </a:lnSpc>
              <a:buNone/>
            </a:pPr>
            <a:r>
              <a:rPr lang="en-US" sz="4000" dirty="0">
                <a:solidFill>
                  <a:srgbClr val="F98AC7"/>
                </a:solidFill>
                <a:latin typeface="Lora" pitchFamily="34" charset="0"/>
                <a:ea typeface="Lora" pitchFamily="34" charset="-122"/>
                <a:cs typeface="Lora" pitchFamily="34" charset="-120"/>
              </a:rPr>
              <a:t>System Architecture</a:t>
            </a:r>
            <a:endParaRPr lang="en-US" sz="4000" dirty="0"/>
          </a:p>
        </p:txBody>
      </p:sp>
      <p:pic>
        <p:nvPicPr>
          <p:cNvPr id="3" name="Image 0" descr="preencoded.png">    </p:cNvPr>
          <p:cNvPicPr>
            <a:picLocks noChangeAspect="1"/>
          </p:cNvPicPr>
          <p:nvPr/>
        </p:nvPicPr>
        <p:blipFill>
          <a:blip r:embed="rId1"/>
          <a:stretch>
            <a:fillRect/>
          </a:stretch>
        </p:blipFill>
        <p:spPr>
          <a:xfrm>
            <a:off x="968693" y="1706523"/>
            <a:ext cx="1089779" cy="1584484"/>
          </a:xfrm>
          <a:prstGeom prst="rect">
            <a:avLst/>
          </a:prstGeom>
        </p:spPr>
      </p:pic>
      <p:sp>
        <p:nvSpPr>
          <p:cNvPr id="4" name="Text 1"/>
          <p:cNvSpPr/>
          <p:nvPr/>
        </p:nvSpPr>
        <p:spPr>
          <a:xfrm>
            <a:off x="2385298" y="1924407"/>
            <a:ext cx="4904899" cy="320516"/>
          </a:xfrm>
          <a:prstGeom prst="rect">
            <a:avLst/>
          </a:prstGeom>
          <a:noFill/>
          <a:ln/>
        </p:spPr>
        <p:txBody>
          <a:bodyPr wrap="none" lIns="0" tIns="0" rIns="0" bIns="0" rtlCol="0" anchor="t"/>
          <a:lstStyle/>
          <a:p>
            <a:pPr algn="l" indent="0" marL="0">
              <a:lnSpc>
                <a:spcPts val="2500"/>
              </a:lnSpc>
              <a:buNone/>
            </a:pPr>
            <a:r>
              <a:rPr lang="en-US" sz="2000" dirty="0">
                <a:solidFill>
                  <a:srgbClr val="D6E5EF"/>
                </a:solidFill>
                <a:latin typeface="Lora" pitchFamily="34" charset="0"/>
                <a:ea typeface="Lora" pitchFamily="34" charset="-122"/>
                <a:cs typeface="Lora" pitchFamily="34" charset="-120"/>
              </a:rPr>
              <a:t>Voice Input Capture (jarvis_listener.pyw)</a:t>
            </a:r>
            <a:endParaRPr lang="en-US" sz="2000" dirty="0"/>
          </a:p>
        </p:txBody>
      </p:sp>
      <p:sp>
        <p:nvSpPr>
          <p:cNvPr id="5" name="Text 2"/>
          <p:cNvSpPr/>
          <p:nvPr/>
        </p:nvSpPr>
        <p:spPr>
          <a:xfrm>
            <a:off x="2385298" y="2375654"/>
            <a:ext cx="11276290" cy="697468"/>
          </a:xfrm>
          <a:prstGeom prst="rect">
            <a:avLst/>
          </a:prstGeom>
          <a:noFill/>
          <a:ln/>
        </p:spPr>
        <p:txBody>
          <a:bodyPr wrap="square" lIns="0" tIns="0" rIns="0" bIns="0" rtlCol="0" anchor="t"/>
          <a:lstStyle/>
          <a:p>
            <a:pPr algn="l" indent="0" marL="0">
              <a:lnSpc>
                <a:spcPts val="2700"/>
              </a:lnSpc>
              <a:buNone/>
            </a:pPr>
            <a:r>
              <a:rPr lang="en-US" sz="1700" dirty="0">
                <a:solidFill>
                  <a:srgbClr val="D6E5EF"/>
                </a:solidFill>
                <a:latin typeface="Source Sans Pro" pitchFamily="34" charset="0"/>
                <a:ea typeface="Source Sans Pro" pitchFamily="34" charset="-122"/>
                <a:cs typeface="Source Sans Pro" pitchFamily="34" charset="-120"/>
              </a:rPr>
              <a:t>Continuously monitors the microphone for voice commands using SpeechRecognition library, converting speech to text for processing.</a:t>
            </a:r>
            <a:endParaRPr lang="en-US" sz="1700" dirty="0"/>
          </a:p>
        </p:txBody>
      </p:sp>
      <p:pic>
        <p:nvPicPr>
          <p:cNvPr id="6" name="Image 1" descr="preencoded.png">    </p:cNvPr>
          <p:cNvPicPr>
            <a:picLocks noChangeAspect="1"/>
          </p:cNvPicPr>
          <p:nvPr/>
        </p:nvPicPr>
        <p:blipFill>
          <a:blip r:embed="rId2"/>
          <a:stretch>
            <a:fillRect/>
          </a:stretch>
        </p:blipFill>
        <p:spPr>
          <a:xfrm>
            <a:off x="968693" y="3291007"/>
            <a:ext cx="1089779" cy="1307663"/>
          </a:xfrm>
          <a:prstGeom prst="rect">
            <a:avLst/>
          </a:prstGeom>
        </p:spPr>
      </p:pic>
      <p:sp>
        <p:nvSpPr>
          <p:cNvPr id="7" name="Text 3"/>
          <p:cNvSpPr/>
          <p:nvPr/>
        </p:nvSpPr>
        <p:spPr>
          <a:xfrm>
            <a:off x="2385298" y="3508891"/>
            <a:ext cx="4640342" cy="320516"/>
          </a:xfrm>
          <a:prstGeom prst="rect">
            <a:avLst/>
          </a:prstGeom>
          <a:noFill/>
          <a:ln/>
        </p:spPr>
        <p:txBody>
          <a:bodyPr wrap="none" lIns="0" tIns="0" rIns="0" bIns="0" rtlCol="0" anchor="t"/>
          <a:lstStyle/>
          <a:p>
            <a:pPr algn="l" indent="0" marL="0">
              <a:lnSpc>
                <a:spcPts val="2500"/>
              </a:lnSpc>
              <a:buNone/>
            </a:pPr>
            <a:r>
              <a:rPr lang="en-US" sz="2000" dirty="0">
                <a:solidFill>
                  <a:srgbClr val="D6E5EF"/>
                </a:solidFill>
                <a:latin typeface="Lora" pitchFamily="34" charset="0"/>
                <a:ea typeface="Lora" pitchFamily="34" charset="-122"/>
                <a:cs typeface="Lora" pitchFamily="34" charset="-120"/>
              </a:rPr>
              <a:t>Command Processing Engine (main.py)</a:t>
            </a:r>
            <a:endParaRPr lang="en-US" sz="2000" dirty="0"/>
          </a:p>
        </p:txBody>
      </p:sp>
      <p:sp>
        <p:nvSpPr>
          <p:cNvPr id="8" name="Text 4"/>
          <p:cNvSpPr/>
          <p:nvPr/>
        </p:nvSpPr>
        <p:spPr>
          <a:xfrm>
            <a:off x="2385298" y="3960138"/>
            <a:ext cx="11276290" cy="348734"/>
          </a:xfrm>
          <a:prstGeom prst="rect">
            <a:avLst/>
          </a:prstGeom>
          <a:noFill/>
          <a:ln/>
        </p:spPr>
        <p:txBody>
          <a:bodyPr wrap="none" lIns="0" tIns="0" rIns="0" bIns="0" rtlCol="0" anchor="t"/>
          <a:lstStyle/>
          <a:p>
            <a:pPr algn="l" indent="0" marL="0">
              <a:lnSpc>
                <a:spcPts val="2700"/>
              </a:lnSpc>
              <a:buNone/>
            </a:pPr>
            <a:r>
              <a:rPr lang="en-US" sz="1700" dirty="0">
                <a:solidFill>
                  <a:srgbClr val="D6E5EF"/>
                </a:solidFill>
                <a:latin typeface="Source Sans Pro" pitchFamily="34" charset="0"/>
                <a:ea typeface="Source Sans Pro" pitchFamily="34" charset="-122"/>
                <a:cs typeface="Source Sans Pro" pitchFamily="34" charset="-120"/>
              </a:rPr>
              <a:t>The brain of the assistant that interprets commands and decides which action to take, whether from voice or text input.</a:t>
            </a:r>
            <a:endParaRPr lang="en-US" sz="1700" dirty="0"/>
          </a:p>
        </p:txBody>
      </p:sp>
      <p:pic>
        <p:nvPicPr>
          <p:cNvPr id="9" name="Image 2" descr="preencoded.png">    </p:cNvPr>
          <p:cNvPicPr>
            <a:picLocks noChangeAspect="1"/>
          </p:cNvPicPr>
          <p:nvPr/>
        </p:nvPicPr>
        <p:blipFill>
          <a:blip r:embed="rId3"/>
          <a:stretch>
            <a:fillRect/>
          </a:stretch>
        </p:blipFill>
        <p:spPr>
          <a:xfrm>
            <a:off x="968693" y="4598670"/>
            <a:ext cx="1089779" cy="1584484"/>
          </a:xfrm>
          <a:prstGeom prst="rect">
            <a:avLst/>
          </a:prstGeom>
        </p:spPr>
      </p:pic>
      <p:sp>
        <p:nvSpPr>
          <p:cNvPr id="10" name="Text 5"/>
          <p:cNvSpPr/>
          <p:nvPr/>
        </p:nvSpPr>
        <p:spPr>
          <a:xfrm>
            <a:off x="2385298" y="4816554"/>
            <a:ext cx="2564130" cy="320516"/>
          </a:xfrm>
          <a:prstGeom prst="rect">
            <a:avLst/>
          </a:prstGeom>
          <a:noFill/>
          <a:ln/>
        </p:spPr>
        <p:txBody>
          <a:bodyPr wrap="none" lIns="0" tIns="0" rIns="0" bIns="0" rtlCol="0" anchor="t"/>
          <a:lstStyle/>
          <a:p>
            <a:pPr algn="l" indent="0" marL="0">
              <a:lnSpc>
                <a:spcPts val="2500"/>
              </a:lnSpc>
              <a:buNone/>
            </a:pPr>
            <a:r>
              <a:rPr lang="en-US" sz="2000" dirty="0">
                <a:solidFill>
                  <a:srgbClr val="D6E5EF"/>
                </a:solidFill>
                <a:latin typeface="Lora" pitchFamily="34" charset="0"/>
                <a:ea typeface="Lora" pitchFamily="34" charset="-122"/>
                <a:cs typeface="Lora" pitchFamily="34" charset="-120"/>
              </a:rPr>
              <a:t>Action Execution</a:t>
            </a:r>
            <a:endParaRPr lang="en-US" sz="2000" dirty="0"/>
          </a:p>
        </p:txBody>
      </p:sp>
      <p:sp>
        <p:nvSpPr>
          <p:cNvPr id="11" name="Text 6"/>
          <p:cNvSpPr/>
          <p:nvPr/>
        </p:nvSpPr>
        <p:spPr>
          <a:xfrm>
            <a:off x="2385298" y="5267801"/>
            <a:ext cx="11276290" cy="697468"/>
          </a:xfrm>
          <a:prstGeom prst="rect">
            <a:avLst/>
          </a:prstGeom>
          <a:noFill/>
          <a:ln/>
        </p:spPr>
        <p:txBody>
          <a:bodyPr wrap="square" lIns="0" tIns="0" rIns="0" bIns="0" rtlCol="0" anchor="t"/>
          <a:lstStyle/>
          <a:p>
            <a:pPr algn="l" indent="0" marL="0">
              <a:lnSpc>
                <a:spcPts val="2700"/>
              </a:lnSpc>
              <a:buNone/>
            </a:pPr>
            <a:r>
              <a:rPr lang="en-US" sz="1700" dirty="0">
                <a:solidFill>
                  <a:srgbClr val="D6E5EF"/>
                </a:solidFill>
                <a:latin typeface="Source Sans Pro" pitchFamily="34" charset="0"/>
                <a:ea typeface="Source Sans Pro" pitchFamily="34" charset="-122"/>
                <a:cs typeface="Source Sans Pro" pitchFamily="34" charset="-120"/>
              </a:rPr>
              <a:t>Performs system-level actions like opening applications, searching the web, or playing music based on the processed command.</a:t>
            </a:r>
            <a:endParaRPr lang="en-US" sz="1700" dirty="0"/>
          </a:p>
        </p:txBody>
      </p:sp>
      <p:pic>
        <p:nvPicPr>
          <p:cNvPr id="12" name="Image 3" descr="preencoded.png">    </p:cNvPr>
          <p:cNvPicPr>
            <a:picLocks noChangeAspect="1"/>
          </p:cNvPicPr>
          <p:nvPr/>
        </p:nvPicPr>
        <p:blipFill>
          <a:blip r:embed="rId4"/>
          <a:stretch>
            <a:fillRect/>
          </a:stretch>
        </p:blipFill>
        <p:spPr>
          <a:xfrm>
            <a:off x="968693" y="6183154"/>
            <a:ext cx="1089779" cy="1307663"/>
          </a:xfrm>
          <a:prstGeom prst="rect">
            <a:avLst/>
          </a:prstGeom>
        </p:spPr>
      </p:pic>
      <p:sp>
        <p:nvSpPr>
          <p:cNvPr id="13" name="Text 7"/>
          <p:cNvSpPr/>
          <p:nvPr/>
        </p:nvSpPr>
        <p:spPr>
          <a:xfrm>
            <a:off x="2385298" y="6401038"/>
            <a:ext cx="2564130" cy="320516"/>
          </a:xfrm>
          <a:prstGeom prst="rect">
            <a:avLst/>
          </a:prstGeom>
          <a:noFill/>
          <a:ln/>
        </p:spPr>
        <p:txBody>
          <a:bodyPr wrap="none" lIns="0" tIns="0" rIns="0" bIns="0" rtlCol="0" anchor="t"/>
          <a:lstStyle/>
          <a:p>
            <a:pPr algn="l" indent="0" marL="0">
              <a:lnSpc>
                <a:spcPts val="2500"/>
              </a:lnSpc>
              <a:buNone/>
            </a:pPr>
            <a:r>
              <a:rPr lang="en-US" sz="2000" dirty="0">
                <a:solidFill>
                  <a:srgbClr val="D6E5EF"/>
                </a:solidFill>
                <a:latin typeface="Lora" pitchFamily="34" charset="0"/>
                <a:ea typeface="Lora" pitchFamily="34" charset="-122"/>
                <a:cs typeface="Lora" pitchFamily="34" charset="-120"/>
              </a:rPr>
              <a:t>Response Generation</a:t>
            </a:r>
            <a:endParaRPr lang="en-US" sz="2000" dirty="0"/>
          </a:p>
        </p:txBody>
      </p:sp>
      <p:sp>
        <p:nvSpPr>
          <p:cNvPr id="14" name="Text 8"/>
          <p:cNvSpPr/>
          <p:nvPr/>
        </p:nvSpPr>
        <p:spPr>
          <a:xfrm>
            <a:off x="2385298" y="6852285"/>
            <a:ext cx="11276290" cy="348734"/>
          </a:xfrm>
          <a:prstGeom prst="rect">
            <a:avLst/>
          </a:prstGeom>
          <a:noFill/>
          <a:ln/>
        </p:spPr>
        <p:txBody>
          <a:bodyPr wrap="none" lIns="0" tIns="0" rIns="0" bIns="0" rtlCol="0" anchor="t"/>
          <a:lstStyle/>
          <a:p>
            <a:pPr algn="l" indent="0" marL="0">
              <a:lnSpc>
                <a:spcPts val="2700"/>
              </a:lnSpc>
              <a:buNone/>
            </a:pPr>
            <a:r>
              <a:rPr lang="en-US" sz="1700" dirty="0">
                <a:solidFill>
                  <a:srgbClr val="D6E5EF"/>
                </a:solidFill>
                <a:latin typeface="Source Sans Pro" pitchFamily="34" charset="0"/>
                <a:ea typeface="Source Sans Pro" pitchFamily="34" charset="-122"/>
                <a:cs typeface="Source Sans Pro" pitchFamily="34" charset="-120"/>
              </a:rPr>
              <a:t>Provides feedback through text-to-speech using pyttsx3 and displays responses on the Streamlit interface.</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592574"/>
            <a:ext cx="5070634" cy="633770"/>
          </a:xfrm>
          <a:prstGeom prst="rect">
            <a:avLst/>
          </a:prstGeom>
          <a:noFill/>
          <a:ln/>
        </p:spPr>
        <p:txBody>
          <a:bodyPr wrap="none" lIns="0" tIns="0" rIns="0" bIns="0" rtlCol="0" anchor="t"/>
          <a:lstStyle/>
          <a:p>
            <a:pPr algn="l" indent="0" marL="0">
              <a:lnSpc>
                <a:spcPts val="4950"/>
              </a:lnSpc>
              <a:buNone/>
            </a:pPr>
            <a:r>
              <a:rPr lang="en-US" sz="3950" dirty="0">
                <a:solidFill>
                  <a:srgbClr val="F98AC7"/>
                </a:solidFill>
                <a:latin typeface="Lora" pitchFamily="34" charset="0"/>
                <a:ea typeface="Lora" pitchFamily="34" charset="-122"/>
                <a:cs typeface="Lora" pitchFamily="34" charset="-120"/>
              </a:rPr>
              <a:t>Core Technologies</a:t>
            </a:r>
            <a:endParaRPr lang="en-US" sz="3950" dirty="0"/>
          </a:p>
        </p:txBody>
      </p:sp>
      <p:pic>
        <p:nvPicPr>
          <p:cNvPr id="3" name="Image 0" descr="preencoded.png">    </p:cNvPr>
          <p:cNvPicPr>
            <a:picLocks noChangeAspect="1"/>
          </p:cNvPicPr>
          <p:nvPr/>
        </p:nvPicPr>
        <p:blipFill>
          <a:blip r:embed="rId1"/>
          <a:stretch>
            <a:fillRect/>
          </a:stretch>
        </p:blipFill>
        <p:spPr>
          <a:xfrm>
            <a:off x="3356491" y="1657350"/>
            <a:ext cx="1570673" cy="1221938"/>
          </a:xfrm>
          <a:prstGeom prst="rect">
            <a:avLst/>
          </a:prstGeom>
        </p:spPr>
      </p:pic>
      <p:pic>
        <p:nvPicPr>
          <p:cNvPr id="4" name="Image 1" descr="preencoded.png">    </p:cNvPr>
          <p:cNvPicPr>
            <a:picLocks noChangeAspect="1"/>
          </p:cNvPicPr>
          <p:nvPr/>
        </p:nvPicPr>
        <p:blipFill>
          <a:blip r:embed="rId2"/>
          <a:stretch>
            <a:fillRect/>
          </a:stretch>
        </p:blipFill>
        <p:spPr>
          <a:xfrm>
            <a:off x="3990261" y="2229803"/>
            <a:ext cx="303014" cy="378738"/>
          </a:xfrm>
          <a:prstGeom prst="rect">
            <a:avLst/>
          </a:prstGeom>
        </p:spPr>
      </p:pic>
      <p:sp>
        <p:nvSpPr>
          <p:cNvPr id="5" name="Text 1"/>
          <p:cNvSpPr/>
          <p:nvPr/>
        </p:nvSpPr>
        <p:spPr>
          <a:xfrm>
            <a:off x="5142667" y="1872853"/>
            <a:ext cx="2535317" cy="316825"/>
          </a:xfrm>
          <a:prstGeom prst="rect">
            <a:avLst/>
          </a:prstGeom>
          <a:noFill/>
          <a:ln/>
        </p:spPr>
        <p:txBody>
          <a:bodyPr wrap="none" lIns="0" tIns="0" rIns="0" bIns="0" rtlCol="0" anchor="t"/>
          <a:lstStyle/>
          <a:p>
            <a:pPr algn="l" indent="0" marL="0">
              <a:lnSpc>
                <a:spcPts val="2450"/>
              </a:lnSpc>
              <a:buNone/>
            </a:pPr>
            <a:r>
              <a:rPr lang="en-US" sz="1950" dirty="0">
                <a:solidFill>
                  <a:srgbClr val="D6E5EF"/>
                </a:solidFill>
                <a:latin typeface="Lora" pitchFamily="34" charset="0"/>
                <a:ea typeface="Lora" pitchFamily="34" charset="-122"/>
                <a:cs typeface="Lora" pitchFamily="34" charset="-120"/>
              </a:rPr>
              <a:t>Python</a:t>
            </a:r>
            <a:endParaRPr lang="en-US" sz="1950" dirty="0"/>
          </a:p>
        </p:txBody>
      </p:sp>
      <p:sp>
        <p:nvSpPr>
          <p:cNvPr id="6" name="Text 2"/>
          <p:cNvSpPr/>
          <p:nvPr/>
        </p:nvSpPr>
        <p:spPr>
          <a:xfrm>
            <a:off x="5142667" y="2318980"/>
            <a:ext cx="3526512" cy="344805"/>
          </a:xfrm>
          <a:prstGeom prst="rect">
            <a:avLst/>
          </a:prstGeom>
          <a:noFill/>
          <a:ln/>
        </p:spPr>
        <p:txBody>
          <a:bodyPr wrap="none" lIns="0" tIns="0" rIns="0" bIns="0" rtlCol="0" anchor="t"/>
          <a:lstStyle/>
          <a:p>
            <a:pPr algn="l" indent="0" marL="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The foundation programming language</a:t>
            </a:r>
            <a:endParaRPr lang="en-US" sz="1650" dirty="0"/>
          </a:p>
        </p:txBody>
      </p:sp>
      <p:sp>
        <p:nvSpPr>
          <p:cNvPr id="7" name="Shape 3"/>
          <p:cNvSpPr/>
          <p:nvPr/>
        </p:nvSpPr>
        <p:spPr>
          <a:xfrm>
            <a:off x="4980980" y="2890957"/>
            <a:ext cx="8626793" cy="15240"/>
          </a:xfrm>
          <a:prstGeom prst="roundRect">
            <a:avLst>
              <a:gd name="adj" fmla="val 212112"/>
            </a:avLst>
          </a:prstGeom>
          <a:solidFill>
            <a:srgbClr val="5D606B"/>
          </a:solidFill>
          <a:ln/>
        </p:spPr>
      </p:sp>
      <p:pic>
        <p:nvPicPr>
          <p:cNvPr id="8" name="Image 2" descr="preencoded.png">    </p:cNvPr>
          <p:cNvPicPr>
            <a:picLocks noChangeAspect="1"/>
          </p:cNvPicPr>
          <p:nvPr/>
        </p:nvPicPr>
        <p:blipFill>
          <a:blip r:embed="rId3"/>
          <a:stretch>
            <a:fillRect/>
          </a:stretch>
        </p:blipFill>
        <p:spPr>
          <a:xfrm>
            <a:off x="2571155" y="2933105"/>
            <a:ext cx="3141464" cy="1221938"/>
          </a:xfrm>
          <a:prstGeom prst="rect">
            <a:avLst/>
          </a:prstGeom>
        </p:spPr>
      </p:pic>
      <p:pic>
        <p:nvPicPr>
          <p:cNvPr id="9" name="Image 3" descr="preencoded.png">    </p:cNvPr>
          <p:cNvPicPr>
            <a:picLocks noChangeAspect="1"/>
          </p:cNvPicPr>
          <p:nvPr/>
        </p:nvPicPr>
        <p:blipFill>
          <a:blip r:embed="rId4"/>
          <a:stretch>
            <a:fillRect/>
          </a:stretch>
        </p:blipFill>
        <p:spPr>
          <a:xfrm>
            <a:off x="3990380" y="3354705"/>
            <a:ext cx="303014" cy="378738"/>
          </a:xfrm>
          <a:prstGeom prst="rect">
            <a:avLst/>
          </a:prstGeom>
        </p:spPr>
      </p:pic>
      <p:sp>
        <p:nvSpPr>
          <p:cNvPr id="10" name="Text 4"/>
          <p:cNvSpPr/>
          <p:nvPr/>
        </p:nvSpPr>
        <p:spPr>
          <a:xfrm>
            <a:off x="5928122" y="3148608"/>
            <a:ext cx="2535317" cy="316825"/>
          </a:xfrm>
          <a:prstGeom prst="rect">
            <a:avLst/>
          </a:prstGeom>
          <a:noFill/>
          <a:ln/>
        </p:spPr>
        <p:txBody>
          <a:bodyPr wrap="none" lIns="0" tIns="0" rIns="0" bIns="0" rtlCol="0" anchor="t"/>
          <a:lstStyle/>
          <a:p>
            <a:pPr algn="l" indent="0" marL="0">
              <a:lnSpc>
                <a:spcPts val="2450"/>
              </a:lnSpc>
              <a:buNone/>
            </a:pPr>
            <a:r>
              <a:rPr lang="en-US" sz="1950" dirty="0">
                <a:solidFill>
                  <a:srgbClr val="D6E5EF"/>
                </a:solidFill>
                <a:latin typeface="Lora" pitchFamily="34" charset="0"/>
                <a:ea typeface="Lora" pitchFamily="34" charset="-122"/>
                <a:cs typeface="Lora" pitchFamily="34" charset="-120"/>
              </a:rPr>
              <a:t>Key Libraries</a:t>
            </a:r>
            <a:endParaRPr lang="en-US" sz="1950" dirty="0"/>
          </a:p>
        </p:txBody>
      </p:sp>
      <p:sp>
        <p:nvSpPr>
          <p:cNvPr id="11" name="Text 5"/>
          <p:cNvSpPr/>
          <p:nvPr/>
        </p:nvSpPr>
        <p:spPr>
          <a:xfrm>
            <a:off x="5928122" y="3594735"/>
            <a:ext cx="3413046" cy="344805"/>
          </a:xfrm>
          <a:prstGeom prst="rect">
            <a:avLst/>
          </a:prstGeom>
          <a:noFill/>
          <a:ln/>
        </p:spPr>
        <p:txBody>
          <a:bodyPr wrap="none" lIns="0" tIns="0" rIns="0" bIns="0" rtlCol="0" anchor="t"/>
          <a:lstStyle/>
          <a:p>
            <a:pPr algn="l" indent="0" marL="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SpeechRecognition, pyttsx3, Streamlit</a:t>
            </a:r>
            <a:endParaRPr lang="en-US" sz="1650" dirty="0"/>
          </a:p>
        </p:txBody>
      </p:sp>
      <p:sp>
        <p:nvSpPr>
          <p:cNvPr id="12" name="Shape 6"/>
          <p:cNvSpPr/>
          <p:nvPr/>
        </p:nvSpPr>
        <p:spPr>
          <a:xfrm>
            <a:off x="5766435" y="4166711"/>
            <a:ext cx="7841337" cy="15240"/>
          </a:xfrm>
          <a:prstGeom prst="roundRect">
            <a:avLst>
              <a:gd name="adj" fmla="val 212112"/>
            </a:avLst>
          </a:prstGeom>
          <a:solidFill>
            <a:srgbClr val="5D606B"/>
          </a:solidFill>
          <a:ln/>
        </p:spPr>
      </p:sp>
      <p:pic>
        <p:nvPicPr>
          <p:cNvPr id="13" name="Image 4" descr="preencoded.png">    </p:cNvPr>
          <p:cNvPicPr>
            <a:picLocks noChangeAspect="1"/>
          </p:cNvPicPr>
          <p:nvPr/>
        </p:nvPicPr>
        <p:blipFill>
          <a:blip r:embed="rId5"/>
          <a:stretch>
            <a:fillRect/>
          </a:stretch>
        </p:blipFill>
        <p:spPr>
          <a:xfrm>
            <a:off x="1785699" y="4208859"/>
            <a:ext cx="4712137" cy="1221938"/>
          </a:xfrm>
          <a:prstGeom prst="rect">
            <a:avLst/>
          </a:prstGeom>
        </p:spPr>
      </p:pic>
      <p:pic>
        <p:nvPicPr>
          <p:cNvPr id="14" name="Image 5" descr="preencoded.png">    </p:cNvPr>
          <p:cNvPicPr>
            <a:picLocks noChangeAspect="1"/>
          </p:cNvPicPr>
          <p:nvPr/>
        </p:nvPicPr>
        <p:blipFill>
          <a:blip r:embed="rId6"/>
          <a:stretch>
            <a:fillRect/>
          </a:stretch>
        </p:blipFill>
        <p:spPr>
          <a:xfrm>
            <a:off x="3990142" y="4630460"/>
            <a:ext cx="303014" cy="378738"/>
          </a:xfrm>
          <a:prstGeom prst="rect">
            <a:avLst/>
          </a:prstGeom>
        </p:spPr>
      </p:pic>
      <p:sp>
        <p:nvSpPr>
          <p:cNvPr id="15" name="Text 7"/>
          <p:cNvSpPr/>
          <p:nvPr/>
        </p:nvSpPr>
        <p:spPr>
          <a:xfrm>
            <a:off x="6713339" y="4424363"/>
            <a:ext cx="2535317" cy="316825"/>
          </a:xfrm>
          <a:prstGeom prst="rect">
            <a:avLst/>
          </a:prstGeom>
          <a:noFill/>
          <a:ln/>
        </p:spPr>
        <p:txBody>
          <a:bodyPr wrap="none" lIns="0" tIns="0" rIns="0" bIns="0" rtlCol="0" anchor="t"/>
          <a:lstStyle/>
          <a:p>
            <a:pPr algn="l" indent="0" marL="0">
              <a:lnSpc>
                <a:spcPts val="2450"/>
              </a:lnSpc>
              <a:buNone/>
            </a:pPr>
            <a:r>
              <a:rPr lang="en-US" sz="1950" dirty="0">
                <a:solidFill>
                  <a:srgbClr val="D6E5EF"/>
                </a:solidFill>
                <a:latin typeface="Lora" pitchFamily="34" charset="0"/>
                <a:ea typeface="Lora" pitchFamily="34" charset="-122"/>
                <a:cs typeface="Lora" pitchFamily="34" charset="-120"/>
              </a:rPr>
              <a:t>System Integration</a:t>
            </a:r>
            <a:endParaRPr lang="en-US" sz="1950" dirty="0"/>
          </a:p>
        </p:txBody>
      </p:sp>
      <p:sp>
        <p:nvSpPr>
          <p:cNvPr id="16" name="Text 8"/>
          <p:cNvSpPr/>
          <p:nvPr/>
        </p:nvSpPr>
        <p:spPr>
          <a:xfrm>
            <a:off x="6713339" y="4870490"/>
            <a:ext cx="3190756" cy="344805"/>
          </a:xfrm>
          <a:prstGeom prst="rect">
            <a:avLst/>
          </a:prstGeom>
          <a:noFill/>
          <a:ln/>
        </p:spPr>
        <p:txBody>
          <a:bodyPr wrap="none" lIns="0" tIns="0" rIns="0" bIns="0" rtlCol="0" anchor="t"/>
          <a:lstStyle/>
          <a:p>
            <a:pPr algn="l" indent="0" marL="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OS, webbrowser, datetime modules</a:t>
            </a:r>
            <a:endParaRPr lang="en-US" sz="1650" dirty="0"/>
          </a:p>
        </p:txBody>
      </p:sp>
      <p:sp>
        <p:nvSpPr>
          <p:cNvPr id="17" name="Shape 9"/>
          <p:cNvSpPr/>
          <p:nvPr/>
        </p:nvSpPr>
        <p:spPr>
          <a:xfrm>
            <a:off x="6551652" y="5442466"/>
            <a:ext cx="7056120" cy="15240"/>
          </a:xfrm>
          <a:prstGeom prst="roundRect">
            <a:avLst>
              <a:gd name="adj" fmla="val 212112"/>
            </a:avLst>
          </a:prstGeom>
          <a:solidFill>
            <a:srgbClr val="5D606B"/>
          </a:solidFill>
          <a:ln/>
        </p:spPr>
      </p:sp>
      <p:pic>
        <p:nvPicPr>
          <p:cNvPr id="18" name="Image 6" descr="preencoded.png">    </p:cNvPr>
          <p:cNvPicPr>
            <a:picLocks noChangeAspect="1"/>
          </p:cNvPicPr>
          <p:nvPr/>
        </p:nvPicPr>
        <p:blipFill>
          <a:blip r:embed="rId7"/>
          <a:stretch>
            <a:fillRect/>
          </a:stretch>
        </p:blipFill>
        <p:spPr>
          <a:xfrm>
            <a:off x="1000363" y="5484614"/>
            <a:ext cx="6282928" cy="1221938"/>
          </a:xfrm>
          <a:prstGeom prst="rect">
            <a:avLst/>
          </a:prstGeom>
        </p:spPr>
      </p:pic>
      <p:pic>
        <p:nvPicPr>
          <p:cNvPr id="19" name="Image 7" descr="preencoded.png">    </p:cNvPr>
          <p:cNvPicPr>
            <a:picLocks noChangeAspect="1"/>
          </p:cNvPicPr>
          <p:nvPr/>
        </p:nvPicPr>
        <p:blipFill>
          <a:blip r:embed="rId8"/>
          <a:stretch>
            <a:fillRect/>
          </a:stretch>
        </p:blipFill>
        <p:spPr>
          <a:xfrm>
            <a:off x="3990261" y="5906214"/>
            <a:ext cx="303014" cy="378738"/>
          </a:xfrm>
          <a:prstGeom prst="rect">
            <a:avLst/>
          </a:prstGeom>
        </p:spPr>
      </p:pic>
      <p:sp>
        <p:nvSpPr>
          <p:cNvPr id="20" name="Text 10"/>
          <p:cNvSpPr/>
          <p:nvPr/>
        </p:nvSpPr>
        <p:spPr>
          <a:xfrm>
            <a:off x="7498794" y="5700117"/>
            <a:ext cx="2549604" cy="316825"/>
          </a:xfrm>
          <a:prstGeom prst="rect">
            <a:avLst/>
          </a:prstGeom>
          <a:noFill/>
          <a:ln/>
        </p:spPr>
        <p:txBody>
          <a:bodyPr wrap="none" lIns="0" tIns="0" rIns="0" bIns="0" rtlCol="0" anchor="t"/>
          <a:lstStyle/>
          <a:p>
            <a:pPr algn="l" indent="0" marL="0">
              <a:lnSpc>
                <a:spcPts val="2450"/>
              </a:lnSpc>
              <a:buNone/>
            </a:pPr>
            <a:r>
              <a:rPr lang="en-US" sz="1950" dirty="0">
                <a:solidFill>
                  <a:srgbClr val="D6E5EF"/>
                </a:solidFill>
                <a:latin typeface="Lora" pitchFamily="34" charset="0"/>
                <a:ea typeface="Lora" pitchFamily="34" charset="-122"/>
                <a:cs typeface="Lora" pitchFamily="34" charset="-120"/>
              </a:rPr>
              <a:t>Modular Architecture</a:t>
            </a:r>
            <a:endParaRPr lang="en-US" sz="1950" dirty="0"/>
          </a:p>
        </p:txBody>
      </p:sp>
      <p:sp>
        <p:nvSpPr>
          <p:cNvPr id="21" name="Text 11"/>
          <p:cNvSpPr/>
          <p:nvPr/>
        </p:nvSpPr>
        <p:spPr>
          <a:xfrm>
            <a:off x="7498794" y="6146244"/>
            <a:ext cx="4823579" cy="344805"/>
          </a:xfrm>
          <a:prstGeom prst="rect">
            <a:avLst/>
          </a:prstGeom>
          <a:noFill/>
          <a:ln/>
        </p:spPr>
        <p:txBody>
          <a:bodyPr wrap="none" lIns="0" tIns="0" rIns="0" bIns="0" rtlCol="0" anchor="t"/>
          <a:lstStyle/>
          <a:p>
            <a:pPr algn="l" indent="0" marL="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Separate components for listening, processing, and UI</a:t>
            </a:r>
            <a:endParaRPr lang="en-US" sz="1650" dirty="0"/>
          </a:p>
        </p:txBody>
      </p:sp>
      <p:sp>
        <p:nvSpPr>
          <p:cNvPr id="22" name="Text 12"/>
          <p:cNvSpPr/>
          <p:nvPr/>
        </p:nvSpPr>
        <p:spPr>
          <a:xfrm>
            <a:off x="968693" y="6948964"/>
            <a:ext cx="12692896" cy="689610"/>
          </a:xfrm>
          <a:prstGeom prst="rect">
            <a:avLst/>
          </a:prstGeom>
          <a:noFill/>
          <a:ln/>
        </p:spPr>
        <p:txBody>
          <a:bodyPr wrap="square" lIns="0" tIns="0" rIns="0" bIns="0" rtlCol="0" anchor="t"/>
          <a:lstStyle/>
          <a:p>
            <a:pPr algn="l" indent="0" marL="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Python was chosen for this project due to its simplicity, extensive library support, and cross-platform compatibility. The modular architecture ensures clean separation of concerns, making the system maintainable and extensible.</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749737"/>
            <a:ext cx="8186261" cy="726043"/>
          </a:xfrm>
          <a:prstGeom prst="rect">
            <a:avLst/>
          </a:prstGeom>
          <a:noFill/>
          <a:ln/>
        </p:spPr>
        <p:txBody>
          <a:bodyPr wrap="none" lIns="0" tIns="0" rIns="0" bIns="0" rtlCol="0" anchor="t"/>
          <a:lstStyle/>
          <a:p>
            <a:pPr algn="l" indent="0" marL="0">
              <a:lnSpc>
                <a:spcPts val="5700"/>
              </a:lnSpc>
              <a:buNone/>
            </a:pPr>
            <a:r>
              <a:rPr lang="en-US" sz="4550" dirty="0">
                <a:solidFill>
                  <a:srgbClr val="F98AC7"/>
                </a:solidFill>
                <a:latin typeface="Lora" pitchFamily="34" charset="0"/>
                <a:ea typeface="Lora" pitchFamily="34" charset="-122"/>
                <a:cs typeface="Lora" pitchFamily="34" charset="-120"/>
              </a:rPr>
              <a:t>Voice Recognition Capabilities</a:t>
            </a:r>
            <a:endParaRPr lang="en-US" sz="4550" dirty="0"/>
          </a:p>
        </p:txBody>
      </p:sp>
      <p:sp>
        <p:nvSpPr>
          <p:cNvPr id="3" name="Text 1"/>
          <p:cNvSpPr/>
          <p:nvPr/>
        </p:nvSpPr>
        <p:spPr>
          <a:xfrm>
            <a:off x="1819037" y="2238137"/>
            <a:ext cx="2904530" cy="363141"/>
          </a:xfrm>
          <a:prstGeom prst="rect">
            <a:avLst/>
          </a:prstGeom>
          <a:noFill/>
          <a:ln/>
        </p:spPr>
        <p:txBody>
          <a:bodyPr wrap="none" lIns="0" tIns="0" rIns="0" bIns="0" rtlCol="0" anchor="t"/>
          <a:lstStyle/>
          <a:p>
            <a:pPr algn="r" indent="0" marL="0">
              <a:lnSpc>
                <a:spcPts val="2850"/>
              </a:lnSpc>
              <a:buNone/>
            </a:pPr>
            <a:r>
              <a:rPr lang="en-US" sz="2250" dirty="0">
                <a:solidFill>
                  <a:srgbClr val="D6E5EF"/>
                </a:solidFill>
                <a:latin typeface="Lora" pitchFamily="34" charset="0"/>
                <a:ea typeface="Lora" pitchFamily="34" charset="-122"/>
                <a:cs typeface="Lora" pitchFamily="34" charset="-120"/>
              </a:rPr>
              <a:t>Listen</a:t>
            </a:r>
            <a:endParaRPr lang="en-US" sz="2250" dirty="0"/>
          </a:p>
        </p:txBody>
      </p:sp>
      <p:sp>
        <p:nvSpPr>
          <p:cNvPr id="4" name="Text 2"/>
          <p:cNvSpPr/>
          <p:nvPr/>
        </p:nvSpPr>
        <p:spPr>
          <a:xfrm>
            <a:off x="968693" y="2749391"/>
            <a:ext cx="3754874" cy="1185148"/>
          </a:xfrm>
          <a:prstGeom prst="rect">
            <a:avLst/>
          </a:prstGeom>
          <a:noFill/>
          <a:ln/>
        </p:spPr>
        <p:txBody>
          <a:bodyPr wrap="square" lIns="0" tIns="0" rIns="0" bIns="0" rtlCol="0" anchor="t"/>
          <a:lstStyle/>
          <a:p>
            <a:pPr algn="r"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Captures audio input from the microphone using PyAudio and SpeechRecognition</a:t>
            </a:r>
            <a:endParaRPr lang="en-US" sz="1900" dirty="0"/>
          </a:p>
        </p:txBody>
      </p:sp>
      <p:pic>
        <p:nvPicPr>
          <p:cNvPr id="5" name="Image 0" descr="preencoded.png">    </p:cNvPr>
          <p:cNvPicPr>
            <a:picLocks noChangeAspect="1"/>
          </p:cNvPicPr>
          <p:nvPr/>
        </p:nvPicPr>
        <p:blipFill>
          <a:blip r:embed="rId1"/>
          <a:stretch>
            <a:fillRect/>
          </a:stretch>
        </p:blipFill>
        <p:spPr>
          <a:xfrm>
            <a:off x="5093851" y="1969532"/>
            <a:ext cx="4442460" cy="4442460"/>
          </a:xfrm>
          <a:prstGeom prst="rect">
            <a:avLst/>
          </a:prstGeom>
        </p:spPr>
      </p:pic>
      <p:pic>
        <p:nvPicPr>
          <p:cNvPr id="6" name="Image 1" descr="preencoded.png">    </p:cNvPr>
          <p:cNvPicPr>
            <a:picLocks noChangeAspect="1"/>
          </p:cNvPicPr>
          <p:nvPr/>
        </p:nvPicPr>
        <p:blipFill>
          <a:blip r:embed="rId2"/>
          <a:stretch>
            <a:fillRect/>
          </a:stretch>
        </p:blipFill>
        <p:spPr>
          <a:xfrm>
            <a:off x="6236256" y="2687717"/>
            <a:ext cx="369332" cy="461724"/>
          </a:xfrm>
          <a:prstGeom prst="rect">
            <a:avLst/>
          </a:prstGeom>
        </p:spPr>
      </p:pic>
      <p:sp>
        <p:nvSpPr>
          <p:cNvPr id="7" name="Text 3"/>
          <p:cNvSpPr/>
          <p:nvPr/>
        </p:nvSpPr>
        <p:spPr>
          <a:xfrm>
            <a:off x="9906595" y="2435662"/>
            <a:ext cx="2904530" cy="363141"/>
          </a:xfrm>
          <a:prstGeom prst="rect">
            <a:avLst/>
          </a:prstGeom>
          <a:noFill/>
          <a:ln/>
        </p:spPr>
        <p:txBody>
          <a:bodyPr wrap="none" lIns="0" tIns="0" rIns="0" bIns="0" rtlCol="0" anchor="t"/>
          <a:lstStyle/>
          <a:p>
            <a:pPr algn="l" indent="0" marL="0">
              <a:lnSpc>
                <a:spcPts val="2850"/>
              </a:lnSpc>
              <a:buNone/>
            </a:pPr>
            <a:r>
              <a:rPr lang="en-US" sz="2250" dirty="0">
                <a:solidFill>
                  <a:srgbClr val="D6E5EF"/>
                </a:solidFill>
                <a:latin typeface="Lora" pitchFamily="34" charset="0"/>
                <a:ea typeface="Lora" pitchFamily="34" charset="-122"/>
                <a:cs typeface="Lora" pitchFamily="34" charset="-120"/>
              </a:rPr>
              <a:t>Recognize</a:t>
            </a:r>
            <a:endParaRPr lang="en-US" sz="2250" dirty="0"/>
          </a:p>
        </p:txBody>
      </p:sp>
      <p:sp>
        <p:nvSpPr>
          <p:cNvPr id="8" name="Text 4"/>
          <p:cNvSpPr/>
          <p:nvPr/>
        </p:nvSpPr>
        <p:spPr>
          <a:xfrm>
            <a:off x="9906595" y="2946916"/>
            <a:ext cx="3754993" cy="790099"/>
          </a:xfrm>
          <a:prstGeom prst="rect">
            <a:avLst/>
          </a:prstGeom>
          <a:noFill/>
          <a:ln/>
        </p:spPr>
        <p:txBody>
          <a:bodyPr wrap="squar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Converts speech to text using Google's speech recognition API</a:t>
            </a:r>
            <a:endParaRPr lang="en-US" sz="1900" dirty="0"/>
          </a:p>
        </p:txBody>
      </p:sp>
      <p:pic>
        <p:nvPicPr>
          <p:cNvPr id="9" name="Image 2" descr="preencoded.png">    </p:cNvPr>
          <p:cNvPicPr>
            <a:picLocks noChangeAspect="1"/>
          </p:cNvPicPr>
          <p:nvPr/>
        </p:nvPicPr>
        <p:blipFill>
          <a:blip r:embed="rId3"/>
          <a:stretch>
            <a:fillRect/>
          </a:stretch>
        </p:blipFill>
        <p:spPr>
          <a:xfrm>
            <a:off x="5093851" y="1969532"/>
            <a:ext cx="4442460" cy="4442460"/>
          </a:xfrm>
          <a:prstGeom prst="rect">
            <a:avLst/>
          </a:prstGeom>
        </p:spPr>
      </p:pic>
      <p:pic>
        <p:nvPicPr>
          <p:cNvPr id="10" name="Image 3" descr="preencoded.png">    </p:cNvPr>
          <p:cNvPicPr>
            <a:picLocks noChangeAspect="1"/>
          </p:cNvPicPr>
          <p:nvPr/>
        </p:nvPicPr>
        <p:blipFill>
          <a:blip r:embed="rId4"/>
          <a:stretch>
            <a:fillRect/>
          </a:stretch>
        </p:blipFill>
        <p:spPr>
          <a:xfrm>
            <a:off x="8402479" y="3065740"/>
            <a:ext cx="369332" cy="461724"/>
          </a:xfrm>
          <a:prstGeom prst="rect">
            <a:avLst/>
          </a:prstGeom>
        </p:spPr>
      </p:pic>
      <p:sp>
        <p:nvSpPr>
          <p:cNvPr id="11" name="Text 5"/>
          <p:cNvSpPr/>
          <p:nvPr/>
        </p:nvSpPr>
        <p:spPr>
          <a:xfrm>
            <a:off x="9906595" y="4842034"/>
            <a:ext cx="2904530" cy="363141"/>
          </a:xfrm>
          <a:prstGeom prst="rect">
            <a:avLst/>
          </a:prstGeom>
          <a:noFill/>
          <a:ln/>
        </p:spPr>
        <p:txBody>
          <a:bodyPr wrap="none" lIns="0" tIns="0" rIns="0" bIns="0" rtlCol="0" anchor="t"/>
          <a:lstStyle/>
          <a:p>
            <a:pPr algn="l" indent="0" marL="0">
              <a:lnSpc>
                <a:spcPts val="2850"/>
              </a:lnSpc>
              <a:buNone/>
            </a:pPr>
            <a:r>
              <a:rPr lang="en-US" sz="2250" dirty="0">
                <a:solidFill>
                  <a:srgbClr val="D6E5EF"/>
                </a:solidFill>
                <a:latin typeface="Lora" pitchFamily="34" charset="0"/>
                <a:ea typeface="Lora" pitchFamily="34" charset="-122"/>
                <a:cs typeface="Lora" pitchFamily="34" charset="-120"/>
              </a:rPr>
              <a:t>Process</a:t>
            </a:r>
            <a:endParaRPr lang="en-US" sz="2250" dirty="0"/>
          </a:p>
        </p:txBody>
      </p:sp>
      <p:sp>
        <p:nvSpPr>
          <p:cNvPr id="12" name="Text 6"/>
          <p:cNvSpPr/>
          <p:nvPr/>
        </p:nvSpPr>
        <p:spPr>
          <a:xfrm>
            <a:off x="9906595" y="5353288"/>
            <a:ext cx="3754993" cy="790099"/>
          </a:xfrm>
          <a:prstGeom prst="rect">
            <a:avLst/>
          </a:prstGeom>
          <a:noFill/>
          <a:ln/>
        </p:spPr>
        <p:txBody>
          <a:bodyPr wrap="squar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Analyzes the text to identify commands and intentions</a:t>
            </a:r>
            <a:endParaRPr lang="en-US" sz="1900" dirty="0"/>
          </a:p>
        </p:txBody>
      </p:sp>
      <p:pic>
        <p:nvPicPr>
          <p:cNvPr id="13" name="Image 4" descr="preencoded.png">    </p:cNvPr>
          <p:cNvPicPr>
            <a:picLocks noChangeAspect="1"/>
          </p:cNvPicPr>
          <p:nvPr/>
        </p:nvPicPr>
        <p:blipFill>
          <a:blip r:embed="rId5"/>
          <a:stretch>
            <a:fillRect/>
          </a:stretch>
        </p:blipFill>
        <p:spPr>
          <a:xfrm>
            <a:off x="5093851" y="1969532"/>
            <a:ext cx="4442460" cy="4442460"/>
          </a:xfrm>
          <a:prstGeom prst="rect">
            <a:avLst/>
          </a:prstGeom>
        </p:spPr>
      </p:pic>
      <p:pic>
        <p:nvPicPr>
          <p:cNvPr id="14" name="Image 5" descr="preencoded.png">    </p:cNvPr>
          <p:cNvPicPr>
            <a:picLocks noChangeAspect="1"/>
          </p:cNvPicPr>
          <p:nvPr/>
        </p:nvPicPr>
        <p:blipFill>
          <a:blip r:embed="rId6"/>
          <a:stretch>
            <a:fillRect/>
          </a:stretch>
        </p:blipFill>
        <p:spPr>
          <a:xfrm>
            <a:off x="8024455" y="5231963"/>
            <a:ext cx="369332" cy="461724"/>
          </a:xfrm>
          <a:prstGeom prst="rect">
            <a:avLst/>
          </a:prstGeom>
        </p:spPr>
      </p:pic>
      <p:sp>
        <p:nvSpPr>
          <p:cNvPr id="15" name="Text 7"/>
          <p:cNvSpPr/>
          <p:nvPr/>
        </p:nvSpPr>
        <p:spPr>
          <a:xfrm>
            <a:off x="1819037" y="4842034"/>
            <a:ext cx="2904530" cy="363141"/>
          </a:xfrm>
          <a:prstGeom prst="rect">
            <a:avLst/>
          </a:prstGeom>
          <a:noFill/>
          <a:ln/>
        </p:spPr>
        <p:txBody>
          <a:bodyPr wrap="none" lIns="0" tIns="0" rIns="0" bIns="0" rtlCol="0" anchor="t"/>
          <a:lstStyle/>
          <a:p>
            <a:pPr algn="r" indent="0" marL="0">
              <a:lnSpc>
                <a:spcPts val="2850"/>
              </a:lnSpc>
              <a:buNone/>
            </a:pPr>
            <a:r>
              <a:rPr lang="en-US" sz="2250" dirty="0">
                <a:solidFill>
                  <a:srgbClr val="D6E5EF"/>
                </a:solidFill>
                <a:latin typeface="Lora" pitchFamily="34" charset="0"/>
                <a:ea typeface="Lora" pitchFamily="34" charset="-122"/>
                <a:cs typeface="Lora" pitchFamily="34" charset="-120"/>
              </a:rPr>
              <a:t>Respond</a:t>
            </a:r>
            <a:endParaRPr lang="en-US" sz="2250" dirty="0"/>
          </a:p>
        </p:txBody>
      </p:sp>
      <p:sp>
        <p:nvSpPr>
          <p:cNvPr id="16" name="Text 8"/>
          <p:cNvSpPr/>
          <p:nvPr/>
        </p:nvSpPr>
        <p:spPr>
          <a:xfrm>
            <a:off x="968693" y="5353288"/>
            <a:ext cx="3754874" cy="790099"/>
          </a:xfrm>
          <a:prstGeom prst="rect">
            <a:avLst/>
          </a:prstGeom>
          <a:noFill/>
          <a:ln/>
        </p:spPr>
        <p:txBody>
          <a:bodyPr wrap="square" lIns="0" tIns="0" rIns="0" bIns="0" rtlCol="0" anchor="t"/>
          <a:lstStyle/>
          <a:p>
            <a:pPr algn="r"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Provides audible feedback using text-to-speech conversion</a:t>
            </a:r>
            <a:endParaRPr lang="en-US" sz="1900" dirty="0"/>
          </a:p>
        </p:txBody>
      </p:sp>
      <p:pic>
        <p:nvPicPr>
          <p:cNvPr id="17" name="Image 6" descr="preencoded.png">    </p:cNvPr>
          <p:cNvPicPr>
            <a:picLocks noChangeAspect="1"/>
          </p:cNvPicPr>
          <p:nvPr/>
        </p:nvPicPr>
        <p:blipFill>
          <a:blip r:embed="rId7"/>
          <a:stretch>
            <a:fillRect/>
          </a:stretch>
        </p:blipFill>
        <p:spPr>
          <a:xfrm>
            <a:off x="5093851" y="1969532"/>
            <a:ext cx="4442460" cy="4442460"/>
          </a:xfrm>
          <a:prstGeom prst="rect">
            <a:avLst/>
          </a:prstGeom>
        </p:spPr>
      </p:pic>
      <p:pic>
        <p:nvPicPr>
          <p:cNvPr id="18" name="Image 7" descr="preencoded.png">    </p:cNvPr>
          <p:cNvPicPr>
            <a:picLocks noChangeAspect="1"/>
          </p:cNvPicPr>
          <p:nvPr/>
        </p:nvPicPr>
        <p:blipFill>
          <a:blip r:embed="rId8"/>
          <a:stretch>
            <a:fillRect/>
          </a:stretch>
        </p:blipFill>
        <p:spPr>
          <a:xfrm>
            <a:off x="5858232" y="4853940"/>
            <a:ext cx="369332" cy="461724"/>
          </a:xfrm>
          <a:prstGeom prst="rect">
            <a:avLst/>
          </a:prstGeom>
        </p:spPr>
      </p:pic>
      <p:sp>
        <p:nvSpPr>
          <p:cNvPr id="19" name="Text 9"/>
          <p:cNvSpPr/>
          <p:nvPr/>
        </p:nvSpPr>
        <p:spPr>
          <a:xfrm>
            <a:off x="968693" y="6689646"/>
            <a:ext cx="12692896" cy="790099"/>
          </a:xfrm>
          <a:prstGeom prst="rect">
            <a:avLst/>
          </a:prstGeom>
          <a:noFill/>
          <a:ln/>
        </p:spPr>
        <p:txBody>
          <a:bodyPr wrap="squar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The voice recognition system is designed to work in real-time, providing a natural interaction experience. It can handle various accents and speaking styles, making it accessible to a wide range of users.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68693" y="1335881"/>
            <a:ext cx="5809059" cy="726043"/>
          </a:xfrm>
          <a:prstGeom prst="rect">
            <a:avLst/>
          </a:prstGeom>
          <a:noFill/>
          <a:ln/>
        </p:spPr>
        <p:txBody>
          <a:bodyPr wrap="none" lIns="0" tIns="0" rIns="0" bIns="0" rtlCol="0" anchor="t"/>
          <a:lstStyle/>
          <a:p>
            <a:pPr algn="l" indent="0" marL="0">
              <a:lnSpc>
                <a:spcPts val="5700"/>
              </a:lnSpc>
              <a:buNone/>
            </a:pPr>
            <a:r>
              <a:rPr lang="en-US" sz="4550" dirty="0">
                <a:solidFill>
                  <a:srgbClr val="F98AC7"/>
                </a:solidFill>
                <a:latin typeface="Lora" pitchFamily="34" charset="0"/>
                <a:ea typeface="Lora" pitchFamily="34" charset="-122"/>
                <a:cs typeface="Lora" pitchFamily="34" charset="-120"/>
              </a:rPr>
              <a:t>JARVIS Web Interface</a:t>
            </a:r>
            <a:endParaRPr lang="en-US" sz="4550" dirty="0"/>
          </a:p>
        </p:txBody>
      </p:sp>
      <p:sp>
        <p:nvSpPr>
          <p:cNvPr id="3" name="Text 1"/>
          <p:cNvSpPr/>
          <p:nvPr/>
        </p:nvSpPr>
        <p:spPr>
          <a:xfrm>
            <a:off x="968693" y="2679025"/>
            <a:ext cx="2904530" cy="363141"/>
          </a:xfrm>
          <a:prstGeom prst="rect">
            <a:avLst/>
          </a:prstGeom>
          <a:noFill/>
          <a:ln/>
        </p:spPr>
        <p:txBody>
          <a:bodyPr wrap="none" lIns="0" tIns="0" rIns="0" bIns="0" rtlCol="0" anchor="t"/>
          <a:lstStyle/>
          <a:p>
            <a:pPr algn="l" indent="0" marL="0">
              <a:lnSpc>
                <a:spcPts val="2850"/>
              </a:lnSpc>
              <a:buNone/>
            </a:pPr>
            <a:r>
              <a:rPr lang="en-US" sz="2250" dirty="0">
                <a:solidFill>
                  <a:srgbClr val="F98AC7"/>
                </a:solidFill>
                <a:latin typeface="Lora" pitchFamily="34" charset="0"/>
                <a:ea typeface="Lora" pitchFamily="34" charset="-122"/>
                <a:cs typeface="Lora" pitchFamily="34" charset="-120"/>
              </a:rPr>
              <a:t>Streamlit Integration</a:t>
            </a:r>
            <a:endParaRPr lang="en-US" sz="2250" dirty="0"/>
          </a:p>
        </p:txBody>
      </p:sp>
      <p:sp>
        <p:nvSpPr>
          <p:cNvPr id="4" name="Text 2"/>
          <p:cNvSpPr/>
          <p:nvPr/>
        </p:nvSpPr>
        <p:spPr>
          <a:xfrm>
            <a:off x="968693" y="3288983"/>
            <a:ext cx="6045279" cy="1580198"/>
          </a:xfrm>
          <a:prstGeom prst="rect">
            <a:avLst/>
          </a:prstGeom>
          <a:noFill/>
          <a:ln/>
        </p:spPr>
        <p:txBody>
          <a:bodyPr wrap="squar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The web interface is built using Streamlit, a Python framework for creating interactive web applications. This allows users to interact with JARVIS through a browser, making it accessible from any device.</a:t>
            </a:r>
            <a:endParaRPr lang="en-US" sz="1900" dirty="0"/>
          </a:p>
        </p:txBody>
      </p:sp>
      <p:sp>
        <p:nvSpPr>
          <p:cNvPr id="5" name="Text 3"/>
          <p:cNvSpPr/>
          <p:nvPr/>
        </p:nvSpPr>
        <p:spPr>
          <a:xfrm>
            <a:off x="968693" y="5091351"/>
            <a:ext cx="6045279" cy="1580198"/>
          </a:xfrm>
          <a:prstGeom prst="rect">
            <a:avLst/>
          </a:prstGeom>
          <a:noFill/>
          <a:ln/>
        </p:spPr>
        <p:txBody>
          <a:bodyPr wrap="squar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The interface supports both text input through a typing field and voice input through microphone access, providing flexibility in how users communicate with the assistant.</a:t>
            </a:r>
            <a:endParaRPr lang="en-US" sz="1900" dirty="0"/>
          </a:p>
        </p:txBody>
      </p:sp>
      <p:sp>
        <p:nvSpPr>
          <p:cNvPr id="6" name="Text 4"/>
          <p:cNvSpPr/>
          <p:nvPr/>
        </p:nvSpPr>
        <p:spPr>
          <a:xfrm>
            <a:off x="7623810" y="2679025"/>
            <a:ext cx="2904530" cy="363141"/>
          </a:xfrm>
          <a:prstGeom prst="rect">
            <a:avLst/>
          </a:prstGeom>
          <a:noFill/>
          <a:ln/>
        </p:spPr>
        <p:txBody>
          <a:bodyPr wrap="none" lIns="0" tIns="0" rIns="0" bIns="0" rtlCol="0" anchor="t"/>
          <a:lstStyle/>
          <a:p>
            <a:pPr algn="l" indent="0" marL="0">
              <a:lnSpc>
                <a:spcPts val="2850"/>
              </a:lnSpc>
              <a:buNone/>
            </a:pPr>
            <a:r>
              <a:rPr lang="en-US" sz="2250" dirty="0">
                <a:solidFill>
                  <a:srgbClr val="F98AC7"/>
                </a:solidFill>
                <a:latin typeface="Lora" pitchFamily="34" charset="0"/>
                <a:ea typeface="Lora" pitchFamily="34" charset="-122"/>
                <a:cs typeface="Lora" pitchFamily="34" charset="-120"/>
              </a:rPr>
              <a:t>Real-time Feedback</a:t>
            </a:r>
            <a:endParaRPr lang="en-US" sz="2250" dirty="0"/>
          </a:p>
        </p:txBody>
      </p:sp>
      <p:sp>
        <p:nvSpPr>
          <p:cNvPr id="7" name="Text 5"/>
          <p:cNvSpPr/>
          <p:nvPr/>
        </p:nvSpPr>
        <p:spPr>
          <a:xfrm>
            <a:off x="7623810" y="3288983"/>
            <a:ext cx="6045279" cy="1580198"/>
          </a:xfrm>
          <a:prstGeom prst="rect">
            <a:avLst/>
          </a:prstGeom>
          <a:noFill/>
          <a:ln/>
        </p:spPr>
        <p:txBody>
          <a:bodyPr wrap="squar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All responses from JARVIS are displayed in real-time on the web interface, creating a chat-like experience. This visual feedback complements the voice responses, making the assistant accessible to users with different preferences.</a:t>
            </a:r>
            <a:endParaRPr lang="en-US" sz="1900" dirty="0"/>
          </a:p>
        </p:txBody>
      </p:sp>
      <p:sp>
        <p:nvSpPr>
          <p:cNvPr id="8" name="Text 6"/>
          <p:cNvSpPr/>
          <p:nvPr/>
        </p:nvSpPr>
        <p:spPr>
          <a:xfrm>
            <a:off x="7623810" y="5091351"/>
            <a:ext cx="6045279" cy="1185148"/>
          </a:xfrm>
          <a:prstGeom prst="rect">
            <a:avLst/>
          </a:prstGeom>
          <a:noFill/>
          <a:ln/>
        </p:spPr>
        <p:txBody>
          <a:bodyPr wrap="squar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The web interface also provides a history of interactions, allowing users to review previous commands and responses.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85443" y="695087"/>
            <a:ext cx="5827395" cy="576024"/>
          </a:xfrm>
          <a:prstGeom prst="rect">
            <a:avLst/>
          </a:prstGeom>
          <a:noFill/>
          <a:ln/>
        </p:spPr>
        <p:txBody>
          <a:bodyPr wrap="none" lIns="0" tIns="0" rIns="0" bIns="0" rtlCol="0" anchor="t"/>
          <a:lstStyle/>
          <a:p>
            <a:pPr algn="l" indent="0" marL="0">
              <a:lnSpc>
                <a:spcPts val="4500"/>
              </a:lnSpc>
              <a:buNone/>
            </a:pPr>
            <a:r>
              <a:rPr lang="en-US" sz="3600" dirty="0">
                <a:solidFill>
                  <a:srgbClr val="F98AC7"/>
                </a:solidFill>
                <a:latin typeface="Lora" pitchFamily="34" charset="0"/>
                <a:ea typeface="Lora" pitchFamily="34" charset="-122"/>
                <a:cs typeface="Lora" pitchFamily="34" charset="-120"/>
              </a:rPr>
              <a:t>Key Features &amp; Capabilities</a:t>
            </a:r>
            <a:endParaRPr lang="en-US" sz="3600" dirty="0"/>
          </a:p>
        </p:txBody>
      </p:sp>
      <p:sp>
        <p:nvSpPr>
          <p:cNvPr id="4" name="Shape 1"/>
          <p:cNvSpPr/>
          <p:nvPr/>
        </p:nvSpPr>
        <p:spPr>
          <a:xfrm>
            <a:off x="685443" y="1564838"/>
            <a:ext cx="7773114" cy="1423868"/>
          </a:xfrm>
          <a:prstGeom prst="roundRect">
            <a:avLst>
              <a:gd name="adj" fmla="val 2063"/>
            </a:avLst>
          </a:prstGeom>
          <a:solidFill>
            <a:srgbClr val="444752"/>
          </a:solidFill>
          <a:ln/>
        </p:spPr>
      </p:sp>
      <p:sp>
        <p:nvSpPr>
          <p:cNvPr id="5" name="Text 2"/>
          <p:cNvSpPr/>
          <p:nvPr/>
        </p:nvSpPr>
        <p:spPr>
          <a:xfrm>
            <a:off x="881301" y="1760696"/>
            <a:ext cx="2304217" cy="287893"/>
          </a:xfrm>
          <a:prstGeom prst="rect">
            <a:avLst/>
          </a:prstGeom>
          <a:noFill/>
          <a:ln/>
        </p:spPr>
        <p:txBody>
          <a:bodyPr wrap="none" lIns="0" tIns="0" rIns="0" bIns="0" rtlCol="0" anchor="t"/>
          <a:lstStyle/>
          <a:p>
            <a:pPr algn="l" indent="0" marL="0">
              <a:lnSpc>
                <a:spcPts val="2250"/>
              </a:lnSpc>
              <a:buNone/>
            </a:pPr>
            <a:r>
              <a:rPr lang="en-US" sz="1800" dirty="0">
                <a:solidFill>
                  <a:srgbClr val="D6E5EF"/>
                </a:solidFill>
                <a:latin typeface="Lora" pitchFamily="34" charset="0"/>
                <a:ea typeface="Lora" pitchFamily="34" charset="-122"/>
                <a:cs typeface="Lora" pitchFamily="34" charset="-120"/>
              </a:rPr>
              <a:t>Application Control</a:t>
            </a:r>
            <a:endParaRPr lang="en-US" sz="1800" dirty="0"/>
          </a:p>
        </p:txBody>
      </p:sp>
      <p:sp>
        <p:nvSpPr>
          <p:cNvPr id="6" name="Text 3"/>
          <p:cNvSpPr/>
          <p:nvPr/>
        </p:nvSpPr>
        <p:spPr>
          <a:xfrm>
            <a:off x="881301" y="2166104"/>
            <a:ext cx="7381399" cy="626745"/>
          </a:xfrm>
          <a:prstGeom prst="rect">
            <a:avLst/>
          </a:prstGeom>
          <a:noFill/>
          <a:ln/>
        </p:spPr>
        <p:txBody>
          <a:bodyPr wrap="square" lIns="0" tIns="0" rIns="0" bIns="0" rtlCol="0" anchor="t"/>
          <a:lstStyle/>
          <a:p>
            <a:pPr algn="l" indent="0" marL="0">
              <a:lnSpc>
                <a:spcPts val="2450"/>
              </a:lnSpc>
              <a:buNone/>
            </a:pPr>
            <a:r>
              <a:rPr lang="en-US" sz="1500" dirty="0">
                <a:solidFill>
                  <a:srgbClr val="D6E5EF"/>
                </a:solidFill>
                <a:latin typeface="Source Sans Pro" pitchFamily="34" charset="0"/>
                <a:ea typeface="Source Sans Pro" pitchFamily="34" charset="-122"/>
                <a:cs typeface="Source Sans Pro" pitchFamily="34" charset="-120"/>
              </a:rPr>
              <a:t>Open applications and files with commands like "open Chrome" or "open Downloads folder" using OS integration.</a:t>
            </a:r>
            <a:endParaRPr lang="en-US" sz="1500" dirty="0"/>
          </a:p>
        </p:txBody>
      </p:sp>
      <p:sp>
        <p:nvSpPr>
          <p:cNvPr id="7" name="Shape 4"/>
          <p:cNvSpPr/>
          <p:nvPr/>
        </p:nvSpPr>
        <p:spPr>
          <a:xfrm>
            <a:off x="685443" y="3184565"/>
            <a:ext cx="7773114" cy="1423868"/>
          </a:xfrm>
          <a:prstGeom prst="roundRect">
            <a:avLst>
              <a:gd name="adj" fmla="val 2063"/>
            </a:avLst>
          </a:prstGeom>
          <a:solidFill>
            <a:srgbClr val="444752"/>
          </a:solidFill>
          <a:ln/>
        </p:spPr>
      </p:sp>
      <p:sp>
        <p:nvSpPr>
          <p:cNvPr id="8" name="Text 5"/>
          <p:cNvSpPr/>
          <p:nvPr/>
        </p:nvSpPr>
        <p:spPr>
          <a:xfrm>
            <a:off x="881301" y="3380423"/>
            <a:ext cx="2304217" cy="287893"/>
          </a:xfrm>
          <a:prstGeom prst="rect">
            <a:avLst/>
          </a:prstGeom>
          <a:noFill/>
          <a:ln/>
        </p:spPr>
        <p:txBody>
          <a:bodyPr wrap="none" lIns="0" tIns="0" rIns="0" bIns="0" rtlCol="0" anchor="t"/>
          <a:lstStyle/>
          <a:p>
            <a:pPr algn="l" indent="0" marL="0">
              <a:lnSpc>
                <a:spcPts val="2250"/>
              </a:lnSpc>
              <a:buNone/>
            </a:pPr>
            <a:r>
              <a:rPr lang="en-US" sz="1800" dirty="0">
                <a:solidFill>
                  <a:srgbClr val="D6E5EF"/>
                </a:solidFill>
                <a:latin typeface="Lora" pitchFamily="34" charset="0"/>
                <a:ea typeface="Lora" pitchFamily="34" charset="-122"/>
                <a:cs typeface="Lora" pitchFamily="34" charset="-120"/>
              </a:rPr>
              <a:t>Web Navigation</a:t>
            </a:r>
            <a:endParaRPr lang="en-US" sz="1800" dirty="0"/>
          </a:p>
        </p:txBody>
      </p:sp>
      <p:sp>
        <p:nvSpPr>
          <p:cNvPr id="9" name="Text 6"/>
          <p:cNvSpPr/>
          <p:nvPr/>
        </p:nvSpPr>
        <p:spPr>
          <a:xfrm>
            <a:off x="881301" y="3785830"/>
            <a:ext cx="7381399" cy="626745"/>
          </a:xfrm>
          <a:prstGeom prst="rect">
            <a:avLst/>
          </a:prstGeom>
          <a:noFill/>
          <a:ln/>
        </p:spPr>
        <p:txBody>
          <a:bodyPr wrap="square" lIns="0" tIns="0" rIns="0" bIns="0" rtlCol="0" anchor="t"/>
          <a:lstStyle/>
          <a:p>
            <a:pPr algn="l" indent="0" marL="0">
              <a:lnSpc>
                <a:spcPts val="2450"/>
              </a:lnSpc>
              <a:buNone/>
            </a:pPr>
            <a:r>
              <a:rPr lang="en-US" sz="1500" dirty="0">
                <a:solidFill>
                  <a:srgbClr val="D6E5EF"/>
                </a:solidFill>
                <a:latin typeface="Source Sans Pro" pitchFamily="34" charset="0"/>
                <a:ea typeface="Source Sans Pro" pitchFamily="34" charset="-122"/>
                <a:cs typeface="Source Sans Pro" pitchFamily="34" charset="-120"/>
              </a:rPr>
              <a:t>Search the web, open specific websites, or play videos on YouTube with natural language commands.</a:t>
            </a:r>
            <a:endParaRPr lang="en-US" sz="1500" dirty="0"/>
          </a:p>
        </p:txBody>
      </p:sp>
      <p:sp>
        <p:nvSpPr>
          <p:cNvPr id="10" name="Shape 7"/>
          <p:cNvSpPr/>
          <p:nvPr/>
        </p:nvSpPr>
        <p:spPr>
          <a:xfrm>
            <a:off x="685443" y="4804291"/>
            <a:ext cx="7773114" cy="1110496"/>
          </a:xfrm>
          <a:prstGeom prst="roundRect">
            <a:avLst>
              <a:gd name="adj" fmla="val 2646"/>
            </a:avLst>
          </a:prstGeom>
          <a:solidFill>
            <a:srgbClr val="444752"/>
          </a:solidFill>
          <a:ln/>
        </p:spPr>
      </p:sp>
      <p:sp>
        <p:nvSpPr>
          <p:cNvPr id="11" name="Text 8"/>
          <p:cNvSpPr/>
          <p:nvPr/>
        </p:nvSpPr>
        <p:spPr>
          <a:xfrm>
            <a:off x="881301" y="5000149"/>
            <a:ext cx="2304217" cy="287893"/>
          </a:xfrm>
          <a:prstGeom prst="rect">
            <a:avLst/>
          </a:prstGeom>
          <a:noFill/>
          <a:ln/>
        </p:spPr>
        <p:txBody>
          <a:bodyPr wrap="none" lIns="0" tIns="0" rIns="0" bIns="0" rtlCol="0" anchor="t"/>
          <a:lstStyle/>
          <a:p>
            <a:pPr algn="l" indent="0" marL="0">
              <a:lnSpc>
                <a:spcPts val="2250"/>
              </a:lnSpc>
              <a:buNone/>
            </a:pPr>
            <a:r>
              <a:rPr lang="en-US" sz="1800" dirty="0">
                <a:solidFill>
                  <a:srgbClr val="D6E5EF"/>
                </a:solidFill>
                <a:latin typeface="Lora" pitchFamily="34" charset="0"/>
                <a:ea typeface="Lora" pitchFamily="34" charset="-122"/>
                <a:cs typeface="Lora" pitchFamily="34" charset="-120"/>
              </a:rPr>
              <a:t>Information Retrieval</a:t>
            </a:r>
            <a:endParaRPr lang="en-US" sz="1800" dirty="0"/>
          </a:p>
        </p:txBody>
      </p:sp>
      <p:sp>
        <p:nvSpPr>
          <p:cNvPr id="12" name="Text 9"/>
          <p:cNvSpPr/>
          <p:nvPr/>
        </p:nvSpPr>
        <p:spPr>
          <a:xfrm>
            <a:off x="881301" y="5405557"/>
            <a:ext cx="7381399" cy="313373"/>
          </a:xfrm>
          <a:prstGeom prst="rect">
            <a:avLst/>
          </a:prstGeom>
          <a:noFill/>
          <a:ln/>
        </p:spPr>
        <p:txBody>
          <a:bodyPr wrap="none" lIns="0" tIns="0" rIns="0" bIns="0" rtlCol="0" anchor="t"/>
          <a:lstStyle/>
          <a:p>
            <a:pPr algn="l" indent="0" marL="0">
              <a:lnSpc>
                <a:spcPts val="2450"/>
              </a:lnSpc>
              <a:buNone/>
            </a:pPr>
            <a:r>
              <a:rPr lang="en-US" sz="1500" dirty="0">
                <a:solidFill>
                  <a:srgbClr val="D6E5EF"/>
                </a:solidFill>
                <a:latin typeface="Source Sans Pro" pitchFamily="34" charset="0"/>
                <a:ea typeface="Source Sans Pro" pitchFamily="34" charset="-122"/>
                <a:cs typeface="Source Sans Pro" pitchFamily="34" charset="-120"/>
              </a:rPr>
              <a:t>Get current time, date, weather updates, and answers to general knowledge questions.</a:t>
            </a:r>
            <a:endParaRPr lang="en-US" sz="1500" dirty="0"/>
          </a:p>
        </p:txBody>
      </p:sp>
      <p:sp>
        <p:nvSpPr>
          <p:cNvPr id="13" name="Shape 10"/>
          <p:cNvSpPr/>
          <p:nvPr/>
        </p:nvSpPr>
        <p:spPr>
          <a:xfrm>
            <a:off x="685443" y="6110645"/>
            <a:ext cx="7773114" cy="1423868"/>
          </a:xfrm>
          <a:prstGeom prst="roundRect">
            <a:avLst>
              <a:gd name="adj" fmla="val 2063"/>
            </a:avLst>
          </a:prstGeom>
          <a:solidFill>
            <a:srgbClr val="444752"/>
          </a:solidFill>
          <a:ln/>
        </p:spPr>
      </p:sp>
      <p:sp>
        <p:nvSpPr>
          <p:cNvPr id="14" name="Text 11"/>
          <p:cNvSpPr/>
          <p:nvPr/>
        </p:nvSpPr>
        <p:spPr>
          <a:xfrm>
            <a:off x="881301" y="6306503"/>
            <a:ext cx="2304217" cy="287893"/>
          </a:xfrm>
          <a:prstGeom prst="rect">
            <a:avLst/>
          </a:prstGeom>
          <a:noFill/>
          <a:ln/>
        </p:spPr>
        <p:txBody>
          <a:bodyPr wrap="none" lIns="0" tIns="0" rIns="0" bIns="0" rtlCol="0" anchor="t"/>
          <a:lstStyle/>
          <a:p>
            <a:pPr algn="l" indent="0" marL="0">
              <a:lnSpc>
                <a:spcPts val="2250"/>
              </a:lnSpc>
              <a:buNone/>
            </a:pPr>
            <a:r>
              <a:rPr lang="en-US" sz="1800" dirty="0">
                <a:solidFill>
                  <a:srgbClr val="D6E5EF"/>
                </a:solidFill>
                <a:latin typeface="Lora" pitchFamily="34" charset="0"/>
                <a:ea typeface="Lora" pitchFamily="34" charset="-122"/>
                <a:cs typeface="Lora" pitchFamily="34" charset="-120"/>
              </a:rPr>
              <a:t>Media Control</a:t>
            </a:r>
            <a:endParaRPr lang="en-US" sz="1800" dirty="0"/>
          </a:p>
        </p:txBody>
      </p:sp>
      <p:sp>
        <p:nvSpPr>
          <p:cNvPr id="15" name="Text 12"/>
          <p:cNvSpPr/>
          <p:nvPr/>
        </p:nvSpPr>
        <p:spPr>
          <a:xfrm>
            <a:off x="881301" y="6711910"/>
            <a:ext cx="7381399" cy="626745"/>
          </a:xfrm>
          <a:prstGeom prst="rect">
            <a:avLst/>
          </a:prstGeom>
          <a:noFill/>
          <a:ln/>
        </p:spPr>
        <p:txBody>
          <a:bodyPr wrap="square" lIns="0" tIns="0" rIns="0" bIns="0" rtlCol="0" anchor="t"/>
          <a:lstStyle/>
          <a:p>
            <a:pPr algn="l" indent="0" marL="0">
              <a:lnSpc>
                <a:spcPts val="2450"/>
              </a:lnSpc>
              <a:buNone/>
            </a:pPr>
            <a:r>
              <a:rPr lang="en-US" sz="1500" dirty="0">
                <a:solidFill>
                  <a:srgbClr val="D6E5EF"/>
                </a:solidFill>
                <a:latin typeface="Source Sans Pro" pitchFamily="34" charset="0"/>
                <a:ea typeface="Source Sans Pro" pitchFamily="34" charset="-122"/>
                <a:cs typeface="Source Sans Pro" pitchFamily="34" charset="-120"/>
              </a:rPr>
              <a:t>Play music on Spotify or YouTube, set reminders, and send emails through voice commands.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68693" y="1897023"/>
            <a:ext cx="5809059" cy="726043"/>
          </a:xfrm>
          <a:prstGeom prst="rect">
            <a:avLst/>
          </a:prstGeom>
          <a:noFill/>
          <a:ln/>
        </p:spPr>
        <p:txBody>
          <a:bodyPr wrap="none" lIns="0" tIns="0" rIns="0" bIns="0" rtlCol="0" anchor="t"/>
          <a:lstStyle/>
          <a:p>
            <a:pPr algn="l" indent="0" marL="0">
              <a:lnSpc>
                <a:spcPts val="5700"/>
              </a:lnSpc>
              <a:buNone/>
            </a:pPr>
            <a:r>
              <a:rPr lang="en-US" sz="4550" dirty="0">
                <a:solidFill>
                  <a:srgbClr val="F98AC7"/>
                </a:solidFill>
                <a:latin typeface="Lora" pitchFamily="34" charset="0"/>
                <a:ea typeface="Lora" pitchFamily="34" charset="-122"/>
                <a:cs typeface="Lora" pitchFamily="34" charset="-120"/>
              </a:rPr>
              <a:t>Project Results</a:t>
            </a:r>
            <a:endParaRPr lang="en-US" sz="4550" dirty="0"/>
          </a:p>
        </p:txBody>
      </p:sp>
      <p:sp>
        <p:nvSpPr>
          <p:cNvPr id="3" name="Text 1"/>
          <p:cNvSpPr/>
          <p:nvPr/>
        </p:nvSpPr>
        <p:spPr>
          <a:xfrm>
            <a:off x="968693" y="3116818"/>
            <a:ext cx="12692896"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D6E5EF"/>
                </a:solidFill>
                <a:latin typeface="Source Sans Pro" pitchFamily="34" charset="0"/>
                <a:ea typeface="Source Sans Pro" pitchFamily="34" charset="-122"/>
                <a:cs typeface="Source Sans Pro" pitchFamily="34" charset="-120"/>
              </a:rPr>
              <a:t>Successful integration of voice recognition, natural language processing, and web technologies to build a versatile AI assistant.</a:t>
            </a:r>
            <a:endParaRPr lang="en-US" sz="1900" dirty="0"/>
          </a:p>
        </p:txBody>
      </p:sp>
      <p:sp>
        <p:nvSpPr>
          <p:cNvPr id="4" name="Text 2"/>
          <p:cNvSpPr/>
          <p:nvPr/>
        </p:nvSpPr>
        <p:spPr>
          <a:xfrm>
            <a:off x="968693" y="3993237"/>
            <a:ext cx="12692896"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D6E5EF"/>
                </a:solidFill>
                <a:latin typeface="Source Sans Pro" pitchFamily="34" charset="0"/>
                <a:ea typeface="Source Sans Pro" pitchFamily="34" charset="-122"/>
                <a:cs typeface="Source Sans Pro" pitchFamily="34" charset="-120"/>
              </a:rPr>
              <a:t>User testing demonstrated high accuracy in command recognition and execution.</a:t>
            </a:r>
            <a:endParaRPr lang="en-US" sz="1900" dirty="0"/>
          </a:p>
        </p:txBody>
      </p:sp>
      <p:sp>
        <p:nvSpPr>
          <p:cNvPr id="5" name="Text 3"/>
          <p:cNvSpPr/>
          <p:nvPr/>
        </p:nvSpPr>
        <p:spPr>
          <a:xfrm>
            <a:off x="968693" y="4474607"/>
            <a:ext cx="12692896"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D6E5EF"/>
                </a:solidFill>
                <a:latin typeface="Source Sans Pro" pitchFamily="34" charset="0"/>
                <a:ea typeface="Source Sans Pro" pitchFamily="34" charset="-122"/>
                <a:cs typeface="Source Sans Pro" pitchFamily="34" charset="-120"/>
              </a:rPr>
              <a:t>Dual interface with voice and text input provided flexibility for different usage scenarios.</a:t>
            </a:r>
            <a:endParaRPr lang="en-US" sz="1900" dirty="0"/>
          </a:p>
        </p:txBody>
      </p:sp>
      <p:sp>
        <p:nvSpPr>
          <p:cNvPr id="6" name="Text 4"/>
          <p:cNvSpPr/>
          <p:nvPr/>
        </p:nvSpPr>
        <p:spPr>
          <a:xfrm>
            <a:off x="968693" y="5147310"/>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The project theory centers on combining advanced speech processing with interactive web platforms to provide seamless and natural user interactions. This integration enables broad accessibility and enhances user experience by adapting to varied interaction preferences.</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161580"/>
          </a:xfrm>
          <a:prstGeom prst="rect">
            <a:avLst/>
          </a:prstGeom>
        </p:spPr>
      </p:pic>
      <p:sp>
        <p:nvSpPr>
          <p:cNvPr id="3" name="Text 0"/>
          <p:cNvSpPr/>
          <p:nvPr/>
        </p:nvSpPr>
        <p:spPr>
          <a:xfrm>
            <a:off x="968693" y="2677239"/>
            <a:ext cx="4321493" cy="508516"/>
          </a:xfrm>
          <a:prstGeom prst="rect">
            <a:avLst/>
          </a:prstGeom>
          <a:noFill/>
          <a:ln/>
        </p:spPr>
        <p:txBody>
          <a:bodyPr wrap="none" lIns="0" tIns="0" rIns="0" bIns="0" rtlCol="0" anchor="t"/>
          <a:lstStyle/>
          <a:p>
            <a:pPr algn="l" indent="0" marL="0">
              <a:lnSpc>
                <a:spcPts val="4000"/>
              </a:lnSpc>
              <a:buNone/>
            </a:pPr>
            <a:r>
              <a:rPr lang="en-US" sz="3200" dirty="0">
                <a:solidFill>
                  <a:srgbClr val="F98AC7"/>
                </a:solidFill>
                <a:latin typeface="Lora" pitchFamily="34" charset="0"/>
                <a:ea typeface="Lora" pitchFamily="34" charset="-122"/>
                <a:cs typeface="Lora" pitchFamily="34" charset="-120"/>
              </a:rPr>
              <a:t>Challenges &amp; Solutions</a:t>
            </a:r>
            <a:endParaRPr lang="en-US" sz="3200" dirty="0"/>
          </a:p>
        </p:txBody>
      </p:sp>
      <p:sp>
        <p:nvSpPr>
          <p:cNvPr id="4" name="Shape 1"/>
          <p:cNvSpPr/>
          <p:nvPr/>
        </p:nvSpPr>
        <p:spPr>
          <a:xfrm>
            <a:off x="7303651" y="3445073"/>
            <a:ext cx="22860" cy="4268748"/>
          </a:xfrm>
          <a:prstGeom prst="roundRect">
            <a:avLst>
              <a:gd name="adj" fmla="val 113469"/>
            </a:avLst>
          </a:prstGeom>
          <a:solidFill>
            <a:srgbClr val="5D606B"/>
          </a:solidFill>
          <a:ln/>
        </p:spPr>
      </p:sp>
      <p:sp>
        <p:nvSpPr>
          <p:cNvPr id="5" name="Shape 2"/>
          <p:cNvSpPr/>
          <p:nvPr/>
        </p:nvSpPr>
        <p:spPr>
          <a:xfrm>
            <a:off x="6624697" y="3628072"/>
            <a:ext cx="518755" cy="22860"/>
          </a:xfrm>
          <a:prstGeom prst="roundRect">
            <a:avLst>
              <a:gd name="adj" fmla="val 113469"/>
            </a:avLst>
          </a:prstGeom>
          <a:solidFill>
            <a:srgbClr val="5D606B"/>
          </a:solidFill>
          <a:ln/>
        </p:spPr>
      </p:sp>
      <p:sp>
        <p:nvSpPr>
          <p:cNvPr id="6" name="Shape 3"/>
          <p:cNvSpPr/>
          <p:nvPr/>
        </p:nvSpPr>
        <p:spPr>
          <a:xfrm>
            <a:off x="7120592" y="3445073"/>
            <a:ext cx="388977" cy="388977"/>
          </a:xfrm>
          <a:prstGeom prst="roundRect">
            <a:avLst>
              <a:gd name="adj" fmla="val 6669"/>
            </a:avLst>
          </a:prstGeom>
          <a:solidFill>
            <a:srgbClr val="444752"/>
          </a:solidFill>
          <a:ln/>
        </p:spPr>
      </p:sp>
      <p:sp>
        <p:nvSpPr>
          <p:cNvPr id="7" name="Text 4"/>
          <p:cNvSpPr/>
          <p:nvPr/>
        </p:nvSpPr>
        <p:spPr>
          <a:xfrm>
            <a:off x="7192982" y="3486924"/>
            <a:ext cx="244078" cy="305157"/>
          </a:xfrm>
          <a:prstGeom prst="rect">
            <a:avLst/>
          </a:prstGeom>
          <a:noFill/>
          <a:ln/>
        </p:spPr>
        <p:txBody>
          <a:bodyPr wrap="none" lIns="0" tIns="0" rIns="0" bIns="0" rtlCol="0" anchor="t"/>
          <a:lstStyle/>
          <a:p>
            <a:pPr algn="ctr" indent="0" marL="0">
              <a:lnSpc>
                <a:spcPts val="1900"/>
              </a:lnSpc>
              <a:buNone/>
            </a:pPr>
            <a:r>
              <a:rPr lang="en-US" sz="1900" dirty="0">
                <a:solidFill>
                  <a:srgbClr val="D6E5EF"/>
                </a:solidFill>
                <a:latin typeface="Lora" pitchFamily="34" charset="0"/>
                <a:ea typeface="Lora" pitchFamily="34" charset="-122"/>
                <a:cs typeface="Lora" pitchFamily="34" charset="-120"/>
              </a:rPr>
              <a:t>1</a:t>
            </a:r>
            <a:endParaRPr lang="en-US" sz="1900" dirty="0"/>
          </a:p>
        </p:txBody>
      </p:sp>
      <p:sp>
        <p:nvSpPr>
          <p:cNvPr id="8" name="Text 5"/>
          <p:cNvSpPr/>
          <p:nvPr/>
        </p:nvSpPr>
        <p:spPr>
          <a:xfrm>
            <a:off x="3818692" y="3504486"/>
            <a:ext cx="2631758" cy="254317"/>
          </a:xfrm>
          <a:prstGeom prst="rect">
            <a:avLst/>
          </a:prstGeom>
          <a:noFill/>
          <a:ln/>
        </p:spPr>
        <p:txBody>
          <a:bodyPr wrap="none" lIns="0" tIns="0" rIns="0" bIns="0" rtlCol="0" anchor="t"/>
          <a:lstStyle/>
          <a:p>
            <a:pPr algn="r" indent="0" marL="0">
              <a:lnSpc>
                <a:spcPts val="2000"/>
              </a:lnSpc>
              <a:buNone/>
            </a:pPr>
            <a:r>
              <a:rPr lang="en-US" sz="1600" dirty="0">
                <a:solidFill>
                  <a:srgbClr val="D6E5EF"/>
                </a:solidFill>
                <a:latin typeface="Lora" pitchFamily="34" charset="0"/>
                <a:ea typeface="Lora" pitchFamily="34" charset="-122"/>
                <a:cs typeface="Lora" pitchFamily="34" charset="-120"/>
              </a:rPr>
              <a:t>Voice Recognition Accuracy</a:t>
            </a:r>
            <a:endParaRPr lang="en-US" sz="1600" dirty="0"/>
          </a:p>
        </p:txBody>
      </p:sp>
      <p:sp>
        <p:nvSpPr>
          <p:cNvPr id="9" name="Text 6"/>
          <p:cNvSpPr/>
          <p:nvPr/>
        </p:nvSpPr>
        <p:spPr>
          <a:xfrm>
            <a:off x="968693" y="3862507"/>
            <a:ext cx="5481757" cy="829747"/>
          </a:xfrm>
          <a:prstGeom prst="rect">
            <a:avLst/>
          </a:prstGeom>
          <a:noFill/>
          <a:ln/>
        </p:spPr>
        <p:txBody>
          <a:bodyPr wrap="square" lIns="0" tIns="0" rIns="0" bIns="0" rtlCol="0" anchor="t"/>
          <a:lstStyle/>
          <a:p>
            <a:pPr algn="r" indent="0" marL="0">
              <a:lnSpc>
                <a:spcPts val="2150"/>
              </a:lnSpc>
              <a:buNone/>
            </a:pPr>
            <a:r>
              <a:rPr lang="en-US" sz="1350" dirty="0">
                <a:solidFill>
                  <a:srgbClr val="D6E5EF"/>
                </a:solidFill>
                <a:latin typeface="Source Sans Pro" pitchFamily="34" charset="0"/>
                <a:ea typeface="Source Sans Pro" pitchFamily="34" charset="-122"/>
                <a:cs typeface="Source Sans Pro" pitchFamily="34" charset="-120"/>
              </a:rPr>
              <a:t>Challenge: Inconsistent speech recognition in noisy environments. Solution: Implemented noise filtering and context-aware command processing to improve accuracy.</a:t>
            </a:r>
            <a:endParaRPr lang="en-US" sz="1350" dirty="0"/>
          </a:p>
        </p:txBody>
      </p:sp>
      <p:sp>
        <p:nvSpPr>
          <p:cNvPr id="10" name="Shape 7"/>
          <p:cNvSpPr/>
          <p:nvPr/>
        </p:nvSpPr>
        <p:spPr>
          <a:xfrm>
            <a:off x="7486710" y="4665464"/>
            <a:ext cx="518755" cy="22860"/>
          </a:xfrm>
          <a:prstGeom prst="roundRect">
            <a:avLst>
              <a:gd name="adj" fmla="val 113469"/>
            </a:avLst>
          </a:prstGeom>
          <a:solidFill>
            <a:srgbClr val="5D606B"/>
          </a:solidFill>
          <a:ln/>
        </p:spPr>
      </p:sp>
      <p:sp>
        <p:nvSpPr>
          <p:cNvPr id="11" name="Shape 8"/>
          <p:cNvSpPr/>
          <p:nvPr/>
        </p:nvSpPr>
        <p:spPr>
          <a:xfrm>
            <a:off x="7120592" y="4482465"/>
            <a:ext cx="388977" cy="388977"/>
          </a:xfrm>
          <a:prstGeom prst="roundRect">
            <a:avLst>
              <a:gd name="adj" fmla="val 6669"/>
            </a:avLst>
          </a:prstGeom>
          <a:solidFill>
            <a:srgbClr val="444752"/>
          </a:solidFill>
          <a:ln/>
        </p:spPr>
      </p:sp>
      <p:pic>
        <p:nvPicPr>
          <p:cNvPr id="12" name="Image 1" descr="preencoded.png">    </p:cNvPr>
          <p:cNvPicPr>
            <a:picLocks noChangeAspect="1"/>
          </p:cNvPicPr>
          <p:nvPr/>
        </p:nvPicPr>
        <p:blipFill>
          <a:blip r:embed="rId2"/>
          <a:stretch>
            <a:fillRect/>
          </a:stretch>
        </p:blipFill>
        <p:spPr>
          <a:xfrm>
            <a:off x="7192982" y="4524315"/>
            <a:ext cx="244078" cy="305157"/>
          </a:xfrm>
          <a:prstGeom prst="rect">
            <a:avLst/>
          </a:prstGeom>
        </p:spPr>
      </p:pic>
      <p:sp>
        <p:nvSpPr>
          <p:cNvPr id="13" name="Text 9"/>
          <p:cNvSpPr/>
          <p:nvPr/>
        </p:nvSpPr>
        <p:spPr>
          <a:xfrm>
            <a:off x="8179713" y="4541877"/>
            <a:ext cx="3425071" cy="254317"/>
          </a:xfrm>
          <a:prstGeom prst="rect">
            <a:avLst/>
          </a:prstGeom>
          <a:noFill/>
          <a:ln/>
        </p:spPr>
        <p:txBody>
          <a:bodyPr wrap="none" lIns="0" tIns="0" rIns="0" bIns="0" rtlCol="0" anchor="t"/>
          <a:lstStyle/>
          <a:p>
            <a:pPr algn="l" indent="0" marL="0">
              <a:lnSpc>
                <a:spcPts val="2000"/>
              </a:lnSpc>
              <a:buNone/>
            </a:pPr>
            <a:r>
              <a:rPr lang="en-US" sz="1600" dirty="0">
                <a:solidFill>
                  <a:srgbClr val="D6E5EF"/>
                </a:solidFill>
                <a:latin typeface="Lora" pitchFamily="34" charset="0"/>
                <a:ea typeface="Lora" pitchFamily="34" charset="-122"/>
                <a:cs typeface="Lora" pitchFamily="34" charset="-120"/>
              </a:rPr>
              <a:t>Synchronization Between Interfaces</a:t>
            </a:r>
            <a:endParaRPr lang="en-US" sz="1600" dirty="0"/>
          </a:p>
        </p:txBody>
      </p:sp>
      <p:sp>
        <p:nvSpPr>
          <p:cNvPr id="14" name="Text 10"/>
          <p:cNvSpPr/>
          <p:nvPr/>
        </p:nvSpPr>
        <p:spPr>
          <a:xfrm>
            <a:off x="8179713" y="4899898"/>
            <a:ext cx="5481876" cy="829747"/>
          </a:xfrm>
          <a:prstGeom prst="rect">
            <a:avLst/>
          </a:prstGeom>
          <a:noFill/>
          <a:ln/>
        </p:spPr>
        <p:txBody>
          <a:bodyPr wrap="square" lIns="0" tIns="0" rIns="0" bIns="0" rtlCol="0" anchor="t"/>
          <a:lstStyle/>
          <a:p>
            <a:pPr algn="l" indent="0" marL="0">
              <a:lnSpc>
                <a:spcPts val="2150"/>
              </a:lnSpc>
              <a:buNone/>
            </a:pPr>
            <a:r>
              <a:rPr lang="en-US" sz="1350" dirty="0">
                <a:solidFill>
                  <a:srgbClr val="D6E5EF"/>
                </a:solidFill>
                <a:latin typeface="Source Sans Pro" pitchFamily="34" charset="0"/>
                <a:ea typeface="Source Sans Pro" pitchFamily="34" charset="-122"/>
                <a:cs typeface="Source Sans Pro" pitchFamily="34" charset="-120"/>
              </a:rPr>
              <a:t>Challenge: Maintaining consistent state between desktop and web interfaces. Solution: Developed a shared command processing engine in main.py that handles inputs from both sources.</a:t>
            </a:r>
            <a:endParaRPr lang="en-US" sz="1350" dirty="0"/>
          </a:p>
        </p:txBody>
      </p:sp>
      <p:sp>
        <p:nvSpPr>
          <p:cNvPr id="15" name="Shape 11"/>
          <p:cNvSpPr/>
          <p:nvPr/>
        </p:nvSpPr>
        <p:spPr>
          <a:xfrm>
            <a:off x="6624697" y="5559743"/>
            <a:ext cx="518755" cy="22860"/>
          </a:xfrm>
          <a:prstGeom prst="roundRect">
            <a:avLst>
              <a:gd name="adj" fmla="val 113469"/>
            </a:avLst>
          </a:prstGeom>
          <a:solidFill>
            <a:srgbClr val="5D606B"/>
          </a:solidFill>
          <a:ln/>
        </p:spPr>
      </p:sp>
      <p:sp>
        <p:nvSpPr>
          <p:cNvPr id="16" name="Shape 12"/>
          <p:cNvSpPr/>
          <p:nvPr/>
        </p:nvSpPr>
        <p:spPr>
          <a:xfrm>
            <a:off x="7120592" y="5376743"/>
            <a:ext cx="388977" cy="388977"/>
          </a:xfrm>
          <a:prstGeom prst="roundRect">
            <a:avLst>
              <a:gd name="adj" fmla="val 6669"/>
            </a:avLst>
          </a:prstGeom>
          <a:solidFill>
            <a:srgbClr val="444752"/>
          </a:solidFill>
          <a:ln/>
        </p:spPr>
      </p:sp>
      <p:pic>
        <p:nvPicPr>
          <p:cNvPr id="17" name="Image 2" descr="preencoded.png">    </p:cNvPr>
          <p:cNvPicPr>
            <a:picLocks noChangeAspect="1"/>
          </p:cNvPicPr>
          <p:nvPr/>
        </p:nvPicPr>
        <p:blipFill>
          <a:blip r:embed="rId3"/>
          <a:stretch>
            <a:fillRect/>
          </a:stretch>
        </p:blipFill>
        <p:spPr>
          <a:xfrm>
            <a:off x="7192982" y="5418594"/>
            <a:ext cx="244078" cy="305157"/>
          </a:xfrm>
          <a:prstGeom prst="rect">
            <a:avLst/>
          </a:prstGeom>
        </p:spPr>
      </p:pic>
      <p:sp>
        <p:nvSpPr>
          <p:cNvPr id="18" name="Text 13"/>
          <p:cNvSpPr/>
          <p:nvPr/>
        </p:nvSpPr>
        <p:spPr>
          <a:xfrm>
            <a:off x="3667244" y="5436156"/>
            <a:ext cx="2783205" cy="254317"/>
          </a:xfrm>
          <a:prstGeom prst="rect">
            <a:avLst/>
          </a:prstGeom>
          <a:noFill/>
          <a:ln/>
        </p:spPr>
        <p:txBody>
          <a:bodyPr wrap="none" lIns="0" tIns="0" rIns="0" bIns="0" rtlCol="0" anchor="t"/>
          <a:lstStyle/>
          <a:p>
            <a:pPr algn="r" indent="0" marL="0">
              <a:lnSpc>
                <a:spcPts val="2000"/>
              </a:lnSpc>
              <a:buNone/>
            </a:pPr>
            <a:r>
              <a:rPr lang="en-US" sz="1600" dirty="0">
                <a:solidFill>
                  <a:srgbClr val="D6E5EF"/>
                </a:solidFill>
                <a:latin typeface="Lora" pitchFamily="34" charset="0"/>
                <a:ea typeface="Lora" pitchFamily="34" charset="-122"/>
                <a:cs typeface="Lora" pitchFamily="34" charset="-120"/>
              </a:rPr>
              <a:t>Cross-Platform Compatibility</a:t>
            </a:r>
            <a:endParaRPr lang="en-US" sz="1600" dirty="0"/>
          </a:p>
        </p:txBody>
      </p:sp>
      <p:sp>
        <p:nvSpPr>
          <p:cNvPr id="19" name="Text 14"/>
          <p:cNvSpPr/>
          <p:nvPr/>
        </p:nvSpPr>
        <p:spPr>
          <a:xfrm>
            <a:off x="968693" y="5794177"/>
            <a:ext cx="5481757" cy="829747"/>
          </a:xfrm>
          <a:prstGeom prst="rect">
            <a:avLst/>
          </a:prstGeom>
          <a:noFill/>
          <a:ln/>
        </p:spPr>
        <p:txBody>
          <a:bodyPr wrap="square" lIns="0" tIns="0" rIns="0" bIns="0" rtlCol="0" anchor="t"/>
          <a:lstStyle/>
          <a:p>
            <a:pPr algn="r" indent="0" marL="0">
              <a:lnSpc>
                <a:spcPts val="2150"/>
              </a:lnSpc>
              <a:buNone/>
            </a:pPr>
            <a:r>
              <a:rPr lang="en-US" sz="1350" dirty="0">
                <a:solidFill>
                  <a:srgbClr val="D6E5EF"/>
                </a:solidFill>
                <a:latin typeface="Source Sans Pro" pitchFamily="34" charset="0"/>
                <a:ea typeface="Source Sans Pro" pitchFamily="34" charset="-122"/>
                <a:cs typeface="Source Sans Pro" pitchFamily="34" charset="-120"/>
              </a:rPr>
              <a:t>Challenge: Ensuring the assistant works across different operating systems. Solution: Used platform-agnostic libraries and implemented OS-specific fallbacks where needed.</a:t>
            </a:r>
            <a:endParaRPr lang="en-US" sz="1350" dirty="0"/>
          </a:p>
        </p:txBody>
      </p:sp>
      <p:sp>
        <p:nvSpPr>
          <p:cNvPr id="20" name="Shape 15"/>
          <p:cNvSpPr/>
          <p:nvPr/>
        </p:nvSpPr>
        <p:spPr>
          <a:xfrm>
            <a:off x="7486710" y="6454021"/>
            <a:ext cx="518755" cy="22860"/>
          </a:xfrm>
          <a:prstGeom prst="roundRect">
            <a:avLst>
              <a:gd name="adj" fmla="val 113469"/>
            </a:avLst>
          </a:prstGeom>
          <a:solidFill>
            <a:srgbClr val="5D606B"/>
          </a:solidFill>
          <a:ln/>
        </p:spPr>
      </p:sp>
      <p:sp>
        <p:nvSpPr>
          <p:cNvPr id="21" name="Shape 16"/>
          <p:cNvSpPr/>
          <p:nvPr/>
        </p:nvSpPr>
        <p:spPr>
          <a:xfrm>
            <a:off x="7120592" y="6271022"/>
            <a:ext cx="388977" cy="388977"/>
          </a:xfrm>
          <a:prstGeom prst="roundRect">
            <a:avLst>
              <a:gd name="adj" fmla="val 6669"/>
            </a:avLst>
          </a:prstGeom>
          <a:solidFill>
            <a:srgbClr val="444752"/>
          </a:solidFill>
          <a:ln/>
        </p:spPr>
      </p:sp>
      <p:pic>
        <p:nvPicPr>
          <p:cNvPr id="22" name="Image 3" descr="preencoded.png">    </p:cNvPr>
          <p:cNvPicPr>
            <a:picLocks noChangeAspect="1"/>
          </p:cNvPicPr>
          <p:nvPr/>
        </p:nvPicPr>
        <p:blipFill>
          <a:blip r:embed="rId4"/>
          <a:stretch>
            <a:fillRect/>
          </a:stretch>
        </p:blipFill>
        <p:spPr>
          <a:xfrm>
            <a:off x="7192982" y="6312872"/>
            <a:ext cx="244078" cy="305157"/>
          </a:xfrm>
          <a:prstGeom prst="rect">
            <a:avLst/>
          </a:prstGeom>
        </p:spPr>
      </p:pic>
      <p:sp>
        <p:nvSpPr>
          <p:cNvPr id="23" name="Text 17"/>
          <p:cNvSpPr/>
          <p:nvPr/>
        </p:nvSpPr>
        <p:spPr>
          <a:xfrm>
            <a:off x="8179713" y="6330434"/>
            <a:ext cx="2262068" cy="254317"/>
          </a:xfrm>
          <a:prstGeom prst="rect">
            <a:avLst/>
          </a:prstGeom>
          <a:noFill/>
          <a:ln/>
        </p:spPr>
        <p:txBody>
          <a:bodyPr wrap="none" lIns="0" tIns="0" rIns="0" bIns="0" rtlCol="0" anchor="t"/>
          <a:lstStyle/>
          <a:p>
            <a:pPr algn="l" indent="0" marL="0">
              <a:lnSpc>
                <a:spcPts val="2000"/>
              </a:lnSpc>
              <a:buNone/>
            </a:pPr>
            <a:r>
              <a:rPr lang="en-US" sz="1600" dirty="0">
                <a:solidFill>
                  <a:srgbClr val="D6E5EF"/>
                </a:solidFill>
                <a:latin typeface="Lora" pitchFamily="34" charset="0"/>
                <a:ea typeface="Lora" pitchFamily="34" charset="-122"/>
                <a:cs typeface="Lora" pitchFamily="34" charset="-120"/>
              </a:rPr>
              <a:t>User Experience Design</a:t>
            </a:r>
            <a:endParaRPr lang="en-US" sz="1600" dirty="0"/>
          </a:p>
        </p:txBody>
      </p:sp>
      <p:sp>
        <p:nvSpPr>
          <p:cNvPr id="24" name="Text 18"/>
          <p:cNvSpPr/>
          <p:nvPr/>
        </p:nvSpPr>
        <p:spPr>
          <a:xfrm>
            <a:off x="8179713" y="6688455"/>
            <a:ext cx="5481876" cy="829747"/>
          </a:xfrm>
          <a:prstGeom prst="rect">
            <a:avLst/>
          </a:prstGeom>
          <a:noFill/>
          <a:ln/>
        </p:spPr>
        <p:txBody>
          <a:bodyPr wrap="square" lIns="0" tIns="0" rIns="0" bIns="0" rtlCol="0" anchor="t"/>
          <a:lstStyle/>
          <a:p>
            <a:pPr algn="l" indent="0" marL="0">
              <a:lnSpc>
                <a:spcPts val="2150"/>
              </a:lnSpc>
              <a:buNone/>
            </a:pPr>
            <a:r>
              <a:rPr lang="en-US" sz="1350" dirty="0">
                <a:solidFill>
                  <a:srgbClr val="D6E5EF"/>
                </a:solidFill>
                <a:latin typeface="Source Sans Pro" pitchFamily="34" charset="0"/>
                <a:ea typeface="Source Sans Pro" pitchFamily="34" charset="-122"/>
                <a:cs typeface="Source Sans Pro" pitchFamily="34" charset="-120"/>
              </a:rPr>
              <a:t>Challenge: Creating an intuitive interface for both voice and text interaction. Solution: Implemented clear feedback mechanisms and consistent command patterns.</a:t>
            </a:r>
            <a:endParaRPr lang="en-US" sz="1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2025-05-02T04:08:15Z</dcterms:created>
  <dcterms:modified xsi:type="dcterms:W3CDTF">2025-05-02T04:08:15Z</dcterms:modified>
</cp:coreProperties>
</file>