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259" r:id="rId3"/>
    <p:sldId id="260" r:id="rId4"/>
    <p:sldId id="261" r:id="rId5"/>
    <p:sldId id="262" r:id="rId6"/>
    <p:sldId id="263" r:id="rId7"/>
    <p:sldId id="264" r:id="rId8"/>
    <p:sldId id="266" r:id="rId9"/>
    <p:sldId id="267" r:id="rId10"/>
    <p:sldId id="268" r:id="rId11"/>
    <p:sldId id="269"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98" r:id="rId27"/>
    <p:sldId id="299" r:id="rId28"/>
    <p:sldId id="301" r:id="rId29"/>
    <p:sldId id="300" r:id="rId30"/>
    <p:sldId id="302" r:id="rId31"/>
    <p:sldId id="303" r:id="rId32"/>
    <p:sldId id="304" r:id="rId33"/>
    <p:sldId id="305" r:id="rId34"/>
    <p:sldId id="306" r:id="rId35"/>
    <p:sldId id="307" r:id="rId36"/>
    <p:sldId id="308" r:id="rId37"/>
    <p:sldId id="29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E5FE"/>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24" autoAdjust="0"/>
    <p:restoredTop sz="94660"/>
  </p:normalViewPr>
  <p:slideViewPr>
    <p:cSldViewPr snapToGrid="0">
      <p:cViewPr varScale="1">
        <p:scale>
          <a:sx n="65" d="100"/>
          <a:sy n="65" d="100"/>
        </p:scale>
        <p:origin x="9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63E529-2E2C-431D-A49E-1468F67AA328}" type="datetimeFigureOut">
              <a:rPr lang="en-IN" smtClean="0"/>
              <a:t>18-05-2025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91C2A70-00C5-44BE-A107-2C1086B5959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647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3E529-2E2C-431D-A49E-1468F67AA328}"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C2A70-00C5-44BE-A107-2C1086B5959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2736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3E529-2E2C-431D-A49E-1468F67AA328}"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C2A70-00C5-44BE-A107-2C1086B5959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631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63E529-2E2C-431D-A49E-1468F67AA328}"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C2A70-00C5-44BE-A107-2C1086B5959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1552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63E529-2E2C-431D-A49E-1468F67AA328}" type="datetimeFigureOut">
              <a:rPr lang="en-IN" smtClean="0"/>
              <a:t>18-05-2025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1C2A70-00C5-44BE-A107-2C1086B5959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0479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63E529-2E2C-431D-A49E-1468F67AA328}"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C2A70-00C5-44BE-A107-2C1086B5959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33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63E529-2E2C-431D-A49E-1468F67AA328}" type="datetimeFigureOut">
              <a:rPr lang="en-IN" smtClean="0"/>
              <a:t>18-05-2025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1C2A70-00C5-44BE-A107-2C1086B5959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2072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63E529-2E2C-431D-A49E-1468F67AA328}" type="datetimeFigureOut">
              <a:rPr lang="en-IN" smtClean="0"/>
              <a:t>18-05-2025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1C2A70-00C5-44BE-A107-2C1086B5959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602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3E529-2E2C-431D-A49E-1468F67AA328}" type="datetimeFigureOut">
              <a:rPr lang="en-IN" smtClean="0"/>
              <a:t>18-05-2025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1C2A70-00C5-44BE-A107-2C1086B59592}" type="slidenum">
              <a:rPr lang="en-IN" smtClean="0"/>
              <a:t>‹#›</a:t>
            </a:fld>
            <a:endParaRPr lang="en-IN"/>
          </a:p>
        </p:txBody>
      </p:sp>
    </p:spTree>
    <p:extLst>
      <p:ext uri="{BB962C8B-B14F-4D97-AF65-F5344CB8AC3E}">
        <p14:creationId xmlns:p14="http://schemas.microsoft.com/office/powerpoint/2010/main" val="392514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63E529-2E2C-431D-A49E-1468F67AA328}" type="datetimeFigureOut">
              <a:rPr lang="en-IN" smtClean="0"/>
              <a:t>18-05-2025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1C2A70-00C5-44BE-A107-2C1086B5959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5477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B63E529-2E2C-431D-A49E-1468F67AA328}" type="datetimeFigureOut">
              <a:rPr lang="en-IN" smtClean="0"/>
              <a:t>18-05-2025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91C2A70-00C5-44BE-A107-2C1086B5959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2407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B63E529-2E2C-431D-A49E-1468F67AA328}" type="datetimeFigureOut">
              <a:rPr lang="en-IN" smtClean="0"/>
              <a:t>18-05-2025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91C2A70-00C5-44BE-A107-2C1086B5959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3603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48E942-B2B7-C04F-74C5-DE92E1339817}"/>
              </a:ext>
            </a:extLst>
          </p:cNvPr>
          <p:cNvSpPr txBox="1"/>
          <p:nvPr/>
        </p:nvSpPr>
        <p:spPr>
          <a:xfrm>
            <a:off x="0" y="2229399"/>
            <a:ext cx="12192000" cy="923330"/>
          </a:xfrm>
          <a:prstGeom prst="rect">
            <a:avLst/>
          </a:prstGeom>
          <a:noFill/>
        </p:spPr>
        <p:txBody>
          <a:bodyPr wrap="square" rtlCol="0">
            <a:spAutoFit/>
          </a:bodyPr>
          <a:lstStyle/>
          <a:p>
            <a:pPr algn="ctr"/>
            <a:r>
              <a:rPr lang="en-US" sz="5400" b="1" dirty="0">
                <a:latin typeface="Cambria" panose="02040503050406030204" pitchFamily="18" charset="0"/>
                <a:ea typeface="Cambria" panose="02040503050406030204" pitchFamily="18" charset="0"/>
              </a:rPr>
              <a:t>Capstone Project – Retail Analytics</a:t>
            </a:r>
            <a:endParaRPr lang="en-IN" sz="5400" dirty="0"/>
          </a:p>
        </p:txBody>
      </p:sp>
    </p:spTree>
    <p:extLst>
      <p:ext uri="{BB962C8B-B14F-4D97-AF65-F5344CB8AC3E}">
        <p14:creationId xmlns:p14="http://schemas.microsoft.com/office/powerpoint/2010/main" val="85067057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1192F-5D4C-731F-4502-097FB4A636E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F57FC0B-528D-5A7F-3A4E-507CED07A44E}"/>
              </a:ext>
            </a:extLst>
          </p:cNvPr>
          <p:cNvSpPr txBox="1"/>
          <p:nvPr/>
        </p:nvSpPr>
        <p:spPr>
          <a:xfrm>
            <a:off x="301258" y="323557"/>
            <a:ext cx="11543739" cy="430887"/>
          </a:xfrm>
          <a:prstGeom prst="rect">
            <a:avLst/>
          </a:prstGeom>
          <a:noFill/>
        </p:spPr>
        <p:txBody>
          <a:bodyPr wrap="square" rtlCol="0">
            <a:spAutoFit/>
          </a:bodyPr>
          <a:lstStyle/>
          <a:p>
            <a:pPr algn="ctr"/>
            <a:r>
              <a:rPr lang="en-US" sz="2200" b="1" i="0" dirty="0">
                <a:solidFill>
                  <a:srgbClr val="24292E"/>
                </a:solidFill>
                <a:effectLst/>
                <a:latin typeface="Cambria" panose="02040503050406030204" pitchFamily="18" charset="0"/>
                <a:ea typeface="Cambria" panose="02040503050406030204" pitchFamily="18" charset="0"/>
              </a:rPr>
              <a:t>How does the sales performance of top customers compare to the rest? </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FEB41E9A-F406-A3E6-FA0F-3EAC18DAEF74}"/>
              </a:ext>
            </a:extLst>
          </p:cNvPr>
          <p:cNvSpPr txBox="1"/>
          <p:nvPr/>
        </p:nvSpPr>
        <p:spPr>
          <a:xfrm>
            <a:off x="8096782" y="2274838"/>
            <a:ext cx="3910819"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Top customers contribute a significantly larger share of total sales compared to the rest, showing higher purchase frequency and order value. This highlights the value of loyal customers and the potential impact of focused retention strategies</a:t>
            </a:r>
            <a:r>
              <a:rPr lang="en-US" dirty="0"/>
              <a:t>.</a:t>
            </a:r>
            <a:endParaRPr lang="en-IN" dirty="0"/>
          </a:p>
        </p:txBody>
      </p:sp>
      <p:pic>
        <p:nvPicPr>
          <p:cNvPr id="6" name="Picture 5" descr="A graph with blue rectangles&#10;&#10;AI-generated content may be incorrect.">
            <a:extLst>
              <a:ext uri="{FF2B5EF4-FFF2-40B4-BE49-F238E27FC236}">
                <a16:creationId xmlns:a16="http://schemas.microsoft.com/office/drawing/2014/main" id="{B1C526E7-265C-51FB-1795-EB1F521CF33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40671" y="1133034"/>
            <a:ext cx="7799832" cy="4133088"/>
          </a:xfrm>
          <a:prstGeom prst="rect">
            <a:avLst/>
          </a:prstGeom>
        </p:spPr>
      </p:pic>
    </p:spTree>
    <p:extLst>
      <p:ext uri="{BB962C8B-B14F-4D97-AF65-F5344CB8AC3E}">
        <p14:creationId xmlns:p14="http://schemas.microsoft.com/office/powerpoint/2010/main" val="856351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1F6A1C8B-C0DA-A501-C874-F9E549523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40363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83BC9-93A9-53B1-08AB-3CFD808A237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8C0CD8-5E89-1A60-ADDB-7020857D33CB}"/>
              </a:ext>
            </a:extLst>
          </p:cNvPr>
          <p:cNvSpPr txBox="1"/>
          <p:nvPr/>
        </p:nvSpPr>
        <p:spPr>
          <a:xfrm>
            <a:off x="301258" y="323557"/>
            <a:ext cx="11543739" cy="430887"/>
          </a:xfrm>
          <a:prstGeom prst="rect">
            <a:avLst/>
          </a:prstGeom>
          <a:noFill/>
        </p:spPr>
        <p:txBody>
          <a:bodyPr wrap="square" rtlCol="0">
            <a:spAutoFit/>
          </a:bodyPr>
          <a:lstStyle/>
          <a:p>
            <a:pPr algn="ctr"/>
            <a:r>
              <a:rPr lang="en-US" sz="2200" b="1" i="0" dirty="0">
                <a:solidFill>
                  <a:srgbClr val="24292E"/>
                </a:solidFill>
                <a:effectLst/>
                <a:latin typeface="Cambria" panose="02040503050406030204" pitchFamily="18" charset="0"/>
                <a:ea typeface="Cambria" panose="02040503050406030204" pitchFamily="18" charset="0"/>
              </a:rPr>
              <a:t>What is the distribution of customers across different demographic segments?</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5A8D416-2137-5BE0-5AE3-0711C39186D5}"/>
              </a:ext>
            </a:extLst>
          </p:cNvPr>
          <p:cNvSpPr txBox="1"/>
          <p:nvPr/>
        </p:nvSpPr>
        <p:spPr>
          <a:xfrm>
            <a:off x="8096782" y="2136338"/>
            <a:ext cx="3910819"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Most customers fall into the medium and high credit segments, while low and very high credit groups make up a smaller share. This balanced distribution suggests that marketing and loyalty efforts should focus on the medium-high range, where there’s both volume and spending potential.</a:t>
            </a:r>
            <a:endParaRPr lang="en-IN" dirty="0">
              <a:latin typeface="Calibri" panose="020F0502020204030204" pitchFamily="34" charset="0"/>
              <a:cs typeface="Calibri" panose="020F0502020204030204" pitchFamily="34" charset="0"/>
            </a:endParaRPr>
          </a:p>
        </p:txBody>
      </p:sp>
      <p:pic>
        <p:nvPicPr>
          <p:cNvPr id="8" name="Picture 7" descr="A screenshot of a computer&#10;&#10;AI-generated content may be incorrect.">
            <a:extLst>
              <a:ext uri="{FF2B5EF4-FFF2-40B4-BE49-F238E27FC236}">
                <a16:creationId xmlns:a16="http://schemas.microsoft.com/office/drawing/2014/main" id="{DEC921D8-0D30-C5F5-9236-05BA95931A1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05769" y="1180161"/>
            <a:ext cx="7792537" cy="4142232"/>
          </a:xfrm>
          <a:prstGeom prst="rect">
            <a:avLst/>
          </a:prstGeom>
        </p:spPr>
      </p:pic>
    </p:spTree>
    <p:extLst>
      <p:ext uri="{BB962C8B-B14F-4D97-AF65-F5344CB8AC3E}">
        <p14:creationId xmlns:p14="http://schemas.microsoft.com/office/powerpoint/2010/main" val="2905610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486F3-4A99-E894-B391-AB6A829D2AA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C4B169A-3C35-FA5E-B7DC-26E7C5900714}"/>
              </a:ext>
            </a:extLst>
          </p:cNvPr>
          <p:cNvSpPr txBox="1"/>
          <p:nvPr/>
        </p:nvSpPr>
        <p:spPr>
          <a:xfrm>
            <a:off x="301258" y="323557"/>
            <a:ext cx="11543739" cy="430887"/>
          </a:xfrm>
          <a:prstGeom prst="rect">
            <a:avLst/>
          </a:prstGeom>
          <a:noFill/>
        </p:spPr>
        <p:txBody>
          <a:bodyPr wrap="square" rtlCol="0">
            <a:spAutoFit/>
          </a:bodyPr>
          <a:lstStyle/>
          <a:p>
            <a:pPr algn="ctr"/>
            <a:r>
              <a:rPr lang="en-US" sz="2200" b="1" dirty="0">
                <a:latin typeface="Cambria" panose="02040503050406030204" pitchFamily="18" charset="0"/>
                <a:ea typeface="Cambria" panose="02040503050406030204" pitchFamily="18" charset="0"/>
              </a:rPr>
              <a:t>What is the correlation between customer age and purchase frequency? </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8F2B96C-4417-50E9-1F92-3A0EA688ED74}"/>
              </a:ext>
            </a:extLst>
          </p:cNvPr>
          <p:cNvSpPr txBox="1"/>
          <p:nvPr/>
        </p:nvSpPr>
        <p:spPr>
          <a:xfrm>
            <a:off x="8075412" y="1997839"/>
            <a:ext cx="3910819"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There’s a moderate correlation between customer age and purchase frequency. Middle-aged customers tend to buy more often, while older customers purchase less frequently but may spend more per order. This suggests different age groups respond to different shopping behaviors and should be targeted accordingly.</a:t>
            </a:r>
          </a:p>
        </p:txBody>
      </p:sp>
      <p:pic>
        <p:nvPicPr>
          <p:cNvPr id="3" name="Picture 2" descr="A graph showing a line&#10;&#10;AI-generated content may be incorrect.">
            <a:extLst>
              <a:ext uri="{FF2B5EF4-FFF2-40B4-BE49-F238E27FC236}">
                <a16:creationId xmlns:a16="http://schemas.microsoft.com/office/drawing/2014/main" id="{A701A65F-12CD-35C8-F30C-261F361439F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12535" y="1189305"/>
            <a:ext cx="7799832" cy="4133088"/>
          </a:xfrm>
          <a:prstGeom prst="rect">
            <a:avLst/>
          </a:prstGeom>
        </p:spPr>
      </p:pic>
    </p:spTree>
    <p:extLst>
      <p:ext uri="{BB962C8B-B14F-4D97-AF65-F5344CB8AC3E}">
        <p14:creationId xmlns:p14="http://schemas.microsoft.com/office/powerpoint/2010/main" val="147674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DB7CB-8B5A-253C-41D3-C4DE4948091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7D68F88-EBE9-C02C-4F03-DDB852CAAC28}"/>
              </a:ext>
            </a:extLst>
          </p:cNvPr>
          <p:cNvSpPr txBox="1"/>
          <p:nvPr/>
        </p:nvSpPr>
        <p:spPr>
          <a:xfrm>
            <a:off x="0" y="323557"/>
            <a:ext cx="12192000" cy="430887"/>
          </a:xfrm>
          <a:prstGeom prst="rect">
            <a:avLst/>
          </a:prstGeom>
          <a:noFill/>
        </p:spPr>
        <p:txBody>
          <a:bodyPr wrap="square" rtlCol="0">
            <a:spAutoFit/>
          </a:bodyPr>
          <a:lstStyle/>
          <a:p>
            <a:pPr algn="ctr"/>
            <a:r>
              <a:rPr lang="en-US" sz="2200" b="1" i="0" dirty="0">
                <a:solidFill>
                  <a:srgbClr val="24292E"/>
                </a:solidFill>
                <a:effectLst/>
                <a:latin typeface="Cambria" panose="02040503050406030204" pitchFamily="18" charset="0"/>
                <a:ea typeface="Cambria" panose="02040503050406030204" pitchFamily="18" charset="0"/>
              </a:rPr>
              <a:t>What is the correlation between customer demographics and purchase frequency? </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DC2EC475-25EE-99BD-3CB6-F53C0CF09A18}"/>
              </a:ext>
            </a:extLst>
          </p:cNvPr>
          <p:cNvSpPr txBox="1"/>
          <p:nvPr/>
        </p:nvSpPr>
        <p:spPr>
          <a:xfrm>
            <a:off x="8075412" y="2235614"/>
            <a:ext cx="3910819"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Customers with a higher credit limit tend to purchase more frequently, while those with lower credit limits shop less often. This suggests that credit capacity plays a role in buying behavior and can be a useful factor for targeting high-value customers.</a:t>
            </a:r>
          </a:p>
        </p:txBody>
      </p:sp>
      <p:pic>
        <p:nvPicPr>
          <p:cNvPr id="3" name="Picture 2" descr="A graph showing a line&#10;&#10;AI-generated content may be incorrect.">
            <a:extLst>
              <a:ext uri="{FF2B5EF4-FFF2-40B4-BE49-F238E27FC236}">
                <a16:creationId xmlns:a16="http://schemas.microsoft.com/office/drawing/2014/main" id="{8766FCE8-D00B-3533-EB65-D74A295A2D2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12538" y="1180161"/>
            <a:ext cx="7799832" cy="4133088"/>
          </a:xfrm>
          <a:prstGeom prst="rect">
            <a:avLst/>
          </a:prstGeom>
        </p:spPr>
      </p:pic>
    </p:spTree>
    <p:extLst>
      <p:ext uri="{BB962C8B-B14F-4D97-AF65-F5344CB8AC3E}">
        <p14:creationId xmlns:p14="http://schemas.microsoft.com/office/powerpoint/2010/main" val="227539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16A55CA0-7DC4-8210-58A0-1C9B0DB9B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652"/>
            <a:ext cx="12209205" cy="6848348"/>
          </a:xfrm>
          <a:prstGeom prst="rect">
            <a:avLst/>
          </a:prstGeom>
        </p:spPr>
      </p:pic>
    </p:spTree>
    <p:extLst>
      <p:ext uri="{BB962C8B-B14F-4D97-AF65-F5344CB8AC3E}">
        <p14:creationId xmlns:p14="http://schemas.microsoft.com/office/powerpoint/2010/main" val="891340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1D919-C5E6-6C42-CC1E-D537C975D5B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A7AD36C-B29F-A220-AC77-7340FEB7EB2A}"/>
              </a:ext>
            </a:extLst>
          </p:cNvPr>
          <p:cNvSpPr txBox="1"/>
          <p:nvPr/>
        </p:nvSpPr>
        <p:spPr>
          <a:xfrm>
            <a:off x="0" y="323557"/>
            <a:ext cx="12192000" cy="430887"/>
          </a:xfrm>
          <a:prstGeom prst="rect">
            <a:avLst/>
          </a:prstGeom>
          <a:noFill/>
        </p:spPr>
        <p:txBody>
          <a:bodyPr wrap="square" rtlCol="0">
            <a:spAutoFit/>
          </a:bodyPr>
          <a:lstStyle/>
          <a:p>
            <a:pPr algn="ctr"/>
            <a:r>
              <a:rPr lang="en-US" sz="2200" b="1" dirty="0">
                <a:latin typeface="Cambria" panose="02040503050406030204" pitchFamily="18" charset="0"/>
                <a:ea typeface="Cambria" panose="02040503050406030204" pitchFamily="18" charset="0"/>
              </a:rPr>
              <a:t>How does product pricing impact sales volume?</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AA0DD381-A8A6-D987-CAF6-0072F3A0CFCD}"/>
              </a:ext>
            </a:extLst>
          </p:cNvPr>
          <p:cNvSpPr txBox="1"/>
          <p:nvPr/>
        </p:nvSpPr>
        <p:spPr>
          <a:xfrm>
            <a:off x="8012370" y="2231042"/>
            <a:ext cx="4008736"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Sales volume tends to be higher for moderately priced products, while very high-priced items sell less frequently. This shows that customers are more responsive to value-for-money offerings, making pricing a key factor in driving volume.</a:t>
            </a:r>
          </a:p>
        </p:txBody>
      </p:sp>
      <p:pic>
        <p:nvPicPr>
          <p:cNvPr id="6" name="Picture 5" descr="A blue dots on a white background&#10;&#10;AI-generated content may be incorrect.">
            <a:extLst>
              <a:ext uri="{FF2B5EF4-FFF2-40B4-BE49-F238E27FC236}">
                <a16:creationId xmlns:a16="http://schemas.microsoft.com/office/drawing/2014/main" id="{EB123A9D-749E-BD0E-8A02-E7748906EE9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25939" y="1180160"/>
            <a:ext cx="7799832" cy="4133088"/>
          </a:xfrm>
          <a:prstGeom prst="rect">
            <a:avLst/>
          </a:prstGeom>
        </p:spPr>
      </p:pic>
    </p:spTree>
    <p:extLst>
      <p:ext uri="{BB962C8B-B14F-4D97-AF65-F5344CB8AC3E}">
        <p14:creationId xmlns:p14="http://schemas.microsoft.com/office/powerpoint/2010/main" val="1473436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123A7-B585-3744-21EE-B013D617A49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B1C20A6-4E95-9A50-532E-085990F57060}"/>
              </a:ext>
            </a:extLst>
          </p:cNvPr>
          <p:cNvSpPr txBox="1"/>
          <p:nvPr/>
        </p:nvSpPr>
        <p:spPr>
          <a:xfrm>
            <a:off x="0" y="323557"/>
            <a:ext cx="12192000" cy="430887"/>
          </a:xfrm>
          <a:prstGeom prst="rect">
            <a:avLst/>
          </a:prstGeom>
          <a:noFill/>
        </p:spPr>
        <p:txBody>
          <a:bodyPr wrap="square" rtlCol="0">
            <a:spAutoFit/>
          </a:bodyPr>
          <a:lstStyle/>
          <a:p>
            <a:pPr algn="ctr"/>
            <a:r>
              <a:rPr lang="en-US" sz="2200" b="1" i="0" dirty="0">
                <a:solidFill>
                  <a:srgbClr val="24292E"/>
                </a:solidFill>
                <a:effectLst/>
                <a:latin typeface="Cambria" panose="02040503050406030204" pitchFamily="18" charset="0"/>
                <a:ea typeface="Cambria" panose="02040503050406030204" pitchFamily="18" charset="0"/>
              </a:rPr>
              <a:t>How does the profitability of different products compare based on their quantity in stock?</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5AE805E9-7B86-68C3-97BF-62372302CA26}"/>
              </a:ext>
            </a:extLst>
          </p:cNvPr>
          <p:cNvSpPr txBox="1"/>
          <p:nvPr/>
        </p:nvSpPr>
        <p:spPr>
          <a:xfrm>
            <a:off x="8044670" y="2231041"/>
            <a:ext cx="4008736"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Products with moderate stock levels tend to be the most profitable, while those that are overstocked or understocked often show lower profitability. This suggests that balancing inventory levels is key to maximizing product margins.</a:t>
            </a:r>
          </a:p>
        </p:txBody>
      </p:sp>
      <p:pic>
        <p:nvPicPr>
          <p:cNvPr id="3" name="Picture 2" descr="A graph of blue lines&#10;&#10;AI-generated content may be incorrect.">
            <a:extLst>
              <a:ext uri="{FF2B5EF4-FFF2-40B4-BE49-F238E27FC236}">
                <a16:creationId xmlns:a16="http://schemas.microsoft.com/office/drawing/2014/main" id="{B80DBCFA-9ACD-3368-4244-7975D562161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80798" y="1180160"/>
            <a:ext cx="7799832" cy="4133088"/>
          </a:xfrm>
          <a:prstGeom prst="rect">
            <a:avLst/>
          </a:prstGeom>
        </p:spPr>
      </p:pic>
    </p:spTree>
    <p:extLst>
      <p:ext uri="{BB962C8B-B14F-4D97-AF65-F5344CB8AC3E}">
        <p14:creationId xmlns:p14="http://schemas.microsoft.com/office/powerpoint/2010/main" val="344934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97BA5-20F4-E4DC-D2F9-FD9DA458343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DE1126B-2AB2-7944-5908-3DA1A9ED1D59}"/>
              </a:ext>
            </a:extLst>
          </p:cNvPr>
          <p:cNvSpPr txBox="1"/>
          <p:nvPr/>
        </p:nvSpPr>
        <p:spPr>
          <a:xfrm>
            <a:off x="0" y="323557"/>
            <a:ext cx="12192000" cy="430887"/>
          </a:xfrm>
          <a:prstGeom prst="rect">
            <a:avLst/>
          </a:prstGeom>
          <a:noFill/>
        </p:spPr>
        <p:txBody>
          <a:bodyPr wrap="square" rtlCol="0">
            <a:spAutoFit/>
          </a:bodyPr>
          <a:lstStyle/>
          <a:p>
            <a:pPr algn="ctr"/>
            <a:r>
              <a:rPr lang="en-US" sz="2200" b="1" i="0" dirty="0">
                <a:solidFill>
                  <a:srgbClr val="24292E"/>
                </a:solidFill>
                <a:effectLst/>
                <a:latin typeface="Cambria" panose="02040503050406030204" pitchFamily="18" charset="0"/>
                <a:ea typeface="Cambria" panose="02040503050406030204" pitchFamily="18" charset="0"/>
              </a:rPr>
              <a:t>What is the distribution of product sales across different product lines? </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C843EA87-74D0-E0E8-8749-EED6A3A8F4F7}"/>
              </a:ext>
            </a:extLst>
          </p:cNvPr>
          <p:cNvSpPr txBox="1"/>
          <p:nvPr/>
        </p:nvSpPr>
        <p:spPr>
          <a:xfrm>
            <a:off x="8002021" y="2274838"/>
            <a:ext cx="400873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Product sales are unevenly distributed across product lines, with a few top-performing lines like classics cars and vintage cars driving most of the revenue. This indicates that focusing on high-performing categories can significantly boost overall sales performance.</a:t>
            </a:r>
          </a:p>
        </p:txBody>
      </p:sp>
      <p:pic>
        <p:nvPicPr>
          <p:cNvPr id="3" name="Picture 2" descr="A colorful circle with white text&#10;&#10;AI-generated content may be incorrect.">
            <a:extLst>
              <a:ext uri="{FF2B5EF4-FFF2-40B4-BE49-F238E27FC236}">
                <a16:creationId xmlns:a16="http://schemas.microsoft.com/office/drawing/2014/main" id="{450BD3B5-F26F-8074-75EA-4F85E035DAD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81243" y="1180160"/>
            <a:ext cx="7799832" cy="4133088"/>
          </a:xfrm>
          <a:prstGeom prst="rect">
            <a:avLst/>
          </a:prstGeom>
        </p:spPr>
      </p:pic>
    </p:spTree>
    <p:extLst>
      <p:ext uri="{BB962C8B-B14F-4D97-AF65-F5344CB8AC3E}">
        <p14:creationId xmlns:p14="http://schemas.microsoft.com/office/powerpoint/2010/main" val="62095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map&#10;&#10;AI-generated content may be incorrect.">
            <a:extLst>
              <a:ext uri="{FF2B5EF4-FFF2-40B4-BE49-F238E27FC236}">
                <a16:creationId xmlns:a16="http://schemas.microsoft.com/office/drawing/2014/main" id="{D61D69B8-39D2-47C6-16C4-C47899DBD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7427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data analysis report&#10;&#10;AI-generated content may be incorrect.">
            <a:extLst>
              <a:ext uri="{FF2B5EF4-FFF2-40B4-BE49-F238E27FC236}">
                <a16:creationId xmlns:a16="http://schemas.microsoft.com/office/drawing/2014/main" id="{A1481F11-2479-CD40-9BED-CC9B1C63D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1" y="0"/>
            <a:ext cx="12326661" cy="6857999"/>
          </a:xfrm>
          <a:prstGeom prst="rect">
            <a:avLst/>
          </a:prstGeom>
        </p:spPr>
      </p:pic>
    </p:spTree>
    <p:extLst>
      <p:ext uri="{BB962C8B-B14F-4D97-AF65-F5344CB8AC3E}">
        <p14:creationId xmlns:p14="http://schemas.microsoft.com/office/powerpoint/2010/main" val="37907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AA08F-870B-12B0-19E5-85461B5E4D9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5C2C89-D290-3463-63A9-992955E982AE}"/>
              </a:ext>
            </a:extLst>
          </p:cNvPr>
          <p:cNvSpPr txBox="1"/>
          <p:nvPr/>
        </p:nvSpPr>
        <p:spPr>
          <a:xfrm>
            <a:off x="0" y="323557"/>
            <a:ext cx="12192000" cy="430887"/>
          </a:xfrm>
          <a:prstGeom prst="rect">
            <a:avLst/>
          </a:prstGeom>
          <a:noFill/>
        </p:spPr>
        <p:txBody>
          <a:bodyPr wrap="square" rtlCol="0">
            <a:spAutoFit/>
          </a:bodyPr>
          <a:lstStyle/>
          <a:p>
            <a:pPr algn="ctr"/>
            <a:r>
              <a:rPr lang="en-US" sz="2200" b="1" i="0" dirty="0">
                <a:solidFill>
                  <a:srgbClr val="24292E"/>
                </a:solidFill>
                <a:effectLst/>
                <a:latin typeface="Cambria" panose="02040503050406030204" pitchFamily="18" charset="0"/>
                <a:ea typeface="Cambria" panose="02040503050406030204" pitchFamily="18" charset="0"/>
              </a:rPr>
              <a:t>What are the top regions in terms of sales revenue?</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ECCEEEBC-F95A-F8F6-D96F-9AD5AA56F4CD}"/>
              </a:ext>
            </a:extLst>
          </p:cNvPr>
          <p:cNvSpPr txBox="1"/>
          <p:nvPr/>
        </p:nvSpPr>
        <p:spPr>
          <a:xfrm>
            <a:off x="7966980" y="1997839"/>
            <a:ext cx="4008736"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few key regions like USA ,France and Spain drive the bulk of sales revenue, with the top-performing regions consistently outperforming others. This suggests that regional preferences and market potential play a major role in overall performance, and these high-performing areas should be prioritized for targeted campaigns and resource allocation.</a:t>
            </a:r>
          </a:p>
        </p:txBody>
      </p:sp>
      <p:pic>
        <p:nvPicPr>
          <p:cNvPr id="6" name="Picture 5" descr="A map of the world with blue circles&#10;&#10;AI-generated content may be incorrect.">
            <a:extLst>
              <a:ext uri="{FF2B5EF4-FFF2-40B4-BE49-F238E27FC236}">
                <a16:creationId xmlns:a16="http://schemas.microsoft.com/office/drawing/2014/main" id="{BBA9FCA3-322E-78CC-9BA3-2A6EE5F17CA3}"/>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67148" y="1180160"/>
            <a:ext cx="7799832" cy="4133088"/>
          </a:xfrm>
          <a:prstGeom prst="rect">
            <a:avLst/>
          </a:prstGeom>
        </p:spPr>
      </p:pic>
    </p:spTree>
    <p:extLst>
      <p:ext uri="{BB962C8B-B14F-4D97-AF65-F5344CB8AC3E}">
        <p14:creationId xmlns:p14="http://schemas.microsoft.com/office/powerpoint/2010/main" val="1115767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0C2A6-280D-CE22-22A5-D81639D0B6D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CB775E5-A949-3C3E-D421-BD45DA9828E3}"/>
              </a:ext>
            </a:extLst>
          </p:cNvPr>
          <p:cNvSpPr txBox="1"/>
          <p:nvPr/>
        </p:nvSpPr>
        <p:spPr>
          <a:xfrm>
            <a:off x="0" y="323557"/>
            <a:ext cx="12192000" cy="430887"/>
          </a:xfrm>
          <a:prstGeom prst="rect">
            <a:avLst/>
          </a:prstGeom>
          <a:noFill/>
        </p:spPr>
        <p:txBody>
          <a:bodyPr wrap="square" rtlCol="0">
            <a:spAutoFit/>
          </a:bodyPr>
          <a:lstStyle/>
          <a:p>
            <a:pPr algn="ctr"/>
            <a:r>
              <a:rPr lang="en-US" sz="2200" b="1" i="0" dirty="0">
                <a:solidFill>
                  <a:srgbClr val="24292E"/>
                </a:solidFill>
                <a:effectLst/>
                <a:latin typeface="Cambria" panose="02040503050406030204" pitchFamily="18" charset="0"/>
                <a:ea typeface="Cambria" panose="02040503050406030204" pitchFamily="18" charset="0"/>
              </a:rPr>
              <a:t>How does the performance of sales employees vary across different regions?</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F041C41-18E3-7915-AF8A-74FE1A5AF31D}"/>
              </a:ext>
            </a:extLst>
          </p:cNvPr>
          <p:cNvSpPr txBox="1"/>
          <p:nvPr/>
        </p:nvSpPr>
        <p:spPr>
          <a:xfrm>
            <a:off x="8005494" y="2136338"/>
            <a:ext cx="4008736" cy="258532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Sales employees performance varies notably across regions. Employees in high-revenue regions like USA tend to outperform others, likely due to better market conditions and customer density. This highlights the importance of aligning sales strategies and support based on regional potential.</a:t>
            </a:r>
          </a:p>
        </p:txBody>
      </p:sp>
      <p:pic>
        <p:nvPicPr>
          <p:cNvPr id="6" name="Picture 5" descr="A graph with different colored squares&#10;&#10;AI-generated content may be incorrect.">
            <a:extLst>
              <a:ext uri="{FF2B5EF4-FFF2-40B4-BE49-F238E27FC236}">
                <a16:creationId xmlns:a16="http://schemas.microsoft.com/office/drawing/2014/main" id="{067EB1E7-A9E3-0041-9BF5-F8862862404D}"/>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77770" y="1180160"/>
            <a:ext cx="7799832" cy="4133088"/>
          </a:xfrm>
          <a:prstGeom prst="rect">
            <a:avLst/>
          </a:prstGeom>
        </p:spPr>
      </p:pic>
    </p:spTree>
    <p:extLst>
      <p:ext uri="{BB962C8B-B14F-4D97-AF65-F5344CB8AC3E}">
        <p14:creationId xmlns:p14="http://schemas.microsoft.com/office/powerpoint/2010/main" val="1274717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orful pie chart with text&#10;&#10;AI-generated content may be incorrect.">
            <a:extLst>
              <a:ext uri="{FF2B5EF4-FFF2-40B4-BE49-F238E27FC236}">
                <a16:creationId xmlns:a16="http://schemas.microsoft.com/office/drawing/2014/main" id="{A1684BBA-CFFE-24F7-769B-2E92C674C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7999"/>
          </a:xfrm>
          <a:prstGeom prst="rect">
            <a:avLst/>
          </a:prstGeom>
        </p:spPr>
      </p:pic>
    </p:spTree>
    <p:extLst>
      <p:ext uri="{BB962C8B-B14F-4D97-AF65-F5344CB8AC3E}">
        <p14:creationId xmlns:p14="http://schemas.microsoft.com/office/powerpoint/2010/main" val="15395634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3B226-39AA-0749-4EB1-4D24E4AABC2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B7C99EB-9582-8921-BA1B-424C2F3D3793}"/>
              </a:ext>
            </a:extLst>
          </p:cNvPr>
          <p:cNvSpPr txBox="1"/>
          <p:nvPr/>
        </p:nvSpPr>
        <p:spPr>
          <a:xfrm>
            <a:off x="0" y="323557"/>
            <a:ext cx="12192000" cy="430887"/>
          </a:xfrm>
          <a:prstGeom prst="rect">
            <a:avLst/>
          </a:prstGeom>
          <a:noFill/>
        </p:spPr>
        <p:txBody>
          <a:bodyPr wrap="square" rtlCol="0">
            <a:spAutoFit/>
          </a:bodyPr>
          <a:lstStyle/>
          <a:p>
            <a:pPr algn="ctr"/>
            <a:r>
              <a:rPr lang="en-US" sz="2200" b="1" i="0" dirty="0">
                <a:solidFill>
                  <a:srgbClr val="24292E"/>
                </a:solidFill>
                <a:effectLst/>
                <a:latin typeface="Cambria" panose="02040503050406030204" pitchFamily="18" charset="0"/>
                <a:ea typeface="Cambria" panose="02040503050406030204" pitchFamily="18" charset="0"/>
              </a:rPr>
              <a:t>How does customer lifetime value vary for different customer acquisition channels?</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D602715-8999-6177-E452-B34AE8183264}"/>
              </a:ext>
            </a:extLst>
          </p:cNvPr>
          <p:cNvSpPr txBox="1"/>
          <p:nvPr/>
        </p:nvSpPr>
        <p:spPr>
          <a:xfrm>
            <a:off x="7993558" y="2092542"/>
            <a:ext cx="4008736"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Customers acquired through employees show strong lifetime value, indicating they are highly engaged and contribute consistently to revenue over time. This highlights the effectiveness of employee-driven acquisition in building long-term customer relationships.</a:t>
            </a:r>
          </a:p>
        </p:txBody>
      </p:sp>
      <p:pic>
        <p:nvPicPr>
          <p:cNvPr id="6" name="Picture 5" descr="A colorful pie chart with white text&#10;&#10;AI-generated content may be incorrect.">
            <a:extLst>
              <a:ext uri="{FF2B5EF4-FFF2-40B4-BE49-F238E27FC236}">
                <a16:creationId xmlns:a16="http://schemas.microsoft.com/office/drawing/2014/main" id="{4C328993-5E1E-EAA6-76D5-D25D9A5B6E2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89706" y="1180160"/>
            <a:ext cx="7802064" cy="4133088"/>
          </a:xfrm>
          <a:prstGeom prst="rect">
            <a:avLst/>
          </a:prstGeom>
        </p:spPr>
      </p:pic>
    </p:spTree>
    <p:extLst>
      <p:ext uri="{BB962C8B-B14F-4D97-AF65-F5344CB8AC3E}">
        <p14:creationId xmlns:p14="http://schemas.microsoft.com/office/powerpoint/2010/main" val="4098641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77DCE-8EC5-0E51-FEFC-AD0B78E3A2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1DE7355-3BB9-9569-53A2-6CFDDA65C99A}"/>
              </a:ext>
            </a:extLst>
          </p:cNvPr>
          <p:cNvSpPr txBox="1"/>
          <p:nvPr/>
        </p:nvSpPr>
        <p:spPr>
          <a:xfrm>
            <a:off x="685800" y="2726871"/>
            <a:ext cx="10613571" cy="830997"/>
          </a:xfrm>
          <a:prstGeom prst="rect">
            <a:avLst/>
          </a:prstGeom>
          <a:noFill/>
        </p:spPr>
        <p:txBody>
          <a:bodyPr wrap="square" rtlCol="0">
            <a:spAutoFit/>
          </a:bodyPr>
          <a:lstStyle/>
          <a:p>
            <a:r>
              <a:rPr lang="en-US" sz="4800" b="1" dirty="0">
                <a:latin typeface="Cambria" panose="02040503050406030204" pitchFamily="18" charset="0"/>
                <a:ea typeface="Cambria" panose="02040503050406030204" pitchFamily="18" charset="0"/>
              </a:rPr>
              <a:t>EDA Problem Statements</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97882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preadsheet&#10;&#10;AI-generated content may be incorrect.">
            <a:extLst>
              <a:ext uri="{FF2B5EF4-FFF2-40B4-BE49-F238E27FC236}">
                <a16:creationId xmlns:a16="http://schemas.microsoft.com/office/drawing/2014/main" id="{6B092E9E-ECAF-76B2-894D-8CE485542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58" y="333877"/>
            <a:ext cx="11566358" cy="5369092"/>
          </a:xfrm>
          <a:prstGeom prst="rect">
            <a:avLst/>
          </a:prstGeom>
        </p:spPr>
      </p:pic>
    </p:spTree>
    <p:extLst>
      <p:ext uri="{BB962C8B-B14F-4D97-AF65-F5344CB8AC3E}">
        <p14:creationId xmlns:p14="http://schemas.microsoft.com/office/powerpoint/2010/main" val="327662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4F67F-A977-2992-4689-1EA5D51EE12A}"/>
            </a:ext>
          </a:extLst>
        </p:cNvPr>
        <p:cNvGrpSpPr/>
        <p:nvPr/>
      </p:nvGrpSpPr>
      <p:grpSpPr>
        <a:xfrm>
          <a:off x="0" y="0"/>
          <a:ext cx="0" cy="0"/>
          <a:chOff x="0" y="0"/>
          <a:chExt cx="0" cy="0"/>
        </a:xfrm>
      </p:grpSpPr>
      <p:pic>
        <p:nvPicPr>
          <p:cNvPr id="4" name="Picture 3" descr="A graph on a white sheet&#10;&#10;AI-generated content may be incorrect.">
            <a:extLst>
              <a:ext uri="{FF2B5EF4-FFF2-40B4-BE49-F238E27FC236}">
                <a16:creationId xmlns:a16="http://schemas.microsoft.com/office/drawing/2014/main" id="{F28134B0-941A-14AE-909F-3059E3C43C3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1809" y="333877"/>
            <a:ext cx="11567160" cy="5367528"/>
          </a:xfrm>
          <a:prstGeom prst="rect">
            <a:avLst/>
          </a:prstGeom>
        </p:spPr>
      </p:pic>
    </p:spTree>
    <p:extLst>
      <p:ext uri="{BB962C8B-B14F-4D97-AF65-F5344CB8AC3E}">
        <p14:creationId xmlns:p14="http://schemas.microsoft.com/office/powerpoint/2010/main" val="208839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BFC7F-70C5-28B1-C3CD-86CB1FD35853}"/>
            </a:ext>
          </a:extLst>
        </p:cNvPr>
        <p:cNvGrpSpPr/>
        <p:nvPr/>
      </p:nvGrpSpPr>
      <p:grpSpPr>
        <a:xfrm>
          <a:off x="0" y="0"/>
          <a:ext cx="0" cy="0"/>
          <a:chOff x="0" y="0"/>
          <a:chExt cx="0" cy="0"/>
        </a:xfrm>
      </p:grpSpPr>
      <p:pic>
        <p:nvPicPr>
          <p:cNvPr id="6" name="Picture 5" descr="A screenshot of a graph&#10;&#10;AI-generated content may be incorrect.">
            <a:extLst>
              <a:ext uri="{FF2B5EF4-FFF2-40B4-BE49-F238E27FC236}">
                <a16:creationId xmlns:a16="http://schemas.microsoft.com/office/drawing/2014/main" id="{B97B355F-2196-016F-2ED3-89702BD48EC0}"/>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8828" y="333877"/>
            <a:ext cx="11567160" cy="5367528"/>
          </a:xfrm>
          <a:prstGeom prst="rect">
            <a:avLst/>
          </a:prstGeom>
        </p:spPr>
      </p:pic>
    </p:spTree>
    <p:extLst>
      <p:ext uri="{BB962C8B-B14F-4D97-AF65-F5344CB8AC3E}">
        <p14:creationId xmlns:p14="http://schemas.microsoft.com/office/powerpoint/2010/main" val="3675439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7E70C-4720-BF64-2CB8-8C6358A2F022}"/>
            </a:ext>
          </a:extLst>
        </p:cNvPr>
        <p:cNvGrpSpPr/>
        <p:nvPr/>
      </p:nvGrpSpPr>
      <p:grpSpPr>
        <a:xfrm>
          <a:off x="0" y="0"/>
          <a:ext cx="0" cy="0"/>
          <a:chOff x="0" y="0"/>
          <a:chExt cx="0" cy="0"/>
        </a:xfrm>
      </p:grpSpPr>
      <p:pic>
        <p:nvPicPr>
          <p:cNvPr id="4" name="Picture 3" descr="A screenshot of a graph&#10;&#10;AI-generated content may be incorrect.">
            <a:extLst>
              <a:ext uri="{FF2B5EF4-FFF2-40B4-BE49-F238E27FC236}">
                <a16:creationId xmlns:a16="http://schemas.microsoft.com/office/drawing/2014/main" id="{586C4AA6-FD23-5257-701F-0DE53518BB5B}"/>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0206" y="333877"/>
            <a:ext cx="11567160" cy="5367528"/>
          </a:xfrm>
          <a:prstGeom prst="rect">
            <a:avLst/>
          </a:prstGeom>
        </p:spPr>
      </p:pic>
    </p:spTree>
    <p:extLst>
      <p:ext uri="{BB962C8B-B14F-4D97-AF65-F5344CB8AC3E}">
        <p14:creationId xmlns:p14="http://schemas.microsoft.com/office/powerpoint/2010/main" val="15817238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AB6A5-AE24-BE2F-4224-13CDAC43EFC8}"/>
            </a:ext>
          </a:extLst>
        </p:cNvPr>
        <p:cNvGrpSpPr/>
        <p:nvPr/>
      </p:nvGrpSpPr>
      <p:grpSpPr>
        <a:xfrm>
          <a:off x="0" y="0"/>
          <a:ext cx="0" cy="0"/>
          <a:chOff x="0" y="0"/>
          <a:chExt cx="0" cy="0"/>
        </a:xfrm>
      </p:grpSpPr>
      <p:pic>
        <p:nvPicPr>
          <p:cNvPr id="4" name="Picture 3" descr="A graph on a sheet of paper&#10;&#10;AI-generated content may be incorrect.">
            <a:extLst>
              <a:ext uri="{FF2B5EF4-FFF2-40B4-BE49-F238E27FC236}">
                <a16:creationId xmlns:a16="http://schemas.microsoft.com/office/drawing/2014/main" id="{8D5FDB98-021E-0182-D63A-0AD36EF473CE}"/>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15126" y="333877"/>
            <a:ext cx="11768328" cy="5367528"/>
          </a:xfrm>
          <a:prstGeom prst="rect">
            <a:avLst/>
          </a:prstGeom>
        </p:spPr>
      </p:pic>
    </p:spTree>
    <p:extLst>
      <p:ext uri="{BB962C8B-B14F-4D97-AF65-F5344CB8AC3E}">
        <p14:creationId xmlns:p14="http://schemas.microsoft.com/office/powerpoint/2010/main" val="344863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12DECCE-958B-4F6A-F6A3-3B10D1215EC3}"/>
              </a:ext>
            </a:extLst>
          </p:cNvPr>
          <p:cNvGrpSpPr/>
          <p:nvPr/>
        </p:nvGrpSpPr>
        <p:grpSpPr>
          <a:xfrm>
            <a:off x="620483" y="832755"/>
            <a:ext cx="11054443" cy="1387928"/>
            <a:chOff x="734786" y="930729"/>
            <a:chExt cx="11054443" cy="1387928"/>
          </a:xfrm>
        </p:grpSpPr>
        <p:sp>
          <p:nvSpPr>
            <p:cNvPr id="3" name="Rectangle: Rounded Corners 2">
              <a:extLst>
                <a:ext uri="{FF2B5EF4-FFF2-40B4-BE49-F238E27FC236}">
                  <a16:creationId xmlns:a16="http://schemas.microsoft.com/office/drawing/2014/main" id="{999D71E0-F909-9B37-D56B-2CEB7743FFE4}"/>
                </a:ext>
              </a:extLst>
            </p:cNvPr>
            <p:cNvSpPr/>
            <p:nvPr/>
          </p:nvSpPr>
          <p:spPr>
            <a:xfrm>
              <a:off x="734786" y="930729"/>
              <a:ext cx="11054443" cy="1387928"/>
            </a:xfrm>
            <a:prstGeom prst="roundRect">
              <a:avLst/>
            </a:prstGeom>
            <a:solidFill>
              <a:srgbClr val="CAE5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B232A6CE-359D-B121-6359-8A7A962DC59A}"/>
                </a:ext>
              </a:extLst>
            </p:cNvPr>
            <p:cNvSpPr txBox="1"/>
            <p:nvPr/>
          </p:nvSpPr>
          <p:spPr>
            <a:xfrm>
              <a:off x="1453243" y="1118328"/>
              <a:ext cx="10335986" cy="1200329"/>
            </a:xfrm>
            <a:prstGeom prst="rect">
              <a:avLst/>
            </a:prstGeom>
            <a:noFill/>
          </p:spPr>
          <p:txBody>
            <a:bodyPr wrap="square" rtlCol="0">
              <a:spAutoFit/>
            </a:bodyPr>
            <a:lstStyle/>
            <a:p>
              <a:r>
                <a:rPr lang="en-US" b="1" dirty="0">
                  <a:solidFill>
                    <a:schemeClr val="tx1"/>
                  </a:solidFill>
                  <a:latin typeface="Calibri" panose="020F0502020204030204" pitchFamily="34" charset="0"/>
                  <a:cs typeface="Calibri" panose="020F0502020204030204" pitchFamily="34" charset="0"/>
                </a:rPr>
                <a:t>Objective:</a:t>
              </a:r>
              <a:r>
                <a:rPr lang="en-US" dirty="0">
                  <a:solidFill>
                    <a:schemeClr val="tx1"/>
                  </a:solidFill>
                  <a:latin typeface="Calibri" panose="020F0502020204030204" pitchFamily="34" charset="0"/>
                  <a:cs typeface="Calibri" panose="020F0502020204030204" pitchFamily="34" charset="0"/>
                </a:rPr>
                <a:t> The objective of this project is to create a comprehensive Power BI dashboard utilizing the Retail                               Analytics Dataset. The dashboard aims to deliver valuable insights into customer purchasing patterns, product performance, and sales distribution, supporting data-driven decision-making for retail optimization.</a:t>
              </a:r>
              <a:endParaRPr lang="en-IN" dirty="0">
                <a:solidFill>
                  <a:schemeClr val="tx1"/>
                </a:solidFill>
                <a:latin typeface="Calibri" panose="020F0502020204030204" pitchFamily="34" charset="0"/>
                <a:cs typeface="Calibri" panose="020F0502020204030204" pitchFamily="34" charset="0"/>
              </a:endParaRPr>
            </a:p>
            <a:p>
              <a:endParaRPr lang="en-IN" dirty="0"/>
            </a:p>
          </p:txBody>
        </p:sp>
        <p:pic>
          <p:nvPicPr>
            <p:cNvPr id="11" name="Graphic 10" descr="Database with solid fill">
              <a:extLst>
                <a:ext uri="{FF2B5EF4-FFF2-40B4-BE49-F238E27FC236}">
                  <a16:creationId xmlns:a16="http://schemas.microsoft.com/office/drawing/2014/main" id="{17B3EDFA-C46F-E8CD-7494-838F8847E1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710" y="1255940"/>
              <a:ext cx="731520" cy="731520"/>
            </a:xfrm>
            <a:prstGeom prst="rect">
              <a:avLst/>
            </a:prstGeom>
          </p:spPr>
        </p:pic>
      </p:grpSp>
      <p:grpSp>
        <p:nvGrpSpPr>
          <p:cNvPr id="17" name="Group 16">
            <a:extLst>
              <a:ext uri="{FF2B5EF4-FFF2-40B4-BE49-F238E27FC236}">
                <a16:creationId xmlns:a16="http://schemas.microsoft.com/office/drawing/2014/main" id="{0F246440-D4E3-DE38-9B4B-4C60025C9588}"/>
              </a:ext>
            </a:extLst>
          </p:cNvPr>
          <p:cNvGrpSpPr/>
          <p:nvPr/>
        </p:nvGrpSpPr>
        <p:grpSpPr>
          <a:xfrm>
            <a:off x="620483" y="2748640"/>
            <a:ext cx="11054443" cy="1387928"/>
            <a:chOff x="734786" y="2911929"/>
            <a:chExt cx="11054443" cy="1387928"/>
          </a:xfrm>
        </p:grpSpPr>
        <p:sp>
          <p:nvSpPr>
            <p:cNvPr id="6" name="Rectangle: Rounded Corners 5">
              <a:extLst>
                <a:ext uri="{FF2B5EF4-FFF2-40B4-BE49-F238E27FC236}">
                  <a16:creationId xmlns:a16="http://schemas.microsoft.com/office/drawing/2014/main" id="{44E39DAF-0FD5-7613-721C-2F4427A7C514}"/>
                </a:ext>
              </a:extLst>
            </p:cNvPr>
            <p:cNvSpPr/>
            <p:nvPr/>
          </p:nvSpPr>
          <p:spPr>
            <a:xfrm>
              <a:off x="734786" y="2911929"/>
              <a:ext cx="11054443" cy="1387928"/>
            </a:xfrm>
            <a:prstGeom prst="roundRect">
              <a:avLst/>
            </a:prstGeom>
            <a:solidFill>
              <a:srgbClr val="CAE5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78B4EB8-F9CA-A38E-5D47-427B7B8BD1DD}"/>
                </a:ext>
              </a:extLst>
            </p:cNvPr>
            <p:cNvSpPr txBox="1"/>
            <p:nvPr/>
          </p:nvSpPr>
          <p:spPr>
            <a:xfrm>
              <a:off x="1453243" y="3005728"/>
              <a:ext cx="10335986" cy="1200329"/>
            </a:xfrm>
            <a:prstGeom prst="rect">
              <a:avLst/>
            </a:prstGeom>
            <a:noFill/>
          </p:spPr>
          <p:txBody>
            <a:bodyPr wrap="square" rtlCol="0">
              <a:spAutoFit/>
            </a:bodyPr>
            <a:lstStyle/>
            <a:p>
              <a:r>
                <a:rPr lang="en-US" b="1" dirty="0"/>
                <a:t>Analysis Scope:</a:t>
              </a:r>
              <a:r>
                <a:rPr lang="en-US" dirty="0"/>
                <a:t> The analysis will explore various dimensions of retail performance, including customer segmentation, product categories, sales trends, and regional sales distribution. It will also examine seasonal variations, discounts, and product-level profitability to understand what drives revenue and customer loyalty.</a:t>
              </a:r>
              <a:endParaRPr lang="en-IN" dirty="0"/>
            </a:p>
          </p:txBody>
        </p:sp>
        <p:pic>
          <p:nvPicPr>
            <p:cNvPr id="13" name="Graphic 12" descr="Presentation with bar chart with solid fill">
              <a:extLst>
                <a:ext uri="{FF2B5EF4-FFF2-40B4-BE49-F238E27FC236}">
                  <a16:creationId xmlns:a16="http://schemas.microsoft.com/office/drawing/2014/main" id="{B0E20CD2-F9B9-97FA-844B-80381F9BFE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7444" y="3148692"/>
              <a:ext cx="731520" cy="731520"/>
            </a:xfrm>
            <a:prstGeom prst="rect">
              <a:avLst/>
            </a:prstGeom>
          </p:spPr>
        </p:pic>
      </p:grpSp>
      <p:grpSp>
        <p:nvGrpSpPr>
          <p:cNvPr id="18" name="Group 17">
            <a:extLst>
              <a:ext uri="{FF2B5EF4-FFF2-40B4-BE49-F238E27FC236}">
                <a16:creationId xmlns:a16="http://schemas.microsoft.com/office/drawing/2014/main" id="{98849D8C-A2D0-F0EC-7459-DA76B79BE7CA}"/>
              </a:ext>
            </a:extLst>
          </p:cNvPr>
          <p:cNvGrpSpPr/>
          <p:nvPr/>
        </p:nvGrpSpPr>
        <p:grpSpPr>
          <a:xfrm>
            <a:off x="620483" y="4664526"/>
            <a:ext cx="11054443" cy="1387928"/>
            <a:chOff x="734786" y="4762500"/>
            <a:chExt cx="11054443" cy="1387928"/>
          </a:xfrm>
        </p:grpSpPr>
        <p:sp>
          <p:nvSpPr>
            <p:cNvPr id="8" name="Rectangle: Rounded Corners 7">
              <a:extLst>
                <a:ext uri="{FF2B5EF4-FFF2-40B4-BE49-F238E27FC236}">
                  <a16:creationId xmlns:a16="http://schemas.microsoft.com/office/drawing/2014/main" id="{1D6621C4-6EE2-406C-391D-F8CC7049A6F3}"/>
                </a:ext>
              </a:extLst>
            </p:cNvPr>
            <p:cNvSpPr/>
            <p:nvPr/>
          </p:nvSpPr>
          <p:spPr>
            <a:xfrm>
              <a:off x="734786" y="4762500"/>
              <a:ext cx="11054443" cy="1387928"/>
            </a:xfrm>
            <a:prstGeom prst="roundRect">
              <a:avLst/>
            </a:prstGeom>
            <a:solidFill>
              <a:srgbClr val="CAE5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30088F5-41EC-21C3-00EB-416F09946F5C}"/>
                </a:ext>
              </a:extLst>
            </p:cNvPr>
            <p:cNvSpPr txBox="1"/>
            <p:nvPr/>
          </p:nvSpPr>
          <p:spPr>
            <a:xfrm>
              <a:off x="1453243" y="4950099"/>
              <a:ext cx="10335986" cy="923330"/>
            </a:xfrm>
            <a:prstGeom prst="rect">
              <a:avLst/>
            </a:prstGeom>
            <a:noFill/>
          </p:spPr>
          <p:txBody>
            <a:bodyPr wrap="square" rtlCol="0">
              <a:spAutoFit/>
            </a:bodyPr>
            <a:lstStyle/>
            <a:p>
              <a:r>
                <a:rPr lang="en-US" b="1" dirty="0"/>
                <a:t>Goal:</a:t>
              </a:r>
              <a:r>
                <a:rPr lang="en-US" dirty="0"/>
                <a:t> The primary goal of this Power BI dashboard is to provide a holistic view of retail operations. It aims to offer actionable insights to improve product assortment, personalize marketing strategies, enhance store performance, and uncover opportunities for revenue growth and cost reduction.</a:t>
              </a:r>
              <a:endParaRPr lang="en-IN" dirty="0"/>
            </a:p>
          </p:txBody>
        </p:sp>
      </p:grpSp>
      <p:pic>
        <p:nvPicPr>
          <p:cNvPr id="20" name="Graphic 19" descr="Bullseye with solid fill">
            <a:extLst>
              <a:ext uri="{FF2B5EF4-FFF2-40B4-BE49-F238E27FC236}">
                <a16:creationId xmlns:a16="http://schemas.microsoft.com/office/drawing/2014/main" id="{4E4D2595-D626-698B-A7DD-B048901DCB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53141" y="4948030"/>
            <a:ext cx="731520" cy="731520"/>
          </a:xfrm>
          <a:prstGeom prst="rect">
            <a:avLst/>
          </a:prstGeom>
        </p:spPr>
      </p:pic>
    </p:spTree>
    <p:extLst>
      <p:ext uri="{BB962C8B-B14F-4D97-AF65-F5344CB8AC3E}">
        <p14:creationId xmlns:p14="http://schemas.microsoft.com/office/powerpoint/2010/main" val="1117270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FE09E-4984-1265-8131-804D09EBDB8D}"/>
            </a:ext>
          </a:extLst>
        </p:cNvPr>
        <p:cNvGrpSpPr/>
        <p:nvPr/>
      </p:nvGrpSpPr>
      <p:grpSpPr>
        <a:xfrm>
          <a:off x="0" y="0"/>
          <a:ext cx="0" cy="0"/>
          <a:chOff x="0" y="0"/>
          <a:chExt cx="0" cy="0"/>
        </a:xfrm>
      </p:grpSpPr>
      <p:pic>
        <p:nvPicPr>
          <p:cNvPr id="4" name="Picture 3" descr="A screenshot of a spreadsheet&#10;&#10;AI-generated content may be incorrect.">
            <a:extLst>
              <a:ext uri="{FF2B5EF4-FFF2-40B4-BE49-F238E27FC236}">
                <a16:creationId xmlns:a16="http://schemas.microsoft.com/office/drawing/2014/main" id="{EAA795BF-1DED-0547-BED9-6256F7D55E7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96475" y="333877"/>
            <a:ext cx="11567160" cy="5367528"/>
          </a:xfrm>
          <a:prstGeom prst="rect">
            <a:avLst/>
          </a:prstGeom>
        </p:spPr>
      </p:pic>
    </p:spTree>
    <p:extLst>
      <p:ext uri="{BB962C8B-B14F-4D97-AF65-F5344CB8AC3E}">
        <p14:creationId xmlns:p14="http://schemas.microsoft.com/office/powerpoint/2010/main" val="965087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9193C-8D0F-B0C9-5DBD-F5ECD664E0CA}"/>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8F5315B1-1DD8-27A4-8545-6411D134B36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08344" y="335441"/>
            <a:ext cx="11567160" cy="5367528"/>
          </a:xfrm>
          <a:prstGeom prst="rect">
            <a:avLst/>
          </a:prstGeom>
        </p:spPr>
      </p:pic>
    </p:spTree>
    <p:extLst>
      <p:ext uri="{BB962C8B-B14F-4D97-AF65-F5344CB8AC3E}">
        <p14:creationId xmlns:p14="http://schemas.microsoft.com/office/powerpoint/2010/main" val="3121715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12D53-5616-7A92-9E15-BDA2312B07CE}"/>
            </a:ext>
          </a:extLst>
        </p:cNvPr>
        <p:cNvGrpSpPr/>
        <p:nvPr/>
      </p:nvGrpSpPr>
      <p:grpSpPr>
        <a:xfrm>
          <a:off x="0" y="0"/>
          <a:ext cx="0" cy="0"/>
          <a:chOff x="0" y="0"/>
          <a:chExt cx="0" cy="0"/>
        </a:xfrm>
      </p:grpSpPr>
      <p:pic>
        <p:nvPicPr>
          <p:cNvPr id="4" name="Picture 3" descr="A screenshot of a spreadsheet&#10;&#10;AI-generated content may be incorrect.">
            <a:extLst>
              <a:ext uri="{FF2B5EF4-FFF2-40B4-BE49-F238E27FC236}">
                <a16:creationId xmlns:a16="http://schemas.microsoft.com/office/drawing/2014/main" id="{C10FB317-D976-6475-C61C-7F4C1E567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43" y="333877"/>
            <a:ext cx="11566358" cy="5369092"/>
          </a:xfrm>
          <a:prstGeom prst="rect">
            <a:avLst/>
          </a:prstGeom>
        </p:spPr>
      </p:pic>
    </p:spTree>
    <p:extLst>
      <p:ext uri="{BB962C8B-B14F-4D97-AF65-F5344CB8AC3E}">
        <p14:creationId xmlns:p14="http://schemas.microsoft.com/office/powerpoint/2010/main" val="1153107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FDEC-B445-FB07-8519-743F465883AC}"/>
            </a:ext>
          </a:extLst>
        </p:cNvPr>
        <p:cNvGrpSpPr/>
        <p:nvPr/>
      </p:nvGrpSpPr>
      <p:grpSpPr>
        <a:xfrm>
          <a:off x="0" y="0"/>
          <a:ext cx="0" cy="0"/>
          <a:chOff x="0" y="0"/>
          <a:chExt cx="0" cy="0"/>
        </a:xfrm>
      </p:grpSpPr>
      <p:pic>
        <p:nvPicPr>
          <p:cNvPr id="4" name="Picture 3" descr="A screenshot of a spreadsheet&#10;&#10;AI-generated content may be incorrect.">
            <a:extLst>
              <a:ext uri="{FF2B5EF4-FFF2-40B4-BE49-F238E27FC236}">
                <a16:creationId xmlns:a16="http://schemas.microsoft.com/office/drawing/2014/main" id="{5D72AE9C-63C7-6DEA-5212-EBC3112C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7" y="333877"/>
            <a:ext cx="11566357" cy="5369091"/>
          </a:xfrm>
          <a:prstGeom prst="rect">
            <a:avLst/>
          </a:prstGeom>
        </p:spPr>
      </p:pic>
    </p:spTree>
    <p:extLst>
      <p:ext uri="{BB962C8B-B14F-4D97-AF65-F5344CB8AC3E}">
        <p14:creationId xmlns:p14="http://schemas.microsoft.com/office/powerpoint/2010/main" val="2961573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73DED-7E26-FAFC-F7F0-E080CF82A400}"/>
            </a:ext>
          </a:extLst>
        </p:cNvPr>
        <p:cNvGrpSpPr/>
        <p:nvPr/>
      </p:nvGrpSpPr>
      <p:grpSpPr>
        <a:xfrm>
          <a:off x="0" y="0"/>
          <a:ext cx="0" cy="0"/>
          <a:chOff x="0" y="0"/>
          <a:chExt cx="0" cy="0"/>
        </a:xfrm>
      </p:grpSpPr>
      <p:pic>
        <p:nvPicPr>
          <p:cNvPr id="4" name="Picture 3" descr="A screenshot of a graph&#10;&#10;AI-generated content may be incorrect.">
            <a:extLst>
              <a:ext uri="{FF2B5EF4-FFF2-40B4-BE49-F238E27FC236}">
                <a16:creationId xmlns:a16="http://schemas.microsoft.com/office/drawing/2014/main" id="{E123CDC0-914E-5491-558C-D2BA4C7EAE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33878"/>
            <a:ext cx="11566358" cy="5369092"/>
          </a:xfrm>
          <a:prstGeom prst="rect">
            <a:avLst/>
          </a:prstGeom>
        </p:spPr>
      </p:pic>
    </p:spTree>
    <p:extLst>
      <p:ext uri="{BB962C8B-B14F-4D97-AF65-F5344CB8AC3E}">
        <p14:creationId xmlns:p14="http://schemas.microsoft.com/office/powerpoint/2010/main" val="21818929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41420-DB50-A3D6-547D-258B664ACF81}"/>
            </a:ext>
          </a:extLst>
        </p:cNvPr>
        <p:cNvGrpSpPr/>
        <p:nvPr/>
      </p:nvGrpSpPr>
      <p:grpSpPr>
        <a:xfrm>
          <a:off x="0" y="0"/>
          <a:ext cx="0" cy="0"/>
          <a:chOff x="0" y="0"/>
          <a:chExt cx="0" cy="0"/>
        </a:xfrm>
      </p:grpSpPr>
      <p:pic>
        <p:nvPicPr>
          <p:cNvPr id="4" name="Picture 3" descr="A screenshot of a graph&#10;&#10;AI-generated content may be incorrect.">
            <a:extLst>
              <a:ext uri="{FF2B5EF4-FFF2-40B4-BE49-F238E27FC236}">
                <a16:creationId xmlns:a16="http://schemas.microsoft.com/office/drawing/2014/main" id="{F103CC94-B67D-07A8-3D1E-545EF3199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58" y="333876"/>
            <a:ext cx="11614485" cy="5369091"/>
          </a:xfrm>
          <a:prstGeom prst="rect">
            <a:avLst/>
          </a:prstGeom>
        </p:spPr>
      </p:pic>
    </p:spTree>
    <p:extLst>
      <p:ext uri="{BB962C8B-B14F-4D97-AF65-F5344CB8AC3E}">
        <p14:creationId xmlns:p14="http://schemas.microsoft.com/office/powerpoint/2010/main" val="3003919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C7CEC-4288-F07E-F275-4900AE564D2C}"/>
            </a:ext>
          </a:extLst>
        </p:cNvPr>
        <p:cNvGrpSpPr/>
        <p:nvPr/>
      </p:nvGrpSpPr>
      <p:grpSpPr>
        <a:xfrm>
          <a:off x="0" y="0"/>
          <a:ext cx="0" cy="0"/>
          <a:chOff x="0" y="0"/>
          <a:chExt cx="0" cy="0"/>
        </a:xfrm>
      </p:grpSpPr>
      <p:pic>
        <p:nvPicPr>
          <p:cNvPr id="4" name="Picture 3" descr="A screenshot of a spreadsheet&#10;&#10;AI-generated content may be incorrect.">
            <a:extLst>
              <a:ext uri="{FF2B5EF4-FFF2-40B4-BE49-F238E27FC236}">
                <a16:creationId xmlns:a16="http://schemas.microsoft.com/office/drawing/2014/main" id="{4451CE39-B8B4-4781-7BA6-69D8AA663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42" y="333877"/>
            <a:ext cx="11566358" cy="5369092"/>
          </a:xfrm>
          <a:prstGeom prst="rect">
            <a:avLst/>
          </a:prstGeom>
        </p:spPr>
      </p:pic>
    </p:spTree>
    <p:extLst>
      <p:ext uri="{BB962C8B-B14F-4D97-AF65-F5344CB8AC3E}">
        <p14:creationId xmlns:p14="http://schemas.microsoft.com/office/powerpoint/2010/main" val="57289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C5C76-59D9-1DAE-5127-8E11D49C3C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139D1D4-C5A2-61B9-4982-E6D140C8DF69}"/>
              </a:ext>
            </a:extLst>
          </p:cNvPr>
          <p:cNvSpPr txBox="1"/>
          <p:nvPr/>
        </p:nvSpPr>
        <p:spPr>
          <a:xfrm>
            <a:off x="0" y="2229399"/>
            <a:ext cx="12192000" cy="923330"/>
          </a:xfrm>
          <a:prstGeom prst="rect">
            <a:avLst/>
          </a:prstGeom>
          <a:noFill/>
        </p:spPr>
        <p:txBody>
          <a:bodyPr wrap="square" rtlCol="0">
            <a:spAutoFit/>
          </a:bodyPr>
          <a:lstStyle/>
          <a:p>
            <a:pPr algn="ctr"/>
            <a:r>
              <a:rPr lang="en-US" sz="5400" b="1" dirty="0">
                <a:latin typeface="Cambria" panose="02040503050406030204" pitchFamily="18" charset="0"/>
                <a:ea typeface="Cambria" panose="02040503050406030204" pitchFamily="18" charset="0"/>
              </a:rPr>
              <a:t>Thank You</a:t>
            </a:r>
            <a:endParaRPr lang="en-IN" sz="5400" dirty="0"/>
          </a:p>
        </p:txBody>
      </p:sp>
    </p:spTree>
    <p:extLst>
      <p:ext uri="{BB962C8B-B14F-4D97-AF65-F5344CB8AC3E}">
        <p14:creationId xmlns:p14="http://schemas.microsoft.com/office/powerpoint/2010/main" val="266314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FBA81-3D95-6DAA-1361-0AC65C47A3E1}"/>
            </a:ext>
          </a:extLst>
        </p:cNvPr>
        <p:cNvGrpSpPr/>
        <p:nvPr/>
      </p:nvGrpSpPr>
      <p:grpSpPr>
        <a:xfrm>
          <a:off x="0" y="0"/>
          <a:ext cx="0" cy="0"/>
          <a:chOff x="0" y="0"/>
          <a:chExt cx="0" cy="0"/>
        </a:xfrm>
      </p:grpSpPr>
      <p:grpSp>
        <p:nvGrpSpPr>
          <p:cNvPr id="16" name="Group 15">
            <a:extLst>
              <a:ext uri="{FF2B5EF4-FFF2-40B4-BE49-F238E27FC236}">
                <a16:creationId xmlns:a16="http://schemas.microsoft.com/office/drawing/2014/main" id="{793E14C4-5DC0-7271-5369-C53CB9721A44}"/>
              </a:ext>
            </a:extLst>
          </p:cNvPr>
          <p:cNvGrpSpPr/>
          <p:nvPr/>
        </p:nvGrpSpPr>
        <p:grpSpPr>
          <a:xfrm>
            <a:off x="620483" y="832755"/>
            <a:ext cx="11054443" cy="1624691"/>
            <a:chOff x="734786" y="930729"/>
            <a:chExt cx="11054443" cy="1624691"/>
          </a:xfrm>
        </p:grpSpPr>
        <p:sp>
          <p:nvSpPr>
            <p:cNvPr id="3" name="Rectangle: Rounded Corners 2">
              <a:extLst>
                <a:ext uri="{FF2B5EF4-FFF2-40B4-BE49-F238E27FC236}">
                  <a16:creationId xmlns:a16="http://schemas.microsoft.com/office/drawing/2014/main" id="{7F6A2F39-9E5E-ECD8-79B7-C776CD4C374B}"/>
                </a:ext>
              </a:extLst>
            </p:cNvPr>
            <p:cNvSpPr/>
            <p:nvPr/>
          </p:nvSpPr>
          <p:spPr>
            <a:xfrm>
              <a:off x="734786" y="930729"/>
              <a:ext cx="11054443" cy="1387928"/>
            </a:xfrm>
            <a:prstGeom prst="roundRect">
              <a:avLst/>
            </a:prstGeom>
            <a:solidFill>
              <a:srgbClr val="CAE5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0291FD1-2259-8104-BFD3-65FF25C60140}"/>
                </a:ext>
              </a:extLst>
            </p:cNvPr>
            <p:cNvSpPr txBox="1"/>
            <p:nvPr/>
          </p:nvSpPr>
          <p:spPr>
            <a:xfrm>
              <a:off x="1428750" y="1078092"/>
              <a:ext cx="10335986" cy="1477328"/>
            </a:xfrm>
            <a:prstGeom prst="rect">
              <a:avLst/>
            </a:prstGeom>
            <a:noFill/>
          </p:spPr>
          <p:txBody>
            <a:bodyPr wrap="square" rtlCol="0">
              <a:spAutoFit/>
            </a:bodyPr>
            <a:lstStyle/>
            <a:p>
              <a:pPr>
                <a:buNone/>
              </a:pPr>
              <a:r>
                <a:rPr lang="en-US" b="1" dirty="0"/>
                <a:t>Insights &amp; Recommendations: </a:t>
              </a:r>
              <a:r>
                <a:rPr lang="en-US" dirty="0"/>
                <a:t>The Power BI dashboard will uncover valuable insights into top-performing products, high-value customers, and sales patterns. It will evaluate regional trends, identify sales drivers, and assess customer lifetime value. Additionally, it will suggest strategies for promotional targeting and inventory optimization.</a:t>
              </a:r>
            </a:p>
            <a:p>
              <a:endParaRPr lang="en-IN" dirty="0"/>
            </a:p>
          </p:txBody>
        </p:sp>
      </p:grpSp>
      <p:grpSp>
        <p:nvGrpSpPr>
          <p:cNvPr id="17" name="Group 16">
            <a:extLst>
              <a:ext uri="{FF2B5EF4-FFF2-40B4-BE49-F238E27FC236}">
                <a16:creationId xmlns:a16="http://schemas.microsoft.com/office/drawing/2014/main" id="{5348C9E4-087C-FBAB-9E54-4B426F52216E}"/>
              </a:ext>
            </a:extLst>
          </p:cNvPr>
          <p:cNvGrpSpPr/>
          <p:nvPr/>
        </p:nvGrpSpPr>
        <p:grpSpPr>
          <a:xfrm>
            <a:off x="620483" y="2748640"/>
            <a:ext cx="11054443" cy="1387928"/>
            <a:chOff x="734786" y="2911929"/>
            <a:chExt cx="11054443" cy="1387928"/>
          </a:xfrm>
        </p:grpSpPr>
        <p:sp>
          <p:nvSpPr>
            <p:cNvPr id="6" name="Rectangle: Rounded Corners 5">
              <a:extLst>
                <a:ext uri="{FF2B5EF4-FFF2-40B4-BE49-F238E27FC236}">
                  <a16:creationId xmlns:a16="http://schemas.microsoft.com/office/drawing/2014/main" id="{60BCA26A-AC18-C17F-9283-5963FB56CE2D}"/>
                </a:ext>
              </a:extLst>
            </p:cNvPr>
            <p:cNvSpPr/>
            <p:nvPr/>
          </p:nvSpPr>
          <p:spPr>
            <a:xfrm>
              <a:off x="734786" y="2911929"/>
              <a:ext cx="11054443" cy="1387928"/>
            </a:xfrm>
            <a:prstGeom prst="roundRect">
              <a:avLst/>
            </a:prstGeom>
            <a:solidFill>
              <a:srgbClr val="CAE5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637EAEE-8542-9BBA-9EC9-F434F65674C5}"/>
                </a:ext>
              </a:extLst>
            </p:cNvPr>
            <p:cNvSpPr txBox="1"/>
            <p:nvPr/>
          </p:nvSpPr>
          <p:spPr>
            <a:xfrm>
              <a:off x="1453243" y="3005728"/>
              <a:ext cx="10335986" cy="1200329"/>
            </a:xfrm>
            <a:prstGeom prst="rect">
              <a:avLst/>
            </a:prstGeom>
            <a:noFill/>
          </p:spPr>
          <p:txBody>
            <a:bodyPr wrap="square" rtlCol="0">
              <a:spAutoFit/>
            </a:bodyPr>
            <a:lstStyle/>
            <a:p>
              <a:pPr>
                <a:buNone/>
              </a:pPr>
              <a:r>
                <a:rPr lang="en-US" b="1" dirty="0"/>
                <a:t>Report &amp; Presentation: </a:t>
              </a:r>
              <a:r>
                <a:rPr lang="en-US" dirty="0"/>
                <a:t>The final deliverables will include a detailed report outlining data sources, modeling techniques, and cleaning steps used in creating the dashboard. The report will guide users on how to interpret insights and leverage visualizations. The presentation will summarize key findings and recommendations for retail strategy improvements.</a:t>
              </a:r>
            </a:p>
          </p:txBody>
        </p:sp>
      </p:grpSp>
      <p:sp>
        <p:nvSpPr>
          <p:cNvPr id="8" name="Rectangle: Rounded Corners 7">
            <a:extLst>
              <a:ext uri="{FF2B5EF4-FFF2-40B4-BE49-F238E27FC236}">
                <a16:creationId xmlns:a16="http://schemas.microsoft.com/office/drawing/2014/main" id="{82DA164A-7E91-D92E-DBC9-CF1DA98CA899}"/>
              </a:ext>
            </a:extLst>
          </p:cNvPr>
          <p:cNvSpPr/>
          <p:nvPr/>
        </p:nvSpPr>
        <p:spPr>
          <a:xfrm>
            <a:off x="620483" y="4664526"/>
            <a:ext cx="11054443" cy="1387928"/>
          </a:xfrm>
          <a:prstGeom prst="roundRect">
            <a:avLst/>
          </a:prstGeom>
          <a:solidFill>
            <a:srgbClr val="CAE5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C82A6CC0-2E3F-C1CE-980B-02007BC05E16}"/>
              </a:ext>
            </a:extLst>
          </p:cNvPr>
          <p:cNvSpPr txBox="1"/>
          <p:nvPr/>
        </p:nvSpPr>
        <p:spPr>
          <a:xfrm>
            <a:off x="1338940" y="4852125"/>
            <a:ext cx="10335986" cy="923330"/>
          </a:xfrm>
          <a:prstGeom prst="rect">
            <a:avLst/>
          </a:prstGeom>
          <a:noFill/>
        </p:spPr>
        <p:txBody>
          <a:bodyPr wrap="square" rtlCol="0">
            <a:spAutoFit/>
          </a:bodyPr>
          <a:lstStyle/>
          <a:p>
            <a:r>
              <a:rPr lang="en-US" dirty="0"/>
              <a:t>The Power BI dashboard, supported by the report and presentation, will be a strategic tool for retail business stakeholders. It will empower decision-makers to enhance sales performance, refine customer segmentation, and drive operational efficiency.</a:t>
            </a:r>
          </a:p>
        </p:txBody>
      </p:sp>
      <p:pic>
        <p:nvPicPr>
          <p:cNvPr id="4" name="Graphic 3" descr="Bookmark with solid fill">
            <a:extLst>
              <a:ext uri="{FF2B5EF4-FFF2-40B4-BE49-F238E27FC236}">
                <a16:creationId xmlns:a16="http://schemas.microsoft.com/office/drawing/2014/main" id="{AE8D6815-CF53-FE21-0602-77828DD2FA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0483" y="1170303"/>
            <a:ext cx="731520" cy="731520"/>
          </a:xfrm>
          <a:prstGeom prst="rect">
            <a:avLst/>
          </a:prstGeom>
        </p:spPr>
      </p:pic>
      <p:pic>
        <p:nvPicPr>
          <p:cNvPr id="12" name="Graphic 11" descr="Bar chart with solid fill">
            <a:extLst>
              <a:ext uri="{FF2B5EF4-FFF2-40B4-BE49-F238E27FC236}">
                <a16:creationId xmlns:a16="http://schemas.microsoft.com/office/drawing/2014/main" id="{CA8F92F8-80BB-4FF4-19D2-24026B7D7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1240" y="3063240"/>
            <a:ext cx="731520" cy="731520"/>
          </a:xfrm>
          <a:prstGeom prst="rect">
            <a:avLst/>
          </a:prstGeom>
        </p:spPr>
      </p:pic>
      <p:pic>
        <p:nvPicPr>
          <p:cNvPr id="19" name="Graphic 18" descr="Gauge with solid fill">
            <a:extLst>
              <a:ext uri="{FF2B5EF4-FFF2-40B4-BE49-F238E27FC236}">
                <a16:creationId xmlns:a16="http://schemas.microsoft.com/office/drawing/2014/main" id="{5BE02E49-C6D2-6413-4D6A-26C8939685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7569" y="4948030"/>
            <a:ext cx="731520" cy="731520"/>
          </a:xfrm>
          <a:prstGeom prst="rect">
            <a:avLst/>
          </a:prstGeom>
        </p:spPr>
      </p:pic>
    </p:spTree>
    <p:extLst>
      <p:ext uri="{BB962C8B-B14F-4D97-AF65-F5344CB8AC3E}">
        <p14:creationId xmlns:p14="http://schemas.microsoft.com/office/powerpoint/2010/main" val="287818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 screen&#10;&#10;AI-generated content may be incorrect.">
            <a:extLst>
              <a:ext uri="{FF2B5EF4-FFF2-40B4-BE49-F238E27FC236}">
                <a16:creationId xmlns:a16="http://schemas.microsoft.com/office/drawing/2014/main" id="{8B54120A-20C1-B520-6D06-7F2F33EA7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3667"/>
            <a:ext cx="12192000" cy="5005003"/>
          </a:xfrm>
          <a:prstGeom prst="rect">
            <a:avLst/>
          </a:prstGeom>
        </p:spPr>
      </p:pic>
      <p:sp>
        <p:nvSpPr>
          <p:cNvPr id="4" name="TextBox 3">
            <a:extLst>
              <a:ext uri="{FF2B5EF4-FFF2-40B4-BE49-F238E27FC236}">
                <a16:creationId xmlns:a16="http://schemas.microsoft.com/office/drawing/2014/main" id="{6054754D-26C8-7A42-E3F2-93403EB4F60B}"/>
              </a:ext>
            </a:extLst>
          </p:cNvPr>
          <p:cNvSpPr txBox="1"/>
          <p:nvPr/>
        </p:nvSpPr>
        <p:spPr>
          <a:xfrm>
            <a:off x="179614" y="43578"/>
            <a:ext cx="5012872" cy="584775"/>
          </a:xfrm>
          <a:prstGeom prst="rect">
            <a:avLst/>
          </a:prstGeom>
          <a:noFill/>
        </p:spPr>
        <p:txBody>
          <a:bodyPr wrap="square" rtlCol="0">
            <a:spAutoFit/>
          </a:bodyPr>
          <a:lstStyle/>
          <a:p>
            <a:r>
              <a:rPr lang="en-US" sz="3200" b="1" dirty="0">
                <a:latin typeface="Cambria" panose="02040503050406030204" pitchFamily="18" charset="0"/>
                <a:ea typeface="Cambria" panose="02040503050406030204" pitchFamily="18" charset="0"/>
              </a:rPr>
              <a:t>ER Diagram</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18892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88B4C-3C32-F425-1DA6-AC5C1CDD0AFB}"/>
              </a:ext>
            </a:extLst>
          </p:cNvPr>
          <p:cNvSpPr txBox="1"/>
          <p:nvPr/>
        </p:nvSpPr>
        <p:spPr>
          <a:xfrm>
            <a:off x="685800" y="2726871"/>
            <a:ext cx="10613571" cy="830997"/>
          </a:xfrm>
          <a:prstGeom prst="rect">
            <a:avLst/>
          </a:prstGeom>
          <a:noFill/>
        </p:spPr>
        <p:txBody>
          <a:bodyPr wrap="square" rtlCol="0">
            <a:spAutoFit/>
          </a:bodyPr>
          <a:lstStyle/>
          <a:p>
            <a:r>
              <a:rPr lang="en-US" sz="4800" b="1" dirty="0">
                <a:latin typeface="Cambria" panose="02040503050406030204" pitchFamily="18" charset="0"/>
                <a:ea typeface="Cambria" panose="02040503050406030204" pitchFamily="18" charset="0"/>
              </a:rPr>
              <a:t>Power BI Problem Statements</a:t>
            </a:r>
            <a:endParaRPr lang="en-IN"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52496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graph&#10;&#10;AI-generated content may be incorrect.">
            <a:extLst>
              <a:ext uri="{FF2B5EF4-FFF2-40B4-BE49-F238E27FC236}">
                <a16:creationId xmlns:a16="http://schemas.microsoft.com/office/drawing/2014/main" id="{D3F85C1C-07C6-1A38-8D95-5BDDB308A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5" y="0"/>
            <a:ext cx="12234789" cy="6858000"/>
          </a:xfrm>
          <a:prstGeom prst="rect">
            <a:avLst/>
          </a:prstGeom>
        </p:spPr>
      </p:pic>
    </p:spTree>
    <p:extLst>
      <p:ext uri="{BB962C8B-B14F-4D97-AF65-F5344CB8AC3E}">
        <p14:creationId xmlns:p14="http://schemas.microsoft.com/office/powerpoint/2010/main" val="2471269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AI-generated content may be incorrect.">
            <a:extLst>
              <a:ext uri="{FF2B5EF4-FFF2-40B4-BE49-F238E27FC236}">
                <a16:creationId xmlns:a16="http://schemas.microsoft.com/office/drawing/2014/main" id="{1C9FAEB2-00CC-EA0C-E951-313AEDEC6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258" y="1136702"/>
            <a:ext cx="7706801" cy="4134427"/>
          </a:xfrm>
          <a:prstGeom prst="rect">
            <a:avLst/>
          </a:prstGeom>
        </p:spPr>
      </p:pic>
      <p:sp>
        <p:nvSpPr>
          <p:cNvPr id="4" name="TextBox 3">
            <a:extLst>
              <a:ext uri="{FF2B5EF4-FFF2-40B4-BE49-F238E27FC236}">
                <a16:creationId xmlns:a16="http://schemas.microsoft.com/office/drawing/2014/main" id="{92EB39DE-581E-4F84-11D8-4429405904C7}"/>
              </a:ext>
            </a:extLst>
          </p:cNvPr>
          <p:cNvSpPr txBox="1"/>
          <p:nvPr/>
        </p:nvSpPr>
        <p:spPr>
          <a:xfrm>
            <a:off x="301258" y="323557"/>
            <a:ext cx="11543739" cy="430887"/>
          </a:xfrm>
          <a:prstGeom prst="rect">
            <a:avLst/>
          </a:prstGeom>
          <a:noFill/>
        </p:spPr>
        <p:txBody>
          <a:bodyPr wrap="square" rtlCol="0">
            <a:spAutoFit/>
          </a:bodyPr>
          <a:lstStyle/>
          <a:p>
            <a:pPr algn="ctr"/>
            <a:r>
              <a:rPr lang="en-US" sz="2200" b="1" i="0" dirty="0">
                <a:solidFill>
                  <a:srgbClr val="24292E"/>
                </a:solidFill>
                <a:effectLst/>
                <a:latin typeface="Cambria" panose="02040503050406030204" pitchFamily="18" charset="0"/>
                <a:ea typeface="Cambria" panose="02040503050406030204" pitchFamily="18" charset="0"/>
              </a:rPr>
              <a:t>How does monthly revenue vary across different product categories ?</a:t>
            </a:r>
            <a:endParaRPr lang="en-IN" sz="2200" dirty="0"/>
          </a:p>
        </p:txBody>
      </p:sp>
      <p:sp>
        <p:nvSpPr>
          <p:cNvPr id="5" name="TextBox 4">
            <a:extLst>
              <a:ext uri="{FF2B5EF4-FFF2-40B4-BE49-F238E27FC236}">
                <a16:creationId xmlns:a16="http://schemas.microsoft.com/office/drawing/2014/main" id="{57AA7618-386D-01D0-1EA5-45667207FDF0}"/>
              </a:ext>
            </a:extLst>
          </p:cNvPr>
          <p:cNvSpPr txBox="1"/>
          <p:nvPr/>
        </p:nvSpPr>
        <p:spPr>
          <a:xfrm>
            <a:off x="8117058" y="1591878"/>
            <a:ext cx="3910819"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Monthly revenue shows clear trends across product categories. Electronics peak during the holiday season, while Apparel and Home &amp; Kitchen maintain steady sales throughout the year. Books see occasional bumps, likely tied to school and gifting periods. These patterns highlight the impact of seasonality and the need for smart, category-focused planning.</a:t>
            </a:r>
          </a:p>
          <a:p>
            <a:endParaRPr lang="en-IN" dirty="0"/>
          </a:p>
        </p:txBody>
      </p:sp>
    </p:spTree>
    <p:extLst>
      <p:ext uri="{BB962C8B-B14F-4D97-AF65-F5344CB8AC3E}">
        <p14:creationId xmlns:p14="http://schemas.microsoft.com/office/powerpoint/2010/main" val="1943405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CCACD-E9D3-A178-FD8A-3776A2F5FC1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551C351-0B8F-044D-1CB4-55AB9AE30767}"/>
              </a:ext>
            </a:extLst>
          </p:cNvPr>
          <p:cNvSpPr txBox="1"/>
          <p:nvPr/>
        </p:nvSpPr>
        <p:spPr>
          <a:xfrm>
            <a:off x="301258" y="323557"/>
            <a:ext cx="11543739" cy="430887"/>
          </a:xfrm>
          <a:prstGeom prst="rect">
            <a:avLst/>
          </a:prstGeom>
          <a:noFill/>
        </p:spPr>
        <p:txBody>
          <a:bodyPr wrap="square" rtlCol="0">
            <a:spAutoFit/>
          </a:bodyPr>
          <a:lstStyle/>
          <a:p>
            <a:pPr algn="ctr"/>
            <a:r>
              <a:rPr lang="en-US" sz="2200" b="1" i="0" dirty="0">
                <a:solidFill>
                  <a:srgbClr val="24292E"/>
                </a:solidFill>
                <a:effectLst/>
                <a:latin typeface="Cambria" panose="02040503050406030204" pitchFamily="18" charset="0"/>
                <a:ea typeface="Cambria" panose="02040503050406030204" pitchFamily="18" charset="0"/>
              </a:rPr>
              <a:t>What is the trend in customer order volume over the past year?</a:t>
            </a:r>
            <a:endParaRPr lang="en-IN" sz="2200" b="1"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A13919A3-9384-0FF4-0DCD-1D7C1DC848DB}"/>
              </a:ext>
            </a:extLst>
          </p:cNvPr>
          <p:cNvSpPr txBox="1"/>
          <p:nvPr/>
        </p:nvSpPr>
        <p:spPr>
          <a:xfrm>
            <a:off x="8187397" y="2049753"/>
            <a:ext cx="3812344"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Customer order volume has shown a steady upward trend over the past year, with noticeable spikes during key sales months. This suggests growing customer engagement and highlights the success of seasonal campaigns and promotions.</a:t>
            </a:r>
          </a:p>
        </p:txBody>
      </p:sp>
      <p:pic>
        <p:nvPicPr>
          <p:cNvPr id="6" name="Picture 5" descr="A graph of blue rectangular bars&#10;&#10;AI-generated content may be incorrect.">
            <a:extLst>
              <a:ext uri="{FF2B5EF4-FFF2-40B4-BE49-F238E27FC236}">
                <a16:creationId xmlns:a16="http://schemas.microsoft.com/office/drawing/2014/main" id="{92EB5CE5-6146-5FB7-1B75-1BA97240DE7F}"/>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273783" y="1150326"/>
            <a:ext cx="7799832" cy="4133088"/>
          </a:xfrm>
          <a:prstGeom prst="rect">
            <a:avLst/>
          </a:prstGeom>
        </p:spPr>
      </p:pic>
    </p:spTree>
    <p:extLst>
      <p:ext uri="{BB962C8B-B14F-4D97-AF65-F5344CB8AC3E}">
        <p14:creationId xmlns:p14="http://schemas.microsoft.com/office/powerpoint/2010/main" val="16157488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250</TotalTime>
  <Words>971</Words>
  <Application>Microsoft Office PowerPoint</Application>
  <PresentationFormat>Widescreen</PresentationFormat>
  <Paragraphs>35</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Cambria</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Yogesh Jindal</dc:creator>
  <cp:lastModifiedBy>Yogesh Jindal</cp:lastModifiedBy>
  <cp:revision>26</cp:revision>
  <dcterms:created xsi:type="dcterms:W3CDTF">2025-05-18T06:46:29Z</dcterms:created>
  <dcterms:modified xsi:type="dcterms:W3CDTF">2025-05-18T10:57:11Z</dcterms:modified>
</cp:coreProperties>
</file>