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6"/>
  </p:notesMasterIdLst>
  <p:handoutMasterIdLst>
    <p:handoutMasterId r:id="rId7"/>
  </p:handoutMasterIdLst>
  <p:sldIdLst>
    <p:sldId id="511" r:id="rId5"/>
  </p:sldIdLst>
  <p:sldSz cx="6858000" cy="9906000" type="A4"/>
  <p:notesSz cx="6858000" cy="9144000"/>
  <p:defaultTextStyle>
    <a:defPPr rtl="0">
      <a:defRPr lang="ko-kr"/>
    </a:defPPr>
    <a:lvl1pPr marL="0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E8FB5-A7FC-48CA-A706-C30DA843330D}" v="1730" dt="2020-07-02T17:51:03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04" y="-1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9AC425-37DD-4DE6-9374-2B3171A03EC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2023-06-30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823BED-889D-4675-B830-85EC3976F68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02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6B38DA-7DC6-46EF-A151-7229D6829FAC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F7FBCA-4BE8-4FB5-91BD-69C6AC6BDB5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8764" rtl="0" eaLnBrk="1" latinLnBrk="0" hangingPunct="1">
      <a:defRPr sz="707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269382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9804" y="1096264"/>
            <a:ext cx="5297805" cy="5837936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40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9804" y="6934200"/>
            <a:ext cx="5297805" cy="2443480"/>
          </a:xfrm>
        </p:spPr>
        <p:txBody>
          <a:bodyPr rtlCol="0">
            <a:normAutofit/>
          </a:bodyPr>
          <a:lstStyle>
            <a:lvl1pPr marL="0" indent="0" algn="l">
              <a:buNone/>
              <a:defRPr sz="1238" baseline="0">
                <a:solidFill>
                  <a:schemeClr val="tx1">
                    <a:lumMod val="75000"/>
                  </a:schemeClr>
                </a:solidFill>
              </a:defRPr>
            </a:lvl1pPr>
            <a:lvl2pPr marL="257178" indent="0" algn="ctr">
              <a:buNone/>
              <a:defRPr sz="1238"/>
            </a:lvl2pPr>
            <a:lvl3pPr marL="514356" indent="0" algn="ctr">
              <a:buNone/>
              <a:defRPr sz="1238"/>
            </a:lvl3pPr>
            <a:lvl4pPr marL="771535" indent="0" algn="ctr">
              <a:buNone/>
              <a:defRPr sz="1125"/>
            </a:lvl4pPr>
            <a:lvl5pPr marL="1028713" indent="0" algn="ctr">
              <a:buNone/>
              <a:defRPr sz="1125"/>
            </a:lvl5pPr>
            <a:lvl6pPr marL="1285891" indent="0" algn="ctr">
              <a:buNone/>
              <a:defRPr sz="1125"/>
            </a:lvl6pPr>
            <a:lvl7pPr marL="1543070" indent="0" algn="ctr">
              <a:buNone/>
              <a:defRPr sz="1125"/>
            </a:lvl7pPr>
            <a:lvl8pPr marL="1800248" indent="0" algn="ctr">
              <a:buNone/>
              <a:defRPr sz="1125"/>
            </a:lvl8pPr>
            <a:lvl9pPr marL="2057426" indent="0" algn="ctr">
              <a:buNone/>
              <a:defRPr sz="1125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BE52AD8-9E16-460D-9BF2-19D8EE6F5621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0822D6-6979-4B4D-B9D3-A3A2951AAA03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864895" y="550335"/>
            <a:ext cx="1393031" cy="85187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625" y="550335"/>
            <a:ext cx="4350544" cy="8518701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C813FE-CE94-4F14-92C7-F5C859F5E2EC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490E3-2B5D-4A2C-A159-D159A981B0EF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9804" y="1096264"/>
            <a:ext cx="5297805" cy="5837936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05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9804" y="6934200"/>
            <a:ext cx="5297805" cy="2443480"/>
          </a:xfrm>
        </p:spPr>
        <p:txBody>
          <a:bodyPr rtlCol="0" anchor="t">
            <a:normAutofit/>
          </a:bodyPr>
          <a:lstStyle>
            <a:lvl1pPr marL="0" indent="0">
              <a:buNone/>
              <a:defRPr sz="123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8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1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9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7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2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507609-DFF2-43AA-99F8-A045C666B51A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9804" y="2641601"/>
            <a:ext cx="2520315" cy="6285264"/>
          </a:xfrm>
        </p:spPr>
        <p:txBody>
          <a:bodyPr rtlCol="0"/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46146" y="2641601"/>
            <a:ext cx="2520315" cy="6285264"/>
          </a:xfrm>
        </p:spPr>
        <p:txBody>
          <a:bodyPr rtlCol="0"/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3BB51C-9EBD-4303-B26E-D7E156C27971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9804" y="2475280"/>
            <a:ext cx="2520315" cy="105664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125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70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9804" y="3622019"/>
            <a:ext cx="2520315" cy="5293383"/>
          </a:xfrm>
        </p:spPr>
        <p:txBody>
          <a:bodyPr rtlCol="0"/>
          <a:lstStyle>
            <a:lvl1pPr>
              <a:defRPr sz="101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46146" y="2475280"/>
            <a:ext cx="2520315" cy="1056640"/>
          </a:xfrm>
        </p:spPr>
        <p:txBody>
          <a:bodyPr rtlCol="0"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125" b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70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marL="0" lvl="0" indent="0" algn="l" defTabSz="514356" rtl="0" eaLnBrk="1" latinLnBrk="0" hangingPunct="1">
              <a:lnSpc>
                <a:spcPct val="90000"/>
              </a:lnSpc>
              <a:spcBef>
                <a:spcPts val="1125"/>
              </a:spcBef>
              <a:buFontTx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46146" y="3622019"/>
            <a:ext cx="2520315" cy="5293383"/>
          </a:xfrm>
        </p:spPr>
        <p:txBody>
          <a:bodyPr rtlCol="0"/>
          <a:lstStyle>
            <a:lvl1pPr>
              <a:defRPr sz="101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4B9598E-A598-46E7-AC70-8B368E981959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CFD3AE-0692-4D97-8E69-C3E6E41A0670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95E42-1479-45F2-B361-1BD061CF1B33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03" y="660402"/>
            <a:ext cx="1800225" cy="2311396"/>
          </a:xfrm>
        </p:spPr>
        <p:txBody>
          <a:bodyPr rtlCol="0" anchor="b">
            <a:normAutofit/>
          </a:bodyPr>
          <a:lstStyle>
            <a:lvl1pPr>
              <a:defRPr sz="1800" b="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3651" y="990600"/>
            <a:ext cx="3419475" cy="7924800"/>
          </a:xfrm>
        </p:spPr>
        <p:txBody>
          <a:bodyPr rtlCol="0"/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3203" y="3032951"/>
            <a:ext cx="1800225" cy="5503334"/>
          </a:xfrm>
        </p:spPr>
        <p:txBody>
          <a:bodyPr rtlCol="0">
            <a:normAutofit/>
          </a:bodyPr>
          <a:lstStyle>
            <a:lvl1pPr marL="0" indent="0">
              <a:lnSpc>
                <a:spcPct val="114000"/>
              </a:lnSpc>
              <a:spcBef>
                <a:spcPts val="450"/>
              </a:spcBef>
              <a:buNone/>
              <a:defRPr sz="731"/>
            </a:lvl1pPr>
            <a:lvl2pPr marL="257178" indent="0">
              <a:buNone/>
              <a:defRPr sz="675"/>
            </a:lvl2pPr>
            <a:lvl3pPr marL="514356" indent="0">
              <a:buNone/>
              <a:defRPr sz="563"/>
            </a:lvl3pPr>
            <a:lvl4pPr marL="771535" indent="0">
              <a:buNone/>
              <a:defRPr sz="506"/>
            </a:lvl4pPr>
            <a:lvl5pPr marL="1028713" indent="0">
              <a:buNone/>
              <a:defRPr sz="506"/>
            </a:lvl5pPr>
            <a:lvl6pPr marL="1285891" indent="0">
              <a:buNone/>
              <a:defRPr sz="506"/>
            </a:lvl6pPr>
            <a:lvl7pPr marL="1543070" indent="0">
              <a:buNone/>
              <a:defRPr sz="506"/>
            </a:lvl7pPr>
            <a:lvl8pPr marL="1800248" indent="0">
              <a:buNone/>
              <a:defRPr sz="506"/>
            </a:lvl8pPr>
            <a:lvl9pPr marL="2057426" indent="0">
              <a:buNone/>
              <a:defRPr sz="506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B1BCD3-03D9-4702-B3A9-ECB2F79BDABA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7374468"/>
            <a:ext cx="6352223" cy="25315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" y="7594600"/>
            <a:ext cx="5614988" cy="1320800"/>
          </a:xfrm>
        </p:spPr>
        <p:txBody>
          <a:bodyPr rtlCol="0" anchor="b">
            <a:normAutofit/>
          </a:bodyPr>
          <a:lstStyle>
            <a:lvl1pPr>
              <a:defRPr sz="1575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6352223" cy="7408444"/>
          </a:xfrm>
          <a:solidFill>
            <a:schemeClr val="accent1"/>
          </a:solidFill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8" indent="0">
              <a:buNone/>
              <a:defRPr sz="1575"/>
            </a:lvl2pPr>
            <a:lvl3pPr marL="514356" indent="0">
              <a:buNone/>
              <a:defRPr sz="1350"/>
            </a:lvl3pPr>
            <a:lvl4pPr marL="771535" indent="0">
              <a:buNone/>
              <a:defRPr sz="1125"/>
            </a:lvl4pPr>
            <a:lvl5pPr marL="1028713" indent="0">
              <a:buNone/>
              <a:defRPr sz="1125"/>
            </a:lvl5pPr>
            <a:lvl6pPr marL="1285891" indent="0">
              <a:buNone/>
              <a:defRPr sz="1125"/>
            </a:lvl6pPr>
            <a:lvl7pPr marL="1543070" indent="0">
              <a:buNone/>
              <a:defRPr sz="1125"/>
            </a:lvl7pPr>
            <a:lvl8pPr marL="1800248" indent="0">
              <a:buNone/>
              <a:defRPr sz="1125"/>
            </a:lvl8pPr>
            <a:lvl9pPr marL="2057426" indent="0">
              <a:buNone/>
              <a:defRPr sz="1125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0" y="8823520"/>
            <a:ext cx="5614988" cy="86234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731">
                <a:solidFill>
                  <a:schemeClr val="bg1">
                    <a:lumMod val="85000"/>
                  </a:schemeClr>
                </a:solidFill>
              </a:defRPr>
            </a:lvl1pPr>
            <a:lvl2pPr marL="257178" indent="0">
              <a:buNone/>
              <a:defRPr sz="675"/>
            </a:lvl2pPr>
            <a:lvl3pPr marL="514356" indent="0">
              <a:buNone/>
              <a:defRPr sz="563"/>
            </a:lvl3pPr>
            <a:lvl4pPr marL="771535" indent="0">
              <a:buNone/>
              <a:defRPr sz="506"/>
            </a:lvl4pPr>
            <a:lvl5pPr marL="1028713" indent="0">
              <a:buNone/>
              <a:defRPr sz="506"/>
            </a:lvl5pPr>
            <a:lvl6pPr marL="1285891" indent="0">
              <a:buNone/>
              <a:defRPr sz="506"/>
            </a:lvl6pPr>
            <a:lvl7pPr marL="1543070" indent="0">
              <a:buNone/>
              <a:defRPr sz="506"/>
            </a:lvl7pPr>
            <a:lvl8pPr marL="1800248" indent="0">
              <a:buNone/>
              <a:defRPr sz="506"/>
            </a:lvl8pPr>
            <a:lvl9pPr marL="2057426" indent="0">
              <a:buNone/>
              <a:defRPr sz="506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2B5352-2304-4261-BC17-8C9BF104BD09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52223" y="0"/>
            <a:ext cx="514350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09803" y="528322"/>
            <a:ext cx="5452110" cy="191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9803" y="2641601"/>
            <a:ext cx="4834890" cy="628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16200000">
            <a:off x="5233567" y="1603342"/>
            <a:ext cx="2751665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 b="0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525A20-7A93-44ED-962D-1081EEAE8987}" type="datetime1">
              <a:rPr lang="ko-KR" altLang="en-US" smtClean="0"/>
              <a:pPr/>
              <a:t>2023-06-30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16200000">
            <a:off x="4022833" y="6006010"/>
            <a:ext cx="517313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352223" y="8915402"/>
            <a:ext cx="514350" cy="85760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025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514356" rtl="0" eaLnBrk="1" latinLnBrk="1" hangingPunct="1">
        <a:lnSpc>
          <a:spcPct val="90000"/>
        </a:lnSpc>
        <a:spcBef>
          <a:spcPct val="0"/>
        </a:spcBef>
        <a:buNone/>
        <a:defRPr sz="2475" kern="1200" spc="-28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02871" indent="-102871" algn="l" defTabSz="514356" rtl="0" eaLnBrk="1" latinLnBrk="1" hangingPunct="1">
        <a:lnSpc>
          <a:spcPct val="95000"/>
        </a:lnSpc>
        <a:spcBef>
          <a:spcPts val="788"/>
        </a:spcBef>
        <a:spcAft>
          <a:spcPts val="113"/>
        </a:spcAft>
        <a:buClr>
          <a:schemeClr val="accent1"/>
        </a:buClr>
        <a:buSzPct val="80000"/>
        <a:buFont typeface="Arial" pitchFamily="34" charset="0"/>
        <a:buChar char="•"/>
        <a:defRPr sz="1013" kern="1200" spc="6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57178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9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11485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65792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20099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00011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68764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37516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406267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6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5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3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91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70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8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6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E89560-9D7E-4BC3-86B9-EE5656B3C3DD}"/>
              </a:ext>
            </a:extLst>
          </p:cNvPr>
          <p:cNvSpPr/>
          <p:nvPr/>
        </p:nvSpPr>
        <p:spPr>
          <a:xfrm>
            <a:off x="0" y="0"/>
            <a:ext cx="6858000" cy="1031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2" name="사각형: 둥근 모서리 1"/>
          <p:cNvSpPr/>
          <p:nvPr/>
        </p:nvSpPr>
        <p:spPr>
          <a:xfrm>
            <a:off x="226956" y="899749"/>
            <a:ext cx="6404088" cy="14835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>
            <a:noAutofit/>
          </a:bodyPr>
          <a:lstStyle/>
          <a:p>
            <a:pPr algn="ctr" defTabSz="514356" eaLnBrk="0"/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과제명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한글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):</a:t>
            </a:r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호서대학교 </a:t>
            </a:r>
            <a:r>
              <a:rPr lang="ko-KR" altLang="en-US" sz="1688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디스코드</a:t>
            </a:r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봇</a:t>
            </a:r>
            <a:endParaRPr lang="en-US" altLang="ko-KR" sz="1688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514356" eaLnBrk="0"/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과제명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영문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 : </a:t>
            </a:r>
            <a:r>
              <a:rPr lang="en-US" altLang="ko-KR" sz="2000" b="0" i="0" dirty="0" err="1">
                <a:solidFill>
                  <a:srgbClr val="424242"/>
                </a:solidFill>
                <a:effectLst/>
                <a:latin typeface="-apple-system"/>
              </a:rPr>
              <a:t>Hoseo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-apple-system"/>
              </a:rPr>
              <a:t> University Discord Bot</a:t>
            </a:r>
            <a:endParaRPr lang="en-US" altLang="ko-KR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514356" eaLnBrk="0"/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소속전공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 </a:t>
            </a:r>
            <a:r>
              <a:rPr lang="ko-KR" altLang="en-US" sz="135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팀명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3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</a:t>
            </a:r>
            <a:endParaRPr lang="en-US" altLang="ko-KR" sz="135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514356" eaLnBrk="0"/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지도교수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오수현        참여학생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이가형 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20200859	</a:t>
            </a:r>
          </a:p>
          <a:p>
            <a:pPr algn="ctr" defTabSz="514356" eaLnBrk="0"/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장세훈 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20181254</a:t>
            </a:r>
            <a:endParaRPr lang="ko-KR" altLang="en-US" sz="135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95" y="552174"/>
            <a:ext cx="1170043" cy="34043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56B315-7FE3-4E75-9262-5A832289D92F}"/>
              </a:ext>
            </a:extLst>
          </p:cNvPr>
          <p:cNvSpPr/>
          <p:nvPr/>
        </p:nvSpPr>
        <p:spPr>
          <a:xfrm>
            <a:off x="1559933" y="102669"/>
            <a:ext cx="3738134" cy="566500"/>
          </a:xfrm>
          <a:prstGeom prst="roundRect">
            <a:avLst/>
          </a:prstGeom>
          <a:ln w="127000" cmpd="sng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25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AI·SW </a:t>
            </a:r>
            <a:r>
              <a:rPr lang="ko-KR" altLang="en-US" sz="2025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졸업작품 경진대회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7422BB9F-737B-4DCE-9665-F4DDD4B064F3}"/>
              </a:ext>
            </a:extLst>
          </p:cNvPr>
          <p:cNvSpPr/>
          <p:nvPr/>
        </p:nvSpPr>
        <p:spPr>
          <a:xfrm>
            <a:off x="279410" y="2547953"/>
            <a:ext cx="1621110" cy="31075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accent5">
                    <a:lumMod val="50000"/>
                  </a:schemeClr>
                </a:solidFill>
              </a:rPr>
              <a:t>작품개요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FD613790-B53B-4D51-9F40-A2C421F11B5D}"/>
              </a:ext>
            </a:extLst>
          </p:cNvPr>
          <p:cNvSpPr/>
          <p:nvPr/>
        </p:nvSpPr>
        <p:spPr>
          <a:xfrm>
            <a:off x="231431" y="4295496"/>
            <a:ext cx="1621110" cy="31075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accent5">
                    <a:lumMod val="50000"/>
                  </a:schemeClr>
                </a:solidFill>
              </a:rPr>
              <a:t>설계세부내용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5FBB31B-E4BA-4F7B-9FEB-0487E2ABBC35}"/>
              </a:ext>
            </a:extLst>
          </p:cNvPr>
          <p:cNvSpPr/>
          <p:nvPr/>
        </p:nvSpPr>
        <p:spPr>
          <a:xfrm>
            <a:off x="109750" y="4623773"/>
            <a:ext cx="6448212" cy="19838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</a:rPr>
              <a:t>작품준비과정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000" b="1" dirty="0">
                <a:solidFill>
                  <a:schemeClr val="accent5">
                    <a:lumMod val="50000"/>
                  </a:schemeClr>
                </a:solidFill>
              </a:rPr>
              <a:t>및 설계과정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구현 환경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</a:rPr>
              <a:t>VSCode</a:t>
            </a:r>
            <a:r>
              <a:rPr lang="en-US" altLang="ko-KR" sz="900" dirty="0">
                <a:solidFill>
                  <a:schemeClr val="tx1"/>
                </a:solidFill>
              </a:rPr>
              <a:t>, python, </a:t>
            </a:r>
            <a:r>
              <a:rPr lang="ko-KR" altLang="en-US" sz="900" dirty="0" err="1">
                <a:solidFill>
                  <a:schemeClr val="tx1"/>
                </a:solidFill>
              </a:rPr>
              <a:t>디스코드</a:t>
            </a:r>
            <a:r>
              <a:rPr lang="ko-KR" altLang="en-US" sz="900" dirty="0">
                <a:solidFill>
                  <a:schemeClr val="tx1"/>
                </a:solidFill>
              </a:rPr>
              <a:t> 봇 </a:t>
            </a:r>
            <a:r>
              <a:rPr lang="en-US" altLang="ko-KR" sz="900" dirty="0">
                <a:solidFill>
                  <a:schemeClr val="tx1"/>
                </a:solidFill>
              </a:rPr>
              <a:t>API </a:t>
            </a:r>
            <a:r>
              <a:rPr lang="ko-KR" altLang="en-US" sz="900" dirty="0">
                <a:solidFill>
                  <a:schemeClr val="tx1"/>
                </a:solidFill>
              </a:rPr>
              <a:t>및 라이브러리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</a:rPr>
              <a:t>디스코드</a:t>
            </a:r>
            <a:r>
              <a:rPr lang="ko-KR" altLang="en-US" sz="900" dirty="0">
                <a:solidFill>
                  <a:schemeClr val="tx1"/>
                </a:solidFill>
              </a:rPr>
              <a:t> 봇 토큰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주요 기능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     1)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학교 공지사항을 한 눈에 확인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	: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학교 공지사항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사회봉사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학사일정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동작 흐름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버튼 선택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학교 사이트 </a:t>
            </a:r>
            <a:r>
              <a:rPr lang="ko-KR" altLang="en-US" sz="700" b="1" dirty="0" err="1">
                <a:solidFill>
                  <a:schemeClr val="tx1"/>
                </a:solidFill>
                <a:latin typeface="+mj-ea"/>
                <a:ea typeface="+mj-ea"/>
              </a:rPr>
              <a:t>크롤링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정보 분류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출력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     2)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학생 포털 개인 정보 쉽게 찾아볼 수 있음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	: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시간표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마일리지 현황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이수내역 등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..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동작 흐름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버튼 선택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로그인 시도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사용자 정보 가져오기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정보 선택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출력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     3) LMS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수업 수강 진행을 더 원활한 환경에서 할 수 있도록 보조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	: LMS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 알림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온라인 강의 출결 확인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과제 일정 확인 등</a:t>
            </a:r>
            <a:r>
              <a:rPr lang="en-US" altLang="ko-KR" sz="900" dirty="0">
                <a:solidFill>
                  <a:schemeClr val="tx1"/>
                </a:solidFill>
                <a:latin typeface="+mj-ea"/>
                <a:ea typeface="+mj-ea"/>
              </a:rPr>
              <a:t>..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	 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동작 흐름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버튼 선택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en-US" altLang="ko-KR" sz="700" b="1" dirty="0" err="1">
                <a:solidFill>
                  <a:schemeClr val="tx1"/>
                </a:solidFill>
                <a:latin typeface="+mj-ea"/>
                <a:ea typeface="+mj-ea"/>
              </a:rPr>
              <a:t>lms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로그인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강좌 목록 가져오기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출석부 확인 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or </a:t>
            </a:r>
            <a:r>
              <a:rPr lang="ko-KR" altLang="en-US" sz="700" b="1" dirty="0">
                <a:solidFill>
                  <a:schemeClr val="tx1"/>
                </a:solidFill>
                <a:latin typeface="+mj-ea"/>
                <a:ea typeface="+mj-ea"/>
              </a:rPr>
              <a:t>과제 확인</a:t>
            </a:r>
            <a:r>
              <a:rPr lang="en-US" altLang="ko-KR" sz="7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                                                 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388AC561-EA96-4AD5-9D02-2FA3581FDD22}"/>
              </a:ext>
            </a:extLst>
          </p:cNvPr>
          <p:cNvSpPr/>
          <p:nvPr/>
        </p:nvSpPr>
        <p:spPr>
          <a:xfrm>
            <a:off x="279410" y="6761110"/>
            <a:ext cx="1621110" cy="31075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accent5">
                    <a:lumMod val="50000"/>
                  </a:schemeClr>
                </a:solidFill>
              </a:rPr>
              <a:t>결과 및 기대효과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7393F1C-ACF8-4328-BEDF-0E503CC343C6}"/>
              </a:ext>
            </a:extLst>
          </p:cNvPr>
          <p:cNvSpPr/>
          <p:nvPr/>
        </p:nvSpPr>
        <p:spPr>
          <a:xfrm>
            <a:off x="133554" y="7130848"/>
            <a:ext cx="6404088" cy="2657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1372BB-D6E0-454C-997C-9917CEA48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" y="10056827"/>
            <a:ext cx="2313719" cy="2638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825B7D-AE30-4CA5-AF43-8CA447FED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095" y="9770017"/>
            <a:ext cx="471898" cy="5492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4CEDE0-35EE-2890-FA0E-6820FC14B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40" y="7207225"/>
            <a:ext cx="1442401" cy="1202762"/>
          </a:xfrm>
          <a:prstGeom prst="rect">
            <a:avLst/>
          </a:prstGeom>
        </p:spPr>
      </p:pic>
      <p:pic>
        <p:nvPicPr>
          <p:cNvPr id="19" name="그림 1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4959515-50E1-6FC0-6458-7F7280FE3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40" y="8471161"/>
            <a:ext cx="1442401" cy="11634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46662B-EDA8-32C5-629A-0710A767AFF4}"/>
              </a:ext>
            </a:extLst>
          </p:cNvPr>
          <p:cNvSpPr txBox="1"/>
          <p:nvPr/>
        </p:nvSpPr>
        <p:spPr>
          <a:xfrm>
            <a:off x="2085930" y="7209658"/>
            <a:ext cx="445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- </a:t>
            </a:r>
            <a:r>
              <a:rPr lang="ko-KR" altLang="en-US" sz="1000" b="1" dirty="0">
                <a:latin typeface="+mj-ea"/>
                <a:ea typeface="+mj-ea"/>
              </a:rPr>
              <a:t>기대효과</a:t>
            </a:r>
            <a:endParaRPr lang="en-US" altLang="ko-KR" sz="1000" b="1" dirty="0"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1) </a:t>
            </a:r>
            <a:r>
              <a:rPr lang="ko-KR" altLang="en-US" sz="900" b="1" dirty="0">
                <a:latin typeface="+mj-ea"/>
                <a:ea typeface="+mj-ea"/>
              </a:rPr>
              <a:t>효율적인 공지사항 전달</a:t>
            </a:r>
            <a:endParaRPr lang="en-US" altLang="ko-KR" sz="900" b="1" dirty="0">
              <a:latin typeface="+mj-ea"/>
              <a:ea typeface="+mj-ea"/>
            </a:endParaRPr>
          </a:p>
          <a:p>
            <a:r>
              <a:rPr lang="ko-KR" altLang="en-US" sz="900" b="1" dirty="0">
                <a:latin typeface="+mj-ea"/>
                <a:ea typeface="+mj-ea"/>
              </a:rPr>
              <a:t> </a:t>
            </a:r>
            <a:r>
              <a:rPr lang="en-US" altLang="ko-KR" sz="800" b="1" dirty="0">
                <a:latin typeface="+mj-ea"/>
                <a:ea typeface="+mj-ea"/>
              </a:rPr>
              <a:t>: </a:t>
            </a:r>
            <a:r>
              <a:rPr lang="ko-KR" altLang="en-US" sz="800" dirty="0" err="1">
                <a:latin typeface="+mj-ea"/>
                <a:ea typeface="+mj-ea"/>
              </a:rPr>
              <a:t>디스코드</a:t>
            </a:r>
            <a:r>
              <a:rPr lang="ko-KR" altLang="en-US" sz="800" dirty="0">
                <a:latin typeface="+mj-ea"/>
                <a:ea typeface="+mj-ea"/>
              </a:rPr>
              <a:t> 봇을 통해 호서대학교의 공지사항을 자동으로 업데이트하고 전달함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편의성 제공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 : </a:t>
            </a:r>
            <a:r>
              <a:rPr lang="ko-KR" altLang="en-US" sz="800" dirty="0" err="1">
                <a:latin typeface="+mj-ea"/>
                <a:ea typeface="+mj-ea"/>
              </a:rPr>
              <a:t>디스코드</a:t>
            </a:r>
            <a:r>
              <a:rPr lang="ko-KR" altLang="en-US" sz="800" dirty="0">
                <a:latin typeface="+mj-ea"/>
                <a:ea typeface="+mj-ea"/>
              </a:rPr>
              <a:t> 채널에서 봇에게 명령어를 입력하거나 알림 설정을 통해 자신이 원하는 방식으로 공지사항을 받아볼 수 있음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3)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학교 이미지 및 홍보 효과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26729-41CC-958F-9F59-7AE09A12DCDE}"/>
              </a:ext>
            </a:extLst>
          </p:cNvPr>
          <p:cNvSpPr txBox="1"/>
          <p:nvPr/>
        </p:nvSpPr>
        <p:spPr>
          <a:xfrm>
            <a:off x="2082800" y="8459487"/>
            <a:ext cx="4365060" cy="131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향후계획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1) </a:t>
            </a:r>
            <a:r>
              <a:rPr lang="ko-KR" altLang="en-US" sz="900" b="1" dirty="0">
                <a:latin typeface="+mj-ea"/>
                <a:ea typeface="+mj-ea"/>
              </a:rPr>
              <a:t>기능확장</a:t>
            </a:r>
            <a:endParaRPr lang="en-US" altLang="ko-KR" sz="9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 : </a:t>
            </a:r>
            <a:r>
              <a:rPr lang="ko-KR" altLang="en-US" sz="800" dirty="0" err="1">
                <a:latin typeface="+mj-ea"/>
                <a:ea typeface="+mj-ea"/>
              </a:rPr>
              <a:t>디스코드</a:t>
            </a:r>
            <a:r>
              <a:rPr lang="ko-KR" altLang="en-US" sz="800" dirty="0">
                <a:latin typeface="+mj-ea"/>
                <a:ea typeface="+mj-ea"/>
              </a:rPr>
              <a:t> 봇의 기능을 더 </a:t>
            </a:r>
            <a:r>
              <a:rPr lang="ko-KR" altLang="en-US" sz="800" dirty="0" err="1">
                <a:latin typeface="+mj-ea"/>
                <a:ea typeface="+mj-ea"/>
              </a:rPr>
              <a:t>확장시켜</a:t>
            </a:r>
            <a:r>
              <a:rPr lang="ko-KR" altLang="en-US" sz="800" dirty="0">
                <a:latin typeface="+mj-ea"/>
                <a:ea typeface="+mj-ea"/>
              </a:rPr>
              <a:t> 학생들에게 더 다양한 서비스를 제공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2)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지속적인 유지보수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 : </a:t>
            </a:r>
            <a:r>
              <a:rPr lang="ko-KR" altLang="en-US" sz="1200" b="1" dirty="0">
                <a:latin typeface="+mj-ea"/>
                <a:ea typeface="+mj-ea"/>
              </a:rPr>
              <a:t> </a:t>
            </a:r>
            <a:r>
              <a:rPr lang="ko-KR" altLang="en-US" sz="800" dirty="0">
                <a:latin typeface="+mj-ea"/>
                <a:ea typeface="+mj-ea"/>
              </a:rPr>
              <a:t>학교의 정책 변경이나 새로운 기능 요구 등에 대응하여 봇을 최신 상태로 유지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latin typeface="+mj-ea"/>
                <a:ea typeface="+mj-ea"/>
              </a:rPr>
              <a:t>3) </a:t>
            </a:r>
            <a:r>
              <a:rPr lang="ko-KR" altLang="en-US" sz="900" b="1" dirty="0">
                <a:latin typeface="+mj-ea"/>
                <a:ea typeface="+mj-ea"/>
              </a:rPr>
              <a:t>사용자 피드백 수집</a:t>
            </a:r>
            <a:endParaRPr lang="en-US" altLang="ko-KR" sz="900" b="1" dirty="0">
              <a:latin typeface="+mj-ea"/>
              <a:ea typeface="+mj-ea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 :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학생들이 봇 사용 중 겪는 어려움이나 개선 사항에 대한 의견을 수렴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F84CD7-0B69-7A37-823D-58F5C14DA00A}"/>
              </a:ext>
            </a:extLst>
          </p:cNvPr>
          <p:cNvSpPr/>
          <p:nvPr/>
        </p:nvSpPr>
        <p:spPr>
          <a:xfrm>
            <a:off x="153874" y="2981145"/>
            <a:ext cx="6404088" cy="1201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프로젝트 배경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호서대학교에서는 다양한 부서와 학과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학부 등이 각자 독립적으로 홈페이지를 운영하고 있어서 공지사항을 확인하는 과정이 번거롭고 시간이 많이 소요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중요한 공지사항을 놓치는 경우가 종종 발생하고 있음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프로젝트 목적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디스코드라는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플랫폼의 봇 기능을 통해 호서대학교 커뮤니티 내에서 공지사항을 효과적으로 공유하고 중요한 정보를 놓치지 않도록 하기 위함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699229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805838_TF67347921.potx" id="{9AFBC19A-10A6-4B13-AFDD-5B0E2B5B9488}" vid="{1F0A8216-F0AF-4D8D-8BEF-BDC8151734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C17B96-44E1-4D27-8275-49488FA5EBD9}">
  <ds:schemaRefs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보기 디자인</Template>
  <TotalTime>0</TotalTime>
  <Words>343</Words>
  <Application>Microsoft Office PowerPoint</Application>
  <PresentationFormat>A4 용지(210x297mm)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-apple-system</vt:lpstr>
      <vt:lpstr>맑은 고딕</vt:lpstr>
      <vt:lpstr>Arial</vt:lpstr>
      <vt:lpstr>Calibri</vt:lpstr>
      <vt:lpstr>Century Schoolbook</vt:lpstr>
      <vt:lpstr>Wingdings 2</vt:lpstr>
      <vt:lpstr>보기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2020-07-02T08:38:16Z</dcterms:created>
  <dcterms:modified xsi:type="dcterms:W3CDTF">2023-06-30T10:23:07Z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