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7" r:id="rId6"/>
    <p:sldId id="263" r:id="rId7"/>
    <p:sldId id="264" r:id="rId8"/>
    <p:sldId id="265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4F90-173B-4CF3-A829-FA0D1C2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6E6CB5-31CB-4957-B7B3-CAD5D9015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FD430-DCEB-4608-ADA8-300C4A30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826F2-9078-4551-B379-1A1A7C6A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67378-03C4-40B3-8B15-00851821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3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314A-E60A-44DA-BA38-552287A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9BBBF-B601-40F6-8286-023FA1C4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B4723-9D3F-41A5-958C-493271FE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6ADBD-01EC-4A51-8871-8F5DE20B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ADFAB-6010-40EE-94D6-11BFBFBF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3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B0520-ECA8-4758-8AF9-3DC4F7129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02611-438C-4A01-93A2-0AAF1A97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12DE3-D00B-4856-9080-CEE260E1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7776E-7C2F-4215-A488-B7EC4509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3F141-43D5-4972-BD89-EC3E9FCC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A223-7954-4F19-951E-C0D6F02B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38D26-F8E4-4FE9-95A3-9D283E33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BB1EC-9955-490D-B389-AEEA1C88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7C4E3-E7F6-4B18-A35A-D16574CC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98517-5122-4013-8F66-26E0E703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7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3AF2-7F8C-45CE-AC8D-AF716826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EDA28-C406-498B-8C28-47CBC0AB4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17D7E-F651-4D39-898A-1788046E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C0E1C-5018-4FB5-B39A-E036B35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EC934-916C-44E5-854C-AAFC4D99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76BE8-DD74-42A3-8A1A-F7BA9EA8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4E84B-0445-4B36-9478-E6B0D9348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BF03A-988C-4BA6-BFD9-FF1CAD46D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A284-9BD7-4A3D-83AA-E765602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21B92-21BD-48E5-A43B-0DB460BF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A6C05-39B7-4B29-B07D-62926C0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DB06-F88C-4A73-88B4-D0A7C21A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A69BC-73AF-4B7A-B917-AF3A79A2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4D5E2-1015-479B-AA9B-2745C347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4B4B9F-D454-4B8F-A09E-85EA67536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4779D-0676-4DF9-A3D1-D660EA25F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DDF9C-6F14-4761-9B0E-72D65E70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DD5F0-46B4-40E6-891D-F4F8157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70F603-1684-4106-B4A3-457077B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6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8747-D070-4C06-8F42-95AF22CA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912C48-00FF-4E2D-957B-DDBED7D5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30A3E5-E9B4-4E33-B3BB-B4BE0736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A715E8-8157-4527-A1D7-66D9A856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B421C4-3E0B-4E6B-847B-99566757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F7564-708E-4F12-818E-C4BBAECE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A01D9-E22A-41DD-A6B5-93553ED9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8F2-6384-498D-9CE0-39CDD7F2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EE92-59B9-4557-8E11-38F0CE25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25447-7BF2-450B-A436-5B257FB93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2F7F2-3C85-4FF7-8EC8-561DEFF8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39F48-39E6-4286-8F57-2E096B04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116BD-FDD4-4F2A-8DB5-D708FE0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1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61EE-65FD-4590-A979-8177FB9B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0DB8A-437D-4B29-B24F-FF7748D76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2AE46-A0CA-4D78-A760-6CEE6B00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773C52-BD68-42A4-9D1D-301ACDA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11F22-E41C-4BCD-B35B-8E5E3019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9F15E-8A29-496B-A095-D38C26C6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2C4DE9-FF4E-4C24-B7EE-3543B00A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C41A8-9656-407D-B69D-F62FB50C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B9FD0-F64C-46F4-BBB9-6D59C499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6DEC-586A-497C-8B6A-0D288CDCFC7F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FEB66-05BF-4C40-AF90-63843B244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41BAD-CBDF-401C-B8BB-6246560CD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4829-448E-42F2-A338-A2C76A1A4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1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C7455-9BF0-435E-8FBE-576E5B418452}"/>
              </a:ext>
            </a:extLst>
          </p:cNvPr>
          <p:cNvSpPr txBox="1"/>
          <p:nvPr/>
        </p:nvSpPr>
        <p:spPr>
          <a:xfrm>
            <a:off x="3695086" y="2673847"/>
            <a:ext cx="3499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Algorithm &amp; Their Application - Final Project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C722B-6138-441E-94D4-D9059D3062B0}"/>
              </a:ext>
            </a:extLst>
          </p:cNvPr>
          <p:cNvSpPr txBox="1"/>
          <p:nvPr/>
        </p:nvSpPr>
        <p:spPr>
          <a:xfrm>
            <a:off x="3695086" y="2981624"/>
            <a:ext cx="48018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28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800" b="1" dirty="0"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28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800" b="1" dirty="0"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E70D4-8173-44B9-8074-7E1C0A32E8EA}"/>
              </a:ext>
            </a:extLst>
          </p:cNvPr>
          <p:cNvSpPr txBox="1"/>
          <p:nvPr/>
        </p:nvSpPr>
        <p:spPr>
          <a:xfrm>
            <a:off x="8496913" y="5457239"/>
            <a:ext cx="3366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Presenter:</a:t>
            </a:r>
          </a:p>
          <a:p>
            <a:r>
              <a:rPr lang="en-US" altLang="ko-KR" sz="1600" i="1" dirty="0">
                <a:latin typeface="times" panose="02020603050405020304" pitchFamily="18" charset="0"/>
                <a:cs typeface="times" panose="02020603050405020304" pitchFamily="18" charset="0"/>
              </a:rPr>
              <a:t>Computational Science &amp; Engineering</a:t>
            </a:r>
          </a:p>
          <a:p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2020314303 Jinduk park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B1C44B-46D5-44C4-93A6-6046A8543328}"/>
              </a:ext>
            </a:extLst>
          </p:cNvPr>
          <p:cNvSpPr/>
          <p:nvPr/>
        </p:nvSpPr>
        <p:spPr>
          <a:xfrm>
            <a:off x="0" y="0"/>
            <a:ext cx="1866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07B93F-0E17-4EEC-B6FA-45F568DF7D6D}"/>
              </a:ext>
            </a:extLst>
          </p:cNvPr>
          <p:cNvSpPr/>
          <p:nvPr/>
        </p:nvSpPr>
        <p:spPr>
          <a:xfrm>
            <a:off x="8382000" y="5512010"/>
            <a:ext cx="104775" cy="707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1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75571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Algorithm#2. Using power of adjacency matrix –Strassen’s formula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1F8F6-BCB1-47D9-A0C2-ADDD40C7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8" y="1812594"/>
            <a:ext cx="3387725" cy="766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762554-DC4C-4E43-8A28-D62F9A1A483C}"/>
              </a:ext>
            </a:extLst>
          </p:cNvPr>
          <p:cNvSpPr txBox="1"/>
          <p:nvPr/>
        </p:nvSpPr>
        <p:spPr>
          <a:xfrm>
            <a:off x="371475" y="1053551"/>
            <a:ext cx="805092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Divide &amp; Conquer matrix multiplication algorithm – Strassen’s formula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E46B1-92DE-45A0-A878-9E57D6B60226}"/>
              </a:ext>
            </a:extLst>
          </p:cNvPr>
          <p:cNvSpPr txBox="1"/>
          <p:nvPr/>
        </p:nvSpPr>
        <p:spPr>
          <a:xfrm>
            <a:off x="1544493" y="3059668"/>
            <a:ext cx="96871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In small size graph, Strassen’s formula has more computational cost compared to simple multiplication method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56E02E-D532-49C4-978C-6D35E2C35E73}"/>
                  </a:ext>
                </a:extLst>
              </p:cNvPr>
              <p:cNvSpPr txBox="1"/>
              <p:nvPr/>
            </p:nvSpPr>
            <p:spPr>
              <a:xfrm>
                <a:off x="1544493" y="3449800"/>
                <a:ext cx="7488671" cy="8576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However, as n increases, Strassen’s asymptotic notation goes to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b="1" dirty="0"/>
                  <a:t> </a:t>
                </a:r>
                <a:r>
                  <a:rPr lang="en-US" altLang="ko-KR" sz="1600" dirty="0"/>
                  <a:t>while </a:t>
                </a:r>
                <a:r>
                  <a:rPr lang="en-US" altLang="ko-KR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simple multiplication goes to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b="1" dirty="0"/>
                  <a:t> </a:t>
                </a:r>
              </a:p>
              <a:p>
                <a:r>
                  <a:rPr lang="en-US" altLang="ko-KR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ko-KR" alt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56E02E-D532-49C4-978C-6D35E2C3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493" y="3449800"/>
                <a:ext cx="7488671" cy="857671"/>
              </a:xfrm>
              <a:prstGeom prst="rect">
                <a:avLst/>
              </a:prstGeom>
              <a:blipFill>
                <a:blip r:embed="rId3"/>
                <a:stretch>
                  <a:fillRect l="-325" t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765392-CF74-4307-BB7E-AE0EFF103291}"/>
              </a:ext>
            </a:extLst>
          </p:cNvPr>
          <p:cNvSpPr/>
          <p:nvPr/>
        </p:nvSpPr>
        <p:spPr>
          <a:xfrm>
            <a:off x="4396936" y="5804449"/>
            <a:ext cx="713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 plan to check </a:t>
            </a:r>
            <a:r>
              <a:rPr lang="en-US" altLang="ko-KR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from which size </a:t>
            </a:r>
            <a:r>
              <a:rPr lang="en-US" altLang="ko-KR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performance of Strassen will be better.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1266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Summary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B1102-C9B1-41E4-B377-498E9B1993BF}"/>
              </a:ext>
            </a:extLst>
          </p:cNvPr>
          <p:cNvSpPr/>
          <p:nvPr/>
        </p:nvSpPr>
        <p:spPr>
          <a:xfrm>
            <a:off x="2951018" y="1950335"/>
            <a:ext cx="6289963" cy="351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CB54E-50D4-43B9-AFDE-D966ED76015E}"/>
              </a:ext>
            </a:extLst>
          </p:cNvPr>
          <p:cNvSpPr/>
          <p:nvPr/>
        </p:nvSpPr>
        <p:spPr>
          <a:xfrm>
            <a:off x="5264728" y="1961672"/>
            <a:ext cx="3976254" cy="61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54713-FF9D-4E3E-9F79-6FE2B2B0DB89}"/>
              </a:ext>
            </a:extLst>
          </p:cNvPr>
          <p:cNvSpPr/>
          <p:nvPr/>
        </p:nvSpPr>
        <p:spPr>
          <a:xfrm>
            <a:off x="5264728" y="2578408"/>
            <a:ext cx="3976254" cy="61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FB0255-27D7-4D79-BAEC-07CF7CCE56E4}"/>
              </a:ext>
            </a:extLst>
          </p:cNvPr>
          <p:cNvCxnSpPr/>
          <p:nvPr/>
        </p:nvCxnSpPr>
        <p:spPr>
          <a:xfrm flipH="1">
            <a:off x="2951018" y="3195144"/>
            <a:ext cx="3113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1D8EB5-BF91-4B38-8CCB-680683416595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>
            <a:off x="7252855" y="2578408"/>
            <a:ext cx="0" cy="616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B6FF9D-E5AC-4FD4-BC05-198194A768F8}"/>
              </a:ext>
            </a:extLst>
          </p:cNvPr>
          <p:cNvSpPr/>
          <p:nvPr/>
        </p:nvSpPr>
        <p:spPr>
          <a:xfrm>
            <a:off x="5892802" y="208537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Using matrix multiplication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2B0AB4-F0DE-4F28-9056-A6BCDD27D831}"/>
              </a:ext>
            </a:extLst>
          </p:cNvPr>
          <p:cNvSpPr/>
          <p:nvPr/>
        </p:nvSpPr>
        <p:spPr>
          <a:xfrm>
            <a:off x="3297354" y="242151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DFS with stack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31699-9FDD-4FD1-97D4-E376D378A6DC}"/>
              </a:ext>
            </a:extLst>
          </p:cNvPr>
          <p:cNvSpPr/>
          <p:nvPr/>
        </p:nvSpPr>
        <p:spPr>
          <a:xfrm>
            <a:off x="5839446" y="271485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normal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C0B10F-0885-4344-BD1F-716EF65D606E}"/>
              </a:ext>
            </a:extLst>
          </p:cNvPr>
          <p:cNvSpPr/>
          <p:nvPr/>
        </p:nvSpPr>
        <p:spPr>
          <a:xfrm>
            <a:off x="7321276" y="2742563"/>
            <a:ext cx="1828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times" panose="02020603050405020304" pitchFamily="18" charset="0"/>
                <a:cs typeface="times" panose="02020603050405020304" pitchFamily="18" charset="0"/>
              </a:rPr>
              <a:t>Strassen’s formula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9C7B30-2194-465E-9FEF-A508DA1A16D3}"/>
              </a:ext>
            </a:extLst>
          </p:cNvPr>
          <p:cNvSpPr/>
          <p:nvPr/>
        </p:nvSpPr>
        <p:spPr>
          <a:xfrm>
            <a:off x="1486230" y="4650304"/>
            <a:ext cx="14923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times" panose="02020603050405020304" pitchFamily="18" charset="0"/>
                <a:cs typeface="times" panose="02020603050405020304" pitchFamily="18" charset="0"/>
              </a:rPr>
              <a:t>Time complexity</a:t>
            </a:r>
            <a:endParaRPr lang="ko-KR" altLang="en-US" sz="15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F05F58A-A0C0-47A0-B359-F2590A6ACD0C}"/>
              </a:ext>
            </a:extLst>
          </p:cNvPr>
          <p:cNvCxnSpPr>
            <a:cxnSpLocks/>
          </p:cNvCxnSpPr>
          <p:nvPr/>
        </p:nvCxnSpPr>
        <p:spPr>
          <a:xfrm>
            <a:off x="5264728" y="3195144"/>
            <a:ext cx="0" cy="2274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A599853-B25C-46FB-9B04-1DA213742C00}"/>
              </a:ext>
            </a:extLst>
          </p:cNvPr>
          <p:cNvCxnSpPr>
            <a:cxnSpLocks/>
          </p:cNvCxnSpPr>
          <p:nvPr/>
        </p:nvCxnSpPr>
        <p:spPr>
          <a:xfrm>
            <a:off x="7252855" y="4250188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6774E2F-C3BD-44E0-AB97-6C3A53D00D90}"/>
                  </a:ext>
                </a:extLst>
              </p:cNvPr>
              <p:cNvSpPr/>
              <p:nvPr/>
            </p:nvSpPr>
            <p:spPr>
              <a:xfrm>
                <a:off x="3233760" y="4650304"/>
                <a:ext cx="1741118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𝑑𝑚𝑎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6774E2F-C3BD-44E0-AB97-6C3A53D00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60" y="4650304"/>
                <a:ext cx="1741118" cy="37555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1FF6CFC-01B5-41CA-AC0D-BEC0967F3D09}"/>
                  </a:ext>
                </a:extLst>
              </p:cNvPr>
              <p:cNvSpPr/>
              <p:nvPr/>
            </p:nvSpPr>
            <p:spPr>
              <a:xfrm>
                <a:off x="5839446" y="4659666"/>
                <a:ext cx="886718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1FF6CFC-01B5-41CA-AC0D-BEC0967F3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46" y="4659666"/>
                <a:ext cx="886718" cy="375552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6FD1932-1821-47E3-B86D-F5B23EDA0107}"/>
                  </a:ext>
                </a:extLst>
              </p:cNvPr>
              <p:cNvSpPr/>
              <p:nvPr/>
            </p:nvSpPr>
            <p:spPr>
              <a:xfrm>
                <a:off x="7763124" y="4650304"/>
                <a:ext cx="102297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2.8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6FD1932-1821-47E3-B86D-F5B23EDA0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124" y="4650304"/>
                <a:ext cx="1022972" cy="37555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F9CBFE-246E-4459-BE40-73DB2999109C}"/>
              </a:ext>
            </a:extLst>
          </p:cNvPr>
          <p:cNvCxnSpPr>
            <a:cxnSpLocks/>
          </p:cNvCxnSpPr>
          <p:nvPr/>
        </p:nvCxnSpPr>
        <p:spPr>
          <a:xfrm>
            <a:off x="2951018" y="4250188"/>
            <a:ext cx="6289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6816C3-13A2-4414-801A-8DE64BC44997}"/>
              </a:ext>
            </a:extLst>
          </p:cNvPr>
          <p:cNvSpPr/>
          <p:nvPr/>
        </p:nvSpPr>
        <p:spPr>
          <a:xfrm>
            <a:off x="3248495" y="3595260"/>
            <a:ext cx="1782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We can track triangles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B19E09-20AD-42CA-A291-59442579C80B}"/>
              </a:ext>
            </a:extLst>
          </p:cNvPr>
          <p:cNvSpPr/>
          <p:nvPr/>
        </p:nvSpPr>
        <p:spPr>
          <a:xfrm>
            <a:off x="6201124" y="3493033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We cannot track triangles</a:t>
            </a:r>
            <a:b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(only know triangle count)</a:t>
            </a:r>
            <a:endParaRPr lang="ko-KR" altLang="en-US" sz="14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5BC6F4F-3291-47B2-95C5-AB76DFF8A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10" y="1000544"/>
            <a:ext cx="677323" cy="260407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4A74BB-79DC-484D-B7E7-EE456817CC30}"/>
              </a:ext>
            </a:extLst>
          </p:cNvPr>
          <p:cNvSpPr/>
          <p:nvPr/>
        </p:nvSpPr>
        <p:spPr>
          <a:xfrm>
            <a:off x="1586612" y="3566940"/>
            <a:ext cx="12057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times" panose="02020603050405020304" pitchFamily="18" charset="0"/>
                <a:cs typeface="times" panose="02020603050405020304" pitchFamily="18" charset="0"/>
              </a:rPr>
              <a:t>characteristic</a:t>
            </a:r>
            <a:endParaRPr lang="ko-KR" altLang="en-US" sz="15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AC3AF16-3539-4FB0-B7E6-1FB21FD50985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 flipH="1" flipV="1">
            <a:off x="1331233" y="2302583"/>
            <a:ext cx="1917262" cy="144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41811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Introduction : what we want to solve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1FF7A-9649-489A-A788-90572C2D5044}"/>
              </a:ext>
            </a:extLst>
          </p:cNvPr>
          <p:cNvSpPr txBox="1"/>
          <p:nvPr/>
        </p:nvSpPr>
        <p:spPr>
          <a:xfrm>
            <a:off x="895350" y="1264962"/>
            <a:ext cx="80906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Counting triangles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in graph plays an important role in complex network analysis.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5613B9-E558-46C2-9597-686AF9DD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21" y="1940211"/>
            <a:ext cx="3064067" cy="207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9EFF00-034F-462B-9E60-EE7D21D969D0}"/>
              </a:ext>
            </a:extLst>
          </p:cNvPr>
          <p:cNvSpPr txBox="1"/>
          <p:nvPr/>
        </p:nvSpPr>
        <p:spPr>
          <a:xfrm>
            <a:off x="2861773" y="1801712"/>
            <a:ext cx="16225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a graph with 100 nodes</a:t>
            </a:r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1E74C-C906-4DA3-848E-2C4E540F2246}"/>
              </a:ext>
            </a:extLst>
          </p:cNvPr>
          <p:cNvSpPr txBox="1"/>
          <p:nvPr/>
        </p:nvSpPr>
        <p:spPr>
          <a:xfrm>
            <a:off x="5152049" y="2118415"/>
            <a:ext cx="48904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It is difficult to catch the graph’s property at a glance.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BE28E-A6D0-42F9-A484-4BF0227C83F0}"/>
              </a:ext>
            </a:extLst>
          </p:cNvPr>
          <p:cNvSpPr txBox="1"/>
          <p:nvPr/>
        </p:nvSpPr>
        <p:spPr>
          <a:xfrm>
            <a:off x="5152049" y="2478802"/>
            <a:ext cx="655820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Total number of triangles in a graph is used to compute</a:t>
            </a:r>
            <a:b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ko-KR" sz="1600" i="1" dirty="0">
                <a:latin typeface="times" panose="02020603050405020304" pitchFamily="18" charset="0"/>
                <a:cs typeface="times" panose="02020603050405020304" pitchFamily="18" charset="0"/>
              </a:rPr>
              <a:t>clustering coefficient </a:t>
            </a: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or </a:t>
            </a:r>
            <a:r>
              <a:rPr lang="en-US" altLang="ko-KR" sz="1600" i="1" dirty="0">
                <a:latin typeface="times" panose="02020603050405020304" pitchFamily="18" charset="0"/>
                <a:cs typeface="times" panose="02020603050405020304" pitchFamily="18" charset="0"/>
              </a:rPr>
              <a:t>transitivity  </a:t>
            </a:r>
            <a:r>
              <a:rPr lang="en-US" altLang="ko-KR" sz="1600" b="1" dirty="0">
                <a:latin typeface="times" panose="02020603050405020304" pitchFamily="18" charset="0"/>
                <a:cs typeface="times" panose="02020603050405020304" pitchFamily="18" charset="0"/>
              </a:rPr>
              <a:t>[1] </a:t>
            </a: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which is used for graph evaluation</a:t>
            </a:r>
            <a:b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metric.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40607-9DD0-4F92-983A-608D3A97C36F}"/>
              </a:ext>
            </a:extLst>
          </p:cNvPr>
          <p:cNvSpPr/>
          <p:nvPr/>
        </p:nvSpPr>
        <p:spPr>
          <a:xfrm>
            <a:off x="106220" y="6552461"/>
            <a:ext cx="12523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Newman, Mark EJ. "The structure and function of complex networks."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SIAM review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 45.2 (2003): 167-256.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FE479-0D2C-4E6D-ABFF-49C5E4254D74}"/>
              </a:ext>
            </a:extLst>
          </p:cNvPr>
          <p:cNvSpPr txBox="1"/>
          <p:nvPr/>
        </p:nvSpPr>
        <p:spPr>
          <a:xfrm>
            <a:off x="895350" y="4705976"/>
            <a:ext cx="32496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What is triangle in a graph?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B1BBB1-2F06-4C31-BC5D-CCE43C1AE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05" y="5312194"/>
            <a:ext cx="1827167" cy="12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9D53BB-713A-48AC-A168-131674F9CD05}"/>
              </a:ext>
            </a:extLst>
          </p:cNvPr>
          <p:cNvSpPr txBox="1"/>
          <p:nvPr/>
        </p:nvSpPr>
        <p:spPr>
          <a:xfrm>
            <a:off x="1304733" y="5168689"/>
            <a:ext cx="344825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3 nodes are connected to each other.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9F33C3-647E-4570-9C07-9269DFE747C0}"/>
              </a:ext>
            </a:extLst>
          </p:cNvPr>
          <p:cNvSpPr txBox="1"/>
          <p:nvPr/>
        </p:nvSpPr>
        <p:spPr>
          <a:xfrm>
            <a:off x="7439017" y="4952927"/>
            <a:ext cx="18271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Triangle pattern in a graph</a:t>
            </a:r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44C18-B78B-4E8D-BD8F-020869E549F5}"/>
              </a:ext>
            </a:extLst>
          </p:cNvPr>
          <p:cNvSpPr txBox="1"/>
          <p:nvPr/>
        </p:nvSpPr>
        <p:spPr>
          <a:xfrm>
            <a:off x="9131366" y="5758347"/>
            <a:ext cx="4764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edge</a:t>
            </a:r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CAB2E-BD54-4CAF-B151-D0DC2D146EA7}"/>
              </a:ext>
            </a:extLst>
          </p:cNvPr>
          <p:cNvSpPr txBox="1"/>
          <p:nvPr/>
        </p:nvSpPr>
        <p:spPr>
          <a:xfrm>
            <a:off x="9266184" y="5111013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node</a:t>
            </a:r>
            <a:endParaRPr lang="ko-KR" altLang="en-US" sz="1200"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9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2235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Problem definition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7FE25CD-E778-43BC-AE17-91BC68315EFA}"/>
                  </a:ext>
                </a:extLst>
              </p:cNvPr>
              <p:cNvSpPr/>
              <p:nvPr/>
            </p:nvSpPr>
            <p:spPr>
              <a:xfrm>
                <a:off x="848676" y="4568399"/>
                <a:ext cx="3320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: adjacency matrix of a graph G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7FE25CD-E778-43BC-AE17-91BC68315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6" y="4568399"/>
                <a:ext cx="3320204" cy="369332"/>
              </a:xfrm>
              <a:prstGeom prst="rect">
                <a:avLst/>
              </a:prstGeom>
              <a:blipFill>
                <a:blip r:embed="rId2"/>
                <a:stretch>
                  <a:fillRect t="-8197" r="-3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912B51E-3A8F-448F-B131-4E6BF9F12C2C}"/>
                  </a:ext>
                </a:extLst>
              </p:cNvPr>
              <p:cNvSpPr/>
              <p:nvPr/>
            </p:nvSpPr>
            <p:spPr>
              <a:xfrm>
                <a:off x="848676" y="4998465"/>
                <a:ext cx="3521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: n-</a:t>
                </a:r>
                <a:r>
                  <a:rPr lang="en-US" altLang="ko-KR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power</a:t>
                </a:r>
                <a:r>
                  <a:rPr lang="ko-KR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of adjacency matrix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912B51E-3A8F-448F-B131-4E6BF9F12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6" y="4998465"/>
                <a:ext cx="3521092" cy="369332"/>
              </a:xfrm>
              <a:prstGeom prst="rect">
                <a:avLst/>
              </a:prstGeom>
              <a:blipFill>
                <a:blip r:embed="rId3"/>
                <a:stretch>
                  <a:fillRect t="-9836" r="-86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AA22DF-A48D-41E9-AC4C-48068A4356A3}"/>
                  </a:ext>
                </a:extLst>
              </p:cNvPr>
              <p:cNvSpPr/>
              <p:nvPr/>
            </p:nvSpPr>
            <p:spPr>
              <a:xfrm>
                <a:off x="838565" y="5395271"/>
                <a:ext cx="294119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ko-KR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i,j-th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element of matrix A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AA22DF-A48D-41E9-AC4C-48068A435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5" y="5395271"/>
                <a:ext cx="2941190" cy="391646"/>
              </a:xfrm>
              <a:prstGeom prst="rect">
                <a:avLst/>
              </a:prstGeom>
              <a:blipFill>
                <a:blip r:embed="rId4"/>
                <a:stretch>
                  <a:fillRect t="-7813" r="-622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F035211-38D5-4850-8545-3F7B69F2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84" y="1375023"/>
            <a:ext cx="2031673" cy="13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E02064-ADCE-40F2-A15A-544669049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063" y="1695982"/>
            <a:ext cx="1710883" cy="9267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5D411C-64B4-45E6-AF11-F6D44A8DEC36}"/>
              </a:ext>
            </a:extLst>
          </p:cNvPr>
          <p:cNvSpPr/>
          <p:nvPr/>
        </p:nvSpPr>
        <p:spPr>
          <a:xfrm>
            <a:off x="1660311" y="2802648"/>
            <a:ext cx="248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E0F3112-D60A-49EC-ADBB-001F98EBCC5F}"/>
                  </a:ext>
                </a:extLst>
              </p:cNvPr>
              <p:cNvSpPr/>
              <p:nvPr/>
            </p:nvSpPr>
            <p:spPr>
              <a:xfrm>
                <a:off x="4757754" y="2819408"/>
                <a:ext cx="27526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ko-KR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E0F3112-D60A-49EC-ADBB-001F98EBC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754" y="2819408"/>
                <a:ext cx="275263" cy="338554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A42B6-2A20-4A16-8501-AECB4BA9A6ED}"/>
              </a:ext>
            </a:extLst>
          </p:cNvPr>
          <p:cNvSpPr/>
          <p:nvPr/>
        </p:nvSpPr>
        <p:spPr>
          <a:xfrm>
            <a:off x="4991100" y="4960784"/>
            <a:ext cx="861996" cy="184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080AB5-52F7-4661-A39D-600125767E09}"/>
              </a:ext>
            </a:extLst>
          </p:cNvPr>
          <p:cNvSpPr/>
          <p:nvPr/>
        </p:nvSpPr>
        <p:spPr>
          <a:xfrm>
            <a:off x="6253677" y="2058433"/>
            <a:ext cx="48099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square matrix used to represent a finite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The elements of the matrix indicate whether pairs of vertices are adjacent or not in the graph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E59A23-09FB-49F6-9950-5F67D8482C6D}"/>
              </a:ext>
            </a:extLst>
          </p:cNvPr>
          <p:cNvSpPr/>
          <p:nvPr/>
        </p:nvSpPr>
        <p:spPr>
          <a:xfrm>
            <a:off x="6322513" y="160566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adjacency matrix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B0ECA0-B825-4E43-9776-260606470DEE}"/>
              </a:ext>
            </a:extLst>
          </p:cNvPr>
          <p:cNvSpPr/>
          <p:nvPr/>
        </p:nvSpPr>
        <p:spPr>
          <a:xfrm>
            <a:off x="6493963" y="4383733"/>
            <a:ext cx="4656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Count total # of triangular pattern in a graph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011B7B-1AFA-4072-A920-2FC2B7A36A1B}"/>
              </a:ext>
            </a:extLst>
          </p:cNvPr>
          <p:cNvSpPr/>
          <p:nvPr/>
        </p:nvSpPr>
        <p:spPr>
          <a:xfrm>
            <a:off x="6493963" y="4838356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1.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DFS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strategy with stack data structure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99F0D7-83E3-4169-9A0F-40BB9BDD0348}"/>
              </a:ext>
            </a:extLst>
          </p:cNvPr>
          <p:cNvSpPr/>
          <p:nvPr/>
        </p:nvSpPr>
        <p:spPr>
          <a:xfrm>
            <a:off x="6493963" y="5229157"/>
            <a:ext cx="51732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2.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Using power of adjacency matrix</a:t>
            </a:r>
            <a:b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    - simple matrix multiplication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    - Divide &amp; conquer algorithm – Strassen’s formula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AF55A8-7668-4E33-BA0A-736385D7B151}"/>
              </a:ext>
            </a:extLst>
          </p:cNvPr>
          <p:cNvSpPr/>
          <p:nvPr/>
        </p:nvSpPr>
        <p:spPr>
          <a:xfrm>
            <a:off x="838565" y="4154963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G : undirected, unweighted graph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9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49634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latin typeface="times" panose="02020603050405020304" pitchFamily="18" charset="0"/>
                <a:cs typeface="times" panose="02020603050405020304" pitchFamily="18" charset="0"/>
              </a:rPr>
              <a:t>Algorithm#1. Depth Frist Search with stack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854DC4A-9479-4279-A2C2-43D3A7CD91D7}"/>
              </a:ext>
            </a:extLst>
          </p:cNvPr>
          <p:cNvGrpSpPr/>
          <p:nvPr/>
        </p:nvGrpSpPr>
        <p:grpSpPr>
          <a:xfrm>
            <a:off x="3276689" y="2066271"/>
            <a:ext cx="1973617" cy="369332"/>
            <a:chOff x="5207464" y="2109254"/>
            <a:chExt cx="1973617" cy="36933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3712823-619B-4B15-8D72-498DCD215DCF}"/>
                </a:ext>
              </a:extLst>
            </p:cNvPr>
            <p:cNvSpPr/>
            <p:nvPr/>
          </p:nvSpPr>
          <p:spPr>
            <a:xfrm>
              <a:off x="5207464" y="2109254"/>
              <a:ext cx="19736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[ a      b      c       a] </a:t>
              </a:r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2B9AABA-9505-4479-AA1D-1FADAD9D8DF1}"/>
                </a:ext>
              </a:extLst>
            </p:cNvPr>
            <p:cNvCxnSpPr>
              <a:cxnSpLocks/>
            </p:cNvCxnSpPr>
            <p:nvPr/>
          </p:nvCxnSpPr>
          <p:spPr>
            <a:xfrm>
              <a:off x="5604568" y="2293920"/>
              <a:ext cx="231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3050952-FED8-4CE2-A18D-6E2DAD5D0F48}"/>
                </a:ext>
              </a:extLst>
            </p:cNvPr>
            <p:cNvCxnSpPr>
              <a:cxnSpLocks/>
            </p:cNvCxnSpPr>
            <p:nvPr/>
          </p:nvCxnSpPr>
          <p:spPr>
            <a:xfrm>
              <a:off x="6041804" y="2293920"/>
              <a:ext cx="231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90D39C2-4D60-4A0E-A6A0-2B0F0D01F6DC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68" y="2293920"/>
              <a:ext cx="231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E7D61B-FC5F-4F5D-B726-30E1F8037A06}"/>
              </a:ext>
            </a:extLst>
          </p:cNvPr>
          <p:cNvGrpSpPr/>
          <p:nvPr/>
        </p:nvGrpSpPr>
        <p:grpSpPr>
          <a:xfrm>
            <a:off x="906301" y="1463689"/>
            <a:ext cx="2370388" cy="1680384"/>
            <a:chOff x="6006872" y="1053690"/>
            <a:chExt cx="2370388" cy="1680384"/>
          </a:xfrm>
        </p:grpSpPr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804E91D0-8251-480B-90C1-380475682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805" y="1238356"/>
              <a:ext cx="1827167" cy="123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7E52EA1-76C1-463F-84F1-D9FFD4FC24A0}"/>
                </a:ext>
              </a:extLst>
            </p:cNvPr>
            <p:cNvSpPr/>
            <p:nvPr/>
          </p:nvSpPr>
          <p:spPr>
            <a:xfrm>
              <a:off x="8090002" y="1053690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a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19845E-6B3B-458F-8374-7A3D23E4FD5D}"/>
                </a:ext>
              </a:extLst>
            </p:cNvPr>
            <p:cNvSpPr/>
            <p:nvPr/>
          </p:nvSpPr>
          <p:spPr>
            <a:xfrm>
              <a:off x="6006872" y="1487639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D77C2A7-C77F-4AD6-8A4C-1A7F37114C33}"/>
                </a:ext>
              </a:extLst>
            </p:cNvPr>
            <p:cNvSpPr/>
            <p:nvPr/>
          </p:nvSpPr>
          <p:spPr>
            <a:xfrm>
              <a:off x="7758443" y="236474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b</a:t>
              </a:r>
              <a:endParaRPr lang="ko-KR" altLang="en-US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1A624F-1463-48B6-9B06-729F7B1C34C7}"/>
              </a:ext>
            </a:extLst>
          </p:cNvPr>
          <p:cNvSpPr/>
          <p:nvPr/>
        </p:nvSpPr>
        <p:spPr>
          <a:xfrm>
            <a:off x="371475" y="1121482"/>
            <a:ext cx="2119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Triangular pattern: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A9B09D-0329-443C-B336-CB8A610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10" y="950507"/>
            <a:ext cx="3533775" cy="2667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2F208E-190E-4199-A3A5-EB2F7058501D}"/>
              </a:ext>
            </a:extLst>
          </p:cNvPr>
          <p:cNvSpPr/>
          <p:nvPr/>
        </p:nvSpPr>
        <p:spPr>
          <a:xfrm>
            <a:off x="6422447" y="119766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DFS strategy: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76575FA-7467-4591-B5C6-4E7C9F83BA4C}"/>
              </a:ext>
            </a:extLst>
          </p:cNvPr>
          <p:cNvSpPr/>
          <p:nvPr/>
        </p:nvSpPr>
        <p:spPr>
          <a:xfrm>
            <a:off x="906301" y="369923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Stack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C1D6A6-7AC9-4D4F-8D2B-4343EC1B952A}"/>
              </a:ext>
            </a:extLst>
          </p:cNvPr>
          <p:cNvGrpSpPr/>
          <p:nvPr/>
        </p:nvGrpSpPr>
        <p:grpSpPr>
          <a:xfrm>
            <a:off x="1549766" y="4136974"/>
            <a:ext cx="8580916" cy="2359956"/>
            <a:chOff x="1549766" y="4136974"/>
            <a:chExt cx="8580916" cy="2359956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1B401ED-66E8-4FD8-88F6-6A534A19809A}"/>
                </a:ext>
              </a:extLst>
            </p:cNvPr>
            <p:cNvCxnSpPr/>
            <p:nvPr/>
          </p:nvCxnSpPr>
          <p:spPr>
            <a:xfrm>
              <a:off x="1578341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3AFBB5C-6E00-400F-B3E2-AE4BDDB13B12}"/>
                </a:ext>
              </a:extLst>
            </p:cNvPr>
            <p:cNvCxnSpPr/>
            <p:nvPr/>
          </p:nvCxnSpPr>
          <p:spPr>
            <a:xfrm>
              <a:off x="2645141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3D58DC00-47C6-4EDE-9C9E-B66C12147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766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ED1934E-A386-41E7-B326-9CE952C99E04}"/>
                </a:ext>
              </a:extLst>
            </p:cNvPr>
            <p:cNvSpPr/>
            <p:nvPr/>
          </p:nvSpPr>
          <p:spPr>
            <a:xfrm>
              <a:off x="1675101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D842E8B-0917-41D3-B56D-FB811364C9CB}"/>
                </a:ext>
              </a:extLst>
            </p:cNvPr>
            <p:cNvCxnSpPr/>
            <p:nvPr/>
          </p:nvCxnSpPr>
          <p:spPr>
            <a:xfrm>
              <a:off x="341347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CFE5AF74-1FDD-403C-AC04-086E6B9A0C4E}"/>
                </a:ext>
              </a:extLst>
            </p:cNvPr>
            <p:cNvCxnSpPr/>
            <p:nvPr/>
          </p:nvCxnSpPr>
          <p:spPr>
            <a:xfrm>
              <a:off x="448027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DAA5254-BB9A-493B-921A-BF5C38A53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903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8F70F80-22BF-466F-A257-BC6EE759F1F7}"/>
                </a:ext>
              </a:extLst>
            </p:cNvPr>
            <p:cNvSpPr/>
            <p:nvPr/>
          </p:nvSpPr>
          <p:spPr>
            <a:xfrm>
              <a:off x="3510238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CEE39AA-4C40-46E9-AA0B-ACC77B0C380B}"/>
                </a:ext>
              </a:extLst>
            </p:cNvPr>
            <p:cNvCxnSpPr/>
            <p:nvPr/>
          </p:nvCxnSpPr>
          <p:spPr>
            <a:xfrm>
              <a:off x="5321357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5FFB46E1-EDE8-4E12-827C-F03626D583A8}"/>
                </a:ext>
              </a:extLst>
            </p:cNvPr>
            <p:cNvCxnSpPr/>
            <p:nvPr/>
          </p:nvCxnSpPr>
          <p:spPr>
            <a:xfrm>
              <a:off x="6388157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D64F9E8-AD63-4E84-93EF-A160F3F2C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782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E2ED1A14-DDCA-4747-AB17-7919F9F6B2B3}"/>
                </a:ext>
              </a:extLst>
            </p:cNvPr>
            <p:cNvCxnSpPr/>
            <p:nvPr/>
          </p:nvCxnSpPr>
          <p:spPr>
            <a:xfrm>
              <a:off x="739571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D961D215-B350-4809-AA34-8149B3DA05CE}"/>
                </a:ext>
              </a:extLst>
            </p:cNvPr>
            <p:cNvCxnSpPr/>
            <p:nvPr/>
          </p:nvCxnSpPr>
          <p:spPr>
            <a:xfrm>
              <a:off x="846251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DCA3DB3F-D725-4A11-B83C-13603086A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7143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6DDD328-A695-4310-A621-402E52CE73C9}"/>
                </a:ext>
              </a:extLst>
            </p:cNvPr>
            <p:cNvSpPr/>
            <p:nvPr/>
          </p:nvSpPr>
          <p:spPr>
            <a:xfrm>
              <a:off x="3510238" y="5544891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12E1D538-93B7-41AA-95BD-D192A591BBCA}"/>
                </a:ext>
              </a:extLst>
            </p:cNvPr>
            <p:cNvSpPr/>
            <p:nvPr/>
          </p:nvSpPr>
          <p:spPr>
            <a:xfrm>
              <a:off x="5440978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8FA1C97-A58B-4D07-BDB0-3C6C6BB0CD80}"/>
                </a:ext>
              </a:extLst>
            </p:cNvPr>
            <p:cNvSpPr/>
            <p:nvPr/>
          </p:nvSpPr>
          <p:spPr>
            <a:xfrm>
              <a:off x="5440978" y="5544891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F442601-0052-4236-9DB4-FB88994DEDE4}"/>
                </a:ext>
              </a:extLst>
            </p:cNvPr>
            <p:cNvSpPr/>
            <p:nvPr/>
          </p:nvSpPr>
          <p:spPr>
            <a:xfrm>
              <a:off x="5447737" y="5106339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6BE20CE-2C9B-4E64-8137-5F9FFB4EE050}"/>
                </a:ext>
              </a:extLst>
            </p:cNvPr>
            <p:cNvSpPr/>
            <p:nvPr/>
          </p:nvSpPr>
          <p:spPr>
            <a:xfrm>
              <a:off x="7488951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425E1CE-C318-48E5-8C67-C9D2758CD587}"/>
                </a:ext>
              </a:extLst>
            </p:cNvPr>
            <p:cNvSpPr/>
            <p:nvPr/>
          </p:nvSpPr>
          <p:spPr>
            <a:xfrm>
              <a:off x="7488951" y="5544891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3DB960B-7F29-43D6-96B4-8AF31C819267}"/>
                </a:ext>
              </a:extLst>
            </p:cNvPr>
            <p:cNvSpPr/>
            <p:nvPr/>
          </p:nvSpPr>
          <p:spPr>
            <a:xfrm>
              <a:off x="7495710" y="5106339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482F4C2C-1AF1-4E90-8783-9BB306BBCB89}"/>
                </a:ext>
              </a:extLst>
            </p:cNvPr>
            <p:cNvSpPr/>
            <p:nvPr/>
          </p:nvSpPr>
          <p:spPr>
            <a:xfrm>
              <a:off x="2938288" y="5475671"/>
              <a:ext cx="287255" cy="3570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화살표: 오른쪽 137">
              <a:extLst>
                <a:ext uri="{FF2B5EF4-FFF2-40B4-BE49-F238E27FC236}">
                  <a16:creationId xmlns:a16="http://schemas.microsoft.com/office/drawing/2014/main" id="{8FFC097D-EA38-482D-AF15-860994AEA30D}"/>
                </a:ext>
              </a:extLst>
            </p:cNvPr>
            <p:cNvSpPr/>
            <p:nvPr/>
          </p:nvSpPr>
          <p:spPr>
            <a:xfrm>
              <a:off x="4793571" y="5475671"/>
              <a:ext cx="287255" cy="3570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화살표: 오른쪽 138">
              <a:extLst>
                <a:ext uri="{FF2B5EF4-FFF2-40B4-BE49-F238E27FC236}">
                  <a16:creationId xmlns:a16="http://schemas.microsoft.com/office/drawing/2014/main" id="{6D503021-7A58-400C-B729-4C2D20AF3AC0}"/>
                </a:ext>
              </a:extLst>
            </p:cNvPr>
            <p:cNvSpPr/>
            <p:nvPr/>
          </p:nvSpPr>
          <p:spPr>
            <a:xfrm>
              <a:off x="6748310" y="5475671"/>
              <a:ext cx="287255" cy="3570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AE97329-F2B8-40DF-A7AD-9E2D0021D007}"/>
                </a:ext>
              </a:extLst>
            </p:cNvPr>
            <p:cNvSpPr/>
            <p:nvPr/>
          </p:nvSpPr>
          <p:spPr>
            <a:xfrm>
              <a:off x="2719019" y="5063191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push</a:t>
              </a:r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7784824-7160-433B-9B5E-DC2962952159}"/>
                </a:ext>
              </a:extLst>
            </p:cNvPr>
            <p:cNvSpPr/>
            <p:nvPr/>
          </p:nvSpPr>
          <p:spPr>
            <a:xfrm>
              <a:off x="4573807" y="5104747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push</a:t>
              </a:r>
              <a:endParaRPr lang="ko-KR" altLang="en-US" dirty="0"/>
            </a:p>
          </p:txBody>
        </p:sp>
        <p:sp>
          <p:nvSpPr>
            <p:cNvPr id="143" name="원호 142">
              <a:extLst>
                <a:ext uri="{FF2B5EF4-FFF2-40B4-BE49-F238E27FC236}">
                  <a16:creationId xmlns:a16="http://schemas.microsoft.com/office/drawing/2014/main" id="{ADD71943-3ECE-4D2B-9312-19FC3B687A12}"/>
                </a:ext>
              </a:extLst>
            </p:cNvPr>
            <p:cNvSpPr/>
            <p:nvPr/>
          </p:nvSpPr>
          <p:spPr>
            <a:xfrm>
              <a:off x="8121948" y="5211010"/>
              <a:ext cx="673596" cy="1072532"/>
            </a:xfrm>
            <a:prstGeom prst="arc">
              <a:avLst>
                <a:gd name="adj1" fmla="val 16200000"/>
                <a:gd name="adj2" fmla="val 54994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연결선: 구부러짐 143">
              <a:extLst>
                <a:ext uri="{FF2B5EF4-FFF2-40B4-BE49-F238E27FC236}">
                  <a16:creationId xmlns:a16="http://schemas.microsoft.com/office/drawing/2014/main" id="{37B073B2-FF63-4576-85C5-5F5605B13BB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21685" y="4900929"/>
              <a:ext cx="1210033" cy="44722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5D66446-67E3-420F-A7DA-71ABC406784F}"/>
                </a:ext>
              </a:extLst>
            </p:cNvPr>
            <p:cNvSpPr/>
            <p:nvPr/>
          </p:nvSpPr>
          <p:spPr>
            <a:xfrm>
              <a:off x="8176858" y="4136974"/>
              <a:ext cx="192443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times" panose="02020603050405020304" pitchFamily="18" charset="0"/>
                  <a:cs typeface="times" panose="02020603050405020304" pitchFamily="18" charset="0"/>
                </a:rPr>
                <a:t>Triangle trace list</a:t>
              </a:r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19CDA526-5AE3-4E47-A436-31609908948D}"/>
                </a:ext>
              </a:extLst>
            </p:cNvPr>
            <p:cNvSpPr/>
            <p:nvPr/>
          </p:nvSpPr>
          <p:spPr>
            <a:xfrm>
              <a:off x="9250313" y="4519524"/>
              <a:ext cx="88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times" panose="02020603050405020304" pitchFamily="18" charset="0"/>
                  <a:cs typeface="times" panose="02020603050405020304" pitchFamily="18" charset="0"/>
                </a:rPr>
                <a:t>+insert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7CEAB20-8164-4A9B-BC4C-740AAF98E20B}"/>
                  </a:ext>
                </a:extLst>
              </p:cNvPr>
              <p:cNvSpPr/>
              <p:nvPr/>
            </p:nvSpPr>
            <p:spPr>
              <a:xfrm>
                <a:off x="8975818" y="5835687"/>
                <a:ext cx="174111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𝒅𝒎𝒂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7CEAB20-8164-4A9B-BC4C-740AAF98E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818" y="5835687"/>
                <a:ext cx="1741118" cy="37555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C4C3F1B-10FF-4516-9F21-E11E70978D44}"/>
                  </a:ext>
                </a:extLst>
              </p:cNvPr>
              <p:cNvSpPr/>
              <p:nvPr/>
            </p:nvSpPr>
            <p:spPr>
              <a:xfrm>
                <a:off x="9029664" y="6202021"/>
                <a:ext cx="2974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𝑑𝑚𝑎𝑥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degree in G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C4C3F1B-10FF-4516-9F21-E11E70978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64" y="6202021"/>
                <a:ext cx="2974469" cy="369332"/>
              </a:xfrm>
              <a:prstGeom prst="rect">
                <a:avLst/>
              </a:prstGeom>
              <a:blipFill>
                <a:blip r:embed="rId5"/>
                <a:stretch>
                  <a:fillRect t="-9836" r="-82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63D64B-EE20-4A3C-BFC0-D0CBAA2B35D3}"/>
              </a:ext>
            </a:extLst>
          </p:cNvPr>
          <p:cNvSpPr/>
          <p:nvPr/>
        </p:nvSpPr>
        <p:spPr>
          <a:xfrm>
            <a:off x="9003742" y="5469353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Time complexity</a:t>
            </a:r>
            <a:endParaRPr lang="ko-KR" alt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49634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latin typeface="times" panose="02020603050405020304" pitchFamily="18" charset="0"/>
                <a:cs typeface="times" panose="02020603050405020304" pitchFamily="18" charset="0"/>
              </a:rPr>
              <a:t>Algorithm#1. Depth Frist Search with stack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FAA172-DA82-4A36-9469-65472E75481C}"/>
              </a:ext>
            </a:extLst>
          </p:cNvPr>
          <p:cNvSpPr txBox="1"/>
          <p:nvPr/>
        </p:nvSpPr>
        <p:spPr>
          <a:xfrm>
            <a:off x="256634" y="949568"/>
            <a:ext cx="199766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Implementation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D7727B-CDBD-4D6A-BC76-C654E4B50122}"/>
              </a:ext>
            </a:extLst>
          </p:cNvPr>
          <p:cNvSpPr/>
          <p:nvPr/>
        </p:nvSpPr>
        <p:spPr>
          <a:xfrm>
            <a:off x="6385502" y="1816508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DFS strategy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9868B5-D899-493D-8A56-398D272A0416}"/>
              </a:ext>
            </a:extLst>
          </p:cNvPr>
          <p:cNvSpPr/>
          <p:nvPr/>
        </p:nvSpPr>
        <p:spPr>
          <a:xfrm>
            <a:off x="1620305" y="181650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Stack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64F146-E021-45FD-9231-D7289786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05" y="2621203"/>
            <a:ext cx="2978028" cy="18094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60B8A2-5B75-4B24-B585-D5CECEF7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09" y="2584156"/>
            <a:ext cx="3168478" cy="19167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576ED8-8A1D-46B3-9AD5-EF1BE5D0E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897" y="1524000"/>
            <a:ext cx="962025" cy="38100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5A60D2A-725D-4725-A14C-17093ACEF93E}"/>
              </a:ext>
            </a:extLst>
          </p:cNvPr>
          <p:cNvGrpSpPr/>
          <p:nvPr/>
        </p:nvGrpSpPr>
        <p:grpSpPr>
          <a:xfrm>
            <a:off x="1255465" y="4746659"/>
            <a:ext cx="7565262" cy="1916733"/>
            <a:chOff x="1549766" y="4136974"/>
            <a:chExt cx="8559016" cy="2359956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AE7077C-A683-4A64-AB24-3327D974DCFD}"/>
                </a:ext>
              </a:extLst>
            </p:cNvPr>
            <p:cNvCxnSpPr/>
            <p:nvPr/>
          </p:nvCxnSpPr>
          <p:spPr>
            <a:xfrm>
              <a:off x="1578341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D363965-B83F-4C4C-8D1A-09B22608A6B1}"/>
                </a:ext>
              </a:extLst>
            </p:cNvPr>
            <p:cNvCxnSpPr/>
            <p:nvPr/>
          </p:nvCxnSpPr>
          <p:spPr>
            <a:xfrm>
              <a:off x="2645141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A823E1B-AADE-462A-96BD-E33E0C373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766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30361F6-7C03-48D7-836C-F7E2539D1DC1}"/>
                </a:ext>
              </a:extLst>
            </p:cNvPr>
            <p:cNvSpPr/>
            <p:nvPr/>
          </p:nvSpPr>
          <p:spPr>
            <a:xfrm>
              <a:off x="1675101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</a:t>
              </a:r>
              <a:endParaRPr lang="ko-KR" altLang="en-US" sz="11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E0631CE-A4A0-4F45-965A-5B83EE388C8B}"/>
                </a:ext>
              </a:extLst>
            </p:cNvPr>
            <p:cNvCxnSpPr/>
            <p:nvPr/>
          </p:nvCxnSpPr>
          <p:spPr>
            <a:xfrm>
              <a:off x="341347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BB971DA-F26B-4418-A3A9-40E7F9BC1EB6}"/>
                </a:ext>
              </a:extLst>
            </p:cNvPr>
            <p:cNvCxnSpPr/>
            <p:nvPr/>
          </p:nvCxnSpPr>
          <p:spPr>
            <a:xfrm>
              <a:off x="448027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B2D700A-CD2A-4FB8-AC09-A1D79F1E8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903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E8089A9-9382-43EF-8AB7-68AF4771938B}"/>
                </a:ext>
              </a:extLst>
            </p:cNvPr>
            <p:cNvSpPr/>
            <p:nvPr/>
          </p:nvSpPr>
          <p:spPr>
            <a:xfrm>
              <a:off x="3510238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</a:t>
              </a:r>
              <a:endParaRPr lang="ko-KR" altLang="en-US" sz="11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FF33B4-BAC8-4AF5-A594-1BFCDC2C58AF}"/>
                </a:ext>
              </a:extLst>
            </p:cNvPr>
            <p:cNvCxnSpPr/>
            <p:nvPr/>
          </p:nvCxnSpPr>
          <p:spPr>
            <a:xfrm>
              <a:off x="5321357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9EA0CCB-F9F7-4DA6-AD4E-6E136203B1A3}"/>
                </a:ext>
              </a:extLst>
            </p:cNvPr>
            <p:cNvCxnSpPr/>
            <p:nvPr/>
          </p:nvCxnSpPr>
          <p:spPr>
            <a:xfrm>
              <a:off x="6388157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E254F-F1FB-4BFB-A50B-B69AEA83D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782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0440F5C-7E85-4894-BCF0-8095C869A59E}"/>
                </a:ext>
              </a:extLst>
            </p:cNvPr>
            <p:cNvCxnSpPr/>
            <p:nvPr/>
          </p:nvCxnSpPr>
          <p:spPr>
            <a:xfrm>
              <a:off x="739571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16FCE2E-6603-4749-B8EA-8156D5D5E9B8}"/>
                </a:ext>
              </a:extLst>
            </p:cNvPr>
            <p:cNvCxnSpPr/>
            <p:nvPr/>
          </p:nvCxnSpPr>
          <p:spPr>
            <a:xfrm>
              <a:off x="8462518" y="4687180"/>
              <a:ext cx="0" cy="18097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6508B9C-7E09-4EDD-AB44-DB32D407B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7143" y="6491215"/>
              <a:ext cx="1129665" cy="57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D5524E-E164-4379-B02F-0D86865DC30E}"/>
                </a:ext>
              </a:extLst>
            </p:cNvPr>
            <p:cNvSpPr/>
            <p:nvPr/>
          </p:nvSpPr>
          <p:spPr>
            <a:xfrm>
              <a:off x="3510238" y="5544891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954392-D97A-4FB7-A9DD-E9DE541F362A}"/>
                </a:ext>
              </a:extLst>
            </p:cNvPr>
            <p:cNvSpPr/>
            <p:nvPr/>
          </p:nvSpPr>
          <p:spPr>
            <a:xfrm>
              <a:off x="5440978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</a:t>
              </a:r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7BB8252-9241-48A9-BFE1-6713EF8010A5}"/>
                </a:ext>
              </a:extLst>
            </p:cNvPr>
            <p:cNvSpPr/>
            <p:nvPr/>
          </p:nvSpPr>
          <p:spPr>
            <a:xfrm>
              <a:off x="5440978" y="5544891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51433B-4D5C-4165-8CE9-CF970AE72CE7}"/>
                </a:ext>
              </a:extLst>
            </p:cNvPr>
            <p:cNvSpPr/>
            <p:nvPr/>
          </p:nvSpPr>
          <p:spPr>
            <a:xfrm>
              <a:off x="5447737" y="5106339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67FF50-51B4-4FDD-A635-0268A30DB00C}"/>
                </a:ext>
              </a:extLst>
            </p:cNvPr>
            <p:cNvSpPr/>
            <p:nvPr/>
          </p:nvSpPr>
          <p:spPr>
            <a:xfrm>
              <a:off x="7488951" y="5983443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</a:t>
              </a:r>
              <a:endParaRPr lang="ko-KR" altLang="en-US" sz="11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D9CB174-704A-4A2F-9914-CDD4A8C6C192}"/>
                </a:ext>
              </a:extLst>
            </p:cNvPr>
            <p:cNvSpPr/>
            <p:nvPr/>
          </p:nvSpPr>
          <p:spPr>
            <a:xfrm>
              <a:off x="7488951" y="5544891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10445C5-BEB3-42D6-B597-A2099B4EA4EC}"/>
                </a:ext>
              </a:extLst>
            </p:cNvPr>
            <p:cNvSpPr/>
            <p:nvPr/>
          </p:nvSpPr>
          <p:spPr>
            <a:xfrm>
              <a:off x="7495710" y="5106339"/>
              <a:ext cx="8732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81FD1772-6D10-4AC3-BE0D-4FBD32709E39}"/>
                </a:ext>
              </a:extLst>
            </p:cNvPr>
            <p:cNvSpPr/>
            <p:nvPr/>
          </p:nvSpPr>
          <p:spPr>
            <a:xfrm>
              <a:off x="2938288" y="5475671"/>
              <a:ext cx="287255" cy="3570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6ED1205C-A49F-435D-9FAC-46F8B842A041}"/>
                </a:ext>
              </a:extLst>
            </p:cNvPr>
            <p:cNvSpPr/>
            <p:nvPr/>
          </p:nvSpPr>
          <p:spPr>
            <a:xfrm>
              <a:off x="4793571" y="5475671"/>
              <a:ext cx="287255" cy="3570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13323B2C-F767-4EDE-8C39-9A2A658F687B}"/>
                </a:ext>
              </a:extLst>
            </p:cNvPr>
            <p:cNvSpPr/>
            <p:nvPr/>
          </p:nvSpPr>
          <p:spPr>
            <a:xfrm>
              <a:off x="6748310" y="5475671"/>
              <a:ext cx="287255" cy="3570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691A472-4245-47A7-B2B9-3EFA48327003}"/>
                </a:ext>
              </a:extLst>
            </p:cNvPr>
            <p:cNvSpPr/>
            <p:nvPr/>
          </p:nvSpPr>
          <p:spPr>
            <a:xfrm>
              <a:off x="2719019" y="5063192"/>
              <a:ext cx="636606" cy="3694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times" panose="02020603050405020304" pitchFamily="18" charset="0"/>
                  <a:cs typeface="times" panose="02020603050405020304" pitchFamily="18" charset="0"/>
                </a:rPr>
                <a:t>push</a:t>
              </a:r>
              <a:endParaRPr lang="ko-KR" altLang="en-US" sz="11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B9F1657-5618-4DD5-A746-80457CD9BB9A}"/>
                </a:ext>
              </a:extLst>
            </p:cNvPr>
            <p:cNvSpPr/>
            <p:nvPr/>
          </p:nvSpPr>
          <p:spPr>
            <a:xfrm>
              <a:off x="4573807" y="5104747"/>
              <a:ext cx="636606" cy="3694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times" panose="02020603050405020304" pitchFamily="18" charset="0"/>
                  <a:cs typeface="times" panose="02020603050405020304" pitchFamily="18" charset="0"/>
                </a:rPr>
                <a:t>push</a:t>
              </a:r>
              <a:endParaRPr lang="ko-KR" altLang="en-US" sz="1100" dirty="0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D87B1DA7-381E-4854-A850-0D4CE72CDF84}"/>
                </a:ext>
              </a:extLst>
            </p:cNvPr>
            <p:cNvSpPr/>
            <p:nvPr/>
          </p:nvSpPr>
          <p:spPr>
            <a:xfrm>
              <a:off x="8121948" y="5211010"/>
              <a:ext cx="673596" cy="1072532"/>
            </a:xfrm>
            <a:prstGeom prst="arc">
              <a:avLst>
                <a:gd name="adj1" fmla="val 16200000"/>
                <a:gd name="adj2" fmla="val 54994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B0BFD507-CED0-43CC-9CAC-187FAD9DFD3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21685" y="4900929"/>
              <a:ext cx="1210033" cy="44722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E3768B7-CF7E-41DC-8102-F2033C4A1668}"/>
                </a:ext>
              </a:extLst>
            </p:cNvPr>
            <p:cNvSpPr/>
            <p:nvPr/>
          </p:nvSpPr>
          <p:spPr>
            <a:xfrm>
              <a:off x="8176859" y="4136974"/>
              <a:ext cx="1440791" cy="3221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>
                  <a:latin typeface="times" panose="02020603050405020304" pitchFamily="18" charset="0"/>
                  <a:cs typeface="times" panose="02020603050405020304" pitchFamily="18" charset="0"/>
                </a:rPr>
                <a:t>Triangle trace list</a:t>
              </a:r>
              <a:endParaRPr lang="ko-KR" altLang="en-US" sz="11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A39398A-D4E0-483B-8C9F-222779B4A52C}"/>
                </a:ext>
              </a:extLst>
            </p:cNvPr>
            <p:cNvSpPr/>
            <p:nvPr/>
          </p:nvSpPr>
          <p:spPr>
            <a:xfrm>
              <a:off x="9250313" y="4519523"/>
              <a:ext cx="858469" cy="3694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latin typeface="times" panose="02020603050405020304" pitchFamily="18" charset="0"/>
                  <a:cs typeface="times" panose="02020603050405020304" pitchFamily="18" charset="0"/>
                </a:rPr>
                <a:t>+insert</a:t>
              </a:r>
              <a:endParaRPr lang="ko-KR" altLang="en-US" sz="11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5D5A19-CD23-4814-BBCF-48CCA6D2711E}"/>
              </a:ext>
            </a:extLst>
          </p:cNvPr>
          <p:cNvSpPr/>
          <p:nvPr/>
        </p:nvSpPr>
        <p:spPr>
          <a:xfrm>
            <a:off x="5850426" y="3040019"/>
            <a:ext cx="1677210" cy="304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67E5B5-2B73-4E72-8751-493467D837A6}"/>
              </a:ext>
            </a:extLst>
          </p:cNvPr>
          <p:cNvSpPr/>
          <p:nvPr/>
        </p:nvSpPr>
        <p:spPr>
          <a:xfrm>
            <a:off x="6104329" y="3326482"/>
            <a:ext cx="1677210" cy="304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CE2787-205D-4833-987D-A76BBFC6037A}"/>
              </a:ext>
            </a:extLst>
          </p:cNvPr>
          <p:cNvSpPr/>
          <p:nvPr/>
        </p:nvSpPr>
        <p:spPr>
          <a:xfrm>
            <a:off x="6384721" y="3650730"/>
            <a:ext cx="2223570" cy="467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80BABE-E86A-4E49-A280-7EBACACB9197}"/>
              </a:ext>
            </a:extLst>
          </p:cNvPr>
          <p:cNvCxnSpPr>
            <a:stCxn id="67" idx="3"/>
          </p:cNvCxnSpPr>
          <p:nvPr/>
        </p:nvCxnSpPr>
        <p:spPr>
          <a:xfrm flipV="1">
            <a:off x="8608291" y="3884621"/>
            <a:ext cx="16902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6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6BECEAF-1B9E-4D91-8596-99E151CC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655" y="1802676"/>
            <a:ext cx="104775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49634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latin typeface="times" panose="02020603050405020304" pitchFamily="18" charset="0"/>
                <a:cs typeface="times" panose="02020603050405020304" pitchFamily="18" charset="0"/>
              </a:rPr>
              <a:t>Algorithm#1. Depth Frist Search with stack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FAA172-DA82-4A36-9469-65472E75481C}"/>
              </a:ext>
            </a:extLst>
          </p:cNvPr>
          <p:cNvSpPr txBox="1"/>
          <p:nvPr/>
        </p:nvSpPr>
        <p:spPr>
          <a:xfrm>
            <a:off x="256634" y="949568"/>
            <a:ext cx="199766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Implementation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E773CC-73D9-4D1F-BF39-D6F7A181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925039"/>
            <a:ext cx="3155635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13537D59-DC65-473E-9607-DB53A22A9C72}"/>
              </a:ext>
            </a:extLst>
          </p:cNvPr>
          <p:cNvGrpSpPr/>
          <p:nvPr/>
        </p:nvGrpSpPr>
        <p:grpSpPr>
          <a:xfrm>
            <a:off x="6922825" y="1487407"/>
            <a:ext cx="1076429" cy="763088"/>
            <a:chOff x="6006872" y="1053690"/>
            <a:chExt cx="2370388" cy="1680384"/>
          </a:xfrm>
        </p:grpSpPr>
        <p:pic>
          <p:nvPicPr>
            <p:cNvPr id="56" name="Picture 4">
              <a:extLst>
                <a:ext uri="{FF2B5EF4-FFF2-40B4-BE49-F238E27FC236}">
                  <a16:creationId xmlns:a16="http://schemas.microsoft.com/office/drawing/2014/main" id="{D29D58DB-4DF3-48D6-B358-F5FEB9F3C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805" y="1238356"/>
              <a:ext cx="1827167" cy="123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8ABEC-BD73-47E8-9B15-B0D3C0C9A63F}"/>
                </a:ext>
              </a:extLst>
            </p:cNvPr>
            <p:cNvSpPr/>
            <p:nvPr/>
          </p:nvSpPr>
          <p:spPr>
            <a:xfrm>
              <a:off x="8090002" y="1053690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a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F615CFD-83AB-42CA-8775-B41BC9E59A54}"/>
                </a:ext>
              </a:extLst>
            </p:cNvPr>
            <p:cNvSpPr/>
            <p:nvPr/>
          </p:nvSpPr>
          <p:spPr>
            <a:xfrm>
              <a:off x="6006872" y="1487639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1C78B6-0F4F-4613-81C2-F6BEE9485FA1}"/>
                </a:ext>
              </a:extLst>
            </p:cNvPr>
            <p:cNvSpPr/>
            <p:nvPr/>
          </p:nvSpPr>
          <p:spPr>
            <a:xfrm>
              <a:off x="7758443" y="236474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b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8C47CC-5A90-4370-9518-19EAAE6C764A}"/>
                  </a:ext>
                </a:extLst>
              </p:cNvPr>
              <p:cNvSpPr txBox="1"/>
              <p:nvPr/>
            </p:nvSpPr>
            <p:spPr>
              <a:xfrm>
                <a:off x="7844474" y="3504871"/>
                <a:ext cx="211525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3∗2∗1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8C47CC-5A90-4370-9518-19EAAE6C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474" y="3504871"/>
                <a:ext cx="2115259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9D70EA2D-760A-426C-A4D9-BCD64B328C45}"/>
              </a:ext>
            </a:extLst>
          </p:cNvPr>
          <p:cNvSpPr/>
          <p:nvPr/>
        </p:nvSpPr>
        <p:spPr>
          <a:xfrm>
            <a:off x="4410472" y="5847627"/>
            <a:ext cx="466795" cy="400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67DABB-6C02-4698-921B-EBBE8BD561AC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808906" y="4064000"/>
            <a:ext cx="2977202" cy="1842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9D7226E3-0F49-4C8E-B551-9E2F1711D136}"/>
              </a:ext>
            </a:extLst>
          </p:cNvPr>
          <p:cNvSpPr/>
          <p:nvPr/>
        </p:nvSpPr>
        <p:spPr>
          <a:xfrm>
            <a:off x="7930173" y="3497849"/>
            <a:ext cx="466795" cy="400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F47CC4-9119-4864-A13E-D7BE1B703401}"/>
              </a:ext>
            </a:extLst>
          </p:cNvPr>
          <p:cNvCxnSpPr/>
          <p:nvPr/>
        </p:nvCxnSpPr>
        <p:spPr>
          <a:xfrm>
            <a:off x="9271000" y="4341848"/>
            <a:ext cx="0" cy="1081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C92873-B681-4876-A393-ED9FFBFC96B7}"/>
              </a:ext>
            </a:extLst>
          </p:cNvPr>
          <p:cNvSpPr/>
          <p:nvPr/>
        </p:nvSpPr>
        <p:spPr>
          <a:xfrm>
            <a:off x="8674189" y="3993427"/>
            <a:ext cx="1168311" cy="342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2DC1D-1154-482C-AC17-DC526D2BB073}"/>
              </a:ext>
            </a:extLst>
          </p:cNvPr>
          <p:cNvSpPr txBox="1"/>
          <p:nvPr/>
        </p:nvSpPr>
        <p:spPr>
          <a:xfrm>
            <a:off x="8120917" y="5590546"/>
            <a:ext cx="209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Permutation order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C51D585-A5AC-4984-809A-6B212088D833}"/>
              </a:ext>
            </a:extLst>
          </p:cNvPr>
          <p:cNvSpPr/>
          <p:nvPr/>
        </p:nvSpPr>
        <p:spPr>
          <a:xfrm>
            <a:off x="8039300" y="3993427"/>
            <a:ext cx="300080" cy="342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52E421-51AE-4F1D-88D9-921244B25440}"/>
              </a:ext>
            </a:extLst>
          </p:cNvPr>
          <p:cNvSpPr/>
          <p:nvPr/>
        </p:nvSpPr>
        <p:spPr>
          <a:xfrm>
            <a:off x="8396968" y="1738010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 1 triangle has 6 trace each.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DB8C4AB-0CD3-46A6-BE5D-3B2F3F0C5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542" y="3734699"/>
            <a:ext cx="1343025" cy="41910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53F1B0-B951-41E5-B345-B752F70CB7A0}"/>
              </a:ext>
            </a:extLst>
          </p:cNvPr>
          <p:cNvSpPr/>
          <p:nvPr/>
        </p:nvSpPr>
        <p:spPr>
          <a:xfrm>
            <a:off x="257753" y="2322553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Input graph: 4 triangle lattice graph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494F29-B4F9-4A22-9C8E-10AE93A27A6A}"/>
              </a:ext>
            </a:extLst>
          </p:cNvPr>
          <p:cNvSpPr/>
          <p:nvPr/>
        </p:nvSpPr>
        <p:spPr>
          <a:xfrm>
            <a:off x="6689493" y="1372240"/>
            <a:ext cx="4637107" cy="1100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53833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Algorithm#2. Using power of adjacency matrix 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11CBE51-D123-457B-87F7-478D8FA70959}"/>
                  </a:ext>
                </a:extLst>
              </p:cNvPr>
              <p:cNvSpPr/>
              <p:nvPr/>
            </p:nvSpPr>
            <p:spPr>
              <a:xfrm>
                <a:off x="6898950" y="1636781"/>
                <a:ext cx="4569777" cy="401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: total # of walks from node </a:t>
                </a:r>
                <a:r>
                  <a:rPr lang="en-US" altLang="ko-KR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to j of length n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11CBE51-D123-457B-87F7-478D8FA70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0" y="1636781"/>
                <a:ext cx="4569777" cy="401648"/>
              </a:xfrm>
              <a:prstGeom prst="rect">
                <a:avLst/>
              </a:prstGeom>
              <a:blipFill>
                <a:blip r:embed="rId2"/>
                <a:stretch>
                  <a:fillRect t="-7463" r="-133" b="-13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6B6D68A-E4D2-4692-B11D-F76B9C5A96D6}"/>
                  </a:ext>
                </a:extLst>
              </p:cNvPr>
              <p:cNvSpPr/>
              <p:nvPr/>
            </p:nvSpPr>
            <p:spPr>
              <a:xfrm>
                <a:off x="1258455" y="1685476"/>
                <a:ext cx="3320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: adjacency matrix of a graph G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6B6D68A-E4D2-4692-B11D-F76B9C5A9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55" y="1685476"/>
                <a:ext cx="3320204" cy="369332"/>
              </a:xfrm>
              <a:prstGeom prst="rect">
                <a:avLst/>
              </a:prstGeom>
              <a:blipFill>
                <a:blip r:embed="rId3"/>
                <a:stretch>
                  <a:fillRect t="-8197" r="-3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6273BA5-490D-472E-91DE-B5E39573A09E}"/>
                  </a:ext>
                </a:extLst>
              </p:cNvPr>
              <p:cNvSpPr/>
              <p:nvPr/>
            </p:nvSpPr>
            <p:spPr>
              <a:xfrm>
                <a:off x="1248344" y="2068596"/>
                <a:ext cx="3110019" cy="401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ko-KR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i,j-th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element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6273BA5-490D-472E-91DE-B5E39573A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44" y="2068596"/>
                <a:ext cx="3110019" cy="401648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ECE49C-409E-40FF-96C1-D1101AA5CB31}"/>
              </a:ext>
            </a:extLst>
          </p:cNvPr>
          <p:cNvSpPr/>
          <p:nvPr/>
        </p:nvSpPr>
        <p:spPr>
          <a:xfrm>
            <a:off x="1248344" y="1272040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G : undirected, unweighted graph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255C924-4F8B-41A5-8256-C05F37AA07DC}"/>
              </a:ext>
            </a:extLst>
          </p:cNvPr>
          <p:cNvSpPr/>
          <p:nvPr/>
        </p:nvSpPr>
        <p:spPr>
          <a:xfrm>
            <a:off x="5367301" y="1685476"/>
            <a:ext cx="796954" cy="3529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0E6D3D-BCFB-4828-BE7E-BD5EB7FBF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134" y="3900087"/>
            <a:ext cx="1209675" cy="723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12A7B65-61C2-4741-A934-EDB418DDCC8D}"/>
                  </a:ext>
                </a:extLst>
              </p:cNvPr>
              <p:cNvSpPr/>
              <p:nvPr/>
            </p:nvSpPr>
            <p:spPr>
              <a:xfrm>
                <a:off x="2819465" y="4958215"/>
                <a:ext cx="414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12A7B65-61C2-4741-A934-EDB418DDC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65" y="4958215"/>
                <a:ext cx="4145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33B615AE-1A57-429D-82D5-3BB72A315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313" y="3900087"/>
            <a:ext cx="1209675" cy="723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BE13C00-E7C6-41E3-BAB8-83607D017E2F}"/>
                  </a:ext>
                </a:extLst>
              </p:cNvPr>
              <p:cNvSpPr/>
              <p:nvPr/>
            </p:nvSpPr>
            <p:spPr>
              <a:xfrm>
                <a:off x="5020644" y="4958215"/>
                <a:ext cx="414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BE13C00-E7C6-41E3-BAB8-83607D017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44" y="4958215"/>
                <a:ext cx="4145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141AF9-1F27-4754-99E6-B3E64F57FDAA}"/>
                  </a:ext>
                </a:extLst>
              </p:cNvPr>
              <p:cNvSpPr/>
              <p:nvPr/>
            </p:nvSpPr>
            <p:spPr>
              <a:xfrm>
                <a:off x="8609520" y="4958215"/>
                <a:ext cx="517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141AF9-1F27-4754-99E6-B3E64F57F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520" y="4958215"/>
                <a:ext cx="5173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8F2EE1A2-D8C9-4CE8-995A-80B2F42BC0D6}"/>
              </a:ext>
            </a:extLst>
          </p:cNvPr>
          <p:cNvSpPr/>
          <p:nvPr/>
        </p:nvSpPr>
        <p:spPr>
          <a:xfrm>
            <a:off x="3985670" y="498338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771A9D-D2CA-4DEC-9572-C544DD5F5DEB}"/>
              </a:ext>
            </a:extLst>
          </p:cNvPr>
          <p:cNvSpPr/>
          <p:nvPr/>
        </p:nvSpPr>
        <p:spPr>
          <a:xfrm>
            <a:off x="2392072" y="4078328"/>
            <a:ext cx="1475509" cy="150810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5FA70-2E99-4B02-BB9C-4F7D54B0E7CB}"/>
              </a:ext>
            </a:extLst>
          </p:cNvPr>
          <p:cNvSpPr/>
          <p:nvPr/>
        </p:nvSpPr>
        <p:spPr>
          <a:xfrm>
            <a:off x="7067553" y="4077371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4E57AF-0C9F-494B-8543-A16A3B4CF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2265" y="3916198"/>
            <a:ext cx="1289046" cy="70617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94C872-44A2-48D0-ACE9-97DBB8910F6F}"/>
              </a:ext>
            </a:extLst>
          </p:cNvPr>
          <p:cNvSpPr/>
          <p:nvPr/>
        </p:nvSpPr>
        <p:spPr>
          <a:xfrm rot="5400000">
            <a:off x="4757563" y="4195487"/>
            <a:ext cx="790872" cy="200071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9128C8-11A3-49A6-B460-DE73090A0D9F}"/>
              </a:ext>
            </a:extLst>
          </p:cNvPr>
          <p:cNvSpPr/>
          <p:nvPr/>
        </p:nvSpPr>
        <p:spPr>
          <a:xfrm rot="5400000">
            <a:off x="8500249" y="4095843"/>
            <a:ext cx="151768" cy="170242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90AE83-6168-41F8-AEAA-3D1E42D3B9ED}"/>
              </a:ext>
            </a:extLst>
          </p:cNvPr>
          <p:cNvSpPr/>
          <p:nvPr/>
        </p:nvSpPr>
        <p:spPr>
          <a:xfrm>
            <a:off x="1118801" y="3094759"/>
            <a:ext cx="3599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 can be proved in an inductive way.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CE9E4E01-30EF-46D2-B6A8-A96659373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84" y="5243215"/>
            <a:ext cx="2162613" cy="14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E26AD0F-33C1-4EE1-94CF-171866619B6B}"/>
              </a:ext>
            </a:extLst>
          </p:cNvPr>
          <p:cNvSpPr/>
          <p:nvPr/>
        </p:nvSpPr>
        <p:spPr>
          <a:xfrm>
            <a:off x="7067553" y="5168048"/>
            <a:ext cx="34657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53833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Algorithm#2. Using power of adjacency matrix 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87F5026-8BF1-4F5C-AF82-DDF181EBBED2}"/>
                  </a:ext>
                </a:extLst>
              </p:cNvPr>
              <p:cNvSpPr/>
              <p:nvPr/>
            </p:nvSpPr>
            <p:spPr>
              <a:xfrm>
                <a:off x="671505" y="1593334"/>
                <a:ext cx="985237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Sum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𝒅𝒊𝒂𝒈𝒐𝒏𝒂𝒍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𝒆𝒍𝒆𝒎𝒆𝒏𝒕𝒔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𝒐𝒇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represent total number of </a:t>
                </a:r>
                <a:r>
                  <a:rPr lang="en-US" altLang="ko-KR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3time walks from node ‘x’ to node ‘x’ </a:t>
                </a:r>
                <a:endParaRPr lang="ko-KR" altLang="en-US" b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87F5026-8BF1-4F5C-AF82-DDF181EBB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05" y="1593334"/>
                <a:ext cx="9852377" cy="375552"/>
              </a:xfrm>
              <a:prstGeom prst="rect">
                <a:avLst/>
              </a:prstGeom>
              <a:blipFill>
                <a:blip r:embed="rId2"/>
                <a:stretch>
                  <a:fillRect l="-495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10F57ED-3DF2-4BFC-A982-985667663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47" y="4932506"/>
            <a:ext cx="885825" cy="6000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CF0C90-31C9-472E-BF68-7086BD0A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55" y="2846407"/>
            <a:ext cx="2407115" cy="16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ADE124-FA03-4478-A7F3-2196BB2FC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350" y="5008450"/>
            <a:ext cx="875850" cy="52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DCA1984-56D8-4815-934E-B49ABD6DE85A}"/>
                  </a:ext>
                </a:extLst>
              </p:cNvPr>
              <p:cNvSpPr/>
              <p:nvPr/>
            </p:nvSpPr>
            <p:spPr>
              <a:xfrm>
                <a:off x="1602721" y="5590011"/>
                <a:ext cx="414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DCA1984-56D8-4815-934E-B49ABD6DE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21" y="5590011"/>
                <a:ext cx="4145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24941A-9113-40F1-A95F-09A1DF6B4E63}"/>
                  </a:ext>
                </a:extLst>
              </p:cNvPr>
              <p:cNvSpPr/>
              <p:nvPr/>
            </p:nvSpPr>
            <p:spPr>
              <a:xfrm>
                <a:off x="4340266" y="5590011"/>
                <a:ext cx="517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24941A-9113-40F1-A95F-09A1DF6B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66" y="5590011"/>
                <a:ext cx="517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E8F55614-1096-4FBD-8973-34A844DB4BA3}"/>
              </a:ext>
            </a:extLst>
          </p:cNvPr>
          <p:cNvSpPr/>
          <p:nvPr/>
        </p:nvSpPr>
        <p:spPr>
          <a:xfrm rot="18387589">
            <a:off x="4491381" y="4693242"/>
            <a:ext cx="240145" cy="1154546"/>
          </a:xfrm>
          <a:prstGeom prst="ellipse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392D51-61FD-4616-B992-CE066F53F8FB}"/>
                  </a:ext>
                </a:extLst>
              </p:cNvPr>
              <p:cNvSpPr/>
              <p:nvPr/>
            </p:nvSpPr>
            <p:spPr>
              <a:xfrm>
                <a:off x="6019359" y="2477075"/>
                <a:ext cx="3138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Sum(</a:t>
                </a:r>
                <a:r>
                  <a:rPr lang="en-US" altLang="ko-KR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diag</a:t>
                </a:r>
                <a:r>
                  <a:rPr lang="en-US" altLang="ko-KR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)) = 2+4+4+2 =12</a:t>
                </a:r>
                <a:endParaRPr lang="ko-KR" altLang="en-US" b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392D51-61FD-4616-B992-CE066F53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59" y="2477075"/>
                <a:ext cx="3138295" cy="369332"/>
              </a:xfrm>
              <a:prstGeom prst="rect">
                <a:avLst/>
              </a:prstGeom>
              <a:blipFill>
                <a:blip r:embed="rId8"/>
                <a:stretch>
                  <a:fillRect l="-1553" t="-8197" r="-9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74CB48-FC79-4038-945B-2312AEADECD5}"/>
                  </a:ext>
                </a:extLst>
              </p:cNvPr>
              <p:cNvSpPr txBox="1"/>
              <p:nvPr/>
            </p:nvSpPr>
            <p:spPr>
              <a:xfrm>
                <a:off x="6608397" y="3500826"/>
                <a:ext cx="1960217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3∗2∗1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2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74CB48-FC79-4038-945B-2312AEAD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97" y="3500826"/>
                <a:ext cx="1960217" cy="616964"/>
              </a:xfrm>
              <a:prstGeom prst="rect">
                <a:avLst/>
              </a:prstGeom>
              <a:blipFill>
                <a:blip r:embed="rId9"/>
                <a:stretch>
                  <a:fillRect r="-4037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DE1C19-4DC7-474F-9ADD-F9B55C3506C0}"/>
              </a:ext>
            </a:extLst>
          </p:cNvPr>
          <p:cNvSpPr/>
          <p:nvPr/>
        </p:nvSpPr>
        <p:spPr>
          <a:xfrm>
            <a:off x="882905" y="235246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times" panose="02020603050405020304" pitchFamily="18" charset="0"/>
                <a:cs typeface="times" panose="02020603050405020304" pitchFamily="18" charset="0"/>
              </a:rPr>
              <a:t>e.g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65E0492-E681-480B-9C3B-B1EB24A18454}"/>
                  </a:ext>
                </a:extLst>
              </p:cNvPr>
              <p:cNvSpPr/>
              <p:nvPr/>
            </p:nvSpPr>
            <p:spPr>
              <a:xfrm>
                <a:off x="6165038" y="4794860"/>
                <a:ext cx="88671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65E0492-E681-480B-9C3B-B1EB24A18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38" y="4794860"/>
                <a:ext cx="886717" cy="37555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D9D2FB-53E2-4BC5-84F2-F8A38B340801}"/>
              </a:ext>
            </a:extLst>
          </p:cNvPr>
          <p:cNvSpPr/>
          <p:nvPr/>
        </p:nvSpPr>
        <p:spPr>
          <a:xfrm>
            <a:off x="6096000" y="4331303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Time complexity</a:t>
            </a:r>
            <a:endParaRPr lang="ko-KR" alt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4B473-7CF0-4686-A5AE-E95C57C5FA17}"/>
              </a:ext>
            </a:extLst>
          </p:cNvPr>
          <p:cNvSpPr/>
          <p:nvPr/>
        </p:nvSpPr>
        <p:spPr>
          <a:xfrm>
            <a:off x="6019359" y="2999070"/>
            <a:ext cx="243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Total triangle number:</a:t>
            </a:r>
            <a:endParaRPr lang="ko-KR" alt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5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06DAC-D2D8-461E-A505-B9FB6EB803E6}"/>
              </a:ext>
            </a:extLst>
          </p:cNvPr>
          <p:cNvSpPr txBox="1"/>
          <p:nvPr/>
        </p:nvSpPr>
        <p:spPr>
          <a:xfrm>
            <a:off x="780858" y="440318"/>
            <a:ext cx="75571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Algorithm#2. Using power of adjacency matrix –Strassen’s formula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27DD9-E56C-4935-942E-A30799FE4889}"/>
              </a:ext>
            </a:extLst>
          </p:cNvPr>
          <p:cNvSpPr/>
          <p:nvPr/>
        </p:nvSpPr>
        <p:spPr>
          <a:xfrm>
            <a:off x="0" y="122012"/>
            <a:ext cx="742950" cy="7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45D5-F3A5-4BD2-A6A2-C94625A21A3D}"/>
              </a:ext>
            </a:extLst>
          </p:cNvPr>
          <p:cNvSpPr txBox="1"/>
          <p:nvPr/>
        </p:nvSpPr>
        <p:spPr>
          <a:xfrm>
            <a:off x="742950" y="174961"/>
            <a:ext cx="24908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Counting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Triangles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a graph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1F8F6-BCB1-47D9-A0C2-ADDD40C7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3" y="2662339"/>
            <a:ext cx="3387725" cy="766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762554-DC4C-4E43-8A28-D62F9A1A483C}"/>
              </a:ext>
            </a:extLst>
          </p:cNvPr>
          <p:cNvSpPr txBox="1"/>
          <p:nvPr/>
        </p:nvSpPr>
        <p:spPr>
          <a:xfrm>
            <a:off x="371475" y="1053551"/>
            <a:ext cx="805092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Divide &amp; Conquer matrix multiplication algorithm – Strassen’s formula</a:t>
            </a:r>
            <a:endParaRPr lang="ko-KR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BEE3681-5CBE-4DEA-A4A6-230F8169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93" y="4269509"/>
            <a:ext cx="4667250" cy="1609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E5B7C1-F7D6-4CE1-A34F-451BE784C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2" y="1548779"/>
            <a:ext cx="3916850" cy="515451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1BD18B-E8F2-4BA8-B125-7A7F142129E2}"/>
              </a:ext>
            </a:extLst>
          </p:cNvPr>
          <p:cNvCxnSpPr/>
          <p:nvPr/>
        </p:nvCxnSpPr>
        <p:spPr>
          <a:xfrm>
            <a:off x="1681018" y="3429000"/>
            <a:ext cx="0" cy="78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0B8F09-FD77-4FAE-ACB3-6931CB19642D}"/>
              </a:ext>
            </a:extLst>
          </p:cNvPr>
          <p:cNvCxnSpPr>
            <a:cxnSpLocks/>
          </p:cNvCxnSpPr>
          <p:nvPr/>
        </p:nvCxnSpPr>
        <p:spPr>
          <a:xfrm>
            <a:off x="3386438" y="2228272"/>
            <a:ext cx="283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D1595B7-17B6-4988-B896-F4C11F2FEB8D}"/>
              </a:ext>
            </a:extLst>
          </p:cNvPr>
          <p:cNvCxnSpPr>
            <a:cxnSpLocks/>
          </p:cNvCxnSpPr>
          <p:nvPr/>
        </p:nvCxnSpPr>
        <p:spPr>
          <a:xfrm>
            <a:off x="3389745" y="2216727"/>
            <a:ext cx="0" cy="408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8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662</Words>
  <Application>Microsoft Office PowerPoint</Application>
  <PresentationFormat>와이드스크린</PresentationFormat>
  <Paragraphs>131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jinduk</dc:creator>
  <cp:lastModifiedBy>jinduk park</cp:lastModifiedBy>
  <cp:revision>60</cp:revision>
  <dcterms:created xsi:type="dcterms:W3CDTF">2020-06-19T07:25:11Z</dcterms:created>
  <dcterms:modified xsi:type="dcterms:W3CDTF">2020-06-22T06:00:53Z</dcterms:modified>
</cp:coreProperties>
</file>