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52A36A-2C8E-412B-9904-54D4A1A9DE11}">
  <a:tblStyle styleId="{B852A36A-2C8E-412B-9904-54D4A1A9DE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CBBD730-598D-4060-8442-49334207681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6388a5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56388a5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be8e65fc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be8e65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be8e65fc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fbe8e65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be8e65f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be8e65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6388a5d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6388a5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</a:t>
            </a:r>
            <a:r>
              <a:rPr lang="vi"/>
              <a:t> SAT solver giải Slitherlink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Nhóm 8: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Trần Quang Linh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Võ Hải Bình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Kết quả thực nghiệm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50" y="1300475"/>
            <a:ext cx="82677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Phân công công việc</a:t>
            </a:r>
            <a:endParaRPr/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2502450" y="154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{B852A36A-2C8E-412B-9904-54D4A1A9DE11}</a:tableStyleId>
              </a:tblPr>
              <a:tblGrid>
                <a:gridCol w="1545825"/>
                <a:gridCol w="4775775"/>
              </a:tblGrid>
              <a:tr h="71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Trần Quang Linh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Cài đặt giao diện, mã hóa cạnh, encoding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Võ Hải Bình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Cài đặt hàm kiểm tra 1 chu trình, chuẩn bị test + chạy kết quả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Tổng quan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vi">
                <a:latin typeface="Open Sans"/>
                <a:ea typeface="Open Sans"/>
                <a:cs typeface="Open Sans"/>
                <a:sym typeface="Open Sans"/>
              </a:rPr>
              <a:t>Slitherlink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vi">
                <a:latin typeface="Open Sans"/>
                <a:ea typeface="Open Sans"/>
                <a:cs typeface="Open Sans"/>
                <a:sym typeface="Open Sans"/>
              </a:rPr>
              <a:t>Đánh số cạnh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vi">
                <a:latin typeface="Open Sans"/>
                <a:ea typeface="Open Sans"/>
                <a:cs typeface="Open Sans"/>
                <a:sym typeface="Open Sans"/>
              </a:rPr>
              <a:t>SAT Encoding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vi">
                <a:latin typeface="Open Sans"/>
                <a:ea typeface="Open Sans"/>
                <a:cs typeface="Open Sans"/>
                <a:sym typeface="Open Sans"/>
              </a:rPr>
              <a:t>Cài đặt &amp; Kết quả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Slitherlink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42025" y="1111975"/>
            <a:ext cx="48597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Luật 1 : Số cạnh được tô màu của 1 ô bằng giá trị của ô đó (hoặc giá trị từ 0-&gt;4 nếu là ô trống)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vi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Luật 2 : Các cạnh được tô màu tạo thành 1 chu trình duy nhất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453" y="2417600"/>
            <a:ext cx="5014398" cy="20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Đánh số cạnh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6810400" y="20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{B852A36A-2C8E-412B-9904-54D4A1A9DE11}</a:tableStyleId>
              </a:tblPr>
              <a:tblGrid>
                <a:gridCol w="522575"/>
                <a:gridCol w="522575"/>
                <a:gridCol w="522575"/>
              </a:tblGrid>
              <a:tr h="4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3" name="Google Shape;93;p16"/>
          <p:cNvSpPr txBox="1"/>
          <p:nvPr/>
        </p:nvSpPr>
        <p:spPr>
          <a:xfrm>
            <a:off x="6668438" y="2095625"/>
            <a:ext cx="2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CC0000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endParaRPr sz="1100">
              <a:solidFill>
                <a:schemeClr val="lt1"/>
              </a:solidFill>
              <a:highlight>
                <a:srgbClr val="CC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191013" y="2095625"/>
            <a:ext cx="2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CC0000"/>
                </a:highlight>
                <a:latin typeface="Lato"/>
                <a:ea typeface="Lato"/>
                <a:cs typeface="Lato"/>
                <a:sym typeface="Lato"/>
              </a:rPr>
              <a:t>2</a:t>
            </a:r>
            <a:endParaRPr sz="1100">
              <a:solidFill>
                <a:schemeClr val="lt1"/>
              </a:solidFill>
              <a:highlight>
                <a:srgbClr val="CC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713588" y="2095625"/>
            <a:ext cx="2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CC0000"/>
                </a:highlight>
                <a:latin typeface="Lato"/>
                <a:ea typeface="Lato"/>
                <a:cs typeface="Lato"/>
                <a:sym typeface="Lato"/>
              </a:rPr>
              <a:t>3</a:t>
            </a:r>
            <a:endParaRPr sz="1100">
              <a:solidFill>
                <a:schemeClr val="lt1"/>
              </a:solidFill>
              <a:highlight>
                <a:srgbClr val="CC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8236184" y="2095625"/>
            <a:ext cx="36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38761D"/>
                </a:highlight>
                <a:latin typeface="Lato"/>
                <a:ea typeface="Lato"/>
                <a:cs typeface="Lato"/>
                <a:sym typeface="Lato"/>
              </a:rPr>
              <a:t>13</a:t>
            </a:r>
            <a:endParaRPr sz="1100">
              <a:solidFill>
                <a:schemeClr val="lt1"/>
              </a:solidFill>
              <a:highlight>
                <a:srgbClr val="38761D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668438" y="2578888"/>
            <a:ext cx="2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CC0000"/>
                </a:highlight>
                <a:latin typeface="Lato"/>
                <a:ea typeface="Lato"/>
                <a:cs typeface="Lato"/>
                <a:sym typeface="Lato"/>
              </a:rPr>
              <a:t>4</a:t>
            </a:r>
            <a:endParaRPr sz="1100">
              <a:solidFill>
                <a:schemeClr val="lt1"/>
              </a:solidFill>
              <a:highlight>
                <a:srgbClr val="CC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191013" y="2578888"/>
            <a:ext cx="2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CC0000"/>
                </a:highlight>
                <a:latin typeface="Lato"/>
                <a:ea typeface="Lato"/>
                <a:cs typeface="Lato"/>
                <a:sym typeface="Lato"/>
              </a:rPr>
              <a:t>5</a:t>
            </a:r>
            <a:endParaRPr sz="1100">
              <a:solidFill>
                <a:schemeClr val="lt1"/>
              </a:solidFill>
              <a:highlight>
                <a:srgbClr val="CC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713588" y="2578888"/>
            <a:ext cx="2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CC0000"/>
                </a:highlight>
                <a:latin typeface="Lato"/>
                <a:ea typeface="Lato"/>
                <a:cs typeface="Lato"/>
                <a:sym typeface="Lato"/>
              </a:rPr>
              <a:t>6</a:t>
            </a:r>
            <a:endParaRPr sz="1100">
              <a:solidFill>
                <a:schemeClr val="lt1"/>
              </a:solidFill>
              <a:highlight>
                <a:srgbClr val="CC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236174" y="2578900"/>
            <a:ext cx="36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38761D"/>
                </a:highlight>
                <a:latin typeface="Lato"/>
                <a:ea typeface="Lato"/>
                <a:cs typeface="Lato"/>
                <a:sym typeface="Lato"/>
              </a:rPr>
              <a:t>14</a:t>
            </a:r>
            <a:endParaRPr sz="1100">
              <a:solidFill>
                <a:schemeClr val="lt1"/>
              </a:solidFill>
              <a:highlight>
                <a:srgbClr val="38761D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929725" y="1822750"/>
            <a:ext cx="2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7</a:t>
            </a:r>
            <a:endParaRPr sz="1100">
              <a:solidFill>
                <a:schemeClr val="lt1"/>
              </a:solidFill>
              <a:highlight>
                <a:srgbClr val="00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392663" y="1822750"/>
            <a:ext cx="4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8</a:t>
            </a:r>
            <a:endParaRPr sz="1100">
              <a:solidFill>
                <a:schemeClr val="lt1"/>
              </a:solidFill>
              <a:highlight>
                <a:srgbClr val="00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893363" y="1822750"/>
            <a:ext cx="4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9</a:t>
            </a:r>
            <a:endParaRPr sz="1100">
              <a:solidFill>
                <a:schemeClr val="lt1"/>
              </a:solidFill>
              <a:highlight>
                <a:srgbClr val="00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910900" y="2347550"/>
            <a:ext cx="36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10</a:t>
            </a:r>
            <a:endParaRPr sz="1100">
              <a:solidFill>
                <a:schemeClr val="lt1"/>
              </a:solidFill>
              <a:highlight>
                <a:srgbClr val="00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373788" y="2347550"/>
            <a:ext cx="4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11</a:t>
            </a:r>
            <a:endParaRPr sz="1100">
              <a:solidFill>
                <a:schemeClr val="lt1"/>
              </a:solidFill>
              <a:highlight>
                <a:srgbClr val="00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874488" y="2347550"/>
            <a:ext cx="4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12</a:t>
            </a:r>
            <a:endParaRPr sz="1100">
              <a:solidFill>
                <a:schemeClr val="lt1"/>
              </a:solidFill>
              <a:highlight>
                <a:srgbClr val="00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910875" y="2816350"/>
            <a:ext cx="36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15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373763" y="2816350"/>
            <a:ext cx="4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16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874463" y="2816350"/>
            <a:ext cx="40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17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241750" y="1672275"/>
            <a:ext cx="4281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Index(i,j) = M*i + j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vi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Left(i,j) = Index(i,j)</a:t>
            </a:r>
            <a:r>
              <a:rPr lang="vi">
                <a:solidFill>
                  <a:schemeClr val="l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vi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(với j&lt;M)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vi">
                <a:solidFill>
                  <a:schemeClr val="lt1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Top (i,j) = (M*N) + Index(i,j)</a:t>
            </a:r>
            <a:r>
              <a:rPr lang="vi">
                <a:solidFill>
                  <a:schemeClr val="l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vi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(với i&lt;N)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Right(i,j) = </a:t>
            </a:r>
            <a:r>
              <a:rPr lang="vi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Left( i, j+1)</a:t>
            </a:r>
            <a:r>
              <a:rPr lang="vi">
                <a:solidFill>
                  <a:schemeClr val="l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(với 0 &lt;i &lt; M  &amp; 0&lt;j&lt;N)</a:t>
            </a:r>
            <a:endParaRPr>
              <a:solidFill>
                <a:schemeClr val="lt1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hoặc  </a:t>
            </a:r>
            <a:r>
              <a:rPr lang="vi">
                <a:solidFill>
                  <a:schemeClr val="lt1"/>
                </a:solidFill>
                <a:highlight>
                  <a:srgbClr val="38761D"/>
                </a:highlight>
                <a:latin typeface="Lato"/>
                <a:ea typeface="Lato"/>
                <a:cs typeface="Lato"/>
                <a:sym typeface="Lato"/>
              </a:rPr>
              <a:t>(M*N)*2 + i</a:t>
            </a:r>
            <a:r>
              <a:rPr lang="vi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(với j=N) </a:t>
            </a:r>
            <a:r>
              <a:rPr lang="vi">
                <a:solidFill>
                  <a:schemeClr val="lt1"/>
                </a:solidFill>
                <a:highlight>
                  <a:srgbClr val="38761D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highlight>
                <a:srgbClr val="38761D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Bottom(i,j) = </a:t>
            </a:r>
            <a:r>
              <a:rPr lang="vi">
                <a:solidFill>
                  <a:schemeClr val="lt1"/>
                </a:solidFill>
                <a:highlight>
                  <a:srgbClr val="0000FF"/>
                </a:highlight>
                <a:latin typeface="Lato"/>
                <a:ea typeface="Lato"/>
                <a:cs typeface="Lato"/>
                <a:sym typeface="Lato"/>
              </a:rPr>
              <a:t>Top(i+1,j)</a:t>
            </a:r>
            <a:r>
              <a:rPr lang="vi">
                <a:latin typeface="Lato"/>
                <a:ea typeface="Lato"/>
                <a:cs typeface="Lato"/>
                <a:sym typeface="Lato"/>
              </a:rPr>
              <a:t>   (với 0 &lt;i &lt; M  &amp; 0&lt;j&lt;N)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	   hoặc  </a:t>
            </a:r>
            <a:r>
              <a:rPr lang="vi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(M*N)*2 + M + j</a:t>
            </a:r>
            <a:r>
              <a:rPr lang="vi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(với i=M)</a:t>
            </a:r>
            <a:r>
              <a:rPr lang="vi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276300" y="3285150"/>
            <a:ext cx="65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M =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N  =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461125" y="3959575"/>
            <a:ext cx="3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=&gt; Tổng số biến : 2*M*N + M + 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SAT Encoding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2400250" y="1211350"/>
            <a:ext cx="6387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Luật 1: </a:t>
            </a:r>
            <a:r>
              <a:rPr b="1" lang="vi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Số cạnh được tô màu của 1 ô bằng giá trị của ô đó (hoặc giá trị từ 0-&gt;4 nếu là ô trống)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vi" sz="1300">
                <a:latin typeface="Open Sans"/>
                <a:ea typeface="Open Sans"/>
                <a:cs typeface="Open Sans"/>
                <a:sym typeface="Open Sans"/>
              </a:rPr>
              <a:t>exactly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Value(i,j)</a:t>
            </a:r>
            <a:r>
              <a:rPr lang="vi" sz="1300">
                <a:latin typeface="Open Sans"/>
                <a:ea typeface="Open Sans"/>
                <a:cs typeface="Open Sans"/>
                <a:sym typeface="Open Sans"/>
              </a:rPr>
              <a:t>  in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 Left(i,j) ; Top(i,j) ; Right(i,j) ; Bottom(i,j) ]</a:t>
            </a:r>
            <a:r>
              <a:rPr lang="vi" sz="1300"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vi" sz="1300">
                <a:latin typeface="Open Sans"/>
                <a:ea typeface="Open Sans"/>
                <a:cs typeface="Open Sans"/>
                <a:sym typeface="Open Sans"/>
              </a:rPr>
              <a:t>(với 4 ≥ Value(i,j) ≥ 0)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vi" sz="1300">
                <a:latin typeface="Open Sans"/>
                <a:ea typeface="Open Sans"/>
                <a:cs typeface="Open Sans"/>
                <a:sym typeface="Open Sans"/>
              </a:rPr>
              <a:t>atMost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vi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vi" sz="1300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 Left(i,j) ; Top(i,j) ; Right(i,j) ; Bottom(i,j) ]</a:t>
            </a:r>
            <a:r>
              <a:rPr lang="vi" sz="1300"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vi" sz="1300">
                <a:latin typeface="Open Sans"/>
                <a:ea typeface="Open Sans"/>
                <a:cs typeface="Open Sans"/>
                <a:sym typeface="Open Sans"/>
              </a:rPr>
              <a:t>(với Value(i,j) = undefined)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SAT </a:t>
            </a:r>
            <a:r>
              <a:rPr lang="vi"/>
              <a:t>Encoding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400248" y="1211350"/>
            <a:ext cx="5701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Luật 2: </a:t>
            </a:r>
            <a:r>
              <a:rPr b="1" lang="vi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Các cạnh được tô màu tạo thành 1 chu trình duy nhất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2a: Mỗi đầu của 1 cạnh được tô sẽ kết nối với 1 cạnh được tô khác (Tạo thành các chu trình không giao nhau).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2b: Số lượng các chu trình = 1.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SAT </a:t>
            </a:r>
            <a:r>
              <a:rPr lang="vi"/>
              <a:t>Encoding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2400250" y="1211350"/>
            <a:ext cx="6558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Luật 2a: </a:t>
            </a:r>
            <a:r>
              <a:rPr b="1" lang="vi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Mỗi đầu của 1 cạnh được tô sẽ kết nối với 1 cạnh được tô khác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{3CBBD730-598D-4060-8442-493342076816}</a:tableStyleId>
              </a:tblPr>
              <a:tblGrid>
                <a:gridCol w="685800"/>
                <a:gridCol w="685800"/>
                <a:gridCol w="695325"/>
              </a:tblGrid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Google Shape;132;p19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{3CBBD730-598D-4060-8442-493342076816}</a:tableStyleId>
              </a:tblPr>
              <a:tblGrid>
                <a:gridCol w="685800"/>
                <a:gridCol w="685800"/>
                <a:gridCol w="695325"/>
              </a:tblGrid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19"/>
          <p:cNvSpPr txBox="1"/>
          <p:nvPr/>
        </p:nvSpPr>
        <p:spPr>
          <a:xfrm>
            <a:off x="2400250" y="1673050"/>
            <a:ext cx="46092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➔ (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exactly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b="1" lang="vi" sz="13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[L(e) ; TL(e) ; BL(e)]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∧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(exactly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b="1" lang="vi" sz="13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[R(e) ; TR(e) ; BR(e)]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(với cạnh nằm)</a:t>
            </a:r>
            <a:endParaRPr i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➔ (exactly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b="1" lang="vi" sz="1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[T(e) ; TL(e) ; TR(e)]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∧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(exactly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b="1" lang="vi" sz="13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[B(e) ; BL(e) ; BR(e)]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b="1"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vi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vi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(với cạnh đứng)</a:t>
            </a:r>
            <a:endParaRPr/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7189175" y="17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{B852A36A-2C8E-412B-9904-54D4A1A9DE11}</a:tableStyleId>
              </a:tblPr>
              <a:tblGrid>
                <a:gridCol w="461850"/>
                <a:gridCol w="461850"/>
                <a:gridCol w="461850"/>
              </a:tblGrid>
              <a:tr h="44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19"/>
          <p:cNvGraphicFramePr/>
          <p:nvPr/>
        </p:nvGraphicFramePr>
        <p:xfrm>
          <a:off x="7451075" y="323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{B852A36A-2C8E-412B-9904-54D4A1A9DE11}</a:tableStyleId>
              </a:tblPr>
              <a:tblGrid>
                <a:gridCol w="455950"/>
                <a:gridCol w="455950"/>
              </a:tblGrid>
              <a:tr h="42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9"/>
          <p:cNvSpPr txBox="1"/>
          <p:nvPr/>
        </p:nvSpPr>
        <p:spPr>
          <a:xfrm>
            <a:off x="7742600" y="1850413"/>
            <a:ext cx="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7907025" y="3664000"/>
            <a:ext cx="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707525" y="1954013"/>
            <a:ext cx="6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L(e)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7189175" y="1435088"/>
            <a:ext cx="6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TL</a:t>
            </a:r>
            <a:r>
              <a:rPr b="1" lang="vi" sz="13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(e)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7189175" y="2532900"/>
            <a:ext cx="6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BL</a:t>
            </a:r>
            <a:r>
              <a:rPr b="1" lang="vi" sz="13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(e)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8574725" y="1954025"/>
            <a:ext cx="50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vi" sz="13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R(e)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7942025" y="1435100"/>
            <a:ext cx="6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lang="vi" sz="13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R(e)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942025" y="2581200"/>
            <a:ext cx="6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lang="vi" sz="13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R(e)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668825" y="2927350"/>
            <a:ext cx="6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T(e)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8362975" y="3444825"/>
            <a:ext cx="6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TR(e)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896175" y="3444825"/>
            <a:ext cx="6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TL(e)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7644375" y="4415950"/>
            <a:ext cx="68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vi" sz="13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B(e)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896175" y="3895000"/>
            <a:ext cx="68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BL(e)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8338525" y="3895000"/>
            <a:ext cx="68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1300">
                <a:solidFill>
                  <a:srgbClr val="351C75"/>
                </a:solidFill>
                <a:latin typeface="Open Sans"/>
                <a:ea typeface="Open Sans"/>
                <a:cs typeface="Open Sans"/>
                <a:sym typeface="Open Sans"/>
              </a:rPr>
              <a:t>BR(e)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SAT </a:t>
            </a:r>
            <a:r>
              <a:rPr lang="vi"/>
              <a:t>Encoding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2400250" y="1211350"/>
            <a:ext cx="62208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vi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Luật 2b: Số lượng các chu trình = 1.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900" y="1590375"/>
            <a:ext cx="4326450" cy="30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2579925" y="2872450"/>
            <a:ext cx="46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Reloading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Cài đặt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831800" y="1850950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2400250" y="17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{B852A36A-2C8E-412B-9904-54D4A1A9DE11}</a:tableStyleId>
              </a:tblPr>
              <a:tblGrid>
                <a:gridCol w="1522000"/>
                <a:gridCol w="4340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JavaScript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SAT Solver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Minisat.js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Web Browser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Chrome v96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intel i5 9400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24 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Windows 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