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71" r:id="rId10"/>
    <p:sldId id="275" r:id="rId11"/>
    <p:sldId id="269" r:id="rId12"/>
    <p:sldId id="267" r:id="rId13"/>
    <p:sldId id="270" r:id="rId14"/>
    <p:sldId id="260" r:id="rId15"/>
    <p:sldId id="272" r:id="rId16"/>
    <p:sldId id="273" r:id="rId17"/>
    <p:sldId id="268" r:id="rId18"/>
    <p:sldId id="279" r:id="rId19"/>
    <p:sldId id="280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87482"/>
  </p:normalViewPr>
  <p:slideViewPr>
    <p:cSldViewPr snapToGrid="0">
      <p:cViewPr varScale="1">
        <p:scale>
          <a:sx n="106" d="100"/>
          <a:sy n="106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E4D96-837C-7141-A18C-BE009F97FAB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56627-A5F5-DF49-AC9A-93C4CCCFF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5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mash.readthedocs.io/en/lates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uttenhower.sph.harvard.edu/metaphlan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56627-A5F5-DF49-AC9A-93C4CCCFF1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78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AdvPSA183"/>
              </a:rPr>
              <a:t>Lee,J.W.J.,Plichta,D.,Hogstrom,L.,Borren,N.Z.,Lau,H.,Gregory,S.M., Tan, W., Khalili, H., Clish, C., </a:t>
            </a:r>
            <a:r>
              <a:rPr lang="en-US" sz="1800" dirty="0" err="1">
                <a:effectLst/>
                <a:latin typeface="AdvPSA183"/>
              </a:rPr>
              <a:t>Vlamakis</a:t>
            </a:r>
            <a:r>
              <a:rPr lang="en-US" sz="1800" dirty="0">
                <a:effectLst/>
                <a:latin typeface="AdvPSA183"/>
              </a:rPr>
              <a:t>, H., et al. (2021). Multi-omics reveal microbial determinants impacting responses to biologic therapies in in- </a:t>
            </a:r>
            <a:r>
              <a:rPr lang="en-US" sz="1800" dirty="0" err="1">
                <a:effectLst/>
                <a:latin typeface="AdvPSA183"/>
              </a:rPr>
              <a:t>flammatory</a:t>
            </a:r>
            <a:r>
              <a:rPr lang="en-US" sz="1800" dirty="0">
                <a:effectLst/>
                <a:latin typeface="AdvPSA183"/>
              </a:rPr>
              <a:t> bowel disease. Cell Host Microbe </a:t>
            </a:r>
            <a:r>
              <a:rPr lang="en-US" sz="1800" i="1" dirty="0">
                <a:effectLst/>
                <a:latin typeface="Advhelvneue"/>
              </a:rPr>
              <a:t>29</a:t>
            </a:r>
            <a:r>
              <a:rPr lang="en-US" sz="1800" dirty="0">
                <a:effectLst/>
                <a:latin typeface="AdvPSA183"/>
              </a:rPr>
              <a:t>, 1294–1304.e4. https:// </a:t>
            </a:r>
            <a:r>
              <a:rPr lang="en-US" sz="1800" dirty="0" err="1">
                <a:effectLst/>
                <a:latin typeface="AdvPSA183"/>
              </a:rPr>
              <a:t>doi.org</a:t>
            </a:r>
            <a:r>
              <a:rPr lang="en-US" sz="1800" dirty="0">
                <a:effectLst/>
                <a:latin typeface="AdvPSA183"/>
              </a:rPr>
              <a:t>/10.1016/j.chom.2021.06.019. – only baseline samples ref12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56627-A5F5-DF49-AC9A-93C4CCCFF1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16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Vaughn_2016</a:t>
            </a:r>
            <a:r>
              <a:rPr lang="en-US" dirty="0"/>
              <a:t> </a:t>
            </a:r>
          </a:p>
          <a:p>
            <a:r>
              <a:rPr lang="en-US" altLang="zh-CN" dirty="0"/>
              <a:t>13</a:t>
            </a:r>
            <a:r>
              <a:rPr lang="zh-CN" altLang="en-US" dirty="0"/>
              <a:t> </a:t>
            </a:r>
            <a:r>
              <a:rPr lang="en-US" altLang="zh-CN" dirty="0"/>
              <a:t>individuals</a:t>
            </a:r>
            <a:r>
              <a:rPr lang="zh-CN" altLang="en-US" dirty="0"/>
              <a:t> </a:t>
            </a:r>
            <a:r>
              <a:rPr lang="en-US" altLang="zh-CN" dirty="0"/>
              <a:t>pre-FMT + 8weeks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56627-A5F5-DF49-AC9A-93C4CCCFF1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88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141413"/>
                </a:solidFill>
              </a:rPr>
              <a:t>UC 48 individuals sampled twice ~50,70 days in between</a:t>
            </a:r>
          </a:p>
          <a:p>
            <a:r>
              <a:rPr lang="en-US" dirty="0">
                <a:solidFill>
                  <a:srgbClr val="141413"/>
                </a:solidFill>
                <a:effectLst/>
              </a:rPr>
              <a:t>CD 8 individuals sampled twice</a:t>
            </a:r>
          </a:p>
          <a:p>
            <a:r>
              <a:rPr lang="en-US" dirty="0">
                <a:solidFill>
                  <a:srgbClr val="141413"/>
                </a:solidFill>
              </a:rPr>
              <a:t>UC 22 individuals sampled twice ~300 days in between</a:t>
            </a:r>
          </a:p>
          <a:p>
            <a:r>
              <a:rPr lang="en-US" dirty="0">
                <a:solidFill>
                  <a:srgbClr val="141413"/>
                </a:solidFill>
                <a:effectLst/>
              </a:rPr>
              <a:t>Healthy Danish people single time samples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56627-A5F5-DF49-AC9A-93C4CCCFF1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22222"/>
                </a:solidFill>
                <a:effectLst/>
                <a:latin typeface="Harding"/>
              </a:rPr>
              <a:t>New insights from uncultivated genomes of the global human gut microbiome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12121"/>
                </a:solidFill>
                <a:effectLst/>
                <a:latin typeface="Merriweather" panose="020F0502020204030204" pitchFamily="34" charset="0"/>
              </a:rPr>
              <a:t>Extensive Unexplored Human Microbiome Diversity Revealed by Over 150,000 Genomes from Metagenomes Spanning Age, Geography, and Lifestyle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Harding"/>
              </a:rPr>
              <a:t>A new genomic blueprint of the human gut microbiota</a:t>
            </a:r>
            <a:endParaRPr lang="en-US" b="1" i="0" dirty="0">
              <a:solidFill>
                <a:srgbClr val="212121"/>
              </a:solidFill>
              <a:effectLst/>
              <a:latin typeface="Merriweather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0" dirty="0">
              <a:solidFill>
                <a:srgbClr val="222222"/>
              </a:solidFill>
              <a:effectLst/>
              <a:latin typeface="Harding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747B2-BA4A-644C-83C4-108DAE3186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0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https://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github.com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CUMoellerLab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sn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-mg-pipeline</a:t>
            </a:r>
          </a:p>
          <a:p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Snakemake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pipeline for basic processing of metagenomic data from the lab. It accepts raw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fastq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files of metagenomic data, quality filters it, removes reads that map to the host genome, then builds assemblies of each sample and generates a </a:t>
            </a:r>
            <a:r>
              <a:rPr lang="en-US" b="0" i="0" u="sng" dirty="0">
                <a:solidFill>
                  <a:srgbClr val="0969DA"/>
                </a:solidFill>
                <a:effectLst/>
                <a:latin typeface="-apple-system"/>
                <a:hlinkClick r:id="rId3"/>
              </a:rPr>
              <a:t>sourmash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profile. The current version also generates a taxonomic profile of each sample using </a:t>
            </a:r>
            <a:r>
              <a:rPr lang="en-US" b="0" i="0" u="sng" dirty="0">
                <a:solidFill>
                  <a:srgbClr val="0969DA"/>
                </a:solidFill>
                <a:effectLst/>
                <a:latin typeface="-apple-system"/>
                <a:hlinkClick r:id="rId4"/>
              </a:rPr>
              <a:t>MetaPhlAn3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. Modules that are currently underdevelopment will handle automated binning procedures, as well as strain-level profiling.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56627-A5F5-DF49-AC9A-93C4CCCFF1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88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Step-by-step: Using UHGG as Reference for </a:t>
            </a:r>
            <a:r>
              <a:rPr lang="en-US" dirty="0" err="1"/>
              <a:t>AlleleFlux</a:t>
            </a:r>
            <a:endParaRPr lang="en-US" dirty="0"/>
          </a:p>
          <a:p>
            <a:endParaRPr lang="en-US" dirty="0"/>
          </a:p>
          <a:p>
            <a:r>
              <a:rPr lang="en-US" dirty="0"/>
              <a:t># ----------------------------------------</a:t>
            </a:r>
          </a:p>
          <a:p>
            <a:r>
              <a:rPr lang="en-US" dirty="0"/>
              <a:t># STEP 1: Prepare UHGG Reference MAGs</a:t>
            </a:r>
          </a:p>
          <a:p>
            <a:r>
              <a:rPr lang="en-US" dirty="0"/>
              <a:t># ----------------------------------------</a:t>
            </a:r>
          </a:p>
          <a:p>
            <a:endParaRPr lang="en-US" dirty="0"/>
          </a:p>
          <a:p>
            <a:r>
              <a:rPr lang="en-US" dirty="0"/>
              <a:t># 1.1 Download representative genomes from UHGG</a:t>
            </a:r>
          </a:p>
          <a:p>
            <a:r>
              <a:rPr lang="en-US" dirty="0"/>
              <a:t># e.g., download all .</a:t>
            </a:r>
            <a:r>
              <a:rPr lang="en-US" dirty="0" err="1"/>
              <a:t>fna</a:t>
            </a:r>
            <a:r>
              <a:rPr lang="en-US" dirty="0"/>
              <a:t> files into UHGG_MAGs/</a:t>
            </a:r>
          </a:p>
          <a:p>
            <a:r>
              <a:rPr lang="en-US" dirty="0"/>
              <a:t># https://</a:t>
            </a:r>
            <a:r>
              <a:rPr lang="en-US" dirty="0" err="1"/>
              <a:t>www.ebi.ac.uk</a:t>
            </a:r>
            <a:r>
              <a:rPr lang="en-US" dirty="0"/>
              <a:t>/metagenomics/genomes/UHGG/</a:t>
            </a:r>
          </a:p>
          <a:p>
            <a:endParaRPr lang="en-US" dirty="0"/>
          </a:p>
          <a:p>
            <a:r>
              <a:rPr lang="en-US" dirty="0"/>
              <a:t># 1.2 Concatenate all MAGs into a single FASTA</a:t>
            </a:r>
          </a:p>
          <a:p>
            <a:r>
              <a:rPr lang="en-US" dirty="0" err="1"/>
              <a:t>mkdir</a:t>
            </a:r>
            <a:r>
              <a:rPr lang="en-US" dirty="0"/>
              <a:t> -p reference</a:t>
            </a:r>
          </a:p>
          <a:p>
            <a:r>
              <a:rPr lang="en-US" dirty="0"/>
              <a:t>cat UHGG_MAGs/*.</a:t>
            </a:r>
            <a:r>
              <a:rPr lang="en-US" dirty="0" err="1"/>
              <a:t>fna</a:t>
            </a:r>
            <a:r>
              <a:rPr lang="en-US" dirty="0"/>
              <a:t> &gt; reference/</a:t>
            </a:r>
            <a:r>
              <a:rPr lang="en-US" dirty="0" err="1"/>
              <a:t>all_uhgg.fasta</a:t>
            </a:r>
            <a:endParaRPr lang="en-US" dirty="0"/>
          </a:p>
          <a:p>
            <a:endParaRPr lang="en-US" dirty="0"/>
          </a:p>
          <a:p>
            <a:r>
              <a:rPr lang="en-US" dirty="0"/>
              <a:t># 1.3 Reformat FASTA headers (optional but recommended)</a:t>
            </a:r>
          </a:p>
          <a:p>
            <a:r>
              <a:rPr lang="en-US" dirty="0"/>
              <a:t># Use awk or a Python script to ensure format &gt;</a:t>
            </a:r>
            <a:r>
              <a:rPr lang="en-US" dirty="0" err="1"/>
              <a:t>MAG_ID.fa_contigID</a:t>
            </a:r>
            <a:endParaRPr lang="en-US" dirty="0"/>
          </a:p>
          <a:p>
            <a:r>
              <a:rPr lang="en-US" dirty="0"/>
              <a:t># Example:</a:t>
            </a:r>
          </a:p>
          <a:p>
            <a:r>
              <a:rPr lang="en-US" dirty="0"/>
              <a:t>sed -</a:t>
            </a:r>
            <a:r>
              <a:rPr lang="en-US" dirty="0" err="1"/>
              <a:t>i</a:t>
            </a:r>
            <a:r>
              <a:rPr lang="en-US" dirty="0"/>
              <a:t> 's/^&gt;/&gt;MAG_/' reference/</a:t>
            </a:r>
            <a:r>
              <a:rPr lang="en-US" dirty="0" err="1"/>
              <a:t>all_uhgg.fasta</a:t>
            </a:r>
            <a:endParaRPr lang="en-US" dirty="0"/>
          </a:p>
          <a:p>
            <a:endParaRPr lang="en-US" dirty="0"/>
          </a:p>
          <a:p>
            <a:r>
              <a:rPr lang="en-US" dirty="0"/>
              <a:t># ----------------------------------------</a:t>
            </a:r>
          </a:p>
          <a:p>
            <a:r>
              <a:rPr lang="en-US" dirty="0"/>
              <a:t># STEP 2: Generate Prodigal ORFs from UHGG FASTA</a:t>
            </a:r>
          </a:p>
          <a:p>
            <a:r>
              <a:rPr lang="en-US" dirty="0"/>
              <a:t># ----------------------------------------</a:t>
            </a:r>
          </a:p>
          <a:p>
            <a:endParaRPr lang="en-US" dirty="0"/>
          </a:p>
          <a:p>
            <a:r>
              <a:rPr lang="en-US" dirty="0"/>
              <a:t># 2.1 Run Prodigal</a:t>
            </a:r>
          </a:p>
          <a:p>
            <a:r>
              <a:rPr lang="en-US" dirty="0"/>
              <a:t>prodigal -</a:t>
            </a:r>
            <a:r>
              <a:rPr lang="en-US" dirty="0" err="1"/>
              <a:t>i</a:t>
            </a:r>
            <a:r>
              <a:rPr lang="en-US" dirty="0"/>
              <a:t> reference/</a:t>
            </a:r>
            <a:r>
              <a:rPr lang="en-US" dirty="0" err="1"/>
              <a:t>all_uhgg.fasta</a:t>
            </a:r>
            <a:r>
              <a:rPr lang="en-US" dirty="0"/>
              <a:t> \</a:t>
            </a:r>
          </a:p>
          <a:p>
            <a:r>
              <a:rPr lang="en-US" dirty="0"/>
              <a:t>         -d reference/</a:t>
            </a:r>
            <a:r>
              <a:rPr lang="en-US" dirty="0" err="1"/>
              <a:t>all_uhgg.genes.fna</a:t>
            </a:r>
            <a:r>
              <a:rPr lang="en-US" dirty="0"/>
              <a:t> \</a:t>
            </a:r>
          </a:p>
          <a:p>
            <a:r>
              <a:rPr lang="en-US" dirty="0"/>
              <a:t>         -a reference/</a:t>
            </a:r>
            <a:r>
              <a:rPr lang="en-US" dirty="0" err="1"/>
              <a:t>all_uhgg.proteins.faa</a:t>
            </a:r>
            <a:r>
              <a:rPr lang="en-US" dirty="0"/>
              <a:t> \</a:t>
            </a:r>
          </a:p>
          <a:p>
            <a:r>
              <a:rPr lang="en-US" dirty="0"/>
              <a:t>         -p meta</a:t>
            </a:r>
          </a:p>
          <a:p>
            <a:endParaRPr lang="en-US" dirty="0"/>
          </a:p>
          <a:p>
            <a:r>
              <a:rPr lang="en-US" dirty="0"/>
              <a:t># ----------------------------------------</a:t>
            </a:r>
          </a:p>
          <a:p>
            <a:r>
              <a:rPr lang="en-US" dirty="0"/>
              <a:t># STEP 3: Align Your Reads to UHGG Reference</a:t>
            </a:r>
          </a:p>
          <a:p>
            <a:r>
              <a:rPr lang="en-US" dirty="0"/>
              <a:t># ----------------------------------------</a:t>
            </a:r>
          </a:p>
          <a:p>
            <a:endParaRPr lang="en-US" dirty="0"/>
          </a:p>
          <a:p>
            <a:r>
              <a:rPr lang="en-US" dirty="0"/>
              <a:t># 3.1 Build index</a:t>
            </a:r>
          </a:p>
          <a:p>
            <a:r>
              <a:rPr lang="en-US" dirty="0"/>
              <a:t>bowtie2-build reference/</a:t>
            </a:r>
            <a:r>
              <a:rPr lang="en-US" dirty="0" err="1"/>
              <a:t>all_uhgg.fasta</a:t>
            </a:r>
            <a:r>
              <a:rPr lang="en-US" dirty="0"/>
              <a:t> reference/</a:t>
            </a:r>
            <a:r>
              <a:rPr lang="en-US" dirty="0" err="1"/>
              <a:t>uhgg_index</a:t>
            </a:r>
            <a:endParaRPr lang="en-US" dirty="0"/>
          </a:p>
          <a:p>
            <a:endParaRPr lang="en-US" dirty="0"/>
          </a:p>
          <a:p>
            <a:r>
              <a:rPr lang="en-US" dirty="0"/>
              <a:t># 3.2 Align paired-end reads (repeat for each sample)</a:t>
            </a:r>
          </a:p>
          <a:p>
            <a:r>
              <a:rPr lang="en-US" dirty="0" err="1"/>
              <a:t>mkdir</a:t>
            </a:r>
            <a:r>
              <a:rPr lang="en-US" dirty="0"/>
              <a:t> -p bam</a:t>
            </a:r>
          </a:p>
          <a:p>
            <a:r>
              <a:rPr lang="en-US" dirty="0"/>
              <a:t>bowtie2 -x reference/</a:t>
            </a:r>
            <a:r>
              <a:rPr lang="en-US" dirty="0" err="1"/>
              <a:t>uhgg_index</a:t>
            </a:r>
            <a:r>
              <a:rPr lang="en-US" dirty="0"/>
              <a:t> \</a:t>
            </a:r>
          </a:p>
          <a:p>
            <a:r>
              <a:rPr lang="en-US" dirty="0"/>
              <a:t>  -1 sample_R1.fastq.gz -2 sample_R2.fastq.gz \</a:t>
            </a:r>
          </a:p>
          <a:p>
            <a:r>
              <a:rPr lang="en-US" dirty="0"/>
              <a:t>  | </a:t>
            </a:r>
            <a:r>
              <a:rPr lang="en-US" dirty="0" err="1"/>
              <a:t>samtools</a:t>
            </a:r>
            <a:r>
              <a:rPr lang="en-US" dirty="0"/>
              <a:t> sort -o bam/</a:t>
            </a:r>
            <a:r>
              <a:rPr lang="en-US" dirty="0" err="1"/>
              <a:t>sample.sorted.bam</a:t>
            </a:r>
            <a:endParaRPr lang="en-US" dirty="0"/>
          </a:p>
          <a:p>
            <a:endParaRPr lang="en-US" dirty="0"/>
          </a:p>
          <a:p>
            <a:r>
              <a:rPr lang="en-US" dirty="0"/>
              <a:t># 3.3 Index the BAM file</a:t>
            </a:r>
          </a:p>
          <a:p>
            <a:r>
              <a:rPr lang="en-US" dirty="0" err="1"/>
              <a:t>samtools</a:t>
            </a:r>
            <a:r>
              <a:rPr lang="en-US" dirty="0"/>
              <a:t> index bam/</a:t>
            </a:r>
            <a:r>
              <a:rPr lang="en-US" dirty="0" err="1"/>
              <a:t>sample.sorted.bam</a:t>
            </a:r>
            <a:endParaRPr lang="en-US" dirty="0"/>
          </a:p>
          <a:p>
            <a:endParaRPr lang="en-US" dirty="0"/>
          </a:p>
          <a:p>
            <a:r>
              <a:rPr lang="en-US" dirty="0"/>
              <a:t># ----------------------------------------</a:t>
            </a:r>
          </a:p>
          <a:p>
            <a:r>
              <a:rPr lang="en-US" dirty="0"/>
              <a:t># STEP 4: Configure </a:t>
            </a:r>
            <a:r>
              <a:rPr lang="en-US" dirty="0" err="1"/>
              <a:t>AlleleFlux</a:t>
            </a:r>
            <a:endParaRPr lang="en-US" dirty="0"/>
          </a:p>
          <a:p>
            <a:r>
              <a:rPr lang="en-US" dirty="0"/>
              <a:t># ----------------------------------------</a:t>
            </a:r>
          </a:p>
          <a:p>
            <a:endParaRPr lang="en-US" dirty="0"/>
          </a:p>
          <a:p>
            <a:r>
              <a:rPr lang="en-US" dirty="0"/>
              <a:t># 4.1 Edit </a:t>
            </a:r>
            <a:r>
              <a:rPr lang="en-US" dirty="0" err="1"/>
              <a:t>smk_workflow</a:t>
            </a:r>
            <a:r>
              <a:rPr lang="en-US" dirty="0"/>
              <a:t>/</a:t>
            </a:r>
            <a:r>
              <a:rPr lang="en-US" dirty="0" err="1"/>
              <a:t>config.yml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config.yml</a:t>
            </a:r>
            <a:endParaRPr lang="en-US" dirty="0"/>
          </a:p>
          <a:p>
            <a:r>
              <a:rPr lang="en-US" dirty="0"/>
              <a:t># ------------------------</a:t>
            </a:r>
          </a:p>
          <a:p>
            <a:r>
              <a:rPr lang="en-US" dirty="0" err="1"/>
              <a:t>fasta</a:t>
            </a:r>
            <a:r>
              <a:rPr lang="en-US" dirty="0"/>
              <a:t>: ../reference/</a:t>
            </a:r>
            <a:r>
              <a:rPr lang="en-US" dirty="0" err="1"/>
              <a:t>all_uhgg.fasta</a:t>
            </a:r>
            <a:endParaRPr lang="en-US" dirty="0"/>
          </a:p>
          <a:p>
            <a:r>
              <a:rPr lang="en-US" dirty="0"/>
              <a:t>prodigal: ../reference/</a:t>
            </a:r>
            <a:r>
              <a:rPr lang="en-US" dirty="0" err="1"/>
              <a:t>all_uhgg.genes.fna</a:t>
            </a:r>
            <a:endParaRPr lang="en-US" dirty="0"/>
          </a:p>
          <a:p>
            <a:r>
              <a:rPr lang="en-US" dirty="0" err="1"/>
              <a:t>bamDir</a:t>
            </a:r>
            <a:r>
              <a:rPr lang="en-US" dirty="0"/>
              <a:t>: ../bam/</a:t>
            </a:r>
          </a:p>
          <a:p>
            <a:r>
              <a:rPr lang="en-US" dirty="0" err="1"/>
              <a:t>metadata_file</a:t>
            </a:r>
            <a:r>
              <a:rPr lang="en-US" dirty="0"/>
              <a:t>: ../</a:t>
            </a:r>
            <a:r>
              <a:rPr lang="en-US" dirty="0" err="1"/>
              <a:t>metadata.tsv</a:t>
            </a:r>
            <a:endParaRPr lang="en-US" dirty="0"/>
          </a:p>
          <a:p>
            <a:r>
              <a:rPr lang="en-US" dirty="0" err="1"/>
              <a:t>gtdb_file</a:t>
            </a:r>
            <a:r>
              <a:rPr lang="en-US" dirty="0"/>
              <a:t>: ../gtdbtk.bac120.summary.tsv</a:t>
            </a:r>
          </a:p>
          <a:p>
            <a:r>
              <a:rPr lang="en-US" dirty="0"/>
              <a:t># ------------------------</a:t>
            </a:r>
          </a:p>
          <a:p>
            <a:endParaRPr lang="en-US" dirty="0"/>
          </a:p>
          <a:p>
            <a:r>
              <a:rPr lang="en-US" dirty="0"/>
              <a:t># 4.2 Check sample IDs in BAM and metadata match</a:t>
            </a:r>
          </a:p>
          <a:p>
            <a:endParaRPr lang="en-US" dirty="0"/>
          </a:p>
          <a:p>
            <a:r>
              <a:rPr lang="en-US" dirty="0"/>
              <a:t># ----------------------------------------</a:t>
            </a:r>
          </a:p>
          <a:p>
            <a:r>
              <a:rPr lang="en-US" dirty="0"/>
              <a:t># STEP 5: Run </a:t>
            </a:r>
            <a:r>
              <a:rPr lang="en-US" dirty="0" err="1"/>
              <a:t>AlleleFlux</a:t>
            </a:r>
            <a:r>
              <a:rPr lang="en-US" dirty="0"/>
              <a:t> Workflow</a:t>
            </a:r>
          </a:p>
          <a:p>
            <a:r>
              <a:rPr lang="en-US" dirty="0"/>
              <a:t># ----------------------------------------</a:t>
            </a:r>
          </a:p>
          <a:p>
            <a:endParaRPr lang="en-US" dirty="0"/>
          </a:p>
          <a:p>
            <a:r>
              <a:rPr lang="en-US" dirty="0"/>
              <a:t># 5.1 Activate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</a:p>
          <a:p>
            <a:r>
              <a:rPr lang="en-US" dirty="0"/>
              <a:t>mamba activate </a:t>
            </a:r>
            <a:r>
              <a:rPr lang="en-US" dirty="0" err="1"/>
              <a:t>AlleleFlux</a:t>
            </a:r>
            <a:endParaRPr lang="en-US" dirty="0"/>
          </a:p>
          <a:p>
            <a:endParaRPr lang="en-US" dirty="0"/>
          </a:p>
          <a:p>
            <a:r>
              <a:rPr lang="en-US" dirty="0"/>
              <a:t># 5.2 Run Step 1 (profiling, eligibility)</a:t>
            </a:r>
          </a:p>
          <a:p>
            <a:r>
              <a:rPr lang="en-US" dirty="0"/>
              <a:t>cd </a:t>
            </a:r>
            <a:r>
              <a:rPr lang="en-US" dirty="0" err="1"/>
              <a:t>smk_workflow</a:t>
            </a:r>
            <a:endParaRPr lang="en-US" dirty="0"/>
          </a:p>
          <a:p>
            <a:r>
              <a:rPr lang="en-US" dirty="0" err="1"/>
              <a:t>snakemake</a:t>
            </a:r>
            <a:r>
              <a:rPr lang="en-US" dirty="0"/>
              <a:t> -s step1.smk --profile </a:t>
            </a:r>
            <a:r>
              <a:rPr lang="en-US" dirty="0" err="1"/>
              <a:t>cornell_profile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# 5.3 Run Step 2 (allele frequency analysis)</a:t>
            </a:r>
          </a:p>
          <a:p>
            <a:r>
              <a:rPr lang="en-US" dirty="0" err="1"/>
              <a:t>snakemake</a:t>
            </a:r>
            <a:r>
              <a:rPr lang="en-US" dirty="0"/>
              <a:t> -s step2.smk --profile </a:t>
            </a:r>
            <a:r>
              <a:rPr lang="en-US" dirty="0" err="1"/>
              <a:t>cornell_profile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# ✅ Output will include allele profiles, frequencies, scores,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56627-A5F5-DF49-AC9A-93C4CCCFF1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1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Pan S, Zhu C, Zhao X-M. et al.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SemiBin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: incorporating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infor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-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mation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from reference genomes with semi-supervised deep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learning leads to better metagenomic assembled genomes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(MAGs). Nat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Commun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2022;13:2326. </a:t>
            </a:r>
            <a:r>
              <a:rPr lang="en-US" dirty="0">
                <a:solidFill>
                  <a:srgbClr val="1E1E65"/>
                </a:solidFill>
                <a:effectLst/>
                <a:latin typeface="Helvetica" pitchFamily="2" charset="0"/>
              </a:rPr>
              <a:t>https://</a:t>
            </a:r>
            <a:r>
              <a:rPr lang="en-US" dirty="0" err="1">
                <a:solidFill>
                  <a:srgbClr val="1E1E65"/>
                </a:solidFill>
                <a:effectLst/>
                <a:latin typeface="Helvetica" pitchFamily="2" charset="0"/>
              </a:rPr>
              <a:t>doi.org</a:t>
            </a:r>
            <a:r>
              <a:rPr lang="en-US" dirty="0">
                <a:solidFill>
                  <a:srgbClr val="1E1E65"/>
                </a:solidFill>
                <a:effectLst/>
                <a:latin typeface="Helvetica" pitchFamily="2" charset="0"/>
              </a:rPr>
              <a:t>/10.1038/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dirty="0">
                <a:solidFill>
                  <a:srgbClr val="1E1E65"/>
                </a:solidFill>
                <a:effectLst/>
                <a:latin typeface="Helvetica" pitchFamily="2" charset="0"/>
              </a:rPr>
              <a:t>s41467-022-29843-y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Pan S, Zhao X-M, Coelho LP. SemiBin2: self-supervised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contrastive learning leads to better MAGs for short-and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long-read sequencing. Bioinformatics 2023;39:21–29. </a:t>
            </a:r>
            <a:r>
              <a:rPr lang="en-US" dirty="0">
                <a:solidFill>
                  <a:srgbClr val="1E1E65"/>
                </a:solidFill>
                <a:effectLst/>
                <a:latin typeface="Helvetica" pitchFamily="2" charset="0"/>
              </a:rPr>
              <a:t>https://</a:t>
            </a:r>
            <a:r>
              <a:rPr lang="en-US" dirty="0" err="1">
                <a:solidFill>
                  <a:srgbClr val="1E1E65"/>
                </a:solidFill>
                <a:effectLst/>
                <a:latin typeface="Helvetica" pitchFamily="2" charset="0"/>
              </a:rPr>
              <a:t>doi</a:t>
            </a:r>
            <a:r>
              <a:rPr lang="en-US" dirty="0">
                <a:solidFill>
                  <a:srgbClr val="1E1E65"/>
                </a:solidFill>
                <a:effectLst/>
                <a:latin typeface="Helvetica" pitchFamily="2" charset="0"/>
              </a:rPr>
              <a:t>.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dirty="0">
                <a:solidFill>
                  <a:srgbClr val="1E1E65"/>
                </a:solidFill>
                <a:effectLst/>
                <a:latin typeface="Helvetica" pitchFamily="2" charset="0"/>
              </a:rPr>
              <a:t>org/10.1093/bioinformatics/btad209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Kang DD,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Froula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J, Egan R. et al.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Metabat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, an efficient tool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for accurately reconstructing single genomes from com-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plex microbial communities.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PeerJ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2015;3:e1165. </a:t>
            </a:r>
            <a:r>
              <a:rPr lang="en-US" dirty="0">
                <a:solidFill>
                  <a:srgbClr val="1E1E65"/>
                </a:solidFill>
                <a:effectLst/>
                <a:latin typeface="Helvetica" pitchFamily="2" charset="0"/>
              </a:rPr>
              <a:t>https://</a:t>
            </a:r>
            <a:r>
              <a:rPr lang="en-US" dirty="0" err="1">
                <a:solidFill>
                  <a:srgbClr val="1E1E65"/>
                </a:solidFill>
                <a:effectLst/>
                <a:latin typeface="Helvetica" pitchFamily="2" charset="0"/>
              </a:rPr>
              <a:t>doi</a:t>
            </a:r>
            <a:r>
              <a:rPr lang="en-US" dirty="0">
                <a:solidFill>
                  <a:srgbClr val="1E1E65"/>
                </a:solidFill>
                <a:effectLst/>
                <a:latin typeface="Helvetica" pitchFamily="2" charset="0"/>
              </a:rPr>
              <a:t>.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dirty="0">
                <a:solidFill>
                  <a:srgbClr val="1E1E65"/>
                </a:solidFill>
                <a:effectLst/>
                <a:latin typeface="Helvetica" pitchFamily="2" charset="0"/>
              </a:rPr>
              <a:t>org/10.7717/peerj.1165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56627-A5F5-DF49-AC9A-93C4CCCFF1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8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rCDI</a:t>
            </a:r>
            <a:endParaRPr lang="en-US" dirty="0"/>
          </a:p>
          <a:p>
            <a:r>
              <a:rPr lang="en-US" dirty="0"/>
              <a:t>UC</a:t>
            </a:r>
          </a:p>
          <a:p>
            <a:r>
              <a:rPr lang="en-US" dirty="0"/>
              <a:t>CD</a:t>
            </a:r>
          </a:p>
          <a:p>
            <a:r>
              <a:rPr lang="en-US" dirty="0"/>
              <a:t>Healthy</a:t>
            </a:r>
            <a:r>
              <a:rPr lang="zh-CN" altLang="en-US" dirty="0"/>
              <a:t> </a:t>
            </a:r>
            <a:r>
              <a:rPr lang="en-US" altLang="zh-CN" dirty="0"/>
              <a:t>volunteer</a:t>
            </a:r>
          </a:p>
          <a:p>
            <a:r>
              <a:rPr lang="zh-CN" altLang="en-US" dirty="0"/>
              <a:t>有无</a:t>
            </a:r>
            <a:r>
              <a:rPr lang="en-US" altLang="zh-CN" dirty="0"/>
              <a:t>pre/post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control and diseased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56627-A5F5-DF49-AC9A-93C4CCCFF1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18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PRJEB46777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56627-A5F5-DF49-AC9A-93C4CCCFF1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5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Fig. 1</a:t>
            </a:r>
          </a:p>
          <a:p>
            <a:endParaRPr lang="en-US" dirty="0"/>
          </a:p>
          <a:p>
            <a:r>
              <a:rPr lang="en-US" dirty="0"/>
              <a:t>Metadata available in Supplementary Table 8. All metagenomics samples and their accession numbers.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56627-A5F5-DF49-AC9A-93C4CCCFF1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1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dvPSHN"/>
              </a:rPr>
              <a:t>Metadata</a:t>
            </a:r>
            <a:r>
              <a:rPr lang="zh-CN" altLang="en-US" sz="1200" dirty="0">
                <a:effectLst/>
                <a:latin typeface="AdvPSHN"/>
              </a:rPr>
              <a:t> </a:t>
            </a:r>
            <a:r>
              <a:rPr lang="en-US" altLang="zh-CN" sz="1200" dirty="0">
                <a:effectLst/>
                <a:latin typeface="AdvPSHN"/>
              </a:rPr>
              <a:t>available in Schmidt2022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56627-A5F5-DF49-AC9A-93C4CCCFF1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7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6043-8153-A736-CF27-92C5CD1A4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DC3F8-3632-D603-2515-CA7821ACF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AE35-8681-7D05-2424-7C430B84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1596-DC26-7843-8EDE-7C52C9EA876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E81C-5C6B-6E7D-7678-2998D435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194A4-0FD6-EA45-D3B6-4D908415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DE1E-D063-EC46-A181-37E8C2E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7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6457-070E-5278-BBD9-BC45590A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FFB0C-5AF0-C673-B1A9-90E235714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14D73-A4B2-2588-5784-2825FD41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1596-DC26-7843-8EDE-7C52C9EA876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D8DE2-C855-BE15-AC9F-75FCDFE87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20027-49A8-49AF-AF8D-65835226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DE1E-D063-EC46-A181-37E8C2E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50963-FB2A-D2DC-3DAD-11DAE6D155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5610D-1FD0-38D9-8211-0A8C03F4F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D0F3-DFA3-28DB-39E5-47E7DC954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1596-DC26-7843-8EDE-7C52C9EA876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A1C66-FF6A-A0FE-DA8E-E0FE3194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9120A-8DA3-BFEB-EA61-F1C85506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DE1E-D063-EC46-A181-37E8C2E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7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7E02-0B94-E217-868A-A905875E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30B9-8C02-518C-9773-ED588C2C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2856-7794-01E8-445A-FFBA2511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1596-DC26-7843-8EDE-7C52C9EA876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7F61A-5204-8129-FF8D-EFC425C9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8983F-022D-C4FC-B895-47A05D5A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DE1E-D063-EC46-A181-37E8C2E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1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FCC0-F5C1-D01E-7C45-C99D43B2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49276-10A9-4B19-E2A3-3B30C941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574B7-0EDF-1556-FCD2-85F84630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1596-DC26-7843-8EDE-7C52C9EA876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6C882-DBD9-D790-F850-BF7E56A0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0285-1FB3-188E-5CC7-13E4C2EF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DE1E-D063-EC46-A181-37E8C2E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1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870-B8AD-84D4-4E12-740396E0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7CD4-8780-A281-43C5-09649E4DA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02D71-080F-E67B-82A8-08A15169B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73C5A-7B08-C8F1-E906-C8D1DFC4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1596-DC26-7843-8EDE-7C52C9EA876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739ED-CEC5-CC8C-DDA7-4F1214A8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7E877-84F2-EDC8-9383-74245002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DE1E-D063-EC46-A181-37E8C2E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0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749B-3F93-8C76-A85A-3EF71E5C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FC64-08A4-ADB0-E869-37F7F7E60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FFCCC-EFBA-BCBB-89F8-6D0D6F7E6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69BE1-D0EA-2798-03DE-7AA73490E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3348D-5081-AFBB-1BC4-E434CEDCA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7BF66-1844-8356-289F-EDD820CF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1596-DC26-7843-8EDE-7C52C9EA876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4CEB8-4478-8E21-2D23-8C57ACB8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B8AB2-359A-F304-9AFF-03B560D6C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DE1E-D063-EC46-A181-37E8C2E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3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5347-95C1-F365-A6AA-19E08C65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34D13-1DFC-E3FB-2311-1565660C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1596-DC26-7843-8EDE-7C52C9EA876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46246-A286-1AF2-4453-B01006D1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88EA2-E6C2-A61F-68A6-D03499C0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DE1E-D063-EC46-A181-37E8C2E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1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5A795-E0C7-5AED-EA48-457CB037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1596-DC26-7843-8EDE-7C52C9EA876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7FFA7-4A36-18A4-F028-1A4647E4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01155-F784-4B05-1845-B8AC7345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DE1E-D063-EC46-A181-37E8C2E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4024-41BD-4A6F-CCBC-79693B1A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68F4-2C75-1C6A-0FE4-538A0A0E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B169F-D9A8-6232-C7BF-6D08FA972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D3221-E372-E836-272C-9E691CCB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1596-DC26-7843-8EDE-7C52C9EA876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F80D1-78AC-C2CC-F988-7A68A29A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44633-D775-6F67-B550-C9216B3C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DE1E-D063-EC46-A181-37E8C2E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34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15A8-D85B-C336-B98A-47F7BCB8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70EFB-9031-AB85-FF5A-BF03AD153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5C79B-A9FD-3662-75AB-B38F70983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1F0E5-9F8D-94A6-C47C-0115A6D9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1596-DC26-7843-8EDE-7C52C9EA876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33409-6C37-834D-90A0-C3E25673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34A8D-EC62-EA1E-55C4-B3BE97B73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1DE1E-D063-EC46-A181-37E8C2E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8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DAF24-77AA-4475-CC3D-18DE5E0C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63859-1F5C-2A15-522D-D5366B5B9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F50AA-3BBF-A7D0-26F1-BB75E8408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C1596-DC26-7843-8EDE-7C52C9EA876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74645-54FD-3168-5E51-B87FB5362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37B94-EB63-DAE4-58A3-71E359B5A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1DE1E-D063-EC46-A181-37E8C2E6A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MoellerLab/sn-mg-pipelin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huttenhower.sph.harvard.edu/metaphlan/" TargetMode="External"/><Relationship Id="rId4" Type="http://schemas.openxmlformats.org/officeDocument/2006/relationships/hyperlink" Target="https://sourmash.readthedocs.io/en/lates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F8356-D0A7-73EF-DEE8-2B2F781EEB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Strain adaptation in diseases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715B5-1D4A-5BA7-7A37-055F06B2C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06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D4A1-6385-7A51-9D66-332C7A65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7D55-8C38-4E42-16CD-FED11849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PRJEB46777</a:t>
            </a:r>
          </a:p>
          <a:p>
            <a:r>
              <a:rPr lang="en-US" dirty="0" err="1"/>
              <a:t>Rossen</a:t>
            </a:r>
            <a:r>
              <a:rPr lang="en-US" dirty="0"/>
              <a:t> NG et al., "Findings From a Randomized Controlled Trial of Fecal Transplantation for Patients With Ulcerative Colitis.", Gastroenterology, 2015 Jul;149(1):110-118.e4</a:t>
            </a:r>
          </a:p>
        </p:txBody>
      </p:sp>
    </p:spTree>
    <p:extLst>
      <p:ext uri="{BB962C8B-B14F-4D97-AF65-F5344CB8AC3E}">
        <p14:creationId xmlns:p14="http://schemas.microsoft.com/office/powerpoint/2010/main" val="383765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2A32-68C2-69DF-12BA-BC2CAC13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Ianiro2022_Nat_Med</a:t>
            </a:r>
          </a:p>
        </p:txBody>
      </p:sp>
      <p:pic>
        <p:nvPicPr>
          <p:cNvPr id="5" name="Content Placeholder 4" descr="A table of data analysis&#10;&#10;Description automatically generated">
            <a:extLst>
              <a:ext uri="{FF2B5EF4-FFF2-40B4-BE49-F238E27FC236}">
                <a16:creationId xmlns:a16="http://schemas.microsoft.com/office/drawing/2014/main" id="{BC25D949-EB9B-D110-ACA1-9F424619F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776673" cy="4802187"/>
          </a:xfrm>
        </p:spPr>
      </p:pic>
    </p:spTree>
    <p:extLst>
      <p:ext uri="{BB962C8B-B14F-4D97-AF65-F5344CB8AC3E}">
        <p14:creationId xmlns:p14="http://schemas.microsoft.com/office/powerpoint/2010/main" val="270201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E351-D62B-2758-80E0-6EDB0ACF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Aggarwala2021_Nat_Microb</a:t>
            </a:r>
          </a:p>
        </p:txBody>
      </p:sp>
      <p:pic>
        <p:nvPicPr>
          <p:cNvPr id="5" name="Picture 4" descr="A diagram of a dna chain&#10;&#10;Description automatically generated with medium confidence">
            <a:extLst>
              <a:ext uri="{FF2B5EF4-FFF2-40B4-BE49-F238E27FC236}">
                <a16:creationId xmlns:a16="http://schemas.microsoft.com/office/drawing/2014/main" id="{CEE79070-36A0-74EA-CE1A-5C8934E9E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7" y="1690688"/>
            <a:ext cx="7772400" cy="4718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2850A6-0488-9CBE-3CCA-90C41A82FF8C}"/>
              </a:ext>
            </a:extLst>
          </p:cNvPr>
          <p:cNvSpPr txBox="1"/>
          <p:nvPr/>
        </p:nvSpPr>
        <p:spPr>
          <a:xfrm>
            <a:off x="7636329" y="5066609"/>
            <a:ext cx="455022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">
              <a:buFont typeface="Arial" panose="020B0604020202020204" pitchFamily="34" charset="0"/>
              <a:buChar char="•"/>
            </a:pPr>
            <a:r>
              <a:rPr lang="en-US" sz="1400" u="none" strike="noStrike" dirty="0">
                <a:effectLst/>
              </a:rPr>
              <a:t>applied a statistical approach named </a:t>
            </a:r>
            <a:r>
              <a:rPr lang="en-US" sz="1400" b="1" u="none" strike="noStrike" dirty="0">
                <a:effectLst/>
              </a:rPr>
              <a:t>Strainer</a:t>
            </a:r>
            <a:r>
              <a:rPr lang="en-US" sz="1400" u="none" strike="noStrike" dirty="0">
                <a:effectLst/>
              </a:rPr>
              <a:t> to evaluate clinical interventions and detected stable engraftment of 71% of donor microbiota strains in recipients up to 5 years post-FMT</a:t>
            </a:r>
          </a:p>
          <a:p>
            <a:pPr marL="285750" indent="-285750" algn="l" fontAlgn="b">
              <a:buFont typeface="Arial" panose="020B0604020202020204" pitchFamily="34" charset="0"/>
              <a:buChar char="•"/>
            </a:pPr>
            <a:r>
              <a:rPr lang="en-US" sz="1400" u="none" strike="noStrike" dirty="0">
                <a:effectLst/>
              </a:rPr>
              <a:t>80% of recipient gut bacterial strains pre-FMT were eliminated by FMT and that post-FMT the strains present persisted up to 5 years later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3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93579-B5C0-B791-DBED-EA11FBE3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Podlesny_202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0041-9E67-A1A6-2143-9F188D216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828"/>
            <a:ext cx="6248400" cy="4351338"/>
          </a:xfrm>
        </p:spPr>
        <p:txBody>
          <a:bodyPr>
            <a:normAutofit/>
          </a:bodyPr>
          <a:lstStyle/>
          <a:p>
            <a:r>
              <a:rPr lang="en-US" sz="1400" dirty="0"/>
              <a:t>Cohort: </a:t>
            </a:r>
            <a:r>
              <a:rPr lang="en-US" sz="1400" dirty="0">
                <a:effectLst/>
              </a:rPr>
              <a:t>FMT-treated </a:t>
            </a:r>
            <a:r>
              <a:rPr lang="en-US" sz="1400" dirty="0" err="1">
                <a:effectLst/>
              </a:rPr>
              <a:t>rCDI</a:t>
            </a:r>
            <a:r>
              <a:rPr lang="en-US" sz="1400" dirty="0">
                <a:effectLst/>
              </a:rPr>
              <a:t> patients</a:t>
            </a:r>
            <a:r>
              <a:rPr lang="zh-CN" altLang="en-US" sz="1400" dirty="0">
                <a:effectLst/>
              </a:rPr>
              <a:t> </a:t>
            </a:r>
            <a:r>
              <a:rPr lang="en-US" sz="1400" dirty="0">
                <a:effectLst/>
              </a:rPr>
              <a:t> </a:t>
            </a:r>
            <a:endParaRPr lang="en-US" sz="1400" dirty="0"/>
          </a:p>
          <a:p>
            <a:r>
              <a:rPr lang="en-US" sz="1400" dirty="0"/>
              <a:t>The sample set included </a:t>
            </a:r>
            <a:r>
              <a:rPr lang="en-US" sz="1400" b="1" dirty="0"/>
              <a:t>eight </a:t>
            </a:r>
            <a:r>
              <a:rPr lang="en-US" sz="1400" b="1" dirty="0" err="1"/>
              <a:t>rCDI</a:t>
            </a:r>
            <a:r>
              <a:rPr lang="en-US" sz="1400" b="1" dirty="0"/>
              <a:t> patient samples</a:t>
            </a:r>
            <a:r>
              <a:rPr lang="en-US" sz="1400" dirty="0"/>
              <a:t>, collected 1–2 days before treatment, and</a:t>
            </a:r>
            <a:r>
              <a:rPr lang="zh-CN" altLang="en-US" sz="1400" dirty="0"/>
              <a:t> </a:t>
            </a:r>
            <a:r>
              <a:rPr lang="en-US" sz="1400" dirty="0">
                <a:effectLst/>
              </a:rPr>
              <a:t>eleven patient samples, collected between 1 week and up to 1 year after FMT. 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F886797F-5068-4F5B-E8EA-EBC2848F1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2017"/>
            <a:ext cx="7086600" cy="20828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DAED47-FE34-046C-9976-8EA93EF7AC2F}"/>
              </a:ext>
            </a:extLst>
          </p:cNvPr>
          <p:cNvSpPr txBox="1">
            <a:spLocks/>
          </p:cNvSpPr>
          <p:nvPr/>
        </p:nvSpPr>
        <p:spPr>
          <a:xfrm>
            <a:off x="741936" y="5909183"/>
            <a:ext cx="5153167" cy="676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FMT design in: Dutta SK, </a:t>
            </a:r>
            <a:r>
              <a:rPr lang="en-US" sz="1200" dirty="0" err="1"/>
              <a:t>Girotra</a:t>
            </a:r>
            <a:r>
              <a:rPr lang="en-US" sz="1200" dirty="0"/>
              <a:t> M, Garg S, Dutta A, von </a:t>
            </a:r>
            <a:r>
              <a:rPr lang="en-US" sz="1200" dirty="0" err="1"/>
              <a:t>Rosenvinge</a:t>
            </a:r>
            <a:r>
              <a:rPr lang="en-US" sz="1200" dirty="0"/>
              <a:t> EC, Maddox C, et al. Efficacy of combined jejunal and colonic fecal microbiota transplantation for recurrent </a:t>
            </a:r>
            <a:r>
              <a:rPr lang="en-US" sz="1200" i="1" dirty="0"/>
              <a:t>Clostridium difficile </a:t>
            </a:r>
            <a:r>
              <a:rPr lang="en-US" sz="1200" dirty="0"/>
              <a:t>Infection. Clin Gastroenterol Hepatol. 2014;12:1572–6. </a:t>
            </a:r>
          </a:p>
        </p:txBody>
      </p:sp>
      <p:pic>
        <p:nvPicPr>
          <p:cNvPr id="6" name="Picture 5" descr="A close-up of a text&#10;&#10;Description automatically generated">
            <a:extLst>
              <a:ext uri="{FF2B5EF4-FFF2-40B4-BE49-F238E27FC236}">
                <a16:creationId xmlns:a16="http://schemas.microsoft.com/office/drawing/2014/main" id="{4A1EC5DB-DCEA-BEA3-6966-FDEEFFFDE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55" y="4848609"/>
            <a:ext cx="2364119" cy="1907885"/>
          </a:xfrm>
          <a:prstGeom prst="rect">
            <a:avLst/>
          </a:prstGeom>
        </p:spPr>
      </p:pic>
      <p:pic>
        <p:nvPicPr>
          <p:cNvPr id="8" name="Picture 7" descr="A screenshot of a white table&#10;&#10;Description automatically generated">
            <a:extLst>
              <a:ext uri="{FF2B5EF4-FFF2-40B4-BE49-F238E27FC236}">
                <a16:creationId xmlns:a16="http://schemas.microsoft.com/office/drawing/2014/main" id="{9FCD9E7A-23AE-5B48-1DF5-BC0603290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600" y="485775"/>
            <a:ext cx="24892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75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14A4-EB0B-5669-F5C3-1144F2C1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Watson_2023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0F99-46C3-6CEE-88DA-2E694495B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9737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1400" dirty="0"/>
              <a:t>2</a:t>
            </a:r>
            <a:r>
              <a:rPr lang="zh-CN" altLang="en-US" sz="1400" dirty="0"/>
              <a:t> </a:t>
            </a:r>
            <a:r>
              <a:rPr lang="en-US" altLang="zh-CN" sz="1400" dirty="0"/>
              <a:t>donor, 5 recipients per donor</a:t>
            </a:r>
          </a:p>
          <a:p>
            <a:r>
              <a:rPr lang="en-US" sz="1400" dirty="0"/>
              <a:t>All recipients had recurrent C. difficile infection before FMT, and two DA recipients and one DB recipient were also diagnosed with ulcerative colitis (UC).</a:t>
            </a:r>
          </a:p>
          <a:p>
            <a:r>
              <a:rPr lang="en-US" sz="1400" dirty="0"/>
              <a:t>24 stool samples were collected from the DA donor over a period of 636 days, </a:t>
            </a:r>
          </a:p>
          <a:p>
            <a:r>
              <a:rPr lang="en-US" sz="1400" dirty="0"/>
              <a:t>15 stool samples were collected from the DB donor over a period of 532 days.</a:t>
            </a:r>
          </a:p>
          <a:p>
            <a:r>
              <a:rPr lang="en-US" sz="1400" dirty="0"/>
              <a:t>5 and 9 stool samples were collected from each </a:t>
            </a:r>
            <a:r>
              <a:rPr lang="en-US" sz="1400" dirty="0" err="1"/>
              <a:t>recipi</a:t>
            </a:r>
            <a:r>
              <a:rPr lang="en-US" sz="1400" dirty="0"/>
              <a:t>- </a:t>
            </a:r>
            <a:r>
              <a:rPr lang="en-US" sz="1400" dirty="0" err="1"/>
              <a:t>ent</a:t>
            </a:r>
            <a:r>
              <a:rPr lang="en-US" sz="1400" dirty="0"/>
              <a:t> over periods of 187 to 404 days</a:t>
            </a:r>
          </a:p>
          <a:p>
            <a:r>
              <a:rPr lang="en-US" sz="1400" dirty="0"/>
              <a:t>109 samples in total.</a:t>
            </a:r>
          </a:p>
          <a:p>
            <a:endParaRPr lang="en-US" sz="1400" dirty="0"/>
          </a:p>
          <a:p>
            <a:r>
              <a:rPr lang="en-US" sz="1400" dirty="0"/>
              <a:t>FMT serves as an environmental filter that favors populations with higher metabolic independence, the genomes of which encode complete metabolic mod- ules to synthesize critical metabolites</a:t>
            </a:r>
          </a:p>
        </p:txBody>
      </p:sp>
    </p:spTree>
    <p:extLst>
      <p:ext uri="{BB962C8B-B14F-4D97-AF65-F5344CB8AC3E}">
        <p14:creationId xmlns:p14="http://schemas.microsoft.com/office/powerpoint/2010/main" val="404902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ABE6-3E92-0593-B503-335F1C7B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effectLst/>
              </a:rPr>
              <a:t>Smillie</a:t>
            </a:r>
            <a:r>
              <a:rPr lang="en-US" sz="2800" dirty="0">
                <a:effectLst/>
              </a:rPr>
              <a:t> 2018</a:t>
            </a:r>
            <a:endParaRPr lang="en-US" sz="2800" dirty="0"/>
          </a:p>
        </p:txBody>
      </p:sp>
      <p:pic>
        <p:nvPicPr>
          <p:cNvPr id="4" name="Content Placeholder 4" descr="A close-up of two people&#10;&#10;Description automatically generated">
            <a:extLst>
              <a:ext uri="{FF2B5EF4-FFF2-40B4-BE49-F238E27FC236}">
                <a16:creationId xmlns:a16="http://schemas.microsoft.com/office/drawing/2014/main" id="{B7B30540-D367-5014-0CB3-CEB8DF6C4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2005"/>
            <a:ext cx="2852057" cy="974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64ABE4-9348-5C0A-C9B0-C253EC45A8EE}"/>
              </a:ext>
            </a:extLst>
          </p:cNvPr>
          <p:cNvSpPr txBox="1"/>
          <p:nvPr/>
        </p:nvSpPr>
        <p:spPr>
          <a:xfrm>
            <a:off x="936172" y="2682176"/>
            <a:ext cx="61068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79 stool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built a statistical model that predicts which bacterial species will engraft in a given host, and developed Strain Finder, a method to infer strain genotypes and track them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dvPSHN"/>
              </a:rPr>
              <a:t>engraftment can be predicted largely from the abundance and phylogeny of bacteria in the donor and the pre-FMT patient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dvPSHN"/>
              </a:rPr>
              <a:t>donor strains within a species engraft in an all-or-nothing manner and previously undetected strains frequently colonize patients receiving FMT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B68EE75B-578E-FA4A-93F6-EDB20129D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030" y="587276"/>
            <a:ext cx="4766160" cy="452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98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0EE3-371B-7B0C-C11D-4477374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effectLst/>
              </a:rPr>
              <a:t>Smillie</a:t>
            </a:r>
            <a:r>
              <a:rPr lang="en-US" sz="2800" dirty="0">
                <a:effectLst/>
              </a:rPr>
              <a:t> </a:t>
            </a:r>
            <a:r>
              <a:rPr lang="en-US" sz="2800" dirty="0"/>
              <a:t>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F722D-ABAD-9D74-6079-55BF6A69B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58" y="1983921"/>
            <a:ext cx="4367565" cy="1891393"/>
          </a:xfrm>
          <a:prstGeom prst="rect">
            <a:avLst/>
          </a:prstGeom>
        </p:spPr>
      </p:pic>
      <p:pic>
        <p:nvPicPr>
          <p:cNvPr id="6" name="Picture 5" descr="A list of medical information&#10;&#10;Description automatically generated">
            <a:extLst>
              <a:ext uri="{FF2B5EF4-FFF2-40B4-BE49-F238E27FC236}">
                <a16:creationId xmlns:a16="http://schemas.microsoft.com/office/drawing/2014/main" id="{D13F44D9-0FD3-1E25-FD3C-4D8CDC99B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357" y="3959678"/>
            <a:ext cx="7772400" cy="27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40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C013-3F51-8FF4-116E-4037A6AF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dirty="0">
                <a:effectLst/>
              </a:rPr>
              <a:t>Vaughn_2016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8024-A387-879E-5938-86FB50B5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35768"/>
            <a:ext cx="5791200" cy="4351338"/>
          </a:xfrm>
        </p:spPr>
        <p:txBody>
          <a:bodyPr>
            <a:noAutofit/>
          </a:bodyPr>
          <a:lstStyle/>
          <a:p>
            <a:r>
              <a:rPr lang="en-US" sz="1400" dirty="0"/>
              <a:t>Of the 19 subjects, 15 had sufficient pre-FMT and post-FMT fecal samples for further exploratory analysis.</a:t>
            </a:r>
          </a:p>
          <a:p>
            <a:r>
              <a:rPr lang="en-US" sz="1400" dirty="0">
                <a:solidFill>
                  <a:srgbClr val="211E1E"/>
                </a:solidFill>
                <a:effectLst/>
                <a:latin typeface="AdvOT140f2bdb"/>
              </a:rPr>
              <a:t>FMT led to an expansion in microbial bacterial diversity in patients with active CD.</a:t>
            </a:r>
            <a:endParaRPr lang="en-US" sz="1400" dirty="0"/>
          </a:p>
          <a:p>
            <a:r>
              <a:rPr lang="en-US" sz="1400" dirty="0">
                <a:solidFill>
                  <a:srgbClr val="211E1E"/>
                </a:solidFill>
                <a:effectLst/>
                <a:latin typeface="AdvOT140f2bdb"/>
              </a:rPr>
              <a:t>Donors were healthy men without any relation to the patient. </a:t>
            </a:r>
            <a:endParaRPr lang="en-US" sz="1400" dirty="0"/>
          </a:p>
          <a:p>
            <a:r>
              <a:rPr lang="en-US" sz="1400" dirty="0">
                <a:solidFill>
                  <a:srgbClr val="211E1E"/>
                </a:solidFill>
                <a:effectLst/>
                <a:latin typeface="AdvOT140f2bdb"/>
              </a:rPr>
              <a:t>No antibiotics were administered before FMT. </a:t>
            </a:r>
            <a:endParaRPr lang="en-US" sz="1400" dirty="0"/>
          </a:p>
          <a:p>
            <a:r>
              <a:rPr lang="en-US" sz="1400" dirty="0"/>
              <a:t>4 donors: D9001, D9002, D9004, D9005.</a:t>
            </a:r>
          </a:p>
          <a:p>
            <a:r>
              <a:rPr lang="en-US" sz="1400" dirty="0"/>
              <a:t>Time points: </a:t>
            </a:r>
            <a:r>
              <a:rPr lang="en-US" sz="1400" dirty="0" err="1"/>
              <a:t>pre_FMT</a:t>
            </a:r>
            <a:r>
              <a:rPr lang="en-US" sz="1400" dirty="0"/>
              <a:t>, 4 weeks after FMT, 8 weeks after FMT.</a:t>
            </a:r>
          </a:p>
          <a:p>
            <a:r>
              <a:rPr lang="en-US" sz="1400" dirty="0"/>
              <a:t>Recipients: R1001 – R1022. </a:t>
            </a:r>
            <a:r>
              <a:rPr lang="en-US" sz="1400" b="1" dirty="0"/>
              <a:t>No data </a:t>
            </a:r>
            <a:r>
              <a:rPr lang="en-US" sz="1400" dirty="0"/>
              <a:t>for R1010, R1013, R1016, R1019; </a:t>
            </a:r>
            <a:r>
              <a:rPr lang="en-US" sz="1400" b="1" dirty="0"/>
              <a:t>No </a:t>
            </a:r>
            <a:r>
              <a:rPr lang="en-US" sz="1400" b="1" dirty="0" err="1"/>
              <a:t>pre_FMT</a:t>
            </a:r>
            <a:r>
              <a:rPr lang="en-US" sz="1400" dirty="0"/>
              <a:t> for R1003, R1008, R1012; </a:t>
            </a:r>
            <a:r>
              <a:rPr lang="en-US" sz="1400" b="1" dirty="0">
                <a:solidFill>
                  <a:srgbClr val="C00000"/>
                </a:solidFill>
              </a:rPr>
              <a:t>No 8weeks after FMT </a:t>
            </a:r>
            <a:r>
              <a:rPr lang="en-US" sz="1400" dirty="0">
                <a:solidFill>
                  <a:srgbClr val="C00000"/>
                </a:solidFill>
              </a:rPr>
              <a:t>for R1009, R1020</a:t>
            </a:r>
            <a:r>
              <a:rPr lang="en-US" sz="1400" dirty="0"/>
              <a:t>. </a:t>
            </a:r>
          </a:p>
          <a:p>
            <a:r>
              <a:rPr lang="en-US" sz="1400" dirty="0"/>
              <a:t>22-4-3-2=13 13 recipients has data from 3 time points.</a:t>
            </a:r>
          </a:p>
          <a:p>
            <a:r>
              <a:rPr lang="en-US" sz="1400" dirty="0"/>
              <a:t>Did not disclose the specific donor–recipient matches (1 donor : 5 recipients pairing)</a:t>
            </a:r>
          </a:p>
          <a:p>
            <a:r>
              <a:rPr lang="en-US" sz="1400" dirty="0"/>
              <a:t>Responder: A patient who had a decrease of more than 3 points in the Harvey–Bradshaw Index (HBI) at 4 weeks after FMT without any escalation of Crohn’s disease-related medications.</a:t>
            </a:r>
          </a:p>
          <a:p>
            <a:r>
              <a:rPr lang="en-US" sz="1400" dirty="0" err="1"/>
              <a:t>Nonresponder</a:t>
            </a:r>
            <a:r>
              <a:rPr lang="en-US" sz="1400" dirty="0"/>
              <a:t>: A patient who did not meet the above criteria—i.e., they either did not achieve an HBI reduction &gt;3 or required an increase in medications during the follow-up.</a:t>
            </a:r>
          </a:p>
          <a:p>
            <a:r>
              <a:rPr lang="en-US" sz="1400" dirty="0"/>
              <a:t>11 responders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6" name="Picture 5" descr="A screenshot of a chart&#10;&#10;Description automatically generated">
            <a:extLst>
              <a:ext uri="{FF2B5EF4-FFF2-40B4-BE49-F238E27FC236}">
                <a16:creationId xmlns:a16="http://schemas.microsoft.com/office/drawing/2014/main" id="{333325C3-9950-0BEF-DD3D-B26F65A4F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475" y="0"/>
            <a:ext cx="5338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62A1-8821-AE67-C1CC-504F2CF4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Nielsen 2015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16D94-D354-F28B-8DD4-C388A972F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4506"/>
            <a:ext cx="10515600" cy="180791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141413"/>
                </a:solidFill>
                <a:effectLst/>
              </a:rPr>
              <a:t>Seventy-seven of the Spanish individuals were sampled twice, with an average of 6 months between the samplings. </a:t>
            </a:r>
          </a:p>
          <a:p>
            <a:r>
              <a:rPr lang="en-US" sz="2000" dirty="0"/>
              <a:t>Healthy Spanish sampled twice, 12 individuals,  around 70 days in between</a:t>
            </a:r>
          </a:p>
          <a:p>
            <a:r>
              <a:rPr lang="en-US" sz="2000" dirty="0"/>
              <a:t>UC sampled twice, 58 individuals around 90 days in between</a:t>
            </a:r>
          </a:p>
          <a:p>
            <a:r>
              <a:rPr lang="en-US" sz="2000" dirty="0"/>
              <a:t>CD, 8, 300 days.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7D4E4-2DF7-F3BB-EE60-58252CA52B1F}"/>
              </a:ext>
            </a:extLst>
          </p:cNvPr>
          <p:cNvSpPr txBox="1"/>
          <p:nvPr/>
        </p:nvSpPr>
        <p:spPr>
          <a:xfrm>
            <a:off x="838200" y="1776209"/>
            <a:ext cx="6100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41413"/>
                </a:solidFill>
                <a:effectLst/>
                <a:latin typeface="Helvetica" pitchFamily="2" charset="0"/>
              </a:rPr>
              <a:t>Identification and assembly of genomes and genetic</a:t>
            </a:r>
          </a:p>
          <a:p>
            <a:r>
              <a:rPr lang="en-US" dirty="0">
                <a:solidFill>
                  <a:srgbClr val="141413"/>
                </a:solidFill>
                <a:effectLst/>
                <a:latin typeface="Helvetica" pitchFamily="2" charset="0"/>
              </a:rPr>
              <a:t>elements in complex metagenomic samples without</a:t>
            </a:r>
          </a:p>
          <a:p>
            <a:r>
              <a:rPr lang="en-US" dirty="0">
                <a:solidFill>
                  <a:srgbClr val="141413"/>
                </a:solidFill>
                <a:effectLst/>
                <a:latin typeface="Helvetica" pitchFamily="2" charset="0"/>
              </a:rPr>
              <a:t>using reference genomes</a:t>
            </a:r>
          </a:p>
        </p:txBody>
      </p:sp>
    </p:spTree>
    <p:extLst>
      <p:ext uri="{BB962C8B-B14F-4D97-AF65-F5344CB8AC3E}">
        <p14:creationId xmlns:p14="http://schemas.microsoft.com/office/powerpoint/2010/main" val="4252872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BA8F-D034-1608-C843-30CDA858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0655C-9C29-723A-B4AB-76BC163D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A2A2A"/>
                </a:solidFill>
                <a:effectLst/>
              </a:rPr>
              <a:t>EEN-treated CD patients after 2 weeks of treatment </a:t>
            </a:r>
            <a:r>
              <a:rPr lang="en-US" altLang="zh-CN" sz="2000" b="0" i="0" dirty="0">
                <a:solidFill>
                  <a:srgbClr val="2A2A2A"/>
                </a:solidFill>
                <a:effectLst/>
              </a:rPr>
              <a:t>+</a:t>
            </a:r>
            <a:r>
              <a:rPr lang="zh-CN" altLang="en-US" sz="2000" b="0" i="0" dirty="0">
                <a:solidFill>
                  <a:srgbClr val="2A2A2A"/>
                </a:solidFill>
                <a:effectLst/>
              </a:rPr>
              <a:t> </a:t>
            </a:r>
            <a:r>
              <a:rPr lang="en-US" altLang="zh-CN" sz="2000" b="0" i="0" dirty="0">
                <a:solidFill>
                  <a:srgbClr val="2A2A2A"/>
                </a:solidFill>
                <a:effectLst/>
              </a:rPr>
              <a:t>baseline</a:t>
            </a:r>
            <a:r>
              <a:rPr lang="zh-CN" altLang="en-US" sz="2000" b="0" i="0" dirty="0">
                <a:solidFill>
                  <a:srgbClr val="2A2A2A"/>
                </a:solidFill>
                <a:effectLst/>
              </a:rPr>
              <a:t> </a:t>
            </a:r>
            <a:r>
              <a:rPr lang="en-US" altLang="zh-CN" sz="2000" b="0" i="0" dirty="0">
                <a:solidFill>
                  <a:srgbClr val="2A2A2A"/>
                </a:solidFill>
                <a:effectLst/>
              </a:rPr>
              <a:t>samples </a:t>
            </a:r>
            <a:r>
              <a:rPr lang="en-US" sz="2000" b="0" i="0" dirty="0">
                <a:solidFill>
                  <a:srgbClr val="2A2A2A"/>
                </a:solidFill>
                <a:effectLst/>
              </a:rPr>
              <a:t>(</a:t>
            </a:r>
            <a:r>
              <a:rPr lang="en-US" sz="2000" b="0" i="1" dirty="0">
                <a:solidFill>
                  <a:srgbClr val="2A2A2A"/>
                </a:solidFill>
                <a:effectLst/>
              </a:rPr>
              <a:t>n</a:t>
            </a:r>
            <a:r>
              <a:rPr lang="en-US" sz="2000" b="0" i="0" dirty="0">
                <a:solidFill>
                  <a:srgbClr val="2A2A2A"/>
                </a:solidFill>
                <a:effectLst/>
              </a:rPr>
              <a:t> = 14)</a:t>
            </a:r>
            <a:r>
              <a:rPr lang="zh-CN" altLang="en-US" sz="2000" b="0" i="0" dirty="0">
                <a:solidFill>
                  <a:srgbClr val="2A2A2A"/>
                </a:solidFill>
                <a:effectLst/>
              </a:rPr>
              <a:t> </a:t>
            </a:r>
            <a:endParaRPr lang="en-US" sz="2000" b="0" i="0" dirty="0">
              <a:solidFill>
                <a:srgbClr val="2A2A2A"/>
              </a:solidFill>
              <a:effectLst/>
            </a:endParaRPr>
          </a:p>
          <a:p>
            <a:r>
              <a:rPr lang="en-US" sz="2000" dirty="0"/>
              <a:t>Exclusive Enteral Nutrition</a:t>
            </a:r>
          </a:p>
          <a:p>
            <a:r>
              <a:rPr lang="en-US" sz="2000" b="0" i="0" dirty="0">
                <a:solidFill>
                  <a:srgbClr val="2A2A2A"/>
                </a:solidFill>
                <a:effectLst/>
              </a:rPr>
              <a:t>Based on signature taxa, CD microbiotas clustered into 2 distinct metacommunities, indicating individual variability in CD microbiome structure. Metacommunity-specific functional shifts in CD showed enrichment in producers of the pro-inflammatory hexa-acylated lipopolysaccharide variant and a reduction in the potential to synthesize short-chain fatty acids. Disruption of ecological networks was evident in CD, coupled with reduction in growth rates of many bacterial species. </a:t>
            </a:r>
            <a:r>
              <a:rPr lang="en-US" sz="2000" b="1" i="0" dirty="0">
                <a:solidFill>
                  <a:srgbClr val="2A2A2A"/>
                </a:solidFill>
                <a:effectLst/>
              </a:rPr>
              <a:t>Short-term exclusive enteral nutrition elicited limited impact on the overall composition of the CD microbiota, although functional changes occurred following treatment. </a:t>
            </a:r>
            <a:r>
              <a:rPr lang="en-US" sz="2000" b="0" i="0" dirty="0">
                <a:solidFill>
                  <a:srgbClr val="2A2A2A"/>
                </a:solidFill>
                <a:effectLst/>
              </a:rPr>
              <a:t>The microbiotas in CD patients can be stratified into 2 distinct metacommunities, with the most severely perturbed metacommunity exhibiting functional potentials that deviate markedly from that of the healthy individuals, with possible implication in relation to CD pathogenesis.</a:t>
            </a:r>
            <a:endParaRPr lang="en-US" sz="2000" dirty="0">
              <a:solidFill>
                <a:srgbClr val="2A2A2A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681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056A-D825-E276-1208-61D6D7F6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6EDB-9B04-82A4-0A79-D26D8F506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MinionPro"/>
              </a:rPr>
              <a:t>SGB </a:t>
            </a:r>
            <a:endParaRPr lang="en-US" dirty="0"/>
          </a:p>
          <a:p>
            <a:r>
              <a:rPr lang="en-US" sz="1800" dirty="0">
                <a:effectLst/>
                <a:latin typeface="MinionPro"/>
              </a:rPr>
              <a:t>MAGs</a:t>
            </a:r>
          </a:p>
          <a:p>
            <a:r>
              <a:rPr lang="en-US" sz="1200" b="0" i="0" dirty="0" err="1">
                <a:solidFill>
                  <a:srgbClr val="2E2E2E"/>
                </a:solidFill>
                <a:effectLst/>
                <a:latin typeface="Helvetica" pitchFamily="2" charset="0"/>
              </a:rPr>
              <a:t>StrainPhlAn</a:t>
            </a:r>
            <a:r>
              <a:rPr lang="en-US" sz="1800" dirty="0">
                <a:effectLst/>
                <a:latin typeface="MinionPro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20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F179-E2D1-B59A-C96D-872D7404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rCDI</a:t>
            </a:r>
            <a:r>
              <a:rPr lang="en-US" dirty="0"/>
              <a:t>, or IBD, healthy overtime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0546-60CF-D9F4-6977-B2C97D6F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MAGs</a:t>
            </a:r>
          </a:p>
          <a:p>
            <a:r>
              <a:rPr lang="en-US" dirty="0" err="1"/>
              <a:t>Allel</a:t>
            </a:r>
            <a:r>
              <a:rPr lang="en-US" dirty="0"/>
              <a:t> flux</a:t>
            </a:r>
          </a:p>
        </p:txBody>
      </p:sp>
    </p:spTree>
    <p:extLst>
      <p:ext uri="{BB962C8B-B14F-4D97-AF65-F5344CB8AC3E}">
        <p14:creationId xmlns:p14="http://schemas.microsoft.com/office/powerpoint/2010/main" val="4224492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BAD6-2ADE-C3CB-2019-C7712139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6BEC-9443-467D-F6AC-90B61536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 err="1">
                <a:solidFill>
                  <a:srgbClr val="111111"/>
                </a:solidFill>
                <a:effectLst/>
                <a:latin typeface="BvvgfqAdvTT1b53b5fb.I"/>
              </a:rPr>
              <a:t>Ruminococcus</a:t>
            </a:r>
            <a:r>
              <a:rPr lang="en-US" sz="1800" i="1" dirty="0">
                <a:solidFill>
                  <a:srgbClr val="111111"/>
                </a:solidFill>
                <a:effectLst/>
                <a:latin typeface="BvvgfqAdvTT1b53b5fb.I"/>
              </a:rPr>
              <a:t> </a:t>
            </a:r>
            <a:r>
              <a:rPr lang="en-US" sz="1800" i="1" dirty="0" err="1">
                <a:solidFill>
                  <a:srgbClr val="111111"/>
                </a:solidFill>
                <a:effectLst/>
                <a:latin typeface="BvvgfqAdvTT1b53b5fb.I"/>
              </a:rPr>
              <a:t>gnavus</a:t>
            </a:r>
            <a:endParaRPr lang="en-US" sz="1800" i="1" dirty="0">
              <a:solidFill>
                <a:srgbClr val="111111"/>
              </a:solidFill>
              <a:effectLst/>
              <a:latin typeface="BvvgfqAdvTT1b53b5fb.I"/>
            </a:endParaRPr>
          </a:p>
          <a:p>
            <a:r>
              <a:rPr lang="en-US" sz="1800" dirty="0">
                <a:solidFill>
                  <a:srgbClr val="111111"/>
                </a:solidFill>
                <a:effectLst/>
                <a:latin typeface="CnhjckAdvTTb5929f4c"/>
              </a:rPr>
              <a:t>PRJNA385949 </a:t>
            </a:r>
            <a:endParaRPr lang="en-US" sz="1200" dirty="0"/>
          </a:p>
          <a:p>
            <a:r>
              <a:rPr lang="en-US" sz="1800" i="1" dirty="0">
                <a:solidFill>
                  <a:srgbClr val="111111"/>
                </a:solidFill>
                <a:effectLst/>
                <a:latin typeface="BvvgfqAdvTT1b53b5fb.I"/>
              </a:rPr>
              <a:t> </a:t>
            </a: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42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9294-E852-0629-C73D-4087E1F8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BE97-DD37-2889-B36C-0D1D2808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demarcated</a:t>
            </a:r>
          </a:p>
        </p:txBody>
      </p:sp>
    </p:spTree>
    <p:extLst>
      <p:ext uri="{BB962C8B-B14F-4D97-AF65-F5344CB8AC3E}">
        <p14:creationId xmlns:p14="http://schemas.microsoft.com/office/powerpoint/2010/main" val="47368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black and white text&#10;&#10;Description automatically generated">
            <a:extLst>
              <a:ext uri="{FF2B5EF4-FFF2-40B4-BE49-F238E27FC236}">
                <a16:creationId xmlns:a16="http://schemas.microsoft.com/office/drawing/2014/main" id="{D32D3A5A-D8DE-AEC5-6E45-F4A0CA967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63" y="223965"/>
            <a:ext cx="7240784" cy="5757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823DB0-F324-3D0F-ED98-ADF3B0E1FB5F}"/>
              </a:ext>
            </a:extLst>
          </p:cNvPr>
          <p:cNvSpPr txBox="1"/>
          <p:nvPr/>
        </p:nvSpPr>
        <p:spPr>
          <a:xfrm>
            <a:off x="156326" y="6211669"/>
            <a:ext cx="11879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Comparing the datasets, methods, and results from the three Metagenome Assembled Genomes (MAG) studies.</a:t>
            </a:r>
          </a:p>
          <a:p>
            <a:r>
              <a:rPr lang="en-US" dirty="0"/>
              <a:t>https://</a:t>
            </a:r>
            <a:r>
              <a:rPr lang="en-US" dirty="0" err="1"/>
              <a:t>www.bsiranosian.com</a:t>
            </a:r>
            <a:r>
              <a:rPr lang="en-US" dirty="0"/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0281E-686E-86C3-37FD-70E6988E9604}"/>
              </a:ext>
            </a:extLst>
          </p:cNvPr>
          <p:cNvSpPr txBox="1"/>
          <p:nvPr/>
        </p:nvSpPr>
        <p:spPr>
          <a:xfrm>
            <a:off x="8229600" y="4462670"/>
            <a:ext cx="2902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Nayfach</a:t>
            </a:r>
            <a:r>
              <a:rPr lang="en-US" dirty="0"/>
              <a:t> et al. Nature, 2019</a:t>
            </a:r>
          </a:p>
          <a:p>
            <a:r>
              <a:rPr lang="en-US" dirty="0" err="1"/>
              <a:t>Pasolli</a:t>
            </a:r>
            <a:r>
              <a:rPr lang="en-US" dirty="0"/>
              <a:t> et al. Cell, 2019</a:t>
            </a:r>
          </a:p>
          <a:p>
            <a:r>
              <a:rPr lang="en-US" dirty="0"/>
              <a:t>Almeida et al. Nature, 2019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7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AE81-CD4B-1988-C047-051BCF0F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AE7E13-3A3A-49D0-1FFF-EDE34684D140}"/>
              </a:ext>
            </a:extLst>
          </p:cNvPr>
          <p:cNvSpPr/>
          <p:nvPr/>
        </p:nvSpPr>
        <p:spPr>
          <a:xfrm>
            <a:off x="2381956" y="2393244"/>
            <a:ext cx="1298222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</a:t>
            </a:r>
            <a:r>
              <a:rPr lang="en-US" dirty="0" err="1"/>
              <a:t>Fastq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AD56A4-1CDD-7046-9289-D4597C8286ED}"/>
              </a:ext>
            </a:extLst>
          </p:cNvPr>
          <p:cNvSpPr/>
          <p:nvPr/>
        </p:nvSpPr>
        <p:spPr>
          <a:xfrm>
            <a:off x="2381956" y="3736625"/>
            <a:ext cx="1298222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Trimmed raw </a:t>
            </a:r>
            <a:r>
              <a:rPr lang="en-US" dirty="0" err="1"/>
              <a:t>Fastq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F041EB-725B-4D92-16F3-374E7283A0B1}"/>
              </a:ext>
            </a:extLst>
          </p:cNvPr>
          <p:cNvCxnSpPr/>
          <p:nvPr/>
        </p:nvCxnSpPr>
        <p:spPr>
          <a:xfrm>
            <a:off x="3031067" y="3206044"/>
            <a:ext cx="0" cy="38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0D08B3-2AD6-3AC8-4FDE-9BBDDF7E2585}"/>
              </a:ext>
            </a:extLst>
          </p:cNvPr>
          <p:cNvSpPr txBox="1"/>
          <p:nvPr/>
        </p:nvSpPr>
        <p:spPr>
          <a:xfrm>
            <a:off x="1755423" y="3230247"/>
            <a:ext cx="105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/>
              <a:t>fastp</a:t>
            </a:r>
            <a:r>
              <a:rPr lang="en-US" b="1" dirty="0"/>
              <a:t>: </a:t>
            </a:r>
            <a:r>
              <a:rPr lang="en-US" dirty="0"/>
              <a:t>QC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833C43-C731-7563-3CC6-5C583CC1F6C6}"/>
              </a:ext>
            </a:extLst>
          </p:cNvPr>
          <p:cNvCxnSpPr/>
          <p:nvPr/>
        </p:nvCxnSpPr>
        <p:spPr>
          <a:xfrm>
            <a:off x="3031067" y="4588933"/>
            <a:ext cx="0" cy="38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537EE04-165C-60AF-20B0-2DEB84B02E8B}"/>
              </a:ext>
            </a:extLst>
          </p:cNvPr>
          <p:cNvSpPr/>
          <p:nvPr/>
        </p:nvSpPr>
        <p:spPr>
          <a:xfrm>
            <a:off x="2381956" y="5136441"/>
            <a:ext cx="1298222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delHum</a:t>
            </a:r>
            <a:endParaRPr lang="en-US" dirty="0"/>
          </a:p>
          <a:p>
            <a:pPr algn="ctr"/>
            <a:r>
              <a:rPr lang="en-US" dirty="0" err="1"/>
              <a:t>Fastq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10C81-1F20-72C0-1D44-C1FCA8E7FB24}"/>
              </a:ext>
            </a:extLst>
          </p:cNvPr>
          <p:cNvSpPr txBox="1"/>
          <p:nvPr/>
        </p:nvSpPr>
        <p:spPr>
          <a:xfrm>
            <a:off x="731142" y="4408267"/>
            <a:ext cx="2299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bowtie2:</a:t>
            </a:r>
          </a:p>
          <a:p>
            <a:pPr algn="r"/>
            <a:r>
              <a:rPr lang="en-US" dirty="0"/>
              <a:t>Remove Human reads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3F19B7-27B7-BA33-35A6-CE7E5AC0D276}"/>
              </a:ext>
            </a:extLst>
          </p:cNvPr>
          <p:cNvCxnSpPr>
            <a:cxnSpLocks/>
          </p:cNvCxnSpPr>
          <p:nvPr/>
        </p:nvCxnSpPr>
        <p:spPr>
          <a:xfrm>
            <a:off x="3883378" y="5480752"/>
            <a:ext cx="73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8ED78F-140B-137D-F650-9A5F368497CE}"/>
              </a:ext>
            </a:extLst>
          </p:cNvPr>
          <p:cNvSpPr txBox="1"/>
          <p:nvPr/>
        </p:nvSpPr>
        <p:spPr>
          <a:xfrm>
            <a:off x="3728342" y="5846544"/>
            <a:ext cx="1428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metaSPAdes</a:t>
            </a:r>
            <a:r>
              <a:rPr lang="en-US" b="1" dirty="0"/>
              <a:t>:</a:t>
            </a:r>
          </a:p>
          <a:p>
            <a:r>
              <a:rPr lang="en-US" dirty="0"/>
              <a:t>Assembly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2B963F-5EA6-F50D-4512-3E78AADF9ACA}"/>
              </a:ext>
            </a:extLst>
          </p:cNvPr>
          <p:cNvSpPr/>
          <p:nvPr/>
        </p:nvSpPr>
        <p:spPr>
          <a:xfrm>
            <a:off x="4820356" y="5166387"/>
            <a:ext cx="1625600" cy="688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scaffolds.fasta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EEB389-3CE5-2045-DBEB-B14DAAE45181}"/>
              </a:ext>
            </a:extLst>
          </p:cNvPr>
          <p:cNvCxnSpPr>
            <a:cxnSpLocks/>
          </p:cNvCxnSpPr>
          <p:nvPr/>
        </p:nvCxnSpPr>
        <p:spPr>
          <a:xfrm flipV="1">
            <a:off x="5599288" y="4588933"/>
            <a:ext cx="0" cy="41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6E4D20B-FB22-C508-C61B-25D8B30EEF2A}"/>
              </a:ext>
            </a:extLst>
          </p:cNvPr>
          <p:cNvSpPr/>
          <p:nvPr/>
        </p:nvSpPr>
        <p:spPr>
          <a:xfrm>
            <a:off x="4786488" y="3736625"/>
            <a:ext cx="1625600" cy="6886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sam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F3AA10-E554-DE0A-80DC-A949E91E0159}"/>
              </a:ext>
            </a:extLst>
          </p:cNvPr>
          <p:cNvSpPr txBox="1"/>
          <p:nvPr/>
        </p:nvSpPr>
        <p:spPr>
          <a:xfrm>
            <a:off x="3091998" y="4525647"/>
            <a:ext cx="250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bowtie2:</a:t>
            </a:r>
          </a:p>
          <a:p>
            <a:pPr algn="r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map reads into scaffolds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16ACF3-19FE-C2AF-9560-6FA5CAAD0485}"/>
              </a:ext>
            </a:extLst>
          </p:cNvPr>
          <p:cNvSpPr txBox="1"/>
          <p:nvPr/>
        </p:nvSpPr>
        <p:spPr>
          <a:xfrm>
            <a:off x="3979613" y="3025176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/>
              <a:t>samtools</a:t>
            </a:r>
            <a:r>
              <a:rPr lang="en-US" b="1" dirty="0"/>
              <a:t>:</a:t>
            </a:r>
          </a:p>
          <a:p>
            <a:pPr algn="r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Sort </a:t>
            </a:r>
            <a:r>
              <a:rPr lang="en-US" i="0" dirty="0" err="1">
                <a:solidFill>
                  <a:srgbClr val="1F2328"/>
                </a:solidFill>
                <a:effectLst/>
                <a:latin typeface="-apple-system"/>
              </a:rPr>
              <a:t>sam</a:t>
            </a:r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 file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657D6A-CDD0-915E-74F8-2C068B3E5E03}"/>
              </a:ext>
            </a:extLst>
          </p:cNvPr>
          <p:cNvCxnSpPr>
            <a:cxnSpLocks/>
          </p:cNvCxnSpPr>
          <p:nvPr/>
        </p:nvCxnSpPr>
        <p:spPr>
          <a:xfrm flipV="1">
            <a:off x="5602232" y="3081866"/>
            <a:ext cx="0" cy="4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EB57071-44B9-D1A5-5A9D-86AE34496BEC}"/>
              </a:ext>
            </a:extLst>
          </p:cNvPr>
          <p:cNvSpPr/>
          <p:nvPr/>
        </p:nvSpPr>
        <p:spPr>
          <a:xfrm>
            <a:off x="4767347" y="2311904"/>
            <a:ext cx="1625600" cy="6886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D2A8EE-9C2A-FAEE-69C5-B1BC4F87D102}"/>
              </a:ext>
            </a:extLst>
          </p:cNvPr>
          <p:cNvCxnSpPr>
            <a:cxnSpLocks/>
          </p:cNvCxnSpPr>
          <p:nvPr/>
        </p:nvCxnSpPr>
        <p:spPr>
          <a:xfrm>
            <a:off x="6739221" y="2630689"/>
            <a:ext cx="733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DC96AE9-3F59-6A1F-7185-D54009550333}"/>
              </a:ext>
            </a:extLst>
          </p:cNvPr>
          <p:cNvSpPr/>
          <p:nvPr/>
        </p:nvSpPr>
        <p:spPr>
          <a:xfrm>
            <a:off x="7819273" y="2336554"/>
            <a:ext cx="1625600" cy="6886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effectLst/>
              </a:rPr>
              <a:t>output_bins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4E19A7-4EE4-A3C9-9129-83DC92F2BE14}"/>
              </a:ext>
            </a:extLst>
          </p:cNvPr>
          <p:cNvSpPr txBox="1"/>
          <p:nvPr/>
        </p:nvSpPr>
        <p:spPr>
          <a:xfrm>
            <a:off x="6658481" y="1984358"/>
            <a:ext cx="123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MetaBAT2:</a:t>
            </a:r>
          </a:p>
          <a:p>
            <a:r>
              <a:rPr lang="en-US" dirty="0"/>
              <a:t>binning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BDFA92-E218-A258-C0C7-1B9DB3DB94B6}"/>
              </a:ext>
            </a:extLst>
          </p:cNvPr>
          <p:cNvSpPr/>
          <p:nvPr/>
        </p:nvSpPr>
        <p:spPr>
          <a:xfrm>
            <a:off x="7819273" y="3745167"/>
            <a:ext cx="1625600" cy="68862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checkm_out</a:t>
            </a:r>
            <a:r>
              <a:rPr lang="en-US" dirty="0"/>
              <a:t>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951EFE-0476-D107-207A-512E8F49985F}"/>
              </a:ext>
            </a:extLst>
          </p:cNvPr>
          <p:cNvCxnSpPr/>
          <p:nvPr/>
        </p:nvCxnSpPr>
        <p:spPr>
          <a:xfrm>
            <a:off x="8632073" y="3168455"/>
            <a:ext cx="0" cy="38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ED689E7-9423-8980-9EB3-66C882044276}"/>
              </a:ext>
            </a:extLst>
          </p:cNvPr>
          <p:cNvSpPr txBox="1"/>
          <p:nvPr/>
        </p:nvSpPr>
        <p:spPr>
          <a:xfrm>
            <a:off x="5419628" y="3143519"/>
            <a:ext cx="316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CheckM</a:t>
            </a:r>
            <a:r>
              <a:rPr lang="en-US" b="1" dirty="0"/>
              <a:t>: </a:t>
            </a:r>
          </a:p>
          <a:p>
            <a:pPr algn="r"/>
            <a:r>
              <a:rPr lang="en-US" dirty="0"/>
              <a:t>evaluate completeness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86ACAC-B7BF-013C-7F40-06D809E36779}"/>
              </a:ext>
            </a:extLst>
          </p:cNvPr>
          <p:cNvSpPr/>
          <p:nvPr/>
        </p:nvSpPr>
        <p:spPr>
          <a:xfrm>
            <a:off x="7828830" y="5166387"/>
            <a:ext cx="1625600" cy="68862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71020AF-CEB6-4C70-2425-7E7C4BFFA59C}"/>
              </a:ext>
            </a:extLst>
          </p:cNvPr>
          <p:cNvCxnSpPr/>
          <p:nvPr/>
        </p:nvCxnSpPr>
        <p:spPr>
          <a:xfrm>
            <a:off x="8641630" y="4588933"/>
            <a:ext cx="0" cy="38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5A63623-4E77-2806-374D-DDFC41CC36DB}"/>
              </a:ext>
            </a:extLst>
          </p:cNvPr>
          <p:cNvSpPr txBox="1"/>
          <p:nvPr/>
        </p:nvSpPr>
        <p:spPr>
          <a:xfrm>
            <a:off x="6658481" y="4610289"/>
            <a:ext cx="2022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Mash2.0: </a:t>
            </a:r>
            <a:r>
              <a:rPr lang="en-US" dirty="0"/>
              <a:t>grouping</a:t>
            </a:r>
          </a:p>
        </p:txBody>
      </p:sp>
    </p:spTree>
    <p:extLst>
      <p:ext uri="{BB962C8B-B14F-4D97-AF65-F5344CB8AC3E}">
        <p14:creationId xmlns:p14="http://schemas.microsoft.com/office/powerpoint/2010/main" val="254706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3D4A-CA42-7797-EEB3-9A96B08E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FCB5-801C-EAFB-14C3-0A8C9EFAF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https://github.com/CUMoellerLab/sn-mg-pipeline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sz="1800" b="0" i="0" dirty="0">
                <a:solidFill>
                  <a:srgbClr val="1F2328"/>
                </a:solidFill>
                <a:effectLst/>
                <a:latin typeface="-apple-system"/>
              </a:rPr>
              <a:t>It accepts raw </a:t>
            </a:r>
            <a:r>
              <a:rPr lang="en-US" sz="1800" b="0" i="0" dirty="0" err="1">
                <a:solidFill>
                  <a:srgbClr val="1F2328"/>
                </a:solidFill>
                <a:effectLst/>
                <a:latin typeface="-apple-system"/>
              </a:rPr>
              <a:t>fastq</a:t>
            </a:r>
            <a:r>
              <a:rPr lang="en-US" sz="1800" b="0" i="0" dirty="0">
                <a:solidFill>
                  <a:srgbClr val="1F2328"/>
                </a:solidFill>
                <a:effectLst/>
                <a:latin typeface="-apple-system"/>
              </a:rPr>
              <a:t> files of metagenomic data, quality filters it, removes reads that map to the host genome, then builds assemblies of each sample and generates a </a:t>
            </a:r>
            <a:r>
              <a:rPr lang="en-US" sz="1800" b="0" i="0" u="sng" dirty="0">
                <a:solidFill>
                  <a:srgbClr val="0969DA"/>
                </a:solidFill>
                <a:effectLst/>
                <a:latin typeface="-apple-system"/>
                <a:hlinkClick r:id="rId4"/>
              </a:rPr>
              <a:t>sourmash</a:t>
            </a:r>
            <a:r>
              <a:rPr lang="en-US" sz="1800" b="0" i="0" dirty="0">
                <a:solidFill>
                  <a:srgbClr val="1F2328"/>
                </a:solidFill>
                <a:effectLst/>
                <a:latin typeface="-apple-system"/>
              </a:rPr>
              <a:t> profile. The current version also generates a taxonomic profile of each sample using </a:t>
            </a:r>
            <a:r>
              <a:rPr lang="en-US" sz="1800" b="0" i="0" u="sng" dirty="0">
                <a:solidFill>
                  <a:srgbClr val="0969DA"/>
                </a:solidFill>
                <a:effectLst/>
                <a:latin typeface="-apple-system"/>
                <a:hlinkClick r:id="rId5"/>
              </a:rPr>
              <a:t>MetaPhlAn3</a:t>
            </a:r>
            <a:r>
              <a:rPr lang="en-US" sz="1800" b="0" i="0" dirty="0">
                <a:solidFill>
                  <a:srgbClr val="1F2328"/>
                </a:solidFill>
                <a:effectLst/>
                <a:latin typeface="-apple-system"/>
              </a:rPr>
              <a:t>. Modules that are currently underdevelopment will handle automated binning procedures, as well as strain-level profiling.</a:t>
            </a:r>
          </a:p>
          <a:p>
            <a:r>
              <a:rPr lang="en-US" sz="1800" dirty="0">
                <a:solidFill>
                  <a:srgbClr val="111111"/>
                </a:solidFill>
                <a:effectLst/>
                <a:latin typeface="KdjnmbAdvTTe45e47d2"/>
              </a:rPr>
              <a:t>ATLAS: </a:t>
            </a:r>
            <a:r>
              <a:rPr lang="en-US" sz="1800" dirty="0">
                <a:solidFill>
                  <a:srgbClr val="0000FF"/>
                </a:solidFill>
                <a:effectLst/>
                <a:latin typeface="PxclrgAdvTTb5929f4c"/>
              </a:rPr>
              <a:t>https://</a:t>
            </a:r>
            <a:r>
              <a:rPr lang="en-US" sz="1800" dirty="0" err="1">
                <a:solidFill>
                  <a:srgbClr val="0000FF"/>
                </a:solidFill>
                <a:effectLst/>
                <a:latin typeface="PxclrgAdvTTb5929f4c"/>
              </a:rPr>
              <a:t>github.com</a:t>
            </a:r>
            <a:r>
              <a:rPr lang="en-US" sz="1800" dirty="0">
                <a:solidFill>
                  <a:srgbClr val="0000FF"/>
                </a:solidFill>
                <a:effectLst/>
                <a:latin typeface="PxclrgAdvTTb5929f4c"/>
              </a:rPr>
              <a:t>/metagenome-atlas/atlas</a:t>
            </a:r>
            <a:endParaRPr lang="en-US" dirty="0"/>
          </a:p>
          <a:p>
            <a:r>
              <a:rPr lang="en-US" sz="2000" dirty="0" err="1"/>
              <a:t>MetaWRAP</a:t>
            </a:r>
            <a:endParaRPr lang="en-US" dirty="0"/>
          </a:p>
        </p:txBody>
      </p:sp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B857856C-0B07-22D7-1C22-52DBC6622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775" y="4379988"/>
            <a:ext cx="6635750" cy="21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FFB3-9A99-DA54-68C9-BAF72DDC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A1934-FC5F-F859-8070-924F261C6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4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2ED9-84D6-DE59-62F1-46CE7D80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1788B-DA3C-CC3C-118E-16F4DC643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29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41D3-C877-34E6-5831-E5752756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binning tools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0C32BE9-52E1-D183-E90C-8A64B5840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700" y="2128044"/>
            <a:ext cx="9626600" cy="3746500"/>
          </a:xfrm>
        </p:spPr>
      </p:pic>
    </p:spTree>
    <p:extLst>
      <p:ext uri="{BB962C8B-B14F-4D97-AF65-F5344CB8AC3E}">
        <p14:creationId xmlns:p14="http://schemas.microsoft.com/office/powerpoint/2010/main" val="95878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79F9-9451-6D07-EB1D-FA3CC1B7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Schmidt2022_Nat_Med</a:t>
            </a:r>
          </a:p>
        </p:txBody>
      </p:sp>
      <p:pic>
        <p:nvPicPr>
          <p:cNvPr id="5" name="Content Placeholder 4" descr="A diagram of a person with different colored circles&#10;&#10;Description automatically generated">
            <a:extLst>
              <a:ext uri="{FF2B5EF4-FFF2-40B4-BE49-F238E27FC236}">
                <a16:creationId xmlns:a16="http://schemas.microsoft.com/office/drawing/2014/main" id="{9BFC956C-2C0A-D329-B6FA-DDBC2EAB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9447" y="1785530"/>
            <a:ext cx="10515600" cy="2911485"/>
          </a:xfrm>
        </p:spPr>
      </p:pic>
    </p:spTree>
    <p:extLst>
      <p:ext uri="{BB962C8B-B14F-4D97-AF65-F5344CB8AC3E}">
        <p14:creationId xmlns:p14="http://schemas.microsoft.com/office/powerpoint/2010/main" val="429132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23213</TotalTime>
  <Words>1936</Words>
  <Application>Microsoft Macintosh PowerPoint</Application>
  <PresentationFormat>Widescreen</PresentationFormat>
  <Paragraphs>226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9" baseType="lpstr">
      <vt:lpstr>-apple-system</vt:lpstr>
      <vt:lpstr>Advhelvneue</vt:lpstr>
      <vt:lpstr>AdvOT140f2bdb</vt:lpstr>
      <vt:lpstr>AdvPSA183</vt:lpstr>
      <vt:lpstr>AdvPSHN</vt:lpstr>
      <vt:lpstr>BvvgfqAdvTT1b53b5fb.I</vt:lpstr>
      <vt:lpstr>CnhjckAdvTTb5929f4c</vt:lpstr>
      <vt:lpstr>Harding</vt:lpstr>
      <vt:lpstr>KdjnmbAdvTTe45e47d2</vt:lpstr>
      <vt:lpstr>MinionPro</vt:lpstr>
      <vt:lpstr>PxclrgAdvTTb5929f4c</vt:lpstr>
      <vt:lpstr>Arial</vt:lpstr>
      <vt:lpstr>Calibri</vt:lpstr>
      <vt:lpstr>Calibri Light</vt:lpstr>
      <vt:lpstr>Helvetica</vt:lpstr>
      <vt:lpstr>Merriweather</vt:lpstr>
      <vt:lpstr>Office Theme</vt:lpstr>
      <vt:lpstr>Strain adaptation in diseases</vt:lpstr>
      <vt:lpstr>PowerPoint Presentation</vt:lpstr>
      <vt:lpstr>PowerPoint Presentation</vt:lpstr>
      <vt:lpstr>workflow</vt:lpstr>
      <vt:lpstr>PowerPoint Presentation</vt:lpstr>
      <vt:lpstr>PowerPoint Presentation</vt:lpstr>
      <vt:lpstr>PowerPoint Presentation</vt:lpstr>
      <vt:lpstr>binning tools</vt:lpstr>
      <vt:lpstr>Schmidt2022_Nat_Med</vt:lpstr>
      <vt:lpstr>PowerPoint Presentation</vt:lpstr>
      <vt:lpstr>Ianiro2022_Nat_Med</vt:lpstr>
      <vt:lpstr>Aggarwala2021_Nat_Microb</vt:lpstr>
      <vt:lpstr>Podlesny_2022</vt:lpstr>
      <vt:lpstr>Watson_2023</vt:lpstr>
      <vt:lpstr>Smillie 2018</vt:lpstr>
      <vt:lpstr>Smillie 2024</vt:lpstr>
      <vt:lpstr>Vaughn_2016 </vt:lpstr>
      <vt:lpstr>Nielsen 2015</vt:lpstr>
      <vt:lpstr>He 2017</vt:lpstr>
      <vt:lpstr>rCDI, or IBD, healthy overtime</vt:lpstr>
      <vt:lpstr>Hall2017</vt:lpstr>
      <vt:lpstr>MAGs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Strain adaptation in diseases</dc:title>
  <dc:creator>Dongmin  Jin</dc:creator>
  <cp:lastModifiedBy>Dongmin  Jin</cp:lastModifiedBy>
  <cp:revision>21</cp:revision>
  <dcterms:created xsi:type="dcterms:W3CDTF">2025-07-10T19:45:41Z</dcterms:created>
  <dcterms:modified xsi:type="dcterms:W3CDTF">2025-07-28T19:21:02Z</dcterms:modified>
</cp:coreProperties>
</file>