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04" r:id="rId2"/>
  </p:sldMasterIdLst>
  <p:notesMasterIdLst>
    <p:notesMasterId r:id="rId11"/>
  </p:notesMasterIdLst>
  <p:handoutMasterIdLst>
    <p:handoutMasterId r:id="rId12"/>
  </p:handoutMasterIdLst>
  <p:sldIdLst>
    <p:sldId id="410" r:id="rId3"/>
    <p:sldId id="413" r:id="rId4"/>
    <p:sldId id="343" r:id="rId5"/>
    <p:sldId id="335" r:id="rId6"/>
    <p:sldId id="336" r:id="rId7"/>
    <p:sldId id="327" r:id="rId8"/>
    <p:sldId id="328" r:id="rId9"/>
    <p:sldId id="4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64B3195F-67C5-4659-BE15-23B4B95149D4}">
          <p14:sldIdLst>
            <p14:sldId id="410"/>
          </p14:sldIdLst>
        </p14:section>
        <p14:section name="Hlavní obsah" id="{A567702B-F0E8-498D-8A55-E3A86EA8403D}">
          <p14:sldIdLst>
            <p14:sldId id="413"/>
            <p14:sldId id="343"/>
            <p14:sldId id="335"/>
            <p14:sldId id="336"/>
            <p14:sldId id="327"/>
            <p14:sldId id="328"/>
          </p14:sldIdLst>
        </p14:section>
        <p14:section name="Předdefinované kapitoly" id="{60DCFAFC-DFA5-4B72-A6DD-6100E72D1706}">
          <p14:sldIdLst>
            <p14:sldId id="412"/>
          </p14:sldIdLst>
        </p14:section>
        <p14:section name="Závěr" id="{62B5A663-57A3-4C49-8D54-A1812F0111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lav Sixta" initials="JS" lastIdx="1" clrIdx="0">
    <p:extLst>
      <p:ext uri="{19B8F6BF-5375-455C-9EA6-DF929625EA0E}">
        <p15:presenceInfo xmlns:p15="http://schemas.microsoft.com/office/powerpoint/2012/main" userId="Jaroslav Six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93"/>
    <a:srgbClr val="FFFFFF"/>
    <a:srgbClr val="000000"/>
    <a:srgbClr val="F8F8F8"/>
    <a:srgbClr val="001E8C"/>
    <a:srgbClr val="333333"/>
    <a:srgbClr val="7B7B7B"/>
    <a:srgbClr val="00428F"/>
    <a:srgbClr val="CDECF4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90F17-D954-45BF-A977-1395AFE186F8}" v="9" dt="2020-10-04T21:16:21.799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Světlý styl 3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508" autoAdjust="0"/>
  </p:normalViewPr>
  <p:slideViewPr>
    <p:cSldViewPr snapToGrid="0">
      <p:cViewPr varScale="1">
        <p:scale>
          <a:sx n="111" d="100"/>
          <a:sy n="111" d="100"/>
        </p:scale>
        <p:origin x="4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lav Zbranek" userId="a2c2b65945519ce7" providerId="LiveId" clId="{89890F17-D954-45BF-A977-1395AFE186F8}"/>
    <pc:docChg chg="modSld">
      <pc:chgData name="Jaroslav Zbranek" userId="a2c2b65945519ce7" providerId="LiveId" clId="{89890F17-D954-45BF-A977-1395AFE186F8}" dt="2020-10-04T21:12:45.141" v="7" actId="20577"/>
      <pc:docMkLst>
        <pc:docMk/>
      </pc:docMkLst>
      <pc:sldChg chg="modSp mod">
        <pc:chgData name="Jaroslav Zbranek" userId="a2c2b65945519ce7" providerId="LiveId" clId="{89890F17-D954-45BF-A977-1395AFE186F8}" dt="2020-10-04T21:11:26.595" v="0" actId="6549"/>
        <pc:sldMkLst>
          <pc:docMk/>
          <pc:sldMk cId="1431470400" sldId="322"/>
        </pc:sldMkLst>
        <pc:spChg chg="mod">
          <ac:chgData name="Jaroslav Zbranek" userId="a2c2b65945519ce7" providerId="LiveId" clId="{89890F17-D954-45BF-A977-1395AFE186F8}" dt="2020-10-04T21:11:26.595" v="0" actId="6549"/>
          <ac:spMkLst>
            <pc:docMk/>
            <pc:sldMk cId="1431470400" sldId="322"/>
            <ac:spMk id="6" creationId="{00000000-0000-0000-0000-000000000000}"/>
          </ac:spMkLst>
        </pc:spChg>
      </pc:sldChg>
      <pc:sldChg chg="modSp mod">
        <pc:chgData name="Jaroslav Zbranek" userId="a2c2b65945519ce7" providerId="LiveId" clId="{89890F17-D954-45BF-A977-1395AFE186F8}" dt="2020-10-04T21:12:45.141" v="7" actId="20577"/>
        <pc:sldMkLst>
          <pc:docMk/>
          <pc:sldMk cId="1224215616" sldId="340"/>
        </pc:sldMkLst>
        <pc:spChg chg="mod">
          <ac:chgData name="Jaroslav Zbranek" userId="a2c2b65945519ce7" providerId="LiveId" clId="{89890F17-D954-45BF-A977-1395AFE186F8}" dt="2020-10-04T21:12:45.141" v="7" actId="20577"/>
          <ac:spMkLst>
            <pc:docMk/>
            <pc:sldMk cId="1224215616" sldId="34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57F9-65F1-4553-A4DE-2D4E23AEAEBD}" type="datetimeFigureOut">
              <a:rPr lang="cs-CZ" smtClean="0"/>
              <a:t>26.09.2022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577D-63E1-450B-A5C4-E29E3607137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8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04C2-DBB9-484D-8903-C24FCE3ADE8D}" type="datetimeFigureOut">
              <a:rPr lang="cs-CZ" smtClean="0"/>
              <a:t>26.09.2022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1B3C-45EB-4E4B-A9C8-6948E35E1AA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4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lze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37" name="Obrázek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452" y="5047203"/>
            <a:ext cx="1148905" cy="1385046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2" y="375120"/>
            <a:ext cx="1996263" cy="75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075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023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097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177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7" y="5785093"/>
            <a:ext cx="1611770" cy="61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5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31" y="2649702"/>
            <a:ext cx="3223540" cy="122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5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03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můžete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751423C-CAA9-4FD0-9348-646481F20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8668" y="379157"/>
            <a:ext cx="2243412" cy="73627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7A435CF-A68E-48D9-A624-44F050F6B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8700" y="4969024"/>
            <a:ext cx="1237075" cy="14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664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314882D-35F6-4B32-B103-0B82E5381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5785774"/>
            <a:ext cx="1858833" cy="6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C2042D-1775-4A1D-B2C7-5AD7FFE2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6196" y="2644964"/>
            <a:ext cx="3772147" cy="12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24706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803" r:id="rId3"/>
    <p:sldLayoutId id="2147483719" r:id="rId4"/>
    <p:sldLayoutId id="2147483736" r:id="rId5"/>
    <p:sldLayoutId id="2147483746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/>
              <a:t>Copyright © Unicorn College </a:t>
            </a:r>
            <a:r>
              <a:rPr lang="en-US" dirty="0" err="1"/>
              <a:t>s.r.o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33653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rnuniversity.net/cs/statistical-methods-in-data-analys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imkova.martinka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Unicorn</a:t>
            </a:r>
            <a:r>
              <a:rPr lang="cs-CZ" dirty="0"/>
              <a:t> University</a:t>
            </a:r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/>
          <a:lstStyle/>
          <a:p>
            <a:r>
              <a:rPr lang="cs-CZ" dirty="0"/>
              <a:t>Opakování </a:t>
            </a:r>
            <a:r>
              <a:rPr lang="cs-CZ"/>
              <a:t>- aktivita</a:t>
            </a:r>
            <a:endParaRPr lang="da-DK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cs-CZ" dirty="0"/>
              <a:t>ZS 2022/2023</a:t>
            </a:r>
          </a:p>
        </p:txBody>
      </p:sp>
    </p:spTree>
    <p:extLst>
      <p:ext uri="{BB962C8B-B14F-4D97-AF65-F5344CB8AC3E}">
        <p14:creationId xmlns:p14="http://schemas.microsoft.com/office/powerpoint/2010/main" val="11552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95A9C3B-C6AC-9AB8-2073-4CFADB5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Unicorn College s.r.o.</a:t>
            </a:r>
            <a:endParaRPr lang="en-US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238EAAA-B54E-5B37-7301-0449A9B5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A933BF9-BE60-C22C-87C0-0E23E36A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informace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ABDC29F-726F-9525-65EE-BD9E972F93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Bodové hodnocení:</a:t>
            </a:r>
          </a:p>
          <a:p>
            <a:pPr lvl="1"/>
            <a:r>
              <a:rPr lang="cs-CZ" dirty="0"/>
              <a:t>20 bodů – aktivita na cvičení (10 x 2 body)</a:t>
            </a:r>
          </a:p>
          <a:p>
            <a:pPr lvl="1"/>
            <a:r>
              <a:rPr lang="cs-CZ" dirty="0"/>
              <a:t>30 bodů – 2 testy (á 15 bodů)</a:t>
            </a:r>
          </a:p>
          <a:p>
            <a:pPr lvl="1"/>
            <a:r>
              <a:rPr lang="cs-CZ" dirty="0"/>
              <a:t>50 bodů – závěrečná zkouška ve zkouškovém období</a:t>
            </a:r>
            <a:endParaRPr lang="en-GB" dirty="0"/>
          </a:p>
          <a:p>
            <a:endParaRPr lang="cs-CZ" dirty="0"/>
          </a:p>
          <a:p>
            <a:r>
              <a:rPr lang="cs-CZ" dirty="0"/>
              <a:t>Portál předmětu:</a:t>
            </a:r>
          </a:p>
          <a:p>
            <a:pPr lvl="1"/>
            <a:r>
              <a:rPr lang="en-GB" dirty="0">
                <a:hlinkClick r:id="rId2"/>
              </a:rPr>
              <a:t>https://unicornuniversity.net/cs/statistical-methods-in-data-analysis</a:t>
            </a:r>
            <a:endParaRPr lang="cs-CZ" dirty="0"/>
          </a:p>
          <a:p>
            <a:endParaRPr lang="cs-CZ" dirty="0"/>
          </a:p>
          <a:p>
            <a:r>
              <a:rPr lang="cs-CZ" dirty="0"/>
              <a:t>Využívané programy:</a:t>
            </a:r>
          </a:p>
          <a:p>
            <a:pPr lvl="1"/>
            <a:r>
              <a:rPr lang="cs-CZ" dirty="0"/>
              <a:t>MS Excel</a:t>
            </a:r>
          </a:p>
          <a:p>
            <a:pPr lvl="1"/>
            <a:r>
              <a:rPr lang="cs-CZ" dirty="0"/>
              <a:t>R – do příštího semináře nutné nainstalovat (R i R Studio, nejnovější verze, návod viz video od K. Šafra)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23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AKTIVITA ZA 2 BODY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79999"/>
            <a:ext cx="11514078" cy="584424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b="1" dirty="0"/>
              <a:t>Data: </a:t>
            </a:r>
            <a:r>
              <a:rPr lang="cs-CZ" i="1" dirty="0" err="1">
                <a:solidFill>
                  <a:srgbClr val="003893"/>
                </a:solidFill>
              </a:rPr>
              <a:t>jesterky.xslx</a:t>
            </a:r>
            <a:endParaRPr lang="cs-CZ" i="1" dirty="0">
              <a:solidFill>
                <a:srgbClr val="003893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cs-CZ" b="1" dirty="0"/>
              <a:t>Zadání: </a:t>
            </a:r>
            <a:r>
              <a:rPr lang="cs-CZ" dirty="0"/>
              <a:t>Na vzorku 40 ještěrek byla zjištěna jejich hmotnost (x</a:t>
            </a:r>
            <a:r>
              <a:rPr lang="cs-CZ" baseline="-25000" dirty="0"/>
              <a:t>1</a:t>
            </a:r>
            <a:r>
              <a:rPr lang="cs-CZ" dirty="0"/>
              <a:t>) a délka (x</a:t>
            </a:r>
            <a:r>
              <a:rPr lang="cs-CZ" baseline="-25000" dirty="0"/>
              <a:t>2</a:t>
            </a:r>
            <a:r>
              <a:rPr lang="cs-CZ" dirty="0"/>
              <a:t>). Na základě zjištěných údajů vypočítejte: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průměrnou hmotnost, rozptyl, směrodatnou odchylku a variační koeficient hmotnosti ještěrek,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určete medián a 25% kvantil hmotnosti ještěrek,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průměrnou délku, rozptyl délky, směrodatnou odchylku, variační koeficient a medián délky ještěrek,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pomocí korelačního koeficientu charakterizujte vzájemný vztah hmotnosti a délky ještěrek,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pomocí histogramu a ukazatelů šikmosti a špičatosti charakterizujte, jak je rozdělena hmotnost ještěrek ve výběrovém souboru,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otestujte na 5% hladině významnosti hypotézu, že je střední hodnota hmotnosti ještěrek v základním souboru rovna 13 gramů,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r>
              <a:rPr lang="cs-CZ" dirty="0"/>
              <a:t>určete oboustranný intervalový odhad pro střední hodnotu délky ještěrek.</a:t>
            </a:r>
          </a:p>
          <a:p>
            <a:pPr marL="781200" lvl="1" indent="-457200">
              <a:spcAft>
                <a:spcPts val="600"/>
              </a:spcAft>
              <a:buFont typeface="+mj-lt"/>
              <a:buAutoNum type="arabicParenR"/>
            </a:pPr>
            <a:endParaRPr lang="cs-CZ" sz="500" dirty="0"/>
          </a:p>
          <a:p>
            <a:pPr marL="324000" lvl="1" indent="0">
              <a:spcAft>
                <a:spcPts val="600"/>
              </a:spcAft>
              <a:buNone/>
            </a:pPr>
            <a:r>
              <a:rPr lang="cs-CZ" dirty="0"/>
              <a:t>Odevzdejte jeden soubor .</a:t>
            </a:r>
            <a:r>
              <a:rPr lang="cs-CZ" dirty="0" err="1"/>
              <a:t>docx</a:t>
            </a:r>
            <a:r>
              <a:rPr lang="cs-CZ" dirty="0"/>
              <a:t> (výsledky + komentář) emailem na </a:t>
            </a:r>
            <a:r>
              <a:rPr lang="cs-CZ" dirty="0">
                <a:hlinkClick r:id="rId2"/>
              </a:rPr>
              <a:t>simkova.martinka@gmail.com</a:t>
            </a:r>
            <a:r>
              <a:rPr lang="cs-CZ" dirty="0"/>
              <a:t> </a:t>
            </a:r>
            <a:r>
              <a:rPr lang="cs-CZ" b="1" dirty="0"/>
              <a:t>do 4.10.2022 do 23:59. </a:t>
            </a:r>
          </a:p>
        </p:txBody>
      </p:sp>
    </p:spTree>
    <p:extLst>
      <p:ext uri="{BB962C8B-B14F-4D97-AF65-F5344CB8AC3E}">
        <p14:creationId xmlns:p14="http://schemas.microsoft.com/office/powerpoint/2010/main" val="270894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Míry polohy, variability, šikmosti a špičatosti</a:t>
            </a:r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2CE91B9C-FB77-497D-BA21-FFCB431589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000" y="1343583"/>
            <a:ext cx="1863151" cy="8134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 dirty="0"/>
              <a:t>Průměr: </a:t>
            </a:r>
          </a:p>
          <a:p>
            <a:endParaRPr lang="cs-CZ" b="1" dirty="0"/>
          </a:p>
          <a:p>
            <a:endParaRPr lang="cs-CZ" b="1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2"/>
          <a:srcRect r="11757"/>
          <a:stretch/>
        </p:blipFill>
        <p:spPr>
          <a:xfrm>
            <a:off x="468639" y="1851486"/>
            <a:ext cx="5241079" cy="2703251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0" name="Obrázek 9"/>
          <p:cNvPicPr>
            <a:picLocks noChangeAspect="1"/>
          </p:cNvPicPr>
          <p:nvPr/>
        </p:nvPicPr>
        <p:blipFill rotWithShape="1">
          <a:blip r:embed="rId3"/>
          <a:srcRect l="7571" t="-1867" r="2558" b="2513"/>
          <a:stretch/>
        </p:blipFill>
        <p:spPr>
          <a:xfrm>
            <a:off x="5932659" y="1851486"/>
            <a:ext cx="5774981" cy="4268316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F784412-B77D-4BC7-A1A6-A838D1FB0A3D}"/>
              </a:ext>
            </a:extLst>
          </p:cNvPr>
          <p:cNvSpPr txBox="1">
            <a:spLocks/>
          </p:cNvSpPr>
          <p:nvPr/>
        </p:nvSpPr>
        <p:spPr>
          <a:xfrm>
            <a:off x="5898449" y="1412168"/>
            <a:ext cx="1863151" cy="8134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A4C7"/>
              </a:buClr>
              <a:buSzPct val="75000"/>
              <a:buFont typeface="Wingdings" panose="05000000000000000000" pitchFamily="2" charset="2"/>
              <a:buChar char="n"/>
              <a:defRPr sz="2400" kern="1200" baseline="0">
                <a:solidFill>
                  <a:srgbClr val="536278"/>
                </a:solidFill>
                <a:latin typeface="+mn-lt"/>
                <a:ea typeface="+mn-ea"/>
                <a:cs typeface="+mn-cs"/>
              </a:defRPr>
            </a:lvl1pPr>
            <a:lvl2pPr marL="576000" indent="-252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E8C"/>
              </a:buClr>
              <a:buSzPct val="75000"/>
              <a:buFont typeface="Wingdings" panose="05000000000000000000" pitchFamily="2" charset="2"/>
              <a:buChar char="n"/>
              <a:defRPr sz="20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2pPr>
            <a:lvl3pPr marL="954000" indent="-234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8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3pPr>
            <a:lvl4pPr marL="1314000" indent="-19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6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4pPr>
            <a:lvl5pPr marL="1692000" indent="-180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4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Rozptyl: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cs-CZ" dirty="0"/>
          </a:p>
          <a:p>
            <a:endParaRPr lang="cs-CZ" b="1" dirty="0"/>
          </a:p>
          <a:p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82213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/>
        </p:nvPicPr>
        <p:blipFill rotWithShape="1">
          <a:blip r:embed="rId2"/>
          <a:srcRect l="33323" t="12659" r="10590"/>
          <a:stretch/>
        </p:blipFill>
        <p:spPr>
          <a:xfrm>
            <a:off x="1359238" y="3569633"/>
            <a:ext cx="4880066" cy="3112304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 rotWithShape="1">
          <a:blip r:embed="rId3"/>
          <a:srcRect l="35400" t="14144" r="6226"/>
          <a:stretch/>
        </p:blipFill>
        <p:spPr>
          <a:xfrm>
            <a:off x="6967130" y="3686175"/>
            <a:ext cx="4423711" cy="3075893"/>
          </a:xfrm>
          <a:prstGeom prst="rect">
            <a:avLst/>
          </a:prstGeom>
        </p:spPr>
      </p:pic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Míry polohy, variability, šikmosti a špičatosti</a:t>
            </a:r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2CE91B9C-FB77-497D-BA21-FFCB431589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999" y="1238808"/>
            <a:ext cx="11580621" cy="49570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 dirty="0"/>
              <a:t>Kvantily</a:t>
            </a:r>
          </a:p>
          <a:p>
            <a:pPr lvl="0"/>
            <a:endParaRPr lang="cs-CZ" dirty="0"/>
          </a:p>
          <a:p>
            <a:pPr lvl="0"/>
            <a:endParaRPr lang="cs-CZ" dirty="0"/>
          </a:p>
          <a:p>
            <a:pPr lvl="0"/>
            <a:r>
              <a:rPr lang="cs-CZ" dirty="0"/>
              <a:t>Centrální moment k-</a:t>
            </a:r>
            <a:r>
              <a:rPr lang="cs-CZ" dirty="0" err="1"/>
              <a:t>tého</a:t>
            </a:r>
            <a:r>
              <a:rPr lang="cs-CZ" dirty="0"/>
              <a:t> stupně:</a:t>
            </a:r>
          </a:p>
          <a:p>
            <a:pPr marL="0" lvl="0" indent="0">
              <a:buNone/>
            </a:pPr>
            <a:endParaRPr lang="cs-CZ" sz="1000" dirty="0"/>
          </a:p>
          <a:p>
            <a:pPr lvl="1"/>
            <a:r>
              <a:rPr lang="cs-CZ" dirty="0"/>
              <a:t>Šikmost </a:t>
            </a:r>
          </a:p>
          <a:p>
            <a:pPr marL="324000" lvl="1" indent="0">
              <a:buNone/>
            </a:pPr>
            <a:r>
              <a:rPr lang="cs-CZ" dirty="0"/>
              <a:t>	(třetí centrální moment):</a:t>
            </a:r>
          </a:p>
          <a:p>
            <a:pPr lvl="0"/>
            <a:endParaRPr lang="cs-CZ" dirty="0"/>
          </a:p>
          <a:p>
            <a:pPr lvl="0"/>
            <a:endParaRPr lang="cs-CZ" dirty="0"/>
          </a:p>
          <a:p>
            <a:pPr lvl="0"/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b="1" dirty="0"/>
          </a:p>
          <a:p>
            <a:endParaRPr lang="cs-CZ" b="1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4"/>
          <a:srcRect l="1151" t="13820" r="94321" b="66080"/>
          <a:stretch/>
        </p:blipFill>
        <p:spPr>
          <a:xfrm>
            <a:off x="1976313" y="1238808"/>
            <a:ext cx="561975" cy="42862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E96B24D-4857-4E96-9715-E379C119E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323" y="2310737"/>
            <a:ext cx="1637807" cy="63535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AE31529-F47F-40FA-A0D5-379AC5904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2" y="4230435"/>
            <a:ext cx="1360932" cy="8953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E42A407-FA9A-4650-A4A1-01B4B26D7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071" y="4299917"/>
            <a:ext cx="1887057" cy="83466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1A8FAF7-8CD1-410D-9A0C-2408F8AE8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20" t="1328" r="26074" b="-1328"/>
          <a:stretch/>
        </p:blipFill>
        <p:spPr>
          <a:xfrm>
            <a:off x="2800350" y="1085665"/>
            <a:ext cx="3608583" cy="1225072"/>
          </a:xfrm>
          <a:prstGeom prst="rect">
            <a:avLst/>
          </a:prstGeom>
        </p:spPr>
      </p:pic>
      <p:sp>
        <p:nvSpPr>
          <p:cNvPr id="16" name="Zástupný symbol pro obsah 2">
            <a:extLst>
              <a:ext uri="{FF2B5EF4-FFF2-40B4-BE49-F238E27FC236}">
                <a16:creationId xmlns:a16="http://schemas.microsoft.com/office/drawing/2014/main" id="{E2B2FBBA-9B3C-4B79-9400-80E06F1F5603}"/>
              </a:ext>
            </a:extLst>
          </p:cNvPr>
          <p:cNvSpPr txBox="1">
            <a:spLocks/>
          </p:cNvSpPr>
          <p:nvPr/>
        </p:nvSpPr>
        <p:spPr>
          <a:xfrm>
            <a:off x="6270309" y="3143528"/>
            <a:ext cx="3815775" cy="1147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A4C7"/>
              </a:buClr>
              <a:buSzPct val="75000"/>
              <a:buFont typeface="Wingdings" panose="05000000000000000000" pitchFamily="2" charset="2"/>
              <a:buChar char="n"/>
              <a:defRPr sz="2400" kern="1200" baseline="0">
                <a:solidFill>
                  <a:srgbClr val="536278"/>
                </a:solidFill>
                <a:latin typeface="+mn-lt"/>
                <a:ea typeface="+mn-ea"/>
                <a:cs typeface="+mn-cs"/>
              </a:defRPr>
            </a:lvl1pPr>
            <a:lvl2pPr marL="576000" indent="-252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E8C"/>
              </a:buClr>
              <a:buSzPct val="75000"/>
              <a:buFont typeface="Wingdings" panose="05000000000000000000" pitchFamily="2" charset="2"/>
              <a:buChar char="n"/>
              <a:defRPr sz="20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2pPr>
            <a:lvl3pPr marL="954000" indent="-234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8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3pPr>
            <a:lvl4pPr marL="1314000" indent="-19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6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4pPr>
            <a:lvl5pPr marL="1692000" indent="-180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4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cs-CZ" dirty="0"/>
              <a:t>Špičatost </a:t>
            </a:r>
          </a:p>
          <a:p>
            <a:pPr marL="324000" lvl="1" indent="0">
              <a:buNone/>
            </a:pPr>
            <a:r>
              <a:rPr lang="cs-CZ" dirty="0"/>
              <a:t>	(čtvrtý centrální moment):</a:t>
            </a:r>
            <a:endParaRPr lang="cs-CZ" b="1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772656D-96A4-4C85-AD45-9C5E540CFBDB}"/>
              </a:ext>
            </a:extLst>
          </p:cNvPr>
          <p:cNvSpPr/>
          <p:nvPr/>
        </p:nvSpPr>
        <p:spPr>
          <a:xfrm>
            <a:off x="552450" y="3038476"/>
            <a:ext cx="5448300" cy="364346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9B5A2E1-AA1D-4C1E-AF5F-06DA635D2BA2}"/>
              </a:ext>
            </a:extLst>
          </p:cNvPr>
          <p:cNvSpPr/>
          <p:nvPr/>
        </p:nvSpPr>
        <p:spPr>
          <a:xfrm>
            <a:off x="6395452" y="3048353"/>
            <a:ext cx="5145995" cy="364346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E81F8932-A28D-447B-9338-B9F8C2E3547A}"/>
              </a:ext>
            </a:extLst>
          </p:cNvPr>
          <p:cNvSpPr/>
          <p:nvPr/>
        </p:nvSpPr>
        <p:spPr>
          <a:xfrm>
            <a:off x="2800350" y="966183"/>
            <a:ext cx="3762375" cy="134455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04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hypotéz a intervalové odhady</a:t>
            </a:r>
          </a:p>
        </p:txBody>
      </p:sp>
      <p:pic>
        <p:nvPicPr>
          <p:cNvPr id="8" name="Google Shape;182;p14"/>
          <p:cNvPicPr preferRelativeResize="0"/>
          <p:nvPr/>
        </p:nvPicPr>
        <p:blipFill rotWithShape="1">
          <a:blip r:embed="rId2">
            <a:alphaModFix/>
          </a:blip>
          <a:srcRect b="2942"/>
          <a:stretch/>
        </p:blipFill>
        <p:spPr>
          <a:xfrm>
            <a:off x="381675" y="872522"/>
            <a:ext cx="5857200" cy="431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00" y="5337995"/>
            <a:ext cx="7425750" cy="1294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53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hypotéz a intervalové odhady</a:t>
            </a:r>
          </a:p>
        </p:txBody>
      </p:sp>
      <p:pic>
        <p:nvPicPr>
          <p:cNvPr id="7" name="Google Shape;18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000" y="1418671"/>
            <a:ext cx="5340760" cy="401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3;p14"/>
          <p:cNvPicPr preferRelativeResize="0"/>
          <p:nvPr/>
        </p:nvPicPr>
        <p:blipFill rotWithShape="1">
          <a:blip r:embed="rId3">
            <a:alphaModFix/>
          </a:blip>
          <a:srcRect b="2994"/>
          <a:stretch/>
        </p:blipFill>
        <p:spPr>
          <a:xfrm>
            <a:off x="6350914" y="1422949"/>
            <a:ext cx="5340761" cy="3892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0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242179"/>
      </p:ext>
    </p:extLst>
  </p:cSld>
  <p:clrMapOvr>
    <a:masterClrMapping/>
  </p:clrMapOvr>
</p:sld>
</file>

<file path=ppt/theme/theme1.xml><?xml version="1.0" encoding="utf-8"?>
<a:theme xmlns:a="http://schemas.openxmlformats.org/drawingml/2006/main" name="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 Open_2017-11-03_prezentace_16ku9_001_01.potx" id="{69B67E64-9327-4E2E-AA4E-C0AFD2F05CE6}" vid="{223CE466-4DE0-45F5-930B-5E82ABD46B90}"/>
    </a:ext>
  </a:extLst>
</a:theme>
</file>

<file path=ppt/theme/theme2.xml><?xml version="1.0" encoding="utf-8"?>
<a:theme xmlns:a="http://schemas.openxmlformats.org/drawingml/2006/main" name="1_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UN_sablona prezentace 16ku9_001.pptx" id="{368C539C-0A66-41F1-B1DC-F770D8199B8E}" vid="{4CA8AEF8-B966-4D04-9566-B111B0F3A4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A0C797EF489E4EBB6C8167FFEC0CCD" ma:contentTypeVersion="4" ma:contentTypeDescription="Vytvoří nový dokument" ma:contentTypeScope="" ma:versionID="b8757a1365c3db99a329b6827b420cc2">
  <xsd:schema xmlns:xsd="http://www.w3.org/2001/XMLSchema" xmlns:xs="http://www.w3.org/2001/XMLSchema" xmlns:p="http://schemas.microsoft.com/office/2006/metadata/properties" xmlns:ns2="88bc612a-d3b6-4a60-ae50-e0f2999d93f9" targetNamespace="http://schemas.microsoft.com/office/2006/metadata/properties" ma:root="true" ma:fieldsID="84b63897c64d4b8a65753fa9ae398d6d" ns2:_="">
    <xsd:import namespace="88bc612a-d3b6-4a60-ae50-e0f2999d9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612a-d3b6-4a60-ae50-e0f2999d9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EC9B8E-4C2F-4C8C-9945-6C105290AACD}"/>
</file>

<file path=customXml/itemProps2.xml><?xml version="1.0" encoding="utf-8"?>
<ds:datastoreItem xmlns:ds="http://schemas.openxmlformats.org/officeDocument/2006/customXml" ds:itemID="{C662EFF3-DA4E-47D0-B298-52C25A9AF16B}"/>
</file>

<file path=customXml/itemProps3.xml><?xml version="1.0" encoding="utf-8"?>
<ds:datastoreItem xmlns:ds="http://schemas.openxmlformats.org/officeDocument/2006/customXml" ds:itemID="{A81F33F1-8E95-4AF9-96B8-F9E6F807F8F8}"/>
</file>

<file path=docProps/app.xml><?xml version="1.0" encoding="utf-8"?>
<Properties xmlns="http://schemas.openxmlformats.org/officeDocument/2006/extended-properties" xmlns:vt="http://schemas.openxmlformats.org/officeDocument/2006/docPropsVTypes">
  <Template>UCL Open_prezentace_16ku9_VGD170534</Template>
  <TotalTime>3422</TotalTime>
  <Words>361</Words>
  <Application>Microsoft Office PowerPoint</Application>
  <PresentationFormat>Širokoúhlá obrazovka</PresentationFormat>
  <Paragraphs>59</Paragraphs>
  <Slides>8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UCL Open_prezentace_16ku9_VGD170534</vt:lpstr>
      <vt:lpstr>1_UCL Open_prezentace_16ku9_VGD170534</vt:lpstr>
      <vt:lpstr>Unicorn University</vt:lpstr>
      <vt:lpstr>Úvodní informace</vt:lpstr>
      <vt:lpstr>PŘÍKLAD – AKTIVITA ZA 2 BODY</vt:lpstr>
      <vt:lpstr>Míry polohy, variability, šikmosti a špičatosti</vt:lpstr>
      <vt:lpstr>Míry polohy, variability, šikmosti a špičatosti</vt:lpstr>
      <vt:lpstr>Testování hypotéz a intervalové odhady</vt:lpstr>
      <vt:lpstr>Testování hypotéz a intervalové odhady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College Open</dc:title>
  <dc:creator>Jan Voksa</dc:creator>
  <cp:lastModifiedBy>Martina</cp:lastModifiedBy>
  <cp:revision>189</cp:revision>
  <dcterms:created xsi:type="dcterms:W3CDTF">2018-01-03T08:24:16Z</dcterms:created>
  <dcterms:modified xsi:type="dcterms:W3CDTF">2022-09-26T20:54:56Z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0x01010038A0C797EF489E4EBB6C8167FFEC0CCD</vt:lpwstr>
  </property>
</Properties>
</file>