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2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33.xml" ContentType="application/vnd.openxmlformats-officedocument.presentationml.slide+xml"/>
  <Override PartName="/ppt/slides/slide9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ink/ink2.xml" ContentType="application/inkml+xml"/>
  <Override PartName="/ppt/ink/ink1.xml" ContentType="application/inkml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5"/>
  </p:notesMasterIdLst>
  <p:handoutMasterIdLst>
    <p:handoutMasterId r:id="rId36"/>
  </p:handoutMasterIdLst>
  <p:sldIdLst>
    <p:sldId id="307" r:id="rId2"/>
    <p:sldId id="359" r:id="rId3"/>
    <p:sldId id="360" r:id="rId4"/>
    <p:sldId id="361" r:id="rId5"/>
    <p:sldId id="362" r:id="rId6"/>
    <p:sldId id="363" r:id="rId7"/>
    <p:sldId id="364" r:id="rId8"/>
    <p:sldId id="365" r:id="rId9"/>
    <p:sldId id="366" r:id="rId10"/>
    <p:sldId id="367" r:id="rId11"/>
    <p:sldId id="368" r:id="rId12"/>
    <p:sldId id="369" r:id="rId13"/>
    <p:sldId id="370" r:id="rId14"/>
    <p:sldId id="371" r:id="rId15"/>
    <p:sldId id="372" r:id="rId16"/>
    <p:sldId id="373" r:id="rId17"/>
    <p:sldId id="374" r:id="rId18"/>
    <p:sldId id="375" r:id="rId19"/>
    <p:sldId id="376" r:id="rId20"/>
    <p:sldId id="377" r:id="rId21"/>
    <p:sldId id="378" r:id="rId22"/>
    <p:sldId id="379" r:id="rId23"/>
    <p:sldId id="380" r:id="rId24"/>
    <p:sldId id="381" r:id="rId25"/>
    <p:sldId id="382" r:id="rId26"/>
    <p:sldId id="383" r:id="rId27"/>
    <p:sldId id="384" r:id="rId28"/>
    <p:sldId id="385" r:id="rId29"/>
    <p:sldId id="386" r:id="rId30"/>
    <p:sldId id="387" r:id="rId31"/>
    <p:sldId id="388" r:id="rId32"/>
    <p:sldId id="333" r:id="rId33"/>
    <p:sldId id="334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Úvod" id="{64B3195F-67C5-4659-BE15-23B4B95149D4}">
          <p14:sldIdLst>
            <p14:sldId id="307"/>
          </p14:sldIdLst>
        </p14:section>
        <p14:section name="Hlavní obsah" id="{A567702B-F0E8-498D-8A55-E3A86EA8403D}">
          <p14:sldIdLst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</p14:sldIdLst>
        </p14:section>
        <p14:section name="Předdefinované kapitoly" id="{60DCFAFC-DFA5-4B72-A6DD-6100E72D1706}">
          <p14:sldIdLst/>
        </p14:section>
        <p14:section name="Závěr" id="{62B5A663-57A3-4C49-8D54-A1812F011186}">
          <p14:sldIdLst>
            <p14:sldId id="333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roslav Sixta" initials="JS" lastIdx="1" clrIdx="0">
    <p:extLst>
      <p:ext uri="{19B8F6BF-5375-455C-9EA6-DF929625EA0E}">
        <p15:presenceInfo xmlns:p15="http://schemas.microsoft.com/office/powerpoint/2012/main" userId="Jaroslav Sixt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F8F8F8"/>
    <a:srgbClr val="003893"/>
    <a:srgbClr val="001E8C"/>
    <a:srgbClr val="333333"/>
    <a:srgbClr val="7B7B7B"/>
    <a:srgbClr val="00428F"/>
    <a:srgbClr val="CDECF4"/>
    <a:srgbClr val="EC1C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4" autoAdjust="0"/>
    <p:restoredTop sz="94508" autoAdjust="0"/>
  </p:normalViewPr>
  <p:slideViewPr>
    <p:cSldViewPr snapToGrid="0">
      <p:cViewPr varScale="1">
        <p:scale>
          <a:sx n="76" d="100"/>
          <a:sy n="76" d="100"/>
        </p:scale>
        <p:origin x="192" y="2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452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5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0557F9-65F1-4553-A4DE-2D4E23AEAEBD}" type="datetimeFigureOut">
              <a:rPr lang="cs-CZ" smtClean="0"/>
              <a:t>03.10.2022</a:t>
            </a:fld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86577D-63E1-450B-A5C4-E29E3607137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868308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0-10-12T14:49:13.14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1976 12294 0,'17'0'234,"18"-17"-218,1 17-16,34-18 16,-52 18-16,35 0 0,0 0 15,-36 0-15,19 0 16,17-18-16,-18 18 16,0 0-16,18 0 15,-35 0-15,52 0 16,-34 0-16,-19 0 15,18 0-15,18-17 16,-17 17-16,-1 0 0,-17 0 16,34 0-16,1 0 15,-35 0-15,17 0 16,36 0-16,-36 0 16,18 0-16,35 0 15,-35 0-15,-35 0 16,52 0-16,-34-18 15,-19 18-15,36 0 0,0 0 16,-35 0-16,17 0 16,-17 0-16,17 0 15,18 0-15,-35 0 16,17 0-16,0 0 16,18 0-16,0 0 15,17 0-15,19 0 16,-36 0-16,35 0 0,18 0 15,-53 0-15,-1 0 16,1 0-16,36 0 16,-72 0-16,54 0 15,-18 0-15,17 18 16,-17-18-16,35 17 16,106-17-1,-53 0-15,-52 0 0,-1 0 16,-18 0-16,-17 0 15,53 0-15,-35 0 16,35 18-16,-1-18 16,1 0-16,53 0 15,-36 0-15,-17 0 16,-18 0-16,18 0 0,-18 0 16,-17 0-16,-36 0 15,71-18-15,-71 18 16,54 0-16,-1 0 15,71-17-15,-124 17 16,18 0-16,-18 0 16,36 0-16,-36 0 15,0 0-15,0 0 16,1 0-16,-19 0 0,1 0 16,0 0-16,17 0 15,0 0-15,-17 0 16,17 0-16,-17 0 15,17 0-15,18 0 16,17 0-16,19 0 16,-36 0-16,17 0 15,-17 0-15,0 0 0,-18 0 16,1 0-16,16 0 16,-16 0-16,17 0 15,0-18-15,-1 18 16,-16-18-16,34 18 15,-17 0-15,18 0 16,35 0-16,-18 0 16,-18 0-16,1 0 0,17 0 15,-35 0-15,0 0 16,35 0-16,-35 18 16,18-18-16,17 18 15,-71-18-15,107 0 16,-89 17-16,89 1 15,-54 0-15,18-18 16,1 35-16,16-17 0,-34-1 16,-36-17-16,53 18 15,-52-18-15,17 0 16,17 17-16,-34-17 16,16 0-16,19 0 15,17 0-15,-53 0 16,54 0-16,-36 0 15,52 0-15,-69 0 0,70 0 16,-54 18-16,1-18 16,-17 0-16,34 0 15,-35 0-15,18 0 16,0 0-16,0 0 16,35 18-16,-35-18 15,0 0-15,35 0 16,-35 0-16,36 0 0,-19 17 15,-17 19-15,0-36 16,17 0-16,-34 17 16,34-17-16,-17 18 15,53-18-15,-88 0 16,70 18-16,-18-18 16,19 17-16,-19-17 15,18 18-15,-35-18 16,18 18-16,-36-18 0,0 0 15,54 17-15,-54-17 16,-17 0-16,17 18 16,18-18-16,0 17 15,0-17-15,-1 0 16,1 36-16,53-19 16,-53-17-16,18 18 15,17-18-15,-70 18 16,105-18-16,-70 0 0,-18 17 15,53-17-15,-52 0 16,-19 0-16,72 0 16,-54 18-16,18 0 15,-18-1-15,71 18 0,-71-35 16,-17 18-16,52-18 16,-34 0-16,-1 18 15,53-18-15,-53 17 16,-17-17-1,17 18-15,-17-18 16,0 0-16,-1 0 16,1 0-16,-1 0 15,1 0 1,0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0-10-12T14:49:16.87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1976 8061 0,'88'0'78,"70"-18"-62,-69 18-16,34 0 15,89-35-15,-89 17 16,-35 18-16,1 0 0,-1-17 15,71-1-15,-71 18 16,88-18-16,1 18 16,-54 0-16,53 0 15,-17-35-15,-71 35 16,36 0-16,-18 0 16,141 0-16,-53 0 15,53 0-15,-71 0 0,-35 0 16,0 0-16,-17 0 15,87 0-15,1 0 16,17 0-16,-52 0 16,-54 0-16,-17 0 15,70 0-15,-17 0 16,-18 0-16,36 0 16,-1 0-16,-17 0 0,-36 0 15,-35 0-15,1 0 16,-1 0-16,-18 0 15,54 0-15,17 35 16,18-17-16,-36 0 16,18-1-16,-17 1 15,-54 0-15,-17-1 16,88 1-16,-88 0 0,53-1 16,-35 1-16,17 0 15,-18-1 1,19-17-16,-36 18 0,-1-18 15,-34 0-15,106 0 16,-71 35-16,-18-35 16,18 0-16,-36 0 15,36 18-15,35-18 0,-35 17 16,53-17-16,-35 18 16,52-18-16,-70 0 15,71 18 1,-71-18-16,35 0 0,-35 0 15,-18 0-15,0 0 16,36 0-16,-54 0 16,36 0-16,0 0 15,-17 0-15,34 0 0,-17 0 16,35 0-16,-53 0 16,54 0-16,16 0 15,1 0-15,-53 0 16,53 0-16,-53 0 15,53 0-15,-71-18 0,36 0 16,17 18-16,0 0 16,-17 0-16,17-17 15,-18 17-15,19-36 16,-19 36-16,-17 0 16,-18 0-16,53-17 15,-52 17-15,34 0 16,-52 0-16,70 0 15,-53 0-15,18 0 0,36 0 16,-37 0-16,1 0 16,18 0-16,-18 0 15,17 0-15,1 0 16,-53 0-16,52 0 16,1 0-16,-54 0 15,54 0-15,-36 0 16,18 0-16,0 0 0,35 0 15,-53 0-15,54 0 16,-36 35-16,-18-35 16,35 0-16,1 18 15,0-18-15,-54 0 16,54 0-16,-54 0 16,54 0-16,-1 0 0,1 0 15,-36 0-15,18 0 16,18 0-16,-36 0 15,36 0-15,-1 0 16,1 0-16,-36 17 16,18-17-16,17 0 15,-34 18-15,17-18 16,0 0-16,-18 0 16,18 0-16,-18 0 0,18 0 15,-35 0-15,70 0 16,-71 0-16,1 0 15,106 0-15,-72 0 16,-16 0 0,17 0-16,0 18 15,-36-18-15,19 0 16,16 0-16,1 0 0,-35 0 16,88 0-16,-89 0 15,1 0 1,35 0-16,-18 0 15,-17 0-15,0 0 16,17 0-16,0 0 16,-17 0-16,-1 0 31,1 0-31,0 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D704C2-DBB9-484D-8903-C24FCE3ADE8D}" type="datetimeFigureOut">
              <a:rPr lang="cs-CZ" smtClean="0"/>
              <a:t>03.10.2022</a:t>
            </a:fld>
            <a:endParaRPr lang="cs-CZ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EF1B3C-45EB-4E4B-A9C8-6948E35E1AAC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43484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5" name="Rectangle 6"/>
          <p:cNvSpPr>
            <a:spLocks noChangeArrowheads="1"/>
          </p:cNvSpPr>
          <p:nvPr userDrawn="1"/>
        </p:nvSpPr>
        <p:spPr bwMode="auto">
          <a:xfrm>
            <a:off x="720907" y="907"/>
            <a:ext cx="1981869" cy="120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2" name="Nadpis 1"/>
          <p:cNvSpPr>
            <a:spLocks noGrp="1"/>
          </p:cNvSpPr>
          <p:nvPr userDrawn="1">
            <p:ph type="title"/>
          </p:nvPr>
        </p:nvSpPr>
        <p:spPr>
          <a:xfrm>
            <a:off x="720000" y="1965600"/>
            <a:ext cx="10752000" cy="1173600"/>
          </a:xfrm>
          <a:noFill/>
          <a:effectLst/>
        </p:spPr>
        <p:txBody>
          <a:bodyPr wrap="square">
            <a:normAutofit/>
          </a:bodyPr>
          <a:lstStyle>
            <a:lvl1pPr marL="0" indent="0">
              <a:lnSpc>
                <a:spcPts val="4500"/>
              </a:lnSpc>
              <a:buClr>
                <a:srgbClr val="00D0D5"/>
              </a:buClr>
              <a:buSzPct val="145000"/>
              <a:buFont typeface="Arial" panose="020B0604020202020204" pitchFamily="34" charset="0"/>
              <a:buNone/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cs-CZ" noProof="0"/>
              <a:t>Kliknutím lze upravit styl.</a:t>
            </a:r>
            <a:endParaRPr lang="en-US" noProof="0" dirty="0"/>
          </a:p>
        </p:txBody>
      </p:sp>
      <p:sp>
        <p:nvSpPr>
          <p:cNvPr id="7" name="Subtitle 2"/>
          <p:cNvSpPr>
            <a:spLocks noGrp="1"/>
          </p:cNvSpPr>
          <p:nvPr userDrawn="1">
            <p:ph type="subTitle" idx="1"/>
          </p:nvPr>
        </p:nvSpPr>
        <p:spPr>
          <a:xfrm>
            <a:off x="720000" y="3240001"/>
            <a:ext cx="10752000" cy="384721"/>
          </a:xfrm>
        </p:spPr>
        <p:txBody>
          <a:bodyPr lIns="0" rIns="0">
            <a:spAutoFit/>
          </a:bodyPr>
          <a:lstStyle>
            <a:lvl1pPr marL="0" indent="0" algn="l">
              <a:lnSpc>
                <a:spcPts val="3000"/>
              </a:lnSpc>
              <a:buNone/>
              <a:defRPr sz="2600" baseline="0">
                <a:solidFill>
                  <a:schemeClr val="bg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cs-CZ" noProof="0"/>
              <a:t>Kliknutím můžete upravit styl předlohy.</a:t>
            </a:r>
            <a:endParaRPr lang="en-US" noProof="0" dirty="0"/>
          </a:p>
        </p:txBody>
      </p:sp>
      <p:sp>
        <p:nvSpPr>
          <p:cNvPr id="8" name="Text Placeholder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20000" y="5164668"/>
            <a:ext cx="3652091" cy="336905"/>
          </a:xfrm>
        </p:spPr>
        <p:txBody>
          <a:bodyPr lIns="0" rIns="0">
            <a:noAutofit/>
          </a:bodyPr>
          <a:lstStyle>
            <a:lvl1pPr marL="0" indent="0">
              <a:buNone/>
              <a:defRPr sz="1875" baseline="0">
                <a:solidFill>
                  <a:schemeClr val="bg1"/>
                </a:solidFill>
              </a:defRPr>
            </a:lvl1pPr>
            <a:lvl2pPr marL="342892" indent="0">
              <a:buNone/>
              <a:defRPr sz="1800">
                <a:solidFill>
                  <a:schemeClr val="bg1"/>
                </a:solidFill>
              </a:defRPr>
            </a:lvl2pPr>
            <a:lvl3pPr marL="685783" indent="0">
              <a:buNone/>
              <a:defRPr sz="1800">
                <a:solidFill>
                  <a:schemeClr val="bg1"/>
                </a:solidFill>
              </a:defRPr>
            </a:lvl3pPr>
            <a:lvl4pPr marL="1028675" indent="0">
              <a:buNone/>
              <a:defRPr sz="1800">
                <a:solidFill>
                  <a:schemeClr val="bg1"/>
                </a:solidFill>
              </a:defRPr>
            </a:lvl4pPr>
            <a:lvl5pPr marL="1371566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Jméno</a:t>
            </a:r>
            <a:endParaRPr lang="en-US" noProof="0" dirty="0"/>
          </a:p>
        </p:txBody>
      </p:sp>
      <p:sp>
        <p:nvSpPr>
          <p:cNvPr id="9" name="Text Placeholder 6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720000" y="5563253"/>
            <a:ext cx="3652091" cy="336905"/>
          </a:xfrm>
        </p:spPr>
        <p:txBody>
          <a:bodyPr lIns="0" rIns="0">
            <a:noAutofit/>
          </a:bodyPr>
          <a:lstStyle>
            <a:lvl1pPr marL="0" indent="0">
              <a:buNone/>
              <a:defRPr sz="1875" baseline="0">
                <a:solidFill>
                  <a:schemeClr val="bg1"/>
                </a:solidFill>
              </a:defRPr>
            </a:lvl1pPr>
            <a:lvl2pPr marL="342892" indent="0">
              <a:buNone/>
              <a:defRPr sz="1800">
                <a:solidFill>
                  <a:schemeClr val="bg1"/>
                </a:solidFill>
              </a:defRPr>
            </a:lvl2pPr>
            <a:lvl3pPr marL="685783" indent="0">
              <a:buNone/>
              <a:defRPr sz="1800">
                <a:solidFill>
                  <a:schemeClr val="bg1"/>
                </a:solidFill>
              </a:defRPr>
            </a:lvl3pPr>
            <a:lvl4pPr marL="1028675" indent="0">
              <a:buNone/>
              <a:defRPr sz="1800">
                <a:solidFill>
                  <a:schemeClr val="bg1"/>
                </a:solidFill>
              </a:defRPr>
            </a:lvl4pPr>
            <a:lvl5pPr marL="1371566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Příjmení</a:t>
            </a:r>
            <a:endParaRPr lang="en-US" noProof="0" dirty="0"/>
          </a:p>
        </p:txBody>
      </p:sp>
      <p:sp>
        <p:nvSpPr>
          <p:cNvPr id="12" name="Zástupný symbol pro datum 11"/>
          <p:cNvSpPr>
            <a:spLocks noGrp="1"/>
          </p:cNvSpPr>
          <p:nvPr userDrawn="1">
            <p:ph type="dt" sz="half" idx="15"/>
          </p:nvPr>
        </p:nvSpPr>
        <p:spPr>
          <a:xfrm>
            <a:off x="720000" y="6356357"/>
            <a:ext cx="2743200" cy="365125"/>
          </a:xfrm>
        </p:spPr>
        <p:txBody>
          <a:bodyPr/>
          <a:lstStyle/>
          <a:p>
            <a:r>
              <a:rPr lang="cs-CZ" dirty="0"/>
              <a:t>7.6.2017</a:t>
            </a: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751423C-CAA9-4FD0-9348-646481F2069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8668" y="379157"/>
            <a:ext cx="2243412" cy="736274"/>
          </a:xfrm>
          <a:prstGeom prst="rect">
            <a:avLst/>
          </a:prstGeom>
        </p:spPr>
      </p:pic>
      <p:pic>
        <p:nvPicPr>
          <p:cNvPr id="16" name="Obrázek 15">
            <a:extLst>
              <a:ext uri="{FF2B5EF4-FFF2-40B4-BE49-F238E27FC236}">
                <a16:creationId xmlns:a16="http://schemas.microsoft.com/office/drawing/2014/main" id="{37A435CF-A68E-48D9-A624-44F050F6B21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88700" y="4969024"/>
            <a:ext cx="1237075" cy="14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707549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ezisnímek,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Obrázek 3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9" name="Nadpis 8"/>
          <p:cNvSpPr>
            <a:spLocks noGrp="1"/>
          </p:cNvSpPr>
          <p:nvPr>
            <p:ph type="title"/>
          </p:nvPr>
        </p:nvSpPr>
        <p:spPr>
          <a:xfrm>
            <a:off x="720000" y="1965458"/>
            <a:ext cx="5376000" cy="2644642"/>
          </a:xfrm>
        </p:spPr>
        <p:txBody>
          <a:bodyPr anchor="t" anchorCtr="0">
            <a:noAutofit/>
          </a:bodyPr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cs-CZ" noProof="0"/>
              <a:t>Kliknutím lze upravit styl.</a:t>
            </a:r>
            <a:endParaRPr lang="en-US" noProof="0" dirty="0"/>
          </a:p>
        </p:txBody>
      </p:sp>
      <p:sp>
        <p:nvSpPr>
          <p:cNvPr id="11" name="Rectangle 6"/>
          <p:cNvSpPr>
            <a:spLocks noChangeArrowheads="1"/>
          </p:cNvSpPr>
          <p:nvPr userDrawn="1"/>
        </p:nvSpPr>
        <p:spPr bwMode="auto">
          <a:xfrm>
            <a:off x="720907" y="5652907"/>
            <a:ext cx="1981869" cy="120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9314882D-35F6-4B32-B103-0B82E5381F3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0000" y="5785774"/>
            <a:ext cx="1858833" cy="61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503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ávě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Obrázek 3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115" name="AutoShape 77"/>
          <p:cNvSpPr>
            <a:spLocks noChangeAspect="1" noChangeArrowheads="1" noTextEdit="1"/>
          </p:cNvSpPr>
          <p:nvPr userDrawn="1"/>
        </p:nvSpPr>
        <p:spPr bwMode="auto">
          <a:xfrm>
            <a:off x="6826994" y="1488967"/>
            <a:ext cx="4564906" cy="3534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58C2042D-1775-4A1D-B2C7-5AD7FFE288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96196" y="2644964"/>
            <a:ext cx="3772147" cy="123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552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ěžný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ástupný symbol pro zápatí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</a:t>
            </a:r>
            <a:r>
              <a:rPr lang="cs-CZ" dirty="0" err="1"/>
              <a:t>Unicorn</a:t>
            </a:r>
            <a:r>
              <a:rPr lang="cs-CZ" dirty="0"/>
              <a:t> Vysoká škola s.r.o.</a:t>
            </a:r>
            <a:endParaRPr lang="en-US" dirty="0"/>
          </a:p>
        </p:txBody>
      </p:sp>
      <p:sp>
        <p:nvSpPr>
          <p:cNvPr id="8" name="Zástupný symbol pro číslo snímk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BC6-AE21-4DEA-82CA-C5B7C0A09A9D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9" name="Nadpis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noProof="0"/>
              <a:t>Kliknutím lze upravit styl.</a:t>
            </a:r>
            <a:endParaRPr lang="en-US" noProof="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3"/>
          </p:nvPr>
        </p:nvSpPr>
        <p:spPr>
          <a:xfrm>
            <a:off x="480000" y="1080000"/>
            <a:ext cx="11232000" cy="54720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15303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ěžný snímek, 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noProof="0"/>
              <a:t>Kliknutím lze upravit styl.</a:t>
            </a:r>
            <a:endParaRPr lang="en-US" noProof="0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</a:t>
            </a:r>
            <a:r>
              <a:rPr lang="cs-CZ" dirty="0" err="1"/>
              <a:t>Unicorn</a:t>
            </a:r>
            <a:r>
              <a:rPr lang="cs-CZ" dirty="0"/>
              <a:t> Vysoká škola s.r.o.</a:t>
            </a:r>
            <a:endParaRPr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BC6-AE21-4DEA-82CA-C5B7C0A09A9D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82202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ěžný snímek - dva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noProof="0"/>
              <a:t>Kliknutím lze upravit styl.</a:t>
            </a:r>
            <a:endParaRPr lang="en-US" noProof="0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</a:t>
            </a:r>
            <a:r>
              <a:rPr lang="cs-CZ" dirty="0" err="1"/>
              <a:t>Unicorn</a:t>
            </a:r>
            <a:r>
              <a:rPr lang="cs-CZ" dirty="0"/>
              <a:t> Vysoká škola s.r.o.</a:t>
            </a:r>
            <a:endParaRPr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BC6-AE21-4DEA-82CA-C5B7C0A09A9D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7" name="Zástupný symbol pro obsah 6"/>
          <p:cNvSpPr>
            <a:spLocks noGrp="1"/>
          </p:cNvSpPr>
          <p:nvPr>
            <p:ph sz="quarter" idx="13"/>
          </p:nvPr>
        </p:nvSpPr>
        <p:spPr>
          <a:xfrm>
            <a:off x="480484" y="1079999"/>
            <a:ext cx="5376000" cy="54720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9" name="Zástupný symbol pro obsah 8"/>
          <p:cNvSpPr>
            <a:spLocks noGrp="1"/>
          </p:cNvSpPr>
          <p:nvPr>
            <p:ph sz="quarter" idx="14"/>
          </p:nvPr>
        </p:nvSpPr>
        <p:spPr>
          <a:xfrm>
            <a:off x="6336000" y="1079999"/>
            <a:ext cx="5376000" cy="54720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50300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/>
          <p:cNvSpPr/>
          <p:nvPr/>
        </p:nvSpPr>
        <p:spPr>
          <a:xfrm>
            <a:off x="11937600" y="6602400"/>
            <a:ext cx="255600" cy="255600"/>
          </a:xfrm>
          <a:prstGeom prst="rect">
            <a:avLst/>
          </a:prstGeom>
          <a:solidFill>
            <a:srgbClr val="00A4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35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0000" y="1"/>
            <a:ext cx="11232000" cy="813415"/>
          </a:xfrm>
          <a:prstGeom prst="rect">
            <a:avLst/>
          </a:prstGeom>
          <a:noFill/>
          <a:effectLst/>
        </p:spPr>
        <p:txBody>
          <a:bodyPr vert="horz" lIns="0" tIns="45720" rIns="0" bIns="45720" rtlCol="0" anchor="b">
            <a:normAutofit/>
          </a:bodyPr>
          <a:lstStyle/>
          <a:p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00" y="1080000"/>
            <a:ext cx="11232000" cy="547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761600" y="65591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 b="0">
                <a:solidFill>
                  <a:srgbClr val="5D6C82"/>
                </a:solidFill>
              </a:defRPr>
            </a:lvl1pPr>
          </a:lstStyle>
          <a:p>
            <a:r>
              <a:rPr lang="en-US" dirty="0" smtClean="0"/>
              <a:t>Copyright © Unicorn </a:t>
            </a:r>
            <a:r>
              <a:rPr lang="en-US" dirty="0" err="1" smtClean="0"/>
              <a:t>Vysoká</a:t>
            </a:r>
            <a:r>
              <a:rPr lang="en-US" dirty="0" smtClean="0"/>
              <a:t> </a:t>
            </a:r>
            <a:r>
              <a:rPr lang="en-US" dirty="0" err="1" smtClean="0"/>
              <a:t>škola</a:t>
            </a:r>
            <a:r>
              <a:rPr lang="en-US" dirty="0" smtClean="0"/>
              <a:t> </a:t>
            </a:r>
            <a:r>
              <a:rPr lang="en-US" dirty="0" err="1" smtClean="0"/>
              <a:t>s.r.o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62000" y="6550328"/>
            <a:ext cx="404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b="1">
                <a:solidFill>
                  <a:schemeClr val="bg1"/>
                </a:solidFill>
              </a:defRPr>
            </a:lvl1pPr>
          </a:lstStyle>
          <a:p>
            <a:fld id="{851BEBC6-AE21-4DEA-82CA-C5B7C0A09A9D}" type="slidenum">
              <a:rPr lang="cs-CZ" smtClean="0"/>
              <a:pPr/>
              <a:t>‹#›</a:t>
            </a:fld>
            <a:endParaRPr lang="cs-CZ" dirty="0"/>
          </a:p>
        </p:txBody>
      </p:sp>
      <p:cxnSp>
        <p:nvCxnSpPr>
          <p:cNvPr id="8" name="Přímá spojnice 7"/>
          <p:cNvCxnSpPr/>
          <p:nvPr/>
        </p:nvCxnSpPr>
        <p:spPr>
          <a:xfrm>
            <a:off x="0" y="822208"/>
            <a:ext cx="12191999" cy="0"/>
          </a:xfrm>
          <a:prstGeom prst="line">
            <a:avLst/>
          </a:prstGeom>
          <a:ln w="25400">
            <a:solidFill>
              <a:srgbClr val="004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00" y="6356357"/>
            <a:ext cx="2743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7.6.2017</a:t>
            </a:r>
          </a:p>
        </p:txBody>
      </p:sp>
    </p:spTree>
    <p:extLst>
      <p:ext uri="{BB962C8B-B14F-4D97-AF65-F5344CB8AC3E}">
        <p14:creationId xmlns:p14="http://schemas.microsoft.com/office/powerpoint/2010/main" val="2470695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802" r:id="rId2"/>
    <p:sldLayoutId id="2147483803" r:id="rId3"/>
    <p:sldLayoutId id="2147483719" r:id="rId4"/>
    <p:sldLayoutId id="2147483736" r:id="rId5"/>
    <p:sldLayoutId id="2147483746" r:id="rId6"/>
  </p:sldLayoutIdLst>
  <p:hf hdr="0"/>
  <p:txStyles>
    <p:titleStyle>
      <a:lvl1pPr algn="l" defTabSz="685783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sz="2800" b="1" kern="1200" cap="none" baseline="0">
          <a:solidFill>
            <a:srgbClr val="001E8C"/>
          </a:solidFill>
          <a:latin typeface="+mj-lt"/>
          <a:ea typeface="+mj-ea"/>
          <a:cs typeface="+mj-cs"/>
        </a:defRPr>
      </a:lvl1pPr>
    </p:titleStyle>
    <p:bodyStyle>
      <a:lvl1pPr marL="288000" indent="-288000" algn="l" defTabSz="685783" rtl="0" eaLnBrk="1" latinLnBrk="0" hangingPunct="1">
        <a:lnSpc>
          <a:spcPct val="100000"/>
        </a:lnSpc>
        <a:spcBef>
          <a:spcPts val="0"/>
        </a:spcBef>
        <a:spcAft>
          <a:spcPts val="500"/>
        </a:spcAft>
        <a:buClr>
          <a:srgbClr val="00A4C7"/>
        </a:buClr>
        <a:buSzPct val="75000"/>
        <a:buFont typeface="Wingdings" panose="05000000000000000000" pitchFamily="2" charset="2"/>
        <a:buChar char="n"/>
        <a:defRPr sz="2400" kern="1200" baseline="0">
          <a:solidFill>
            <a:srgbClr val="536278"/>
          </a:solidFill>
          <a:latin typeface="+mn-lt"/>
          <a:ea typeface="+mn-ea"/>
          <a:cs typeface="+mn-cs"/>
        </a:defRPr>
      </a:lvl1pPr>
      <a:lvl2pPr marL="576000" indent="-252000" algn="l" defTabSz="685783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rgbClr val="001E8C"/>
        </a:buClr>
        <a:buSzPct val="75000"/>
        <a:buFont typeface="Wingdings" panose="05000000000000000000" pitchFamily="2" charset="2"/>
        <a:buChar char="n"/>
        <a:defRPr sz="2000" kern="1200" baseline="0">
          <a:solidFill>
            <a:srgbClr val="5D6C82"/>
          </a:solidFill>
          <a:latin typeface="+mn-lt"/>
          <a:ea typeface="+mn-ea"/>
          <a:cs typeface="+mn-cs"/>
        </a:defRPr>
      </a:lvl2pPr>
      <a:lvl3pPr marL="954000" indent="-234000" algn="l" defTabSz="685783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rgbClr val="5D6C82"/>
        </a:buClr>
        <a:buSzPct val="75000"/>
        <a:buFont typeface="Wingdings" panose="05000000000000000000" pitchFamily="2" charset="2"/>
        <a:buChar char="n"/>
        <a:defRPr sz="1800" kern="1200" baseline="0">
          <a:solidFill>
            <a:srgbClr val="5D6C82"/>
          </a:solidFill>
          <a:latin typeface="+mn-lt"/>
          <a:ea typeface="+mn-ea"/>
          <a:cs typeface="+mn-cs"/>
        </a:defRPr>
      </a:lvl3pPr>
      <a:lvl4pPr marL="1314000" indent="-198000" algn="l" defTabSz="685783" rtl="0" eaLnBrk="1" latinLnBrk="0" hangingPunct="1">
        <a:lnSpc>
          <a:spcPct val="100000"/>
        </a:lnSpc>
        <a:spcBef>
          <a:spcPts val="0"/>
        </a:spcBef>
        <a:spcAft>
          <a:spcPts val="200"/>
        </a:spcAft>
        <a:buClr>
          <a:srgbClr val="5D6C82"/>
        </a:buClr>
        <a:buSzPct val="75000"/>
        <a:buFont typeface="Wingdings" panose="05000000000000000000" pitchFamily="2" charset="2"/>
        <a:buChar char="n"/>
        <a:defRPr sz="1600" kern="1200" baseline="0">
          <a:solidFill>
            <a:srgbClr val="5D6C82"/>
          </a:solidFill>
          <a:latin typeface="+mn-lt"/>
          <a:ea typeface="+mn-ea"/>
          <a:cs typeface="+mn-cs"/>
        </a:defRPr>
      </a:lvl4pPr>
      <a:lvl5pPr marL="1692000" indent="-180000" algn="l" defTabSz="685783" rtl="0" eaLnBrk="1" latinLnBrk="0" hangingPunct="1">
        <a:lnSpc>
          <a:spcPct val="100000"/>
        </a:lnSpc>
        <a:spcBef>
          <a:spcPts val="0"/>
        </a:spcBef>
        <a:spcAft>
          <a:spcPts val="200"/>
        </a:spcAft>
        <a:buClr>
          <a:srgbClr val="5D6C82"/>
        </a:buClr>
        <a:buSzPct val="75000"/>
        <a:buFont typeface="Wingdings" panose="05000000000000000000" pitchFamily="2" charset="2"/>
        <a:buChar char="n"/>
        <a:defRPr sz="1400" kern="1200" baseline="0">
          <a:solidFill>
            <a:srgbClr val="5D6C82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4.xml"/><Relationship Id="rId5" Type="http://schemas.openxmlformats.org/officeDocument/2006/relationships/image" Target="NULL"/><Relationship Id="rId4" Type="http://schemas.openxmlformats.org/officeDocument/2006/relationships/customXml" Target="../ink/ink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Unicorn</a:t>
            </a:r>
            <a:r>
              <a:rPr lang="cs-CZ" dirty="0"/>
              <a:t> University</a:t>
            </a:r>
          </a:p>
        </p:txBody>
      </p:sp>
      <p:sp>
        <p:nvSpPr>
          <p:cNvPr id="8" name="Podnadpis 7"/>
          <p:cNvSpPr>
            <a:spLocks noGrp="1"/>
          </p:cNvSpPr>
          <p:nvPr>
            <p:ph type="subTitle" idx="1"/>
          </p:nvPr>
        </p:nvSpPr>
        <p:spPr>
          <a:xfrm>
            <a:off x="720000" y="3240001"/>
            <a:ext cx="10752000" cy="833562"/>
          </a:xfrm>
        </p:spPr>
        <p:txBody>
          <a:bodyPr/>
          <a:lstStyle/>
          <a:p>
            <a:r>
              <a:rPr lang="cs-CZ" dirty="0"/>
              <a:t>Statistické metody v analýze </a:t>
            </a:r>
            <a:r>
              <a:rPr lang="cs-CZ" dirty="0" smtClean="0"/>
              <a:t>dat,</a:t>
            </a:r>
          </a:p>
          <a:p>
            <a:r>
              <a:rPr lang="cs-CZ" smtClean="0"/>
              <a:t>II. </a:t>
            </a:r>
            <a:r>
              <a:rPr lang="cs-CZ" dirty="0" smtClean="0"/>
              <a:t>přednáška</a:t>
            </a:r>
            <a:endParaRPr lang="da-DK" dirty="0"/>
          </a:p>
        </p:txBody>
      </p:sp>
      <p:sp>
        <p:nvSpPr>
          <p:cNvPr id="9" name="Zástupný symbol pro text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cs-CZ" dirty="0" smtClean="0"/>
              <a:t>Jaroslav</a:t>
            </a:r>
            <a:endParaRPr lang="cs-CZ" dirty="0"/>
          </a:p>
        </p:txBody>
      </p:sp>
      <p:sp>
        <p:nvSpPr>
          <p:cNvPr id="10" name="Zástupný symbol pro text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cs-CZ" dirty="0" smtClean="0"/>
              <a:t>Sixta</a:t>
            </a:r>
            <a:endParaRPr lang="cs-CZ" dirty="0"/>
          </a:p>
        </p:txBody>
      </p:sp>
      <p:sp>
        <p:nvSpPr>
          <p:cNvPr id="6" name="Zástupný symbol pro datum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cs-CZ" dirty="0" smtClean="0"/>
              <a:t>ZS 2022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6302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/>
          <p:cNvSpPr>
            <a:spLocks noGrp="1"/>
          </p:cNvSpPr>
          <p:nvPr>
            <p:ph type="title"/>
          </p:nvPr>
        </p:nvSpPr>
        <p:spPr>
          <a:xfrm>
            <a:off x="487772" y="1499913"/>
            <a:ext cx="6174286" cy="4203114"/>
          </a:xfrm>
        </p:spPr>
        <p:txBody>
          <a:bodyPr/>
          <a:lstStyle/>
          <a:p>
            <a:r>
              <a:rPr lang="cs-CZ" dirty="0" smtClean="0"/>
              <a:t>Výběry a výběrová rozdělení</a:t>
            </a:r>
            <a:endParaRPr lang="cs-CZ" dirty="0"/>
          </a:p>
        </p:txBody>
      </p:sp>
      <p:grpSp>
        <p:nvGrpSpPr>
          <p:cNvPr id="8" name="Skupina 7"/>
          <p:cNvGrpSpPr/>
          <p:nvPr/>
        </p:nvGrpSpPr>
        <p:grpSpPr>
          <a:xfrm>
            <a:off x="6145124" y="1499913"/>
            <a:ext cx="5029200" cy="2962574"/>
            <a:chOff x="6541939" y="2069262"/>
            <a:chExt cx="5029200" cy="2962574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1939" y="2069262"/>
              <a:ext cx="5029200" cy="2857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Freeform 7"/>
            <p:cNvSpPr>
              <a:spLocks noEditPoints="1"/>
            </p:cNvSpPr>
            <p:nvPr/>
          </p:nvSpPr>
          <p:spPr bwMode="auto">
            <a:xfrm>
              <a:off x="6541939" y="2218787"/>
              <a:ext cx="5029200" cy="2813049"/>
            </a:xfrm>
            <a:custGeom>
              <a:avLst/>
              <a:gdLst>
                <a:gd name="T0" fmla="*/ 104 w 1341"/>
                <a:gd name="T1" fmla="*/ 546 h 750"/>
                <a:gd name="T2" fmla="*/ 111 w 1341"/>
                <a:gd name="T3" fmla="*/ 532 h 750"/>
                <a:gd name="T4" fmla="*/ 157 w 1341"/>
                <a:gd name="T5" fmla="*/ 568 h 750"/>
                <a:gd name="T6" fmla="*/ 367 w 1341"/>
                <a:gd name="T7" fmla="*/ 593 h 750"/>
                <a:gd name="T8" fmla="*/ 244 w 1341"/>
                <a:gd name="T9" fmla="*/ 664 h 750"/>
                <a:gd name="T10" fmla="*/ 243 w 1341"/>
                <a:gd name="T11" fmla="*/ 663 h 750"/>
                <a:gd name="T12" fmla="*/ 200 w 1341"/>
                <a:gd name="T13" fmla="*/ 664 h 750"/>
                <a:gd name="T14" fmla="*/ 188 w 1341"/>
                <a:gd name="T15" fmla="*/ 679 h 750"/>
                <a:gd name="T16" fmla="*/ 141 w 1341"/>
                <a:gd name="T17" fmla="*/ 729 h 750"/>
                <a:gd name="T18" fmla="*/ 236 w 1341"/>
                <a:gd name="T19" fmla="*/ 708 h 750"/>
                <a:gd name="T20" fmla="*/ 241 w 1341"/>
                <a:gd name="T21" fmla="*/ 689 h 750"/>
                <a:gd name="T22" fmla="*/ 339 w 1341"/>
                <a:gd name="T23" fmla="*/ 633 h 750"/>
                <a:gd name="T24" fmla="*/ 413 w 1341"/>
                <a:gd name="T25" fmla="*/ 573 h 750"/>
                <a:gd name="T26" fmla="*/ 486 w 1341"/>
                <a:gd name="T27" fmla="*/ 627 h 750"/>
                <a:gd name="T28" fmla="*/ 54 w 1341"/>
                <a:gd name="T29" fmla="*/ 256 h 750"/>
                <a:gd name="T30" fmla="*/ 141 w 1341"/>
                <a:gd name="T31" fmla="*/ 152 h 750"/>
                <a:gd name="T32" fmla="*/ 8 w 1341"/>
                <a:gd name="T33" fmla="*/ 128 h 750"/>
                <a:gd name="T34" fmla="*/ 183 w 1341"/>
                <a:gd name="T35" fmla="*/ 95 h 750"/>
                <a:gd name="T36" fmla="*/ 222 w 1341"/>
                <a:gd name="T37" fmla="*/ 218 h 750"/>
                <a:gd name="T38" fmla="*/ 171 w 1341"/>
                <a:gd name="T39" fmla="*/ 245 h 750"/>
                <a:gd name="T40" fmla="*/ 340 w 1341"/>
                <a:gd name="T41" fmla="*/ 203 h 750"/>
                <a:gd name="T42" fmla="*/ 349 w 1341"/>
                <a:gd name="T43" fmla="*/ 53 h 750"/>
                <a:gd name="T44" fmla="*/ 785 w 1341"/>
                <a:gd name="T45" fmla="*/ 117 h 750"/>
                <a:gd name="T46" fmla="*/ 803 w 1341"/>
                <a:gd name="T47" fmla="*/ 70 h 750"/>
                <a:gd name="T48" fmla="*/ 750 w 1341"/>
                <a:gd name="T49" fmla="*/ 55 h 750"/>
                <a:gd name="T50" fmla="*/ 577 w 1341"/>
                <a:gd name="T51" fmla="*/ 330 h 750"/>
                <a:gd name="T52" fmla="*/ 625 w 1341"/>
                <a:gd name="T53" fmla="*/ 425 h 750"/>
                <a:gd name="T54" fmla="*/ 651 w 1341"/>
                <a:gd name="T55" fmla="*/ 631 h 750"/>
                <a:gd name="T56" fmla="*/ 632 w 1341"/>
                <a:gd name="T57" fmla="*/ 700 h 750"/>
                <a:gd name="T58" fmla="*/ 700 w 1341"/>
                <a:gd name="T59" fmla="*/ 652 h 750"/>
                <a:gd name="T60" fmla="*/ 653 w 1341"/>
                <a:gd name="T61" fmla="*/ 368 h 750"/>
                <a:gd name="T62" fmla="*/ 785 w 1341"/>
                <a:gd name="T63" fmla="*/ 117 h 750"/>
                <a:gd name="T64" fmla="*/ 737 w 1341"/>
                <a:gd name="T65" fmla="*/ 15 h 750"/>
                <a:gd name="T66" fmla="*/ 565 w 1341"/>
                <a:gd name="T67" fmla="*/ 72 h 750"/>
                <a:gd name="T68" fmla="*/ 1206 w 1341"/>
                <a:gd name="T69" fmla="*/ 419 h 750"/>
                <a:gd name="T70" fmla="*/ 796 w 1341"/>
                <a:gd name="T71" fmla="*/ 465 h 750"/>
                <a:gd name="T72" fmla="*/ 817 w 1341"/>
                <a:gd name="T73" fmla="*/ 704 h 750"/>
                <a:gd name="T74" fmla="*/ 856 w 1341"/>
                <a:gd name="T75" fmla="*/ 497 h 750"/>
                <a:gd name="T76" fmla="*/ 1263 w 1341"/>
                <a:gd name="T77" fmla="*/ 448 h 750"/>
                <a:gd name="T78" fmla="*/ 861 w 1341"/>
                <a:gd name="T79" fmla="*/ 361 h 750"/>
                <a:gd name="T80" fmla="*/ 882 w 1341"/>
                <a:gd name="T81" fmla="*/ 277 h 750"/>
                <a:gd name="T82" fmla="*/ 105 w 1341"/>
                <a:gd name="T83" fmla="*/ 376 h 750"/>
                <a:gd name="T84" fmla="*/ 372 w 1341"/>
                <a:gd name="T85" fmla="*/ 428 h 750"/>
                <a:gd name="T86" fmla="*/ 454 w 1341"/>
                <a:gd name="T87" fmla="*/ 383 h 750"/>
                <a:gd name="T88" fmla="*/ 1111 w 1341"/>
                <a:gd name="T89" fmla="*/ 323 h 750"/>
                <a:gd name="T90" fmla="*/ 1243 w 1341"/>
                <a:gd name="T91" fmla="*/ 235 h 750"/>
                <a:gd name="T92" fmla="*/ 1182 w 1341"/>
                <a:gd name="T93" fmla="*/ 240 h 750"/>
                <a:gd name="T94" fmla="*/ 1090 w 1341"/>
                <a:gd name="T95" fmla="*/ 201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41" h="750">
                  <a:moveTo>
                    <a:pt x="123" y="596"/>
                  </a:moveTo>
                  <a:cubicBezTo>
                    <a:pt x="108" y="600"/>
                    <a:pt x="90" y="597"/>
                    <a:pt x="79" y="586"/>
                  </a:cubicBezTo>
                  <a:cubicBezTo>
                    <a:pt x="67" y="573"/>
                    <a:pt x="68" y="554"/>
                    <a:pt x="83" y="544"/>
                  </a:cubicBezTo>
                  <a:cubicBezTo>
                    <a:pt x="89" y="539"/>
                    <a:pt x="99" y="541"/>
                    <a:pt x="104" y="546"/>
                  </a:cubicBezTo>
                  <a:cubicBezTo>
                    <a:pt x="105" y="547"/>
                    <a:pt x="105" y="547"/>
                    <a:pt x="105" y="547"/>
                  </a:cubicBezTo>
                  <a:cubicBezTo>
                    <a:pt x="106" y="547"/>
                    <a:pt x="106" y="546"/>
                    <a:pt x="105" y="547"/>
                  </a:cubicBezTo>
                  <a:cubicBezTo>
                    <a:pt x="109" y="543"/>
                    <a:pt x="109" y="540"/>
                    <a:pt x="110" y="534"/>
                  </a:cubicBezTo>
                  <a:cubicBezTo>
                    <a:pt x="111" y="533"/>
                    <a:pt x="111" y="533"/>
                    <a:pt x="111" y="532"/>
                  </a:cubicBezTo>
                  <a:cubicBezTo>
                    <a:pt x="111" y="532"/>
                    <a:pt x="111" y="531"/>
                    <a:pt x="111" y="529"/>
                  </a:cubicBezTo>
                  <a:cubicBezTo>
                    <a:pt x="112" y="523"/>
                    <a:pt x="113" y="518"/>
                    <a:pt x="117" y="512"/>
                  </a:cubicBezTo>
                  <a:cubicBezTo>
                    <a:pt x="129" y="492"/>
                    <a:pt x="157" y="498"/>
                    <a:pt x="165" y="519"/>
                  </a:cubicBezTo>
                  <a:cubicBezTo>
                    <a:pt x="170" y="533"/>
                    <a:pt x="164" y="555"/>
                    <a:pt x="157" y="568"/>
                  </a:cubicBezTo>
                  <a:cubicBezTo>
                    <a:pt x="150" y="581"/>
                    <a:pt x="137" y="592"/>
                    <a:pt x="123" y="596"/>
                  </a:cubicBezTo>
                  <a:close/>
                  <a:moveTo>
                    <a:pt x="413" y="573"/>
                  </a:moveTo>
                  <a:cubicBezTo>
                    <a:pt x="403" y="564"/>
                    <a:pt x="387" y="562"/>
                    <a:pt x="377" y="573"/>
                  </a:cubicBezTo>
                  <a:cubicBezTo>
                    <a:pt x="371" y="579"/>
                    <a:pt x="369" y="586"/>
                    <a:pt x="367" y="593"/>
                  </a:cubicBezTo>
                  <a:cubicBezTo>
                    <a:pt x="368" y="590"/>
                    <a:pt x="367" y="593"/>
                    <a:pt x="366" y="594"/>
                  </a:cubicBezTo>
                  <a:cubicBezTo>
                    <a:pt x="363" y="593"/>
                    <a:pt x="359" y="592"/>
                    <a:pt x="355" y="593"/>
                  </a:cubicBezTo>
                  <a:cubicBezTo>
                    <a:pt x="333" y="598"/>
                    <a:pt x="310" y="616"/>
                    <a:pt x="291" y="629"/>
                  </a:cubicBezTo>
                  <a:cubicBezTo>
                    <a:pt x="275" y="640"/>
                    <a:pt x="259" y="651"/>
                    <a:pt x="244" y="664"/>
                  </a:cubicBezTo>
                  <a:cubicBezTo>
                    <a:pt x="241" y="666"/>
                    <a:pt x="238" y="669"/>
                    <a:pt x="235" y="671"/>
                  </a:cubicBezTo>
                  <a:cubicBezTo>
                    <a:pt x="235" y="671"/>
                    <a:pt x="235" y="671"/>
                    <a:pt x="235" y="671"/>
                  </a:cubicBezTo>
                  <a:cubicBezTo>
                    <a:pt x="238" y="669"/>
                    <a:pt x="241" y="666"/>
                    <a:pt x="244" y="664"/>
                  </a:cubicBezTo>
                  <a:cubicBezTo>
                    <a:pt x="244" y="663"/>
                    <a:pt x="244" y="663"/>
                    <a:pt x="243" y="663"/>
                  </a:cubicBezTo>
                  <a:cubicBezTo>
                    <a:pt x="233" y="645"/>
                    <a:pt x="207" y="644"/>
                    <a:pt x="200" y="664"/>
                  </a:cubicBezTo>
                  <a:cubicBezTo>
                    <a:pt x="200" y="664"/>
                    <a:pt x="200" y="665"/>
                    <a:pt x="200" y="665"/>
                  </a:cubicBezTo>
                  <a:cubicBezTo>
                    <a:pt x="200" y="665"/>
                    <a:pt x="200" y="665"/>
                    <a:pt x="200" y="665"/>
                  </a:cubicBezTo>
                  <a:cubicBezTo>
                    <a:pt x="200" y="664"/>
                    <a:pt x="200" y="664"/>
                    <a:pt x="200" y="664"/>
                  </a:cubicBezTo>
                  <a:cubicBezTo>
                    <a:pt x="201" y="662"/>
                    <a:pt x="201" y="662"/>
                    <a:pt x="200" y="665"/>
                  </a:cubicBezTo>
                  <a:cubicBezTo>
                    <a:pt x="199" y="665"/>
                    <a:pt x="199" y="665"/>
                    <a:pt x="199" y="665"/>
                  </a:cubicBezTo>
                  <a:cubicBezTo>
                    <a:pt x="198" y="666"/>
                    <a:pt x="197" y="667"/>
                    <a:pt x="196" y="668"/>
                  </a:cubicBezTo>
                  <a:cubicBezTo>
                    <a:pt x="192" y="671"/>
                    <a:pt x="190" y="675"/>
                    <a:pt x="188" y="679"/>
                  </a:cubicBezTo>
                  <a:cubicBezTo>
                    <a:pt x="187" y="679"/>
                    <a:pt x="187" y="680"/>
                    <a:pt x="186" y="681"/>
                  </a:cubicBezTo>
                  <a:cubicBezTo>
                    <a:pt x="177" y="690"/>
                    <a:pt x="174" y="684"/>
                    <a:pt x="162" y="688"/>
                  </a:cubicBezTo>
                  <a:cubicBezTo>
                    <a:pt x="159" y="688"/>
                    <a:pt x="157" y="688"/>
                    <a:pt x="155" y="689"/>
                  </a:cubicBezTo>
                  <a:cubicBezTo>
                    <a:pt x="138" y="695"/>
                    <a:pt x="132" y="714"/>
                    <a:pt x="141" y="729"/>
                  </a:cubicBezTo>
                  <a:cubicBezTo>
                    <a:pt x="149" y="743"/>
                    <a:pt x="165" y="750"/>
                    <a:pt x="180" y="750"/>
                  </a:cubicBezTo>
                  <a:cubicBezTo>
                    <a:pt x="195" y="750"/>
                    <a:pt x="211" y="742"/>
                    <a:pt x="221" y="731"/>
                  </a:cubicBezTo>
                  <a:cubicBezTo>
                    <a:pt x="226" y="726"/>
                    <a:pt x="232" y="718"/>
                    <a:pt x="236" y="709"/>
                  </a:cubicBezTo>
                  <a:cubicBezTo>
                    <a:pt x="236" y="709"/>
                    <a:pt x="236" y="709"/>
                    <a:pt x="236" y="708"/>
                  </a:cubicBezTo>
                  <a:cubicBezTo>
                    <a:pt x="240" y="702"/>
                    <a:pt x="244" y="694"/>
                    <a:pt x="246" y="687"/>
                  </a:cubicBezTo>
                  <a:cubicBezTo>
                    <a:pt x="245" y="687"/>
                    <a:pt x="243" y="688"/>
                    <a:pt x="241" y="689"/>
                  </a:cubicBezTo>
                  <a:cubicBezTo>
                    <a:pt x="241" y="689"/>
                    <a:pt x="241" y="689"/>
                    <a:pt x="241" y="689"/>
                  </a:cubicBezTo>
                  <a:cubicBezTo>
                    <a:pt x="241" y="689"/>
                    <a:pt x="241" y="689"/>
                    <a:pt x="241" y="689"/>
                  </a:cubicBezTo>
                  <a:cubicBezTo>
                    <a:pt x="241" y="689"/>
                    <a:pt x="241" y="689"/>
                    <a:pt x="241" y="689"/>
                  </a:cubicBezTo>
                  <a:cubicBezTo>
                    <a:pt x="243" y="688"/>
                    <a:pt x="245" y="687"/>
                    <a:pt x="246" y="687"/>
                  </a:cubicBezTo>
                  <a:cubicBezTo>
                    <a:pt x="265" y="676"/>
                    <a:pt x="283" y="666"/>
                    <a:pt x="302" y="655"/>
                  </a:cubicBezTo>
                  <a:cubicBezTo>
                    <a:pt x="313" y="649"/>
                    <a:pt x="326" y="640"/>
                    <a:pt x="339" y="633"/>
                  </a:cubicBezTo>
                  <a:cubicBezTo>
                    <a:pt x="342" y="641"/>
                    <a:pt x="350" y="648"/>
                    <a:pt x="359" y="649"/>
                  </a:cubicBezTo>
                  <a:cubicBezTo>
                    <a:pt x="371" y="652"/>
                    <a:pt x="382" y="648"/>
                    <a:pt x="392" y="641"/>
                  </a:cubicBezTo>
                  <a:cubicBezTo>
                    <a:pt x="401" y="634"/>
                    <a:pt x="409" y="627"/>
                    <a:pt x="416" y="618"/>
                  </a:cubicBezTo>
                  <a:cubicBezTo>
                    <a:pt x="424" y="605"/>
                    <a:pt x="426" y="584"/>
                    <a:pt x="413" y="573"/>
                  </a:cubicBezTo>
                  <a:close/>
                  <a:moveTo>
                    <a:pt x="486" y="606"/>
                  </a:moveTo>
                  <a:cubicBezTo>
                    <a:pt x="471" y="599"/>
                    <a:pt x="454" y="601"/>
                    <a:pt x="438" y="599"/>
                  </a:cubicBezTo>
                  <a:cubicBezTo>
                    <a:pt x="420" y="596"/>
                    <a:pt x="413" y="619"/>
                    <a:pt x="430" y="625"/>
                  </a:cubicBezTo>
                  <a:cubicBezTo>
                    <a:pt x="447" y="631"/>
                    <a:pt x="469" y="638"/>
                    <a:pt x="486" y="627"/>
                  </a:cubicBezTo>
                  <a:cubicBezTo>
                    <a:pt x="493" y="623"/>
                    <a:pt x="494" y="610"/>
                    <a:pt x="486" y="606"/>
                  </a:cubicBezTo>
                  <a:close/>
                  <a:moveTo>
                    <a:pt x="21" y="284"/>
                  </a:moveTo>
                  <a:cubicBezTo>
                    <a:pt x="12" y="276"/>
                    <a:pt x="17" y="262"/>
                    <a:pt x="28" y="259"/>
                  </a:cubicBezTo>
                  <a:cubicBezTo>
                    <a:pt x="36" y="256"/>
                    <a:pt x="45" y="256"/>
                    <a:pt x="54" y="256"/>
                  </a:cubicBezTo>
                  <a:cubicBezTo>
                    <a:pt x="75" y="246"/>
                    <a:pt x="96" y="237"/>
                    <a:pt x="117" y="228"/>
                  </a:cubicBezTo>
                  <a:cubicBezTo>
                    <a:pt x="131" y="222"/>
                    <a:pt x="136" y="218"/>
                    <a:pt x="136" y="203"/>
                  </a:cubicBezTo>
                  <a:cubicBezTo>
                    <a:pt x="136" y="194"/>
                    <a:pt x="135" y="186"/>
                    <a:pt x="134" y="178"/>
                  </a:cubicBezTo>
                  <a:cubicBezTo>
                    <a:pt x="131" y="169"/>
                    <a:pt x="133" y="157"/>
                    <a:pt x="141" y="152"/>
                  </a:cubicBezTo>
                  <a:cubicBezTo>
                    <a:pt x="144" y="149"/>
                    <a:pt x="148" y="147"/>
                    <a:pt x="152" y="146"/>
                  </a:cubicBezTo>
                  <a:cubicBezTo>
                    <a:pt x="158" y="144"/>
                    <a:pt x="164" y="141"/>
                    <a:pt x="169" y="136"/>
                  </a:cubicBezTo>
                  <a:cubicBezTo>
                    <a:pt x="146" y="139"/>
                    <a:pt x="121" y="137"/>
                    <a:pt x="98" y="137"/>
                  </a:cubicBezTo>
                  <a:cubicBezTo>
                    <a:pt x="69" y="136"/>
                    <a:pt x="37" y="137"/>
                    <a:pt x="8" y="128"/>
                  </a:cubicBezTo>
                  <a:cubicBezTo>
                    <a:pt x="0" y="125"/>
                    <a:pt x="0" y="114"/>
                    <a:pt x="8" y="111"/>
                  </a:cubicBezTo>
                  <a:cubicBezTo>
                    <a:pt x="46" y="100"/>
                    <a:pt x="90" y="102"/>
                    <a:pt x="129" y="100"/>
                  </a:cubicBezTo>
                  <a:cubicBezTo>
                    <a:pt x="139" y="99"/>
                    <a:pt x="148" y="99"/>
                    <a:pt x="158" y="98"/>
                  </a:cubicBezTo>
                  <a:cubicBezTo>
                    <a:pt x="166" y="97"/>
                    <a:pt x="175" y="93"/>
                    <a:pt x="183" y="95"/>
                  </a:cubicBezTo>
                  <a:cubicBezTo>
                    <a:pt x="191" y="97"/>
                    <a:pt x="198" y="105"/>
                    <a:pt x="197" y="114"/>
                  </a:cubicBezTo>
                  <a:cubicBezTo>
                    <a:pt x="197" y="119"/>
                    <a:pt x="195" y="123"/>
                    <a:pt x="193" y="127"/>
                  </a:cubicBezTo>
                  <a:cubicBezTo>
                    <a:pt x="198" y="127"/>
                    <a:pt x="203" y="130"/>
                    <a:pt x="206" y="133"/>
                  </a:cubicBezTo>
                  <a:cubicBezTo>
                    <a:pt x="227" y="150"/>
                    <a:pt x="221" y="194"/>
                    <a:pt x="222" y="218"/>
                  </a:cubicBezTo>
                  <a:cubicBezTo>
                    <a:pt x="224" y="242"/>
                    <a:pt x="234" y="278"/>
                    <a:pt x="203" y="287"/>
                  </a:cubicBezTo>
                  <a:cubicBezTo>
                    <a:pt x="172" y="295"/>
                    <a:pt x="136" y="295"/>
                    <a:pt x="105" y="298"/>
                  </a:cubicBezTo>
                  <a:cubicBezTo>
                    <a:pt x="78" y="301"/>
                    <a:pt x="42" y="305"/>
                    <a:pt x="21" y="284"/>
                  </a:cubicBezTo>
                  <a:close/>
                  <a:moveTo>
                    <a:pt x="171" y="245"/>
                  </a:moveTo>
                  <a:cubicBezTo>
                    <a:pt x="173" y="245"/>
                    <a:pt x="176" y="244"/>
                    <a:pt x="179" y="244"/>
                  </a:cubicBezTo>
                  <a:cubicBezTo>
                    <a:pt x="178" y="240"/>
                    <a:pt x="178" y="237"/>
                    <a:pt x="177" y="233"/>
                  </a:cubicBezTo>
                  <a:cubicBezTo>
                    <a:pt x="176" y="237"/>
                    <a:pt x="173" y="241"/>
                    <a:pt x="171" y="245"/>
                  </a:cubicBezTo>
                  <a:close/>
                  <a:moveTo>
                    <a:pt x="340" y="203"/>
                  </a:moveTo>
                  <a:cubicBezTo>
                    <a:pt x="364" y="200"/>
                    <a:pt x="380" y="182"/>
                    <a:pt x="389" y="162"/>
                  </a:cubicBezTo>
                  <a:cubicBezTo>
                    <a:pt x="400" y="136"/>
                    <a:pt x="400" y="105"/>
                    <a:pt x="397" y="78"/>
                  </a:cubicBezTo>
                  <a:cubicBezTo>
                    <a:pt x="395" y="60"/>
                    <a:pt x="388" y="26"/>
                    <a:pt x="366" y="23"/>
                  </a:cubicBezTo>
                  <a:cubicBezTo>
                    <a:pt x="349" y="21"/>
                    <a:pt x="337" y="38"/>
                    <a:pt x="349" y="53"/>
                  </a:cubicBezTo>
                  <a:cubicBezTo>
                    <a:pt x="377" y="85"/>
                    <a:pt x="368" y="200"/>
                    <a:pt x="306" y="171"/>
                  </a:cubicBezTo>
                  <a:cubicBezTo>
                    <a:pt x="298" y="168"/>
                    <a:pt x="292" y="175"/>
                    <a:pt x="295" y="182"/>
                  </a:cubicBezTo>
                  <a:cubicBezTo>
                    <a:pt x="303" y="199"/>
                    <a:pt x="322" y="206"/>
                    <a:pt x="340" y="203"/>
                  </a:cubicBezTo>
                  <a:close/>
                  <a:moveTo>
                    <a:pt x="785" y="117"/>
                  </a:moveTo>
                  <a:cubicBezTo>
                    <a:pt x="788" y="118"/>
                    <a:pt x="792" y="118"/>
                    <a:pt x="795" y="117"/>
                  </a:cubicBezTo>
                  <a:cubicBezTo>
                    <a:pt x="840" y="101"/>
                    <a:pt x="886" y="98"/>
                    <a:pt x="933" y="100"/>
                  </a:cubicBezTo>
                  <a:cubicBezTo>
                    <a:pt x="943" y="101"/>
                    <a:pt x="948" y="85"/>
                    <a:pt x="938" y="80"/>
                  </a:cubicBezTo>
                  <a:cubicBezTo>
                    <a:pt x="895" y="62"/>
                    <a:pt x="849" y="60"/>
                    <a:pt x="803" y="70"/>
                  </a:cubicBezTo>
                  <a:cubicBezTo>
                    <a:pt x="802" y="67"/>
                    <a:pt x="800" y="65"/>
                    <a:pt x="798" y="63"/>
                  </a:cubicBezTo>
                  <a:cubicBezTo>
                    <a:pt x="792" y="59"/>
                    <a:pt x="784" y="57"/>
                    <a:pt x="777" y="58"/>
                  </a:cubicBezTo>
                  <a:cubicBezTo>
                    <a:pt x="776" y="57"/>
                    <a:pt x="776" y="56"/>
                    <a:pt x="776" y="55"/>
                  </a:cubicBezTo>
                  <a:cubicBezTo>
                    <a:pt x="773" y="43"/>
                    <a:pt x="752" y="41"/>
                    <a:pt x="750" y="55"/>
                  </a:cubicBezTo>
                  <a:cubicBezTo>
                    <a:pt x="745" y="85"/>
                    <a:pt x="743" y="115"/>
                    <a:pt x="737" y="145"/>
                  </a:cubicBezTo>
                  <a:cubicBezTo>
                    <a:pt x="733" y="173"/>
                    <a:pt x="721" y="189"/>
                    <a:pt x="702" y="209"/>
                  </a:cubicBezTo>
                  <a:cubicBezTo>
                    <a:pt x="673" y="241"/>
                    <a:pt x="644" y="277"/>
                    <a:pt x="637" y="320"/>
                  </a:cubicBezTo>
                  <a:cubicBezTo>
                    <a:pt x="616" y="322"/>
                    <a:pt x="595" y="324"/>
                    <a:pt x="577" y="330"/>
                  </a:cubicBezTo>
                  <a:cubicBezTo>
                    <a:pt x="565" y="334"/>
                    <a:pt x="564" y="351"/>
                    <a:pt x="577" y="354"/>
                  </a:cubicBezTo>
                  <a:cubicBezTo>
                    <a:pt x="588" y="357"/>
                    <a:pt x="601" y="359"/>
                    <a:pt x="613" y="359"/>
                  </a:cubicBezTo>
                  <a:cubicBezTo>
                    <a:pt x="604" y="370"/>
                    <a:pt x="602" y="389"/>
                    <a:pt x="617" y="398"/>
                  </a:cubicBezTo>
                  <a:cubicBezTo>
                    <a:pt x="620" y="399"/>
                    <a:pt x="623" y="416"/>
                    <a:pt x="625" y="425"/>
                  </a:cubicBezTo>
                  <a:cubicBezTo>
                    <a:pt x="619" y="445"/>
                    <a:pt x="622" y="467"/>
                    <a:pt x="624" y="487"/>
                  </a:cubicBezTo>
                  <a:cubicBezTo>
                    <a:pt x="628" y="518"/>
                    <a:pt x="633" y="548"/>
                    <a:pt x="639" y="578"/>
                  </a:cubicBezTo>
                  <a:cubicBezTo>
                    <a:pt x="642" y="592"/>
                    <a:pt x="645" y="606"/>
                    <a:pt x="648" y="620"/>
                  </a:cubicBezTo>
                  <a:cubicBezTo>
                    <a:pt x="648" y="622"/>
                    <a:pt x="650" y="626"/>
                    <a:pt x="651" y="631"/>
                  </a:cubicBezTo>
                  <a:cubicBezTo>
                    <a:pt x="648" y="633"/>
                    <a:pt x="645" y="635"/>
                    <a:pt x="643" y="636"/>
                  </a:cubicBezTo>
                  <a:cubicBezTo>
                    <a:pt x="636" y="641"/>
                    <a:pt x="628" y="646"/>
                    <a:pt x="621" y="651"/>
                  </a:cubicBezTo>
                  <a:cubicBezTo>
                    <a:pt x="613" y="654"/>
                    <a:pt x="606" y="659"/>
                    <a:pt x="600" y="668"/>
                  </a:cubicBezTo>
                  <a:cubicBezTo>
                    <a:pt x="586" y="687"/>
                    <a:pt x="613" y="713"/>
                    <a:pt x="632" y="700"/>
                  </a:cubicBezTo>
                  <a:cubicBezTo>
                    <a:pt x="636" y="697"/>
                    <a:pt x="640" y="695"/>
                    <a:pt x="644" y="692"/>
                  </a:cubicBezTo>
                  <a:cubicBezTo>
                    <a:pt x="650" y="692"/>
                    <a:pt x="661" y="691"/>
                    <a:pt x="664" y="690"/>
                  </a:cubicBezTo>
                  <a:cubicBezTo>
                    <a:pt x="673" y="688"/>
                    <a:pt x="683" y="684"/>
                    <a:pt x="689" y="676"/>
                  </a:cubicBezTo>
                  <a:cubicBezTo>
                    <a:pt x="696" y="669"/>
                    <a:pt x="699" y="660"/>
                    <a:pt x="700" y="652"/>
                  </a:cubicBezTo>
                  <a:cubicBezTo>
                    <a:pt x="705" y="647"/>
                    <a:pt x="710" y="642"/>
                    <a:pt x="714" y="636"/>
                  </a:cubicBezTo>
                  <a:cubicBezTo>
                    <a:pt x="729" y="610"/>
                    <a:pt x="711" y="572"/>
                    <a:pt x="704" y="546"/>
                  </a:cubicBezTo>
                  <a:cubicBezTo>
                    <a:pt x="695" y="510"/>
                    <a:pt x="686" y="474"/>
                    <a:pt x="676" y="438"/>
                  </a:cubicBezTo>
                  <a:cubicBezTo>
                    <a:pt x="671" y="414"/>
                    <a:pt x="668" y="386"/>
                    <a:pt x="653" y="368"/>
                  </a:cubicBezTo>
                  <a:cubicBezTo>
                    <a:pt x="651" y="365"/>
                    <a:pt x="649" y="362"/>
                    <a:pt x="646" y="360"/>
                  </a:cubicBezTo>
                  <a:cubicBezTo>
                    <a:pt x="662" y="369"/>
                    <a:pt x="689" y="360"/>
                    <a:pt x="687" y="338"/>
                  </a:cubicBezTo>
                  <a:cubicBezTo>
                    <a:pt x="690" y="285"/>
                    <a:pt x="737" y="254"/>
                    <a:pt x="764" y="213"/>
                  </a:cubicBezTo>
                  <a:cubicBezTo>
                    <a:pt x="782" y="187"/>
                    <a:pt x="787" y="152"/>
                    <a:pt x="785" y="117"/>
                  </a:cubicBezTo>
                  <a:close/>
                  <a:moveTo>
                    <a:pt x="650" y="48"/>
                  </a:moveTo>
                  <a:cubicBezTo>
                    <a:pt x="665" y="46"/>
                    <a:pt x="680" y="46"/>
                    <a:pt x="694" y="47"/>
                  </a:cubicBezTo>
                  <a:cubicBezTo>
                    <a:pt x="709" y="48"/>
                    <a:pt x="720" y="52"/>
                    <a:pt x="733" y="43"/>
                  </a:cubicBezTo>
                  <a:cubicBezTo>
                    <a:pt x="743" y="37"/>
                    <a:pt x="744" y="24"/>
                    <a:pt x="737" y="15"/>
                  </a:cubicBezTo>
                  <a:cubicBezTo>
                    <a:pt x="724" y="0"/>
                    <a:pt x="702" y="2"/>
                    <a:pt x="683" y="2"/>
                  </a:cubicBezTo>
                  <a:cubicBezTo>
                    <a:pt x="662" y="3"/>
                    <a:pt x="640" y="6"/>
                    <a:pt x="619" y="12"/>
                  </a:cubicBezTo>
                  <a:cubicBezTo>
                    <a:pt x="594" y="20"/>
                    <a:pt x="541" y="37"/>
                    <a:pt x="546" y="70"/>
                  </a:cubicBezTo>
                  <a:cubicBezTo>
                    <a:pt x="548" y="79"/>
                    <a:pt x="560" y="79"/>
                    <a:pt x="565" y="72"/>
                  </a:cubicBezTo>
                  <a:cubicBezTo>
                    <a:pt x="570" y="64"/>
                    <a:pt x="595" y="60"/>
                    <a:pt x="605" y="57"/>
                  </a:cubicBezTo>
                  <a:cubicBezTo>
                    <a:pt x="619" y="53"/>
                    <a:pt x="635" y="50"/>
                    <a:pt x="650" y="48"/>
                  </a:cubicBezTo>
                  <a:close/>
                  <a:moveTo>
                    <a:pt x="1330" y="393"/>
                  </a:moveTo>
                  <a:cubicBezTo>
                    <a:pt x="1290" y="371"/>
                    <a:pt x="1242" y="401"/>
                    <a:pt x="1206" y="419"/>
                  </a:cubicBezTo>
                  <a:cubicBezTo>
                    <a:pt x="1159" y="442"/>
                    <a:pt x="1112" y="467"/>
                    <a:pt x="1064" y="489"/>
                  </a:cubicBezTo>
                  <a:cubicBezTo>
                    <a:pt x="1022" y="508"/>
                    <a:pt x="985" y="505"/>
                    <a:pt x="943" y="485"/>
                  </a:cubicBezTo>
                  <a:cubicBezTo>
                    <a:pt x="904" y="467"/>
                    <a:pt x="868" y="445"/>
                    <a:pt x="826" y="435"/>
                  </a:cubicBezTo>
                  <a:cubicBezTo>
                    <a:pt x="809" y="432"/>
                    <a:pt x="791" y="446"/>
                    <a:pt x="796" y="465"/>
                  </a:cubicBezTo>
                  <a:cubicBezTo>
                    <a:pt x="804" y="487"/>
                    <a:pt x="812" y="510"/>
                    <a:pt x="815" y="534"/>
                  </a:cubicBezTo>
                  <a:cubicBezTo>
                    <a:pt x="818" y="557"/>
                    <a:pt x="799" y="568"/>
                    <a:pt x="781" y="579"/>
                  </a:cubicBezTo>
                  <a:cubicBezTo>
                    <a:pt x="769" y="586"/>
                    <a:pt x="768" y="599"/>
                    <a:pt x="772" y="610"/>
                  </a:cubicBezTo>
                  <a:cubicBezTo>
                    <a:pt x="786" y="642"/>
                    <a:pt x="798" y="676"/>
                    <a:pt x="817" y="704"/>
                  </a:cubicBezTo>
                  <a:cubicBezTo>
                    <a:pt x="828" y="720"/>
                    <a:pt x="850" y="710"/>
                    <a:pt x="847" y="692"/>
                  </a:cubicBezTo>
                  <a:cubicBezTo>
                    <a:pt x="842" y="663"/>
                    <a:pt x="831" y="636"/>
                    <a:pt x="820" y="609"/>
                  </a:cubicBezTo>
                  <a:cubicBezTo>
                    <a:pt x="839" y="596"/>
                    <a:pt x="855" y="580"/>
                    <a:pt x="861" y="558"/>
                  </a:cubicBezTo>
                  <a:cubicBezTo>
                    <a:pt x="865" y="539"/>
                    <a:pt x="862" y="517"/>
                    <a:pt x="856" y="497"/>
                  </a:cubicBezTo>
                  <a:cubicBezTo>
                    <a:pt x="881" y="508"/>
                    <a:pt x="905" y="522"/>
                    <a:pt x="930" y="534"/>
                  </a:cubicBezTo>
                  <a:cubicBezTo>
                    <a:pt x="971" y="551"/>
                    <a:pt x="1012" y="559"/>
                    <a:pt x="1055" y="546"/>
                  </a:cubicBezTo>
                  <a:cubicBezTo>
                    <a:pt x="1103" y="531"/>
                    <a:pt x="1148" y="504"/>
                    <a:pt x="1193" y="482"/>
                  </a:cubicBezTo>
                  <a:cubicBezTo>
                    <a:pt x="1216" y="470"/>
                    <a:pt x="1239" y="458"/>
                    <a:pt x="1263" y="448"/>
                  </a:cubicBezTo>
                  <a:cubicBezTo>
                    <a:pt x="1285" y="438"/>
                    <a:pt x="1309" y="434"/>
                    <a:pt x="1330" y="421"/>
                  </a:cubicBezTo>
                  <a:cubicBezTo>
                    <a:pt x="1339" y="415"/>
                    <a:pt x="1341" y="400"/>
                    <a:pt x="1330" y="393"/>
                  </a:cubicBezTo>
                  <a:close/>
                  <a:moveTo>
                    <a:pt x="863" y="291"/>
                  </a:moveTo>
                  <a:cubicBezTo>
                    <a:pt x="857" y="315"/>
                    <a:pt x="856" y="337"/>
                    <a:pt x="861" y="361"/>
                  </a:cubicBezTo>
                  <a:cubicBezTo>
                    <a:pt x="864" y="375"/>
                    <a:pt x="884" y="370"/>
                    <a:pt x="886" y="357"/>
                  </a:cubicBezTo>
                  <a:cubicBezTo>
                    <a:pt x="887" y="340"/>
                    <a:pt x="892" y="322"/>
                    <a:pt x="899" y="307"/>
                  </a:cubicBezTo>
                  <a:cubicBezTo>
                    <a:pt x="903" y="298"/>
                    <a:pt x="903" y="290"/>
                    <a:pt x="896" y="283"/>
                  </a:cubicBezTo>
                  <a:cubicBezTo>
                    <a:pt x="893" y="279"/>
                    <a:pt x="888" y="277"/>
                    <a:pt x="882" y="277"/>
                  </a:cubicBezTo>
                  <a:cubicBezTo>
                    <a:pt x="874" y="277"/>
                    <a:pt x="866" y="283"/>
                    <a:pt x="863" y="291"/>
                  </a:cubicBezTo>
                  <a:close/>
                  <a:moveTo>
                    <a:pt x="200" y="366"/>
                  </a:moveTo>
                  <a:cubicBezTo>
                    <a:pt x="171" y="362"/>
                    <a:pt x="141" y="352"/>
                    <a:pt x="112" y="351"/>
                  </a:cubicBezTo>
                  <a:cubicBezTo>
                    <a:pt x="97" y="350"/>
                    <a:pt x="95" y="369"/>
                    <a:pt x="105" y="376"/>
                  </a:cubicBezTo>
                  <a:cubicBezTo>
                    <a:pt x="129" y="393"/>
                    <a:pt x="161" y="401"/>
                    <a:pt x="189" y="407"/>
                  </a:cubicBezTo>
                  <a:cubicBezTo>
                    <a:pt x="204" y="411"/>
                    <a:pt x="219" y="414"/>
                    <a:pt x="235" y="414"/>
                  </a:cubicBezTo>
                  <a:cubicBezTo>
                    <a:pt x="249" y="413"/>
                    <a:pt x="263" y="408"/>
                    <a:pt x="278" y="408"/>
                  </a:cubicBezTo>
                  <a:cubicBezTo>
                    <a:pt x="309" y="407"/>
                    <a:pt x="342" y="421"/>
                    <a:pt x="372" y="428"/>
                  </a:cubicBezTo>
                  <a:cubicBezTo>
                    <a:pt x="397" y="435"/>
                    <a:pt x="437" y="454"/>
                    <a:pt x="461" y="439"/>
                  </a:cubicBezTo>
                  <a:cubicBezTo>
                    <a:pt x="470" y="434"/>
                    <a:pt x="473" y="423"/>
                    <a:pt x="468" y="414"/>
                  </a:cubicBezTo>
                  <a:cubicBezTo>
                    <a:pt x="468" y="413"/>
                    <a:pt x="467" y="412"/>
                    <a:pt x="466" y="411"/>
                  </a:cubicBezTo>
                  <a:cubicBezTo>
                    <a:pt x="470" y="401"/>
                    <a:pt x="466" y="388"/>
                    <a:pt x="454" y="383"/>
                  </a:cubicBezTo>
                  <a:cubicBezTo>
                    <a:pt x="423" y="372"/>
                    <a:pt x="385" y="370"/>
                    <a:pt x="353" y="365"/>
                  </a:cubicBezTo>
                  <a:cubicBezTo>
                    <a:pt x="325" y="361"/>
                    <a:pt x="293" y="353"/>
                    <a:pt x="266" y="361"/>
                  </a:cubicBezTo>
                  <a:cubicBezTo>
                    <a:pt x="244" y="364"/>
                    <a:pt x="223" y="369"/>
                    <a:pt x="200" y="366"/>
                  </a:cubicBezTo>
                  <a:close/>
                  <a:moveTo>
                    <a:pt x="1111" y="323"/>
                  </a:moveTo>
                  <a:cubicBezTo>
                    <a:pt x="1133" y="333"/>
                    <a:pt x="1166" y="336"/>
                    <a:pt x="1189" y="327"/>
                  </a:cubicBezTo>
                  <a:cubicBezTo>
                    <a:pt x="1212" y="318"/>
                    <a:pt x="1232" y="292"/>
                    <a:pt x="1227" y="267"/>
                  </a:cubicBezTo>
                  <a:cubicBezTo>
                    <a:pt x="1226" y="261"/>
                    <a:pt x="1223" y="258"/>
                    <a:pt x="1220" y="255"/>
                  </a:cubicBezTo>
                  <a:cubicBezTo>
                    <a:pt x="1228" y="249"/>
                    <a:pt x="1235" y="241"/>
                    <a:pt x="1243" y="235"/>
                  </a:cubicBezTo>
                  <a:cubicBezTo>
                    <a:pt x="1256" y="225"/>
                    <a:pt x="1269" y="215"/>
                    <a:pt x="1281" y="206"/>
                  </a:cubicBezTo>
                  <a:cubicBezTo>
                    <a:pt x="1292" y="198"/>
                    <a:pt x="1287" y="178"/>
                    <a:pt x="1272" y="183"/>
                  </a:cubicBezTo>
                  <a:cubicBezTo>
                    <a:pt x="1255" y="188"/>
                    <a:pt x="1238" y="195"/>
                    <a:pt x="1223" y="205"/>
                  </a:cubicBezTo>
                  <a:cubicBezTo>
                    <a:pt x="1208" y="214"/>
                    <a:pt x="1191" y="224"/>
                    <a:pt x="1182" y="240"/>
                  </a:cubicBezTo>
                  <a:cubicBezTo>
                    <a:pt x="1177" y="249"/>
                    <a:pt x="1180" y="258"/>
                    <a:pt x="1187" y="262"/>
                  </a:cubicBezTo>
                  <a:cubicBezTo>
                    <a:pt x="1182" y="269"/>
                    <a:pt x="1178" y="278"/>
                    <a:pt x="1170" y="282"/>
                  </a:cubicBezTo>
                  <a:cubicBezTo>
                    <a:pt x="1159" y="288"/>
                    <a:pt x="1136" y="283"/>
                    <a:pt x="1126" y="279"/>
                  </a:cubicBezTo>
                  <a:cubicBezTo>
                    <a:pt x="1094" y="264"/>
                    <a:pt x="1105" y="227"/>
                    <a:pt x="1090" y="201"/>
                  </a:cubicBezTo>
                  <a:cubicBezTo>
                    <a:pt x="1088" y="197"/>
                    <a:pt x="1083" y="195"/>
                    <a:pt x="1079" y="198"/>
                  </a:cubicBezTo>
                  <a:cubicBezTo>
                    <a:pt x="1035" y="230"/>
                    <a:pt x="1070" y="305"/>
                    <a:pt x="1111" y="323"/>
                  </a:cubicBezTo>
                  <a:close/>
                </a:path>
              </a:pathLst>
            </a:custGeom>
            <a:solidFill>
              <a:srgbClr val="FFFFFF">
                <a:alpha val="14902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412876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Unicorn University </a:t>
            </a:r>
            <a:r>
              <a:rPr lang="en-US" dirty="0" err="1" smtClean="0"/>
              <a:t>s.r.o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BC6-AE21-4DEA-82CA-C5B7C0A09A9D}" type="slidenum">
              <a:rPr lang="cs-CZ" smtClean="0"/>
              <a:pPr/>
              <a:t>11</a:t>
            </a:fld>
            <a:endParaRPr lang="cs-CZ" dirty="0"/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Výběry a datová matice</a:t>
            </a:r>
            <a:endParaRPr lang="cs-CZ" dirty="0"/>
          </a:p>
        </p:txBody>
      </p:sp>
      <p:pic>
        <p:nvPicPr>
          <p:cNvPr id="8" name="Obráze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1079556"/>
            <a:ext cx="11093223" cy="521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45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Unicorn University </a:t>
            </a:r>
            <a:r>
              <a:rPr lang="en-US" dirty="0" err="1" smtClean="0"/>
              <a:t>s.r.o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BC6-AE21-4DEA-82CA-C5B7C0A09A9D}" type="slidenum">
              <a:rPr lang="cs-CZ" smtClean="0"/>
              <a:pPr/>
              <a:t>12</a:t>
            </a:fld>
            <a:endParaRPr lang="cs-CZ" dirty="0"/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Základní výběrová rozdělení a výběrové charakteristiky (1)</a:t>
            </a:r>
            <a:endParaRPr lang="cs-CZ" dirty="0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42" y="1198919"/>
            <a:ext cx="11894824" cy="1979709"/>
          </a:xfrm>
          <a:prstGeom prst="rect">
            <a:avLst/>
          </a:prstGeom>
        </p:spPr>
      </p:pic>
      <p:pic>
        <p:nvPicPr>
          <p:cNvPr id="7" name="Obráze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42" y="3724751"/>
            <a:ext cx="11299430" cy="209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25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Unicorn University </a:t>
            </a:r>
            <a:r>
              <a:rPr lang="en-US" dirty="0" err="1" smtClean="0"/>
              <a:t>s.r.o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BC6-AE21-4DEA-82CA-C5B7C0A09A9D}" type="slidenum">
              <a:rPr lang="cs-CZ" smtClean="0"/>
              <a:pPr/>
              <a:t>13</a:t>
            </a:fld>
            <a:endParaRPr lang="cs-CZ" dirty="0"/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Základní výběrová rozdělení a výběrové charakteristiky (2)</a:t>
            </a:r>
            <a:endParaRPr lang="cs-CZ" dirty="0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32" y="1186726"/>
            <a:ext cx="8756176" cy="4207513"/>
          </a:xfrm>
          <a:prstGeom prst="rect">
            <a:avLst/>
          </a:prstGeom>
        </p:spPr>
      </p:pic>
      <p:sp>
        <p:nvSpPr>
          <p:cNvPr id="8" name="Obdélník 7"/>
          <p:cNvSpPr/>
          <p:nvPr/>
        </p:nvSpPr>
        <p:spPr>
          <a:xfrm>
            <a:off x="750627" y="5513696"/>
            <a:ext cx="99219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00"/>
                </a:solidFill>
              </a:rPr>
              <a:t>https://www2.karlin.mff.cuni.cz/~maciak/NMST539/cvicenie2018_4.html</a:t>
            </a:r>
          </a:p>
        </p:txBody>
      </p:sp>
    </p:spTree>
    <p:extLst>
      <p:ext uri="{BB962C8B-B14F-4D97-AF65-F5344CB8AC3E}">
        <p14:creationId xmlns:p14="http://schemas.microsoft.com/office/powerpoint/2010/main" val="90624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Unicorn University </a:t>
            </a:r>
            <a:r>
              <a:rPr lang="en-US" dirty="0" err="1" smtClean="0"/>
              <a:t>s.r.o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BC6-AE21-4DEA-82CA-C5B7C0A09A9D}" type="slidenum">
              <a:rPr lang="cs-CZ" smtClean="0"/>
              <a:pPr/>
              <a:t>14</a:t>
            </a:fld>
            <a:endParaRPr lang="cs-CZ" dirty="0"/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Základní výběrová rozdělení a výběrové charakteristiky (3)</a:t>
            </a:r>
            <a:endParaRPr lang="cs-CZ" dirty="0"/>
          </a:p>
        </p:txBody>
      </p:sp>
      <p:sp>
        <p:nvSpPr>
          <p:cNvPr id="8" name="Obdélník 7"/>
          <p:cNvSpPr/>
          <p:nvPr/>
        </p:nvSpPr>
        <p:spPr>
          <a:xfrm>
            <a:off x="750627" y="5513696"/>
            <a:ext cx="99219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00"/>
                </a:solidFill>
              </a:rPr>
              <a:t>https://en.wikipedia.org/wiki/Hotelling%27s_T-squared_distribution</a:t>
            </a: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172" y="1154582"/>
            <a:ext cx="3648999" cy="3683022"/>
          </a:xfrm>
          <a:prstGeom prst="rect">
            <a:avLst/>
          </a:prstGeom>
        </p:spPr>
      </p:pic>
      <p:pic>
        <p:nvPicPr>
          <p:cNvPr id="7" name="Obráze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806" y="1087784"/>
            <a:ext cx="394335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02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Unicorn University </a:t>
            </a:r>
            <a:r>
              <a:rPr lang="en-US" dirty="0" err="1" smtClean="0"/>
              <a:t>s.r.o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BC6-AE21-4DEA-82CA-C5B7C0A09A9D}" type="slidenum">
              <a:rPr lang="cs-CZ" smtClean="0"/>
              <a:pPr/>
              <a:t>15</a:t>
            </a:fld>
            <a:endParaRPr lang="cs-CZ" dirty="0"/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výběrová rozdělení a výběrové charakteristiky </a:t>
            </a:r>
            <a:r>
              <a:rPr lang="cs-CZ" dirty="0" smtClean="0"/>
              <a:t>(4)</a:t>
            </a:r>
            <a:endParaRPr lang="cs-CZ" dirty="0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63" y="1110648"/>
            <a:ext cx="11554837" cy="54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97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/>
          <p:cNvSpPr>
            <a:spLocks noGrp="1"/>
          </p:cNvSpPr>
          <p:nvPr>
            <p:ph type="title"/>
          </p:nvPr>
        </p:nvSpPr>
        <p:spPr>
          <a:xfrm>
            <a:off x="487772" y="1499913"/>
            <a:ext cx="5764747" cy="4203114"/>
          </a:xfrm>
        </p:spPr>
        <p:txBody>
          <a:bodyPr/>
          <a:lstStyle/>
          <a:p>
            <a:r>
              <a:rPr lang="cs-CZ" dirty="0" smtClean="0"/>
              <a:t>Lineární transformace datové matice</a:t>
            </a:r>
            <a:endParaRPr lang="cs-CZ" dirty="0"/>
          </a:p>
        </p:txBody>
      </p:sp>
      <p:grpSp>
        <p:nvGrpSpPr>
          <p:cNvPr id="8" name="Skupina 7"/>
          <p:cNvGrpSpPr/>
          <p:nvPr/>
        </p:nvGrpSpPr>
        <p:grpSpPr>
          <a:xfrm>
            <a:off x="6145124" y="1499913"/>
            <a:ext cx="5029200" cy="2962574"/>
            <a:chOff x="6541939" y="2069262"/>
            <a:chExt cx="5029200" cy="2962574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1939" y="2069262"/>
              <a:ext cx="5029200" cy="2857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Freeform 7"/>
            <p:cNvSpPr>
              <a:spLocks noEditPoints="1"/>
            </p:cNvSpPr>
            <p:nvPr/>
          </p:nvSpPr>
          <p:spPr bwMode="auto">
            <a:xfrm>
              <a:off x="6541939" y="2218787"/>
              <a:ext cx="5029200" cy="2813049"/>
            </a:xfrm>
            <a:custGeom>
              <a:avLst/>
              <a:gdLst>
                <a:gd name="T0" fmla="*/ 104 w 1341"/>
                <a:gd name="T1" fmla="*/ 546 h 750"/>
                <a:gd name="T2" fmla="*/ 111 w 1341"/>
                <a:gd name="T3" fmla="*/ 532 h 750"/>
                <a:gd name="T4" fmla="*/ 157 w 1341"/>
                <a:gd name="T5" fmla="*/ 568 h 750"/>
                <a:gd name="T6" fmla="*/ 367 w 1341"/>
                <a:gd name="T7" fmla="*/ 593 h 750"/>
                <a:gd name="T8" fmla="*/ 244 w 1341"/>
                <a:gd name="T9" fmla="*/ 664 h 750"/>
                <a:gd name="T10" fmla="*/ 243 w 1341"/>
                <a:gd name="T11" fmla="*/ 663 h 750"/>
                <a:gd name="T12" fmla="*/ 200 w 1341"/>
                <a:gd name="T13" fmla="*/ 664 h 750"/>
                <a:gd name="T14" fmla="*/ 188 w 1341"/>
                <a:gd name="T15" fmla="*/ 679 h 750"/>
                <a:gd name="T16" fmla="*/ 141 w 1341"/>
                <a:gd name="T17" fmla="*/ 729 h 750"/>
                <a:gd name="T18" fmla="*/ 236 w 1341"/>
                <a:gd name="T19" fmla="*/ 708 h 750"/>
                <a:gd name="T20" fmla="*/ 241 w 1341"/>
                <a:gd name="T21" fmla="*/ 689 h 750"/>
                <a:gd name="T22" fmla="*/ 339 w 1341"/>
                <a:gd name="T23" fmla="*/ 633 h 750"/>
                <a:gd name="T24" fmla="*/ 413 w 1341"/>
                <a:gd name="T25" fmla="*/ 573 h 750"/>
                <a:gd name="T26" fmla="*/ 486 w 1341"/>
                <a:gd name="T27" fmla="*/ 627 h 750"/>
                <a:gd name="T28" fmla="*/ 54 w 1341"/>
                <a:gd name="T29" fmla="*/ 256 h 750"/>
                <a:gd name="T30" fmla="*/ 141 w 1341"/>
                <a:gd name="T31" fmla="*/ 152 h 750"/>
                <a:gd name="T32" fmla="*/ 8 w 1341"/>
                <a:gd name="T33" fmla="*/ 128 h 750"/>
                <a:gd name="T34" fmla="*/ 183 w 1341"/>
                <a:gd name="T35" fmla="*/ 95 h 750"/>
                <a:gd name="T36" fmla="*/ 222 w 1341"/>
                <a:gd name="T37" fmla="*/ 218 h 750"/>
                <a:gd name="T38" fmla="*/ 171 w 1341"/>
                <a:gd name="T39" fmla="*/ 245 h 750"/>
                <a:gd name="T40" fmla="*/ 340 w 1341"/>
                <a:gd name="T41" fmla="*/ 203 h 750"/>
                <a:gd name="T42" fmla="*/ 349 w 1341"/>
                <a:gd name="T43" fmla="*/ 53 h 750"/>
                <a:gd name="T44" fmla="*/ 785 w 1341"/>
                <a:gd name="T45" fmla="*/ 117 h 750"/>
                <a:gd name="T46" fmla="*/ 803 w 1341"/>
                <a:gd name="T47" fmla="*/ 70 h 750"/>
                <a:gd name="T48" fmla="*/ 750 w 1341"/>
                <a:gd name="T49" fmla="*/ 55 h 750"/>
                <a:gd name="T50" fmla="*/ 577 w 1341"/>
                <a:gd name="T51" fmla="*/ 330 h 750"/>
                <a:gd name="T52" fmla="*/ 625 w 1341"/>
                <a:gd name="T53" fmla="*/ 425 h 750"/>
                <a:gd name="T54" fmla="*/ 651 w 1341"/>
                <a:gd name="T55" fmla="*/ 631 h 750"/>
                <a:gd name="T56" fmla="*/ 632 w 1341"/>
                <a:gd name="T57" fmla="*/ 700 h 750"/>
                <a:gd name="T58" fmla="*/ 700 w 1341"/>
                <a:gd name="T59" fmla="*/ 652 h 750"/>
                <a:gd name="T60" fmla="*/ 653 w 1341"/>
                <a:gd name="T61" fmla="*/ 368 h 750"/>
                <a:gd name="T62" fmla="*/ 785 w 1341"/>
                <a:gd name="T63" fmla="*/ 117 h 750"/>
                <a:gd name="T64" fmla="*/ 737 w 1341"/>
                <a:gd name="T65" fmla="*/ 15 h 750"/>
                <a:gd name="T66" fmla="*/ 565 w 1341"/>
                <a:gd name="T67" fmla="*/ 72 h 750"/>
                <a:gd name="T68" fmla="*/ 1206 w 1341"/>
                <a:gd name="T69" fmla="*/ 419 h 750"/>
                <a:gd name="T70" fmla="*/ 796 w 1341"/>
                <a:gd name="T71" fmla="*/ 465 h 750"/>
                <a:gd name="T72" fmla="*/ 817 w 1341"/>
                <a:gd name="T73" fmla="*/ 704 h 750"/>
                <a:gd name="T74" fmla="*/ 856 w 1341"/>
                <a:gd name="T75" fmla="*/ 497 h 750"/>
                <a:gd name="T76" fmla="*/ 1263 w 1341"/>
                <a:gd name="T77" fmla="*/ 448 h 750"/>
                <a:gd name="T78" fmla="*/ 861 w 1341"/>
                <a:gd name="T79" fmla="*/ 361 h 750"/>
                <a:gd name="T80" fmla="*/ 882 w 1341"/>
                <a:gd name="T81" fmla="*/ 277 h 750"/>
                <a:gd name="T82" fmla="*/ 105 w 1341"/>
                <a:gd name="T83" fmla="*/ 376 h 750"/>
                <a:gd name="T84" fmla="*/ 372 w 1341"/>
                <a:gd name="T85" fmla="*/ 428 h 750"/>
                <a:gd name="T86" fmla="*/ 454 w 1341"/>
                <a:gd name="T87" fmla="*/ 383 h 750"/>
                <a:gd name="T88" fmla="*/ 1111 w 1341"/>
                <a:gd name="T89" fmla="*/ 323 h 750"/>
                <a:gd name="T90" fmla="*/ 1243 w 1341"/>
                <a:gd name="T91" fmla="*/ 235 h 750"/>
                <a:gd name="T92" fmla="*/ 1182 w 1341"/>
                <a:gd name="T93" fmla="*/ 240 h 750"/>
                <a:gd name="T94" fmla="*/ 1090 w 1341"/>
                <a:gd name="T95" fmla="*/ 201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41" h="750">
                  <a:moveTo>
                    <a:pt x="123" y="596"/>
                  </a:moveTo>
                  <a:cubicBezTo>
                    <a:pt x="108" y="600"/>
                    <a:pt x="90" y="597"/>
                    <a:pt x="79" y="586"/>
                  </a:cubicBezTo>
                  <a:cubicBezTo>
                    <a:pt x="67" y="573"/>
                    <a:pt x="68" y="554"/>
                    <a:pt x="83" y="544"/>
                  </a:cubicBezTo>
                  <a:cubicBezTo>
                    <a:pt x="89" y="539"/>
                    <a:pt x="99" y="541"/>
                    <a:pt x="104" y="546"/>
                  </a:cubicBezTo>
                  <a:cubicBezTo>
                    <a:pt x="105" y="547"/>
                    <a:pt x="105" y="547"/>
                    <a:pt x="105" y="547"/>
                  </a:cubicBezTo>
                  <a:cubicBezTo>
                    <a:pt x="106" y="547"/>
                    <a:pt x="106" y="546"/>
                    <a:pt x="105" y="547"/>
                  </a:cubicBezTo>
                  <a:cubicBezTo>
                    <a:pt x="109" y="543"/>
                    <a:pt x="109" y="540"/>
                    <a:pt x="110" y="534"/>
                  </a:cubicBezTo>
                  <a:cubicBezTo>
                    <a:pt x="111" y="533"/>
                    <a:pt x="111" y="533"/>
                    <a:pt x="111" y="532"/>
                  </a:cubicBezTo>
                  <a:cubicBezTo>
                    <a:pt x="111" y="532"/>
                    <a:pt x="111" y="531"/>
                    <a:pt x="111" y="529"/>
                  </a:cubicBezTo>
                  <a:cubicBezTo>
                    <a:pt x="112" y="523"/>
                    <a:pt x="113" y="518"/>
                    <a:pt x="117" y="512"/>
                  </a:cubicBezTo>
                  <a:cubicBezTo>
                    <a:pt x="129" y="492"/>
                    <a:pt x="157" y="498"/>
                    <a:pt x="165" y="519"/>
                  </a:cubicBezTo>
                  <a:cubicBezTo>
                    <a:pt x="170" y="533"/>
                    <a:pt x="164" y="555"/>
                    <a:pt x="157" y="568"/>
                  </a:cubicBezTo>
                  <a:cubicBezTo>
                    <a:pt x="150" y="581"/>
                    <a:pt x="137" y="592"/>
                    <a:pt x="123" y="596"/>
                  </a:cubicBezTo>
                  <a:close/>
                  <a:moveTo>
                    <a:pt x="413" y="573"/>
                  </a:moveTo>
                  <a:cubicBezTo>
                    <a:pt x="403" y="564"/>
                    <a:pt x="387" y="562"/>
                    <a:pt x="377" y="573"/>
                  </a:cubicBezTo>
                  <a:cubicBezTo>
                    <a:pt x="371" y="579"/>
                    <a:pt x="369" y="586"/>
                    <a:pt x="367" y="593"/>
                  </a:cubicBezTo>
                  <a:cubicBezTo>
                    <a:pt x="368" y="590"/>
                    <a:pt x="367" y="593"/>
                    <a:pt x="366" y="594"/>
                  </a:cubicBezTo>
                  <a:cubicBezTo>
                    <a:pt x="363" y="593"/>
                    <a:pt x="359" y="592"/>
                    <a:pt x="355" y="593"/>
                  </a:cubicBezTo>
                  <a:cubicBezTo>
                    <a:pt x="333" y="598"/>
                    <a:pt x="310" y="616"/>
                    <a:pt x="291" y="629"/>
                  </a:cubicBezTo>
                  <a:cubicBezTo>
                    <a:pt x="275" y="640"/>
                    <a:pt x="259" y="651"/>
                    <a:pt x="244" y="664"/>
                  </a:cubicBezTo>
                  <a:cubicBezTo>
                    <a:pt x="241" y="666"/>
                    <a:pt x="238" y="669"/>
                    <a:pt x="235" y="671"/>
                  </a:cubicBezTo>
                  <a:cubicBezTo>
                    <a:pt x="235" y="671"/>
                    <a:pt x="235" y="671"/>
                    <a:pt x="235" y="671"/>
                  </a:cubicBezTo>
                  <a:cubicBezTo>
                    <a:pt x="238" y="669"/>
                    <a:pt x="241" y="666"/>
                    <a:pt x="244" y="664"/>
                  </a:cubicBezTo>
                  <a:cubicBezTo>
                    <a:pt x="244" y="663"/>
                    <a:pt x="244" y="663"/>
                    <a:pt x="243" y="663"/>
                  </a:cubicBezTo>
                  <a:cubicBezTo>
                    <a:pt x="233" y="645"/>
                    <a:pt x="207" y="644"/>
                    <a:pt x="200" y="664"/>
                  </a:cubicBezTo>
                  <a:cubicBezTo>
                    <a:pt x="200" y="664"/>
                    <a:pt x="200" y="665"/>
                    <a:pt x="200" y="665"/>
                  </a:cubicBezTo>
                  <a:cubicBezTo>
                    <a:pt x="200" y="665"/>
                    <a:pt x="200" y="665"/>
                    <a:pt x="200" y="665"/>
                  </a:cubicBezTo>
                  <a:cubicBezTo>
                    <a:pt x="200" y="664"/>
                    <a:pt x="200" y="664"/>
                    <a:pt x="200" y="664"/>
                  </a:cubicBezTo>
                  <a:cubicBezTo>
                    <a:pt x="201" y="662"/>
                    <a:pt x="201" y="662"/>
                    <a:pt x="200" y="665"/>
                  </a:cubicBezTo>
                  <a:cubicBezTo>
                    <a:pt x="199" y="665"/>
                    <a:pt x="199" y="665"/>
                    <a:pt x="199" y="665"/>
                  </a:cubicBezTo>
                  <a:cubicBezTo>
                    <a:pt x="198" y="666"/>
                    <a:pt x="197" y="667"/>
                    <a:pt x="196" y="668"/>
                  </a:cubicBezTo>
                  <a:cubicBezTo>
                    <a:pt x="192" y="671"/>
                    <a:pt x="190" y="675"/>
                    <a:pt x="188" y="679"/>
                  </a:cubicBezTo>
                  <a:cubicBezTo>
                    <a:pt x="187" y="679"/>
                    <a:pt x="187" y="680"/>
                    <a:pt x="186" y="681"/>
                  </a:cubicBezTo>
                  <a:cubicBezTo>
                    <a:pt x="177" y="690"/>
                    <a:pt x="174" y="684"/>
                    <a:pt x="162" y="688"/>
                  </a:cubicBezTo>
                  <a:cubicBezTo>
                    <a:pt x="159" y="688"/>
                    <a:pt x="157" y="688"/>
                    <a:pt x="155" y="689"/>
                  </a:cubicBezTo>
                  <a:cubicBezTo>
                    <a:pt x="138" y="695"/>
                    <a:pt x="132" y="714"/>
                    <a:pt x="141" y="729"/>
                  </a:cubicBezTo>
                  <a:cubicBezTo>
                    <a:pt x="149" y="743"/>
                    <a:pt x="165" y="750"/>
                    <a:pt x="180" y="750"/>
                  </a:cubicBezTo>
                  <a:cubicBezTo>
                    <a:pt x="195" y="750"/>
                    <a:pt x="211" y="742"/>
                    <a:pt x="221" y="731"/>
                  </a:cubicBezTo>
                  <a:cubicBezTo>
                    <a:pt x="226" y="726"/>
                    <a:pt x="232" y="718"/>
                    <a:pt x="236" y="709"/>
                  </a:cubicBezTo>
                  <a:cubicBezTo>
                    <a:pt x="236" y="709"/>
                    <a:pt x="236" y="709"/>
                    <a:pt x="236" y="708"/>
                  </a:cubicBezTo>
                  <a:cubicBezTo>
                    <a:pt x="240" y="702"/>
                    <a:pt x="244" y="694"/>
                    <a:pt x="246" y="687"/>
                  </a:cubicBezTo>
                  <a:cubicBezTo>
                    <a:pt x="245" y="687"/>
                    <a:pt x="243" y="688"/>
                    <a:pt x="241" y="689"/>
                  </a:cubicBezTo>
                  <a:cubicBezTo>
                    <a:pt x="241" y="689"/>
                    <a:pt x="241" y="689"/>
                    <a:pt x="241" y="689"/>
                  </a:cubicBezTo>
                  <a:cubicBezTo>
                    <a:pt x="241" y="689"/>
                    <a:pt x="241" y="689"/>
                    <a:pt x="241" y="689"/>
                  </a:cubicBezTo>
                  <a:cubicBezTo>
                    <a:pt x="241" y="689"/>
                    <a:pt x="241" y="689"/>
                    <a:pt x="241" y="689"/>
                  </a:cubicBezTo>
                  <a:cubicBezTo>
                    <a:pt x="243" y="688"/>
                    <a:pt x="245" y="687"/>
                    <a:pt x="246" y="687"/>
                  </a:cubicBezTo>
                  <a:cubicBezTo>
                    <a:pt x="265" y="676"/>
                    <a:pt x="283" y="666"/>
                    <a:pt x="302" y="655"/>
                  </a:cubicBezTo>
                  <a:cubicBezTo>
                    <a:pt x="313" y="649"/>
                    <a:pt x="326" y="640"/>
                    <a:pt x="339" y="633"/>
                  </a:cubicBezTo>
                  <a:cubicBezTo>
                    <a:pt x="342" y="641"/>
                    <a:pt x="350" y="648"/>
                    <a:pt x="359" y="649"/>
                  </a:cubicBezTo>
                  <a:cubicBezTo>
                    <a:pt x="371" y="652"/>
                    <a:pt x="382" y="648"/>
                    <a:pt x="392" y="641"/>
                  </a:cubicBezTo>
                  <a:cubicBezTo>
                    <a:pt x="401" y="634"/>
                    <a:pt x="409" y="627"/>
                    <a:pt x="416" y="618"/>
                  </a:cubicBezTo>
                  <a:cubicBezTo>
                    <a:pt x="424" y="605"/>
                    <a:pt x="426" y="584"/>
                    <a:pt x="413" y="573"/>
                  </a:cubicBezTo>
                  <a:close/>
                  <a:moveTo>
                    <a:pt x="486" y="606"/>
                  </a:moveTo>
                  <a:cubicBezTo>
                    <a:pt x="471" y="599"/>
                    <a:pt x="454" y="601"/>
                    <a:pt x="438" y="599"/>
                  </a:cubicBezTo>
                  <a:cubicBezTo>
                    <a:pt x="420" y="596"/>
                    <a:pt x="413" y="619"/>
                    <a:pt x="430" y="625"/>
                  </a:cubicBezTo>
                  <a:cubicBezTo>
                    <a:pt x="447" y="631"/>
                    <a:pt x="469" y="638"/>
                    <a:pt x="486" y="627"/>
                  </a:cubicBezTo>
                  <a:cubicBezTo>
                    <a:pt x="493" y="623"/>
                    <a:pt x="494" y="610"/>
                    <a:pt x="486" y="606"/>
                  </a:cubicBezTo>
                  <a:close/>
                  <a:moveTo>
                    <a:pt x="21" y="284"/>
                  </a:moveTo>
                  <a:cubicBezTo>
                    <a:pt x="12" y="276"/>
                    <a:pt x="17" y="262"/>
                    <a:pt x="28" y="259"/>
                  </a:cubicBezTo>
                  <a:cubicBezTo>
                    <a:pt x="36" y="256"/>
                    <a:pt x="45" y="256"/>
                    <a:pt x="54" y="256"/>
                  </a:cubicBezTo>
                  <a:cubicBezTo>
                    <a:pt x="75" y="246"/>
                    <a:pt x="96" y="237"/>
                    <a:pt x="117" y="228"/>
                  </a:cubicBezTo>
                  <a:cubicBezTo>
                    <a:pt x="131" y="222"/>
                    <a:pt x="136" y="218"/>
                    <a:pt x="136" y="203"/>
                  </a:cubicBezTo>
                  <a:cubicBezTo>
                    <a:pt x="136" y="194"/>
                    <a:pt x="135" y="186"/>
                    <a:pt x="134" y="178"/>
                  </a:cubicBezTo>
                  <a:cubicBezTo>
                    <a:pt x="131" y="169"/>
                    <a:pt x="133" y="157"/>
                    <a:pt x="141" y="152"/>
                  </a:cubicBezTo>
                  <a:cubicBezTo>
                    <a:pt x="144" y="149"/>
                    <a:pt x="148" y="147"/>
                    <a:pt x="152" y="146"/>
                  </a:cubicBezTo>
                  <a:cubicBezTo>
                    <a:pt x="158" y="144"/>
                    <a:pt x="164" y="141"/>
                    <a:pt x="169" y="136"/>
                  </a:cubicBezTo>
                  <a:cubicBezTo>
                    <a:pt x="146" y="139"/>
                    <a:pt x="121" y="137"/>
                    <a:pt x="98" y="137"/>
                  </a:cubicBezTo>
                  <a:cubicBezTo>
                    <a:pt x="69" y="136"/>
                    <a:pt x="37" y="137"/>
                    <a:pt x="8" y="128"/>
                  </a:cubicBezTo>
                  <a:cubicBezTo>
                    <a:pt x="0" y="125"/>
                    <a:pt x="0" y="114"/>
                    <a:pt x="8" y="111"/>
                  </a:cubicBezTo>
                  <a:cubicBezTo>
                    <a:pt x="46" y="100"/>
                    <a:pt x="90" y="102"/>
                    <a:pt x="129" y="100"/>
                  </a:cubicBezTo>
                  <a:cubicBezTo>
                    <a:pt x="139" y="99"/>
                    <a:pt x="148" y="99"/>
                    <a:pt x="158" y="98"/>
                  </a:cubicBezTo>
                  <a:cubicBezTo>
                    <a:pt x="166" y="97"/>
                    <a:pt x="175" y="93"/>
                    <a:pt x="183" y="95"/>
                  </a:cubicBezTo>
                  <a:cubicBezTo>
                    <a:pt x="191" y="97"/>
                    <a:pt x="198" y="105"/>
                    <a:pt x="197" y="114"/>
                  </a:cubicBezTo>
                  <a:cubicBezTo>
                    <a:pt x="197" y="119"/>
                    <a:pt x="195" y="123"/>
                    <a:pt x="193" y="127"/>
                  </a:cubicBezTo>
                  <a:cubicBezTo>
                    <a:pt x="198" y="127"/>
                    <a:pt x="203" y="130"/>
                    <a:pt x="206" y="133"/>
                  </a:cubicBezTo>
                  <a:cubicBezTo>
                    <a:pt x="227" y="150"/>
                    <a:pt x="221" y="194"/>
                    <a:pt x="222" y="218"/>
                  </a:cubicBezTo>
                  <a:cubicBezTo>
                    <a:pt x="224" y="242"/>
                    <a:pt x="234" y="278"/>
                    <a:pt x="203" y="287"/>
                  </a:cubicBezTo>
                  <a:cubicBezTo>
                    <a:pt x="172" y="295"/>
                    <a:pt x="136" y="295"/>
                    <a:pt x="105" y="298"/>
                  </a:cubicBezTo>
                  <a:cubicBezTo>
                    <a:pt x="78" y="301"/>
                    <a:pt x="42" y="305"/>
                    <a:pt x="21" y="284"/>
                  </a:cubicBezTo>
                  <a:close/>
                  <a:moveTo>
                    <a:pt x="171" y="245"/>
                  </a:moveTo>
                  <a:cubicBezTo>
                    <a:pt x="173" y="245"/>
                    <a:pt x="176" y="244"/>
                    <a:pt x="179" y="244"/>
                  </a:cubicBezTo>
                  <a:cubicBezTo>
                    <a:pt x="178" y="240"/>
                    <a:pt x="178" y="237"/>
                    <a:pt x="177" y="233"/>
                  </a:cubicBezTo>
                  <a:cubicBezTo>
                    <a:pt x="176" y="237"/>
                    <a:pt x="173" y="241"/>
                    <a:pt x="171" y="245"/>
                  </a:cubicBezTo>
                  <a:close/>
                  <a:moveTo>
                    <a:pt x="340" y="203"/>
                  </a:moveTo>
                  <a:cubicBezTo>
                    <a:pt x="364" y="200"/>
                    <a:pt x="380" y="182"/>
                    <a:pt x="389" y="162"/>
                  </a:cubicBezTo>
                  <a:cubicBezTo>
                    <a:pt x="400" y="136"/>
                    <a:pt x="400" y="105"/>
                    <a:pt x="397" y="78"/>
                  </a:cubicBezTo>
                  <a:cubicBezTo>
                    <a:pt x="395" y="60"/>
                    <a:pt x="388" y="26"/>
                    <a:pt x="366" y="23"/>
                  </a:cubicBezTo>
                  <a:cubicBezTo>
                    <a:pt x="349" y="21"/>
                    <a:pt x="337" y="38"/>
                    <a:pt x="349" y="53"/>
                  </a:cubicBezTo>
                  <a:cubicBezTo>
                    <a:pt x="377" y="85"/>
                    <a:pt x="368" y="200"/>
                    <a:pt x="306" y="171"/>
                  </a:cubicBezTo>
                  <a:cubicBezTo>
                    <a:pt x="298" y="168"/>
                    <a:pt x="292" y="175"/>
                    <a:pt x="295" y="182"/>
                  </a:cubicBezTo>
                  <a:cubicBezTo>
                    <a:pt x="303" y="199"/>
                    <a:pt x="322" y="206"/>
                    <a:pt x="340" y="203"/>
                  </a:cubicBezTo>
                  <a:close/>
                  <a:moveTo>
                    <a:pt x="785" y="117"/>
                  </a:moveTo>
                  <a:cubicBezTo>
                    <a:pt x="788" y="118"/>
                    <a:pt x="792" y="118"/>
                    <a:pt x="795" y="117"/>
                  </a:cubicBezTo>
                  <a:cubicBezTo>
                    <a:pt x="840" y="101"/>
                    <a:pt x="886" y="98"/>
                    <a:pt x="933" y="100"/>
                  </a:cubicBezTo>
                  <a:cubicBezTo>
                    <a:pt x="943" y="101"/>
                    <a:pt x="948" y="85"/>
                    <a:pt x="938" y="80"/>
                  </a:cubicBezTo>
                  <a:cubicBezTo>
                    <a:pt x="895" y="62"/>
                    <a:pt x="849" y="60"/>
                    <a:pt x="803" y="70"/>
                  </a:cubicBezTo>
                  <a:cubicBezTo>
                    <a:pt x="802" y="67"/>
                    <a:pt x="800" y="65"/>
                    <a:pt x="798" y="63"/>
                  </a:cubicBezTo>
                  <a:cubicBezTo>
                    <a:pt x="792" y="59"/>
                    <a:pt x="784" y="57"/>
                    <a:pt x="777" y="58"/>
                  </a:cubicBezTo>
                  <a:cubicBezTo>
                    <a:pt x="776" y="57"/>
                    <a:pt x="776" y="56"/>
                    <a:pt x="776" y="55"/>
                  </a:cubicBezTo>
                  <a:cubicBezTo>
                    <a:pt x="773" y="43"/>
                    <a:pt x="752" y="41"/>
                    <a:pt x="750" y="55"/>
                  </a:cubicBezTo>
                  <a:cubicBezTo>
                    <a:pt x="745" y="85"/>
                    <a:pt x="743" y="115"/>
                    <a:pt x="737" y="145"/>
                  </a:cubicBezTo>
                  <a:cubicBezTo>
                    <a:pt x="733" y="173"/>
                    <a:pt x="721" y="189"/>
                    <a:pt x="702" y="209"/>
                  </a:cubicBezTo>
                  <a:cubicBezTo>
                    <a:pt x="673" y="241"/>
                    <a:pt x="644" y="277"/>
                    <a:pt x="637" y="320"/>
                  </a:cubicBezTo>
                  <a:cubicBezTo>
                    <a:pt x="616" y="322"/>
                    <a:pt x="595" y="324"/>
                    <a:pt x="577" y="330"/>
                  </a:cubicBezTo>
                  <a:cubicBezTo>
                    <a:pt x="565" y="334"/>
                    <a:pt x="564" y="351"/>
                    <a:pt x="577" y="354"/>
                  </a:cubicBezTo>
                  <a:cubicBezTo>
                    <a:pt x="588" y="357"/>
                    <a:pt x="601" y="359"/>
                    <a:pt x="613" y="359"/>
                  </a:cubicBezTo>
                  <a:cubicBezTo>
                    <a:pt x="604" y="370"/>
                    <a:pt x="602" y="389"/>
                    <a:pt x="617" y="398"/>
                  </a:cubicBezTo>
                  <a:cubicBezTo>
                    <a:pt x="620" y="399"/>
                    <a:pt x="623" y="416"/>
                    <a:pt x="625" y="425"/>
                  </a:cubicBezTo>
                  <a:cubicBezTo>
                    <a:pt x="619" y="445"/>
                    <a:pt x="622" y="467"/>
                    <a:pt x="624" y="487"/>
                  </a:cubicBezTo>
                  <a:cubicBezTo>
                    <a:pt x="628" y="518"/>
                    <a:pt x="633" y="548"/>
                    <a:pt x="639" y="578"/>
                  </a:cubicBezTo>
                  <a:cubicBezTo>
                    <a:pt x="642" y="592"/>
                    <a:pt x="645" y="606"/>
                    <a:pt x="648" y="620"/>
                  </a:cubicBezTo>
                  <a:cubicBezTo>
                    <a:pt x="648" y="622"/>
                    <a:pt x="650" y="626"/>
                    <a:pt x="651" y="631"/>
                  </a:cubicBezTo>
                  <a:cubicBezTo>
                    <a:pt x="648" y="633"/>
                    <a:pt x="645" y="635"/>
                    <a:pt x="643" y="636"/>
                  </a:cubicBezTo>
                  <a:cubicBezTo>
                    <a:pt x="636" y="641"/>
                    <a:pt x="628" y="646"/>
                    <a:pt x="621" y="651"/>
                  </a:cubicBezTo>
                  <a:cubicBezTo>
                    <a:pt x="613" y="654"/>
                    <a:pt x="606" y="659"/>
                    <a:pt x="600" y="668"/>
                  </a:cubicBezTo>
                  <a:cubicBezTo>
                    <a:pt x="586" y="687"/>
                    <a:pt x="613" y="713"/>
                    <a:pt x="632" y="700"/>
                  </a:cubicBezTo>
                  <a:cubicBezTo>
                    <a:pt x="636" y="697"/>
                    <a:pt x="640" y="695"/>
                    <a:pt x="644" y="692"/>
                  </a:cubicBezTo>
                  <a:cubicBezTo>
                    <a:pt x="650" y="692"/>
                    <a:pt x="661" y="691"/>
                    <a:pt x="664" y="690"/>
                  </a:cubicBezTo>
                  <a:cubicBezTo>
                    <a:pt x="673" y="688"/>
                    <a:pt x="683" y="684"/>
                    <a:pt x="689" y="676"/>
                  </a:cubicBezTo>
                  <a:cubicBezTo>
                    <a:pt x="696" y="669"/>
                    <a:pt x="699" y="660"/>
                    <a:pt x="700" y="652"/>
                  </a:cubicBezTo>
                  <a:cubicBezTo>
                    <a:pt x="705" y="647"/>
                    <a:pt x="710" y="642"/>
                    <a:pt x="714" y="636"/>
                  </a:cubicBezTo>
                  <a:cubicBezTo>
                    <a:pt x="729" y="610"/>
                    <a:pt x="711" y="572"/>
                    <a:pt x="704" y="546"/>
                  </a:cubicBezTo>
                  <a:cubicBezTo>
                    <a:pt x="695" y="510"/>
                    <a:pt x="686" y="474"/>
                    <a:pt x="676" y="438"/>
                  </a:cubicBezTo>
                  <a:cubicBezTo>
                    <a:pt x="671" y="414"/>
                    <a:pt x="668" y="386"/>
                    <a:pt x="653" y="368"/>
                  </a:cubicBezTo>
                  <a:cubicBezTo>
                    <a:pt x="651" y="365"/>
                    <a:pt x="649" y="362"/>
                    <a:pt x="646" y="360"/>
                  </a:cubicBezTo>
                  <a:cubicBezTo>
                    <a:pt x="662" y="369"/>
                    <a:pt x="689" y="360"/>
                    <a:pt x="687" y="338"/>
                  </a:cubicBezTo>
                  <a:cubicBezTo>
                    <a:pt x="690" y="285"/>
                    <a:pt x="737" y="254"/>
                    <a:pt x="764" y="213"/>
                  </a:cubicBezTo>
                  <a:cubicBezTo>
                    <a:pt x="782" y="187"/>
                    <a:pt x="787" y="152"/>
                    <a:pt x="785" y="117"/>
                  </a:cubicBezTo>
                  <a:close/>
                  <a:moveTo>
                    <a:pt x="650" y="48"/>
                  </a:moveTo>
                  <a:cubicBezTo>
                    <a:pt x="665" y="46"/>
                    <a:pt x="680" y="46"/>
                    <a:pt x="694" y="47"/>
                  </a:cubicBezTo>
                  <a:cubicBezTo>
                    <a:pt x="709" y="48"/>
                    <a:pt x="720" y="52"/>
                    <a:pt x="733" y="43"/>
                  </a:cubicBezTo>
                  <a:cubicBezTo>
                    <a:pt x="743" y="37"/>
                    <a:pt x="744" y="24"/>
                    <a:pt x="737" y="15"/>
                  </a:cubicBezTo>
                  <a:cubicBezTo>
                    <a:pt x="724" y="0"/>
                    <a:pt x="702" y="2"/>
                    <a:pt x="683" y="2"/>
                  </a:cubicBezTo>
                  <a:cubicBezTo>
                    <a:pt x="662" y="3"/>
                    <a:pt x="640" y="6"/>
                    <a:pt x="619" y="12"/>
                  </a:cubicBezTo>
                  <a:cubicBezTo>
                    <a:pt x="594" y="20"/>
                    <a:pt x="541" y="37"/>
                    <a:pt x="546" y="70"/>
                  </a:cubicBezTo>
                  <a:cubicBezTo>
                    <a:pt x="548" y="79"/>
                    <a:pt x="560" y="79"/>
                    <a:pt x="565" y="72"/>
                  </a:cubicBezTo>
                  <a:cubicBezTo>
                    <a:pt x="570" y="64"/>
                    <a:pt x="595" y="60"/>
                    <a:pt x="605" y="57"/>
                  </a:cubicBezTo>
                  <a:cubicBezTo>
                    <a:pt x="619" y="53"/>
                    <a:pt x="635" y="50"/>
                    <a:pt x="650" y="48"/>
                  </a:cubicBezTo>
                  <a:close/>
                  <a:moveTo>
                    <a:pt x="1330" y="393"/>
                  </a:moveTo>
                  <a:cubicBezTo>
                    <a:pt x="1290" y="371"/>
                    <a:pt x="1242" y="401"/>
                    <a:pt x="1206" y="419"/>
                  </a:cubicBezTo>
                  <a:cubicBezTo>
                    <a:pt x="1159" y="442"/>
                    <a:pt x="1112" y="467"/>
                    <a:pt x="1064" y="489"/>
                  </a:cubicBezTo>
                  <a:cubicBezTo>
                    <a:pt x="1022" y="508"/>
                    <a:pt x="985" y="505"/>
                    <a:pt x="943" y="485"/>
                  </a:cubicBezTo>
                  <a:cubicBezTo>
                    <a:pt x="904" y="467"/>
                    <a:pt x="868" y="445"/>
                    <a:pt x="826" y="435"/>
                  </a:cubicBezTo>
                  <a:cubicBezTo>
                    <a:pt x="809" y="432"/>
                    <a:pt x="791" y="446"/>
                    <a:pt x="796" y="465"/>
                  </a:cubicBezTo>
                  <a:cubicBezTo>
                    <a:pt x="804" y="487"/>
                    <a:pt x="812" y="510"/>
                    <a:pt x="815" y="534"/>
                  </a:cubicBezTo>
                  <a:cubicBezTo>
                    <a:pt x="818" y="557"/>
                    <a:pt x="799" y="568"/>
                    <a:pt x="781" y="579"/>
                  </a:cubicBezTo>
                  <a:cubicBezTo>
                    <a:pt x="769" y="586"/>
                    <a:pt x="768" y="599"/>
                    <a:pt x="772" y="610"/>
                  </a:cubicBezTo>
                  <a:cubicBezTo>
                    <a:pt x="786" y="642"/>
                    <a:pt x="798" y="676"/>
                    <a:pt x="817" y="704"/>
                  </a:cubicBezTo>
                  <a:cubicBezTo>
                    <a:pt x="828" y="720"/>
                    <a:pt x="850" y="710"/>
                    <a:pt x="847" y="692"/>
                  </a:cubicBezTo>
                  <a:cubicBezTo>
                    <a:pt x="842" y="663"/>
                    <a:pt x="831" y="636"/>
                    <a:pt x="820" y="609"/>
                  </a:cubicBezTo>
                  <a:cubicBezTo>
                    <a:pt x="839" y="596"/>
                    <a:pt x="855" y="580"/>
                    <a:pt x="861" y="558"/>
                  </a:cubicBezTo>
                  <a:cubicBezTo>
                    <a:pt x="865" y="539"/>
                    <a:pt x="862" y="517"/>
                    <a:pt x="856" y="497"/>
                  </a:cubicBezTo>
                  <a:cubicBezTo>
                    <a:pt x="881" y="508"/>
                    <a:pt x="905" y="522"/>
                    <a:pt x="930" y="534"/>
                  </a:cubicBezTo>
                  <a:cubicBezTo>
                    <a:pt x="971" y="551"/>
                    <a:pt x="1012" y="559"/>
                    <a:pt x="1055" y="546"/>
                  </a:cubicBezTo>
                  <a:cubicBezTo>
                    <a:pt x="1103" y="531"/>
                    <a:pt x="1148" y="504"/>
                    <a:pt x="1193" y="482"/>
                  </a:cubicBezTo>
                  <a:cubicBezTo>
                    <a:pt x="1216" y="470"/>
                    <a:pt x="1239" y="458"/>
                    <a:pt x="1263" y="448"/>
                  </a:cubicBezTo>
                  <a:cubicBezTo>
                    <a:pt x="1285" y="438"/>
                    <a:pt x="1309" y="434"/>
                    <a:pt x="1330" y="421"/>
                  </a:cubicBezTo>
                  <a:cubicBezTo>
                    <a:pt x="1339" y="415"/>
                    <a:pt x="1341" y="400"/>
                    <a:pt x="1330" y="393"/>
                  </a:cubicBezTo>
                  <a:close/>
                  <a:moveTo>
                    <a:pt x="863" y="291"/>
                  </a:moveTo>
                  <a:cubicBezTo>
                    <a:pt x="857" y="315"/>
                    <a:pt x="856" y="337"/>
                    <a:pt x="861" y="361"/>
                  </a:cubicBezTo>
                  <a:cubicBezTo>
                    <a:pt x="864" y="375"/>
                    <a:pt x="884" y="370"/>
                    <a:pt x="886" y="357"/>
                  </a:cubicBezTo>
                  <a:cubicBezTo>
                    <a:pt x="887" y="340"/>
                    <a:pt x="892" y="322"/>
                    <a:pt x="899" y="307"/>
                  </a:cubicBezTo>
                  <a:cubicBezTo>
                    <a:pt x="903" y="298"/>
                    <a:pt x="903" y="290"/>
                    <a:pt x="896" y="283"/>
                  </a:cubicBezTo>
                  <a:cubicBezTo>
                    <a:pt x="893" y="279"/>
                    <a:pt x="888" y="277"/>
                    <a:pt x="882" y="277"/>
                  </a:cubicBezTo>
                  <a:cubicBezTo>
                    <a:pt x="874" y="277"/>
                    <a:pt x="866" y="283"/>
                    <a:pt x="863" y="291"/>
                  </a:cubicBezTo>
                  <a:close/>
                  <a:moveTo>
                    <a:pt x="200" y="366"/>
                  </a:moveTo>
                  <a:cubicBezTo>
                    <a:pt x="171" y="362"/>
                    <a:pt x="141" y="352"/>
                    <a:pt x="112" y="351"/>
                  </a:cubicBezTo>
                  <a:cubicBezTo>
                    <a:pt x="97" y="350"/>
                    <a:pt x="95" y="369"/>
                    <a:pt x="105" y="376"/>
                  </a:cubicBezTo>
                  <a:cubicBezTo>
                    <a:pt x="129" y="393"/>
                    <a:pt x="161" y="401"/>
                    <a:pt x="189" y="407"/>
                  </a:cubicBezTo>
                  <a:cubicBezTo>
                    <a:pt x="204" y="411"/>
                    <a:pt x="219" y="414"/>
                    <a:pt x="235" y="414"/>
                  </a:cubicBezTo>
                  <a:cubicBezTo>
                    <a:pt x="249" y="413"/>
                    <a:pt x="263" y="408"/>
                    <a:pt x="278" y="408"/>
                  </a:cubicBezTo>
                  <a:cubicBezTo>
                    <a:pt x="309" y="407"/>
                    <a:pt x="342" y="421"/>
                    <a:pt x="372" y="428"/>
                  </a:cubicBezTo>
                  <a:cubicBezTo>
                    <a:pt x="397" y="435"/>
                    <a:pt x="437" y="454"/>
                    <a:pt x="461" y="439"/>
                  </a:cubicBezTo>
                  <a:cubicBezTo>
                    <a:pt x="470" y="434"/>
                    <a:pt x="473" y="423"/>
                    <a:pt x="468" y="414"/>
                  </a:cubicBezTo>
                  <a:cubicBezTo>
                    <a:pt x="468" y="413"/>
                    <a:pt x="467" y="412"/>
                    <a:pt x="466" y="411"/>
                  </a:cubicBezTo>
                  <a:cubicBezTo>
                    <a:pt x="470" y="401"/>
                    <a:pt x="466" y="388"/>
                    <a:pt x="454" y="383"/>
                  </a:cubicBezTo>
                  <a:cubicBezTo>
                    <a:pt x="423" y="372"/>
                    <a:pt x="385" y="370"/>
                    <a:pt x="353" y="365"/>
                  </a:cubicBezTo>
                  <a:cubicBezTo>
                    <a:pt x="325" y="361"/>
                    <a:pt x="293" y="353"/>
                    <a:pt x="266" y="361"/>
                  </a:cubicBezTo>
                  <a:cubicBezTo>
                    <a:pt x="244" y="364"/>
                    <a:pt x="223" y="369"/>
                    <a:pt x="200" y="366"/>
                  </a:cubicBezTo>
                  <a:close/>
                  <a:moveTo>
                    <a:pt x="1111" y="323"/>
                  </a:moveTo>
                  <a:cubicBezTo>
                    <a:pt x="1133" y="333"/>
                    <a:pt x="1166" y="336"/>
                    <a:pt x="1189" y="327"/>
                  </a:cubicBezTo>
                  <a:cubicBezTo>
                    <a:pt x="1212" y="318"/>
                    <a:pt x="1232" y="292"/>
                    <a:pt x="1227" y="267"/>
                  </a:cubicBezTo>
                  <a:cubicBezTo>
                    <a:pt x="1226" y="261"/>
                    <a:pt x="1223" y="258"/>
                    <a:pt x="1220" y="255"/>
                  </a:cubicBezTo>
                  <a:cubicBezTo>
                    <a:pt x="1228" y="249"/>
                    <a:pt x="1235" y="241"/>
                    <a:pt x="1243" y="235"/>
                  </a:cubicBezTo>
                  <a:cubicBezTo>
                    <a:pt x="1256" y="225"/>
                    <a:pt x="1269" y="215"/>
                    <a:pt x="1281" y="206"/>
                  </a:cubicBezTo>
                  <a:cubicBezTo>
                    <a:pt x="1292" y="198"/>
                    <a:pt x="1287" y="178"/>
                    <a:pt x="1272" y="183"/>
                  </a:cubicBezTo>
                  <a:cubicBezTo>
                    <a:pt x="1255" y="188"/>
                    <a:pt x="1238" y="195"/>
                    <a:pt x="1223" y="205"/>
                  </a:cubicBezTo>
                  <a:cubicBezTo>
                    <a:pt x="1208" y="214"/>
                    <a:pt x="1191" y="224"/>
                    <a:pt x="1182" y="240"/>
                  </a:cubicBezTo>
                  <a:cubicBezTo>
                    <a:pt x="1177" y="249"/>
                    <a:pt x="1180" y="258"/>
                    <a:pt x="1187" y="262"/>
                  </a:cubicBezTo>
                  <a:cubicBezTo>
                    <a:pt x="1182" y="269"/>
                    <a:pt x="1178" y="278"/>
                    <a:pt x="1170" y="282"/>
                  </a:cubicBezTo>
                  <a:cubicBezTo>
                    <a:pt x="1159" y="288"/>
                    <a:pt x="1136" y="283"/>
                    <a:pt x="1126" y="279"/>
                  </a:cubicBezTo>
                  <a:cubicBezTo>
                    <a:pt x="1094" y="264"/>
                    <a:pt x="1105" y="227"/>
                    <a:pt x="1090" y="201"/>
                  </a:cubicBezTo>
                  <a:cubicBezTo>
                    <a:pt x="1088" y="197"/>
                    <a:pt x="1083" y="195"/>
                    <a:pt x="1079" y="198"/>
                  </a:cubicBezTo>
                  <a:cubicBezTo>
                    <a:pt x="1035" y="230"/>
                    <a:pt x="1070" y="305"/>
                    <a:pt x="1111" y="323"/>
                  </a:cubicBezTo>
                  <a:close/>
                </a:path>
              </a:pathLst>
            </a:custGeom>
            <a:solidFill>
              <a:srgbClr val="FFFFFF">
                <a:alpha val="14902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310291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Unicorn University </a:t>
            </a:r>
            <a:r>
              <a:rPr lang="en-US" dirty="0" err="1" smtClean="0"/>
              <a:t>s.r.o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BC6-AE21-4DEA-82CA-C5B7C0A09A9D}" type="slidenum">
              <a:rPr lang="cs-CZ" smtClean="0"/>
              <a:pPr/>
              <a:t>17</a:t>
            </a:fld>
            <a:endParaRPr lang="cs-CZ" dirty="0"/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Lineární transformace proměnných</a:t>
            </a:r>
            <a:endParaRPr lang="cs-CZ" dirty="0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39" y="1365421"/>
            <a:ext cx="10748642" cy="446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1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/>
          <p:cNvSpPr>
            <a:spLocks noGrp="1"/>
          </p:cNvSpPr>
          <p:nvPr>
            <p:ph type="title"/>
          </p:nvPr>
        </p:nvSpPr>
        <p:spPr>
          <a:xfrm>
            <a:off x="487772" y="1499913"/>
            <a:ext cx="5764747" cy="4203114"/>
          </a:xfrm>
        </p:spPr>
        <p:txBody>
          <a:bodyPr/>
          <a:lstStyle/>
          <a:p>
            <a:r>
              <a:rPr lang="cs-CZ" dirty="0" smtClean="0"/>
              <a:t>Odlehlá a vlivná pozorování</a:t>
            </a:r>
            <a:endParaRPr lang="cs-CZ" dirty="0"/>
          </a:p>
        </p:txBody>
      </p:sp>
      <p:grpSp>
        <p:nvGrpSpPr>
          <p:cNvPr id="8" name="Skupina 7"/>
          <p:cNvGrpSpPr/>
          <p:nvPr/>
        </p:nvGrpSpPr>
        <p:grpSpPr>
          <a:xfrm>
            <a:off x="6145124" y="1499913"/>
            <a:ext cx="5029200" cy="2962574"/>
            <a:chOff x="6541939" y="2069262"/>
            <a:chExt cx="5029200" cy="2962574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1939" y="2069262"/>
              <a:ext cx="5029200" cy="2857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Freeform 7"/>
            <p:cNvSpPr>
              <a:spLocks noEditPoints="1"/>
            </p:cNvSpPr>
            <p:nvPr/>
          </p:nvSpPr>
          <p:spPr bwMode="auto">
            <a:xfrm>
              <a:off x="6541939" y="2218787"/>
              <a:ext cx="5029200" cy="2813049"/>
            </a:xfrm>
            <a:custGeom>
              <a:avLst/>
              <a:gdLst>
                <a:gd name="T0" fmla="*/ 104 w 1341"/>
                <a:gd name="T1" fmla="*/ 546 h 750"/>
                <a:gd name="T2" fmla="*/ 111 w 1341"/>
                <a:gd name="T3" fmla="*/ 532 h 750"/>
                <a:gd name="T4" fmla="*/ 157 w 1341"/>
                <a:gd name="T5" fmla="*/ 568 h 750"/>
                <a:gd name="T6" fmla="*/ 367 w 1341"/>
                <a:gd name="T7" fmla="*/ 593 h 750"/>
                <a:gd name="T8" fmla="*/ 244 w 1341"/>
                <a:gd name="T9" fmla="*/ 664 h 750"/>
                <a:gd name="T10" fmla="*/ 243 w 1341"/>
                <a:gd name="T11" fmla="*/ 663 h 750"/>
                <a:gd name="T12" fmla="*/ 200 w 1341"/>
                <a:gd name="T13" fmla="*/ 664 h 750"/>
                <a:gd name="T14" fmla="*/ 188 w 1341"/>
                <a:gd name="T15" fmla="*/ 679 h 750"/>
                <a:gd name="T16" fmla="*/ 141 w 1341"/>
                <a:gd name="T17" fmla="*/ 729 h 750"/>
                <a:gd name="T18" fmla="*/ 236 w 1341"/>
                <a:gd name="T19" fmla="*/ 708 h 750"/>
                <a:gd name="T20" fmla="*/ 241 w 1341"/>
                <a:gd name="T21" fmla="*/ 689 h 750"/>
                <a:gd name="T22" fmla="*/ 339 w 1341"/>
                <a:gd name="T23" fmla="*/ 633 h 750"/>
                <a:gd name="T24" fmla="*/ 413 w 1341"/>
                <a:gd name="T25" fmla="*/ 573 h 750"/>
                <a:gd name="T26" fmla="*/ 486 w 1341"/>
                <a:gd name="T27" fmla="*/ 627 h 750"/>
                <a:gd name="T28" fmla="*/ 54 w 1341"/>
                <a:gd name="T29" fmla="*/ 256 h 750"/>
                <a:gd name="T30" fmla="*/ 141 w 1341"/>
                <a:gd name="T31" fmla="*/ 152 h 750"/>
                <a:gd name="T32" fmla="*/ 8 w 1341"/>
                <a:gd name="T33" fmla="*/ 128 h 750"/>
                <a:gd name="T34" fmla="*/ 183 w 1341"/>
                <a:gd name="T35" fmla="*/ 95 h 750"/>
                <a:gd name="T36" fmla="*/ 222 w 1341"/>
                <a:gd name="T37" fmla="*/ 218 h 750"/>
                <a:gd name="T38" fmla="*/ 171 w 1341"/>
                <a:gd name="T39" fmla="*/ 245 h 750"/>
                <a:gd name="T40" fmla="*/ 340 w 1341"/>
                <a:gd name="T41" fmla="*/ 203 h 750"/>
                <a:gd name="T42" fmla="*/ 349 w 1341"/>
                <a:gd name="T43" fmla="*/ 53 h 750"/>
                <a:gd name="T44" fmla="*/ 785 w 1341"/>
                <a:gd name="T45" fmla="*/ 117 h 750"/>
                <a:gd name="T46" fmla="*/ 803 w 1341"/>
                <a:gd name="T47" fmla="*/ 70 h 750"/>
                <a:gd name="T48" fmla="*/ 750 w 1341"/>
                <a:gd name="T49" fmla="*/ 55 h 750"/>
                <a:gd name="T50" fmla="*/ 577 w 1341"/>
                <a:gd name="T51" fmla="*/ 330 h 750"/>
                <a:gd name="T52" fmla="*/ 625 w 1341"/>
                <a:gd name="T53" fmla="*/ 425 h 750"/>
                <a:gd name="T54" fmla="*/ 651 w 1341"/>
                <a:gd name="T55" fmla="*/ 631 h 750"/>
                <a:gd name="T56" fmla="*/ 632 w 1341"/>
                <a:gd name="T57" fmla="*/ 700 h 750"/>
                <a:gd name="T58" fmla="*/ 700 w 1341"/>
                <a:gd name="T59" fmla="*/ 652 h 750"/>
                <a:gd name="T60" fmla="*/ 653 w 1341"/>
                <a:gd name="T61" fmla="*/ 368 h 750"/>
                <a:gd name="T62" fmla="*/ 785 w 1341"/>
                <a:gd name="T63" fmla="*/ 117 h 750"/>
                <a:gd name="T64" fmla="*/ 737 w 1341"/>
                <a:gd name="T65" fmla="*/ 15 h 750"/>
                <a:gd name="T66" fmla="*/ 565 w 1341"/>
                <a:gd name="T67" fmla="*/ 72 h 750"/>
                <a:gd name="T68" fmla="*/ 1206 w 1341"/>
                <a:gd name="T69" fmla="*/ 419 h 750"/>
                <a:gd name="T70" fmla="*/ 796 w 1341"/>
                <a:gd name="T71" fmla="*/ 465 h 750"/>
                <a:gd name="T72" fmla="*/ 817 w 1341"/>
                <a:gd name="T73" fmla="*/ 704 h 750"/>
                <a:gd name="T74" fmla="*/ 856 w 1341"/>
                <a:gd name="T75" fmla="*/ 497 h 750"/>
                <a:gd name="T76" fmla="*/ 1263 w 1341"/>
                <a:gd name="T77" fmla="*/ 448 h 750"/>
                <a:gd name="T78" fmla="*/ 861 w 1341"/>
                <a:gd name="T79" fmla="*/ 361 h 750"/>
                <a:gd name="T80" fmla="*/ 882 w 1341"/>
                <a:gd name="T81" fmla="*/ 277 h 750"/>
                <a:gd name="T82" fmla="*/ 105 w 1341"/>
                <a:gd name="T83" fmla="*/ 376 h 750"/>
                <a:gd name="T84" fmla="*/ 372 w 1341"/>
                <a:gd name="T85" fmla="*/ 428 h 750"/>
                <a:gd name="T86" fmla="*/ 454 w 1341"/>
                <a:gd name="T87" fmla="*/ 383 h 750"/>
                <a:gd name="T88" fmla="*/ 1111 w 1341"/>
                <a:gd name="T89" fmla="*/ 323 h 750"/>
                <a:gd name="T90" fmla="*/ 1243 w 1341"/>
                <a:gd name="T91" fmla="*/ 235 h 750"/>
                <a:gd name="T92" fmla="*/ 1182 w 1341"/>
                <a:gd name="T93" fmla="*/ 240 h 750"/>
                <a:gd name="T94" fmla="*/ 1090 w 1341"/>
                <a:gd name="T95" fmla="*/ 201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41" h="750">
                  <a:moveTo>
                    <a:pt x="123" y="596"/>
                  </a:moveTo>
                  <a:cubicBezTo>
                    <a:pt x="108" y="600"/>
                    <a:pt x="90" y="597"/>
                    <a:pt x="79" y="586"/>
                  </a:cubicBezTo>
                  <a:cubicBezTo>
                    <a:pt x="67" y="573"/>
                    <a:pt x="68" y="554"/>
                    <a:pt x="83" y="544"/>
                  </a:cubicBezTo>
                  <a:cubicBezTo>
                    <a:pt x="89" y="539"/>
                    <a:pt x="99" y="541"/>
                    <a:pt x="104" y="546"/>
                  </a:cubicBezTo>
                  <a:cubicBezTo>
                    <a:pt x="105" y="547"/>
                    <a:pt x="105" y="547"/>
                    <a:pt x="105" y="547"/>
                  </a:cubicBezTo>
                  <a:cubicBezTo>
                    <a:pt x="106" y="547"/>
                    <a:pt x="106" y="546"/>
                    <a:pt x="105" y="547"/>
                  </a:cubicBezTo>
                  <a:cubicBezTo>
                    <a:pt x="109" y="543"/>
                    <a:pt x="109" y="540"/>
                    <a:pt x="110" y="534"/>
                  </a:cubicBezTo>
                  <a:cubicBezTo>
                    <a:pt x="111" y="533"/>
                    <a:pt x="111" y="533"/>
                    <a:pt x="111" y="532"/>
                  </a:cubicBezTo>
                  <a:cubicBezTo>
                    <a:pt x="111" y="532"/>
                    <a:pt x="111" y="531"/>
                    <a:pt x="111" y="529"/>
                  </a:cubicBezTo>
                  <a:cubicBezTo>
                    <a:pt x="112" y="523"/>
                    <a:pt x="113" y="518"/>
                    <a:pt x="117" y="512"/>
                  </a:cubicBezTo>
                  <a:cubicBezTo>
                    <a:pt x="129" y="492"/>
                    <a:pt x="157" y="498"/>
                    <a:pt x="165" y="519"/>
                  </a:cubicBezTo>
                  <a:cubicBezTo>
                    <a:pt x="170" y="533"/>
                    <a:pt x="164" y="555"/>
                    <a:pt x="157" y="568"/>
                  </a:cubicBezTo>
                  <a:cubicBezTo>
                    <a:pt x="150" y="581"/>
                    <a:pt x="137" y="592"/>
                    <a:pt x="123" y="596"/>
                  </a:cubicBezTo>
                  <a:close/>
                  <a:moveTo>
                    <a:pt x="413" y="573"/>
                  </a:moveTo>
                  <a:cubicBezTo>
                    <a:pt x="403" y="564"/>
                    <a:pt x="387" y="562"/>
                    <a:pt x="377" y="573"/>
                  </a:cubicBezTo>
                  <a:cubicBezTo>
                    <a:pt x="371" y="579"/>
                    <a:pt x="369" y="586"/>
                    <a:pt x="367" y="593"/>
                  </a:cubicBezTo>
                  <a:cubicBezTo>
                    <a:pt x="368" y="590"/>
                    <a:pt x="367" y="593"/>
                    <a:pt x="366" y="594"/>
                  </a:cubicBezTo>
                  <a:cubicBezTo>
                    <a:pt x="363" y="593"/>
                    <a:pt x="359" y="592"/>
                    <a:pt x="355" y="593"/>
                  </a:cubicBezTo>
                  <a:cubicBezTo>
                    <a:pt x="333" y="598"/>
                    <a:pt x="310" y="616"/>
                    <a:pt x="291" y="629"/>
                  </a:cubicBezTo>
                  <a:cubicBezTo>
                    <a:pt x="275" y="640"/>
                    <a:pt x="259" y="651"/>
                    <a:pt x="244" y="664"/>
                  </a:cubicBezTo>
                  <a:cubicBezTo>
                    <a:pt x="241" y="666"/>
                    <a:pt x="238" y="669"/>
                    <a:pt x="235" y="671"/>
                  </a:cubicBezTo>
                  <a:cubicBezTo>
                    <a:pt x="235" y="671"/>
                    <a:pt x="235" y="671"/>
                    <a:pt x="235" y="671"/>
                  </a:cubicBezTo>
                  <a:cubicBezTo>
                    <a:pt x="238" y="669"/>
                    <a:pt x="241" y="666"/>
                    <a:pt x="244" y="664"/>
                  </a:cubicBezTo>
                  <a:cubicBezTo>
                    <a:pt x="244" y="663"/>
                    <a:pt x="244" y="663"/>
                    <a:pt x="243" y="663"/>
                  </a:cubicBezTo>
                  <a:cubicBezTo>
                    <a:pt x="233" y="645"/>
                    <a:pt x="207" y="644"/>
                    <a:pt x="200" y="664"/>
                  </a:cubicBezTo>
                  <a:cubicBezTo>
                    <a:pt x="200" y="664"/>
                    <a:pt x="200" y="665"/>
                    <a:pt x="200" y="665"/>
                  </a:cubicBezTo>
                  <a:cubicBezTo>
                    <a:pt x="200" y="665"/>
                    <a:pt x="200" y="665"/>
                    <a:pt x="200" y="665"/>
                  </a:cubicBezTo>
                  <a:cubicBezTo>
                    <a:pt x="200" y="664"/>
                    <a:pt x="200" y="664"/>
                    <a:pt x="200" y="664"/>
                  </a:cubicBezTo>
                  <a:cubicBezTo>
                    <a:pt x="201" y="662"/>
                    <a:pt x="201" y="662"/>
                    <a:pt x="200" y="665"/>
                  </a:cubicBezTo>
                  <a:cubicBezTo>
                    <a:pt x="199" y="665"/>
                    <a:pt x="199" y="665"/>
                    <a:pt x="199" y="665"/>
                  </a:cubicBezTo>
                  <a:cubicBezTo>
                    <a:pt x="198" y="666"/>
                    <a:pt x="197" y="667"/>
                    <a:pt x="196" y="668"/>
                  </a:cubicBezTo>
                  <a:cubicBezTo>
                    <a:pt x="192" y="671"/>
                    <a:pt x="190" y="675"/>
                    <a:pt x="188" y="679"/>
                  </a:cubicBezTo>
                  <a:cubicBezTo>
                    <a:pt x="187" y="679"/>
                    <a:pt x="187" y="680"/>
                    <a:pt x="186" y="681"/>
                  </a:cubicBezTo>
                  <a:cubicBezTo>
                    <a:pt x="177" y="690"/>
                    <a:pt x="174" y="684"/>
                    <a:pt x="162" y="688"/>
                  </a:cubicBezTo>
                  <a:cubicBezTo>
                    <a:pt x="159" y="688"/>
                    <a:pt x="157" y="688"/>
                    <a:pt x="155" y="689"/>
                  </a:cubicBezTo>
                  <a:cubicBezTo>
                    <a:pt x="138" y="695"/>
                    <a:pt x="132" y="714"/>
                    <a:pt x="141" y="729"/>
                  </a:cubicBezTo>
                  <a:cubicBezTo>
                    <a:pt x="149" y="743"/>
                    <a:pt x="165" y="750"/>
                    <a:pt x="180" y="750"/>
                  </a:cubicBezTo>
                  <a:cubicBezTo>
                    <a:pt x="195" y="750"/>
                    <a:pt x="211" y="742"/>
                    <a:pt x="221" y="731"/>
                  </a:cubicBezTo>
                  <a:cubicBezTo>
                    <a:pt x="226" y="726"/>
                    <a:pt x="232" y="718"/>
                    <a:pt x="236" y="709"/>
                  </a:cubicBezTo>
                  <a:cubicBezTo>
                    <a:pt x="236" y="709"/>
                    <a:pt x="236" y="709"/>
                    <a:pt x="236" y="708"/>
                  </a:cubicBezTo>
                  <a:cubicBezTo>
                    <a:pt x="240" y="702"/>
                    <a:pt x="244" y="694"/>
                    <a:pt x="246" y="687"/>
                  </a:cubicBezTo>
                  <a:cubicBezTo>
                    <a:pt x="245" y="687"/>
                    <a:pt x="243" y="688"/>
                    <a:pt x="241" y="689"/>
                  </a:cubicBezTo>
                  <a:cubicBezTo>
                    <a:pt x="241" y="689"/>
                    <a:pt x="241" y="689"/>
                    <a:pt x="241" y="689"/>
                  </a:cubicBezTo>
                  <a:cubicBezTo>
                    <a:pt x="241" y="689"/>
                    <a:pt x="241" y="689"/>
                    <a:pt x="241" y="689"/>
                  </a:cubicBezTo>
                  <a:cubicBezTo>
                    <a:pt x="241" y="689"/>
                    <a:pt x="241" y="689"/>
                    <a:pt x="241" y="689"/>
                  </a:cubicBezTo>
                  <a:cubicBezTo>
                    <a:pt x="243" y="688"/>
                    <a:pt x="245" y="687"/>
                    <a:pt x="246" y="687"/>
                  </a:cubicBezTo>
                  <a:cubicBezTo>
                    <a:pt x="265" y="676"/>
                    <a:pt x="283" y="666"/>
                    <a:pt x="302" y="655"/>
                  </a:cubicBezTo>
                  <a:cubicBezTo>
                    <a:pt x="313" y="649"/>
                    <a:pt x="326" y="640"/>
                    <a:pt x="339" y="633"/>
                  </a:cubicBezTo>
                  <a:cubicBezTo>
                    <a:pt x="342" y="641"/>
                    <a:pt x="350" y="648"/>
                    <a:pt x="359" y="649"/>
                  </a:cubicBezTo>
                  <a:cubicBezTo>
                    <a:pt x="371" y="652"/>
                    <a:pt x="382" y="648"/>
                    <a:pt x="392" y="641"/>
                  </a:cubicBezTo>
                  <a:cubicBezTo>
                    <a:pt x="401" y="634"/>
                    <a:pt x="409" y="627"/>
                    <a:pt x="416" y="618"/>
                  </a:cubicBezTo>
                  <a:cubicBezTo>
                    <a:pt x="424" y="605"/>
                    <a:pt x="426" y="584"/>
                    <a:pt x="413" y="573"/>
                  </a:cubicBezTo>
                  <a:close/>
                  <a:moveTo>
                    <a:pt x="486" y="606"/>
                  </a:moveTo>
                  <a:cubicBezTo>
                    <a:pt x="471" y="599"/>
                    <a:pt x="454" y="601"/>
                    <a:pt x="438" y="599"/>
                  </a:cubicBezTo>
                  <a:cubicBezTo>
                    <a:pt x="420" y="596"/>
                    <a:pt x="413" y="619"/>
                    <a:pt x="430" y="625"/>
                  </a:cubicBezTo>
                  <a:cubicBezTo>
                    <a:pt x="447" y="631"/>
                    <a:pt x="469" y="638"/>
                    <a:pt x="486" y="627"/>
                  </a:cubicBezTo>
                  <a:cubicBezTo>
                    <a:pt x="493" y="623"/>
                    <a:pt x="494" y="610"/>
                    <a:pt x="486" y="606"/>
                  </a:cubicBezTo>
                  <a:close/>
                  <a:moveTo>
                    <a:pt x="21" y="284"/>
                  </a:moveTo>
                  <a:cubicBezTo>
                    <a:pt x="12" y="276"/>
                    <a:pt x="17" y="262"/>
                    <a:pt x="28" y="259"/>
                  </a:cubicBezTo>
                  <a:cubicBezTo>
                    <a:pt x="36" y="256"/>
                    <a:pt x="45" y="256"/>
                    <a:pt x="54" y="256"/>
                  </a:cubicBezTo>
                  <a:cubicBezTo>
                    <a:pt x="75" y="246"/>
                    <a:pt x="96" y="237"/>
                    <a:pt x="117" y="228"/>
                  </a:cubicBezTo>
                  <a:cubicBezTo>
                    <a:pt x="131" y="222"/>
                    <a:pt x="136" y="218"/>
                    <a:pt x="136" y="203"/>
                  </a:cubicBezTo>
                  <a:cubicBezTo>
                    <a:pt x="136" y="194"/>
                    <a:pt x="135" y="186"/>
                    <a:pt x="134" y="178"/>
                  </a:cubicBezTo>
                  <a:cubicBezTo>
                    <a:pt x="131" y="169"/>
                    <a:pt x="133" y="157"/>
                    <a:pt x="141" y="152"/>
                  </a:cubicBezTo>
                  <a:cubicBezTo>
                    <a:pt x="144" y="149"/>
                    <a:pt x="148" y="147"/>
                    <a:pt x="152" y="146"/>
                  </a:cubicBezTo>
                  <a:cubicBezTo>
                    <a:pt x="158" y="144"/>
                    <a:pt x="164" y="141"/>
                    <a:pt x="169" y="136"/>
                  </a:cubicBezTo>
                  <a:cubicBezTo>
                    <a:pt x="146" y="139"/>
                    <a:pt x="121" y="137"/>
                    <a:pt x="98" y="137"/>
                  </a:cubicBezTo>
                  <a:cubicBezTo>
                    <a:pt x="69" y="136"/>
                    <a:pt x="37" y="137"/>
                    <a:pt x="8" y="128"/>
                  </a:cubicBezTo>
                  <a:cubicBezTo>
                    <a:pt x="0" y="125"/>
                    <a:pt x="0" y="114"/>
                    <a:pt x="8" y="111"/>
                  </a:cubicBezTo>
                  <a:cubicBezTo>
                    <a:pt x="46" y="100"/>
                    <a:pt x="90" y="102"/>
                    <a:pt x="129" y="100"/>
                  </a:cubicBezTo>
                  <a:cubicBezTo>
                    <a:pt x="139" y="99"/>
                    <a:pt x="148" y="99"/>
                    <a:pt x="158" y="98"/>
                  </a:cubicBezTo>
                  <a:cubicBezTo>
                    <a:pt x="166" y="97"/>
                    <a:pt x="175" y="93"/>
                    <a:pt x="183" y="95"/>
                  </a:cubicBezTo>
                  <a:cubicBezTo>
                    <a:pt x="191" y="97"/>
                    <a:pt x="198" y="105"/>
                    <a:pt x="197" y="114"/>
                  </a:cubicBezTo>
                  <a:cubicBezTo>
                    <a:pt x="197" y="119"/>
                    <a:pt x="195" y="123"/>
                    <a:pt x="193" y="127"/>
                  </a:cubicBezTo>
                  <a:cubicBezTo>
                    <a:pt x="198" y="127"/>
                    <a:pt x="203" y="130"/>
                    <a:pt x="206" y="133"/>
                  </a:cubicBezTo>
                  <a:cubicBezTo>
                    <a:pt x="227" y="150"/>
                    <a:pt x="221" y="194"/>
                    <a:pt x="222" y="218"/>
                  </a:cubicBezTo>
                  <a:cubicBezTo>
                    <a:pt x="224" y="242"/>
                    <a:pt x="234" y="278"/>
                    <a:pt x="203" y="287"/>
                  </a:cubicBezTo>
                  <a:cubicBezTo>
                    <a:pt x="172" y="295"/>
                    <a:pt x="136" y="295"/>
                    <a:pt x="105" y="298"/>
                  </a:cubicBezTo>
                  <a:cubicBezTo>
                    <a:pt x="78" y="301"/>
                    <a:pt x="42" y="305"/>
                    <a:pt x="21" y="284"/>
                  </a:cubicBezTo>
                  <a:close/>
                  <a:moveTo>
                    <a:pt x="171" y="245"/>
                  </a:moveTo>
                  <a:cubicBezTo>
                    <a:pt x="173" y="245"/>
                    <a:pt x="176" y="244"/>
                    <a:pt x="179" y="244"/>
                  </a:cubicBezTo>
                  <a:cubicBezTo>
                    <a:pt x="178" y="240"/>
                    <a:pt x="178" y="237"/>
                    <a:pt x="177" y="233"/>
                  </a:cubicBezTo>
                  <a:cubicBezTo>
                    <a:pt x="176" y="237"/>
                    <a:pt x="173" y="241"/>
                    <a:pt x="171" y="245"/>
                  </a:cubicBezTo>
                  <a:close/>
                  <a:moveTo>
                    <a:pt x="340" y="203"/>
                  </a:moveTo>
                  <a:cubicBezTo>
                    <a:pt x="364" y="200"/>
                    <a:pt x="380" y="182"/>
                    <a:pt x="389" y="162"/>
                  </a:cubicBezTo>
                  <a:cubicBezTo>
                    <a:pt x="400" y="136"/>
                    <a:pt x="400" y="105"/>
                    <a:pt x="397" y="78"/>
                  </a:cubicBezTo>
                  <a:cubicBezTo>
                    <a:pt x="395" y="60"/>
                    <a:pt x="388" y="26"/>
                    <a:pt x="366" y="23"/>
                  </a:cubicBezTo>
                  <a:cubicBezTo>
                    <a:pt x="349" y="21"/>
                    <a:pt x="337" y="38"/>
                    <a:pt x="349" y="53"/>
                  </a:cubicBezTo>
                  <a:cubicBezTo>
                    <a:pt x="377" y="85"/>
                    <a:pt x="368" y="200"/>
                    <a:pt x="306" y="171"/>
                  </a:cubicBezTo>
                  <a:cubicBezTo>
                    <a:pt x="298" y="168"/>
                    <a:pt x="292" y="175"/>
                    <a:pt x="295" y="182"/>
                  </a:cubicBezTo>
                  <a:cubicBezTo>
                    <a:pt x="303" y="199"/>
                    <a:pt x="322" y="206"/>
                    <a:pt x="340" y="203"/>
                  </a:cubicBezTo>
                  <a:close/>
                  <a:moveTo>
                    <a:pt x="785" y="117"/>
                  </a:moveTo>
                  <a:cubicBezTo>
                    <a:pt x="788" y="118"/>
                    <a:pt x="792" y="118"/>
                    <a:pt x="795" y="117"/>
                  </a:cubicBezTo>
                  <a:cubicBezTo>
                    <a:pt x="840" y="101"/>
                    <a:pt x="886" y="98"/>
                    <a:pt x="933" y="100"/>
                  </a:cubicBezTo>
                  <a:cubicBezTo>
                    <a:pt x="943" y="101"/>
                    <a:pt x="948" y="85"/>
                    <a:pt x="938" y="80"/>
                  </a:cubicBezTo>
                  <a:cubicBezTo>
                    <a:pt x="895" y="62"/>
                    <a:pt x="849" y="60"/>
                    <a:pt x="803" y="70"/>
                  </a:cubicBezTo>
                  <a:cubicBezTo>
                    <a:pt x="802" y="67"/>
                    <a:pt x="800" y="65"/>
                    <a:pt x="798" y="63"/>
                  </a:cubicBezTo>
                  <a:cubicBezTo>
                    <a:pt x="792" y="59"/>
                    <a:pt x="784" y="57"/>
                    <a:pt x="777" y="58"/>
                  </a:cubicBezTo>
                  <a:cubicBezTo>
                    <a:pt x="776" y="57"/>
                    <a:pt x="776" y="56"/>
                    <a:pt x="776" y="55"/>
                  </a:cubicBezTo>
                  <a:cubicBezTo>
                    <a:pt x="773" y="43"/>
                    <a:pt x="752" y="41"/>
                    <a:pt x="750" y="55"/>
                  </a:cubicBezTo>
                  <a:cubicBezTo>
                    <a:pt x="745" y="85"/>
                    <a:pt x="743" y="115"/>
                    <a:pt x="737" y="145"/>
                  </a:cubicBezTo>
                  <a:cubicBezTo>
                    <a:pt x="733" y="173"/>
                    <a:pt x="721" y="189"/>
                    <a:pt x="702" y="209"/>
                  </a:cubicBezTo>
                  <a:cubicBezTo>
                    <a:pt x="673" y="241"/>
                    <a:pt x="644" y="277"/>
                    <a:pt x="637" y="320"/>
                  </a:cubicBezTo>
                  <a:cubicBezTo>
                    <a:pt x="616" y="322"/>
                    <a:pt x="595" y="324"/>
                    <a:pt x="577" y="330"/>
                  </a:cubicBezTo>
                  <a:cubicBezTo>
                    <a:pt x="565" y="334"/>
                    <a:pt x="564" y="351"/>
                    <a:pt x="577" y="354"/>
                  </a:cubicBezTo>
                  <a:cubicBezTo>
                    <a:pt x="588" y="357"/>
                    <a:pt x="601" y="359"/>
                    <a:pt x="613" y="359"/>
                  </a:cubicBezTo>
                  <a:cubicBezTo>
                    <a:pt x="604" y="370"/>
                    <a:pt x="602" y="389"/>
                    <a:pt x="617" y="398"/>
                  </a:cubicBezTo>
                  <a:cubicBezTo>
                    <a:pt x="620" y="399"/>
                    <a:pt x="623" y="416"/>
                    <a:pt x="625" y="425"/>
                  </a:cubicBezTo>
                  <a:cubicBezTo>
                    <a:pt x="619" y="445"/>
                    <a:pt x="622" y="467"/>
                    <a:pt x="624" y="487"/>
                  </a:cubicBezTo>
                  <a:cubicBezTo>
                    <a:pt x="628" y="518"/>
                    <a:pt x="633" y="548"/>
                    <a:pt x="639" y="578"/>
                  </a:cubicBezTo>
                  <a:cubicBezTo>
                    <a:pt x="642" y="592"/>
                    <a:pt x="645" y="606"/>
                    <a:pt x="648" y="620"/>
                  </a:cubicBezTo>
                  <a:cubicBezTo>
                    <a:pt x="648" y="622"/>
                    <a:pt x="650" y="626"/>
                    <a:pt x="651" y="631"/>
                  </a:cubicBezTo>
                  <a:cubicBezTo>
                    <a:pt x="648" y="633"/>
                    <a:pt x="645" y="635"/>
                    <a:pt x="643" y="636"/>
                  </a:cubicBezTo>
                  <a:cubicBezTo>
                    <a:pt x="636" y="641"/>
                    <a:pt x="628" y="646"/>
                    <a:pt x="621" y="651"/>
                  </a:cubicBezTo>
                  <a:cubicBezTo>
                    <a:pt x="613" y="654"/>
                    <a:pt x="606" y="659"/>
                    <a:pt x="600" y="668"/>
                  </a:cubicBezTo>
                  <a:cubicBezTo>
                    <a:pt x="586" y="687"/>
                    <a:pt x="613" y="713"/>
                    <a:pt x="632" y="700"/>
                  </a:cubicBezTo>
                  <a:cubicBezTo>
                    <a:pt x="636" y="697"/>
                    <a:pt x="640" y="695"/>
                    <a:pt x="644" y="692"/>
                  </a:cubicBezTo>
                  <a:cubicBezTo>
                    <a:pt x="650" y="692"/>
                    <a:pt x="661" y="691"/>
                    <a:pt x="664" y="690"/>
                  </a:cubicBezTo>
                  <a:cubicBezTo>
                    <a:pt x="673" y="688"/>
                    <a:pt x="683" y="684"/>
                    <a:pt x="689" y="676"/>
                  </a:cubicBezTo>
                  <a:cubicBezTo>
                    <a:pt x="696" y="669"/>
                    <a:pt x="699" y="660"/>
                    <a:pt x="700" y="652"/>
                  </a:cubicBezTo>
                  <a:cubicBezTo>
                    <a:pt x="705" y="647"/>
                    <a:pt x="710" y="642"/>
                    <a:pt x="714" y="636"/>
                  </a:cubicBezTo>
                  <a:cubicBezTo>
                    <a:pt x="729" y="610"/>
                    <a:pt x="711" y="572"/>
                    <a:pt x="704" y="546"/>
                  </a:cubicBezTo>
                  <a:cubicBezTo>
                    <a:pt x="695" y="510"/>
                    <a:pt x="686" y="474"/>
                    <a:pt x="676" y="438"/>
                  </a:cubicBezTo>
                  <a:cubicBezTo>
                    <a:pt x="671" y="414"/>
                    <a:pt x="668" y="386"/>
                    <a:pt x="653" y="368"/>
                  </a:cubicBezTo>
                  <a:cubicBezTo>
                    <a:pt x="651" y="365"/>
                    <a:pt x="649" y="362"/>
                    <a:pt x="646" y="360"/>
                  </a:cubicBezTo>
                  <a:cubicBezTo>
                    <a:pt x="662" y="369"/>
                    <a:pt x="689" y="360"/>
                    <a:pt x="687" y="338"/>
                  </a:cubicBezTo>
                  <a:cubicBezTo>
                    <a:pt x="690" y="285"/>
                    <a:pt x="737" y="254"/>
                    <a:pt x="764" y="213"/>
                  </a:cubicBezTo>
                  <a:cubicBezTo>
                    <a:pt x="782" y="187"/>
                    <a:pt x="787" y="152"/>
                    <a:pt x="785" y="117"/>
                  </a:cubicBezTo>
                  <a:close/>
                  <a:moveTo>
                    <a:pt x="650" y="48"/>
                  </a:moveTo>
                  <a:cubicBezTo>
                    <a:pt x="665" y="46"/>
                    <a:pt x="680" y="46"/>
                    <a:pt x="694" y="47"/>
                  </a:cubicBezTo>
                  <a:cubicBezTo>
                    <a:pt x="709" y="48"/>
                    <a:pt x="720" y="52"/>
                    <a:pt x="733" y="43"/>
                  </a:cubicBezTo>
                  <a:cubicBezTo>
                    <a:pt x="743" y="37"/>
                    <a:pt x="744" y="24"/>
                    <a:pt x="737" y="15"/>
                  </a:cubicBezTo>
                  <a:cubicBezTo>
                    <a:pt x="724" y="0"/>
                    <a:pt x="702" y="2"/>
                    <a:pt x="683" y="2"/>
                  </a:cubicBezTo>
                  <a:cubicBezTo>
                    <a:pt x="662" y="3"/>
                    <a:pt x="640" y="6"/>
                    <a:pt x="619" y="12"/>
                  </a:cubicBezTo>
                  <a:cubicBezTo>
                    <a:pt x="594" y="20"/>
                    <a:pt x="541" y="37"/>
                    <a:pt x="546" y="70"/>
                  </a:cubicBezTo>
                  <a:cubicBezTo>
                    <a:pt x="548" y="79"/>
                    <a:pt x="560" y="79"/>
                    <a:pt x="565" y="72"/>
                  </a:cubicBezTo>
                  <a:cubicBezTo>
                    <a:pt x="570" y="64"/>
                    <a:pt x="595" y="60"/>
                    <a:pt x="605" y="57"/>
                  </a:cubicBezTo>
                  <a:cubicBezTo>
                    <a:pt x="619" y="53"/>
                    <a:pt x="635" y="50"/>
                    <a:pt x="650" y="48"/>
                  </a:cubicBezTo>
                  <a:close/>
                  <a:moveTo>
                    <a:pt x="1330" y="393"/>
                  </a:moveTo>
                  <a:cubicBezTo>
                    <a:pt x="1290" y="371"/>
                    <a:pt x="1242" y="401"/>
                    <a:pt x="1206" y="419"/>
                  </a:cubicBezTo>
                  <a:cubicBezTo>
                    <a:pt x="1159" y="442"/>
                    <a:pt x="1112" y="467"/>
                    <a:pt x="1064" y="489"/>
                  </a:cubicBezTo>
                  <a:cubicBezTo>
                    <a:pt x="1022" y="508"/>
                    <a:pt x="985" y="505"/>
                    <a:pt x="943" y="485"/>
                  </a:cubicBezTo>
                  <a:cubicBezTo>
                    <a:pt x="904" y="467"/>
                    <a:pt x="868" y="445"/>
                    <a:pt x="826" y="435"/>
                  </a:cubicBezTo>
                  <a:cubicBezTo>
                    <a:pt x="809" y="432"/>
                    <a:pt x="791" y="446"/>
                    <a:pt x="796" y="465"/>
                  </a:cubicBezTo>
                  <a:cubicBezTo>
                    <a:pt x="804" y="487"/>
                    <a:pt x="812" y="510"/>
                    <a:pt x="815" y="534"/>
                  </a:cubicBezTo>
                  <a:cubicBezTo>
                    <a:pt x="818" y="557"/>
                    <a:pt x="799" y="568"/>
                    <a:pt x="781" y="579"/>
                  </a:cubicBezTo>
                  <a:cubicBezTo>
                    <a:pt x="769" y="586"/>
                    <a:pt x="768" y="599"/>
                    <a:pt x="772" y="610"/>
                  </a:cubicBezTo>
                  <a:cubicBezTo>
                    <a:pt x="786" y="642"/>
                    <a:pt x="798" y="676"/>
                    <a:pt x="817" y="704"/>
                  </a:cubicBezTo>
                  <a:cubicBezTo>
                    <a:pt x="828" y="720"/>
                    <a:pt x="850" y="710"/>
                    <a:pt x="847" y="692"/>
                  </a:cubicBezTo>
                  <a:cubicBezTo>
                    <a:pt x="842" y="663"/>
                    <a:pt x="831" y="636"/>
                    <a:pt x="820" y="609"/>
                  </a:cubicBezTo>
                  <a:cubicBezTo>
                    <a:pt x="839" y="596"/>
                    <a:pt x="855" y="580"/>
                    <a:pt x="861" y="558"/>
                  </a:cubicBezTo>
                  <a:cubicBezTo>
                    <a:pt x="865" y="539"/>
                    <a:pt x="862" y="517"/>
                    <a:pt x="856" y="497"/>
                  </a:cubicBezTo>
                  <a:cubicBezTo>
                    <a:pt x="881" y="508"/>
                    <a:pt x="905" y="522"/>
                    <a:pt x="930" y="534"/>
                  </a:cubicBezTo>
                  <a:cubicBezTo>
                    <a:pt x="971" y="551"/>
                    <a:pt x="1012" y="559"/>
                    <a:pt x="1055" y="546"/>
                  </a:cubicBezTo>
                  <a:cubicBezTo>
                    <a:pt x="1103" y="531"/>
                    <a:pt x="1148" y="504"/>
                    <a:pt x="1193" y="482"/>
                  </a:cubicBezTo>
                  <a:cubicBezTo>
                    <a:pt x="1216" y="470"/>
                    <a:pt x="1239" y="458"/>
                    <a:pt x="1263" y="448"/>
                  </a:cubicBezTo>
                  <a:cubicBezTo>
                    <a:pt x="1285" y="438"/>
                    <a:pt x="1309" y="434"/>
                    <a:pt x="1330" y="421"/>
                  </a:cubicBezTo>
                  <a:cubicBezTo>
                    <a:pt x="1339" y="415"/>
                    <a:pt x="1341" y="400"/>
                    <a:pt x="1330" y="393"/>
                  </a:cubicBezTo>
                  <a:close/>
                  <a:moveTo>
                    <a:pt x="863" y="291"/>
                  </a:moveTo>
                  <a:cubicBezTo>
                    <a:pt x="857" y="315"/>
                    <a:pt x="856" y="337"/>
                    <a:pt x="861" y="361"/>
                  </a:cubicBezTo>
                  <a:cubicBezTo>
                    <a:pt x="864" y="375"/>
                    <a:pt x="884" y="370"/>
                    <a:pt x="886" y="357"/>
                  </a:cubicBezTo>
                  <a:cubicBezTo>
                    <a:pt x="887" y="340"/>
                    <a:pt x="892" y="322"/>
                    <a:pt x="899" y="307"/>
                  </a:cubicBezTo>
                  <a:cubicBezTo>
                    <a:pt x="903" y="298"/>
                    <a:pt x="903" y="290"/>
                    <a:pt x="896" y="283"/>
                  </a:cubicBezTo>
                  <a:cubicBezTo>
                    <a:pt x="893" y="279"/>
                    <a:pt x="888" y="277"/>
                    <a:pt x="882" y="277"/>
                  </a:cubicBezTo>
                  <a:cubicBezTo>
                    <a:pt x="874" y="277"/>
                    <a:pt x="866" y="283"/>
                    <a:pt x="863" y="291"/>
                  </a:cubicBezTo>
                  <a:close/>
                  <a:moveTo>
                    <a:pt x="200" y="366"/>
                  </a:moveTo>
                  <a:cubicBezTo>
                    <a:pt x="171" y="362"/>
                    <a:pt x="141" y="352"/>
                    <a:pt x="112" y="351"/>
                  </a:cubicBezTo>
                  <a:cubicBezTo>
                    <a:pt x="97" y="350"/>
                    <a:pt x="95" y="369"/>
                    <a:pt x="105" y="376"/>
                  </a:cubicBezTo>
                  <a:cubicBezTo>
                    <a:pt x="129" y="393"/>
                    <a:pt x="161" y="401"/>
                    <a:pt x="189" y="407"/>
                  </a:cubicBezTo>
                  <a:cubicBezTo>
                    <a:pt x="204" y="411"/>
                    <a:pt x="219" y="414"/>
                    <a:pt x="235" y="414"/>
                  </a:cubicBezTo>
                  <a:cubicBezTo>
                    <a:pt x="249" y="413"/>
                    <a:pt x="263" y="408"/>
                    <a:pt x="278" y="408"/>
                  </a:cubicBezTo>
                  <a:cubicBezTo>
                    <a:pt x="309" y="407"/>
                    <a:pt x="342" y="421"/>
                    <a:pt x="372" y="428"/>
                  </a:cubicBezTo>
                  <a:cubicBezTo>
                    <a:pt x="397" y="435"/>
                    <a:pt x="437" y="454"/>
                    <a:pt x="461" y="439"/>
                  </a:cubicBezTo>
                  <a:cubicBezTo>
                    <a:pt x="470" y="434"/>
                    <a:pt x="473" y="423"/>
                    <a:pt x="468" y="414"/>
                  </a:cubicBezTo>
                  <a:cubicBezTo>
                    <a:pt x="468" y="413"/>
                    <a:pt x="467" y="412"/>
                    <a:pt x="466" y="411"/>
                  </a:cubicBezTo>
                  <a:cubicBezTo>
                    <a:pt x="470" y="401"/>
                    <a:pt x="466" y="388"/>
                    <a:pt x="454" y="383"/>
                  </a:cubicBezTo>
                  <a:cubicBezTo>
                    <a:pt x="423" y="372"/>
                    <a:pt x="385" y="370"/>
                    <a:pt x="353" y="365"/>
                  </a:cubicBezTo>
                  <a:cubicBezTo>
                    <a:pt x="325" y="361"/>
                    <a:pt x="293" y="353"/>
                    <a:pt x="266" y="361"/>
                  </a:cubicBezTo>
                  <a:cubicBezTo>
                    <a:pt x="244" y="364"/>
                    <a:pt x="223" y="369"/>
                    <a:pt x="200" y="366"/>
                  </a:cubicBezTo>
                  <a:close/>
                  <a:moveTo>
                    <a:pt x="1111" y="323"/>
                  </a:moveTo>
                  <a:cubicBezTo>
                    <a:pt x="1133" y="333"/>
                    <a:pt x="1166" y="336"/>
                    <a:pt x="1189" y="327"/>
                  </a:cubicBezTo>
                  <a:cubicBezTo>
                    <a:pt x="1212" y="318"/>
                    <a:pt x="1232" y="292"/>
                    <a:pt x="1227" y="267"/>
                  </a:cubicBezTo>
                  <a:cubicBezTo>
                    <a:pt x="1226" y="261"/>
                    <a:pt x="1223" y="258"/>
                    <a:pt x="1220" y="255"/>
                  </a:cubicBezTo>
                  <a:cubicBezTo>
                    <a:pt x="1228" y="249"/>
                    <a:pt x="1235" y="241"/>
                    <a:pt x="1243" y="235"/>
                  </a:cubicBezTo>
                  <a:cubicBezTo>
                    <a:pt x="1256" y="225"/>
                    <a:pt x="1269" y="215"/>
                    <a:pt x="1281" y="206"/>
                  </a:cubicBezTo>
                  <a:cubicBezTo>
                    <a:pt x="1292" y="198"/>
                    <a:pt x="1287" y="178"/>
                    <a:pt x="1272" y="183"/>
                  </a:cubicBezTo>
                  <a:cubicBezTo>
                    <a:pt x="1255" y="188"/>
                    <a:pt x="1238" y="195"/>
                    <a:pt x="1223" y="205"/>
                  </a:cubicBezTo>
                  <a:cubicBezTo>
                    <a:pt x="1208" y="214"/>
                    <a:pt x="1191" y="224"/>
                    <a:pt x="1182" y="240"/>
                  </a:cubicBezTo>
                  <a:cubicBezTo>
                    <a:pt x="1177" y="249"/>
                    <a:pt x="1180" y="258"/>
                    <a:pt x="1187" y="262"/>
                  </a:cubicBezTo>
                  <a:cubicBezTo>
                    <a:pt x="1182" y="269"/>
                    <a:pt x="1178" y="278"/>
                    <a:pt x="1170" y="282"/>
                  </a:cubicBezTo>
                  <a:cubicBezTo>
                    <a:pt x="1159" y="288"/>
                    <a:pt x="1136" y="283"/>
                    <a:pt x="1126" y="279"/>
                  </a:cubicBezTo>
                  <a:cubicBezTo>
                    <a:pt x="1094" y="264"/>
                    <a:pt x="1105" y="227"/>
                    <a:pt x="1090" y="201"/>
                  </a:cubicBezTo>
                  <a:cubicBezTo>
                    <a:pt x="1088" y="197"/>
                    <a:pt x="1083" y="195"/>
                    <a:pt x="1079" y="198"/>
                  </a:cubicBezTo>
                  <a:cubicBezTo>
                    <a:pt x="1035" y="230"/>
                    <a:pt x="1070" y="305"/>
                    <a:pt x="1111" y="323"/>
                  </a:cubicBezTo>
                  <a:close/>
                </a:path>
              </a:pathLst>
            </a:custGeom>
            <a:solidFill>
              <a:srgbClr val="FFFFFF">
                <a:alpha val="14902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210912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Unicorn University </a:t>
            </a:r>
            <a:r>
              <a:rPr lang="en-US" dirty="0" err="1" smtClean="0"/>
              <a:t>s.r.o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BC6-AE21-4DEA-82CA-C5B7C0A09A9D}" type="slidenum">
              <a:rPr lang="cs-CZ" smtClean="0"/>
              <a:pPr/>
              <a:t>19</a:t>
            </a:fld>
            <a:endParaRPr lang="cs-CZ" dirty="0"/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Odlehlá a vlivná pozorování (1)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cs-CZ" dirty="0" smtClean="0"/>
              <a:t>Analýza </a:t>
            </a:r>
            <a:r>
              <a:rPr lang="cs-CZ" dirty="0"/>
              <a:t>odlehlých (tzv. </a:t>
            </a:r>
            <a:r>
              <a:rPr lang="cs-CZ" dirty="0" err="1"/>
              <a:t>outliers</a:t>
            </a:r>
            <a:r>
              <a:rPr lang="cs-CZ" dirty="0"/>
              <a:t>) a vlivných pozorování je důležitým krokem </a:t>
            </a:r>
            <a:r>
              <a:rPr lang="cs-CZ" dirty="0" err="1"/>
              <a:t>exploratorní</a:t>
            </a:r>
            <a:r>
              <a:rPr lang="cs-CZ" dirty="0"/>
              <a:t> analýzy dat</a:t>
            </a:r>
            <a:r>
              <a:rPr lang="cs-CZ" dirty="0" smtClean="0"/>
              <a:t>.</a:t>
            </a:r>
          </a:p>
          <a:p>
            <a:r>
              <a:rPr lang="cs-CZ" b="1" dirty="0"/>
              <a:t>Odlehlé pozorování </a:t>
            </a:r>
            <a:r>
              <a:rPr lang="cs-CZ" dirty="0"/>
              <a:t>(n</a:t>
            </a:r>
            <a:r>
              <a:rPr lang="cs-CZ" baseline="-25000" dirty="0"/>
              <a:t>i</a:t>
            </a:r>
            <a:r>
              <a:rPr lang="cs-CZ" dirty="0"/>
              <a:t>) je takové, které je vzdálené od ostatních u jedné proměnné je to jednoduché, ale u více proměnných komplikované. </a:t>
            </a:r>
          </a:p>
          <a:p>
            <a:r>
              <a:rPr lang="cs-CZ" b="1" dirty="0" smtClean="0"/>
              <a:t>Vlivné pozorování </a:t>
            </a:r>
            <a:r>
              <a:rPr lang="cs-CZ" dirty="0"/>
              <a:t>nemusí být obecně odlehlé, ale je to pozorování takové, které při </a:t>
            </a:r>
            <a:r>
              <a:rPr lang="cs-CZ" dirty="0" smtClean="0"/>
              <a:t>vypuštění </a:t>
            </a:r>
            <a:r>
              <a:rPr lang="cs-CZ" dirty="0"/>
              <a:t>z výpočtu významným způsobem ovlivní výsledek.</a:t>
            </a:r>
          </a:p>
          <a:p>
            <a:r>
              <a:rPr lang="cs-CZ" dirty="0"/>
              <a:t>Odlehlá a vlivná pozorování se často maskují.</a:t>
            </a:r>
            <a:endParaRPr lang="cs-CZ" dirty="0" smtClean="0"/>
          </a:p>
          <a:p>
            <a:r>
              <a:rPr lang="cs-CZ" dirty="0" smtClean="0"/>
              <a:t>Co to znamená, když narazím na odlehlé pozorování?</a:t>
            </a:r>
            <a:endParaRPr lang="cs-CZ" dirty="0"/>
          </a:p>
          <a:p>
            <a:pPr lvl="1"/>
            <a:r>
              <a:rPr lang="cs-CZ" dirty="0" smtClean="0"/>
              <a:t>chybná </a:t>
            </a:r>
            <a:r>
              <a:rPr lang="cs-CZ" dirty="0"/>
              <a:t>- vypustit</a:t>
            </a:r>
          </a:p>
          <a:p>
            <a:pPr lvl="1"/>
            <a:r>
              <a:rPr lang="cs-CZ" dirty="0" smtClean="0"/>
              <a:t>správná </a:t>
            </a:r>
            <a:r>
              <a:rPr lang="cs-CZ" dirty="0"/>
              <a:t>– vypustit?</a:t>
            </a:r>
          </a:p>
          <a:p>
            <a:r>
              <a:rPr lang="cs-CZ" dirty="0" smtClean="0"/>
              <a:t>Jak mám identifikovat odlehlé nebo vlivné pozorování?</a:t>
            </a:r>
          </a:p>
          <a:p>
            <a:pPr lvl="1"/>
            <a:r>
              <a:rPr lang="cs-CZ" dirty="0" smtClean="0"/>
              <a:t>pořadové </a:t>
            </a:r>
            <a:r>
              <a:rPr lang="cs-CZ" dirty="0"/>
              <a:t>statistiky (kvantily)</a:t>
            </a:r>
          </a:p>
          <a:p>
            <a:pPr lvl="1"/>
            <a:r>
              <a:rPr lang="cs-CZ" dirty="0" err="1" smtClean="0"/>
              <a:t>jackknife</a:t>
            </a:r>
            <a:r>
              <a:rPr lang="cs-CZ" dirty="0" smtClean="0"/>
              <a:t> </a:t>
            </a:r>
            <a:r>
              <a:rPr lang="cs-CZ" dirty="0"/>
              <a:t>odchylky (výpočet s vyloučením dané hodnoty)</a:t>
            </a:r>
          </a:p>
          <a:p>
            <a:pPr lvl="1"/>
            <a:r>
              <a:rPr lang="cs-CZ" dirty="0" smtClean="0"/>
              <a:t>výpočet </a:t>
            </a:r>
            <a:r>
              <a:rPr lang="cs-CZ" dirty="0"/>
              <a:t>vzdálenosti od </a:t>
            </a:r>
            <a:r>
              <a:rPr lang="cs-CZ" dirty="0" err="1"/>
              <a:t>centroidu</a:t>
            </a:r>
            <a:r>
              <a:rPr lang="cs-CZ" dirty="0"/>
              <a:t> pomocí </a:t>
            </a:r>
            <a:r>
              <a:rPr lang="cs-CZ" dirty="0" err="1"/>
              <a:t>mahalanobisovy</a:t>
            </a:r>
            <a:r>
              <a:rPr lang="cs-CZ" dirty="0"/>
              <a:t> vzdálenosti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2985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Unicorn University </a:t>
            </a:r>
            <a:r>
              <a:rPr lang="en-US" dirty="0" err="1" smtClean="0"/>
              <a:t>s.r.o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BC6-AE21-4DEA-82CA-C5B7C0A09A9D}" type="slidenum">
              <a:rPr lang="cs-CZ" smtClean="0"/>
              <a:pPr/>
              <a:t>2</a:t>
            </a:fld>
            <a:endParaRPr lang="cs-CZ" dirty="0"/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Druhy statistických analýz </a:t>
            </a:r>
            <a:r>
              <a:rPr lang="cs-CZ" dirty="0" smtClean="0"/>
              <a:t>(1)</a:t>
            </a:r>
            <a:endParaRPr lang="cs-CZ" dirty="0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cs-CZ" dirty="0" smtClean="0"/>
              <a:t>Ve většině případů budeme pracovat s kvantitativními proměnnými, které jsou v určitých případech doplňovány jednou či více kategoriální proměnnou (klasifikační proměnná, například do tříd).</a:t>
            </a:r>
          </a:p>
          <a:p>
            <a:r>
              <a:rPr lang="cs-CZ" dirty="0" smtClean="0"/>
              <a:t>Je třeba ale mít na mysli, že celou řadu analýz v praxi provází značné množství kategoriální proměnných (i ve smyslu nominálních), jako je tomu v domácnostní šetřeních.</a:t>
            </a:r>
          </a:p>
          <a:p>
            <a:r>
              <a:rPr lang="cs-CZ" dirty="0" smtClean="0"/>
              <a:t>Analýza kategoriálních dat se zabývá metodami pro kategoriální/kvalitativní data a pro aplikaci v praxi není od věci se se s některými metodami seznámit.</a:t>
            </a:r>
          </a:p>
          <a:p>
            <a:endParaRPr lang="cs-CZ" dirty="0" smtClean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776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Unicorn University </a:t>
            </a:r>
            <a:r>
              <a:rPr lang="en-US" dirty="0" err="1" smtClean="0"/>
              <a:t>s.r.o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BC6-AE21-4DEA-82CA-C5B7C0A09A9D}" type="slidenum">
              <a:rPr lang="cs-CZ" smtClean="0"/>
              <a:pPr/>
              <a:t>20</a:t>
            </a:fld>
            <a:endParaRPr lang="cs-CZ" dirty="0"/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Odlehlá a vlivná pozorování (2)</a:t>
            </a:r>
            <a:endParaRPr lang="cs-CZ" dirty="0"/>
          </a:p>
        </p:txBody>
      </p:sp>
      <p:pic>
        <p:nvPicPr>
          <p:cNvPr id="7" name="Google Shape;223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92507" y="1110534"/>
            <a:ext cx="4130356" cy="2520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2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92507" y="3927869"/>
            <a:ext cx="4750963" cy="2561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222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1587" y="1219592"/>
            <a:ext cx="4581525" cy="2514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561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Unicorn University </a:t>
            </a:r>
            <a:r>
              <a:rPr lang="en-US" dirty="0" err="1" smtClean="0"/>
              <a:t>s.r.o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BC6-AE21-4DEA-82CA-C5B7C0A09A9D}" type="slidenum">
              <a:rPr lang="cs-CZ" smtClean="0"/>
              <a:pPr/>
              <a:t>21</a:t>
            </a:fld>
            <a:endParaRPr lang="cs-CZ" dirty="0"/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Odlehlá a vlivná pozorování (3)</a:t>
            </a:r>
            <a:endParaRPr lang="cs-CZ" dirty="0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00" y="1700516"/>
            <a:ext cx="11652937" cy="351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76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Unicorn University </a:t>
            </a:r>
            <a:r>
              <a:rPr lang="en-US" dirty="0" err="1" smtClean="0"/>
              <a:t>s.r.o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BC6-AE21-4DEA-82CA-C5B7C0A09A9D}" type="slidenum">
              <a:rPr lang="cs-CZ" smtClean="0"/>
              <a:pPr/>
              <a:t>22</a:t>
            </a:fld>
            <a:endParaRPr lang="cs-CZ" dirty="0"/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Míry vzdálenosti objektů (1)</a:t>
            </a:r>
            <a:endParaRPr lang="cs-CZ" dirty="0"/>
          </a:p>
        </p:txBody>
      </p:sp>
      <p:pic>
        <p:nvPicPr>
          <p:cNvPr id="7" name="Obráze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35" y="2626221"/>
            <a:ext cx="11452965" cy="3039763"/>
          </a:xfrm>
          <a:prstGeom prst="rect">
            <a:avLst/>
          </a:prstGeom>
        </p:spPr>
      </p:pic>
      <p:sp>
        <p:nvSpPr>
          <p:cNvPr id="6" name="Zástupný symbol pro obsah 4"/>
          <p:cNvSpPr>
            <a:spLocks noGrp="1"/>
          </p:cNvSpPr>
          <p:nvPr>
            <p:ph sz="quarter" idx="13"/>
          </p:nvPr>
        </p:nvSpPr>
        <p:spPr>
          <a:xfrm>
            <a:off x="549669" y="1269682"/>
            <a:ext cx="11232000" cy="5472000"/>
          </a:xfrm>
        </p:spPr>
        <p:txBody>
          <a:bodyPr/>
          <a:lstStyle/>
          <a:p>
            <a:r>
              <a:rPr lang="cs-CZ" dirty="0" smtClean="0"/>
              <a:t>Pro analýzu odlehlých pozorování se velmi často používají míry vzdálenosti. Uveďme alespoň 3: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6262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Unicorn University </a:t>
            </a:r>
            <a:r>
              <a:rPr lang="en-US" dirty="0" err="1" smtClean="0"/>
              <a:t>s.r.o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BC6-AE21-4DEA-82CA-C5B7C0A09A9D}" type="slidenum">
              <a:rPr lang="cs-CZ" smtClean="0"/>
              <a:pPr/>
              <a:t>23</a:t>
            </a:fld>
            <a:endParaRPr lang="cs-CZ" dirty="0"/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Míry vzdálenosti objektů </a:t>
            </a:r>
            <a:r>
              <a:rPr lang="cs-CZ" dirty="0" smtClean="0"/>
              <a:t>(2)</a:t>
            </a:r>
            <a:endParaRPr lang="cs-CZ" dirty="0"/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cs-CZ" dirty="0" smtClean="0"/>
              <a:t>Doporučovanou mírou vzdálenosti je </a:t>
            </a:r>
            <a:r>
              <a:rPr lang="cs-CZ" dirty="0" err="1" smtClean="0"/>
              <a:t>Mahalanobisova</a:t>
            </a:r>
            <a:r>
              <a:rPr lang="cs-CZ" dirty="0" smtClean="0"/>
              <a:t> míra vzdálenosti</a:t>
            </a:r>
          </a:p>
          <a:p>
            <a:r>
              <a:rPr lang="cs-CZ" dirty="0" err="1"/>
              <a:t>Mahalanobisova</a:t>
            </a:r>
            <a:r>
              <a:rPr lang="cs-CZ" dirty="0"/>
              <a:t> vzdálenost </a:t>
            </a:r>
            <a:r>
              <a:rPr lang="cs-CZ" dirty="0" smtClean="0"/>
              <a:t>(D</a:t>
            </a:r>
            <a:r>
              <a:rPr lang="cs-CZ" baseline="-25000" dirty="0" smtClean="0"/>
              <a:t>M</a:t>
            </a:r>
            <a:r>
              <a:rPr lang="cs-CZ" dirty="0" smtClean="0"/>
              <a:t>), představuje pravděpodobnostní </a:t>
            </a:r>
            <a:r>
              <a:rPr lang="cs-CZ" dirty="0"/>
              <a:t>vzdálenost od průměru. </a:t>
            </a:r>
            <a:r>
              <a:rPr lang="cs-CZ" dirty="0" smtClean="0"/>
              <a:t>Lze srovnávat se vzdáleností jednoho objektu od </a:t>
            </a:r>
            <a:r>
              <a:rPr lang="cs-CZ" dirty="0"/>
              <a:t>střední hodnoty </a:t>
            </a:r>
            <a:r>
              <a:rPr lang="cs-CZ" dirty="0" smtClean="0"/>
              <a:t>(jednotkách sigma). </a:t>
            </a:r>
          </a:p>
          <a:p>
            <a:r>
              <a:rPr lang="cs-CZ" dirty="0" smtClean="0"/>
              <a:t>D</a:t>
            </a:r>
            <a:r>
              <a:rPr lang="cs-CZ" baseline="-25000" dirty="0" smtClean="0"/>
              <a:t>M </a:t>
            </a:r>
            <a:r>
              <a:rPr lang="cs-CZ" dirty="0" smtClean="0"/>
              <a:t>je bezrozměrná, nezávislá na měřící jednotce a bere v úvahu korelační strukturu</a:t>
            </a:r>
          </a:p>
          <a:p>
            <a:r>
              <a:rPr lang="cs-CZ" dirty="0" smtClean="0"/>
              <a:t>Vysoké hodnoty </a:t>
            </a:r>
            <a:r>
              <a:rPr lang="cs-CZ" dirty="0"/>
              <a:t>D</a:t>
            </a:r>
            <a:r>
              <a:rPr lang="cs-CZ" baseline="-25000" dirty="0"/>
              <a:t>M</a:t>
            </a:r>
            <a:r>
              <a:rPr lang="cs-CZ" dirty="0" smtClean="0"/>
              <a:t> indikují </a:t>
            </a:r>
            <a:r>
              <a:rPr lang="cs-CZ" dirty="0"/>
              <a:t>málo </a:t>
            </a:r>
            <a:r>
              <a:rPr lang="cs-CZ" dirty="0" smtClean="0"/>
              <a:t>pravděpodobné pozorování, </a:t>
            </a:r>
            <a:r>
              <a:rPr lang="cs-CZ" dirty="0"/>
              <a:t>a tedy </a:t>
            </a:r>
            <a:r>
              <a:rPr lang="cs-CZ" dirty="0" smtClean="0"/>
              <a:t>podezřelé.</a:t>
            </a:r>
          </a:p>
          <a:p>
            <a:r>
              <a:rPr lang="cs-CZ" dirty="0" smtClean="0"/>
              <a:t>Pro D</a:t>
            </a:r>
            <a:r>
              <a:rPr lang="cs-CZ" baseline="-25000" dirty="0" smtClean="0"/>
              <a:t>M </a:t>
            </a:r>
            <a:r>
              <a:rPr lang="cs-CZ" dirty="0" smtClean="0"/>
              <a:t>lze stanovit kritický obor a porovnávat s kvantilem rozdělení </a:t>
            </a:r>
            <a:r>
              <a:rPr lang="cs-CZ" dirty="0" smtClean="0"/>
              <a:t>F</a:t>
            </a:r>
          </a:p>
          <a:p>
            <a:r>
              <a:rPr lang="cs-CZ" dirty="0"/>
              <a:t>D</a:t>
            </a:r>
            <a:r>
              <a:rPr lang="cs-CZ" baseline="-25000" dirty="0"/>
              <a:t>M</a:t>
            </a:r>
            <a:r>
              <a:rPr lang="cs-CZ" sz="2800" baseline="30000" dirty="0" smtClean="0"/>
              <a:t> </a:t>
            </a:r>
            <a:r>
              <a:rPr lang="cs-CZ" dirty="0" smtClean="0"/>
              <a:t>Kvantil rozdělní chí-kvadrát, </a:t>
            </a:r>
            <a:r>
              <a:rPr lang="en-US" dirty="0" err="1" smtClean="0"/>
              <a:t>df</a:t>
            </a:r>
            <a:r>
              <a:rPr lang="en-US" dirty="0" smtClean="0"/>
              <a:t> </a:t>
            </a:r>
            <a:r>
              <a:rPr lang="en-US" dirty="0"/>
              <a:t>= k (the number of predictor variables in the model</a:t>
            </a:r>
            <a:r>
              <a:rPr lang="en-US" dirty="0" smtClean="0"/>
              <a:t>)</a:t>
            </a:r>
            <a:endParaRPr lang="cs-CZ" dirty="0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7410" y="4773335"/>
            <a:ext cx="1908333" cy="186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72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Unicorn University </a:t>
            </a:r>
            <a:r>
              <a:rPr lang="en-US" dirty="0" err="1" smtClean="0"/>
              <a:t>s.r.o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BC6-AE21-4DEA-82CA-C5B7C0A09A9D}" type="slidenum">
              <a:rPr lang="cs-CZ" smtClean="0"/>
              <a:pPr/>
              <a:t>24</a:t>
            </a:fld>
            <a:endParaRPr lang="cs-CZ" dirty="0"/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Odlehlá a vlivná pozorování (4)</a:t>
            </a:r>
            <a:endParaRPr lang="cs-CZ" dirty="0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00" y="1766980"/>
            <a:ext cx="1085850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99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Unicorn University </a:t>
            </a:r>
            <a:r>
              <a:rPr lang="en-US" dirty="0" err="1" smtClean="0"/>
              <a:t>s.r.o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BC6-AE21-4DEA-82CA-C5B7C0A09A9D}" type="slidenum">
              <a:rPr lang="cs-CZ" smtClean="0"/>
              <a:pPr/>
              <a:t>25</a:t>
            </a:fld>
            <a:endParaRPr lang="cs-CZ" dirty="0"/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Odlehlá a vlivná pozorování (5)</a:t>
            </a:r>
            <a:endParaRPr lang="cs-CZ" dirty="0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54" y="1294858"/>
            <a:ext cx="10963421" cy="515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16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/>
          <p:cNvSpPr>
            <a:spLocks noGrp="1"/>
          </p:cNvSpPr>
          <p:nvPr>
            <p:ph type="title"/>
          </p:nvPr>
        </p:nvSpPr>
        <p:spPr>
          <a:xfrm>
            <a:off x="487772" y="1499913"/>
            <a:ext cx="5764747" cy="4203114"/>
          </a:xfrm>
        </p:spPr>
        <p:txBody>
          <a:bodyPr/>
          <a:lstStyle/>
          <a:p>
            <a:r>
              <a:rPr lang="cs-CZ" dirty="0" smtClean="0"/>
              <a:t>Testy normality</a:t>
            </a:r>
            <a:endParaRPr lang="cs-CZ" dirty="0"/>
          </a:p>
        </p:txBody>
      </p:sp>
      <p:grpSp>
        <p:nvGrpSpPr>
          <p:cNvPr id="8" name="Skupina 7"/>
          <p:cNvGrpSpPr/>
          <p:nvPr/>
        </p:nvGrpSpPr>
        <p:grpSpPr>
          <a:xfrm>
            <a:off x="6145124" y="1499913"/>
            <a:ext cx="5029200" cy="2962574"/>
            <a:chOff x="6541939" y="2069262"/>
            <a:chExt cx="5029200" cy="2962574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1939" y="2069262"/>
              <a:ext cx="5029200" cy="2857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Freeform 7"/>
            <p:cNvSpPr>
              <a:spLocks noEditPoints="1"/>
            </p:cNvSpPr>
            <p:nvPr/>
          </p:nvSpPr>
          <p:spPr bwMode="auto">
            <a:xfrm>
              <a:off x="6541939" y="2218787"/>
              <a:ext cx="5029200" cy="2813049"/>
            </a:xfrm>
            <a:custGeom>
              <a:avLst/>
              <a:gdLst>
                <a:gd name="T0" fmla="*/ 104 w 1341"/>
                <a:gd name="T1" fmla="*/ 546 h 750"/>
                <a:gd name="T2" fmla="*/ 111 w 1341"/>
                <a:gd name="T3" fmla="*/ 532 h 750"/>
                <a:gd name="T4" fmla="*/ 157 w 1341"/>
                <a:gd name="T5" fmla="*/ 568 h 750"/>
                <a:gd name="T6" fmla="*/ 367 w 1341"/>
                <a:gd name="T7" fmla="*/ 593 h 750"/>
                <a:gd name="T8" fmla="*/ 244 w 1341"/>
                <a:gd name="T9" fmla="*/ 664 h 750"/>
                <a:gd name="T10" fmla="*/ 243 w 1341"/>
                <a:gd name="T11" fmla="*/ 663 h 750"/>
                <a:gd name="T12" fmla="*/ 200 w 1341"/>
                <a:gd name="T13" fmla="*/ 664 h 750"/>
                <a:gd name="T14" fmla="*/ 188 w 1341"/>
                <a:gd name="T15" fmla="*/ 679 h 750"/>
                <a:gd name="T16" fmla="*/ 141 w 1341"/>
                <a:gd name="T17" fmla="*/ 729 h 750"/>
                <a:gd name="T18" fmla="*/ 236 w 1341"/>
                <a:gd name="T19" fmla="*/ 708 h 750"/>
                <a:gd name="T20" fmla="*/ 241 w 1341"/>
                <a:gd name="T21" fmla="*/ 689 h 750"/>
                <a:gd name="T22" fmla="*/ 339 w 1341"/>
                <a:gd name="T23" fmla="*/ 633 h 750"/>
                <a:gd name="T24" fmla="*/ 413 w 1341"/>
                <a:gd name="T25" fmla="*/ 573 h 750"/>
                <a:gd name="T26" fmla="*/ 486 w 1341"/>
                <a:gd name="T27" fmla="*/ 627 h 750"/>
                <a:gd name="T28" fmla="*/ 54 w 1341"/>
                <a:gd name="T29" fmla="*/ 256 h 750"/>
                <a:gd name="T30" fmla="*/ 141 w 1341"/>
                <a:gd name="T31" fmla="*/ 152 h 750"/>
                <a:gd name="T32" fmla="*/ 8 w 1341"/>
                <a:gd name="T33" fmla="*/ 128 h 750"/>
                <a:gd name="T34" fmla="*/ 183 w 1341"/>
                <a:gd name="T35" fmla="*/ 95 h 750"/>
                <a:gd name="T36" fmla="*/ 222 w 1341"/>
                <a:gd name="T37" fmla="*/ 218 h 750"/>
                <a:gd name="T38" fmla="*/ 171 w 1341"/>
                <a:gd name="T39" fmla="*/ 245 h 750"/>
                <a:gd name="T40" fmla="*/ 340 w 1341"/>
                <a:gd name="T41" fmla="*/ 203 h 750"/>
                <a:gd name="T42" fmla="*/ 349 w 1341"/>
                <a:gd name="T43" fmla="*/ 53 h 750"/>
                <a:gd name="T44" fmla="*/ 785 w 1341"/>
                <a:gd name="T45" fmla="*/ 117 h 750"/>
                <a:gd name="T46" fmla="*/ 803 w 1341"/>
                <a:gd name="T47" fmla="*/ 70 h 750"/>
                <a:gd name="T48" fmla="*/ 750 w 1341"/>
                <a:gd name="T49" fmla="*/ 55 h 750"/>
                <a:gd name="T50" fmla="*/ 577 w 1341"/>
                <a:gd name="T51" fmla="*/ 330 h 750"/>
                <a:gd name="T52" fmla="*/ 625 w 1341"/>
                <a:gd name="T53" fmla="*/ 425 h 750"/>
                <a:gd name="T54" fmla="*/ 651 w 1341"/>
                <a:gd name="T55" fmla="*/ 631 h 750"/>
                <a:gd name="T56" fmla="*/ 632 w 1341"/>
                <a:gd name="T57" fmla="*/ 700 h 750"/>
                <a:gd name="T58" fmla="*/ 700 w 1341"/>
                <a:gd name="T59" fmla="*/ 652 h 750"/>
                <a:gd name="T60" fmla="*/ 653 w 1341"/>
                <a:gd name="T61" fmla="*/ 368 h 750"/>
                <a:gd name="T62" fmla="*/ 785 w 1341"/>
                <a:gd name="T63" fmla="*/ 117 h 750"/>
                <a:gd name="T64" fmla="*/ 737 w 1341"/>
                <a:gd name="T65" fmla="*/ 15 h 750"/>
                <a:gd name="T66" fmla="*/ 565 w 1341"/>
                <a:gd name="T67" fmla="*/ 72 h 750"/>
                <a:gd name="T68" fmla="*/ 1206 w 1341"/>
                <a:gd name="T69" fmla="*/ 419 h 750"/>
                <a:gd name="T70" fmla="*/ 796 w 1341"/>
                <a:gd name="T71" fmla="*/ 465 h 750"/>
                <a:gd name="T72" fmla="*/ 817 w 1341"/>
                <a:gd name="T73" fmla="*/ 704 h 750"/>
                <a:gd name="T74" fmla="*/ 856 w 1341"/>
                <a:gd name="T75" fmla="*/ 497 h 750"/>
                <a:gd name="T76" fmla="*/ 1263 w 1341"/>
                <a:gd name="T77" fmla="*/ 448 h 750"/>
                <a:gd name="T78" fmla="*/ 861 w 1341"/>
                <a:gd name="T79" fmla="*/ 361 h 750"/>
                <a:gd name="T80" fmla="*/ 882 w 1341"/>
                <a:gd name="T81" fmla="*/ 277 h 750"/>
                <a:gd name="T82" fmla="*/ 105 w 1341"/>
                <a:gd name="T83" fmla="*/ 376 h 750"/>
                <a:gd name="T84" fmla="*/ 372 w 1341"/>
                <a:gd name="T85" fmla="*/ 428 h 750"/>
                <a:gd name="T86" fmla="*/ 454 w 1341"/>
                <a:gd name="T87" fmla="*/ 383 h 750"/>
                <a:gd name="T88" fmla="*/ 1111 w 1341"/>
                <a:gd name="T89" fmla="*/ 323 h 750"/>
                <a:gd name="T90" fmla="*/ 1243 w 1341"/>
                <a:gd name="T91" fmla="*/ 235 h 750"/>
                <a:gd name="T92" fmla="*/ 1182 w 1341"/>
                <a:gd name="T93" fmla="*/ 240 h 750"/>
                <a:gd name="T94" fmla="*/ 1090 w 1341"/>
                <a:gd name="T95" fmla="*/ 201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41" h="750">
                  <a:moveTo>
                    <a:pt x="123" y="596"/>
                  </a:moveTo>
                  <a:cubicBezTo>
                    <a:pt x="108" y="600"/>
                    <a:pt x="90" y="597"/>
                    <a:pt x="79" y="586"/>
                  </a:cubicBezTo>
                  <a:cubicBezTo>
                    <a:pt x="67" y="573"/>
                    <a:pt x="68" y="554"/>
                    <a:pt x="83" y="544"/>
                  </a:cubicBezTo>
                  <a:cubicBezTo>
                    <a:pt x="89" y="539"/>
                    <a:pt x="99" y="541"/>
                    <a:pt x="104" y="546"/>
                  </a:cubicBezTo>
                  <a:cubicBezTo>
                    <a:pt x="105" y="547"/>
                    <a:pt x="105" y="547"/>
                    <a:pt x="105" y="547"/>
                  </a:cubicBezTo>
                  <a:cubicBezTo>
                    <a:pt x="106" y="547"/>
                    <a:pt x="106" y="546"/>
                    <a:pt x="105" y="547"/>
                  </a:cubicBezTo>
                  <a:cubicBezTo>
                    <a:pt x="109" y="543"/>
                    <a:pt x="109" y="540"/>
                    <a:pt x="110" y="534"/>
                  </a:cubicBezTo>
                  <a:cubicBezTo>
                    <a:pt x="111" y="533"/>
                    <a:pt x="111" y="533"/>
                    <a:pt x="111" y="532"/>
                  </a:cubicBezTo>
                  <a:cubicBezTo>
                    <a:pt x="111" y="532"/>
                    <a:pt x="111" y="531"/>
                    <a:pt x="111" y="529"/>
                  </a:cubicBezTo>
                  <a:cubicBezTo>
                    <a:pt x="112" y="523"/>
                    <a:pt x="113" y="518"/>
                    <a:pt x="117" y="512"/>
                  </a:cubicBezTo>
                  <a:cubicBezTo>
                    <a:pt x="129" y="492"/>
                    <a:pt x="157" y="498"/>
                    <a:pt x="165" y="519"/>
                  </a:cubicBezTo>
                  <a:cubicBezTo>
                    <a:pt x="170" y="533"/>
                    <a:pt x="164" y="555"/>
                    <a:pt x="157" y="568"/>
                  </a:cubicBezTo>
                  <a:cubicBezTo>
                    <a:pt x="150" y="581"/>
                    <a:pt x="137" y="592"/>
                    <a:pt x="123" y="596"/>
                  </a:cubicBezTo>
                  <a:close/>
                  <a:moveTo>
                    <a:pt x="413" y="573"/>
                  </a:moveTo>
                  <a:cubicBezTo>
                    <a:pt x="403" y="564"/>
                    <a:pt x="387" y="562"/>
                    <a:pt x="377" y="573"/>
                  </a:cubicBezTo>
                  <a:cubicBezTo>
                    <a:pt x="371" y="579"/>
                    <a:pt x="369" y="586"/>
                    <a:pt x="367" y="593"/>
                  </a:cubicBezTo>
                  <a:cubicBezTo>
                    <a:pt x="368" y="590"/>
                    <a:pt x="367" y="593"/>
                    <a:pt x="366" y="594"/>
                  </a:cubicBezTo>
                  <a:cubicBezTo>
                    <a:pt x="363" y="593"/>
                    <a:pt x="359" y="592"/>
                    <a:pt x="355" y="593"/>
                  </a:cubicBezTo>
                  <a:cubicBezTo>
                    <a:pt x="333" y="598"/>
                    <a:pt x="310" y="616"/>
                    <a:pt x="291" y="629"/>
                  </a:cubicBezTo>
                  <a:cubicBezTo>
                    <a:pt x="275" y="640"/>
                    <a:pt x="259" y="651"/>
                    <a:pt x="244" y="664"/>
                  </a:cubicBezTo>
                  <a:cubicBezTo>
                    <a:pt x="241" y="666"/>
                    <a:pt x="238" y="669"/>
                    <a:pt x="235" y="671"/>
                  </a:cubicBezTo>
                  <a:cubicBezTo>
                    <a:pt x="235" y="671"/>
                    <a:pt x="235" y="671"/>
                    <a:pt x="235" y="671"/>
                  </a:cubicBezTo>
                  <a:cubicBezTo>
                    <a:pt x="238" y="669"/>
                    <a:pt x="241" y="666"/>
                    <a:pt x="244" y="664"/>
                  </a:cubicBezTo>
                  <a:cubicBezTo>
                    <a:pt x="244" y="663"/>
                    <a:pt x="244" y="663"/>
                    <a:pt x="243" y="663"/>
                  </a:cubicBezTo>
                  <a:cubicBezTo>
                    <a:pt x="233" y="645"/>
                    <a:pt x="207" y="644"/>
                    <a:pt x="200" y="664"/>
                  </a:cubicBezTo>
                  <a:cubicBezTo>
                    <a:pt x="200" y="664"/>
                    <a:pt x="200" y="665"/>
                    <a:pt x="200" y="665"/>
                  </a:cubicBezTo>
                  <a:cubicBezTo>
                    <a:pt x="200" y="665"/>
                    <a:pt x="200" y="665"/>
                    <a:pt x="200" y="665"/>
                  </a:cubicBezTo>
                  <a:cubicBezTo>
                    <a:pt x="200" y="664"/>
                    <a:pt x="200" y="664"/>
                    <a:pt x="200" y="664"/>
                  </a:cubicBezTo>
                  <a:cubicBezTo>
                    <a:pt x="201" y="662"/>
                    <a:pt x="201" y="662"/>
                    <a:pt x="200" y="665"/>
                  </a:cubicBezTo>
                  <a:cubicBezTo>
                    <a:pt x="199" y="665"/>
                    <a:pt x="199" y="665"/>
                    <a:pt x="199" y="665"/>
                  </a:cubicBezTo>
                  <a:cubicBezTo>
                    <a:pt x="198" y="666"/>
                    <a:pt x="197" y="667"/>
                    <a:pt x="196" y="668"/>
                  </a:cubicBezTo>
                  <a:cubicBezTo>
                    <a:pt x="192" y="671"/>
                    <a:pt x="190" y="675"/>
                    <a:pt x="188" y="679"/>
                  </a:cubicBezTo>
                  <a:cubicBezTo>
                    <a:pt x="187" y="679"/>
                    <a:pt x="187" y="680"/>
                    <a:pt x="186" y="681"/>
                  </a:cubicBezTo>
                  <a:cubicBezTo>
                    <a:pt x="177" y="690"/>
                    <a:pt x="174" y="684"/>
                    <a:pt x="162" y="688"/>
                  </a:cubicBezTo>
                  <a:cubicBezTo>
                    <a:pt x="159" y="688"/>
                    <a:pt x="157" y="688"/>
                    <a:pt x="155" y="689"/>
                  </a:cubicBezTo>
                  <a:cubicBezTo>
                    <a:pt x="138" y="695"/>
                    <a:pt x="132" y="714"/>
                    <a:pt x="141" y="729"/>
                  </a:cubicBezTo>
                  <a:cubicBezTo>
                    <a:pt x="149" y="743"/>
                    <a:pt x="165" y="750"/>
                    <a:pt x="180" y="750"/>
                  </a:cubicBezTo>
                  <a:cubicBezTo>
                    <a:pt x="195" y="750"/>
                    <a:pt x="211" y="742"/>
                    <a:pt x="221" y="731"/>
                  </a:cubicBezTo>
                  <a:cubicBezTo>
                    <a:pt x="226" y="726"/>
                    <a:pt x="232" y="718"/>
                    <a:pt x="236" y="709"/>
                  </a:cubicBezTo>
                  <a:cubicBezTo>
                    <a:pt x="236" y="709"/>
                    <a:pt x="236" y="709"/>
                    <a:pt x="236" y="708"/>
                  </a:cubicBezTo>
                  <a:cubicBezTo>
                    <a:pt x="240" y="702"/>
                    <a:pt x="244" y="694"/>
                    <a:pt x="246" y="687"/>
                  </a:cubicBezTo>
                  <a:cubicBezTo>
                    <a:pt x="245" y="687"/>
                    <a:pt x="243" y="688"/>
                    <a:pt x="241" y="689"/>
                  </a:cubicBezTo>
                  <a:cubicBezTo>
                    <a:pt x="241" y="689"/>
                    <a:pt x="241" y="689"/>
                    <a:pt x="241" y="689"/>
                  </a:cubicBezTo>
                  <a:cubicBezTo>
                    <a:pt x="241" y="689"/>
                    <a:pt x="241" y="689"/>
                    <a:pt x="241" y="689"/>
                  </a:cubicBezTo>
                  <a:cubicBezTo>
                    <a:pt x="241" y="689"/>
                    <a:pt x="241" y="689"/>
                    <a:pt x="241" y="689"/>
                  </a:cubicBezTo>
                  <a:cubicBezTo>
                    <a:pt x="243" y="688"/>
                    <a:pt x="245" y="687"/>
                    <a:pt x="246" y="687"/>
                  </a:cubicBezTo>
                  <a:cubicBezTo>
                    <a:pt x="265" y="676"/>
                    <a:pt x="283" y="666"/>
                    <a:pt x="302" y="655"/>
                  </a:cubicBezTo>
                  <a:cubicBezTo>
                    <a:pt x="313" y="649"/>
                    <a:pt x="326" y="640"/>
                    <a:pt x="339" y="633"/>
                  </a:cubicBezTo>
                  <a:cubicBezTo>
                    <a:pt x="342" y="641"/>
                    <a:pt x="350" y="648"/>
                    <a:pt x="359" y="649"/>
                  </a:cubicBezTo>
                  <a:cubicBezTo>
                    <a:pt x="371" y="652"/>
                    <a:pt x="382" y="648"/>
                    <a:pt x="392" y="641"/>
                  </a:cubicBezTo>
                  <a:cubicBezTo>
                    <a:pt x="401" y="634"/>
                    <a:pt x="409" y="627"/>
                    <a:pt x="416" y="618"/>
                  </a:cubicBezTo>
                  <a:cubicBezTo>
                    <a:pt x="424" y="605"/>
                    <a:pt x="426" y="584"/>
                    <a:pt x="413" y="573"/>
                  </a:cubicBezTo>
                  <a:close/>
                  <a:moveTo>
                    <a:pt x="486" y="606"/>
                  </a:moveTo>
                  <a:cubicBezTo>
                    <a:pt x="471" y="599"/>
                    <a:pt x="454" y="601"/>
                    <a:pt x="438" y="599"/>
                  </a:cubicBezTo>
                  <a:cubicBezTo>
                    <a:pt x="420" y="596"/>
                    <a:pt x="413" y="619"/>
                    <a:pt x="430" y="625"/>
                  </a:cubicBezTo>
                  <a:cubicBezTo>
                    <a:pt x="447" y="631"/>
                    <a:pt x="469" y="638"/>
                    <a:pt x="486" y="627"/>
                  </a:cubicBezTo>
                  <a:cubicBezTo>
                    <a:pt x="493" y="623"/>
                    <a:pt x="494" y="610"/>
                    <a:pt x="486" y="606"/>
                  </a:cubicBezTo>
                  <a:close/>
                  <a:moveTo>
                    <a:pt x="21" y="284"/>
                  </a:moveTo>
                  <a:cubicBezTo>
                    <a:pt x="12" y="276"/>
                    <a:pt x="17" y="262"/>
                    <a:pt x="28" y="259"/>
                  </a:cubicBezTo>
                  <a:cubicBezTo>
                    <a:pt x="36" y="256"/>
                    <a:pt x="45" y="256"/>
                    <a:pt x="54" y="256"/>
                  </a:cubicBezTo>
                  <a:cubicBezTo>
                    <a:pt x="75" y="246"/>
                    <a:pt x="96" y="237"/>
                    <a:pt x="117" y="228"/>
                  </a:cubicBezTo>
                  <a:cubicBezTo>
                    <a:pt x="131" y="222"/>
                    <a:pt x="136" y="218"/>
                    <a:pt x="136" y="203"/>
                  </a:cubicBezTo>
                  <a:cubicBezTo>
                    <a:pt x="136" y="194"/>
                    <a:pt x="135" y="186"/>
                    <a:pt x="134" y="178"/>
                  </a:cubicBezTo>
                  <a:cubicBezTo>
                    <a:pt x="131" y="169"/>
                    <a:pt x="133" y="157"/>
                    <a:pt x="141" y="152"/>
                  </a:cubicBezTo>
                  <a:cubicBezTo>
                    <a:pt x="144" y="149"/>
                    <a:pt x="148" y="147"/>
                    <a:pt x="152" y="146"/>
                  </a:cubicBezTo>
                  <a:cubicBezTo>
                    <a:pt x="158" y="144"/>
                    <a:pt x="164" y="141"/>
                    <a:pt x="169" y="136"/>
                  </a:cubicBezTo>
                  <a:cubicBezTo>
                    <a:pt x="146" y="139"/>
                    <a:pt x="121" y="137"/>
                    <a:pt x="98" y="137"/>
                  </a:cubicBezTo>
                  <a:cubicBezTo>
                    <a:pt x="69" y="136"/>
                    <a:pt x="37" y="137"/>
                    <a:pt x="8" y="128"/>
                  </a:cubicBezTo>
                  <a:cubicBezTo>
                    <a:pt x="0" y="125"/>
                    <a:pt x="0" y="114"/>
                    <a:pt x="8" y="111"/>
                  </a:cubicBezTo>
                  <a:cubicBezTo>
                    <a:pt x="46" y="100"/>
                    <a:pt x="90" y="102"/>
                    <a:pt x="129" y="100"/>
                  </a:cubicBezTo>
                  <a:cubicBezTo>
                    <a:pt x="139" y="99"/>
                    <a:pt x="148" y="99"/>
                    <a:pt x="158" y="98"/>
                  </a:cubicBezTo>
                  <a:cubicBezTo>
                    <a:pt x="166" y="97"/>
                    <a:pt x="175" y="93"/>
                    <a:pt x="183" y="95"/>
                  </a:cubicBezTo>
                  <a:cubicBezTo>
                    <a:pt x="191" y="97"/>
                    <a:pt x="198" y="105"/>
                    <a:pt x="197" y="114"/>
                  </a:cubicBezTo>
                  <a:cubicBezTo>
                    <a:pt x="197" y="119"/>
                    <a:pt x="195" y="123"/>
                    <a:pt x="193" y="127"/>
                  </a:cubicBezTo>
                  <a:cubicBezTo>
                    <a:pt x="198" y="127"/>
                    <a:pt x="203" y="130"/>
                    <a:pt x="206" y="133"/>
                  </a:cubicBezTo>
                  <a:cubicBezTo>
                    <a:pt x="227" y="150"/>
                    <a:pt x="221" y="194"/>
                    <a:pt x="222" y="218"/>
                  </a:cubicBezTo>
                  <a:cubicBezTo>
                    <a:pt x="224" y="242"/>
                    <a:pt x="234" y="278"/>
                    <a:pt x="203" y="287"/>
                  </a:cubicBezTo>
                  <a:cubicBezTo>
                    <a:pt x="172" y="295"/>
                    <a:pt x="136" y="295"/>
                    <a:pt x="105" y="298"/>
                  </a:cubicBezTo>
                  <a:cubicBezTo>
                    <a:pt x="78" y="301"/>
                    <a:pt x="42" y="305"/>
                    <a:pt x="21" y="284"/>
                  </a:cubicBezTo>
                  <a:close/>
                  <a:moveTo>
                    <a:pt x="171" y="245"/>
                  </a:moveTo>
                  <a:cubicBezTo>
                    <a:pt x="173" y="245"/>
                    <a:pt x="176" y="244"/>
                    <a:pt x="179" y="244"/>
                  </a:cubicBezTo>
                  <a:cubicBezTo>
                    <a:pt x="178" y="240"/>
                    <a:pt x="178" y="237"/>
                    <a:pt x="177" y="233"/>
                  </a:cubicBezTo>
                  <a:cubicBezTo>
                    <a:pt x="176" y="237"/>
                    <a:pt x="173" y="241"/>
                    <a:pt x="171" y="245"/>
                  </a:cubicBezTo>
                  <a:close/>
                  <a:moveTo>
                    <a:pt x="340" y="203"/>
                  </a:moveTo>
                  <a:cubicBezTo>
                    <a:pt x="364" y="200"/>
                    <a:pt x="380" y="182"/>
                    <a:pt x="389" y="162"/>
                  </a:cubicBezTo>
                  <a:cubicBezTo>
                    <a:pt x="400" y="136"/>
                    <a:pt x="400" y="105"/>
                    <a:pt x="397" y="78"/>
                  </a:cubicBezTo>
                  <a:cubicBezTo>
                    <a:pt x="395" y="60"/>
                    <a:pt x="388" y="26"/>
                    <a:pt x="366" y="23"/>
                  </a:cubicBezTo>
                  <a:cubicBezTo>
                    <a:pt x="349" y="21"/>
                    <a:pt x="337" y="38"/>
                    <a:pt x="349" y="53"/>
                  </a:cubicBezTo>
                  <a:cubicBezTo>
                    <a:pt x="377" y="85"/>
                    <a:pt x="368" y="200"/>
                    <a:pt x="306" y="171"/>
                  </a:cubicBezTo>
                  <a:cubicBezTo>
                    <a:pt x="298" y="168"/>
                    <a:pt x="292" y="175"/>
                    <a:pt x="295" y="182"/>
                  </a:cubicBezTo>
                  <a:cubicBezTo>
                    <a:pt x="303" y="199"/>
                    <a:pt x="322" y="206"/>
                    <a:pt x="340" y="203"/>
                  </a:cubicBezTo>
                  <a:close/>
                  <a:moveTo>
                    <a:pt x="785" y="117"/>
                  </a:moveTo>
                  <a:cubicBezTo>
                    <a:pt x="788" y="118"/>
                    <a:pt x="792" y="118"/>
                    <a:pt x="795" y="117"/>
                  </a:cubicBezTo>
                  <a:cubicBezTo>
                    <a:pt x="840" y="101"/>
                    <a:pt x="886" y="98"/>
                    <a:pt x="933" y="100"/>
                  </a:cubicBezTo>
                  <a:cubicBezTo>
                    <a:pt x="943" y="101"/>
                    <a:pt x="948" y="85"/>
                    <a:pt x="938" y="80"/>
                  </a:cubicBezTo>
                  <a:cubicBezTo>
                    <a:pt x="895" y="62"/>
                    <a:pt x="849" y="60"/>
                    <a:pt x="803" y="70"/>
                  </a:cubicBezTo>
                  <a:cubicBezTo>
                    <a:pt x="802" y="67"/>
                    <a:pt x="800" y="65"/>
                    <a:pt x="798" y="63"/>
                  </a:cubicBezTo>
                  <a:cubicBezTo>
                    <a:pt x="792" y="59"/>
                    <a:pt x="784" y="57"/>
                    <a:pt x="777" y="58"/>
                  </a:cubicBezTo>
                  <a:cubicBezTo>
                    <a:pt x="776" y="57"/>
                    <a:pt x="776" y="56"/>
                    <a:pt x="776" y="55"/>
                  </a:cubicBezTo>
                  <a:cubicBezTo>
                    <a:pt x="773" y="43"/>
                    <a:pt x="752" y="41"/>
                    <a:pt x="750" y="55"/>
                  </a:cubicBezTo>
                  <a:cubicBezTo>
                    <a:pt x="745" y="85"/>
                    <a:pt x="743" y="115"/>
                    <a:pt x="737" y="145"/>
                  </a:cubicBezTo>
                  <a:cubicBezTo>
                    <a:pt x="733" y="173"/>
                    <a:pt x="721" y="189"/>
                    <a:pt x="702" y="209"/>
                  </a:cubicBezTo>
                  <a:cubicBezTo>
                    <a:pt x="673" y="241"/>
                    <a:pt x="644" y="277"/>
                    <a:pt x="637" y="320"/>
                  </a:cubicBezTo>
                  <a:cubicBezTo>
                    <a:pt x="616" y="322"/>
                    <a:pt x="595" y="324"/>
                    <a:pt x="577" y="330"/>
                  </a:cubicBezTo>
                  <a:cubicBezTo>
                    <a:pt x="565" y="334"/>
                    <a:pt x="564" y="351"/>
                    <a:pt x="577" y="354"/>
                  </a:cubicBezTo>
                  <a:cubicBezTo>
                    <a:pt x="588" y="357"/>
                    <a:pt x="601" y="359"/>
                    <a:pt x="613" y="359"/>
                  </a:cubicBezTo>
                  <a:cubicBezTo>
                    <a:pt x="604" y="370"/>
                    <a:pt x="602" y="389"/>
                    <a:pt x="617" y="398"/>
                  </a:cubicBezTo>
                  <a:cubicBezTo>
                    <a:pt x="620" y="399"/>
                    <a:pt x="623" y="416"/>
                    <a:pt x="625" y="425"/>
                  </a:cubicBezTo>
                  <a:cubicBezTo>
                    <a:pt x="619" y="445"/>
                    <a:pt x="622" y="467"/>
                    <a:pt x="624" y="487"/>
                  </a:cubicBezTo>
                  <a:cubicBezTo>
                    <a:pt x="628" y="518"/>
                    <a:pt x="633" y="548"/>
                    <a:pt x="639" y="578"/>
                  </a:cubicBezTo>
                  <a:cubicBezTo>
                    <a:pt x="642" y="592"/>
                    <a:pt x="645" y="606"/>
                    <a:pt x="648" y="620"/>
                  </a:cubicBezTo>
                  <a:cubicBezTo>
                    <a:pt x="648" y="622"/>
                    <a:pt x="650" y="626"/>
                    <a:pt x="651" y="631"/>
                  </a:cubicBezTo>
                  <a:cubicBezTo>
                    <a:pt x="648" y="633"/>
                    <a:pt x="645" y="635"/>
                    <a:pt x="643" y="636"/>
                  </a:cubicBezTo>
                  <a:cubicBezTo>
                    <a:pt x="636" y="641"/>
                    <a:pt x="628" y="646"/>
                    <a:pt x="621" y="651"/>
                  </a:cubicBezTo>
                  <a:cubicBezTo>
                    <a:pt x="613" y="654"/>
                    <a:pt x="606" y="659"/>
                    <a:pt x="600" y="668"/>
                  </a:cubicBezTo>
                  <a:cubicBezTo>
                    <a:pt x="586" y="687"/>
                    <a:pt x="613" y="713"/>
                    <a:pt x="632" y="700"/>
                  </a:cubicBezTo>
                  <a:cubicBezTo>
                    <a:pt x="636" y="697"/>
                    <a:pt x="640" y="695"/>
                    <a:pt x="644" y="692"/>
                  </a:cubicBezTo>
                  <a:cubicBezTo>
                    <a:pt x="650" y="692"/>
                    <a:pt x="661" y="691"/>
                    <a:pt x="664" y="690"/>
                  </a:cubicBezTo>
                  <a:cubicBezTo>
                    <a:pt x="673" y="688"/>
                    <a:pt x="683" y="684"/>
                    <a:pt x="689" y="676"/>
                  </a:cubicBezTo>
                  <a:cubicBezTo>
                    <a:pt x="696" y="669"/>
                    <a:pt x="699" y="660"/>
                    <a:pt x="700" y="652"/>
                  </a:cubicBezTo>
                  <a:cubicBezTo>
                    <a:pt x="705" y="647"/>
                    <a:pt x="710" y="642"/>
                    <a:pt x="714" y="636"/>
                  </a:cubicBezTo>
                  <a:cubicBezTo>
                    <a:pt x="729" y="610"/>
                    <a:pt x="711" y="572"/>
                    <a:pt x="704" y="546"/>
                  </a:cubicBezTo>
                  <a:cubicBezTo>
                    <a:pt x="695" y="510"/>
                    <a:pt x="686" y="474"/>
                    <a:pt x="676" y="438"/>
                  </a:cubicBezTo>
                  <a:cubicBezTo>
                    <a:pt x="671" y="414"/>
                    <a:pt x="668" y="386"/>
                    <a:pt x="653" y="368"/>
                  </a:cubicBezTo>
                  <a:cubicBezTo>
                    <a:pt x="651" y="365"/>
                    <a:pt x="649" y="362"/>
                    <a:pt x="646" y="360"/>
                  </a:cubicBezTo>
                  <a:cubicBezTo>
                    <a:pt x="662" y="369"/>
                    <a:pt x="689" y="360"/>
                    <a:pt x="687" y="338"/>
                  </a:cubicBezTo>
                  <a:cubicBezTo>
                    <a:pt x="690" y="285"/>
                    <a:pt x="737" y="254"/>
                    <a:pt x="764" y="213"/>
                  </a:cubicBezTo>
                  <a:cubicBezTo>
                    <a:pt x="782" y="187"/>
                    <a:pt x="787" y="152"/>
                    <a:pt x="785" y="117"/>
                  </a:cubicBezTo>
                  <a:close/>
                  <a:moveTo>
                    <a:pt x="650" y="48"/>
                  </a:moveTo>
                  <a:cubicBezTo>
                    <a:pt x="665" y="46"/>
                    <a:pt x="680" y="46"/>
                    <a:pt x="694" y="47"/>
                  </a:cubicBezTo>
                  <a:cubicBezTo>
                    <a:pt x="709" y="48"/>
                    <a:pt x="720" y="52"/>
                    <a:pt x="733" y="43"/>
                  </a:cubicBezTo>
                  <a:cubicBezTo>
                    <a:pt x="743" y="37"/>
                    <a:pt x="744" y="24"/>
                    <a:pt x="737" y="15"/>
                  </a:cubicBezTo>
                  <a:cubicBezTo>
                    <a:pt x="724" y="0"/>
                    <a:pt x="702" y="2"/>
                    <a:pt x="683" y="2"/>
                  </a:cubicBezTo>
                  <a:cubicBezTo>
                    <a:pt x="662" y="3"/>
                    <a:pt x="640" y="6"/>
                    <a:pt x="619" y="12"/>
                  </a:cubicBezTo>
                  <a:cubicBezTo>
                    <a:pt x="594" y="20"/>
                    <a:pt x="541" y="37"/>
                    <a:pt x="546" y="70"/>
                  </a:cubicBezTo>
                  <a:cubicBezTo>
                    <a:pt x="548" y="79"/>
                    <a:pt x="560" y="79"/>
                    <a:pt x="565" y="72"/>
                  </a:cubicBezTo>
                  <a:cubicBezTo>
                    <a:pt x="570" y="64"/>
                    <a:pt x="595" y="60"/>
                    <a:pt x="605" y="57"/>
                  </a:cubicBezTo>
                  <a:cubicBezTo>
                    <a:pt x="619" y="53"/>
                    <a:pt x="635" y="50"/>
                    <a:pt x="650" y="48"/>
                  </a:cubicBezTo>
                  <a:close/>
                  <a:moveTo>
                    <a:pt x="1330" y="393"/>
                  </a:moveTo>
                  <a:cubicBezTo>
                    <a:pt x="1290" y="371"/>
                    <a:pt x="1242" y="401"/>
                    <a:pt x="1206" y="419"/>
                  </a:cubicBezTo>
                  <a:cubicBezTo>
                    <a:pt x="1159" y="442"/>
                    <a:pt x="1112" y="467"/>
                    <a:pt x="1064" y="489"/>
                  </a:cubicBezTo>
                  <a:cubicBezTo>
                    <a:pt x="1022" y="508"/>
                    <a:pt x="985" y="505"/>
                    <a:pt x="943" y="485"/>
                  </a:cubicBezTo>
                  <a:cubicBezTo>
                    <a:pt x="904" y="467"/>
                    <a:pt x="868" y="445"/>
                    <a:pt x="826" y="435"/>
                  </a:cubicBezTo>
                  <a:cubicBezTo>
                    <a:pt x="809" y="432"/>
                    <a:pt x="791" y="446"/>
                    <a:pt x="796" y="465"/>
                  </a:cubicBezTo>
                  <a:cubicBezTo>
                    <a:pt x="804" y="487"/>
                    <a:pt x="812" y="510"/>
                    <a:pt x="815" y="534"/>
                  </a:cubicBezTo>
                  <a:cubicBezTo>
                    <a:pt x="818" y="557"/>
                    <a:pt x="799" y="568"/>
                    <a:pt x="781" y="579"/>
                  </a:cubicBezTo>
                  <a:cubicBezTo>
                    <a:pt x="769" y="586"/>
                    <a:pt x="768" y="599"/>
                    <a:pt x="772" y="610"/>
                  </a:cubicBezTo>
                  <a:cubicBezTo>
                    <a:pt x="786" y="642"/>
                    <a:pt x="798" y="676"/>
                    <a:pt x="817" y="704"/>
                  </a:cubicBezTo>
                  <a:cubicBezTo>
                    <a:pt x="828" y="720"/>
                    <a:pt x="850" y="710"/>
                    <a:pt x="847" y="692"/>
                  </a:cubicBezTo>
                  <a:cubicBezTo>
                    <a:pt x="842" y="663"/>
                    <a:pt x="831" y="636"/>
                    <a:pt x="820" y="609"/>
                  </a:cubicBezTo>
                  <a:cubicBezTo>
                    <a:pt x="839" y="596"/>
                    <a:pt x="855" y="580"/>
                    <a:pt x="861" y="558"/>
                  </a:cubicBezTo>
                  <a:cubicBezTo>
                    <a:pt x="865" y="539"/>
                    <a:pt x="862" y="517"/>
                    <a:pt x="856" y="497"/>
                  </a:cubicBezTo>
                  <a:cubicBezTo>
                    <a:pt x="881" y="508"/>
                    <a:pt x="905" y="522"/>
                    <a:pt x="930" y="534"/>
                  </a:cubicBezTo>
                  <a:cubicBezTo>
                    <a:pt x="971" y="551"/>
                    <a:pt x="1012" y="559"/>
                    <a:pt x="1055" y="546"/>
                  </a:cubicBezTo>
                  <a:cubicBezTo>
                    <a:pt x="1103" y="531"/>
                    <a:pt x="1148" y="504"/>
                    <a:pt x="1193" y="482"/>
                  </a:cubicBezTo>
                  <a:cubicBezTo>
                    <a:pt x="1216" y="470"/>
                    <a:pt x="1239" y="458"/>
                    <a:pt x="1263" y="448"/>
                  </a:cubicBezTo>
                  <a:cubicBezTo>
                    <a:pt x="1285" y="438"/>
                    <a:pt x="1309" y="434"/>
                    <a:pt x="1330" y="421"/>
                  </a:cubicBezTo>
                  <a:cubicBezTo>
                    <a:pt x="1339" y="415"/>
                    <a:pt x="1341" y="400"/>
                    <a:pt x="1330" y="393"/>
                  </a:cubicBezTo>
                  <a:close/>
                  <a:moveTo>
                    <a:pt x="863" y="291"/>
                  </a:moveTo>
                  <a:cubicBezTo>
                    <a:pt x="857" y="315"/>
                    <a:pt x="856" y="337"/>
                    <a:pt x="861" y="361"/>
                  </a:cubicBezTo>
                  <a:cubicBezTo>
                    <a:pt x="864" y="375"/>
                    <a:pt x="884" y="370"/>
                    <a:pt x="886" y="357"/>
                  </a:cubicBezTo>
                  <a:cubicBezTo>
                    <a:pt x="887" y="340"/>
                    <a:pt x="892" y="322"/>
                    <a:pt x="899" y="307"/>
                  </a:cubicBezTo>
                  <a:cubicBezTo>
                    <a:pt x="903" y="298"/>
                    <a:pt x="903" y="290"/>
                    <a:pt x="896" y="283"/>
                  </a:cubicBezTo>
                  <a:cubicBezTo>
                    <a:pt x="893" y="279"/>
                    <a:pt x="888" y="277"/>
                    <a:pt x="882" y="277"/>
                  </a:cubicBezTo>
                  <a:cubicBezTo>
                    <a:pt x="874" y="277"/>
                    <a:pt x="866" y="283"/>
                    <a:pt x="863" y="291"/>
                  </a:cubicBezTo>
                  <a:close/>
                  <a:moveTo>
                    <a:pt x="200" y="366"/>
                  </a:moveTo>
                  <a:cubicBezTo>
                    <a:pt x="171" y="362"/>
                    <a:pt x="141" y="352"/>
                    <a:pt x="112" y="351"/>
                  </a:cubicBezTo>
                  <a:cubicBezTo>
                    <a:pt x="97" y="350"/>
                    <a:pt x="95" y="369"/>
                    <a:pt x="105" y="376"/>
                  </a:cubicBezTo>
                  <a:cubicBezTo>
                    <a:pt x="129" y="393"/>
                    <a:pt x="161" y="401"/>
                    <a:pt x="189" y="407"/>
                  </a:cubicBezTo>
                  <a:cubicBezTo>
                    <a:pt x="204" y="411"/>
                    <a:pt x="219" y="414"/>
                    <a:pt x="235" y="414"/>
                  </a:cubicBezTo>
                  <a:cubicBezTo>
                    <a:pt x="249" y="413"/>
                    <a:pt x="263" y="408"/>
                    <a:pt x="278" y="408"/>
                  </a:cubicBezTo>
                  <a:cubicBezTo>
                    <a:pt x="309" y="407"/>
                    <a:pt x="342" y="421"/>
                    <a:pt x="372" y="428"/>
                  </a:cubicBezTo>
                  <a:cubicBezTo>
                    <a:pt x="397" y="435"/>
                    <a:pt x="437" y="454"/>
                    <a:pt x="461" y="439"/>
                  </a:cubicBezTo>
                  <a:cubicBezTo>
                    <a:pt x="470" y="434"/>
                    <a:pt x="473" y="423"/>
                    <a:pt x="468" y="414"/>
                  </a:cubicBezTo>
                  <a:cubicBezTo>
                    <a:pt x="468" y="413"/>
                    <a:pt x="467" y="412"/>
                    <a:pt x="466" y="411"/>
                  </a:cubicBezTo>
                  <a:cubicBezTo>
                    <a:pt x="470" y="401"/>
                    <a:pt x="466" y="388"/>
                    <a:pt x="454" y="383"/>
                  </a:cubicBezTo>
                  <a:cubicBezTo>
                    <a:pt x="423" y="372"/>
                    <a:pt x="385" y="370"/>
                    <a:pt x="353" y="365"/>
                  </a:cubicBezTo>
                  <a:cubicBezTo>
                    <a:pt x="325" y="361"/>
                    <a:pt x="293" y="353"/>
                    <a:pt x="266" y="361"/>
                  </a:cubicBezTo>
                  <a:cubicBezTo>
                    <a:pt x="244" y="364"/>
                    <a:pt x="223" y="369"/>
                    <a:pt x="200" y="366"/>
                  </a:cubicBezTo>
                  <a:close/>
                  <a:moveTo>
                    <a:pt x="1111" y="323"/>
                  </a:moveTo>
                  <a:cubicBezTo>
                    <a:pt x="1133" y="333"/>
                    <a:pt x="1166" y="336"/>
                    <a:pt x="1189" y="327"/>
                  </a:cubicBezTo>
                  <a:cubicBezTo>
                    <a:pt x="1212" y="318"/>
                    <a:pt x="1232" y="292"/>
                    <a:pt x="1227" y="267"/>
                  </a:cubicBezTo>
                  <a:cubicBezTo>
                    <a:pt x="1226" y="261"/>
                    <a:pt x="1223" y="258"/>
                    <a:pt x="1220" y="255"/>
                  </a:cubicBezTo>
                  <a:cubicBezTo>
                    <a:pt x="1228" y="249"/>
                    <a:pt x="1235" y="241"/>
                    <a:pt x="1243" y="235"/>
                  </a:cubicBezTo>
                  <a:cubicBezTo>
                    <a:pt x="1256" y="225"/>
                    <a:pt x="1269" y="215"/>
                    <a:pt x="1281" y="206"/>
                  </a:cubicBezTo>
                  <a:cubicBezTo>
                    <a:pt x="1292" y="198"/>
                    <a:pt x="1287" y="178"/>
                    <a:pt x="1272" y="183"/>
                  </a:cubicBezTo>
                  <a:cubicBezTo>
                    <a:pt x="1255" y="188"/>
                    <a:pt x="1238" y="195"/>
                    <a:pt x="1223" y="205"/>
                  </a:cubicBezTo>
                  <a:cubicBezTo>
                    <a:pt x="1208" y="214"/>
                    <a:pt x="1191" y="224"/>
                    <a:pt x="1182" y="240"/>
                  </a:cubicBezTo>
                  <a:cubicBezTo>
                    <a:pt x="1177" y="249"/>
                    <a:pt x="1180" y="258"/>
                    <a:pt x="1187" y="262"/>
                  </a:cubicBezTo>
                  <a:cubicBezTo>
                    <a:pt x="1182" y="269"/>
                    <a:pt x="1178" y="278"/>
                    <a:pt x="1170" y="282"/>
                  </a:cubicBezTo>
                  <a:cubicBezTo>
                    <a:pt x="1159" y="288"/>
                    <a:pt x="1136" y="283"/>
                    <a:pt x="1126" y="279"/>
                  </a:cubicBezTo>
                  <a:cubicBezTo>
                    <a:pt x="1094" y="264"/>
                    <a:pt x="1105" y="227"/>
                    <a:pt x="1090" y="201"/>
                  </a:cubicBezTo>
                  <a:cubicBezTo>
                    <a:pt x="1088" y="197"/>
                    <a:pt x="1083" y="195"/>
                    <a:pt x="1079" y="198"/>
                  </a:cubicBezTo>
                  <a:cubicBezTo>
                    <a:pt x="1035" y="230"/>
                    <a:pt x="1070" y="305"/>
                    <a:pt x="1111" y="323"/>
                  </a:cubicBezTo>
                  <a:close/>
                </a:path>
              </a:pathLst>
            </a:custGeom>
            <a:solidFill>
              <a:srgbClr val="FFFFFF">
                <a:alpha val="14902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1355329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Unicorn University </a:t>
            </a:r>
            <a:r>
              <a:rPr lang="en-US" dirty="0" err="1" smtClean="0"/>
              <a:t>s.r.o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BC6-AE21-4DEA-82CA-C5B7C0A09A9D}" type="slidenum">
              <a:rPr lang="cs-CZ" smtClean="0"/>
              <a:pPr/>
              <a:t>27</a:t>
            </a:fld>
            <a:endParaRPr lang="cs-CZ" dirty="0"/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393503" y="0"/>
            <a:ext cx="11232000" cy="813415"/>
          </a:xfrm>
        </p:spPr>
        <p:txBody>
          <a:bodyPr/>
          <a:lstStyle/>
          <a:p>
            <a:r>
              <a:rPr lang="cs-CZ" dirty="0" smtClean="0"/>
              <a:t>Testy jednorozměrné normality</a:t>
            </a:r>
            <a:endParaRPr lang="cs-CZ" dirty="0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cs-CZ" sz="2200" dirty="0" smtClean="0">
                <a:solidFill>
                  <a:srgbClr val="536278"/>
                </a:solidFill>
              </a:rPr>
              <a:t>Testování lze provádět graficky nebo pomocí standardních statistických testů</a:t>
            </a:r>
          </a:p>
          <a:p>
            <a:r>
              <a:rPr lang="cs-CZ" sz="2200" dirty="0" smtClean="0"/>
              <a:t>Testovaní hypotéza H0 obvykle přestavuje tvrzení „výběr pochází z normálního rozdělení“</a:t>
            </a:r>
            <a:endParaRPr lang="cs-CZ" sz="2200" dirty="0" smtClean="0">
              <a:solidFill>
                <a:srgbClr val="536278"/>
              </a:solidFill>
            </a:endParaRPr>
          </a:p>
          <a:p>
            <a:pPr lvl="1"/>
            <a:r>
              <a:rPr lang="cs-CZ" sz="1800" dirty="0" smtClean="0">
                <a:solidFill>
                  <a:srgbClr val="536278"/>
                </a:solidFill>
              </a:rPr>
              <a:t>Mezi grafické porovnání patří například Q-Q diagram</a:t>
            </a:r>
            <a:endParaRPr lang="cs-CZ" sz="1600" dirty="0" smtClean="0">
              <a:solidFill>
                <a:srgbClr val="536278"/>
              </a:solidFill>
            </a:endParaRPr>
          </a:p>
          <a:p>
            <a:pPr lvl="1"/>
            <a:r>
              <a:rPr lang="cs-CZ" sz="1800" dirty="0" smtClean="0">
                <a:solidFill>
                  <a:srgbClr val="536278"/>
                </a:solidFill>
              </a:rPr>
              <a:t>Standardní testy:</a:t>
            </a:r>
          </a:p>
          <a:p>
            <a:pPr lvl="2"/>
            <a:r>
              <a:rPr lang="cs-CZ" sz="1600" dirty="0" smtClean="0">
                <a:solidFill>
                  <a:srgbClr val="536278"/>
                </a:solidFill>
              </a:rPr>
              <a:t>Chí-kvadrát test dobré shody</a:t>
            </a:r>
          </a:p>
          <a:p>
            <a:pPr lvl="2"/>
            <a:r>
              <a:rPr lang="cs-CZ" sz="1600" dirty="0" err="1" smtClean="0">
                <a:solidFill>
                  <a:srgbClr val="536278"/>
                </a:solidFill>
              </a:rPr>
              <a:t>Kolmogorův-Smirovův</a:t>
            </a:r>
            <a:r>
              <a:rPr lang="cs-CZ" sz="1600" dirty="0" smtClean="0">
                <a:solidFill>
                  <a:srgbClr val="536278"/>
                </a:solidFill>
              </a:rPr>
              <a:t> test</a:t>
            </a:r>
          </a:p>
          <a:p>
            <a:pPr lvl="2"/>
            <a:r>
              <a:rPr lang="cs-CZ" sz="1600" dirty="0" smtClean="0">
                <a:solidFill>
                  <a:srgbClr val="536278"/>
                </a:solidFill>
              </a:rPr>
              <a:t>Testy založené na šikmosti a špičatosti</a:t>
            </a:r>
          </a:p>
          <a:p>
            <a:pPr lvl="2"/>
            <a:r>
              <a:rPr lang="cs-CZ" sz="1600" dirty="0" err="1" smtClean="0">
                <a:solidFill>
                  <a:srgbClr val="536278"/>
                </a:solidFill>
              </a:rPr>
              <a:t>Shapiro-Wilksův</a:t>
            </a:r>
            <a:r>
              <a:rPr lang="cs-CZ" sz="1600" dirty="0" smtClean="0">
                <a:solidFill>
                  <a:srgbClr val="536278"/>
                </a:solidFill>
              </a:rPr>
              <a:t> test</a:t>
            </a:r>
            <a:endParaRPr lang="cs-CZ" sz="1600" dirty="0">
              <a:solidFill>
                <a:srgbClr val="5362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20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Unicorn University </a:t>
            </a:r>
            <a:r>
              <a:rPr lang="en-US" dirty="0" err="1" smtClean="0"/>
              <a:t>s.r.o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BC6-AE21-4DEA-82CA-C5B7C0A09A9D}" type="slidenum">
              <a:rPr lang="cs-CZ" smtClean="0"/>
              <a:pPr/>
              <a:t>28</a:t>
            </a:fld>
            <a:endParaRPr lang="cs-CZ" dirty="0"/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393503" y="0"/>
            <a:ext cx="11232000" cy="813415"/>
          </a:xfrm>
        </p:spPr>
        <p:txBody>
          <a:bodyPr/>
          <a:lstStyle/>
          <a:p>
            <a:r>
              <a:rPr lang="cs-CZ" dirty="0" smtClean="0"/>
              <a:t>Q-Q graf</a:t>
            </a:r>
            <a:endParaRPr lang="cs-CZ" dirty="0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606" y="1181821"/>
            <a:ext cx="6888987" cy="555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1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Unicorn University </a:t>
            </a:r>
            <a:r>
              <a:rPr lang="en-US" dirty="0" err="1" smtClean="0"/>
              <a:t>s.r.o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BC6-AE21-4DEA-82CA-C5B7C0A09A9D}" type="slidenum">
              <a:rPr lang="cs-CZ" smtClean="0"/>
              <a:pPr/>
              <a:t>29</a:t>
            </a:fld>
            <a:endParaRPr lang="cs-CZ" dirty="0"/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393503" y="0"/>
            <a:ext cx="11232000" cy="813415"/>
          </a:xfrm>
        </p:spPr>
        <p:txBody>
          <a:bodyPr/>
          <a:lstStyle/>
          <a:p>
            <a:r>
              <a:rPr lang="cs-CZ" dirty="0" smtClean="0"/>
              <a:t>Testy vícerozměrné normality</a:t>
            </a:r>
            <a:endParaRPr lang="cs-CZ" dirty="0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cs-CZ" sz="2200" dirty="0" smtClean="0">
                <a:solidFill>
                  <a:srgbClr val="536278"/>
                </a:solidFill>
              </a:rPr>
              <a:t>vícerozměrnou normalitu lze testovat vizuálně porovnáním </a:t>
            </a:r>
            <a:r>
              <a:rPr lang="cs-CZ" sz="2200" dirty="0" err="1" smtClean="0">
                <a:solidFill>
                  <a:srgbClr val="536278"/>
                </a:solidFill>
              </a:rPr>
              <a:t>mahalanobisových</a:t>
            </a:r>
            <a:r>
              <a:rPr lang="cs-CZ" sz="2200" dirty="0" smtClean="0">
                <a:solidFill>
                  <a:srgbClr val="536278"/>
                </a:solidFill>
              </a:rPr>
              <a:t> vzdáleností a kvantilů rozdělení chí-kvadrát</a:t>
            </a:r>
          </a:p>
          <a:p>
            <a:r>
              <a:rPr lang="cs-CZ" sz="2200" dirty="0" smtClean="0"/>
              <a:t>Pokud výběr pochází z vícerozměrného normálního rozdělení, pak i všechna marginální a podmíněná rozdělení jsou normální, naopak to sice obecně neplatí, ale lze alespoň otestovat normalitu všech dílčích proměnných</a:t>
            </a:r>
          </a:p>
          <a:p>
            <a:r>
              <a:rPr lang="cs-CZ" sz="2200" dirty="0" smtClean="0">
                <a:solidFill>
                  <a:srgbClr val="536278"/>
                </a:solidFill>
              </a:rPr>
              <a:t>Snadno dostupné jsou například v R i testy vícerozměrné normality, například </a:t>
            </a:r>
            <a:r>
              <a:rPr lang="cs-CZ" sz="2200" dirty="0" err="1" smtClean="0">
                <a:solidFill>
                  <a:srgbClr val="536278"/>
                </a:solidFill>
              </a:rPr>
              <a:t>Shapiro-Wilksův</a:t>
            </a:r>
            <a:r>
              <a:rPr lang="cs-CZ" sz="2200" dirty="0" smtClean="0">
                <a:solidFill>
                  <a:srgbClr val="536278"/>
                </a:solidFill>
              </a:rPr>
              <a:t> test:</a:t>
            </a:r>
          </a:p>
          <a:p>
            <a:pPr marL="0" indent="0">
              <a:buNone/>
            </a:pPr>
            <a:r>
              <a:rPr lang="cs-CZ" dirty="0" smtClean="0"/>
              <a:t>  </a:t>
            </a:r>
            <a:r>
              <a:rPr lang="cs-CZ" sz="1400" dirty="0" err="1" smtClean="0"/>
              <a:t>library</a:t>
            </a:r>
            <a:r>
              <a:rPr lang="cs-CZ" sz="1400" dirty="0" smtClean="0"/>
              <a:t>(</a:t>
            </a:r>
            <a:r>
              <a:rPr lang="cs-CZ" sz="1400" dirty="0" err="1" smtClean="0"/>
              <a:t>mvnormtest</a:t>
            </a:r>
            <a:r>
              <a:rPr lang="cs-CZ" sz="1400" dirty="0"/>
              <a:t>)</a:t>
            </a:r>
          </a:p>
          <a:p>
            <a:pPr marL="0" indent="0">
              <a:buNone/>
            </a:pPr>
            <a:r>
              <a:rPr lang="cs-CZ" sz="1400" dirty="0"/>
              <a:t>x &lt;- 1:30+rnorm(30)</a:t>
            </a:r>
          </a:p>
          <a:p>
            <a:pPr marL="0" indent="0">
              <a:buNone/>
            </a:pPr>
            <a:r>
              <a:rPr lang="cs-CZ" sz="1400" dirty="0"/>
              <a:t>y&lt;-1:30+rnorm(30,1,3</a:t>
            </a:r>
            <a:r>
              <a:rPr lang="cs-CZ" sz="1400" dirty="0" smtClean="0"/>
              <a:t>)</a:t>
            </a:r>
          </a:p>
          <a:p>
            <a:pPr marL="0" indent="0">
              <a:buNone/>
            </a:pPr>
            <a:r>
              <a:rPr lang="cs-CZ" sz="1400" dirty="0" err="1" smtClean="0"/>
              <a:t>mshapiro.test</a:t>
            </a:r>
            <a:r>
              <a:rPr lang="cs-CZ" sz="1400" dirty="0" smtClean="0"/>
              <a:t>(t(</a:t>
            </a:r>
            <a:r>
              <a:rPr lang="cs-CZ" sz="1400" dirty="0" err="1" smtClean="0"/>
              <a:t>cbind</a:t>
            </a:r>
            <a:r>
              <a:rPr lang="cs-CZ" sz="1400" dirty="0" smtClean="0"/>
              <a:t>(</a:t>
            </a:r>
            <a:r>
              <a:rPr lang="cs-CZ" sz="1400" dirty="0" err="1" smtClean="0"/>
              <a:t>x,y</a:t>
            </a:r>
            <a:r>
              <a:rPr lang="cs-CZ" sz="1400" dirty="0"/>
              <a:t>)))</a:t>
            </a:r>
            <a:br>
              <a:rPr lang="cs-CZ" sz="1400" dirty="0"/>
            </a:br>
            <a:r>
              <a:rPr lang="cs-CZ" sz="1400" dirty="0" err="1"/>
              <a:t>Shapiro-Wilk</a:t>
            </a:r>
            <a:r>
              <a:rPr lang="cs-CZ" sz="1400" dirty="0"/>
              <a:t> normality </a:t>
            </a:r>
            <a:r>
              <a:rPr lang="cs-CZ" sz="1400" dirty="0" err="1"/>
              <a:t>testdata</a:t>
            </a:r>
            <a:r>
              <a:rPr lang="cs-CZ" sz="1400" dirty="0"/>
              <a:t>: ZW = 0.95282, p-</a:t>
            </a:r>
            <a:r>
              <a:rPr lang="cs-CZ" sz="1400" dirty="0" err="1"/>
              <a:t>value</a:t>
            </a:r>
            <a:r>
              <a:rPr lang="cs-CZ" sz="1400" dirty="0"/>
              <a:t> = 0.2011</a:t>
            </a:r>
          </a:p>
          <a:p>
            <a:pPr marL="0" indent="0">
              <a:buNone/>
            </a:pPr>
            <a:r>
              <a:rPr lang="cs-CZ" sz="1400" dirty="0"/>
              <a:t/>
            </a:r>
            <a:br>
              <a:rPr lang="cs-CZ" sz="1400" dirty="0"/>
            </a:br>
            <a:r>
              <a:rPr lang="cs-CZ" sz="1400" dirty="0" err="1"/>
              <a:t>mshapiro.test</a:t>
            </a:r>
            <a:r>
              <a:rPr lang="cs-CZ" sz="1400" dirty="0"/>
              <a:t>(t(</a:t>
            </a:r>
            <a:r>
              <a:rPr lang="cs-CZ" sz="1400" dirty="0" err="1"/>
              <a:t>cbind</a:t>
            </a:r>
            <a:r>
              <a:rPr lang="cs-CZ" sz="1400" dirty="0"/>
              <a:t>(</a:t>
            </a:r>
            <a:r>
              <a:rPr lang="cs-CZ" sz="1400" dirty="0" err="1"/>
              <a:t>x,y</a:t>
            </a:r>
            <a:r>
              <a:rPr lang="cs-CZ" sz="1400" dirty="0"/>
              <a:t>)))</a:t>
            </a:r>
            <a:r>
              <a:rPr lang="cs-CZ" sz="1400" dirty="0" err="1"/>
              <a:t>mshapiro.test</a:t>
            </a:r>
            <a:r>
              <a:rPr lang="cs-CZ" sz="1400" dirty="0"/>
              <a:t>(t(</a:t>
            </a:r>
            <a:r>
              <a:rPr lang="cs-CZ" sz="1400" dirty="0" err="1"/>
              <a:t>as.matrix</a:t>
            </a:r>
            <a:r>
              <a:rPr lang="cs-CZ" sz="1400" dirty="0"/>
              <a:t>(car_data_kv$Cena_prodej,car_data_kv$Cena_autosalon,car_data_kv$Horsepower</a:t>
            </a:r>
            <a:r>
              <a:rPr lang="cs-CZ" sz="1400" dirty="0" smtClean="0"/>
              <a:t>)))</a:t>
            </a:r>
          </a:p>
          <a:p>
            <a:pPr marL="0" indent="0">
              <a:buNone/>
            </a:pPr>
            <a:r>
              <a:rPr lang="cs-CZ" sz="1400" dirty="0" err="1" smtClean="0"/>
              <a:t>Shapiro-Wilk</a:t>
            </a:r>
            <a:r>
              <a:rPr lang="cs-CZ" sz="1400" dirty="0" smtClean="0"/>
              <a:t> </a:t>
            </a:r>
            <a:r>
              <a:rPr lang="cs-CZ" sz="1400" dirty="0"/>
              <a:t>normality </a:t>
            </a:r>
            <a:r>
              <a:rPr lang="cs-CZ" sz="1400" dirty="0" err="1"/>
              <a:t>testdata</a:t>
            </a:r>
            <a:r>
              <a:rPr lang="cs-CZ" sz="1400" dirty="0"/>
              <a:t>: ZW = 0.77779, p-</a:t>
            </a:r>
            <a:r>
              <a:rPr lang="cs-CZ" sz="1400" dirty="0" err="1"/>
              <a:t>value</a:t>
            </a:r>
            <a:r>
              <a:rPr lang="cs-CZ" sz="1400" dirty="0"/>
              <a:t> &lt; 2.2e-16</a:t>
            </a:r>
          </a:p>
          <a:p>
            <a:pPr lvl="1"/>
            <a:endParaRPr lang="cs-CZ" sz="1400" dirty="0">
              <a:solidFill>
                <a:srgbClr val="5362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54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Unicorn University </a:t>
            </a:r>
            <a:r>
              <a:rPr lang="en-US" dirty="0" err="1" smtClean="0"/>
              <a:t>s.r.o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BC6-AE21-4DEA-82CA-C5B7C0A09A9D}" type="slidenum">
              <a:rPr lang="cs-CZ" smtClean="0"/>
              <a:pPr/>
              <a:t>3</a:t>
            </a:fld>
            <a:endParaRPr lang="cs-CZ" dirty="0"/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Druhy statistických analýz (2)</a:t>
            </a:r>
            <a:endParaRPr lang="cs-CZ" dirty="0"/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cs-CZ" b="1" dirty="0"/>
              <a:t>Kasuistická analýza</a:t>
            </a:r>
            <a:r>
              <a:rPr lang="cs-CZ" dirty="0"/>
              <a:t> - vícerozměrné pozorování jednoho objektu v jeden okamžik</a:t>
            </a:r>
          </a:p>
          <a:p>
            <a:r>
              <a:rPr lang="cs-CZ" b="1" dirty="0"/>
              <a:t>Jednorozměrná statistická analýza</a:t>
            </a:r>
            <a:r>
              <a:rPr lang="cs-CZ" dirty="0"/>
              <a:t> - soubor n jednorozměrných pozorování v jeden okamžik</a:t>
            </a:r>
          </a:p>
          <a:p>
            <a:r>
              <a:rPr lang="cs-CZ" b="1" dirty="0"/>
              <a:t>Jednorozměrná analýza časových řad</a:t>
            </a:r>
            <a:r>
              <a:rPr lang="cs-CZ" dirty="0"/>
              <a:t> - jednorozměrné pozorování jednoho objektu v T obdobích</a:t>
            </a:r>
          </a:p>
          <a:p>
            <a:r>
              <a:rPr lang="cs-CZ" b="1" dirty="0"/>
              <a:t>Analýza jednorozměrných longitudinální zjišťování</a:t>
            </a:r>
            <a:r>
              <a:rPr lang="cs-CZ" dirty="0"/>
              <a:t> - Soubor n jednorozměrných pozorování v T obdobích</a:t>
            </a:r>
          </a:p>
          <a:p>
            <a:r>
              <a:rPr lang="cs-CZ" b="1" dirty="0"/>
              <a:t>Vícerozměrná statistická analýza</a:t>
            </a:r>
            <a:r>
              <a:rPr lang="cs-CZ" dirty="0"/>
              <a:t> - soubor n vícerozměrných pozorování v jednom období</a:t>
            </a:r>
          </a:p>
          <a:p>
            <a:r>
              <a:rPr lang="cs-CZ" b="1" dirty="0"/>
              <a:t>Vícerozměrná analýza časových řad</a:t>
            </a:r>
            <a:r>
              <a:rPr lang="cs-CZ" dirty="0"/>
              <a:t> - vícerozměrná pozorování jednoho objektu v T obdobích</a:t>
            </a:r>
          </a:p>
          <a:p>
            <a:r>
              <a:rPr lang="cs-CZ" b="1" dirty="0"/>
              <a:t>Analýza vícerozměrných longitudinální zjišťování</a:t>
            </a:r>
            <a:r>
              <a:rPr lang="cs-CZ" dirty="0"/>
              <a:t> - soubor n vícerozměrných pozorování v T obdobích, tzv. </a:t>
            </a:r>
            <a:r>
              <a:rPr lang="cs-CZ" b="1" dirty="0"/>
              <a:t>analýza panelových dat</a:t>
            </a:r>
            <a:endParaRPr lang="cs-CZ" dirty="0"/>
          </a:p>
          <a:p>
            <a:endParaRPr lang="cs-CZ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Rukopis 5"/>
              <p14:cNvContentPartPr/>
              <p14:nvPr/>
            </p14:nvContentPartPr>
            <p14:xfrm>
              <a:off x="711360" y="4387680"/>
              <a:ext cx="4762800" cy="254520"/>
            </p14:xfrm>
          </p:contentPart>
        </mc:Choice>
        <mc:Fallback xmlns="">
          <p:pic>
            <p:nvPicPr>
              <p:cNvPr id="6" name="Rukopis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5160" y="4324320"/>
                <a:ext cx="4794840" cy="3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Rukopis 6"/>
              <p14:cNvContentPartPr/>
              <p14:nvPr/>
            </p14:nvContentPartPr>
            <p14:xfrm>
              <a:off x="711360" y="2844720"/>
              <a:ext cx="5378760" cy="133920"/>
            </p14:xfrm>
          </p:contentPart>
        </mc:Choice>
        <mc:Fallback xmlns="">
          <p:pic>
            <p:nvPicPr>
              <p:cNvPr id="7" name="Rukopis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5160" y="2781360"/>
                <a:ext cx="5410800" cy="26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639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Unicorn University </a:t>
            </a:r>
            <a:r>
              <a:rPr lang="en-US" dirty="0" err="1" smtClean="0"/>
              <a:t>s.r.o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BC6-AE21-4DEA-82CA-C5B7C0A09A9D}" type="slidenum">
              <a:rPr lang="cs-CZ" smtClean="0"/>
              <a:pPr/>
              <a:t>30</a:t>
            </a:fld>
            <a:endParaRPr lang="cs-CZ" dirty="0"/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Vícerozměrné normální rozdělení (4) - dvourozměrné</a:t>
            </a:r>
            <a:endParaRPr lang="cs-CZ" dirty="0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00" y="1374935"/>
            <a:ext cx="6194440" cy="4186231"/>
          </a:xfrm>
          <a:prstGeom prst="rect">
            <a:avLst/>
          </a:prstGeom>
        </p:spPr>
      </p:pic>
      <p:pic>
        <p:nvPicPr>
          <p:cNvPr id="8" name="Obráze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138" y="1038687"/>
            <a:ext cx="6307096" cy="463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15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Unicorn University </a:t>
            </a:r>
            <a:r>
              <a:rPr lang="en-US" dirty="0" err="1" smtClean="0"/>
              <a:t>s.r.o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BC6-AE21-4DEA-82CA-C5B7C0A09A9D}" type="slidenum">
              <a:rPr lang="cs-CZ" smtClean="0"/>
              <a:pPr/>
              <a:t>31</a:t>
            </a:fld>
            <a:endParaRPr lang="cs-CZ" dirty="0"/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393503" y="0"/>
            <a:ext cx="11232000" cy="813415"/>
          </a:xfrm>
        </p:spPr>
        <p:txBody>
          <a:bodyPr/>
          <a:lstStyle/>
          <a:p>
            <a:r>
              <a:rPr lang="cs-CZ" dirty="0"/>
              <a:t>Vícerozměrné normální rozdělení </a:t>
            </a:r>
            <a:r>
              <a:rPr lang="cs-CZ" dirty="0" smtClean="0"/>
              <a:t>(5) </a:t>
            </a:r>
            <a:r>
              <a:rPr lang="cs-CZ" dirty="0"/>
              <a:t>- </a:t>
            </a:r>
            <a:r>
              <a:rPr lang="cs-CZ" dirty="0" smtClean="0"/>
              <a:t>graficky</a:t>
            </a:r>
            <a:endParaRPr lang="cs-CZ" dirty="0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016" y="1474451"/>
            <a:ext cx="7694023" cy="455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08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Dotazy?</a:t>
            </a:r>
          </a:p>
        </p:txBody>
      </p:sp>
      <p:grpSp>
        <p:nvGrpSpPr>
          <p:cNvPr id="8" name="Skupina 7"/>
          <p:cNvGrpSpPr/>
          <p:nvPr/>
        </p:nvGrpSpPr>
        <p:grpSpPr>
          <a:xfrm>
            <a:off x="6145124" y="1499913"/>
            <a:ext cx="5029200" cy="2962574"/>
            <a:chOff x="6541939" y="2069262"/>
            <a:chExt cx="5029200" cy="2962574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1939" y="2069262"/>
              <a:ext cx="5029200" cy="2857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Freeform 7"/>
            <p:cNvSpPr>
              <a:spLocks noEditPoints="1"/>
            </p:cNvSpPr>
            <p:nvPr/>
          </p:nvSpPr>
          <p:spPr bwMode="auto">
            <a:xfrm>
              <a:off x="6541939" y="2218787"/>
              <a:ext cx="5029200" cy="2813049"/>
            </a:xfrm>
            <a:custGeom>
              <a:avLst/>
              <a:gdLst>
                <a:gd name="T0" fmla="*/ 104 w 1341"/>
                <a:gd name="T1" fmla="*/ 546 h 750"/>
                <a:gd name="T2" fmla="*/ 111 w 1341"/>
                <a:gd name="T3" fmla="*/ 532 h 750"/>
                <a:gd name="T4" fmla="*/ 157 w 1341"/>
                <a:gd name="T5" fmla="*/ 568 h 750"/>
                <a:gd name="T6" fmla="*/ 367 w 1341"/>
                <a:gd name="T7" fmla="*/ 593 h 750"/>
                <a:gd name="T8" fmla="*/ 244 w 1341"/>
                <a:gd name="T9" fmla="*/ 664 h 750"/>
                <a:gd name="T10" fmla="*/ 243 w 1341"/>
                <a:gd name="T11" fmla="*/ 663 h 750"/>
                <a:gd name="T12" fmla="*/ 200 w 1341"/>
                <a:gd name="T13" fmla="*/ 664 h 750"/>
                <a:gd name="T14" fmla="*/ 188 w 1341"/>
                <a:gd name="T15" fmla="*/ 679 h 750"/>
                <a:gd name="T16" fmla="*/ 141 w 1341"/>
                <a:gd name="T17" fmla="*/ 729 h 750"/>
                <a:gd name="T18" fmla="*/ 236 w 1341"/>
                <a:gd name="T19" fmla="*/ 708 h 750"/>
                <a:gd name="T20" fmla="*/ 241 w 1341"/>
                <a:gd name="T21" fmla="*/ 689 h 750"/>
                <a:gd name="T22" fmla="*/ 339 w 1341"/>
                <a:gd name="T23" fmla="*/ 633 h 750"/>
                <a:gd name="T24" fmla="*/ 413 w 1341"/>
                <a:gd name="T25" fmla="*/ 573 h 750"/>
                <a:gd name="T26" fmla="*/ 486 w 1341"/>
                <a:gd name="T27" fmla="*/ 627 h 750"/>
                <a:gd name="T28" fmla="*/ 54 w 1341"/>
                <a:gd name="T29" fmla="*/ 256 h 750"/>
                <a:gd name="T30" fmla="*/ 141 w 1341"/>
                <a:gd name="T31" fmla="*/ 152 h 750"/>
                <a:gd name="T32" fmla="*/ 8 w 1341"/>
                <a:gd name="T33" fmla="*/ 128 h 750"/>
                <a:gd name="T34" fmla="*/ 183 w 1341"/>
                <a:gd name="T35" fmla="*/ 95 h 750"/>
                <a:gd name="T36" fmla="*/ 222 w 1341"/>
                <a:gd name="T37" fmla="*/ 218 h 750"/>
                <a:gd name="T38" fmla="*/ 171 w 1341"/>
                <a:gd name="T39" fmla="*/ 245 h 750"/>
                <a:gd name="T40" fmla="*/ 340 w 1341"/>
                <a:gd name="T41" fmla="*/ 203 h 750"/>
                <a:gd name="T42" fmla="*/ 349 w 1341"/>
                <a:gd name="T43" fmla="*/ 53 h 750"/>
                <a:gd name="T44" fmla="*/ 785 w 1341"/>
                <a:gd name="T45" fmla="*/ 117 h 750"/>
                <a:gd name="T46" fmla="*/ 803 w 1341"/>
                <a:gd name="T47" fmla="*/ 70 h 750"/>
                <a:gd name="T48" fmla="*/ 750 w 1341"/>
                <a:gd name="T49" fmla="*/ 55 h 750"/>
                <a:gd name="T50" fmla="*/ 577 w 1341"/>
                <a:gd name="T51" fmla="*/ 330 h 750"/>
                <a:gd name="T52" fmla="*/ 625 w 1341"/>
                <a:gd name="T53" fmla="*/ 425 h 750"/>
                <a:gd name="T54" fmla="*/ 651 w 1341"/>
                <a:gd name="T55" fmla="*/ 631 h 750"/>
                <a:gd name="T56" fmla="*/ 632 w 1341"/>
                <a:gd name="T57" fmla="*/ 700 h 750"/>
                <a:gd name="T58" fmla="*/ 700 w 1341"/>
                <a:gd name="T59" fmla="*/ 652 h 750"/>
                <a:gd name="T60" fmla="*/ 653 w 1341"/>
                <a:gd name="T61" fmla="*/ 368 h 750"/>
                <a:gd name="T62" fmla="*/ 785 w 1341"/>
                <a:gd name="T63" fmla="*/ 117 h 750"/>
                <a:gd name="T64" fmla="*/ 737 w 1341"/>
                <a:gd name="T65" fmla="*/ 15 h 750"/>
                <a:gd name="T66" fmla="*/ 565 w 1341"/>
                <a:gd name="T67" fmla="*/ 72 h 750"/>
                <a:gd name="T68" fmla="*/ 1206 w 1341"/>
                <a:gd name="T69" fmla="*/ 419 h 750"/>
                <a:gd name="T70" fmla="*/ 796 w 1341"/>
                <a:gd name="T71" fmla="*/ 465 h 750"/>
                <a:gd name="T72" fmla="*/ 817 w 1341"/>
                <a:gd name="T73" fmla="*/ 704 h 750"/>
                <a:gd name="T74" fmla="*/ 856 w 1341"/>
                <a:gd name="T75" fmla="*/ 497 h 750"/>
                <a:gd name="T76" fmla="*/ 1263 w 1341"/>
                <a:gd name="T77" fmla="*/ 448 h 750"/>
                <a:gd name="T78" fmla="*/ 861 w 1341"/>
                <a:gd name="T79" fmla="*/ 361 h 750"/>
                <a:gd name="T80" fmla="*/ 882 w 1341"/>
                <a:gd name="T81" fmla="*/ 277 h 750"/>
                <a:gd name="T82" fmla="*/ 105 w 1341"/>
                <a:gd name="T83" fmla="*/ 376 h 750"/>
                <a:gd name="T84" fmla="*/ 372 w 1341"/>
                <a:gd name="T85" fmla="*/ 428 h 750"/>
                <a:gd name="T86" fmla="*/ 454 w 1341"/>
                <a:gd name="T87" fmla="*/ 383 h 750"/>
                <a:gd name="T88" fmla="*/ 1111 w 1341"/>
                <a:gd name="T89" fmla="*/ 323 h 750"/>
                <a:gd name="T90" fmla="*/ 1243 w 1341"/>
                <a:gd name="T91" fmla="*/ 235 h 750"/>
                <a:gd name="T92" fmla="*/ 1182 w 1341"/>
                <a:gd name="T93" fmla="*/ 240 h 750"/>
                <a:gd name="T94" fmla="*/ 1090 w 1341"/>
                <a:gd name="T95" fmla="*/ 201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41" h="750">
                  <a:moveTo>
                    <a:pt x="123" y="596"/>
                  </a:moveTo>
                  <a:cubicBezTo>
                    <a:pt x="108" y="600"/>
                    <a:pt x="90" y="597"/>
                    <a:pt x="79" y="586"/>
                  </a:cubicBezTo>
                  <a:cubicBezTo>
                    <a:pt x="67" y="573"/>
                    <a:pt x="68" y="554"/>
                    <a:pt x="83" y="544"/>
                  </a:cubicBezTo>
                  <a:cubicBezTo>
                    <a:pt x="89" y="539"/>
                    <a:pt x="99" y="541"/>
                    <a:pt x="104" y="546"/>
                  </a:cubicBezTo>
                  <a:cubicBezTo>
                    <a:pt x="105" y="547"/>
                    <a:pt x="105" y="547"/>
                    <a:pt x="105" y="547"/>
                  </a:cubicBezTo>
                  <a:cubicBezTo>
                    <a:pt x="106" y="547"/>
                    <a:pt x="106" y="546"/>
                    <a:pt x="105" y="547"/>
                  </a:cubicBezTo>
                  <a:cubicBezTo>
                    <a:pt x="109" y="543"/>
                    <a:pt x="109" y="540"/>
                    <a:pt x="110" y="534"/>
                  </a:cubicBezTo>
                  <a:cubicBezTo>
                    <a:pt x="111" y="533"/>
                    <a:pt x="111" y="533"/>
                    <a:pt x="111" y="532"/>
                  </a:cubicBezTo>
                  <a:cubicBezTo>
                    <a:pt x="111" y="532"/>
                    <a:pt x="111" y="531"/>
                    <a:pt x="111" y="529"/>
                  </a:cubicBezTo>
                  <a:cubicBezTo>
                    <a:pt x="112" y="523"/>
                    <a:pt x="113" y="518"/>
                    <a:pt x="117" y="512"/>
                  </a:cubicBezTo>
                  <a:cubicBezTo>
                    <a:pt x="129" y="492"/>
                    <a:pt x="157" y="498"/>
                    <a:pt x="165" y="519"/>
                  </a:cubicBezTo>
                  <a:cubicBezTo>
                    <a:pt x="170" y="533"/>
                    <a:pt x="164" y="555"/>
                    <a:pt x="157" y="568"/>
                  </a:cubicBezTo>
                  <a:cubicBezTo>
                    <a:pt x="150" y="581"/>
                    <a:pt x="137" y="592"/>
                    <a:pt x="123" y="596"/>
                  </a:cubicBezTo>
                  <a:close/>
                  <a:moveTo>
                    <a:pt x="413" y="573"/>
                  </a:moveTo>
                  <a:cubicBezTo>
                    <a:pt x="403" y="564"/>
                    <a:pt x="387" y="562"/>
                    <a:pt x="377" y="573"/>
                  </a:cubicBezTo>
                  <a:cubicBezTo>
                    <a:pt x="371" y="579"/>
                    <a:pt x="369" y="586"/>
                    <a:pt x="367" y="593"/>
                  </a:cubicBezTo>
                  <a:cubicBezTo>
                    <a:pt x="368" y="590"/>
                    <a:pt x="367" y="593"/>
                    <a:pt x="366" y="594"/>
                  </a:cubicBezTo>
                  <a:cubicBezTo>
                    <a:pt x="363" y="593"/>
                    <a:pt x="359" y="592"/>
                    <a:pt x="355" y="593"/>
                  </a:cubicBezTo>
                  <a:cubicBezTo>
                    <a:pt x="333" y="598"/>
                    <a:pt x="310" y="616"/>
                    <a:pt x="291" y="629"/>
                  </a:cubicBezTo>
                  <a:cubicBezTo>
                    <a:pt x="275" y="640"/>
                    <a:pt x="259" y="651"/>
                    <a:pt x="244" y="664"/>
                  </a:cubicBezTo>
                  <a:cubicBezTo>
                    <a:pt x="241" y="666"/>
                    <a:pt x="238" y="669"/>
                    <a:pt x="235" y="671"/>
                  </a:cubicBezTo>
                  <a:cubicBezTo>
                    <a:pt x="235" y="671"/>
                    <a:pt x="235" y="671"/>
                    <a:pt x="235" y="671"/>
                  </a:cubicBezTo>
                  <a:cubicBezTo>
                    <a:pt x="238" y="669"/>
                    <a:pt x="241" y="666"/>
                    <a:pt x="244" y="664"/>
                  </a:cubicBezTo>
                  <a:cubicBezTo>
                    <a:pt x="244" y="663"/>
                    <a:pt x="244" y="663"/>
                    <a:pt x="243" y="663"/>
                  </a:cubicBezTo>
                  <a:cubicBezTo>
                    <a:pt x="233" y="645"/>
                    <a:pt x="207" y="644"/>
                    <a:pt x="200" y="664"/>
                  </a:cubicBezTo>
                  <a:cubicBezTo>
                    <a:pt x="200" y="664"/>
                    <a:pt x="200" y="665"/>
                    <a:pt x="200" y="665"/>
                  </a:cubicBezTo>
                  <a:cubicBezTo>
                    <a:pt x="200" y="665"/>
                    <a:pt x="200" y="665"/>
                    <a:pt x="200" y="665"/>
                  </a:cubicBezTo>
                  <a:cubicBezTo>
                    <a:pt x="200" y="664"/>
                    <a:pt x="200" y="664"/>
                    <a:pt x="200" y="664"/>
                  </a:cubicBezTo>
                  <a:cubicBezTo>
                    <a:pt x="201" y="662"/>
                    <a:pt x="201" y="662"/>
                    <a:pt x="200" y="665"/>
                  </a:cubicBezTo>
                  <a:cubicBezTo>
                    <a:pt x="199" y="665"/>
                    <a:pt x="199" y="665"/>
                    <a:pt x="199" y="665"/>
                  </a:cubicBezTo>
                  <a:cubicBezTo>
                    <a:pt x="198" y="666"/>
                    <a:pt x="197" y="667"/>
                    <a:pt x="196" y="668"/>
                  </a:cubicBezTo>
                  <a:cubicBezTo>
                    <a:pt x="192" y="671"/>
                    <a:pt x="190" y="675"/>
                    <a:pt x="188" y="679"/>
                  </a:cubicBezTo>
                  <a:cubicBezTo>
                    <a:pt x="187" y="679"/>
                    <a:pt x="187" y="680"/>
                    <a:pt x="186" y="681"/>
                  </a:cubicBezTo>
                  <a:cubicBezTo>
                    <a:pt x="177" y="690"/>
                    <a:pt x="174" y="684"/>
                    <a:pt x="162" y="688"/>
                  </a:cubicBezTo>
                  <a:cubicBezTo>
                    <a:pt x="159" y="688"/>
                    <a:pt x="157" y="688"/>
                    <a:pt x="155" y="689"/>
                  </a:cubicBezTo>
                  <a:cubicBezTo>
                    <a:pt x="138" y="695"/>
                    <a:pt x="132" y="714"/>
                    <a:pt x="141" y="729"/>
                  </a:cubicBezTo>
                  <a:cubicBezTo>
                    <a:pt x="149" y="743"/>
                    <a:pt x="165" y="750"/>
                    <a:pt x="180" y="750"/>
                  </a:cubicBezTo>
                  <a:cubicBezTo>
                    <a:pt x="195" y="750"/>
                    <a:pt x="211" y="742"/>
                    <a:pt x="221" y="731"/>
                  </a:cubicBezTo>
                  <a:cubicBezTo>
                    <a:pt x="226" y="726"/>
                    <a:pt x="232" y="718"/>
                    <a:pt x="236" y="709"/>
                  </a:cubicBezTo>
                  <a:cubicBezTo>
                    <a:pt x="236" y="709"/>
                    <a:pt x="236" y="709"/>
                    <a:pt x="236" y="708"/>
                  </a:cubicBezTo>
                  <a:cubicBezTo>
                    <a:pt x="240" y="702"/>
                    <a:pt x="244" y="694"/>
                    <a:pt x="246" y="687"/>
                  </a:cubicBezTo>
                  <a:cubicBezTo>
                    <a:pt x="245" y="687"/>
                    <a:pt x="243" y="688"/>
                    <a:pt x="241" y="689"/>
                  </a:cubicBezTo>
                  <a:cubicBezTo>
                    <a:pt x="241" y="689"/>
                    <a:pt x="241" y="689"/>
                    <a:pt x="241" y="689"/>
                  </a:cubicBezTo>
                  <a:cubicBezTo>
                    <a:pt x="241" y="689"/>
                    <a:pt x="241" y="689"/>
                    <a:pt x="241" y="689"/>
                  </a:cubicBezTo>
                  <a:cubicBezTo>
                    <a:pt x="241" y="689"/>
                    <a:pt x="241" y="689"/>
                    <a:pt x="241" y="689"/>
                  </a:cubicBezTo>
                  <a:cubicBezTo>
                    <a:pt x="243" y="688"/>
                    <a:pt x="245" y="687"/>
                    <a:pt x="246" y="687"/>
                  </a:cubicBezTo>
                  <a:cubicBezTo>
                    <a:pt x="265" y="676"/>
                    <a:pt x="283" y="666"/>
                    <a:pt x="302" y="655"/>
                  </a:cubicBezTo>
                  <a:cubicBezTo>
                    <a:pt x="313" y="649"/>
                    <a:pt x="326" y="640"/>
                    <a:pt x="339" y="633"/>
                  </a:cubicBezTo>
                  <a:cubicBezTo>
                    <a:pt x="342" y="641"/>
                    <a:pt x="350" y="648"/>
                    <a:pt x="359" y="649"/>
                  </a:cubicBezTo>
                  <a:cubicBezTo>
                    <a:pt x="371" y="652"/>
                    <a:pt x="382" y="648"/>
                    <a:pt x="392" y="641"/>
                  </a:cubicBezTo>
                  <a:cubicBezTo>
                    <a:pt x="401" y="634"/>
                    <a:pt x="409" y="627"/>
                    <a:pt x="416" y="618"/>
                  </a:cubicBezTo>
                  <a:cubicBezTo>
                    <a:pt x="424" y="605"/>
                    <a:pt x="426" y="584"/>
                    <a:pt x="413" y="573"/>
                  </a:cubicBezTo>
                  <a:close/>
                  <a:moveTo>
                    <a:pt x="486" y="606"/>
                  </a:moveTo>
                  <a:cubicBezTo>
                    <a:pt x="471" y="599"/>
                    <a:pt x="454" y="601"/>
                    <a:pt x="438" y="599"/>
                  </a:cubicBezTo>
                  <a:cubicBezTo>
                    <a:pt x="420" y="596"/>
                    <a:pt x="413" y="619"/>
                    <a:pt x="430" y="625"/>
                  </a:cubicBezTo>
                  <a:cubicBezTo>
                    <a:pt x="447" y="631"/>
                    <a:pt x="469" y="638"/>
                    <a:pt x="486" y="627"/>
                  </a:cubicBezTo>
                  <a:cubicBezTo>
                    <a:pt x="493" y="623"/>
                    <a:pt x="494" y="610"/>
                    <a:pt x="486" y="606"/>
                  </a:cubicBezTo>
                  <a:close/>
                  <a:moveTo>
                    <a:pt x="21" y="284"/>
                  </a:moveTo>
                  <a:cubicBezTo>
                    <a:pt x="12" y="276"/>
                    <a:pt x="17" y="262"/>
                    <a:pt x="28" y="259"/>
                  </a:cubicBezTo>
                  <a:cubicBezTo>
                    <a:pt x="36" y="256"/>
                    <a:pt x="45" y="256"/>
                    <a:pt x="54" y="256"/>
                  </a:cubicBezTo>
                  <a:cubicBezTo>
                    <a:pt x="75" y="246"/>
                    <a:pt x="96" y="237"/>
                    <a:pt x="117" y="228"/>
                  </a:cubicBezTo>
                  <a:cubicBezTo>
                    <a:pt x="131" y="222"/>
                    <a:pt x="136" y="218"/>
                    <a:pt x="136" y="203"/>
                  </a:cubicBezTo>
                  <a:cubicBezTo>
                    <a:pt x="136" y="194"/>
                    <a:pt x="135" y="186"/>
                    <a:pt x="134" y="178"/>
                  </a:cubicBezTo>
                  <a:cubicBezTo>
                    <a:pt x="131" y="169"/>
                    <a:pt x="133" y="157"/>
                    <a:pt x="141" y="152"/>
                  </a:cubicBezTo>
                  <a:cubicBezTo>
                    <a:pt x="144" y="149"/>
                    <a:pt x="148" y="147"/>
                    <a:pt x="152" y="146"/>
                  </a:cubicBezTo>
                  <a:cubicBezTo>
                    <a:pt x="158" y="144"/>
                    <a:pt x="164" y="141"/>
                    <a:pt x="169" y="136"/>
                  </a:cubicBezTo>
                  <a:cubicBezTo>
                    <a:pt x="146" y="139"/>
                    <a:pt x="121" y="137"/>
                    <a:pt x="98" y="137"/>
                  </a:cubicBezTo>
                  <a:cubicBezTo>
                    <a:pt x="69" y="136"/>
                    <a:pt x="37" y="137"/>
                    <a:pt x="8" y="128"/>
                  </a:cubicBezTo>
                  <a:cubicBezTo>
                    <a:pt x="0" y="125"/>
                    <a:pt x="0" y="114"/>
                    <a:pt x="8" y="111"/>
                  </a:cubicBezTo>
                  <a:cubicBezTo>
                    <a:pt x="46" y="100"/>
                    <a:pt x="90" y="102"/>
                    <a:pt x="129" y="100"/>
                  </a:cubicBezTo>
                  <a:cubicBezTo>
                    <a:pt x="139" y="99"/>
                    <a:pt x="148" y="99"/>
                    <a:pt x="158" y="98"/>
                  </a:cubicBezTo>
                  <a:cubicBezTo>
                    <a:pt x="166" y="97"/>
                    <a:pt x="175" y="93"/>
                    <a:pt x="183" y="95"/>
                  </a:cubicBezTo>
                  <a:cubicBezTo>
                    <a:pt x="191" y="97"/>
                    <a:pt x="198" y="105"/>
                    <a:pt x="197" y="114"/>
                  </a:cubicBezTo>
                  <a:cubicBezTo>
                    <a:pt x="197" y="119"/>
                    <a:pt x="195" y="123"/>
                    <a:pt x="193" y="127"/>
                  </a:cubicBezTo>
                  <a:cubicBezTo>
                    <a:pt x="198" y="127"/>
                    <a:pt x="203" y="130"/>
                    <a:pt x="206" y="133"/>
                  </a:cubicBezTo>
                  <a:cubicBezTo>
                    <a:pt x="227" y="150"/>
                    <a:pt x="221" y="194"/>
                    <a:pt x="222" y="218"/>
                  </a:cubicBezTo>
                  <a:cubicBezTo>
                    <a:pt x="224" y="242"/>
                    <a:pt x="234" y="278"/>
                    <a:pt x="203" y="287"/>
                  </a:cubicBezTo>
                  <a:cubicBezTo>
                    <a:pt x="172" y="295"/>
                    <a:pt x="136" y="295"/>
                    <a:pt x="105" y="298"/>
                  </a:cubicBezTo>
                  <a:cubicBezTo>
                    <a:pt x="78" y="301"/>
                    <a:pt x="42" y="305"/>
                    <a:pt x="21" y="284"/>
                  </a:cubicBezTo>
                  <a:close/>
                  <a:moveTo>
                    <a:pt x="171" y="245"/>
                  </a:moveTo>
                  <a:cubicBezTo>
                    <a:pt x="173" y="245"/>
                    <a:pt x="176" y="244"/>
                    <a:pt x="179" y="244"/>
                  </a:cubicBezTo>
                  <a:cubicBezTo>
                    <a:pt x="178" y="240"/>
                    <a:pt x="178" y="237"/>
                    <a:pt x="177" y="233"/>
                  </a:cubicBezTo>
                  <a:cubicBezTo>
                    <a:pt x="176" y="237"/>
                    <a:pt x="173" y="241"/>
                    <a:pt x="171" y="245"/>
                  </a:cubicBezTo>
                  <a:close/>
                  <a:moveTo>
                    <a:pt x="340" y="203"/>
                  </a:moveTo>
                  <a:cubicBezTo>
                    <a:pt x="364" y="200"/>
                    <a:pt x="380" y="182"/>
                    <a:pt x="389" y="162"/>
                  </a:cubicBezTo>
                  <a:cubicBezTo>
                    <a:pt x="400" y="136"/>
                    <a:pt x="400" y="105"/>
                    <a:pt x="397" y="78"/>
                  </a:cubicBezTo>
                  <a:cubicBezTo>
                    <a:pt x="395" y="60"/>
                    <a:pt x="388" y="26"/>
                    <a:pt x="366" y="23"/>
                  </a:cubicBezTo>
                  <a:cubicBezTo>
                    <a:pt x="349" y="21"/>
                    <a:pt x="337" y="38"/>
                    <a:pt x="349" y="53"/>
                  </a:cubicBezTo>
                  <a:cubicBezTo>
                    <a:pt x="377" y="85"/>
                    <a:pt x="368" y="200"/>
                    <a:pt x="306" y="171"/>
                  </a:cubicBezTo>
                  <a:cubicBezTo>
                    <a:pt x="298" y="168"/>
                    <a:pt x="292" y="175"/>
                    <a:pt x="295" y="182"/>
                  </a:cubicBezTo>
                  <a:cubicBezTo>
                    <a:pt x="303" y="199"/>
                    <a:pt x="322" y="206"/>
                    <a:pt x="340" y="203"/>
                  </a:cubicBezTo>
                  <a:close/>
                  <a:moveTo>
                    <a:pt x="785" y="117"/>
                  </a:moveTo>
                  <a:cubicBezTo>
                    <a:pt x="788" y="118"/>
                    <a:pt x="792" y="118"/>
                    <a:pt x="795" y="117"/>
                  </a:cubicBezTo>
                  <a:cubicBezTo>
                    <a:pt x="840" y="101"/>
                    <a:pt x="886" y="98"/>
                    <a:pt x="933" y="100"/>
                  </a:cubicBezTo>
                  <a:cubicBezTo>
                    <a:pt x="943" y="101"/>
                    <a:pt x="948" y="85"/>
                    <a:pt x="938" y="80"/>
                  </a:cubicBezTo>
                  <a:cubicBezTo>
                    <a:pt x="895" y="62"/>
                    <a:pt x="849" y="60"/>
                    <a:pt x="803" y="70"/>
                  </a:cubicBezTo>
                  <a:cubicBezTo>
                    <a:pt x="802" y="67"/>
                    <a:pt x="800" y="65"/>
                    <a:pt x="798" y="63"/>
                  </a:cubicBezTo>
                  <a:cubicBezTo>
                    <a:pt x="792" y="59"/>
                    <a:pt x="784" y="57"/>
                    <a:pt x="777" y="58"/>
                  </a:cubicBezTo>
                  <a:cubicBezTo>
                    <a:pt x="776" y="57"/>
                    <a:pt x="776" y="56"/>
                    <a:pt x="776" y="55"/>
                  </a:cubicBezTo>
                  <a:cubicBezTo>
                    <a:pt x="773" y="43"/>
                    <a:pt x="752" y="41"/>
                    <a:pt x="750" y="55"/>
                  </a:cubicBezTo>
                  <a:cubicBezTo>
                    <a:pt x="745" y="85"/>
                    <a:pt x="743" y="115"/>
                    <a:pt x="737" y="145"/>
                  </a:cubicBezTo>
                  <a:cubicBezTo>
                    <a:pt x="733" y="173"/>
                    <a:pt x="721" y="189"/>
                    <a:pt x="702" y="209"/>
                  </a:cubicBezTo>
                  <a:cubicBezTo>
                    <a:pt x="673" y="241"/>
                    <a:pt x="644" y="277"/>
                    <a:pt x="637" y="320"/>
                  </a:cubicBezTo>
                  <a:cubicBezTo>
                    <a:pt x="616" y="322"/>
                    <a:pt x="595" y="324"/>
                    <a:pt x="577" y="330"/>
                  </a:cubicBezTo>
                  <a:cubicBezTo>
                    <a:pt x="565" y="334"/>
                    <a:pt x="564" y="351"/>
                    <a:pt x="577" y="354"/>
                  </a:cubicBezTo>
                  <a:cubicBezTo>
                    <a:pt x="588" y="357"/>
                    <a:pt x="601" y="359"/>
                    <a:pt x="613" y="359"/>
                  </a:cubicBezTo>
                  <a:cubicBezTo>
                    <a:pt x="604" y="370"/>
                    <a:pt x="602" y="389"/>
                    <a:pt x="617" y="398"/>
                  </a:cubicBezTo>
                  <a:cubicBezTo>
                    <a:pt x="620" y="399"/>
                    <a:pt x="623" y="416"/>
                    <a:pt x="625" y="425"/>
                  </a:cubicBezTo>
                  <a:cubicBezTo>
                    <a:pt x="619" y="445"/>
                    <a:pt x="622" y="467"/>
                    <a:pt x="624" y="487"/>
                  </a:cubicBezTo>
                  <a:cubicBezTo>
                    <a:pt x="628" y="518"/>
                    <a:pt x="633" y="548"/>
                    <a:pt x="639" y="578"/>
                  </a:cubicBezTo>
                  <a:cubicBezTo>
                    <a:pt x="642" y="592"/>
                    <a:pt x="645" y="606"/>
                    <a:pt x="648" y="620"/>
                  </a:cubicBezTo>
                  <a:cubicBezTo>
                    <a:pt x="648" y="622"/>
                    <a:pt x="650" y="626"/>
                    <a:pt x="651" y="631"/>
                  </a:cubicBezTo>
                  <a:cubicBezTo>
                    <a:pt x="648" y="633"/>
                    <a:pt x="645" y="635"/>
                    <a:pt x="643" y="636"/>
                  </a:cubicBezTo>
                  <a:cubicBezTo>
                    <a:pt x="636" y="641"/>
                    <a:pt x="628" y="646"/>
                    <a:pt x="621" y="651"/>
                  </a:cubicBezTo>
                  <a:cubicBezTo>
                    <a:pt x="613" y="654"/>
                    <a:pt x="606" y="659"/>
                    <a:pt x="600" y="668"/>
                  </a:cubicBezTo>
                  <a:cubicBezTo>
                    <a:pt x="586" y="687"/>
                    <a:pt x="613" y="713"/>
                    <a:pt x="632" y="700"/>
                  </a:cubicBezTo>
                  <a:cubicBezTo>
                    <a:pt x="636" y="697"/>
                    <a:pt x="640" y="695"/>
                    <a:pt x="644" y="692"/>
                  </a:cubicBezTo>
                  <a:cubicBezTo>
                    <a:pt x="650" y="692"/>
                    <a:pt x="661" y="691"/>
                    <a:pt x="664" y="690"/>
                  </a:cubicBezTo>
                  <a:cubicBezTo>
                    <a:pt x="673" y="688"/>
                    <a:pt x="683" y="684"/>
                    <a:pt x="689" y="676"/>
                  </a:cubicBezTo>
                  <a:cubicBezTo>
                    <a:pt x="696" y="669"/>
                    <a:pt x="699" y="660"/>
                    <a:pt x="700" y="652"/>
                  </a:cubicBezTo>
                  <a:cubicBezTo>
                    <a:pt x="705" y="647"/>
                    <a:pt x="710" y="642"/>
                    <a:pt x="714" y="636"/>
                  </a:cubicBezTo>
                  <a:cubicBezTo>
                    <a:pt x="729" y="610"/>
                    <a:pt x="711" y="572"/>
                    <a:pt x="704" y="546"/>
                  </a:cubicBezTo>
                  <a:cubicBezTo>
                    <a:pt x="695" y="510"/>
                    <a:pt x="686" y="474"/>
                    <a:pt x="676" y="438"/>
                  </a:cubicBezTo>
                  <a:cubicBezTo>
                    <a:pt x="671" y="414"/>
                    <a:pt x="668" y="386"/>
                    <a:pt x="653" y="368"/>
                  </a:cubicBezTo>
                  <a:cubicBezTo>
                    <a:pt x="651" y="365"/>
                    <a:pt x="649" y="362"/>
                    <a:pt x="646" y="360"/>
                  </a:cubicBezTo>
                  <a:cubicBezTo>
                    <a:pt x="662" y="369"/>
                    <a:pt x="689" y="360"/>
                    <a:pt x="687" y="338"/>
                  </a:cubicBezTo>
                  <a:cubicBezTo>
                    <a:pt x="690" y="285"/>
                    <a:pt x="737" y="254"/>
                    <a:pt x="764" y="213"/>
                  </a:cubicBezTo>
                  <a:cubicBezTo>
                    <a:pt x="782" y="187"/>
                    <a:pt x="787" y="152"/>
                    <a:pt x="785" y="117"/>
                  </a:cubicBezTo>
                  <a:close/>
                  <a:moveTo>
                    <a:pt x="650" y="48"/>
                  </a:moveTo>
                  <a:cubicBezTo>
                    <a:pt x="665" y="46"/>
                    <a:pt x="680" y="46"/>
                    <a:pt x="694" y="47"/>
                  </a:cubicBezTo>
                  <a:cubicBezTo>
                    <a:pt x="709" y="48"/>
                    <a:pt x="720" y="52"/>
                    <a:pt x="733" y="43"/>
                  </a:cubicBezTo>
                  <a:cubicBezTo>
                    <a:pt x="743" y="37"/>
                    <a:pt x="744" y="24"/>
                    <a:pt x="737" y="15"/>
                  </a:cubicBezTo>
                  <a:cubicBezTo>
                    <a:pt x="724" y="0"/>
                    <a:pt x="702" y="2"/>
                    <a:pt x="683" y="2"/>
                  </a:cubicBezTo>
                  <a:cubicBezTo>
                    <a:pt x="662" y="3"/>
                    <a:pt x="640" y="6"/>
                    <a:pt x="619" y="12"/>
                  </a:cubicBezTo>
                  <a:cubicBezTo>
                    <a:pt x="594" y="20"/>
                    <a:pt x="541" y="37"/>
                    <a:pt x="546" y="70"/>
                  </a:cubicBezTo>
                  <a:cubicBezTo>
                    <a:pt x="548" y="79"/>
                    <a:pt x="560" y="79"/>
                    <a:pt x="565" y="72"/>
                  </a:cubicBezTo>
                  <a:cubicBezTo>
                    <a:pt x="570" y="64"/>
                    <a:pt x="595" y="60"/>
                    <a:pt x="605" y="57"/>
                  </a:cubicBezTo>
                  <a:cubicBezTo>
                    <a:pt x="619" y="53"/>
                    <a:pt x="635" y="50"/>
                    <a:pt x="650" y="48"/>
                  </a:cubicBezTo>
                  <a:close/>
                  <a:moveTo>
                    <a:pt x="1330" y="393"/>
                  </a:moveTo>
                  <a:cubicBezTo>
                    <a:pt x="1290" y="371"/>
                    <a:pt x="1242" y="401"/>
                    <a:pt x="1206" y="419"/>
                  </a:cubicBezTo>
                  <a:cubicBezTo>
                    <a:pt x="1159" y="442"/>
                    <a:pt x="1112" y="467"/>
                    <a:pt x="1064" y="489"/>
                  </a:cubicBezTo>
                  <a:cubicBezTo>
                    <a:pt x="1022" y="508"/>
                    <a:pt x="985" y="505"/>
                    <a:pt x="943" y="485"/>
                  </a:cubicBezTo>
                  <a:cubicBezTo>
                    <a:pt x="904" y="467"/>
                    <a:pt x="868" y="445"/>
                    <a:pt x="826" y="435"/>
                  </a:cubicBezTo>
                  <a:cubicBezTo>
                    <a:pt x="809" y="432"/>
                    <a:pt x="791" y="446"/>
                    <a:pt x="796" y="465"/>
                  </a:cubicBezTo>
                  <a:cubicBezTo>
                    <a:pt x="804" y="487"/>
                    <a:pt x="812" y="510"/>
                    <a:pt x="815" y="534"/>
                  </a:cubicBezTo>
                  <a:cubicBezTo>
                    <a:pt x="818" y="557"/>
                    <a:pt x="799" y="568"/>
                    <a:pt x="781" y="579"/>
                  </a:cubicBezTo>
                  <a:cubicBezTo>
                    <a:pt x="769" y="586"/>
                    <a:pt x="768" y="599"/>
                    <a:pt x="772" y="610"/>
                  </a:cubicBezTo>
                  <a:cubicBezTo>
                    <a:pt x="786" y="642"/>
                    <a:pt x="798" y="676"/>
                    <a:pt x="817" y="704"/>
                  </a:cubicBezTo>
                  <a:cubicBezTo>
                    <a:pt x="828" y="720"/>
                    <a:pt x="850" y="710"/>
                    <a:pt x="847" y="692"/>
                  </a:cubicBezTo>
                  <a:cubicBezTo>
                    <a:pt x="842" y="663"/>
                    <a:pt x="831" y="636"/>
                    <a:pt x="820" y="609"/>
                  </a:cubicBezTo>
                  <a:cubicBezTo>
                    <a:pt x="839" y="596"/>
                    <a:pt x="855" y="580"/>
                    <a:pt x="861" y="558"/>
                  </a:cubicBezTo>
                  <a:cubicBezTo>
                    <a:pt x="865" y="539"/>
                    <a:pt x="862" y="517"/>
                    <a:pt x="856" y="497"/>
                  </a:cubicBezTo>
                  <a:cubicBezTo>
                    <a:pt x="881" y="508"/>
                    <a:pt x="905" y="522"/>
                    <a:pt x="930" y="534"/>
                  </a:cubicBezTo>
                  <a:cubicBezTo>
                    <a:pt x="971" y="551"/>
                    <a:pt x="1012" y="559"/>
                    <a:pt x="1055" y="546"/>
                  </a:cubicBezTo>
                  <a:cubicBezTo>
                    <a:pt x="1103" y="531"/>
                    <a:pt x="1148" y="504"/>
                    <a:pt x="1193" y="482"/>
                  </a:cubicBezTo>
                  <a:cubicBezTo>
                    <a:pt x="1216" y="470"/>
                    <a:pt x="1239" y="458"/>
                    <a:pt x="1263" y="448"/>
                  </a:cubicBezTo>
                  <a:cubicBezTo>
                    <a:pt x="1285" y="438"/>
                    <a:pt x="1309" y="434"/>
                    <a:pt x="1330" y="421"/>
                  </a:cubicBezTo>
                  <a:cubicBezTo>
                    <a:pt x="1339" y="415"/>
                    <a:pt x="1341" y="400"/>
                    <a:pt x="1330" y="393"/>
                  </a:cubicBezTo>
                  <a:close/>
                  <a:moveTo>
                    <a:pt x="863" y="291"/>
                  </a:moveTo>
                  <a:cubicBezTo>
                    <a:pt x="857" y="315"/>
                    <a:pt x="856" y="337"/>
                    <a:pt x="861" y="361"/>
                  </a:cubicBezTo>
                  <a:cubicBezTo>
                    <a:pt x="864" y="375"/>
                    <a:pt x="884" y="370"/>
                    <a:pt x="886" y="357"/>
                  </a:cubicBezTo>
                  <a:cubicBezTo>
                    <a:pt x="887" y="340"/>
                    <a:pt x="892" y="322"/>
                    <a:pt x="899" y="307"/>
                  </a:cubicBezTo>
                  <a:cubicBezTo>
                    <a:pt x="903" y="298"/>
                    <a:pt x="903" y="290"/>
                    <a:pt x="896" y="283"/>
                  </a:cubicBezTo>
                  <a:cubicBezTo>
                    <a:pt x="893" y="279"/>
                    <a:pt x="888" y="277"/>
                    <a:pt x="882" y="277"/>
                  </a:cubicBezTo>
                  <a:cubicBezTo>
                    <a:pt x="874" y="277"/>
                    <a:pt x="866" y="283"/>
                    <a:pt x="863" y="291"/>
                  </a:cubicBezTo>
                  <a:close/>
                  <a:moveTo>
                    <a:pt x="200" y="366"/>
                  </a:moveTo>
                  <a:cubicBezTo>
                    <a:pt x="171" y="362"/>
                    <a:pt x="141" y="352"/>
                    <a:pt x="112" y="351"/>
                  </a:cubicBezTo>
                  <a:cubicBezTo>
                    <a:pt x="97" y="350"/>
                    <a:pt x="95" y="369"/>
                    <a:pt x="105" y="376"/>
                  </a:cubicBezTo>
                  <a:cubicBezTo>
                    <a:pt x="129" y="393"/>
                    <a:pt x="161" y="401"/>
                    <a:pt x="189" y="407"/>
                  </a:cubicBezTo>
                  <a:cubicBezTo>
                    <a:pt x="204" y="411"/>
                    <a:pt x="219" y="414"/>
                    <a:pt x="235" y="414"/>
                  </a:cubicBezTo>
                  <a:cubicBezTo>
                    <a:pt x="249" y="413"/>
                    <a:pt x="263" y="408"/>
                    <a:pt x="278" y="408"/>
                  </a:cubicBezTo>
                  <a:cubicBezTo>
                    <a:pt x="309" y="407"/>
                    <a:pt x="342" y="421"/>
                    <a:pt x="372" y="428"/>
                  </a:cubicBezTo>
                  <a:cubicBezTo>
                    <a:pt x="397" y="435"/>
                    <a:pt x="437" y="454"/>
                    <a:pt x="461" y="439"/>
                  </a:cubicBezTo>
                  <a:cubicBezTo>
                    <a:pt x="470" y="434"/>
                    <a:pt x="473" y="423"/>
                    <a:pt x="468" y="414"/>
                  </a:cubicBezTo>
                  <a:cubicBezTo>
                    <a:pt x="468" y="413"/>
                    <a:pt x="467" y="412"/>
                    <a:pt x="466" y="411"/>
                  </a:cubicBezTo>
                  <a:cubicBezTo>
                    <a:pt x="470" y="401"/>
                    <a:pt x="466" y="388"/>
                    <a:pt x="454" y="383"/>
                  </a:cubicBezTo>
                  <a:cubicBezTo>
                    <a:pt x="423" y="372"/>
                    <a:pt x="385" y="370"/>
                    <a:pt x="353" y="365"/>
                  </a:cubicBezTo>
                  <a:cubicBezTo>
                    <a:pt x="325" y="361"/>
                    <a:pt x="293" y="353"/>
                    <a:pt x="266" y="361"/>
                  </a:cubicBezTo>
                  <a:cubicBezTo>
                    <a:pt x="244" y="364"/>
                    <a:pt x="223" y="369"/>
                    <a:pt x="200" y="366"/>
                  </a:cubicBezTo>
                  <a:close/>
                  <a:moveTo>
                    <a:pt x="1111" y="323"/>
                  </a:moveTo>
                  <a:cubicBezTo>
                    <a:pt x="1133" y="333"/>
                    <a:pt x="1166" y="336"/>
                    <a:pt x="1189" y="327"/>
                  </a:cubicBezTo>
                  <a:cubicBezTo>
                    <a:pt x="1212" y="318"/>
                    <a:pt x="1232" y="292"/>
                    <a:pt x="1227" y="267"/>
                  </a:cubicBezTo>
                  <a:cubicBezTo>
                    <a:pt x="1226" y="261"/>
                    <a:pt x="1223" y="258"/>
                    <a:pt x="1220" y="255"/>
                  </a:cubicBezTo>
                  <a:cubicBezTo>
                    <a:pt x="1228" y="249"/>
                    <a:pt x="1235" y="241"/>
                    <a:pt x="1243" y="235"/>
                  </a:cubicBezTo>
                  <a:cubicBezTo>
                    <a:pt x="1256" y="225"/>
                    <a:pt x="1269" y="215"/>
                    <a:pt x="1281" y="206"/>
                  </a:cubicBezTo>
                  <a:cubicBezTo>
                    <a:pt x="1292" y="198"/>
                    <a:pt x="1287" y="178"/>
                    <a:pt x="1272" y="183"/>
                  </a:cubicBezTo>
                  <a:cubicBezTo>
                    <a:pt x="1255" y="188"/>
                    <a:pt x="1238" y="195"/>
                    <a:pt x="1223" y="205"/>
                  </a:cubicBezTo>
                  <a:cubicBezTo>
                    <a:pt x="1208" y="214"/>
                    <a:pt x="1191" y="224"/>
                    <a:pt x="1182" y="240"/>
                  </a:cubicBezTo>
                  <a:cubicBezTo>
                    <a:pt x="1177" y="249"/>
                    <a:pt x="1180" y="258"/>
                    <a:pt x="1187" y="262"/>
                  </a:cubicBezTo>
                  <a:cubicBezTo>
                    <a:pt x="1182" y="269"/>
                    <a:pt x="1178" y="278"/>
                    <a:pt x="1170" y="282"/>
                  </a:cubicBezTo>
                  <a:cubicBezTo>
                    <a:pt x="1159" y="288"/>
                    <a:pt x="1136" y="283"/>
                    <a:pt x="1126" y="279"/>
                  </a:cubicBezTo>
                  <a:cubicBezTo>
                    <a:pt x="1094" y="264"/>
                    <a:pt x="1105" y="227"/>
                    <a:pt x="1090" y="201"/>
                  </a:cubicBezTo>
                  <a:cubicBezTo>
                    <a:pt x="1088" y="197"/>
                    <a:pt x="1083" y="195"/>
                    <a:pt x="1079" y="198"/>
                  </a:cubicBezTo>
                  <a:cubicBezTo>
                    <a:pt x="1035" y="230"/>
                    <a:pt x="1070" y="305"/>
                    <a:pt x="1111" y="323"/>
                  </a:cubicBezTo>
                  <a:close/>
                </a:path>
              </a:pathLst>
            </a:custGeom>
            <a:solidFill>
              <a:srgbClr val="FFFFFF">
                <a:alpha val="14902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381683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895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Unicorn University </a:t>
            </a:r>
            <a:r>
              <a:rPr lang="en-US" dirty="0" err="1" smtClean="0"/>
              <a:t>s.r.o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BC6-AE21-4DEA-82CA-C5B7C0A09A9D}" type="slidenum">
              <a:rPr lang="cs-CZ" smtClean="0"/>
              <a:pPr/>
              <a:t>4</a:t>
            </a:fld>
            <a:endParaRPr lang="cs-CZ" dirty="0"/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Druhy statistických analýz (3)</a:t>
            </a:r>
            <a:endParaRPr lang="cs-CZ" dirty="0"/>
          </a:p>
        </p:txBody>
      </p:sp>
      <p:pic>
        <p:nvPicPr>
          <p:cNvPr id="7" name="Zástupný symbol pro obsah 6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100262" y="906446"/>
            <a:ext cx="7991475" cy="5095875"/>
          </a:xfrm>
          <a:prstGeom prst="rect">
            <a:avLst/>
          </a:prstGeom>
        </p:spPr>
      </p:pic>
      <p:sp>
        <p:nvSpPr>
          <p:cNvPr id="8" name="Obdélník 7"/>
          <p:cNvSpPr/>
          <p:nvPr/>
        </p:nvSpPr>
        <p:spPr>
          <a:xfrm>
            <a:off x="692416" y="6095351"/>
            <a:ext cx="91265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FF0000"/>
                </a:solidFill>
              </a:rPr>
              <a:t>https://www.publichealthnotes.com/21-differences-between-cross-sectional-study-and-longitudinal-study/</a:t>
            </a:r>
          </a:p>
        </p:txBody>
      </p:sp>
    </p:spTree>
    <p:extLst>
      <p:ext uri="{BB962C8B-B14F-4D97-AF65-F5344CB8AC3E}">
        <p14:creationId xmlns:p14="http://schemas.microsoft.com/office/powerpoint/2010/main" val="327100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Unicorn University </a:t>
            </a:r>
            <a:r>
              <a:rPr lang="en-US" dirty="0" err="1" smtClean="0"/>
              <a:t>s.r.o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BC6-AE21-4DEA-82CA-C5B7C0A09A9D}" type="slidenum">
              <a:rPr lang="cs-CZ" smtClean="0"/>
              <a:pPr/>
              <a:t>5</a:t>
            </a:fld>
            <a:endParaRPr lang="cs-CZ" dirty="0"/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Druhy statistických analýz (4)</a:t>
            </a:r>
            <a:endParaRPr lang="cs-CZ" dirty="0"/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13"/>
          </p:nvPr>
        </p:nvSpPr>
        <p:spPr>
          <a:xfrm>
            <a:off x="480000" y="1080000"/>
            <a:ext cx="11232000" cy="4832788"/>
          </a:xfrm>
        </p:spPr>
        <p:txBody>
          <a:bodyPr/>
          <a:lstStyle/>
          <a:p>
            <a:r>
              <a:rPr lang="cs-CZ" dirty="0" smtClean="0"/>
              <a:t>Panelová data můžeme chápat jako podmnožinu longitudinálních dat</a:t>
            </a:r>
            <a:endParaRPr lang="cs-CZ" dirty="0"/>
          </a:p>
        </p:txBody>
      </p:sp>
      <p:pic>
        <p:nvPicPr>
          <p:cNvPr id="9" name="Obráze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222" y="1509285"/>
            <a:ext cx="6380661" cy="4080337"/>
          </a:xfrm>
          <a:prstGeom prst="rect">
            <a:avLst/>
          </a:prstGeom>
        </p:spPr>
      </p:pic>
      <p:sp>
        <p:nvSpPr>
          <p:cNvPr id="10" name="Obdélník 9"/>
          <p:cNvSpPr/>
          <p:nvPr/>
        </p:nvSpPr>
        <p:spPr>
          <a:xfrm>
            <a:off x="480000" y="5856206"/>
            <a:ext cx="94042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00"/>
                </a:solidFill>
              </a:rPr>
              <a:t>https://www.researchgate.net/figure/Examples-of-data-structure-of-spatial-panel-data-models-a-cross-sectional-data-models_fig1_327905081</a:t>
            </a:r>
          </a:p>
        </p:txBody>
      </p:sp>
    </p:spTree>
    <p:extLst>
      <p:ext uri="{BB962C8B-B14F-4D97-AF65-F5344CB8AC3E}">
        <p14:creationId xmlns:p14="http://schemas.microsoft.com/office/powerpoint/2010/main" val="28352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/>
          <p:cNvSpPr>
            <a:spLocks noGrp="1"/>
          </p:cNvSpPr>
          <p:nvPr>
            <p:ph type="title"/>
          </p:nvPr>
        </p:nvSpPr>
        <p:spPr>
          <a:xfrm>
            <a:off x="487772" y="1499913"/>
            <a:ext cx="6174286" cy="4203114"/>
          </a:xfrm>
        </p:spPr>
        <p:txBody>
          <a:bodyPr/>
          <a:lstStyle/>
          <a:p>
            <a:r>
              <a:rPr lang="cs-CZ" dirty="0" smtClean="0"/>
              <a:t>Datová matice</a:t>
            </a:r>
            <a:endParaRPr lang="cs-CZ" dirty="0"/>
          </a:p>
        </p:txBody>
      </p:sp>
      <p:grpSp>
        <p:nvGrpSpPr>
          <p:cNvPr id="8" name="Skupina 7"/>
          <p:cNvGrpSpPr/>
          <p:nvPr/>
        </p:nvGrpSpPr>
        <p:grpSpPr>
          <a:xfrm>
            <a:off x="6145124" y="1499913"/>
            <a:ext cx="5029200" cy="2962574"/>
            <a:chOff x="6541939" y="2069262"/>
            <a:chExt cx="5029200" cy="2962574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1939" y="2069262"/>
              <a:ext cx="5029200" cy="2857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Freeform 7"/>
            <p:cNvSpPr>
              <a:spLocks noEditPoints="1"/>
            </p:cNvSpPr>
            <p:nvPr/>
          </p:nvSpPr>
          <p:spPr bwMode="auto">
            <a:xfrm>
              <a:off x="6541939" y="2218787"/>
              <a:ext cx="5029200" cy="2813049"/>
            </a:xfrm>
            <a:custGeom>
              <a:avLst/>
              <a:gdLst>
                <a:gd name="T0" fmla="*/ 104 w 1341"/>
                <a:gd name="T1" fmla="*/ 546 h 750"/>
                <a:gd name="T2" fmla="*/ 111 w 1341"/>
                <a:gd name="T3" fmla="*/ 532 h 750"/>
                <a:gd name="T4" fmla="*/ 157 w 1341"/>
                <a:gd name="T5" fmla="*/ 568 h 750"/>
                <a:gd name="T6" fmla="*/ 367 w 1341"/>
                <a:gd name="T7" fmla="*/ 593 h 750"/>
                <a:gd name="T8" fmla="*/ 244 w 1341"/>
                <a:gd name="T9" fmla="*/ 664 h 750"/>
                <a:gd name="T10" fmla="*/ 243 w 1341"/>
                <a:gd name="T11" fmla="*/ 663 h 750"/>
                <a:gd name="T12" fmla="*/ 200 w 1341"/>
                <a:gd name="T13" fmla="*/ 664 h 750"/>
                <a:gd name="T14" fmla="*/ 188 w 1341"/>
                <a:gd name="T15" fmla="*/ 679 h 750"/>
                <a:gd name="T16" fmla="*/ 141 w 1341"/>
                <a:gd name="T17" fmla="*/ 729 h 750"/>
                <a:gd name="T18" fmla="*/ 236 w 1341"/>
                <a:gd name="T19" fmla="*/ 708 h 750"/>
                <a:gd name="T20" fmla="*/ 241 w 1341"/>
                <a:gd name="T21" fmla="*/ 689 h 750"/>
                <a:gd name="T22" fmla="*/ 339 w 1341"/>
                <a:gd name="T23" fmla="*/ 633 h 750"/>
                <a:gd name="T24" fmla="*/ 413 w 1341"/>
                <a:gd name="T25" fmla="*/ 573 h 750"/>
                <a:gd name="T26" fmla="*/ 486 w 1341"/>
                <a:gd name="T27" fmla="*/ 627 h 750"/>
                <a:gd name="T28" fmla="*/ 54 w 1341"/>
                <a:gd name="T29" fmla="*/ 256 h 750"/>
                <a:gd name="T30" fmla="*/ 141 w 1341"/>
                <a:gd name="T31" fmla="*/ 152 h 750"/>
                <a:gd name="T32" fmla="*/ 8 w 1341"/>
                <a:gd name="T33" fmla="*/ 128 h 750"/>
                <a:gd name="T34" fmla="*/ 183 w 1341"/>
                <a:gd name="T35" fmla="*/ 95 h 750"/>
                <a:gd name="T36" fmla="*/ 222 w 1341"/>
                <a:gd name="T37" fmla="*/ 218 h 750"/>
                <a:gd name="T38" fmla="*/ 171 w 1341"/>
                <a:gd name="T39" fmla="*/ 245 h 750"/>
                <a:gd name="T40" fmla="*/ 340 w 1341"/>
                <a:gd name="T41" fmla="*/ 203 h 750"/>
                <a:gd name="T42" fmla="*/ 349 w 1341"/>
                <a:gd name="T43" fmla="*/ 53 h 750"/>
                <a:gd name="T44" fmla="*/ 785 w 1341"/>
                <a:gd name="T45" fmla="*/ 117 h 750"/>
                <a:gd name="T46" fmla="*/ 803 w 1341"/>
                <a:gd name="T47" fmla="*/ 70 h 750"/>
                <a:gd name="T48" fmla="*/ 750 w 1341"/>
                <a:gd name="T49" fmla="*/ 55 h 750"/>
                <a:gd name="T50" fmla="*/ 577 w 1341"/>
                <a:gd name="T51" fmla="*/ 330 h 750"/>
                <a:gd name="T52" fmla="*/ 625 w 1341"/>
                <a:gd name="T53" fmla="*/ 425 h 750"/>
                <a:gd name="T54" fmla="*/ 651 w 1341"/>
                <a:gd name="T55" fmla="*/ 631 h 750"/>
                <a:gd name="T56" fmla="*/ 632 w 1341"/>
                <a:gd name="T57" fmla="*/ 700 h 750"/>
                <a:gd name="T58" fmla="*/ 700 w 1341"/>
                <a:gd name="T59" fmla="*/ 652 h 750"/>
                <a:gd name="T60" fmla="*/ 653 w 1341"/>
                <a:gd name="T61" fmla="*/ 368 h 750"/>
                <a:gd name="T62" fmla="*/ 785 w 1341"/>
                <a:gd name="T63" fmla="*/ 117 h 750"/>
                <a:gd name="T64" fmla="*/ 737 w 1341"/>
                <a:gd name="T65" fmla="*/ 15 h 750"/>
                <a:gd name="T66" fmla="*/ 565 w 1341"/>
                <a:gd name="T67" fmla="*/ 72 h 750"/>
                <a:gd name="T68" fmla="*/ 1206 w 1341"/>
                <a:gd name="T69" fmla="*/ 419 h 750"/>
                <a:gd name="T70" fmla="*/ 796 w 1341"/>
                <a:gd name="T71" fmla="*/ 465 h 750"/>
                <a:gd name="T72" fmla="*/ 817 w 1341"/>
                <a:gd name="T73" fmla="*/ 704 h 750"/>
                <a:gd name="T74" fmla="*/ 856 w 1341"/>
                <a:gd name="T75" fmla="*/ 497 h 750"/>
                <a:gd name="T76" fmla="*/ 1263 w 1341"/>
                <a:gd name="T77" fmla="*/ 448 h 750"/>
                <a:gd name="T78" fmla="*/ 861 w 1341"/>
                <a:gd name="T79" fmla="*/ 361 h 750"/>
                <a:gd name="T80" fmla="*/ 882 w 1341"/>
                <a:gd name="T81" fmla="*/ 277 h 750"/>
                <a:gd name="T82" fmla="*/ 105 w 1341"/>
                <a:gd name="T83" fmla="*/ 376 h 750"/>
                <a:gd name="T84" fmla="*/ 372 w 1341"/>
                <a:gd name="T85" fmla="*/ 428 h 750"/>
                <a:gd name="T86" fmla="*/ 454 w 1341"/>
                <a:gd name="T87" fmla="*/ 383 h 750"/>
                <a:gd name="T88" fmla="*/ 1111 w 1341"/>
                <a:gd name="T89" fmla="*/ 323 h 750"/>
                <a:gd name="T90" fmla="*/ 1243 w 1341"/>
                <a:gd name="T91" fmla="*/ 235 h 750"/>
                <a:gd name="T92" fmla="*/ 1182 w 1341"/>
                <a:gd name="T93" fmla="*/ 240 h 750"/>
                <a:gd name="T94" fmla="*/ 1090 w 1341"/>
                <a:gd name="T95" fmla="*/ 201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41" h="750">
                  <a:moveTo>
                    <a:pt x="123" y="596"/>
                  </a:moveTo>
                  <a:cubicBezTo>
                    <a:pt x="108" y="600"/>
                    <a:pt x="90" y="597"/>
                    <a:pt x="79" y="586"/>
                  </a:cubicBezTo>
                  <a:cubicBezTo>
                    <a:pt x="67" y="573"/>
                    <a:pt x="68" y="554"/>
                    <a:pt x="83" y="544"/>
                  </a:cubicBezTo>
                  <a:cubicBezTo>
                    <a:pt x="89" y="539"/>
                    <a:pt x="99" y="541"/>
                    <a:pt x="104" y="546"/>
                  </a:cubicBezTo>
                  <a:cubicBezTo>
                    <a:pt x="105" y="547"/>
                    <a:pt x="105" y="547"/>
                    <a:pt x="105" y="547"/>
                  </a:cubicBezTo>
                  <a:cubicBezTo>
                    <a:pt x="106" y="547"/>
                    <a:pt x="106" y="546"/>
                    <a:pt x="105" y="547"/>
                  </a:cubicBezTo>
                  <a:cubicBezTo>
                    <a:pt x="109" y="543"/>
                    <a:pt x="109" y="540"/>
                    <a:pt x="110" y="534"/>
                  </a:cubicBezTo>
                  <a:cubicBezTo>
                    <a:pt x="111" y="533"/>
                    <a:pt x="111" y="533"/>
                    <a:pt x="111" y="532"/>
                  </a:cubicBezTo>
                  <a:cubicBezTo>
                    <a:pt x="111" y="532"/>
                    <a:pt x="111" y="531"/>
                    <a:pt x="111" y="529"/>
                  </a:cubicBezTo>
                  <a:cubicBezTo>
                    <a:pt x="112" y="523"/>
                    <a:pt x="113" y="518"/>
                    <a:pt x="117" y="512"/>
                  </a:cubicBezTo>
                  <a:cubicBezTo>
                    <a:pt x="129" y="492"/>
                    <a:pt x="157" y="498"/>
                    <a:pt x="165" y="519"/>
                  </a:cubicBezTo>
                  <a:cubicBezTo>
                    <a:pt x="170" y="533"/>
                    <a:pt x="164" y="555"/>
                    <a:pt x="157" y="568"/>
                  </a:cubicBezTo>
                  <a:cubicBezTo>
                    <a:pt x="150" y="581"/>
                    <a:pt x="137" y="592"/>
                    <a:pt x="123" y="596"/>
                  </a:cubicBezTo>
                  <a:close/>
                  <a:moveTo>
                    <a:pt x="413" y="573"/>
                  </a:moveTo>
                  <a:cubicBezTo>
                    <a:pt x="403" y="564"/>
                    <a:pt x="387" y="562"/>
                    <a:pt x="377" y="573"/>
                  </a:cubicBezTo>
                  <a:cubicBezTo>
                    <a:pt x="371" y="579"/>
                    <a:pt x="369" y="586"/>
                    <a:pt x="367" y="593"/>
                  </a:cubicBezTo>
                  <a:cubicBezTo>
                    <a:pt x="368" y="590"/>
                    <a:pt x="367" y="593"/>
                    <a:pt x="366" y="594"/>
                  </a:cubicBezTo>
                  <a:cubicBezTo>
                    <a:pt x="363" y="593"/>
                    <a:pt x="359" y="592"/>
                    <a:pt x="355" y="593"/>
                  </a:cubicBezTo>
                  <a:cubicBezTo>
                    <a:pt x="333" y="598"/>
                    <a:pt x="310" y="616"/>
                    <a:pt x="291" y="629"/>
                  </a:cubicBezTo>
                  <a:cubicBezTo>
                    <a:pt x="275" y="640"/>
                    <a:pt x="259" y="651"/>
                    <a:pt x="244" y="664"/>
                  </a:cubicBezTo>
                  <a:cubicBezTo>
                    <a:pt x="241" y="666"/>
                    <a:pt x="238" y="669"/>
                    <a:pt x="235" y="671"/>
                  </a:cubicBezTo>
                  <a:cubicBezTo>
                    <a:pt x="235" y="671"/>
                    <a:pt x="235" y="671"/>
                    <a:pt x="235" y="671"/>
                  </a:cubicBezTo>
                  <a:cubicBezTo>
                    <a:pt x="238" y="669"/>
                    <a:pt x="241" y="666"/>
                    <a:pt x="244" y="664"/>
                  </a:cubicBezTo>
                  <a:cubicBezTo>
                    <a:pt x="244" y="663"/>
                    <a:pt x="244" y="663"/>
                    <a:pt x="243" y="663"/>
                  </a:cubicBezTo>
                  <a:cubicBezTo>
                    <a:pt x="233" y="645"/>
                    <a:pt x="207" y="644"/>
                    <a:pt x="200" y="664"/>
                  </a:cubicBezTo>
                  <a:cubicBezTo>
                    <a:pt x="200" y="664"/>
                    <a:pt x="200" y="665"/>
                    <a:pt x="200" y="665"/>
                  </a:cubicBezTo>
                  <a:cubicBezTo>
                    <a:pt x="200" y="665"/>
                    <a:pt x="200" y="665"/>
                    <a:pt x="200" y="665"/>
                  </a:cubicBezTo>
                  <a:cubicBezTo>
                    <a:pt x="200" y="664"/>
                    <a:pt x="200" y="664"/>
                    <a:pt x="200" y="664"/>
                  </a:cubicBezTo>
                  <a:cubicBezTo>
                    <a:pt x="201" y="662"/>
                    <a:pt x="201" y="662"/>
                    <a:pt x="200" y="665"/>
                  </a:cubicBezTo>
                  <a:cubicBezTo>
                    <a:pt x="199" y="665"/>
                    <a:pt x="199" y="665"/>
                    <a:pt x="199" y="665"/>
                  </a:cubicBezTo>
                  <a:cubicBezTo>
                    <a:pt x="198" y="666"/>
                    <a:pt x="197" y="667"/>
                    <a:pt x="196" y="668"/>
                  </a:cubicBezTo>
                  <a:cubicBezTo>
                    <a:pt x="192" y="671"/>
                    <a:pt x="190" y="675"/>
                    <a:pt x="188" y="679"/>
                  </a:cubicBezTo>
                  <a:cubicBezTo>
                    <a:pt x="187" y="679"/>
                    <a:pt x="187" y="680"/>
                    <a:pt x="186" y="681"/>
                  </a:cubicBezTo>
                  <a:cubicBezTo>
                    <a:pt x="177" y="690"/>
                    <a:pt x="174" y="684"/>
                    <a:pt x="162" y="688"/>
                  </a:cubicBezTo>
                  <a:cubicBezTo>
                    <a:pt x="159" y="688"/>
                    <a:pt x="157" y="688"/>
                    <a:pt x="155" y="689"/>
                  </a:cubicBezTo>
                  <a:cubicBezTo>
                    <a:pt x="138" y="695"/>
                    <a:pt x="132" y="714"/>
                    <a:pt x="141" y="729"/>
                  </a:cubicBezTo>
                  <a:cubicBezTo>
                    <a:pt x="149" y="743"/>
                    <a:pt x="165" y="750"/>
                    <a:pt x="180" y="750"/>
                  </a:cubicBezTo>
                  <a:cubicBezTo>
                    <a:pt x="195" y="750"/>
                    <a:pt x="211" y="742"/>
                    <a:pt x="221" y="731"/>
                  </a:cubicBezTo>
                  <a:cubicBezTo>
                    <a:pt x="226" y="726"/>
                    <a:pt x="232" y="718"/>
                    <a:pt x="236" y="709"/>
                  </a:cubicBezTo>
                  <a:cubicBezTo>
                    <a:pt x="236" y="709"/>
                    <a:pt x="236" y="709"/>
                    <a:pt x="236" y="708"/>
                  </a:cubicBezTo>
                  <a:cubicBezTo>
                    <a:pt x="240" y="702"/>
                    <a:pt x="244" y="694"/>
                    <a:pt x="246" y="687"/>
                  </a:cubicBezTo>
                  <a:cubicBezTo>
                    <a:pt x="245" y="687"/>
                    <a:pt x="243" y="688"/>
                    <a:pt x="241" y="689"/>
                  </a:cubicBezTo>
                  <a:cubicBezTo>
                    <a:pt x="241" y="689"/>
                    <a:pt x="241" y="689"/>
                    <a:pt x="241" y="689"/>
                  </a:cubicBezTo>
                  <a:cubicBezTo>
                    <a:pt x="241" y="689"/>
                    <a:pt x="241" y="689"/>
                    <a:pt x="241" y="689"/>
                  </a:cubicBezTo>
                  <a:cubicBezTo>
                    <a:pt x="241" y="689"/>
                    <a:pt x="241" y="689"/>
                    <a:pt x="241" y="689"/>
                  </a:cubicBezTo>
                  <a:cubicBezTo>
                    <a:pt x="243" y="688"/>
                    <a:pt x="245" y="687"/>
                    <a:pt x="246" y="687"/>
                  </a:cubicBezTo>
                  <a:cubicBezTo>
                    <a:pt x="265" y="676"/>
                    <a:pt x="283" y="666"/>
                    <a:pt x="302" y="655"/>
                  </a:cubicBezTo>
                  <a:cubicBezTo>
                    <a:pt x="313" y="649"/>
                    <a:pt x="326" y="640"/>
                    <a:pt x="339" y="633"/>
                  </a:cubicBezTo>
                  <a:cubicBezTo>
                    <a:pt x="342" y="641"/>
                    <a:pt x="350" y="648"/>
                    <a:pt x="359" y="649"/>
                  </a:cubicBezTo>
                  <a:cubicBezTo>
                    <a:pt x="371" y="652"/>
                    <a:pt x="382" y="648"/>
                    <a:pt x="392" y="641"/>
                  </a:cubicBezTo>
                  <a:cubicBezTo>
                    <a:pt x="401" y="634"/>
                    <a:pt x="409" y="627"/>
                    <a:pt x="416" y="618"/>
                  </a:cubicBezTo>
                  <a:cubicBezTo>
                    <a:pt x="424" y="605"/>
                    <a:pt x="426" y="584"/>
                    <a:pt x="413" y="573"/>
                  </a:cubicBezTo>
                  <a:close/>
                  <a:moveTo>
                    <a:pt x="486" y="606"/>
                  </a:moveTo>
                  <a:cubicBezTo>
                    <a:pt x="471" y="599"/>
                    <a:pt x="454" y="601"/>
                    <a:pt x="438" y="599"/>
                  </a:cubicBezTo>
                  <a:cubicBezTo>
                    <a:pt x="420" y="596"/>
                    <a:pt x="413" y="619"/>
                    <a:pt x="430" y="625"/>
                  </a:cubicBezTo>
                  <a:cubicBezTo>
                    <a:pt x="447" y="631"/>
                    <a:pt x="469" y="638"/>
                    <a:pt x="486" y="627"/>
                  </a:cubicBezTo>
                  <a:cubicBezTo>
                    <a:pt x="493" y="623"/>
                    <a:pt x="494" y="610"/>
                    <a:pt x="486" y="606"/>
                  </a:cubicBezTo>
                  <a:close/>
                  <a:moveTo>
                    <a:pt x="21" y="284"/>
                  </a:moveTo>
                  <a:cubicBezTo>
                    <a:pt x="12" y="276"/>
                    <a:pt x="17" y="262"/>
                    <a:pt x="28" y="259"/>
                  </a:cubicBezTo>
                  <a:cubicBezTo>
                    <a:pt x="36" y="256"/>
                    <a:pt x="45" y="256"/>
                    <a:pt x="54" y="256"/>
                  </a:cubicBezTo>
                  <a:cubicBezTo>
                    <a:pt x="75" y="246"/>
                    <a:pt x="96" y="237"/>
                    <a:pt x="117" y="228"/>
                  </a:cubicBezTo>
                  <a:cubicBezTo>
                    <a:pt x="131" y="222"/>
                    <a:pt x="136" y="218"/>
                    <a:pt x="136" y="203"/>
                  </a:cubicBezTo>
                  <a:cubicBezTo>
                    <a:pt x="136" y="194"/>
                    <a:pt x="135" y="186"/>
                    <a:pt x="134" y="178"/>
                  </a:cubicBezTo>
                  <a:cubicBezTo>
                    <a:pt x="131" y="169"/>
                    <a:pt x="133" y="157"/>
                    <a:pt x="141" y="152"/>
                  </a:cubicBezTo>
                  <a:cubicBezTo>
                    <a:pt x="144" y="149"/>
                    <a:pt x="148" y="147"/>
                    <a:pt x="152" y="146"/>
                  </a:cubicBezTo>
                  <a:cubicBezTo>
                    <a:pt x="158" y="144"/>
                    <a:pt x="164" y="141"/>
                    <a:pt x="169" y="136"/>
                  </a:cubicBezTo>
                  <a:cubicBezTo>
                    <a:pt x="146" y="139"/>
                    <a:pt x="121" y="137"/>
                    <a:pt x="98" y="137"/>
                  </a:cubicBezTo>
                  <a:cubicBezTo>
                    <a:pt x="69" y="136"/>
                    <a:pt x="37" y="137"/>
                    <a:pt x="8" y="128"/>
                  </a:cubicBezTo>
                  <a:cubicBezTo>
                    <a:pt x="0" y="125"/>
                    <a:pt x="0" y="114"/>
                    <a:pt x="8" y="111"/>
                  </a:cubicBezTo>
                  <a:cubicBezTo>
                    <a:pt x="46" y="100"/>
                    <a:pt x="90" y="102"/>
                    <a:pt x="129" y="100"/>
                  </a:cubicBezTo>
                  <a:cubicBezTo>
                    <a:pt x="139" y="99"/>
                    <a:pt x="148" y="99"/>
                    <a:pt x="158" y="98"/>
                  </a:cubicBezTo>
                  <a:cubicBezTo>
                    <a:pt x="166" y="97"/>
                    <a:pt x="175" y="93"/>
                    <a:pt x="183" y="95"/>
                  </a:cubicBezTo>
                  <a:cubicBezTo>
                    <a:pt x="191" y="97"/>
                    <a:pt x="198" y="105"/>
                    <a:pt x="197" y="114"/>
                  </a:cubicBezTo>
                  <a:cubicBezTo>
                    <a:pt x="197" y="119"/>
                    <a:pt x="195" y="123"/>
                    <a:pt x="193" y="127"/>
                  </a:cubicBezTo>
                  <a:cubicBezTo>
                    <a:pt x="198" y="127"/>
                    <a:pt x="203" y="130"/>
                    <a:pt x="206" y="133"/>
                  </a:cubicBezTo>
                  <a:cubicBezTo>
                    <a:pt x="227" y="150"/>
                    <a:pt x="221" y="194"/>
                    <a:pt x="222" y="218"/>
                  </a:cubicBezTo>
                  <a:cubicBezTo>
                    <a:pt x="224" y="242"/>
                    <a:pt x="234" y="278"/>
                    <a:pt x="203" y="287"/>
                  </a:cubicBezTo>
                  <a:cubicBezTo>
                    <a:pt x="172" y="295"/>
                    <a:pt x="136" y="295"/>
                    <a:pt x="105" y="298"/>
                  </a:cubicBezTo>
                  <a:cubicBezTo>
                    <a:pt x="78" y="301"/>
                    <a:pt x="42" y="305"/>
                    <a:pt x="21" y="284"/>
                  </a:cubicBezTo>
                  <a:close/>
                  <a:moveTo>
                    <a:pt x="171" y="245"/>
                  </a:moveTo>
                  <a:cubicBezTo>
                    <a:pt x="173" y="245"/>
                    <a:pt x="176" y="244"/>
                    <a:pt x="179" y="244"/>
                  </a:cubicBezTo>
                  <a:cubicBezTo>
                    <a:pt x="178" y="240"/>
                    <a:pt x="178" y="237"/>
                    <a:pt x="177" y="233"/>
                  </a:cubicBezTo>
                  <a:cubicBezTo>
                    <a:pt x="176" y="237"/>
                    <a:pt x="173" y="241"/>
                    <a:pt x="171" y="245"/>
                  </a:cubicBezTo>
                  <a:close/>
                  <a:moveTo>
                    <a:pt x="340" y="203"/>
                  </a:moveTo>
                  <a:cubicBezTo>
                    <a:pt x="364" y="200"/>
                    <a:pt x="380" y="182"/>
                    <a:pt x="389" y="162"/>
                  </a:cubicBezTo>
                  <a:cubicBezTo>
                    <a:pt x="400" y="136"/>
                    <a:pt x="400" y="105"/>
                    <a:pt x="397" y="78"/>
                  </a:cubicBezTo>
                  <a:cubicBezTo>
                    <a:pt x="395" y="60"/>
                    <a:pt x="388" y="26"/>
                    <a:pt x="366" y="23"/>
                  </a:cubicBezTo>
                  <a:cubicBezTo>
                    <a:pt x="349" y="21"/>
                    <a:pt x="337" y="38"/>
                    <a:pt x="349" y="53"/>
                  </a:cubicBezTo>
                  <a:cubicBezTo>
                    <a:pt x="377" y="85"/>
                    <a:pt x="368" y="200"/>
                    <a:pt x="306" y="171"/>
                  </a:cubicBezTo>
                  <a:cubicBezTo>
                    <a:pt x="298" y="168"/>
                    <a:pt x="292" y="175"/>
                    <a:pt x="295" y="182"/>
                  </a:cubicBezTo>
                  <a:cubicBezTo>
                    <a:pt x="303" y="199"/>
                    <a:pt x="322" y="206"/>
                    <a:pt x="340" y="203"/>
                  </a:cubicBezTo>
                  <a:close/>
                  <a:moveTo>
                    <a:pt x="785" y="117"/>
                  </a:moveTo>
                  <a:cubicBezTo>
                    <a:pt x="788" y="118"/>
                    <a:pt x="792" y="118"/>
                    <a:pt x="795" y="117"/>
                  </a:cubicBezTo>
                  <a:cubicBezTo>
                    <a:pt x="840" y="101"/>
                    <a:pt x="886" y="98"/>
                    <a:pt x="933" y="100"/>
                  </a:cubicBezTo>
                  <a:cubicBezTo>
                    <a:pt x="943" y="101"/>
                    <a:pt x="948" y="85"/>
                    <a:pt x="938" y="80"/>
                  </a:cubicBezTo>
                  <a:cubicBezTo>
                    <a:pt x="895" y="62"/>
                    <a:pt x="849" y="60"/>
                    <a:pt x="803" y="70"/>
                  </a:cubicBezTo>
                  <a:cubicBezTo>
                    <a:pt x="802" y="67"/>
                    <a:pt x="800" y="65"/>
                    <a:pt x="798" y="63"/>
                  </a:cubicBezTo>
                  <a:cubicBezTo>
                    <a:pt x="792" y="59"/>
                    <a:pt x="784" y="57"/>
                    <a:pt x="777" y="58"/>
                  </a:cubicBezTo>
                  <a:cubicBezTo>
                    <a:pt x="776" y="57"/>
                    <a:pt x="776" y="56"/>
                    <a:pt x="776" y="55"/>
                  </a:cubicBezTo>
                  <a:cubicBezTo>
                    <a:pt x="773" y="43"/>
                    <a:pt x="752" y="41"/>
                    <a:pt x="750" y="55"/>
                  </a:cubicBezTo>
                  <a:cubicBezTo>
                    <a:pt x="745" y="85"/>
                    <a:pt x="743" y="115"/>
                    <a:pt x="737" y="145"/>
                  </a:cubicBezTo>
                  <a:cubicBezTo>
                    <a:pt x="733" y="173"/>
                    <a:pt x="721" y="189"/>
                    <a:pt x="702" y="209"/>
                  </a:cubicBezTo>
                  <a:cubicBezTo>
                    <a:pt x="673" y="241"/>
                    <a:pt x="644" y="277"/>
                    <a:pt x="637" y="320"/>
                  </a:cubicBezTo>
                  <a:cubicBezTo>
                    <a:pt x="616" y="322"/>
                    <a:pt x="595" y="324"/>
                    <a:pt x="577" y="330"/>
                  </a:cubicBezTo>
                  <a:cubicBezTo>
                    <a:pt x="565" y="334"/>
                    <a:pt x="564" y="351"/>
                    <a:pt x="577" y="354"/>
                  </a:cubicBezTo>
                  <a:cubicBezTo>
                    <a:pt x="588" y="357"/>
                    <a:pt x="601" y="359"/>
                    <a:pt x="613" y="359"/>
                  </a:cubicBezTo>
                  <a:cubicBezTo>
                    <a:pt x="604" y="370"/>
                    <a:pt x="602" y="389"/>
                    <a:pt x="617" y="398"/>
                  </a:cubicBezTo>
                  <a:cubicBezTo>
                    <a:pt x="620" y="399"/>
                    <a:pt x="623" y="416"/>
                    <a:pt x="625" y="425"/>
                  </a:cubicBezTo>
                  <a:cubicBezTo>
                    <a:pt x="619" y="445"/>
                    <a:pt x="622" y="467"/>
                    <a:pt x="624" y="487"/>
                  </a:cubicBezTo>
                  <a:cubicBezTo>
                    <a:pt x="628" y="518"/>
                    <a:pt x="633" y="548"/>
                    <a:pt x="639" y="578"/>
                  </a:cubicBezTo>
                  <a:cubicBezTo>
                    <a:pt x="642" y="592"/>
                    <a:pt x="645" y="606"/>
                    <a:pt x="648" y="620"/>
                  </a:cubicBezTo>
                  <a:cubicBezTo>
                    <a:pt x="648" y="622"/>
                    <a:pt x="650" y="626"/>
                    <a:pt x="651" y="631"/>
                  </a:cubicBezTo>
                  <a:cubicBezTo>
                    <a:pt x="648" y="633"/>
                    <a:pt x="645" y="635"/>
                    <a:pt x="643" y="636"/>
                  </a:cubicBezTo>
                  <a:cubicBezTo>
                    <a:pt x="636" y="641"/>
                    <a:pt x="628" y="646"/>
                    <a:pt x="621" y="651"/>
                  </a:cubicBezTo>
                  <a:cubicBezTo>
                    <a:pt x="613" y="654"/>
                    <a:pt x="606" y="659"/>
                    <a:pt x="600" y="668"/>
                  </a:cubicBezTo>
                  <a:cubicBezTo>
                    <a:pt x="586" y="687"/>
                    <a:pt x="613" y="713"/>
                    <a:pt x="632" y="700"/>
                  </a:cubicBezTo>
                  <a:cubicBezTo>
                    <a:pt x="636" y="697"/>
                    <a:pt x="640" y="695"/>
                    <a:pt x="644" y="692"/>
                  </a:cubicBezTo>
                  <a:cubicBezTo>
                    <a:pt x="650" y="692"/>
                    <a:pt x="661" y="691"/>
                    <a:pt x="664" y="690"/>
                  </a:cubicBezTo>
                  <a:cubicBezTo>
                    <a:pt x="673" y="688"/>
                    <a:pt x="683" y="684"/>
                    <a:pt x="689" y="676"/>
                  </a:cubicBezTo>
                  <a:cubicBezTo>
                    <a:pt x="696" y="669"/>
                    <a:pt x="699" y="660"/>
                    <a:pt x="700" y="652"/>
                  </a:cubicBezTo>
                  <a:cubicBezTo>
                    <a:pt x="705" y="647"/>
                    <a:pt x="710" y="642"/>
                    <a:pt x="714" y="636"/>
                  </a:cubicBezTo>
                  <a:cubicBezTo>
                    <a:pt x="729" y="610"/>
                    <a:pt x="711" y="572"/>
                    <a:pt x="704" y="546"/>
                  </a:cubicBezTo>
                  <a:cubicBezTo>
                    <a:pt x="695" y="510"/>
                    <a:pt x="686" y="474"/>
                    <a:pt x="676" y="438"/>
                  </a:cubicBezTo>
                  <a:cubicBezTo>
                    <a:pt x="671" y="414"/>
                    <a:pt x="668" y="386"/>
                    <a:pt x="653" y="368"/>
                  </a:cubicBezTo>
                  <a:cubicBezTo>
                    <a:pt x="651" y="365"/>
                    <a:pt x="649" y="362"/>
                    <a:pt x="646" y="360"/>
                  </a:cubicBezTo>
                  <a:cubicBezTo>
                    <a:pt x="662" y="369"/>
                    <a:pt x="689" y="360"/>
                    <a:pt x="687" y="338"/>
                  </a:cubicBezTo>
                  <a:cubicBezTo>
                    <a:pt x="690" y="285"/>
                    <a:pt x="737" y="254"/>
                    <a:pt x="764" y="213"/>
                  </a:cubicBezTo>
                  <a:cubicBezTo>
                    <a:pt x="782" y="187"/>
                    <a:pt x="787" y="152"/>
                    <a:pt x="785" y="117"/>
                  </a:cubicBezTo>
                  <a:close/>
                  <a:moveTo>
                    <a:pt x="650" y="48"/>
                  </a:moveTo>
                  <a:cubicBezTo>
                    <a:pt x="665" y="46"/>
                    <a:pt x="680" y="46"/>
                    <a:pt x="694" y="47"/>
                  </a:cubicBezTo>
                  <a:cubicBezTo>
                    <a:pt x="709" y="48"/>
                    <a:pt x="720" y="52"/>
                    <a:pt x="733" y="43"/>
                  </a:cubicBezTo>
                  <a:cubicBezTo>
                    <a:pt x="743" y="37"/>
                    <a:pt x="744" y="24"/>
                    <a:pt x="737" y="15"/>
                  </a:cubicBezTo>
                  <a:cubicBezTo>
                    <a:pt x="724" y="0"/>
                    <a:pt x="702" y="2"/>
                    <a:pt x="683" y="2"/>
                  </a:cubicBezTo>
                  <a:cubicBezTo>
                    <a:pt x="662" y="3"/>
                    <a:pt x="640" y="6"/>
                    <a:pt x="619" y="12"/>
                  </a:cubicBezTo>
                  <a:cubicBezTo>
                    <a:pt x="594" y="20"/>
                    <a:pt x="541" y="37"/>
                    <a:pt x="546" y="70"/>
                  </a:cubicBezTo>
                  <a:cubicBezTo>
                    <a:pt x="548" y="79"/>
                    <a:pt x="560" y="79"/>
                    <a:pt x="565" y="72"/>
                  </a:cubicBezTo>
                  <a:cubicBezTo>
                    <a:pt x="570" y="64"/>
                    <a:pt x="595" y="60"/>
                    <a:pt x="605" y="57"/>
                  </a:cubicBezTo>
                  <a:cubicBezTo>
                    <a:pt x="619" y="53"/>
                    <a:pt x="635" y="50"/>
                    <a:pt x="650" y="48"/>
                  </a:cubicBezTo>
                  <a:close/>
                  <a:moveTo>
                    <a:pt x="1330" y="393"/>
                  </a:moveTo>
                  <a:cubicBezTo>
                    <a:pt x="1290" y="371"/>
                    <a:pt x="1242" y="401"/>
                    <a:pt x="1206" y="419"/>
                  </a:cubicBezTo>
                  <a:cubicBezTo>
                    <a:pt x="1159" y="442"/>
                    <a:pt x="1112" y="467"/>
                    <a:pt x="1064" y="489"/>
                  </a:cubicBezTo>
                  <a:cubicBezTo>
                    <a:pt x="1022" y="508"/>
                    <a:pt x="985" y="505"/>
                    <a:pt x="943" y="485"/>
                  </a:cubicBezTo>
                  <a:cubicBezTo>
                    <a:pt x="904" y="467"/>
                    <a:pt x="868" y="445"/>
                    <a:pt x="826" y="435"/>
                  </a:cubicBezTo>
                  <a:cubicBezTo>
                    <a:pt x="809" y="432"/>
                    <a:pt x="791" y="446"/>
                    <a:pt x="796" y="465"/>
                  </a:cubicBezTo>
                  <a:cubicBezTo>
                    <a:pt x="804" y="487"/>
                    <a:pt x="812" y="510"/>
                    <a:pt x="815" y="534"/>
                  </a:cubicBezTo>
                  <a:cubicBezTo>
                    <a:pt x="818" y="557"/>
                    <a:pt x="799" y="568"/>
                    <a:pt x="781" y="579"/>
                  </a:cubicBezTo>
                  <a:cubicBezTo>
                    <a:pt x="769" y="586"/>
                    <a:pt x="768" y="599"/>
                    <a:pt x="772" y="610"/>
                  </a:cubicBezTo>
                  <a:cubicBezTo>
                    <a:pt x="786" y="642"/>
                    <a:pt x="798" y="676"/>
                    <a:pt x="817" y="704"/>
                  </a:cubicBezTo>
                  <a:cubicBezTo>
                    <a:pt x="828" y="720"/>
                    <a:pt x="850" y="710"/>
                    <a:pt x="847" y="692"/>
                  </a:cubicBezTo>
                  <a:cubicBezTo>
                    <a:pt x="842" y="663"/>
                    <a:pt x="831" y="636"/>
                    <a:pt x="820" y="609"/>
                  </a:cubicBezTo>
                  <a:cubicBezTo>
                    <a:pt x="839" y="596"/>
                    <a:pt x="855" y="580"/>
                    <a:pt x="861" y="558"/>
                  </a:cubicBezTo>
                  <a:cubicBezTo>
                    <a:pt x="865" y="539"/>
                    <a:pt x="862" y="517"/>
                    <a:pt x="856" y="497"/>
                  </a:cubicBezTo>
                  <a:cubicBezTo>
                    <a:pt x="881" y="508"/>
                    <a:pt x="905" y="522"/>
                    <a:pt x="930" y="534"/>
                  </a:cubicBezTo>
                  <a:cubicBezTo>
                    <a:pt x="971" y="551"/>
                    <a:pt x="1012" y="559"/>
                    <a:pt x="1055" y="546"/>
                  </a:cubicBezTo>
                  <a:cubicBezTo>
                    <a:pt x="1103" y="531"/>
                    <a:pt x="1148" y="504"/>
                    <a:pt x="1193" y="482"/>
                  </a:cubicBezTo>
                  <a:cubicBezTo>
                    <a:pt x="1216" y="470"/>
                    <a:pt x="1239" y="458"/>
                    <a:pt x="1263" y="448"/>
                  </a:cubicBezTo>
                  <a:cubicBezTo>
                    <a:pt x="1285" y="438"/>
                    <a:pt x="1309" y="434"/>
                    <a:pt x="1330" y="421"/>
                  </a:cubicBezTo>
                  <a:cubicBezTo>
                    <a:pt x="1339" y="415"/>
                    <a:pt x="1341" y="400"/>
                    <a:pt x="1330" y="393"/>
                  </a:cubicBezTo>
                  <a:close/>
                  <a:moveTo>
                    <a:pt x="863" y="291"/>
                  </a:moveTo>
                  <a:cubicBezTo>
                    <a:pt x="857" y="315"/>
                    <a:pt x="856" y="337"/>
                    <a:pt x="861" y="361"/>
                  </a:cubicBezTo>
                  <a:cubicBezTo>
                    <a:pt x="864" y="375"/>
                    <a:pt x="884" y="370"/>
                    <a:pt x="886" y="357"/>
                  </a:cubicBezTo>
                  <a:cubicBezTo>
                    <a:pt x="887" y="340"/>
                    <a:pt x="892" y="322"/>
                    <a:pt x="899" y="307"/>
                  </a:cubicBezTo>
                  <a:cubicBezTo>
                    <a:pt x="903" y="298"/>
                    <a:pt x="903" y="290"/>
                    <a:pt x="896" y="283"/>
                  </a:cubicBezTo>
                  <a:cubicBezTo>
                    <a:pt x="893" y="279"/>
                    <a:pt x="888" y="277"/>
                    <a:pt x="882" y="277"/>
                  </a:cubicBezTo>
                  <a:cubicBezTo>
                    <a:pt x="874" y="277"/>
                    <a:pt x="866" y="283"/>
                    <a:pt x="863" y="291"/>
                  </a:cubicBezTo>
                  <a:close/>
                  <a:moveTo>
                    <a:pt x="200" y="366"/>
                  </a:moveTo>
                  <a:cubicBezTo>
                    <a:pt x="171" y="362"/>
                    <a:pt x="141" y="352"/>
                    <a:pt x="112" y="351"/>
                  </a:cubicBezTo>
                  <a:cubicBezTo>
                    <a:pt x="97" y="350"/>
                    <a:pt x="95" y="369"/>
                    <a:pt x="105" y="376"/>
                  </a:cubicBezTo>
                  <a:cubicBezTo>
                    <a:pt x="129" y="393"/>
                    <a:pt x="161" y="401"/>
                    <a:pt x="189" y="407"/>
                  </a:cubicBezTo>
                  <a:cubicBezTo>
                    <a:pt x="204" y="411"/>
                    <a:pt x="219" y="414"/>
                    <a:pt x="235" y="414"/>
                  </a:cubicBezTo>
                  <a:cubicBezTo>
                    <a:pt x="249" y="413"/>
                    <a:pt x="263" y="408"/>
                    <a:pt x="278" y="408"/>
                  </a:cubicBezTo>
                  <a:cubicBezTo>
                    <a:pt x="309" y="407"/>
                    <a:pt x="342" y="421"/>
                    <a:pt x="372" y="428"/>
                  </a:cubicBezTo>
                  <a:cubicBezTo>
                    <a:pt x="397" y="435"/>
                    <a:pt x="437" y="454"/>
                    <a:pt x="461" y="439"/>
                  </a:cubicBezTo>
                  <a:cubicBezTo>
                    <a:pt x="470" y="434"/>
                    <a:pt x="473" y="423"/>
                    <a:pt x="468" y="414"/>
                  </a:cubicBezTo>
                  <a:cubicBezTo>
                    <a:pt x="468" y="413"/>
                    <a:pt x="467" y="412"/>
                    <a:pt x="466" y="411"/>
                  </a:cubicBezTo>
                  <a:cubicBezTo>
                    <a:pt x="470" y="401"/>
                    <a:pt x="466" y="388"/>
                    <a:pt x="454" y="383"/>
                  </a:cubicBezTo>
                  <a:cubicBezTo>
                    <a:pt x="423" y="372"/>
                    <a:pt x="385" y="370"/>
                    <a:pt x="353" y="365"/>
                  </a:cubicBezTo>
                  <a:cubicBezTo>
                    <a:pt x="325" y="361"/>
                    <a:pt x="293" y="353"/>
                    <a:pt x="266" y="361"/>
                  </a:cubicBezTo>
                  <a:cubicBezTo>
                    <a:pt x="244" y="364"/>
                    <a:pt x="223" y="369"/>
                    <a:pt x="200" y="366"/>
                  </a:cubicBezTo>
                  <a:close/>
                  <a:moveTo>
                    <a:pt x="1111" y="323"/>
                  </a:moveTo>
                  <a:cubicBezTo>
                    <a:pt x="1133" y="333"/>
                    <a:pt x="1166" y="336"/>
                    <a:pt x="1189" y="327"/>
                  </a:cubicBezTo>
                  <a:cubicBezTo>
                    <a:pt x="1212" y="318"/>
                    <a:pt x="1232" y="292"/>
                    <a:pt x="1227" y="267"/>
                  </a:cubicBezTo>
                  <a:cubicBezTo>
                    <a:pt x="1226" y="261"/>
                    <a:pt x="1223" y="258"/>
                    <a:pt x="1220" y="255"/>
                  </a:cubicBezTo>
                  <a:cubicBezTo>
                    <a:pt x="1228" y="249"/>
                    <a:pt x="1235" y="241"/>
                    <a:pt x="1243" y="235"/>
                  </a:cubicBezTo>
                  <a:cubicBezTo>
                    <a:pt x="1256" y="225"/>
                    <a:pt x="1269" y="215"/>
                    <a:pt x="1281" y="206"/>
                  </a:cubicBezTo>
                  <a:cubicBezTo>
                    <a:pt x="1292" y="198"/>
                    <a:pt x="1287" y="178"/>
                    <a:pt x="1272" y="183"/>
                  </a:cubicBezTo>
                  <a:cubicBezTo>
                    <a:pt x="1255" y="188"/>
                    <a:pt x="1238" y="195"/>
                    <a:pt x="1223" y="205"/>
                  </a:cubicBezTo>
                  <a:cubicBezTo>
                    <a:pt x="1208" y="214"/>
                    <a:pt x="1191" y="224"/>
                    <a:pt x="1182" y="240"/>
                  </a:cubicBezTo>
                  <a:cubicBezTo>
                    <a:pt x="1177" y="249"/>
                    <a:pt x="1180" y="258"/>
                    <a:pt x="1187" y="262"/>
                  </a:cubicBezTo>
                  <a:cubicBezTo>
                    <a:pt x="1182" y="269"/>
                    <a:pt x="1178" y="278"/>
                    <a:pt x="1170" y="282"/>
                  </a:cubicBezTo>
                  <a:cubicBezTo>
                    <a:pt x="1159" y="288"/>
                    <a:pt x="1136" y="283"/>
                    <a:pt x="1126" y="279"/>
                  </a:cubicBezTo>
                  <a:cubicBezTo>
                    <a:pt x="1094" y="264"/>
                    <a:pt x="1105" y="227"/>
                    <a:pt x="1090" y="201"/>
                  </a:cubicBezTo>
                  <a:cubicBezTo>
                    <a:pt x="1088" y="197"/>
                    <a:pt x="1083" y="195"/>
                    <a:pt x="1079" y="198"/>
                  </a:cubicBezTo>
                  <a:cubicBezTo>
                    <a:pt x="1035" y="230"/>
                    <a:pt x="1070" y="305"/>
                    <a:pt x="1111" y="323"/>
                  </a:cubicBezTo>
                  <a:close/>
                </a:path>
              </a:pathLst>
            </a:custGeom>
            <a:solidFill>
              <a:srgbClr val="FFFFFF">
                <a:alpha val="14902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413409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Unicorn University </a:t>
            </a:r>
            <a:r>
              <a:rPr lang="en-US" dirty="0" err="1" smtClean="0"/>
              <a:t>s.r.o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BC6-AE21-4DEA-82CA-C5B7C0A09A9D}" type="slidenum">
              <a:rPr lang="cs-CZ" smtClean="0"/>
              <a:pPr/>
              <a:t>7</a:t>
            </a:fld>
            <a:endParaRPr lang="cs-CZ" dirty="0"/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Podoba datové matice (1)</a:t>
            </a:r>
            <a:endParaRPr lang="cs-CZ" dirty="0"/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cs-CZ" dirty="0" smtClean="0"/>
              <a:t>Nejčastěji dvourozměrná </a:t>
            </a:r>
            <a:r>
              <a:rPr lang="cs-CZ" dirty="0"/>
              <a:t>tabulku popisující jednotlivá pozorování (objekty) v řádcích a ve sloupcích jsou naměřené hodnoty proměnných. </a:t>
            </a:r>
            <a:endParaRPr lang="cs-CZ" dirty="0" smtClean="0"/>
          </a:p>
          <a:p>
            <a:r>
              <a:rPr lang="cs-CZ" dirty="0" smtClean="0"/>
              <a:t>Matice </a:t>
            </a:r>
            <a:r>
              <a:rPr lang="cs-CZ" dirty="0"/>
              <a:t>dat značíme </a:t>
            </a:r>
            <a:r>
              <a:rPr lang="cs-CZ" b="1" dirty="0" smtClean="0"/>
              <a:t>X</a:t>
            </a:r>
            <a:r>
              <a:rPr lang="cs-CZ" dirty="0" smtClean="0"/>
              <a:t>, </a:t>
            </a:r>
            <a:r>
              <a:rPr lang="cs-CZ" dirty="0"/>
              <a:t>řádu n x p (počet </a:t>
            </a:r>
            <a:r>
              <a:rPr lang="cs-CZ" dirty="0" smtClean="0"/>
              <a:t>pozorování, počet proměnných)</a:t>
            </a:r>
          </a:p>
          <a:p>
            <a:r>
              <a:rPr lang="cs-CZ" b="1" dirty="0" smtClean="0"/>
              <a:t>Objekty</a:t>
            </a:r>
            <a:r>
              <a:rPr lang="cs-CZ" dirty="0"/>
              <a:t> – jsou statistické jednotky, domácnosti nebo podniky či jakákoli pozorování.</a:t>
            </a:r>
          </a:p>
          <a:p>
            <a:r>
              <a:rPr lang="cs-CZ" b="1" dirty="0"/>
              <a:t>Proměnné</a:t>
            </a:r>
            <a:r>
              <a:rPr lang="cs-CZ" dirty="0"/>
              <a:t> jsou obvykle sledované znaky na jednotlivých objektech.</a:t>
            </a:r>
          </a:p>
          <a:p>
            <a:r>
              <a:rPr lang="cs-CZ" dirty="0" smtClean="0"/>
              <a:t>Důležitá </a:t>
            </a:r>
            <a:r>
              <a:rPr lang="cs-CZ" dirty="0"/>
              <a:t>je měřící škála (stupnice) proměnných (nominální, pořadová, intervalová, poměrová). </a:t>
            </a:r>
            <a:r>
              <a:rPr lang="cs-CZ" dirty="0" smtClean="0"/>
              <a:t>-&gt; </a:t>
            </a:r>
            <a:r>
              <a:rPr lang="cs-CZ" dirty="0"/>
              <a:t>srovnatelnost mezi proměnnými při dalších statistických výpočtech. Některé statistické metody jsou na měřící škálu citlivé více a některé méně. Obecně se však její úprava, například normováním považuje za výhodnou.</a:t>
            </a:r>
          </a:p>
          <a:p>
            <a:r>
              <a:rPr lang="cs-CZ" dirty="0"/>
              <a:t>S proměnnými nelze pracovat čistě jen mechanicky, je nezbytné si vždy ujasnit, o jaký typ proměnné se jedná. Například </a:t>
            </a:r>
            <a:r>
              <a:rPr lang="cs-CZ" i="1" dirty="0"/>
              <a:t>kvantitativní</a:t>
            </a:r>
            <a:r>
              <a:rPr lang="cs-CZ" dirty="0"/>
              <a:t> x </a:t>
            </a:r>
            <a:r>
              <a:rPr lang="cs-CZ" i="1" dirty="0"/>
              <a:t>kvalitativní</a:t>
            </a:r>
            <a:r>
              <a:rPr lang="cs-CZ" dirty="0"/>
              <a:t> (nominální, ordinální, alternativní..)</a:t>
            </a:r>
          </a:p>
          <a:p>
            <a:pPr lvl="1"/>
            <a:endParaRPr lang="cs-CZ" dirty="0" smtClean="0"/>
          </a:p>
          <a:p>
            <a:pPr lvl="1"/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7089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Unicorn University </a:t>
            </a:r>
            <a:r>
              <a:rPr lang="en-US" dirty="0" err="1" smtClean="0"/>
              <a:t>s.r.o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BC6-AE21-4DEA-82CA-C5B7C0A09A9D}" type="slidenum">
              <a:rPr lang="cs-CZ" smtClean="0"/>
              <a:pPr/>
              <a:t>8</a:t>
            </a:fld>
            <a:endParaRPr lang="cs-CZ" dirty="0"/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Podoba datové matice (2)</a:t>
            </a:r>
            <a:endParaRPr lang="cs-CZ" dirty="0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503" y="837353"/>
            <a:ext cx="9941257" cy="569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53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Unicorn University </a:t>
            </a:r>
            <a:r>
              <a:rPr lang="en-US" dirty="0" err="1" smtClean="0"/>
              <a:t>s.r.o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BC6-AE21-4DEA-82CA-C5B7C0A09A9D}" type="slidenum">
              <a:rPr lang="cs-CZ" smtClean="0"/>
              <a:pPr/>
              <a:t>9</a:t>
            </a:fld>
            <a:endParaRPr lang="cs-CZ" dirty="0"/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0" dirty="0"/>
              <a:t>Statistická práce nad datovou </a:t>
            </a:r>
            <a:r>
              <a:rPr lang="pt-BR" b="0" dirty="0" smtClean="0"/>
              <a:t>maticí</a:t>
            </a:r>
            <a:endParaRPr lang="cs-CZ" dirty="0"/>
          </a:p>
        </p:txBody>
      </p:sp>
      <p:sp>
        <p:nvSpPr>
          <p:cNvPr id="11" name="Zástupný symbol pro obsah 4"/>
          <p:cNvSpPr>
            <a:spLocks noGrp="1"/>
          </p:cNvSpPr>
          <p:nvPr>
            <p:ph sz="quarter" idx="13"/>
          </p:nvPr>
        </p:nvSpPr>
        <p:spPr>
          <a:xfrm>
            <a:off x="480000" y="1341257"/>
            <a:ext cx="11232000" cy="4696686"/>
          </a:xfrm>
        </p:spPr>
        <p:txBody>
          <a:bodyPr/>
          <a:lstStyle/>
          <a:p>
            <a:pPr marL="0" indent="0">
              <a:buNone/>
            </a:pPr>
            <a:r>
              <a:rPr lang="cs-CZ" dirty="0" smtClean="0"/>
              <a:t>Celou množinu následujících kroků můžeme shrnout pod název </a:t>
            </a:r>
            <a:r>
              <a:rPr lang="cs-CZ" i="1" dirty="0" err="1" smtClean="0"/>
              <a:t>exploratorní</a:t>
            </a:r>
            <a:r>
              <a:rPr lang="cs-CZ" i="1" dirty="0" smtClean="0"/>
              <a:t> analýza dat, EAD </a:t>
            </a:r>
            <a:r>
              <a:rPr lang="cs-CZ" dirty="0" smtClean="0"/>
              <a:t>(česky někdy také průzkumová analýza dat)</a:t>
            </a:r>
            <a:endParaRPr lang="cs-CZ" i="1" dirty="0" smtClean="0"/>
          </a:p>
          <a:p>
            <a:endParaRPr lang="cs-CZ" dirty="0"/>
          </a:p>
          <a:p>
            <a:r>
              <a:rPr lang="cs-CZ" dirty="0" smtClean="0"/>
              <a:t>Analýza </a:t>
            </a:r>
            <a:r>
              <a:rPr lang="cs-CZ" dirty="0"/>
              <a:t>odlehlých a </a:t>
            </a:r>
            <a:r>
              <a:rPr lang="cs-CZ" dirty="0" smtClean="0"/>
              <a:t>extrémních pozorování,</a:t>
            </a:r>
            <a:endParaRPr lang="cs-CZ" dirty="0"/>
          </a:p>
          <a:p>
            <a:r>
              <a:rPr lang="cs-CZ" dirty="0"/>
              <a:t>Analýzu a případně náhradu chybějících </a:t>
            </a:r>
            <a:r>
              <a:rPr lang="cs-CZ" dirty="0" smtClean="0"/>
              <a:t>údajů,</a:t>
            </a:r>
            <a:endParaRPr lang="cs-CZ" dirty="0"/>
          </a:p>
          <a:p>
            <a:r>
              <a:rPr lang="cs-CZ" dirty="0"/>
              <a:t>Důkladně promyslet možnosti třídění dat do intervalů a další </a:t>
            </a:r>
            <a:r>
              <a:rPr lang="cs-CZ" dirty="0" err="1"/>
              <a:t>reklasifikace</a:t>
            </a:r>
            <a:r>
              <a:rPr lang="cs-CZ" dirty="0"/>
              <a:t> </a:t>
            </a:r>
            <a:r>
              <a:rPr lang="cs-CZ" dirty="0" smtClean="0"/>
              <a:t>proměnných,</a:t>
            </a:r>
            <a:endParaRPr lang="cs-CZ" dirty="0"/>
          </a:p>
          <a:p>
            <a:r>
              <a:rPr lang="cs-CZ" dirty="0"/>
              <a:t>Ověřování předpokladů, především tzv. testy </a:t>
            </a:r>
            <a:r>
              <a:rPr lang="cs-CZ" dirty="0" smtClean="0"/>
              <a:t>normality,</a:t>
            </a:r>
            <a:endParaRPr lang="cs-CZ" dirty="0"/>
          </a:p>
          <a:p>
            <a:r>
              <a:rPr lang="cs-CZ" dirty="0"/>
              <a:t>Zamyslet se nad otázkou transformace dat například pro zjednodušení úlohy, což vede k faktorové </a:t>
            </a:r>
            <a:r>
              <a:rPr lang="cs-CZ" dirty="0" smtClean="0"/>
              <a:t>analýze.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162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CL Open_prezentace_16ku9_VGD170534">
  <a:themeElements>
    <a:clrScheme name="Unicorn">
      <a:dk1>
        <a:srgbClr val="FFFFFF"/>
      </a:dk1>
      <a:lt1>
        <a:srgbClr val="FFFFFF"/>
      </a:lt1>
      <a:dk2>
        <a:srgbClr val="001E6E"/>
      </a:dk2>
      <a:lt2>
        <a:srgbClr val="FFFFFF"/>
      </a:lt2>
      <a:accent1>
        <a:srgbClr val="D21428"/>
      </a:accent1>
      <a:accent2>
        <a:srgbClr val="3EDBFF"/>
      </a:accent2>
      <a:accent3>
        <a:srgbClr val="FFFFFF"/>
      </a:accent3>
      <a:accent4>
        <a:srgbClr val="BDC5D1"/>
      </a:accent4>
      <a:accent5>
        <a:srgbClr val="8993A3"/>
      </a:accent5>
      <a:accent6>
        <a:srgbClr val="5D6C82"/>
      </a:accent6>
      <a:hlink>
        <a:srgbClr val="3EDBFF"/>
      </a:hlink>
      <a:folHlink>
        <a:srgbClr val="5D6C8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UN_sablona prezentace 16ku9_001.pptx" id="{368C539C-0A66-41F1-B1DC-F770D8199B8E}" vid="{4CA8AEF8-B966-4D04-9566-B111B0F3A42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8A0C797EF489E4EBB6C8167FFEC0CCD" ma:contentTypeVersion="4" ma:contentTypeDescription="Vytvoří nový dokument" ma:contentTypeScope="" ma:versionID="b8757a1365c3db99a329b6827b420cc2">
  <xsd:schema xmlns:xsd="http://www.w3.org/2001/XMLSchema" xmlns:xs="http://www.w3.org/2001/XMLSchema" xmlns:p="http://schemas.microsoft.com/office/2006/metadata/properties" xmlns:ns2="88bc612a-d3b6-4a60-ae50-e0f2999d93f9" targetNamespace="http://schemas.microsoft.com/office/2006/metadata/properties" ma:root="true" ma:fieldsID="84b63897c64d4b8a65753fa9ae398d6d" ns2:_="">
    <xsd:import namespace="88bc612a-d3b6-4a60-ae50-e0f2999d93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bc612a-d3b6-4a60-ae50-e0f2999d93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3033208-E430-4D65-9C32-F609AE356E0D}"/>
</file>

<file path=customXml/itemProps2.xml><?xml version="1.0" encoding="utf-8"?>
<ds:datastoreItem xmlns:ds="http://schemas.openxmlformats.org/officeDocument/2006/customXml" ds:itemID="{44317F2B-EC75-46BD-A56F-10CE63FC3028}"/>
</file>

<file path=customXml/itemProps3.xml><?xml version="1.0" encoding="utf-8"?>
<ds:datastoreItem xmlns:ds="http://schemas.openxmlformats.org/officeDocument/2006/customXml" ds:itemID="{A3C0A332-E81A-44BD-9246-BC0F87A82607}"/>
</file>

<file path=docProps/app.xml><?xml version="1.0" encoding="utf-8"?>
<Properties xmlns="http://schemas.openxmlformats.org/officeDocument/2006/extended-properties" xmlns:vt="http://schemas.openxmlformats.org/officeDocument/2006/docPropsVTypes">
  <Template>UCL Open_prezentace_16ku9_VGD170534</Template>
  <TotalTime>462</TotalTime>
  <Words>1146</Words>
  <Application>Microsoft Office PowerPoint</Application>
  <PresentationFormat>Širokoúhlá obrazovka</PresentationFormat>
  <Paragraphs>152</Paragraphs>
  <Slides>33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33</vt:i4>
      </vt:variant>
    </vt:vector>
  </HeadingPairs>
  <TitlesOfParts>
    <vt:vector size="37" baseType="lpstr">
      <vt:lpstr>Arial</vt:lpstr>
      <vt:lpstr>Calibri</vt:lpstr>
      <vt:lpstr>Wingdings</vt:lpstr>
      <vt:lpstr>UCL Open_prezentace_16ku9_VGD170534</vt:lpstr>
      <vt:lpstr>Unicorn University</vt:lpstr>
      <vt:lpstr>Druhy statistických analýz (1)</vt:lpstr>
      <vt:lpstr>Druhy statistických analýz (2)</vt:lpstr>
      <vt:lpstr>Druhy statistických analýz (3)</vt:lpstr>
      <vt:lpstr>Druhy statistických analýz (4)</vt:lpstr>
      <vt:lpstr>Datová matice</vt:lpstr>
      <vt:lpstr>Podoba datové matice (1)</vt:lpstr>
      <vt:lpstr>Podoba datové matice (2)</vt:lpstr>
      <vt:lpstr>Statistická práce nad datovou maticí</vt:lpstr>
      <vt:lpstr>Výběry a výběrová rozdělení</vt:lpstr>
      <vt:lpstr>Výběry a datová matice</vt:lpstr>
      <vt:lpstr>Základní výběrová rozdělení a výběrové charakteristiky (1)</vt:lpstr>
      <vt:lpstr>Základní výběrová rozdělení a výběrové charakteristiky (2)</vt:lpstr>
      <vt:lpstr>Základní výběrová rozdělení a výběrové charakteristiky (3)</vt:lpstr>
      <vt:lpstr>Základní výběrová rozdělení a výběrové charakteristiky (4)</vt:lpstr>
      <vt:lpstr>Lineární transformace datové matice</vt:lpstr>
      <vt:lpstr>Lineární transformace proměnných</vt:lpstr>
      <vt:lpstr>Odlehlá a vlivná pozorování</vt:lpstr>
      <vt:lpstr>Odlehlá a vlivná pozorování (1)</vt:lpstr>
      <vt:lpstr>Odlehlá a vlivná pozorování (2)</vt:lpstr>
      <vt:lpstr>Odlehlá a vlivná pozorování (3)</vt:lpstr>
      <vt:lpstr>Míry vzdálenosti objektů (1)</vt:lpstr>
      <vt:lpstr>Míry vzdálenosti objektů (2)</vt:lpstr>
      <vt:lpstr>Odlehlá a vlivná pozorování (4)</vt:lpstr>
      <vt:lpstr>Odlehlá a vlivná pozorování (5)</vt:lpstr>
      <vt:lpstr>Testy normality</vt:lpstr>
      <vt:lpstr>Testy jednorozměrné normality</vt:lpstr>
      <vt:lpstr>Q-Q graf</vt:lpstr>
      <vt:lpstr>Testy vícerozměrné normality</vt:lpstr>
      <vt:lpstr>Vícerozměrné normální rozdělení (4) - dvourozměrné</vt:lpstr>
      <vt:lpstr>Vícerozměrné normální rozdělení (5) - graficky</vt:lpstr>
      <vt:lpstr>Dotazy?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Unicorn University</dc:title>
  <dc:creator>Tomas Kremr</dc:creator>
  <cp:lastModifiedBy>Sixta Jaroslav</cp:lastModifiedBy>
  <cp:revision>16</cp:revision>
  <dcterms:created xsi:type="dcterms:W3CDTF">2020-10-07T16:31:31Z</dcterms:created>
  <dcterms:modified xsi:type="dcterms:W3CDTF">2022-10-03T16:43:37Z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0x01010038A0C797EF489E4EBB6C8167FFEC0CCD</vt:lpwstr>
  </property>
</Properties>
</file>